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7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i Ma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7551" autoAdjust="0"/>
  </p:normalViewPr>
  <p:slideViewPr>
    <p:cSldViewPr>
      <p:cViewPr varScale="1">
        <p:scale>
          <a:sx n="111" d="100"/>
          <a:sy n="111" d="100"/>
        </p:scale>
        <p:origin x="250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r">
              <a:defRPr sz="1200"/>
            </a:lvl1pPr>
          </a:lstStyle>
          <a:p>
            <a:fld id="{F6E8FB5F-E7AB-4BA0-A6C1-C4CE60F54423}" type="datetimeFigureOut">
              <a:rPr lang="en-US" smtClean="0"/>
              <a:pPr/>
              <a:t>11/26/19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r">
              <a:defRPr sz="12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659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r">
              <a:defRPr sz="1200"/>
            </a:lvl1pPr>
          </a:lstStyle>
          <a:p>
            <a:fld id="{72B8EC05-3D9B-431F-86FE-1307797B1786}" type="datetimeFigureOut">
              <a:rPr lang="en-US" smtClean="0"/>
              <a:pPr/>
              <a:t>11/26/19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5" tIns="48318" rIns="96635" bIns="4831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5" tIns="48318" rIns="96635" bIns="483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r">
              <a:defRPr sz="12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167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90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93606-E142-4777-A12E-B18C1002B261}" type="slidenum">
              <a:rPr lang="en-US"/>
              <a:pPr/>
              <a:t>10</a:t>
            </a:fld>
            <a:endParaRPr lang="en-US"/>
          </a:p>
        </p:txBody>
      </p:sp>
      <p:sp>
        <p:nvSpPr>
          <p:cNvPr id="256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24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0B633-A285-4152-9F0D-5639CBA8332D}" type="slidenum">
              <a:rPr lang="en-US"/>
              <a:pPr/>
              <a:t>11</a:t>
            </a:fld>
            <a:endParaRPr lang="en-US"/>
          </a:p>
        </p:txBody>
      </p:sp>
      <p:sp>
        <p:nvSpPr>
          <p:cNvPr id="255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5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2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E4F5C-1C69-457D-82FF-84B58392C1A5}" type="slidenum">
              <a:rPr lang="en-US"/>
              <a:pPr/>
              <a:t>12</a:t>
            </a:fld>
            <a:endParaRPr lang="en-US"/>
          </a:p>
        </p:txBody>
      </p:sp>
      <p:sp>
        <p:nvSpPr>
          <p:cNvPr id="256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1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371F7-9299-4C00-9897-934317F765A6}" type="slidenum">
              <a:rPr lang="en-US"/>
              <a:pPr/>
              <a:t>2</a:t>
            </a:fld>
            <a:endParaRPr lang="en-US"/>
          </a:p>
        </p:txBody>
      </p:sp>
      <p:sp>
        <p:nvSpPr>
          <p:cNvPr id="254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6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A6BE7-225F-489F-9832-182EFD022E01}" type="slidenum">
              <a:rPr lang="en-US"/>
              <a:pPr/>
              <a:t>3</a:t>
            </a:fld>
            <a:endParaRPr lang="en-US"/>
          </a:p>
        </p:txBody>
      </p:sp>
      <p:sp>
        <p:nvSpPr>
          <p:cNvPr id="254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3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0BDB7-7645-4CED-801F-B999CF604A18}" type="slidenum">
              <a:rPr lang="en-US"/>
              <a:pPr/>
              <a:t>4</a:t>
            </a:fld>
            <a:endParaRPr lang="en-US"/>
          </a:p>
        </p:txBody>
      </p:sp>
      <p:sp>
        <p:nvSpPr>
          <p:cNvPr id="254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6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7A8CE-D270-4440-B056-499DCB09499E}" type="slidenum">
              <a:rPr lang="en-US"/>
              <a:pPr/>
              <a:t>5</a:t>
            </a:fld>
            <a:endParaRPr lang="en-US"/>
          </a:p>
        </p:txBody>
      </p:sp>
      <p:sp>
        <p:nvSpPr>
          <p:cNvPr id="256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9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C3DB1-EE4B-4C0D-AD0C-A867C0B39D34}" type="slidenum">
              <a:rPr lang="en-US"/>
              <a:pPr/>
              <a:t>6</a:t>
            </a:fld>
            <a:endParaRPr lang="en-US"/>
          </a:p>
        </p:txBody>
      </p:sp>
      <p:sp>
        <p:nvSpPr>
          <p:cNvPr id="255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5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38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75BDD-E811-4B5F-9A90-7C2EAB8347D9}" type="slidenum">
              <a:rPr lang="en-US"/>
              <a:pPr/>
              <a:t>7</a:t>
            </a:fld>
            <a:endParaRPr lang="en-US"/>
          </a:p>
        </p:txBody>
      </p:sp>
      <p:sp>
        <p:nvSpPr>
          <p:cNvPr id="257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84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840F1-C8BC-4F4C-81FD-87B98924C42A}" type="slidenum">
              <a:rPr lang="en-US"/>
              <a:pPr/>
              <a:t>8</a:t>
            </a:fld>
            <a:endParaRPr lang="en-US"/>
          </a:p>
        </p:txBody>
      </p:sp>
      <p:sp>
        <p:nvSpPr>
          <p:cNvPr id="256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0B682-C3FA-45BC-A787-17E6CF9C14E9}" type="slidenum">
              <a:rPr lang="en-US"/>
              <a:pPr/>
              <a:t>9</a:t>
            </a:fld>
            <a:endParaRPr lang="en-US"/>
          </a:p>
        </p:txBody>
      </p:sp>
      <p:sp>
        <p:nvSpPr>
          <p:cNvPr id="256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3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5922D2D3-CA9A-427B-9EB2-783E2E563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0132E7DA-7BBF-442E-BEE9-E5CB54CE3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  <p:sldLayoutId id="2147483678" r:id="rId14"/>
    <p:sldLayoutId id="2147483681" r:id="rId15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4582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</a:t>
            </a:r>
            <a:r>
              <a:rPr lang="en-US" sz="4000">
                <a:solidFill>
                  <a:srgbClr val="0070C0"/>
                </a:solidFill>
              </a:rPr>
              <a:t># 22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Final Review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E05F5-2C13-4770-ACD4-080ED090F075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6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Review</a:t>
            </a:r>
          </a:p>
        </p:txBody>
      </p:sp>
      <p:sp>
        <p:nvSpPr>
          <p:cNvPr id="256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Final exam logistics</a:t>
            </a:r>
          </a:p>
          <a:p>
            <a:pPr>
              <a:buFontTx/>
              <a:buChar char="•"/>
            </a:pPr>
            <a:r>
              <a:rPr lang="en-US"/>
              <a:t>Review of principles</a:t>
            </a:r>
          </a:p>
          <a:p>
            <a:pPr>
              <a:buFontTx/>
              <a:buChar char="•"/>
            </a:pPr>
            <a:r>
              <a:rPr lang="en-US"/>
              <a:t>Where next?</a:t>
            </a:r>
          </a:p>
        </p:txBody>
      </p:sp>
      <p:sp>
        <p:nvSpPr>
          <p:cNvPr id="2568196" name="AutoShape 4"/>
          <p:cNvSpPr>
            <a:spLocks noChangeArrowheads="1"/>
          </p:cNvSpPr>
          <p:nvPr/>
        </p:nvSpPr>
        <p:spPr bwMode="auto">
          <a:xfrm>
            <a:off x="304800" y="19812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5C8FE3-7A25-47C3-8318-9C05E2BAB863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4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Next?</a:t>
            </a:r>
          </a:p>
        </p:txBody>
      </p:sp>
      <p:sp>
        <p:nvSpPr>
          <p:cNvPr id="254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Courses to take:</a:t>
            </a:r>
          </a:p>
          <a:p>
            <a:pPr lvl="1"/>
            <a:r>
              <a:rPr lang="en-US" sz="2400" dirty="0"/>
              <a:t>CSC2203: Packet Switch &amp; Network Architectures</a:t>
            </a:r>
          </a:p>
          <a:p>
            <a:pPr lvl="1"/>
            <a:r>
              <a:rPr lang="en-US" sz="2400" dirty="0"/>
              <a:t>CSC2229: Software-Defined Networking</a:t>
            </a:r>
          </a:p>
          <a:p>
            <a:pPr lvl="1"/>
            <a:r>
              <a:rPr lang="en-US" sz="2400" dirty="0"/>
              <a:t>CSC309: Programming on the Web</a:t>
            </a:r>
          </a:p>
          <a:p>
            <a:pPr lvl="1"/>
            <a:r>
              <a:rPr lang="en-US" sz="2400" dirty="0"/>
              <a:t>CSC2231: Special Topics in Computer Systems</a:t>
            </a:r>
          </a:p>
          <a:p>
            <a:pPr lvl="2"/>
            <a:r>
              <a:rPr lang="en-US" sz="2000" dirty="0"/>
              <a:t>Online Social Networking Systems </a:t>
            </a:r>
          </a:p>
          <a:p>
            <a:pPr lvl="2"/>
            <a:r>
              <a:rPr lang="en-US" sz="2000" dirty="0"/>
              <a:t>Internet Systems and Services</a:t>
            </a:r>
          </a:p>
          <a:p>
            <a:pPr lvl="1"/>
            <a:r>
              <a:rPr lang="en-US" sz="2400" dirty="0"/>
              <a:t>CSC2206: Systems Modeling and Analysis</a:t>
            </a:r>
          </a:p>
          <a:p>
            <a:pPr lvl="1"/>
            <a:r>
              <a:rPr lang="en-US" sz="2400" dirty="0"/>
              <a:t>CSC2221: Theory of Distributed Computing</a:t>
            </a:r>
          </a:p>
          <a:p>
            <a:pPr lvl="1"/>
            <a:r>
              <a:rPr lang="en-US" sz="2400" dirty="0"/>
              <a:t>CSC2415: Advanced Topics in Distributed Computing</a:t>
            </a:r>
          </a:p>
          <a:p>
            <a:pPr lvl="1"/>
            <a:r>
              <a:rPr lang="en-US" sz="2400" dirty="0"/>
              <a:t>CSC2720: Systems Thinking for Global Problems</a:t>
            </a:r>
          </a:p>
          <a:p>
            <a:r>
              <a:rPr lang="en-US" dirty="0"/>
              <a:t>Individual study courses </a:t>
            </a:r>
          </a:p>
          <a:p>
            <a:pPr lvl="1"/>
            <a:r>
              <a:rPr lang="en-US" dirty="0"/>
              <a:t>CSC494 and CSC495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6F9FC-E33E-4719-80BD-E783A5EF0B4E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6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6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810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buNone/>
            </a:pPr>
            <a:r>
              <a:rPr lang="en-US" sz="10600" b="1" dirty="0">
                <a:solidFill>
                  <a:schemeClr val="tx2"/>
                </a:solidFill>
              </a:rPr>
              <a:t>Thank You!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3F3B5B-B7F7-46D2-8194-677EC3466576}" type="slidenum">
              <a:rPr lang="en-US"/>
              <a:pPr/>
              <a:t>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4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Review</a:t>
            </a:r>
          </a:p>
        </p:txBody>
      </p:sp>
      <p:sp>
        <p:nvSpPr>
          <p:cNvPr id="254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Final exam logistics</a:t>
            </a:r>
          </a:p>
          <a:p>
            <a:pPr>
              <a:buFontTx/>
              <a:buChar char="•"/>
            </a:pPr>
            <a:r>
              <a:rPr lang="en-US"/>
              <a:t>Review of principles</a:t>
            </a:r>
          </a:p>
          <a:p>
            <a:pPr>
              <a:buFontTx/>
              <a:buChar char="•"/>
            </a:pPr>
            <a:r>
              <a:rPr lang="en-US"/>
              <a:t>Where next?</a:t>
            </a:r>
          </a:p>
        </p:txBody>
      </p:sp>
      <p:sp>
        <p:nvSpPr>
          <p:cNvPr id="2547716" name="AutoShape 4"/>
          <p:cNvSpPr>
            <a:spLocks noChangeArrowheads="1"/>
          </p:cNvSpPr>
          <p:nvPr/>
        </p:nvSpPr>
        <p:spPr bwMode="auto">
          <a:xfrm>
            <a:off x="304800" y="990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A659E-9A36-41BE-A6BD-0C2A606FA4A2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4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Exam Logistics</a:t>
            </a:r>
          </a:p>
        </p:txBody>
      </p:sp>
      <p:sp>
        <p:nvSpPr>
          <p:cNvPr id="254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/>
              <a:t>Examination aids allowed:</a:t>
            </a:r>
          </a:p>
          <a:p>
            <a:pPr lvl="1"/>
            <a:r>
              <a:rPr lang="en-US" dirty="0"/>
              <a:t>Non-programmable calculators</a:t>
            </a:r>
          </a:p>
          <a:p>
            <a:pPr lvl="1"/>
            <a:r>
              <a:rPr lang="en-US" dirty="0"/>
              <a:t>1 double-sided page of notes</a:t>
            </a:r>
          </a:p>
          <a:p>
            <a:pPr>
              <a:buFontTx/>
              <a:buChar char="•"/>
            </a:pPr>
            <a:endParaRPr lang="en-US" i="1" dirty="0"/>
          </a:p>
          <a:p>
            <a:pPr>
              <a:buFontTx/>
              <a:buChar char="•"/>
            </a:pPr>
            <a:r>
              <a:rPr lang="en-US" i="1" dirty="0"/>
              <a:t>No cell phones allowed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7A35A1-E532-4874-9F9C-B16BBFE2C84C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4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Exam</a:t>
            </a:r>
          </a:p>
        </p:txBody>
      </p:sp>
      <p:sp>
        <p:nvSpPr>
          <p:cNvPr id="254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Part I – Multiple choice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 correct answer for each question</a:t>
            </a:r>
          </a:p>
          <a:p>
            <a:pPr>
              <a:lnSpc>
                <a:spcPct val="90000"/>
              </a:lnSpc>
            </a:pPr>
            <a:r>
              <a:rPr lang="en-US" dirty="0"/>
              <a:t>Part II – Definitions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4-5 sentences each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Part III – Longer Questions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Might need more time than Part I &amp; II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Still very simple problems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 to midterm and problem sets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56977F-AA4A-4D2E-AE72-0ECA1F15BABD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6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Review</a:t>
            </a:r>
          </a:p>
        </p:txBody>
      </p:sp>
      <p:sp>
        <p:nvSpPr>
          <p:cNvPr id="256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Final exam logistics</a:t>
            </a:r>
          </a:p>
          <a:p>
            <a:pPr>
              <a:buFontTx/>
              <a:buChar char="•"/>
            </a:pPr>
            <a:r>
              <a:rPr lang="en-US"/>
              <a:t>Review of principles</a:t>
            </a:r>
          </a:p>
          <a:p>
            <a:pPr>
              <a:buFontTx/>
              <a:buChar char="•"/>
            </a:pPr>
            <a:r>
              <a:rPr lang="en-US"/>
              <a:t>Where next?</a:t>
            </a:r>
          </a:p>
        </p:txBody>
      </p:sp>
      <p:sp>
        <p:nvSpPr>
          <p:cNvPr id="2566148" name="AutoShape 4"/>
          <p:cNvSpPr>
            <a:spLocks noChangeArrowheads="1"/>
          </p:cNvSpPr>
          <p:nvPr/>
        </p:nvSpPr>
        <p:spPr bwMode="auto">
          <a:xfrm>
            <a:off x="304800" y="15240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9B0756-05F1-4F7D-B220-4F64F43A3822}" type="slidenum">
              <a:rPr lang="en-US"/>
              <a:pPr/>
              <a:t>6</a:t>
            </a:fld>
            <a:endParaRPr lang="en-US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5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Basic Concepts </a:t>
            </a:r>
          </a:p>
        </p:txBody>
      </p:sp>
      <p:sp>
        <p:nvSpPr>
          <p:cNvPr id="2553859" name="Rectangle 3"/>
          <p:cNvSpPr>
            <a:spLocks noChangeArrowheads="1"/>
          </p:cNvSpPr>
          <p:nvPr/>
        </p:nvSpPr>
        <p:spPr bwMode="auto">
          <a:xfrm>
            <a:off x="1295400" y="18716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2553860" name="Rectangle 4"/>
          <p:cNvSpPr>
            <a:spLocks noChangeArrowheads="1"/>
          </p:cNvSpPr>
          <p:nvPr/>
        </p:nvSpPr>
        <p:spPr bwMode="auto">
          <a:xfrm>
            <a:off x="1295400" y="24050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2553861" name="Rectangle 5"/>
          <p:cNvSpPr>
            <a:spLocks noChangeArrowheads="1"/>
          </p:cNvSpPr>
          <p:nvPr/>
        </p:nvSpPr>
        <p:spPr bwMode="auto">
          <a:xfrm>
            <a:off x="1295400" y="29384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2553862" name="Rectangle 6"/>
          <p:cNvSpPr>
            <a:spLocks noChangeArrowheads="1"/>
          </p:cNvSpPr>
          <p:nvPr/>
        </p:nvSpPr>
        <p:spPr bwMode="auto">
          <a:xfrm>
            <a:off x="1295400" y="34718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2553863" name="Rectangle 7"/>
          <p:cNvSpPr>
            <a:spLocks noChangeArrowheads="1"/>
          </p:cNvSpPr>
          <p:nvPr/>
        </p:nvSpPr>
        <p:spPr bwMode="auto">
          <a:xfrm>
            <a:off x="1295400" y="398938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2553864" name="Rectangle 8"/>
          <p:cNvSpPr>
            <a:spLocks noChangeArrowheads="1"/>
          </p:cNvSpPr>
          <p:nvPr/>
        </p:nvSpPr>
        <p:spPr bwMode="auto">
          <a:xfrm>
            <a:off x="1295400" y="452278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2553865" name="Rectangle 9"/>
          <p:cNvSpPr>
            <a:spLocks noChangeArrowheads="1"/>
          </p:cNvSpPr>
          <p:nvPr/>
        </p:nvSpPr>
        <p:spPr bwMode="auto">
          <a:xfrm>
            <a:off x="5410200" y="3943350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2553866" name="Rectangle 10"/>
          <p:cNvSpPr>
            <a:spLocks noChangeArrowheads="1"/>
          </p:cNvSpPr>
          <p:nvPr/>
        </p:nvSpPr>
        <p:spPr bwMode="auto">
          <a:xfrm>
            <a:off x="5410200" y="4476750"/>
            <a:ext cx="19050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2553867" name="Rectangle 11"/>
          <p:cNvSpPr>
            <a:spLocks noChangeArrowheads="1"/>
          </p:cNvSpPr>
          <p:nvPr/>
        </p:nvSpPr>
        <p:spPr bwMode="auto">
          <a:xfrm>
            <a:off x="5410200" y="2846388"/>
            <a:ext cx="1905000" cy="10969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2553868" name="Rectangle 12"/>
          <p:cNvSpPr>
            <a:spLocks noChangeArrowheads="1"/>
          </p:cNvSpPr>
          <p:nvPr/>
        </p:nvSpPr>
        <p:spPr bwMode="auto">
          <a:xfrm rot="-5400000">
            <a:off x="5806281" y="1337469"/>
            <a:ext cx="1112838" cy="1905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sz="14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553869" name="Text Box 13"/>
          <p:cNvSpPr txBox="1">
            <a:spLocks noChangeArrowheads="1"/>
          </p:cNvSpPr>
          <p:nvPr/>
        </p:nvSpPr>
        <p:spPr bwMode="auto">
          <a:xfrm>
            <a:off x="1536700" y="1905000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sp>
        <p:nvSpPr>
          <p:cNvPr id="2553870" name="Text Box 14"/>
          <p:cNvSpPr txBox="1">
            <a:spLocks noChangeArrowheads="1"/>
          </p:cNvSpPr>
          <p:nvPr/>
        </p:nvSpPr>
        <p:spPr bwMode="auto">
          <a:xfrm>
            <a:off x="1460500" y="245427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Presentation</a:t>
            </a:r>
          </a:p>
        </p:txBody>
      </p:sp>
      <p:sp>
        <p:nvSpPr>
          <p:cNvPr id="2553871" name="Text Box 15"/>
          <p:cNvSpPr txBox="1">
            <a:spLocks noChangeArrowheads="1"/>
          </p:cNvSpPr>
          <p:nvPr/>
        </p:nvSpPr>
        <p:spPr bwMode="auto">
          <a:xfrm>
            <a:off x="1738313" y="3032125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Session</a:t>
            </a:r>
          </a:p>
        </p:txBody>
      </p:sp>
      <p:sp>
        <p:nvSpPr>
          <p:cNvPr id="2553872" name="Text Box 16"/>
          <p:cNvSpPr txBox="1">
            <a:spLocks noChangeArrowheads="1"/>
          </p:cNvSpPr>
          <p:nvPr/>
        </p:nvSpPr>
        <p:spPr bwMode="auto">
          <a:xfrm>
            <a:off x="1619250" y="3565525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2553873" name="Text Box 17"/>
          <p:cNvSpPr txBox="1">
            <a:spLocks noChangeArrowheads="1"/>
          </p:cNvSpPr>
          <p:nvPr/>
        </p:nvSpPr>
        <p:spPr bwMode="auto">
          <a:xfrm>
            <a:off x="1676400" y="40386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2553874" name="Rectangle 18"/>
          <p:cNvSpPr>
            <a:spLocks noChangeArrowheads="1"/>
          </p:cNvSpPr>
          <p:nvPr/>
        </p:nvSpPr>
        <p:spPr bwMode="auto">
          <a:xfrm>
            <a:off x="1295400" y="505618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2553875" name="Text Box 19"/>
          <p:cNvSpPr txBox="1">
            <a:spLocks noChangeArrowheads="1"/>
          </p:cNvSpPr>
          <p:nvPr/>
        </p:nvSpPr>
        <p:spPr bwMode="auto">
          <a:xfrm>
            <a:off x="1916113" y="4587875"/>
            <a:ext cx="598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2553876" name="Text Box 20"/>
          <p:cNvSpPr txBox="1">
            <a:spLocks noChangeArrowheads="1"/>
          </p:cNvSpPr>
          <p:nvPr/>
        </p:nvSpPr>
        <p:spPr bwMode="auto">
          <a:xfrm>
            <a:off x="1709738" y="5165725"/>
            <a:ext cx="101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Physical</a:t>
            </a:r>
          </a:p>
        </p:txBody>
      </p:sp>
      <p:sp>
        <p:nvSpPr>
          <p:cNvPr id="2553877" name="Text Box 21"/>
          <p:cNvSpPr txBox="1">
            <a:spLocks noChangeArrowheads="1"/>
          </p:cNvSpPr>
          <p:nvPr/>
        </p:nvSpPr>
        <p:spPr bwMode="auto">
          <a:xfrm>
            <a:off x="990600" y="5678488"/>
            <a:ext cx="27035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The 7-layer OSI Model</a:t>
            </a:r>
          </a:p>
        </p:txBody>
      </p:sp>
      <p:sp>
        <p:nvSpPr>
          <p:cNvPr id="2553878" name="Text Box 22"/>
          <p:cNvSpPr txBox="1">
            <a:spLocks noChangeArrowheads="1"/>
          </p:cNvSpPr>
          <p:nvPr/>
        </p:nvSpPr>
        <p:spPr bwMode="auto">
          <a:xfrm>
            <a:off x="4876800" y="5629275"/>
            <a:ext cx="32305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The 4-layer Internet model</a:t>
            </a:r>
          </a:p>
        </p:txBody>
      </p:sp>
      <p:sp>
        <p:nvSpPr>
          <p:cNvPr id="2553879" name="Text Box 23"/>
          <p:cNvSpPr txBox="1">
            <a:spLocks noChangeArrowheads="1"/>
          </p:cNvSpPr>
          <p:nvPr/>
        </p:nvSpPr>
        <p:spPr bwMode="auto">
          <a:xfrm>
            <a:off x="5638800" y="2087563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200400" y="2060575"/>
            <a:ext cx="2209800" cy="3578225"/>
            <a:chOff x="2016" y="1267"/>
            <a:chExt cx="1392" cy="2254"/>
          </a:xfrm>
        </p:grpSpPr>
        <p:sp>
          <p:nvSpPr>
            <p:cNvPr id="2553881" name="Text Box 25"/>
            <p:cNvSpPr txBox="1">
              <a:spLocks noChangeArrowheads="1"/>
            </p:cNvSpPr>
            <p:nvPr/>
          </p:nvSpPr>
          <p:spPr bwMode="auto">
            <a:xfrm>
              <a:off x="2504" y="1267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FTP</a:t>
              </a:r>
            </a:p>
          </p:txBody>
        </p:sp>
        <p:sp>
          <p:nvSpPr>
            <p:cNvPr id="2553882" name="Text Box 26"/>
            <p:cNvSpPr txBox="1">
              <a:spLocks noChangeArrowheads="1"/>
            </p:cNvSpPr>
            <p:nvPr/>
          </p:nvSpPr>
          <p:spPr bwMode="auto">
            <a:xfrm>
              <a:off x="2160" y="1555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ASCII/Binary</a:t>
              </a:r>
            </a:p>
          </p:txBody>
        </p:sp>
        <p:sp>
          <p:nvSpPr>
            <p:cNvPr id="2553883" name="Text Box 27"/>
            <p:cNvSpPr txBox="1">
              <a:spLocks noChangeArrowheads="1"/>
            </p:cNvSpPr>
            <p:nvPr/>
          </p:nvSpPr>
          <p:spPr bwMode="auto">
            <a:xfrm>
              <a:off x="2557" y="25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IP</a:t>
              </a:r>
            </a:p>
          </p:txBody>
        </p:sp>
        <p:sp>
          <p:nvSpPr>
            <p:cNvPr id="2553884" name="Text Box 28"/>
            <p:cNvSpPr txBox="1">
              <a:spLocks noChangeArrowheads="1"/>
            </p:cNvSpPr>
            <p:nvPr/>
          </p:nvSpPr>
          <p:spPr bwMode="auto">
            <a:xfrm>
              <a:off x="2504" y="2086"/>
              <a:ext cx="3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TCP</a:t>
              </a:r>
            </a:p>
          </p:txBody>
        </p:sp>
        <p:sp>
          <p:nvSpPr>
            <p:cNvPr id="2553885" name="Text Box 29"/>
            <p:cNvSpPr txBox="1">
              <a:spLocks noChangeArrowheads="1"/>
            </p:cNvSpPr>
            <p:nvPr/>
          </p:nvSpPr>
          <p:spPr bwMode="auto">
            <a:xfrm>
              <a:off x="2362" y="3026"/>
              <a:ext cx="7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Ethernet</a:t>
              </a:r>
            </a:p>
          </p:txBody>
        </p:sp>
        <p:sp>
          <p:nvSpPr>
            <p:cNvPr id="2553886" name="Freeform 30"/>
            <p:cNvSpPr>
              <a:spLocks/>
            </p:cNvSpPr>
            <p:nvPr/>
          </p:nvSpPr>
          <p:spPr bwMode="auto">
            <a:xfrm>
              <a:off x="2064" y="2849"/>
              <a:ext cx="9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672"/>
                </a:cxn>
                <a:cxn ang="0">
                  <a:pos x="0" y="672"/>
                </a:cxn>
              </a:cxnLst>
              <a:rect l="0" t="0" r="r" b="b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87" name="Freeform 31"/>
            <p:cNvSpPr>
              <a:spLocks/>
            </p:cNvSpPr>
            <p:nvPr/>
          </p:nvSpPr>
          <p:spPr bwMode="auto">
            <a:xfrm>
              <a:off x="2064" y="1841"/>
              <a:ext cx="96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  <a:cxn ang="0">
                  <a:pos x="96" y="672"/>
                </a:cxn>
                <a:cxn ang="0">
                  <a:pos x="0" y="672"/>
                </a:cxn>
              </a:cxnLst>
              <a:rect l="0" t="0" r="r" b="b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 cmpd="sng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88" name="Line 32"/>
            <p:cNvSpPr>
              <a:spLocks noChangeShapeType="1"/>
            </p:cNvSpPr>
            <p:nvPr/>
          </p:nvSpPr>
          <p:spPr bwMode="auto">
            <a:xfrm>
              <a:off x="2160" y="2177"/>
              <a:ext cx="38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89" name="Line 33"/>
            <p:cNvSpPr>
              <a:spLocks noChangeShapeType="1"/>
            </p:cNvSpPr>
            <p:nvPr/>
          </p:nvSpPr>
          <p:spPr bwMode="auto">
            <a:xfrm>
              <a:off x="2016" y="2657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0" name="Line 34"/>
            <p:cNvSpPr>
              <a:spLocks noChangeShapeType="1"/>
            </p:cNvSpPr>
            <p:nvPr/>
          </p:nvSpPr>
          <p:spPr bwMode="auto">
            <a:xfrm>
              <a:off x="2160" y="3137"/>
              <a:ext cx="24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1" name="Line 35"/>
            <p:cNvSpPr>
              <a:spLocks noChangeShapeType="1"/>
            </p:cNvSpPr>
            <p:nvPr/>
          </p:nvSpPr>
          <p:spPr bwMode="auto">
            <a:xfrm>
              <a:off x="20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2" name="Line 36"/>
            <p:cNvSpPr>
              <a:spLocks noChangeShapeType="1"/>
            </p:cNvSpPr>
            <p:nvPr/>
          </p:nvSpPr>
          <p:spPr bwMode="auto">
            <a:xfrm>
              <a:off x="2016" y="1361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3" name="Line 37"/>
            <p:cNvSpPr>
              <a:spLocks noChangeShapeType="1"/>
            </p:cNvSpPr>
            <p:nvPr/>
          </p:nvSpPr>
          <p:spPr bwMode="auto">
            <a:xfrm>
              <a:off x="2880" y="1361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4" name="Line 38"/>
            <p:cNvSpPr>
              <a:spLocks noChangeShapeType="1"/>
            </p:cNvSpPr>
            <p:nvPr/>
          </p:nvSpPr>
          <p:spPr bwMode="auto">
            <a:xfrm>
              <a:off x="32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5" name="Line 39"/>
            <p:cNvSpPr>
              <a:spLocks noChangeShapeType="1"/>
            </p:cNvSpPr>
            <p:nvPr/>
          </p:nvSpPr>
          <p:spPr bwMode="auto">
            <a:xfrm>
              <a:off x="2880" y="217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6" name="Line 40"/>
            <p:cNvSpPr>
              <a:spLocks noChangeShapeType="1"/>
            </p:cNvSpPr>
            <p:nvPr/>
          </p:nvSpPr>
          <p:spPr bwMode="auto">
            <a:xfrm>
              <a:off x="2880" y="265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3897" name="Line 41"/>
            <p:cNvSpPr>
              <a:spLocks noChangeShapeType="1"/>
            </p:cNvSpPr>
            <p:nvPr/>
          </p:nvSpPr>
          <p:spPr bwMode="auto">
            <a:xfrm>
              <a:off x="3120" y="3137"/>
              <a:ext cx="28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3D5928-B125-4A2C-8030-1F0CBC018333}" type="slidenum">
              <a:rPr lang="en-US"/>
              <a:pPr/>
              <a:t>7</a:t>
            </a:fld>
            <a:endParaRPr lang="en-US"/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70242" name="AutoShape 2"/>
          <p:cNvSpPr>
            <a:spLocks noChangeArrowheads="1"/>
          </p:cNvSpPr>
          <p:nvPr/>
        </p:nvSpPr>
        <p:spPr bwMode="auto">
          <a:xfrm>
            <a:off x="3200400" y="4648200"/>
            <a:ext cx="2362200" cy="1371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43" name="Line 3"/>
          <p:cNvSpPr>
            <a:spLocks noChangeShapeType="1"/>
          </p:cNvSpPr>
          <p:nvPr/>
        </p:nvSpPr>
        <p:spPr bwMode="auto">
          <a:xfrm flipH="1">
            <a:off x="3048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44" name="Rectangle 4"/>
          <p:cNvSpPr>
            <a:spLocks noChangeArrowheads="1"/>
          </p:cNvSpPr>
          <p:nvPr/>
        </p:nvSpPr>
        <p:spPr bwMode="auto">
          <a:xfrm>
            <a:off x="838200" y="1524000"/>
            <a:ext cx="762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App</a:t>
            </a:r>
          </a:p>
        </p:txBody>
      </p:sp>
      <p:sp>
        <p:nvSpPr>
          <p:cNvPr id="2570245" name="Rectangle 5"/>
          <p:cNvSpPr>
            <a:spLocks noChangeArrowheads="1"/>
          </p:cNvSpPr>
          <p:nvPr/>
        </p:nvSpPr>
        <p:spPr bwMode="auto">
          <a:xfrm>
            <a:off x="838200" y="2286000"/>
            <a:ext cx="7620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570246" name="AutoShape 6"/>
          <p:cNvSpPr>
            <a:spLocks noChangeArrowheads="1"/>
          </p:cNvSpPr>
          <p:nvPr/>
        </p:nvSpPr>
        <p:spPr bwMode="auto">
          <a:xfrm>
            <a:off x="3505200" y="48006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R2</a:t>
            </a:r>
          </a:p>
        </p:txBody>
      </p:sp>
      <p:sp>
        <p:nvSpPr>
          <p:cNvPr id="2570247" name="AutoShape 7"/>
          <p:cNvSpPr>
            <a:spLocks noChangeArrowheads="1"/>
          </p:cNvSpPr>
          <p:nvPr/>
        </p:nvSpPr>
        <p:spPr bwMode="auto">
          <a:xfrm>
            <a:off x="4724400" y="48006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R3</a:t>
            </a:r>
          </a:p>
        </p:txBody>
      </p:sp>
      <p:sp>
        <p:nvSpPr>
          <p:cNvPr id="2570248" name="AutoShape 8"/>
          <p:cNvSpPr>
            <a:spLocks noChangeArrowheads="1"/>
          </p:cNvSpPr>
          <p:nvPr/>
        </p:nvSpPr>
        <p:spPr bwMode="auto">
          <a:xfrm>
            <a:off x="4267200" y="53340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R4</a:t>
            </a:r>
          </a:p>
        </p:txBody>
      </p:sp>
      <p:sp>
        <p:nvSpPr>
          <p:cNvPr id="2570249" name="Line 9"/>
          <p:cNvSpPr>
            <a:spLocks noChangeShapeType="1"/>
          </p:cNvSpPr>
          <p:nvPr/>
        </p:nvSpPr>
        <p:spPr bwMode="auto">
          <a:xfrm>
            <a:off x="4038600" y="5105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50" name="Line 10"/>
          <p:cNvSpPr>
            <a:spLocks noChangeShapeType="1"/>
          </p:cNvSpPr>
          <p:nvPr/>
        </p:nvSpPr>
        <p:spPr bwMode="auto">
          <a:xfrm flipH="1">
            <a:off x="4724400" y="52578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51" name="Line 11"/>
          <p:cNvSpPr>
            <a:spLocks noChangeShapeType="1"/>
          </p:cNvSpPr>
          <p:nvPr/>
        </p:nvSpPr>
        <p:spPr bwMode="auto">
          <a:xfrm>
            <a:off x="3879850" y="5257800"/>
            <a:ext cx="38735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52" name="AutoShape 12"/>
          <p:cNvSpPr>
            <a:spLocks noChangeArrowheads="1"/>
          </p:cNvSpPr>
          <p:nvPr/>
        </p:nvSpPr>
        <p:spPr bwMode="auto">
          <a:xfrm>
            <a:off x="2286000" y="43434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R1</a:t>
            </a:r>
          </a:p>
        </p:txBody>
      </p:sp>
      <p:sp>
        <p:nvSpPr>
          <p:cNvPr id="2570253" name="AutoShape 13"/>
          <p:cNvSpPr>
            <a:spLocks noChangeArrowheads="1"/>
          </p:cNvSpPr>
          <p:nvPr/>
        </p:nvSpPr>
        <p:spPr bwMode="auto">
          <a:xfrm>
            <a:off x="6400800" y="42672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 b="1">
                <a:latin typeface="Calibri" pitchFamily="34" charset="0"/>
              </a:rPr>
              <a:t>R5</a:t>
            </a:r>
          </a:p>
        </p:txBody>
      </p:sp>
      <p:sp>
        <p:nvSpPr>
          <p:cNvPr id="2570254" name="Text Box 14"/>
          <p:cNvSpPr txBox="1">
            <a:spLocks noChangeArrowheads="1"/>
          </p:cNvSpPr>
          <p:nvPr/>
        </p:nvSpPr>
        <p:spPr bwMode="auto">
          <a:xfrm>
            <a:off x="533400" y="373697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Ethernet</a:t>
            </a:r>
          </a:p>
        </p:txBody>
      </p:sp>
      <p:sp>
        <p:nvSpPr>
          <p:cNvPr id="2570255" name="Text Box 15"/>
          <p:cNvSpPr txBox="1">
            <a:spLocks noChangeArrowheads="1"/>
          </p:cNvSpPr>
          <p:nvPr/>
        </p:nvSpPr>
        <p:spPr bwMode="auto">
          <a:xfrm>
            <a:off x="1600200" y="1679575"/>
            <a:ext cx="1009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“A” U of T</a:t>
            </a:r>
          </a:p>
        </p:txBody>
      </p:sp>
      <p:sp>
        <p:nvSpPr>
          <p:cNvPr id="2570256" name="Text Box 16"/>
          <p:cNvSpPr txBox="1">
            <a:spLocks noChangeArrowheads="1"/>
          </p:cNvSpPr>
          <p:nvPr/>
        </p:nvSpPr>
        <p:spPr bwMode="auto">
          <a:xfrm>
            <a:off x="5791200" y="168275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alibri" pitchFamily="34" charset="0"/>
              </a:rPr>
              <a:t>“B” Stanford</a:t>
            </a:r>
          </a:p>
        </p:txBody>
      </p:sp>
      <p:sp>
        <p:nvSpPr>
          <p:cNvPr id="2570257" name="Line 17"/>
          <p:cNvSpPr>
            <a:spLocks noChangeShapeType="1"/>
          </p:cNvSpPr>
          <p:nvPr/>
        </p:nvSpPr>
        <p:spPr bwMode="auto">
          <a:xfrm>
            <a:off x="2265363" y="2819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58" name="Line 18"/>
          <p:cNvSpPr>
            <a:spLocks noChangeShapeType="1"/>
          </p:cNvSpPr>
          <p:nvPr/>
        </p:nvSpPr>
        <p:spPr bwMode="auto">
          <a:xfrm>
            <a:off x="145415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570259" name="Picture 1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4363" y="2009775"/>
            <a:ext cx="7254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60" name="Picture 20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343400"/>
            <a:ext cx="546100" cy="609600"/>
          </a:xfrm>
          <a:prstGeom prst="rect">
            <a:avLst/>
          </a:prstGeom>
          <a:noFill/>
        </p:spPr>
      </p:pic>
      <p:pic>
        <p:nvPicPr>
          <p:cNvPr id="2570261" name="Picture 21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6500" y="4343400"/>
            <a:ext cx="546100" cy="609600"/>
          </a:xfrm>
          <a:prstGeom prst="rect">
            <a:avLst/>
          </a:prstGeom>
          <a:noFill/>
        </p:spPr>
      </p:pic>
      <p:sp>
        <p:nvSpPr>
          <p:cNvPr id="2570262" name="Line 22"/>
          <p:cNvSpPr>
            <a:spLocks noChangeShapeType="1"/>
          </p:cNvSpPr>
          <p:nvPr/>
        </p:nvSpPr>
        <p:spPr bwMode="auto">
          <a:xfrm>
            <a:off x="609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63" name="Line 23"/>
          <p:cNvSpPr>
            <a:spLocks noChangeShapeType="1"/>
          </p:cNvSpPr>
          <p:nvPr/>
        </p:nvSpPr>
        <p:spPr bwMode="auto">
          <a:xfrm>
            <a:off x="685800" y="419100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64" name="Line 24"/>
          <p:cNvSpPr>
            <a:spLocks noChangeShapeType="1"/>
          </p:cNvSpPr>
          <p:nvPr/>
        </p:nvSpPr>
        <p:spPr bwMode="auto">
          <a:xfrm flipH="1">
            <a:off x="6096000" y="40386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65" name="Text Box 25"/>
          <p:cNvSpPr txBox="1">
            <a:spLocks noChangeArrowheads="1"/>
          </p:cNvSpPr>
          <p:nvPr/>
        </p:nvSpPr>
        <p:spPr bwMode="auto">
          <a:xfrm>
            <a:off x="7634288" y="3736975"/>
            <a:ext cx="917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Calibri" pitchFamily="34" charset="0"/>
              </a:rPr>
              <a:t>Ethernet</a:t>
            </a:r>
          </a:p>
        </p:txBody>
      </p:sp>
      <p:sp>
        <p:nvSpPr>
          <p:cNvPr id="2570266" name="Line 26"/>
          <p:cNvSpPr>
            <a:spLocks noChangeShapeType="1"/>
          </p:cNvSpPr>
          <p:nvPr/>
        </p:nvSpPr>
        <p:spPr bwMode="auto">
          <a:xfrm>
            <a:off x="6410325" y="2819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67" name="Line 27"/>
          <p:cNvSpPr>
            <a:spLocks noChangeShapeType="1"/>
          </p:cNvSpPr>
          <p:nvPr/>
        </p:nvSpPr>
        <p:spPr bwMode="auto">
          <a:xfrm>
            <a:off x="861695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570268" name="Picture 28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9325" y="2009775"/>
            <a:ext cx="7254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69" name="Picture 29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343400"/>
            <a:ext cx="546100" cy="609600"/>
          </a:xfrm>
          <a:prstGeom prst="rect">
            <a:avLst/>
          </a:prstGeom>
          <a:noFill/>
        </p:spPr>
      </p:pic>
      <p:pic>
        <p:nvPicPr>
          <p:cNvPr id="2570270" name="Picture 30" descr="bd0690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9300" y="4343400"/>
            <a:ext cx="546100" cy="609600"/>
          </a:xfrm>
          <a:prstGeom prst="rect">
            <a:avLst/>
          </a:prstGeom>
          <a:noFill/>
        </p:spPr>
      </p:pic>
      <p:sp>
        <p:nvSpPr>
          <p:cNvPr id="2570271" name="Line 31"/>
          <p:cNvSpPr>
            <a:spLocks noChangeShapeType="1"/>
          </p:cNvSpPr>
          <p:nvPr/>
        </p:nvSpPr>
        <p:spPr bwMode="auto">
          <a:xfrm>
            <a:off x="77724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72" name="Line 32"/>
          <p:cNvSpPr>
            <a:spLocks noChangeShapeType="1"/>
          </p:cNvSpPr>
          <p:nvPr/>
        </p:nvSpPr>
        <p:spPr bwMode="auto">
          <a:xfrm>
            <a:off x="7848600" y="4191000"/>
            <a:ext cx="6858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73" name="Line 33"/>
          <p:cNvSpPr>
            <a:spLocks noChangeShapeType="1"/>
          </p:cNvSpPr>
          <p:nvPr/>
        </p:nvSpPr>
        <p:spPr bwMode="auto">
          <a:xfrm>
            <a:off x="2514600" y="4038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274" name="Rectangle 34"/>
          <p:cNvSpPr>
            <a:spLocks noChangeArrowheads="1"/>
          </p:cNvSpPr>
          <p:nvPr/>
        </p:nvSpPr>
        <p:spPr bwMode="auto">
          <a:xfrm>
            <a:off x="7620000" y="1524000"/>
            <a:ext cx="7620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App</a:t>
            </a:r>
          </a:p>
        </p:txBody>
      </p:sp>
      <p:sp>
        <p:nvSpPr>
          <p:cNvPr id="2570275" name="Rectangle 35"/>
          <p:cNvSpPr>
            <a:spLocks noChangeArrowheads="1"/>
          </p:cNvSpPr>
          <p:nvPr/>
        </p:nvSpPr>
        <p:spPr bwMode="auto">
          <a:xfrm>
            <a:off x="7620000" y="2286000"/>
            <a:ext cx="762000" cy="1295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200" b="1">
                <a:solidFill>
                  <a:srgbClr val="000099"/>
                </a:solidFill>
                <a:latin typeface="Calibri" pitchFamily="34" charset="0"/>
              </a:rPr>
              <a:t>OS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1000" y="1538288"/>
            <a:ext cx="7335838" cy="4105275"/>
            <a:chOff x="240" y="969"/>
            <a:chExt cx="4621" cy="2586"/>
          </a:xfrm>
        </p:grpSpPr>
        <p:sp>
          <p:nvSpPr>
            <p:cNvPr id="2570277" name="Rectangle 37"/>
            <p:cNvSpPr>
              <a:spLocks noChangeArrowheads="1"/>
            </p:cNvSpPr>
            <p:nvPr/>
          </p:nvSpPr>
          <p:spPr bwMode="auto">
            <a:xfrm>
              <a:off x="240" y="972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570278" name="Text Box 38"/>
            <p:cNvSpPr txBox="1">
              <a:spLocks noChangeArrowheads="1"/>
            </p:cNvSpPr>
            <p:nvPr/>
          </p:nvSpPr>
          <p:spPr bwMode="auto">
            <a:xfrm>
              <a:off x="240" y="1544"/>
              <a:ext cx="253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2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3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4</a:t>
              </a:r>
            </a:p>
          </p:txBody>
        </p:sp>
        <p:sp>
          <p:nvSpPr>
            <p:cNvPr id="2570279" name="Text Box 39"/>
            <p:cNvSpPr txBox="1">
              <a:spLocks noChangeArrowheads="1"/>
            </p:cNvSpPr>
            <p:nvPr/>
          </p:nvSpPr>
          <p:spPr bwMode="auto">
            <a:xfrm>
              <a:off x="1728" y="2748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6</a:t>
              </a:r>
            </a:p>
          </p:txBody>
        </p:sp>
        <p:sp>
          <p:nvSpPr>
            <p:cNvPr id="2570280" name="Text Box 40"/>
            <p:cNvSpPr txBox="1">
              <a:spLocks noChangeArrowheads="1"/>
            </p:cNvSpPr>
            <p:nvPr/>
          </p:nvSpPr>
          <p:spPr bwMode="auto">
            <a:xfrm>
              <a:off x="1728" y="2940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7</a:t>
              </a:r>
            </a:p>
          </p:txBody>
        </p:sp>
        <p:sp>
          <p:nvSpPr>
            <p:cNvPr id="2570281" name="Rectangle 41"/>
            <p:cNvSpPr>
              <a:spLocks noChangeArrowheads="1"/>
            </p:cNvSpPr>
            <p:nvPr/>
          </p:nvSpPr>
          <p:spPr bwMode="auto">
            <a:xfrm>
              <a:off x="4416" y="969"/>
              <a:ext cx="4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20</a:t>
              </a:r>
            </a:p>
          </p:txBody>
        </p:sp>
        <p:sp>
          <p:nvSpPr>
            <p:cNvPr id="2570282" name="Text Box 42"/>
            <p:cNvSpPr txBox="1">
              <a:spLocks noChangeArrowheads="1"/>
            </p:cNvSpPr>
            <p:nvPr/>
          </p:nvSpPr>
          <p:spPr bwMode="auto">
            <a:xfrm>
              <a:off x="4416" y="1544"/>
              <a:ext cx="445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19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18</a:t>
              </a:r>
            </a:p>
            <a:p>
              <a:pPr>
                <a:lnSpc>
                  <a:spcPct val="75000"/>
                </a:lnSpc>
              </a:pPr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17</a:t>
              </a:r>
            </a:p>
          </p:txBody>
        </p:sp>
        <p:sp>
          <p:nvSpPr>
            <p:cNvPr id="2570283" name="Text Box 43"/>
            <p:cNvSpPr txBox="1">
              <a:spLocks noChangeArrowheads="1"/>
            </p:cNvSpPr>
            <p:nvPr/>
          </p:nvSpPr>
          <p:spPr bwMode="auto">
            <a:xfrm>
              <a:off x="1728" y="2556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5</a:t>
              </a:r>
            </a:p>
          </p:txBody>
        </p:sp>
        <p:sp>
          <p:nvSpPr>
            <p:cNvPr id="2570284" name="Text Box 44"/>
            <p:cNvSpPr txBox="1">
              <a:spLocks noChangeArrowheads="1"/>
            </p:cNvSpPr>
            <p:nvPr/>
          </p:nvSpPr>
          <p:spPr bwMode="auto">
            <a:xfrm>
              <a:off x="2003" y="3036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9</a:t>
              </a:r>
            </a:p>
          </p:txBody>
        </p:sp>
        <p:sp>
          <p:nvSpPr>
            <p:cNvPr id="2570285" name="Text Box 45"/>
            <p:cNvSpPr txBox="1">
              <a:spLocks noChangeArrowheads="1"/>
            </p:cNvSpPr>
            <p:nvPr/>
          </p:nvSpPr>
          <p:spPr bwMode="auto">
            <a:xfrm>
              <a:off x="1872" y="3228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10</a:t>
              </a:r>
            </a:p>
          </p:txBody>
        </p:sp>
        <p:sp>
          <p:nvSpPr>
            <p:cNvPr id="2570286" name="Text Box 46"/>
            <p:cNvSpPr txBox="1">
              <a:spLocks noChangeArrowheads="1"/>
            </p:cNvSpPr>
            <p:nvPr/>
          </p:nvSpPr>
          <p:spPr bwMode="auto">
            <a:xfrm>
              <a:off x="2003" y="2844"/>
              <a:ext cx="2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8</a:t>
              </a:r>
            </a:p>
          </p:txBody>
        </p:sp>
        <p:sp>
          <p:nvSpPr>
            <p:cNvPr id="2570287" name="Text Box 47"/>
            <p:cNvSpPr txBox="1">
              <a:spLocks noChangeArrowheads="1"/>
            </p:cNvSpPr>
            <p:nvPr/>
          </p:nvSpPr>
          <p:spPr bwMode="auto">
            <a:xfrm>
              <a:off x="3251" y="3027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12</a:t>
              </a:r>
            </a:p>
          </p:txBody>
        </p:sp>
        <p:sp>
          <p:nvSpPr>
            <p:cNvPr id="2570288" name="Text Box 48"/>
            <p:cNvSpPr txBox="1">
              <a:spLocks noChangeArrowheads="1"/>
            </p:cNvSpPr>
            <p:nvPr/>
          </p:nvSpPr>
          <p:spPr bwMode="auto">
            <a:xfrm>
              <a:off x="3251" y="3219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13</a:t>
              </a:r>
            </a:p>
          </p:txBody>
        </p:sp>
        <p:sp>
          <p:nvSpPr>
            <p:cNvPr id="2570289" name="Text Box 49"/>
            <p:cNvSpPr txBox="1">
              <a:spLocks noChangeArrowheads="1"/>
            </p:cNvSpPr>
            <p:nvPr/>
          </p:nvSpPr>
          <p:spPr bwMode="auto">
            <a:xfrm>
              <a:off x="3251" y="2835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11</a:t>
              </a:r>
            </a:p>
          </p:txBody>
        </p:sp>
        <p:sp>
          <p:nvSpPr>
            <p:cNvPr id="2570290" name="Text Box 50"/>
            <p:cNvSpPr txBox="1">
              <a:spLocks noChangeArrowheads="1"/>
            </p:cNvSpPr>
            <p:nvPr/>
          </p:nvSpPr>
          <p:spPr bwMode="auto">
            <a:xfrm>
              <a:off x="3690" y="2739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15</a:t>
              </a:r>
            </a:p>
          </p:txBody>
        </p:sp>
        <p:sp>
          <p:nvSpPr>
            <p:cNvPr id="2570291" name="Text Box 51"/>
            <p:cNvSpPr txBox="1">
              <a:spLocks noChangeArrowheads="1"/>
            </p:cNvSpPr>
            <p:nvPr/>
          </p:nvSpPr>
          <p:spPr bwMode="auto">
            <a:xfrm>
              <a:off x="3690" y="2931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16</a:t>
              </a:r>
            </a:p>
          </p:txBody>
        </p:sp>
        <p:sp>
          <p:nvSpPr>
            <p:cNvPr id="2570292" name="Text Box 52"/>
            <p:cNvSpPr txBox="1">
              <a:spLocks noChangeArrowheads="1"/>
            </p:cNvSpPr>
            <p:nvPr/>
          </p:nvSpPr>
          <p:spPr bwMode="auto">
            <a:xfrm>
              <a:off x="3690" y="2547"/>
              <a:ext cx="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000099"/>
                  </a:solidFill>
                  <a:latin typeface="Calibri" pitchFamily="34" charset="0"/>
                </a:rPr>
                <a:t>14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1219200" y="2057400"/>
            <a:ext cx="6781800" cy="3048000"/>
            <a:chOff x="768" y="1296"/>
            <a:chExt cx="4272" cy="1920"/>
          </a:xfrm>
        </p:grpSpPr>
        <p:grpSp>
          <p:nvGrpSpPr>
            <p:cNvPr id="4" name="Group 54"/>
            <p:cNvGrpSpPr>
              <a:grpSpLocks/>
            </p:cNvGrpSpPr>
            <p:nvPr/>
          </p:nvGrpSpPr>
          <p:grpSpPr bwMode="auto">
            <a:xfrm>
              <a:off x="768" y="2256"/>
              <a:ext cx="4224" cy="960"/>
              <a:chOff x="768" y="2256"/>
              <a:chExt cx="4224" cy="960"/>
            </a:xfrm>
          </p:grpSpPr>
          <p:sp>
            <p:nvSpPr>
              <p:cNvPr id="2570295" name="Freeform 55"/>
              <p:cNvSpPr>
                <a:spLocks/>
              </p:cNvSpPr>
              <p:nvPr/>
            </p:nvSpPr>
            <p:spPr bwMode="auto">
              <a:xfrm>
                <a:off x="768" y="2256"/>
                <a:ext cx="768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768" y="96"/>
                  </a:cxn>
                  <a:cxn ang="0">
                    <a:pos x="768" y="480"/>
                  </a:cxn>
                </a:cxnLst>
                <a:rect l="0" t="0" r="r" b="b"/>
                <a:pathLst>
                  <a:path w="768" h="480">
                    <a:moveTo>
                      <a:pt x="0" y="0"/>
                    </a:moveTo>
                    <a:lnTo>
                      <a:pt x="0" y="96"/>
                    </a:lnTo>
                    <a:lnTo>
                      <a:pt x="768" y="96"/>
                    </a:lnTo>
                    <a:lnTo>
                      <a:pt x="768" y="480"/>
                    </a:lnTo>
                  </a:path>
                </a:pathLst>
              </a:custGeom>
              <a:noFill/>
              <a:ln w="38100" cmpd="sng">
                <a:solidFill>
                  <a:srgbClr val="000099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296" name="Freeform 56"/>
              <p:cNvSpPr>
                <a:spLocks/>
              </p:cNvSpPr>
              <p:nvPr/>
            </p:nvSpPr>
            <p:spPr bwMode="auto">
              <a:xfrm>
                <a:off x="1536" y="2976"/>
                <a:ext cx="2640" cy="240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0" y="336"/>
                  </a:cxn>
                  <a:cxn ang="0">
                    <a:pos x="2640" y="336"/>
                  </a:cxn>
                  <a:cxn ang="0">
                    <a:pos x="2640" y="0"/>
                  </a:cxn>
                </a:cxnLst>
                <a:rect l="0" t="0" r="r" b="b"/>
                <a:pathLst>
                  <a:path w="2640" h="336">
                    <a:moveTo>
                      <a:pt x="0" y="144"/>
                    </a:moveTo>
                    <a:lnTo>
                      <a:pt x="0" y="336"/>
                    </a:lnTo>
                    <a:lnTo>
                      <a:pt x="2640" y="336"/>
                    </a:lnTo>
                    <a:lnTo>
                      <a:pt x="2640" y="0"/>
                    </a:lnTo>
                  </a:path>
                </a:pathLst>
              </a:custGeom>
              <a:noFill/>
              <a:ln w="38100" cmpd="sng">
                <a:solidFill>
                  <a:srgbClr val="000099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297" name="Freeform 57"/>
              <p:cNvSpPr>
                <a:spLocks/>
              </p:cNvSpPr>
              <p:nvPr/>
            </p:nvSpPr>
            <p:spPr bwMode="auto">
              <a:xfrm>
                <a:off x="4176" y="2256"/>
                <a:ext cx="816" cy="432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0" y="144"/>
                  </a:cxn>
                  <a:cxn ang="0">
                    <a:pos x="816" y="144"/>
                  </a:cxn>
                  <a:cxn ang="0">
                    <a:pos x="816" y="0"/>
                  </a:cxn>
                </a:cxnLst>
                <a:rect l="0" t="0" r="r" b="b"/>
                <a:pathLst>
                  <a:path w="816" h="432">
                    <a:moveTo>
                      <a:pt x="0" y="432"/>
                    </a:moveTo>
                    <a:lnTo>
                      <a:pt x="0" y="144"/>
                    </a:lnTo>
                    <a:lnTo>
                      <a:pt x="816" y="144"/>
                    </a:lnTo>
                    <a:lnTo>
                      <a:pt x="816" y="0"/>
                    </a:lnTo>
                  </a:path>
                </a:pathLst>
              </a:custGeom>
              <a:noFill/>
              <a:ln w="38100" cmpd="sng">
                <a:solidFill>
                  <a:srgbClr val="000099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70298" name="Line 58"/>
            <p:cNvSpPr>
              <a:spLocks noChangeShapeType="1"/>
            </p:cNvSpPr>
            <p:nvPr/>
          </p:nvSpPr>
          <p:spPr bwMode="auto">
            <a:xfrm>
              <a:off x="768" y="1296"/>
              <a:ext cx="0" cy="14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70299" name="Line 59"/>
            <p:cNvSpPr>
              <a:spLocks noChangeShapeType="1"/>
            </p:cNvSpPr>
            <p:nvPr/>
          </p:nvSpPr>
          <p:spPr bwMode="auto">
            <a:xfrm>
              <a:off x="5040" y="1296"/>
              <a:ext cx="0" cy="14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0300" name="Freeform 60"/>
          <p:cNvSpPr>
            <a:spLocks/>
          </p:cNvSpPr>
          <p:nvPr/>
        </p:nvSpPr>
        <p:spPr bwMode="auto">
          <a:xfrm>
            <a:off x="2590800" y="4876800"/>
            <a:ext cx="914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576" y="192"/>
              </a:cxn>
            </a:cxnLst>
            <a:rect l="0" t="0" r="r" b="b"/>
            <a:pathLst>
              <a:path w="576" h="192">
                <a:moveTo>
                  <a:pt x="0" y="0"/>
                </a:moveTo>
                <a:lnTo>
                  <a:pt x="0" y="192"/>
                </a:lnTo>
                <a:lnTo>
                  <a:pt x="576" y="19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01" name="Freeform 61"/>
          <p:cNvSpPr>
            <a:spLocks/>
          </p:cNvSpPr>
          <p:nvPr/>
        </p:nvSpPr>
        <p:spPr bwMode="auto">
          <a:xfrm flipH="1">
            <a:off x="5181600" y="4724400"/>
            <a:ext cx="1600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576" y="192"/>
              </a:cxn>
            </a:cxnLst>
            <a:rect l="0" t="0" r="r" b="b"/>
            <a:pathLst>
              <a:path w="576" h="192">
                <a:moveTo>
                  <a:pt x="0" y="0"/>
                </a:moveTo>
                <a:lnTo>
                  <a:pt x="0" y="192"/>
                </a:lnTo>
                <a:lnTo>
                  <a:pt x="576" y="192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02" name="Line 62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70303" name="Rectangle 6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/>
              <a:t>Example: FTP over the Internet</a:t>
            </a:r>
            <a:br>
              <a:rPr lang="en-US" sz="2800"/>
            </a:br>
            <a:r>
              <a:rPr lang="en-US" sz="2800"/>
              <a:t>Using TCP/IP and Ethernet</a:t>
            </a:r>
            <a:endParaRPr 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2B3E89-4E60-434A-A872-9A8567D6DA36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6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Basic Principles	</a:t>
            </a:r>
          </a:p>
        </p:txBody>
      </p:sp>
      <p:sp>
        <p:nvSpPr>
          <p:cNvPr id="256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ideas:</a:t>
            </a:r>
          </a:p>
          <a:p>
            <a:pPr lvl="1"/>
            <a:r>
              <a:rPr lang="en-US"/>
              <a:t>Packet switching, statistical multiplexing, layering,</a:t>
            </a:r>
          </a:p>
          <a:p>
            <a:r>
              <a:rPr lang="en-US"/>
              <a:t>Link Layer:</a:t>
            </a:r>
          </a:p>
          <a:p>
            <a:pPr lvl="1"/>
            <a:r>
              <a:rPr lang="en-US"/>
              <a:t>Channel capacity, encoding and clock recovery, error detection/correction, Ethernet switching</a:t>
            </a:r>
          </a:p>
          <a:p>
            <a:r>
              <a:rPr lang="en-US"/>
              <a:t>Network Layer:</a:t>
            </a:r>
          </a:p>
          <a:p>
            <a:pPr lvl="1"/>
            <a:r>
              <a:rPr lang="en-US"/>
              <a:t>Fragmentation, Bellman-Ford, Dijkstra, addresses and lookups, BGP, IGP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2A13F-B685-4821-8CA8-47753CEE2BD0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56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Basic Principles – Cont’d</a:t>
            </a:r>
          </a:p>
        </p:txBody>
      </p:sp>
      <p:sp>
        <p:nvSpPr>
          <p:cNvPr id="256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Transport Layer:</a:t>
            </a:r>
          </a:p>
          <a:p>
            <a:pPr lvl="1"/>
            <a:r>
              <a:rPr lang="en-US" dirty="0"/>
              <a:t>Flow control, congestion control, retransmissions and sliding windows, congestion avoidance (RED)</a:t>
            </a:r>
          </a:p>
          <a:p>
            <a:r>
              <a:rPr lang="en-US" dirty="0"/>
              <a:t>Miscellaneous:</a:t>
            </a:r>
          </a:p>
          <a:p>
            <a:pPr lvl="1"/>
            <a:r>
              <a:rPr lang="en-US" dirty="0"/>
              <a:t>Queuing mechanisms, middleboxes, peer-to-peer, software-defined networking, and network security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559</Words>
  <Application>Microsoft Macintosh PowerPoint</Application>
  <PresentationFormat>On-screen Show (4:3)</PresentationFormat>
  <Paragraphs>160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Flow</vt:lpstr>
      <vt:lpstr>Handout # 22 Final Review</vt:lpstr>
      <vt:lpstr>Final Review</vt:lpstr>
      <vt:lpstr>Final Exam Logistics</vt:lpstr>
      <vt:lpstr>Final Exam</vt:lpstr>
      <vt:lpstr>Final Review</vt:lpstr>
      <vt:lpstr>Review of Basic Concepts </vt:lpstr>
      <vt:lpstr>Example: FTP over the Internet Using TCP/IP and Ethernet</vt:lpstr>
      <vt:lpstr>Review of Basic Principles </vt:lpstr>
      <vt:lpstr>Review of Basic Principles – Cont’d</vt:lpstr>
      <vt:lpstr>Final Review</vt:lpstr>
      <vt:lpstr>Where Next?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336</cp:revision>
  <cp:lastPrinted>2012-12-04T16:38:31Z</cp:lastPrinted>
  <dcterms:created xsi:type="dcterms:W3CDTF">2006-08-16T00:00:00Z</dcterms:created>
  <dcterms:modified xsi:type="dcterms:W3CDTF">2019-11-26T14:51:41Z</dcterms:modified>
</cp:coreProperties>
</file>