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5"/>
  </p:notesMasterIdLst>
  <p:sldIdLst>
    <p:sldId id="256" r:id="rId2"/>
    <p:sldId id="592" r:id="rId3"/>
    <p:sldId id="593" r:id="rId4"/>
    <p:sldId id="595" r:id="rId5"/>
    <p:sldId id="596" r:id="rId6"/>
    <p:sldId id="617" r:id="rId7"/>
    <p:sldId id="597" r:id="rId8"/>
    <p:sldId id="622" r:id="rId9"/>
    <p:sldId id="598" r:id="rId10"/>
    <p:sldId id="619" r:id="rId11"/>
    <p:sldId id="602" r:id="rId12"/>
    <p:sldId id="620" r:id="rId13"/>
    <p:sldId id="626" r:id="rId14"/>
    <p:sldId id="591" r:id="rId15"/>
    <p:sldId id="624" r:id="rId16"/>
    <p:sldId id="556" r:id="rId17"/>
    <p:sldId id="557" r:id="rId18"/>
    <p:sldId id="627" r:id="rId19"/>
    <p:sldId id="625" r:id="rId20"/>
    <p:sldId id="621" r:id="rId21"/>
    <p:sldId id="601" r:id="rId22"/>
    <p:sldId id="628" r:id="rId23"/>
    <p:sldId id="642" r:id="rId24"/>
    <p:sldId id="645" r:id="rId25"/>
    <p:sldId id="623" r:id="rId26"/>
    <p:sldId id="629" r:id="rId27"/>
    <p:sldId id="633" r:id="rId28"/>
    <p:sldId id="634" r:id="rId29"/>
    <p:sldId id="635" r:id="rId30"/>
    <p:sldId id="637" r:id="rId31"/>
    <p:sldId id="638" r:id="rId32"/>
    <p:sldId id="647" r:id="rId33"/>
    <p:sldId id="648" r:id="rId34"/>
    <p:sldId id="639" r:id="rId35"/>
    <p:sldId id="566" r:id="rId36"/>
    <p:sldId id="608" r:id="rId37"/>
    <p:sldId id="640" r:id="rId38"/>
    <p:sldId id="650" r:id="rId39"/>
    <p:sldId id="611" r:id="rId40"/>
    <p:sldId id="612" r:id="rId41"/>
    <p:sldId id="613" r:id="rId42"/>
    <p:sldId id="641" r:id="rId43"/>
    <p:sldId id="61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7" autoAdjust="0"/>
    <p:restoredTop sz="79218" autoAdjust="0"/>
  </p:normalViewPr>
  <p:slideViewPr>
    <p:cSldViewPr showGuides="1">
      <p:cViewPr>
        <p:scale>
          <a:sx n="70" d="100"/>
          <a:sy n="70" d="100"/>
        </p:scale>
        <p:origin x="-212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2AE77-2AAE-46A3-BD3A-E9AC85261F8C}" type="datetimeFigureOut">
              <a:rPr lang="en-US" smtClean="0"/>
              <a:t>13-01-07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F62A6-155B-461C-BE33-88E459FCD7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9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70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Authentication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89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Greeks</a:t>
            </a:r>
            <a:r>
              <a:rPr lang="en-US" baseline="0" dirty="0" smtClean="0"/>
              <a:t> </a:t>
            </a:r>
            <a:r>
              <a:rPr lang="en-US" dirty="0" smtClean="0"/>
              <a:t>were also the originators of cryptography. Cryptography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kryptos</a:t>
            </a:r>
            <a:r>
              <a:rPr lang="en-US" baseline="0" dirty="0" smtClean="0"/>
              <a:t> (secret) + </a:t>
            </a:r>
            <a:r>
              <a:rPr lang="en-US" baseline="0" dirty="0" err="1" smtClean="0"/>
              <a:t>graphein</a:t>
            </a:r>
            <a:r>
              <a:rPr lang="en-US" baseline="0" dirty="0" smtClean="0"/>
              <a:t> (writing) – means secret writing.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18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Lesson 1:</a:t>
            </a:r>
            <a:r>
              <a:rPr lang="en-US" baseline="0" dirty="0" smtClean="0"/>
              <a:t> random keys!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51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Lesson 2: algorithm is public, key is secret!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26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Authentication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F62A6-155B-461C-BE33-88E459FCD77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17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50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02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93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6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41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3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2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9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4BE2B-E9AC-4F69-AFFB-6EE24C18EF5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13-01-07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4ABF-8EAC-44C9-9CF6-82643220FC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25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4BE2B-E9AC-4F69-AFFB-6EE24C18EF53}" type="datetimeFigureOut">
              <a:rPr lang="en-US" smtClean="0"/>
              <a:t>13-01-07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D4ABF-8EAC-44C9-9CF6-82643220F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39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g"/><Relationship Id="rId3" Type="http://schemas.openxmlformats.org/officeDocument/2006/relationships/image" Target="../media/image17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0"/>
            <a:ext cx="8686800" cy="15240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</a:rPr>
              <a:t>MAT 302: Algebraic Cryptography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90600" y="3048000"/>
            <a:ext cx="464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 smtClean="0">
                <a:solidFill>
                  <a:srgbClr val="FF0000"/>
                </a:solidFill>
              </a:rPr>
              <a:t>LECTURE 1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chp_lock_binary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764845"/>
            <a:ext cx="2705100" cy="194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429000" y="3581400"/>
            <a:ext cx="1905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Jan 7, 2013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9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294" y="1470694"/>
            <a:ext cx="1577306" cy="157730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 Classical Cryptographic Goal: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Secure Communication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01" y="1972330"/>
            <a:ext cx="1924050" cy="2381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14" y="2296180"/>
            <a:ext cx="2494687" cy="178117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132701" y="37322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51701" y="2971800"/>
            <a:ext cx="319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DWWDFN DW GDZQ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402" y="450598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9701" y="450598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323701" y="4124980"/>
            <a:ext cx="0" cy="38100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/>
          <p:cNvSpPr txBox="1">
            <a:spLocks/>
          </p:cNvSpPr>
          <p:nvPr/>
        </p:nvSpPr>
        <p:spPr>
          <a:xfrm>
            <a:off x="76200" y="5257800"/>
            <a:ext cx="9448800" cy="1371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Three Characters: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1) A sender, 2) A receiver and 3) An eavesdropper (adversary)</a:t>
            </a:r>
          </a:p>
        </p:txBody>
      </p:sp>
    </p:spTree>
    <p:extLst>
      <p:ext uri="{BB962C8B-B14F-4D97-AF65-F5344CB8AC3E}">
        <p14:creationId xmlns:p14="http://schemas.microsoft.com/office/powerpoint/2010/main" val="5864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Lesson: Asymmetry of Information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914400" y="3505200"/>
            <a:ext cx="7924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The sender and receiver must know something that the adversary doesn’t.</a:t>
            </a:r>
            <a:endParaRPr lang="en-US" i="1" dirty="0"/>
          </a:p>
          <a:p>
            <a:r>
              <a:rPr lang="en-US" i="1" dirty="0" smtClean="0"/>
              <a:t>This is called a </a:t>
            </a:r>
            <a:r>
              <a:rPr lang="en-US" i="1" u="sng" dirty="0" smtClean="0">
                <a:solidFill>
                  <a:srgbClr val="0000FF"/>
                </a:solidFill>
              </a:rPr>
              <a:t>cryptographic key</a:t>
            </a:r>
          </a:p>
        </p:txBody>
      </p:sp>
    </p:spTree>
    <p:extLst>
      <p:ext uri="{BB962C8B-B14F-4D97-AF65-F5344CB8AC3E}">
        <p14:creationId xmlns:p14="http://schemas.microsoft.com/office/powerpoint/2010/main" val="37426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Scytale</a:t>
            </a:r>
            <a:r>
              <a:rPr lang="en-US" b="1" dirty="0" smtClean="0">
                <a:solidFill>
                  <a:srgbClr val="FF0000"/>
                </a:solidFill>
              </a:rPr>
              <a:t> Device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62200"/>
            <a:ext cx="4364831" cy="2228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58" y="2296180"/>
            <a:ext cx="1134499" cy="14040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518712"/>
            <a:ext cx="1343186" cy="959018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-76200" y="52578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Secret key: </a:t>
            </a:r>
            <a:r>
              <a:rPr lang="en-US" sz="2800" dirty="0" smtClean="0"/>
              <a:t>Circumference of the cylinder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76200" y="59436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Ciphertext: KTMIOILMDLONKRIIRGNOHGWT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8456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</a:t>
            </a:r>
            <a:r>
              <a:rPr lang="en-US" b="1" dirty="0" err="1" smtClean="0">
                <a:solidFill>
                  <a:srgbClr val="FF0000"/>
                </a:solidFill>
              </a:rPr>
              <a:t>Scytale</a:t>
            </a:r>
            <a:r>
              <a:rPr lang="en-US" b="1" dirty="0" smtClean="0">
                <a:solidFill>
                  <a:srgbClr val="FF0000"/>
                </a:solidFill>
              </a:rPr>
              <a:t> Device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57" y="685800"/>
            <a:ext cx="2362200" cy="120623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-304800" y="20574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EASY TO BREAK!</a:t>
            </a:r>
            <a:endParaRPr lang="en-US" sz="3600" dirty="0" smtClean="0">
              <a:solidFill>
                <a:srgbClr val="0000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04800" y="38862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i="1" dirty="0" smtClean="0"/>
              <a:t>Can you recover the message in</a:t>
            </a:r>
            <a:endParaRPr lang="en-US" sz="2800" i="1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304800" y="4648200"/>
            <a:ext cx="94488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800" b="1" dirty="0" smtClean="0">
                <a:solidFill>
                  <a:srgbClr val="0000FF"/>
                </a:solidFill>
              </a:rPr>
              <a:t>TSCRHNITIOPESTHXIAET</a:t>
            </a:r>
            <a:endParaRPr lang="en-US" sz="48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Caesar Cipher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14550"/>
            <a:ext cx="1924050" cy="238125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09600" y="18288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i="0" dirty="0" smtClean="0">
                <a:solidFill>
                  <a:schemeClr val="tx1"/>
                </a:solidFill>
              </a:rPr>
              <a:t>Julius </a:t>
            </a:r>
            <a:r>
              <a:rPr lang="en-US" sz="1400" i="0" dirty="0" err="1" smtClean="0">
                <a:solidFill>
                  <a:schemeClr val="tx1"/>
                </a:solidFill>
              </a:rPr>
              <a:t>Ceasar</a:t>
            </a:r>
            <a:r>
              <a:rPr lang="en-US" sz="1400" i="0" dirty="0" smtClean="0">
                <a:solidFill>
                  <a:schemeClr val="tx1"/>
                </a:solidFill>
              </a:rPr>
              <a:t> (100-44 BC)</a:t>
            </a:r>
            <a:endParaRPr lang="en-US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13" y="2438400"/>
            <a:ext cx="2494687" cy="1781175"/>
          </a:xfrm>
          <a:prstGeom prst="rect">
            <a:avLst/>
          </a:prstGeom>
        </p:spPr>
      </p:pic>
      <p:sp>
        <p:nvSpPr>
          <p:cNvPr id="18" name="Content Placeholder 2"/>
          <p:cNvSpPr txBox="1">
            <a:spLocks/>
          </p:cNvSpPr>
          <p:nvPr/>
        </p:nvSpPr>
        <p:spPr>
          <a:xfrm>
            <a:off x="457200" y="4648200"/>
            <a:ext cx="2362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Message:  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2362200" y="464820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</p:spTree>
    <p:extLst>
      <p:ext uri="{BB962C8B-B14F-4D97-AF65-F5344CB8AC3E}">
        <p14:creationId xmlns:p14="http://schemas.microsoft.com/office/powerpoint/2010/main" val="31742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Caesar Cipher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14550"/>
            <a:ext cx="1924050" cy="238125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09600" y="18288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i="0" dirty="0" smtClean="0">
                <a:solidFill>
                  <a:schemeClr val="tx1"/>
                </a:solidFill>
              </a:rPr>
              <a:t>Julius </a:t>
            </a:r>
            <a:r>
              <a:rPr lang="en-US" sz="1400" i="0" dirty="0" err="1" smtClean="0">
                <a:solidFill>
                  <a:schemeClr val="tx1"/>
                </a:solidFill>
              </a:rPr>
              <a:t>Ceasar</a:t>
            </a:r>
            <a:r>
              <a:rPr lang="en-US" sz="1400" i="0" dirty="0" smtClean="0">
                <a:solidFill>
                  <a:schemeClr val="tx1"/>
                </a:solidFill>
              </a:rPr>
              <a:t> (100-44 BC)</a:t>
            </a:r>
            <a:endParaRPr lang="en-US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13" y="2438400"/>
            <a:ext cx="2494687" cy="1781175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4648200"/>
            <a:ext cx="2362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Message:  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362200" y="464820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76200" y="12192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Secret key: </a:t>
            </a:r>
            <a:r>
              <a:rPr lang="en-US" sz="2800" dirty="0" smtClean="0"/>
              <a:t>A random number from {1,…,26}, say </a:t>
            </a:r>
            <a:r>
              <a:rPr lang="en-US" sz="2800" b="1" dirty="0" smtClean="0">
                <a:solidFill>
                  <a:srgbClr val="0000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537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81000" y="5181600"/>
            <a:ext cx="5334000" cy="15959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Caesar Cipher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14550"/>
            <a:ext cx="1924050" cy="238125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09600" y="18288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i="0" dirty="0" smtClean="0">
                <a:solidFill>
                  <a:schemeClr val="tx1"/>
                </a:solidFill>
              </a:rPr>
              <a:t>Julius </a:t>
            </a:r>
            <a:r>
              <a:rPr lang="en-US" sz="1400" i="0" dirty="0" err="1" smtClean="0">
                <a:solidFill>
                  <a:schemeClr val="tx1"/>
                </a:solidFill>
              </a:rPr>
              <a:t>Ceasar</a:t>
            </a:r>
            <a:r>
              <a:rPr lang="en-US" sz="1400" i="0" dirty="0" smtClean="0">
                <a:solidFill>
                  <a:schemeClr val="tx1"/>
                </a:solidFill>
              </a:rPr>
              <a:t> (100-44 BC)</a:t>
            </a:r>
            <a:endParaRPr lang="en-US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13" y="2438400"/>
            <a:ext cx="2494687" cy="1781175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5181600"/>
            <a:ext cx="2362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Message:  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362200" y="518160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200" y="5753100"/>
            <a:ext cx="2362200" cy="12573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Key: </a:t>
            </a:r>
            <a:r>
              <a:rPr lang="en-US" sz="2400" b="1" dirty="0">
                <a:solidFill>
                  <a:srgbClr val="FF0000"/>
                </a:solidFill>
              </a:rPr>
              <a:t>+</a:t>
            </a:r>
            <a:r>
              <a:rPr lang="en-US" sz="2400" b="1" dirty="0" smtClean="0">
                <a:solidFill>
                  <a:srgbClr val="FF0000"/>
                </a:solidFill>
              </a:rPr>
              <a:t> 3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Ciphertext: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333661" y="5638800"/>
            <a:ext cx="319189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↓↓↓↓↓↓ ↓↓ ↓↓↓↓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DWWDFN DW GDZQ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352800" y="32750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71800" y="2514600"/>
            <a:ext cx="319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DWWDFN DW GDZQ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000" y="4535269"/>
            <a:ext cx="2028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Encryption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-76200" y="12192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Secret key: </a:t>
            </a:r>
            <a:r>
              <a:rPr lang="en-US" sz="2800" dirty="0" smtClean="0"/>
              <a:t>A random number from {1,…,26}, say </a:t>
            </a:r>
            <a:r>
              <a:rPr lang="en-US" sz="2800" b="1" dirty="0" smtClean="0">
                <a:solidFill>
                  <a:srgbClr val="0000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5157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657600" y="5181600"/>
            <a:ext cx="5334000" cy="15959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Caesar Cipher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14550"/>
            <a:ext cx="1924050" cy="238125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609600" y="18288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i="0" dirty="0" smtClean="0">
                <a:solidFill>
                  <a:schemeClr val="tx1"/>
                </a:solidFill>
              </a:rPr>
              <a:t>Julius </a:t>
            </a:r>
            <a:r>
              <a:rPr lang="en-US" sz="1400" i="0" dirty="0" err="1" smtClean="0">
                <a:solidFill>
                  <a:schemeClr val="tx1"/>
                </a:solidFill>
              </a:rPr>
              <a:t>Ceasar</a:t>
            </a:r>
            <a:r>
              <a:rPr lang="en-US" sz="1400" i="0" dirty="0" smtClean="0">
                <a:solidFill>
                  <a:schemeClr val="tx1"/>
                </a:solidFill>
              </a:rPr>
              <a:t> (100-44 BC)</a:t>
            </a:r>
            <a:endParaRPr lang="en-US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13" y="2438400"/>
            <a:ext cx="2494687" cy="1781175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733800" y="5181600"/>
            <a:ext cx="2362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Ciphertext:  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5638800" y="518160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urier New" pitchFamily="49" charset="0"/>
                <a:cs typeface="Courier New" pitchFamily="49" charset="0"/>
              </a:rPr>
              <a:t>DWWDFN DW GDZQ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733800" y="5753100"/>
            <a:ext cx="2362200" cy="12573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Key: - 3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Message: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610261" y="5638800"/>
            <a:ext cx="319189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↓↓↓↓↓↓ ↓↓ ↓↓↓↓</a:t>
            </a:r>
          </a:p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352800" y="32750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971800" y="2514600"/>
            <a:ext cx="319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DWWDFN DW GDZQ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1400" y="4535269"/>
            <a:ext cx="2028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Decryption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-76200" y="12192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Secret key: </a:t>
            </a:r>
            <a:r>
              <a:rPr lang="en-US" sz="2800" dirty="0" smtClean="0"/>
              <a:t>A random number from {1,…,26}, say </a:t>
            </a:r>
            <a:r>
              <a:rPr lang="en-US" sz="2800" b="1" dirty="0" smtClean="0">
                <a:solidFill>
                  <a:srgbClr val="0000FF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854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 Caesar Cipher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-304800" y="20574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ALSO EASY TO BREAK!</a:t>
            </a:r>
            <a:endParaRPr lang="en-US" sz="3600" dirty="0" smtClean="0">
              <a:solidFill>
                <a:srgbClr val="0000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04800" y="3886200"/>
            <a:ext cx="94488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i="1" dirty="0" smtClean="0"/>
              <a:t>Can you recover the message in</a:t>
            </a:r>
            <a:endParaRPr lang="en-US" sz="2800" i="1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304800" y="4648200"/>
            <a:ext cx="94488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800" b="1" dirty="0" smtClean="0">
                <a:solidFill>
                  <a:srgbClr val="0000FF"/>
                </a:solidFill>
              </a:rPr>
              <a:t>IXEVZUMXGVNE</a:t>
            </a:r>
            <a:endParaRPr lang="en-US" sz="4800" dirty="0" smtClean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1143000" cy="141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Secret-key Encryption Scheme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914400" y="1981200"/>
            <a:ext cx="7315200" cy="4191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All these are examples of </a:t>
            </a:r>
            <a:r>
              <a:rPr lang="en-US" u="sng" dirty="0" smtClean="0">
                <a:solidFill>
                  <a:srgbClr val="0000FF"/>
                </a:solidFill>
              </a:rPr>
              <a:t>secret-key (also called symmetric-key) encryption</a:t>
            </a:r>
          </a:p>
          <a:p>
            <a:r>
              <a:rPr lang="en-US" dirty="0" smtClean="0"/>
              <a:t>Sender and Receiver use the </a:t>
            </a:r>
            <a:r>
              <a:rPr lang="en-US" u="sng" dirty="0" smtClean="0"/>
              <a:t>same key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261104"/>
            <a:ext cx="1303342" cy="16824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191000"/>
            <a:ext cx="1388257" cy="1712849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584036" y="6001554"/>
            <a:ext cx="1616364" cy="246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1" i="0" dirty="0" err="1" smtClean="0">
                <a:solidFill>
                  <a:schemeClr val="tx1"/>
                </a:solidFill>
              </a:rPr>
              <a:t>Vigenere</a:t>
            </a:r>
            <a:endParaRPr lang="en-US" sz="2800" b="1" i="0" dirty="0">
              <a:solidFill>
                <a:schemeClr val="tx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172200" y="6001554"/>
            <a:ext cx="1616364" cy="2468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1" i="0" dirty="0" smtClean="0">
                <a:solidFill>
                  <a:schemeClr val="tx1"/>
                </a:solidFill>
              </a:rPr>
              <a:t>Enigma</a:t>
            </a:r>
            <a:endParaRPr lang="en-US" sz="2800" b="1" i="0" dirty="0">
              <a:solidFill>
                <a:schemeClr val="tx1"/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 rot="20048208">
            <a:off x="2129687" y="4931759"/>
            <a:ext cx="5056125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BROKEN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6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20574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</a:rPr>
              <a:t>MAT 302:</a:t>
            </a:r>
            <a:br>
              <a:rPr lang="en-US" sz="4800" b="1" dirty="0" smtClean="0">
                <a:solidFill>
                  <a:srgbClr val="0000FF"/>
                </a:solidFill>
              </a:rPr>
            </a:br>
            <a:r>
              <a:rPr lang="en-US" sz="4800" b="1" dirty="0" smtClean="0">
                <a:solidFill>
                  <a:srgbClr val="0000FF"/>
                </a:solidFill>
              </a:rPr>
              <a:t>Cryptography from </a:t>
            </a:r>
            <a:br>
              <a:rPr lang="en-US" sz="4800" b="1" dirty="0" smtClean="0">
                <a:solidFill>
                  <a:srgbClr val="0000FF"/>
                </a:solidFill>
              </a:rPr>
            </a:br>
            <a:r>
              <a:rPr lang="en-US" sz="4800" b="1" dirty="0" smtClean="0">
                <a:solidFill>
                  <a:srgbClr val="0000FF"/>
                </a:solidFill>
              </a:rPr>
              <a:t>Euclid to Zero-Knowledge Proofs</a:t>
            </a:r>
            <a:endParaRPr lang="en-US" sz="4000" b="1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11173"/>
            <a:ext cx="1295400" cy="205409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209800" y="5638220"/>
            <a:ext cx="3886200" cy="1"/>
          </a:xfrm>
          <a:prstGeom prst="line">
            <a:avLst/>
          </a:prstGeom>
          <a:ln w="381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990600" y="3048000"/>
            <a:ext cx="464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en-US" sz="4000" b="1" dirty="0" smtClean="0">
                <a:solidFill>
                  <a:srgbClr val="FF0000"/>
                </a:solidFill>
              </a:rPr>
              <a:t>LECTURE </a:t>
            </a:r>
            <a:r>
              <a:rPr lang="en-US" sz="4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429000" y="3581400"/>
            <a:ext cx="1905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Jan 7, 2013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023" y="4572000"/>
            <a:ext cx="2431577" cy="19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5250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Other  Early Secret-key Encryption Schemes</a:t>
            </a:r>
            <a:endParaRPr lang="en-CA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133600"/>
            <a:ext cx="2011680" cy="25968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656" y="2156855"/>
            <a:ext cx="2142744" cy="2643745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914400" y="49530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1" i="0" dirty="0" err="1" smtClean="0">
                <a:solidFill>
                  <a:schemeClr val="tx1"/>
                </a:solidFill>
              </a:rPr>
              <a:t>Vigenere</a:t>
            </a:r>
            <a:endParaRPr lang="en-US" sz="2800" b="1" i="0" dirty="0">
              <a:solidFill>
                <a:schemeClr val="tx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5638800" y="49530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b="1" i="0" dirty="0" smtClean="0">
                <a:solidFill>
                  <a:schemeClr val="tx1"/>
                </a:solidFill>
              </a:rPr>
              <a:t>Enigma</a:t>
            </a:r>
            <a:endParaRPr lang="en-US" sz="2800" b="1" i="0" dirty="0">
              <a:solidFill>
                <a:schemeClr val="tx1"/>
              </a:solidFill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04800" y="11430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(1900-1950)</a:t>
            </a:r>
            <a:endParaRPr lang="en-US" sz="2800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14400" y="5562600"/>
            <a:ext cx="26670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i="0" dirty="0" smtClean="0">
                <a:solidFill>
                  <a:schemeClr val="tx1"/>
                </a:solidFill>
              </a:rPr>
              <a:t>(Polyalphabetic Substitution)</a:t>
            </a:r>
            <a:endParaRPr lang="en-US" sz="2800" i="0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5638800" y="5562600"/>
            <a:ext cx="26670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800" i="0" dirty="0" smtClean="0">
                <a:solidFill>
                  <a:schemeClr val="tx1"/>
                </a:solidFill>
              </a:rPr>
              <a:t>(Unknown Method)</a:t>
            </a:r>
            <a:endParaRPr lang="en-US" sz="2800" i="0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 rot="20048208">
            <a:off x="1901087" y="3102958"/>
            <a:ext cx="5056125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BROKEN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8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Lesson 2: </a:t>
            </a:r>
            <a:r>
              <a:rPr lang="en-US" b="1" dirty="0" err="1" smtClean="0">
                <a:solidFill>
                  <a:srgbClr val="FF0000"/>
                </a:solidFill>
              </a:rPr>
              <a:t>Kerckhoff’s</a:t>
            </a:r>
            <a:r>
              <a:rPr lang="en-US" b="1" dirty="0" smtClean="0">
                <a:solidFill>
                  <a:srgbClr val="FF0000"/>
                </a:solidFill>
              </a:rPr>
              <a:t> Principle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1295400"/>
            <a:ext cx="1295400" cy="1774974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838200" y="3581400"/>
            <a:ext cx="8001000" cy="1752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Security of a Cryptographic Algorithm should rely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ONLY on the </a:t>
            </a:r>
            <a:r>
              <a:rPr lang="en-US" sz="2800" b="1" u="sng" dirty="0" smtClean="0">
                <a:solidFill>
                  <a:srgbClr val="0000FF"/>
                </a:solidFill>
              </a:rPr>
              <a:t>secrecy of the KEYS</a:t>
            </a:r>
            <a:r>
              <a:rPr lang="en-US" sz="2800" dirty="0" smtClean="0"/>
              <a:t>,  and</a:t>
            </a:r>
          </a:p>
          <a:p>
            <a:pPr marL="0" indent="0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FF0000"/>
                </a:solidFill>
              </a:rPr>
              <a:t>NOT on the secrecy of the METHOD</a:t>
            </a:r>
            <a:r>
              <a:rPr lang="en-US" sz="2800" dirty="0" smtClean="0"/>
              <a:t> used.</a:t>
            </a:r>
            <a:endParaRPr lang="en-US" sz="2400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38200" y="5867400"/>
            <a:ext cx="80010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smtClean="0"/>
              <a:t>“Do not rely on security through obscurity”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381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 Mathematical Theory of Secrecy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52400" y="3886200"/>
            <a:ext cx="8534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0000FF"/>
                </a:solidFill>
              </a:rPr>
              <a:t>Perfect Secrecy</a:t>
            </a:r>
            <a:r>
              <a:rPr lang="en-US" sz="2800" b="1" dirty="0" smtClean="0">
                <a:solidFill>
                  <a:srgbClr val="0000FF"/>
                </a:solidFill>
              </a:rPr>
              <a:t> and the </a:t>
            </a:r>
            <a:r>
              <a:rPr lang="en-US" sz="2800" b="1" u="sng" dirty="0" smtClean="0">
                <a:solidFill>
                  <a:srgbClr val="0000FF"/>
                </a:solidFill>
              </a:rPr>
              <a:t>One-time Pad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600200"/>
            <a:ext cx="1790700" cy="2247437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1143000"/>
            <a:ext cx="8534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/>
              <a:t>Claude Shannon (late 1940s)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4648200"/>
            <a:ext cx="8534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0000FF"/>
                </a:solidFill>
              </a:rPr>
              <a:t>THE GOOD</a:t>
            </a:r>
            <a:r>
              <a:rPr lang="en-US" sz="2400" dirty="0" smtClean="0">
                <a:solidFill>
                  <a:srgbClr val="0000FF"/>
                </a:solidFill>
              </a:rPr>
              <a:t>:  </a:t>
            </a:r>
            <a:r>
              <a:rPr lang="en-US" sz="2400" dirty="0" smtClean="0"/>
              <a:t>Unbreakable regardless of the power of the adv. 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5800" y="5257800"/>
            <a:ext cx="8534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FF0000"/>
                </a:solidFill>
              </a:rPr>
              <a:t>THE BAD</a:t>
            </a:r>
            <a:r>
              <a:rPr lang="en-US" sz="2400" dirty="0" smtClean="0">
                <a:solidFill>
                  <a:srgbClr val="FF0000"/>
                </a:solidFill>
              </a:rPr>
              <a:t>:  </a:t>
            </a:r>
            <a:r>
              <a:rPr lang="en-US" sz="2400" dirty="0" smtClean="0"/>
              <a:t>Impractical! Needs very, very long shared keys.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5800" y="6019800"/>
            <a:ext cx="8534400" cy="838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008000"/>
                </a:solidFill>
              </a:rPr>
              <a:t>THE UGLY:</a:t>
            </a:r>
            <a:r>
              <a:rPr lang="en-US" sz="2400" dirty="0" smtClean="0">
                <a:solidFill>
                  <a:srgbClr val="008000"/>
                </a:solidFill>
              </a:rPr>
              <a:t>  </a:t>
            </a:r>
            <a:r>
              <a:rPr lang="en-US" sz="2400" dirty="0" smtClean="0"/>
              <a:t>length of key </a:t>
            </a:r>
            <a:r>
              <a:rPr lang="en-US" sz="2400" dirty="0" smtClean="0">
                <a:latin typeface="Arial"/>
                <a:cs typeface="Arial"/>
              </a:rPr>
              <a:t>≥ </a:t>
            </a:r>
            <a:r>
              <a:rPr lang="en-US" sz="2400" dirty="0" smtClean="0">
                <a:cs typeface="Arial"/>
              </a:rPr>
              <a:t>total length of all messages you ever 								want to send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2492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Modern Secret-key Encryption Schemes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564741"/>
            <a:ext cx="2327170" cy="2455164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-2209800" y="4953000"/>
            <a:ext cx="8534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/>
              <a:t>Horst </a:t>
            </a:r>
            <a:r>
              <a:rPr lang="en-US" sz="2400" b="1" dirty="0" err="1" smtClean="0"/>
              <a:t>Feistel</a:t>
            </a:r>
            <a:r>
              <a:rPr lang="en-US" sz="2400" b="1" dirty="0" smtClean="0"/>
              <a:t> (early 1970s)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67" y="2438400"/>
            <a:ext cx="4369125" cy="1641045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133600" y="4288908"/>
            <a:ext cx="8534400" cy="1447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/>
              <a:t>Data Encryption Standard (DES)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400" i="1" dirty="0" smtClean="0"/>
              <a:t>Now </a:t>
            </a:r>
            <a:r>
              <a:rPr lang="en-US" sz="2400" i="1" dirty="0" err="1" smtClean="0"/>
              <a:t>superceded</a:t>
            </a:r>
            <a:r>
              <a:rPr lang="en-US" sz="2400" i="1" dirty="0" smtClean="0"/>
              <a:t> by the </a:t>
            </a:r>
            <a:br>
              <a:rPr lang="en-US" sz="2400" i="1" dirty="0" smtClean="0"/>
            </a:br>
            <a:r>
              <a:rPr lang="en-US" sz="2400" i="1" dirty="0" smtClean="0"/>
              <a:t>Advanced Encryption Standard (AES)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11430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(1970s)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523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Secret-key Encryption Scheme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914400" y="1981200"/>
            <a:ext cx="7315200" cy="4191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All these are examples of </a:t>
            </a:r>
            <a:r>
              <a:rPr lang="en-US" u="sng" dirty="0" smtClean="0">
                <a:solidFill>
                  <a:srgbClr val="0000FF"/>
                </a:solidFill>
              </a:rPr>
              <a:t>secret-key (also called symmetric-key) encryption</a:t>
            </a:r>
          </a:p>
          <a:p>
            <a:r>
              <a:rPr lang="en-US" dirty="0" smtClean="0"/>
              <a:t>Sender and Receiver use the </a:t>
            </a:r>
            <a:r>
              <a:rPr lang="en-US" u="sng" dirty="0" smtClean="0"/>
              <a:t>same key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 smtClean="0"/>
          </a:p>
          <a:p>
            <a:r>
              <a:rPr lang="en-US" b="1" u="sng" dirty="0" smtClean="0">
                <a:solidFill>
                  <a:srgbClr val="FF0000"/>
                </a:solidFill>
              </a:rPr>
              <a:t>Problem:</a:t>
            </a:r>
            <a:r>
              <a:rPr lang="en-US" dirty="0" smtClean="0"/>
              <a:t> How did they come up with the shared key to begin with?! </a:t>
            </a:r>
          </a:p>
        </p:txBody>
      </p:sp>
    </p:spTree>
    <p:extLst>
      <p:ext uri="{BB962C8B-B14F-4D97-AF65-F5344CB8AC3E}">
        <p14:creationId xmlns:p14="http://schemas.microsoft.com/office/powerpoint/2010/main" val="21378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04800" y="2667000"/>
            <a:ext cx="94488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II. Public-key Cryptography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1" y="152400"/>
            <a:ext cx="8915399" cy="6629400"/>
          </a:xfrm>
          <a:prstGeom prst="rect">
            <a:avLst/>
          </a:pr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733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Public-Key (Asymmetric) Cryptography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60198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Symmetric Encryption needs prior setup!</a:t>
            </a:r>
          </a:p>
        </p:txBody>
      </p:sp>
      <p:pic>
        <p:nvPicPr>
          <p:cNvPr id="12" name="Picture 3" descr="image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05201"/>
            <a:ext cx="13827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05201"/>
            <a:ext cx="1425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035175" y="2095501"/>
            <a:ext cx="5334000" cy="3619499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Callout 14"/>
          <p:cNvSpPr/>
          <p:nvPr/>
        </p:nvSpPr>
        <p:spPr>
          <a:xfrm>
            <a:off x="3505200" y="2362202"/>
            <a:ext cx="2133600" cy="1143000"/>
          </a:xfrm>
          <a:prstGeom prst="wedgeEllipseCallout">
            <a:avLst>
              <a:gd name="adj1" fmla="val -51737"/>
              <a:gd name="adj2" fmla="val 52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Let’s agree on a key: 110011001</a:t>
            </a:r>
            <a:endParaRPr lang="en-CA" dirty="0"/>
          </a:p>
        </p:txBody>
      </p:sp>
      <p:sp>
        <p:nvSpPr>
          <p:cNvPr id="16" name="Oval Callout 15"/>
          <p:cNvSpPr/>
          <p:nvPr/>
        </p:nvSpPr>
        <p:spPr>
          <a:xfrm>
            <a:off x="4049712" y="3736645"/>
            <a:ext cx="914400" cy="571500"/>
          </a:xfrm>
          <a:prstGeom prst="wedgeEllipseCallout">
            <a:avLst>
              <a:gd name="adj1" fmla="val 78114"/>
              <a:gd name="adj2" fmla="val 210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5691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Public-Key (Asymmetric) Cryptography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380037"/>
            <a:ext cx="4953000" cy="4334963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81000" y="59436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Symmetric Encryption just doesn’t scale!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5410200" y="2057400"/>
            <a:ext cx="3810000" cy="342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600" dirty="0" smtClean="0"/>
              <a:t>(A slice of) the internet graph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5876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Public-Key (Asymmetric) Cryptography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1371600"/>
            <a:ext cx="8534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Bob encrypts to Alice using her </a:t>
            </a:r>
            <a:r>
              <a:rPr lang="en-US" b="1" u="sng" dirty="0" smtClean="0">
                <a:solidFill>
                  <a:srgbClr val="0000FF"/>
                </a:solidFill>
              </a:rPr>
              <a:t>Public Key</a:t>
            </a:r>
            <a:r>
              <a:rPr lang="en-US" b="1" dirty="0" smtClean="0">
                <a:solidFill>
                  <a:srgbClr val="0000FF"/>
                </a:solidFill>
              </a:rPr>
              <a:t>…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8" name="Picture 3" descr="image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52800"/>
            <a:ext cx="13827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69945"/>
            <a:ext cx="1425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4857" y="2133600"/>
            <a:ext cx="8305800" cy="3619499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Callout 12"/>
          <p:cNvSpPr/>
          <p:nvPr/>
        </p:nvSpPr>
        <p:spPr>
          <a:xfrm>
            <a:off x="3097212" y="2400300"/>
            <a:ext cx="2949576" cy="914398"/>
          </a:xfrm>
          <a:prstGeom prst="wedgeEllipseCallout">
            <a:avLst>
              <a:gd name="adj1" fmla="val -31908"/>
              <a:gd name="adj2" fmla="val 39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Alice’s Public Key</a:t>
            </a:r>
            <a:endParaRPr lang="en-CA" dirty="0"/>
          </a:p>
        </p:txBody>
      </p:sp>
      <p:sp>
        <p:nvSpPr>
          <p:cNvPr id="14" name="Oval Callout 13"/>
          <p:cNvSpPr/>
          <p:nvPr/>
        </p:nvSpPr>
        <p:spPr>
          <a:xfrm>
            <a:off x="7199193" y="3827914"/>
            <a:ext cx="1487607" cy="1048886"/>
          </a:xfrm>
          <a:prstGeom prst="wedgeEllipseCallout">
            <a:avLst>
              <a:gd name="adj1" fmla="val 47960"/>
              <a:gd name="adj2" fmla="val 15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Alice’s Secret Key</a:t>
            </a:r>
            <a:endParaRPr lang="en-CA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00400" y="42656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76600" y="3505200"/>
            <a:ext cx="2332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*&amp;%&amp;(!%^(!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7320" y="4930914"/>
            <a:ext cx="1473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Hello!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6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6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Public-Key (Asymmetric) Cryptography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04800" y="1371600"/>
            <a:ext cx="8534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Alice decrypts using her </a:t>
            </a:r>
            <a:r>
              <a:rPr lang="en-US" b="1" u="sng" dirty="0" smtClean="0">
                <a:solidFill>
                  <a:srgbClr val="0000FF"/>
                </a:solidFill>
              </a:rPr>
              <a:t>Secret Key</a:t>
            </a:r>
            <a:r>
              <a:rPr lang="en-US" b="1" dirty="0" smtClean="0">
                <a:solidFill>
                  <a:srgbClr val="0000FF"/>
                </a:solidFill>
              </a:rPr>
              <a:t>…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20" name="Picture 3" descr="image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52800"/>
            <a:ext cx="13827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469945"/>
            <a:ext cx="1425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644857" y="2133600"/>
            <a:ext cx="8305800" cy="3619499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Oval Callout 22"/>
          <p:cNvSpPr/>
          <p:nvPr/>
        </p:nvSpPr>
        <p:spPr>
          <a:xfrm>
            <a:off x="3097212" y="2400300"/>
            <a:ext cx="2949576" cy="914398"/>
          </a:xfrm>
          <a:prstGeom prst="wedgeEllipseCallout">
            <a:avLst>
              <a:gd name="adj1" fmla="val -31908"/>
              <a:gd name="adj2" fmla="val 39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Alice’s Public Key</a:t>
            </a:r>
            <a:endParaRPr lang="en-CA" dirty="0"/>
          </a:p>
        </p:txBody>
      </p:sp>
      <p:sp>
        <p:nvSpPr>
          <p:cNvPr id="24" name="Oval Callout 23"/>
          <p:cNvSpPr/>
          <p:nvPr/>
        </p:nvSpPr>
        <p:spPr>
          <a:xfrm>
            <a:off x="7199193" y="3827914"/>
            <a:ext cx="1487607" cy="1048886"/>
          </a:xfrm>
          <a:prstGeom prst="wedgeEllipseCallout">
            <a:avLst>
              <a:gd name="adj1" fmla="val 47960"/>
              <a:gd name="adj2" fmla="val 15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Alice’s Secret Key</a:t>
            </a:r>
            <a:endParaRPr lang="en-CA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200400" y="42656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276600" y="3505200"/>
            <a:ext cx="2332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*&amp;%&amp;(!%^(!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72200" y="4953000"/>
            <a:ext cx="1473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Hello!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1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Administrivia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(see course info sheet)</a:t>
            </a:r>
            <a:endParaRPr lang="en-CA" sz="3600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371600" y="1600200"/>
            <a:ext cx="2057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Instructor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16002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/>
              <a:t>Vinod</a:t>
            </a:r>
            <a:r>
              <a:rPr lang="en-US" dirty="0" smtClean="0"/>
              <a:t> </a:t>
            </a:r>
            <a:r>
              <a:rPr lang="en-US" dirty="0" err="1" smtClean="0"/>
              <a:t>Vaikuntanathan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04800" y="3505200"/>
            <a:ext cx="3048000" cy="609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Location &amp; Hours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81400" y="35052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M 1-2pm, CC 2150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581400" y="40386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W 12-</a:t>
            </a:r>
            <a:r>
              <a:rPr lang="en-US" dirty="0"/>
              <a:t>2</a:t>
            </a:r>
            <a:r>
              <a:rPr lang="en-US" dirty="0" smtClean="0"/>
              <a:t>pm, DV 3093  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581400" y="59436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(Tut: F </a:t>
            </a:r>
            <a:r>
              <a:rPr lang="en-US" dirty="0"/>
              <a:t>4</a:t>
            </a:r>
            <a:r>
              <a:rPr lang="en-US" dirty="0" smtClean="0"/>
              <a:t>-5pm, IB 200) </a:t>
            </a: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0" y="5410200"/>
            <a:ext cx="31242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Teaching </a:t>
            </a:r>
            <a:r>
              <a:rPr lang="en-US" b="1" dirty="0" err="1" smtClean="0">
                <a:solidFill>
                  <a:srgbClr val="0000FF"/>
                </a:solidFill>
              </a:rPr>
              <a:t>Asst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581400" y="21336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3073 CCT Building</a:t>
            </a: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581400" y="26670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u="sng" dirty="0" smtClean="0"/>
              <a:t>first.last@utoronto.ca</a:t>
            </a:r>
            <a:endParaRPr lang="en-US" u="sng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581400" y="4572000"/>
            <a:ext cx="5181600" cy="609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(Office hours: M </a:t>
            </a:r>
            <a:r>
              <a:rPr lang="en-US" b="1" dirty="0">
                <a:solidFill>
                  <a:srgbClr val="0000FF"/>
                </a:solidFill>
              </a:rPr>
              <a:t>2</a:t>
            </a:r>
            <a:r>
              <a:rPr lang="en-US" b="1" dirty="0" smtClean="0">
                <a:solidFill>
                  <a:srgbClr val="0000FF"/>
                </a:solidFill>
              </a:rPr>
              <a:t>-3pm &amp; by appt.)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3581400" y="5410200"/>
            <a:ext cx="5181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Sergey </a:t>
            </a:r>
            <a:r>
              <a:rPr lang="en-US" dirty="0" err="1" smtClean="0"/>
              <a:t>Gorbunov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352800" y="1600201"/>
            <a:ext cx="0" cy="4952999"/>
          </a:xfrm>
          <a:prstGeom prst="line">
            <a:avLst/>
          </a:prstGeom>
          <a:ln w="38100"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pic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3" t="28151" r="28047" b="1471"/>
          <a:stretch/>
        </p:blipFill>
        <p:spPr>
          <a:xfrm>
            <a:off x="7696200" y="5105400"/>
            <a:ext cx="1371600" cy="170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Two Potent Ingredients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381000" y="4267200"/>
            <a:ext cx="85344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Computational Complexity Theory</a:t>
            </a:r>
            <a:r>
              <a:rPr lang="en-US" sz="4000" b="1" dirty="0">
                <a:solidFill>
                  <a:srgbClr val="0000FF"/>
                </a:solidFill>
              </a:rPr>
              <a:t/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2800" b="1" dirty="0" smtClean="0">
                <a:solidFill>
                  <a:srgbClr val="0000FF"/>
                </a:solidFill>
              </a:rPr>
              <a:t>(the hardness of computational problems)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-381000" y="17526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Number Theory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407" y="3657600"/>
            <a:ext cx="1269592" cy="177079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-381000" y="28194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7000" b="1" dirty="0" smtClean="0">
                <a:solidFill>
                  <a:srgbClr val="0000FF"/>
                </a:solidFill>
              </a:rPr>
              <a:t>+</a:t>
            </a:r>
          </a:p>
        </p:txBody>
      </p:sp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030" y="1676400"/>
            <a:ext cx="1228969" cy="145241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0" y="5715000"/>
            <a:ext cx="9296400" cy="0"/>
          </a:xfrm>
          <a:prstGeom prst="straightConnector1">
            <a:avLst/>
          </a:prstGeom>
          <a:ln w="444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-304800" y="5943600"/>
            <a:ext cx="8534400" cy="1219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Computational Number Theory</a:t>
            </a:r>
            <a:endParaRPr lang="en-US" sz="28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Number-theoretic Problems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28600" y="16764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1) </a:t>
            </a:r>
            <a:r>
              <a:rPr lang="en-US" sz="4000" b="1" u="sng" dirty="0" smtClean="0">
                <a:solidFill>
                  <a:srgbClr val="0000FF"/>
                </a:solidFill>
              </a:rPr>
              <a:t>Multiply</a:t>
            </a:r>
            <a:r>
              <a:rPr lang="en-US" sz="4000" b="1" dirty="0" smtClean="0">
                <a:solidFill>
                  <a:srgbClr val="0000FF"/>
                </a:solidFill>
              </a:rPr>
              <a:t> two 10-digit numbers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-381000" y="4267200"/>
            <a:ext cx="8534400" cy="1371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2) </a:t>
            </a:r>
            <a:r>
              <a:rPr lang="en-US" sz="4000" b="1" u="sng" dirty="0" smtClean="0">
                <a:solidFill>
                  <a:srgbClr val="0000FF"/>
                </a:solidFill>
              </a:rPr>
              <a:t>Factor</a:t>
            </a:r>
            <a:r>
              <a:rPr lang="en-US" sz="4000" b="1" dirty="0" smtClean="0">
                <a:solidFill>
                  <a:srgbClr val="0000FF"/>
                </a:solidFill>
              </a:rPr>
              <a:t> a 20-digit number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1800" b="1" dirty="0" smtClean="0">
                <a:solidFill>
                  <a:srgbClr val="0000FF"/>
                </a:solidFill>
              </a:rPr>
              <a:t>(which is a product of two 10-digit primes)</a:t>
            </a:r>
          </a:p>
        </p:txBody>
      </p:sp>
      <p:sp>
        <p:nvSpPr>
          <p:cNvPr id="2" name="Rectangle 1"/>
          <p:cNvSpPr/>
          <p:nvPr/>
        </p:nvSpPr>
        <p:spPr>
          <a:xfrm>
            <a:off x="3333148" y="2662535"/>
            <a:ext cx="22294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 smtClean="0"/>
              <a:t>1048909867 X</a:t>
            </a:r>
            <a:endParaRPr lang="en-CA" sz="2400" dirty="0"/>
          </a:p>
        </p:txBody>
      </p:sp>
      <p:sp>
        <p:nvSpPr>
          <p:cNvPr id="3" name="Rectangle 2"/>
          <p:cNvSpPr/>
          <p:nvPr/>
        </p:nvSpPr>
        <p:spPr>
          <a:xfrm>
            <a:off x="3352800" y="3048000"/>
            <a:ext cx="17395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400" dirty="0"/>
              <a:t>6475990033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048000" y="35798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810000" y="3653135"/>
            <a:ext cx="75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400" dirty="0" smtClean="0"/>
              <a:t>????</a:t>
            </a:r>
            <a:endParaRPr lang="en-CA" sz="2400" dirty="0"/>
          </a:p>
        </p:txBody>
      </p:sp>
      <p:sp>
        <p:nvSpPr>
          <p:cNvPr id="9" name="Rectangle 8"/>
          <p:cNvSpPr/>
          <p:nvPr/>
        </p:nvSpPr>
        <p:spPr>
          <a:xfrm>
            <a:off x="2819400" y="5562600"/>
            <a:ext cx="3294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400" dirty="0" smtClean="0"/>
              <a:t>60427556959701033511</a:t>
            </a:r>
            <a:endParaRPr lang="en-CA" sz="24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04800" y="6248400"/>
            <a:ext cx="8534400" cy="1371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One of these is easy and the other hard. Which is which?</a:t>
            </a:r>
          </a:p>
        </p:txBody>
      </p:sp>
    </p:spTree>
    <p:extLst>
      <p:ext uri="{BB962C8B-B14F-4D97-AF65-F5344CB8AC3E}">
        <p14:creationId xmlns:p14="http://schemas.microsoft.com/office/powerpoint/2010/main" val="148523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Number-theoretic Problems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04800" y="1447800"/>
            <a:ext cx="8534400" cy="685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4000" b="1" dirty="0" smtClean="0">
                <a:solidFill>
                  <a:srgbClr val="0000FF"/>
                </a:solidFill>
              </a:rPr>
              <a:t>In Cryptography: 1000-digit numbers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438400"/>
            <a:ext cx="6781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3750982305702609273986450236500610650010365081635018340185301836508163051605150610635061037501630561035601865016506103560165016506135610651096501635010139010100101083756569199130497566991937570193900010501350106350130561050163056103560165016056105016501650165016501650157610560156106501650196501650160501000750190100100999758019386579929285656892002857568993003057662990000776655572645567829565482957292075222075292856590020926585582598651514143164758899576118959905726896782945544222957568395628597265826588259257979861359690010350609601365060160356081650610561065010386569919396668926455929920909029874645121275465819119567991045795005726595600975682957882995892599295927859158375871295700187364709135900135798619259191934691659165999125961956012509009165961925969696916259691625969162596192569162591625689193568919329856828768282247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09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Number-theoretic Problems</a:t>
            </a:r>
            <a:endParaRPr lang="en-CA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133600" y="1447800"/>
            <a:ext cx="0" cy="472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914400" y="5257800"/>
            <a:ext cx="7086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429000" y="5867400"/>
            <a:ext cx="24580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/>
              <a:t>n</a:t>
            </a:r>
            <a:r>
              <a:rPr lang="en-CA" sz="2400" dirty="0" smtClean="0"/>
              <a:t>umber of digits n</a:t>
            </a:r>
            <a:endParaRPr lang="en-CA" sz="2400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340667" y="2626667"/>
            <a:ext cx="1600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/>
              <a:t>t</a:t>
            </a:r>
            <a:r>
              <a:rPr lang="en-CA" sz="2400" dirty="0" smtClean="0"/>
              <a:t>ime t(n)</a:t>
            </a:r>
            <a:endParaRPr lang="en-CA" sz="2400" dirty="0"/>
          </a:p>
        </p:txBody>
      </p:sp>
      <p:sp>
        <p:nvSpPr>
          <p:cNvPr id="9" name="Freeform 8"/>
          <p:cNvSpPr/>
          <p:nvPr/>
        </p:nvSpPr>
        <p:spPr>
          <a:xfrm>
            <a:off x="2794000" y="2721429"/>
            <a:ext cx="4989286" cy="2217538"/>
          </a:xfrm>
          <a:custGeom>
            <a:avLst/>
            <a:gdLst>
              <a:gd name="connsiteX0" fmla="*/ 0 w 4989286"/>
              <a:gd name="connsiteY0" fmla="*/ 2195285 h 2217538"/>
              <a:gd name="connsiteX1" fmla="*/ 2267857 w 4989286"/>
              <a:gd name="connsiteY1" fmla="*/ 2032000 h 2217538"/>
              <a:gd name="connsiteX2" fmla="*/ 4245429 w 4989286"/>
              <a:gd name="connsiteY2" fmla="*/ 834571 h 2217538"/>
              <a:gd name="connsiteX3" fmla="*/ 4989286 w 4989286"/>
              <a:gd name="connsiteY3" fmla="*/ 0 h 2217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9286" h="2217538">
                <a:moveTo>
                  <a:pt x="0" y="2195285"/>
                </a:moveTo>
                <a:cubicBezTo>
                  <a:pt x="780143" y="2227035"/>
                  <a:pt x="1560286" y="2258786"/>
                  <a:pt x="2267857" y="2032000"/>
                </a:cubicBezTo>
                <a:cubicBezTo>
                  <a:pt x="2975428" y="1805214"/>
                  <a:pt x="3791858" y="1173238"/>
                  <a:pt x="4245429" y="834571"/>
                </a:cubicBezTo>
                <a:cubicBezTo>
                  <a:pt x="4699000" y="495904"/>
                  <a:pt x="4989286" y="0"/>
                  <a:pt x="4989286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848429" y="489857"/>
            <a:ext cx="2231571" cy="4100286"/>
          </a:xfrm>
          <a:custGeom>
            <a:avLst/>
            <a:gdLst>
              <a:gd name="connsiteX0" fmla="*/ 0 w 2231571"/>
              <a:gd name="connsiteY0" fmla="*/ 4100286 h 4100286"/>
              <a:gd name="connsiteX1" fmla="*/ 1161142 w 2231571"/>
              <a:gd name="connsiteY1" fmla="*/ 3302000 h 4100286"/>
              <a:gd name="connsiteX2" fmla="*/ 1850571 w 2231571"/>
              <a:gd name="connsiteY2" fmla="*/ 1451429 h 4100286"/>
              <a:gd name="connsiteX3" fmla="*/ 2231571 w 2231571"/>
              <a:gd name="connsiteY3" fmla="*/ 0 h 4100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1571" h="4100286">
                <a:moveTo>
                  <a:pt x="0" y="4100286"/>
                </a:moveTo>
                <a:cubicBezTo>
                  <a:pt x="426357" y="3921881"/>
                  <a:pt x="852714" y="3743476"/>
                  <a:pt x="1161142" y="3302000"/>
                </a:cubicBezTo>
                <a:cubicBezTo>
                  <a:pt x="1469570" y="2860524"/>
                  <a:pt x="1672166" y="2001762"/>
                  <a:pt x="1850571" y="1451429"/>
                </a:cubicBezTo>
                <a:cubicBezTo>
                  <a:pt x="2028976" y="901096"/>
                  <a:pt x="2130273" y="450548"/>
                  <a:pt x="2231571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10400" y="3581400"/>
            <a:ext cx="190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 smtClean="0"/>
              <a:t>multiplication </a:t>
            </a:r>
          </a:p>
          <a:p>
            <a:r>
              <a:rPr lang="en-CA" sz="2400" dirty="0" smtClean="0"/>
              <a:t>t(n) ≈ n</a:t>
            </a:r>
            <a:r>
              <a:rPr lang="en-CA" sz="2400" baseline="30000" dirty="0" smtClean="0"/>
              <a:t>2</a:t>
            </a:r>
            <a:endParaRPr lang="en-CA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876800" y="1676400"/>
            <a:ext cx="190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 smtClean="0"/>
              <a:t>factoring</a:t>
            </a:r>
          </a:p>
          <a:p>
            <a:r>
              <a:rPr lang="en-CA" sz="2400" dirty="0" smtClean="0"/>
              <a:t>t(n) ≈ 2</a:t>
            </a:r>
            <a:r>
              <a:rPr lang="en-CA" sz="2400" baseline="30000" dirty="0" smtClean="0"/>
              <a:t>n</a:t>
            </a:r>
            <a:endParaRPr lang="en-CA" sz="24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4495800" y="24384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i="1" dirty="0">
                <a:solidFill>
                  <a:srgbClr val="FF0000"/>
                </a:solidFill>
              </a:rPr>
              <a:t>e</a:t>
            </a:r>
            <a:r>
              <a:rPr lang="en-CA" sz="2400" b="1" i="1" dirty="0" smtClean="0">
                <a:solidFill>
                  <a:srgbClr val="FF0000"/>
                </a:solidFill>
              </a:rPr>
              <a:t>xponential-time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53200" y="4343400"/>
            <a:ext cx="243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i="1" dirty="0" smtClean="0">
                <a:solidFill>
                  <a:srgbClr val="0000FF"/>
                </a:solidFill>
              </a:rPr>
              <a:t>polynomial-time</a:t>
            </a:r>
          </a:p>
        </p:txBody>
      </p:sp>
    </p:spTree>
    <p:extLst>
      <p:ext uri="{BB962C8B-B14F-4D97-AF65-F5344CB8AC3E}">
        <p14:creationId xmlns:p14="http://schemas.microsoft.com/office/powerpoint/2010/main" val="39085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3048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Public-key Crypto from Number Theory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199"/>
            <a:ext cx="3733800" cy="3414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676400"/>
            <a:ext cx="4637990" cy="3251580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762000" y="5105400"/>
            <a:ext cx="2895600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b="1" i="0" dirty="0" err="1" smtClean="0">
                <a:solidFill>
                  <a:schemeClr val="tx1"/>
                </a:solidFill>
              </a:rPr>
              <a:t>Merkle</a:t>
            </a:r>
            <a:r>
              <a:rPr lang="en-US" sz="1400" b="1" i="0" dirty="0" smtClean="0">
                <a:solidFill>
                  <a:schemeClr val="tx1"/>
                </a:solidFill>
              </a:rPr>
              <a:t>, Hellman and Diffie (1976)</a:t>
            </a:r>
            <a:endParaRPr lang="en-US" sz="1400" b="1" i="0" dirty="0">
              <a:solidFill>
                <a:schemeClr val="tx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181600" y="5105400"/>
            <a:ext cx="2895600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None/>
              <a:defRPr sz="2000" i="1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b="1" i="0" dirty="0" smtClean="0">
                <a:solidFill>
                  <a:schemeClr val="tx1"/>
                </a:solidFill>
              </a:rPr>
              <a:t>Shamir, Rivest and Adleman (1978)</a:t>
            </a:r>
            <a:endParaRPr lang="en-US" sz="1400" b="1" i="0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5715000"/>
            <a:ext cx="3581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Discrete Logarithms 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800600" y="5791200"/>
            <a:ext cx="3581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Factoring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-381000" y="6172200"/>
            <a:ext cx="4953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Diffie-Hellman Key Exchange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191000" y="6248400"/>
            <a:ext cx="4953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RSA Encryption Scheme</a:t>
            </a:r>
          </a:p>
        </p:txBody>
      </p:sp>
    </p:spTree>
    <p:extLst>
      <p:ext uri="{BB962C8B-B14F-4D97-AF65-F5344CB8AC3E}">
        <p14:creationId xmlns:p14="http://schemas.microsoft.com/office/powerpoint/2010/main" val="36380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RSA Encryption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66800" y="1447800"/>
            <a:ext cx="7086600" cy="129540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RSA: The first and the most popular </a:t>
            </a:r>
            <a:r>
              <a:rPr lang="en-US" sz="3600" b="1" dirty="0">
                <a:solidFill>
                  <a:srgbClr val="0000FF"/>
                </a:solidFill>
              </a:rPr>
              <a:t/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 smtClean="0">
                <a:solidFill>
                  <a:srgbClr val="0000FF"/>
                </a:solidFill>
              </a:rPr>
              <a:t>public-key encryption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3124200"/>
            <a:ext cx="8534400" cy="11012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dirty="0" smtClean="0"/>
              <a:t>(Let n be a product of two large primes,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2800" dirty="0" smtClean="0"/>
              <a:t>e is a public key and d is the secret key)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4572000"/>
            <a:ext cx="8534400" cy="11012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dirty="0" err="1" smtClean="0"/>
              <a:t>Enc</a:t>
            </a:r>
            <a:r>
              <a:rPr lang="en-US" sz="2800" dirty="0" smtClean="0"/>
              <a:t>(m) = m</a:t>
            </a:r>
            <a:r>
              <a:rPr lang="en-US" sz="2800" baseline="30000" dirty="0" smtClean="0"/>
              <a:t>e</a:t>
            </a:r>
            <a:r>
              <a:rPr lang="en-US" sz="2800" dirty="0" smtClean="0"/>
              <a:t> (mod n)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28600" y="5756702"/>
            <a:ext cx="8534400" cy="110129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800" dirty="0" smtClean="0"/>
              <a:t>Dec(c) = c</a:t>
            </a:r>
            <a:r>
              <a:rPr lang="en-US" sz="2800" baseline="30000" dirty="0"/>
              <a:t>d</a:t>
            </a:r>
            <a:r>
              <a:rPr lang="en-US" sz="2800" dirty="0" smtClean="0"/>
              <a:t> (mod n)</a:t>
            </a:r>
          </a:p>
        </p:txBody>
      </p:sp>
    </p:spTree>
    <p:extLst>
      <p:ext uri="{BB962C8B-B14F-4D97-AF65-F5344CB8AC3E}">
        <p14:creationId xmlns:p14="http://schemas.microsoft.com/office/powerpoint/2010/main" val="6996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Lots more Number Theory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2133600"/>
            <a:ext cx="85344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Fermat’s Little Theorem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3543300"/>
            <a:ext cx="85344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Chinese Remainder Theorem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28600" y="5143500"/>
            <a:ext cx="85344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3600" b="1" dirty="0" smtClean="0">
                <a:solidFill>
                  <a:srgbClr val="0000FF"/>
                </a:solidFill>
              </a:rPr>
              <a:t>Quadratic Reciprocity</a:t>
            </a:r>
          </a:p>
        </p:txBody>
      </p:sp>
    </p:spTree>
    <p:extLst>
      <p:ext uri="{BB962C8B-B14F-4D97-AF65-F5344CB8AC3E}">
        <p14:creationId xmlns:p14="http://schemas.microsoft.com/office/powerpoint/2010/main" val="165321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Lots more Algorithms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9600" y="19812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Euclid’s GCD algorithm: </a:t>
            </a:r>
            <a:endParaRPr lang="en-US" sz="2800" dirty="0" smtClean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27051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Efficient Algorithms for Exponentiation: </a:t>
            </a:r>
            <a:endParaRPr lang="en-US" sz="2800" dirty="0" smtClean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09600" y="51435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Algorithms to Compute Discrete Logarithms:</a:t>
            </a:r>
            <a:endParaRPr lang="en-US" sz="28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36195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err="1" smtClean="0"/>
              <a:t>Primality</a:t>
            </a:r>
            <a:r>
              <a:rPr lang="en-US" sz="2800" u="sng" dirty="0" smtClean="0"/>
              <a:t> Testing: </a:t>
            </a:r>
            <a:r>
              <a:rPr lang="en-US" sz="2800" dirty="0" smtClean="0"/>
              <a:t>How to tell if a number is prime?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58293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Factoring</a:t>
            </a:r>
            <a:r>
              <a:rPr lang="en-US" sz="2800" dirty="0" smtClean="0"/>
              <a:t>: How to factor a number into its prime factors?</a:t>
            </a:r>
          </a:p>
        </p:txBody>
      </p:sp>
    </p:spTree>
    <p:extLst>
      <p:ext uri="{BB962C8B-B14F-4D97-AF65-F5344CB8AC3E}">
        <p14:creationId xmlns:p14="http://schemas.microsoft.com/office/powerpoint/2010/main" val="292937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Lots more Algorithms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9600" y="19812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Euclid’s GCD algorithm: </a:t>
            </a:r>
            <a:endParaRPr lang="en-US" sz="2800" dirty="0" smtClean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27051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Efficient Algorithms for Exponentiation: </a:t>
            </a:r>
            <a:endParaRPr lang="en-US" sz="2800" dirty="0" smtClean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609600" y="51435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Algorithms to Compute Discrete Logarithms:</a:t>
            </a:r>
            <a:endParaRPr lang="en-US" sz="28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36195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err="1" smtClean="0"/>
              <a:t>Primality</a:t>
            </a:r>
            <a:r>
              <a:rPr lang="en-US" sz="2800" u="sng" dirty="0" smtClean="0"/>
              <a:t> Testing: </a:t>
            </a:r>
            <a:r>
              <a:rPr lang="en-US" sz="2800" dirty="0" smtClean="0"/>
              <a:t>How to tell if a number is prime?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9600" y="5829300"/>
            <a:ext cx="101346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u="sng" dirty="0" smtClean="0"/>
              <a:t>Factoring</a:t>
            </a:r>
            <a:r>
              <a:rPr lang="en-US" sz="2800" dirty="0" smtClean="0"/>
              <a:t>: How to factor a number into its prime factors?</a:t>
            </a:r>
          </a:p>
        </p:txBody>
      </p:sp>
      <p:sp>
        <p:nvSpPr>
          <p:cNvPr id="8" name="Right Brace 7"/>
          <p:cNvSpPr/>
          <p:nvPr/>
        </p:nvSpPr>
        <p:spPr>
          <a:xfrm rot="19094566">
            <a:off x="6907415" y="1417955"/>
            <a:ext cx="612648" cy="2739911"/>
          </a:xfrm>
          <a:prstGeom prst="rightBrace">
            <a:avLst>
              <a:gd name="adj1" fmla="val 8333"/>
              <a:gd name="adj2" fmla="val 4755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858000" y="1676400"/>
            <a:ext cx="38862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i="1" dirty="0" smtClean="0">
                <a:solidFill>
                  <a:srgbClr val="0000FF"/>
                </a:solidFill>
              </a:rPr>
              <a:t>Polynomial time</a:t>
            </a:r>
          </a:p>
        </p:txBody>
      </p:sp>
      <p:sp>
        <p:nvSpPr>
          <p:cNvPr id="11" name="Right Brace 10"/>
          <p:cNvSpPr/>
          <p:nvPr/>
        </p:nvSpPr>
        <p:spPr>
          <a:xfrm rot="17637840">
            <a:off x="7657854" y="4184082"/>
            <a:ext cx="612648" cy="25058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 rot="1344345">
            <a:off x="6925474" y="4980513"/>
            <a:ext cx="3886200" cy="723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Exponential time</a:t>
            </a:r>
          </a:p>
        </p:txBody>
      </p:sp>
    </p:spTree>
    <p:extLst>
      <p:ext uri="{BB962C8B-B14F-4D97-AF65-F5344CB8AC3E}">
        <p14:creationId xmlns:p14="http://schemas.microsoft.com/office/powerpoint/2010/main" val="9234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448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New Cryptographic Goals: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Zero Knowledge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6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166281"/>
            <a:ext cx="14255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Callout 7"/>
          <p:cNvSpPr/>
          <p:nvPr/>
        </p:nvSpPr>
        <p:spPr>
          <a:xfrm>
            <a:off x="1916112" y="1676400"/>
            <a:ext cx="3429000" cy="1143000"/>
          </a:xfrm>
          <a:prstGeom prst="wedgeEllipseCallout">
            <a:avLst>
              <a:gd name="adj1" fmla="val -53329"/>
              <a:gd name="adj2" fmla="val 74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know the proof of the </a:t>
            </a:r>
            <a:r>
              <a:rPr lang="en-US" dirty="0" err="1" smtClean="0"/>
              <a:t>Reimann</a:t>
            </a:r>
            <a:r>
              <a:rPr lang="en-US" dirty="0" smtClean="0"/>
              <a:t> hypothesis</a:t>
            </a:r>
            <a:endParaRPr lang="en-CA" dirty="0"/>
          </a:p>
        </p:txBody>
      </p:sp>
      <p:sp>
        <p:nvSpPr>
          <p:cNvPr id="9" name="Oval Callout 8"/>
          <p:cNvSpPr/>
          <p:nvPr/>
        </p:nvSpPr>
        <p:spPr>
          <a:xfrm>
            <a:off x="3810000" y="2819400"/>
            <a:ext cx="2819400" cy="990600"/>
          </a:xfrm>
          <a:prstGeom prst="wedgeEllipseCallout">
            <a:avLst>
              <a:gd name="adj1" fmla="val 65026"/>
              <a:gd name="adj2" fmla="val 19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That’s nonsense!</a:t>
            </a:r>
          </a:p>
          <a:p>
            <a:pPr algn="ctr"/>
            <a:r>
              <a:rPr lang="en-US" dirty="0" smtClean="0"/>
              <a:t>Prove it to me </a:t>
            </a:r>
            <a:endParaRPr lang="en-CA" dirty="0"/>
          </a:p>
        </p:txBody>
      </p:sp>
      <p:sp>
        <p:nvSpPr>
          <p:cNvPr id="10" name="Oval Callout 9"/>
          <p:cNvSpPr/>
          <p:nvPr/>
        </p:nvSpPr>
        <p:spPr>
          <a:xfrm>
            <a:off x="2133600" y="3886200"/>
            <a:ext cx="2819400" cy="990600"/>
          </a:xfrm>
          <a:prstGeom prst="wedgeEllipseCallout">
            <a:avLst>
              <a:gd name="adj1" fmla="val -61316"/>
              <a:gd name="adj2" fmla="val 48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don’t want to, because you’ll plagiarize it!!! </a:t>
            </a:r>
            <a:endParaRPr lang="en-CA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5067300"/>
            <a:ext cx="8458200" cy="10287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Can </a:t>
            </a:r>
            <a:r>
              <a:rPr lang="en-US" sz="2800" b="1" dirty="0" smtClean="0">
                <a:solidFill>
                  <a:srgbClr val="0000FF"/>
                </a:solidFill>
              </a:rPr>
              <a:t>Charlie </a:t>
            </a:r>
            <a:r>
              <a:rPr lang="en-US" sz="2800" b="1" u="sng" dirty="0" smtClean="0">
                <a:solidFill>
                  <a:srgbClr val="0000FF"/>
                </a:solidFill>
              </a:rPr>
              <a:t>convince </a:t>
            </a:r>
            <a:r>
              <a:rPr lang="en-US" sz="2800" b="1" u="sng" dirty="0" smtClean="0">
                <a:solidFill>
                  <a:srgbClr val="0000FF"/>
                </a:solidFill>
              </a:rPr>
              <a:t>Alice that RH is true</a:t>
            </a:r>
            <a:r>
              <a:rPr lang="en-US" sz="2800" b="1" dirty="0" smtClean="0">
                <a:solidFill>
                  <a:srgbClr val="0000FF"/>
                </a:solidFill>
              </a:rPr>
              <a:t>, without giving Alice the </a:t>
            </a:r>
            <a:r>
              <a:rPr lang="en-US" sz="2800" b="1" u="sng" dirty="0" smtClean="0">
                <a:solidFill>
                  <a:srgbClr val="0000FF"/>
                </a:solidFill>
              </a:rPr>
              <a:t>slightest hint of how </a:t>
            </a:r>
            <a:r>
              <a:rPr lang="en-US" sz="2800" b="1" dirty="0" smtClean="0">
                <a:solidFill>
                  <a:srgbClr val="0000FF"/>
                </a:solidFill>
              </a:rPr>
              <a:t>he proved RH?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6210300"/>
            <a:ext cx="8458200" cy="10287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u="sng" dirty="0" smtClean="0">
                <a:solidFill>
                  <a:srgbClr val="0000FF"/>
                </a:solidFill>
              </a:rPr>
              <a:t>Applications: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Secure Identification Protocols (e.g., in an ATM)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90800"/>
            <a:ext cx="1347788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7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Administrivia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(see course info sheet)</a:t>
            </a:r>
            <a:endParaRPr lang="en-CA" sz="3600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1752600"/>
            <a:ext cx="2057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Website: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905000" y="1905000"/>
            <a:ext cx="7162800" cy="609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http://www.cs.toronto.edu/~vinodv/COURSES/MAT302-S13</a:t>
            </a:r>
            <a:endParaRPr lang="en-US" dirty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352800" y="3124200"/>
            <a:ext cx="5867400" cy="1981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 smtClean="0"/>
              <a:t>Required: </a:t>
            </a:r>
          </a:p>
          <a:p>
            <a:pPr marL="0" indent="0">
              <a:buNone/>
            </a:pPr>
            <a:r>
              <a:rPr lang="en-US" sz="2000" dirty="0"/>
              <a:t>J. </a:t>
            </a:r>
            <a:r>
              <a:rPr lang="en-US" sz="2000" dirty="0" err="1"/>
              <a:t>Hoffstein</a:t>
            </a:r>
            <a:r>
              <a:rPr lang="en-US" sz="2000" dirty="0"/>
              <a:t>, J. </a:t>
            </a:r>
            <a:r>
              <a:rPr lang="en-US" sz="2000" dirty="0" err="1"/>
              <a:t>Pipher</a:t>
            </a:r>
            <a:r>
              <a:rPr lang="en-US" sz="2000" dirty="0"/>
              <a:t> and J. Silverman, An Introduction to Mathematical Cryptography, Springer, 1st Ed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400" i="1" u="sng" dirty="0"/>
              <a:t>a</a:t>
            </a:r>
            <a:r>
              <a:rPr lang="en-US" sz="2400" i="1" u="sng" dirty="0" smtClean="0"/>
              <a:t>vailable at the </a:t>
            </a:r>
            <a:r>
              <a:rPr lang="en-US" sz="2400" b="1" i="1" u="sng" dirty="0" smtClean="0">
                <a:solidFill>
                  <a:srgbClr val="FF0000"/>
                </a:solidFill>
              </a:rPr>
              <a:t>bookstore</a:t>
            </a:r>
            <a:r>
              <a:rPr lang="en-US" sz="2400" i="1" u="sng" dirty="0" smtClean="0"/>
              <a:t> and </a:t>
            </a:r>
            <a:r>
              <a:rPr lang="en-US" sz="2400" b="1" i="1" u="sng" dirty="0" smtClean="0">
                <a:solidFill>
                  <a:srgbClr val="FF0000"/>
                </a:solidFill>
              </a:rPr>
              <a:t>online</a:t>
            </a:r>
            <a:r>
              <a:rPr lang="en-US" sz="2400" i="1" u="sng" dirty="0" smtClean="0"/>
              <a:t> from </a:t>
            </a:r>
            <a:r>
              <a:rPr lang="en-US" sz="2400" i="1" u="sng" dirty="0" err="1" smtClean="0"/>
              <a:t>UofT</a:t>
            </a:r>
            <a:r>
              <a:rPr lang="en-US" sz="2400" i="1" u="sng" dirty="0" smtClean="0"/>
              <a:t> libraries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152400" y="5181600"/>
            <a:ext cx="31242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Pre-Requisites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3200400" y="2286000"/>
            <a:ext cx="2057400" cy="609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(Check often!)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162300" y="2906973"/>
            <a:ext cx="3981" cy="3643952"/>
          </a:xfrm>
          <a:prstGeom prst="line">
            <a:avLst/>
          </a:prstGeom>
          <a:ln w="38100"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/>
          <p:cNvSpPr txBox="1">
            <a:spLocks/>
          </p:cNvSpPr>
          <p:nvPr/>
        </p:nvSpPr>
        <p:spPr>
          <a:xfrm>
            <a:off x="1066800" y="3048000"/>
            <a:ext cx="2057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Textbook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3352800" y="5257800"/>
            <a:ext cx="5867400" cy="1447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 smtClean="0"/>
              <a:t>MAT 223 Linear Algebra I </a:t>
            </a:r>
          </a:p>
          <a:p>
            <a:pPr marL="0" indent="0">
              <a:buNone/>
            </a:pPr>
            <a:r>
              <a:rPr lang="en-US" sz="2400" u="sng" dirty="0" smtClean="0"/>
              <a:t>MAT 224 Linear Algebra II</a:t>
            </a:r>
          </a:p>
          <a:p>
            <a:pPr marL="0" indent="0">
              <a:buNone/>
            </a:pPr>
            <a:r>
              <a:rPr lang="en-US" sz="2400" u="sng" dirty="0" smtClean="0"/>
              <a:t>MAT 301 Groups and Symmetries</a:t>
            </a:r>
          </a:p>
        </p:txBody>
      </p:sp>
    </p:spTree>
    <p:extLst>
      <p:ext uri="{BB962C8B-B14F-4D97-AF65-F5344CB8AC3E}">
        <p14:creationId xmlns:p14="http://schemas.microsoft.com/office/powerpoint/2010/main" val="30355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448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New Cryptographic Goals: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Homomorphic Encryption</a:t>
            </a:r>
            <a:endParaRPr lang="en-CA" b="1" dirty="0">
              <a:solidFill>
                <a:srgbClr val="FF0000"/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-76200" y="2362200"/>
            <a:ext cx="9448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00FF"/>
                </a:solidFill>
              </a:rPr>
              <a:t>Can you compute on encrypted data?</a:t>
            </a:r>
            <a:endParaRPr lang="en-CA" sz="3600" b="1" dirty="0">
              <a:solidFill>
                <a:srgbClr val="0000FF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-228600" y="3810000"/>
            <a:ext cx="9448800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0000FF"/>
                </a:solidFill>
              </a:rPr>
              <a:t>Many applications: </a:t>
            </a:r>
          </a:p>
          <a:p>
            <a:r>
              <a:rPr lang="en-US" sz="3600" b="1" dirty="0" smtClean="0">
                <a:solidFill>
                  <a:srgbClr val="0000FF"/>
                </a:solidFill>
              </a:rPr>
              <a:t>Electronic Voting (how to add encrypted votes)</a:t>
            </a:r>
          </a:p>
          <a:p>
            <a:r>
              <a:rPr lang="en-US" sz="3600" b="1" dirty="0" smtClean="0">
                <a:solidFill>
                  <a:srgbClr val="0000FF"/>
                </a:solidFill>
              </a:rPr>
              <a:t>Secure “Cloud Computing”</a:t>
            </a:r>
            <a:endParaRPr lang="en-CA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6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4488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New Math: Elliptic Curves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81200"/>
            <a:ext cx="3733800" cy="3332647"/>
          </a:xfrm>
          <a:prstGeom prst="rect">
            <a:avLst/>
          </a:prstGeo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-304800" y="5334000"/>
            <a:ext cx="9448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 smtClean="0">
                <a:solidFill>
                  <a:srgbClr val="0000FF"/>
                </a:solidFill>
              </a:rPr>
              <a:t>Weierstrass</a:t>
            </a:r>
            <a:r>
              <a:rPr lang="en-US" sz="2800" b="1" dirty="0" smtClean="0">
                <a:solidFill>
                  <a:srgbClr val="0000FF"/>
                </a:solidFill>
              </a:rPr>
              <a:t> Equation: y</a:t>
            </a:r>
            <a:r>
              <a:rPr lang="en-US" sz="2800" b="1" baseline="30000" dirty="0" smtClean="0">
                <a:solidFill>
                  <a:srgbClr val="0000FF"/>
                </a:solidFill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</a:rPr>
              <a:t> = x</a:t>
            </a:r>
            <a:r>
              <a:rPr lang="en-US" sz="2800" b="1" baseline="30000" dirty="0" smtClean="0">
                <a:solidFill>
                  <a:srgbClr val="0000FF"/>
                </a:solidFill>
              </a:rPr>
              <a:t>3</a:t>
            </a:r>
            <a:r>
              <a:rPr lang="en-US" sz="2800" b="1" dirty="0" smtClean="0">
                <a:solidFill>
                  <a:srgbClr val="0000FF"/>
                </a:solidFill>
              </a:rPr>
              <a:t> + ax + b</a:t>
            </a:r>
            <a:endParaRPr lang="en-CA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2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1600200"/>
            <a:ext cx="9448800" cy="3505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Exercise for this week: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dirty="0" smtClean="0"/>
              <a:t>Watch </a:t>
            </a:r>
            <a:r>
              <a:rPr lang="en-US" sz="3600" b="1" u="sng" dirty="0" smtClean="0">
                <a:solidFill>
                  <a:srgbClr val="0000FF"/>
                </a:solidFill>
              </a:rPr>
              <a:t>Prof. Ronald </a:t>
            </a:r>
            <a:r>
              <a:rPr lang="en-US" sz="3600" b="1" u="sng" dirty="0" err="1" smtClean="0">
                <a:solidFill>
                  <a:srgbClr val="0000FF"/>
                </a:solidFill>
              </a:rPr>
              <a:t>Rivest</a:t>
            </a:r>
            <a:r>
              <a:rPr lang="en-US" sz="3600" b="1" dirty="0" err="1" smtClean="0">
                <a:solidFill>
                  <a:srgbClr val="0000FF"/>
                </a:solidFill>
              </a:rPr>
              <a:t>’s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r>
              <a:rPr lang="en-US" sz="3600" dirty="0" smtClean="0"/>
              <a:t>lecture on</a:t>
            </a:r>
            <a:br>
              <a:rPr lang="en-US" sz="3600" dirty="0" smtClean="0"/>
            </a:br>
            <a:r>
              <a:rPr lang="en-US" sz="3600" dirty="0" smtClean="0"/>
              <a:t>“The Growth of Cryptography”</a:t>
            </a:r>
            <a:br>
              <a:rPr lang="en-US" sz="3600" dirty="0" smtClean="0"/>
            </a:br>
            <a:r>
              <a:rPr lang="en-US" sz="2800" dirty="0" smtClean="0"/>
              <a:t>(see the course webpage for the link)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423627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52400" y="838200"/>
            <a:ext cx="94488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Welcome to MAT 302!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3" name="Picture 49" descr="r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8979" y="3505200"/>
            <a:ext cx="4526621" cy="3200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-152400" y="2057400"/>
            <a:ext cx="9448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Looking forward to an exciting semester!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97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Administrivia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(see course info sheet)</a:t>
            </a:r>
            <a:endParaRPr lang="en-CA" sz="3600" b="1" dirty="0">
              <a:solidFill>
                <a:srgbClr val="FF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66800" y="1600200"/>
            <a:ext cx="2057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0000FF"/>
                </a:solidFill>
              </a:rPr>
              <a:t>Grading: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090684" y="2133600"/>
            <a:ext cx="8053316" cy="609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5 Problem Sets + Midterm + Final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30480"/>
              </p:ext>
            </p:extLst>
          </p:nvPr>
        </p:nvGraphicFramePr>
        <p:xfrm>
          <a:off x="1066800" y="3276600"/>
          <a:ext cx="7620001" cy="310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791818"/>
                <a:gridCol w="4389783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</a:rPr>
                        <a:t> Sets</a:t>
                      </a:r>
                      <a:endParaRPr lang="en-CA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35%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Typically,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due in two weeks</a:t>
                      </a: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Due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in the beginning of class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on Mondays!</a:t>
                      </a:r>
                    </a:p>
                    <a:p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Late submission (Wed):  -50%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Midterm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20%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Tentative: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 Wed, Feb 27</a:t>
                      </a:r>
                    </a:p>
                    <a:p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(right after the reading week)</a:t>
                      </a:r>
                      <a:endParaRPr lang="en-CA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Final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40%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TBD</a:t>
                      </a:r>
                      <a:endParaRPr lang="en-US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Class Participation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5%</a:t>
                      </a:r>
                      <a:endParaRPr lang="en-CA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Ask (many!) questions during class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and attend tutorials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99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04800" y="2667000"/>
            <a:ext cx="94488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… now, on to the course …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2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Euclid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100" b="1" dirty="0" smtClean="0">
                <a:solidFill>
                  <a:srgbClr val="FF0000"/>
                </a:solidFill>
              </a:rPr>
              <a:t>(~ 300 BC)</a:t>
            </a:r>
            <a:endParaRPr lang="en-CA" sz="31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05721"/>
            <a:ext cx="1524000" cy="18090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544273"/>
            <a:ext cx="2514600" cy="1531918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090684" y="2895600"/>
            <a:ext cx="7748516" cy="2971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Wrote the “Elements”</a:t>
            </a:r>
          </a:p>
          <a:p>
            <a:r>
              <a:rPr lang="en-US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Euclidean algorithm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to find the greatest common divisor of two numbers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ne of the earliest non-trivial algorithms!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4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04800" y="2667000"/>
            <a:ext cx="94488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I. Secret-key Cryptography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17168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294" y="1470694"/>
            <a:ext cx="1577306" cy="157730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 Classical Cryptographic Goal: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Secure Communication</a:t>
            </a:r>
            <a:endParaRPr lang="en-CA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01" y="1972330"/>
            <a:ext cx="1924050" cy="2381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14" y="2296180"/>
            <a:ext cx="2494687" cy="178117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132701" y="3732213"/>
            <a:ext cx="2438400" cy="1587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51701" y="2971800"/>
            <a:ext cx="319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DWWDFN DW GDZQ</a:t>
            </a:r>
            <a:endParaRPr lang="en-US" sz="28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402" y="450598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9701" y="4505980"/>
            <a:ext cx="3191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urier New" pitchFamily="49" charset="0"/>
                <a:cs typeface="Courier New" pitchFamily="49" charset="0"/>
              </a:rPr>
              <a:t>ATTACK AT DAWN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323701" y="4124980"/>
            <a:ext cx="0" cy="38100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 txBox="1">
            <a:spLocks/>
          </p:cNvSpPr>
          <p:nvPr/>
        </p:nvSpPr>
        <p:spPr>
          <a:xfrm>
            <a:off x="152400" y="5257800"/>
            <a:ext cx="57912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Solution: Encrypt the message!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876800" y="5257800"/>
            <a:ext cx="42672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b="1" dirty="0" smtClean="0">
                <a:solidFill>
                  <a:srgbClr val="FF0000"/>
                </a:solidFill>
              </a:rPr>
              <a:t>Decrypt the ciphertext!</a:t>
            </a:r>
          </a:p>
        </p:txBody>
      </p:sp>
    </p:spTree>
    <p:extLst>
      <p:ext uri="{BB962C8B-B14F-4D97-AF65-F5344CB8AC3E}">
        <p14:creationId xmlns:p14="http://schemas.microsoft.com/office/powerpoint/2010/main" val="244562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0" grpId="0"/>
      <p:bldP spid="20" grpId="1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9749</TotalTime>
  <Words>1369</Words>
  <Application>Microsoft Macintosh PowerPoint</Application>
  <PresentationFormat>On-screen Show (4:3)</PresentationFormat>
  <Paragraphs>274</Paragraphs>
  <Slides>43</Slides>
  <Notes>13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MAT 302: Algebraic Cryptography</vt:lpstr>
      <vt:lpstr>MAT 302: Cryptography from  Euclid to Zero-Knowledge Proofs</vt:lpstr>
      <vt:lpstr>Administrivia (see course info sheet)</vt:lpstr>
      <vt:lpstr>Administrivia (see course info sheet)</vt:lpstr>
      <vt:lpstr>Administrivia (see course info sheet)</vt:lpstr>
      <vt:lpstr>… now, on to the course …</vt:lpstr>
      <vt:lpstr>Euclid (~ 300 BC)</vt:lpstr>
      <vt:lpstr>I. Secret-key Cryptography</vt:lpstr>
      <vt:lpstr>A Classical Cryptographic Goal:  Secure Communication</vt:lpstr>
      <vt:lpstr>A Classical Cryptographic Goal:  Secure Communication</vt:lpstr>
      <vt:lpstr>Lesson: Asymmetry of Information</vt:lpstr>
      <vt:lpstr>The Scytale Device</vt:lpstr>
      <vt:lpstr>The Scytale Device</vt:lpstr>
      <vt:lpstr>The Caesar Cipher</vt:lpstr>
      <vt:lpstr>The Caesar Cipher</vt:lpstr>
      <vt:lpstr>The Caesar Cipher</vt:lpstr>
      <vt:lpstr>The Caesar Cipher</vt:lpstr>
      <vt:lpstr>The Caesar Cipher</vt:lpstr>
      <vt:lpstr>Secret-key Encryption Scheme</vt:lpstr>
      <vt:lpstr>Other  Early Secret-key Encryption Schemes</vt:lpstr>
      <vt:lpstr>Lesson 2: Kerckhoff’s Principle</vt:lpstr>
      <vt:lpstr>A Mathematical Theory of Secrecy</vt:lpstr>
      <vt:lpstr>Modern Secret-key Encryption Schemes</vt:lpstr>
      <vt:lpstr>Secret-key Encryption Scheme</vt:lpstr>
      <vt:lpstr>II. Public-key Cryptography</vt:lpstr>
      <vt:lpstr>Public-Key (Asymmetric) Cryptography</vt:lpstr>
      <vt:lpstr>Public-Key (Asymmetric) Cryptography</vt:lpstr>
      <vt:lpstr>Public-Key (Asymmetric) Cryptography</vt:lpstr>
      <vt:lpstr>Public-Key (Asymmetric) Cryptography</vt:lpstr>
      <vt:lpstr>Two Potent Ingredients</vt:lpstr>
      <vt:lpstr>Number-theoretic Problems</vt:lpstr>
      <vt:lpstr>Number-theoretic Problems</vt:lpstr>
      <vt:lpstr>Number-theoretic Problems</vt:lpstr>
      <vt:lpstr>Public-key Crypto from Number Theory</vt:lpstr>
      <vt:lpstr>RSA Encryption</vt:lpstr>
      <vt:lpstr>Lots more Number Theory</vt:lpstr>
      <vt:lpstr>Lots more Algorithms</vt:lpstr>
      <vt:lpstr>Lots more Algorithms</vt:lpstr>
      <vt:lpstr>New Cryptographic Goals:  Zero Knowledge</vt:lpstr>
      <vt:lpstr>New Cryptographic Goals:  Homomorphic Encryption</vt:lpstr>
      <vt:lpstr>New Math: Elliptic Curves</vt:lpstr>
      <vt:lpstr>Exercise for this week:  Watch Prof. Ronald Rivest’s lecture on “The Growth of Cryptography” (see the course webpage for the link)</vt:lpstr>
      <vt:lpstr>Welcome to MAT 302!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Benaloh</dc:creator>
  <cp:lastModifiedBy>vinodv</cp:lastModifiedBy>
  <cp:revision>260</cp:revision>
  <dcterms:created xsi:type="dcterms:W3CDTF">2010-11-11T01:16:29Z</dcterms:created>
  <dcterms:modified xsi:type="dcterms:W3CDTF">2013-01-07T19:06:44Z</dcterms:modified>
</cp:coreProperties>
</file>