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4"/>
  </p:notesMasterIdLst>
  <p:sldIdLst>
    <p:sldId id="256" r:id="rId2"/>
    <p:sldId id="339" r:id="rId3"/>
    <p:sldId id="258" r:id="rId4"/>
    <p:sldId id="259" r:id="rId5"/>
    <p:sldId id="262" r:id="rId6"/>
    <p:sldId id="263" r:id="rId7"/>
    <p:sldId id="260" r:id="rId8"/>
    <p:sldId id="264" r:id="rId9"/>
    <p:sldId id="279" r:id="rId10"/>
    <p:sldId id="265" r:id="rId11"/>
    <p:sldId id="285" r:id="rId12"/>
    <p:sldId id="266" r:id="rId13"/>
    <p:sldId id="288" r:id="rId14"/>
    <p:sldId id="280" r:id="rId15"/>
    <p:sldId id="267" r:id="rId16"/>
    <p:sldId id="282" r:id="rId17"/>
    <p:sldId id="284" r:id="rId18"/>
    <p:sldId id="271" r:id="rId19"/>
    <p:sldId id="289" r:id="rId20"/>
    <p:sldId id="272" r:id="rId21"/>
    <p:sldId id="292" r:id="rId22"/>
    <p:sldId id="297" r:id="rId23"/>
    <p:sldId id="291" r:id="rId24"/>
    <p:sldId id="276" r:id="rId25"/>
    <p:sldId id="298" r:id="rId26"/>
    <p:sldId id="277" r:id="rId27"/>
    <p:sldId id="278" r:id="rId28"/>
    <p:sldId id="301" r:id="rId29"/>
    <p:sldId id="302" r:id="rId30"/>
    <p:sldId id="303" r:id="rId31"/>
    <p:sldId id="311" r:id="rId32"/>
    <p:sldId id="304" r:id="rId33"/>
    <p:sldId id="312" r:id="rId34"/>
    <p:sldId id="313" r:id="rId35"/>
    <p:sldId id="314" r:id="rId36"/>
    <p:sldId id="316" r:id="rId37"/>
    <p:sldId id="318" r:id="rId38"/>
    <p:sldId id="319" r:id="rId39"/>
    <p:sldId id="320" r:id="rId40"/>
    <p:sldId id="322" r:id="rId41"/>
    <p:sldId id="324" r:id="rId42"/>
    <p:sldId id="326" r:id="rId43"/>
    <p:sldId id="327" r:id="rId44"/>
    <p:sldId id="329" r:id="rId45"/>
    <p:sldId id="330" r:id="rId46"/>
    <p:sldId id="331" r:id="rId47"/>
    <p:sldId id="334" r:id="rId48"/>
    <p:sldId id="343" r:id="rId49"/>
    <p:sldId id="337" r:id="rId50"/>
    <p:sldId id="341" r:id="rId51"/>
    <p:sldId id="346" r:id="rId52"/>
    <p:sldId id="345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B3B3B"/>
    <a:srgbClr val="FFFFFF"/>
    <a:srgbClr val="595959"/>
    <a:srgbClr val="000304"/>
    <a:srgbClr val="0D0D0D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8" autoAdjust="0"/>
    <p:restoredTop sz="93407" autoAdjust="0"/>
  </p:normalViewPr>
  <p:slideViewPr>
    <p:cSldViewPr snapToGrid="0">
      <p:cViewPr varScale="1">
        <p:scale>
          <a:sx n="113" d="100"/>
          <a:sy n="113" d="100"/>
        </p:scale>
        <p:origin x="6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E83C3-B018-4634-8381-94F934EEECE6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219B9-31F4-4466-B0CA-C4BF43D8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5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219B9-31F4-4466-B0CA-C4BF43D875D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to the root of concurrent BST</a:t>
            </a:r>
            <a:r>
              <a:rPr lang="en-US" sz="3600" dirty="0" smtClean="0"/>
              <a:t>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Trevor Brown</a:t>
            </a:r>
          </a:p>
          <a:p>
            <a:r>
              <a:rPr lang="en-US" dirty="0" smtClean="0"/>
              <a:t>IST </a:t>
            </a:r>
            <a:r>
              <a:rPr lang="en-US" dirty="0" smtClean="0"/>
              <a:t>Austria</a:t>
            </a:r>
          </a:p>
          <a:p>
            <a:r>
              <a:rPr lang="en-US" dirty="0" smtClean="0"/>
              <a:t>http://tbrown.pro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04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Coarse grained:</a:t>
            </a:r>
            <a:br>
              <a:rPr lang="en-US" sz="3600" dirty="0" smtClean="0"/>
            </a:br>
            <a:r>
              <a:rPr lang="en-US" sz="3600" dirty="0" smtClean="0"/>
              <a:t>global 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BST containing 100,000 keys</a:t>
            </a:r>
          </a:p>
          <a:p>
            <a:r>
              <a:rPr lang="en-US" dirty="0"/>
              <a:t>n threads perform </a:t>
            </a:r>
            <a:r>
              <a:rPr lang="en-US" b="1" dirty="0"/>
              <a:t>searches</a:t>
            </a:r>
          </a:p>
          <a:p>
            <a:r>
              <a:rPr lang="en-US" dirty="0" smtClean="0"/>
              <a:t>Measure # searches/sec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11349" y="4160874"/>
            <a:ext cx="3600893" cy="1105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Concurrency bottleneck!</a:t>
            </a:r>
          </a:p>
          <a:p>
            <a:pPr algn="ctr"/>
            <a:r>
              <a:rPr lang="en-US" dirty="0" smtClean="0"/>
              <a:t>No concurrency = no scaling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417" y="1989829"/>
            <a:ext cx="6472668" cy="4270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9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Coarse grained:</a:t>
            </a:r>
            <a:br>
              <a:rPr lang="en-US" sz="3600" dirty="0" smtClean="0"/>
            </a:br>
            <a:r>
              <a:rPr lang="en-US" sz="3600" dirty="0" smtClean="0"/>
              <a:t>readers / writer lock (R/W lock)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517065" y="2768452"/>
            <a:ext cx="2286000" cy="3352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39464" y="4265673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178144" y="4842323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100785" y="4842323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3"/>
            <a:endCxn id="6" idx="0"/>
          </p:cNvCxnSpPr>
          <p:nvPr/>
        </p:nvCxnSpPr>
        <p:spPr>
          <a:xfrm flipH="1">
            <a:off x="5408804" y="4610214"/>
            <a:ext cx="298219" cy="23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>
            <a:stCxn id="5" idx="5"/>
            <a:endCxn id="7" idx="0"/>
          </p:cNvCxnSpPr>
          <p:nvPr/>
        </p:nvCxnSpPr>
        <p:spPr>
          <a:xfrm>
            <a:off x="6033226" y="4610214"/>
            <a:ext cx="298219" cy="23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0" name="Oval 9"/>
          <p:cNvSpPr/>
          <p:nvPr/>
        </p:nvSpPr>
        <p:spPr>
          <a:xfrm>
            <a:off x="4716824" y="5418974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3"/>
            <a:endCxn id="10" idx="0"/>
          </p:cNvCxnSpPr>
          <p:nvPr/>
        </p:nvCxnSpPr>
        <p:spPr>
          <a:xfrm flipH="1">
            <a:off x="4947484" y="5186864"/>
            <a:ext cx="298219" cy="23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4" name="Oval 13"/>
          <p:cNvSpPr/>
          <p:nvPr/>
        </p:nvSpPr>
        <p:spPr>
          <a:xfrm>
            <a:off x="6082332" y="3586577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cxnSp>
        <p:nvCxnSpPr>
          <p:cNvPr id="15" name="Straight Arrow Connector 14"/>
          <p:cNvCxnSpPr>
            <a:stCxn id="14" idx="3"/>
            <a:endCxn id="5" idx="0"/>
          </p:cNvCxnSpPr>
          <p:nvPr/>
        </p:nvCxnSpPr>
        <p:spPr>
          <a:xfrm flipH="1">
            <a:off x="5870125" y="3931118"/>
            <a:ext cx="279766" cy="334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583954" y="2952262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5"/>
            <a:endCxn id="14" idx="0"/>
          </p:cNvCxnSpPr>
          <p:nvPr/>
        </p:nvCxnSpPr>
        <p:spPr>
          <a:xfrm>
            <a:off x="5977715" y="3296803"/>
            <a:ext cx="335277" cy="289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19" y="2457302"/>
            <a:ext cx="686696" cy="68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051964" y="3558092"/>
            <a:ext cx="1600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Search(c)</a:t>
            </a:r>
            <a:endParaRPr lang="en-US" sz="1800" dirty="0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76" y="2539469"/>
            <a:ext cx="818132" cy="601327"/>
          </a:xfrm>
        </p:spPr>
      </p:pic>
      <p:sp>
        <p:nvSpPr>
          <p:cNvPr id="25" name="TextBox 24"/>
          <p:cNvSpPr txBox="1"/>
          <p:nvPr/>
        </p:nvSpPr>
        <p:spPr>
          <a:xfrm>
            <a:off x="3527556" y="2655466"/>
            <a:ext cx="33054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41019" y="2655466"/>
            <a:ext cx="33054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43719" y="2658943"/>
            <a:ext cx="33054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8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5" grpId="0" animBg="1"/>
      <p:bldP spid="2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757" y="2286000"/>
            <a:ext cx="5676996" cy="3725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Coarse grained:</a:t>
            </a:r>
            <a:br>
              <a:rPr lang="en-US" sz="3600" dirty="0" smtClean="0"/>
            </a:br>
            <a:r>
              <a:rPr lang="en-US" sz="3600" dirty="0" smtClean="0"/>
              <a:t>Readers / writer lock (R/w lock)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experiment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2884968"/>
            <a:ext cx="3976577" cy="1105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Much better.</a:t>
            </a:r>
          </a:p>
          <a:p>
            <a:pPr algn="ctr"/>
            <a:r>
              <a:rPr lang="en-US" dirty="0" smtClean="0"/>
              <a:t>Is this good enough?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199" y="4185495"/>
            <a:ext cx="3976577" cy="1105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much do updates hurt?</a:t>
            </a:r>
          </a:p>
        </p:txBody>
      </p:sp>
    </p:spTree>
    <p:extLst>
      <p:ext uri="{BB962C8B-B14F-4D97-AF65-F5344CB8AC3E}">
        <p14:creationId xmlns:p14="http://schemas.microsoft.com/office/powerpoint/2010/main" val="6181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Slightly different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20% updates, 80% searches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2884968"/>
            <a:ext cx="3976577" cy="1105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better than a global lock!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755" y="2286000"/>
            <a:ext cx="5710243" cy="3760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39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Fine-grained:</a:t>
            </a:r>
            <a:br>
              <a:rPr lang="en-US" sz="4000" dirty="0" smtClean="0"/>
            </a:br>
            <a:r>
              <a:rPr lang="en-US" sz="4000" dirty="0" smtClean="0"/>
              <a:t>Hand over hand locks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82728" y="4134730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21408" y="4711380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344049" y="4711380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  <a:endCxn id="5" idx="0"/>
          </p:cNvCxnSpPr>
          <p:nvPr/>
        </p:nvCxnSpPr>
        <p:spPr>
          <a:xfrm flipH="1">
            <a:off x="5652068" y="4479271"/>
            <a:ext cx="298219" cy="23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" name="Straight Arrow Connector 7"/>
          <p:cNvCxnSpPr>
            <a:stCxn id="4" idx="5"/>
            <a:endCxn id="6" idx="0"/>
          </p:cNvCxnSpPr>
          <p:nvPr/>
        </p:nvCxnSpPr>
        <p:spPr>
          <a:xfrm>
            <a:off x="6276490" y="4479271"/>
            <a:ext cx="298219" cy="23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9" name="Oval 8"/>
          <p:cNvSpPr/>
          <p:nvPr/>
        </p:nvSpPr>
        <p:spPr>
          <a:xfrm>
            <a:off x="4960088" y="5288031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882728" y="5288031"/>
            <a:ext cx="461320" cy="403655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</a:t>
            </a:r>
          </a:p>
        </p:txBody>
      </p:sp>
      <p:cxnSp>
        <p:nvCxnSpPr>
          <p:cNvPr id="11" name="Straight Arrow Connector 10"/>
          <p:cNvCxnSpPr>
            <a:stCxn id="5" idx="3"/>
            <a:endCxn id="9" idx="0"/>
          </p:cNvCxnSpPr>
          <p:nvPr/>
        </p:nvCxnSpPr>
        <p:spPr>
          <a:xfrm flipH="1">
            <a:off x="5190748" y="5055921"/>
            <a:ext cx="298219" cy="23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>
            <a:stCxn id="5" idx="5"/>
            <a:endCxn id="10" idx="0"/>
          </p:cNvCxnSpPr>
          <p:nvPr/>
        </p:nvCxnSpPr>
        <p:spPr>
          <a:xfrm>
            <a:off x="5815170" y="5055921"/>
            <a:ext cx="298219" cy="2321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325596" y="3455634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cxnSp>
        <p:nvCxnSpPr>
          <p:cNvPr id="14" name="Straight Arrow Connector 13"/>
          <p:cNvCxnSpPr>
            <a:stCxn id="13" idx="3"/>
            <a:endCxn id="4" idx="0"/>
          </p:cNvCxnSpPr>
          <p:nvPr/>
        </p:nvCxnSpPr>
        <p:spPr>
          <a:xfrm flipH="1">
            <a:off x="6113389" y="3800175"/>
            <a:ext cx="279766" cy="334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27218" y="2821319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5"/>
            <a:endCxn id="13" idx="0"/>
          </p:cNvCxnSpPr>
          <p:nvPr/>
        </p:nvCxnSpPr>
        <p:spPr>
          <a:xfrm>
            <a:off x="6220979" y="3165860"/>
            <a:ext cx="335277" cy="289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376" y="2705989"/>
            <a:ext cx="381791" cy="3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97" y="3346203"/>
            <a:ext cx="381791" cy="3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89" y="3986763"/>
            <a:ext cx="381791" cy="3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22" y="4595325"/>
            <a:ext cx="381791" cy="3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160903" y="3529563"/>
            <a:ext cx="1600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Insert(e)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978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437" y="2271270"/>
            <a:ext cx="6300241" cy="4179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Fine-grained:</a:t>
            </a:r>
            <a:br>
              <a:rPr lang="en-US" sz="4000" dirty="0" smtClean="0"/>
            </a:br>
            <a:r>
              <a:rPr lang="en-US" sz="4000" dirty="0" smtClean="0"/>
              <a:t>Hand over hand locks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Experiment: 100% searches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2884968"/>
            <a:ext cx="3976577" cy="1105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Still no real scaling!</a:t>
            </a:r>
          </a:p>
          <a:p>
            <a:pPr algn="ctr"/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199" y="4191922"/>
            <a:ext cx="3976578" cy="1105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operations lock the root!</a:t>
            </a:r>
          </a:p>
          <a:p>
            <a:pPr algn="ctr"/>
            <a:r>
              <a:rPr lang="en-US" dirty="0" smtClean="0"/>
              <a:t>But they release it right away???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176" y="2210593"/>
            <a:ext cx="9905999" cy="35417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96240" y="4924636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2373681" y="4924636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0509" y="4922998"/>
            <a:ext cx="423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64 byte (8 word) cache line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947227" y="2234297"/>
            <a:ext cx="4581525" cy="10760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1’s cache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78540" y="2234296"/>
            <a:ext cx="4581525" cy="10760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2’s cache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50524" y="4922998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27965" y="4922998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3799451" y="4924636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4276892" y="4924636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753735" y="4922998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5231176" y="4922998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1875484" y="3519785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Thread 1 reads w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1112460" y="2714832"/>
            <a:ext cx="477441" cy="477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1589901" y="2714832"/>
            <a:ext cx="477441" cy="477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6" name="Rectangle 25"/>
          <p:cNvSpPr/>
          <p:nvPr/>
        </p:nvSpPr>
        <p:spPr>
          <a:xfrm>
            <a:off x="2066744" y="2713194"/>
            <a:ext cx="477441" cy="477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44185" y="2713194"/>
            <a:ext cx="477441" cy="477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3015671" y="2714832"/>
            <a:ext cx="477441" cy="477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3493112" y="2714832"/>
            <a:ext cx="477441" cy="477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30" name="Rectangle 29"/>
          <p:cNvSpPr/>
          <p:nvPr/>
        </p:nvSpPr>
        <p:spPr>
          <a:xfrm>
            <a:off x="3969955" y="2713194"/>
            <a:ext cx="477441" cy="477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4447396" y="2713194"/>
            <a:ext cx="477441" cy="477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4924837" y="2713193"/>
            <a:ext cx="477441" cy="477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</a:t>
            </a:r>
            <a:endParaRPr lang="en-US" b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7245857" y="3519784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Thread 2 reads w</a:t>
            </a:r>
            <a:r>
              <a:rPr lang="en-US" sz="2400" baseline="-25000" dirty="0" smtClean="0"/>
              <a:t>7</a:t>
            </a:r>
            <a:endParaRPr lang="en-US" sz="2400" baseline="-25000" dirty="0"/>
          </a:p>
        </p:txBody>
      </p:sp>
      <p:sp>
        <p:nvSpPr>
          <p:cNvPr id="34" name="Rectangle 33"/>
          <p:cNvSpPr/>
          <p:nvPr/>
        </p:nvSpPr>
        <p:spPr>
          <a:xfrm>
            <a:off x="6620632" y="2714832"/>
            <a:ext cx="477441" cy="477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7098073" y="2714832"/>
            <a:ext cx="477441" cy="477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574916" y="2713194"/>
            <a:ext cx="477441" cy="477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052357" y="2713194"/>
            <a:ext cx="477441" cy="477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8" name="Rectangle 37"/>
          <p:cNvSpPr/>
          <p:nvPr/>
        </p:nvSpPr>
        <p:spPr>
          <a:xfrm>
            <a:off x="8523843" y="2714832"/>
            <a:ext cx="477441" cy="477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9001284" y="2714832"/>
            <a:ext cx="477441" cy="477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40" name="Rectangle 39"/>
          <p:cNvSpPr/>
          <p:nvPr/>
        </p:nvSpPr>
        <p:spPr>
          <a:xfrm>
            <a:off x="9478127" y="2713194"/>
            <a:ext cx="477441" cy="477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1" name="Rectangle 40"/>
          <p:cNvSpPr/>
          <p:nvPr/>
        </p:nvSpPr>
        <p:spPr>
          <a:xfrm>
            <a:off x="9955568" y="2713194"/>
            <a:ext cx="477441" cy="477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42" name="Rectangle 41"/>
          <p:cNvSpPr/>
          <p:nvPr/>
        </p:nvSpPr>
        <p:spPr>
          <a:xfrm>
            <a:off x="10433009" y="2713193"/>
            <a:ext cx="477441" cy="477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</a:t>
            </a:r>
            <a:endParaRPr lang="en-US" b="1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230622" y="4185555"/>
            <a:ext cx="298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Thread 2 </a:t>
            </a:r>
            <a:r>
              <a:rPr lang="en-US" sz="2400" b="1" dirty="0" smtClean="0"/>
              <a:t>writes</a:t>
            </a:r>
            <a:r>
              <a:rPr lang="en-US" sz="2400" dirty="0" smtClean="0"/>
              <a:t> w</a:t>
            </a:r>
            <a:r>
              <a:rPr lang="en-US" sz="2400" baseline="-25000" dirty="0" smtClean="0"/>
              <a:t>7</a:t>
            </a:r>
            <a:endParaRPr lang="en-US" sz="2400" baseline="-25000" dirty="0"/>
          </a:p>
        </p:txBody>
      </p:sp>
      <p:sp>
        <p:nvSpPr>
          <p:cNvPr id="44" name="Rectangle 43"/>
          <p:cNvSpPr/>
          <p:nvPr/>
        </p:nvSpPr>
        <p:spPr>
          <a:xfrm>
            <a:off x="10433008" y="2714832"/>
            <a:ext cx="477441" cy="477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40149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Locking and cache coherence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57764" y="3802964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359386" y="3168649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5"/>
            <a:endCxn id="4" idx="0"/>
          </p:cNvCxnSpPr>
          <p:nvPr/>
        </p:nvCxnSpPr>
        <p:spPr>
          <a:xfrm>
            <a:off x="5753147" y="3513190"/>
            <a:ext cx="335277" cy="289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44" y="3053319"/>
            <a:ext cx="381791" cy="3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65" y="3693533"/>
            <a:ext cx="381791" cy="3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5440126" y="2301697"/>
            <a:ext cx="4072038" cy="673542"/>
          </a:xfrm>
          <a:prstGeom prst="cloudCallout">
            <a:avLst>
              <a:gd name="adj1" fmla="val -36036"/>
              <a:gd name="adj2" fmla="val 71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Evict this cache line for all threads!</a:t>
            </a:r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5920785" y="3039251"/>
            <a:ext cx="4072038" cy="673542"/>
          </a:xfrm>
          <a:prstGeom prst="cloudCallout">
            <a:avLst>
              <a:gd name="adj1" fmla="val -36036"/>
              <a:gd name="adj2" fmla="val 71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Evict this cache line for all threads!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Achieving high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NO</a:t>
            </a:r>
            <a:r>
              <a:rPr lang="en-US" sz="2800" dirty="0"/>
              <a:t> locking while </a:t>
            </a:r>
            <a:r>
              <a:rPr lang="en-US" sz="2800" b="1" dirty="0">
                <a:solidFill>
                  <a:schemeClr val="accent1"/>
                </a:solidFill>
              </a:rPr>
              <a:t>searching</a:t>
            </a:r>
            <a:r>
              <a:rPr lang="en-US" sz="2800" dirty="0"/>
              <a:t>!</a:t>
            </a:r>
          </a:p>
          <a:p>
            <a:r>
              <a:rPr lang="en-US" sz="2800" dirty="0"/>
              <a:t>How to do this </a:t>
            </a:r>
            <a:r>
              <a:rPr lang="en-US" sz="2800" b="1" dirty="0"/>
              <a:t>correctly</a:t>
            </a:r>
            <a:r>
              <a:rPr lang="en-US" sz="2800" b="1" dirty="0" smtClean="0"/>
              <a:t>?</a:t>
            </a:r>
          </a:p>
          <a:p>
            <a:r>
              <a:rPr lang="en-US" sz="2800" dirty="0"/>
              <a:t>What </a:t>
            </a:r>
            <a:r>
              <a:rPr lang="en-US" sz="2800" dirty="0" smtClean="0"/>
              <a:t>happens if </a:t>
            </a:r>
            <a:r>
              <a:rPr lang="en-US" sz="2800" dirty="0"/>
              <a:t>we simply:</a:t>
            </a:r>
          </a:p>
          <a:p>
            <a:r>
              <a:rPr lang="en-US" sz="2800" dirty="0"/>
              <a:t>1. search with no locks</a:t>
            </a:r>
          </a:p>
          <a:p>
            <a:r>
              <a:rPr lang="en-US" sz="2800" dirty="0"/>
              <a:t>2. lock all nodes we want to change or delete</a:t>
            </a:r>
          </a:p>
          <a:p>
            <a:r>
              <a:rPr lang="en-US" sz="2800" dirty="0"/>
              <a:t>3. make our changes</a:t>
            </a:r>
          </a:p>
          <a:p>
            <a:r>
              <a:rPr lang="en-US" sz="2800" dirty="0"/>
              <a:t>4. unlock all nodes</a:t>
            </a:r>
          </a:p>
          <a:p>
            <a:endParaRPr lang="en-US" sz="28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26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Hazard 1:</a:t>
            </a:r>
            <a:br>
              <a:rPr lang="en-US" sz="3200" dirty="0" smtClean="0"/>
            </a:br>
            <a:r>
              <a:rPr lang="en-US" sz="3200" dirty="0" smtClean="0"/>
              <a:t>accidentally changing deleted nodes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5917504" y="4570380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56184" y="5147030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378825" y="5147030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  <a:endCxn id="5" idx="0"/>
          </p:cNvCxnSpPr>
          <p:nvPr/>
        </p:nvCxnSpPr>
        <p:spPr>
          <a:xfrm flipH="1">
            <a:off x="5686844" y="4914921"/>
            <a:ext cx="298219" cy="23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" name="Straight Arrow Connector 7"/>
          <p:cNvCxnSpPr>
            <a:stCxn id="4" idx="5"/>
            <a:endCxn id="6" idx="0"/>
          </p:cNvCxnSpPr>
          <p:nvPr/>
        </p:nvCxnSpPr>
        <p:spPr>
          <a:xfrm>
            <a:off x="6311266" y="4914921"/>
            <a:ext cx="298219" cy="23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0" name="Oval 9"/>
          <p:cNvSpPr/>
          <p:nvPr/>
        </p:nvSpPr>
        <p:spPr>
          <a:xfrm>
            <a:off x="5917504" y="5723681"/>
            <a:ext cx="461320" cy="403655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</a:t>
            </a:r>
          </a:p>
        </p:txBody>
      </p:sp>
      <p:cxnSp>
        <p:nvCxnSpPr>
          <p:cNvPr id="12" name="Straight Arrow Connector 11"/>
          <p:cNvCxnSpPr>
            <a:stCxn id="5" idx="5"/>
            <a:endCxn id="10" idx="0"/>
          </p:cNvCxnSpPr>
          <p:nvPr/>
        </p:nvCxnSpPr>
        <p:spPr>
          <a:xfrm>
            <a:off x="5849946" y="5491571"/>
            <a:ext cx="298219" cy="2321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360372" y="3891284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cxnSp>
        <p:nvCxnSpPr>
          <p:cNvPr id="14" name="Straight Arrow Connector 13"/>
          <p:cNvCxnSpPr>
            <a:stCxn id="13" idx="3"/>
            <a:endCxn id="4" idx="0"/>
          </p:cNvCxnSpPr>
          <p:nvPr/>
        </p:nvCxnSpPr>
        <p:spPr>
          <a:xfrm flipH="1">
            <a:off x="6148165" y="4235825"/>
            <a:ext cx="279766" cy="334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61994" y="3256969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5"/>
            <a:endCxn id="13" idx="0"/>
          </p:cNvCxnSpPr>
          <p:nvPr/>
        </p:nvCxnSpPr>
        <p:spPr>
          <a:xfrm>
            <a:off x="6255755" y="3601510"/>
            <a:ext cx="335277" cy="289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65" y="4422413"/>
            <a:ext cx="381791" cy="3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098" y="5030975"/>
            <a:ext cx="381791" cy="3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 flipH="1">
            <a:off x="3055660" y="2280838"/>
            <a:ext cx="3036994" cy="1228934"/>
            <a:chOff x="6573190" y="2439167"/>
            <a:chExt cx="2957503" cy="1228934"/>
          </a:xfrm>
        </p:grpSpPr>
        <p:pic>
          <p:nvPicPr>
            <p:cNvPr id="24" name="Content Placeholder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190" y="2834610"/>
              <a:ext cx="1250236" cy="833491"/>
            </a:xfrm>
            <a:prstGeom prst="rect">
              <a:avLst/>
            </a:prstGeom>
          </p:spPr>
        </p:pic>
        <p:sp>
          <p:nvSpPr>
            <p:cNvPr id="25" name="Cloud Callout 24"/>
            <p:cNvSpPr/>
            <p:nvPr/>
          </p:nvSpPr>
          <p:spPr>
            <a:xfrm>
              <a:off x="7772777" y="2439167"/>
              <a:ext cx="1757916" cy="845784"/>
            </a:xfrm>
            <a:prstGeom prst="cloudCallout">
              <a:avLst>
                <a:gd name="adj1" fmla="val -67204"/>
                <a:gd name="adj2" fmla="val 39032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/>
                <a:t>Thread 1:</a:t>
              </a:r>
            </a:p>
            <a:p>
              <a:pPr algn="ctr"/>
              <a:r>
                <a:rPr lang="en-US" dirty="0" smtClean="0"/>
                <a:t>Insert(e)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 flipH="1">
            <a:off x="3076174" y="2310919"/>
            <a:ext cx="3036994" cy="1228934"/>
            <a:chOff x="6573190" y="2439167"/>
            <a:chExt cx="2957503" cy="1228934"/>
          </a:xfrm>
        </p:grpSpPr>
        <p:pic>
          <p:nvPicPr>
            <p:cNvPr id="27" name="Content Placeholder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190" y="2834610"/>
              <a:ext cx="1250236" cy="833491"/>
            </a:xfrm>
            <a:prstGeom prst="rect">
              <a:avLst/>
            </a:prstGeom>
          </p:spPr>
        </p:pic>
        <p:sp>
          <p:nvSpPr>
            <p:cNvPr id="28" name="Cloud Callout 27"/>
            <p:cNvSpPr/>
            <p:nvPr/>
          </p:nvSpPr>
          <p:spPr>
            <a:xfrm>
              <a:off x="7772777" y="2439167"/>
              <a:ext cx="1757916" cy="845784"/>
            </a:xfrm>
            <a:prstGeom prst="cloudCallout">
              <a:avLst>
                <a:gd name="adj1" fmla="val -67204"/>
                <a:gd name="adj2" fmla="val 39032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/>
                <a:t>Thread 2:</a:t>
              </a:r>
            </a:p>
            <a:p>
              <a:pPr algn="ctr"/>
              <a:r>
                <a:rPr lang="en-US" dirty="0" smtClean="0"/>
                <a:t>Delete(c)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4.81481E-6 C 0.00494 0.03565 0.03645 0.02477 0.0388 0.12084 C 0.02174 0.25186 -0.05834 0.28079 -0.03581 0.267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2.96296E-6 C 0.00456 0.03519 0.03607 0.02408 0.0388 0.1206 C 0.02786 0.16158 0.01966 0.16551 -0.00365 0.17755 " pathEditMode="relative" rAng="0" ptsTypes="AAA">
                                      <p:cBhvr>
                                        <p:cTn id="1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Postdoc at IST Austria</a:t>
            </a:r>
          </a:p>
          <a:p>
            <a:r>
              <a:rPr lang="en-US" dirty="0" smtClean="0"/>
              <a:t>Starting at University of Waterloo (Canada) in September</a:t>
            </a:r>
          </a:p>
          <a:p>
            <a:r>
              <a:rPr lang="en-US" dirty="0" smtClean="0"/>
              <a:t>Interests</a:t>
            </a:r>
          </a:p>
          <a:p>
            <a:pPr lvl="1"/>
            <a:r>
              <a:rPr lang="en-US" dirty="0" smtClean="0"/>
              <a:t>Fast concurrent data structures</a:t>
            </a:r>
          </a:p>
          <a:p>
            <a:pPr lvl="1"/>
            <a:r>
              <a:rPr lang="en-US" dirty="0" smtClean="0"/>
              <a:t>Memory </a:t>
            </a:r>
            <a:r>
              <a:rPr lang="en-US" dirty="0"/>
              <a:t>reclamation</a:t>
            </a:r>
          </a:p>
          <a:p>
            <a:pPr lvl="1"/>
            <a:r>
              <a:rPr lang="en-US" dirty="0"/>
              <a:t>Transactional memory</a:t>
            </a:r>
          </a:p>
          <a:p>
            <a:pPr lvl="1"/>
            <a:r>
              <a:rPr lang="en-US" dirty="0" smtClean="0"/>
              <a:t>Big systems</a:t>
            </a:r>
          </a:p>
          <a:p>
            <a:pPr lvl="1"/>
            <a:r>
              <a:rPr lang="en-US" dirty="0" smtClean="0"/>
              <a:t>Big numbers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Gamer</a:t>
            </a:r>
          </a:p>
          <a:p>
            <a:pPr lvl="1"/>
            <a:r>
              <a:rPr lang="en-US" dirty="0" smtClean="0"/>
              <a:t>Death metal drummer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96" y="3886200"/>
            <a:ext cx="3077592" cy="1816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874" y="4552950"/>
            <a:ext cx="2429933" cy="18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4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Hazard 2:</a:t>
            </a:r>
            <a:br>
              <a:rPr lang="en-US" sz="4000" dirty="0" smtClean="0"/>
            </a:br>
            <a:r>
              <a:rPr lang="en-US" sz="4000" dirty="0" smtClean="0"/>
              <a:t>Observing partial changes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4333980" y="3315556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72660" y="3892206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  <a:endCxn id="5" idx="0"/>
          </p:cNvCxnSpPr>
          <p:nvPr/>
        </p:nvCxnSpPr>
        <p:spPr>
          <a:xfrm flipH="1">
            <a:off x="4103320" y="3660097"/>
            <a:ext cx="298219" cy="23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7" name="Oval 6"/>
          <p:cNvSpPr/>
          <p:nvPr/>
        </p:nvSpPr>
        <p:spPr>
          <a:xfrm>
            <a:off x="3411340" y="4468857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3"/>
            <a:endCxn id="7" idx="0"/>
          </p:cNvCxnSpPr>
          <p:nvPr/>
        </p:nvCxnSpPr>
        <p:spPr>
          <a:xfrm flipH="1">
            <a:off x="3642000" y="4236747"/>
            <a:ext cx="298219" cy="23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9" name="Oval 8"/>
          <p:cNvSpPr/>
          <p:nvPr/>
        </p:nvSpPr>
        <p:spPr>
          <a:xfrm>
            <a:off x="3010847" y="5073680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9" idx="0"/>
          </p:cNvCxnSpPr>
          <p:nvPr/>
        </p:nvCxnSpPr>
        <p:spPr>
          <a:xfrm flipH="1">
            <a:off x="3241507" y="4841570"/>
            <a:ext cx="298219" cy="23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1" name="Oval 10"/>
          <p:cNvSpPr/>
          <p:nvPr/>
        </p:nvSpPr>
        <p:spPr>
          <a:xfrm>
            <a:off x="4796184" y="3892205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4" idx="5"/>
            <a:endCxn id="11" idx="0"/>
          </p:cNvCxnSpPr>
          <p:nvPr/>
        </p:nvCxnSpPr>
        <p:spPr>
          <a:xfrm>
            <a:off x="4727741" y="3660097"/>
            <a:ext cx="299103" cy="232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7" name="Oval 16"/>
          <p:cNvSpPr/>
          <p:nvPr/>
        </p:nvSpPr>
        <p:spPr>
          <a:xfrm>
            <a:off x="7497351" y="3315555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444618" y="4525201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3"/>
            <a:endCxn id="20" idx="0"/>
          </p:cNvCxnSpPr>
          <p:nvPr/>
        </p:nvCxnSpPr>
        <p:spPr>
          <a:xfrm flipH="1">
            <a:off x="7266691" y="3660096"/>
            <a:ext cx="298219" cy="260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0" name="Oval 19"/>
          <p:cNvSpPr/>
          <p:nvPr/>
        </p:nvSpPr>
        <p:spPr>
          <a:xfrm>
            <a:off x="7036031" y="3920378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5"/>
            <a:endCxn id="18" idx="0"/>
          </p:cNvCxnSpPr>
          <p:nvPr/>
        </p:nvCxnSpPr>
        <p:spPr>
          <a:xfrm>
            <a:off x="7429792" y="4264919"/>
            <a:ext cx="245486" cy="260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2" name="Oval 21"/>
          <p:cNvSpPr/>
          <p:nvPr/>
        </p:nvSpPr>
        <p:spPr>
          <a:xfrm>
            <a:off x="6635538" y="4525201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0" idx="3"/>
            <a:endCxn id="22" idx="0"/>
          </p:cNvCxnSpPr>
          <p:nvPr/>
        </p:nvCxnSpPr>
        <p:spPr>
          <a:xfrm flipH="1">
            <a:off x="6866198" y="4264919"/>
            <a:ext cx="237392" cy="260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4" name="Oval 23"/>
          <p:cNvSpPr/>
          <p:nvPr/>
        </p:nvSpPr>
        <p:spPr>
          <a:xfrm>
            <a:off x="7959555" y="3892204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7" idx="5"/>
            <a:endCxn id="24" idx="0"/>
          </p:cNvCxnSpPr>
          <p:nvPr/>
        </p:nvCxnSpPr>
        <p:spPr>
          <a:xfrm>
            <a:off x="7891112" y="3660096"/>
            <a:ext cx="299103" cy="232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36" name="Curved Down Arrow 35"/>
          <p:cNvSpPr/>
          <p:nvPr/>
        </p:nvSpPr>
        <p:spPr>
          <a:xfrm>
            <a:off x="3702827" y="3782862"/>
            <a:ext cx="861813" cy="3916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5646324" y="3955721"/>
            <a:ext cx="993968" cy="29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815520" y="2967183"/>
            <a:ext cx="1697901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Thread 1:</a:t>
            </a:r>
          </a:p>
          <a:p>
            <a:r>
              <a:rPr lang="en-US" b="1" dirty="0" smtClean="0"/>
              <a:t>Right rotation</a:t>
            </a:r>
          </a:p>
          <a:p>
            <a:endParaRPr lang="en-US" dirty="0" smtClean="0"/>
          </a:p>
          <a:p>
            <a:r>
              <a:rPr lang="en-US" dirty="0" smtClean="0"/>
              <a:t>Lock f, c, b, a</a:t>
            </a:r>
          </a:p>
          <a:p>
            <a:r>
              <a:rPr lang="en-US" dirty="0" err="1" smtClean="0"/>
              <a:t>f.left</a:t>
            </a:r>
            <a:r>
              <a:rPr lang="en-US" dirty="0" smtClean="0"/>
              <a:t> = b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2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98" y="3055271"/>
            <a:ext cx="456920" cy="4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79" y="3616493"/>
            <a:ext cx="456920" cy="4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59" y="4174546"/>
            <a:ext cx="456920" cy="4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87" y="4841570"/>
            <a:ext cx="456920" cy="4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Curved Connector 46"/>
          <p:cNvCxnSpPr>
            <a:stCxn id="4" idx="3"/>
            <a:endCxn id="7" idx="0"/>
          </p:cNvCxnSpPr>
          <p:nvPr/>
        </p:nvCxnSpPr>
        <p:spPr>
          <a:xfrm rot="5400000">
            <a:off x="3617390" y="3684708"/>
            <a:ext cx="808760" cy="759539"/>
          </a:xfrm>
          <a:prstGeom prst="curvedConnector3">
            <a:avLst>
              <a:gd name="adj1" fmla="val 880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 flipH="1">
            <a:off x="1378791" y="2274895"/>
            <a:ext cx="3036994" cy="1228934"/>
            <a:chOff x="6573190" y="2439167"/>
            <a:chExt cx="2957503" cy="1228934"/>
          </a:xfrm>
        </p:grpSpPr>
        <p:pic>
          <p:nvPicPr>
            <p:cNvPr id="59" name="Content Placeholder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190" y="2834610"/>
              <a:ext cx="1250236" cy="833491"/>
            </a:xfrm>
            <a:prstGeom prst="rect">
              <a:avLst/>
            </a:prstGeom>
          </p:spPr>
        </p:pic>
        <p:sp>
          <p:nvSpPr>
            <p:cNvPr id="60" name="Cloud Callout 59"/>
            <p:cNvSpPr/>
            <p:nvPr/>
          </p:nvSpPr>
          <p:spPr>
            <a:xfrm>
              <a:off x="7772777" y="2439167"/>
              <a:ext cx="1757916" cy="845784"/>
            </a:xfrm>
            <a:prstGeom prst="cloudCallout">
              <a:avLst>
                <a:gd name="adj1" fmla="val -67204"/>
                <a:gd name="adj2" fmla="val 39032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/>
                <a:t>Thread 2:</a:t>
              </a:r>
            </a:p>
            <a:p>
              <a:pPr algn="ctr"/>
              <a:r>
                <a:rPr lang="en-US" dirty="0" smtClean="0"/>
                <a:t>Search(c)</a:t>
              </a:r>
              <a:endParaRPr lang="en-US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4151089" y="5156804"/>
            <a:ext cx="2501805" cy="557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c NOT FOUND!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6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4701 0.172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1 0.17269 L -0.01146 0.2541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3" grpId="0" animBg="1"/>
      <p:bldP spid="6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Overcoming the hazards:</a:t>
            </a:r>
            <a:br>
              <a:rPr lang="en-US" sz="4000" dirty="0" smtClean="0"/>
            </a:br>
            <a:r>
              <a:rPr lang="en-US" sz="4000" dirty="0" smtClean="0"/>
              <a:t>TGT BST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“Ticket locking” </a:t>
            </a:r>
            <a:r>
              <a:rPr lang="en-US" b="1" dirty="0" smtClean="0"/>
              <a:t>external BST</a:t>
            </a:r>
            <a:r>
              <a:rPr lang="en-US" dirty="0" smtClean="0"/>
              <a:t> of Tudor, </a:t>
            </a:r>
            <a:r>
              <a:rPr lang="en-US" dirty="0" err="1" smtClean="0"/>
              <a:t>Guerraoui</a:t>
            </a:r>
            <a:r>
              <a:rPr lang="en-US" dirty="0" smtClean="0"/>
              <a:t> and </a:t>
            </a:r>
            <a:r>
              <a:rPr lang="en-US" dirty="0" err="1" smtClean="0"/>
              <a:t>Trigonakis</a:t>
            </a:r>
            <a:r>
              <a:rPr lang="en-US" dirty="0" smtClean="0"/>
              <a:t> (TGT)</a:t>
            </a:r>
          </a:p>
          <a:p>
            <a:pPr lvl="1"/>
            <a:r>
              <a:rPr lang="en-US" dirty="0" smtClean="0"/>
              <a:t>Searches: </a:t>
            </a:r>
            <a:r>
              <a:rPr lang="en-US" b="1" dirty="0" smtClean="0"/>
              <a:t>standard BST search</a:t>
            </a:r>
            <a:endParaRPr lang="en-US" dirty="0" smtClean="0"/>
          </a:p>
          <a:p>
            <a:pPr lvl="1"/>
            <a:r>
              <a:rPr lang="en-US" dirty="0" smtClean="0"/>
              <a:t>Updates</a:t>
            </a:r>
          </a:p>
          <a:p>
            <a:pPr lvl="2"/>
            <a:r>
              <a:rPr lang="en-US" sz="1800" dirty="0" smtClean="0"/>
              <a:t>standard BST search</a:t>
            </a:r>
          </a:p>
          <a:p>
            <a:pPr lvl="2"/>
            <a:r>
              <a:rPr lang="en-US" sz="1800" dirty="0" smtClean="0"/>
              <a:t>lock internal nodes that will be changed or unlinked</a:t>
            </a:r>
          </a:p>
          <a:p>
            <a:pPr lvl="3"/>
            <a:r>
              <a:rPr lang="en-US" sz="1800" dirty="0"/>
              <a:t>(leaves are never changed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if a node is </a:t>
            </a:r>
            <a:r>
              <a:rPr lang="en-US" sz="1800" b="1" dirty="0" smtClean="0"/>
              <a:t>marked</a:t>
            </a:r>
            <a:r>
              <a:rPr lang="en-US" sz="1800" dirty="0" smtClean="0"/>
              <a:t>, release locks and retry</a:t>
            </a:r>
            <a:endParaRPr lang="en-US" sz="1800" dirty="0"/>
          </a:p>
          <a:p>
            <a:pPr lvl="2"/>
            <a:r>
              <a:rPr lang="en-US" sz="1800" b="1" dirty="0" smtClean="0"/>
              <a:t>mark </a:t>
            </a:r>
            <a:r>
              <a:rPr lang="en-US" sz="1800" dirty="0" smtClean="0"/>
              <a:t>nodes before unlinking</a:t>
            </a:r>
          </a:p>
          <a:p>
            <a:pPr lvl="2"/>
            <a:r>
              <a:rPr lang="en-US" sz="1800" dirty="0" smtClean="0"/>
              <a:t>perform update by changing </a:t>
            </a:r>
            <a:r>
              <a:rPr lang="en-US" sz="1800" b="1" dirty="0" smtClean="0"/>
              <a:t>one pointer</a:t>
            </a:r>
          </a:p>
          <a:p>
            <a:pPr lvl="1"/>
            <a:r>
              <a:rPr lang="en-US" sz="2200" dirty="0" smtClean="0"/>
              <a:t>Hazard 1 (changing deleted nodes): marking</a:t>
            </a:r>
          </a:p>
          <a:p>
            <a:pPr lvl="1"/>
            <a:r>
              <a:rPr lang="en-US" sz="2200" dirty="0" smtClean="0"/>
              <a:t>Hazard 2 (observing partial changes): single pointer change</a:t>
            </a:r>
          </a:p>
        </p:txBody>
      </p:sp>
      <p:sp>
        <p:nvSpPr>
          <p:cNvPr id="22" name="Oval 21"/>
          <p:cNvSpPr/>
          <p:nvPr/>
        </p:nvSpPr>
        <p:spPr>
          <a:xfrm>
            <a:off x="9988184" y="2932937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9063461" y="3657835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770649" y="3656781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585241" y="4439385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2" idx="3"/>
            <a:endCxn id="23" idx="0"/>
          </p:cNvCxnSpPr>
          <p:nvPr/>
        </p:nvCxnSpPr>
        <p:spPr>
          <a:xfrm flipH="1">
            <a:off x="9302571" y="3341123"/>
            <a:ext cx="755647" cy="316712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5"/>
          </p:cNvCxnSpPr>
          <p:nvPr/>
        </p:nvCxnSpPr>
        <p:spPr>
          <a:xfrm>
            <a:off x="10396370" y="3341123"/>
            <a:ext cx="548254" cy="296218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3"/>
          </p:cNvCxnSpPr>
          <p:nvPr/>
        </p:nvCxnSpPr>
        <p:spPr>
          <a:xfrm flipH="1">
            <a:off x="8824351" y="4066021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5"/>
          </p:cNvCxnSpPr>
          <p:nvPr/>
        </p:nvCxnSpPr>
        <p:spPr>
          <a:xfrm>
            <a:off x="9471647" y="4066021"/>
            <a:ext cx="230317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76866" y="3226491"/>
            <a:ext cx="119347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7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76867" y="3660639"/>
            <a:ext cx="119347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Delete 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9456307" y="4439385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013845" y="5244318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9853606" y="5248317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9229674" y="4870954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5"/>
          </p:cNvCxnSpPr>
          <p:nvPr/>
        </p:nvCxnSpPr>
        <p:spPr>
          <a:xfrm>
            <a:off x="9864493" y="4847571"/>
            <a:ext cx="242794" cy="396747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0770649" y="3641340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0292429" y="4422890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39" name="Straight Arrow Connector 38"/>
          <p:cNvCxnSpPr>
            <a:stCxn id="37" idx="3"/>
          </p:cNvCxnSpPr>
          <p:nvPr/>
        </p:nvCxnSpPr>
        <p:spPr>
          <a:xfrm flipH="1">
            <a:off x="10531539" y="4049526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1178982" y="4049526"/>
            <a:ext cx="245776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994" y="2749556"/>
            <a:ext cx="381791" cy="3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572" y="3421041"/>
            <a:ext cx="381791" cy="3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urved Connector 5"/>
          <p:cNvCxnSpPr/>
          <p:nvPr/>
        </p:nvCxnSpPr>
        <p:spPr>
          <a:xfrm rot="5400000">
            <a:off x="10146469" y="2721952"/>
            <a:ext cx="370712" cy="92571"/>
          </a:xfrm>
          <a:prstGeom prst="curvedConnector3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5400000">
            <a:off x="10215514" y="2315126"/>
            <a:ext cx="456433" cy="117177"/>
          </a:xfrm>
          <a:prstGeom prst="curvedConnector3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5400000">
            <a:off x="10367451" y="1957439"/>
            <a:ext cx="362632" cy="71994"/>
          </a:xfrm>
          <a:prstGeom prst="curvedConnector3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48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0.00138 L 0.04935 0.1069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4648 -0.1229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-6157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04648 -0.1229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-6157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04648 -0.1229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-615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0.04648 -0.1229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-6157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0.04648 -0.1229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Performance of TGT Searches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Experiment: 100% searches</a:t>
            </a:r>
          </a:p>
          <a:p>
            <a:r>
              <a:rPr lang="en-US" dirty="0" smtClean="0"/>
              <a:t>Recall:</a:t>
            </a:r>
          </a:p>
          <a:p>
            <a:pPr lvl="1"/>
            <a:r>
              <a:rPr lang="en-US" dirty="0" smtClean="0"/>
              <a:t>TGT does regular BST searches</a:t>
            </a:r>
          </a:p>
          <a:p>
            <a:pPr lvl="1"/>
            <a:r>
              <a:rPr lang="en-US" dirty="0" smtClean="0"/>
              <a:t>No synchronization, no writes</a:t>
            </a:r>
          </a:p>
          <a:p>
            <a:pPr lvl="1"/>
            <a:r>
              <a:rPr lang="en-US" dirty="0" smtClean="0"/>
              <a:t>This is crucial for performance!</a:t>
            </a:r>
          </a:p>
          <a:p>
            <a:r>
              <a:rPr lang="en-US" dirty="0" smtClean="0"/>
              <a:t>What about BSTs with</a:t>
            </a:r>
            <a:br>
              <a:rPr lang="en-US" dirty="0" smtClean="0"/>
            </a:br>
            <a:r>
              <a:rPr lang="en-US" dirty="0" smtClean="0"/>
              <a:t>more complex updates?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303" y="2194703"/>
            <a:ext cx="6122572" cy="4044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6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BCCO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986772" cy="4023360"/>
          </a:xfrm>
        </p:spPr>
        <p:txBody>
          <a:bodyPr/>
          <a:lstStyle/>
          <a:p>
            <a:r>
              <a:rPr lang="en-US" dirty="0"/>
              <a:t>Balanced AVL tree of Bronson, Casper, </a:t>
            </a:r>
            <a:r>
              <a:rPr lang="en-US" dirty="0" err="1"/>
              <a:t>Chafi</a:t>
            </a:r>
            <a:r>
              <a:rPr lang="en-US" dirty="0"/>
              <a:t> and </a:t>
            </a:r>
            <a:r>
              <a:rPr lang="en-US" dirty="0" err="1"/>
              <a:t>Olukotun</a:t>
            </a:r>
            <a:r>
              <a:rPr lang="en-US" dirty="0"/>
              <a:t> (BCCO</a:t>
            </a:r>
            <a:r>
              <a:rPr lang="en-US" dirty="0" smtClean="0"/>
              <a:t>)</a:t>
            </a:r>
          </a:p>
          <a:p>
            <a:r>
              <a:rPr lang="en-US" dirty="0"/>
              <a:t>Partially external</a:t>
            </a:r>
          </a:p>
          <a:p>
            <a:pPr lvl="1"/>
            <a:r>
              <a:rPr lang="en-US" dirty="0" smtClean="0"/>
              <a:t>Insert: same as internal</a:t>
            </a:r>
            <a:endParaRPr lang="en-US" dirty="0"/>
          </a:p>
          <a:p>
            <a:pPr lvl="1"/>
            <a:r>
              <a:rPr lang="en-US" dirty="0"/>
              <a:t>Deletion of leaf or internal node with single child: same as </a:t>
            </a:r>
            <a:r>
              <a:rPr lang="en-US" dirty="0" smtClean="0"/>
              <a:t>internal</a:t>
            </a:r>
            <a:endParaRPr lang="en-US" dirty="0"/>
          </a:p>
          <a:p>
            <a:pPr lvl="1"/>
            <a:r>
              <a:rPr lang="en-US" dirty="0"/>
              <a:t>Deletion of internal node with two children: logically delete and unlink </a:t>
            </a:r>
            <a:r>
              <a:rPr lang="en-US" dirty="0" smtClean="0"/>
              <a:t>later</a:t>
            </a:r>
            <a:endParaRPr lang="en-US" dirty="0"/>
          </a:p>
          <a:p>
            <a:pPr lvl="2"/>
            <a:r>
              <a:rPr lang="en-US" dirty="0" smtClean="0"/>
              <a:t>Logically </a:t>
            </a:r>
            <a:r>
              <a:rPr lang="en-US" dirty="0"/>
              <a:t>deleted keys become </a:t>
            </a:r>
            <a:r>
              <a:rPr lang="en-US" dirty="0" smtClean="0"/>
              <a:t>dummy keys (cleaned </a:t>
            </a:r>
            <a:r>
              <a:rPr lang="en-US" dirty="0"/>
              <a:t>up by </a:t>
            </a:r>
            <a:r>
              <a:rPr lang="en-US" dirty="0" smtClean="0"/>
              <a:t>rotations)</a:t>
            </a:r>
            <a:endParaRPr lang="en-US" dirty="0"/>
          </a:p>
          <a:p>
            <a:pPr lvl="1"/>
            <a:r>
              <a:rPr lang="en-US" dirty="0" smtClean="0"/>
              <a:t>Similar </a:t>
            </a:r>
            <a:r>
              <a:rPr lang="en-US" dirty="0"/>
              <a:t>structure to an internal tree in practice (fewer nodes, better height)</a:t>
            </a:r>
          </a:p>
          <a:p>
            <a:pPr lvl="1"/>
            <a:r>
              <a:rPr lang="en-US" dirty="0"/>
              <a:t>Makes the hard delete case much easier!</a:t>
            </a:r>
          </a:p>
          <a:p>
            <a:r>
              <a:rPr lang="en-US" dirty="0" smtClean="0"/>
              <a:t>Uses </a:t>
            </a:r>
            <a:r>
              <a:rPr lang="en-US" b="1" dirty="0"/>
              <a:t>optimistic concurrency </a:t>
            </a:r>
            <a:r>
              <a:rPr lang="en-US" b="1" dirty="0" smtClean="0"/>
              <a:t>control (OCC)</a:t>
            </a:r>
            <a:r>
              <a:rPr lang="en-US" dirty="0" smtClean="0"/>
              <a:t> techniques</a:t>
            </a:r>
            <a:br>
              <a:rPr lang="en-US" dirty="0" smtClean="0"/>
            </a:br>
            <a:r>
              <a:rPr lang="en-US" dirty="0" smtClean="0"/>
              <a:t>to avoid locking nodes in searches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Another approach:</a:t>
            </a:r>
            <a:br>
              <a:rPr lang="en-US" sz="3200" dirty="0" smtClean="0"/>
            </a:br>
            <a:r>
              <a:rPr lang="en-US" sz="3200" dirty="0" smtClean="0"/>
              <a:t>see partial changes and keep going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Unbalanced external BST of </a:t>
            </a:r>
            <a:r>
              <a:rPr lang="en-US" dirty="0" err="1" smtClean="0"/>
              <a:t>Drachsler</a:t>
            </a:r>
            <a:r>
              <a:rPr lang="en-US" dirty="0" smtClean="0"/>
              <a:t>, </a:t>
            </a:r>
            <a:r>
              <a:rPr lang="en-US" dirty="0" err="1" smtClean="0"/>
              <a:t>Vechev</a:t>
            </a:r>
            <a:r>
              <a:rPr lang="en-US" dirty="0" smtClean="0"/>
              <a:t> and </a:t>
            </a:r>
            <a:r>
              <a:rPr lang="en-US" dirty="0" err="1" smtClean="0"/>
              <a:t>Yahav</a:t>
            </a:r>
            <a:r>
              <a:rPr lang="en-US" dirty="0" smtClean="0"/>
              <a:t> (DVY)</a:t>
            </a:r>
          </a:p>
          <a:p>
            <a:r>
              <a:rPr lang="en-US" dirty="0" smtClean="0"/>
              <a:t>Also partially external</a:t>
            </a:r>
          </a:p>
          <a:p>
            <a:r>
              <a:rPr lang="en-US" dirty="0" smtClean="0"/>
              <a:t>Locks individual edges instead of nodes</a:t>
            </a:r>
          </a:p>
          <a:p>
            <a:r>
              <a:rPr lang="en-US" dirty="0" smtClean="0"/>
              <a:t>Additionally keeps all tree nodes in a </a:t>
            </a:r>
            <a:r>
              <a:rPr lang="en-US" b="1" dirty="0" smtClean="0">
                <a:solidFill>
                  <a:srgbClr val="FF0000"/>
                </a:solidFill>
              </a:rPr>
              <a:t>doubly linked list</a:t>
            </a:r>
            <a:r>
              <a:rPr lang="en-US" b="1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Pro: fast searches (no writes or synchronization)</a:t>
            </a:r>
          </a:p>
          <a:p>
            <a:r>
              <a:rPr lang="en-US" dirty="0" smtClean="0"/>
              <a:t>Con: slow updates (many pointers to change)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88184" y="2932937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063461" y="3657835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85648" y="4427587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85241" y="4439385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3"/>
            <a:endCxn id="5" idx="0"/>
          </p:cNvCxnSpPr>
          <p:nvPr/>
        </p:nvCxnSpPr>
        <p:spPr>
          <a:xfrm flipH="1">
            <a:off x="9302571" y="3341123"/>
            <a:ext cx="755647" cy="316712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5"/>
          </p:cNvCxnSpPr>
          <p:nvPr/>
        </p:nvCxnSpPr>
        <p:spPr>
          <a:xfrm>
            <a:off x="10396370" y="3341123"/>
            <a:ext cx="548254" cy="296218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 flipH="1">
            <a:off x="8824351" y="4066021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5"/>
          </p:cNvCxnSpPr>
          <p:nvPr/>
        </p:nvCxnSpPr>
        <p:spPr>
          <a:xfrm>
            <a:off x="9471647" y="4066021"/>
            <a:ext cx="230317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456307" y="4439385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013845" y="5244318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853606" y="5248317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229674" y="4870954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5"/>
          </p:cNvCxnSpPr>
          <p:nvPr/>
        </p:nvCxnSpPr>
        <p:spPr>
          <a:xfrm>
            <a:off x="9864493" y="4847571"/>
            <a:ext cx="242794" cy="396747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770649" y="3641340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292429" y="4422890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H="1">
            <a:off x="10531539" y="4049526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178982" y="4049526"/>
            <a:ext cx="245776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</p:cNvCxnSpPr>
          <p:nvPr/>
        </p:nvCxnSpPr>
        <p:spPr>
          <a:xfrm flipV="1">
            <a:off x="9063461" y="4111732"/>
            <a:ext cx="141908" cy="56676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" idx="4"/>
          </p:cNvCxnSpPr>
          <p:nvPr/>
        </p:nvCxnSpPr>
        <p:spPr>
          <a:xfrm flipV="1">
            <a:off x="9103364" y="4136055"/>
            <a:ext cx="199207" cy="111950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9501340" y="4897256"/>
            <a:ext cx="109065" cy="55843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2" idx="4"/>
          </p:cNvCxnSpPr>
          <p:nvPr/>
        </p:nvCxnSpPr>
        <p:spPr>
          <a:xfrm flipH="1" flipV="1">
            <a:off x="9695417" y="4917605"/>
            <a:ext cx="239110" cy="32671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10150454" y="3399850"/>
            <a:ext cx="30685" cy="184107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4" idx="4"/>
          </p:cNvCxnSpPr>
          <p:nvPr/>
        </p:nvCxnSpPr>
        <p:spPr>
          <a:xfrm flipH="1" flipV="1">
            <a:off x="10227294" y="3411157"/>
            <a:ext cx="151620" cy="10117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0724857" y="4117868"/>
            <a:ext cx="186574" cy="30502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7" idx="4"/>
          </p:cNvCxnSpPr>
          <p:nvPr/>
        </p:nvCxnSpPr>
        <p:spPr>
          <a:xfrm flipH="1" flipV="1">
            <a:off x="11009759" y="4119560"/>
            <a:ext cx="239202" cy="2928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1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Delaying changes to guarantee consistency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298628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Unbalanced internal BST of </a:t>
            </a:r>
            <a:r>
              <a:rPr lang="en-US" dirty="0" err="1" smtClean="0"/>
              <a:t>Arbel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Attiya</a:t>
            </a:r>
            <a:r>
              <a:rPr lang="en-US" dirty="0" smtClean="0"/>
              <a:t> (AA)</a:t>
            </a:r>
          </a:p>
          <a:p>
            <a:r>
              <a:rPr lang="en-US" dirty="0" smtClean="0"/>
              <a:t>Uses fine-grained node locking and</a:t>
            </a:r>
          </a:p>
          <a:p>
            <a:r>
              <a:rPr lang="en-US" dirty="0" smtClean="0"/>
              <a:t>Read-copy-update (RCU) primitives</a:t>
            </a:r>
          </a:p>
          <a:p>
            <a:pPr lvl="1"/>
            <a:r>
              <a:rPr lang="en-US" dirty="0" smtClean="0"/>
              <a:t>Enter: announce “I am starting a new data structure operation”</a:t>
            </a:r>
          </a:p>
          <a:p>
            <a:pPr lvl="1"/>
            <a:r>
              <a:rPr lang="en-US" dirty="0" smtClean="0"/>
              <a:t>Sync: wait until all operations started before the sync have terminated</a:t>
            </a:r>
          </a:p>
          <a:p>
            <a:r>
              <a:rPr lang="en-US" dirty="0" smtClean="0"/>
              <a:t>When moving a predecessor’s key upwards,</a:t>
            </a:r>
            <a:br>
              <a:rPr lang="en-US" dirty="0" smtClean="0"/>
            </a:br>
            <a:r>
              <a:rPr lang="en-US" dirty="0" smtClean="0"/>
              <a:t>they delay the move until searches that might miss the key have finished</a:t>
            </a:r>
          </a:p>
        </p:txBody>
      </p:sp>
    </p:spTree>
    <p:extLst>
      <p:ext uri="{BB962C8B-B14F-4D97-AF65-F5344CB8AC3E}">
        <p14:creationId xmlns:p14="http://schemas.microsoft.com/office/powerpoint/2010/main" val="15089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 of locking techniques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676975"/>
              </p:ext>
            </p:extLst>
          </p:nvPr>
        </p:nvGraphicFramePr>
        <p:xfrm>
          <a:off x="1267714" y="2731295"/>
          <a:ext cx="939076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490"/>
                <a:gridCol w="1458557"/>
                <a:gridCol w="1673237"/>
                <a:gridCol w="2285327"/>
                <a:gridCol w="27241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Balanced?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Update</a:t>
                      </a:r>
                      <a:r>
                        <a:rPr lang="en-US" baseline="0" dirty="0" smtClean="0"/>
                        <a:t> sync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Search overhead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TGT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Node locks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BCCO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Partially ext.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Node</a:t>
                      </a:r>
                      <a:r>
                        <a:rPr lang="en-US" baseline="0" dirty="0" smtClean="0"/>
                        <a:t> locks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dirty="0" smtClean="0"/>
                        <a:t>per-node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Partially</a:t>
                      </a:r>
                      <a:r>
                        <a:rPr lang="en-US" baseline="0" dirty="0" smtClean="0"/>
                        <a:t> ext.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Edge</a:t>
                      </a:r>
                      <a:r>
                        <a:rPr lang="en-US" baseline="0" dirty="0" smtClean="0"/>
                        <a:t> locks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Node locks &amp; RCU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</a:t>
                      </a:r>
                      <a:r>
                        <a:rPr lang="en-US" b="1" dirty="0" smtClean="0"/>
                        <a:t>per-search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Lock-free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298628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Lock-freedom</a:t>
            </a:r>
          </a:p>
          <a:p>
            <a:pPr lvl="1"/>
            <a:r>
              <a:rPr lang="en-US" dirty="0" smtClean="0"/>
              <a:t>If threads take infinitely many steps</a:t>
            </a:r>
          </a:p>
          <a:p>
            <a:pPr lvl="1"/>
            <a:r>
              <a:rPr lang="en-US" dirty="0" smtClean="0"/>
              <a:t>Then infinitely many data structure operations complete</a:t>
            </a:r>
          </a:p>
          <a:p>
            <a:r>
              <a:rPr lang="en-US" dirty="0" smtClean="0"/>
              <a:t>Equivalently</a:t>
            </a:r>
          </a:p>
          <a:p>
            <a:pPr lvl="1"/>
            <a:r>
              <a:rPr lang="en-US" dirty="0" smtClean="0"/>
              <a:t>Some thread can always make progress (complete an operation)</a:t>
            </a:r>
          </a:p>
          <a:p>
            <a:r>
              <a:rPr lang="en-US" dirty="0" smtClean="0"/>
              <a:t>Progress guarantee must hold even if some threads </a:t>
            </a:r>
            <a:r>
              <a:rPr lang="en-US" b="1" dirty="0" smtClean="0"/>
              <a:t>crash </a:t>
            </a:r>
            <a:r>
              <a:rPr lang="en-US" dirty="0" smtClean="0"/>
              <a:t>(halting failure)</a:t>
            </a:r>
            <a:endParaRPr lang="en-US" b="1" dirty="0" smtClean="0"/>
          </a:p>
          <a:p>
            <a:r>
              <a:rPr lang="en-US" dirty="0" smtClean="0"/>
              <a:t>Cannot </a:t>
            </a:r>
            <a:r>
              <a:rPr lang="en-US" dirty="0"/>
              <a:t>use locks!</a:t>
            </a:r>
          </a:p>
          <a:p>
            <a:pPr lvl="1"/>
            <a:r>
              <a:rPr lang="en-US" dirty="0" smtClean="0"/>
              <a:t>Crash while holding a lock </a:t>
            </a:r>
            <a:r>
              <a:rPr lang="en-US" dirty="0" smtClean="0">
                <a:sym typeface="Wingdings" panose="05000000000000000000" pitchFamily="2" charset="2"/>
              </a:rPr>
              <a:t> can block all threads forever</a:t>
            </a:r>
          </a:p>
          <a:p>
            <a:r>
              <a:rPr lang="en-US" dirty="0"/>
              <a:t>Allows some threads to starve (but rare in practice)</a:t>
            </a:r>
          </a:p>
          <a:p>
            <a:pPr lvl="1"/>
            <a:r>
              <a:rPr lang="en-US" dirty="0"/>
              <a:t>Thread schedulers usually try to be </a:t>
            </a:r>
            <a:r>
              <a:rPr lang="en-US" dirty="0" smtClean="0"/>
              <a:t>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to use instead of locks?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305044"/>
          </a:xfrm>
        </p:spPr>
        <p:txBody>
          <a:bodyPr>
            <a:normAutofit/>
          </a:bodyPr>
          <a:lstStyle/>
          <a:p>
            <a:r>
              <a:rPr lang="en-US" dirty="0" smtClean="0"/>
              <a:t>CAS: compare-and-swap(address, expected, new) atomically</a:t>
            </a:r>
          </a:p>
          <a:p>
            <a:pPr lvl="1"/>
            <a:r>
              <a:rPr lang="en-US" dirty="0" smtClean="0"/>
              <a:t>If address = expected, set address = new and return true</a:t>
            </a:r>
          </a:p>
          <a:p>
            <a:pPr lvl="1"/>
            <a:r>
              <a:rPr lang="en-US" dirty="0" smtClean="0"/>
              <a:t>Else return false</a:t>
            </a:r>
          </a:p>
          <a:p>
            <a:r>
              <a:rPr lang="en-US" dirty="0" smtClean="0"/>
              <a:t>If I use CAS instead of locks, is my algorithm lock-free?</a:t>
            </a:r>
          </a:p>
          <a:p>
            <a:pPr lvl="1"/>
            <a:r>
              <a:rPr lang="en-US" dirty="0" smtClean="0"/>
              <a:t>Not necessarily</a:t>
            </a:r>
          </a:p>
          <a:p>
            <a:pPr lvl="1"/>
            <a:r>
              <a:rPr lang="en-US" dirty="0" smtClean="0"/>
              <a:t>Locks can be implemented with CAS</a:t>
            </a:r>
          </a:p>
          <a:p>
            <a:pPr lvl="1"/>
            <a:r>
              <a:rPr lang="en-US" dirty="0" smtClean="0"/>
              <a:t>Threads must not take “exclusive ownership” over any data (essentially a lock)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blocking </a:t>
            </a:r>
            <a:r>
              <a:rPr lang="en-US" dirty="0" smtClean="0"/>
              <a:t>paradigm is usually replaced with </a:t>
            </a:r>
            <a:r>
              <a:rPr lang="en-US" b="1" dirty="0" smtClean="0"/>
              <a:t>helping</a:t>
            </a:r>
          </a:p>
        </p:txBody>
      </p:sp>
    </p:spTree>
    <p:extLst>
      <p:ext uri="{BB962C8B-B14F-4D97-AF65-F5344CB8AC3E}">
        <p14:creationId xmlns:p14="http://schemas.microsoft.com/office/powerpoint/2010/main" val="255982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Suppose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/>
              <a:t>Thread p </a:t>
            </a:r>
            <a:r>
              <a:rPr lang="en-US" sz="2800" dirty="0"/>
              <a:t>starts an operation O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Thread q is blocked by O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Lock-based approach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q waits for p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Lock-free approach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q performs O on behalf of p</a:t>
            </a:r>
          </a:p>
          <a:p>
            <a:pPr lvl="1">
              <a:lnSpc>
                <a:spcPct val="110000"/>
              </a:lnSpc>
            </a:pPr>
            <a:r>
              <a:rPr lang="en-US" sz="2800" b="1" dirty="0"/>
              <a:t>How does it know how to perform O?</a:t>
            </a:r>
          </a:p>
          <a:p>
            <a:endParaRPr lang="en-US" dirty="0"/>
          </a:p>
        </p:txBody>
      </p:sp>
      <p:pic>
        <p:nvPicPr>
          <p:cNvPr id="4" name="Picture 5" descr="C:\Users\trbot\AppData\Local\Microsoft\Windows\Temporary Internet Files\Content.IE5\N88KN9IZ\17_waitingroom_inv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19" y="3800133"/>
            <a:ext cx="1145897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rbot\AppData\Local\Microsoft\Windows\Temporary Internet Files\Content.IE5\DG3AAIWQ\person-helping-another-climb-a-ladd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85" y="4088265"/>
            <a:ext cx="1357311" cy="255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multicore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4661969" cy="4023360"/>
          </a:xfrm>
        </p:spPr>
        <p:txBody>
          <a:bodyPr/>
          <a:lstStyle/>
          <a:p>
            <a:r>
              <a:rPr lang="en-US" dirty="0" smtClean="0"/>
              <a:t>Many threads (tens to hundreds)</a:t>
            </a:r>
          </a:p>
          <a:p>
            <a:r>
              <a:rPr lang="en-US" dirty="0" smtClean="0"/>
              <a:t>Threads have private memory</a:t>
            </a:r>
          </a:p>
          <a:p>
            <a:pPr lvl="1"/>
            <a:r>
              <a:rPr lang="en-US" dirty="0" smtClean="0"/>
              <a:t>Cheap to access</a:t>
            </a:r>
          </a:p>
          <a:p>
            <a:r>
              <a:rPr lang="en-US" dirty="0" smtClean="0"/>
              <a:t>Shared memory (up to TBs)</a:t>
            </a:r>
          </a:p>
          <a:p>
            <a:pPr lvl="1"/>
            <a:r>
              <a:rPr lang="en-US" dirty="0" smtClean="0"/>
              <a:t>Cheap if memory is </a:t>
            </a:r>
            <a:r>
              <a:rPr lang="en-US" b="1" dirty="0" smtClean="0"/>
              <a:t>cached</a:t>
            </a:r>
          </a:p>
          <a:p>
            <a:pPr lvl="1"/>
            <a:r>
              <a:rPr lang="en-US" dirty="0" smtClean="0"/>
              <a:t>Expensive otherwise</a:t>
            </a:r>
          </a:p>
          <a:p>
            <a:r>
              <a:rPr lang="en-US" dirty="0" smtClean="0"/>
              <a:t>Last-level cache is most important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29" y="1918139"/>
            <a:ext cx="2948151" cy="199000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91" y="3328416"/>
            <a:ext cx="3819117" cy="319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04" y="2017133"/>
            <a:ext cx="1314090" cy="13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Descriptors and lock-free “locking”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Each operation </a:t>
            </a:r>
            <a:r>
              <a:rPr lang="en-US" sz="2400" dirty="0" smtClean="0"/>
              <a:t>creates </a:t>
            </a:r>
            <a:r>
              <a:rPr lang="en-US" sz="2400" dirty="0"/>
              <a:t>a </a:t>
            </a:r>
            <a:r>
              <a:rPr lang="en-US" sz="2400" b="1" dirty="0" smtClean="0"/>
              <a:t>descriptor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Descriptor encodes how to perform </a:t>
            </a:r>
            <a:r>
              <a:rPr lang="en-US" sz="2400" dirty="0" smtClean="0"/>
              <a:t>the operation</a:t>
            </a:r>
            <a:endParaRPr lang="en-US" sz="2400" dirty="0"/>
          </a:p>
          <a:p>
            <a:r>
              <a:rPr lang="en-US" dirty="0" smtClean="0"/>
              <a:t>Threads that encounter a descriptor </a:t>
            </a:r>
            <a:r>
              <a:rPr lang="en-US" b="1" dirty="0" smtClean="0"/>
              <a:t>d</a:t>
            </a:r>
            <a:r>
              <a:rPr lang="en-US" dirty="0" smtClean="0"/>
              <a:t> can invoke Help(d)</a:t>
            </a:r>
          </a:p>
          <a:p>
            <a:pPr lvl="1"/>
            <a:r>
              <a:rPr lang="en-US" dirty="0" smtClean="0"/>
              <a:t>Attempts to perform the operation </a:t>
            </a:r>
            <a:r>
              <a:rPr lang="en-US" b="1" dirty="0" smtClean="0"/>
              <a:t>on behalf of </a:t>
            </a:r>
            <a:r>
              <a:rPr lang="en-US" dirty="0" smtClean="0"/>
              <a:t>the thread that started it</a:t>
            </a:r>
          </a:p>
          <a:p>
            <a:r>
              <a:rPr lang="en-US" dirty="0" smtClean="0"/>
              <a:t>Idea: lock-free “locking”</a:t>
            </a:r>
          </a:p>
          <a:p>
            <a:pPr lvl="1"/>
            <a:r>
              <a:rPr lang="en-US" dirty="0" smtClean="0"/>
              <a:t>Replace locks with pointers to descriptors</a:t>
            </a:r>
          </a:p>
          <a:p>
            <a:pPr lvl="1"/>
            <a:r>
              <a:rPr lang="en-US" dirty="0" smtClean="0"/>
              <a:t>Use CAS to “lock/unlock” by storing new descriptor pointers</a:t>
            </a:r>
            <a:endParaRPr lang="en-US" dirty="0"/>
          </a:p>
          <a:p>
            <a:pPr lvl="1"/>
            <a:r>
              <a:rPr lang="en-US" dirty="0" smtClean="0"/>
              <a:t>Storing a descriptor pointer grants exclusive ownership to </a:t>
            </a:r>
            <a:r>
              <a:rPr lang="en-US" b="1" dirty="0" smtClean="0"/>
              <a:t>the operation</a:t>
            </a:r>
          </a:p>
          <a:p>
            <a:pPr lvl="2"/>
            <a:r>
              <a:rPr lang="en-US" b="1" dirty="0" smtClean="0"/>
              <a:t>NOT TO THE THREAD</a:t>
            </a:r>
          </a:p>
          <a:p>
            <a:pPr lvl="2"/>
            <a:r>
              <a:rPr lang="en-US" dirty="0" smtClean="0"/>
              <a:t>Other threads can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EFRB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Unbalanced external BST of Ellen, </a:t>
            </a:r>
            <a:r>
              <a:rPr lang="en-US" dirty="0" err="1" smtClean="0"/>
              <a:t>Fatourou</a:t>
            </a:r>
            <a:r>
              <a:rPr lang="en-US" dirty="0" smtClean="0"/>
              <a:t>, </a:t>
            </a:r>
            <a:r>
              <a:rPr lang="en-US" dirty="0" err="1" smtClean="0"/>
              <a:t>Ruppert</a:t>
            </a:r>
            <a:r>
              <a:rPr lang="en-US" dirty="0" smtClean="0"/>
              <a:t> and van </a:t>
            </a:r>
            <a:r>
              <a:rPr lang="en-US" dirty="0" err="1" smtClean="0"/>
              <a:t>Breugel</a:t>
            </a:r>
            <a:endParaRPr lang="en-US" dirty="0" smtClean="0"/>
          </a:p>
          <a:p>
            <a:r>
              <a:rPr lang="en-US" dirty="0" smtClean="0"/>
              <a:t>First provably correct lock-free BST</a:t>
            </a:r>
          </a:p>
          <a:p>
            <a:r>
              <a:rPr lang="en-US" dirty="0" smtClean="0"/>
              <a:t>Uses “lock-free locks”</a:t>
            </a:r>
          </a:p>
          <a:p>
            <a:r>
              <a:rPr lang="en-US" dirty="0" smtClean="0"/>
              <a:t>Two types of “lock” </a:t>
            </a:r>
            <a:r>
              <a:rPr lang="en-US" b="1" dirty="0" smtClean="0"/>
              <a:t>flag </a:t>
            </a:r>
            <a:r>
              <a:rPr lang="en-US" dirty="0" smtClean="0"/>
              <a:t>and </a:t>
            </a:r>
            <a:r>
              <a:rPr lang="en-US" b="1" dirty="0" smtClean="0"/>
              <a:t>mark</a:t>
            </a:r>
          </a:p>
          <a:p>
            <a:r>
              <a:rPr lang="en-US" dirty="0"/>
              <a:t>Flag: I want to change this node</a:t>
            </a:r>
          </a:p>
          <a:p>
            <a:r>
              <a:rPr lang="en-US" dirty="0"/>
              <a:t>Mark: I want to delete this node</a:t>
            </a:r>
          </a:p>
          <a:p>
            <a:pPr lvl="1"/>
            <a:r>
              <a:rPr lang="en-US" dirty="0" smtClean="0"/>
              <a:t>Marked nodes never change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EFRB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Insert</a:t>
            </a:r>
          </a:p>
          <a:p>
            <a:pPr lvl="1"/>
            <a:r>
              <a:rPr lang="en-US" sz="2000" dirty="0" smtClean="0"/>
              <a:t>Regular BST search ending at leaf</a:t>
            </a:r>
          </a:p>
          <a:p>
            <a:pPr lvl="1"/>
            <a:r>
              <a:rPr lang="en-US" sz="2000" dirty="0" smtClean="0"/>
              <a:t>Create </a:t>
            </a:r>
            <a:r>
              <a:rPr lang="en-US" sz="2000" dirty="0"/>
              <a:t>three new nodes</a:t>
            </a:r>
          </a:p>
          <a:p>
            <a:pPr lvl="1"/>
            <a:r>
              <a:rPr lang="en-US" sz="2000" dirty="0" smtClean="0"/>
              <a:t>Create descriptor</a:t>
            </a:r>
          </a:p>
          <a:p>
            <a:pPr lvl="1"/>
            <a:r>
              <a:rPr lang="en-US" sz="2000" dirty="0" smtClean="0"/>
              <a:t>Flag parent</a:t>
            </a:r>
          </a:p>
          <a:p>
            <a:pPr lvl="1"/>
            <a:r>
              <a:rPr lang="en-US" sz="2000" dirty="0" smtClean="0"/>
              <a:t>Replace leaf with the new nodes</a:t>
            </a:r>
          </a:p>
          <a:p>
            <a:pPr lvl="1"/>
            <a:r>
              <a:rPr lang="en-US" sz="2000" dirty="0" err="1" smtClean="0"/>
              <a:t>Unflag</a:t>
            </a:r>
            <a:r>
              <a:rPr lang="en-US" sz="2000" dirty="0" smtClean="0"/>
              <a:t> parent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1489" y="2483153"/>
            <a:ext cx="119347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7</a:t>
            </a:r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8188619" y="3418726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7263896" y="4143624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971084" y="4142570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785676" y="4925174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71" name="Straight Arrow Connector 70"/>
          <p:cNvCxnSpPr>
            <a:stCxn id="67" idx="3"/>
            <a:endCxn id="68" idx="0"/>
          </p:cNvCxnSpPr>
          <p:nvPr/>
        </p:nvCxnSpPr>
        <p:spPr>
          <a:xfrm flipH="1">
            <a:off x="7503006" y="3826912"/>
            <a:ext cx="755647" cy="316712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7" idx="5"/>
          </p:cNvCxnSpPr>
          <p:nvPr/>
        </p:nvCxnSpPr>
        <p:spPr>
          <a:xfrm>
            <a:off x="8596805" y="3826912"/>
            <a:ext cx="548254" cy="296218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8" idx="3"/>
          </p:cNvCxnSpPr>
          <p:nvPr/>
        </p:nvCxnSpPr>
        <p:spPr>
          <a:xfrm flipH="1">
            <a:off x="7024786" y="4551810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8" idx="5"/>
          </p:cNvCxnSpPr>
          <p:nvPr/>
        </p:nvCxnSpPr>
        <p:spPr>
          <a:xfrm>
            <a:off x="7672082" y="4551810"/>
            <a:ext cx="230317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7656742" y="4925174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7214280" y="5730107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8054041" y="5734106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7430109" y="5356743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5" idx="5"/>
          </p:cNvCxnSpPr>
          <p:nvPr/>
        </p:nvCxnSpPr>
        <p:spPr>
          <a:xfrm>
            <a:off x="8064928" y="5333360"/>
            <a:ext cx="242794" cy="396747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9577052" y="4142570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9098832" y="4924120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82" name="Straight Arrow Connector 81"/>
          <p:cNvCxnSpPr>
            <a:stCxn id="80" idx="3"/>
          </p:cNvCxnSpPr>
          <p:nvPr/>
        </p:nvCxnSpPr>
        <p:spPr>
          <a:xfrm flipH="1">
            <a:off x="9337942" y="4550756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9969157" y="4550756"/>
            <a:ext cx="245776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9969157" y="4924120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85" name="Straight Arrow Connector 84"/>
          <p:cNvCxnSpPr>
            <a:stCxn id="67" idx="5"/>
            <a:endCxn id="80" idx="0"/>
          </p:cNvCxnSpPr>
          <p:nvPr/>
        </p:nvCxnSpPr>
        <p:spPr>
          <a:xfrm>
            <a:off x="8596805" y="3826912"/>
            <a:ext cx="1219357" cy="315658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8427729" y="2081016"/>
            <a:ext cx="1975693" cy="2059770"/>
            <a:chOff x="10116829" y="2178050"/>
            <a:chExt cx="1975693" cy="2059770"/>
          </a:xfrm>
        </p:grpSpPr>
        <p:grpSp>
          <p:nvGrpSpPr>
            <p:cNvPr id="87" name="Group 86"/>
            <p:cNvGrpSpPr/>
            <p:nvPr/>
          </p:nvGrpSpPr>
          <p:grpSpPr>
            <a:xfrm>
              <a:off x="10660184" y="2178050"/>
              <a:ext cx="1432338" cy="1267676"/>
              <a:chOff x="10660184" y="2178050"/>
              <a:chExt cx="1432338" cy="1267676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10660184" y="2178050"/>
                <a:ext cx="1432338" cy="12676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 smtClean="0"/>
                  <a:t>Descriptor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0741353" y="2499368"/>
                <a:ext cx="1272847" cy="2819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target</a:t>
                </a:r>
                <a:endParaRPr lang="en-US" dirty="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0741353" y="2778603"/>
                <a:ext cx="1270000" cy="2819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old</a:t>
                </a: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0741353" y="3055798"/>
                <a:ext cx="1270000" cy="2819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new</a:t>
                </a:r>
                <a:endParaRPr lang="en-US" dirty="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10116829" y="2589143"/>
              <a:ext cx="1720630" cy="1648677"/>
              <a:chOff x="10116829" y="2589143"/>
              <a:chExt cx="1720630" cy="1648677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10116829" y="2589143"/>
                <a:ext cx="799880" cy="924833"/>
                <a:chOff x="9983479" y="2589143"/>
                <a:chExt cx="799880" cy="924833"/>
              </a:xfrm>
            </p:grpSpPr>
            <p:cxnSp>
              <p:nvCxnSpPr>
                <p:cNvPr id="96" name="Straight Arrow Connector 95"/>
                <p:cNvCxnSpPr/>
                <p:nvPr/>
              </p:nvCxnSpPr>
              <p:spPr>
                <a:xfrm flipH="1">
                  <a:off x="9983479" y="2627116"/>
                  <a:ext cx="760721" cy="886860"/>
                </a:xfrm>
                <a:prstGeom prst="straightConnector1">
                  <a:avLst/>
                </a:prstGeom>
                <a:ln>
                  <a:solidFill>
                    <a:srgbClr val="000304"/>
                  </a:solidFill>
                  <a:tailEnd type="triangle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97" name="Oval 96"/>
                <p:cNvSpPr/>
                <p:nvPr/>
              </p:nvSpPr>
              <p:spPr>
                <a:xfrm>
                  <a:off x="10703253" y="2589143"/>
                  <a:ext cx="80106" cy="94717"/>
                </a:xfrm>
                <a:prstGeom prst="ellipse">
                  <a:avLst/>
                </a:prstGeom>
                <a:solidFill>
                  <a:srgbClr val="000304"/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10899294" y="2868543"/>
                <a:ext cx="144415" cy="1369277"/>
                <a:chOff x="10638944" y="2589143"/>
                <a:chExt cx="144415" cy="1369277"/>
              </a:xfrm>
            </p:grpSpPr>
            <p:cxnSp>
              <p:nvCxnSpPr>
                <p:cNvPr id="94" name="Straight Arrow Connector 93"/>
                <p:cNvCxnSpPr/>
                <p:nvPr/>
              </p:nvCxnSpPr>
              <p:spPr>
                <a:xfrm flipH="1">
                  <a:off x="10638944" y="2638550"/>
                  <a:ext cx="102409" cy="1319870"/>
                </a:xfrm>
                <a:prstGeom prst="straightConnector1">
                  <a:avLst/>
                </a:prstGeom>
                <a:ln>
                  <a:solidFill>
                    <a:srgbClr val="000304"/>
                  </a:solidFill>
                  <a:tailEnd type="triangle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95" name="Oval 94"/>
                <p:cNvSpPr/>
                <p:nvPr/>
              </p:nvSpPr>
              <p:spPr>
                <a:xfrm>
                  <a:off x="10703253" y="2589143"/>
                  <a:ext cx="80106" cy="94717"/>
                </a:xfrm>
                <a:prstGeom prst="ellipse">
                  <a:avLst/>
                </a:prstGeom>
                <a:solidFill>
                  <a:srgbClr val="000304"/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11505262" y="3147943"/>
                <a:ext cx="332197" cy="1089877"/>
                <a:chOff x="10451162" y="2589143"/>
                <a:chExt cx="332197" cy="1089877"/>
              </a:xfrm>
            </p:grpSpPr>
            <p:cxnSp>
              <p:nvCxnSpPr>
                <p:cNvPr id="92" name="Straight Arrow Connector 91"/>
                <p:cNvCxnSpPr/>
                <p:nvPr/>
              </p:nvCxnSpPr>
              <p:spPr>
                <a:xfrm flipH="1">
                  <a:off x="10451162" y="2638550"/>
                  <a:ext cx="290191" cy="1040470"/>
                </a:xfrm>
                <a:prstGeom prst="straightConnector1">
                  <a:avLst/>
                </a:prstGeom>
                <a:ln>
                  <a:solidFill>
                    <a:srgbClr val="000304"/>
                  </a:solidFill>
                  <a:tailEnd type="triangle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93" name="Oval 92"/>
                <p:cNvSpPr/>
                <p:nvPr/>
              </p:nvSpPr>
              <p:spPr>
                <a:xfrm>
                  <a:off x="10703253" y="2589143"/>
                  <a:ext cx="80106" cy="94717"/>
                </a:xfrm>
                <a:prstGeom prst="ellipse">
                  <a:avLst/>
                </a:prstGeom>
                <a:solidFill>
                  <a:srgbClr val="000304"/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2" name="Group 101"/>
          <p:cNvGrpSpPr/>
          <p:nvPr/>
        </p:nvGrpSpPr>
        <p:grpSpPr>
          <a:xfrm>
            <a:off x="8539483" y="3270757"/>
            <a:ext cx="421156" cy="385688"/>
            <a:chOff x="10228583" y="3367791"/>
            <a:chExt cx="421156" cy="385688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28583" y="3367791"/>
              <a:ext cx="278521" cy="352062"/>
            </a:xfrm>
            <a:prstGeom prst="rect">
              <a:avLst/>
            </a:prstGeom>
          </p:spPr>
        </p:pic>
        <p:cxnSp>
          <p:nvCxnSpPr>
            <p:cNvPr id="104" name="Straight Arrow Connector 103"/>
            <p:cNvCxnSpPr/>
            <p:nvPr/>
          </p:nvCxnSpPr>
          <p:spPr>
            <a:xfrm flipV="1">
              <a:off x="10285906" y="3439780"/>
              <a:ext cx="363833" cy="258739"/>
            </a:xfrm>
            <a:prstGeom prst="straightConnector1">
              <a:avLst/>
            </a:prstGeom>
            <a:ln>
              <a:solidFill>
                <a:srgbClr val="000304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10244958" y="3658762"/>
              <a:ext cx="80106" cy="94717"/>
            </a:xfrm>
            <a:prstGeom prst="ellipse">
              <a:avLst/>
            </a:prstGeom>
            <a:solidFill>
              <a:srgbClr val="000304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345306" y="349103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8403094" y="420932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9" grpId="0" animBg="1"/>
      <p:bldP spid="80" grpId="0" animBg="1"/>
      <p:bldP spid="81" grpId="0" animBg="1"/>
      <p:bldP spid="84" grpId="0" animBg="1"/>
      <p:bldP spid="10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HJ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Unbalanced </a:t>
            </a:r>
            <a:r>
              <a:rPr lang="en-US" b="1" dirty="0" smtClean="0"/>
              <a:t>internal </a:t>
            </a:r>
            <a:r>
              <a:rPr lang="en-US" dirty="0" smtClean="0"/>
              <a:t>BST of </a:t>
            </a:r>
            <a:r>
              <a:rPr lang="en-US" dirty="0" err="1" smtClean="0"/>
              <a:t>Howley</a:t>
            </a:r>
            <a:r>
              <a:rPr lang="en-US" dirty="0" smtClean="0"/>
              <a:t> and Jones</a:t>
            </a:r>
          </a:p>
          <a:p>
            <a:r>
              <a:rPr lang="en-US" dirty="0" smtClean="0"/>
              <a:t>First lock-free internal BST</a:t>
            </a:r>
          </a:p>
          <a:p>
            <a:r>
              <a:rPr lang="en-US" dirty="0" smtClean="0"/>
              <a:t>Based </a:t>
            </a:r>
            <a:r>
              <a:rPr lang="en-US" dirty="0"/>
              <a:t>loosely on the external </a:t>
            </a:r>
            <a:r>
              <a:rPr lang="en-US" dirty="0" smtClean="0"/>
              <a:t>EFRB BST</a:t>
            </a:r>
            <a:endParaRPr lang="en-US" dirty="0"/>
          </a:p>
          <a:p>
            <a:pPr lvl="1"/>
            <a:r>
              <a:rPr lang="en-US" dirty="0" smtClean="0"/>
              <a:t>Uses </a:t>
            </a:r>
            <a:r>
              <a:rPr lang="en-US" dirty="0"/>
              <a:t>“lock-free </a:t>
            </a:r>
            <a:r>
              <a:rPr lang="en-US" dirty="0" smtClean="0"/>
              <a:t>locking,” descriptors and helping</a:t>
            </a:r>
            <a:endParaRPr lang="en-US" dirty="0"/>
          </a:p>
          <a:p>
            <a:r>
              <a:rPr lang="en-US" dirty="0"/>
              <a:t>Tackles the hard problem of atomically moving a </a:t>
            </a:r>
            <a:r>
              <a:rPr lang="en-US" dirty="0" smtClean="0"/>
              <a:t>predecessor</a:t>
            </a:r>
            <a:endParaRPr lang="en-US" dirty="0"/>
          </a:p>
          <a:p>
            <a:r>
              <a:rPr lang="en-US" dirty="0" smtClean="0"/>
              <a:t>Prevents searches from seeing partial updates by making them </a:t>
            </a:r>
            <a:r>
              <a:rPr lang="en-US" b="1" dirty="0" smtClean="0"/>
              <a:t>help</a:t>
            </a:r>
          </a:p>
          <a:p>
            <a:pPr lvl="1"/>
            <a:r>
              <a:rPr lang="en-US" dirty="0" smtClean="0"/>
              <a:t>Adds overhead (even just to check if helping is needed)</a:t>
            </a:r>
          </a:p>
        </p:txBody>
      </p:sp>
    </p:spTree>
    <p:extLst>
      <p:ext uri="{BB962C8B-B14F-4D97-AF65-F5344CB8AC3E}">
        <p14:creationId xmlns:p14="http://schemas.microsoft.com/office/powerpoint/2010/main" val="13368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Unbalanced external BST of Natarajan and Mittal</a:t>
            </a:r>
          </a:p>
          <a:p>
            <a:r>
              <a:rPr lang="en-US" dirty="0" smtClean="0"/>
              <a:t>Performs lock-free updates without creating descriptors</a:t>
            </a:r>
          </a:p>
          <a:p>
            <a:pPr lvl="1"/>
            <a:r>
              <a:rPr lang="en-US" dirty="0" smtClean="0"/>
              <a:t>Can infer what the operation to be performed is by looking at nearby nodes</a:t>
            </a:r>
          </a:p>
          <a:p>
            <a:pPr lvl="1"/>
            <a:r>
              <a:rPr lang="en-US" dirty="0" smtClean="0"/>
              <a:t>Idea: fewer memory allocations </a:t>
            </a:r>
            <a:r>
              <a:rPr lang="en-US" dirty="0" smtClean="0">
                <a:sym typeface="Wingdings" panose="05000000000000000000" pitchFamily="2" charset="2"/>
              </a:rPr>
              <a:t> less overhead</a:t>
            </a:r>
            <a:endParaRPr lang="en-US" dirty="0" smtClean="0"/>
          </a:p>
          <a:p>
            <a:r>
              <a:rPr lang="en-US" dirty="0" smtClean="0"/>
              <a:t>Flags and marks edges instead of nodes</a:t>
            </a:r>
          </a:p>
          <a:p>
            <a:pPr lvl="1"/>
            <a:r>
              <a:rPr lang="en-US" dirty="0" smtClean="0"/>
              <a:t>Idea: better concurrency with high contention</a:t>
            </a:r>
          </a:p>
          <a:p>
            <a:r>
              <a:rPr lang="en-US" dirty="0" smtClean="0"/>
              <a:t>Can this be generalized to more complex data structures?</a:t>
            </a:r>
          </a:p>
        </p:txBody>
      </p:sp>
    </p:spTree>
    <p:extLst>
      <p:ext uri="{BB962C8B-B14F-4D97-AF65-F5344CB8AC3E}">
        <p14:creationId xmlns:p14="http://schemas.microsoft.com/office/powerpoint/2010/main" val="261138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286000"/>
            <a:ext cx="10394584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Unbalanced </a:t>
            </a:r>
            <a:r>
              <a:rPr lang="en-US" b="1" dirty="0" smtClean="0"/>
              <a:t>internal</a:t>
            </a:r>
            <a:r>
              <a:rPr lang="en-US" dirty="0" smtClean="0"/>
              <a:t> BST of Ramachandran and Mittal</a:t>
            </a:r>
          </a:p>
          <a:p>
            <a:r>
              <a:rPr lang="en-US" dirty="0" smtClean="0"/>
              <a:t>Ideas of the NM BST applied to an internal BST</a:t>
            </a:r>
          </a:p>
          <a:p>
            <a:r>
              <a:rPr lang="en-US" dirty="0" smtClean="0"/>
              <a:t>Ensures Search(k) does not miss key k if it is moved upwards by:</a:t>
            </a:r>
          </a:p>
          <a:p>
            <a:pPr lvl="1"/>
            <a:r>
              <a:rPr lang="en-US" dirty="0" smtClean="0"/>
              <a:t>Having the search save a pointer to the successor of k.</a:t>
            </a:r>
          </a:p>
          <a:p>
            <a:pPr lvl="1"/>
            <a:r>
              <a:rPr lang="en-US" dirty="0" smtClean="0"/>
              <a:t>If it does not find the key it is looking for, it checks the successor to see if k was moved.</a:t>
            </a:r>
          </a:p>
        </p:txBody>
      </p:sp>
    </p:spTree>
    <p:extLst>
      <p:ext uri="{BB962C8B-B14F-4D97-AF65-F5344CB8AC3E}">
        <p14:creationId xmlns:p14="http://schemas.microsoft.com/office/powerpoint/2010/main" val="3000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 of Lock-free techniques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198299"/>
              </p:ext>
            </p:extLst>
          </p:nvPr>
        </p:nvGraphicFramePr>
        <p:xfrm>
          <a:off x="766746" y="2286000"/>
          <a:ext cx="1071405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27"/>
                <a:gridCol w="1417627"/>
                <a:gridCol w="1626282"/>
                <a:gridCol w="3785750"/>
                <a:gridCol w="26699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Balanced?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Update</a:t>
                      </a:r>
                      <a:r>
                        <a:rPr lang="en-US" baseline="0" dirty="0" smtClean="0"/>
                        <a:t> sync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Search overhead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Flag/mark</a:t>
                      </a:r>
                      <a:r>
                        <a:rPr lang="en-US" baseline="0" dirty="0" smtClean="0"/>
                        <a:t> n</a:t>
                      </a:r>
                      <a:r>
                        <a:rPr lang="en-US" dirty="0" smtClean="0"/>
                        <a:t>odes w/descriptors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Flag/mark nodes w/descriptors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 </a:t>
                      </a:r>
                      <a:r>
                        <a:rPr lang="en-US" b="1" dirty="0" smtClean="0"/>
                        <a:t>per-node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Flag/mark</a:t>
                      </a:r>
                      <a:r>
                        <a:rPr lang="en-US" baseline="0" dirty="0" smtClean="0"/>
                        <a:t> e</a:t>
                      </a:r>
                      <a:r>
                        <a:rPr lang="en-US" dirty="0" smtClean="0"/>
                        <a:t>dges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Flag/mark</a:t>
                      </a:r>
                      <a:r>
                        <a:rPr lang="en-US" baseline="0" dirty="0" smtClean="0"/>
                        <a:t> edges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per-search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66746" y="4234179"/>
            <a:ext cx="10714054" cy="1471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My work in this area (not discussed here):</a:t>
            </a:r>
          </a:p>
          <a:p>
            <a:pPr algn="ctr"/>
            <a:r>
              <a:rPr lang="en-US" dirty="0" smtClean="0"/>
              <a:t>Several balanced lock-free search trees</a:t>
            </a:r>
          </a:p>
          <a:p>
            <a:pPr algn="ctr"/>
            <a:r>
              <a:rPr lang="en-US" dirty="0" smtClean="0"/>
              <a:t>General techniques for developing new lock-free trees</a:t>
            </a:r>
          </a:p>
          <a:p>
            <a:pPr algn="ctr"/>
            <a:r>
              <a:rPr lang="en-US" dirty="0" smtClean="0"/>
              <a:t>Accelerating trees with hardware transactional memory</a:t>
            </a:r>
          </a:p>
          <a:p>
            <a:pPr algn="ctr"/>
            <a:r>
              <a:rPr lang="en-US" dirty="0" smtClean="0"/>
              <a:t>Fast memory reclamation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4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do they perform?</a:t>
            </a:r>
            <a:br>
              <a:rPr lang="en-US" sz="4000" dirty="0" smtClean="0"/>
            </a:br>
            <a:r>
              <a:rPr lang="en-US" sz="2800" dirty="0" smtClean="0"/>
              <a:t>Experiment: 100% searches with 64 threads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1703"/>
          <a:stretch/>
        </p:blipFill>
        <p:spPr>
          <a:xfrm>
            <a:off x="768350" y="2651987"/>
            <a:ext cx="10896600" cy="249786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194651"/>
              </p:ext>
            </p:extLst>
          </p:nvPr>
        </p:nvGraphicFramePr>
        <p:xfrm>
          <a:off x="1898650" y="5201682"/>
          <a:ext cx="974273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400"/>
                <a:gridCol w="1046480"/>
                <a:gridCol w="898504"/>
                <a:gridCol w="906166"/>
                <a:gridCol w="1021644"/>
                <a:gridCol w="1055512"/>
                <a:gridCol w="877450"/>
                <a:gridCol w="965193"/>
                <a:gridCol w="965193"/>
                <a:gridCol w="965193"/>
              </a:tblGrid>
              <a:tr h="364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BCCO1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BCCO2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TGT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EFRB</a:t>
                      </a:r>
                      <a:endParaRPr lang="en-US" dirty="0"/>
                    </a:p>
                  </a:txBody>
                  <a:tcPr/>
                </a:tc>
              </a:tr>
              <a:tr h="3640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Read</a:t>
                      </a:r>
                      <a:r>
                        <a:rPr lang="en-US" sz="1200" baseline="0" dirty="0" smtClean="0"/>
                        <a:t/>
                      </a:r>
                      <a:br>
                        <a:rPr lang="en-US" sz="1200" baseline="0" dirty="0" smtClean="0"/>
                      </a:br>
                      <a:r>
                        <a:rPr lang="en-US" sz="1200" b="1" dirty="0" smtClean="0"/>
                        <a:t>per-node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Read</a:t>
                      </a:r>
                      <a:br>
                        <a:rPr lang="en-US" sz="1200" dirty="0" smtClean="0"/>
                      </a:br>
                      <a:r>
                        <a:rPr lang="en-US" sz="1200" b="1" dirty="0" smtClean="0"/>
                        <a:t>per-node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Read</a:t>
                      </a:r>
                      <a:br>
                        <a:rPr lang="en-US" sz="1200" dirty="0" smtClean="0"/>
                      </a:br>
                      <a:r>
                        <a:rPr lang="en-US" sz="1200" b="1" dirty="0" smtClean="0"/>
                        <a:t>per-node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Read</a:t>
                      </a:r>
                      <a:br>
                        <a:rPr lang="en-US" sz="1200" b="0" dirty="0" smtClean="0"/>
                      </a:br>
                      <a:r>
                        <a:rPr lang="en-US" sz="1200" b="1" dirty="0" smtClean="0"/>
                        <a:t>per-search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Write</a:t>
                      </a:r>
                      <a:r>
                        <a:rPr lang="en-US" sz="1200" b="1" baseline="0" dirty="0" smtClean="0"/>
                        <a:t/>
                      </a:r>
                      <a:br>
                        <a:rPr lang="en-US" sz="1200" b="1" baseline="0" dirty="0" smtClean="0"/>
                      </a:br>
                      <a:r>
                        <a:rPr lang="en-US" sz="1200" b="1" baseline="0" dirty="0" smtClean="0"/>
                        <a:t>per-search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6205" y="5641737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Search overhead</a:t>
            </a:r>
            <a:endParaRPr lang="en-US" sz="1600" dirty="0"/>
          </a:p>
        </p:txBody>
      </p:sp>
      <p:sp>
        <p:nvSpPr>
          <p:cNvPr id="8" name="Left Brace 7"/>
          <p:cNvSpPr/>
          <p:nvPr/>
        </p:nvSpPr>
        <p:spPr>
          <a:xfrm rot="5400000">
            <a:off x="2759075" y="1771509"/>
            <a:ext cx="342900" cy="17589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57108" y="212620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Balanced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5400000">
            <a:off x="5667192" y="793426"/>
            <a:ext cx="342900" cy="37151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308" y="2122685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Internal</a:t>
            </a:r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 rot="5400000">
            <a:off x="9477375" y="787565"/>
            <a:ext cx="342900" cy="37151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099638" y="2141177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51050" y="3112406"/>
            <a:ext cx="1701800" cy="1118769"/>
          </a:xfrm>
          <a:prstGeom prst="ellipse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26558" y="2977101"/>
            <a:ext cx="1701800" cy="1118769"/>
          </a:xfrm>
          <a:prstGeom prst="ellipse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26192" y="3504091"/>
            <a:ext cx="3597458" cy="752307"/>
          </a:xfrm>
          <a:prstGeom prst="ellipse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16465" y="3024971"/>
            <a:ext cx="1657385" cy="1118769"/>
          </a:xfrm>
          <a:prstGeom prst="ellipse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implementation problems</a:t>
            </a:r>
          </a:p>
          <a:p>
            <a:pPr lvl="1"/>
            <a:r>
              <a:rPr lang="en-US" dirty="0" smtClean="0"/>
              <a:t>Bloated nodes</a:t>
            </a:r>
          </a:p>
          <a:p>
            <a:pPr lvl="1"/>
            <a:r>
              <a:rPr lang="en-US" dirty="0" smtClean="0"/>
              <a:t>Scattered fields</a:t>
            </a:r>
          </a:p>
          <a:p>
            <a:pPr lvl="1"/>
            <a:r>
              <a:rPr lang="en-US" dirty="0" smtClean="0"/>
              <a:t>Incorrect C volatile</a:t>
            </a:r>
          </a:p>
          <a:p>
            <a:r>
              <a:rPr lang="en-US" dirty="0" smtClean="0"/>
              <a:t>Memory layout issues</a:t>
            </a:r>
          </a:p>
          <a:p>
            <a:pPr lvl="1"/>
            <a:r>
              <a:rPr lang="en-US" dirty="0" smtClean="0"/>
              <a:t>Cache line crossings</a:t>
            </a:r>
          </a:p>
          <a:p>
            <a:pPr lvl="1"/>
            <a:r>
              <a:rPr lang="en-US" dirty="0" smtClean="0"/>
              <a:t>Underutilized cache sets</a:t>
            </a:r>
          </a:p>
        </p:txBody>
      </p:sp>
    </p:spTree>
    <p:extLst>
      <p:ext uri="{BB962C8B-B14F-4D97-AF65-F5344CB8AC3E}">
        <p14:creationId xmlns:p14="http://schemas.microsoft.com/office/powerpoint/2010/main" val="7392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Bloated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817916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Many BSTs do not pay attention to node </a:t>
            </a:r>
            <a:r>
              <a:rPr lang="en-US" b="1" u="sng" dirty="0" smtClean="0"/>
              <a:t>size</a:t>
            </a:r>
          </a:p>
          <a:p>
            <a:r>
              <a:rPr lang="en-US" dirty="0" smtClean="0"/>
              <a:t>Example: BCCO (balanced, part. </a:t>
            </a:r>
            <a:r>
              <a:rPr lang="en-US" dirty="0"/>
              <a:t>e</a:t>
            </a:r>
            <a:r>
              <a:rPr lang="en-US" dirty="0" smtClean="0"/>
              <a:t>xt. BST with optimistic concurrency control)</a:t>
            </a:r>
          </a:p>
          <a:p>
            <a:pPr lvl="1"/>
            <a:r>
              <a:rPr lang="en-US" dirty="0" smtClean="0"/>
              <a:t>Their nodes are 112 bytes! Almost 2 cache lines!</a:t>
            </a:r>
          </a:p>
          <a:p>
            <a:pPr lvl="1"/>
            <a:r>
              <a:rPr lang="en-US" dirty="0" err="1" smtClean="0"/>
              <a:t>Pthread</a:t>
            </a:r>
            <a:r>
              <a:rPr lang="en-US" dirty="0" smtClean="0"/>
              <a:t> </a:t>
            </a:r>
            <a:r>
              <a:rPr lang="en-US" dirty="0" err="1" smtClean="0"/>
              <a:t>mutex</a:t>
            </a:r>
            <a:r>
              <a:rPr lang="en-US" dirty="0" smtClean="0"/>
              <a:t> lock is 40 bytes!</a:t>
            </a:r>
          </a:p>
          <a:p>
            <a:pPr lvl="2"/>
            <a:r>
              <a:rPr lang="en-US" dirty="0" err="1" smtClean="0"/>
              <a:t>Pthread</a:t>
            </a:r>
            <a:r>
              <a:rPr lang="en-US" dirty="0" smtClean="0"/>
              <a:t> spin-lock is only 4 bytes!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does this matter?</a:t>
            </a:r>
          </a:p>
          <a:p>
            <a:pPr lvl="2"/>
            <a:r>
              <a:rPr lang="en-US" dirty="0"/>
              <a:t>Larger </a:t>
            </a:r>
            <a:r>
              <a:rPr lang="en-US" dirty="0" smtClean="0"/>
              <a:t>nodes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fewer fit in </a:t>
            </a:r>
            <a:r>
              <a:rPr lang="en-US" dirty="0" smtClean="0">
                <a:sym typeface="Wingdings" panose="05000000000000000000" pitchFamily="2" charset="2"/>
              </a:rPr>
              <a:t>cache  more cache misses</a:t>
            </a:r>
            <a:endParaRPr lang="en-US" dirty="0"/>
          </a:p>
          <a:p>
            <a:pPr lvl="2"/>
            <a:r>
              <a:rPr lang="en-US" dirty="0" smtClean="0"/>
              <a:t>Huge performance penalty!</a:t>
            </a:r>
          </a:p>
          <a:p>
            <a:pPr lvl="1"/>
            <a:r>
              <a:rPr lang="en-US" dirty="0"/>
              <a:t>Deeper optimizations:</a:t>
            </a:r>
          </a:p>
          <a:p>
            <a:pPr lvl="2"/>
            <a:r>
              <a:rPr lang="en-US" dirty="0" smtClean="0"/>
              <a:t>Index and </a:t>
            </a:r>
            <a:r>
              <a:rPr lang="en-US" dirty="0"/>
              <a:t>color </a:t>
            </a:r>
            <a:r>
              <a:rPr lang="en-US" dirty="0" smtClean="0"/>
              <a:t>store </a:t>
            </a:r>
            <a:r>
              <a:rPr lang="en-US" dirty="0"/>
              <a:t>small values </a:t>
            </a:r>
            <a:r>
              <a:rPr lang="en-US" dirty="0" smtClean="0"/>
              <a:t>and are set once (combine them?)</a:t>
            </a:r>
          </a:p>
          <a:p>
            <a:pPr lvl="2"/>
            <a:r>
              <a:rPr lang="en-US" dirty="0" smtClean="0"/>
              <a:t>Are </a:t>
            </a:r>
            <a:r>
              <a:rPr lang="en-US" dirty="0"/>
              <a:t>parent pointers really needed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Could the lock and </a:t>
            </a:r>
            <a:r>
              <a:rPr lang="en-US" dirty="0" err="1" smtClean="0"/>
              <a:t>changeOVL</a:t>
            </a:r>
            <a:r>
              <a:rPr lang="en-US" dirty="0" smtClean="0"/>
              <a:t> be combined?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04200" y="3223260"/>
            <a:ext cx="3302000" cy="308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 smtClean="0"/>
              <a:t>node_t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key_t</a:t>
            </a:r>
            <a:r>
              <a:rPr lang="en-US" dirty="0" smtClean="0"/>
              <a:t> </a:t>
            </a:r>
            <a:r>
              <a:rPr lang="en-US" dirty="0"/>
              <a:t>key;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val_t</a:t>
            </a:r>
            <a:r>
              <a:rPr lang="en-US" dirty="0" smtClean="0"/>
              <a:t> </a:t>
            </a:r>
            <a:r>
              <a:rPr lang="en-US" dirty="0"/>
              <a:t>value;</a:t>
            </a:r>
          </a:p>
          <a:p>
            <a:r>
              <a:rPr lang="en-US" dirty="0"/>
              <a:t>    </a:t>
            </a:r>
            <a:r>
              <a:rPr lang="en-US" dirty="0" smtClean="0"/>
              <a:t>volatile </a:t>
            </a:r>
            <a:r>
              <a:rPr lang="en-US" dirty="0" err="1" smtClean="0"/>
              <a:t>node_t</a:t>
            </a:r>
            <a:r>
              <a:rPr lang="en-US" dirty="0" smtClean="0"/>
              <a:t> * </a:t>
            </a:r>
            <a:r>
              <a:rPr lang="en-US" dirty="0"/>
              <a:t>left;</a:t>
            </a:r>
          </a:p>
          <a:p>
            <a:r>
              <a:rPr lang="en-US" dirty="0"/>
              <a:t>    </a:t>
            </a:r>
            <a:r>
              <a:rPr lang="en-US" dirty="0" smtClean="0"/>
              <a:t>volatile </a:t>
            </a:r>
            <a:r>
              <a:rPr lang="en-US" dirty="0" err="1" smtClean="0"/>
              <a:t>node_t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smtClean="0"/>
              <a:t>right</a:t>
            </a:r>
            <a:r>
              <a:rPr lang="en-US" dirty="0"/>
              <a:t>;</a:t>
            </a:r>
          </a:p>
          <a:p>
            <a:r>
              <a:rPr lang="en-US" dirty="0" smtClean="0"/>
              <a:t>    volatile </a:t>
            </a:r>
            <a:r>
              <a:rPr lang="en-US" dirty="0" err="1" smtClean="0"/>
              <a:t>node_t</a:t>
            </a:r>
            <a:r>
              <a:rPr lang="en-US" dirty="0" smtClean="0"/>
              <a:t> * </a:t>
            </a:r>
            <a:r>
              <a:rPr lang="en-US" dirty="0"/>
              <a:t>parent;</a:t>
            </a:r>
          </a:p>
          <a:p>
            <a:r>
              <a:rPr lang="en-US" dirty="0"/>
              <a:t>    </a:t>
            </a:r>
            <a:r>
              <a:rPr lang="en-US" dirty="0" smtClean="0"/>
              <a:t>long index</a:t>
            </a:r>
            <a:r>
              <a:rPr lang="en-US" dirty="0"/>
              <a:t>;</a:t>
            </a:r>
          </a:p>
          <a:p>
            <a:r>
              <a:rPr lang="en-US" dirty="0"/>
              <a:t>    long color;</a:t>
            </a:r>
          </a:p>
          <a:p>
            <a:r>
              <a:rPr lang="en-US" dirty="0"/>
              <a:t>    </a:t>
            </a:r>
            <a:r>
              <a:rPr lang="en-US" dirty="0" err="1" smtClean="0"/>
              <a:t>pthread_mutex_t</a:t>
            </a:r>
            <a:r>
              <a:rPr lang="en-US" dirty="0" smtClean="0"/>
              <a:t> lock</a:t>
            </a:r>
            <a:r>
              <a:rPr lang="en-US" dirty="0"/>
              <a:t>;</a:t>
            </a:r>
          </a:p>
          <a:p>
            <a:r>
              <a:rPr lang="en-US" dirty="0"/>
              <a:t>    volatile </a:t>
            </a:r>
            <a:r>
              <a:rPr lang="en-US" dirty="0" smtClean="0"/>
              <a:t>long height</a:t>
            </a:r>
            <a:r>
              <a:rPr lang="en-US" dirty="0"/>
              <a:t>;</a:t>
            </a:r>
          </a:p>
          <a:p>
            <a:r>
              <a:rPr lang="en-US" dirty="0"/>
              <a:t>    volatile </a:t>
            </a:r>
            <a:r>
              <a:rPr lang="en-US" dirty="0" smtClean="0"/>
              <a:t>long </a:t>
            </a:r>
            <a:r>
              <a:rPr lang="en-US" dirty="0" err="1" smtClean="0"/>
              <a:t>changeOVL</a:t>
            </a:r>
            <a:r>
              <a:rPr lang="en-US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472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Dictionary</a:t>
            </a:r>
            <a:r>
              <a:rPr lang="en-US" sz="4000" dirty="0" smtClean="0"/>
              <a:t> abstract data type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Insert(key, value)</a:t>
            </a:r>
          </a:p>
          <a:p>
            <a:pPr lvl="1"/>
            <a:r>
              <a:rPr lang="en-US" dirty="0" smtClean="0"/>
              <a:t>Inserts (key, value) if key doesn’t exist</a:t>
            </a:r>
          </a:p>
          <a:p>
            <a:pPr lvl="1"/>
            <a:r>
              <a:rPr lang="en-US" dirty="0" smtClean="0"/>
              <a:t>Replaces the value if key already exists</a:t>
            </a:r>
          </a:p>
          <a:p>
            <a:r>
              <a:rPr lang="en-US" dirty="0" smtClean="0"/>
              <a:t>Delete(key)</a:t>
            </a:r>
          </a:p>
          <a:p>
            <a:pPr lvl="1"/>
            <a:r>
              <a:rPr lang="en-US" dirty="0" smtClean="0"/>
              <a:t>Removes any (key, value)</a:t>
            </a:r>
          </a:p>
          <a:p>
            <a:r>
              <a:rPr lang="en-US" dirty="0" smtClean="0"/>
              <a:t>Search(key)</a:t>
            </a:r>
          </a:p>
          <a:p>
            <a:pPr lvl="1"/>
            <a:r>
              <a:rPr lang="en-US" dirty="0" smtClean="0"/>
              <a:t>Returns the value associated with key (if any)</a:t>
            </a:r>
          </a:p>
        </p:txBody>
      </p:sp>
    </p:spTree>
    <p:extLst>
      <p:ext uri="{BB962C8B-B14F-4D97-AF65-F5344CB8AC3E}">
        <p14:creationId xmlns:p14="http://schemas.microsoft.com/office/powerpoint/2010/main" val="12426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Scattered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978" y="2286000"/>
            <a:ext cx="10669397" cy="4023360"/>
          </a:xfrm>
        </p:spPr>
        <p:txBody>
          <a:bodyPr/>
          <a:lstStyle/>
          <a:p>
            <a:r>
              <a:rPr lang="en-US" dirty="0" smtClean="0"/>
              <a:t>Many BSTs do not pay attention to node </a:t>
            </a:r>
            <a:r>
              <a:rPr lang="en-US" b="1" u="sng" dirty="0" smtClean="0"/>
              <a:t>layout</a:t>
            </a:r>
          </a:p>
          <a:p>
            <a:r>
              <a:rPr lang="en-US" dirty="0" smtClean="0"/>
              <a:t>Example: BCCO (balanced, part. </a:t>
            </a:r>
            <a:r>
              <a:rPr lang="en-US" dirty="0"/>
              <a:t>e</a:t>
            </a:r>
            <a:r>
              <a:rPr lang="en-US" dirty="0" smtClean="0"/>
              <a:t>xt. BST with </a:t>
            </a:r>
            <a:r>
              <a:rPr lang="en-US" dirty="0"/>
              <a:t>optimistic concurrency control)</a:t>
            </a:r>
            <a:endParaRPr lang="en-US" dirty="0" smtClean="0"/>
          </a:p>
          <a:p>
            <a:r>
              <a:rPr lang="en-US" dirty="0" smtClean="0"/>
              <a:t>Which fields are accessed </a:t>
            </a:r>
            <a:r>
              <a:rPr lang="en-US" b="1" u="sng" dirty="0" smtClean="0"/>
              <a:t>per-node</a:t>
            </a:r>
            <a:r>
              <a:rPr lang="en-US" b="1" dirty="0" smtClean="0"/>
              <a:t> </a:t>
            </a:r>
            <a:r>
              <a:rPr lang="en-US" dirty="0" smtClean="0"/>
              <a:t>by searches?</a:t>
            </a:r>
          </a:p>
          <a:p>
            <a:pPr lvl="1"/>
            <a:r>
              <a:rPr lang="en-US" dirty="0" smtClean="0"/>
              <a:t>Assume 8 byte key and value, 4 byte </a:t>
            </a:r>
            <a:r>
              <a:rPr lang="en-US" dirty="0" err="1" smtClean="0"/>
              <a:t>Pthread</a:t>
            </a:r>
            <a:r>
              <a:rPr lang="en-US" dirty="0" smtClean="0"/>
              <a:t> spin lock</a:t>
            </a:r>
          </a:p>
          <a:p>
            <a:pPr lvl="1"/>
            <a:r>
              <a:rPr lang="en-US" dirty="0" smtClean="0"/>
              <a:t>Node is 72 bytes</a:t>
            </a:r>
          </a:p>
          <a:p>
            <a:pPr lvl="1"/>
            <a:r>
              <a:rPr lang="en-US" dirty="0" smtClean="0"/>
              <a:t>Searches access 32 bytes worth of fields per node</a:t>
            </a:r>
          </a:p>
          <a:p>
            <a:pPr lvl="2"/>
            <a:r>
              <a:rPr lang="en-US" dirty="0" smtClean="0"/>
              <a:t>Easily fits in one cache line</a:t>
            </a:r>
          </a:p>
          <a:p>
            <a:pPr lvl="1"/>
            <a:r>
              <a:rPr lang="en-US" dirty="0" smtClean="0"/>
              <a:t>However, </a:t>
            </a:r>
            <a:r>
              <a:rPr lang="en-US" dirty="0" err="1" smtClean="0"/>
              <a:t>changeOVL</a:t>
            </a:r>
            <a:r>
              <a:rPr lang="en-US" dirty="0" smtClean="0"/>
              <a:t> is in a different cache line from key!</a:t>
            </a:r>
          </a:p>
          <a:p>
            <a:pPr lvl="2"/>
            <a:r>
              <a:rPr lang="en-US" b="1" dirty="0" smtClean="0"/>
              <a:t>Two cache misses per node </a:t>
            </a:r>
            <a:r>
              <a:rPr lang="en-US" dirty="0" smtClean="0"/>
              <a:t>instead of one!</a:t>
            </a:r>
          </a:p>
          <a:p>
            <a:pPr lvl="1"/>
            <a:r>
              <a:rPr lang="en-US" dirty="0" smtClean="0"/>
              <a:t>Fix: pack fields so that</a:t>
            </a:r>
            <a:endParaRPr lang="en-US" dirty="0"/>
          </a:p>
          <a:p>
            <a:pPr lvl="2"/>
            <a:r>
              <a:rPr lang="en-US" dirty="0" smtClean="0"/>
              <a:t>accessed close together in time </a:t>
            </a:r>
            <a:r>
              <a:rPr lang="en-US" dirty="0" smtClean="0">
                <a:sym typeface="Wingdings" panose="05000000000000000000" pitchFamily="2" charset="2"/>
              </a:rPr>
              <a:t> close in memory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8642350" y="3223260"/>
            <a:ext cx="3302000" cy="2758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 smtClean="0"/>
              <a:t>node_t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key_t</a:t>
            </a:r>
            <a:r>
              <a:rPr lang="en-US" dirty="0" smtClean="0"/>
              <a:t> </a:t>
            </a:r>
            <a:r>
              <a:rPr lang="en-US" dirty="0"/>
              <a:t>key;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val_t</a:t>
            </a:r>
            <a:r>
              <a:rPr lang="en-US" dirty="0" smtClean="0"/>
              <a:t> </a:t>
            </a:r>
            <a:r>
              <a:rPr lang="en-US" dirty="0"/>
              <a:t>value;</a:t>
            </a:r>
          </a:p>
          <a:p>
            <a:r>
              <a:rPr lang="en-US" dirty="0"/>
              <a:t>    </a:t>
            </a:r>
            <a:r>
              <a:rPr lang="en-US" dirty="0" smtClean="0"/>
              <a:t>volatile </a:t>
            </a:r>
            <a:r>
              <a:rPr lang="en-US" dirty="0" err="1" smtClean="0"/>
              <a:t>node_t</a:t>
            </a:r>
            <a:r>
              <a:rPr lang="en-US" dirty="0" smtClean="0"/>
              <a:t> * </a:t>
            </a:r>
            <a:r>
              <a:rPr lang="en-US" dirty="0"/>
              <a:t>left;</a:t>
            </a:r>
          </a:p>
          <a:p>
            <a:r>
              <a:rPr lang="en-US" dirty="0"/>
              <a:t>    </a:t>
            </a:r>
            <a:r>
              <a:rPr lang="en-US" dirty="0" smtClean="0"/>
              <a:t>volatile </a:t>
            </a:r>
            <a:r>
              <a:rPr lang="en-US" dirty="0" err="1" smtClean="0"/>
              <a:t>node_t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smtClean="0"/>
              <a:t>right</a:t>
            </a:r>
            <a:r>
              <a:rPr lang="en-US" dirty="0"/>
              <a:t>;</a:t>
            </a:r>
          </a:p>
          <a:p>
            <a:r>
              <a:rPr lang="en-US" dirty="0" smtClean="0"/>
              <a:t>    volatile </a:t>
            </a:r>
            <a:r>
              <a:rPr lang="en-US" dirty="0" err="1" smtClean="0"/>
              <a:t>node_t</a:t>
            </a:r>
            <a:r>
              <a:rPr lang="en-US" dirty="0" smtClean="0"/>
              <a:t> * </a:t>
            </a:r>
            <a:r>
              <a:rPr lang="en-US" dirty="0"/>
              <a:t>parent</a:t>
            </a:r>
            <a:r>
              <a:rPr lang="en-US" dirty="0" smtClean="0"/>
              <a:t>;</a:t>
            </a:r>
          </a:p>
          <a:p>
            <a:r>
              <a:rPr lang="en-US" dirty="0"/>
              <a:t> </a:t>
            </a:r>
            <a:r>
              <a:rPr lang="en-US" dirty="0" smtClean="0"/>
              <a:t>   long </a:t>
            </a:r>
            <a:r>
              <a:rPr lang="en-US" dirty="0" err="1" smtClean="0"/>
              <a:t>index_and_color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smtClean="0"/>
              <a:t>    </a:t>
            </a:r>
            <a:r>
              <a:rPr lang="en-US" dirty="0" err="1" smtClean="0"/>
              <a:t>pthread_spinlock_t</a:t>
            </a:r>
            <a:r>
              <a:rPr lang="en-US" dirty="0" smtClean="0"/>
              <a:t> lock</a:t>
            </a:r>
            <a:r>
              <a:rPr lang="en-US" dirty="0"/>
              <a:t>;</a:t>
            </a:r>
          </a:p>
          <a:p>
            <a:r>
              <a:rPr lang="en-US" dirty="0"/>
              <a:t>    volatile </a:t>
            </a:r>
            <a:r>
              <a:rPr lang="en-US" dirty="0" smtClean="0"/>
              <a:t>long </a:t>
            </a:r>
            <a:r>
              <a:rPr lang="en-US" dirty="0"/>
              <a:t>height;</a:t>
            </a:r>
          </a:p>
          <a:p>
            <a:r>
              <a:rPr lang="en-US" dirty="0"/>
              <a:t>    volatile </a:t>
            </a:r>
            <a:r>
              <a:rPr lang="en-US" dirty="0" smtClean="0"/>
              <a:t>long </a:t>
            </a:r>
            <a:r>
              <a:rPr lang="en-US" dirty="0" err="1" smtClean="0"/>
              <a:t>changeOVL</a:t>
            </a:r>
            <a:r>
              <a:rPr lang="en-US" dirty="0" smtClean="0"/>
              <a:t>;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7150" y="3486150"/>
            <a:ext cx="2863850" cy="3238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47150" y="4011168"/>
            <a:ext cx="2863850" cy="61798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47150" y="5664581"/>
            <a:ext cx="2863850" cy="28524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85100" y="3223260"/>
            <a:ext cx="857250" cy="2758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dirty="0" smtClean="0"/>
              <a:t>offset</a:t>
            </a:r>
          </a:p>
          <a:p>
            <a:pPr algn="r"/>
            <a:r>
              <a:rPr lang="en-US" dirty="0" smtClean="0"/>
              <a:t>0</a:t>
            </a:r>
          </a:p>
          <a:p>
            <a:pPr algn="r"/>
            <a:r>
              <a:rPr lang="en-US" dirty="0" smtClean="0"/>
              <a:t>8</a:t>
            </a:r>
          </a:p>
          <a:p>
            <a:pPr algn="r"/>
            <a:r>
              <a:rPr lang="en-US" dirty="0" smtClean="0"/>
              <a:t>16</a:t>
            </a:r>
          </a:p>
          <a:p>
            <a:pPr algn="r"/>
            <a:r>
              <a:rPr lang="en-US" dirty="0" smtClean="0"/>
              <a:t>24</a:t>
            </a:r>
          </a:p>
          <a:p>
            <a:pPr algn="r"/>
            <a:r>
              <a:rPr lang="en-US" dirty="0" smtClean="0"/>
              <a:t>32</a:t>
            </a:r>
          </a:p>
          <a:p>
            <a:pPr algn="r"/>
            <a:r>
              <a:rPr lang="en-US" dirty="0" smtClean="0"/>
              <a:t>40</a:t>
            </a:r>
          </a:p>
          <a:p>
            <a:pPr algn="r"/>
            <a:r>
              <a:rPr lang="en-US" dirty="0" smtClean="0"/>
              <a:t>48</a:t>
            </a:r>
          </a:p>
          <a:p>
            <a:pPr algn="r"/>
            <a:r>
              <a:rPr lang="en-US" b="1" u="sng" dirty="0" smtClean="0"/>
              <a:t>56</a:t>
            </a:r>
          </a:p>
          <a:p>
            <a:pPr algn="r"/>
            <a:r>
              <a:rPr lang="en-US" dirty="0" smtClean="0"/>
              <a:t>64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42350" y="3223259"/>
            <a:ext cx="3302000" cy="275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 smtClean="0"/>
              <a:t>node_t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key_t</a:t>
            </a:r>
            <a:r>
              <a:rPr lang="en-US" dirty="0" smtClean="0"/>
              <a:t> key;</a:t>
            </a:r>
          </a:p>
          <a:p>
            <a:r>
              <a:rPr lang="en-US" dirty="0" smtClean="0"/>
              <a:t>    volatile </a:t>
            </a:r>
            <a:r>
              <a:rPr lang="en-US" dirty="0" err="1" smtClean="0"/>
              <a:t>node_t</a:t>
            </a:r>
            <a:r>
              <a:rPr lang="en-US" dirty="0" smtClean="0"/>
              <a:t> * </a:t>
            </a:r>
            <a:r>
              <a:rPr lang="en-US" dirty="0"/>
              <a:t>left;</a:t>
            </a:r>
          </a:p>
          <a:p>
            <a:r>
              <a:rPr lang="en-US" dirty="0"/>
              <a:t>    </a:t>
            </a:r>
            <a:r>
              <a:rPr lang="en-US" dirty="0" smtClean="0"/>
              <a:t>volatile </a:t>
            </a:r>
            <a:r>
              <a:rPr lang="en-US" dirty="0" err="1" smtClean="0"/>
              <a:t>node_t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smtClean="0"/>
              <a:t>right;</a:t>
            </a:r>
          </a:p>
          <a:p>
            <a:r>
              <a:rPr lang="en-US" dirty="0" smtClean="0"/>
              <a:t>    volatile </a:t>
            </a:r>
            <a:r>
              <a:rPr lang="en-US" dirty="0"/>
              <a:t>long </a:t>
            </a:r>
            <a:r>
              <a:rPr lang="en-US" dirty="0" err="1"/>
              <a:t>changeOVL</a:t>
            </a:r>
            <a:r>
              <a:rPr lang="en-US" dirty="0"/>
              <a:t>;</a:t>
            </a:r>
          </a:p>
          <a:p>
            <a:r>
              <a:rPr lang="en-US" dirty="0" smtClean="0"/>
              <a:t>    </a:t>
            </a:r>
            <a:r>
              <a:rPr lang="en-US" dirty="0" err="1"/>
              <a:t>val_t</a:t>
            </a:r>
            <a:r>
              <a:rPr lang="en-US" dirty="0"/>
              <a:t> value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volatile </a:t>
            </a:r>
            <a:r>
              <a:rPr lang="en-US" dirty="0" err="1"/>
              <a:t>node_t</a:t>
            </a:r>
            <a:r>
              <a:rPr lang="en-US" dirty="0"/>
              <a:t> * parent;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pthread_spinlock_t</a:t>
            </a:r>
            <a:r>
              <a:rPr lang="en-US" dirty="0" smtClean="0"/>
              <a:t> lock;</a:t>
            </a:r>
          </a:p>
          <a:p>
            <a:r>
              <a:rPr lang="en-US" dirty="0" smtClean="0"/>
              <a:t>    volatile long height;</a:t>
            </a:r>
          </a:p>
          <a:p>
            <a:r>
              <a:rPr lang="en-US" dirty="0" smtClean="0"/>
              <a:t>    long </a:t>
            </a:r>
            <a:r>
              <a:rPr lang="en-US" dirty="0" err="1" smtClean="0"/>
              <a:t>index_and_color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53500" y="3463670"/>
            <a:ext cx="2863850" cy="11464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Incorrect C volatile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491597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What is C’s </a:t>
            </a:r>
            <a:r>
              <a:rPr lang="en-US" b="1" dirty="0" smtClean="0"/>
              <a:t>volatile </a:t>
            </a:r>
            <a:r>
              <a:rPr lang="en-US" dirty="0" smtClean="0"/>
              <a:t>keyword?</a:t>
            </a:r>
          </a:p>
          <a:p>
            <a:pPr lvl="1"/>
            <a:r>
              <a:rPr lang="en-US" dirty="0"/>
              <a:t>Informs compiler an address may be </a:t>
            </a:r>
            <a:r>
              <a:rPr lang="en-US" dirty="0" smtClean="0"/>
              <a:t>changed by </a:t>
            </a:r>
            <a:r>
              <a:rPr lang="en-US" dirty="0"/>
              <a:t>another thread</a:t>
            </a:r>
          </a:p>
          <a:p>
            <a:pPr lvl="1"/>
            <a:r>
              <a:rPr lang="en-US" dirty="0"/>
              <a:t>Prevents </a:t>
            </a:r>
            <a:r>
              <a:rPr lang="en-US" dirty="0" smtClean="0"/>
              <a:t>optimizations </a:t>
            </a:r>
            <a:r>
              <a:rPr lang="en-US" dirty="0"/>
              <a:t>that are </a:t>
            </a:r>
            <a:r>
              <a:rPr lang="en-US" dirty="0" smtClean="0"/>
              <a:t>illegal in </a:t>
            </a:r>
            <a:r>
              <a:rPr lang="en-US" dirty="0"/>
              <a:t>a concurrent </a:t>
            </a:r>
            <a:r>
              <a:rPr lang="en-US" dirty="0" smtClean="0"/>
              <a:t>setting</a:t>
            </a:r>
          </a:p>
          <a:p>
            <a:r>
              <a:rPr lang="en-US" dirty="0"/>
              <a:t>When do you need volatile?</a:t>
            </a:r>
          </a:p>
          <a:p>
            <a:pPr lvl="1"/>
            <a:r>
              <a:rPr lang="en-US" dirty="0"/>
              <a:t>If a field can be </a:t>
            </a:r>
            <a:r>
              <a:rPr lang="en-US" dirty="0" smtClean="0"/>
              <a:t>accessed by more than one thread, and at least one of them writes to it</a:t>
            </a:r>
            <a:endParaRPr lang="en-US" dirty="0"/>
          </a:p>
          <a:p>
            <a:pPr lvl="1"/>
            <a:r>
              <a:rPr lang="en-US" dirty="0"/>
              <a:t>Rule of </a:t>
            </a:r>
            <a:r>
              <a:rPr lang="en-US" dirty="0" smtClean="0"/>
              <a:t>thumb: </a:t>
            </a:r>
            <a:r>
              <a:rPr lang="en-US" sz="1800" dirty="0" smtClean="0"/>
              <a:t>each </a:t>
            </a:r>
            <a:r>
              <a:rPr lang="en-US" sz="1800" dirty="0"/>
              <a:t>field of a node </a:t>
            </a:r>
            <a:r>
              <a:rPr lang="en-US" sz="1800" dirty="0" smtClean="0"/>
              <a:t>should be volatile OR only written at initialization</a:t>
            </a:r>
          </a:p>
          <a:p>
            <a:r>
              <a:rPr lang="en-US" sz="2200" dirty="0" smtClean="0"/>
              <a:t>How do you properly define a volatile pointer to a </a:t>
            </a:r>
            <a:r>
              <a:rPr lang="en-US" dirty="0" smtClean="0"/>
              <a:t>child node </a:t>
            </a:r>
            <a:r>
              <a:rPr lang="en-US" sz="2200" dirty="0" smtClean="0"/>
              <a:t>in C?</a:t>
            </a:r>
          </a:p>
          <a:p>
            <a:pPr lvl="1"/>
            <a:r>
              <a:rPr lang="en-US" dirty="0" smtClean="0"/>
              <a:t>Bad: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volatile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* child;</a:t>
            </a:r>
          </a:p>
          <a:p>
            <a:pPr lvl="1"/>
            <a:r>
              <a:rPr lang="en-US" dirty="0" smtClean="0"/>
              <a:t>Good: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* volatile child;</a:t>
            </a:r>
          </a:p>
          <a:p>
            <a:pPr lvl="1"/>
            <a:r>
              <a:rPr lang="en-US" dirty="0" smtClean="0"/>
              <a:t>Read right to left!</a:t>
            </a: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921498" y="4962525"/>
            <a:ext cx="3781427" cy="542925"/>
          </a:xfrm>
          <a:prstGeom prst="wedgeRectCallout">
            <a:avLst>
              <a:gd name="adj1" fmla="val -96310"/>
              <a:gd name="adj2" fmla="val -35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Pointer to a </a:t>
            </a:r>
            <a:r>
              <a:rPr lang="en-CA" b="1" u="sng" dirty="0" smtClean="0"/>
              <a:t>node</a:t>
            </a:r>
            <a:r>
              <a:rPr lang="en-CA" dirty="0" smtClean="0"/>
              <a:t> that is volatile</a:t>
            </a:r>
            <a:endParaRPr lang="en-CA" dirty="0"/>
          </a:p>
        </p:txBody>
      </p:sp>
      <p:sp>
        <p:nvSpPr>
          <p:cNvPr id="9" name="Rectangular Callout 8"/>
          <p:cNvSpPr/>
          <p:nvPr/>
        </p:nvSpPr>
        <p:spPr>
          <a:xfrm>
            <a:off x="6835772" y="5657850"/>
            <a:ext cx="3495675" cy="542925"/>
          </a:xfrm>
          <a:prstGeom prst="wedgeRectCallout">
            <a:avLst>
              <a:gd name="adj1" fmla="val -97127"/>
              <a:gd name="adj2" fmla="val -95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Volatile </a:t>
            </a:r>
            <a:r>
              <a:rPr lang="en-CA" b="1" u="sng" dirty="0" smtClean="0"/>
              <a:t>pointer</a:t>
            </a:r>
            <a:r>
              <a:rPr lang="en-CA" b="1" dirty="0" smtClean="0"/>
              <a:t> </a:t>
            </a:r>
            <a:r>
              <a:rPr lang="en-CA" dirty="0" smtClean="0"/>
              <a:t>to a node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884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7788"/>
            <a:ext cx="12192000" cy="149860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Occurrences of these problems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1703"/>
          <a:stretch/>
        </p:blipFill>
        <p:spPr>
          <a:xfrm>
            <a:off x="1009650" y="1921737"/>
            <a:ext cx="10896600" cy="249786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66383"/>
              </p:ext>
            </p:extLst>
          </p:nvPr>
        </p:nvGraphicFramePr>
        <p:xfrm>
          <a:off x="2139950" y="4471432"/>
          <a:ext cx="971416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400"/>
                <a:gridCol w="990600"/>
                <a:gridCol w="941917"/>
                <a:gridCol w="886855"/>
                <a:gridCol w="1041428"/>
                <a:gridCol w="1002030"/>
                <a:gridCol w="914351"/>
                <a:gridCol w="965193"/>
                <a:gridCol w="965193"/>
                <a:gridCol w="965193"/>
              </a:tblGrid>
              <a:tr h="364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BCCO1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BCCO2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TGT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EFRB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Read</a:t>
                      </a:r>
                      <a:r>
                        <a:rPr lang="en-US" sz="1200" baseline="0" dirty="0" smtClean="0"/>
                        <a:t/>
                      </a:r>
                      <a:br>
                        <a:rPr lang="en-US" sz="1200" baseline="0" dirty="0" smtClean="0"/>
                      </a:br>
                      <a:r>
                        <a:rPr lang="en-US" sz="1200" b="1" dirty="0" smtClean="0"/>
                        <a:t>per-node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Read</a:t>
                      </a:r>
                      <a:br>
                        <a:rPr lang="en-US" sz="1200" dirty="0" smtClean="0"/>
                      </a:br>
                      <a:r>
                        <a:rPr lang="en-US" sz="1200" b="1" dirty="0" smtClean="0"/>
                        <a:t>per-node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Read</a:t>
                      </a:r>
                      <a:br>
                        <a:rPr lang="en-US" sz="1200" dirty="0" smtClean="0"/>
                      </a:br>
                      <a:r>
                        <a:rPr lang="en-US" sz="1200" b="1" dirty="0" smtClean="0"/>
                        <a:t>per-node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Read</a:t>
                      </a:r>
                      <a:br>
                        <a:rPr lang="en-US" sz="1200" b="0" dirty="0" smtClean="0"/>
                      </a:br>
                      <a:r>
                        <a:rPr lang="en-US" sz="1200" b="1" dirty="0" smtClean="0"/>
                        <a:t>per-search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Write</a:t>
                      </a:r>
                      <a:r>
                        <a:rPr lang="en-US" sz="1200" b="1" baseline="0" dirty="0" smtClean="0"/>
                        <a:t/>
                      </a:r>
                      <a:br>
                        <a:rPr lang="en-US" sz="1200" b="1" baseline="0" dirty="0" smtClean="0"/>
                      </a:br>
                      <a:r>
                        <a:rPr lang="en-US" sz="1200" b="1" baseline="0" dirty="0" smtClean="0"/>
                        <a:t>per-search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3959" y="4892437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Search overhead</a:t>
            </a:r>
            <a:endParaRPr lang="en-US" sz="1600" dirty="0"/>
          </a:p>
        </p:txBody>
      </p:sp>
      <p:sp>
        <p:nvSpPr>
          <p:cNvPr id="7" name="Left Brace 6"/>
          <p:cNvSpPr/>
          <p:nvPr/>
        </p:nvSpPr>
        <p:spPr>
          <a:xfrm rot="5400000">
            <a:off x="3000375" y="885684"/>
            <a:ext cx="342900" cy="17589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8408" y="128165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Balanced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 rot="5400000">
            <a:off x="5908492" y="-92399"/>
            <a:ext cx="342900" cy="37151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02892" y="126543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Internal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9718675" y="-98260"/>
            <a:ext cx="342900" cy="37151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40938" y="1293452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9450" y="5313600"/>
            <a:ext cx="1590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Bloated nodes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29163" y="5650150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Scattered fields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4579" y="5941388"/>
            <a:ext cx="2055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Incorrect C volatile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71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9901"/>
          <a:stretch/>
        </p:blipFill>
        <p:spPr>
          <a:xfrm>
            <a:off x="1330326" y="1664489"/>
            <a:ext cx="10434568" cy="2910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4877" y="62065"/>
            <a:ext cx="11329448" cy="122084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Performance impact of fixing them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542" y="1856291"/>
            <a:ext cx="2961833" cy="321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2003424"/>
            <a:ext cx="808481" cy="2624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20993"/>
          <a:stretch/>
        </p:blipFill>
        <p:spPr>
          <a:xfrm>
            <a:off x="4228003" y="2059128"/>
            <a:ext cx="768560" cy="2461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9688" y="2048346"/>
            <a:ext cx="775011" cy="247592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754030"/>
              </p:ext>
            </p:extLst>
          </p:nvPr>
        </p:nvGraphicFramePr>
        <p:xfrm>
          <a:off x="2125664" y="4543185"/>
          <a:ext cx="965193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400"/>
                <a:gridCol w="1004886"/>
                <a:gridCol w="924983"/>
                <a:gridCol w="889503"/>
                <a:gridCol w="1041428"/>
                <a:gridCol w="1032403"/>
                <a:gridCol w="821748"/>
                <a:gridCol w="965193"/>
                <a:gridCol w="965193"/>
                <a:gridCol w="965193"/>
              </a:tblGrid>
              <a:tr h="364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BCCO1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BCCO2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TGT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EFRB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Read</a:t>
                      </a:r>
                      <a:r>
                        <a:rPr lang="en-US" sz="1200" baseline="0" dirty="0" smtClean="0"/>
                        <a:t/>
                      </a:r>
                      <a:br>
                        <a:rPr lang="en-US" sz="1200" baseline="0" dirty="0" smtClean="0"/>
                      </a:br>
                      <a:r>
                        <a:rPr lang="en-US" sz="1200" b="1" dirty="0" smtClean="0"/>
                        <a:t>per-node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Read</a:t>
                      </a:r>
                      <a:br>
                        <a:rPr lang="en-US" sz="1200" dirty="0" smtClean="0"/>
                      </a:br>
                      <a:r>
                        <a:rPr lang="en-US" sz="1200" b="1" dirty="0" smtClean="0"/>
                        <a:t>per-node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Read</a:t>
                      </a:r>
                      <a:br>
                        <a:rPr lang="en-US" sz="1200" dirty="0" smtClean="0"/>
                      </a:br>
                      <a:r>
                        <a:rPr lang="en-US" sz="1200" b="1" dirty="0" smtClean="0"/>
                        <a:t>per-node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Read</a:t>
                      </a:r>
                      <a:br>
                        <a:rPr lang="en-US" sz="1200" b="0" dirty="0" smtClean="0"/>
                      </a:br>
                      <a:r>
                        <a:rPr lang="en-US" sz="1200" b="1" dirty="0" smtClean="0"/>
                        <a:t>per-search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Write</a:t>
                      </a:r>
                      <a:r>
                        <a:rPr lang="en-US" sz="1200" b="1" baseline="0" dirty="0" smtClean="0"/>
                        <a:t/>
                      </a:r>
                      <a:br>
                        <a:rPr lang="en-US" sz="1200" b="1" baseline="0" dirty="0" smtClean="0"/>
                      </a:br>
                      <a:r>
                        <a:rPr lang="en-US" sz="1200" b="1" baseline="0" dirty="0" smtClean="0"/>
                        <a:t>per-search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9673" y="4954665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Search overhead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5164" y="5375828"/>
            <a:ext cx="1590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Bloated nodes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14877" y="5712378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Scattered fields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0293" y="5984566"/>
            <a:ext cx="2055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Incorrect C volatile</a:t>
            </a:r>
            <a:endParaRPr lang="en-US" sz="1600" dirty="0"/>
          </a:p>
        </p:txBody>
      </p:sp>
      <p:sp>
        <p:nvSpPr>
          <p:cNvPr id="17" name="Left Brace 16"/>
          <p:cNvSpPr/>
          <p:nvPr/>
        </p:nvSpPr>
        <p:spPr>
          <a:xfrm rot="5400000">
            <a:off x="2952750" y="701534"/>
            <a:ext cx="342900" cy="17589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50783" y="109750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Balanced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 rot="5400000">
            <a:off x="5860867" y="-276549"/>
            <a:ext cx="342900" cy="37151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11983" y="1081285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Internal</a:t>
            </a:r>
            <a:endParaRPr lang="en-US" dirty="0"/>
          </a:p>
        </p:txBody>
      </p:sp>
      <p:sp>
        <p:nvSpPr>
          <p:cNvPr id="21" name="Left Brace 20"/>
          <p:cNvSpPr/>
          <p:nvPr/>
        </p:nvSpPr>
        <p:spPr>
          <a:xfrm rot="5400000">
            <a:off x="9671050" y="-282410"/>
            <a:ext cx="342900" cy="37151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293313" y="1109302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9781287" y="2466576"/>
            <a:ext cx="1012825" cy="873057"/>
          </a:xfrm>
          <a:prstGeom prst="ellipse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804900" y="2657564"/>
            <a:ext cx="1012825" cy="873057"/>
          </a:xfrm>
          <a:prstGeom prst="ellipse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092187" y="2326876"/>
            <a:ext cx="3550538" cy="873057"/>
          </a:xfrm>
          <a:prstGeom prst="ellipse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237162" y="2141115"/>
            <a:ext cx="1599583" cy="873057"/>
          </a:xfrm>
          <a:prstGeom prst="ellipse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6" grpId="0" animBg="1"/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How a fast allocator works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928624"/>
            <a:ext cx="9720073" cy="4023360"/>
          </a:xfrm>
        </p:spPr>
        <p:txBody>
          <a:bodyPr/>
          <a:lstStyle/>
          <a:p>
            <a:r>
              <a:rPr lang="en-US" dirty="0" err="1" smtClean="0"/>
              <a:t>Jemalloc</a:t>
            </a:r>
            <a:r>
              <a:rPr lang="en-US" dirty="0" smtClean="0"/>
              <a:t>: threads allocate from private </a:t>
            </a:r>
            <a:r>
              <a:rPr lang="en-US" b="1" dirty="0" smtClean="0"/>
              <a:t>arenas</a:t>
            </a:r>
          </a:p>
          <a:p>
            <a:r>
              <a:rPr lang="en-US" dirty="0" smtClean="0"/>
              <a:t>Each thread has an arena for each </a:t>
            </a:r>
            <a:r>
              <a:rPr lang="en-US" b="1" dirty="0" smtClean="0"/>
              <a:t>size class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8,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16, 32, 48, 64, 80, 96, 112, 128,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5"/>
                </a:solidFill>
              </a:rPr>
              <a:t>192, 256, 320, 384, 448, 512</a:t>
            </a: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57257" y="3273297"/>
            <a:ext cx="8596711" cy="26786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400" b="1" dirty="0" err="1" smtClean="0"/>
              <a:t>Jemalloc</a:t>
            </a:r>
            <a:r>
              <a:rPr lang="en-US" sz="2400" b="1" dirty="0" smtClean="0"/>
              <a:t> per-thread allocation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6312" y="3710238"/>
            <a:ext cx="6957932" cy="33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Wingdings" panose="05000000000000000000" pitchFamily="2" charset="2"/>
              </a:rPr>
              <a:t>&lt;---- </a:t>
            </a:r>
            <a:r>
              <a:rPr lang="en-US" dirty="0" smtClean="0"/>
              <a:t>4096 byte page ----&gt;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2279093" y="3710238"/>
            <a:ext cx="302120" cy="2098636"/>
          </a:xfrm>
          <a:prstGeom prst="leftBrac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1229408" y="4501214"/>
            <a:ext cx="1701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80808"/>
                </a:solidFill>
              </a:rPr>
              <a:t>Arenas</a:t>
            </a:r>
            <a:endParaRPr lang="en-US" sz="2800" dirty="0">
              <a:solidFill>
                <a:srgbClr val="08080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1213" y="3765524"/>
            <a:ext cx="595099" cy="28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80808"/>
                </a:solidFill>
              </a:rPr>
              <a:t>8</a:t>
            </a:r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6312" y="4145229"/>
            <a:ext cx="6957932" cy="33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81213" y="4200515"/>
            <a:ext cx="595099" cy="28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80808"/>
                </a:solidFill>
              </a:rPr>
              <a:t>16</a:t>
            </a:r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6312" y="4587850"/>
            <a:ext cx="6957932" cy="33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tlCol="0" anchor="ctr" anchorCtr="0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2581213" y="4643136"/>
            <a:ext cx="595099" cy="28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80808"/>
                </a:solidFill>
              </a:rPr>
              <a:t>32</a:t>
            </a:r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6312" y="5030474"/>
            <a:ext cx="6957932" cy="33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tlCol="0" anchor="ctr" anchorCtr="0"/>
          <a:lstStyle/>
          <a:p>
            <a:pPr algn="ctr"/>
            <a:endParaRPr 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2581213" y="5085759"/>
            <a:ext cx="595099" cy="28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80808"/>
                </a:solidFill>
              </a:rPr>
              <a:t>48</a:t>
            </a:r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6312" y="5473094"/>
            <a:ext cx="6957932" cy="33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tlCol="0" anchor="ctr" anchorCtr="0"/>
          <a:lstStyle/>
          <a:p>
            <a:pPr algn="ctr"/>
            <a:endParaRPr lang="en-US" sz="1600"/>
          </a:p>
        </p:txBody>
      </p:sp>
      <p:sp>
        <p:nvSpPr>
          <p:cNvPr id="16" name="TextBox 15"/>
          <p:cNvSpPr txBox="1"/>
          <p:nvPr/>
        </p:nvSpPr>
        <p:spPr>
          <a:xfrm>
            <a:off x="2581213" y="5528380"/>
            <a:ext cx="595099" cy="28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80808"/>
                </a:solidFill>
              </a:rPr>
              <a:t>64</a:t>
            </a:r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91888" y="5030574"/>
            <a:ext cx="1053894" cy="3357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192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8279671" y="4783383"/>
            <a:ext cx="1008590" cy="646331"/>
          </a:xfrm>
          <a:prstGeom prst="rect">
            <a:avLst/>
          </a:prstGeom>
          <a:noFill/>
        </p:spPr>
        <p:txBody>
          <a:bodyPr wrap="square" lIns="18288" rtlCol="0" anchor="ctr" anchorCtr="0">
            <a:spAutoFit/>
          </a:bodyPr>
          <a:lstStyle/>
          <a:p>
            <a:pPr algn="ctr"/>
            <a:r>
              <a:rPr lang="en-US" sz="3600" dirty="0" smtClean="0">
                <a:solidFill>
                  <a:srgbClr val="080808"/>
                </a:solidFill>
              </a:rPr>
              <a:t>...</a:t>
            </a:r>
            <a:endParaRPr lang="en-US" sz="3600" dirty="0">
              <a:solidFill>
                <a:srgbClr val="080808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80351" y="5029151"/>
            <a:ext cx="1053894" cy="3357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4048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3176312" y="5030474"/>
            <a:ext cx="1053894" cy="3357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/>
              <a:t>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30206" y="5032480"/>
            <a:ext cx="1053894" cy="3357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48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5284100" y="5030474"/>
            <a:ext cx="1053894" cy="3357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96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6337994" y="5030474"/>
            <a:ext cx="1053894" cy="3357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144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3176311" y="5023470"/>
            <a:ext cx="6957932" cy="33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tlCol="0" anchor="ctr" anchorCtr="0"/>
          <a:lstStyle/>
          <a:p>
            <a:pPr algn="ctr"/>
            <a:endParaRPr lang="en-US" sz="1600"/>
          </a:p>
        </p:txBody>
      </p:sp>
      <p:sp>
        <p:nvSpPr>
          <p:cNvPr id="56" name="Rectangle 55"/>
          <p:cNvSpPr/>
          <p:nvPr/>
        </p:nvSpPr>
        <p:spPr>
          <a:xfrm>
            <a:off x="3176311" y="4587850"/>
            <a:ext cx="704559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>
          <a:xfrm>
            <a:off x="3874576" y="4587751"/>
            <a:ext cx="704559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32</a:t>
            </a: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335333" y="3456588"/>
            <a:ext cx="13644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malloc</a:t>
            </a:r>
            <a:r>
              <a:rPr lang="en-US" dirty="0" smtClean="0"/>
              <a:t>(48)</a:t>
            </a:r>
          </a:p>
          <a:p>
            <a:r>
              <a:rPr lang="en-US" dirty="0" err="1" smtClean="0"/>
              <a:t>malloc</a:t>
            </a:r>
            <a:r>
              <a:rPr lang="en-US" dirty="0" smtClean="0"/>
              <a:t>(36)</a:t>
            </a:r>
            <a:endParaRPr lang="en-US" dirty="0"/>
          </a:p>
          <a:p>
            <a:r>
              <a:rPr lang="en-US" dirty="0" err="1" smtClean="0"/>
              <a:t>malloc</a:t>
            </a:r>
            <a:r>
              <a:rPr lang="en-US" dirty="0" smtClean="0"/>
              <a:t>(40)</a:t>
            </a:r>
            <a:endParaRPr lang="en-US" dirty="0"/>
          </a:p>
          <a:p>
            <a:r>
              <a:rPr lang="en-US" dirty="0" err="1" smtClean="0"/>
              <a:t>malloc</a:t>
            </a:r>
            <a:r>
              <a:rPr lang="en-US" dirty="0" smtClean="0"/>
              <a:t>(44)</a:t>
            </a:r>
            <a:endParaRPr lang="en-US" dirty="0"/>
          </a:p>
          <a:p>
            <a:r>
              <a:rPr lang="en-US" dirty="0" err="1" smtClean="0"/>
              <a:t>malloc</a:t>
            </a:r>
            <a:r>
              <a:rPr lang="en-US" dirty="0" smtClean="0"/>
              <a:t>(32)</a:t>
            </a:r>
            <a:endParaRPr lang="en-US" dirty="0"/>
          </a:p>
          <a:p>
            <a:r>
              <a:rPr lang="en-US" dirty="0" err="1" smtClean="0"/>
              <a:t>malloc</a:t>
            </a:r>
            <a:r>
              <a:rPr lang="en-US" dirty="0" smtClean="0"/>
              <a:t>(17)</a:t>
            </a:r>
            <a:endParaRPr lang="en-US" dirty="0"/>
          </a:p>
          <a:p>
            <a:r>
              <a:rPr lang="en-US" dirty="0" err="1" smtClean="0"/>
              <a:t>malloc</a:t>
            </a:r>
            <a:r>
              <a:rPr lang="en-US" dirty="0" smtClean="0"/>
              <a:t>(40)</a:t>
            </a:r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  <a:p>
            <a:r>
              <a:rPr lang="en-US" dirty="0" err="1" smtClean="0"/>
              <a:t>malloc</a:t>
            </a:r>
            <a:r>
              <a:rPr lang="en-US" dirty="0" smtClean="0"/>
              <a:t>(33)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5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27" grpId="1" animBg="1"/>
      <p:bldP spid="28" grpId="0"/>
      <p:bldP spid="28" grpId="1"/>
      <p:bldP spid="29" grpId="0" animBg="1"/>
      <p:bldP spid="2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0" grpId="0" animBg="1"/>
      <p:bldP spid="56" grpId="0" animBg="1"/>
      <p:bldP spid="5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line crossings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8477" y="2237724"/>
            <a:ext cx="7772755" cy="24168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2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43576" y="2412848"/>
            <a:ext cx="6957932" cy="33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48477" y="2468134"/>
            <a:ext cx="595099" cy="28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80808"/>
                </a:solidFill>
              </a:rPr>
              <a:t>8</a:t>
            </a:r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3576" y="2847839"/>
            <a:ext cx="6957932" cy="33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48477" y="2903125"/>
            <a:ext cx="595099" cy="28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80808"/>
                </a:solidFill>
              </a:rPr>
              <a:t>16</a:t>
            </a:r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3576" y="3290460"/>
            <a:ext cx="6957932" cy="33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1948477" y="3345746"/>
            <a:ext cx="595099" cy="28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80808"/>
                </a:solidFill>
              </a:rPr>
              <a:t>32</a:t>
            </a:r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3576" y="3733084"/>
            <a:ext cx="6957932" cy="33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1948477" y="3788369"/>
            <a:ext cx="595099" cy="28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80808"/>
                </a:solidFill>
              </a:rPr>
              <a:t>48</a:t>
            </a:r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3576" y="4175704"/>
            <a:ext cx="6957932" cy="33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TextBox 15"/>
          <p:cNvSpPr txBox="1"/>
          <p:nvPr/>
        </p:nvSpPr>
        <p:spPr>
          <a:xfrm>
            <a:off x="1948477" y="4230990"/>
            <a:ext cx="595099" cy="28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80808"/>
                </a:solidFill>
              </a:rPr>
              <a:t>64</a:t>
            </a:r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43575" y="4175704"/>
            <a:ext cx="1402824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3949065" y="4175703"/>
            <a:ext cx="1402824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64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5354553" y="4180540"/>
            <a:ext cx="1402824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128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6757376" y="4180540"/>
            <a:ext cx="1402824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192</a:t>
            </a:r>
            <a:endParaRPr lang="en-US" sz="1600" dirty="0"/>
          </a:p>
        </p:txBody>
      </p:sp>
      <p:sp>
        <p:nvSpPr>
          <p:cNvPr id="26" name="Left Brace 25"/>
          <p:cNvSpPr/>
          <p:nvPr/>
        </p:nvSpPr>
        <p:spPr>
          <a:xfrm rot="16200000">
            <a:off x="3101657" y="4128718"/>
            <a:ext cx="286662" cy="1402826"/>
          </a:xfrm>
          <a:prstGeom prst="leftBrace">
            <a:avLst>
              <a:gd name="adj1" fmla="val 52180"/>
              <a:gd name="adj2" fmla="val 50000"/>
            </a:avLst>
          </a:prstGeom>
          <a:ln w="19050">
            <a:solidFill>
              <a:srgbClr val="3B3B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8288"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16200000">
            <a:off x="4507146" y="4123037"/>
            <a:ext cx="286662" cy="1402826"/>
          </a:xfrm>
          <a:prstGeom prst="leftBrace">
            <a:avLst>
              <a:gd name="adj1" fmla="val 52180"/>
              <a:gd name="adj2" fmla="val 50000"/>
            </a:avLst>
          </a:prstGeom>
          <a:ln w="19050">
            <a:solidFill>
              <a:srgbClr val="3B3B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8288"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6200000">
            <a:off x="5912632" y="4128715"/>
            <a:ext cx="286662" cy="1402826"/>
          </a:xfrm>
          <a:prstGeom prst="leftBrace">
            <a:avLst>
              <a:gd name="adj1" fmla="val 52180"/>
              <a:gd name="adj2" fmla="val 50000"/>
            </a:avLst>
          </a:prstGeom>
          <a:ln w="19050">
            <a:solidFill>
              <a:srgbClr val="3B3B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8288"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>
            <a:off x="7318121" y="4128714"/>
            <a:ext cx="286662" cy="1402826"/>
          </a:xfrm>
          <a:prstGeom prst="leftBrace">
            <a:avLst>
              <a:gd name="adj1" fmla="val 52180"/>
              <a:gd name="adj2" fmla="val 50000"/>
            </a:avLst>
          </a:prstGeom>
          <a:ln w="19050">
            <a:solidFill>
              <a:srgbClr val="3B3B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8288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597826" y="4907122"/>
            <a:ext cx="1277401" cy="369332"/>
          </a:xfrm>
          <a:prstGeom prst="rect">
            <a:avLst/>
          </a:prstGeom>
          <a:noFill/>
        </p:spPr>
        <p:txBody>
          <a:bodyPr wrap="none" lIns="18288" rtlCol="0" anchor="ctr" anchorCtr="0">
            <a:spAutoFit/>
          </a:bodyPr>
          <a:lstStyle/>
          <a:p>
            <a:r>
              <a:rPr lang="en-US" dirty="0" smtClean="0"/>
              <a:t>Cache line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012006" y="4907122"/>
            <a:ext cx="1277401" cy="369332"/>
          </a:xfrm>
          <a:prstGeom prst="rect">
            <a:avLst/>
          </a:prstGeom>
          <a:noFill/>
        </p:spPr>
        <p:txBody>
          <a:bodyPr wrap="none" lIns="18288" rtlCol="0" anchor="ctr" anchorCtr="0">
            <a:spAutoFit/>
          </a:bodyPr>
          <a:lstStyle/>
          <a:p>
            <a:r>
              <a:rPr lang="en-US" dirty="0" smtClean="0"/>
              <a:t>Cache line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409146" y="4901442"/>
            <a:ext cx="1277401" cy="369332"/>
          </a:xfrm>
          <a:prstGeom prst="rect">
            <a:avLst/>
          </a:prstGeom>
          <a:noFill/>
        </p:spPr>
        <p:txBody>
          <a:bodyPr wrap="none" lIns="18288" rtlCol="0" anchor="ctr" anchorCtr="0">
            <a:spAutoFit/>
          </a:bodyPr>
          <a:lstStyle/>
          <a:p>
            <a:r>
              <a:rPr lang="en-US" dirty="0" smtClean="0"/>
              <a:t>Cache line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23326" y="4901442"/>
            <a:ext cx="1277401" cy="369332"/>
          </a:xfrm>
          <a:prstGeom prst="rect">
            <a:avLst/>
          </a:prstGeom>
          <a:noFill/>
        </p:spPr>
        <p:txBody>
          <a:bodyPr wrap="none" lIns="18288" rtlCol="0" anchor="ctr" anchorCtr="0">
            <a:spAutoFit/>
          </a:bodyPr>
          <a:lstStyle/>
          <a:p>
            <a:r>
              <a:rPr lang="en-US" dirty="0" smtClean="0"/>
              <a:t>Cache line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543576" y="3733084"/>
            <a:ext cx="1053894" cy="3357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/>
              <a:t>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97470" y="3735090"/>
            <a:ext cx="1053894" cy="3357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48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4651364" y="3733084"/>
            <a:ext cx="1053894" cy="3357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96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5705258" y="3733084"/>
            <a:ext cx="1053894" cy="3357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144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2543575" y="3290460"/>
            <a:ext cx="704559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3241840" y="3290361"/>
            <a:ext cx="704559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32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3953099" y="3289158"/>
            <a:ext cx="704559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64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4651364" y="3289059"/>
            <a:ext cx="704559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96</a:t>
            </a:r>
            <a:endParaRPr lang="en-US" sz="1600" dirty="0"/>
          </a:p>
        </p:txBody>
      </p:sp>
      <p:sp>
        <p:nvSpPr>
          <p:cNvPr id="88" name="Rectangle 87"/>
          <p:cNvSpPr/>
          <p:nvPr/>
        </p:nvSpPr>
        <p:spPr>
          <a:xfrm>
            <a:off x="2543575" y="2846836"/>
            <a:ext cx="353119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8288" rtlCol="0" anchor="ctr"/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89" name="Rectangle 88"/>
          <p:cNvSpPr/>
          <p:nvPr/>
        </p:nvSpPr>
        <p:spPr>
          <a:xfrm>
            <a:off x="2893539" y="2846737"/>
            <a:ext cx="353119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8288" rtlCol="0" anchor="ctr"/>
          <a:lstStyle/>
          <a:p>
            <a:r>
              <a:rPr lang="en-US" sz="1600" dirty="0" smtClean="0"/>
              <a:t>16</a:t>
            </a:r>
            <a:endParaRPr lang="en-US" sz="1600" dirty="0"/>
          </a:p>
        </p:txBody>
      </p:sp>
      <p:sp>
        <p:nvSpPr>
          <p:cNvPr id="90" name="Rectangle 89"/>
          <p:cNvSpPr/>
          <p:nvPr/>
        </p:nvSpPr>
        <p:spPr>
          <a:xfrm>
            <a:off x="3250016" y="2845534"/>
            <a:ext cx="353119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8288" rtlCol="0" anchor="ctr"/>
          <a:lstStyle/>
          <a:p>
            <a:r>
              <a:rPr lang="en-US" sz="1600" dirty="0" smtClean="0"/>
              <a:t>32</a:t>
            </a:r>
            <a:endParaRPr lang="en-US" sz="1600" dirty="0"/>
          </a:p>
        </p:txBody>
      </p:sp>
      <p:sp>
        <p:nvSpPr>
          <p:cNvPr id="91" name="Rectangle 90"/>
          <p:cNvSpPr/>
          <p:nvPr/>
        </p:nvSpPr>
        <p:spPr>
          <a:xfrm>
            <a:off x="3599980" y="2845435"/>
            <a:ext cx="353119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8288" rtlCol="0" anchor="ctr"/>
          <a:lstStyle/>
          <a:p>
            <a:r>
              <a:rPr lang="en-US" sz="1600" dirty="0" smtClean="0"/>
              <a:t>48</a:t>
            </a:r>
            <a:endParaRPr lang="en-US" sz="1600" dirty="0"/>
          </a:p>
        </p:txBody>
      </p:sp>
      <p:cxnSp>
        <p:nvCxnSpPr>
          <p:cNvPr id="94" name="Straight Connector 93"/>
          <p:cNvCxnSpPr/>
          <p:nvPr/>
        </p:nvCxnSpPr>
        <p:spPr>
          <a:xfrm flipH="1" flipV="1">
            <a:off x="3946399" y="2305170"/>
            <a:ext cx="2" cy="2392142"/>
          </a:xfrm>
          <a:prstGeom prst="line">
            <a:avLst/>
          </a:prstGeom>
          <a:ln w="19050">
            <a:solidFill>
              <a:srgbClr val="00030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5355618" y="2312961"/>
            <a:ext cx="2" cy="2392142"/>
          </a:xfrm>
          <a:prstGeom prst="line">
            <a:avLst/>
          </a:prstGeom>
          <a:ln w="19050">
            <a:solidFill>
              <a:srgbClr val="00030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6758139" y="2323332"/>
            <a:ext cx="2" cy="2392142"/>
          </a:xfrm>
          <a:prstGeom prst="line">
            <a:avLst/>
          </a:prstGeom>
          <a:ln w="19050">
            <a:solidFill>
              <a:srgbClr val="00030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8164845" y="2317980"/>
            <a:ext cx="2" cy="2392142"/>
          </a:xfrm>
          <a:prstGeom prst="line">
            <a:avLst/>
          </a:prstGeom>
          <a:ln w="19050">
            <a:solidFill>
              <a:srgbClr val="00030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544451" y="2410443"/>
            <a:ext cx="182880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8288" rtlCol="0" anchor="ctr"/>
          <a:lstStyle/>
          <a:p>
            <a:endParaRPr lang="en-US" sz="1600" dirty="0"/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545059" y="2312839"/>
            <a:ext cx="2" cy="2392142"/>
          </a:xfrm>
          <a:prstGeom prst="line">
            <a:avLst/>
          </a:prstGeom>
          <a:ln w="19050">
            <a:solidFill>
              <a:srgbClr val="00030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707361" y="2415700"/>
            <a:ext cx="182880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8288" rtlCol="0" anchor="ctr"/>
          <a:lstStyle/>
          <a:p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2892094" y="2413077"/>
            <a:ext cx="182880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8288" rtlCol="0" anchor="ctr"/>
          <a:lstStyle/>
          <a:p>
            <a:endParaRPr lang="en-US" sz="1600" dirty="0"/>
          </a:p>
        </p:txBody>
      </p:sp>
      <p:sp>
        <p:nvSpPr>
          <p:cNvPr id="54" name="Rectangle 53"/>
          <p:cNvSpPr/>
          <p:nvPr/>
        </p:nvSpPr>
        <p:spPr>
          <a:xfrm>
            <a:off x="3055004" y="2413079"/>
            <a:ext cx="182880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8288" rtlCol="0" anchor="ctr"/>
          <a:lstStyle/>
          <a:p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3244192" y="2415558"/>
            <a:ext cx="182880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8288" rtlCol="0" anchor="ctr"/>
          <a:lstStyle/>
          <a:p>
            <a:endParaRPr lang="en-US" sz="1600" dirty="0"/>
          </a:p>
        </p:txBody>
      </p:sp>
      <p:sp>
        <p:nvSpPr>
          <p:cNvPr id="56" name="Rectangle 55"/>
          <p:cNvSpPr/>
          <p:nvPr/>
        </p:nvSpPr>
        <p:spPr>
          <a:xfrm>
            <a:off x="3407102" y="2415560"/>
            <a:ext cx="182880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8288" rtlCol="0" anchor="ctr"/>
          <a:lstStyle/>
          <a:p>
            <a:endParaRPr lang="en-US" sz="1600" dirty="0"/>
          </a:p>
        </p:txBody>
      </p:sp>
      <p:sp>
        <p:nvSpPr>
          <p:cNvPr id="57" name="Rectangle 56"/>
          <p:cNvSpPr/>
          <p:nvPr/>
        </p:nvSpPr>
        <p:spPr>
          <a:xfrm>
            <a:off x="3591835" y="2412937"/>
            <a:ext cx="182880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8288" rtlCol="0" anchor="ctr"/>
          <a:lstStyle/>
          <a:p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3754745" y="2412939"/>
            <a:ext cx="182880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8288" rtlCol="0" anchor="ctr"/>
          <a:lstStyle/>
          <a:p>
            <a:endParaRPr lang="en-US" sz="16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3424110" y="2351017"/>
            <a:ext cx="2239768" cy="1384544"/>
            <a:chOff x="3955451" y="3661694"/>
            <a:chExt cx="2239768" cy="1384544"/>
          </a:xfrm>
        </p:grpSpPr>
        <p:cxnSp>
          <p:nvCxnSpPr>
            <p:cNvPr id="44" name="Straight Arrow Connector 43"/>
            <p:cNvCxnSpPr/>
            <p:nvPr/>
          </p:nvCxnSpPr>
          <p:spPr>
            <a:xfrm flipH="1">
              <a:off x="4585703" y="4494768"/>
              <a:ext cx="215015" cy="551470"/>
            </a:xfrm>
            <a:prstGeom prst="straightConnector1">
              <a:avLst/>
            </a:prstGeom>
            <a:ln w="76200">
              <a:solidFill>
                <a:srgbClr val="000304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310629" y="4489039"/>
              <a:ext cx="328968" cy="548317"/>
            </a:xfrm>
            <a:prstGeom prst="straightConnector1">
              <a:avLst/>
            </a:prstGeom>
            <a:ln w="76200">
              <a:solidFill>
                <a:srgbClr val="000304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3955451" y="3661694"/>
              <a:ext cx="2239768" cy="827304"/>
            </a:xfrm>
            <a:prstGeom prst="rect">
              <a:avLst/>
            </a:prstGeom>
            <a:gradFill>
              <a:gsLst>
                <a:gs pos="0">
                  <a:srgbClr val="000304"/>
                </a:gs>
                <a:gs pos="100000">
                  <a:srgbClr val="525252"/>
                </a:gs>
              </a:gsLst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These nodes </a:t>
              </a:r>
              <a:r>
                <a:rPr lang="en-US" smtClean="0"/>
                <a:t>cross cache </a:t>
              </a:r>
              <a:r>
                <a:rPr lang="en-US" dirty="0" smtClean="0"/>
                <a:t>lines!</a:t>
              </a:r>
              <a:endParaRPr lang="en-US" dirty="0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6135568" y="2579492"/>
            <a:ext cx="3394226" cy="827304"/>
          </a:xfrm>
          <a:prstGeom prst="rect">
            <a:avLst/>
          </a:prstGeom>
          <a:gradFill>
            <a:gsLst>
              <a:gs pos="0">
                <a:srgbClr val="000304"/>
              </a:gs>
              <a:gs pos="100000">
                <a:srgbClr val="525252"/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Half of nodes in the 48 byte class will cross cache lines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465475" y="5373614"/>
            <a:ext cx="4701766" cy="827304"/>
          </a:xfrm>
          <a:prstGeom prst="rect">
            <a:avLst/>
          </a:prstGeom>
          <a:gradFill>
            <a:gsLst>
              <a:gs pos="0">
                <a:srgbClr val="000304"/>
              </a:gs>
              <a:gs pos="100000">
                <a:srgbClr val="525252"/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the tree does not fit in cache,</a:t>
            </a:r>
            <a:br>
              <a:rPr lang="en-US" dirty="0" smtClean="0"/>
            </a:br>
            <a:r>
              <a:rPr lang="en-US" b="1" dirty="0" smtClean="0"/>
              <a:t>double cache misses </a:t>
            </a:r>
            <a:r>
              <a:rPr lang="en-US" dirty="0" smtClean="0"/>
              <a:t>for these nodes!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1539219" y="5373614"/>
            <a:ext cx="3394226" cy="827304"/>
          </a:xfrm>
          <a:prstGeom prst="rect">
            <a:avLst/>
          </a:prstGeom>
          <a:gradFill>
            <a:gsLst>
              <a:gs pos="0">
                <a:srgbClr val="000304"/>
              </a:gs>
              <a:gs pos="100000">
                <a:srgbClr val="525252"/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a big deal if the tree</a:t>
            </a:r>
          </a:p>
          <a:p>
            <a:pPr algn="ctr"/>
            <a:r>
              <a:rPr lang="en-US" dirty="0" smtClean="0"/>
              <a:t>fits in the 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7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189447"/>
            <a:ext cx="9720073" cy="4285185"/>
          </a:xfrm>
        </p:spPr>
        <p:txBody>
          <a:bodyPr/>
          <a:lstStyle/>
          <a:p>
            <a:r>
              <a:rPr lang="en-US" dirty="0" smtClean="0"/>
              <a:t>Cache is sort of like a hash table</a:t>
            </a:r>
          </a:p>
          <a:p>
            <a:r>
              <a:rPr lang="en-US" dirty="0" smtClean="0"/>
              <a:t>Maps addresses to buckets (4096 for us)</a:t>
            </a:r>
          </a:p>
          <a:p>
            <a:r>
              <a:rPr lang="en-US" dirty="0" smtClean="0"/>
              <a:t>Buckets can only contain up to c elements (64 for us)</a:t>
            </a:r>
          </a:p>
          <a:p>
            <a:r>
              <a:rPr lang="en-US" dirty="0" smtClean="0"/>
              <a:t>If you load an address, and it maps to a full bucket</a:t>
            </a:r>
          </a:p>
          <a:p>
            <a:pPr lvl="1"/>
            <a:r>
              <a:rPr lang="en-US" dirty="0" smtClean="0"/>
              <a:t>A cache line is evicted from that bucket</a:t>
            </a:r>
          </a:p>
          <a:p>
            <a:r>
              <a:rPr lang="en-US" dirty="0" smtClean="0"/>
              <a:t>The hash function that maps addresses to buckets is… interesting</a:t>
            </a:r>
          </a:p>
          <a:p>
            <a:pPr lvl="1"/>
            <a:r>
              <a:rPr lang="en-US" dirty="0" smtClean="0"/>
              <a:t>Not very random</a:t>
            </a:r>
          </a:p>
          <a:p>
            <a:pPr lvl="1"/>
            <a:r>
              <a:rPr lang="en-US" dirty="0" smtClean="0"/>
              <a:t>Patterns in allocation can lead to patterns in bucket occupancy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36933" y="1904295"/>
            <a:ext cx="4328135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Hashing a cache line to a bucket:</a:t>
            </a:r>
          </a:p>
          <a:p>
            <a:r>
              <a:rPr lang="en-US" dirty="0" smtClean="0"/>
              <a:t>1. compute its </a:t>
            </a:r>
            <a:r>
              <a:rPr lang="en-US" b="1" dirty="0" smtClean="0">
                <a:sym typeface="Wingdings" panose="05000000000000000000" pitchFamily="2" charset="2"/>
              </a:rPr>
              <a:t>physical address PA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2. bucket = PA mod 4096</a:t>
            </a:r>
          </a:p>
        </p:txBody>
      </p:sp>
    </p:spTree>
    <p:extLst>
      <p:ext uri="{BB962C8B-B14F-4D97-AF65-F5344CB8AC3E}">
        <p14:creationId xmlns:p14="http://schemas.microsoft.com/office/powerpoint/2010/main" val="24574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1024128" y="2057400"/>
            <a:ext cx="9720073" cy="4394200"/>
          </a:xfrm>
        </p:spPr>
        <p:txBody>
          <a:bodyPr>
            <a:normAutofit/>
          </a:bodyPr>
          <a:lstStyle/>
          <a:p>
            <a:r>
              <a:rPr lang="en-US" dirty="0" smtClean="0"/>
              <a:t>Recall: insertion creates a </a:t>
            </a:r>
            <a:r>
              <a:rPr lang="en-US" b="1" dirty="0" smtClean="0">
                <a:solidFill>
                  <a:schemeClr val="accent5"/>
                </a:solidFill>
              </a:rPr>
              <a:t>node </a:t>
            </a:r>
            <a:r>
              <a:rPr lang="en-US" dirty="0" smtClean="0"/>
              <a:t>and a </a:t>
            </a:r>
            <a:r>
              <a:rPr lang="en-US" b="1" dirty="0" smtClean="0">
                <a:solidFill>
                  <a:schemeClr val="accent3"/>
                </a:solidFill>
              </a:rPr>
              <a:t>descriptor </a:t>
            </a:r>
            <a:r>
              <a:rPr lang="en-US" dirty="0" smtClean="0"/>
              <a:t>(to facilitate helping)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Node</a:t>
            </a:r>
            <a:r>
              <a:rPr lang="en-US" dirty="0" smtClean="0"/>
              <a:t> size class: 64          </a:t>
            </a:r>
            <a:r>
              <a:rPr lang="en-US" dirty="0" smtClean="0">
                <a:solidFill>
                  <a:schemeClr val="accent3"/>
                </a:solidFill>
              </a:rPr>
              <a:t>Descriptor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size class: 64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100% search workload </a:t>
            </a:r>
            <a:r>
              <a:rPr lang="en-US" dirty="0" smtClean="0">
                <a:sym typeface="Wingdings" panose="05000000000000000000" pitchFamily="2" charset="2"/>
              </a:rPr>
              <a:t> c</a:t>
            </a:r>
            <a:r>
              <a:rPr lang="en-US" dirty="0" smtClean="0"/>
              <a:t>ache will only contain </a:t>
            </a:r>
            <a:r>
              <a:rPr lang="en-US" dirty="0" smtClean="0">
                <a:solidFill>
                  <a:schemeClr val="accent5"/>
                </a:solidFill>
              </a:rPr>
              <a:t>cache lines w/nodes</a:t>
            </a:r>
          </a:p>
          <a:p>
            <a:r>
              <a:rPr lang="en-US" dirty="0" smtClean="0"/>
              <a:t>Which cache sets will these nodes map to?</a:t>
            </a:r>
          </a:p>
          <a:p>
            <a:pPr lvl="1"/>
            <a:r>
              <a:rPr lang="en-US" dirty="0" smtClean="0"/>
              <a:t>Cache indexes used: 0, 2, 4, …         (only </a:t>
            </a:r>
            <a:r>
              <a:rPr lang="en-US" b="1" dirty="0" smtClean="0"/>
              <a:t>even numbered</a:t>
            </a:r>
            <a:r>
              <a:rPr lang="en-US" dirty="0" smtClean="0"/>
              <a:t> indexes)</a:t>
            </a:r>
          </a:p>
          <a:p>
            <a:pPr lvl="1"/>
            <a:r>
              <a:rPr lang="en-US" dirty="0" smtClean="0"/>
              <a:t>Taken modulo 4096, these can only map to </a:t>
            </a:r>
            <a:r>
              <a:rPr lang="en-US" b="1" dirty="0" smtClean="0"/>
              <a:t>even numbered </a:t>
            </a:r>
            <a:r>
              <a:rPr lang="en-US" dirty="0" smtClean="0"/>
              <a:t>cache sets!</a:t>
            </a:r>
          </a:p>
          <a:p>
            <a:pPr lvl="1"/>
            <a:r>
              <a:rPr lang="en-US" dirty="0" smtClean="0"/>
              <a:t>Only </a:t>
            </a:r>
            <a:r>
              <a:rPr lang="en-US" b="1" dirty="0" smtClean="0"/>
              <a:t>half of the cache </a:t>
            </a:r>
            <a:r>
              <a:rPr lang="en-US" dirty="0" smtClean="0"/>
              <a:t>can be used to store nodes!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set usage in HJ BST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546280" y="3091708"/>
            <a:ext cx="9268545" cy="33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1182" y="3095876"/>
            <a:ext cx="595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80808"/>
                </a:solidFill>
              </a:rPr>
              <a:t>64</a:t>
            </a:r>
            <a:endParaRPr lang="en-US" sz="2000" b="1" dirty="0">
              <a:solidFill>
                <a:srgbClr val="080808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2104362" y="3077187"/>
            <a:ext cx="286662" cy="1402826"/>
          </a:xfrm>
          <a:prstGeom prst="leftBrace">
            <a:avLst>
              <a:gd name="adj1" fmla="val 52180"/>
              <a:gd name="adj2" fmla="val 50000"/>
            </a:avLst>
          </a:prstGeom>
          <a:ln w="19050">
            <a:solidFill>
              <a:srgbClr val="3B3B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8288"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3509851" y="3071506"/>
            <a:ext cx="286662" cy="1402826"/>
          </a:xfrm>
          <a:prstGeom prst="leftBrace">
            <a:avLst>
              <a:gd name="adj1" fmla="val 52180"/>
              <a:gd name="adj2" fmla="val 50000"/>
            </a:avLst>
          </a:prstGeom>
          <a:ln w="19050">
            <a:solidFill>
              <a:srgbClr val="3B3B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8288"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4915337" y="3077184"/>
            <a:ext cx="286662" cy="1402826"/>
          </a:xfrm>
          <a:prstGeom prst="leftBrace">
            <a:avLst>
              <a:gd name="adj1" fmla="val 52180"/>
              <a:gd name="adj2" fmla="val 50000"/>
            </a:avLst>
          </a:prstGeom>
          <a:ln w="19050">
            <a:solidFill>
              <a:srgbClr val="3B3B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8288"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6320826" y="3077183"/>
            <a:ext cx="286662" cy="1402826"/>
          </a:xfrm>
          <a:prstGeom prst="leftBrace">
            <a:avLst>
              <a:gd name="adj1" fmla="val 52180"/>
              <a:gd name="adj2" fmla="val 50000"/>
            </a:avLst>
          </a:prstGeom>
          <a:ln w="19050">
            <a:solidFill>
              <a:srgbClr val="3B3B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8288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531" y="3855591"/>
            <a:ext cx="1277401" cy="369332"/>
          </a:xfrm>
          <a:prstGeom prst="rect">
            <a:avLst/>
          </a:prstGeom>
          <a:noFill/>
        </p:spPr>
        <p:txBody>
          <a:bodyPr wrap="none" lIns="18288" rtlCol="0" anchor="ctr" anchorCtr="0">
            <a:spAutoFit/>
          </a:bodyPr>
          <a:lstStyle/>
          <a:p>
            <a:r>
              <a:rPr lang="en-US" dirty="0" smtClean="0"/>
              <a:t>Cache line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14711" y="3855591"/>
            <a:ext cx="1277401" cy="369332"/>
          </a:xfrm>
          <a:prstGeom prst="rect">
            <a:avLst/>
          </a:prstGeom>
          <a:noFill/>
        </p:spPr>
        <p:txBody>
          <a:bodyPr wrap="none" lIns="18288" rtlCol="0" anchor="ctr" anchorCtr="0">
            <a:spAutoFit/>
          </a:bodyPr>
          <a:lstStyle/>
          <a:p>
            <a:r>
              <a:rPr lang="en-US" dirty="0" smtClean="0"/>
              <a:t>Cache line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11851" y="3849911"/>
            <a:ext cx="1277401" cy="369332"/>
          </a:xfrm>
          <a:prstGeom prst="rect">
            <a:avLst/>
          </a:prstGeom>
          <a:noFill/>
        </p:spPr>
        <p:txBody>
          <a:bodyPr wrap="none" lIns="18288" rtlCol="0" anchor="ctr" anchorCtr="0">
            <a:spAutoFit/>
          </a:bodyPr>
          <a:lstStyle/>
          <a:p>
            <a:r>
              <a:rPr lang="en-US" dirty="0" smtClean="0"/>
              <a:t>Cache line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26031" y="3849911"/>
            <a:ext cx="1277401" cy="369332"/>
          </a:xfrm>
          <a:prstGeom prst="rect">
            <a:avLst/>
          </a:prstGeom>
          <a:noFill/>
        </p:spPr>
        <p:txBody>
          <a:bodyPr wrap="none" lIns="18288" rtlCol="0" anchor="ctr" anchorCtr="0">
            <a:spAutoFit/>
          </a:bodyPr>
          <a:lstStyle/>
          <a:p>
            <a:r>
              <a:rPr lang="en-US" dirty="0" smtClean="0"/>
              <a:t>Cache line</a:t>
            </a:r>
            <a:endParaRPr lang="en-US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7725742" y="3076234"/>
            <a:ext cx="286662" cy="1402826"/>
          </a:xfrm>
          <a:prstGeom prst="leftBrace">
            <a:avLst>
              <a:gd name="adj1" fmla="val 52180"/>
              <a:gd name="adj2" fmla="val 50000"/>
            </a:avLst>
          </a:prstGeom>
          <a:ln w="19050">
            <a:solidFill>
              <a:srgbClr val="3B3B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8288"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9131231" y="3076233"/>
            <a:ext cx="286662" cy="1402826"/>
          </a:xfrm>
          <a:prstGeom prst="leftBrace">
            <a:avLst>
              <a:gd name="adj1" fmla="val 52180"/>
              <a:gd name="adj2" fmla="val 50000"/>
            </a:avLst>
          </a:prstGeom>
          <a:ln w="19050">
            <a:solidFill>
              <a:srgbClr val="3B3B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8288"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222256" y="3848961"/>
            <a:ext cx="1277401" cy="369332"/>
          </a:xfrm>
          <a:prstGeom prst="rect">
            <a:avLst/>
          </a:prstGeom>
          <a:noFill/>
        </p:spPr>
        <p:txBody>
          <a:bodyPr wrap="none" lIns="18288" rtlCol="0" anchor="ctr" anchorCtr="0">
            <a:spAutoFit/>
          </a:bodyPr>
          <a:lstStyle/>
          <a:p>
            <a:r>
              <a:rPr lang="en-US" dirty="0" smtClean="0"/>
              <a:t>Cache line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636436" y="3848961"/>
            <a:ext cx="1277401" cy="369332"/>
          </a:xfrm>
          <a:prstGeom prst="rect">
            <a:avLst/>
          </a:prstGeom>
          <a:noFill/>
        </p:spPr>
        <p:txBody>
          <a:bodyPr wrap="none" lIns="18288" rtlCol="0" anchor="ctr" anchorCtr="0">
            <a:spAutoFit/>
          </a:bodyPr>
          <a:lstStyle/>
          <a:p>
            <a:r>
              <a:rPr lang="en-US" dirty="0" smtClean="0"/>
              <a:t>Cache line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556567" y="3095195"/>
            <a:ext cx="1390032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2954403" y="3099961"/>
            <a:ext cx="1393534" cy="3357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64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4368039" y="3094245"/>
            <a:ext cx="1390032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128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5772225" y="3099011"/>
            <a:ext cx="1393534" cy="3357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192</a:t>
            </a: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7181089" y="3094245"/>
            <a:ext cx="1390032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256</a:t>
            </a:r>
            <a:endParaRPr lang="en-US" sz="1600" dirty="0"/>
          </a:p>
        </p:txBody>
      </p:sp>
      <p:sp>
        <p:nvSpPr>
          <p:cNvPr id="54" name="Rectangle 53"/>
          <p:cNvSpPr/>
          <p:nvPr/>
        </p:nvSpPr>
        <p:spPr>
          <a:xfrm>
            <a:off x="8585275" y="3099011"/>
            <a:ext cx="1393534" cy="3357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320</a:t>
            </a:r>
            <a:endParaRPr lang="en-US" sz="16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1547764" y="2997199"/>
            <a:ext cx="8430193" cy="666743"/>
            <a:chOff x="2069226" y="2640261"/>
            <a:chExt cx="8430193" cy="2410304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3470566" y="2640261"/>
              <a:ext cx="2" cy="2392142"/>
            </a:xfrm>
            <a:prstGeom prst="line">
              <a:avLst/>
            </a:prstGeom>
            <a:ln w="19050">
              <a:solidFill>
                <a:srgbClr val="000304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4879785" y="2648052"/>
              <a:ext cx="2" cy="2392142"/>
            </a:xfrm>
            <a:prstGeom prst="line">
              <a:avLst/>
            </a:prstGeom>
            <a:ln w="19050">
              <a:solidFill>
                <a:srgbClr val="000304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6282306" y="2658423"/>
              <a:ext cx="2" cy="2392142"/>
            </a:xfrm>
            <a:prstGeom prst="line">
              <a:avLst/>
            </a:prstGeom>
            <a:ln w="19050">
              <a:solidFill>
                <a:srgbClr val="000304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7689012" y="2653071"/>
              <a:ext cx="2" cy="2392142"/>
            </a:xfrm>
            <a:prstGeom prst="line">
              <a:avLst/>
            </a:prstGeom>
            <a:ln w="19050">
              <a:solidFill>
                <a:srgbClr val="000304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069226" y="2647930"/>
              <a:ext cx="2" cy="2392142"/>
            </a:xfrm>
            <a:prstGeom prst="line">
              <a:avLst/>
            </a:prstGeom>
            <a:ln w="19050">
              <a:solidFill>
                <a:srgbClr val="000304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9092711" y="2657473"/>
              <a:ext cx="2" cy="2392142"/>
            </a:xfrm>
            <a:prstGeom prst="line">
              <a:avLst/>
            </a:prstGeom>
            <a:ln w="19050">
              <a:solidFill>
                <a:srgbClr val="000304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10499417" y="2652121"/>
              <a:ext cx="2" cy="2392142"/>
            </a:xfrm>
            <a:prstGeom prst="line">
              <a:avLst/>
            </a:prstGeom>
            <a:ln w="19050">
              <a:solidFill>
                <a:srgbClr val="000304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65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Simple fix: random allocations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923272" cy="4330700"/>
          </a:xfrm>
        </p:spPr>
        <p:txBody>
          <a:bodyPr>
            <a:normAutofit/>
          </a:bodyPr>
          <a:lstStyle/>
          <a:p>
            <a:r>
              <a:rPr lang="en-US" dirty="0" smtClean="0"/>
              <a:t>Hypothesis: problem is the rigid even/odd allocation </a:t>
            </a:r>
            <a:r>
              <a:rPr lang="en-US" dirty="0" err="1" smtClean="0"/>
              <a:t>behaviour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Idea: break the pattern with an occasional dummy 64 byte allocation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Fixes the problem!</a:t>
            </a:r>
          </a:p>
          <a:p>
            <a:pPr lvl="1"/>
            <a:r>
              <a:rPr lang="en-US" dirty="0" smtClean="0"/>
              <a:t>Reduces unused cache sets to 1.6%</a:t>
            </a:r>
          </a:p>
          <a:p>
            <a:pPr lvl="1"/>
            <a:r>
              <a:rPr lang="en-US" dirty="0" smtClean="0"/>
              <a:t>Improved search performance by 41%</a:t>
            </a:r>
          </a:p>
          <a:p>
            <a:pPr lvl="1"/>
            <a:r>
              <a:rPr lang="en-US" dirty="0" smtClean="0"/>
              <a:t>… on our first experimental system, which was an AMD machine.</a:t>
            </a:r>
          </a:p>
          <a:p>
            <a:pPr lvl="1"/>
            <a:r>
              <a:rPr lang="en-US" dirty="0" smtClean="0"/>
              <a:t>However, on an Intel system, this did </a:t>
            </a:r>
            <a:r>
              <a:rPr lang="en-US" b="1" dirty="0" smtClean="0"/>
              <a:t>not</a:t>
            </a:r>
            <a:r>
              <a:rPr lang="en-US" dirty="0" smtClean="0"/>
              <a:t> improve search performance!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5480" y="3790208"/>
            <a:ext cx="9268545" cy="33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505767" y="3793695"/>
            <a:ext cx="1390032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903603" y="3798461"/>
            <a:ext cx="1393534" cy="3357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64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5721425" y="3797511"/>
            <a:ext cx="1393534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192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7130289" y="3792745"/>
            <a:ext cx="1390032" cy="3357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256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8534475" y="3797511"/>
            <a:ext cx="1393534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320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1495480" y="2786908"/>
            <a:ext cx="9268545" cy="33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05767" y="2790395"/>
            <a:ext cx="1390032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2903603" y="2795161"/>
            <a:ext cx="1393534" cy="3357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64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4317239" y="2789445"/>
            <a:ext cx="1390032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128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5721425" y="2794211"/>
            <a:ext cx="1393534" cy="3357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192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7130289" y="2789445"/>
            <a:ext cx="1390032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256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8534475" y="2794211"/>
            <a:ext cx="1393534" cy="3357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320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4488232" y="3780735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dummy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37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4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difference between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Cache misses mean waiting for a long time</a:t>
            </a:r>
          </a:p>
          <a:p>
            <a:r>
              <a:rPr lang="en-US" dirty="0" smtClean="0"/>
              <a:t>To reduce latency (waiting time), processors </a:t>
            </a:r>
            <a:r>
              <a:rPr lang="en-US" b="1" dirty="0" err="1" smtClean="0"/>
              <a:t>prefetch</a:t>
            </a:r>
            <a:r>
              <a:rPr lang="en-US" b="1" dirty="0" smtClean="0"/>
              <a:t>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Example: for-loop reading an array</a:t>
            </a:r>
          </a:p>
          <a:p>
            <a:pPr lvl="1"/>
            <a:r>
              <a:rPr lang="en-US" dirty="0" smtClean="0"/>
              <a:t>AMD and Intel both </a:t>
            </a:r>
            <a:r>
              <a:rPr lang="en-US" dirty="0" err="1" smtClean="0"/>
              <a:t>prefetch</a:t>
            </a:r>
            <a:r>
              <a:rPr lang="en-US" dirty="0" smtClean="0"/>
              <a:t> array entries</a:t>
            </a:r>
          </a:p>
          <a:p>
            <a:r>
              <a:rPr lang="en-US" dirty="0" smtClean="0"/>
              <a:t>Intel processors </a:t>
            </a:r>
            <a:r>
              <a:rPr lang="en-US" dirty="0" err="1" smtClean="0"/>
              <a:t>prefetch</a:t>
            </a:r>
            <a:r>
              <a:rPr lang="en-US" dirty="0" smtClean="0"/>
              <a:t> more aggressively</a:t>
            </a:r>
          </a:p>
          <a:p>
            <a:pPr lvl="1"/>
            <a:r>
              <a:rPr lang="en-US" dirty="0" smtClean="0"/>
              <a:t>Think you are loading just one cache line?</a:t>
            </a:r>
          </a:p>
          <a:p>
            <a:pPr lvl="1"/>
            <a:r>
              <a:rPr lang="en-US" dirty="0" smtClean="0"/>
              <a:t>Adjacent line </a:t>
            </a:r>
            <a:r>
              <a:rPr lang="en-US" dirty="0" err="1" smtClean="0"/>
              <a:t>prefetcher</a:t>
            </a:r>
            <a:r>
              <a:rPr lang="en-US" dirty="0" smtClean="0"/>
              <a:t>: always load one extra adjacent cache line</a:t>
            </a:r>
          </a:p>
          <a:p>
            <a:pPr lvl="2"/>
            <a:r>
              <a:rPr lang="en-US" dirty="0" smtClean="0"/>
              <a:t>Not always the next cache line----can be the previous one</a:t>
            </a:r>
          </a:p>
          <a:p>
            <a:pPr lvl="1"/>
            <a:r>
              <a:rPr lang="en-US" dirty="0" smtClean="0"/>
              <a:t>Smallest unit of memory loaded is 128 bytes (two cache lines)</a:t>
            </a:r>
          </a:p>
          <a:p>
            <a:pPr lvl="1"/>
            <a:r>
              <a:rPr lang="en-US" dirty="0" smtClean="0"/>
              <a:t>This is also the unit of memory contention (writes contend within 128 bytes)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4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725" y="2286000"/>
            <a:ext cx="5736914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Internal (node-oriented)</a:t>
            </a:r>
          </a:p>
          <a:p>
            <a:pPr lvl="1"/>
            <a:r>
              <a:rPr lang="en-US" dirty="0" smtClean="0"/>
              <a:t>Typical BSTs taught in undergrad</a:t>
            </a:r>
          </a:p>
          <a:p>
            <a:r>
              <a:rPr lang="en-US" dirty="0" smtClean="0"/>
              <a:t>Insert: easy</a:t>
            </a:r>
          </a:p>
          <a:p>
            <a:r>
              <a:rPr lang="en-US" dirty="0" smtClean="0"/>
              <a:t>Delete leaf: easy</a:t>
            </a:r>
          </a:p>
          <a:p>
            <a:r>
              <a:rPr lang="en-US" dirty="0" smtClean="0"/>
              <a:t>Delete node with one child: easy</a:t>
            </a:r>
          </a:p>
          <a:p>
            <a:r>
              <a:rPr lang="en-US" dirty="0" smtClean="0"/>
              <a:t>Delete node with two children: hard</a:t>
            </a:r>
          </a:p>
          <a:p>
            <a:pPr lvl="1"/>
            <a:r>
              <a:rPr lang="en-US" dirty="0" smtClean="0"/>
              <a:t>Must find predecessor (or successor)</a:t>
            </a:r>
          </a:p>
          <a:p>
            <a:pPr lvl="1"/>
            <a:r>
              <a:rPr lang="en-US" dirty="0" smtClean="0"/>
              <a:t>How to </a:t>
            </a:r>
            <a:r>
              <a:rPr lang="en-US" b="1" dirty="0" smtClean="0"/>
              <a:t>atomically </a:t>
            </a:r>
            <a:r>
              <a:rPr lang="en-US" dirty="0" smtClean="0"/>
              <a:t>move predecessor?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057711" y="2286000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345636" y="3010898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8775041" y="2990404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Oval 16"/>
          <p:cNvSpPr/>
          <p:nvPr/>
        </p:nvSpPr>
        <p:spPr>
          <a:xfrm>
            <a:off x="6867416" y="3792448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745029" y="3792448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0" name="Straight Arrow Connector 19"/>
          <p:cNvCxnSpPr>
            <a:stCxn id="13" idx="3"/>
            <a:endCxn id="14" idx="0"/>
          </p:cNvCxnSpPr>
          <p:nvPr/>
        </p:nvCxnSpPr>
        <p:spPr>
          <a:xfrm flipH="1">
            <a:off x="7584746" y="2694186"/>
            <a:ext cx="542999" cy="316712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5"/>
          </p:cNvCxnSpPr>
          <p:nvPr/>
        </p:nvCxnSpPr>
        <p:spPr>
          <a:xfrm>
            <a:off x="8465897" y="2694186"/>
            <a:ext cx="548254" cy="296218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</p:cNvCxnSpPr>
          <p:nvPr/>
        </p:nvCxnSpPr>
        <p:spPr>
          <a:xfrm flipH="1">
            <a:off x="7106526" y="3419084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5"/>
          </p:cNvCxnSpPr>
          <p:nvPr/>
        </p:nvCxnSpPr>
        <p:spPr>
          <a:xfrm>
            <a:off x="7753822" y="3419084"/>
            <a:ext cx="230317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861611" y="2576750"/>
            <a:ext cx="119347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7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8375648" y="3804976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8614758" y="3431612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861612" y="3010898"/>
            <a:ext cx="119347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Delete 9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9095610" y="3804976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9104403" y="3431612"/>
            <a:ext cx="230317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863879" y="3462403"/>
            <a:ext cx="119120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Delete 8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9861613" y="3913908"/>
            <a:ext cx="119347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Delete 6</a:t>
            </a:r>
            <a:endParaRPr lang="en-US" dirty="0"/>
          </a:p>
        </p:txBody>
      </p:sp>
      <p:sp>
        <p:nvSpPr>
          <p:cNvPr id="66" name="Rounded Rectangular Callout 65"/>
          <p:cNvSpPr/>
          <p:nvPr/>
        </p:nvSpPr>
        <p:spPr>
          <a:xfrm>
            <a:off x="7007318" y="4896328"/>
            <a:ext cx="2258383" cy="765544"/>
          </a:xfrm>
          <a:prstGeom prst="wedgeRoundRectCallout">
            <a:avLst>
              <a:gd name="adj1" fmla="val -7964"/>
              <a:gd name="adj2" fmla="val -1337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Predecessor of 6</a:t>
            </a:r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8058378" y="2277256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6" name="Straight Arrow Connector 25"/>
          <p:cNvCxnSpPr>
            <a:endCxn id="54" idx="0"/>
          </p:cNvCxnSpPr>
          <p:nvPr/>
        </p:nvCxnSpPr>
        <p:spPr>
          <a:xfrm>
            <a:off x="8465897" y="2674469"/>
            <a:ext cx="148861" cy="1130507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03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5" grpId="0" animBg="1"/>
      <p:bldP spid="54" grpId="0" animBg="1"/>
      <p:bldP spid="60" grpId="0" animBg="1"/>
      <p:bldP spid="61" grpId="0" animBg="1"/>
      <p:bldP spid="63" grpId="0" animBg="1"/>
      <p:bldP spid="65" grpId="0" animBg="1"/>
      <p:bldP spid="66" grpId="0" animBg="1"/>
      <p:bldP spid="66" grpId="1" animBg="1"/>
      <p:bldP spid="6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Effect of prefetching on HJ BST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occasional dummy allocations break up the even/odd pattern</a:t>
            </a:r>
          </a:p>
          <a:p>
            <a:r>
              <a:rPr lang="en-US" dirty="0" smtClean="0"/>
              <a:t>But…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Whenever search loads a </a:t>
            </a:r>
            <a:r>
              <a:rPr lang="en-US" b="1" dirty="0" smtClean="0"/>
              <a:t>node</a:t>
            </a:r>
            <a:r>
              <a:rPr lang="en-US" dirty="0" smtClean="0"/>
              <a:t>, it also loads the </a:t>
            </a:r>
            <a:r>
              <a:rPr lang="en-US" b="1" dirty="0" smtClean="0"/>
              <a:t>adjacent cache line</a:t>
            </a:r>
          </a:p>
          <a:p>
            <a:pPr lvl="1"/>
            <a:r>
              <a:rPr lang="en-US" dirty="0" smtClean="0"/>
              <a:t>This is a </a:t>
            </a:r>
            <a:r>
              <a:rPr lang="en-US" b="1" dirty="0" smtClean="0"/>
              <a:t>descriptor </a:t>
            </a:r>
            <a:r>
              <a:rPr lang="en-US" dirty="0" smtClean="0"/>
              <a:t>or a </a:t>
            </a:r>
            <a:r>
              <a:rPr lang="en-US" b="1" dirty="0" smtClean="0"/>
              <a:t>dummy allocation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This is useless for the search, and takes up space in the cache</a:t>
            </a:r>
          </a:p>
          <a:p>
            <a:pPr lvl="1"/>
            <a:r>
              <a:rPr lang="en-US" dirty="0" smtClean="0"/>
              <a:t>Only half of the cache is used for nodes!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24128" y="3415558"/>
            <a:ext cx="9268545" cy="33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034415" y="3419045"/>
            <a:ext cx="1390032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2432251" y="3423811"/>
            <a:ext cx="1393534" cy="3357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64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5250073" y="3422861"/>
            <a:ext cx="1393534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192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6658937" y="3418095"/>
            <a:ext cx="1390032" cy="3357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256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8063123" y="3422861"/>
            <a:ext cx="1393534" cy="3357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288" rtlCol="0" anchor="ctr"/>
          <a:lstStyle/>
          <a:p>
            <a:r>
              <a:rPr lang="en-US" sz="1600" dirty="0" smtClean="0"/>
              <a:t>320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4016880" y="3406085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dummy</a:t>
            </a:r>
            <a:endParaRPr lang="en-US" b="1" dirty="0"/>
          </a:p>
        </p:txBody>
      </p:sp>
      <p:sp>
        <p:nvSpPr>
          <p:cNvPr id="39" name="Cloud Callout 38"/>
          <p:cNvSpPr/>
          <p:nvPr/>
        </p:nvSpPr>
        <p:spPr>
          <a:xfrm>
            <a:off x="8063123" y="4685762"/>
            <a:ext cx="3854450" cy="1893477"/>
          </a:xfrm>
          <a:prstGeom prst="cloudCallout">
            <a:avLst>
              <a:gd name="adj1" fmla="val -73221"/>
              <a:gd name="adj2" fmla="val 1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Fix: </a:t>
            </a:r>
            <a:r>
              <a:rPr lang="en-US" b="1" dirty="0" smtClean="0"/>
              <a:t>add padding</a:t>
            </a:r>
          </a:p>
          <a:p>
            <a:pPr algn="ctr"/>
            <a:r>
              <a:rPr lang="en-US" dirty="0" smtClean="0"/>
              <a:t>to nodes or descriptors</a:t>
            </a:r>
          </a:p>
          <a:p>
            <a:pPr algn="ctr"/>
            <a:r>
              <a:rPr lang="en-US" dirty="0" smtClean="0"/>
              <a:t>so they are in</a:t>
            </a:r>
            <a:br>
              <a:rPr lang="en-US" dirty="0" smtClean="0"/>
            </a:br>
            <a:r>
              <a:rPr lang="en-US" b="1" dirty="0" smtClean="0"/>
              <a:t>different size classes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04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7788"/>
            <a:ext cx="12192000" cy="149860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Performance after all fixes</a:t>
            </a:r>
            <a:endParaRPr lang="en-US" sz="4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47903"/>
              </p:ext>
            </p:extLst>
          </p:nvPr>
        </p:nvGraphicFramePr>
        <p:xfrm>
          <a:off x="2082800" y="4471432"/>
          <a:ext cx="971416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400"/>
                <a:gridCol w="990600"/>
                <a:gridCol w="920044"/>
                <a:gridCol w="908728"/>
                <a:gridCol w="1041428"/>
                <a:gridCol w="1002030"/>
                <a:gridCol w="914351"/>
                <a:gridCol w="965193"/>
                <a:gridCol w="965193"/>
                <a:gridCol w="965193"/>
              </a:tblGrid>
              <a:tr h="364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BCCO1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BCCO2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TGT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EFRB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Read</a:t>
                      </a:r>
                      <a:r>
                        <a:rPr lang="en-US" sz="1200" baseline="0" dirty="0" smtClean="0"/>
                        <a:t/>
                      </a:r>
                      <a:br>
                        <a:rPr lang="en-US" sz="1200" baseline="0" dirty="0" smtClean="0"/>
                      </a:br>
                      <a:r>
                        <a:rPr lang="en-US" sz="1200" b="1" dirty="0" smtClean="0"/>
                        <a:t>per-node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Read</a:t>
                      </a:r>
                      <a:br>
                        <a:rPr lang="en-US" sz="1200" dirty="0" smtClean="0"/>
                      </a:br>
                      <a:r>
                        <a:rPr lang="en-US" sz="1200" b="1" dirty="0" smtClean="0"/>
                        <a:t>per-node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Read</a:t>
                      </a:r>
                      <a:br>
                        <a:rPr lang="en-US" sz="1200" dirty="0" smtClean="0"/>
                      </a:br>
                      <a:r>
                        <a:rPr lang="en-US" sz="1200" b="1" dirty="0" smtClean="0"/>
                        <a:t>per-node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Read</a:t>
                      </a:r>
                      <a:br>
                        <a:rPr lang="en-US" sz="1200" b="0" dirty="0" smtClean="0"/>
                      </a:br>
                      <a:r>
                        <a:rPr lang="en-US" sz="1200" b="1" dirty="0" smtClean="0"/>
                        <a:t>per-search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Write</a:t>
                      </a:r>
                      <a:r>
                        <a:rPr lang="en-US" sz="1200" b="1" baseline="0" dirty="0" smtClean="0"/>
                        <a:t/>
                      </a:r>
                      <a:br>
                        <a:rPr lang="en-US" sz="1200" b="1" baseline="0" dirty="0" smtClean="0"/>
                      </a:br>
                      <a:r>
                        <a:rPr lang="en-US" sz="1200" b="1" baseline="0" dirty="0" smtClean="0"/>
                        <a:t>per-search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6809" y="4892437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Search overhead</a:t>
            </a:r>
            <a:endParaRPr lang="en-US" sz="1600" dirty="0"/>
          </a:p>
        </p:txBody>
      </p:sp>
      <p:sp>
        <p:nvSpPr>
          <p:cNvPr id="7" name="Left Brace 6"/>
          <p:cNvSpPr/>
          <p:nvPr/>
        </p:nvSpPr>
        <p:spPr>
          <a:xfrm rot="5400000">
            <a:off x="2943225" y="885684"/>
            <a:ext cx="342900" cy="17589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41258" y="128165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Balanced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 rot="5400000">
            <a:off x="5851342" y="-92399"/>
            <a:ext cx="342900" cy="37151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45742" y="126543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Internal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9661525" y="-98260"/>
            <a:ext cx="342900" cy="37151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83788" y="1293452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External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926845"/>
            <a:ext cx="10915649" cy="254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Left Brace 16"/>
          <p:cNvSpPr/>
          <p:nvPr/>
        </p:nvSpPr>
        <p:spPr>
          <a:xfrm rot="16200000">
            <a:off x="10664829" y="4556473"/>
            <a:ext cx="342900" cy="16827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54802" y="5487084"/>
            <a:ext cx="1762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node size class</a:t>
            </a:r>
          </a:p>
          <a:p>
            <a:pPr algn="ctr"/>
            <a:r>
              <a:rPr lang="en-CA" dirty="0" smtClean="0"/>
              <a:t>48 bytes</a:t>
            </a:r>
            <a:endParaRPr lang="en-CA" dirty="0"/>
          </a:p>
        </p:txBody>
      </p:sp>
      <p:sp>
        <p:nvSpPr>
          <p:cNvPr id="20" name="Left Brace 19"/>
          <p:cNvSpPr/>
          <p:nvPr/>
        </p:nvSpPr>
        <p:spPr>
          <a:xfrm rot="16200000">
            <a:off x="8742365" y="4516787"/>
            <a:ext cx="342900" cy="176212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030752" y="5487084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node size class</a:t>
            </a:r>
          </a:p>
          <a:p>
            <a:pPr algn="ctr"/>
            <a:r>
              <a:rPr lang="en-CA" dirty="0" smtClean="0"/>
              <a:t>32 bytes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4690536" y="5757177"/>
            <a:ext cx="3001080" cy="752475"/>
          </a:xfrm>
          <a:prstGeom prst="wedgeRectCallout">
            <a:avLst>
              <a:gd name="adj1" fmla="val 73975"/>
              <a:gd name="adj2" fmla="val -24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Much more fits in cache.</a:t>
            </a:r>
            <a:br>
              <a:rPr lang="en-CA" dirty="0" smtClean="0"/>
            </a:br>
            <a:r>
              <a:rPr lang="en-CA" dirty="0" smtClean="0"/>
              <a:t>Fewer cache misses!</a:t>
            </a:r>
            <a:endParaRPr lang="en-CA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31703"/>
          <a:stretch/>
        </p:blipFill>
        <p:spPr>
          <a:xfrm>
            <a:off x="5781675" y="770458"/>
            <a:ext cx="6071224" cy="1391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18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20" grpId="0" animBg="1"/>
      <p:bldP spid="21" grpId="0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2124075"/>
            <a:ext cx="9944101" cy="4286250"/>
          </a:xfrm>
        </p:spPr>
        <p:txBody>
          <a:bodyPr>
            <a:normAutofit/>
          </a:bodyPr>
          <a:lstStyle/>
          <a:p>
            <a:r>
              <a:rPr lang="en-US" dirty="0" smtClean="0"/>
              <a:t>Avoid the basic implementation problems</a:t>
            </a:r>
          </a:p>
          <a:p>
            <a:r>
              <a:rPr lang="en-US" dirty="0" smtClean="0"/>
              <a:t>When designing and testing a data structure</a:t>
            </a:r>
          </a:p>
          <a:p>
            <a:pPr lvl="1"/>
            <a:r>
              <a:rPr lang="en-US" dirty="0" smtClean="0"/>
              <a:t>Understand your memory layout!</a:t>
            </a:r>
          </a:p>
          <a:p>
            <a:pPr lvl="1"/>
            <a:r>
              <a:rPr lang="en-US" dirty="0" smtClean="0"/>
              <a:t>How are nodes laid out in cache lines? Pages?</a:t>
            </a:r>
          </a:p>
          <a:p>
            <a:pPr lvl="1"/>
            <a:r>
              <a:rPr lang="en-US" dirty="0" smtClean="0"/>
              <a:t>What types of objects are near one another?</a:t>
            </a:r>
          </a:p>
          <a:p>
            <a:r>
              <a:rPr lang="en-US" dirty="0" smtClean="0"/>
              <a:t>When adding a data structure to a program</a:t>
            </a:r>
          </a:p>
          <a:p>
            <a:pPr lvl="1"/>
            <a:r>
              <a:rPr lang="en-US" dirty="0" smtClean="0"/>
              <a:t>You are merging two memory spaces</a:t>
            </a:r>
          </a:p>
          <a:p>
            <a:pPr lvl="1"/>
            <a:r>
              <a:rPr lang="en-US" dirty="0" smtClean="0"/>
              <a:t>Understand your </a:t>
            </a:r>
            <a:r>
              <a:rPr lang="en-US" b="1" dirty="0" smtClean="0"/>
              <a:t>new </a:t>
            </a:r>
            <a:r>
              <a:rPr lang="en-US" dirty="0" smtClean="0"/>
              <a:t>memory layout!</a:t>
            </a:r>
          </a:p>
          <a:p>
            <a:r>
              <a:rPr lang="en-US" dirty="0" smtClean="0"/>
              <a:t>Other </a:t>
            </a:r>
            <a:r>
              <a:rPr lang="en-US" dirty="0"/>
              <a:t>issues: false sharing! </a:t>
            </a:r>
            <a:r>
              <a:rPr lang="en-US" dirty="0" smtClean="0"/>
              <a:t>Unknown unknowns?</a:t>
            </a:r>
          </a:p>
          <a:p>
            <a:r>
              <a:rPr lang="en-US" dirty="0" smtClean="0"/>
              <a:t>Hypothesize and explore! Performance results are the </a:t>
            </a:r>
            <a:r>
              <a:rPr lang="en-US" b="1" dirty="0" smtClean="0"/>
              <a:t>beginning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738408" y="3069517"/>
            <a:ext cx="5357637" cy="1787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rgbClr val="FFFFFF"/>
                </a:solidFill>
              </a:rPr>
              <a:t>http://tbrown.pro</a:t>
            </a:r>
          </a:p>
          <a:p>
            <a:r>
              <a:rPr lang="en-US" dirty="0"/>
              <a:t>Tutorials, code, benchmarks</a:t>
            </a:r>
          </a:p>
          <a:p>
            <a:endParaRPr lang="en-US" dirty="0" smtClean="0"/>
          </a:p>
          <a:p>
            <a:r>
              <a:rPr lang="en-US" dirty="0" smtClean="0"/>
              <a:t>Companion talk:</a:t>
            </a:r>
          </a:p>
          <a:p>
            <a:r>
              <a:rPr lang="en-US" dirty="0" smtClean="0"/>
              <a:t>Good data structure experiments are R.A.R.E</a:t>
            </a:r>
          </a:p>
        </p:txBody>
      </p:sp>
    </p:spTree>
    <p:extLst>
      <p:ext uri="{BB962C8B-B14F-4D97-AF65-F5344CB8AC3E}">
        <p14:creationId xmlns:p14="http://schemas.microsoft.com/office/powerpoint/2010/main" val="368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Atomic </a:t>
            </a:r>
            <a:r>
              <a:rPr lang="en-US" sz="4400" b="1" dirty="0" smtClean="0"/>
              <a:t>MOVE </a:t>
            </a:r>
            <a:r>
              <a:rPr lang="en-US" sz="4400" dirty="0" smtClean="0"/>
              <a:t>is hard</a:t>
            </a:r>
            <a:endParaRPr lang="en-US" sz="4400" dirty="0"/>
          </a:p>
        </p:txBody>
      </p:sp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16" y="1683151"/>
            <a:ext cx="1250236" cy="833491"/>
          </a:xfrm>
        </p:spPr>
      </p:pic>
      <p:sp>
        <p:nvSpPr>
          <p:cNvPr id="4" name="Oval 3"/>
          <p:cNvSpPr/>
          <p:nvPr/>
        </p:nvSpPr>
        <p:spPr>
          <a:xfrm>
            <a:off x="5240390" y="2193857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40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 flipH="1">
            <a:off x="5001280" y="2602043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5"/>
          </p:cNvCxnSpPr>
          <p:nvPr/>
        </p:nvCxnSpPr>
        <p:spPr>
          <a:xfrm>
            <a:off x="5648576" y="2602043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703756" y="2975407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798142" y="2975407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53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23060" y="3411945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225536" y="3785309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41505" y="4170520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791071" y="4543884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21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80183" y="3405034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229749" y="3778398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27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641488" y="4170520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791054" y="4543884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33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184515" y="4932520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334081" y="5305884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34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757383" y="5694974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906949" y="6068338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547216" y="4932520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249692" y="5305884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27" name="Cloud Callout 26"/>
          <p:cNvSpPr/>
          <p:nvPr/>
        </p:nvSpPr>
        <p:spPr>
          <a:xfrm>
            <a:off x="6812301" y="1535243"/>
            <a:ext cx="1757916" cy="604101"/>
          </a:xfrm>
          <a:prstGeom prst="cloudCallout">
            <a:avLst>
              <a:gd name="adj1" fmla="val -67204"/>
              <a:gd name="adj2" fmla="val 3903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Delete 40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 flipH="1">
            <a:off x="1839227" y="2254762"/>
            <a:ext cx="3036992" cy="987252"/>
            <a:chOff x="6573191" y="2680849"/>
            <a:chExt cx="2957501" cy="987252"/>
          </a:xfrm>
        </p:grpSpPr>
        <p:pic>
          <p:nvPicPr>
            <p:cNvPr id="28" name="Content Placeholder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191" y="2834610"/>
              <a:ext cx="1250236" cy="833491"/>
            </a:xfrm>
            <a:prstGeom prst="rect">
              <a:avLst/>
            </a:prstGeom>
          </p:spPr>
        </p:pic>
        <p:sp>
          <p:nvSpPr>
            <p:cNvPr id="29" name="Cloud Callout 28"/>
            <p:cNvSpPr/>
            <p:nvPr/>
          </p:nvSpPr>
          <p:spPr>
            <a:xfrm>
              <a:off x="7772776" y="2680849"/>
              <a:ext cx="1757916" cy="604101"/>
            </a:xfrm>
            <a:prstGeom prst="cloudCallout">
              <a:avLst>
                <a:gd name="adj1" fmla="val -67204"/>
                <a:gd name="adj2" fmla="val 39032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/>
                <a:t>Find 37</a:t>
              </a:r>
              <a:endParaRPr lang="en-US" dirty="0"/>
            </a:p>
          </p:txBody>
        </p:sp>
      </p:grpSp>
      <p:sp>
        <p:nvSpPr>
          <p:cNvPr id="31" name="Oval 30"/>
          <p:cNvSpPr/>
          <p:nvPr/>
        </p:nvSpPr>
        <p:spPr>
          <a:xfrm>
            <a:off x="6910495" y="6064795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32" name="Cloud Callout 31"/>
          <p:cNvSpPr/>
          <p:nvPr/>
        </p:nvSpPr>
        <p:spPr>
          <a:xfrm>
            <a:off x="6334081" y="3857870"/>
            <a:ext cx="1757916" cy="840888"/>
          </a:xfrm>
          <a:prstGeom prst="cloudCallout">
            <a:avLst>
              <a:gd name="adj1" fmla="val -59543"/>
              <a:gd name="adj2" fmla="val 89475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Not found!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14362 0.57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288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362 0.57662 L 0.14128 0.57453 L 0.1401 0.57129 " pathEditMode="relative" ptsTypes="AA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724 -0.5662 " pathEditMode="relative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62 0.57454 L 6.25E-7 -0.00324 " pathEditMode="relative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58079 L -0.00039 -0.00116 " pathEditMode="relative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61E-17 4.07407E-6 L 0.13477 0.341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8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7" grpId="2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2286000"/>
            <a:ext cx="5162549" cy="4023360"/>
          </a:xfrm>
        </p:spPr>
        <p:txBody>
          <a:bodyPr/>
          <a:lstStyle/>
          <a:p>
            <a:r>
              <a:rPr lang="en-US" dirty="0" smtClean="0"/>
              <a:t>External (leaf-oriented)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Leaves </a:t>
            </a:r>
            <a:r>
              <a:rPr lang="en-US" dirty="0" smtClean="0">
                <a:solidFill>
                  <a:schemeClr val="accent1"/>
                </a:solidFill>
              </a:rPr>
              <a:t>contain </a:t>
            </a:r>
            <a:r>
              <a:rPr lang="en-US" b="1" dirty="0" smtClean="0">
                <a:solidFill>
                  <a:schemeClr val="accent1"/>
                </a:solidFill>
              </a:rPr>
              <a:t>real keys</a:t>
            </a:r>
            <a:r>
              <a:rPr lang="en-US" dirty="0" smtClean="0">
                <a:solidFill>
                  <a:schemeClr val="accent1"/>
                </a:solidFill>
              </a:rPr>
              <a:t> (and values)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Internal nodes contain </a:t>
            </a:r>
            <a:r>
              <a:rPr lang="en-US" b="1" dirty="0" smtClean="0">
                <a:solidFill>
                  <a:schemeClr val="accent5"/>
                </a:solidFill>
              </a:rPr>
              <a:t>dummy keys</a:t>
            </a:r>
          </a:p>
          <a:p>
            <a:r>
              <a:rPr lang="en-US" dirty="0" smtClean="0"/>
              <a:t>Insert: add leaf &amp; internal</a:t>
            </a:r>
          </a:p>
          <a:p>
            <a:r>
              <a:rPr lang="en-US" dirty="0" smtClean="0"/>
              <a:t>Delete: remove leaf &amp; internal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2x as many nodes as internal BSTs</a:t>
            </a:r>
          </a:p>
          <a:p>
            <a:pPr lvl="1"/>
            <a:r>
              <a:rPr lang="en-US" dirty="0" smtClean="0"/>
              <a:t>Searches always stop at a leaf (deeper)</a:t>
            </a:r>
          </a:p>
          <a:p>
            <a:r>
              <a:rPr lang="en-US" dirty="0" smtClean="0"/>
              <a:t>Pro: no need for atomic </a:t>
            </a:r>
            <a:r>
              <a:rPr lang="en-US" b="1" dirty="0" smtClean="0"/>
              <a:t>move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819146" y="2550164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894423" y="3275062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8601611" y="3274008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" name="Rectangle 6"/>
          <p:cNvSpPr/>
          <p:nvPr/>
        </p:nvSpPr>
        <p:spPr>
          <a:xfrm>
            <a:off x="6416203" y="4056612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3"/>
            <a:endCxn id="5" idx="0"/>
          </p:cNvCxnSpPr>
          <p:nvPr/>
        </p:nvCxnSpPr>
        <p:spPr>
          <a:xfrm flipH="1">
            <a:off x="7133533" y="2958350"/>
            <a:ext cx="755647" cy="316712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5"/>
          </p:cNvCxnSpPr>
          <p:nvPr/>
        </p:nvCxnSpPr>
        <p:spPr>
          <a:xfrm>
            <a:off x="8227332" y="2958350"/>
            <a:ext cx="548254" cy="296218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</p:cNvCxnSpPr>
          <p:nvPr/>
        </p:nvCxnSpPr>
        <p:spPr>
          <a:xfrm flipH="1">
            <a:off x="6655313" y="3683248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5"/>
          </p:cNvCxnSpPr>
          <p:nvPr/>
        </p:nvCxnSpPr>
        <p:spPr>
          <a:xfrm>
            <a:off x="7302609" y="3683248"/>
            <a:ext cx="230317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0130969" y="2576750"/>
            <a:ext cx="119347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7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0130970" y="3010898"/>
            <a:ext cx="119347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Delete 2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7287269" y="4056612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6844807" y="4861545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7684568" y="4865544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7060636" y="4488181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0" idx="5"/>
          </p:cNvCxnSpPr>
          <p:nvPr/>
        </p:nvCxnSpPr>
        <p:spPr>
          <a:xfrm>
            <a:off x="7695455" y="4464798"/>
            <a:ext cx="242794" cy="396747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8601611" y="3258567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8123391" y="4040117"/>
            <a:ext cx="478220" cy="47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78" name="Straight Arrow Connector 77"/>
          <p:cNvCxnSpPr>
            <a:stCxn id="76" idx="3"/>
          </p:cNvCxnSpPr>
          <p:nvPr/>
        </p:nvCxnSpPr>
        <p:spPr>
          <a:xfrm flipH="1">
            <a:off x="8362501" y="3666753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009944" y="3666753"/>
            <a:ext cx="245776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8598067" y="3262112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139 L 0.04935 0.10694 " pathEditMode="relative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649 -0.12292 " pathEditMode="relative" ptsTypes="AA">
                                      <p:cBhvr>
                                        <p:cTn id="7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649 -0.12292 " pathEditMode="relative" ptsTypes="AA">
                                      <p:cBhvr>
                                        <p:cTn id="8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649 -0.12292 " pathEditMode="relative" ptsTypes="AA">
                                      <p:cBhvr>
                                        <p:cTn id="8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649 -0.12292 " pathEditMode="relative" ptsTypes="AA">
                                      <p:cBhvr>
                                        <p:cTn id="8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649 -0.12292 " pathEditMode="relative" ptsTypes="AA">
                                      <p:cBhvr>
                                        <p:cTn id="8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6" grpId="0" animBg="1"/>
      <p:bldP spid="77" grpId="0" animBg="1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Concurrent binary trees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Many approaches</a:t>
            </a:r>
          </a:p>
          <a:p>
            <a:pPr lvl="1"/>
            <a:r>
              <a:rPr lang="en-US" sz="2400" b="1" dirty="0" smtClean="0"/>
              <a:t>Start simple</a:t>
            </a:r>
          </a:p>
          <a:p>
            <a:pPr lvl="1"/>
            <a:r>
              <a:rPr lang="en-US" sz="2400" dirty="0" smtClean="0"/>
              <a:t>See if things work well enough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39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Coarse grained:</a:t>
            </a:r>
            <a:br>
              <a:rPr lang="en-US" sz="3600" dirty="0"/>
            </a:br>
            <a:r>
              <a:rPr lang="en-US" sz="3600" dirty="0"/>
              <a:t>global 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17065" y="2768452"/>
            <a:ext cx="2286000" cy="3352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39464" y="4265673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178144" y="4842323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100785" y="4842323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4" idx="3"/>
            <a:endCxn id="25" idx="0"/>
          </p:cNvCxnSpPr>
          <p:nvPr/>
        </p:nvCxnSpPr>
        <p:spPr>
          <a:xfrm flipH="1">
            <a:off x="5408804" y="4610214"/>
            <a:ext cx="298219" cy="23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" name="Straight Arrow Connector 27"/>
          <p:cNvCxnSpPr>
            <a:stCxn id="24" idx="5"/>
            <a:endCxn id="26" idx="0"/>
          </p:cNvCxnSpPr>
          <p:nvPr/>
        </p:nvCxnSpPr>
        <p:spPr>
          <a:xfrm>
            <a:off x="6033226" y="4610214"/>
            <a:ext cx="298219" cy="23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9" name="Oval 28"/>
          <p:cNvSpPr/>
          <p:nvPr/>
        </p:nvSpPr>
        <p:spPr>
          <a:xfrm>
            <a:off x="4716824" y="5418974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639464" y="5418974"/>
            <a:ext cx="461320" cy="403655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</a:t>
            </a:r>
          </a:p>
        </p:txBody>
      </p:sp>
      <p:cxnSp>
        <p:nvCxnSpPr>
          <p:cNvPr id="31" name="Straight Arrow Connector 30"/>
          <p:cNvCxnSpPr>
            <a:stCxn id="25" idx="3"/>
            <a:endCxn id="29" idx="0"/>
          </p:cNvCxnSpPr>
          <p:nvPr/>
        </p:nvCxnSpPr>
        <p:spPr>
          <a:xfrm flipH="1">
            <a:off x="4947484" y="5186864"/>
            <a:ext cx="298219" cy="23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" name="Straight Arrow Connector 31"/>
          <p:cNvCxnSpPr>
            <a:stCxn id="25" idx="5"/>
            <a:endCxn id="30" idx="0"/>
          </p:cNvCxnSpPr>
          <p:nvPr/>
        </p:nvCxnSpPr>
        <p:spPr>
          <a:xfrm>
            <a:off x="5571906" y="5186864"/>
            <a:ext cx="298219" cy="2321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082332" y="3586577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cxnSp>
        <p:nvCxnSpPr>
          <p:cNvPr id="34" name="Straight Arrow Connector 33"/>
          <p:cNvCxnSpPr>
            <a:stCxn id="33" idx="3"/>
            <a:endCxn id="24" idx="0"/>
          </p:cNvCxnSpPr>
          <p:nvPr/>
        </p:nvCxnSpPr>
        <p:spPr>
          <a:xfrm flipH="1">
            <a:off x="5870125" y="3931118"/>
            <a:ext cx="279766" cy="334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583954" y="2952262"/>
            <a:ext cx="461320" cy="403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5" idx="5"/>
            <a:endCxn id="33" idx="0"/>
          </p:cNvCxnSpPr>
          <p:nvPr/>
        </p:nvCxnSpPr>
        <p:spPr>
          <a:xfrm>
            <a:off x="5977715" y="3296803"/>
            <a:ext cx="335277" cy="289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19" y="2457302"/>
            <a:ext cx="686696" cy="68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4051964" y="3558092"/>
            <a:ext cx="1600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Insert(e)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7090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0" grpId="0" animBg="1"/>
      <p:bldP spid="38" grpId="0" animBg="1"/>
      <p:bldP spid="3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A0A0A0"/>
      </a:dk1>
      <a:lt1>
        <a:sysClr val="window" lastClr="383635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A0A0A0"/>
      </a:dk1>
      <a:lt1>
        <a:sysClr val="window" lastClr="383635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6716</TotalTime>
  <Words>2995</Words>
  <Application>Microsoft Office PowerPoint</Application>
  <PresentationFormat>Widescreen</PresentationFormat>
  <Paragraphs>803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Calibri</vt:lpstr>
      <vt:lpstr>Courier New</vt:lpstr>
      <vt:lpstr>Tw Cen MT</vt:lpstr>
      <vt:lpstr>Tw Cen MT Condensed</vt:lpstr>
      <vt:lpstr>Wingdings</vt:lpstr>
      <vt:lpstr>Wingdings 3</vt:lpstr>
      <vt:lpstr>Integral</vt:lpstr>
      <vt:lpstr>Getting to the root of concurrent BSTs</vt:lpstr>
      <vt:lpstr>A bit about me</vt:lpstr>
      <vt:lpstr>Big multicore systems</vt:lpstr>
      <vt:lpstr>Dictionary abstract data type</vt:lpstr>
      <vt:lpstr>Binary search trees</vt:lpstr>
      <vt:lpstr>Atomic MOVE is hard</vt:lpstr>
      <vt:lpstr>Binary search trees</vt:lpstr>
      <vt:lpstr>Concurrent binary trees</vt:lpstr>
      <vt:lpstr>Coarse grained: global lock</vt:lpstr>
      <vt:lpstr>Coarse grained: global lock</vt:lpstr>
      <vt:lpstr>Coarse grained: readers / writer lock (R/W lock)</vt:lpstr>
      <vt:lpstr>Coarse grained: Readers / writer lock (R/w lock)</vt:lpstr>
      <vt:lpstr>Slightly different experiment</vt:lpstr>
      <vt:lpstr>Fine-grained: Hand over hand locks</vt:lpstr>
      <vt:lpstr>Fine-grained: Hand over hand locks</vt:lpstr>
      <vt:lpstr>Cache coherence</vt:lpstr>
      <vt:lpstr>Locking and cache coherence</vt:lpstr>
      <vt:lpstr>Achieving high performance</vt:lpstr>
      <vt:lpstr>Hazard 1: accidentally changing deleted nodes</vt:lpstr>
      <vt:lpstr>Hazard 2: Observing partial changes</vt:lpstr>
      <vt:lpstr>Overcoming the hazards: TGT BST</vt:lpstr>
      <vt:lpstr>Performance of TGT Searches</vt:lpstr>
      <vt:lpstr>BCCO BST</vt:lpstr>
      <vt:lpstr>Another approach: see partial changes and keep going</vt:lpstr>
      <vt:lpstr>Delaying changes to guarantee consistency</vt:lpstr>
      <vt:lpstr>Summary of locking techniques</vt:lpstr>
      <vt:lpstr>Lock-free approaches</vt:lpstr>
      <vt:lpstr>What to use instead of locks?</vt:lpstr>
      <vt:lpstr>Helping</vt:lpstr>
      <vt:lpstr>Descriptors and lock-free “locking”</vt:lpstr>
      <vt:lpstr>EFRB BST</vt:lpstr>
      <vt:lpstr>EFRB BST</vt:lpstr>
      <vt:lpstr>HJ BST</vt:lpstr>
      <vt:lpstr>NM BST</vt:lpstr>
      <vt:lpstr>RM BST</vt:lpstr>
      <vt:lpstr>Summary of Lock-free techniques</vt:lpstr>
      <vt:lpstr>How do they perform? Experiment: 100% searches with 64 threads</vt:lpstr>
      <vt:lpstr>Performance Problems</vt:lpstr>
      <vt:lpstr>Bloated nodes</vt:lpstr>
      <vt:lpstr>Scattered fields</vt:lpstr>
      <vt:lpstr>Incorrect C volatile</vt:lpstr>
      <vt:lpstr>Occurrences of these problems</vt:lpstr>
      <vt:lpstr>Performance impact of fixing them</vt:lpstr>
      <vt:lpstr>How a fast allocator works</vt:lpstr>
      <vt:lpstr>Cache line crossings</vt:lpstr>
      <vt:lpstr>cache sets</vt:lpstr>
      <vt:lpstr>Cache set usage in HJ BST</vt:lpstr>
      <vt:lpstr>Simple fix: random allocations</vt:lpstr>
      <vt:lpstr>The difference between systems</vt:lpstr>
      <vt:lpstr>Effect of prefetching on HJ BST</vt:lpstr>
      <vt:lpstr>Performance after all fixes</vt:lpstr>
      <vt:lpstr>Recommendations</vt:lpstr>
    </vt:vector>
  </TitlesOfParts>
  <Company>IST Austria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BROWN</dc:creator>
  <cp:lastModifiedBy>Trevor BROWN</cp:lastModifiedBy>
  <cp:revision>259</cp:revision>
  <dcterms:created xsi:type="dcterms:W3CDTF">2018-06-08T17:30:38Z</dcterms:created>
  <dcterms:modified xsi:type="dcterms:W3CDTF">2018-06-25T12:16:16Z</dcterms:modified>
</cp:coreProperties>
</file>