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Proxima Nova"/>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roximaNova-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italic.fntdata"/><Relationship Id="rId25" Type="http://schemas.openxmlformats.org/officeDocument/2006/relationships/font" Target="fonts/ProximaNova-bold.fntdata"/><Relationship Id="rId27" Type="http://schemas.openxmlformats.org/officeDocument/2006/relationships/font" Target="fonts/ProximaNova-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980f91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980f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4f519d3f2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4f519d3f2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4f519d3f2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f519d3f2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4f519d3f2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4f519d3f2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4f519d3f2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f519d3f2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4f519d3f2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f519d3f2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4f519d3f2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4f519d3f2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4f519d3f2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f519d3f2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4f519d3f21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4f519d3f21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c6f980f91_0_3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c6f980f9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https://www.northeastern.edu/graduate/blog/working-in-industry-vs-academia/</a:t>
            </a:r>
            <a:endParaRPr sz="1800">
              <a:solidFill>
                <a:schemeClr val="accent3"/>
              </a:solidFill>
              <a:latin typeface="Proxima Nova"/>
              <a:ea typeface="Proxima Nova"/>
              <a:cs typeface="Proxima Nova"/>
              <a:sym typeface="Proxima Nova"/>
            </a:endParaRPr>
          </a:p>
          <a:p>
            <a:pPr indent="0" lvl="0" marL="0" rtl="0" algn="l">
              <a:spcBef>
                <a:spcPts val="16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f4d79941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f4d79941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f4d79941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f4d79941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cf4d79941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f4d79941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f4d79941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f4d79941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cf4d79941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cf4d79941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473b06b14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73b06b14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4f519d3f2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f519d3f2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4f519d3f2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f519d3f2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the-scientist.com/?articles.view/articleNo/41316/title/2014-Life-Sciences-Salary-Survey/" TargetMode="External"/><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1.gif"/><Relationship Id="rId7" Type="http://schemas.openxmlformats.org/officeDocument/2006/relationships/image" Target="../media/image1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eb.cs.toronto.edu/graduate/prospective"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eb.cs.toronto.edu/graduate/how-to-apply" TargetMode="External"/><Relationship Id="rId4" Type="http://schemas.openxmlformats.org/officeDocument/2006/relationships/hyperlink" Target="https://web.cs.toronto.edu/graduate/research-interests" TargetMode="External"/><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147175" y="1709150"/>
            <a:ext cx="8640900" cy="113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500"/>
              <a:t>Toward a </a:t>
            </a:r>
            <a:r>
              <a:rPr lang="en" sz="4500"/>
              <a:t>Career in CS Research</a:t>
            </a:r>
            <a:endParaRPr sz="4500"/>
          </a:p>
        </p:txBody>
      </p:sp>
      <p:pic>
        <p:nvPicPr>
          <p:cNvPr id="60" name="Google Shape;60;p13"/>
          <p:cNvPicPr preferRelativeResize="0"/>
          <p:nvPr/>
        </p:nvPicPr>
        <p:blipFill>
          <a:blip r:embed="rId3">
            <a:alphaModFix/>
          </a:blip>
          <a:stretch>
            <a:fillRect/>
          </a:stretch>
        </p:blipFill>
        <p:spPr>
          <a:xfrm>
            <a:off x="7858950" y="123025"/>
            <a:ext cx="1221300" cy="1221300"/>
          </a:xfrm>
          <a:prstGeom prst="rect">
            <a:avLst/>
          </a:prstGeom>
          <a:noFill/>
          <a:ln>
            <a:noFill/>
          </a:ln>
        </p:spPr>
      </p:pic>
      <p:sp>
        <p:nvSpPr>
          <p:cNvPr id="61" name="Google Shape;61;p13"/>
          <p:cNvSpPr txBox="1"/>
          <p:nvPr/>
        </p:nvSpPr>
        <p:spPr>
          <a:xfrm>
            <a:off x="7805700" y="1268125"/>
            <a:ext cx="1327800" cy="41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solidFill>
                  <a:srgbClr val="FFFFFF"/>
                </a:solidFill>
                <a:latin typeface="Proxima Nova"/>
                <a:ea typeface="Proxima Nova"/>
                <a:cs typeface="Proxima Nova"/>
                <a:sym typeface="Proxima Nova"/>
              </a:rPr>
              <a:t>University of Toronto</a:t>
            </a:r>
            <a:endParaRPr sz="600">
              <a:solidFill>
                <a:srgbClr val="FFFFFF"/>
              </a:solidFill>
              <a:latin typeface="Proxima Nova"/>
              <a:ea typeface="Proxima Nova"/>
              <a:cs typeface="Proxima Nova"/>
              <a:sym typeface="Proxima Nova"/>
            </a:endParaRPr>
          </a:p>
          <a:p>
            <a:pPr indent="0" lvl="0" marL="0" rtl="0" algn="ctr">
              <a:spcBef>
                <a:spcPts val="0"/>
              </a:spcBef>
              <a:spcAft>
                <a:spcPts val="0"/>
              </a:spcAft>
              <a:buNone/>
            </a:pPr>
            <a:r>
              <a:rPr lang="en" sz="600">
                <a:solidFill>
                  <a:srgbClr val="FFFFFF"/>
                </a:solidFill>
                <a:latin typeface="Proxima Nova"/>
                <a:ea typeface="Proxima Nova"/>
                <a:cs typeface="Proxima Nova"/>
                <a:sym typeface="Proxima Nova"/>
              </a:rPr>
              <a:t>Department of Computer Science</a:t>
            </a:r>
            <a:endParaRPr sz="600">
              <a:solidFill>
                <a:srgbClr val="FFFFFF"/>
              </a:solidFill>
              <a:latin typeface="Proxima Nova"/>
              <a:ea typeface="Proxima Nova"/>
              <a:cs typeface="Proxima Nova"/>
              <a:sym typeface="Proxima Nova"/>
            </a:endParaRPr>
          </a:p>
        </p:txBody>
      </p:sp>
      <p:sp>
        <p:nvSpPr>
          <p:cNvPr id="62" name="Google Shape;62;p13"/>
          <p:cNvSpPr txBox="1"/>
          <p:nvPr/>
        </p:nvSpPr>
        <p:spPr>
          <a:xfrm>
            <a:off x="2150800" y="3367675"/>
            <a:ext cx="48606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lt1"/>
                </a:solidFill>
                <a:highlight>
                  <a:schemeClr val="dk1"/>
                </a:highlight>
                <a:latin typeface="Proxima Nova"/>
                <a:ea typeface="Proxima Nova"/>
                <a:cs typeface="Proxima Nova"/>
                <a:sym typeface="Proxima Nova"/>
              </a:rPr>
              <a:t>Syed Ishtiaque Ahmed</a:t>
            </a:r>
            <a:endParaRPr b="1" sz="1900">
              <a:solidFill>
                <a:schemeClr val="lt1"/>
              </a:solidFill>
              <a:highlight>
                <a:schemeClr val="dk1"/>
              </a:highlight>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to consider - Collaboration</a:t>
            </a:r>
            <a:endParaRPr/>
          </a:p>
          <a:p>
            <a:pPr indent="0" lvl="0" marL="0" rtl="0" algn="l">
              <a:spcBef>
                <a:spcPts val="0"/>
              </a:spcBef>
              <a:spcAft>
                <a:spcPts val="0"/>
              </a:spcAft>
              <a:buNone/>
            </a:pPr>
            <a:r>
              <a:t/>
            </a:r>
            <a:endParaRPr/>
          </a:p>
        </p:txBody>
      </p:sp>
      <p:sp>
        <p:nvSpPr>
          <p:cNvPr id="129" name="Google Shape;129;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40000"/>
              </a:lnSpc>
              <a:spcBef>
                <a:spcPts val="0"/>
              </a:spcBef>
              <a:spcAft>
                <a:spcPts val="0"/>
              </a:spcAft>
              <a:buClr>
                <a:srgbClr val="000000"/>
              </a:buClr>
              <a:buSzPts val="1100"/>
              <a:buFont typeface="Arial"/>
              <a:buNone/>
            </a:pPr>
            <a:r>
              <a:rPr b="1" lang="en" sz="1400"/>
              <a:t>Academic research</a:t>
            </a:r>
            <a:r>
              <a:rPr lang="en" sz="1400"/>
              <a:t> is largely </a:t>
            </a:r>
            <a:r>
              <a:rPr lang="en" sz="1400" u="sng"/>
              <a:t>collaborative and </a:t>
            </a:r>
            <a:r>
              <a:rPr lang="en" sz="1400" u="sng"/>
              <a:t>teamwork</a:t>
            </a:r>
            <a:r>
              <a:rPr lang="en" sz="1400" u="sng"/>
              <a:t> oriented</a:t>
            </a:r>
            <a:r>
              <a:rPr lang="en" sz="1400"/>
              <a:t>. An academic environment creates an extraordinary opportunity for cross-disciplinary thinking and research. You can, however, enjoy a large sense of autonomy, should you choose, with </a:t>
            </a:r>
            <a:r>
              <a:rPr b="1" lang="en" sz="1400"/>
              <a:t>the freedom to choose when, and with whom, you collaborate</a:t>
            </a:r>
            <a:r>
              <a:rPr lang="en" sz="1400"/>
              <a:t>.</a:t>
            </a:r>
            <a:endParaRPr sz="1400"/>
          </a:p>
          <a:p>
            <a:pPr indent="0" lvl="0" marL="0" rtl="0" algn="l">
              <a:lnSpc>
                <a:spcPct val="140000"/>
              </a:lnSpc>
              <a:spcBef>
                <a:spcPts val="800"/>
              </a:spcBef>
              <a:spcAft>
                <a:spcPts val="0"/>
              </a:spcAft>
              <a:buClr>
                <a:srgbClr val="000000"/>
              </a:buClr>
              <a:buSzPts val="1100"/>
              <a:buFont typeface="Arial"/>
              <a:buNone/>
            </a:pPr>
            <a:r>
              <a:rPr lang="en" sz="1400"/>
              <a:t>In industry, researchers are working toward a larger, shared goal. Due to the complex nature of drug discovery, there is much collaboration across multiple functional areas and disciplines. Whereas </a:t>
            </a:r>
            <a:r>
              <a:rPr b="1" lang="en" sz="1400"/>
              <a:t>researchers in academia can be highly competitive, in industry, it’s critical for researchers to be able to collaborate and work as a team</a:t>
            </a:r>
            <a:r>
              <a:rPr lang="en" sz="1400"/>
              <a:t>.</a:t>
            </a:r>
            <a:endParaRPr sz="1200">
              <a:solidFill>
                <a:srgbClr val="333333"/>
              </a:solidFill>
              <a:latin typeface="Arial"/>
              <a:ea typeface="Arial"/>
              <a:cs typeface="Arial"/>
              <a:sym typeface="Arial"/>
            </a:endParaRPr>
          </a:p>
          <a:p>
            <a:pPr indent="0" lvl="0" marL="0" rtl="0" algn="l">
              <a:spcBef>
                <a:spcPts val="800"/>
              </a:spcBef>
              <a:spcAft>
                <a:spcPts val="1600"/>
              </a:spcAft>
              <a:buNone/>
            </a:pPr>
            <a:r>
              <a:t/>
            </a:r>
            <a:endParaRPr b="1"/>
          </a:p>
        </p:txBody>
      </p:sp>
      <p:sp>
        <p:nvSpPr>
          <p:cNvPr id="130" name="Google Shape;130;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to consider - Workspace Culture</a:t>
            </a:r>
            <a:endParaRPr/>
          </a:p>
          <a:p>
            <a:pPr indent="0" lvl="0" marL="0" rtl="0" algn="l">
              <a:spcBef>
                <a:spcPts val="0"/>
              </a:spcBef>
              <a:spcAft>
                <a:spcPts val="0"/>
              </a:spcAft>
              <a:buNone/>
            </a:pPr>
            <a:r>
              <a:t/>
            </a:r>
            <a:endParaRPr/>
          </a:p>
        </p:txBody>
      </p:sp>
      <p:sp>
        <p:nvSpPr>
          <p:cNvPr id="136" name="Google Shape;136;p23"/>
          <p:cNvSpPr txBox="1"/>
          <p:nvPr>
            <p:ph idx="1" type="body"/>
          </p:nvPr>
        </p:nvSpPr>
        <p:spPr>
          <a:xfrm>
            <a:off x="311700" y="1152475"/>
            <a:ext cx="6715500" cy="3416400"/>
          </a:xfrm>
          <a:prstGeom prst="rect">
            <a:avLst/>
          </a:prstGeom>
        </p:spPr>
        <p:txBody>
          <a:bodyPr anchorCtr="0" anchor="t" bIns="91425" lIns="91425" spcFirstLastPara="1" rIns="91425" wrap="square" tIns="91425">
            <a:noAutofit/>
          </a:bodyPr>
          <a:lstStyle/>
          <a:p>
            <a:pPr indent="0" lvl="0" marL="0" rtl="0" algn="l">
              <a:lnSpc>
                <a:spcPct val="140000"/>
              </a:lnSpc>
              <a:spcBef>
                <a:spcPts val="0"/>
              </a:spcBef>
              <a:spcAft>
                <a:spcPts val="0"/>
              </a:spcAft>
              <a:buClr>
                <a:srgbClr val="000000"/>
              </a:buClr>
              <a:buSzPts val="1100"/>
              <a:buFont typeface="Arial"/>
              <a:buNone/>
            </a:pPr>
            <a:r>
              <a:rPr b="1" lang="en" sz="1400"/>
              <a:t>Academia</a:t>
            </a:r>
            <a:r>
              <a:rPr lang="en" sz="1400"/>
              <a:t> is highly research and discovery focused, and </a:t>
            </a:r>
            <a:r>
              <a:rPr b="1" lang="en" sz="1400"/>
              <a:t>much research is done for the sake of learning</a:t>
            </a:r>
            <a:r>
              <a:rPr lang="en" sz="1400"/>
              <a:t>, as opposed to clinical application. In contrast, </a:t>
            </a:r>
            <a:r>
              <a:rPr b="1" lang="en" sz="1400"/>
              <a:t>“industry”</a:t>
            </a:r>
            <a:r>
              <a:rPr lang="en" sz="1400"/>
              <a:t> work allows researchers to </a:t>
            </a:r>
            <a:r>
              <a:rPr b="1" lang="en" sz="1400"/>
              <a:t>feel a sense of immediate impact on patient lives</a:t>
            </a:r>
            <a:r>
              <a:rPr lang="en" sz="1400"/>
              <a:t>.</a:t>
            </a:r>
            <a:endParaRPr sz="1400"/>
          </a:p>
          <a:p>
            <a:pPr indent="0" lvl="0" marL="0" rtl="0" algn="l">
              <a:lnSpc>
                <a:spcPct val="140000"/>
              </a:lnSpc>
              <a:spcBef>
                <a:spcPts val="800"/>
              </a:spcBef>
              <a:spcAft>
                <a:spcPts val="0"/>
              </a:spcAft>
              <a:buClr>
                <a:srgbClr val="000000"/>
              </a:buClr>
              <a:buSzPts val="1100"/>
              <a:buFont typeface="Arial"/>
              <a:buNone/>
            </a:pPr>
            <a:r>
              <a:rPr lang="en" sz="1400"/>
              <a:t>Both workplaces have their own share of pressures and demands, as well. In </a:t>
            </a:r>
            <a:r>
              <a:rPr b="1" lang="en" sz="1400">
                <a:solidFill>
                  <a:srgbClr val="990000"/>
                </a:solidFill>
              </a:rPr>
              <a:t>academia</a:t>
            </a:r>
            <a:r>
              <a:rPr lang="en" sz="1400"/>
              <a:t>, the researcher’s plight is often </a:t>
            </a:r>
            <a:r>
              <a:rPr b="1" lang="en" sz="1400">
                <a:solidFill>
                  <a:srgbClr val="990000"/>
                </a:solidFill>
              </a:rPr>
              <a:t>“obtain funding and publish, or perish.”</a:t>
            </a:r>
            <a:r>
              <a:rPr lang="en" sz="1400"/>
              <a:t> Academics are under immense pressure to be self-starters, continually publish their research, and to promote and advocate for their work.</a:t>
            </a:r>
            <a:endParaRPr sz="1400"/>
          </a:p>
          <a:p>
            <a:pPr indent="0" lvl="0" marL="0" rtl="0" algn="l">
              <a:lnSpc>
                <a:spcPct val="140000"/>
              </a:lnSpc>
              <a:spcBef>
                <a:spcPts val="800"/>
              </a:spcBef>
              <a:spcAft>
                <a:spcPts val="0"/>
              </a:spcAft>
              <a:buClr>
                <a:srgbClr val="000000"/>
              </a:buClr>
              <a:buSzPts val="1100"/>
              <a:buFont typeface="Arial"/>
              <a:buNone/>
            </a:pPr>
            <a:r>
              <a:rPr lang="en" sz="1400"/>
              <a:t>In </a:t>
            </a:r>
            <a:r>
              <a:rPr lang="en" sz="1400" u="sng"/>
              <a:t>industry,</a:t>
            </a:r>
            <a:r>
              <a:rPr lang="en" sz="1400"/>
              <a:t> the pressures are typically more deadline-driven, as teams work to integrate science and business-focused problem solving on tight project timelines in accordance with larger product and </a:t>
            </a:r>
            <a:r>
              <a:rPr lang="en" sz="1400" u="sng"/>
              <a:t>business goals</a:t>
            </a:r>
            <a:r>
              <a:rPr lang="en" sz="1400"/>
              <a:t>. Thus, it’s important for people working in industry to be </a:t>
            </a:r>
            <a:r>
              <a:rPr b="1" lang="en" sz="1400"/>
              <a:t>excellent communicators</a:t>
            </a:r>
            <a:r>
              <a:rPr lang="en" sz="1400"/>
              <a:t> and have sharp people skills to manage projects.</a:t>
            </a:r>
            <a:endParaRPr sz="1400"/>
          </a:p>
          <a:p>
            <a:pPr indent="0" lvl="0" marL="0" rtl="0" algn="l">
              <a:lnSpc>
                <a:spcPct val="140000"/>
              </a:lnSpc>
              <a:spcBef>
                <a:spcPts val="800"/>
              </a:spcBef>
              <a:spcAft>
                <a:spcPts val="800"/>
              </a:spcAft>
              <a:buNone/>
            </a:pPr>
            <a:r>
              <a:t/>
            </a:r>
            <a:endParaRPr b="1"/>
          </a:p>
        </p:txBody>
      </p:sp>
      <p:sp>
        <p:nvSpPr>
          <p:cNvPr id="137" name="Google Shape;137;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138" name="Google Shape;138;p23"/>
          <p:cNvPicPr preferRelativeResize="0"/>
          <p:nvPr/>
        </p:nvPicPr>
        <p:blipFill>
          <a:blip r:embed="rId3">
            <a:alphaModFix/>
          </a:blip>
          <a:stretch>
            <a:fillRect/>
          </a:stretch>
        </p:blipFill>
        <p:spPr>
          <a:xfrm>
            <a:off x="6948238" y="3258638"/>
            <a:ext cx="2195774" cy="1234374"/>
          </a:xfrm>
          <a:prstGeom prst="rect">
            <a:avLst/>
          </a:prstGeom>
          <a:noFill/>
          <a:ln>
            <a:noFill/>
          </a:ln>
        </p:spPr>
      </p:pic>
      <p:pic>
        <p:nvPicPr>
          <p:cNvPr id="139" name="Google Shape;139;p23"/>
          <p:cNvPicPr preferRelativeResize="0"/>
          <p:nvPr/>
        </p:nvPicPr>
        <p:blipFill>
          <a:blip r:embed="rId4">
            <a:alphaModFix/>
          </a:blip>
          <a:stretch>
            <a:fillRect/>
          </a:stretch>
        </p:blipFill>
        <p:spPr>
          <a:xfrm>
            <a:off x="7004000" y="1352250"/>
            <a:ext cx="2084250" cy="1571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to consider - Individual Impact</a:t>
            </a:r>
            <a:endParaRPr/>
          </a:p>
          <a:p>
            <a:pPr indent="0" lvl="0" marL="0" rtl="0" algn="l">
              <a:spcBef>
                <a:spcPts val="0"/>
              </a:spcBef>
              <a:spcAft>
                <a:spcPts val="0"/>
              </a:spcAft>
              <a:buNone/>
            </a:pPr>
            <a:r>
              <a:t/>
            </a:r>
            <a:endParaRPr/>
          </a:p>
        </p:txBody>
      </p:sp>
      <p:sp>
        <p:nvSpPr>
          <p:cNvPr id="145" name="Google Shape;145;p24"/>
          <p:cNvSpPr txBox="1"/>
          <p:nvPr>
            <p:ph idx="1" type="body"/>
          </p:nvPr>
        </p:nvSpPr>
        <p:spPr>
          <a:xfrm>
            <a:off x="311700" y="1505950"/>
            <a:ext cx="8160600" cy="3215400"/>
          </a:xfrm>
          <a:prstGeom prst="rect">
            <a:avLst/>
          </a:prstGeom>
        </p:spPr>
        <p:txBody>
          <a:bodyPr anchorCtr="0" anchor="t" bIns="91425" lIns="91425" spcFirstLastPara="1" rIns="91425" wrap="square" tIns="91425">
            <a:noAutofit/>
          </a:bodyPr>
          <a:lstStyle/>
          <a:p>
            <a:pPr indent="0" lvl="0" marL="0" rtl="0" algn="l">
              <a:lnSpc>
                <a:spcPct val="140000"/>
              </a:lnSpc>
              <a:spcBef>
                <a:spcPts val="0"/>
              </a:spcBef>
              <a:spcAft>
                <a:spcPts val="0"/>
              </a:spcAft>
              <a:buClr>
                <a:srgbClr val="000000"/>
              </a:buClr>
              <a:buSzPts val="1100"/>
              <a:buFont typeface="Arial"/>
              <a:buNone/>
            </a:pPr>
            <a:r>
              <a:rPr lang="en" sz="1400"/>
              <a:t>As an academic, you’ll typically not have </a:t>
            </a:r>
            <a:r>
              <a:rPr lang="en" sz="1400" u="sng"/>
              <a:t>quarterly deadlines to meet</a:t>
            </a:r>
            <a:r>
              <a:rPr lang="en" sz="1400"/>
              <a:t>, </a:t>
            </a:r>
            <a:br>
              <a:rPr lang="en" sz="1400"/>
            </a:br>
            <a:r>
              <a:rPr lang="en" sz="1400" u="sng"/>
              <a:t>monthly reports to file</a:t>
            </a:r>
            <a:r>
              <a:rPr lang="en" sz="1400"/>
              <a:t>, or </a:t>
            </a:r>
            <a:r>
              <a:rPr lang="en" sz="1400" u="sng"/>
              <a:t>a superior that you’re being held directly accountable to</a:t>
            </a:r>
            <a:r>
              <a:rPr lang="en" sz="1400"/>
              <a:t>. Thus, the ability to make an individual impact and receive recognition for your work can be greater than in industry, where you are a single member working on behalf of an organization.</a:t>
            </a:r>
            <a:endParaRPr sz="1400"/>
          </a:p>
          <a:p>
            <a:pPr indent="0" lvl="0" marL="0" rtl="0" algn="l">
              <a:lnSpc>
                <a:spcPct val="140000"/>
              </a:lnSpc>
              <a:spcBef>
                <a:spcPts val="800"/>
              </a:spcBef>
              <a:spcAft>
                <a:spcPts val="0"/>
              </a:spcAft>
              <a:buClr>
                <a:srgbClr val="000000"/>
              </a:buClr>
              <a:buSzPts val="1100"/>
              <a:buFont typeface="Arial"/>
              <a:buNone/>
            </a:pPr>
            <a:r>
              <a:rPr lang="en" sz="1400"/>
              <a:t>The flip side, however, is that </a:t>
            </a:r>
            <a:r>
              <a:rPr b="1" lang="en" sz="1400"/>
              <a:t>academics can struggle to have their ideas adopted in practice</a:t>
            </a:r>
            <a:r>
              <a:rPr lang="en" sz="1400"/>
              <a:t>, whereas the work that that industry researchers do is often directly motivated by business goals.  Although this does remove </a:t>
            </a:r>
            <a:r>
              <a:rPr b="1" lang="en" sz="1400"/>
              <a:t>a measure of autonomy</a:t>
            </a:r>
            <a:r>
              <a:rPr lang="en" sz="1400"/>
              <a:t>, the positive aspect is that research results are often immediately and directly impactful. </a:t>
            </a:r>
            <a:r>
              <a:rPr b="1" lang="en" sz="1400">
                <a:solidFill>
                  <a:srgbClr val="134F5C"/>
                </a:solidFill>
              </a:rPr>
              <a:t>To work in industry, one must be willing to work on a team and share credit</a:t>
            </a:r>
            <a:r>
              <a:rPr lang="en" sz="1400"/>
              <a:t>. </a:t>
            </a:r>
            <a:r>
              <a:rPr b="1" lang="en" sz="1400">
                <a:solidFill>
                  <a:srgbClr val="38761D"/>
                </a:solidFill>
              </a:rPr>
              <a:t>This teamwork aspect can also take off some of the pressure of having to individually achieve results.</a:t>
            </a:r>
            <a:endParaRPr b="1" sz="1200">
              <a:solidFill>
                <a:srgbClr val="38761D"/>
              </a:solidFill>
              <a:latin typeface="Arial"/>
              <a:ea typeface="Arial"/>
              <a:cs typeface="Arial"/>
              <a:sym typeface="Arial"/>
            </a:endParaRPr>
          </a:p>
          <a:p>
            <a:pPr indent="0" lvl="0" marL="0" rtl="0" algn="l">
              <a:spcBef>
                <a:spcPts val="800"/>
              </a:spcBef>
              <a:spcAft>
                <a:spcPts val="0"/>
              </a:spcAft>
              <a:buClr>
                <a:srgbClr val="000000"/>
              </a:buClr>
              <a:buSzPts val="1100"/>
              <a:buFont typeface="Arial"/>
              <a:buNone/>
            </a:pPr>
            <a:r>
              <a:t/>
            </a:r>
            <a:endParaRPr sz="1100">
              <a:solidFill>
                <a:srgbClr val="000000"/>
              </a:solidFill>
              <a:latin typeface="Arial"/>
              <a:ea typeface="Arial"/>
              <a:cs typeface="Arial"/>
              <a:sym typeface="Arial"/>
            </a:endParaRPr>
          </a:p>
          <a:p>
            <a:pPr indent="0" lvl="0" marL="0" rtl="0" algn="l">
              <a:spcBef>
                <a:spcPts val="0"/>
              </a:spcBef>
              <a:spcAft>
                <a:spcPts val="1600"/>
              </a:spcAft>
              <a:buNone/>
            </a:pPr>
            <a:r>
              <a:t/>
            </a:r>
            <a:endParaRPr b="1"/>
          </a:p>
        </p:txBody>
      </p:sp>
      <p:sp>
        <p:nvSpPr>
          <p:cNvPr id="146" name="Google Shape;146;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147" name="Google Shape;147;p24"/>
          <p:cNvPicPr preferRelativeResize="0"/>
          <p:nvPr/>
        </p:nvPicPr>
        <p:blipFill>
          <a:blip r:embed="rId3">
            <a:alphaModFix/>
          </a:blip>
          <a:stretch>
            <a:fillRect/>
          </a:stretch>
        </p:blipFill>
        <p:spPr>
          <a:xfrm>
            <a:off x="6291250" y="169200"/>
            <a:ext cx="2729899" cy="1530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to consider - Intellectual Freedom</a:t>
            </a:r>
            <a:endParaRPr/>
          </a:p>
          <a:p>
            <a:pPr indent="0" lvl="0" marL="0" rtl="0" algn="l">
              <a:spcBef>
                <a:spcPts val="0"/>
              </a:spcBef>
              <a:spcAft>
                <a:spcPts val="0"/>
              </a:spcAft>
              <a:buNone/>
            </a:pPr>
            <a:r>
              <a:t/>
            </a:r>
            <a:endParaRPr/>
          </a:p>
        </p:txBody>
      </p:sp>
      <p:sp>
        <p:nvSpPr>
          <p:cNvPr id="153" name="Google Shape;153;p25"/>
          <p:cNvSpPr txBox="1"/>
          <p:nvPr>
            <p:ph idx="1" type="body"/>
          </p:nvPr>
        </p:nvSpPr>
        <p:spPr>
          <a:xfrm>
            <a:off x="311700" y="1152475"/>
            <a:ext cx="5937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400"/>
              <a:t>In </a:t>
            </a:r>
            <a:r>
              <a:rPr b="1" lang="en" sz="1400"/>
              <a:t>academia</a:t>
            </a:r>
            <a:r>
              <a:rPr lang="en" sz="1400"/>
              <a:t>, professionals enjoy </a:t>
            </a:r>
            <a:r>
              <a:rPr b="1" lang="en" sz="1400"/>
              <a:t>intellectual freedom</a:t>
            </a:r>
            <a:r>
              <a:rPr lang="en" sz="1400"/>
              <a:t>, free from the constraints of short-term deadlines and having to answer to those setting the research priorities. This allows individuals to choose what they would prefer to spend their time researching, and how to pursue it. </a:t>
            </a:r>
            <a:r>
              <a:rPr b="1" lang="en" sz="1400">
                <a:solidFill>
                  <a:srgbClr val="990000"/>
                </a:solidFill>
              </a:rPr>
              <a:t>With this freedom also comes the responsibility of securing funding and resources.</a:t>
            </a:r>
            <a:endParaRPr b="1" sz="1400">
              <a:solidFill>
                <a:srgbClr val="990000"/>
              </a:solidFill>
            </a:endParaRPr>
          </a:p>
          <a:p>
            <a:pPr indent="0" lvl="0" marL="0" rtl="0" algn="l">
              <a:spcBef>
                <a:spcPts val="1600"/>
              </a:spcBef>
              <a:spcAft>
                <a:spcPts val="0"/>
              </a:spcAft>
              <a:buClr>
                <a:srgbClr val="000000"/>
              </a:buClr>
              <a:buSzPts val="1100"/>
              <a:buFont typeface="Arial"/>
              <a:buNone/>
            </a:pPr>
            <a:r>
              <a:rPr lang="en" sz="1400"/>
              <a:t>When working in industry, most work is done on a quick timeline and is driven by a product or business goals. This type of clear direction can be very appealing to some researchers, while others may see it as a </a:t>
            </a:r>
            <a:r>
              <a:rPr b="1" lang="en" sz="1400">
                <a:solidFill>
                  <a:srgbClr val="990000"/>
                </a:solidFill>
              </a:rPr>
              <a:t>hindrance to their ability to investigate their own areas of personal interest</a:t>
            </a:r>
            <a:r>
              <a:rPr lang="en" sz="1400"/>
              <a:t>. A benefit of working in industry is that the </a:t>
            </a:r>
            <a:r>
              <a:rPr b="1" lang="en" sz="1400">
                <a:solidFill>
                  <a:srgbClr val="38761D"/>
                </a:solidFill>
              </a:rPr>
              <a:t>funding and more state-of-the-art resources</a:t>
            </a:r>
            <a:r>
              <a:rPr lang="en" sz="1400"/>
              <a:t> will be supplied by the larger organization.</a:t>
            </a:r>
            <a:endParaRPr sz="1400"/>
          </a:p>
          <a:p>
            <a:pPr indent="0" lvl="0" marL="0" rtl="0" algn="l">
              <a:spcBef>
                <a:spcPts val="1600"/>
              </a:spcBef>
              <a:spcAft>
                <a:spcPts val="1600"/>
              </a:spcAft>
              <a:buNone/>
            </a:pPr>
            <a:r>
              <a:t/>
            </a:r>
            <a:endParaRPr sz="1400"/>
          </a:p>
        </p:txBody>
      </p:sp>
      <p:sp>
        <p:nvSpPr>
          <p:cNvPr id="154" name="Google Shape;154;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155" name="Google Shape;155;p25"/>
          <p:cNvPicPr preferRelativeResize="0"/>
          <p:nvPr/>
        </p:nvPicPr>
        <p:blipFill>
          <a:blip r:embed="rId3">
            <a:alphaModFix/>
          </a:blip>
          <a:stretch>
            <a:fillRect/>
          </a:stretch>
        </p:blipFill>
        <p:spPr>
          <a:xfrm>
            <a:off x="6383625" y="1017725"/>
            <a:ext cx="2307278" cy="3645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to consider - Salary</a:t>
            </a:r>
            <a:endParaRPr/>
          </a:p>
          <a:p>
            <a:pPr indent="0" lvl="0" marL="0" rtl="0" algn="l">
              <a:spcBef>
                <a:spcPts val="0"/>
              </a:spcBef>
              <a:spcAft>
                <a:spcPts val="0"/>
              </a:spcAft>
              <a:buNone/>
            </a:pPr>
            <a:r>
              <a:t/>
            </a:r>
            <a:endParaRPr/>
          </a:p>
        </p:txBody>
      </p:sp>
      <p:sp>
        <p:nvSpPr>
          <p:cNvPr id="161" name="Google Shape;161;p26"/>
          <p:cNvSpPr txBox="1"/>
          <p:nvPr>
            <p:ph idx="1" type="body"/>
          </p:nvPr>
        </p:nvSpPr>
        <p:spPr>
          <a:xfrm>
            <a:off x="311700" y="1152475"/>
            <a:ext cx="39780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t>On average, industry scientists typically make more money than academic researchers. </a:t>
            </a:r>
            <a:endParaRPr sz="1400"/>
          </a:p>
          <a:p>
            <a:pPr indent="0" lvl="0" marL="0" rtl="0" algn="just">
              <a:spcBef>
                <a:spcPts val="1600"/>
              </a:spcBef>
              <a:spcAft>
                <a:spcPts val="1600"/>
              </a:spcAft>
              <a:buNone/>
            </a:pPr>
            <a:r>
              <a:rPr lang="en" sz="1400"/>
              <a:t>A 2014 </a:t>
            </a:r>
            <a:r>
              <a:rPr lang="en" sz="1400">
                <a:uFill>
                  <a:noFill/>
                </a:uFill>
                <a:hlinkClick r:id="rId3"/>
              </a:rPr>
              <a:t>Life Sciences Salary Survey</a:t>
            </a:r>
            <a:r>
              <a:rPr lang="en" sz="1400"/>
              <a:t> found that American, Canadian, and European scientists that worked in industry made </a:t>
            </a:r>
            <a:r>
              <a:rPr b="1" lang="en" sz="1400"/>
              <a:t>about 30 percent more than those in academia</a:t>
            </a:r>
            <a:r>
              <a:rPr lang="en" sz="1400"/>
              <a:t>. On average, academics, including postdocs, make </a:t>
            </a:r>
            <a:r>
              <a:rPr b="1" lang="en" sz="1400">
                <a:solidFill>
                  <a:srgbClr val="E69138"/>
                </a:solidFill>
              </a:rPr>
              <a:t>$88,693</a:t>
            </a:r>
            <a:r>
              <a:rPr lang="en" sz="1400"/>
              <a:t> annually, while commercial scientists make </a:t>
            </a:r>
            <a:r>
              <a:rPr b="1" lang="en" sz="1400">
                <a:solidFill>
                  <a:srgbClr val="6AA84F"/>
                </a:solidFill>
              </a:rPr>
              <a:t>$129,507</a:t>
            </a:r>
            <a:r>
              <a:rPr lang="en" sz="1400"/>
              <a:t>.</a:t>
            </a:r>
            <a:endParaRPr sz="1400"/>
          </a:p>
        </p:txBody>
      </p:sp>
      <p:sp>
        <p:nvSpPr>
          <p:cNvPr id="162" name="Google Shape;16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163" name="Google Shape;163;p26"/>
          <p:cNvPicPr preferRelativeResize="0"/>
          <p:nvPr/>
        </p:nvPicPr>
        <p:blipFill>
          <a:blip r:embed="rId4">
            <a:alphaModFix/>
          </a:blip>
          <a:stretch>
            <a:fillRect/>
          </a:stretch>
        </p:blipFill>
        <p:spPr>
          <a:xfrm>
            <a:off x="4614200" y="153250"/>
            <a:ext cx="2156575" cy="3201539"/>
          </a:xfrm>
          <a:prstGeom prst="rect">
            <a:avLst/>
          </a:prstGeom>
          <a:noFill/>
          <a:ln>
            <a:noFill/>
          </a:ln>
        </p:spPr>
      </p:pic>
      <p:pic>
        <p:nvPicPr>
          <p:cNvPr id="164" name="Google Shape;164;p26"/>
          <p:cNvPicPr preferRelativeResize="0"/>
          <p:nvPr/>
        </p:nvPicPr>
        <p:blipFill>
          <a:blip r:embed="rId5">
            <a:alphaModFix/>
          </a:blip>
          <a:stretch>
            <a:fillRect/>
          </a:stretch>
        </p:blipFill>
        <p:spPr>
          <a:xfrm>
            <a:off x="6864575" y="153250"/>
            <a:ext cx="2156574" cy="3201550"/>
          </a:xfrm>
          <a:prstGeom prst="rect">
            <a:avLst/>
          </a:prstGeom>
          <a:noFill/>
          <a:ln>
            <a:noFill/>
          </a:ln>
        </p:spPr>
      </p:pic>
      <p:pic>
        <p:nvPicPr>
          <p:cNvPr id="165" name="Google Shape;165;p26"/>
          <p:cNvPicPr preferRelativeResize="0"/>
          <p:nvPr/>
        </p:nvPicPr>
        <p:blipFill>
          <a:blip r:embed="rId6">
            <a:alphaModFix/>
          </a:blip>
          <a:stretch>
            <a:fillRect/>
          </a:stretch>
        </p:blipFill>
        <p:spPr>
          <a:xfrm>
            <a:off x="4708000" y="3546874"/>
            <a:ext cx="2156575" cy="1203866"/>
          </a:xfrm>
          <a:prstGeom prst="rect">
            <a:avLst/>
          </a:prstGeom>
          <a:noFill/>
          <a:ln>
            <a:noFill/>
          </a:ln>
        </p:spPr>
      </p:pic>
      <p:pic>
        <p:nvPicPr>
          <p:cNvPr id="166" name="Google Shape;166;p26"/>
          <p:cNvPicPr preferRelativeResize="0"/>
          <p:nvPr/>
        </p:nvPicPr>
        <p:blipFill rotWithShape="1">
          <a:blip r:embed="rId7">
            <a:alphaModFix/>
          </a:blip>
          <a:srcRect b="0" l="8681" r="9951" t="0"/>
          <a:stretch/>
        </p:blipFill>
        <p:spPr>
          <a:xfrm>
            <a:off x="6943975" y="3546875"/>
            <a:ext cx="2077175" cy="1203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to consider - Career Advancement</a:t>
            </a:r>
            <a:endParaRPr/>
          </a:p>
          <a:p>
            <a:pPr indent="0" lvl="0" marL="0" rtl="0" algn="l">
              <a:spcBef>
                <a:spcPts val="0"/>
              </a:spcBef>
              <a:spcAft>
                <a:spcPts val="0"/>
              </a:spcAft>
              <a:buNone/>
            </a:pPr>
            <a:r>
              <a:t/>
            </a:r>
            <a:endParaRPr/>
          </a:p>
        </p:txBody>
      </p:sp>
      <p:sp>
        <p:nvSpPr>
          <p:cNvPr id="172" name="Google Shape;172;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40000"/>
              </a:lnSpc>
              <a:spcBef>
                <a:spcPts val="0"/>
              </a:spcBef>
              <a:spcAft>
                <a:spcPts val="0"/>
              </a:spcAft>
              <a:buClr>
                <a:srgbClr val="000000"/>
              </a:buClr>
              <a:buSzPts val="1100"/>
              <a:buFont typeface="Arial"/>
              <a:buNone/>
            </a:pPr>
            <a:r>
              <a:rPr lang="en" sz="1400"/>
              <a:t>Generally speaking, an </a:t>
            </a:r>
            <a:r>
              <a:rPr b="1" lang="en" sz="1400"/>
              <a:t>academic research</a:t>
            </a:r>
            <a:r>
              <a:rPr lang="en" sz="1400"/>
              <a:t> scientist’s career moves one of two directions—toward </a:t>
            </a:r>
            <a:r>
              <a:rPr b="1" lang="en" sz="1400"/>
              <a:t>tenure</a:t>
            </a:r>
            <a:r>
              <a:rPr lang="en" sz="1400"/>
              <a:t> and </a:t>
            </a:r>
            <a:r>
              <a:rPr b="1" lang="en" sz="1400"/>
              <a:t>professorship</a:t>
            </a:r>
            <a:r>
              <a:rPr lang="en" sz="1400"/>
              <a:t>, or toward work as an </a:t>
            </a:r>
            <a:r>
              <a:rPr b="1" lang="en" sz="1400"/>
              <a:t>academic staff scientist</a:t>
            </a:r>
            <a:r>
              <a:rPr lang="en" sz="1400"/>
              <a:t>. The career ladder can be difficult if </a:t>
            </a:r>
            <a:r>
              <a:rPr lang="en" sz="1400" u="sng"/>
              <a:t>only a handful of universities that may specialize in your discipline</a:t>
            </a:r>
            <a:r>
              <a:rPr lang="en" sz="1400"/>
              <a:t>, or are actively hiring in a given year. There is </a:t>
            </a:r>
            <a:r>
              <a:rPr b="1" lang="en" sz="1400">
                <a:solidFill>
                  <a:srgbClr val="38761D"/>
                </a:solidFill>
              </a:rPr>
              <a:t>great job security</a:t>
            </a:r>
            <a:r>
              <a:rPr lang="en" sz="1400"/>
              <a:t>, however, if you achieve tenure.</a:t>
            </a:r>
            <a:endParaRPr sz="1400"/>
          </a:p>
          <a:p>
            <a:pPr indent="0" lvl="0" marL="0" rtl="0" algn="l">
              <a:lnSpc>
                <a:spcPct val="140000"/>
              </a:lnSpc>
              <a:spcBef>
                <a:spcPts val="800"/>
              </a:spcBef>
              <a:spcAft>
                <a:spcPts val="0"/>
              </a:spcAft>
              <a:buClr>
                <a:srgbClr val="000000"/>
              </a:buClr>
              <a:buSzPts val="1100"/>
              <a:buFont typeface="Arial"/>
              <a:buNone/>
            </a:pPr>
            <a:r>
              <a:rPr b="1" lang="en" sz="1400"/>
              <a:t>Industry career opportunities are broader</a:t>
            </a:r>
            <a:r>
              <a:rPr lang="en" sz="1400"/>
              <a:t>, however, and can range from research at the bench to work in product marketing or development. In industry, you also have the opportunity to climb the organizational ladder to manage larger teams and projects.</a:t>
            </a:r>
            <a:endParaRPr sz="1200">
              <a:solidFill>
                <a:srgbClr val="333333"/>
              </a:solidFill>
              <a:latin typeface="Arial"/>
              <a:ea typeface="Arial"/>
              <a:cs typeface="Arial"/>
              <a:sym typeface="Arial"/>
            </a:endParaRPr>
          </a:p>
          <a:p>
            <a:pPr indent="0" lvl="0" marL="0" rtl="0" algn="l">
              <a:spcBef>
                <a:spcPts val="800"/>
              </a:spcBef>
              <a:spcAft>
                <a:spcPts val="1600"/>
              </a:spcAft>
              <a:buNone/>
            </a:pPr>
            <a:r>
              <a:t/>
            </a:r>
            <a:endParaRPr b="1"/>
          </a:p>
        </p:txBody>
      </p:sp>
      <p:sp>
        <p:nvSpPr>
          <p:cNvPr id="173" name="Google Shape;173;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174" name="Google Shape;174;p27"/>
          <p:cNvPicPr preferRelativeResize="0"/>
          <p:nvPr/>
        </p:nvPicPr>
        <p:blipFill>
          <a:blip r:embed="rId3">
            <a:alphaModFix/>
          </a:blip>
          <a:stretch>
            <a:fillRect/>
          </a:stretch>
        </p:blipFill>
        <p:spPr>
          <a:xfrm>
            <a:off x="3160163" y="3407128"/>
            <a:ext cx="2823674" cy="158832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Tips</a:t>
            </a:r>
            <a:endParaRPr/>
          </a:p>
          <a:p>
            <a:pPr indent="0" lvl="0" marL="0" rtl="0" algn="l">
              <a:spcBef>
                <a:spcPts val="0"/>
              </a:spcBef>
              <a:spcAft>
                <a:spcPts val="0"/>
              </a:spcAft>
              <a:buNone/>
            </a:pPr>
            <a:r>
              <a:t/>
            </a:r>
            <a:endParaRPr/>
          </a:p>
        </p:txBody>
      </p:sp>
      <p:sp>
        <p:nvSpPr>
          <p:cNvPr id="180" name="Google Shape;180;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04800" lvl="0" marL="457200" marR="101600" rtl="0" algn="l">
              <a:lnSpc>
                <a:spcPct val="140000"/>
              </a:lnSpc>
              <a:spcBef>
                <a:spcPts val="1800"/>
              </a:spcBef>
              <a:spcAft>
                <a:spcPts val="0"/>
              </a:spcAft>
              <a:buClr>
                <a:srgbClr val="333333"/>
              </a:buClr>
              <a:buSzPts val="1200"/>
              <a:buFont typeface="Arial"/>
              <a:buChar char="●"/>
            </a:pPr>
            <a:r>
              <a:rPr b="1" lang="en" sz="1400"/>
              <a:t>Determine your priorities.</a:t>
            </a:r>
            <a:r>
              <a:rPr lang="en" sz="1400"/>
              <a:t> Consider what matters most to you. Whether you’re most concerned about salary potential, intellectual freedom, or flexibility, it’s important to do some soul-searching to decide what you value most.</a:t>
            </a:r>
            <a:endParaRPr sz="1400"/>
          </a:p>
          <a:p>
            <a:pPr indent="-304800" lvl="0" marL="457200" marR="101600" rtl="0" algn="l">
              <a:lnSpc>
                <a:spcPct val="140000"/>
              </a:lnSpc>
              <a:spcBef>
                <a:spcPts val="0"/>
              </a:spcBef>
              <a:spcAft>
                <a:spcPts val="0"/>
              </a:spcAft>
              <a:buClr>
                <a:srgbClr val="333333"/>
              </a:buClr>
              <a:buSzPts val="1200"/>
              <a:buFont typeface="Arial"/>
              <a:buChar char="●"/>
            </a:pPr>
            <a:r>
              <a:rPr b="1" lang="en" sz="1400"/>
              <a:t>Think about how you want to spend your time.</a:t>
            </a:r>
            <a:r>
              <a:rPr lang="en" sz="1400"/>
              <a:t> Consider how you actually want to spend your time day-to-day. Think about how you feel about teaching, publishing, managing, interacting, traveling, negotiating, collaborating, presenting, reporting, reviewing, fundraising, etc.</a:t>
            </a:r>
            <a:endParaRPr sz="1400"/>
          </a:p>
          <a:p>
            <a:pPr indent="-304800" lvl="0" marL="457200" marR="101600" rtl="0" algn="l">
              <a:lnSpc>
                <a:spcPct val="140000"/>
              </a:lnSpc>
              <a:spcBef>
                <a:spcPts val="0"/>
              </a:spcBef>
              <a:spcAft>
                <a:spcPts val="0"/>
              </a:spcAft>
              <a:buClr>
                <a:srgbClr val="333333"/>
              </a:buClr>
              <a:buSzPts val="1200"/>
              <a:buFont typeface="Arial"/>
              <a:buChar char="●"/>
            </a:pPr>
            <a:r>
              <a:rPr b="1" lang="en" sz="1400"/>
              <a:t>Know your strengths.</a:t>
            </a:r>
            <a:r>
              <a:rPr lang="en" sz="1400"/>
              <a:t> Are you a self-starter who is able to proactively manage your own time? Or do you prefer to work in a more structured, process-oriented environment? Knowing your strengths can help direct you to the path that will increase your chances of success.</a:t>
            </a:r>
            <a:endParaRPr sz="1200">
              <a:solidFill>
                <a:srgbClr val="333333"/>
              </a:solidFill>
              <a:latin typeface="Arial"/>
              <a:ea typeface="Arial"/>
              <a:cs typeface="Arial"/>
              <a:sym typeface="Arial"/>
            </a:endParaRPr>
          </a:p>
          <a:p>
            <a:pPr indent="0" lvl="0" marL="0" rtl="0" algn="l">
              <a:spcBef>
                <a:spcPts val="2300"/>
              </a:spcBef>
              <a:spcAft>
                <a:spcPts val="1600"/>
              </a:spcAft>
              <a:buNone/>
            </a:pPr>
            <a:r>
              <a:t/>
            </a:r>
            <a:endParaRPr b="1"/>
          </a:p>
        </p:txBody>
      </p:sp>
      <p:sp>
        <p:nvSpPr>
          <p:cNvPr id="181" name="Google Shape;181;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182" name="Google Shape;182;p28"/>
          <p:cNvPicPr preferRelativeResize="0"/>
          <p:nvPr/>
        </p:nvPicPr>
        <p:blipFill>
          <a:blip r:embed="rId3">
            <a:alphaModFix/>
          </a:blip>
          <a:stretch>
            <a:fillRect/>
          </a:stretch>
        </p:blipFill>
        <p:spPr>
          <a:xfrm>
            <a:off x="7639302" y="155150"/>
            <a:ext cx="1663948" cy="12635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Tips</a:t>
            </a:r>
            <a:endParaRPr/>
          </a:p>
          <a:p>
            <a:pPr indent="0" lvl="0" marL="0" rtl="0" algn="l">
              <a:spcBef>
                <a:spcPts val="0"/>
              </a:spcBef>
              <a:spcAft>
                <a:spcPts val="0"/>
              </a:spcAft>
              <a:buNone/>
            </a:pPr>
            <a:r>
              <a:t/>
            </a:r>
            <a:endParaRPr/>
          </a:p>
        </p:txBody>
      </p:sp>
      <p:sp>
        <p:nvSpPr>
          <p:cNvPr id="188" name="Google Shape;188;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04800" lvl="0" marL="457200" marR="101600" rtl="0" algn="l">
              <a:lnSpc>
                <a:spcPct val="140000"/>
              </a:lnSpc>
              <a:spcBef>
                <a:spcPts val="1800"/>
              </a:spcBef>
              <a:spcAft>
                <a:spcPts val="0"/>
              </a:spcAft>
              <a:buClr>
                <a:srgbClr val="333333"/>
              </a:buClr>
              <a:buSzPts val="1200"/>
              <a:buFont typeface="Arial"/>
              <a:buChar char="●"/>
            </a:pPr>
            <a:r>
              <a:rPr b="1" lang="en" sz="1400"/>
              <a:t>Factor in your personality. </a:t>
            </a:r>
            <a:r>
              <a:rPr lang="en" sz="1400"/>
              <a:t>Do you prefer to work independently, or do you thrive when working alongside others? Are you comfortable with self-promotion, or would you be more comfortable sharing your successes with a team?</a:t>
            </a:r>
            <a:endParaRPr sz="1400"/>
          </a:p>
          <a:p>
            <a:pPr indent="-304800" lvl="0" marL="457200" marR="101600" rtl="0" algn="l">
              <a:lnSpc>
                <a:spcPct val="140000"/>
              </a:lnSpc>
              <a:spcBef>
                <a:spcPts val="0"/>
              </a:spcBef>
              <a:spcAft>
                <a:spcPts val="0"/>
              </a:spcAft>
              <a:buClr>
                <a:srgbClr val="333333"/>
              </a:buClr>
              <a:buSzPts val="1200"/>
              <a:buFont typeface="Arial"/>
              <a:buChar char="●"/>
            </a:pPr>
            <a:r>
              <a:rPr b="1" lang="en" sz="1400"/>
              <a:t>Think long-term, but keep your options open.</a:t>
            </a:r>
            <a:r>
              <a:rPr lang="en" sz="1400"/>
              <a:t> Where do you see yourself in five years? 10? 20? Think about where you’d like to be long-term, but remember the choice you make is merely for the next step in your career. It doesn’t have to be final. The field is currently more conducive to transitions between the two fields more than ever before.</a:t>
            </a:r>
            <a:endParaRPr sz="1400"/>
          </a:p>
          <a:p>
            <a:pPr indent="-304800" lvl="0" marL="457200" marR="101600" rtl="0" algn="l">
              <a:lnSpc>
                <a:spcPct val="140000"/>
              </a:lnSpc>
              <a:spcBef>
                <a:spcPts val="0"/>
              </a:spcBef>
              <a:spcAft>
                <a:spcPts val="0"/>
              </a:spcAft>
              <a:buClr>
                <a:srgbClr val="333333"/>
              </a:buClr>
              <a:buSzPts val="1200"/>
              <a:buFont typeface="Arial"/>
              <a:buChar char="●"/>
            </a:pPr>
            <a:r>
              <a:rPr b="1" lang="en" sz="1400"/>
              <a:t>Be true to yourself. </a:t>
            </a:r>
            <a:r>
              <a:rPr lang="en" sz="1400"/>
              <a:t>Most of all, be honest with yourself. Stay true to who you are, and consider what you are most passionate about. If you do this, you will find success in whichever path you choose</a:t>
            </a:r>
            <a:endParaRPr sz="1200">
              <a:solidFill>
                <a:srgbClr val="333333"/>
              </a:solidFill>
              <a:latin typeface="Arial"/>
              <a:ea typeface="Arial"/>
              <a:cs typeface="Arial"/>
              <a:sym typeface="Arial"/>
            </a:endParaRPr>
          </a:p>
          <a:p>
            <a:pPr indent="0" lvl="0" marL="0" rtl="0" algn="l">
              <a:spcBef>
                <a:spcPts val="2300"/>
              </a:spcBef>
              <a:spcAft>
                <a:spcPts val="1600"/>
              </a:spcAft>
              <a:buNone/>
            </a:pPr>
            <a:r>
              <a:t/>
            </a:r>
            <a:endParaRPr b="1" sz="1200">
              <a:solidFill>
                <a:srgbClr val="333333"/>
              </a:solidFill>
              <a:latin typeface="Arial"/>
              <a:ea typeface="Arial"/>
              <a:cs typeface="Arial"/>
              <a:sym typeface="Arial"/>
            </a:endParaRPr>
          </a:p>
        </p:txBody>
      </p:sp>
      <p:sp>
        <p:nvSpPr>
          <p:cNvPr id="189" name="Google Shape;189;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190" name="Google Shape;190;p29"/>
          <p:cNvPicPr preferRelativeResize="0"/>
          <p:nvPr/>
        </p:nvPicPr>
        <p:blipFill>
          <a:blip r:embed="rId3">
            <a:alphaModFix/>
          </a:blip>
          <a:stretch>
            <a:fillRect/>
          </a:stretch>
        </p:blipFill>
        <p:spPr>
          <a:xfrm>
            <a:off x="7639302" y="155150"/>
            <a:ext cx="1663948" cy="12635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0"/>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 for your attention</a:t>
            </a:r>
            <a:endParaRPr/>
          </a:p>
        </p:txBody>
      </p:sp>
      <p:sp>
        <p:nvSpPr>
          <p:cNvPr id="196" name="Google Shape;196;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Preparation for a research career</a:t>
            </a:r>
            <a:endParaRPr/>
          </a:p>
          <a:p>
            <a:pPr indent="0" lvl="0" marL="0" rtl="0" algn="l">
              <a:spcBef>
                <a:spcPts val="0"/>
              </a:spcBef>
              <a:spcAft>
                <a:spcPts val="0"/>
              </a:spcAft>
              <a:buNone/>
            </a:pPr>
            <a:r>
              <a:t/>
            </a:r>
            <a:endParaRPr/>
          </a:p>
        </p:txBody>
      </p:sp>
      <p:sp>
        <p:nvSpPr>
          <p:cNvPr id="68" name="Google Shape;68;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33333"/>
                </a:solidFill>
                <a:latin typeface="Arial"/>
                <a:ea typeface="Arial"/>
                <a:cs typeface="Arial"/>
                <a:sym typeface="Arial"/>
              </a:rPr>
              <a:t>Starts with graduate school!</a:t>
            </a:r>
            <a:endParaRPr sz="1600">
              <a:solidFill>
                <a:srgbClr val="333333"/>
              </a:solidFill>
              <a:latin typeface="Arial"/>
              <a:ea typeface="Arial"/>
              <a:cs typeface="Arial"/>
              <a:sym typeface="Arial"/>
            </a:endParaRPr>
          </a:p>
          <a:p>
            <a:pPr indent="-330200" lvl="0" marL="457200" rtl="0" algn="l">
              <a:spcBef>
                <a:spcPts val="1600"/>
              </a:spcBef>
              <a:spcAft>
                <a:spcPts val="0"/>
              </a:spcAft>
              <a:buClr>
                <a:srgbClr val="333333"/>
              </a:buClr>
              <a:buSzPts val="1600"/>
              <a:buFont typeface="Arial"/>
              <a:buChar char="●"/>
            </a:pPr>
            <a:r>
              <a:rPr lang="en" sz="1600">
                <a:solidFill>
                  <a:srgbClr val="333333"/>
                </a:solidFill>
                <a:latin typeface="Arial"/>
                <a:ea typeface="Arial"/>
                <a:cs typeface="Arial"/>
                <a:sym typeface="Arial"/>
              </a:rPr>
              <a:t>Check out the grad admission website (</a:t>
            </a:r>
            <a:r>
              <a:rPr lang="en" sz="1600" u="sng">
                <a:solidFill>
                  <a:schemeClr val="hlink"/>
                </a:solidFill>
                <a:latin typeface="Arial"/>
                <a:ea typeface="Arial"/>
                <a:cs typeface="Arial"/>
                <a:sym typeface="Arial"/>
                <a:hlinkClick r:id="rId3"/>
              </a:rPr>
              <a:t>https://web.cs.toronto.edu/graduate/prospective</a:t>
            </a:r>
            <a:r>
              <a:rPr lang="en" sz="1600">
                <a:solidFill>
                  <a:srgbClr val="333333"/>
                </a:solidFill>
                <a:latin typeface="Arial"/>
                <a:ea typeface="Arial"/>
                <a:cs typeface="Arial"/>
                <a:sym typeface="Arial"/>
              </a:rPr>
              <a:t>)</a:t>
            </a:r>
            <a:endParaRPr sz="1600">
              <a:solidFill>
                <a:srgbClr val="333333"/>
              </a:solidFill>
              <a:latin typeface="Arial"/>
              <a:ea typeface="Arial"/>
              <a:cs typeface="Arial"/>
              <a:sym typeface="Arial"/>
            </a:endParaRPr>
          </a:p>
          <a:p>
            <a:pPr indent="-330200" lvl="0" marL="457200" rtl="0" algn="l">
              <a:spcBef>
                <a:spcPts val="0"/>
              </a:spcBef>
              <a:spcAft>
                <a:spcPts val="0"/>
              </a:spcAft>
              <a:buClr>
                <a:srgbClr val="333333"/>
              </a:buClr>
              <a:buSzPts val="1600"/>
              <a:buFont typeface="Arial"/>
              <a:buChar char="●"/>
            </a:pPr>
            <a:r>
              <a:rPr lang="en" sz="1600">
                <a:solidFill>
                  <a:srgbClr val="333333"/>
                </a:solidFill>
                <a:latin typeface="Arial"/>
                <a:ea typeface="Arial"/>
                <a:cs typeface="Arial"/>
                <a:sym typeface="Arial"/>
              </a:rPr>
              <a:t>Prepare your documents</a:t>
            </a:r>
            <a:endParaRPr sz="1600">
              <a:solidFill>
                <a:srgbClr val="333333"/>
              </a:solidFill>
              <a:latin typeface="Arial"/>
              <a:ea typeface="Arial"/>
              <a:cs typeface="Arial"/>
              <a:sym typeface="Arial"/>
            </a:endParaRPr>
          </a:p>
          <a:p>
            <a:pPr indent="-330200" lvl="1" marL="914400" rtl="0" algn="l">
              <a:spcBef>
                <a:spcPts val="0"/>
              </a:spcBef>
              <a:spcAft>
                <a:spcPts val="0"/>
              </a:spcAft>
              <a:buClr>
                <a:srgbClr val="333333"/>
              </a:buClr>
              <a:buSzPts val="1600"/>
              <a:buFont typeface="Arial"/>
              <a:buChar char="○"/>
            </a:pPr>
            <a:r>
              <a:rPr lang="en" sz="1600">
                <a:solidFill>
                  <a:srgbClr val="38761D"/>
                </a:solidFill>
                <a:latin typeface="Arial"/>
                <a:ea typeface="Arial"/>
                <a:cs typeface="Arial"/>
                <a:sym typeface="Arial"/>
              </a:rPr>
              <a:t>Completion of an appropriate undergraduate degree in computer science or a related discipline, such as engineering, mathematics, or statistics.</a:t>
            </a:r>
            <a:r>
              <a:rPr lang="en" sz="1600">
                <a:solidFill>
                  <a:srgbClr val="333333"/>
                </a:solidFill>
                <a:latin typeface="Arial"/>
                <a:ea typeface="Arial"/>
                <a:cs typeface="Arial"/>
                <a:sym typeface="Arial"/>
              </a:rPr>
              <a:t> </a:t>
            </a:r>
            <a:endParaRPr sz="1600">
              <a:solidFill>
                <a:srgbClr val="333333"/>
              </a:solidFill>
              <a:latin typeface="Arial"/>
              <a:ea typeface="Arial"/>
              <a:cs typeface="Arial"/>
              <a:sym typeface="Arial"/>
            </a:endParaRPr>
          </a:p>
          <a:p>
            <a:pPr indent="-317500" lvl="2" marL="1371600" rtl="0" algn="l">
              <a:spcBef>
                <a:spcPts val="0"/>
              </a:spcBef>
              <a:spcAft>
                <a:spcPts val="0"/>
              </a:spcAft>
              <a:buClr>
                <a:srgbClr val="333333"/>
              </a:buClr>
              <a:buSzPts val="1400"/>
              <a:buFont typeface="Arial"/>
              <a:buChar char="■"/>
            </a:pPr>
            <a:r>
              <a:rPr lang="en">
                <a:solidFill>
                  <a:srgbClr val="333333"/>
                </a:solidFill>
                <a:latin typeface="Arial"/>
                <a:ea typeface="Arial"/>
                <a:cs typeface="Arial"/>
                <a:sym typeface="Arial"/>
              </a:rPr>
              <a:t>If you’re in the audience, you’re probably doing this!</a:t>
            </a:r>
            <a:endParaRPr>
              <a:solidFill>
                <a:srgbClr val="333333"/>
              </a:solidFill>
              <a:latin typeface="Arial"/>
              <a:ea typeface="Arial"/>
              <a:cs typeface="Arial"/>
              <a:sym typeface="Arial"/>
            </a:endParaRPr>
          </a:p>
          <a:p>
            <a:pPr indent="-330200" lvl="1" marL="914400" rtl="0" algn="l">
              <a:spcBef>
                <a:spcPts val="0"/>
              </a:spcBef>
              <a:spcAft>
                <a:spcPts val="0"/>
              </a:spcAft>
              <a:buClr>
                <a:srgbClr val="38761D"/>
              </a:buClr>
              <a:buSzPts val="1600"/>
              <a:buFont typeface="Arial"/>
              <a:buChar char="○"/>
            </a:pPr>
            <a:r>
              <a:rPr lang="en" sz="1600">
                <a:solidFill>
                  <a:srgbClr val="38761D"/>
                </a:solidFill>
                <a:latin typeface="Arial"/>
                <a:ea typeface="Arial"/>
                <a:cs typeface="Arial"/>
                <a:sym typeface="Arial"/>
              </a:rPr>
              <a:t>English-language proficiency according to University requirements.</a:t>
            </a:r>
            <a:endParaRPr sz="1600">
              <a:solidFill>
                <a:srgbClr val="38761D"/>
              </a:solidFill>
              <a:latin typeface="Arial"/>
              <a:ea typeface="Arial"/>
              <a:cs typeface="Arial"/>
              <a:sym typeface="Arial"/>
            </a:endParaRPr>
          </a:p>
          <a:p>
            <a:pPr indent="-317500" lvl="2" marL="1371600" rtl="0" algn="l">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If you’ve done your undergraduate degree at a Canadian university, you’re covered!</a:t>
            </a:r>
            <a:endParaRPr>
              <a:solidFill>
                <a:srgbClr val="000000"/>
              </a:solidFill>
              <a:latin typeface="Arial"/>
              <a:ea typeface="Arial"/>
              <a:cs typeface="Arial"/>
              <a:sym typeface="Arial"/>
            </a:endParaRPr>
          </a:p>
          <a:p>
            <a:pPr indent="-330200" lvl="1" marL="914400" rtl="0" algn="l">
              <a:spcBef>
                <a:spcPts val="0"/>
              </a:spcBef>
              <a:spcAft>
                <a:spcPts val="0"/>
              </a:spcAft>
              <a:buClr>
                <a:srgbClr val="333333"/>
              </a:buClr>
              <a:buSzPts val="1600"/>
              <a:buFont typeface="Arial"/>
              <a:buChar char="○"/>
            </a:pPr>
            <a:r>
              <a:rPr b="1" lang="en" sz="1600">
                <a:solidFill>
                  <a:srgbClr val="333333"/>
                </a:solidFill>
                <a:latin typeface="Arial"/>
                <a:ea typeface="Arial"/>
                <a:cs typeface="Arial"/>
                <a:sym typeface="Arial"/>
              </a:rPr>
              <a:t>A standing that is equivalent to </a:t>
            </a:r>
            <a:r>
              <a:rPr b="1" lang="en" sz="1600" u="sng">
                <a:solidFill>
                  <a:srgbClr val="333333"/>
                </a:solidFill>
                <a:latin typeface="Arial"/>
                <a:ea typeface="Arial"/>
                <a:cs typeface="Arial"/>
                <a:sym typeface="Arial"/>
              </a:rPr>
              <a:t>at least B+</a:t>
            </a:r>
            <a:r>
              <a:rPr b="1" lang="en" sz="1600">
                <a:solidFill>
                  <a:srgbClr val="333333"/>
                </a:solidFill>
                <a:latin typeface="Arial"/>
                <a:ea typeface="Arial"/>
                <a:cs typeface="Arial"/>
                <a:sym typeface="Arial"/>
              </a:rPr>
              <a:t> (U of T 77-79% or 3.3/4.0) in the final year of study.</a:t>
            </a:r>
            <a:endParaRPr b="1" sz="1600">
              <a:solidFill>
                <a:srgbClr val="333333"/>
              </a:solidFill>
              <a:latin typeface="Arial"/>
              <a:ea typeface="Arial"/>
              <a:cs typeface="Arial"/>
              <a:sym typeface="Arial"/>
            </a:endParaRPr>
          </a:p>
          <a:p>
            <a:pPr indent="-330200" lvl="2" marL="1371600" rtl="0" algn="l">
              <a:spcBef>
                <a:spcPts val="0"/>
              </a:spcBef>
              <a:spcAft>
                <a:spcPts val="0"/>
              </a:spcAft>
              <a:buClr>
                <a:srgbClr val="333333"/>
              </a:buClr>
              <a:buSzPts val="1600"/>
              <a:buFont typeface="Arial"/>
              <a:buChar char="■"/>
            </a:pPr>
            <a:r>
              <a:rPr b="1" lang="en" sz="1600">
                <a:solidFill>
                  <a:srgbClr val="333333"/>
                </a:solidFill>
                <a:latin typeface="Arial"/>
                <a:ea typeface="Arial"/>
                <a:cs typeface="Arial"/>
                <a:sym typeface="Arial"/>
              </a:rPr>
              <a:t>The only “official” requirement!</a:t>
            </a:r>
            <a:endParaRPr b="1" sz="1600">
              <a:solidFill>
                <a:srgbClr val="333333"/>
              </a:solidFill>
              <a:latin typeface="Arial"/>
              <a:ea typeface="Arial"/>
              <a:cs typeface="Arial"/>
              <a:sym typeface="Arial"/>
            </a:endParaRPr>
          </a:p>
        </p:txBody>
      </p:sp>
      <p:sp>
        <p:nvSpPr>
          <p:cNvPr id="69" name="Google Shape;69;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70" name="Google Shape;70;p14"/>
          <p:cNvPicPr preferRelativeResize="0"/>
          <p:nvPr/>
        </p:nvPicPr>
        <p:blipFill>
          <a:blip r:embed="rId4">
            <a:alphaModFix/>
          </a:blip>
          <a:stretch>
            <a:fillRect/>
          </a:stretch>
        </p:blipFill>
        <p:spPr>
          <a:xfrm>
            <a:off x="7639302" y="155150"/>
            <a:ext cx="1663948" cy="12635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 graduating soon, what should I do?</a:t>
            </a:r>
            <a:endParaRPr/>
          </a:p>
          <a:p>
            <a:pPr indent="0" lvl="0" marL="0" rtl="0" algn="l">
              <a:spcBef>
                <a:spcPts val="0"/>
              </a:spcBef>
              <a:spcAft>
                <a:spcPts val="0"/>
              </a:spcAft>
              <a:buNone/>
            </a:pPr>
            <a:r>
              <a:t/>
            </a:r>
            <a:endParaRPr/>
          </a:p>
        </p:txBody>
      </p:sp>
      <p:sp>
        <p:nvSpPr>
          <p:cNvPr id="76" name="Google Shape;76;p15"/>
          <p:cNvSpPr txBox="1"/>
          <p:nvPr>
            <p:ph idx="1" type="body"/>
          </p:nvPr>
        </p:nvSpPr>
        <p:spPr>
          <a:xfrm>
            <a:off x="311700" y="1152475"/>
            <a:ext cx="86439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333333"/>
              </a:buClr>
              <a:buSzPts val="1600"/>
              <a:buFont typeface="Arial"/>
              <a:buAutoNum type="arabicPeriod"/>
            </a:pPr>
            <a:r>
              <a:rPr lang="en" sz="1600">
                <a:solidFill>
                  <a:srgbClr val="333333"/>
                </a:solidFill>
                <a:latin typeface="Arial"/>
                <a:ea typeface="Arial"/>
                <a:cs typeface="Arial"/>
                <a:sym typeface="Arial"/>
              </a:rPr>
              <a:t>First things first, make sure you meet the official requirements of your target department.</a:t>
            </a:r>
            <a:endParaRPr sz="1600">
              <a:solidFill>
                <a:srgbClr val="333333"/>
              </a:solidFill>
              <a:latin typeface="Arial"/>
              <a:ea typeface="Arial"/>
              <a:cs typeface="Arial"/>
              <a:sym typeface="Arial"/>
            </a:endParaRPr>
          </a:p>
          <a:p>
            <a:pPr indent="-330200" lvl="0" marL="457200" rtl="0" algn="l">
              <a:spcBef>
                <a:spcPts val="0"/>
              </a:spcBef>
              <a:spcAft>
                <a:spcPts val="0"/>
              </a:spcAft>
              <a:buClr>
                <a:srgbClr val="333333"/>
              </a:buClr>
              <a:buSzPts val="1600"/>
              <a:buFont typeface="Arial"/>
              <a:buAutoNum type="arabicPeriod"/>
            </a:pPr>
            <a:r>
              <a:rPr lang="en" sz="1600">
                <a:solidFill>
                  <a:srgbClr val="333333"/>
                </a:solidFill>
                <a:latin typeface="Arial"/>
                <a:ea typeface="Arial"/>
                <a:cs typeface="Arial"/>
                <a:sym typeface="Arial"/>
              </a:rPr>
              <a:t>Find out your passion!</a:t>
            </a:r>
            <a:endParaRPr sz="1600">
              <a:solidFill>
                <a:srgbClr val="333333"/>
              </a:solidFill>
              <a:latin typeface="Arial"/>
              <a:ea typeface="Arial"/>
              <a:cs typeface="Arial"/>
              <a:sym typeface="Arial"/>
            </a:endParaRPr>
          </a:p>
          <a:p>
            <a:pPr indent="-330200" lvl="1" marL="914400" rtl="0" algn="l">
              <a:spcBef>
                <a:spcPts val="0"/>
              </a:spcBef>
              <a:spcAft>
                <a:spcPts val="0"/>
              </a:spcAft>
              <a:buClr>
                <a:srgbClr val="333333"/>
              </a:buClr>
              <a:buSzPts val="1600"/>
              <a:buFont typeface="Arial"/>
              <a:buAutoNum type="alphaLcPeriod"/>
            </a:pPr>
            <a:r>
              <a:rPr lang="en" sz="1600">
                <a:solidFill>
                  <a:srgbClr val="333333"/>
                </a:solidFill>
                <a:latin typeface="Arial"/>
                <a:ea typeface="Arial"/>
                <a:cs typeface="Arial"/>
                <a:sym typeface="Arial"/>
              </a:rPr>
              <a:t>Did you enjoy the stats class more than others?</a:t>
            </a:r>
            <a:endParaRPr sz="1600">
              <a:solidFill>
                <a:srgbClr val="333333"/>
              </a:solidFill>
              <a:latin typeface="Arial"/>
              <a:ea typeface="Arial"/>
              <a:cs typeface="Arial"/>
              <a:sym typeface="Arial"/>
            </a:endParaRPr>
          </a:p>
          <a:p>
            <a:pPr indent="-330200" lvl="1" marL="914400" rtl="0" algn="l">
              <a:spcBef>
                <a:spcPts val="0"/>
              </a:spcBef>
              <a:spcAft>
                <a:spcPts val="0"/>
              </a:spcAft>
              <a:buClr>
                <a:srgbClr val="333333"/>
              </a:buClr>
              <a:buSzPts val="1600"/>
              <a:buFont typeface="Arial"/>
              <a:buAutoNum type="alphaLcPeriod"/>
            </a:pPr>
            <a:r>
              <a:rPr lang="en" sz="1600">
                <a:solidFill>
                  <a:srgbClr val="333333"/>
                </a:solidFill>
                <a:latin typeface="Arial"/>
                <a:ea typeface="Arial"/>
                <a:cs typeface="Arial"/>
                <a:sym typeface="Arial"/>
              </a:rPr>
              <a:t>Did HCI classes excite you the most?</a:t>
            </a:r>
            <a:endParaRPr sz="1600">
              <a:solidFill>
                <a:srgbClr val="333333"/>
              </a:solidFill>
              <a:latin typeface="Arial"/>
              <a:ea typeface="Arial"/>
              <a:cs typeface="Arial"/>
              <a:sym typeface="Arial"/>
            </a:endParaRPr>
          </a:p>
          <a:p>
            <a:pPr indent="-330200" lvl="1" marL="914400" rtl="0" algn="l">
              <a:spcBef>
                <a:spcPts val="0"/>
              </a:spcBef>
              <a:spcAft>
                <a:spcPts val="0"/>
              </a:spcAft>
              <a:buClr>
                <a:srgbClr val="333333"/>
              </a:buClr>
              <a:buSzPts val="1600"/>
              <a:buFont typeface="Arial"/>
              <a:buAutoNum type="alphaLcPeriod"/>
            </a:pPr>
            <a:r>
              <a:rPr lang="en" sz="1600">
                <a:solidFill>
                  <a:srgbClr val="333333"/>
                </a:solidFill>
                <a:latin typeface="Arial"/>
                <a:ea typeface="Arial"/>
                <a:cs typeface="Arial"/>
                <a:sym typeface="Arial"/>
              </a:rPr>
              <a:t>…</a:t>
            </a:r>
            <a:endParaRPr sz="1600">
              <a:solidFill>
                <a:srgbClr val="333333"/>
              </a:solidFill>
              <a:latin typeface="Arial"/>
              <a:ea typeface="Arial"/>
              <a:cs typeface="Arial"/>
              <a:sym typeface="Arial"/>
            </a:endParaRPr>
          </a:p>
          <a:p>
            <a:pPr indent="-330200" lvl="0" marL="457200" rtl="0" algn="l">
              <a:spcBef>
                <a:spcPts val="0"/>
              </a:spcBef>
              <a:spcAft>
                <a:spcPts val="0"/>
              </a:spcAft>
              <a:buClr>
                <a:srgbClr val="333333"/>
              </a:buClr>
              <a:buSzPts val="1600"/>
              <a:buFont typeface="Arial"/>
              <a:buAutoNum type="arabicPeriod"/>
            </a:pPr>
            <a:r>
              <a:rPr lang="en" sz="1600">
                <a:solidFill>
                  <a:srgbClr val="333333"/>
                </a:solidFill>
                <a:latin typeface="Arial"/>
                <a:ea typeface="Arial"/>
                <a:cs typeface="Arial"/>
                <a:sym typeface="Arial"/>
              </a:rPr>
              <a:t>Pick one (or two) of your major interests, and GOOGLE!</a:t>
            </a:r>
            <a:endParaRPr sz="1600">
              <a:solidFill>
                <a:srgbClr val="333333"/>
              </a:solidFill>
              <a:latin typeface="Arial"/>
              <a:ea typeface="Arial"/>
              <a:cs typeface="Arial"/>
              <a:sym typeface="Arial"/>
            </a:endParaRPr>
          </a:p>
          <a:p>
            <a:pPr indent="-330200" lvl="1" marL="914400" rtl="0" algn="l">
              <a:spcBef>
                <a:spcPts val="0"/>
              </a:spcBef>
              <a:spcAft>
                <a:spcPts val="0"/>
              </a:spcAft>
              <a:buClr>
                <a:srgbClr val="333333"/>
              </a:buClr>
              <a:buSzPts val="1600"/>
              <a:buFont typeface="Arial"/>
              <a:buAutoNum type="alphaLcPeriod"/>
            </a:pPr>
            <a:r>
              <a:rPr lang="en" sz="1600">
                <a:solidFill>
                  <a:srgbClr val="333333"/>
                </a:solidFill>
                <a:latin typeface="Arial"/>
                <a:ea typeface="Arial"/>
                <a:cs typeface="Arial"/>
                <a:sym typeface="Arial"/>
              </a:rPr>
              <a:t>Search for the profs in your target department that work on your subjects of interest.</a:t>
            </a:r>
            <a:endParaRPr sz="1600">
              <a:solidFill>
                <a:srgbClr val="333333"/>
              </a:solidFill>
              <a:latin typeface="Arial"/>
              <a:ea typeface="Arial"/>
              <a:cs typeface="Arial"/>
              <a:sym typeface="Arial"/>
            </a:endParaRPr>
          </a:p>
          <a:p>
            <a:pPr indent="-330200" lvl="0" marL="457200" rtl="0" algn="l">
              <a:spcBef>
                <a:spcPts val="0"/>
              </a:spcBef>
              <a:spcAft>
                <a:spcPts val="0"/>
              </a:spcAft>
              <a:buClr>
                <a:srgbClr val="333333"/>
              </a:buClr>
              <a:buSzPts val="1600"/>
              <a:buFont typeface="Arial"/>
              <a:buAutoNum type="arabicPeriod"/>
            </a:pPr>
            <a:r>
              <a:rPr lang="en" sz="1600">
                <a:solidFill>
                  <a:srgbClr val="333333"/>
                </a:solidFill>
                <a:latin typeface="Arial"/>
                <a:ea typeface="Arial"/>
                <a:cs typeface="Arial"/>
                <a:sym typeface="Arial"/>
              </a:rPr>
              <a:t>Shoot them an email (profs love to receive emails from interested people in their field)</a:t>
            </a:r>
            <a:endParaRPr sz="1600">
              <a:solidFill>
                <a:srgbClr val="333333"/>
              </a:solidFill>
              <a:latin typeface="Arial"/>
              <a:ea typeface="Arial"/>
              <a:cs typeface="Arial"/>
              <a:sym typeface="Arial"/>
            </a:endParaRPr>
          </a:p>
          <a:p>
            <a:pPr indent="-330200" lvl="1" marL="914400" rtl="0" algn="l">
              <a:spcBef>
                <a:spcPts val="0"/>
              </a:spcBef>
              <a:spcAft>
                <a:spcPts val="0"/>
              </a:spcAft>
              <a:buClr>
                <a:srgbClr val="333333"/>
              </a:buClr>
              <a:buSzPts val="1600"/>
              <a:buFont typeface="Arial"/>
              <a:buAutoNum type="alphaLcPeriod"/>
            </a:pPr>
            <a:r>
              <a:rPr lang="en" sz="1600">
                <a:solidFill>
                  <a:srgbClr val="333333"/>
                </a:solidFill>
                <a:latin typeface="Arial"/>
                <a:ea typeface="Arial"/>
                <a:cs typeface="Arial"/>
                <a:sym typeface="Arial"/>
              </a:rPr>
              <a:t>Tell them you’re passionate about their subject</a:t>
            </a:r>
            <a:endParaRPr sz="1600">
              <a:solidFill>
                <a:srgbClr val="333333"/>
              </a:solidFill>
              <a:latin typeface="Arial"/>
              <a:ea typeface="Arial"/>
              <a:cs typeface="Arial"/>
              <a:sym typeface="Arial"/>
            </a:endParaRPr>
          </a:p>
          <a:p>
            <a:pPr indent="-330200" lvl="1" marL="914400" rtl="0" algn="l">
              <a:spcBef>
                <a:spcPts val="0"/>
              </a:spcBef>
              <a:spcAft>
                <a:spcPts val="0"/>
              </a:spcAft>
              <a:buClr>
                <a:srgbClr val="333333"/>
              </a:buClr>
              <a:buSzPts val="1600"/>
              <a:buFont typeface="Arial"/>
              <a:buAutoNum type="alphaLcPeriod"/>
            </a:pPr>
            <a:r>
              <a:rPr lang="en" sz="1600">
                <a:solidFill>
                  <a:srgbClr val="333333"/>
                </a:solidFill>
                <a:latin typeface="Arial"/>
                <a:ea typeface="Arial"/>
                <a:cs typeface="Arial"/>
                <a:sym typeface="Arial"/>
              </a:rPr>
              <a:t>Tell them you want to learn more and potentially collaborate with them or their graduate students on a project</a:t>
            </a:r>
            <a:endParaRPr sz="1600">
              <a:solidFill>
                <a:srgbClr val="333333"/>
              </a:solidFill>
              <a:latin typeface="Arial"/>
              <a:ea typeface="Arial"/>
              <a:cs typeface="Arial"/>
              <a:sym typeface="Arial"/>
            </a:endParaRPr>
          </a:p>
          <a:p>
            <a:pPr indent="-330200" lvl="0" marL="457200" rtl="0" algn="l">
              <a:spcBef>
                <a:spcPts val="0"/>
              </a:spcBef>
              <a:spcAft>
                <a:spcPts val="0"/>
              </a:spcAft>
              <a:buClr>
                <a:srgbClr val="333333"/>
              </a:buClr>
              <a:buSzPts val="1600"/>
              <a:buFont typeface="Arial"/>
              <a:buAutoNum type="arabicPeriod"/>
            </a:pPr>
            <a:r>
              <a:rPr lang="en" sz="1600">
                <a:solidFill>
                  <a:srgbClr val="333333"/>
                </a:solidFill>
                <a:latin typeface="Arial"/>
                <a:ea typeface="Arial"/>
                <a:cs typeface="Arial"/>
                <a:sym typeface="Arial"/>
              </a:rPr>
              <a:t>Wait for the magic to happen!</a:t>
            </a:r>
            <a:endParaRPr sz="1600">
              <a:solidFill>
                <a:srgbClr val="333333"/>
              </a:solidFill>
              <a:latin typeface="Arial"/>
              <a:ea typeface="Arial"/>
              <a:cs typeface="Arial"/>
              <a:sym typeface="Arial"/>
            </a:endParaRPr>
          </a:p>
        </p:txBody>
      </p:sp>
      <p:sp>
        <p:nvSpPr>
          <p:cNvPr id="77" name="Google Shape;77;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78" name="Google Shape;78;p15"/>
          <p:cNvPicPr preferRelativeResize="0"/>
          <p:nvPr/>
        </p:nvPicPr>
        <p:blipFill>
          <a:blip r:embed="rId3">
            <a:alphaModFix/>
          </a:blip>
          <a:stretch>
            <a:fillRect/>
          </a:stretch>
        </p:blipFill>
        <p:spPr>
          <a:xfrm>
            <a:off x="7639302" y="155150"/>
            <a:ext cx="1663948" cy="12635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 graduating soon, what should I do?</a:t>
            </a:r>
            <a:endParaRPr/>
          </a:p>
          <a:p>
            <a:pPr indent="0" lvl="0" marL="0" rtl="0" algn="l">
              <a:spcBef>
                <a:spcPts val="0"/>
              </a:spcBef>
              <a:spcAft>
                <a:spcPts val="0"/>
              </a:spcAft>
              <a:buNone/>
            </a:pPr>
            <a:r>
              <a:t/>
            </a:r>
            <a:endParaRPr/>
          </a:p>
        </p:txBody>
      </p:sp>
      <p:sp>
        <p:nvSpPr>
          <p:cNvPr id="84" name="Google Shape;84;p16"/>
          <p:cNvSpPr txBox="1"/>
          <p:nvPr>
            <p:ph idx="1" type="body"/>
          </p:nvPr>
        </p:nvSpPr>
        <p:spPr>
          <a:xfrm>
            <a:off x="311700" y="1152475"/>
            <a:ext cx="86439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333333"/>
              </a:buClr>
              <a:buSzPts val="1600"/>
              <a:buFont typeface="Arial"/>
              <a:buChar char="●"/>
            </a:pPr>
            <a:r>
              <a:rPr lang="en" sz="1600">
                <a:solidFill>
                  <a:srgbClr val="333333"/>
                </a:solidFill>
                <a:latin typeface="Arial"/>
                <a:ea typeface="Arial"/>
                <a:cs typeface="Arial"/>
                <a:sym typeface="Arial"/>
              </a:rPr>
              <a:t>Having research experience is a big bonus in graduate applications!</a:t>
            </a:r>
            <a:endParaRPr sz="1600">
              <a:solidFill>
                <a:srgbClr val="333333"/>
              </a:solidFill>
              <a:latin typeface="Arial"/>
              <a:ea typeface="Arial"/>
              <a:cs typeface="Arial"/>
              <a:sym typeface="Arial"/>
            </a:endParaRPr>
          </a:p>
          <a:p>
            <a:pPr indent="-330200" lvl="0" marL="457200" rtl="0" algn="l">
              <a:spcBef>
                <a:spcPts val="0"/>
              </a:spcBef>
              <a:spcAft>
                <a:spcPts val="0"/>
              </a:spcAft>
              <a:buClr>
                <a:srgbClr val="333333"/>
              </a:buClr>
              <a:buSzPts val="1600"/>
              <a:buFont typeface="Arial"/>
              <a:buChar char="●"/>
            </a:pPr>
            <a:r>
              <a:rPr lang="en" sz="1600">
                <a:solidFill>
                  <a:srgbClr val="333333"/>
                </a:solidFill>
                <a:latin typeface="Arial"/>
                <a:ea typeface="Arial"/>
                <a:cs typeface="Arial"/>
                <a:sym typeface="Arial"/>
              </a:rPr>
              <a:t>Try reaching out to the professors of the courses that you enjoy the most, if they are in the research stream, ask them about the ways you can engage more in these topics.</a:t>
            </a:r>
            <a:endParaRPr sz="1600">
              <a:solidFill>
                <a:srgbClr val="333333"/>
              </a:solidFill>
              <a:latin typeface="Arial"/>
              <a:ea typeface="Arial"/>
              <a:cs typeface="Arial"/>
              <a:sym typeface="Arial"/>
            </a:endParaRPr>
          </a:p>
          <a:p>
            <a:pPr indent="-330200" lvl="0" marL="457200" rtl="0" algn="l">
              <a:spcBef>
                <a:spcPts val="0"/>
              </a:spcBef>
              <a:spcAft>
                <a:spcPts val="0"/>
              </a:spcAft>
              <a:buClr>
                <a:srgbClr val="333333"/>
              </a:buClr>
              <a:buSzPts val="1600"/>
              <a:buFont typeface="Arial"/>
              <a:buChar char="●"/>
            </a:pPr>
            <a:r>
              <a:rPr lang="en" sz="1600">
                <a:solidFill>
                  <a:srgbClr val="333333"/>
                </a:solidFill>
                <a:latin typeface="Arial"/>
                <a:ea typeface="Arial"/>
                <a:cs typeface="Arial"/>
                <a:sym typeface="Arial"/>
              </a:rPr>
              <a:t>PEYs are great!</a:t>
            </a:r>
            <a:endParaRPr sz="1600">
              <a:solidFill>
                <a:srgbClr val="333333"/>
              </a:solidFill>
              <a:latin typeface="Arial"/>
              <a:ea typeface="Arial"/>
              <a:cs typeface="Arial"/>
              <a:sym typeface="Arial"/>
            </a:endParaRPr>
          </a:p>
          <a:p>
            <a:pPr indent="-330200" lvl="1" marL="914400" rtl="0" algn="l">
              <a:spcBef>
                <a:spcPts val="0"/>
              </a:spcBef>
              <a:spcAft>
                <a:spcPts val="0"/>
              </a:spcAft>
              <a:buClr>
                <a:srgbClr val="333333"/>
              </a:buClr>
              <a:buSzPts val="1600"/>
              <a:buFont typeface="Arial"/>
              <a:buChar char="○"/>
            </a:pPr>
            <a:r>
              <a:rPr lang="en" sz="1600">
                <a:solidFill>
                  <a:srgbClr val="333333"/>
                </a:solidFill>
                <a:latin typeface="Arial"/>
                <a:ea typeface="Arial"/>
                <a:cs typeface="Arial"/>
                <a:sym typeface="Arial"/>
              </a:rPr>
              <a:t>You can get good reference letters from your supervisors.</a:t>
            </a:r>
            <a:endParaRPr sz="1600">
              <a:solidFill>
                <a:srgbClr val="333333"/>
              </a:solidFill>
              <a:latin typeface="Arial"/>
              <a:ea typeface="Arial"/>
              <a:cs typeface="Arial"/>
              <a:sym typeface="Arial"/>
            </a:endParaRPr>
          </a:p>
          <a:p>
            <a:pPr indent="-330200" lvl="1" marL="914400" rtl="0" algn="l">
              <a:spcBef>
                <a:spcPts val="0"/>
              </a:spcBef>
              <a:spcAft>
                <a:spcPts val="0"/>
              </a:spcAft>
              <a:buClr>
                <a:srgbClr val="333333"/>
              </a:buClr>
              <a:buSzPts val="1600"/>
              <a:buFont typeface="Arial"/>
              <a:buChar char="○"/>
            </a:pPr>
            <a:r>
              <a:rPr lang="en" sz="1600">
                <a:solidFill>
                  <a:srgbClr val="333333"/>
                </a:solidFill>
                <a:latin typeface="Arial"/>
                <a:ea typeface="Arial"/>
                <a:cs typeface="Arial"/>
                <a:sym typeface="Arial"/>
              </a:rPr>
              <a:t>You can make great connections.</a:t>
            </a:r>
            <a:endParaRPr sz="1600">
              <a:solidFill>
                <a:srgbClr val="333333"/>
              </a:solidFill>
              <a:latin typeface="Arial"/>
              <a:ea typeface="Arial"/>
              <a:cs typeface="Arial"/>
              <a:sym typeface="Arial"/>
            </a:endParaRPr>
          </a:p>
          <a:p>
            <a:pPr indent="-330200" lvl="1" marL="914400" rtl="0" algn="l">
              <a:spcBef>
                <a:spcPts val="0"/>
              </a:spcBef>
              <a:spcAft>
                <a:spcPts val="0"/>
              </a:spcAft>
              <a:buClr>
                <a:srgbClr val="333333"/>
              </a:buClr>
              <a:buSzPts val="1600"/>
              <a:buFont typeface="Arial"/>
              <a:buChar char="○"/>
            </a:pPr>
            <a:r>
              <a:rPr lang="en" sz="1600">
                <a:solidFill>
                  <a:srgbClr val="333333"/>
                </a:solidFill>
                <a:latin typeface="Arial"/>
                <a:ea typeface="Arial"/>
                <a:cs typeface="Arial"/>
                <a:sym typeface="Arial"/>
              </a:rPr>
              <a:t>You’ll gain new perspectives on your goals and passions!</a:t>
            </a:r>
            <a:endParaRPr sz="1600">
              <a:solidFill>
                <a:srgbClr val="333333"/>
              </a:solidFill>
              <a:latin typeface="Arial"/>
              <a:ea typeface="Arial"/>
              <a:cs typeface="Arial"/>
              <a:sym typeface="Arial"/>
            </a:endParaRPr>
          </a:p>
          <a:p>
            <a:pPr indent="-330200" lvl="0" marL="457200" rtl="0" algn="l">
              <a:spcBef>
                <a:spcPts val="0"/>
              </a:spcBef>
              <a:spcAft>
                <a:spcPts val="0"/>
              </a:spcAft>
              <a:buClr>
                <a:srgbClr val="333333"/>
              </a:buClr>
              <a:buSzPts val="1600"/>
              <a:buFont typeface="Arial"/>
              <a:buChar char="●"/>
            </a:pPr>
            <a:r>
              <a:rPr lang="en" sz="1600">
                <a:solidFill>
                  <a:srgbClr val="333333"/>
                </a:solidFill>
                <a:latin typeface="Arial"/>
                <a:ea typeface="Arial"/>
                <a:cs typeface="Arial"/>
                <a:sym typeface="Arial"/>
              </a:rPr>
              <a:t>Having good connections with your undergraduate professors is an asset. </a:t>
            </a:r>
            <a:endParaRPr sz="1600">
              <a:solidFill>
                <a:srgbClr val="333333"/>
              </a:solidFill>
              <a:latin typeface="Arial"/>
              <a:ea typeface="Arial"/>
              <a:cs typeface="Arial"/>
              <a:sym typeface="Arial"/>
            </a:endParaRPr>
          </a:p>
          <a:p>
            <a:pPr indent="-330200" lvl="1" marL="914400" rtl="0" algn="l">
              <a:spcBef>
                <a:spcPts val="0"/>
              </a:spcBef>
              <a:spcAft>
                <a:spcPts val="0"/>
              </a:spcAft>
              <a:buClr>
                <a:srgbClr val="333333"/>
              </a:buClr>
              <a:buSzPts val="1600"/>
              <a:buFont typeface="Arial"/>
              <a:buChar char="○"/>
            </a:pPr>
            <a:r>
              <a:rPr lang="en" sz="1600">
                <a:solidFill>
                  <a:srgbClr val="333333"/>
                </a:solidFill>
                <a:latin typeface="Arial"/>
                <a:ea typeface="Arial"/>
                <a:cs typeface="Arial"/>
                <a:sym typeface="Arial"/>
              </a:rPr>
              <a:t>They are the ones who end up writing good recommendation letters for you!</a:t>
            </a:r>
            <a:endParaRPr sz="1600">
              <a:solidFill>
                <a:srgbClr val="333333"/>
              </a:solidFill>
              <a:latin typeface="Arial"/>
              <a:ea typeface="Arial"/>
              <a:cs typeface="Arial"/>
              <a:sym typeface="Arial"/>
            </a:endParaRPr>
          </a:p>
        </p:txBody>
      </p:sp>
      <p:sp>
        <p:nvSpPr>
          <p:cNvPr id="85" name="Google Shape;85;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86" name="Google Shape;86;p16"/>
          <p:cNvPicPr preferRelativeResize="0"/>
          <p:nvPr/>
        </p:nvPicPr>
        <p:blipFill>
          <a:blip r:embed="rId3">
            <a:alphaModFix/>
          </a:blip>
          <a:stretch>
            <a:fillRect/>
          </a:stretch>
        </p:blipFill>
        <p:spPr>
          <a:xfrm>
            <a:off x="7639302" y="155150"/>
            <a:ext cx="1663948" cy="12635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Graduate School Application Process</a:t>
            </a:r>
            <a:endParaRPr/>
          </a:p>
          <a:p>
            <a:pPr indent="0" lvl="0" marL="0" rtl="0" algn="l">
              <a:spcBef>
                <a:spcPts val="0"/>
              </a:spcBef>
              <a:spcAft>
                <a:spcPts val="0"/>
              </a:spcAft>
              <a:buNone/>
            </a:pPr>
            <a:r>
              <a:t/>
            </a:r>
            <a:endParaRPr/>
          </a:p>
        </p:txBody>
      </p:sp>
      <p:sp>
        <p:nvSpPr>
          <p:cNvPr id="92" name="Google Shape;92;p17"/>
          <p:cNvSpPr txBox="1"/>
          <p:nvPr>
            <p:ph idx="1" type="body"/>
          </p:nvPr>
        </p:nvSpPr>
        <p:spPr>
          <a:xfrm>
            <a:off x="311700" y="1000075"/>
            <a:ext cx="8643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33333"/>
                </a:solidFill>
                <a:latin typeface="Arial"/>
                <a:ea typeface="Arial"/>
                <a:cs typeface="Arial"/>
                <a:sym typeface="Arial"/>
              </a:rPr>
              <a:t>Example: UofT CompSci MSc Program </a:t>
            </a:r>
            <a:endParaRPr sz="1600">
              <a:solidFill>
                <a:srgbClr val="333333"/>
              </a:solidFill>
              <a:latin typeface="Arial"/>
              <a:ea typeface="Arial"/>
              <a:cs typeface="Arial"/>
              <a:sym typeface="Arial"/>
            </a:endParaRPr>
          </a:p>
          <a:p>
            <a:pPr indent="-330200" lvl="0" marL="457200" rtl="0" algn="l">
              <a:spcBef>
                <a:spcPts val="1600"/>
              </a:spcBef>
              <a:spcAft>
                <a:spcPts val="0"/>
              </a:spcAft>
              <a:buClr>
                <a:srgbClr val="333333"/>
              </a:buClr>
              <a:buSzPts val="1600"/>
              <a:buFont typeface="Arial"/>
              <a:buChar char="●"/>
            </a:pPr>
            <a:r>
              <a:rPr lang="en" sz="1600">
                <a:solidFill>
                  <a:srgbClr val="333333"/>
                </a:solidFill>
                <a:latin typeface="Arial"/>
                <a:ea typeface="Arial"/>
                <a:cs typeface="Arial"/>
                <a:sym typeface="Arial"/>
              </a:rPr>
              <a:t>Check out the application website ahead of time!</a:t>
            </a:r>
            <a:endParaRPr sz="1600">
              <a:solidFill>
                <a:srgbClr val="333333"/>
              </a:solidFill>
              <a:latin typeface="Arial"/>
              <a:ea typeface="Arial"/>
              <a:cs typeface="Arial"/>
              <a:sym typeface="Arial"/>
            </a:endParaRPr>
          </a:p>
          <a:p>
            <a:pPr indent="-330200" lvl="1" marL="914400" rtl="0" algn="l">
              <a:spcBef>
                <a:spcPts val="0"/>
              </a:spcBef>
              <a:spcAft>
                <a:spcPts val="0"/>
              </a:spcAft>
              <a:buClr>
                <a:srgbClr val="333333"/>
              </a:buClr>
              <a:buSzPts val="1600"/>
              <a:buFont typeface="Arial"/>
              <a:buChar char="○"/>
            </a:pPr>
            <a:r>
              <a:rPr lang="en" sz="1600" u="sng">
                <a:solidFill>
                  <a:schemeClr val="hlink"/>
                </a:solidFill>
                <a:latin typeface="Arial"/>
                <a:ea typeface="Arial"/>
                <a:cs typeface="Arial"/>
                <a:sym typeface="Arial"/>
                <a:hlinkClick r:id="rId3"/>
              </a:rPr>
              <a:t>https://web.cs.toronto.edu/graduate/how-to-apply</a:t>
            </a:r>
            <a:endParaRPr sz="1600">
              <a:solidFill>
                <a:srgbClr val="333333"/>
              </a:solidFill>
              <a:latin typeface="Arial"/>
              <a:ea typeface="Arial"/>
              <a:cs typeface="Arial"/>
              <a:sym typeface="Arial"/>
            </a:endParaRPr>
          </a:p>
          <a:p>
            <a:pPr indent="-330200" lvl="0" marL="457200" rtl="0" algn="l">
              <a:spcBef>
                <a:spcPts val="0"/>
              </a:spcBef>
              <a:spcAft>
                <a:spcPts val="0"/>
              </a:spcAft>
              <a:buClr>
                <a:srgbClr val="333333"/>
              </a:buClr>
              <a:buSzPts val="1600"/>
              <a:buFont typeface="Arial"/>
              <a:buChar char="●"/>
            </a:pPr>
            <a:r>
              <a:rPr lang="en" sz="1600">
                <a:solidFill>
                  <a:srgbClr val="333333"/>
                </a:solidFill>
                <a:latin typeface="Arial"/>
                <a:ea typeface="Arial"/>
                <a:cs typeface="Arial"/>
                <a:sym typeface="Arial"/>
              </a:rPr>
              <a:t>Required documents:</a:t>
            </a:r>
            <a:endParaRPr sz="1600">
              <a:solidFill>
                <a:srgbClr val="333333"/>
              </a:solidFill>
              <a:latin typeface="Arial"/>
              <a:ea typeface="Arial"/>
              <a:cs typeface="Arial"/>
              <a:sym typeface="Arial"/>
            </a:endParaRPr>
          </a:p>
          <a:p>
            <a:pPr indent="-330200" lvl="1" marL="914400" rtl="0" algn="l">
              <a:spcBef>
                <a:spcPts val="0"/>
              </a:spcBef>
              <a:spcAft>
                <a:spcPts val="0"/>
              </a:spcAft>
              <a:buClr>
                <a:srgbClr val="333333"/>
              </a:buClr>
              <a:buSzPts val="1600"/>
              <a:buFont typeface="Arial"/>
              <a:buChar char="○"/>
            </a:pPr>
            <a:r>
              <a:rPr lang="en" sz="1600">
                <a:solidFill>
                  <a:srgbClr val="333333"/>
                </a:solidFill>
                <a:latin typeface="Arial"/>
                <a:ea typeface="Arial"/>
                <a:cs typeface="Arial"/>
                <a:sym typeface="Arial"/>
              </a:rPr>
              <a:t>At least 2 reference letters</a:t>
            </a:r>
            <a:endParaRPr sz="1600">
              <a:solidFill>
                <a:srgbClr val="333333"/>
              </a:solidFill>
              <a:latin typeface="Arial"/>
              <a:ea typeface="Arial"/>
              <a:cs typeface="Arial"/>
              <a:sym typeface="Arial"/>
            </a:endParaRPr>
          </a:p>
          <a:p>
            <a:pPr indent="-330200" lvl="2" marL="1371600" rtl="0" algn="l">
              <a:spcBef>
                <a:spcPts val="0"/>
              </a:spcBef>
              <a:spcAft>
                <a:spcPts val="0"/>
              </a:spcAft>
              <a:buClr>
                <a:srgbClr val="333333"/>
              </a:buClr>
              <a:buSzPts val="1600"/>
              <a:buFont typeface="Arial"/>
              <a:buChar char="■"/>
            </a:pPr>
            <a:r>
              <a:rPr lang="en" sz="1600">
                <a:solidFill>
                  <a:srgbClr val="333333"/>
                </a:solidFill>
                <a:latin typeface="Arial"/>
                <a:ea typeface="Arial"/>
                <a:cs typeface="Arial"/>
                <a:sym typeface="Arial"/>
              </a:rPr>
              <a:t>(potentially coming from your undergraduate professors!)</a:t>
            </a:r>
            <a:endParaRPr sz="1600">
              <a:solidFill>
                <a:srgbClr val="333333"/>
              </a:solidFill>
              <a:latin typeface="Arial"/>
              <a:ea typeface="Arial"/>
              <a:cs typeface="Arial"/>
              <a:sym typeface="Arial"/>
            </a:endParaRPr>
          </a:p>
          <a:p>
            <a:pPr indent="-330200" lvl="1" marL="914400" rtl="0" algn="l">
              <a:spcBef>
                <a:spcPts val="0"/>
              </a:spcBef>
              <a:spcAft>
                <a:spcPts val="0"/>
              </a:spcAft>
              <a:buClr>
                <a:srgbClr val="333333"/>
              </a:buClr>
              <a:buSzPts val="1600"/>
              <a:buFont typeface="Arial"/>
              <a:buChar char="○"/>
            </a:pPr>
            <a:r>
              <a:rPr lang="en" sz="1600">
                <a:solidFill>
                  <a:srgbClr val="333333"/>
                </a:solidFill>
                <a:latin typeface="Arial"/>
                <a:ea typeface="Arial"/>
                <a:cs typeface="Arial"/>
                <a:sym typeface="Arial"/>
              </a:rPr>
              <a:t>Statement of Purpose </a:t>
            </a:r>
            <a:endParaRPr sz="1600">
              <a:solidFill>
                <a:srgbClr val="333333"/>
              </a:solidFill>
              <a:latin typeface="Arial"/>
              <a:ea typeface="Arial"/>
              <a:cs typeface="Arial"/>
              <a:sym typeface="Arial"/>
            </a:endParaRPr>
          </a:p>
          <a:p>
            <a:pPr indent="-330200" lvl="2" marL="1371600" rtl="0" algn="l">
              <a:spcBef>
                <a:spcPts val="0"/>
              </a:spcBef>
              <a:spcAft>
                <a:spcPts val="0"/>
              </a:spcAft>
              <a:buClr>
                <a:srgbClr val="333333"/>
              </a:buClr>
              <a:buSzPts val="1600"/>
              <a:buFont typeface="Arial"/>
              <a:buChar char="■"/>
            </a:pPr>
            <a:r>
              <a:rPr lang="en" sz="1600">
                <a:solidFill>
                  <a:srgbClr val="333333"/>
                </a:solidFill>
                <a:latin typeface="Arial"/>
                <a:ea typeface="Arial"/>
                <a:cs typeface="Arial"/>
                <a:sym typeface="Arial"/>
              </a:rPr>
              <a:t>(a 2-page personal essay on your research and career goals, your qualifications, and why you want to get into this specific program)</a:t>
            </a:r>
            <a:endParaRPr sz="1600">
              <a:solidFill>
                <a:srgbClr val="333333"/>
              </a:solidFill>
              <a:latin typeface="Arial"/>
              <a:ea typeface="Arial"/>
              <a:cs typeface="Arial"/>
              <a:sym typeface="Arial"/>
            </a:endParaRPr>
          </a:p>
          <a:p>
            <a:pPr indent="-330200" lvl="1" marL="914400" rtl="0" algn="l">
              <a:spcBef>
                <a:spcPts val="0"/>
              </a:spcBef>
              <a:spcAft>
                <a:spcPts val="0"/>
              </a:spcAft>
              <a:buClr>
                <a:srgbClr val="333333"/>
              </a:buClr>
              <a:buSzPts val="1600"/>
              <a:buFont typeface="Arial"/>
              <a:buChar char="○"/>
            </a:pPr>
            <a:r>
              <a:rPr lang="en" sz="1600">
                <a:solidFill>
                  <a:srgbClr val="333333"/>
                </a:solidFill>
                <a:latin typeface="Arial"/>
                <a:ea typeface="Arial"/>
                <a:cs typeface="Arial"/>
                <a:sym typeface="Arial"/>
              </a:rPr>
              <a:t>Resume/CV</a:t>
            </a:r>
            <a:endParaRPr sz="1600">
              <a:solidFill>
                <a:srgbClr val="333333"/>
              </a:solidFill>
              <a:latin typeface="Arial"/>
              <a:ea typeface="Arial"/>
              <a:cs typeface="Arial"/>
              <a:sym typeface="Arial"/>
            </a:endParaRPr>
          </a:p>
          <a:p>
            <a:pPr indent="-330200" lvl="1" marL="914400" rtl="0" algn="l">
              <a:spcBef>
                <a:spcPts val="0"/>
              </a:spcBef>
              <a:spcAft>
                <a:spcPts val="0"/>
              </a:spcAft>
              <a:buClr>
                <a:srgbClr val="333333"/>
              </a:buClr>
              <a:buSzPts val="1600"/>
              <a:buFont typeface="Arial"/>
              <a:buChar char="○"/>
            </a:pPr>
            <a:r>
              <a:rPr lang="en" sz="1600">
                <a:solidFill>
                  <a:srgbClr val="333333"/>
                </a:solidFill>
                <a:latin typeface="Arial"/>
                <a:ea typeface="Arial"/>
                <a:cs typeface="Arial"/>
                <a:sym typeface="Arial"/>
              </a:rPr>
              <a:t>Official Academic Transcripts</a:t>
            </a:r>
            <a:endParaRPr sz="1600">
              <a:solidFill>
                <a:srgbClr val="333333"/>
              </a:solidFill>
              <a:latin typeface="Arial"/>
              <a:ea typeface="Arial"/>
              <a:cs typeface="Arial"/>
              <a:sym typeface="Arial"/>
            </a:endParaRPr>
          </a:p>
          <a:p>
            <a:pPr indent="-330200" lvl="1" marL="914400" rtl="0" algn="l">
              <a:spcBef>
                <a:spcPts val="0"/>
              </a:spcBef>
              <a:spcAft>
                <a:spcPts val="0"/>
              </a:spcAft>
              <a:buClr>
                <a:srgbClr val="333333"/>
              </a:buClr>
              <a:buSzPts val="1600"/>
              <a:buFont typeface="Arial"/>
              <a:buChar char="○"/>
            </a:pPr>
            <a:r>
              <a:rPr lang="en" sz="1600">
                <a:solidFill>
                  <a:srgbClr val="333333"/>
                </a:solidFill>
                <a:latin typeface="Arial"/>
                <a:ea typeface="Arial"/>
                <a:cs typeface="Arial"/>
                <a:sym typeface="Arial"/>
              </a:rPr>
              <a:t>Choosing your research interest</a:t>
            </a:r>
            <a:endParaRPr sz="1600">
              <a:solidFill>
                <a:srgbClr val="333333"/>
              </a:solidFill>
              <a:latin typeface="Arial"/>
              <a:ea typeface="Arial"/>
              <a:cs typeface="Arial"/>
              <a:sym typeface="Arial"/>
            </a:endParaRPr>
          </a:p>
          <a:p>
            <a:pPr indent="-330200" lvl="2" marL="1371600" rtl="0" algn="l">
              <a:spcBef>
                <a:spcPts val="0"/>
              </a:spcBef>
              <a:spcAft>
                <a:spcPts val="0"/>
              </a:spcAft>
              <a:buClr>
                <a:srgbClr val="333333"/>
              </a:buClr>
              <a:buSzPts val="1600"/>
              <a:buFont typeface="Arial"/>
              <a:buChar char="■"/>
            </a:pPr>
            <a:r>
              <a:rPr lang="en" sz="1600" u="sng">
                <a:solidFill>
                  <a:schemeClr val="hlink"/>
                </a:solidFill>
                <a:latin typeface="Arial"/>
                <a:ea typeface="Arial"/>
                <a:cs typeface="Arial"/>
                <a:sym typeface="Arial"/>
                <a:hlinkClick r:id="rId4"/>
              </a:rPr>
              <a:t>https://web.cs.toronto.edu/graduate/research-interests</a:t>
            </a:r>
            <a:endParaRPr sz="1600">
              <a:solidFill>
                <a:srgbClr val="333333"/>
              </a:solidFill>
              <a:latin typeface="Arial"/>
              <a:ea typeface="Arial"/>
              <a:cs typeface="Arial"/>
              <a:sym typeface="Arial"/>
            </a:endParaRPr>
          </a:p>
          <a:p>
            <a:pPr indent="0" lvl="0" marL="0" rtl="0" algn="l">
              <a:spcBef>
                <a:spcPts val="1600"/>
              </a:spcBef>
              <a:spcAft>
                <a:spcPts val="0"/>
              </a:spcAft>
              <a:buNone/>
            </a:pPr>
            <a:r>
              <a:t/>
            </a:r>
            <a:endParaRPr sz="1600">
              <a:solidFill>
                <a:srgbClr val="333333"/>
              </a:solidFill>
              <a:latin typeface="Arial"/>
              <a:ea typeface="Arial"/>
              <a:cs typeface="Arial"/>
              <a:sym typeface="Arial"/>
            </a:endParaRPr>
          </a:p>
          <a:p>
            <a:pPr indent="0" lvl="0" marL="0" rtl="0" algn="l">
              <a:spcBef>
                <a:spcPts val="1600"/>
              </a:spcBef>
              <a:spcAft>
                <a:spcPts val="1600"/>
              </a:spcAft>
              <a:buNone/>
            </a:pPr>
            <a:r>
              <a:t/>
            </a:r>
            <a:endParaRPr sz="1600">
              <a:solidFill>
                <a:srgbClr val="333333"/>
              </a:solidFill>
              <a:latin typeface="Arial"/>
              <a:ea typeface="Arial"/>
              <a:cs typeface="Arial"/>
              <a:sym typeface="Arial"/>
            </a:endParaRPr>
          </a:p>
        </p:txBody>
      </p:sp>
      <p:sp>
        <p:nvSpPr>
          <p:cNvPr id="93" name="Google Shape;93;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94" name="Google Shape;94;p17"/>
          <p:cNvPicPr preferRelativeResize="0"/>
          <p:nvPr/>
        </p:nvPicPr>
        <p:blipFill>
          <a:blip r:embed="rId5">
            <a:alphaModFix/>
          </a:blip>
          <a:stretch>
            <a:fillRect/>
          </a:stretch>
        </p:blipFill>
        <p:spPr>
          <a:xfrm>
            <a:off x="7639302" y="155150"/>
            <a:ext cx="1663948" cy="12635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Academia or Industry?</a:t>
            </a:r>
            <a:endParaRPr/>
          </a:p>
        </p:txBody>
      </p:sp>
      <p:sp>
        <p:nvSpPr>
          <p:cNvPr id="100" name="Google Shape;100;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to consider</a:t>
            </a:r>
            <a:endParaRPr/>
          </a:p>
        </p:txBody>
      </p:sp>
      <p:sp>
        <p:nvSpPr>
          <p:cNvPr id="106" name="Google Shape;106;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
              <a:t>Responsibilities</a:t>
            </a:r>
            <a:endParaRPr/>
          </a:p>
          <a:p>
            <a:pPr indent="-342900" lvl="0" marL="457200" rtl="0" algn="l">
              <a:lnSpc>
                <a:spcPct val="150000"/>
              </a:lnSpc>
              <a:spcBef>
                <a:spcPts val="0"/>
              </a:spcBef>
              <a:spcAft>
                <a:spcPts val="0"/>
              </a:spcAft>
              <a:buSzPts val="1800"/>
              <a:buAutoNum type="arabicPeriod"/>
            </a:pPr>
            <a:r>
              <a:rPr lang="en"/>
              <a:t>Flexibility</a:t>
            </a:r>
            <a:endParaRPr/>
          </a:p>
          <a:p>
            <a:pPr indent="-342900" lvl="0" marL="457200" rtl="0" algn="l">
              <a:lnSpc>
                <a:spcPct val="150000"/>
              </a:lnSpc>
              <a:spcBef>
                <a:spcPts val="0"/>
              </a:spcBef>
              <a:spcAft>
                <a:spcPts val="0"/>
              </a:spcAft>
              <a:buSzPts val="1800"/>
              <a:buAutoNum type="arabicPeriod"/>
            </a:pPr>
            <a:r>
              <a:rPr lang="en"/>
              <a:t>Collaboration</a:t>
            </a:r>
            <a:endParaRPr/>
          </a:p>
          <a:p>
            <a:pPr indent="-342900" lvl="0" marL="457200" rtl="0" algn="l">
              <a:lnSpc>
                <a:spcPct val="150000"/>
              </a:lnSpc>
              <a:spcBef>
                <a:spcPts val="0"/>
              </a:spcBef>
              <a:spcAft>
                <a:spcPts val="0"/>
              </a:spcAft>
              <a:buSzPts val="1800"/>
              <a:buAutoNum type="arabicPeriod"/>
            </a:pPr>
            <a:r>
              <a:rPr lang="en"/>
              <a:t>Workspace Culture</a:t>
            </a:r>
            <a:endParaRPr/>
          </a:p>
          <a:p>
            <a:pPr indent="-342900" lvl="0" marL="457200" rtl="0" algn="l">
              <a:lnSpc>
                <a:spcPct val="150000"/>
              </a:lnSpc>
              <a:spcBef>
                <a:spcPts val="0"/>
              </a:spcBef>
              <a:spcAft>
                <a:spcPts val="0"/>
              </a:spcAft>
              <a:buSzPts val="1800"/>
              <a:buAutoNum type="arabicPeriod"/>
            </a:pPr>
            <a:r>
              <a:rPr lang="en"/>
              <a:t>Individual Impact</a:t>
            </a:r>
            <a:endParaRPr/>
          </a:p>
          <a:p>
            <a:pPr indent="-342900" lvl="0" marL="457200" rtl="0" algn="l">
              <a:lnSpc>
                <a:spcPct val="150000"/>
              </a:lnSpc>
              <a:spcBef>
                <a:spcPts val="0"/>
              </a:spcBef>
              <a:spcAft>
                <a:spcPts val="0"/>
              </a:spcAft>
              <a:buSzPts val="1800"/>
              <a:buAutoNum type="arabicPeriod"/>
            </a:pPr>
            <a:r>
              <a:rPr lang="en"/>
              <a:t>Intellectual Freedom</a:t>
            </a:r>
            <a:endParaRPr/>
          </a:p>
          <a:p>
            <a:pPr indent="-342900" lvl="0" marL="457200" rtl="0" algn="l">
              <a:lnSpc>
                <a:spcPct val="150000"/>
              </a:lnSpc>
              <a:spcBef>
                <a:spcPts val="0"/>
              </a:spcBef>
              <a:spcAft>
                <a:spcPts val="0"/>
              </a:spcAft>
              <a:buSzPts val="1800"/>
              <a:buAutoNum type="arabicPeriod"/>
            </a:pPr>
            <a:r>
              <a:rPr lang="en"/>
              <a:t>Salary</a:t>
            </a:r>
            <a:endParaRPr/>
          </a:p>
          <a:p>
            <a:pPr indent="-342900" lvl="0" marL="457200" rtl="0" algn="l">
              <a:lnSpc>
                <a:spcPct val="150000"/>
              </a:lnSpc>
              <a:spcBef>
                <a:spcPts val="0"/>
              </a:spcBef>
              <a:spcAft>
                <a:spcPts val="0"/>
              </a:spcAft>
              <a:buSzPts val="1800"/>
              <a:buAutoNum type="arabicPeriod"/>
            </a:pPr>
            <a:r>
              <a:rPr lang="en"/>
              <a:t>Career Advancement</a:t>
            </a:r>
            <a:endParaRPr/>
          </a:p>
        </p:txBody>
      </p:sp>
      <p:sp>
        <p:nvSpPr>
          <p:cNvPr id="107" name="Google Shape;107;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108" name="Google Shape;108;p19"/>
          <p:cNvPicPr preferRelativeResize="0"/>
          <p:nvPr/>
        </p:nvPicPr>
        <p:blipFill>
          <a:blip r:embed="rId3">
            <a:alphaModFix/>
          </a:blip>
          <a:stretch>
            <a:fillRect/>
          </a:stretch>
        </p:blipFill>
        <p:spPr>
          <a:xfrm>
            <a:off x="5447600" y="343120"/>
            <a:ext cx="2971475" cy="2228625"/>
          </a:xfrm>
          <a:prstGeom prst="rect">
            <a:avLst/>
          </a:prstGeom>
          <a:noFill/>
          <a:ln>
            <a:noFill/>
          </a:ln>
        </p:spPr>
      </p:pic>
      <p:pic>
        <p:nvPicPr>
          <p:cNvPr id="109" name="Google Shape;109;p19"/>
          <p:cNvPicPr preferRelativeResize="0"/>
          <p:nvPr/>
        </p:nvPicPr>
        <p:blipFill>
          <a:blip r:embed="rId4">
            <a:alphaModFix/>
          </a:blip>
          <a:stretch>
            <a:fillRect/>
          </a:stretch>
        </p:blipFill>
        <p:spPr>
          <a:xfrm>
            <a:off x="5395987" y="2982800"/>
            <a:ext cx="3074700" cy="1732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to consider - Responsibilities</a:t>
            </a:r>
            <a:endParaRPr/>
          </a:p>
        </p:txBody>
      </p:sp>
      <p:sp>
        <p:nvSpPr>
          <p:cNvPr id="115" name="Google Shape;115;p20"/>
          <p:cNvSpPr txBox="1"/>
          <p:nvPr>
            <p:ph idx="1" type="body"/>
          </p:nvPr>
        </p:nvSpPr>
        <p:spPr>
          <a:xfrm>
            <a:off x="311700" y="1152475"/>
            <a:ext cx="8520600" cy="35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400"/>
              <a:t>In an </a:t>
            </a:r>
            <a:r>
              <a:rPr b="1" lang="en" sz="1400"/>
              <a:t>academic research career</a:t>
            </a:r>
            <a:r>
              <a:rPr lang="en" sz="1400"/>
              <a:t>, most professionals have some version of the following broad responsibilities:</a:t>
            </a:r>
            <a:endParaRPr sz="1400"/>
          </a:p>
          <a:p>
            <a:pPr indent="-317500" lvl="0" marL="457200" rtl="0" algn="l">
              <a:spcBef>
                <a:spcPts val="1600"/>
              </a:spcBef>
              <a:spcAft>
                <a:spcPts val="0"/>
              </a:spcAft>
              <a:buSzPts val="1400"/>
              <a:buChar char="●"/>
            </a:pPr>
            <a:r>
              <a:rPr lang="en" sz="1400"/>
              <a:t>Applying for grants</a:t>
            </a:r>
            <a:endParaRPr sz="1400"/>
          </a:p>
          <a:p>
            <a:pPr indent="-317500" lvl="0" marL="457200" rtl="0" algn="l">
              <a:spcBef>
                <a:spcPts val="0"/>
              </a:spcBef>
              <a:spcAft>
                <a:spcPts val="0"/>
              </a:spcAft>
              <a:buSzPts val="1400"/>
              <a:buChar char="●"/>
            </a:pPr>
            <a:r>
              <a:rPr lang="en" sz="1400"/>
              <a:t>Conducting self-directed research</a:t>
            </a:r>
            <a:endParaRPr sz="1400"/>
          </a:p>
          <a:p>
            <a:pPr indent="-317500" lvl="0" marL="457200" rtl="0" algn="l">
              <a:spcBef>
                <a:spcPts val="0"/>
              </a:spcBef>
              <a:spcAft>
                <a:spcPts val="0"/>
              </a:spcAft>
              <a:buSzPts val="1400"/>
              <a:buChar char="●"/>
            </a:pPr>
            <a:r>
              <a:rPr lang="en" sz="1400"/>
              <a:t>Publishing papers</a:t>
            </a:r>
            <a:endParaRPr sz="1400"/>
          </a:p>
          <a:p>
            <a:pPr indent="-317500" lvl="0" marL="457200" rtl="0" algn="l">
              <a:spcBef>
                <a:spcPts val="0"/>
              </a:spcBef>
              <a:spcAft>
                <a:spcPts val="0"/>
              </a:spcAft>
              <a:buSzPts val="1400"/>
              <a:buChar char="●"/>
            </a:pPr>
            <a:r>
              <a:rPr lang="en" sz="1400"/>
              <a:t>Teaching courses</a:t>
            </a:r>
            <a:endParaRPr sz="1400"/>
          </a:p>
          <a:p>
            <a:pPr indent="-317500" lvl="0" marL="457200" rtl="0" algn="l">
              <a:spcBef>
                <a:spcPts val="0"/>
              </a:spcBef>
              <a:spcAft>
                <a:spcPts val="0"/>
              </a:spcAft>
              <a:buSzPts val="1400"/>
              <a:buChar char="●"/>
            </a:pPr>
            <a:r>
              <a:rPr lang="en" sz="1400"/>
              <a:t>Mentoring students</a:t>
            </a:r>
            <a:endParaRPr sz="1400"/>
          </a:p>
          <a:p>
            <a:pPr indent="-317500" lvl="0" marL="457200" rtl="0" algn="l">
              <a:spcBef>
                <a:spcPts val="0"/>
              </a:spcBef>
              <a:spcAft>
                <a:spcPts val="0"/>
              </a:spcAft>
              <a:buSzPts val="1400"/>
              <a:buChar char="●"/>
            </a:pPr>
            <a:r>
              <a:rPr lang="en" sz="1400"/>
              <a:t>Performing departmental service</a:t>
            </a:r>
            <a:endParaRPr sz="1400"/>
          </a:p>
          <a:p>
            <a:pPr indent="0" lvl="0" marL="0" rtl="0" algn="l">
              <a:spcBef>
                <a:spcPts val="1600"/>
              </a:spcBef>
              <a:spcAft>
                <a:spcPts val="0"/>
              </a:spcAft>
              <a:buClr>
                <a:srgbClr val="000000"/>
              </a:buClr>
              <a:buSzPts val="1100"/>
              <a:buFont typeface="Arial"/>
              <a:buNone/>
            </a:pPr>
            <a:r>
              <a:rPr lang="en" sz="1400"/>
              <a:t>Working in </a:t>
            </a:r>
            <a:r>
              <a:rPr b="1" lang="en" sz="1400"/>
              <a:t>industry</a:t>
            </a:r>
            <a:r>
              <a:rPr lang="en" sz="1400"/>
              <a:t> can mean many things, as the term encompasses all research work that occurs outside of universities. The scope of work is typically focused on </a:t>
            </a:r>
            <a:r>
              <a:rPr lang="en" sz="1400" u="sng"/>
              <a:t>applied research that will have direct, clinical value</a:t>
            </a:r>
            <a:r>
              <a:rPr lang="en" sz="1400"/>
              <a:t>. Industry work also requires a more </a:t>
            </a:r>
            <a:r>
              <a:rPr lang="en" sz="1400" u="sng"/>
              <a:t>business-minded approac</a:t>
            </a:r>
            <a:r>
              <a:rPr lang="en" sz="1400"/>
              <a:t>h. You must be able to </a:t>
            </a:r>
            <a:r>
              <a:rPr lang="en" sz="1400" u="sng"/>
              <a:t>develop projects that meet the company goals</a:t>
            </a:r>
            <a:r>
              <a:rPr lang="en" sz="1400"/>
              <a:t> as you </a:t>
            </a:r>
            <a:r>
              <a:rPr lang="en" sz="1400" u="sng"/>
              <a:t>support the business plan </a:t>
            </a:r>
            <a:r>
              <a:rPr lang="en" sz="1400"/>
              <a:t>of the company.</a:t>
            </a:r>
            <a:endParaRPr sz="1400"/>
          </a:p>
          <a:p>
            <a:pPr indent="0" lvl="0" marL="0" rtl="0" algn="l">
              <a:spcBef>
                <a:spcPts val="1600"/>
              </a:spcBef>
              <a:spcAft>
                <a:spcPts val="1600"/>
              </a:spcAft>
              <a:buNone/>
            </a:pPr>
            <a:r>
              <a:t/>
            </a:r>
            <a:endParaRPr sz="1400"/>
          </a:p>
        </p:txBody>
      </p:sp>
      <p:sp>
        <p:nvSpPr>
          <p:cNvPr id="116" name="Google Shape;116;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to consider - </a:t>
            </a:r>
            <a:r>
              <a:rPr lang="en"/>
              <a:t>Flexibility</a:t>
            </a:r>
            <a:endParaRPr/>
          </a:p>
        </p:txBody>
      </p:sp>
      <p:sp>
        <p:nvSpPr>
          <p:cNvPr id="122" name="Google Shape;122;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400"/>
              <a:t>For some, an appealing aspect of working in </a:t>
            </a:r>
            <a:r>
              <a:rPr b="1" lang="en" sz="1400"/>
              <a:t>academia is the freedom to dictate your own schedule</a:t>
            </a:r>
            <a:r>
              <a:rPr lang="en" sz="1400"/>
              <a:t>, choosing when to teach, conduct research, and publish your work. By </a:t>
            </a:r>
            <a:r>
              <a:rPr lang="en" sz="1400" u="sng"/>
              <a:t>not having to answer to anyone about how you allocate your time</a:t>
            </a:r>
            <a:r>
              <a:rPr lang="en" sz="1400"/>
              <a:t>, however, also means you must be </a:t>
            </a:r>
            <a:r>
              <a:rPr b="1" lang="en" sz="1400"/>
              <a:t>proficient in time management and prioritization</a:t>
            </a:r>
            <a:r>
              <a:rPr lang="en" sz="1400"/>
              <a:t>.</a:t>
            </a:r>
            <a:endParaRPr sz="1400"/>
          </a:p>
          <a:p>
            <a:pPr indent="0" lvl="0" marL="0" rtl="0" algn="l">
              <a:spcBef>
                <a:spcPts val="1600"/>
              </a:spcBef>
              <a:spcAft>
                <a:spcPts val="0"/>
              </a:spcAft>
              <a:buClr>
                <a:srgbClr val="000000"/>
              </a:buClr>
              <a:buSzPts val="1100"/>
              <a:buFont typeface="Arial"/>
              <a:buNone/>
            </a:pPr>
            <a:r>
              <a:t/>
            </a:r>
            <a:endParaRPr sz="1400"/>
          </a:p>
          <a:p>
            <a:pPr indent="0" lvl="0" marL="0" rtl="0" algn="l">
              <a:spcBef>
                <a:spcPts val="1600"/>
              </a:spcBef>
              <a:spcAft>
                <a:spcPts val="0"/>
              </a:spcAft>
              <a:buClr>
                <a:srgbClr val="000000"/>
              </a:buClr>
              <a:buSzPts val="1100"/>
              <a:buFont typeface="Arial"/>
              <a:buNone/>
            </a:pPr>
            <a:r>
              <a:rPr lang="en" sz="1400"/>
              <a:t>Time in a business organization’s research lab is more structured and typically revolves around a standard 9-to-5 workday. For some people, this type of structure is preferable to ensure maximum productivity.</a:t>
            </a:r>
            <a:endParaRPr b="1"/>
          </a:p>
          <a:p>
            <a:pPr indent="0" lvl="0" marL="0" rtl="0" algn="l">
              <a:spcBef>
                <a:spcPts val="1600"/>
              </a:spcBef>
              <a:spcAft>
                <a:spcPts val="1600"/>
              </a:spcAft>
              <a:buNone/>
            </a:pPr>
            <a:r>
              <a:t/>
            </a:r>
            <a:endParaRPr b="1"/>
          </a:p>
        </p:txBody>
      </p:sp>
      <p:sp>
        <p:nvSpPr>
          <p:cNvPr id="123" name="Google Shape;123;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