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  <p:sldMasterId id="2147483726" r:id="rId4"/>
  </p:sldMasterIdLst>
  <p:notesMasterIdLst>
    <p:notesMasterId r:id="rId32"/>
  </p:notesMasterIdLst>
  <p:handoutMasterIdLst>
    <p:handoutMasterId r:id="rId33"/>
  </p:handoutMasterIdLst>
  <p:sldIdLst>
    <p:sldId id="488" r:id="rId5"/>
    <p:sldId id="626" r:id="rId6"/>
    <p:sldId id="571" r:id="rId7"/>
    <p:sldId id="572" r:id="rId8"/>
    <p:sldId id="582" r:id="rId9"/>
    <p:sldId id="586" r:id="rId10"/>
    <p:sldId id="587" r:id="rId11"/>
    <p:sldId id="588" r:id="rId12"/>
    <p:sldId id="589" r:id="rId13"/>
    <p:sldId id="590" r:id="rId14"/>
    <p:sldId id="591" r:id="rId15"/>
    <p:sldId id="592" r:id="rId16"/>
    <p:sldId id="593" r:id="rId17"/>
    <p:sldId id="594" r:id="rId18"/>
    <p:sldId id="595" r:id="rId19"/>
    <p:sldId id="596" r:id="rId20"/>
    <p:sldId id="597" r:id="rId21"/>
    <p:sldId id="598" r:id="rId22"/>
    <p:sldId id="600" r:id="rId23"/>
    <p:sldId id="601" r:id="rId24"/>
    <p:sldId id="602" r:id="rId25"/>
    <p:sldId id="603" r:id="rId26"/>
    <p:sldId id="604" r:id="rId27"/>
    <p:sldId id="605" r:id="rId28"/>
    <p:sldId id="606" r:id="rId29"/>
    <p:sldId id="607" r:id="rId30"/>
    <p:sldId id="627" r:id="rId31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33CC"/>
    <a:srgbClr val="006600"/>
    <a:srgbClr val="960000"/>
    <a:srgbClr val="2A55D6"/>
    <a:srgbClr val="009900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86535" autoAdjust="0"/>
  </p:normalViewPr>
  <p:slideViewPr>
    <p:cSldViewPr>
      <p:cViewPr varScale="1">
        <p:scale>
          <a:sx n="67" d="100"/>
          <a:sy n="67" d="100"/>
        </p:scale>
        <p:origin x="9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97aeff6ed7ede7e0/Presentations/CSC%202231%5eJ%20Fall%202017/Grades%20-%20Review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/>
              <a:t>Grades (out of 10)</a:t>
            </a:r>
          </a:p>
          <a:p>
            <a:pPr>
              <a:defRPr sz="2000"/>
            </a:pPr>
            <a:r>
              <a:rPr lang="en-US" sz="2000" baseline="0"/>
              <a:t>Mean: 9.06</a:t>
            </a:r>
          </a:p>
          <a:p>
            <a:pPr>
              <a:defRPr sz="2000"/>
            </a:pPr>
            <a:endParaRPr lang="en-US" sz="2000" baseline="0"/>
          </a:p>
        </c:rich>
      </c:tx>
      <c:layout>
        <c:manualLayout>
          <c:xMode val="edge"/>
          <c:yMode val="edge"/>
          <c:x val="0.34002077865266844"/>
          <c:y val="9.72222222222222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'[Grades - Reviews.xlsx]Week 7'!$C$2:$C$6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'[Grades - Reviews.xlsx]Week 7'!$B$2:$B$6</c15:sqref>
                        </c15:formulaRef>
                      </c:ext>
                    </c:extLst>
                    <c:strCache>
                      <c:ptCount val="5"/>
                      <c:pt idx="0">
                        <c:v>6s</c:v>
                      </c:pt>
                      <c:pt idx="1">
                        <c:v>7s</c:v>
                      </c:pt>
                      <c:pt idx="2">
                        <c:v>8s</c:v>
                      </c:pt>
                      <c:pt idx="3">
                        <c:v>9s</c:v>
                      </c:pt>
                      <c:pt idx="4">
                        <c:v>10s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448F-49FC-9E0E-9C3BC32FC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2518616"/>
        <c:axId val="402515664"/>
      </c:barChart>
      <c:catAx>
        <c:axId val="402518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515664"/>
        <c:crosses val="autoZero"/>
        <c:auto val="1"/>
        <c:lblAlgn val="ctr"/>
        <c:lblOffset val="100"/>
        <c:noMultiLvlLbl val="0"/>
      </c:catAx>
      <c:valAx>
        <c:axId val="402515664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518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617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DD43E-DB87-4654-8BF5-31CE5D2042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78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DD43E-DB87-4654-8BF5-31CE5D2042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36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44A884-2199-814A-9487-C81CBDA9AC09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28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44A884-2199-814A-9487-C81CBDA9AC09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29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44A884-2199-814A-9487-C81CBDA9AC09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8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44A884-2199-814A-9487-C81CBDA9AC09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57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2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0000"/>
              </a:solidFill>
              <a:latin typeface="Tahoma"/>
              <a:ea typeface="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ahoma"/>
              <a:ea typeface=""/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ahoma"/>
              <a:ea typeface="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altLang="en-US">
              <a:solidFill>
                <a:srgbClr val="000000"/>
              </a:solidFill>
              <a:ea typeface="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39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76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97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5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87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66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79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7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29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63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3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altLang="en-US">
              <a:solidFill>
                <a:srgbClr val="000000"/>
              </a:solidFill>
              <a:ea typeface=""/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F400BD0-49BF-48FC-8114-37C1D4F5AB3D}" type="slidenum">
              <a:rPr lang="en-US" altLang="en-US">
                <a:solidFill>
                  <a:srgbClr val="000000"/>
                </a:solidFill>
                <a:ea typeface="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  <a:ea typeface=""/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381328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ahoma"/>
              <a:ea typeface=""/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Tahoma"/>
              <a:ea typeface=""/>
            </a:endParaRPr>
          </a:p>
        </p:txBody>
      </p:sp>
      <p:pic>
        <p:nvPicPr>
          <p:cNvPr id="8" name="Picture 7" descr="safar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79512" y="6453336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80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2231: Parallel Computer Architecture and Programming</a:t>
            </a:r>
            <a:br>
              <a:rPr lang="en-US" b="1" dirty="0"/>
            </a:br>
            <a:r>
              <a:rPr lang="en-US" b="1" dirty="0"/>
              <a:t>GPUs - 2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2017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A2E33A-EA90-4EC4-B1F5-051D808F97CF}"/>
              </a:ext>
            </a:extLst>
          </p:cNvPr>
          <p:cNvSpPr/>
          <p:nvPr/>
        </p:nvSpPr>
        <p:spPr>
          <a:xfrm>
            <a:off x="1371600" y="5947139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slides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Tor </a:t>
            </a:r>
            <a:r>
              <a:rPr lang="en-US" b="1" i="1" dirty="0" err="1">
                <a:solidFill>
                  <a:schemeClr val="tx2"/>
                </a:solidFill>
              </a:rPr>
              <a:t>Aamodt</a:t>
            </a:r>
            <a:r>
              <a:rPr lang="en-US" b="1" i="1" dirty="0">
                <a:solidFill>
                  <a:schemeClr val="tx2"/>
                </a:solidFill>
              </a:rPr>
              <a:t> (UBC)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CUDA/</a:t>
            </a:r>
            <a:r>
              <a:rPr lang="en-US" dirty="0" err="1"/>
              <a:t>OpenCL</a:t>
            </a:r>
            <a:r>
              <a:rPr lang="en-US" dirty="0"/>
              <a:t> Threading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0113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Spawns more threads than GPU can run (some may wait)</a:t>
            </a:r>
          </a:p>
          <a:p>
            <a:r>
              <a:rPr lang="en-US" dirty="0"/>
              <a:t>Organize threads into “blocks” (up to 1024 threads per block)</a:t>
            </a:r>
          </a:p>
          <a:p>
            <a:r>
              <a:rPr lang="en-US" dirty="0"/>
              <a:t>Threads can communicate/synchronize with other threads in block</a:t>
            </a:r>
          </a:p>
          <a:p>
            <a:r>
              <a:rPr lang="en-US" dirty="0"/>
              <a:t>Threads/Blocks have an identifier (can be 1, 2 or 3 dimensional)</a:t>
            </a:r>
          </a:p>
          <a:p>
            <a:r>
              <a:rPr lang="en-US" dirty="0"/>
              <a:t>Each kernel spawns a “grid” containing 1 or more thread blocks.</a:t>
            </a:r>
          </a:p>
          <a:p>
            <a:r>
              <a:rPr lang="en-US" dirty="0">
                <a:solidFill>
                  <a:srgbClr val="0000FF"/>
                </a:solidFill>
              </a:rPr>
              <a:t>Motivation: Write parallel software </a:t>
            </a:r>
            <a:r>
              <a:rPr lang="en-US" u="sng" dirty="0">
                <a:solidFill>
                  <a:srgbClr val="0000FF"/>
                </a:solidFill>
              </a:rPr>
              <a:t>once</a:t>
            </a:r>
            <a:r>
              <a:rPr lang="en-US" dirty="0">
                <a:solidFill>
                  <a:srgbClr val="0000FF"/>
                </a:solidFill>
              </a:rPr>
              <a:t> and run on future hardware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525191" y="25515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1601391" y="25515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677591" y="25515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1753791" y="25515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828403" y="25515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904603" y="25515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980803" y="25515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2361803" y="2551509"/>
            <a:ext cx="456406" cy="306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6812" y="2171700"/>
            <a:ext cx="306389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2439591" y="2551509"/>
            <a:ext cx="456406" cy="306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14600" y="2171700"/>
            <a:ext cx="306389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066800" y="2019300"/>
            <a:ext cx="1812427" cy="9906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74700" y="1609130"/>
            <a:ext cx="906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kernel()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3431780" y="25515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3507980" y="25515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584180" y="25515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3660380" y="25515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734992" y="25515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3811192" y="25515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887392" y="25515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973389" y="2019300"/>
            <a:ext cx="1812427" cy="9906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142947" y="3015734"/>
            <a:ext cx="152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block 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7948" y="3015734"/>
            <a:ext cx="152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block 1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rot="5400000">
            <a:off x="6479832" y="2545675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6556032" y="2545675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632232" y="2545675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708432" y="2545675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6783044" y="2545675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7314803" y="2545675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7391003" y="2545675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7163991" y="2545675"/>
            <a:ext cx="456406" cy="306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239000" y="2165866"/>
            <a:ext cx="306389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7241779" y="2545675"/>
            <a:ext cx="456406" cy="306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316788" y="2165866"/>
            <a:ext cx="306389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036173" y="2013466"/>
            <a:ext cx="1812427" cy="9906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096000" y="3009900"/>
            <a:ext cx="155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block N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3965180" y="25515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4041380" y="25515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762000" y="1676400"/>
            <a:ext cx="7391400" cy="1828800"/>
          </a:xfrm>
          <a:prstGeom prst="rect">
            <a:avLst/>
          </a:prstGeom>
          <a:noFill/>
          <a:ln w="22225">
            <a:solidFill>
              <a:srgbClr val="008000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47597" y="1219200"/>
            <a:ext cx="513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CPU spawns fork-join style “grid” of parallel threads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83627" y="3429000"/>
            <a:ext cx="122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grid</a:t>
            </a: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C47D-D5CA-A042-A8D0-C217E3EA6E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9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SIMT Execution Model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667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dirty="0"/>
              <a:t>Programmers sees </a:t>
            </a:r>
            <a:r>
              <a:rPr lang="en-US" sz="2400" dirty="0">
                <a:solidFill>
                  <a:srgbClr val="7030A0"/>
                </a:solidFill>
              </a:rPr>
              <a:t>MIMD threads </a:t>
            </a:r>
            <a:r>
              <a:rPr lang="en-US" sz="2400" dirty="0"/>
              <a:t>(scalar)</a:t>
            </a:r>
          </a:p>
          <a:p>
            <a:pPr eaLnBrk="1" hangingPunct="1">
              <a:defRPr/>
            </a:pPr>
            <a:r>
              <a:rPr lang="en-US" sz="2400" dirty="0"/>
              <a:t>GPU bundles threads into </a:t>
            </a:r>
            <a:r>
              <a:rPr lang="en-US" sz="2400" dirty="0">
                <a:solidFill>
                  <a:srgbClr val="0070C0"/>
                </a:solidFill>
              </a:rPr>
              <a:t>warps</a:t>
            </a:r>
            <a:r>
              <a:rPr lang="en-US" sz="2400" dirty="0"/>
              <a:t> (</a:t>
            </a:r>
            <a:r>
              <a:rPr lang="en-US" sz="2400" dirty="0" err="1"/>
              <a:t>wavefronts</a:t>
            </a:r>
            <a:r>
              <a:rPr lang="en-US" sz="2400" dirty="0"/>
              <a:t>) and runs them in lockstep on </a:t>
            </a:r>
            <a:r>
              <a:rPr lang="en-US" sz="2400" dirty="0">
                <a:solidFill>
                  <a:srgbClr val="00B050"/>
                </a:solidFill>
              </a:rPr>
              <a:t>SIMD hardware</a:t>
            </a:r>
          </a:p>
          <a:p>
            <a:pPr eaLnBrk="1" hangingPunct="1">
              <a:defRPr/>
            </a:pPr>
            <a:r>
              <a:rPr lang="en-US" sz="2400" dirty="0"/>
              <a:t>An NVIDIA warp groups 32 consecutive threads together (AMD </a:t>
            </a:r>
            <a:r>
              <a:rPr lang="en-US" sz="2400" dirty="0" err="1"/>
              <a:t>wavefronts</a:t>
            </a:r>
            <a:r>
              <a:rPr lang="en-US" sz="2400" dirty="0"/>
              <a:t> group 64 threads together)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1.</a:t>
            </a:r>
            <a:fld id="{2DCAE7AC-0DFB-40CF-A4F2-C416A0FCE17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3200400"/>
            <a:ext cx="2895600" cy="3210506"/>
          </a:xfrm>
          <a:prstGeom prst="rect">
            <a:avLst/>
          </a:prstGeom>
        </p:spPr>
      </p:pic>
      <p:sp>
        <p:nvSpPr>
          <p:cNvPr id="54" name="Rectangle 3"/>
          <p:cNvSpPr txBox="1">
            <a:spLocks noChangeArrowheads="1"/>
          </p:cNvSpPr>
          <p:nvPr/>
        </p:nvSpPr>
        <p:spPr>
          <a:xfrm>
            <a:off x="431800" y="3276600"/>
            <a:ext cx="4902200" cy="3079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Aside: Why “Warp”?  In the textile industry, the term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warp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refers to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the threads stretched lengthwise in a loom to be crossed by the weft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altLang="ja-JP" sz="2400" dirty="0"/>
              <a:t> [</a:t>
            </a:r>
            <a:r>
              <a:rPr lang="en-CA" sz="2400" dirty="0"/>
              <a:t>Oxford Dictionary].</a:t>
            </a:r>
            <a:r>
              <a:rPr lang="en-US" sz="2400" dirty="0"/>
              <a:t>  </a:t>
            </a:r>
          </a:p>
          <a:p>
            <a:r>
              <a:rPr lang="en-US" sz="2400" dirty="0"/>
              <a:t>Jacquard Loom =&gt; Babbage’s Analytical Engine =&gt; … =&gt; GPU.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66719" y="6078379"/>
            <a:ext cx="27152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[https://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en.wikipedia.org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/wiki/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Warp_and_woof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83785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>
            <a:off x="1371600" y="3962400"/>
            <a:ext cx="5181600" cy="1600200"/>
            <a:chOff x="1371600" y="3962400"/>
            <a:chExt cx="5181600" cy="1600200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1371600" y="3962400"/>
              <a:ext cx="5181600" cy="0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371600" y="4495800"/>
              <a:ext cx="5181600" cy="0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371600" y="5029200"/>
              <a:ext cx="5181600" cy="0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371600" y="5562600"/>
              <a:ext cx="5181600" cy="0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SIMT Execution Model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828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/>
              <a:t>Challenge:  How to handle branch operations when different threads in a warp follow a different path through program?</a:t>
            </a:r>
          </a:p>
          <a:p>
            <a:pPr eaLnBrk="1" hangingPunct="1">
              <a:defRPr/>
            </a:pPr>
            <a:r>
              <a:rPr lang="en-US" sz="2800" dirty="0"/>
              <a:t>Solution: Serialize different paths.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1447800" y="3657600"/>
            <a:ext cx="403860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ea typeface="ＭＳ Ｐゴシック" pitchFamily="34" charset="-128"/>
              </a:rPr>
              <a:t>A: </a:t>
            </a:r>
            <a:r>
              <a:rPr lang="en-US" dirty="0">
                <a:latin typeface="Courier New" pitchFamily="49" charset="0"/>
                <a:ea typeface="ＭＳ Ｐゴシック" pitchFamily="34" charset="-128"/>
              </a:rPr>
              <a:t>v = foo[</a:t>
            </a:r>
            <a:r>
              <a:rPr lang="en-US" dirty="0" err="1">
                <a:latin typeface="Courier New" pitchFamily="49" charset="0"/>
                <a:ea typeface="ＭＳ Ｐゴシック" pitchFamily="34" charset="-128"/>
              </a:rPr>
              <a:t>threadIdx.x</a:t>
            </a:r>
            <a:r>
              <a:rPr lang="en-US" dirty="0">
                <a:latin typeface="Courier New" pitchFamily="49" charset="0"/>
                <a:ea typeface="ＭＳ Ｐゴシック" pitchFamily="34" charset="-128"/>
              </a:rPr>
              <a:t>];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ea typeface="ＭＳ Ｐゴシック" pitchFamily="34" charset="-128"/>
              </a:rPr>
              <a:t>B: </a:t>
            </a:r>
            <a:r>
              <a:rPr lang="en-US" dirty="0">
                <a:latin typeface="Courier New" pitchFamily="49" charset="0"/>
                <a:ea typeface="ＭＳ Ｐゴシック" pitchFamily="34" charset="-128"/>
              </a:rPr>
              <a:t>if (v &lt; 10) 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ea typeface="ＭＳ Ｐゴシック" pitchFamily="34" charset="-128"/>
              </a:rPr>
              <a:t>C:    </a:t>
            </a:r>
            <a:r>
              <a:rPr lang="en-US" dirty="0">
                <a:latin typeface="Courier New" pitchFamily="49" charset="0"/>
                <a:ea typeface="ＭＳ Ｐゴシック" pitchFamily="34" charset="-128"/>
              </a:rPr>
              <a:t>v = 0;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ea typeface="ＭＳ Ｐゴシック" pitchFamily="34" charset="-128"/>
              </a:rPr>
              <a:t>   </a:t>
            </a:r>
            <a:r>
              <a:rPr lang="en-US" dirty="0">
                <a:latin typeface="Courier New" pitchFamily="49" charset="0"/>
                <a:ea typeface="ＭＳ Ｐゴシック" pitchFamily="34" charset="-128"/>
              </a:rPr>
              <a:t>else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ea typeface="ＭＳ Ｐゴシック" pitchFamily="34" charset="-128"/>
              </a:rPr>
              <a:t>D:    </a:t>
            </a:r>
            <a:r>
              <a:rPr lang="en-US" dirty="0">
                <a:latin typeface="Courier New" pitchFamily="49" charset="0"/>
                <a:ea typeface="ＭＳ Ｐゴシック" pitchFamily="34" charset="-128"/>
              </a:rPr>
              <a:t>v = 10;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ea typeface="ＭＳ Ｐゴシック" pitchFamily="34" charset="-128"/>
              </a:rPr>
              <a:t>E: </a:t>
            </a:r>
            <a:r>
              <a:rPr lang="en-US" dirty="0">
                <a:latin typeface="Courier New" pitchFamily="49" charset="0"/>
                <a:ea typeface="ＭＳ Ｐゴシック" pitchFamily="34" charset="-128"/>
              </a:rPr>
              <a:t>w = bar[</a:t>
            </a:r>
            <a:r>
              <a:rPr lang="en-US" dirty="0" err="1">
                <a:latin typeface="Courier New" pitchFamily="49" charset="0"/>
                <a:ea typeface="ＭＳ Ｐゴシック" pitchFamily="34" charset="-128"/>
              </a:rPr>
              <a:t>threadIdx.x</a:t>
            </a:r>
            <a:r>
              <a:rPr lang="en-US" dirty="0">
                <a:latin typeface="Courier New" pitchFamily="49" charset="0"/>
                <a:ea typeface="ＭＳ Ｐゴシック" pitchFamily="34" charset="-128"/>
              </a:rPr>
              <a:t>]+v;</a:t>
            </a:r>
          </a:p>
        </p:txBody>
      </p:sp>
      <p:sp>
        <p:nvSpPr>
          <p:cNvPr id="12296" name="Line 76"/>
          <p:cNvSpPr>
            <a:spLocks noChangeShapeType="1"/>
          </p:cNvSpPr>
          <p:nvPr/>
        </p:nvSpPr>
        <p:spPr bwMode="auto">
          <a:xfrm>
            <a:off x="8304212" y="3429000"/>
            <a:ext cx="0" cy="2819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en-CA"/>
          </a:p>
        </p:txBody>
      </p:sp>
      <p:sp>
        <p:nvSpPr>
          <p:cNvPr id="12297" name="Text Box 83"/>
          <p:cNvSpPr txBox="1">
            <a:spLocks noChangeArrowheads="1"/>
          </p:cNvSpPr>
          <p:nvPr/>
        </p:nvSpPr>
        <p:spPr bwMode="auto">
          <a:xfrm>
            <a:off x="8304212" y="4495800"/>
            <a:ext cx="45878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>
                <a:ea typeface="ＭＳ Ｐゴシック" pitchFamily="34" charset="-128"/>
              </a:rPr>
              <a:t>Time</a:t>
            </a:r>
          </a:p>
        </p:txBody>
      </p:sp>
      <p:grpSp>
        <p:nvGrpSpPr>
          <p:cNvPr id="3" name="Group 147"/>
          <p:cNvGrpSpPr>
            <a:grpSpLocks/>
          </p:cNvGrpSpPr>
          <p:nvPr/>
        </p:nvGrpSpPr>
        <p:grpSpPr bwMode="auto">
          <a:xfrm>
            <a:off x="6323012" y="3505200"/>
            <a:ext cx="1752600" cy="457200"/>
            <a:chOff x="2208" y="1392"/>
            <a:chExt cx="1104" cy="288"/>
          </a:xfrm>
        </p:grpSpPr>
        <p:sp>
          <p:nvSpPr>
            <p:cNvPr id="12331" name="Rectangle 27"/>
            <p:cNvSpPr>
              <a:spLocks noChangeArrowheads="1"/>
            </p:cNvSpPr>
            <p:nvPr/>
          </p:nvSpPr>
          <p:spPr bwMode="auto">
            <a:xfrm>
              <a:off x="2448" y="1392"/>
              <a:ext cx="86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>
                <a:ea typeface="ＭＳ Ｐゴシック" pitchFamily="34" charset="-128"/>
              </a:endParaRPr>
            </a:p>
          </p:txBody>
        </p:sp>
        <p:sp>
          <p:nvSpPr>
            <p:cNvPr id="12332" name="Rectangle 93"/>
            <p:cNvSpPr>
              <a:spLocks noChangeArrowheads="1"/>
            </p:cNvSpPr>
            <p:nvPr/>
          </p:nvSpPr>
          <p:spPr bwMode="auto">
            <a:xfrm>
              <a:off x="2208" y="1392"/>
              <a:ext cx="240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  <a:ea typeface="ＭＳ Ｐゴシック" pitchFamily="34" charset="-128"/>
                </a:rPr>
                <a:t>A</a:t>
              </a:r>
            </a:p>
          </p:txBody>
        </p:sp>
        <p:sp>
          <p:nvSpPr>
            <p:cNvPr id="12333" name="Rectangle 126"/>
            <p:cNvSpPr>
              <a:spLocks noChangeArrowheads="1"/>
            </p:cNvSpPr>
            <p:nvPr/>
          </p:nvSpPr>
          <p:spPr bwMode="auto">
            <a:xfrm>
              <a:off x="2496" y="1440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ea typeface="ＭＳ Ｐゴシック" pitchFamily="34" charset="-128"/>
                </a:rPr>
                <a:t>T1</a:t>
              </a:r>
            </a:p>
          </p:txBody>
        </p:sp>
        <p:sp>
          <p:nvSpPr>
            <p:cNvPr id="12334" name="Rectangle 127"/>
            <p:cNvSpPr>
              <a:spLocks noChangeArrowheads="1"/>
            </p:cNvSpPr>
            <p:nvPr/>
          </p:nvSpPr>
          <p:spPr bwMode="auto">
            <a:xfrm>
              <a:off x="2688" y="1440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ea typeface="ＭＳ Ｐゴシック" pitchFamily="34" charset="-128"/>
                </a:rPr>
                <a:t>T2</a:t>
              </a:r>
            </a:p>
          </p:txBody>
        </p:sp>
        <p:sp>
          <p:nvSpPr>
            <p:cNvPr id="12335" name="Rectangle 128"/>
            <p:cNvSpPr>
              <a:spLocks noChangeArrowheads="1"/>
            </p:cNvSpPr>
            <p:nvPr/>
          </p:nvSpPr>
          <p:spPr bwMode="auto">
            <a:xfrm>
              <a:off x="2880" y="1440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ea typeface="ＭＳ Ｐゴシック" pitchFamily="34" charset="-128"/>
                </a:rPr>
                <a:t>T3</a:t>
              </a:r>
            </a:p>
          </p:txBody>
        </p:sp>
        <p:sp>
          <p:nvSpPr>
            <p:cNvPr id="12336" name="Rectangle 129"/>
            <p:cNvSpPr>
              <a:spLocks noChangeArrowheads="1"/>
            </p:cNvSpPr>
            <p:nvPr/>
          </p:nvSpPr>
          <p:spPr bwMode="auto">
            <a:xfrm>
              <a:off x="3072" y="1440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ea typeface="ＭＳ Ｐゴシック" pitchFamily="34" charset="-128"/>
                </a:rPr>
                <a:t>T4</a:t>
              </a:r>
            </a:p>
          </p:txBody>
        </p:sp>
      </p:grpSp>
      <p:grpSp>
        <p:nvGrpSpPr>
          <p:cNvPr id="4" name="Group 148"/>
          <p:cNvGrpSpPr>
            <a:grpSpLocks/>
          </p:cNvGrpSpPr>
          <p:nvPr/>
        </p:nvGrpSpPr>
        <p:grpSpPr bwMode="auto">
          <a:xfrm>
            <a:off x="6323012" y="4038600"/>
            <a:ext cx="1752600" cy="457200"/>
            <a:chOff x="2208" y="1680"/>
            <a:chExt cx="1104" cy="288"/>
          </a:xfrm>
        </p:grpSpPr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2448" y="1680"/>
              <a:ext cx="86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>
                <a:ea typeface="ＭＳ Ｐゴシック" pitchFamily="34" charset="-128"/>
              </a:endParaRPr>
            </a:p>
          </p:txBody>
        </p:sp>
        <p:sp>
          <p:nvSpPr>
            <p:cNvPr id="12326" name="Rectangle 94"/>
            <p:cNvSpPr>
              <a:spLocks noChangeArrowheads="1"/>
            </p:cNvSpPr>
            <p:nvPr/>
          </p:nvSpPr>
          <p:spPr bwMode="auto">
            <a:xfrm>
              <a:off x="2208" y="1680"/>
              <a:ext cx="240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  <a:ea typeface="ＭＳ Ｐゴシック" pitchFamily="34" charset="-128"/>
                </a:rPr>
                <a:t>B</a:t>
              </a:r>
            </a:p>
          </p:txBody>
        </p:sp>
        <p:sp>
          <p:nvSpPr>
            <p:cNvPr id="12327" name="Rectangle 130"/>
            <p:cNvSpPr>
              <a:spLocks noChangeArrowheads="1"/>
            </p:cNvSpPr>
            <p:nvPr/>
          </p:nvSpPr>
          <p:spPr bwMode="auto">
            <a:xfrm>
              <a:off x="2496" y="1728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ea typeface="ＭＳ Ｐゴシック" pitchFamily="34" charset="-128"/>
                </a:rPr>
                <a:t>T1</a:t>
              </a:r>
            </a:p>
          </p:txBody>
        </p:sp>
        <p:sp>
          <p:nvSpPr>
            <p:cNvPr id="12328" name="Rectangle 131"/>
            <p:cNvSpPr>
              <a:spLocks noChangeArrowheads="1"/>
            </p:cNvSpPr>
            <p:nvPr/>
          </p:nvSpPr>
          <p:spPr bwMode="auto">
            <a:xfrm>
              <a:off x="2688" y="1728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ea typeface="ＭＳ Ｐゴシック" pitchFamily="34" charset="-128"/>
                </a:rPr>
                <a:t>T2</a:t>
              </a:r>
            </a:p>
          </p:txBody>
        </p:sp>
        <p:sp>
          <p:nvSpPr>
            <p:cNvPr id="12329" name="Rectangle 132"/>
            <p:cNvSpPr>
              <a:spLocks noChangeArrowheads="1"/>
            </p:cNvSpPr>
            <p:nvPr/>
          </p:nvSpPr>
          <p:spPr bwMode="auto">
            <a:xfrm>
              <a:off x="2880" y="1728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ea typeface="ＭＳ Ｐゴシック" pitchFamily="34" charset="-128"/>
                </a:rPr>
                <a:t>T3</a:t>
              </a:r>
            </a:p>
          </p:txBody>
        </p:sp>
        <p:sp>
          <p:nvSpPr>
            <p:cNvPr id="12330" name="Rectangle 133"/>
            <p:cNvSpPr>
              <a:spLocks noChangeArrowheads="1"/>
            </p:cNvSpPr>
            <p:nvPr/>
          </p:nvSpPr>
          <p:spPr bwMode="auto">
            <a:xfrm>
              <a:off x="3072" y="1728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ea typeface="ＭＳ Ｐゴシック" pitchFamily="34" charset="-128"/>
                </a:rPr>
                <a:t>T4</a:t>
              </a:r>
            </a:p>
          </p:txBody>
        </p:sp>
      </p:grpSp>
      <p:grpSp>
        <p:nvGrpSpPr>
          <p:cNvPr id="5" name="Group 149"/>
          <p:cNvGrpSpPr>
            <a:grpSpLocks/>
          </p:cNvGrpSpPr>
          <p:nvPr/>
        </p:nvGrpSpPr>
        <p:grpSpPr bwMode="auto">
          <a:xfrm>
            <a:off x="6323012" y="4572000"/>
            <a:ext cx="1752600" cy="457200"/>
            <a:chOff x="2208" y="2016"/>
            <a:chExt cx="1104" cy="288"/>
          </a:xfrm>
        </p:grpSpPr>
        <p:sp>
          <p:nvSpPr>
            <p:cNvPr id="12319" name="Rectangle 47"/>
            <p:cNvSpPr>
              <a:spLocks noChangeArrowheads="1"/>
            </p:cNvSpPr>
            <p:nvPr/>
          </p:nvSpPr>
          <p:spPr bwMode="auto">
            <a:xfrm>
              <a:off x="2448" y="2016"/>
              <a:ext cx="86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>
                <a:ea typeface="ＭＳ Ｐゴシック" pitchFamily="34" charset="-128"/>
              </a:endParaRPr>
            </a:p>
          </p:txBody>
        </p:sp>
        <p:sp>
          <p:nvSpPr>
            <p:cNvPr id="12320" name="Rectangle 80"/>
            <p:cNvSpPr>
              <a:spLocks noChangeArrowheads="1"/>
            </p:cNvSpPr>
            <p:nvPr/>
          </p:nvSpPr>
          <p:spPr bwMode="auto">
            <a:xfrm>
              <a:off x="2208" y="2016"/>
              <a:ext cx="240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  <a:ea typeface="ＭＳ Ｐゴシック" pitchFamily="34" charset="-128"/>
                </a:rPr>
                <a:t>C</a:t>
              </a:r>
            </a:p>
          </p:txBody>
        </p:sp>
        <p:sp>
          <p:nvSpPr>
            <p:cNvPr id="12321" name="Rectangle 134"/>
            <p:cNvSpPr>
              <a:spLocks noChangeArrowheads="1"/>
            </p:cNvSpPr>
            <p:nvPr/>
          </p:nvSpPr>
          <p:spPr bwMode="auto">
            <a:xfrm>
              <a:off x="2496" y="2064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ea typeface="ＭＳ Ｐゴシック" pitchFamily="34" charset="-128"/>
                </a:rPr>
                <a:t>T1</a:t>
              </a:r>
            </a:p>
          </p:txBody>
        </p:sp>
        <p:sp>
          <p:nvSpPr>
            <p:cNvPr id="12322" name="Rectangle 135"/>
            <p:cNvSpPr>
              <a:spLocks noChangeArrowheads="1"/>
            </p:cNvSpPr>
            <p:nvPr/>
          </p:nvSpPr>
          <p:spPr bwMode="auto">
            <a:xfrm>
              <a:off x="2688" y="2064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ea typeface="ＭＳ Ｐゴシック" pitchFamily="34" charset="-128"/>
                </a:rPr>
                <a:t>T2</a:t>
              </a:r>
            </a:p>
          </p:txBody>
        </p:sp>
      </p:grpSp>
      <p:grpSp>
        <p:nvGrpSpPr>
          <p:cNvPr id="6" name="Group 150"/>
          <p:cNvGrpSpPr>
            <a:grpSpLocks/>
          </p:cNvGrpSpPr>
          <p:nvPr/>
        </p:nvGrpSpPr>
        <p:grpSpPr bwMode="auto">
          <a:xfrm>
            <a:off x="6323012" y="5105400"/>
            <a:ext cx="1752600" cy="457200"/>
            <a:chOff x="2208" y="2352"/>
            <a:chExt cx="1104" cy="288"/>
          </a:xfrm>
        </p:grpSpPr>
        <p:sp>
          <p:nvSpPr>
            <p:cNvPr id="12313" name="Rectangle 57"/>
            <p:cNvSpPr>
              <a:spLocks noChangeArrowheads="1"/>
            </p:cNvSpPr>
            <p:nvPr/>
          </p:nvSpPr>
          <p:spPr bwMode="auto">
            <a:xfrm>
              <a:off x="2448" y="2352"/>
              <a:ext cx="86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>
                <a:ea typeface="ＭＳ Ｐゴシック" pitchFamily="34" charset="-128"/>
              </a:endParaRPr>
            </a:p>
          </p:txBody>
        </p:sp>
        <p:sp>
          <p:nvSpPr>
            <p:cNvPr id="12314" name="Rectangle 81"/>
            <p:cNvSpPr>
              <a:spLocks noChangeArrowheads="1"/>
            </p:cNvSpPr>
            <p:nvPr/>
          </p:nvSpPr>
          <p:spPr bwMode="auto">
            <a:xfrm>
              <a:off x="2208" y="2352"/>
              <a:ext cx="240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  <a:ea typeface="ＭＳ Ｐゴシック" pitchFamily="34" charset="-128"/>
                </a:rPr>
                <a:t>D</a:t>
              </a:r>
            </a:p>
          </p:txBody>
        </p:sp>
        <p:sp>
          <p:nvSpPr>
            <p:cNvPr id="12317" name="Rectangle 140"/>
            <p:cNvSpPr>
              <a:spLocks noChangeArrowheads="1"/>
            </p:cNvSpPr>
            <p:nvPr/>
          </p:nvSpPr>
          <p:spPr bwMode="auto">
            <a:xfrm>
              <a:off x="2880" y="2400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ea typeface="ＭＳ Ｐゴシック" pitchFamily="34" charset="-128"/>
                </a:rPr>
                <a:t>T3</a:t>
              </a:r>
            </a:p>
          </p:txBody>
        </p:sp>
        <p:sp>
          <p:nvSpPr>
            <p:cNvPr id="12318" name="Rectangle 141"/>
            <p:cNvSpPr>
              <a:spLocks noChangeArrowheads="1"/>
            </p:cNvSpPr>
            <p:nvPr/>
          </p:nvSpPr>
          <p:spPr bwMode="auto">
            <a:xfrm>
              <a:off x="3072" y="2400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ea typeface="ＭＳ Ｐゴシック" pitchFamily="34" charset="-128"/>
                </a:rPr>
                <a:t>T4</a:t>
              </a:r>
            </a:p>
          </p:txBody>
        </p:sp>
      </p:grpSp>
      <p:grpSp>
        <p:nvGrpSpPr>
          <p:cNvPr id="7" name="Group 151"/>
          <p:cNvGrpSpPr>
            <a:grpSpLocks/>
          </p:cNvGrpSpPr>
          <p:nvPr/>
        </p:nvGrpSpPr>
        <p:grpSpPr bwMode="auto">
          <a:xfrm>
            <a:off x="6323012" y="5638800"/>
            <a:ext cx="1752600" cy="457200"/>
            <a:chOff x="2208" y="2688"/>
            <a:chExt cx="1104" cy="288"/>
          </a:xfrm>
        </p:grpSpPr>
        <p:sp>
          <p:nvSpPr>
            <p:cNvPr id="12307" name="Rectangle 67"/>
            <p:cNvSpPr>
              <a:spLocks noChangeArrowheads="1"/>
            </p:cNvSpPr>
            <p:nvPr/>
          </p:nvSpPr>
          <p:spPr bwMode="auto">
            <a:xfrm>
              <a:off x="2448" y="2688"/>
              <a:ext cx="86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>
                <a:ea typeface="ＭＳ Ｐゴシック" pitchFamily="34" charset="-128"/>
              </a:endParaRPr>
            </a:p>
          </p:txBody>
        </p:sp>
        <p:sp>
          <p:nvSpPr>
            <p:cNvPr id="12308" name="Rectangle 82"/>
            <p:cNvSpPr>
              <a:spLocks noChangeArrowheads="1"/>
            </p:cNvSpPr>
            <p:nvPr/>
          </p:nvSpPr>
          <p:spPr bwMode="auto">
            <a:xfrm>
              <a:off x="2208" y="2688"/>
              <a:ext cx="240" cy="2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  <a:ea typeface="ＭＳ Ｐゴシック" pitchFamily="34" charset="-128"/>
                </a:rPr>
                <a:t>E</a:t>
              </a:r>
            </a:p>
          </p:txBody>
        </p:sp>
        <p:sp>
          <p:nvSpPr>
            <p:cNvPr id="12309" name="Rectangle 142"/>
            <p:cNvSpPr>
              <a:spLocks noChangeArrowheads="1"/>
            </p:cNvSpPr>
            <p:nvPr/>
          </p:nvSpPr>
          <p:spPr bwMode="auto">
            <a:xfrm>
              <a:off x="2496" y="2736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ea typeface="ＭＳ Ｐゴシック" pitchFamily="34" charset="-128"/>
                </a:rPr>
                <a:t>T1</a:t>
              </a:r>
            </a:p>
          </p:txBody>
        </p:sp>
        <p:sp>
          <p:nvSpPr>
            <p:cNvPr id="12310" name="Rectangle 143"/>
            <p:cNvSpPr>
              <a:spLocks noChangeArrowheads="1"/>
            </p:cNvSpPr>
            <p:nvPr/>
          </p:nvSpPr>
          <p:spPr bwMode="auto">
            <a:xfrm>
              <a:off x="2688" y="2736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ea typeface="ＭＳ Ｐゴシック" pitchFamily="34" charset="-128"/>
                </a:rPr>
                <a:t>T2</a:t>
              </a:r>
            </a:p>
          </p:txBody>
        </p:sp>
        <p:sp>
          <p:nvSpPr>
            <p:cNvPr id="12311" name="Rectangle 144"/>
            <p:cNvSpPr>
              <a:spLocks noChangeArrowheads="1"/>
            </p:cNvSpPr>
            <p:nvPr/>
          </p:nvSpPr>
          <p:spPr bwMode="auto">
            <a:xfrm>
              <a:off x="2880" y="2736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ea typeface="ＭＳ Ｐゴシック" pitchFamily="34" charset="-128"/>
                </a:rPr>
                <a:t>T3</a:t>
              </a:r>
            </a:p>
          </p:txBody>
        </p:sp>
        <p:sp>
          <p:nvSpPr>
            <p:cNvPr id="12312" name="Rectangle 145"/>
            <p:cNvSpPr>
              <a:spLocks noChangeArrowheads="1"/>
            </p:cNvSpPr>
            <p:nvPr/>
          </p:nvSpPr>
          <p:spPr bwMode="auto">
            <a:xfrm>
              <a:off x="3072" y="2736"/>
              <a:ext cx="19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ea typeface="ＭＳ Ｐゴシック" pitchFamily="34" charset="-128"/>
                </a:rPr>
                <a:t>T4</a:t>
              </a:r>
            </a:p>
          </p:txBody>
        </p:sp>
      </p:grpSp>
      <p:grpSp>
        <p:nvGrpSpPr>
          <p:cNvPr id="8" name="Group 88"/>
          <p:cNvGrpSpPr>
            <a:grpSpLocks/>
          </p:cNvGrpSpPr>
          <p:nvPr/>
        </p:nvGrpSpPr>
        <p:grpSpPr bwMode="auto">
          <a:xfrm>
            <a:off x="6932612" y="4343400"/>
            <a:ext cx="690563" cy="384175"/>
            <a:chOff x="3195" y="2015"/>
            <a:chExt cx="435" cy="242"/>
          </a:xfrm>
        </p:grpSpPr>
        <p:sp>
          <p:nvSpPr>
            <p:cNvPr id="12305" name="AutoShape 89"/>
            <p:cNvSpPr>
              <a:spLocks noChangeArrowheads="1"/>
            </p:cNvSpPr>
            <p:nvPr/>
          </p:nvSpPr>
          <p:spPr bwMode="auto">
            <a:xfrm>
              <a:off x="3195" y="2015"/>
              <a:ext cx="435" cy="242"/>
            </a:xfrm>
            <a:prstGeom prst="irregularSeal1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>
                <a:ea typeface="ＭＳ Ｐゴシック" pitchFamily="34" charset="-128"/>
              </a:endParaRPr>
            </a:p>
          </p:txBody>
        </p:sp>
        <p:sp>
          <p:nvSpPr>
            <p:cNvPr id="12306" name="AutoShape 90"/>
            <p:cNvSpPr>
              <a:spLocks noChangeArrowheads="1"/>
            </p:cNvSpPr>
            <p:nvPr/>
          </p:nvSpPr>
          <p:spPr bwMode="auto">
            <a:xfrm>
              <a:off x="3267" y="2087"/>
              <a:ext cx="290" cy="97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>
                <a:ea typeface="ＭＳ Ｐゴシック" pitchFamily="34" charset="-128"/>
              </a:endParaRPr>
            </a:p>
          </p:txBody>
        </p:sp>
      </p:grpSp>
      <p:sp>
        <p:nvSpPr>
          <p:cNvPr id="12304" name="Text Box 86"/>
          <p:cNvSpPr txBox="1">
            <a:spLocks noChangeArrowheads="1"/>
          </p:cNvSpPr>
          <p:nvPr/>
        </p:nvSpPr>
        <p:spPr bwMode="auto">
          <a:xfrm>
            <a:off x="1371600" y="3200400"/>
            <a:ext cx="29418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  <a:ea typeface="ＭＳ Ｐゴシック" pitchFamily="34" charset="-128"/>
              </a:rPr>
              <a:t>foo</a:t>
            </a:r>
            <a:r>
              <a:rPr lang="en-US" dirty="0">
                <a:latin typeface="Courier New" pitchFamily="49" charset="0"/>
                <a:ea typeface="ＭＳ Ｐゴシック" pitchFamily="34" charset="-128"/>
              </a:rPr>
              <a:t>[] = {4,8,12,16};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1.</a:t>
            </a:r>
            <a:fld id="{2DCAE7AC-0DFB-40CF-A4F2-C416A0FCE17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842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  " charset="0"/>
                <a:ea typeface="ＭＳ Ｐゴシック" pitchFamily="-65" charset="-128"/>
                <a:cs typeface="Arial  " charset="0"/>
              </a:rPr>
              <a:t>CUDA Syntax Extensions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  " charset="0"/>
                <a:ea typeface="ＭＳ Ｐゴシック" pitchFamily="-65" charset="-128"/>
                <a:cs typeface="Arial  " charset="0"/>
              </a:rPr>
              <a:t>Declaration </a:t>
            </a:r>
            <a:r>
              <a:rPr lang="en-US" sz="2800" dirty="0" err="1">
                <a:latin typeface="Arial  " charset="0"/>
                <a:ea typeface="ＭＳ Ｐゴシック" pitchFamily="-65" charset="-128"/>
                <a:cs typeface="Arial  " charset="0"/>
              </a:rPr>
              <a:t>specifiers</a:t>
            </a:r>
            <a:endParaRPr lang="en-US" sz="2800" dirty="0">
              <a:latin typeface="Arial  " charset="0"/>
              <a:ea typeface="ＭＳ Ｐゴシック" pitchFamily="-65" charset="-128"/>
              <a:cs typeface="Arial  " charset="0"/>
            </a:endParaRPr>
          </a:p>
          <a:p>
            <a:pPr lvl="1" eaLnBrk="1" hangingPunct="1">
              <a:buFontTx/>
              <a:buNone/>
            </a:pPr>
            <a:r>
              <a:rPr lang="en-US" sz="2000" dirty="0">
                <a:solidFill>
                  <a:srgbClr val="0000FF"/>
                </a:solidFill>
                <a:latin typeface="Arial  " charset="0"/>
                <a:ea typeface="ＭＳ Ｐゴシック" pitchFamily="-65" charset="-128"/>
                <a:cs typeface="Arial  " charset="0"/>
              </a:rPr>
              <a:t>__global__</a:t>
            </a:r>
            <a:r>
              <a:rPr lang="en-US" sz="2000" dirty="0">
                <a:solidFill>
                  <a:srgbClr val="0070C0"/>
                </a:solidFill>
                <a:latin typeface="Arial  " charset="0"/>
                <a:ea typeface="ＭＳ Ｐゴシック" pitchFamily="-65" charset="-128"/>
                <a:cs typeface="Arial  " charset="0"/>
              </a:rPr>
              <a:t> </a:t>
            </a:r>
            <a:r>
              <a:rPr lang="en-US" sz="2000" dirty="0">
                <a:latin typeface="Arial  " charset="0"/>
                <a:ea typeface="ＭＳ Ｐゴシック" pitchFamily="-65" charset="-128"/>
                <a:cs typeface="Arial  " charset="0"/>
              </a:rPr>
              <a:t>void foo(...);  // kernel entry point (runs on GPU)</a:t>
            </a:r>
          </a:p>
          <a:p>
            <a:pPr lvl="1" eaLnBrk="1" hangingPunct="1">
              <a:buFontTx/>
              <a:buNone/>
            </a:pPr>
            <a:r>
              <a:rPr lang="en-US" sz="2000" dirty="0">
                <a:solidFill>
                  <a:srgbClr val="0000FF"/>
                </a:solidFill>
                <a:latin typeface="Arial  " charset="0"/>
                <a:ea typeface="ＭＳ Ｐゴシック" pitchFamily="-65" charset="-128"/>
                <a:cs typeface="Arial  " charset="0"/>
              </a:rPr>
              <a:t>__device__</a:t>
            </a:r>
            <a:r>
              <a:rPr lang="en-US" sz="2000" dirty="0">
                <a:solidFill>
                  <a:srgbClr val="0070C0"/>
                </a:solidFill>
                <a:latin typeface="Arial  " charset="0"/>
                <a:ea typeface="ＭＳ Ｐゴシック" pitchFamily="-65" charset="-128"/>
                <a:cs typeface="Arial  " charset="0"/>
              </a:rPr>
              <a:t> </a:t>
            </a:r>
            <a:r>
              <a:rPr lang="en-US" sz="2000" dirty="0">
                <a:latin typeface="Arial  " charset="0"/>
                <a:ea typeface="ＭＳ Ｐゴシック" pitchFamily="-65" charset="-128"/>
                <a:cs typeface="Arial  " charset="0"/>
              </a:rPr>
              <a:t>void bar(...); // function callable from a GPU thread</a:t>
            </a:r>
          </a:p>
          <a:p>
            <a:pPr eaLnBrk="1" hangingPunct="1"/>
            <a:endParaRPr lang="en-US" sz="2800" dirty="0">
              <a:latin typeface="Arial  " charset="0"/>
              <a:ea typeface="ＭＳ Ｐゴシック" pitchFamily="-65" charset="-128"/>
              <a:cs typeface="Arial  " charset="0"/>
            </a:endParaRPr>
          </a:p>
          <a:p>
            <a:pPr eaLnBrk="1" hangingPunct="1"/>
            <a:r>
              <a:rPr lang="en-US" sz="2800" dirty="0">
                <a:latin typeface="Arial  " charset="0"/>
                <a:ea typeface="ＭＳ Ｐゴシック" pitchFamily="-65" charset="-128"/>
                <a:cs typeface="Arial  " charset="0"/>
              </a:rPr>
              <a:t>Syntax for kernel launch</a:t>
            </a:r>
          </a:p>
          <a:p>
            <a:pPr lvl="1" eaLnBrk="1" hangingPunct="1">
              <a:buFontTx/>
              <a:buNone/>
            </a:pPr>
            <a:r>
              <a:rPr lang="en-US" sz="2000" dirty="0">
                <a:latin typeface="Arial  " charset="0"/>
                <a:ea typeface="ＭＳ Ｐゴシック" pitchFamily="-65" charset="-128"/>
                <a:cs typeface="Arial  " charset="0"/>
              </a:rPr>
              <a:t>foo</a:t>
            </a:r>
            <a:r>
              <a:rPr lang="en-US" sz="2000" dirty="0">
                <a:solidFill>
                  <a:srgbClr val="0000FF"/>
                </a:solidFill>
                <a:latin typeface="Arial  " charset="0"/>
                <a:ea typeface="ＭＳ Ｐゴシック" pitchFamily="-65" charset="-128"/>
                <a:cs typeface="Arial  " charset="0"/>
              </a:rPr>
              <a:t>&lt;&lt;&lt;500, 128&gt;&gt;&gt;</a:t>
            </a:r>
            <a:r>
              <a:rPr lang="en-US" sz="2000" dirty="0">
                <a:latin typeface="Arial  " charset="0"/>
                <a:ea typeface="ＭＳ Ｐゴシック" pitchFamily="-65" charset="-128"/>
                <a:cs typeface="Arial  " charset="0"/>
              </a:rPr>
              <a:t>(...); // 500 thread blocks, 128 threads each</a:t>
            </a:r>
          </a:p>
          <a:p>
            <a:pPr eaLnBrk="1" hangingPunct="1"/>
            <a:endParaRPr lang="en-US" sz="2800" dirty="0">
              <a:latin typeface="Arial  " charset="0"/>
              <a:ea typeface="ＭＳ Ｐゴシック" pitchFamily="-65" charset="-128"/>
              <a:cs typeface="Arial  " charset="0"/>
            </a:endParaRPr>
          </a:p>
          <a:p>
            <a:pPr eaLnBrk="1" hangingPunct="1"/>
            <a:r>
              <a:rPr lang="en-US" sz="2800" dirty="0">
                <a:latin typeface="Arial  " charset="0"/>
                <a:ea typeface="ＭＳ Ｐゴシック" pitchFamily="-65" charset="-128"/>
                <a:cs typeface="Arial  " charset="0"/>
              </a:rPr>
              <a:t>Built in variables for thread identification</a:t>
            </a:r>
          </a:p>
          <a:p>
            <a:pPr lvl="1" eaLnBrk="1" hangingPunct="1">
              <a:buFontTx/>
              <a:buNone/>
            </a:pPr>
            <a:r>
              <a:rPr lang="en-US" sz="2000" dirty="0">
                <a:latin typeface="Arial  " charset="0"/>
                <a:ea typeface="ＭＳ Ｐゴシック" pitchFamily="-65" charset="-128"/>
                <a:cs typeface="Arial  " charset="0"/>
              </a:rPr>
              <a:t>dim3 </a:t>
            </a:r>
            <a:r>
              <a:rPr lang="en-US" sz="2000" dirty="0" err="1">
                <a:solidFill>
                  <a:srgbClr val="0000FF"/>
                </a:solidFill>
                <a:latin typeface="Arial  " charset="0"/>
                <a:ea typeface="ＭＳ Ｐゴシック" pitchFamily="-65" charset="-128"/>
                <a:cs typeface="Arial  " charset="0"/>
              </a:rPr>
              <a:t>threadIdx</a:t>
            </a:r>
            <a:r>
              <a:rPr lang="en-US" sz="2000" dirty="0">
                <a:latin typeface="Arial  " charset="0"/>
                <a:ea typeface="ＭＳ Ｐゴシック" pitchFamily="-65" charset="-128"/>
                <a:cs typeface="Arial  " charset="0"/>
              </a:rPr>
              <a:t>; dim3 </a:t>
            </a:r>
            <a:r>
              <a:rPr lang="en-US" sz="2000" dirty="0" err="1">
                <a:solidFill>
                  <a:srgbClr val="0000FF"/>
                </a:solidFill>
                <a:latin typeface="Arial  " charset="0"/>
                <a:ea typeface="ＭＳ Ｐゴシック" pitchFamily="-65" charset="-128"/>
                <a:cs typeface="Arial  " charset="0"/>
              </a:rPr>
              <a:t>blockIdx</a:t>
            </a:r>
            <a:r>
              <a:rPr lang="en-US" sz="2000" dirty="0">
                <a:latin typeface="Arial  " charset="0"/>
                <a:ea typeface="ＭＳ Ｐゴシック" pitchFamily="-65" charset="-128"/>
                <a:cs typeface="Arial  " charset="0"/>
              </a:rPr>
              <a:t>; dim3 </a:t>
            </a:r>
            <a:r>
              <a:rPr lang="en-US" sz="2000" dirty="0" err="1">
                <a:solidFill>
                  <a:srgbClr val="0000FF"/>
                </a:solidFill>
                <a:latin typeface="Arial  " charset="0"/>
                <a:ea typeface="ＭＳ Ｐゴシック" pitchFamily="-65" charset="-128"/>
                <a:cs typeface="Arial  " charset="0"/>
              </a:rPr>
              <a:t>blockDim</a:t>
            </a:r>
            <a:r>
              <a:rPr lang="en-US" sz="2000" dirty="0">
                <a:latin typeface="Arial  " charset="0"/>
                <a:ea typeface="ＭＳ Ｐゴシック" pitchFamily="-65" charset="-128"/>
                <a:cs typeface="Arial  " charset="0"/>
              </a:rPr>
              <a:t>;</a:t>
            </a:r>
          </a:p>
          <a:p>
            <a:pPr eaLnBrk="1" hangingPunct="1"/>
            <a:endParaRPr lang="en-US" dirty="0">
              <a:latin typeface="Arial  " charset="0"/>
              <a:ea typeface="ＭＳ Ｐゴシック" pitchFamily="-65" charset="-128"/>
              <a:cs typeface="Arial  " charset="0"/>
            </a:endParaRPr>
          </a:p>
        </p:txBody>
      </p:sp>
      <p:sp>
        <p:nvSpPr>
          <p:cNvPr id="327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1.</a:t>
            </a:r>
            <a:fld id="{E6EF5FF8-67E5-B043-A7AD-A31AAB07679F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18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  " charset="0"/>
                <a:ea typeface="ＭＳ Ｐゴシック" pitchFamily="-65" charset="-128"/>
                <a:cs typeface="Arial  " charset="0"/>
              </a:rPr>
              <a:t>Example: Original C Code</a:t>
            </a:r>
          </a:p>
        </p:txBody>
      </p:sp>
      <p:sp>
        <p:nvSpPr>
          <p:cNvPr id="33796" name="Text Placeholder 2"/>
          <p:cNvSpPr>
            <a:spLocks/>
          </p:cNvSpPr>
          <p:nvPr/>
        </p:nvSpPr>
        <p:spPr bwMode="auto">
          <a:xfrm>
            <a:off x="457200" y="1447799"/>
            <a:ext cx="82296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void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saxpy_serial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600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n, </a:t>
            </a: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float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a, </a:t>
            </a: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float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*x, </a:t>
            </a: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float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*y)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{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	for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(</a:t>
            </a:r>
            <a:r>
              <a:rPr lang="en-US" sz="16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= 0;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&lt; n; ++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  y[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] = a*x[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] + y[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];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}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600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main()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// omitted: allocate and initialize memory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saxpy_serial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(n, 2.0, x, y); </a:t>
            </a:r>
            <a:r>
              <a:rPr lang="en-US" sz="1600" i="1" dirty="0">
                <a:solidFill>
                  <a:srgbClr val="008000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// Invoke serial SAXPY kernel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i="1" dirty="0">
                <a:solidFill>
                  <a:srgbClr val="008000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// omitted: using result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}</a:t>
            </a:r>
            <a:r>
              <a:rPr lang="en-US" sz="1600" i="1" dirty="0">
                <a:solidFill>
                  <a:srgbClr val="008000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endParaRPr lang="en-US" sz="1600" i="1" dirty="0">
              <a:solidFill>
                <a:srgbClr val="008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 b="1" dirty="0"/>
          </a:p>
        </p:txBody>
      </p:sp>
      <p:sp>
        <p:nvSpPr>
          <p:cNvPr id="3379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1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  " charset="0"/>
                <a:ea typeface="ＭＳ Ｐゴシック" pitchFamily="-65" charset="-128"/>
                <a:cs typeface="Arial  " charset="0"/>
              </a:rPr>
              <a:t>CUDA Code</a:t>
            </a:r>
          </a:p>
        </p:txBody>
      </p:sp>
      <p:sp>
        <p:nvSpPr>
          <p:cNvPr id="33796" name="Text Placeholder 2"/>
          <p:cNvSpPr>
            <a:spLocks/>
          </p:cNvSpPr>
          <p:nvPr/>
        </p:nvSpPr>
        <p:spPr bwMode="auto">
          <a:xfrm>
            <a:off x="457200" y="1447799"/>
            <a:ext cx="82296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__global__ void</a:t>
            </a:r>
            <a:r>
              <a:rPr lang="en-US" sz="1600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saxpy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n, </a:t>
            </a: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float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a, </a:t>
            </a: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float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*x, </a:t>
            </a: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float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*y)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=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blockIdx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.x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*</a:t>
            </a:r>
            <a:r>
              <a:rPr lang="en-US" sz="16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blockDim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.x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+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threadIdx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.x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if(i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&lt;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n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y[i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]=a*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x[i]+y[i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];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}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main()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rgbClr val="00B050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// omitted: allocate and initialize memory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nblocks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= (n + 255) / 256;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cudaMalloc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((</a:t>
            </a: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void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**) &amp;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d_x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n);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cudaMalloc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((</a:t>
            </a: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void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**) &amp;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d_y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n);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cudaMemcpy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d_x,h_x,n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*</a:t>
            </a:r>
            <a:r>
              <a:rPr lang="en-US" sz="1600" b="1" dirty="0" err="1">
                <a:solidFill>
                  <a:srgbClr val="3366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sizeof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600" b="1" dirty="0">
                <a:solidFill>
                  <a:srgbClr val="3366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float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),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cudaMemcpyHostToDevice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cudaMemcpy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d_y,h_y,n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*</a:t>
            </a:r>
            <a:r>
              <a:rPr lang="en-US" sz="1600" b="1" dirty="0" err="1">
                <a:solidFill>
                  <a:srgbClr val="3366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sizeof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600" b="1" dirty="0">
                <a:solidFill>
                  <a:srgbClr val="3366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float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),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cudaMemcpyHostToDevice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saxpy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&lt;&lt;&lt;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nblocks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256&gt;&gt;&gt;(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n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2.0,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d_x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d_y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cudaMemcpy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h_y,d_y,n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*</a:t>
            </a:r>
            <a:r>
              <a:rPr lang="en-US" sz="1600" b="1" dirty="0" err="1">
                <a:solidFill>
                  <a:srgbClr val="3366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sizeof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600" b="1" dirty="0">
                <a:solidFill>
                  <a:srgbClr val="3366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float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),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cudaMemcpyDeviceToHost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solidFill>
                  <a:srgbClr val="00B050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// omitted: using result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}</a:t>
            </a:r>
          </a:p>
        </p:txBody>
      </p:sp>
      <p:sp>
        <p:nvSpPr>
          <p:cNvPr id="3379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7200" y="1676400"/>
            <a:ext cx="7705725" cy="1038225"/>
            <a:chOff x="395536" y="3429000"/>
            <a:chExt cx="7704856" cy="1037729"/>
          </a:xfrm>
        </p:grpSpPr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395536" y="3429000"/>
              <a:ext cx="7632848" cy="1008112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ys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801" name="TextBox 9"/>
            <p:cNvSpPr txBox="1">
              <a:spLocks noChangeArrowheads="1"/>
            </p:cNvSpPr>
            <p:nvPr/>
          </p:nvSpPr>
          <p:spPr bwMode="auto">
            <a:xfrm>
              <a:off x="6203719" y="4005064"/>
              <a:ext cx="189667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CA">
                  <a:solidFill>
                    <a:srgbClr val="0000FF"/>
                  </a:solidFill>
                </a:rPr>
                <a:t>Runs on GPU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64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31798"/>
          </a:xfrm>
        </p:spPr>
        <p:txBody>
          <a:bodyPr/>
          <a:lstStyle/>
          <a:p>
            <a:r>
              <a:rPr lang="en-US" dirty="0" err="1"/>
              <a:t>OpenCL</a:t>
            </a:r>
            <a:r>
              <a:rPr lang="en-US" dirty="0"/>
              <a:t>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C47D-D5CA-A042-A8D0-C217E3EA6E2F}" type="slidenum">
              <a:rPr lang="en-US" smtClean="0"/>
              <a:t>16</a:t>
            </a:fld>
            <a:endParaRPr lang="en-US"/>
          </a:p>
        </p:txBody>
      </p:sp>
      <p:sp>
        <p:nvSpPr>
          <p:cNvPr id="5" name="Text Placeholder 2"/>
          <p:cNvSpPr>
            <a:spLocks/>
          </p:cNvSpPr>
          <p:nvPr/>
        </p:nvSpPr>
        <p:spPr bwMode="auto">
          <a:xfrm>
            <a:off x="274462" y="762000"/>
            <a:ext cx="917433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__kernel void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saxpy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100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n, </a:t>
            </a:r>
            <a:r>
              <a:rPr lang="en-US" sz="11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float</a:t>
            </a:r>
            <a:r>
              <a:rPr lang="en-US" sz="1100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a, </a:t>
            </a:r>
            <a:r>
              <a:rPr lang="en-US" sz="11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__global float 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*x, </a:t>
            </a:r>
            <a:r>
              <a:rPr lang="en-US" sz="11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__global float 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*y)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</a:t>
            </a:r>
            <a:r>
              <a:rPr lang="en-US" sz="11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100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=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get_global_id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(0);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</a:t>
            </a:r>
            <a:r>
              <a:rPr lang="en-US" sz="11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if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&lt;n) y[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]=a*x[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]+y[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];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100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main()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// omitted: allocate and initialize memory on host, variable declarations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100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nblocks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= (n + 255) / 256;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blocksize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= 256;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100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clGetPlatformIDs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(1, &amp;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cpPlatform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NULL);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clGetDeviceIDs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cpPlatform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CL_DEVICE_TYPE_GPU, 1, &amp;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cdDevice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NULL);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cxGPUContext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=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clCreateContext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(0, 1, &amp;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cdDevice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NULL, NULL, &amp;ciErr1);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cqCommandQueue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=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clCreateCommandQueue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cxGPUContext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cdDevice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0, &amp;ciErr1);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dx =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clCreateBuffer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cxGPUContext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CL_MEM_READ_ONLY,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sizeof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cl_float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 * n, NULL, &amp;ciErr1);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dy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=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clCreateBuffer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cxGPUContext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CL_MEM_READ_WRITE,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sizeof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cl_float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 * n, NULL, &amp;ciErr1);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100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// omitted: loading program into char string </a:t>
            </a:r>
            <a:r>
              <a:rPr lang="en-US" sz="1100" i="1" dirty="0" err="1">
                <a:solidFill>
                  <a:srgbClr val="008000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cSourceCL</a:t>
            </a:r>
            <a:endParaRPr lang="en-US" sz="1100" i="1" dirty="0">
              <a:solidFill>
                <a:srgbClr val="008000"/>
              </a:solidFill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cpProgram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=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clCreateProgramWithSource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cxGPUContext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1, 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const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char **)&amp;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cSourceCL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&amp;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szKernelLength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&amp;ciErr1);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clBuildProgram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cpProgram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0, NULL, NULL, NULL, NULL);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ckKernel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=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clCreateKernel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cpProgram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“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saxpy_serial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”, &amp;ciErr1);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clSetKernelArg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ckKernel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0,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sizeof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cl_int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), (void*)&amp;n);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clSetKernelArg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ckKernel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1,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sizeof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cl_float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), (void*)&amp;a);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clSetKernelArg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ckKernel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2,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sizeof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cl_mem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), (void*)&amp;dx);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clSetKernelArg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ckKernel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3,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sizeof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cl_mem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), (void*)&amp;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dy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100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clEnqueueWriteBuffer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cqCommandQueue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dx, CL_FALSE, 0,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sizeof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cl_float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 * n, x, 0, NULL, NULL);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clEnqueueWriteBuffer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cqCommandQueue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dy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CL_FALSE, 0,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sizeof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cl_float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 * n, y, 0, NULL, NULL);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100" b="1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100" b="1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clEnqueueNDRangeKernel</a:t>
            </a:r>
            <a:r>
              <a:rPr lang="en-US" sz="1100" b="1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b="1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cqCommandQueue</a:t>
            </a:r>
            <a:r>
              <a:rPr lang="en-US" sz="1100" b="1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</a:t>
            </a:r>
            <a:r>
              <a:rPr lang="en-US" sz="1100" b="1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ckKernel</a:t>
            </a:r>
            <a:r>
              <a:rPr lang="en-US" sz="1100" b="1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1, NULL, &amp;</a:t>
            </a:r>
            <a:r>
              <a:rPr lang="en-US" sz="1100" b="1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nblocks</a:t>
            </a:r>
            <a:r>
              <a:rPr lang="en-US" sz="1100" b="1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&amp; </a:t>
            </a:r>
            <a:r>
              <a:rPr lang="en-US" sz="1100" b="1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blocksize</a:t>
            </a:r>
            <a:r>
              <a:rPr lang="en-US" sz="1100" b="1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0, NULL, NULL);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clEnqueueReadBuffer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cqCommandQueue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dy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, CL_TRUE, 0, 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sizeof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1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cl_float</a:t>
            </a: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 * n, y, 0, NULL, NULL);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100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100" i="1" dirty="0">
                <a:solidFill>
                  <a:srgbClr val="008000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// omitted: using result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}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48877" y="779398"/>
            <a:ext cx="8590323" cy="744602"/>
            <a:chOff x="395536" y="3069467"/>
            <a:chExt cx="7704856" cy="1267544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95536" y="3069467"/>
              <a:ext cx="7632848" cy="126754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ys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6203719" y="3688432"/>
              <a:ext cx="189667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CA" dirty="0">
                  <a:solidFill>
                    <a:srgbClr val="0000FF"/>
                  </a:solidFill>
                </a:rPr>
                <a:t>Runs on GPU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118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  " charset="0"/>
                <a:ea typeface="ＭＳ Ｐゴシック" pitchFamily="-65" charset="-128"/>
                <a:cs typeface="Arial  " charset="0"/>
              </a:rPr>
              <a:t>C++AMP Example Code</a:t>
            </a:r>
          </a:p>
        </p:txBody>
      </p:sp>
      <p:sp>
        <p:nvSpPr>
          <p:cNvPr id="33796" name="Text Placeholder 2"/>
          <p:cNvSpPr>
            <a:spLocks/>
          </p:cNvSpPr>
          <p:nvPr/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 b="1" dirty="0"/>
          </a:p>
        </p:txBody>
      </p:sp>
      <p:sp>
        <p:nvSpPr>
          <p:cNvPr id="3379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2"/>
          <p:cNvSpPr>
            <a:spLocks/>
          </p:cNvSpPr>
          <p:nvPr/>
        </p:nvSpPr>
        <p:spPr bwMode="auto">
          <a:xfrm>
            <a:off x="457200" y="1447799"/>
            <a:ext cx="85344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#include 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&lt;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amp.h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&gt;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using</a:t>
            </a:r>
            <a:r>
              <a:rPr lang="en-US" sz="1600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namespace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concurrency;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600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main()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i="1" dirty="0">
                <a:solidFill>
                  <a:srgbClr val="008000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// omitted: allocation and initialization of y and x</a:t>
            </a:r>
            <a:endParaRPr lang="en-US" sz="1600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array_view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&lt;</a:t>
            </a:r>
            <a:r>
              <a:rPr lang="en-US" sz="16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&gt; xv(n, x);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array_view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&lt;</a:t>
            </a:r>
            <a:r>
              <a:rPr lang="en-US" sz="16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&gt;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yv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(n, y);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parallel_for_each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yv.get_extent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(), [=](index&lt;1&gt;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 restrict(amp)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yv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[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] = a * xv[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] +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yv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[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];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});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yv.synchronize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</a:t>
            </a:r>
            <a:r>
              <a:rPr lang="en-US" sz="1600" dirty="0">
                <a:solidFill>
                  <a:srgbClr val="008000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// omitted: using result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}</a:t>
            </a:r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685800" y="3200400"/>
            <a:ext cx="8305800" cy="762000"/>
            <a:chOff x="395536" y="3429000"/>
            <a:chExt cx="7704856" cy="1037729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95536" y="3429000"/>
              <a:ext cx="7632848" cy="1008112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ys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TextBox 9"/>
            <p:cNvSpPr txBox="1">
              <a:spLocks noChangeArrowheads="1"/>
            </p:cNvSpPr>
            <p:nvPr/>
          </p:nvSpPr>
          <p:spPr bwMode="auto">
            <a:xfrm>
              <a:off x="6203719" y="4005064"/>
              <a:ext cx="189667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CA">
                  <a:solidFill>
                    <a:srgbClr val="0000FF"/>
                  </a:solidFill>
                </a:rPr>
                <a:t>Runs on GPU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022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err="1">
                <a:latin typeface="Arial  " charset="0"/>
                <a:ea typeface="ＭＳ Ｐゴシック" pitchFamily="-65" charset="-128"/>
                <a:cs typeface="Arial  " charset="0"/>
              </a:rPr>
              <a:t>OpenACC</a:t>
            </a:r>
            <a:r>
              <a:rPr lang="en-US" dirty="0">
                <a:latin typeface="Arial  " charset="0"/>
                <a:ea typeface="ＭＳ Ｐゴシック" pitchFamily="-65" charset="-128"/>
                <a:cs typeface="Arial  " charset="0"/>
              </a:rPr>
              <a:t> Example Code</a:t>
            </a:r>
          </a:p>
        </p:txBody>
      </p:sp>
      <p:sp>
        <p:nvSpPr>
          <p:cNvPr id="33796" name="Text Placeholder 2"/>
          <p:cNvSpPr>
            <a:spLocks/>
          </p:cNvSpPr>
          <p:nvPr/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600" b="1" dirty="0"/>
          </a:p>
        </p:txBody>
      </p:sp>
      <p:sp>
        <p:nvSpPr>
          <p:cNvPr id="3379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2"/>
          <p:cNvSpPr>
            <a:spLocks/>
          </p:cNvSpPr>
          <p:nvPr/>
        </p:nvSpPr>
        <p:spPr bwMode="auto">
          <a:xfrm>
            <a:off x="457200" y="1447799"/>
            <a:ext cx="88392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void</a:t>
            </a:r>
            <a:r>
              <a:rPr lang="en-US" sz="1600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saxpy_serial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600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n, </a:t>
            </a: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float</a:t>
            </a:r>
            <a:r>
              <a:rPr lang="en-US" sz="1600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a, </a:t>
            </a: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float</a:t>
            </a:r>
            <a:r>
              <a:rPr lang="en-US" sz="1600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*x, </a:t>
            </a: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float</a:t>
            </a:r>
            <a:r>
              <a:rPr lang="en-US" sz="1600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*y)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{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</a:t>
            </a:r>
            <a:r>
              <a:rPr lang="en-US" sz="1600" b="1" dirty="0">
                <a:solidFill>
                  <a:srgbClr val="660066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#pragma </a:t>
            </a:r>
            <a:r>
              <a:rPr lang="en-US" sz="1600" b="1" dirty="0" err="1">
                <a:solidFill>
                  <a:srgbClr val="660066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acc</a:t>
            </a:r>
            <a:r>
              <a:rPr lang="en-US" sz="1600" b="1" dirty="0">
                <a:solidFill>
                  <a:srgbClr val="660066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kernels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</a:t>
            </a:r>
            <a:r>
              <a:rPr lang="en-US" sz="1600" b="1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for</a:t>
            </a:r>
            <a:r>
              <a:rPr lang="en-US" sz="1600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1600" dirty="0">
                <a:solidFill>
                  <a:srgbClr val="0000FF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= 0; 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&lt; n; ++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)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     y[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] = a*x[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] + y[</a:t>
            </a:r>
            <a:r>
              <a:rPr lang="en-US" sz="1600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];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} </a:t>
            </a:r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685800" y="2209800"/>
            <a:ext cx="8228176" cy="518177"/>
            <a:chOff x="395536" y="2509900"/>
            <a:chExt cx="7632848" cy="1008112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95536" y="2509900"/>
              <a:ext cx="7632848" cy="1008112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prstDash val="sys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TextBox 9"/>
            <p:cNvSpPr txBox="1">
              <a:spLocks noChangeArrowheads="1"/>
            </p:cNvSpPr>
            <p:nvPr/>
          </p:nvSpPr>
          <p:spPr bwMode="auto">
            <a:xfrm>
              <a:off x="5414295" y="2509900"/>
              <a:ext cx="189667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CA" dirty="0">
                  <a:solidFill>
                    <a:srgbClr val="0000FF"/>
                  </a:solidFill>
                </a:rPr>
                <a:t>Runs on GPU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936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GPU Memory 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335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GPU has three </a:t>
            </a:r>
            <a:r>
              <a:rPr lang="en-US" sz="2800" i="1" u="sng" dirty="0"/>
              <a:t>address spaces </a:t>
            </a:r>
            <a:r>
              <a:rPr lang="en-US" sz="2800" dirty="0"/>
              <a:t>to support increasing visibility of data between threads: local, shared, global </a:t>
            </a:r>
          </a:p>
          <a:p>
            <a:r>
              <a:rPr lang="en-US" sz="2800" dirty="0"/>
              <a:t>In addition two more (read-only) address spaces: Constant and texture.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C47D-D5CA-A042-A8D0-C217E3EA6E2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8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57FDA-4F3A-4465-9CF4-B2D8E288D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Agenda	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EEEA9-20D6-4A61-927D-5CB9264C3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Presenters, please, send me your slides</a:t>
            </a:r>
          </a:p>
          <a:p>
            <a:r>
              <a:rPr lang="en-US" dirty="0"/>
              <a:t>Course evaluations next week:</a:t>
            </a:r>
          </a:p>
          <a:p>
            <a:pPr lvl="1"/>
            <a:r>
              <a:rPr lang="en-US" dirty="0"/>
              <a:t>Please bring laptop, </a:t>
            </a:r>
            <a:r>
              <a:rPr lang="en-US" dirty="0" err="1"/>
              <a:t>ipad</a:t>
            </a:r>
            <a:r>
              <a:rPr lang="en-US" dirty="0"/>
              <a:t>, smartphone to do it in class (10-15 mins max)</a:t>
            </a:r>
          </a:p>
          <a:p>
            <a:r>
              <a:rPr lang="en-US" dirty="0"/>
              <a:t>Poster presentations:</a:t>
            </a:r>
          </a:p>
          <a:p>
            <a:pPr lvl="1"/>
            <a:r>
              <a:rPr lang="en-US" dirty="0"/>
              <a:t>Dec. 1</a:t>
            </a:r>
            <a:r>
              <a:rPr lang="en-US" baseline="30000" dirty="0"/>
              <a:t>st</a:t>
            </a:r>
            <a:r>
              <a:rPr lang="en-US" dirty="0"/>
              <a:t> after class (I know it is </a:t>
            </a:r>
            <a:r>
              <a:rPr lang="en-US"/>
              <a:t>a bit late</a:t>
            </a:r>
            <a:r>
              <a:rPr lang="en-US" dirty="0"/>
              <a:t>…)</a:t>
            </a:r>
          </a:p>
          <a:p>
            <a:pPr lvl="1"/>
            <a:r>
              <a:rPr lang="en-US" dirty="0"/>
              <a:t>Different day (?)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5B9F6-B002-41C3-A843-7DFFE002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501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(Private) Address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C47D-D5CA-A042-A8D0-C217E3EA6E2F}" type="slidenum">
              <a:rPr lang="en-US" smtClean="0"/>
              <a:t>20</a:t>
            </a:fld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693781" y="1295400"/>
            <a:ext cx="7840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Each thread has own “local memory” (CUDA) “private memory” (</a:t>
            </a:r>
            <a:r>
              <a:rPr lang="en-US" sz="2400" dirty="0" err="1"/>
              <a:t>OpenCL</a:t>
            </a:r>
            <a:r>
              <a:rPr lang="en-US" sz="2400" dirty="0"/>
              <a:t>).  </a:t>
            </a:r>
          </a:p>
        </p:txBody>
      </p:sp>
      <p:sp>
        <p:nvSpPr>
          <p:cNvPr id="65" name="Freeform 64"/>
          <p:cNvSpPr/>
          <p:nvPr/>
        </p:nvSpPr>
        <p:spPr>
          <a:xfrm>
            <a:off x="510784" y="1625600"/>
            <a:ext cx="581416" cy="711200"/>
          </a:xfrm>
          <a:custGeom>
            <a:avLst/>
            <a:gdLst>
              <a:gd name="connsiteX0" fmla="*/ 162316 w 581416"/>
              <a:gd name="connsiteY0" fmla="*/ 0 h 711200"/>
              <a:gd name="connsiteX1" fmla="*/ 22616 w 581416"/>
              <a:gd name="connsiteY1" fmla="*/ 406400 h 711200"/>
              <a:gd name="connsiteX2" fmla="*/ 581416 w 581416"/>
              <a:gd name="connsiteY2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1416" h="711200">
                <a:moveTo>
                  <a:pt x="162316" y="0"/>
                </a:moveTo>
                <a:cubicBezTo>
                  <a:pt x="57541" y="143933"/>
                  <a:pt x="-47234" y="287867"/>
                  <a:pt x="22616" y="406400"/>
                </a:cubicBezTo>
                <a:cubicBezTo>
                  <a:pt x="92466" y="524933"/>
                  <a:pt x="581416" y="711200"/>
                  <a:pt x="581416" y="711200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152912" y="2247900"/>
            <a:ext cx="2743200" cy="2473880"/>
            <a:chOff x="1143000" y="2286000"/>
            <a:chExt cx="1371600" cy="1236940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>
              <a:off x="1149146" y="3141543"/>
              <a:ext cx="76120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1225346" y="3141543"/>
              <a:ext cx="761206" cy="158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1301546" y="3141543"/>
              <a:ext cx="76120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1377746" y="3141543"/>
              <a:ext cx="76120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1452358" y="3141543"/>
              <a:ext cx="76120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1528558" y="3141543"/>
              <a:ext cx="76120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1604758" y="3141543"/>
              <a:ext cx="76120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>
              <a:off x="1985758" y="3141543"/>
              <a:ext cx="456406" cy="3063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060767" y="2761734"/>
              <a:ext cx="306389" cy="304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2063546" y="3141543"/>
              <a:ext cx="456406" cy="3063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138555" y="2761734"/>
              <a:ext cx="306389" cy="304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1143000" y="2286000"/>
              <a:ext cx="227012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447800" y="2286000"/>
              <a:ext cx="227012" cy="228600"/>
            </a:xfrm>
            <a:prstGeom prst="rect">
              <a:avLst/>
            </a:prstGeom>
            <a:gradFill>
              <a:gsLst>
                <a:gs pos="0">
                  <a:srgbClr val="008000"/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</a:gra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287588" y="2286000"/>
              <a:ext cx="227012" cy="2286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endCxn id="45" idx="2"/>
            </p:cNvCxnSpPr>
            <p:nvPr/>
          </p:nvCxnSpPr>
          <p:spPr>
            <a:xfrm flipH="1" flipV="1">
              <a:off x="1256506" y="2514600"/>
              <a:ext cx="272449" cy="247134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ysDot"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endCxn id="46" idx="2"/>
            </p:cNvCxnSpPr>
            <p:nvPr/>
          </p:nvCxnSpPr>
          <p:spPr>
            <a:xfrm flipH="1" flipV="1">
              <a:off x="1561306" y="2514600"/>
              <a:ext cx="45438" cy="247134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ysDot"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endCxn id="47" idx="2"/>
            </p:cNvCxnSpPr>
            <p:nvPr/>
          </p:nvCxnSpPr>
          <p:spPr>
            <a:xfrm flipV="1">
              <a:off x="2138555" y="2514600"/>
              <a:ext cx="262539" cy="247134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ysDot"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1754188" y="2286000"/>
              <a:ext cx="227012" cy="228600"/>
            </a:xfrm>
            <a:prstGeom prst="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1674812" y="2514600"/>
              <a:ext cx="183090" cy="247134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ysDot"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1162050" y="2413000"/>
              <a:ext cx="185543" cy="952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0x42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17581" y="5029200"/>
            <a:ext cx="78406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Note: Location at address 100 for thread 0 is different from location at address 100 for thread 1.</a:t>
            </a:r>
          </a:p>
          <a:p>
            <a:endParaRPr lang="en-US" sz="2400" dirty="0"/>
          </a:p>
          <a:p>
            <a:r>
              <a:rPr lang="en-US" sz="2400" dirty="0"/>
              <a:t>Contains local variables private to a thread.</a:t>
            </a:r>
          </a:p>
        </p:txBody>
      </p:sp>
    </p:spTree>
    <p:extLst>
      <p:ext uri="{BB962C8B-B14F-4D97-AF65-F5344CB8AC3E}">
        <p14:creationId xmlns:p14="http://schemas.microsoft.com/office/powerpoint/2010/main" val="3559660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Address Spaces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C47D-D5CA-A042-A8D0-C217E3EA6E2F}" type="slidenum">
              <a:rPr lang="en-US" smtClean="0"/>
              <a:t>21</a:t>
            </a:fld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920546" y="2455743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996746" y="2455743"/>
            <a:ext cx="761206" cy="1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072946" y="2455743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1149146" y="2455743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223758" y="2455743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299958" y="2455743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376158" y="2455743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757158" y="2455743"/>
            <a:ext cx="456406" cy="306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32167" y="2075934"/>
            <a:ext cx="306389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1834946" y="2455743"/>
            <a:ext cx="456406" cy="3063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09955" y="2075934"/>
            <a:ext cx="306389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027906" y="1923534"/>
            <a:ext cx="1246676" cy="9906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2515791" y="24372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2591991" y="24372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2668191" y="24372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2744391" y="24372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2819003" y="24372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2895203" y="24372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971403" y="24372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667000" y="1905000"/>
            <a:ext cx="1202827" cy="99060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52400" y="1905000"/>
            <a:ext cx="898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block X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86200" y="1944469"/>
            <a:ext cx="1052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thread block Y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3049191" y="24372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3125391" y="2437209"/>
            <a:ext cx="7612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052016" y="3733800"/>
            <a:ext cx="2817811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flipH="1" flipV="1">
            <a:off x="1300355" y="2914134"/>
            <a:ext cx="609601" cy="1200666"/>
          </a:xfrm>
          <a:prstGeom prst="line">
            <a:avLst/>
          </a:prstGeom>
          <a:ln w="19050" cmpd="sng">
            <a:solidFill>
              <a:schemeClr val="tx1"/>
            </a:solidFill>
            <a:prstDash val="sysDot"/>
            <a:headEnd type="triangle" w="med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909956" y="2818606"/>
            <a:ext cx="1365056" cy="1296194"/>
          </a:xfrm>
          <a:prstGeom prst="line">
            <a:avLst/>
          </a:prstGeom>
          <a:ln w="19050" cmpd="sng">
            <a:solidFill>
              <a:schemeClr val="tx1"/>
            </a:solidFill>
            <a:prstDash val="sysDot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05400" y="1676400"/>
            <a:ext cx="384730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Each thread in the different thread blocks (even from different kernels) can access a region called “global memory” (CUDA/</a:t>
            </a:r>
            <a:r>
              <a:rPr lang="en-US" sz="2400" dirty="0" err="1"/>
              <a:t>OpenCL</a:t>
            </a:r>
            <a:r>
              <a:rPr lang="en-US" sz="2400" dirty="0"/>
              <a:t>). </a:t>
            </a:r>
          </a:p>
          <a:p>
            <a:endParaRPr lang="en-US" sz="2400" dirty="0"/>
          </a:p>
          <a:p>
            <a:r>
              <a:rPr lang="en-US" sz="2400" dirty="0"/>
              <a:t>Commonly in GPGPU workloads threads write their own portion of global memory.  Avoids need for synchronization—slow; also unpredictable thread block scheduling.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708343" y="4114800"/>
            <a:ext cx="422467" cy="133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0x42</a:t>
            </a:r>
          </a:p>
        </p:txBody>
      </p:sp>
    </p:spTree>
    <p:extLst>
      <p:ext uri="{BB962C8B-B14F-4D97-AF65-F5344CB8AC3E}">
        <p14:creationId xmlns:p14="http://schemas.microsoft.com/office/powerpoint/2010/main" val="1341943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“global memory”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Prior to NVIDIA </a:t>
            </a:r>
            <a:r>
              <a:rPr lang="en-US" dirty="0" err="1"/>
              <a:t>GeForce</a:t>
            </a:r>
            <a:r>
              <a:rPr lang="en-US" dirty="0"/>
              <a:t> 8800 and CUDA 1.0, access to memory was through texture reads and raster operations for writing.</a:t>
            </a:r>
          </a:p>
          <a:p>
            <a:endParaRPr lang="en-US" u="sng" dirty="0"/>
          </a:p>
          <a:p>
            <a:r>
              <a:rPr lang="en-US" u="sng" dirty="0"/>
              <a:t>Problem</a:t>
            </a:r>
            <a:r>
              <a:rPr lang="en-US" dirty="0"/>
              <a:t>: Address of memory access was highly constrained function of thread ID.</a:t>
            </a:r>
          </a:p>
          <a:p>
            <a:endParaRPr lang="en-US" dirty="0"/>
          </a:p>
          <a:p>
            <a:r>
              <a:rPr lang="en-US" dirty="0"/>
              <a:t>CUDA 1.0 enabled access to arbitrary memory location in a flat memory space called “global”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C47D-D5CA-A042-A8D0-C217E3EA6E2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37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Example: Transpose (CUDA SDK)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>
                <a:solidFill>
                  <a:srgbClr val="0000FF"/>
                </a:solidFill>
                <a:latin typeface="Consolas"/>
                <a:cs typeface="Consolas"/>
              </a:rPr>
              <a:t>__global__ void </a:t>
            </a:r>
            <a:r>
              <a:rPr lang="en-US" sz="1200" dirty="0" err="1">
                <a:latin typeface="Consolas"/>
                <a:cs typeface="Consolas"/>
              </a:rPr>
              <a:t>transposeNaive</a:t>
            </a:r>
            <a:r>
              <a:rPr lang="en-US" sz="1200" dirty="0">
                <a:latin typeface="Consolas"/>
                <a:cs typeface="Consolas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nsolas"/>
                <a:cs typeface="Consolas"/>
              </a:rPr>
              <a:t>float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>
                <a:latin typeface="Consolas"/>
                <a:cs typeface="Consolas"/>
              </a:rPr>
              <a:t>*</a:t>
            </a:r>
            <a:r>
              <a:rPr lang="en-US" sz="1200" dirty="0" err="1">
                <a:latin typeface="Consolas"/>
                <a:cs typeface="Consolas"/>
              </a:rPr>
              <a:t>odata</a:t>
            </a:r>
            <a:r>
              <a:rPr lang="en-US" sz="1200" dirty="0">
                <a:latin typeface="Consolas"/>
                <a:cs typeface="Consolas"/>
              </a:rPr>
              <a:t>, </a:t>
            </a:r>
            <a:r>
              <a:rPr lang="en-US" sz="1200" b="1" dirty="0">
                <a:solidFill>
                  <a:srgbClr val="0000FF"/>
                </a:solidFill>
                <a:latin typeface="Consolas"/>
                <a:cs typeface="Consolas"/>
              </a:rPr>
              <a:t>float</a:t>
            </a:r>
            <a:r>
              <a:rPr lang="en-US" sz="1200" dirty="0">
                <a:latin typeface="Consolas"/>
                <a:cs typeface="Consolas"/>
              </a:rPr>
              <a:t>* </a:t>
            </a:r>
            <a:r>
              <a:rPr lang="en-US" sz="1200" dirty="0" err="1">
                <a:latin typeface="Consolas"/>
                <a:cs typeface="Consolas"/>
              </a:rPr>
              <a:t>idata</a:t>
            </a:r>
            <a:r>
              <a:rPr lang="en-US" sz="1200" dirty="0">
                <a:latin typeface="Consolas"/>
                <a:cs typeface="Consolas"/>
              </a:rPr>
              <a:t>, </a:t>
            </a:r>
            <a:r>
              <a:rPr lang="en-US" sz="12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>
                <a:latin typeface="Consolas"/>
                <a:cs typeface="Consolas"/>
              </a:rPr>
              <a:t>width, </a:t>
            </a:r>
            <a:r>
              <a:rPr lang="en-US" sz="12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>
                <a:latin typeface="Consolas"/>
                <a:cs typeface="Consolas"/>
              </a:rPr>
              <a:t>height)</a:t>
            </a: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  </a:t>
            </a:r>
            <a:r>
              <a:rPr lang="en-US" sz="12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 err="1">
                <a:latin typeface="Consolas"/>
                <a:cs typeface="Consolas"/>
              </a:rPr>
              <a:t>xIndex</a:t>
            </a:r>
            <a:r>
              <a:rPr lang="en-US" sz="1200" dirty="0">
                <a:latin typeface="Consolas"/>
                <a:cs typeface="Consolas"/>
              </a:rPr>
              <a:t> = </a:t>
            </a:r>
            <a:r>
              <a:rPr lang="en-US" sz="1200" dirty="0" err="1">
                <a:latin typeface="Consolas"/>
                <a:cs typeface="Consolas"/>
              </a:rPr>
              <a:t>blockIdx.x</a:t>
            </a:r>
            <a:r>
              <a:rPr lang="en-US" sz="1200" dirty="0">
                <a:latin typeface="Consolas"/>
                <a:cs typeface="Consolas"/>
              </a:rPr>
              <a:t> * TILE_DIM + </a:t>
            </a:r>
            <a:r>
              <a:rPr lang="en-US" sz="1200" dirty="0" err="1">
                <a:latin typeface="Consolas"/>
                <a:cs typeface="Consolas"/>
              </a:rPr>
              <a:t>threadIdx.x</a:t>
            </a:r>
            <a:r>
              <a:rPr lang="en-US" sz="1200" dirty="0">
                <a:latin typeface="Consolas"/>
                <a:cs typeface="Consolas"/>
              </a:rPr>
              <a:t>;  </a:t>
            </a:r>
            <a:r>
              <a:rPr lang="en-US" sz="1200" dirty="0">
                <a:solidFill>
                  <a:srgbClr val="008000"/>
                </a:solidFill>
                <a:latin typeface="Consolas"/>
                <a:cs typeface="Consolas"/>
              </a:rPr>
              <a:t>// TILE_DIM = 16</a:t>
            </a: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  </a:t>
            </a:r>
            <a:r>
              <a:rPr lang="en-US" sz="12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 err="1">
                <a:latin typeface="Consolas"/>
                <a:cs typeface="Consolas"/>
              </a:rPr>
              <a:t>yIndex</a:t>
            </a:r>
            <a:r>
              <a:rPr lang="en-US" sz="1200" dirty="0">
                <a:latin typeface="Consolas"/>
                <a:cs typeface="Consolas"/>
              </a:rPr>
              <a:t> = </a:t>
            </a:r>
            <a:r>
              <a:rPr lang="en-US" sz="1200" dirty="0" err="1">
                <a:latin typeface="Consolas"/>
                <a:cs typeface="Consolas"/>
              </a:rPr>
              <a:t>blockIdx.y</a:t>
            </a:r>
            <a:r>
              <a:rPr lang="en-US" sz="1200" dirty="0">
                <a:latin typeface="Consolas"/>
                <a:cs typeface="Consolas"/>
              </a:rPr>
              <a:t> * TILE_DIM + </a:t>
            </a:r>
            <a:r>
              <a:rPr lang="en-US" sz="1200" dirty="0" err="1">
                <a:latin typeface="Consolas"/>
                <a:cs typeface="Consolas"/>
              </a:rPr>
              <a:t>threadIdx.y</a:t>
            </a:r>
            <a:r>
              <a:rPr lang="en-US" sz="12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endParaRPr lang="en-US" sz="12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  </a:t>
            </a:r>
            <a:r>
              <a:rPr lang="en-US" sz="12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 err="1">
                <a:latin typeface="Consolas"/>
                <a:cs typeface="Consolas"/>
              </a:rPr>
              <a:t>index_in</a:t>
            </a:r>
            <a:r>
              <a:rPr lang="en-US" sz="1200" dirty="0">
                <a:latin typeface="Consolas"/>
                <a:cs typeface="Consolas"/>
              </a:rPr>
              <a:t>  = </a:t>
            </a:r>
            <a:r>
              <a:rPr lang="en-US" sz="1200" dirty="0" err="1">
                <a:latin typeface="Consolas"/>
                <a:cs typeface="Consolas"/>
              </a:rPr>
              <a:t>xIndex</a:t>
            </a:r>
            <a:r>
              <a:rPr lang="en-US" sz="1200" dirty="0">
                <a:latin typeface="Consolas"/>
                <a:cs typeface="Consolas"/>
              </a:rPr>
              <a:t> + width * </a:t>
            </a:r>
            <a:r>
              <a:rPr lang="en-US" sz="1200" dirty="0" err="1">
                <a:latin typeface="Consolas"/>
                <a:cs typeface="Consolas"/>
              </a:rPr>
              <a:t>yIndex</a:t>
            </a:r>
            <a:r>
              <a:rPr lang="en-US" sz="12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  </a:t>
            </a:r>
            <a:r>
              <a:rPr lang="en-US" sz="12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 err="1">
                <a:latin typeface="Consolas"/>
                <a:cs typeface="Consolas"/>
              </a:rPr>
              <a:t>index_out</a:t>
            </a:r>
            <a:r>
              <a:rPr lang="en-US" sz="1200" dirty="0">
                <a:latin typeface="Consolas"/>
                <a:cs typeface="Consolas"/>
              </a:rPr>
              <a:t> = </a:t>
            </a:r>
            <a:r>
              <a:rPr lang="en-US" sz="1200" dirty="0" err="1">
                <a:latin typeface="Consolas"/>
                <a:cs typeface="Consolas"/>
              </a:rPr>
              <a:t>yIndex</a:t>
            </a:r>
            <a:r>
              <a:rPr lang="en-US" sz="1200" dirty="0">
                <a:latin typeface="Consolas"/>
                <a:cs typeface="Consolas"/>
              </a:rPr>
              <a:t> + height * </a:t>
            </a:r>
            <a:r>
              <a:rPr lang="en-US" sz="1200" dirty="0" err="1">
                <a:latin typeface="Consolas"/>
                <a:cs typeface="Consolas"/>
              </a:rPr>
              <a:t>xIndex</a:t>
            </a:r>
            <a:r>
              <a:rPr lang="en-US" sz="12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>
                <a:latin typeface="Consolas"/>
                <a:cs typeface="Consolas"/>
              </a:rPr>
              <a:t>(</a:t>
            </a:r>
            <a:r>
              <a:rPr lang="en-US" sz="12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 err="1">
                <a:latin typeface="Consolas"/>
                <a:cs typeface="Consolas"/>
              </a:rPr>
              <a:t>i</a:t>
            </a:r>
            <a:r>
              <a:rPr lang="en-US" sz="1200" dirty="0">
                <a:latin typeface="Consolas"/>
                <a:cs typeface="Consolas"/>
              </a:rPr>
              <a:t>=0; </a:t>
            </a:r>
            <a:r>
              <a:rPr lang="en-US" sz="1200" dirty="0" err="1">
                <a:latin typeface="Consolas"/>
                <a:cs typeface="Consolas"/>
              </a:rPr>
              <a:t>i</a:t>
            </a:r>
            <a:r>
              <a:rPr lang="en-US" sz="1200" dirty="0">
                <a:latin typeface="Consolas"/>
                <a:cs typeface="Consolas"/>
              </a:rPr>
              <a:t>&lt;TILE_DIM; </a:t>
            </a:r>
            <a:r>
              <a:rPr lang="en-US" sz="1200" dirty="0" err="1">
                <a:latin typeface="Consolas"/>
                <a:cs typeface="Consolas"/>
              </a:rPr>
              <a:t>i</a:t>
            </a:r>
            <a:r>
              <a:rPr lang="en-US" sz="1200" dirty="0">
                <a:latin typeface="Consolas"/>
                <a:cs typeface="Consolas"/>
              </a:rPr>
              <a:t>+=BLOCK_ROWS) { </a:t>
            </a:r>
            <a:r>
              <a:rPr lang="en-US" sz="1200" dirty="0">
                <a:solidFill>
                  <a:srgbClr val="008000"/>
                </a:solidFill>
                <a:latin typeface="Consolas"/>
                <a:cs typeface="Consolas"/>
              </a:rPr>
              <a:t>// BLOCK_ROWS = 16</a:t>
            </a: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    </a:t>
            </a:r>
            <a:r>
              <a:rPr lang="en-US" sz="1200" dirty="0" err="1">
                <a:latin typeface="Consolas"/>
                <a:cs typeface="Consolas"/>
              </a:rPr>
              <a:t>odata</a:t>
            </a:r>
            <a:r>
              <a:rPr lang="en-US" sz="1200" dirty="0">
                <a:latin typeface="Consolas"/>
                <a:cs typeface="Consolas"/>
              </a:rPr>
              <a:t>[</a:t>
            </a:r>
            <a:r>
              <a:rPr lang="en-US" sz="1200" dirty="0" err="1">
                <a:latin typeface="Consolas"/>
                <a:cs typeface="Consolas"/>
              </a:rPr>
              <a:t>index_out+i</a:t>
            </a:r>
            <a:r>
              <a:rPr lang="en-US" sz="1200" dirty="0">
                <a:latin typeface="Consolas"/>
                <a:cs typeface="Consolas"/>
              </a:rPr>
              <a:t>] = </a:t>
            </a:r>
            <a:r>
              <a:rPr lang="en-US" sz="1200" dirty="0" err="1">
                <a:latin typeface="Consolas"/>
                <a:cs typeface="Consolas"/>
              </a:rPr>
              <a:t>idata</a:t>
            </a:r>
            <a:r>
              <a:rPr lang="en-US" sz="1200" dirty="0">
                <a:latin typeface="Consolas"/>
                <a:cs typeface="Consolas"/>
              </a:rPr>
              <a:t>[</a:t>
            </a:r>
            <a:r>
              <a:rPr lang="en-US" sz="1200" dirty="0" err="1">
                <a:latin typeface="Consolas"/>
                <a:cs typeface="Consolas"/>
              </a:rPr>
              <a:t>index_in+i</a:t>
            </a:r>
            <a:r>
              <a:rPr lang="en-US" sz="1200" dirty="0">
                <a:latin typeface="Consolas"/>
                <a:cs typeface="Consolas"/>
              </a:rPr>
              <a:t>*width];</a:t>
            </a: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  }</a:t>
            </a: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C47D-D5CA-A042-A8D0-C217E3EA6E2F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4648200"/>
            <a:ext cx="85469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NOTE: “</a:t>
            </a:r>
            <a:r>
              <a:rPr lang="en-US" sz="2000" dirty="0" err="1"/>
              <a:t>xIndex</a:t>
            </a:r>
            <a:r>
              <a:rPr lang="en-US" sz="2000" dirty="0"/>
              <a:t>”, “</a:t>
            </a:r>
            <a:r>
              <a:rPr lang="en-US" sz="2000" dirty="0" err="1"/>
              <a:t>yIndex</a:t>
            </a:r>
            <a:r>
              <a:rPr lang="en-US" sz="2000" dirty="0"/>
              <a:t>”, “</a:t>
            </a:r>
            <a:r>
              <a:rPr lang="en-US" sz="2000" dirty="0" err="1"/>
              <a:t>index_in</a:t>
            </a:r>
            <a:r>
              <a:rPr lang="en-US" sz="2000" dirty="0"/>
              <a:t>”, “</a:t>
            </a:r>
            <a:r>
              <a:rPr lang="en-US" sz="2000" dirty="0" err="1"/>
              <a:t>index_out</a:t>
            </a:r>
            <a:r>
              <a:rPr lang="en-US" sz="2000" dirty="0"/>
              <a:t>”, and “</a:t>
            </a:r>
            <a:r>
              <a:rPr lang="en-US" sz="2000" dirty="0" err="1"/>
              <a:t>i</a:t>
            </a:r>
            <a:r>
              <a:rPr lang="en-US" sz="2000" dirty="0"/>
              <a:t>” are in </a:t>
            </a:r>
            <a:r>
              <a:rPr lang="en-US" sz="2000" u="sng" dirty="0"/>
              <a:t>local memory </a:t>
            </a:r>
          </a:p>
          <a:p>
            <a:r>
              <a:rPr lang="en-US" sz="2000" dirty="0"/>
              <a:t>             (local variables are register allocated but stack lives in local memory)</a:t>
            </a:r>
          </a:p>
          <a:p>
            <a:endParaRPr lang="en-US" sz="20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5616714"/>
            <a:ext cx="65701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“</a:t>
            </a:r>
            <a:r>
              <a:rPr lang="en-US" sz="2000" dirty="0" err="1"/>
              <a:t>odata</a:t>
            </a:r>
            <a:r>
              <a:rPr lang="en-US" sz="2000" dirty="0"/>
              <a:t>” and “</a:t>
            </a:r>
            <a:r>
              <a:rPr lang="en-US" sz="2000" dirty="0" err="1"/>
              <a:t>idata</a:t>
            </a:r>
            <a:r>
              <a:rPr lang="en-US" sz="2000" dirty="0"/>
              <a:t>” are pointers to </a:t>
            </a:r>
            <a:r>
              <a:rPr lang="en-US" sz="2000" u="sng" dirty="0"/>
              <a:t>global memory</a:t>
            </a:r>
          </a:p>
          <a:p>
            <a:r>
              <a:rPr lang="en-US" sz="2000" dirty="0"/>
              <a:t> (both allocated using calls to </a:t>
            </a:r>
            <a:r>
              <a:rPr lang="en-US" sz="2000" dirty="0" err="1"/>
              <a:t>cudaMalloc</a:t>
            </a:r>
            <a:r>
              <a:rPr lang="en-US" sz="2000" dirty="0"/>
              <a:t> -- not shown above)</a:t>
            </a:r>
          </a:p>
        </p:txBody>
      </p:sp>
      <p:graphicFrame>
        <p:nvGraphicFramePr>
          <p:cNvPr id="7" name="Content Placeholder 11"/>
          <p:cNvGraphicFramePr>
            <a:graphicFrameLocks/>
          </p:cNvGraphicFramePr>
          <p:nvPr>
            <p:extLst/>
          </p:nvPr>
        </p:nvGraphicFramePr>
        <p:xfrm>
          <a:off x="6705600" y="2667000"/>
          <a:ext cx="6731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07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Content Placeholder 11"/>
          <p:cNvGraphicFramePr>
            <a:graphicFrameLocks/>
          </p:cNvGraphicFramePr>
          <p:nvPr>
            <p:extLst/>
          </p:nvPr>
        </p:nvGraphicFramePr>
        <p:xfrm>
          <a:off x="7937500" y="2667000"/>
          <a:ext cx="6731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07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7450672" y="3048000"/>
            <a:ext cx="3979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121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“Coalescing” global accesses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43399"/>
          </a:xfrm>
        </p:spPr>
        <p:txBody>
          <a:bodyPr>
            <a:normAutofit/>
          </a:bodyPr>
          <a:lstStyle/>
          <a:p>
            <a:r>
              <a:rPr lang="en-US" sz="2800" u="sng" dirty="0"/>
              <a:t>Not</a:t>
            </a:r>
            <a:r>
              <a:rPr lang="en-US" sz="2800" dirty="0"/>
              <a:t> same as CPU write combining/buffering:</a:t>
            </a:r>
          </a:p>
          <a:p>
            <a:r>
              <a:rPr lang="en-US" sz="2800" dirty="0"/>
              <a:t>Aligned accesses request single 128B cache </a:t>
            </a:r>
            <a:r>
              <a:rPr lang="en-US" sz="2800" dirty="0" err="1"/>
              <a:t>blk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Memory Divergence: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2502932"/>
            <a:ext cx="4880636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0" y="335359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ld.global</a:t>
            </a:r>
            <a:r>
              <a:rPr lang="en-US" dirty="0">
                <a:latin typeface="Courier New"/>
                <a:cs typeface="Courier New"/>
              </a:rPr>
              <a:t> r1,0(r2)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8976" y="21336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55552" y="21336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255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rot="5400000" flipH="1" flipV="1">
            <a:off x="610394" y="34935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762794" y="349273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915194" y="34935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1067594" y="349273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1219994" y="34935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1372394" y="349273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1524794" y="34935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1677194" y="349273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1829594" y="34935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1981994" y="349273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2134394" y="34935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2286794" y="349273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 flipH="1" flipV="1">
            <a:off x="2439194" y="34935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2591594" y="349273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 flipH="1" flipV="1">
            <a:off x="2743994" y="34935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2896394" y="349273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 flipH="1" flipV="1">
            <a:off x="3048794" y="34935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 flipH="1" flipV="1">
            <a:off x="3201194" y="349273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3353594" y="34935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 flipH="1" flipV="1">
            <a:off x="3505994" y="349273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H="1" flipV="1">
            <a:off x="3658394" y="34935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 flipH="1" flipV="1">
            <a:off x="3810794" y="349273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H="1" flipV="1">
            <a:off x="3963194" y="34935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4115594" y="349273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 flipH="1" flipV="1">
            <a:off x="4267994" y="34935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 flipV="1">
            <a:off x="4420394" y="349273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 flipV="1">
            <a:off x="4572794" y="34935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 flipV="1">
            <a:off x="4725194" y="349273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4877594" y="34935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 flipH="1" flipV="1">
            <a:off x="5029994" y="349273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H="1" flipV="1">
            <a:off x="5182394" y="34935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 flipH="1" flipV="1">
            <a:off x="5334794" y="3492738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 flipH="1" flipV="1">
            <a:off x="493780" y="5791598"/>
            <a:ext cx="7627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 flipH="1" flipV="1">
            <a:off x="798977" y="5791995"/>
            <a:ext cx="76199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16200000" flipV="1">
            <a:off x="795860" y="5635684"/>
            <a:ext cx="768232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 flipH="1" flipV="1">
            <a:off x="1256575" y="5639993"/>
            <a:ext cx="761203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16200000" flipV="1">
            <a:off x="1162284" y="5697308"/>
            <a:ext cx="760409" cy="1893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1789577" y="5411791"/>
            <a:ext cx="802813" cy="7612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6200000" flipV="1">
            <a:off x="1238484" y="5468708"/>
            <a:ext cx="760409" cy="6465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67" idx="2"/>
          </p:cNvCxnSpPr>
          <p:nvPr/>
        </p:nvCxnSpPr>
        <p:spPr>
          <a:xfrm rot="16200000" flipV="1">
            <a:off x="1437432" y="5516050"/>
            <a:ext cx="762794" cy="551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 flipH="1" flipV="1">
            <a:off x="1959266" y="5691478"/>
            <a:ext cx="768232" cy="1932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5400000" flipH="1" flipV="1">
            <a:off x="2172166" y="5791202"/>
            <a:ext cx="76040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 flipH="1" flipV="1">
            <a:off x="2323375" y="5792393"/>
            <a:ext cx="76120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10800000">
            <a:off x="1677988" y="5412586"/>
            <a:ext cx="1178388" cy="7596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16200000" flipV="1">
            <a:off x="2648581" y="5659605"/>
            <a:ext cx="759614" cy="2655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112" idx="2"/>
          </p:cNvCxnSpPr>
          <p:nvPr/>
        </p:nvCxnSpPr>
        <p:spPr>
          <a:xfrm flipV="1">
            <a:off x="3313576" y="5410201"/>
            <a:ext cx="1162281" cy="7627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3618376" y="5410202"/>
            <a:ext cx="2289819" cy="7627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 flipH="1" flipV="1">
            <a:off x="3485588" y="5695388"/>
            <a:ext cx="762000" cy="1916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 flipH="1" flipV="1">
            <a:off x="3634475" y="5692669"/>
            <a:ext cx="769026" cy="1916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0800000">
            <a:off x="2703976" y="5411791"/>
            <a:ext cx="1371600" cy="760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6200000" flipV="1">
            <a:off x="3843463" y="5788481"/>
            <a:ext cx="769025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380376" y="5403969"/>
            <a:ext cx="1260012" cy="7682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V="1">
            <a:off x="4016270" y="5656488"/>
            <a:ext cx="769025" cy="2639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4685176" y="5410202"/>
            <a:ext cx="1106023" cy="7619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16200000" flipV="1">
            <a:off x="4321070" y="5656487"/>
            <a:ext cx="769026" cy="263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107" idx="2"/>
          </p:cNvCxnSpPr>
          <p:nvPr/>
        </p:nvCxnSpPr>
        <p:spPr>
          <a:xfrm rot="10800000">
            <a:off x="3028058" y="5410200"/>
            <a:ext cx="1961919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117" idx="2"/>
          </p:cNvCxnSpPr>
          <p:nvPr/>
        </p:nvCxnSpPr>
        <p:spPr>
          <a:xfrm flipV="1">
            <a:off x="5142376" y="5403969"/>
            <a:ext cx="896706" cy="7690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5400000" flipH="1" flipV="1">
            <a:off x="4989976" y="57150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5447176" y="5410200"/>
            <a:ext cx="801224" cy="762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10800000">
            <a:off x="4685176" y="5410202"/>
            <a:ext cx="914400" cy="761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759752" y="4507468"/>
            <a:ext cx="2251270" cy="1049696"/>
            <a:chOff x="759752" y="4507468"/>
            <a:chExt cx="2251270" cy="1049696"/>
          </a:xfrm>
        </p:grpSpPr>
        <p:sp>
          <p:nvSpPr>
            <p:cNvPr id="67" name="Rectangle 66"/>
            <p:cNvSpPr/>
            <p:nvPr/>
          </p:nvSpPr>
          <p:spPr>
            <a:xfrm>
              <a:off x="798976" y="4876800"/>
              <a:ext cx="1488612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59752" y="4507468"/>
              <a:ext cx="535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128</a:t>
              </a:r>
            </a:p>
          </p:txBody>
        </p:sp>
        <p:sp>
          <p:nvSpPr>
            <p:cNvPr id="102" name="Trapezoid 101"/>
            <p:cNvSpPr/>
            <p:nvPr/>
          </p:nvSpPr>
          <p:spPr>
            <a:xfrm rot="10800000">
              <a:off x="1295397" y="4648994"/>
              <a:ext cx="1715625" cy="908170"/>
            </a:xfrm>
            <a:prstGeom prst="trapezoid">
              <a:avLst>
                <a:gd name="adj" fmla="val 70834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Curved Connector 103"/>
            <p:cNvCxnSpPr/>
            <p:nvPr/>
          </p:nvCxnSpPr>
          <p:spPr>
            <a:xfrm rot="16200000" flipH="1">
              <a:off x="1389294" y="4935306"/>
              <a:ext cx="533400" cy="416388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2244527" y="4507468"/>
            <a:ext cx="2251273" cy="1055926"/>
            <a:chOff x="759752" y="4507468"/>
            <a:chExt cx="2251273" cy="1055926"/>
          </a:xfrm>
        </p:grpSpPr>
        <p:sp>
          <p:nvSpPr>
            <p:cNvPr id="107" name="Rectangle 106"/>
            <p:cNvSpPr/>
            <p:nvPr/>
          </p:nvSpPr>
          <p:spPr>
            <a:xfrm>
              <a:off x="798976" y="4876800"/>
              <a:ext cx="1488612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59752" y="4507468"/>
              <a:ext cx="535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256</a:t>
              </a:r>
            </a:p>
          </p:txBody>
        </p:sp>
        <p:sp>
          <p:nvSpPr>
            <p:cNvPr id="109" name="Trapezoid 108"/>
            <p:cNvSpPr/>
            <p:nvPr/>
          </p:nvSpPr>
          <p:spPr>
            <a:xfrm rot="10800000">
              <a:off x="1295400" y="4648994"/>
              <a:ext cx="1715625" cy="914400"/>
            </a:xfrm>
            <a:prstGeom prst="trapezoid">
              <a:avLst>
                <a:gd name="adj" fmla="val 70834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Curved Connector 109"/>
            <p:cNvCxnSpPr/>
            <p:nvPr/>
          </p:nvCxnSpPr>
          <p:spPr>
            <a:xfrm rot="16200000" flipH="1">
              <a:off x="1389294" y="4935306"/>
              <a:ext cx="533400" cy="416388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3692327" y="4507469"/>
            <a:ext cx="2251273" cy="1055926"/>
            <a:chOff x="759752" y="4507468"/>
            <a:chExt cx="2251273" cy="1055926"/>
          </a:xfrm>
        </p:grpSpPr>
        <p:sp>
          <p:nvSpPr>
            <p:cNvPr id="112" name="Rectangle 111"/>
            <p:cNvSpPr/>
            <p:nvPr/>
          </p:nvSpPr>
          <p:spPr>
            <a:xfrm>
              <a:off x="798976" y="4876800"/>
              <a:ext cx="1488612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59752" y="4507468"/>
              <a:ext cx="6526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1024</a:t>
              </a:r>
            </a:p>
          </p:txBody>
        </p:sp>
        <p:sp>
          <p:nvSpPr>
            <p:cNvPr id="114" name="Trapezoid 113"/>
            <p:cNvSpPr/>
            <p:nvPr/>
          </p:nvSpPr>
          <p:spPr>
            <a:xfrm rot="10800000">
              <a:off x="1295400" y="4648994"/>
              <a:ext cx="1715625" cy="914400"/>
            </a:xfrm>
            <a:prstGeom prst="trapezoid">
              <a:avLst>
                <a:gd name="adj" fmla="val 70834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Curved Connector 114"/>
            <p:cNvCxnSpPr/>
            <p:nvPr/>
          </p:nvCxnSpPr>
          <p:spPr>
            <a:xfrm rot="16200000" flipH="1">
              <a:off x="1389294" y="4935306"/>
              <a:ext cx="533400" cy="416388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5255552" y="4501237"/>
            <a:ext cx="2251273" cy="1055926"/>
            <a:chOff x="759752" y="4507468"/>
            <a:chExt cx="2251273" cy="1055926"/>
          </a:xfrm>
        </p:grpSpPr>
        <p:sp>
          <p:nvSpPr>
            <p:cNvPr id="117" name="Rectangle 116"/>
            <p:cNvSpPr/>
            <p:nvPr/>
          </p:nvSpPr>
          <p:spPr>
            <a:xfrm>
              <a:off x="798976" y="4876800"/>
              <a:ext cx="1488612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59752" y="4507468"/>
              <a:ext cx="6526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1152</a:t>
              </a:r>
            </a:p>
          </p:txBody>
        </p:sp>
        <p:sp>
          <p:nvSpPr>
            <p:cNvPr id="119" name="Trapezoid 118"/>
            <p:cNvSpPr/>
            <p:nvPr/>
          </p:nvSpPr>
          <p:spPr>
            <a:xfrm rot="10800000">
              <a:off x="1295400" y="4648994"/>
              <a:ext cx="1715625" cy="914400"/>
            </a:xfrm>
            <a:prstGeom prst="trapezoid">
              <a:avLst>
                <a:gd name="adj" fmla="val 70834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Curved Connector 119"/>
            <p:cNvCxnSpPr/>
            <p:nvPr/>
          </p:nvCxnSpPr>
          <p:spPr>
            <a:xfrm rot="16200000" flipH="1">
              <a:off x="1389294" y="4935306"/>
              <a:ext cx="533400" cy="416388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/>
          <p:nvPr/>
        </p:nvCxnSpPr>
        <p:spPr>
          <a:xfrm flipV="1">
            <a:off x="1027576" y="5403968"/>
            <a:ext cx="2934824" cy="768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2399176" y="5403968"/>
            <a:ext cx="1524000" cy="7690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3008776" y="5403968"/>
            <a:ext cx="802813" cy="7690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 flipH="1" flipV="1">
            <a:off x="3258975" y="5619587"/>
            <a:ext cx="759614" cy="3456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6096000" y="571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ld.global</a:t>
            </a:r>
            <a:r>
              <a:rPr lang="en-US" dirty="0">
                <a:latin typeface="Courier New"/>
                <a:cs typeface="Courier New"/>
              </a:rPr>
              <a:t> r1,0(r2)</a:t>
            </a:r>
          </a:p>
        </p:txBody>
      </p:sp>
      <p:sp>
        <p:nvSpPr>
          <p:cNvPr id="163" name="Slide Number Placeholder 1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C47D-D5CA-A042-A8D0-C217E3EA6E2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142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Example: Transpose (CUDA SDK)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>
                <a:solidFill>
                  <a:srgbClr val="0000FF"/>
                </a:solidFill>
                <a:latin typeface="Consolas"/>
                <a:cs typeface="Consolas"/>
              </a:rPr>
              <a:t>__global__ void </a:t>
            </a:r>
            <a:r>
              <a:rPr lang="en-US" sz="1200" dirty="0" err="1">
                <a:latin typeface="Consolas"/>
                <a:cs typeface="Consolas"/>
              </a:rPr>
              <a:t>transposeNaive</a:t>
            </a:r>
            <a:r>
              <a:rPr lang="en-US" sz="1200" dirty="0">
                <a:latin typeface="Consolas"/>
                <a:cs typeface="Consolas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nsolas"/>
                <a:cs typeface="Consolas"/>
              </a:rPr>
              <a:t>float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>
                <a:latin typeface="Consolas"/>
                <a:cs typeface="Consolas"/>
              </a:rPr>
              <a:t>*</a:t>
            </a:r>
            <a:r>
              <a:rPr lang="en-US" sz="1200" dirty="0" err="1">
                <a:latin typeface="Consolas"/>
                <a:cs typeface="Consolas"/>
              </a:rPr>
              <a:t>odata</a:t>
            </a:r>
            <a:r>
              <a:rPr lang="en-US" sz="1200" dirty="0">
                <a:latin typeface="Consolas"/>
                <a:cs typeface="Consolas"/>
              </a:rPr>
              <a:t>, </a:t>
            </a:r>
            <a:r>
              <a:rPr lang="en-US" sz="1200" b="1" dirty="0">
                <a:solidFill>
                  <a:srgbClr val="0000FF"/>
                </a:solidFill>
                <a:latin typeface="Consolas"/>
                <a:cs typeface="Consolas"/>
              </a:rPr>
              <a:t>float</a:t>
            </a:r>
            <a:r>
              <a:rPr lang="en-US" sz="1200" dirty="0">
                <a:latin typeface="Consolas"/>
                <a:cs typeface="Consolas"/>
              </a:rPr>
              <a:t>* </a:t>
            </a:r>
            <a:r>
              <a:rPr lang="en-US" sz="1200" dirty="0" err="1">
                <a:latin typeface="Consolas"/>
                <a:cs typeface="Consolas"/>
              </a:rPr>
              <a:t>idata</a:t>
            </a:r>
            <a:r>
              <a:rPr lang="en-US" sz="1200" dirty="0">
                <a:latin typeface="Consolas"/>
                <a:cs typeface="Consolas"/>
              </a:rPr>
              <a:t>, </a:t>
            </a:r>
            <a:r>
              <a:rPr lang="en-US" sz="12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>
                <a:latin typeface="Consolas"/>
                <a:cs typeface="Consolas"/>
              </a:rPr>
              <a:t>width, </a:t>
            </a:r>
            <a:r>
              <a:rPr lang="en-US" sz="12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>
                <a:latin typeface="Consolas"/>
                <a:cs typeface="Consolas"/>
              </a:rPr>
              <a:t>height)</a:t>
            </a: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  </a:t>
            </a:r>
            <a:r>
              <a:rPr lang="en-US" sz="12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 err="1">
                <a:latin typeface="Consolas"/>
                <a:cs typeface="Consolas"/>
              </a:rPr>
              <a:t>xIndex</a:t>
            </a:r>
            <a:r>
              <a:rPr lang="en-US" sz="1200" dirty="0">
                <a:latin typeface="Consolas"/>
                <a:cs typeface="Consolas"/>
              </a:rPr>
              <a:t> = </a:t>
            </a:r>
            <a:r>
              <a:rPr lang="en-US" sz="1200" dirty="0" err="1">
                <a:latin typeface="Consolas"/>
                <a:cs typeface="Consolas"/>
              </a:rPr>
              <a:t>blockIdx.x</a:t>
            </a:r>
            <a:r>
              <a:rPr lang="en-US" sz="1200" dirty="0">
                <a:latin typeface="Consolas"/>
                <a:cs typeface="Consolas"/>
              </a:rPr>
              <a:t> * TILE_DIM + </a:t>
            </a:r>
            <a:r>
              <a:rPr lang="en-US" sz="1200" dirty="0" err="1">
                <a:latin typeface="Consolas"/>
                <a:cs typeface="Consolas"/>
              </a:rPr>
              <a:t>threadIdx.x</a:t>
            </a:r>
            <a:r>
              <a:rPr lang="en-US" sz="12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  </a:t>
            </a:r>
            <a:r>
              <a:rPr lang="en-US" sz="12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 err="1">
                <a:latin typeface="Consolas"/>
                <a:cs typeface="Consolas"/>
              </a:rPr>
              <a:t>yIndex</a:t>
            </a:r>
            <a:r>
              <a:rPr lang="en-US" sz="1200" dirty="0">
                <a:latin typeface="Consolas"/>
                <a:cs typeface="Consolas"/>
              </a:rPr>
              <a:t> = </a:t>
            </a:r>
            <a:r>
              <a:rPr lang="en-US" sz="1200" dirty="0" err="1">
                <a:latin typeface="Consolas"/>
                <a:cs typeface="Consolas"/>
              </a:rPr>
              <a:t>blockIdx.y</a:t>
            </a:r>
            <a:r>
              <a:rPr lang="en-US" sz="1200" dirty="0">
                <a:latin typeface="Consolas"/>
                <a:cs typeface="Consolas"/>
              </a:rPr>
              <a:t> * TILE_DIM + </a:t>
            </a:r>
            <a:r>
              <a:rPr lang="en-US" sz="1200" dirty="0" err="1">
                <a:latin typeface="Consolas"/>
                <a:cs typeface="Consolas"/>
              </a:rPr>
              <a:t>threadIdx.y</a:t>
            </a:r>
            <a:r>
              <a:rPr lang="en-US" sz="12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endParaRPr lang="en-US" sz="12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  </a:t>
            </a:r>
            <a:r>
              <a:rPr lang="en-US" sz="12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 err="1">
                <a:latin typeface="Consolas"/>
                <a:cs typeface="Consolas"/>
              </a:rPr>
              <a:t>index_in</a:t>
            </a:r>
            <a:r>
              <a:rPr lang="en-US" sz="1200" dirty="0">
                <a:latin typeface="Consolas"/>
                <a:cs typeface="Consolas"/>
              </a:rPr>
              <a:t>  = </a:t>
            </a:r>
            <a:r>
              <a:rPr lang="en-US" sz="1200" dirty="0" err="1">
                <a:latin typeface="Consolas"/>
                <a:cs typeface="Consolas"/>
              </a:rPr>
              <a:t>xIndex</a:t>
            </a:r>
            <a:r>
              <a:rPr lang="en-US" sz="1200" dirty="0">
                <a:latin typeface="Consolas"/>
                <a:cs typeface="Consolas"/>
              </a:rPr>
              <a:t> + width * </a:t>
            </a:r>
            <a:r>
              <a:rPr lang="en-US" sz="1200" dirty="0" err="1">
                <a:latin typeface="Consolas"/>
                <a:cs typeface="Consolas"/>
              </a:rPr>
              <a:t>yIndex</a:t>
            </a:r>
            <a:r>
              <a:rPr lang="en-US" sz="12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  </a:t>
            </a:r>
            <a:r>
              <a:rPr lang="en-US" sz="12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 err="1">
                <a:latin typeface="Consolas"/>
                <a:cs typeface="Consolas"/>
              </a:rPr>
              <a:t>index_out</a:t>
            </a:r>
            <a:r>
              <a:rPr lang="en-US" sz="1200" dirty="0">
                <a:latin typeface="Consolas"/>
                <a:cs typeface="Consolas"/>
              </a:rPr>
              <a:t> = </a:t>
            </a:r>
            <a:r>
              <a:rPr lang="en-US" sz="1200" dirty="0" err="1">
                <a:latin typeface="Consolas"/>
                <a:cs typeface="Consolas"/>
              </a:rPr>
              <a:t>yIndex</a:t>
            </a:r>
            <a:r>
              <a:rPr lang="en-US" sz="1200" dirty="0">
                <a:latin typeface="Consolas"/>
                <a:cs typeface="Consolas"/>
              </a:rPr>
              <a:t> + height * </a:t>
            </a:r>
            <a:r>
              <a:rPr lang="en-US" sz="1200" dirty="0" err="1">
                <a:latin typeface="Consolas"/>
                <a:cs typeface="Consolas"/>
              </a:rPr>
              <a:t>xIndex</a:t>
            </a:r>
            <a:r>
              <a:rPr lang="en-US" sz="12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  </a:t>
            </a:r>
            <a:r>
              <a:rPr lang="en-US" sz="1200" b="1" dirty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>
                <a:latin typeface="Consolas"/>
                <a:cs typeface="Consolas"/>
              </a:rPr>
              <a:t>(</a:t>
            </a:r>
            <a:r>
              <a:rPr lang="en-US" sz="12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2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200" dirty="0" err="1">
                <a:latin typeface="Consolas"/>
                <a:cs typeface="Consolas"/>
              </a:rPr>
              <a:t>i</a:t>
            </a:r>
            <a:r>
              <a:rPr lang="en-US" sz="1200" dirty="0">
                <a:latin typeface="Consolas"/>
                <a:cs typeface="Consolas"/>
              </a:rPr>
              <a:t>=0; </a:t>
            </a:r>
            <a:r>
              <a:rPr lang="en-US" sz="1200" dirty="0" err="1">
                <a:latin typeface="Consolas"/>
                <a:cs typeface="Consolas"/>
              </a:rPr>
              <a:t>i</a:t>
            </a:r>
            <a:r>
              <a:rPr lang="en-US" sz="1200" dirty="0">
                <a:latin typeface="Consolas"/>
                <a:cs typeface="Consolas"/>
              </a:rPr>
              <a:t>&lt;TILE_DIM; </a:t>
            </a:r>
            <a:r>
              <a:rPr lang="en-US" sz="1200" dirty="0" err="1">
                <a:latin typeface="Consolas"/>
                <a:cs typeface="Consolas"/>
              </a:rPr>
              <a:t>i</a:t>
            </a:r>
            <a:r>
              <a:rPr lang="en-US" sz="1200" dirty="0">
                <a:latin typeface="Consolas"/>
                <a:cs typeface="Consolas"/>
              </a:rPr>
              <a:t>+=BLOCK_ROWS) {</a:t>
            </a: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    </a:t>
            </a:r>
            <a:r>
              <a:rPr lang="en-US" sz="1200" dirty="0" err="1">
                <a:latin typeface="Consolas"/>
                <a:cs typeface="Consolas"/>
              </a:rPr>
              <a:t>odata</a:t>
            </a:r>
            <a:r>
              <a:rPr lang="en-US" sz="1200" dirty="0">
                <a:latin typeface="Consolas"/>
                <a:cs typeface="Consolas"/>
              </a:rPr>
              <a:t>[</a:t>
            </a:r>
            <a:r>
              <a:rPr lang="en-US" sz="1200" dirty="0" err="1">
                <a:latin typeface="Consolas"/>
                <a:cs typeface="Consolas"/>
              </a:rPr>
              <a:t>index_out+i</a:t>
            </a:r>
            <a:r>
              <a:rPr lang="en-US" sz="1200" dirty="0">
                <a:latin typeface="Consolas"/>
                <a:cs typeface="Consolas"/>
              </a:rPr>
              <a:t>] = </a:t>
            </a:r>
            <a:r>
              <a:rPr lang="en-US" sz="1200" dirty="0" err="1">
                <a:latin typeface="Consolas"/>
                <a:cs typeface="Consolas"/>
              </a:rPr>
              <a:t>idata</a:t>
            </a:r>
            <a:r>
              <a:rPr lang="en-US" sz="1200" dirty="0">
                <a:latin typeface="Consolas"/>
                <a:cs typeface="Consolas"/>
              </a:rPr>
              <a:t>[</a:t>
            </a:r>
            <a:r>
              <a:rPr lang="en-US" sz="1200" dirty="0" err="1">
                <a:latin typeface="Consolas"/>
                <a:cs typeface="Consolas"/>
              </a:rPr>
              <a:t>index_in+i</a:t>
            </a:r>
            <a:r>
              <a:rPr lang="en-US" sz="1200" dirty="0">
                <a:latin typeface="Consolas"/>
                <a:cs typeface="Consolas"/>
              </a:rPr>
              <a:t>*width];</a:t>
            </a: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  }</a:t>
            </a:r>
          </a:p>
          <a:p>
            <a:pPr marL="0" indent="0">
              <a:buNone/>
            </a:pPr>
            <a:r>
              <a:rPr lang="en-US" sz="12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C47D-D5CA-A042-A8D0-C217E3EA6E2F}" type="slidenum">
              <a:rPr lang="en-US" smtClean="0"/>
              <a:t>25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3352800"/>
            <a:ext cx="1905000" cy="30480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4267200"/>
            <a:ext cx="80153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Assume height=16 and consider </a:t>
            </a:r>
            <a:r>
              <a:rPr lang="en-US" sz="2400" dirty="0" err="1"/>
              <a:t>i</a:t>
            </a:r>
            <a:r>
              <a:rPr lang="en-US" sz="2400" dirty="0"/>
              <a:t>=0:</a:t>
            </a:r>
          </a:p>
          <a:p>
            <a:endParaRPr lang="en-US" sz="2400" dirty="0"/>
          </a:p>
          <a:p>
            <a:r>
              <a:rPr lang="en-US" sz="2400" dirty="0"/>
              <a:t>Thread x=0,y=0 has </a:t>
            </a:r>
            <a:r>
              <a:rPr lang="en-US" sz="2400" dirty="0" err="1"/>
              <a:t>xIndex</a:t>
            </a:r>
            <a:r>
              <a:rPr lang="en-US" sz="2400" dirty="0"/>
              <a:t>=0, </a:t>
            </a:r>
            <a:r>
              <a:rPr lang="en-US" sz="2400" dirty="0" err="1"/>
              <a:t>yIndex</a:t>
            </a:r>
            <a:r>
              <a:rPr lang="en-US" sz="2400" dirty="0"/>
              <a:t>=0 so accesses </a:t>
            </a:r>
            <a:r>
              <a:rPr lang="en-US" sz="2400" dirty="0" err="1"/>
              <a:t>odata</a:t>
            </a:r>
            <a:r>
              <a:rPr lang="en-US" sz="2400" dirty="0"/>
              <a:t>[0]</a:t>
            </a:r>
          </a:p>
          <a:p>
            <a:r>
              <a:rPr lang="en-US" sz="2400" dirty="0"/>
              <a:t>Thread x=1,y=0 has </a:t>
            </a:r>
            <a:r>
              <a:rPr lang="en-US" sz="2400" dirty="0" err="1"/>
              <a:t>xIndex</a:t>
            </a:r>
            <a:r>
              <a:rPr lang="en-US" sz="2400" dirty="0"/>
              <a:t>=1, </a:t>
            </a:r>
            <a:r>
              <a:rPr lang="en-US" sz="2400" dirty="0" err="1"/>
              <a:t>yIndex</a:t>
            </a:r>
            <a:r>
              <a:rPr lang="en-US" sz="2400" dirty="0"/>
              <a:t>=0 so accesses </a:t>
            </a:r>
            <a:r>
              <a:rPr lang="en-US" sz="2400" dirty="0" err="1"/>
              <a:t>odata</a:t>
            </a:r>
            <a:r>
              <a:rPr lang="en-US" sz="2400" dirty="0"/>
              <a:t>[16]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Write to global memory highlighted above is not “coalesced”.</a:t>
            </a:r>
          </a:p>
        </p:txBody>
      </p:sp>
    </p:spTree>
    <p:extLst>
      <p:ext uri="{BB962C8B-B14F-4D97-AF65-F5344CB8AC3E}">
        <p14:creationId xmlns:p14="http://schemas.microsoft.com/office/powerpoint/2010/main" val="4242462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Redundant Global Memory Accesses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C47D-D5CA-A042-A8D0-C217E3EA6E2F}" type="slidenum">
              <a:rPr lang="en-US" smtClean="0"/>
              <a:t>26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9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0000FF"/>
                </a:solidFill>
                <a:latin typeface="Consolas"/>
                <a:cs typeface="Consolas"/>
              </a:rPr>
              <a:t>__global__ void </a:t>
            </a:r>
            <a:r>
              <a:rPr lang="en-US" sz="1400" dirty="0" err="1">
                <a:latin typeface="Consolas"/>
                <a:cs typeface="Consolas"/>
              </a:rPr>
              <a:t>matrixMul</a:t>
            </a:r>
            <a:r>
              <a:rPr lang="en-US" sz="1400" dirty="0">
                <a:latin typeface="Consolas"/>
                <a:cs typeface="Consolas"/>
              </a:rPr>
              <a:t> (</a:t>
            </a:r>
            <a:r>
              <a:rPr lang="en-US" sz="1400" b="1" dirty="0">
                <a:solidFill>
                  <a:srgbClr val="0000FF"/>
                </a:solidFill>
                <a:latin typeface="Consolas"/>
                <a:cs typeface="Consolas"/>
              </a:rPr>
              <a:t>float</a:t>
            </a:r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*C, </a:t>
            </a:r>
            <a:r>
              <a:rPr lang="en-US" sz="1400" b="1" dirty="0">
                <a:solidFill>
                  <a:srgbClr val="0000FF"/>
                </a:solidFill>
                <a:latin typeface="Consolas"/>
                <a:cs typeface="Consolas"/>
              </a:rPr>
              <a:t>float</a:t>
            </a:r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*A, </a:t>
            </a:r>
            <a:r>
              <a:rPr lang="en-US" sz="1400" b="1" dirty="0">
                <a:solidFill>
                  <a:srgbClr val="0000FF"/>
                </a:solidFill>
                <a:latin typeface="Consolas"/>
                <a:cs typeface="Consolas"/>
              </a:rPr>
              <a:t>float</a:t>
            </a:r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*B, </a:t>
            </a:r>
            <a:r>
              <a:rPr lang="en-US" sz="14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N)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00FF"/>
                </a:solidFill>
                <a:latin typeface="Consolas"/>
                <a:cs typeface="Consolas"/>
              </a:rPr>
              <a:t>  </a:t>
            </a:r>
            <a:r>
              <a:rPr lang="en-US" sz="14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xIndex</a:t>
            </a:r>
            <a:r>
              <a:rPr lang="en-US" sz="1400" dirty="0">
                <a:latin typeface="Consolas"/>
                <a:cs typeface="Consolas"/>
              </a:rPr>
              <a:t> = </a:t>
            </a:r>
            <a:r>
              <a:rPr lang="en-US" sz="1400" dirty="0" err="1">
                <a:latin typeface="Consolas"/>
                <a:cs typeface="Consolas"/>
              </a:rPr>
              <a:t>blockIdx.x</a:t>
            </a:r>
            <a:r>
              <a:rPr lang="en-US" sz="1400" dirty="0">
                <a:latin typeface="Consolas"/>
                <a:cs typeface="Consolas"/>
              </a:rPr>
              <a:t> * BLOCK_SIZE + </a:t>
            </a:r>
            <a:r>
              <a:rPr lang="en-US" sz="1400" dirty="0" err="1">
                <a:latin typeface="Consolas"/>
                <a:cs typeface="Consolas"/>
              </a:rPr>
              <a:t>threadIdx.x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</a:t>
            </a:r>
            <a:r>
              <a:rPr lang="en-US" sz="14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yIndex</a:t>
            </a:r>
            <a:r>
              <a:rPr lang="en-US" sz="1400" dirty="0">
                <a:latin typeface="Consolas"/>
                <a:cs typeface="Consolas"/>
              </a:rPr>
              <a:t> = </a:t>
            </a:r>
            <a:r>
              <a:rPr lang="en-US" sz="1400" dirty="0" err="1">
                <a:latin typeface="Consolas"/>
                <a:cs typeface="Consolas"/>
              </a:rPr>
              <a:t>blockIdx.y</a:t>
            </a:r>
            <a:r>
              <a:rPr lang="en-US" sz="1400" dirty="0">
                <a:latin typeface="Consolas"/>
                <a:cs typeface="Consolas"/>
              </a:rPr>
              <a:t> * BLOCK_SIZE + </a:t>
            </a:r>
            <a:r>
              <a:rPr lang="en-US" sz="1400" dirty="0" err="1">
                <a:latin typeface="Consolas"/>
                <a:cs typeface="Consolas"/>
              </a:rPr>
              <a:t>threadIdx.y</a:t>
            </a:r>
            <a:r>
              <a:rPr lang="en-US" sz="1400" dirty="0">
                <a:latin typeface="Consolas"/>
                <a:cs typeface="Consolas"/>
              </a:rPr>
              <a:t>;  </a:t>
            </a:r>
          </a:p>
          <a:p>
            <a:pPr marL="0" indent="0">
              <a:buNone/>
            </a:pP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</a:t>
            </a:r>
            <a:r>
              <a:rPr lang="en-US" sz="1400" b="1" dirty="0">
                <a:solidFill>
                  <a:srgbClr val="0000FF"/>
                </a:solidFill>
                <a:latin typeface="Consolas"/>
                <a:cs typeface="Consolas"/>
              </a:rPr>
              <a:t>float</a:t>
            </a:r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sum = 0;</a:t>
            </a:r>
          </a:p>
          <a:p>
            <a:pPr marL="0" indent="0">
              <a:buNone/>
            </a:pP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</a:t>
            </a:r>
            <a:r>
              <a:rPr lang="en-US" sz="1400" b="1" dirty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40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k=0; k&lt;N;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++)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sum += A[</a:t>
            </a:r>
            <a:r>
              <a:rPr lang="en-US" sz="1400" dirty="0" err="1">
                <a:latin typeface="Consolas"/>
                <a:cs typeface="Consolas"/>
              </a:rPr>
              <a:t>yIndex</a:t>
            </a:r>
            <a:r>
              <a:rPr lang="en-US" sz="1400" dirty="0">
                <a:latin typeface="Consolas"/>
                <a:cs typeface="Consolas"/>
              </a:rPr>
              <a:t>][k] * B[k][</a:t>
            </a:r>
            <a:r>
              <a:rPr lang="en-US" sz="1400" dirty="0" err="1">
                <a:latin typeface="Consolas"/>
                <a:cs typeface="Consolas"/>
              </a:rPr>
              <a:t>xIndex</a:t>
            </a:r>
            <a:r>
              <a:rPr lang="en-US" sz="1400" dirty="0">
                <a:latin typeface="Consolas"/>
                <a:cs typeface="Consolas"/>
              </a:rPr>
              <a:t>];</a:t>
            </a:r>
          </a:p>
          <a:p>
            <a:pPr marL="0" indent="0">
              <a:buNone/>
            </a:pP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C[</a:t>
            </a:r>
            <a:r>
              <a:rPr lang="en-US" sz="1400" dirty="0" err="1">
                <a:latin typeface="Consolas"/>
                <a:cs typeface="Consolas"/>
              </a:rPr>
              <a:t>yIndex</a:t>
            </a:r>
            <a:r>
              <a:rPr lang="en-US" sz="1400" dirty="0">
                <a:latin typeface="Consolas"/>
                <a:cs typeface="Consolas"/>
              </a:rPr>
              <a:t>][</a:t>
            </a:r>
            <a:r>
              <a:rPr lang="en-US" sz="1400" dirty="0" err="1">
                <a:latin typeface="Consolas"/>
                <a:cs typeface="Consolas"/>
              </a:rPr>
              <a:t>xIndex</a:t>
            </a:r>
            <a:r>
              <a:rPr lang="en-US" sz="1400" dirty="0">
                <a:latin typeface="Consolas"/>
                <a:cs typeface="Consolas"/>
              </a:rPr>
              <a:t>] = sum; 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091966"/>
            <a:ext cx="8001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E.g., both thread x=0,y=0 and thread x=32, y=0 access A[0][0] potentially causing two accesses to off-chip DRAM.  In general, each element of A and B is redundantly fetched O(N) times.</a:t>
            </a:r>
          </a:p>
        </p:txBody>
      </p:sp>
    </p:spTree>
    <p:extLst>
      <p:ext uri="{BB962C8B-B14F-4D97-AF65-F5344CB8AC3E}">
        <p14:creationId xmlns:p14="http://schemas.microsoft.com/office/powerpoint/2010/main" val="889351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2231: Parallel Computer Architecture and Programming</a:t>
            </a:r>
            <a:br>
              <a:rPr lang="en-US" b="1" dirty="0"/>
            </a:br>
            <a:r>
              <a:rPr lang="en-US" b="1" dirty="0"/>
              <a:t>GPUs - 2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2017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A2E33A-EA90-4EC4-B1F5-051D808F97CF}"/>
              </a:ext>
            </a:extLst>
          </p:cNvPr>
          <p:cNvSpPr/>
          <p:nvPr/>
        </p:nvSpPr>
        <p:spPr>
          <a:xfrm>
            <a:off x="1371600" y="5947139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slides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Tor </a:t>
            </a:r>
            <a:r>
              <a:rPr lang="en-US" b="1" i="1" dirty="0" err="1">
                <a:solidFill>
                  <a:schemeClr val="tx2"/>
                </a:solidFill>
              </a:rPr>
              <a:t>Aamodt</a:t>
            </a:r>
            <a:r>
              <a:rPr lang="en-US" b="1" i="1" dirty="0">
                <a:solidFill>
                  <a:schemeClr val="tx2"/>
                </a:solidFill>
              </a:rPr>
              <a:t> (UBC)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51809-2523-4B75-9072-594F44E6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#8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9D818-3F4A-4547-BEE5-DA6CF871A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0000FF"/>
                </a:solidFill>
              </a:rPr>
              <a:t>Sequoia: Programming the Memory </a:t>
            </a:r>
            <a:r>
              <a:rPr lang="en-US" sz="3600" b="1" u="sng" dirty="0" err="1">
                <a:solidFill>
                  <a:srgbClr val="0000FF"/>
                </a:solidFill>
              </a:rPr>
              <a:t>Heirarchy</a:t>
            </a:r>
            <a:endParaRPr lang="en-US" sz="3600" b="1" u="sng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CA" dirty="0" err="1">
                <a:solidFill>
                  <a:srgbClr val="333333"/>
                </a:solidFill>
                <a:latin typeface="Helvetica Neue"/>
              </a:rPr>
              <a:t>Kayvon</a:t>
            </a:r>
            <a:r>
              <a:rPr lang="en-CA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CA" dirty="0" err="1">
                <a:solidFill>
                  <a:srgbClr val="333333"/>
                </a:solidFill>
                <a:latin typeface="Helvetica Neue"/>
              </a:rPr>
              <a:t>Fatahalian</a:t>
            </a:r>
            <a:r>
              <a:rPr lang="en-CA" dirty="0">
                <a:solidFill>
                  <a:srgbClr val="333333"/>
                </a:solidFill>
                <a:latin typeface="Helvetica Neue"/>
              </a:rPr>
              <a:t> et al., Supercomputing 2006</a:t>
            </a:r>
            <a:endParaRPr lang="en-CA" sz="2800" i="1" dirty="0">
              <a:solidFill>
                <a:srgbClr val="333333"/>
              </a:solidFill>
              <a:latin typeface="Helvetica Neue"/>
            </a:endParaRPr>
          </a:p>
          <a:p>
            <a:pPr marL="0" indent="0">
              <a:buNone/>
            </a:pPr>
            <a:endParaRPr lang="en-US" sz="2800" i="1" dirty="0">
              <a:solidFill>
                <a:srgbClr val="333333"/>
              </a:solidFill>
              <a:latin typeface="Helvetica Neue"/>
            </a:endParaRPr>
          </a:p>
          <a:p>
            <a:pPr marL="0" indent="0">
              <a:buNone/>
            </a:pPr>
            <a:r>
              <a:rPr lang="en-US" sz="2800" b="1" i="1" dirty="0">
                <a:solidFill>
                  <a:srgbClr val="333333"/>
                </a:solidFill>
                <a:latin typeface="Helvetica Neue"/>
              </a:rPr>
              <a:t>D</a:t>
            </a:r>
            <a:r>
              <a:rPr lang="en-CA" sz="2800" b="1" i="1" dirty="0" err="1">
                <a:solidFill>
                  <a:srgbClr val="333333"/>
                </a:solidFill>
                <a:latin typeface="Helvetica Neue"/>
              </a:rPr>
              <a:t>ue</a:t>
            </a:r>
            <a:r>
              <a:rPr lang="en-CA" sz="2800" b="1" i="1" dirty="0">
                <a:solidFill>
                  <a:srgbClr val="333333"/>
                </a:solidFill>
                <a:latin typeface="Helvetica Neue"/>
              </a:rPr>
              <a:t> Nov. 24</a:t>
            </a:r>
            <a:endParaRPr lang="en-CA" sz="2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A132B-88CD-434C-9C53-D4683D07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90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97F5D-0E3F-459F-9452-4AFD34CB8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#7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62219-F362-44DC-B05A-A2A77C0BE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5462B73-298B-4992-8AE4-AB30344ADC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018367"/>
              </p:ext>
            </p:extLst>
          </p:nvPr>
        </p:nvGraphicFramePr>
        <p:xfrm>
          <a:off x="838200" y="914400"/>
          <a:ext cx="7171985" cy="474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855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GPGPUs vs. Vector Processors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dirty="0"/>
              <a:t>Similarities at hardware level between GPU and vector processors.</a:t>
            </a:r>
          </a:p>
          <a:p>
            <a:endParaRPr lang="en-US" dirty="0"/>
          </a:p>
          <a:p>
            <a:r>
              <a:rPr lang="en-US" dirty="0"/>
              <a:t>(I like to argue) SIMT programming model moves hardest parallelism detection problem from compiler to programmer.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C47D-D5CA-A042-A8D0-C217E3EA6E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3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Part 1: Introduction to GPGPU Programming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C47D-D5CA-A042-A8D0-C217E3EA6E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43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GPGPU Programming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Kirk and </a:t>
            </a:r>
            <a:r>
              <a:rPr lang="en-US" dirty="0" err="1"/>
              <a:t>Hwu</a:t>
            </a:r>
            <a:r>
              <a:rPr lang="en-US" dirty="0"/>
              <a:t>, Programming Massively Parallel Processors, Morgan Kaufmann, </a:t>
            </a:r>
            <a:r>
              <a:rPr lang="en-US" u="sng" dirty="0"/>
              <a:t>2</a:t>
            </a:r>
            <a:r>
              <a:rPr lang="en-US" u="sng" baseline="30000" dirty="0"/>
              <a:t>nd</a:t>
            </a:r>
            <a:r>
              <a:rPr lang="en-US" u="sng" dirty="0"/>
              <a:t> edition</a:t>
            </a:r>
            <a:r>
              <a:rPr lang="en-US" dirty="0"/>
              <a:t>, 2014  (NOTE: 2</a:t>
            </a:r>
            <a:r>
              <a:rPr lang="en-US" baseline="30000" dirty="0"/>
              <a:t>nd</a:t>
            </a:r>
            <a:r>
              <a:rPr lang="en-US" dirty="0"/>
              <a:t> edition includes coverage of OpenCL, C++AMP, and </a:t>
            </a:r>
            <a:r>
              <a:rPr lang="en-US" dirty="0" err="1"/>
              <a:t>OpenACC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C47D-D5CA-A042-A8D0-C217E3EA6E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56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GPU Compute Programming Model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694237"/>
            <a:ext cx="8229600" cy="1858963"/>
          </a:xfrm>
        </p:spPr>
        <p:txBody>
          <a:bodyPr/>
          <a:lstStyle/>
          <a:p>
            <a:pPr lvl="1" algn="ctr" eaLnBrk="1" hangingPunct="1">
              <a:buFontTx/>
              <a:buNone/>
            </a:pPr>
            <a:r>
              <a:rPr lang="en-US" dirty="0"/>
              <a:t>CPU                                             GPU </a:t>
            </a:r>
          </a:p>
          <a:p>
            <a:pPr lvl="1" eaLnBrk="1" hangingPunct="1">
              <a:buNone/>
            </a:pPr>
            <a:endParaRPr lang="en-US" dirty="0"/>
          </a:p>
          <a:p>
            <a:pPr lvl="1" eaLnBrk="1" hangingPunct="1">
              <a:buNone/>
            </a:pPr>
            <a:endParaRPr lang="en-US" dirty="0"/>
          </a:p>
        </p:txBody>
      </p:sp>
      <p:pic>
        <p:nvPicPr>
          <p:cNvPr id="6151" name="Picture 3" descr="cpu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713037"/>
            <a:ext cx="17907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4" descr="gpu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51037"/>
            <a:ext cx="22098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-Right Arrow 5"/>
          <p:cNvSpPr/>
          <p:nvPr/>
        </p:nvSpPr>
        <p:spPr>
          <a:xfrm>
            <a:off x="3810000" y="3246437"/>
            <a:ext cx="1295400" cy="5334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" name="Picture 4" descr="gpu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027237"/>
            <a:ext cx="22098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gpu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103437"/>
            <a:ext cx="22098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gpu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179637"/>
            <a:ext cx="22098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gpu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255837"/>
            <a:ext cx="22098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gpu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332037"/>
            <a:ext cx="22098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</a:t>
            </a:r>
            <a:fld id="{2DCAE7AC-0DFB-40CF-A4F2-C416A0FCE17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70408" y="5486400"/>
            <a:ext cx="69781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How is this system programmed (today)?</a:t>
            </a:r>
          </a:p>
        </p:txBody>
      </p:sp>
    </p:spTree>
    <p:extLst>
      <p:ext uri="{BB962C8B-B14F-4D97-AF65-F5344CB8AC3E}">
        <p14:creationId xmlns:p14="http://schemas.microsoft.com/office/powerpoint/2010/main" val="105337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0" y="7620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ja-JP" sz="4000" dirty="0">
                <a:solidFill>
                  <a:schemeClr val="tx2"/>
                </a:solidFill>
                <a:latin typeface="Comic Sans MS" charset="0"/>
              </a:rPr>
              <a:t>GPGPU Programming Model</a:t>
            </a:r>
          </a:p>
        </p:txBody>
      </p:sp>
      <p:sp>
        <p:nvSpPr>
          <p:cNvPr id="37891" name="Text Box 72"/>
          <p:cNvSpPr txBox="1">
            <a:spLocks noChangeArrowheads="1"/>
          </p:cNvSpPr>
          <p:nvPr/>
        </p:nvSpPr>
        <p:spPr bwMode="auto">
          <a:xfrm>
            <a:off x="1279525" y="1860550"/>
            <a:ext cx="838200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CA">
                <a:latin typeface="Arial" charset="0"/>
              </a:rPr>
              <a:t>CPU</a:t>
            </a:r>
            <a:endParaRPr lang="en-US">
              <a:latin typeface="Arial" charset="0"/>
            </a:endParaRPr>
          </a:p>
        </p:txBody>
      </p:sp>
      <p:sp>
        <p:nvSpPr>
          <p:cNvPr id="37892" name="Line 73"/>
          <p:cNvSpPr>
            <a:spLocks noChangeShapeType="1"/>
          </p:cNvSpPr>
          <p:nvPr/>
        </p:nvSpPr>
        <p:spPr bwMode="auto">
          <a:xfrm>
            <a:off x="1868488" y="2386013"/>
            <a:ext cx="844550" cy="500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Text Box 74"/>
          <p:cNvSpPr txBox="1">
            <a:spLocks noChangeArrowheads="1"/>
          </p:cNvSpPr>
          <p:nvPr/>
        </p:nvSpPr>
        <p:spPr bwMode="auto">
          <a:xfrm>
            <a:off x="2165350" y="2260600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800">
                <a:latin typeface="Arial" charset="0"/>
              </a:rPr>
              <a:t>spawn</a:t>
            </a:r>
            <a:endParaRPr lang="en-US" sz="1800">
              <a:latin typeface="Arial" charset="0"/>
            </a:endParaRPr>
          </a:p>
        </p:txBody>
      </p:sp>
      <p:sp>
        <p:nvSpPr>
          <p:cNvPr id="37894" name="Line 75"/>
          <p:cNvSpPr>
            <a:spLocks noChangeShapeType="1"/>
          </p:cNvSpPr>
          <p:nvPr/>
        </p:nvSpPr>
        <p:spPr bwMode="auto">
          <a:xfrm flipV="1">
            <a:off x="3255963" y="2436813"/>
            <a:ext cx="936625" cy="444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Text Box 76"/>
          <p:cNvSpPr txBox="1">
            <a:spLocks noChangeArrowheads="1"/>
          </p:cNvSpPr>
          <p:nvPr/>
        </p:nvSpPr>
        <p:spPr bwMode="auto">
          <a:xfrm>
            <a:off x="3641725" y="2627313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800">
                <a:latin typeface="Arial" charset="0"/>
              </a:rPr>
              <a:t>done</a:t>
            </a:r>
            <a:endParaRPr lang="en-US" sz="1800">
              <a:latin typeface="Arial" charset="0"/>
            </a:endParaRPr>
          </a:p>
        </p:txBody>
      </p:sp>
      <p:sp>
        <p:nvSpPr>
          <p:cNvPr id="37896" name="Text Box 77"/>
          <p:cNvSpPr txBox="1">
            <a:spLocks noChangeArrowheads="1"/>
          </p:cNvSpPr>
          <p:nvPr/>
        </p:nvSpPr>
        <p:spPr bwMode="auto">
          <a:xfrm>
            <a:off x="2571750" y="3009900"/>
            <a:ext cx="854075" cy="4984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CA">
                <a:latin typeface="Arial" charset="0"/>
              </a:rPr>
              <a:t>GPU</a:t>
            </a:r>
            <a:endParaRPr lang="en-US">
              <a:latin typeface="Arial" charset="0"/>
            </a:endParaRPr>
          </a:p>
        </p:txBody>
      </p:sp>
      <p:sp>
        <p:nvSpPr>
          <p:cNvPr id="37897" name="Text Box 78"/>
          <p:cNvSpPr txBox="1">
            <a:spLocks noChangeArrowheads="1"/>
          </p:cNvSpPr>
          <p:nvPr/>
        </p:nvSpPr>
        <p:spPr bwMode="auto">
          <a:xfrm>
            <a:off x="3946525" y="1855788"/>
            <a:ext cx="838200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CA">
                <a:latin typeface="Arial" charset="0"/>
              </a:rPr>
              <a:t>CPU</a:t>
            </a:r>
            <a:endParaRPr lang="en-US">
              <a:latin typeface="Arial" charset="0"/>
            </a:endParaRPr>
          </a:p>
        </p:txBody>
      </p:sp>
      <p:sp>
        <p:nvSpPr>
          <p:cNvPr id="37898" name="AutoShape 79"/>
          <p:cNvSpPr>
            <a:spLocks noChangeArrowheads="1"/>
          </p:cNvSpPr>
          <p:nvPr/>
        </p:nvSpPr>
        <p:spPr bwMode="auto">
          <a:xfrm>
            <a:off x="1462088" y="3760788"/>
            <a:ext cx="5556250" cy="144462"/>
          </a:xfrm>
          <a:prstGeom prst="rightArrow">
            <a:avLst>
              <a:gd name="adj1" fmla="val 50417"/>
              <a:gd name="adj2" fmla="val 54612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>
              <a:latin typeface="Arial" charset="0"/>
            </a:endParaRPr>
          </a:p>
        </p:txBody>
      </p:sp>
      <p:sp>
        <p:nvSpPr>
          <p:cNvPr id="37899" name="Text Box 80"/>
          <p:cNvSpPr txBox="1">
            <a:spLocks noChangeArrowheads="1"/>
          </p:cNvSpPr>
          <p:nvPr/>
        </p:nvSpPr>
        <p:spPr bwMode="auto">
          <a:xfrm rot="-5400000">
            <a:off x="7439819" y="3615531"/>
            <a:ext cx="4587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Time</a:t>
            </a:r>
          </a:p>
        </p:txBody>
      </p:sp>
      <p:sp>
        <p:nvSpPr>
          <p:cNvPr id="37900" name="Line 88"/>
          <p:cNvSpPr>
            <a:spLocks noChangeShapeType="1"/>
          </p:cNvSpPr>
          <p:nvPr/>
        </p:nvSpPr>
        <p:spPr bwMode="auto">
          <a:xfrm flipV="1">
            <a:off x="2879725" y="2078038"/>
            <a:ext cx="342900" cy="7937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Text Box 89"/>
          <p:cNvSpPr txBox="1">
            <a:spLocks noChangeArrowheads="1"/>
          </p:cNvSpPr>
          <p:nvPr/>
        </p:nvSpPr>
        <p:spPr bwMode="auto">
          <a:xfrm>
            <a:off x="5476875" y="1847850"/>
            <a:ext cx="838200" cy="466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CA">
                <a:latin typeface="Arial" charset="0"/>
              </a:rPr>
              <a:t>CPU</a:t>
            </a:r>
            <a:endParaRPr lang="en-US">
              <a:latin typeface="Arial" charset="0"/>
            </a:endParaRPr>
          </a:p>
        </p:txBody>
      </p:sp>
      <p:sp>
        <p:nvSpPr>
          <p:cNvPr id="37902" name="Line 90"/>
          <p:cNvSpPr>
            <a:spLocks noChangeShapeType="1"/>
          </p:cNvSpPr>
          <p:nvPr/>
        </p:nvSpPr>
        <p:spPr bwMode="auto">
          <a:xfrm>
            <a:off x="6065838" y="2373313"/>
            <a:ext cx="844550" cy="500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Text Box 91"/>
          <p:cNvSpPr txBox="1">
            <a:spLocks noChangeArrowheads="1"/>
          </p:cNvSpPr>
          <p:nvPr/>
        </p:nvSpPr>
        <p:spPr bwMode="auto">
          <a:xfrm>
            <a:off x="6362700" y="2247900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800">
                <a:latin typeface="Arial" charset="0"/>
              </a:rPr>
              <a:t>spawn</a:t>
            </a:r>
            <a:endParaRPr lang="en-US" sz="1800">
              <a:latin typeface="Arial" charset="0"/>
            </a:endParaRPr>
          </a:p>
        </p:txBody>
      </p:sp>
      <p:sp>
        <p:nvSpPr>
          <p:cNvPr id="37904" name="Text Box 92"/>
          <p:cNvSpPr txBox="1">
            <a:spLocks noChangeArrowheads="1"/>
          </p:cNvSpPr>
          <p:nvPr/>
        </p:nvSpPr>
        <p:spPr bwMode="auto">
          <a:xfrm>
            <a:off x="6769100" y="2997200"/>
            <a:ext cx="854075" cy="4984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CA">
                <a:latin typeface="Arial" charset="0"/>
              </a:rPr>
              <a:t>GPU</a:t>
            </a:r>
            <a:endParaRPr lang="en-US">
              <a:latin typeface="Arial" charset="0"/>
            </a:endParaRPr>
          </a:p>
        </p:txBody>
      </p:sp>
      <p:sp>
        <p:nvSpPr>
          <p:cNvPr id="37905" name="Line 93"/>
          <p:cNvSpPr>
            <a:spLocks noChangeShapeType="1"/>
          </p:cNvSpPr>
          <p:nvPr/>
        </p:nvSpPr>
        <p:spPr bwMode="auto">
          <a:xfrm flipV="1">
            <a:off x="7077075" y="2065338"/>
            <a:ext cx="342900" cy="7937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Line 94"/>
          <p:cNvSpPr>
            <a:spLocks noChangeShapeType="1"/>
          </p:cNvSpPr>
          <p:nvPr/>
        </p:nvSpPr>
        <p:spPr bwMode="auto">
          <a:xfrm flipV="1">
            <a:off x="4978400" y="2062163"/>
            <a:ext cx="342900" cy="7937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Slide Number Placeholder 37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2523D3D1-A863-C048-A2B5-F85C793D424A}" type="slidenum">
              <a:rPr lang="en-US" sz="1400">
                <a:latin typeface="Comic Sans MS" charset="0"/>
              </a:rPr>
              <a:pPr algn="r"/>
              <a:t>9</a:t>
            </a:fld>
            <a:r>
              <a:rPr lang="en-US" sz="1400">
                <a:latin typeface="Comic Sans MS" charset="0"/>
              </a:rPr>
              <a:t> </a:t>
            </a:r>
            <a:endParaRPr lang="en-US" sz="1400"/>
          </a:p>
        </p:txBody>
      </p:sp>
      <p:sp>
        <p:nvSpPr>
          <p:cNvPr id="37910" name="Rectangle 98"/>
          <p:cNvSpPr>
            <a:spLocks noGrp="1" noChangeArrowheads="1"/>
          </p:cNvSpPr>
          <p:nvPr>
            <p:ph type="body" idx="4294967295"/>
          </p:nvPr>
        </p:nvSpPr>
        <p:spPr>
          <a:xfrm>
            <a:off x="509588" y="1087438"/>
            <a:ext cx="8224837" cy="5160962"/>
          </a:xfrm>
          <a:noFill/>
        </p:spPr>
        <p:txBody>
          <a:bodyPr>
            <a:normAutofit/>
          </a:bodyPr>
          <a:lstStyle/>
          <a:p>
            <a:r>
              <a:rPr lang="en-US" altLang="ja-JP" dirty="0">
                <a:latin typeface="Arial  " charset="0"/>
                <a:ea typeface="ＭＳ Ｐゴシック" charset="0"/>
              </a:rPr>
              <a:t>CPU “Off-load” parallel kernels to GPU</a:t>
            </a:r>
          </a:p>
          <a:p>
            <a:endParaRPr lang="en-US" altLang="ja-JP" dirty="0">
              <a:latin typeface="Arial  " charset="0"/>
              <a:ea typeface="ＭＳ Ｐゴシック" charset="0"/>
            </a:endParaRPr>
          </a:p>
          <a:p>
            <a:endParaRPr lang="en-US" altLang="ja-JP" dirty="0">
              <a:latin typeface="Arial  " charset="0"/>
              <a:ea typeface="ＭＳ Ｐゴシック" charset="0"/>
            </a:endParaRPr>
          </a:p>
          <a:p>
            <a:endParaRPr lang="en-CA" altLang="ja-JP" dirty="0">
              <a:latin typeface="Arial  " charset="0"/>
              <a:ea typeface="ＭＳ Ｐゴシック" charset="0"/>
            </a:endParaRPr>
          </a:p>
          <a:p>
            <a:endParaRPr lang="en-CA" altLang="ja-JP" dirty="0">
              <a:latin typeface="Arial  " charset="0"/>
              <a:ea typeface="ＭＳ Ｐゴシック" charset="0"/>
            </a:endParaRPr>
          </a:p>
          <a:p>
            <a:pPr lvl="1"/>
            <a:r>
              <a:rPr lang="en-CA" altLang="ja-JP" dirty="0">
                <a:latin typeface="Arial  " charset="0"/>
                <a:ea typeface="ＭＳ Ｐゴシック" charset="0"/>
              </a:rPr>
              <a:t>Transfer data to GPU memory</a:t>
            </a:r>
          </a:p>
          <a:p>
            <a:pPr lvl="1"/>
            <a:r>
              <a:rPr lang="en-CA" altLang="ja-JP" dirty="0">
                <a:latin typeface="Arial  " charset="0"/>
                <a:ea typeface="ＭＳ Ｐゴシック" charset="0"/>
              </a:rPr>
              <a:t>GPU HW spawns threads </a:t>
            </a:r>
          </a:p>
          <a:p>
            <a:pPr lvl="1"/>
            <a:r>
              <a:rPr lang="en-CA" altLang="ja-JP" dirty="0">
                <a:latin typeface="Arial  " charset="0"/>
                <a:ea typeface="ＭＳ Ｐゴシック" charset="0"/>
              </a:rPr>
              <a:t>Need to transfer result data back to CPU main memory</a:t>
            </a:r>
            <a:endParaRPr lang="en-US" altLang="ja-JP" dirty="0">
              <a:latin typeface="Arial  " charset="0"/>
              <a:ea typeface="ＭＳ Ｐゴシック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86800" y="1332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890774588"/>
      </p:ext>
    </p:extLst>
  </p:cSld>
  <p:clrMapOvr>
    <a:masterClrMapping/>
  </p:clrMapOvr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2381</Words>
  <Application>Microsoft Office PowerPoint</Application>
  <PresentationFormat>On-screen Show (4:3)</PresentationFormat>
  <Paragraphs>336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43" baseType="lpstr">
      <vt:lpstr>ＭＳ Ｐゴシック</vt:lpstr>
      <vt:lpstr>Arial</vt:lpstr>
      <vt:lpstr>Arial  </vt:lpstr>
      <vt:lpstr>Calibri</vt:lpstr>
      <vt:lpstr>Comic Sans MS</vt:lpstr>
      <vt:lpstr>Consolas</vt:lpstr>
      <vt:lpstr>Courier New</vt:lpstr>
      <vt:lpstr>Garamond</vt:lpstr>
      <vt:lpstr>Helvetica Neue</vt:lpstr>
      <vt:lpstr>Tahoma</vt:lpstr>
      <vt:lpstr>Times</vt:lpstr>
      <vt:lpstr>Wingdings</vt:lpstr>
      <vt:lpstr>SAFARI_Template</vt:lpstr>
      <vt:lpstr>1_Edge</vt:lpstr>
      <vt:lpstr>Office Theme</vt:lpstr>
      <vt:lpstr>11_Edge</vt:lpstr>
      <vt:lpstr>CSC 2231: Parallel Computer Architecture and Programming GPUs - 2</vt:lpstr>
      <vt:lpstr>Course Agenda </vt:lpstr>
      <vt:lpstr>Review #8</vt:lpstr>
      <vt:lpstr>Review #7 Results</vt:lpstr>
      <vt:lpstr>GPGPUs vs. Vector Processors</vt:lpstr>
      <vt:lpstr>Part 1: Introduction to GPGPU Programming Model</vt:lpstr>
      <vt:lpstr>GPGPU Programming Resources</vt:lpstr>
      <vt:lpstr>GPU Compute Programming Model</vt:lpstr>
      <vt:lpstr>PowerPoint Presentation</vt:lpstr>
      <vt:lpstr>CUDA/OpenCL Threading Model</vt:lpstr>
      <vt:lpstr>SIMT Execution Model</vt:lpstr>
      <vt:lpstr>SIMT Execution Model</vt:lpstr>
      <vt:lpstr>CUDA Syntax Extensions</vt:lpstr>
      <vt:lpstr>Example: Original C Code</vt:lpstr>
      <vt:lpstr>CUDA Code</vt:lpstr>
      <vt:lpstr>OpenCL Code</vt:lpstr>
      <vt:lpstr>C++AMP Example Code</vt:lpstr>
      <vt:lpstr>OpenACC Example Code</vt:lpstr>
      <vt:lpstr>GPU Memory Address Spaces</vt:lpstr>
      <vt:lpstr>Local (Private) Address Space</vt:lpstr>
      <vt:lpstr>Global Address Spaces</vt:lpstr>
      <vt:lpstr>History of “global memory”</vt:lpstr>
      <vt:lpstr>Example: Transpose (CUDA SDK) </vt:lpstr>
      <vt:lpstr>“Coalescing” global accesses</vt:lpstr>
      <vt:lpstr>Example: Transpose (CUDA SDK) </vt:lpstr>
      <vt:lpstr>Redundant Global Memory Accesses</vt:lpstr>
      <vt:lpstr>CSC 2231: Parallel Computer Architecture and Programming GPUs - 2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2017-11-19T22:31:14Z</dcterms:modified>
</cp:coreProperties>
</file>