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2" r:id="rId2"/>
    <p:sldId id="293" r:id="rId3"/>
    <p:sldId id="283" r:id="rId4"/>
    <p:sldId id="284" r:id="rId5"/>
    <p:sldId id="303" r:id="rId6"/>
    <p:sldId id="285" r:id="rId7"/>
    <p:sldId id="286" r:id="rId8"/>
    <p:sldId id="288" r:id="rId9"/>
    <p:sldId id="289" r:id="rId10"/>
    <p:sldId id="291" r:id="rId11"/>
    <p:sldId id="305" r:id="rId12"/>
    <p:sldId id="304" r:id="rId13"/>
    <p:sldId id="292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31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5" autoAdjust="0"/>
    <p:restoredTop sz="87483"/>
  </p:normalViewPr>
  <p:slideViewPr>
    <p:cSldViewPr snapToGrid="0">
      <p:cViewPr>
        <p:scale>
          <a:sx n="105" d="100"/>
          <a:sy n="105" d="100"/>
        </p:scale>
        <p:origin x="1520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30D114-4011-2441-9568-3E55CB4F4D5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D326F9A-9EA6-1541-A366-75EFBFC578C6}">
      <dgm:prSet phldrT="[Text]"/>
      <dgm:spPr/>
      <dgm:t>
        <a:bodyPr/>
        <a:lstStyle/>
        <a:p>
          <a:r>
            <a:rPr lang="en-US"/>
            <a:t>Dimensionality reduction</a:t>
          </a:r>
          <a:endParaRPr lang="en-US" dirty="0"/>
        </a:p>
      </dgm:t>
    </dgm:pt>
    <dgm:pt modelId="{2ED2C99A-77F5-0B49-8723-0DFDB666404F}" type="parTrans" cxnId="{CD1FA365-2493-9D49-AF7B-8694B25712A9}">
      <dgm:prSet/>
      <dgm:spPr/>
      <dgm:t>
        <a:bodyPr/>
        <a:lstStyle/>
        <a:p>
          <a:endParaRPr lang="en-US"/>
        </a:p>
      </dgm:t>
    </dgm:pt>
    <dgm:pt modelId="{CDED246A-EAFE-4F47-A4B3-B90A2C47F666}" type="sibTrans" cxnId="{CD1FA365-2493-9D49-AF7B-8694B25712A9}">
      <dgm:prSet/>
      <dgm:spPr/>
      <dgm:t>
        <a:bodyPr/>
        <a:lstStyle/>
        <a:p>
          <a:endParaRPr lang="en-US"/>
        </a:p>
      </dgm:t>
    </dgm:pt>
    <dgm:pt modelId="{1D7A1E11-462B-3244-AF02-BAD6AC4C6C4D}">
      <dgm:prSet phldrT="[Text]"/>
      <dgm:spPr/>
      <dgm:t>
        <a:bodyPr/>
        <a:lstStyle/>
        <a:p>
          <a:r>
            <a:rPr lang="en-US"/>
            <a:t>Quantization</a:t>
          </a:r>
          <a:endParaRPr lang="en-US" dirty="0"/>
        </a:p>
      </dgm:t>
    </dgm:pt>
    <dgm:pt modelId="{AA3148F4-95E7-EF4E-AA3E-07BD0066F33F}" type="parTrans" cxnId="{76FE85C1-672F-4740-B838-54D637259086}">
      <dgm:prSet/>
      <dgm:spPr/>
      <dgm:t>
        <a:bodyPr/>
        <a:lstStyle/>
        <a:p>
          <a:endParaRPr lang="en-US"/>
        </a:p>
      </dgm:t>
    </dgm:pt>
    <dgm:pt modelId="{73C4E8EC-1B1B-9842-BA4F-2C2AB3DD64A2}" type="sibTrans" cxnId="{76FE85C1-672F-4740-B838-54D637259086}">
      <dgm:prSet/>
      <dgm:spPr/>
      <dgm:t>
        <a:bodyPr/>
        <a:lstStyle/>
        <a:p>
          <a:endParaRPr lang="en-US"/>
        </a:p>
      </dgm:t>
    </dgm:pt>
    <dgm:pt modelId="{9D6F6752-DE9D-254A-95D5-778584B2E5FF}">
      <dgm:prSet phldrT="[Text]"/>
      <dgm:spPr/>
      <dgm:t>
        <a:bodyPr/>
        <a:lstStyle/>
        <a:p>
          <a:r>
            <a:rPr lang="en-US"/>
            <a:t>Reduced-rank regression </a:t>
          </a:r>
          <a:endParaRPr lang="en-US" dirty="0"/>
        </a:p>
      </dgm:t>
    </dgm:pt>
    <dgm:pt modelId="{F73B287D-6DFE-E146-B042-0BCF73724821}" type="parTrans" cxnId="{FB97BEB3-75B1-B74B-9605-61BB39B9719B}">
      <dgm:prSet/>
      <dgm:spPr/>
      <dgm:t>
        <a:bodyPr/>
        <a:lstStyle/>
        <a:p>
          <a:endParaRPr lang="en-US"/>
        </a:p>
      </dgm:t>
    </dgm:pt>
    <dgm:pt modelId="{D9F5F2E6-93DC-3F46-80E8-7A63C9A38EC8}" type="sibTrans" cxnId="{FB97BEB3-75B1-B74B-9605-61BB39B9719B}">
      <dgm:prSet/>
      <dgm:spPr/>
      <dgm:t>
        <a:bodyPr/>
        <a:lstStyle/>
        <a:p>
          <a:endParaRPr lang="en-US"/>
        </a:p>
      </dgm:t>
    </dgm:pt>
    <dgm:pt modelId="{626943B8-13D2-D546-BB91-7F7F6BA24713}" type="pres">
      <dgm:prSet presAssocID="{7130D114-4011-2441-9568-3E55CB4F4D5F}" presName="CompostProcess" presStyleCnt="0">
        <dgm:presLayoutVars>
          <dgm:dir/>
          <dgm:resizeHandles val="exact"/>
        </dgm:presLayoutVars>
      </dgm:prSet>
      <dgm:spPr/>
    </dgm:pt>
    <dgm:pt modelId="{7221BE73-2D51-3547-BD87-79253D4D3565}" type="pres">
      <dgm:prSet presAssocID="{7130D114-4011-2441-9568-3E55CB4F4D5F}" presName="arrow" presStyleLbl="bgShp" presStyleIdx="0" presStyleCnt="1"/>
      <dgm:spPr/>
    </dgm:pt>
    <dgm:pt modelId="{5F2C1248-7F05-7A48-AEEB-113AB0C70C4E}" type="pres">
      <dgm:prSet presAssocID="{7130D114-4011-2441-9568-3E55CB4F4D5F}" presName="linearProcess" presStyleCnt="0"/>
      <dgm:spPr/>
    </dgm:pt>
    <dgm:pt modelId="{71690F16-98FF-5A45-AD10-4E73BB3E1D63}" type="pres">
      <dgm:prSet presAssocID="{5D326F9A-9EA6-1541-A366-75EFBFC578C6}" presName="textNode" presStyleLbl="node1" presStyleIdx="0" presStyleCnt="3">
        <dgm:presLayoutVars>
          <dgm:bulletEnabled val="1"/>
        </dgm:presLayoutVars>
      </dgm:prSet>
      <dgm:spPr/>
    </dgm:pt>
    <dgm:pt modelId="{F10C33AC-686D-4E4B-9D2D-0A72E93A4D5E}" type="pres">
      <dgm:prSet presAssocID="{CDED246A-EAFE-4F47-A4B3-B90A2C47F666}" presName="sibTrans" presStyleCnt="0"/>
      <dgm:spPr/>
    </dgm:pt>
    <dgm:pt modelId="{1C14AE7F-9AC8-DD4B-9FCB-CD3D8121BDE1}" type="pres">
      <dgm:prSet presAssocID="{1D7A1E11-462B-3244-AF02-BAD6AC4C6C4D}" presName="textNode" presStyleLbl="node1" presStyleIdx="1" presStyleCnt="3">
        <dgm:presLayoutVars>
          <dgm:bulletEnabled val="1"/>
        </dgm:presLayoutVars>
      </dgm:prSet>
      <dgm:spPr/>
    </dgm:pt>
    <dgm:pt modelId="{4CD93990-D032-824C-9C24-D3A8E09FBE31}" type="pres">
      <dgm:prSet presAssocID="{73C4E8EC-1B1B-9842-BA4F-2C2AB3DD64A2}" presName="sibTrans" presStyleCnt="0"/>
      <dgm:spPr/>
    </dgm:pt>
    <dgm:pt modelId="{892B1D9C-EAC9-B941-AB7C-474F284FB366}" type="pres">
      <dgm:prSet presAssocID="{9D6F6752-DE9D-254A-95D5-778584B2E5FF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92AB7245-C8F6-4A45-9262-2F6BF2AC9672}" type="presOf" srcId="{7130D114-4011-2441-9568-3E55CB4F4D5F}" destId="{626943B8-13D2-D546-BB91-7F7F6BA24713}" srcOrd="0" destOrd="0" presId="urn:microsoft.com/office/officeart/2005/8/layout/hProcess9"/>
    <dgm:cxn modelId="{CD1FA365-2493-9D49-AF7B-8694B25712A9}" srcId="{7130D114-4011-2441-9568-3E55CB4F4D5F}" destId="{5D326F9A-9EA6-1541-A366-75EFBFC578C6}" srcOrd="0" destOrd="0" parTransId="{2ED2C99A-77F5-0B49-8723-0DFDB666404F}" sibTransId="{CDED246A-EAFE-4F47-A4B3-B90A2C47F666}"/>
    <dgm:cxn modelId="{733B3F6F-4B47-9C42-AC9E-D46589810C38}" type="presOf" srcId="{1D7A1E11-462B-3244-AF02-BAD6AC4C6C4D}" destId="{1C14AE7F-9AC8-DD4B-9FCB-CD3D8121BDE1}" srcOrd="0" destOrd="0" presId="urn:microsoft.com/office/officeart/2005/8/layout/hProcess9"/>
    <dgm:cxn modelId="{FB97BEB3-75B1-B74B-9605-61BB39B9719B}" srcId="{7130D114-4011-2441-9568-3E55CB4F4D5F}" destId="{9D6F6752-DE9D-254A-95D5-778584B2E5FF}" srcOrd="2" destOrd="0" parTransId="{F73B287D-6DFE-E146-B042-0BCF73724821}" sibTransId="{D9F5F2E6-93DC-3F46-80E8-7A63C9A38EC8}"/>
    <dgm:cxn modelId="{C405D6B5-3867-FD46-8BC0-15D5BB05D50F}" type="presOf" srcId="{9D6F6752-DE9D-254A-95D5-778584B2E5FF}" destId="{892B1D9C-EAC9-B941-AB7C-474F284FB366}" srcOrd="0" destOrd="0" presId="urn:microsoft.com/office/officeart/2005/8/layout/hProcess9"/>
    <dgm:cxn modelId="{76FE85C1-672F-4740-B838-54D637259086}" srcId="{7130D114-4011-2441-9568-3E55CB4F4D5F}" destId="{1D7A1E11-462B-3244-AF02-BAD6AC4C6C4D}" srcOrd="1" destOrd="0" parTransId="{AA3148F4-95E7-EF4E-AA3E-07BD0066F33F}" sibTransId="{73C4E8EC-1B1B-9842-BA4F-2C2AB3DD64A2}"/>
    <dgm:cxn modelId="{3187EBF0-B233-CA4F-8F92-DF6000892CD9}" type="presOf" srcId="{5D326F9A-9EA6-1541-A366-75EFBFC578C6}" destId="{71690F16-98FF-5A45-AD10-4E73BB3E1D63}" srcOrd="0" destOrd="0" presId="urn:microsoft.com/office/officeart/2005/8/layout/hProcess9"/>
    <dgm:cxn modelId="{B3CCA122-6300-4E48-8C3C-BFC88DBC04AF}" type="presParOf" srcId="{626943B8-13D2-D546-BB91-7F7F6BA24713}" destId="{7221BE73-2D51-3547-BD87-79253D4D3565}" srcOrd="0" destOrd="0" presId="urn:microsoft.com/office/officeart/2005/8/layout/hProcess9"/>
    <dgm:cxn modelId="{B683D14B-008C-D542-A28A-D3E957A721BE}" type="presParOf" srcId="{626943B8-13D2-D546-BB91-7F7F6BA24713}" destId="{5F2C1248-7F05-7A48-AEEB-113AB0C70C4E}" srcOrd="1" destOrd="0" presId="urn:microsoft.com/office/officeart/2005/8/layout/hProcess9"/>
    <dgm:cxn modelId="{A5E5F25A-3362-6645-8798-5C0EAB64E42A}" type="presParOf" srcId="{5F2C1248-7F05-7A48-AEEB-113AB0C70C4E}" destId="{71690F16-98FF-5A45-AD10-4E73BB3E1D63}" srcOrd="0" destOrd="0" presId="urn:microsoft.com/office/officeart/2005/8/layout/hProcess9"/>
    <dgm:cxn modelId="{9EE8E035-B3A3-7546-8246-507605D1F402}" type="presParOf" srcId="{5F2C1248-7F05-7A48-AEEB-113AB0C70C4E}" destId="{F10C33AC-686D-4E4B-9D2D-0A72E93A4D5E}" srcOrd="1" destOrd="0" presId="urn:microsoft.com/office/officeart/2005/8/layout/hProcess9"/>
    <dgm:cxn modelId="{423128F1-9442-EC49-AF53-DCCCC600E04D}" type="presParOf" srcId="{5F2C1248-7F05-7A48-AEEB-113AB0C70C4E}" destId="{1C14AE7F-9AC8-DD4B-9FCB-CD3D8121BDE1}" srcOrd="2" destOrd="0" presId="urn:microsoft.com/office/officeart/2005/8/layout/hProcess9"/>
    <dgm:cxn modelId="{A68CCC7A-6167-2444-8906-AF8E92A13588}" type="presParOf" srcId="{5F2C1248-7F05-7A48-AEEB-113AB0C70C4E}" destId="{4CD93990-D032-824C-9C24-D3A8E09FBE31}" srcOrd="3" destOrd="0" presId="urn:microsoft.com/office/officeart/2005/8/layout/hProcess9"/>
    <dgm:cxn modelId="{FC103EBF-636F-3549-9CE3-F9EDB16D4B12}" type="presParOf" srcId="{5F2C1248-7F05-7A48-AEEB-113AB0C70C4E}" destId="{892B1D9C-EAC9-B941-AB7C-474F284FB36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1BE73-2D51-3547-BD87-79253D4D3565}">
      <dsp:nvSpPr>
        <dsp:cNvPr id="0" name=""/>
        <dsp:cNvSpPr/>
      </dsp:nvSpPr>
      <dsp:spPr>
        <a:xfrm>
          <a:off x="713268" y="0"/>
          <a:ext cx="8083708" cy="453141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690F16-98FF-5A45-AD10-4E73BB3E1D63}">
      <dsp:nvSpPr>
        <dsp:cNvPr id="0" name=""/>
        <dsp:cNvSpPr/>
      </dsp:nvSpPr>
      <dsp:spPr>
        <a:xfrm>
          <a:off x="4643" y="1359423"/>
          <a:ext cx="3064825" cy="1812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Dimensionality reduction</a:t>
          </a:r>
          <a:endParaRPr lang="en-US" sz="3200" kern="1200" dirty="0"/>
        </a:p>
      </dsp:txBody>
      <dsp:txXfrm>
        <a:off x="93125" y="1447905"/>
        <a:ext cx="2887861" cy="1635600"/>
      </dsp:txXfrm>
    </dsp:sp>
    <dsp:sp modelId="{1C14AE7F-9AC8-DD4B-9FCB-CD3D8121BDE1}">
      <dsp:nvSpPr>
        <dsp:cNvPr id="0" name=""/>
        <dsp:cNvSpPr/>
      </dsp:nvSpPr>
      <dsp:spPr>
        <a:xfrm>
          <a:off x="3222709" y="1359423"/>
          <a:ext cx="3064825" cy="1812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Quantization</a:t>
          </a:r>
          <a:endParaRPr lang="en-US" sz="3200" kern="1200" dirty="0"/>
        </a:p>
      </dsp:txBody>
      <dsp:txXfrm>
        <a:off x="3311191" y="1447905"/>
        <a:ext cx="2887861" cy="1635600"/>
      </dsp:txXfrm>
    </dsp:sp>
    <dsp:sp modelId="{892B1D9C-EAC9-B941-AB7C-474F284FB366}">
      <dsp:nvSpPr>
        <dsp:cNvPr id="0" name=""/>
        <dsp:cNvSpPr/>
      </dsp:nvSpPr>
      <dsp:spPr>
        <a:xfrm>
          <a:off x="6440776" y="1359423"/>
          <a:ext cx="3064825" cy="1812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Reduced-rank regression </a:t>
          </a:r>
          <a:endParaRPr lang="en-US" sz="3200" kern="1200" dirty="0"/>
        </a:p>
      </dsp:txBody>
      <dsp:txXfrm>
        <a:off x="6529258" y="1447905"/>
        <a:ext cx="2887861" cy="1635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E4218-1CE1-40F3-9B21-E6874FC47F41}" type="datetimeFigureOut">
              <a:rPr lang="en-US" smtClean="0"/>
              <a:t>3/4/25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DF92A-2CA4-4477-AED1-2CBB85906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7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Overall: remember to add bold and red coloring for texts</a:t>
            </a:r>
          </a:p>
          <a:p>
            <a:r>
              <a:rPr lang="en-US" dirty="0"/>
              <a:t>Overview:</a:t>
            </a:r>
          </a:p>
          <a:p>
            <a:pPr marL="171450" indent="-171450">
              <a:buFontTx/>
              <a:buChar char="-"/>
            </a:pPr>
            <a:r>
              <a:rPr lang="en-US" dirty="0"/>
              <a:t>Unlike the previous two papers that are trying to solve the load balancing problem of IVF, </a:t>
            </a:r>
            <a:r>
              <a:rPr lang="en-US" dirty="0" err="1"/>
              <a:t>LoRANN</a:t>
            </a:r>
            <a:r>
              <a:rPr lang="en-US" dirty="0"/>
              <a:t> tries to find a middle ground between IVF and something like PQ that is a lot more efficient but sacrifices recall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</a:t>
            </a:r>
            <a:r>
              <a:rPr lang="en-US" dirty="0" err="1"/>
              <a:t>LoRANN</a:t>
            </a:r>
            <a:r>
              <a:rPr lang="en-US" dirty="0"/>
              <a:t>, not computing exact distances, but don’t want to do extreme quantization either.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34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56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31560-5A77-BFB1-82BC-5B3622D08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8A9FBF-9972-538F-489E-3321A7019D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925107-44B6-CB34-6B9A-CEB81D9CE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LoRANN</a:t>
            </a:r>
            <a:r>
              <a:rPr lang="en-US" dirty="0"/>
              <a:t>-query is trained using a sample of 400K points from the query distribution as a training set</a:t>
            </a:r>
          </a:p>
          <a:p>
            <a:r>
              <a:rPr lang="en-US" dirty="0" err="1"/>
              <a:t>LoRANN</a:t>
            </a:r>
            <a:r>
              <a:rPr lang="en-US" dirty="0"/>
              <a:t>-query-big uses a sample of 1.2M</a:t>
            </a:r>
          </a:p>
          <a:p>
            <a:r>
              <a:rPr lang="en-US" dirty="0"/>
              <a:t>points. </a:t>
            </a:r>
            <a:r>
              <a:rPr lang="en-US" dirty="0" err="1"/>
              <a:t>LoRANN</a:t>
            </a:r>
            <a:r>
              <a:rPr lang="en-US" dirty="0"/>
              <a:t>-corpus is trained using the corpus as a training set</a:t>
            </a:r>
          </a:p>
          <a:p>
            <a:r>
              <a:rPr lang="en-US" dirty="0" err="1"/>
              <a:t>LoRANN</a:t>
            </a:r>
            <a:r>
              <a:rPr lang="en-US" dirty="0"/>
              <a:t>-corpus-local is trained using the corpus as a training set with only the cluster points as the local training sets of the reduced-rank regression models.</a:t>
            </a:r>
          </a:p>
          <a:p>
            <a:endParaRPr lang="en-US" dirty="0"/>
          </a:p>
          <a:p>
            <a:r>
              <a:rPr lang="en-US" dirty="0"/>
              <a:t>Without the final re-ranking step where they use d dimensional vector, requires everything to be stored in memory, and reduces difference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1A894-A55E-4379-DD1D-47D2C091E0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33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2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IVF index (the partition defined by k-means clustering) is the same for both methods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RRR, we use r = 32, while for PQ each vector is encoded with d/2 </a:t>
            </a:r>
            <a:r>
              <a:rPr lang="en-US" dirty="0" err="1"/>
              <a:t>subquantizers</a:t>
            </a:r>
            <a:r>
              <a:rPr lang="en-US" dirty="0"/>
              <a:t> for optimal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56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Set the stage for this as it is a very important comparison</a:t>
            </a:r>
          </a:p>
          <a:p>
            <a:pPr marL="171450" indent="-171450">
              <a:buFontTx/>
              <a:buChar char="-"/>
            </a:pPr>
            <a:r>
              <a:rPr lang="en-US" dirty="0"/>
              <a:t>Different algorithms have different parameters: here fixed to have same bytes per vector in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88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Right figure is a very minor point to make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38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Faiss</a:t>
            </a:r>
            <a:r>
              <a:rPr lang="en-US" dirty="0"/>
              <a:t> and </a:t>
            </a:r>
            <a:r>
              <a:rPr lang="en-US" dirty="0" err="1"/>
              <a:t>hnswlib</a:t>
            </a:r>
            <a:r>
              <a:rPr lang="en-US" dirty="0"/>
              <a:t> are the two most important ones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High recall: worse than graph-based methods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clustering-based: too many clusters have to be explored to reach the highest recall levels. This performance degradation at the highest recall levels applies also to other SOTA clustering-based methods such as SCANN and IVF-PQ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17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slide to skip if there are no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88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out one important thing: how long does the training process take, and how does that compare to PQ?</a:t>
            </a:r>
          </a:p>
          <a:p>
            <a:r>
              <a:rPr lang="en-US" dirty="0"/>
              <a:t>How does generalize over training data?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87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7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Overview:</a:t>
            </a:r>
          </a:p>
          <a:p>
            <a:pPr marL="171450" indent="-171450">
              <a:buFontTx/>
              <a:buChar char="-"/>
            </a:pPr>
            <a:r>
              <a:rPr lang="en-US" dirty="0"/>
              <a:t>Instead of solving the load balance problem of IVF, finding middle ground between IVF and PQ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 computing exact distances, but don’t want to do extreme quantization to sacrifice recall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02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9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Inner product, </a:t>
            </a:r>
            <a:r>
              <a:rPr lang="en-US" dirty="0" err="1"/>
              <a:t>euclidean</a:t>
            </a:r>
            <a:r>
              <a:rPr lang="en-US" dirty="0"/>
              <a:t> distance 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82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Need a visualization shows the shape of the matrices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Focus on how thin r is</a:t>
            </a:r>
          </a:p>
          <a:p>
            <a:pPr marL="171450" indent="-171450">
              <a:buFontTx/>
              <a:buChar char="-"/>
            </a:pPr>
            <a:r>
              <a:rPr lang="en-US" dirty="0"/>
              <a:t>Clarify key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58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i="1" dirty="0">
                <a:effectLst/>
                <a:latin typeface="Helvetica" pitchFamily="2" charset="0"/>
              </a:rPr>
              <a:t>the </a:t>
            </a:r>
            <a:r>
              <a:rPr lang="en-CA" i="1" dirty="0" err="1">
                <a:effectLst/>
                <a:latin typeface="Helvetica" pitchFamily="2" charset="0"/>
              </a:rPr>
              <a:t>Frobenius</a:t>
            </a:r>
            <a:r>
              <a:rPr lang="en-CA" i="1" dirty="0">
                <a:effectLst/>
                <a:latin typeface="Helvetica" pitchFamily="2" charset="0"/>
              </a:rPr>
              <a:t> norm.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The training set is either a set of points that follows the distribution of queries, or just the corpus.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Look into the fast randomized algorithm, get a sense of it (might be EM or gradient descent)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11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Address that this is one of the most basic quantization methods you can do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Normalizing values using max of new space</a:t>
            </a:r>
          </a:p>
          <a:p>
            <a:pPr marL="171450" indent="-171450">
              <a:buFontTx/>
              <a:buChar char="-"/>
            </a:pPr>
            <a:r>
              <a:rPr lang="en-US" dirty="0"/>
              <a:t>Why do you need to quantize x?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For computation efficiency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The total memory consumption of RRR is of order </a:t>
            </a:r>
            <a:r>
              <a:rPr lang="en-US" dirty="0" err="1"/>
              <a:t>Ldr</a:t>
            </a:r>
            <a:r>
              <a:rPr lang="en-US" dirty="0"/>
              <a:t> + rm bytes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23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Say that this is basically PCA</a:t>
            </a:r>
          </a:p>
          <a:p>
            <a:pPr marL="171450" indent="-171450">
              <a:buFontTx/>
              <a:buChar char="-"/>
            </a:pPr>
            <a:r>
              <a:rPr lang="en-US" dirty="0"/>
              <a:t>Figure out the order of how things are applied (DR -&gt; Q -&gt; RRR)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99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First component not quantized -&gt; good trick</a:t>
            </a:r>
          </a:p>
          <a:p>
            <a:pPr marL="171450" indent="-171450">
              <a:buFontTx/>
              <a:buChar char="-"/>
            </a:pPr>
            <a:r>
              <a:rPr lang="en-US" dirty="0"/>
              <a:t>Verify: is only first row of A and B quantized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Why?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Verify: when is rotation applied?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96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Clarify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4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639421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2226" y="305135"/>
            <a:ext cx="7345820" cy="87985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  <p:sp>
        <p:nvSpPr>
          <p:cNvPr id="20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2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0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080" userDrawn="1">
          <p15:clr>
            <a:srgbClr val="FBAE40"/>
          </p15:clr>
        </p15:guide>
        <p15:guide id="3" orient="horz" pos="15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9" r="11149"/>
          <a:stretch/>
        </p:blipFill>
        <p:spPr>
          <a:xfrm>
            <a:off x="1525" y="1713"/>
            <a:ext cx="12188949" cy="68562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4AC3A0-F2B7-C242-B02E-B59D02A65285}"/>
              </a:ext>
            </a:extLst>
          </p:cNvPr>
          <p:cNvSpPr/>
          <p:nvPr userDrawn="1"/>
        </p:nvSpPr>
        <p:spPr>
          <a:xfrm flipH="1" flipV="1">
            <a:off x="-4" y="0"/>
            <a:ext cx="12192001" cy="6858000"/>
          </a:xfrm>
          <a:prstGeom prst="rect">
            <a:avLst/>
          </a:prstGeom>
          <a:gradFill>
            <a:gsLst>
              <a:gs pos="54000">
                <a:schemeClr val="bg1">
                  <a:alpha val="0"/>
                </a:schemeClr>
              </a:gs>
              <a:gs pos="87000">
                <a:schemeClr val="bg1">
                  <a:alpha val="88000"/>
                </a:schemeClr>
              </a:gs>
              <a:gs pos="71000">
                <a:schemeClr val="bg1">
                  <a:alpha val="53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119608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108457" cy="879853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12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7" b="3907"/>
          <a:stretch/>
        </p:blipFill>
        <p:spPr>
          <a:xfrm>
            <a:off x="1525" y="1713"/>
            <a:ext cx="12188949" cy="6856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4AC3A0-F2B7-C242-B02E-B59D02A65285}"/>
              </a:ext>
            </a:extLst>
          </p:cNvPr>
          <p:cNvSpPr/>
          <p:nvPr userDrawn="1"/>
        </p:nvSpPr>
        <p:spPr>
          <a:xfrm flipH="1" flipV="1">
            <a:off x="0" y="0"/>
            <a:ext cx="12192001" cy="6858000"/>
          </a:xfrm>
          <a:prstGeom prst="rect">
            <a:avLst/>
          </a:prstGeom>
          <a:gradFill>
            <a:gsLst>
              <a:gs pos="54000">
                <a:schemeClr val="bg1">
                  <a:alpha val="0"/>
                </a:schemeClr>
              </a:gs>
              <a:gs pos="87000">
                <a:schemeClr val="bg1">
                  <a:alpha val="88000"/>
                </a:schemeClr>
              </a:gs>
              <a:gs pos="71000">
                <a:schemeClr val="bg1">
                  <a:alpha val="53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119608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108457" cy="879853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9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26" y="305135"/>
            <a:ext cx="9144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56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106" y="2532602"/>
            <a:ext cx="4801983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7CD5A-59C4-3943-9F8E-BC781C14D5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AFEA180-968B-324A-B861-F54441329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6164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06" y="1024128"/>
            <a:ext cx="7104916" cy="112433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94106" y="2532602"/>
            <a:ext cx="7104916" cy="352529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83C5F2-A50A-334E-8690-4C6C347DC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3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  <p15:guide id="2" pos="48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25" y="1024128"/>
            <a:ext cx="7104916" cy="112433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22225" y="2532601"/>
            <a:ext cx="7104916" cy="3572363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4400" b="1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F05EE4-BE9B-9642-8FB6-902B05143B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5" y="6106986"/>
            <a:ext cx="147862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6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72">
          <p15:clr>
            <a:srgbClr val="FBAE40"/>
          </p15:clr>
        </p15:guide>
        <p15:guide id="2" orient="horz" pos="38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24" y="1452286"/>
            <a:ext cx="3020223" cy="4553746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7236" y="1452286"/>
            <a:ext cx="3020223" cy="4553746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01C5-76B9-4AAA-927C-13C49F5C1DEB}" type="datetime1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912248" y="1452286"/>
            <a:ext cx="3020223" cy="4553746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8328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7EA70-57C7-4448-B99C-3A90B91C2696}" type="datetime1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78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226" y="1380941"/>
            <a:ext cx="9510245" cy="417867"/>
          </a:xfrm>
        </p:spPr>
        <p:txBody>
          <a:bodyPr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26" y="1994760"/>
            <a:ext cx="9510245" cy="40141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3CD8-F5C3-470C-A217-39958D017596}" type="datetime1">
              <a:rPr lang="en-US" smtClean="0"/>
              <a:t>3/4/25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6984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1399" y="1470215"/>
            <a:ext cx="6351072" cy="2097819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399" y="3787687"/>
            <a:ext cx="6351072" cy="2098199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736-8CEF-4A70-8560-572F7A295986}" type="datetime1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22275" y="1469573"/>
            <a:ext cx="3002243" cy="209910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2275" y="3787687"/>
            <a:ext cx="3002243" cy="209910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5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 userDrawn="1">
          <p15:clr>
            <a:srgbClr val="FBAE40"/>
          </p15:clr>
        </p15:guide>
        <p15:guide id="2" pos="72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5799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9144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13F25-7929-B649-9D6F-C5204745F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0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24" y="1452286"/>
            <a:ext cx="4647692" cy="45472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779" y="1452286"/>
            <a:ext cx="4647692" cy="45472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1A6E-FC01-4B10-8CC4-A5DB0372E990}" type="datetime1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2231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225" y="1371600"/>
            <a:ext cx="4666045" cy="420624"/>
          </a:xfrm>
        </p:spPr>
        <p:txBody>
          <a:bodyPr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25" y="1978836"/>
            <a:ext cx="4666045" cy="40300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6425" y="1371600"/>
            <a:ext cx="4666045" cy="420624"/>
          </a:xfrm>
        </p:spPr>
        <p:txBody>
          <a:bodyPr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6425" y="1978836"/>
            <a:ext cx="4666045" cy="40300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B51D-A245-49AD-8F20-416B9E9970F3}" type="datetime1">
              <a:rPr lang="en-US" smtClean="0"/>
              <a:t>3/4/25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6705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1A7F-6249-4852-A021-44B57788E49D}" type="datetime1">
              <a:rPr lang="en-US" smtClean="0"/>
              <a:t>3/4/25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79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864C-A835-493B-910D-981D14D1C88F}" type="datetime1">
              <a:rPr lang="en-US" smtClean="0"/>
              <a:t>3/4/25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06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4056C-48E0-574B-BEBF-01056BE8E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8EF25-7A5C-564A-A824-0E94C66C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738E1-E1CA-1B43-A103-E781322A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3AC0D-4E0A-5C46-AEA7-8B37EEAB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59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DEB79-B737-0B41-96BF-4D6A46130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70B11-64BA-DA47-93EA-ADD1E982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A9A41-1366-C64A-8DE4-CCE4BDCD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9F4037-EC9F-6C47-B746-B8CAC736A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A92367B-5868-7544-AFEE-41867C8070B3}"/>
              </a:ext>
            </a:extLst>
          </p:cNvPr>
          <p:cNvSpPr txBox="1">
            <a:spLocks/>
          </p:cNvSpPr>
          <p:nvPr userDrawn="1"/>
        </p:nvSpPr>
        <p:spPr>
          <a:xfrm>
            <a:off x="8670470" y="6388099"/>
            <a:ext cx="327738" cy="28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41F5B9-86C1-764E-BBE9-93699E8125E0}"/>
              </a:ext>
            </a:extLst>
          </p:cNvPr>
          <p:cNvCxnSpPr/>
          <p:nvPr userDrawn="1"/>
        </p:nvCxnSpPr>
        <p:spPr>
          <a:xfrm>
            <a:off x="304435" y="1767840"/>
            <a:ext cx="4309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265256-616C-2A46-997C-21516663BEDE}"/>
              </a:ext>
            </a:extLst>
          </p:cNvPr>
          <p:cNvCxnSpPr>
            <a:cxnSpLocks/>
          </p:cNvCxnSpPr>
          <p:nvPr userDrawn="1"/>
        </p:nvCxnSpPr>
        <p:spPr>
          <a:xfrm>
            <a:off x="4682671" y="1767840"/>
            <a:ext cx="2765246" cy="59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6B76F0-4A74-AE43-9938-B06C248D610E}"/>
              </a:ext>
            </a:extLst>
          </p:cNvPr>
          <p:cNvCxnSpPr>
            <a:cxnSpLocks/>
          </p:cNvCxnSpPr>
          <p:nvPr userDrawn="1"/>
        </p:nvCxnSpPr>
        <p:spPr>
          <a:xfrm>
            <a:off x="7518765" y="1767840"/>
            <a:ext cx="4309200" cy="59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13F01B-1205-6642-81E3-0AF2FD81957D}"/>
              </a:ext>
            </a:extLst>
          </p:cNvPr>
          <p:cNvCxnSpPr>
            <a:cxnSpLocks/>
          </p:cNvCxnSpPr>
          <p:nvPr userDrawn="1"/>
        </p:nvCxnSpPr>
        <p:spPr>
          <a:xfrm>
            <a:off x="5368685" y="2242808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B90E01-E959-8A43-A396-FE9BA1504A4F}"/>
              </a:ext>
            </a:extLst>
          </p:cNvPr>
          <p:cNvCxnSpPr>
            <a:cxnSpLocks/>
          </p:cNvCxnSpPr>
          <p:nvPr userDrawn="1"/>
        </p:nvCxnSpPr>
        <p:spPr>
          <a:xfrm>
            <a:off x="6791780" y="2242807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14A62D-D149-3B43-9BD9-A9E6846A6261}"/>
              </a:ext>
            </a:extLst>
          </p:cNvPr>
          <p:cNvCxnSpPr>
            <a:cxnSpLocks/>
          </p:cNvCxnSpPr>
          <p:nvPr userDrawn="1"/>
        </p:nvCxnSpPr>
        <p:spPr>
          <a:xfrm>
            <a:off x="8179107" y="2242806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239810-AD99-414D-B406-2275AA15EEC4}"/>
              </a:ext>
            </a:extLst>
          </p:cNvPr>
          <p:cNvCxnSpPr>
            <a:cxnSpLocks/>
          </p:cNvCxnSpPr>
          <p:nvPr userDrawn="1"/>
        </p:nvCxnSpPr>
        <p:spPr>
          <a:xfrm>
            <a:off x="9632079" y="2242806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72F56E2-2E5E-AD4E-AD82-AF08C778B699}"/>
              </a:ext>
            </a:extLst>
          </p:cNvPr>
          <p:cNvCxnSpPr>
            <a:cxnSpLocks/>
          </p:cNvCxnSpPr>
          <p:nvPr userDrawn="1"/>
        </p:nvCxnSpPr>
        <p:spPr>
          <a:xfrm>
            <a:off x="11085050" y="2242807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9254362D-35A2-6F4F-B828-7B6D1747958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55897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E21E53DC-3EB1-D745-94CA-62282AA24307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94582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8F9369-EAFE-FC48-8BCB-DFF54FB33A76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926992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AFC4E16A-6C9D-2944-B77B-036F2C345827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466005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5AB4C812-9328-4A48-928E-FFB0AD20EF88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10387625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1A1546A-4803-F94D-B401-E32A7190D0FA}"/>
              </a:ext>
            </a:extLst>
          </p:cNvPr>
          <p:cNvCxnSpPr>
            <a:cxnSpLocks/>
          </p:cNvCxnSpPr>
          <p:nvPr userDrawn="1"/>
        </p:nvCxnSpPr>
        <p:spPr>
          <a:xfrm>
            <a:off x="2458786" y="2242806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430238A-A4C5-A145-B4F1-A0687BA27156}"/>
              </a:ext>
            </a:extLst>
          </p:cNvPr>
          <p:cNvCxnSpPr>
            <a:cxnSpLocks/>
          </p:cNvCxnSpPr>
          <p:nvPr userDrawn="1"/>
        </p:nvCxnSpPr>
        <p:spPr>
          <a:xfrm>
            <a:off x="3910292" y="2242806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0FC2960B-1E01-B04F-AE60-86912D90ED67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205205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46893689-DDD1-B04A-9829-BE9419054520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1745684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8CE02FE-4E68-EE44-B701-968CE012AF28}"/>
              </a:ext>
            </a:extLst>
          </p:cNvPr>
          <p:cNvCxnSpPr>
            <a:cxnSpLocks/>
          </p:cNvCxnSpPr>
          <p:nvPr userDrawn="1"/>
        </p:nvCxnSpPr>
        <p:spPr>
          <a:xfrm>
            <a:off x="999824" y="2242806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EF9ECBEF-C881-7441-9082-DDFDCDE78A8A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294737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73" name="Text Placeholder 71">
            <a:extLst>
              <a:ext uri="{FF2B5EF4-FFF2-40B4-BE49-F238E27FC236}">
                <a16:creationId xmlns:a16="http://schemas.microsoft.com/office/drawing/2014/main" id="{AFB6DBC2-8042-F14B-B5A1-890CD769CC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5438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39" name="Text Placeholder 71">
            <a:extLst>
              <a:ext uri="{FF2B5EF4-FFF2-40B4-BE49-F238E27FC236}">
                <a16:creationId xmlns:a16="http://schemas.microsoft.com/office/drawing/2014/main" id="{EA4F14E7-32BA-A640-8506-3D74981012F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65102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43" name="Text Placeholder 71">
            <a:extLst>
              <a:ext uri="{FF2B5EF4-FFF2-40B4-BE49-F238E27FC236}">
                <a16:creationId xmlns:a16="http://schemas.microsoft.com/office/drawing/2014/main" id="{2BE7EFA7-2D83-BC4C-ACB8-37F1621698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04766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44" name="Text Placeholder 71">
            <a:extLst>
              <a:ext uri="{FF2B5EF4-FFF2-40B4-BE49-F238E27FC236}">
                <a16:creationId xmlns:a16="http://schemas.microsoft.com/office/drawing/2014/main" id="{6515D9C2-6471-C84C-8579-E50E4E3E17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44430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45" name="Text Placeholder 71">
            <a:extLst>
              <a:ext uri="{FF2B5EF4-FFF2-40B4-BE49-F238E27FC236}">
                <a16:creationId xmlns:a16="http://schemas.microsoft.com/office/drawing/2014/main" id="{77226509-12EB-C34F-9B73-937231CFF5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4094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46" name="Text Placeholder 71">
            <a:extLst>
              <a:ext uri="{FF2B5EF4-FFF2-40B4-BE49-F238E27FC236}">
                <a16:creationId xmlns:a16="http://schemas.microsoft.com/office/drawing/2014/main" id="{DA52F9B4-D4E3-E84D-AA91-8B8E9E18D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23758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47" name="Text Placeholder 71">
            <a:extLst>
              <a:ext uri="{FF2B5EF4-FFF2-40B4-BE49-F238E27FC236}">
                <a16:creationId xmlns:a16="http://schemas.microsoft.com/office/drawing/2014/main" id="{78F99FB4-E47F-AA4C-A981-98BFA8D8A5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63422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3" name="Text Placeholder 71">
            <a:extLst>
              <a:ext uri="{FF2B5EF4-FFF2-40B4-BE49-F238E27FC236}">
                <a16:creationId xmlns:a16="http://schemas.microsoft.com/office/drawing/2014/main" id="{7FB8D876-D61B-4A41-BB28-F8B4119D6E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03083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9" name="Text Placeholder 71">
            <a:extLst>
              <a:ext uri="{FF2B5EF4-FFF2-40B4-BE49-F238E27FC236}">
                <a16:creationId xmlns:a16="http://schemas.microsoft.com/office/drawing/2014/main" id="{A05F943F-AD6B-1A49-A698-DA2B02F56D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2205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62" name="Text Placeholder 71">
            <a:extLst>
              <a:ext uri="{FF2B5EF4-FFF2-40B4-BE49-F238E27FC236}">
                <a16:creationId xmlns:a16="http://schemas.microsoft.com/office/drawing/2014/main" id="{72A06408-304D-1B42-9645-63F12A3DBE8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8142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65" name="Text Placeholder 71">
            <a:extLst>
              <a:ext uri="{FF2B5EF4-FFF2-40B4-BE49-F238E27FC236}">
                <a16:creationId xmlns:a16="http://schemas.microsoft.com/office/drawing/2014/main" id="{AA965303-0EA1-9743-94CA-644FE5B798B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69986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</p:spTree>
    <p:extLst>
      <p:ext uri="{BB962C8B-B14F-4D97-AF65-F5344CB8AC3E}">
        <p14:creationId xmlns:p14="http://schemas.microsoft.com/office/powerpoint/2010/main" val="705792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8DE7E-9CB4-9841-A8C3-E6587900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82924-97B6-5642-8D15-E65310D8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7D22E-9A86-3742-810A-DFED4A77E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517AF-C258-5646-9DEC-6EFB7227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26B2D4-FDC4-F245-97D5-061EB059AFD9}"/>
              </a:ext>
            </a:extLst>
          </p:cNvPr>
          <p:cNvCxnSpPr>
            <a:cxnSpLocks/>
          </p:cNvCxnSpPr>
          <p:nvPr userDrawn="1"/>
        </p:nvCxnSpPr>
        <p:spPr>
          <a:xfrm>
            <a:off x="304436" y="1826832"/>
            <a:ext cx="450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A7B81F-197E-514A-9F1D-943C63CED65D}"/>
              </a:ext>
            </a:extLst>
          </p:cNvPr>
          <p:cNvCxnSpPr>
            <a:cxnSpLocks/>
          </p:cNvCxnSpPr>
          <p:nvPr userDrawn="1"/>
        </p:nvCxnSpPr>
        <p:spPr>
          <a:xfrm>
            <a:off x="9304436" y="1826832"/>
            <a:ext cx="1764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9E5AD7-2173-CE47-B5F7-AA953CC8579F}"/>
              </a:ext>
            </a:extLst>
          </p:cNvPr>
          <p:cNvCxnSpPr>
            <a:cxnSpLocks/>
          </p:cNvCxnSpPr>
          <p:nvPr userDrawn="1"/>
        </p:nvCxnSpPr>
        <p:spPr>
          <a:xfrm>
            <a:off x="832938" y="1928430"/>
            <a:ext cx="68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2A46A5-0399-E34D-A8F8-0FB8A52C329F}"/>
              </a:ext>
            </a:extLst>
          </p:cNvPr>
          <p:cNvCxnSpPr>
            <a:cxnSpLocks/>
          </p:cNvCxnSpPr>
          <p:nvPr userDrawn="1"/>
        </p:nvCxnSpPr>
        <p:spPr>
          <a:xfrm>
            <a:off x="1188719" y="2030030"/>
            <a:ext cx="1152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9B125E-671E-784A-8D01-FEBF0757D44E}"/>
              </a:ext>
            </a:extLst>
          </p:cNvPr>
          <p:cNvCxnSpPr>
            <a:cxnSpLocks/>
          </p:cNvCxnSpPr>
          <p:nvPr userDrawn="1"/>
        </p:nvCxnSpPr>
        <p:spPr>
          <a:xfrm>
            <a:off x="1188720" y="2162110"/>
            <a:ext cx="3420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813B4D-22E1-3E4E-B782-947C8197C55F}"/>
              </a:ext>
            </a:extLst>
          </p:cNvPr>
          <p:cNvCxnSpPr>
            <a:cxnSpLocks/>
          </p:cNvCxnSpPr>
          <p:nvPr userDrawn="1"/>
        </p:nvCxnSpPr>
        <p:spPr>
          <a:xfrm>
            <a:off x="1492436" y="2294190"/>
            <a:ext cx="3312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3F6371-2121-C544-BA78-6802F324443C}"/>
              </a:ext>
            </a:extLst>
          </p:cNvPr>
          <p:cNvCxnSpPr>
            <a:cxnSpLocks/>
          </p:cNvCxnSpPr>
          <p:nvPr userDrawn="1"/>
        </p:nvCxnSpPr>
        <p:spPr>
          <a:xfrm>
            <a:off x="4804436" y="1826832"/>
            <a:ext cx="450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3486BA-4E3C-FF48-975C-0F6558818248}"/>
              </a:ext>
            </a:extLst>
          </p:cNvPr>
          <p:cNvCxnSpPr>
            <a:cxnSpLocks/>
          </p:cNvCxnSpPr>
          <p:nvPr userDrawn="1"/>
        </p:nvCxnSpPr>
        <p:spPr>
          <a:xfrm>
            <a:off x="4804436" y="2416110"/>
            <a:ext cx="3576319" cy="0"/>
          </a:xfrm>
          <a:prstGeom prst="line">
            <a:avLst/>
          </a:prstGeom>
          <a:ln w="38100">
            <a:solidFill>
              <a:srgbClr val="EDA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21E762-E3DC-254D-86D9-33BF9061F031}"/>
              </a:ext>
            </a:extLst>
          </p:cNvPr>
          <p:cNvCxnSpPr>
            <a:cxnSpLocks/>
          </p:cNvCxnSpPr>
          <p:nvPr userDrawn="1"/>
        </p:nvCxnSpPr>
        <p:spPr>
          <a:xfrm>
            <a:off x="4804435" y="2548190"/>
            <a:ext cx="3960000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197335-0D74-9C48-BA93-A91A02E02EC6}"/>
              </a:ext>
            </a:extLst>
          </p:cNvPr>
          <p:cNvCxnSpPr>
            <a:cxnSpLocks/>
          </p:cNvCxnSpPr>
          <p:nvPr userDrawn="1"/>
        </p:nvCxnSpPr>
        <p:spPr>
          <a:xfrm>
            <a:off x="7208683" y="2700590"/>
            <a:ext cx="32816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C1C081-4AB1-0E4E-8E87-49F49BCECCED}"/>
              </a:ext>
            </a:extLst>
          </p:cNvPr>
          <p:cNvCxnSpPr>
            <a:cxnSpLocks/>
          </p:cNvCxnSpPr>
          <p:nvPr userDrawn="1"/>
        </p:nvCxnSpPr>
        <p:spPr>
          <a:xfrm>
            <a:off x="9304436" y="1502886"/>
            <a:ext cx="0" cy="135010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1830DD1-C7A6-AC42-8A7F-CEDB9829FE52}"/>
              </a:ext>
            </a:extLst>
          </p:cNvPr>
          <p:cNvCxnSpPr>
            <a:cxnSpLocks/>
          </p:cNvCxnSpPr>
          <p:nvPr userDrawn="1"/>
        </p:nvCxnSpPr>
        <p:spPr>
          <a:xfrm>
            <a:off x="426174" y="3280501"/>
            <a:ext cx="335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AA00D5-FD9B-CA4B-9ACB-52D9516D8FED}"/>
              </a:ext>
            </a:extLst>
          </p:cNvPr>
          <p:cNvCxnSpPr>
            <a:cxnSpLocks/>
          </p:cNvCxnSpPr>
          <p:nvPr userDrawn="1"/>
        </p:nvCxnSpPr>
        <p:spPr>
          <a:xfrm>
            <a:off x="426174" y="3692991"/>
            <a:ext cx="3354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1A96BA-C1A7-9641-BF1D-B1F3A8D8AA2B}"/>
              </a:ext>
            </a:extLst>
          </p:cNvPr>
          <p:cNvCxnSpPr>
            <a:cxnSpLocks/>
          </p:cNvCxnSpPr>
          <p:nvPr userDrawn="1"/>
        </p:nvCxnSpPr>
        <p:spPr>
          <a:xfrm>
            <a:off x="426174" y="4105481"/>
            <a:ext cx="335462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32BDCDA-BE26-9342-9B1B-FE5A3FE4FA4D}"/>
              </a:ext>
            </a:extLst>
          </p:cNvPr>
          <p:cNvCxnSpPr>
            <a:cxnSpLocks/>
          </p:cNvCxnSpPr>
          <p:nvPr userDrawn="1"/>
        </p:nvCxnSpPr>
        <p:spPr>
          <a:xfrm>
            <a:off x="426174" y="4517971"/>
            <a:ext cx="33546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876075-4922-534D-9519-EA27C648B8F4}"/>
              </a:ext>
            </a:extLst>
          </p:cNvPr>
          <p:cNvCxnSpPr>
            <a:cxnSpLocks/>
          </p:cNvCxnSpPr>
          <p:nvPr userDrawn="1"/>
        </p:nvCxnSpPr>
        <p:spPr>
          <a:xfrm>
            <a:off x="426174" y="4930461"/>
            <a:ext cx="335462" cy="0"/>
          </a:xfrm>
          <a:prstGeom prst="line">
            <a:avLst/>
          </a:prstGeom>
          <a:ln w="38100">
            <a:solidFill>
              <a:srgbClr val="EDA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46DADA8-28FC-5F47-823E-E26174CB6820}"/>
              </a:ext>
            </a:extLst>
          </p:cNvPr>
          <p:cNvCxnSpPr>
            <a:cxnSpLocks/>
          </p:cNvCxnSpPr>
          <p:nvPr userDrawn="1"/>
        </p:nvCxnSpPr>
        <p:spPr>
          <a:xfrm>
            <a:off x="426174" y="5342951"/>
            <a:ext cx="33546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F2CD1AC-B7D7-C34D-8BB9-67FF6E8315FF}"/>
              </a:ext>
            </a:extLst>
          </p:cNvPr>
          <p:cNvCxnSpPr>
            <a:cxnSpLocks/>
          </p:cNvCxnSpPr>
          <p:nvPr userDrawn="1"/>
        </p:nvCxnSpPr>
        <p:spPr>
          <a:xfrm>
            <a:off x="426174" y="5755441"/>
            <a:ext cx="33546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D5E1969-318C-8242-A7EE-CBFA104A4B81}"/>
              </a:ext>
            </a:extLst>
          </p:cNvPr>
          <p:cNvCxnSpPr>
            <a:cxnSpLocks/>
          </p:cNvCxnSpPr>
          <p:nvPr userDrawn="1"/>
        </p:nvCxnSpPr>
        <p:spPr>
          <a:xfrm>
            <a:off x="4804736" y="1412623"/>
            <a:ext cx="0" cy="144036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3" name="Text Placeholder 71">
            <a:extLst>
              <a:ext uri="{FF2B5EF4-FFF2-40B4-BE49-F238E27FC236}">
                <a16:creationId xmlns:a16="http://schemas.microsoft.com/office/drawing/2014/main" id="{A1394C15-B9CC-8147-BDA4-35D825F7E2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2205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44" name="Text Placeholder 71">
            <a:extLst>
              <a:ext uri="{FF2B5EF4-FFF2-40B4-BE49-F238E27FC236}">
                <a16:creationId xmlns:a16="http://schemas.microsoft.com/office/drawing/2014/main" id="{142C5844-5DC3-8442-862F-162BE27A7C3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8254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46" name="Text Placeholder 71">
            <a:extLst>
              <a:ext uri="{FF2B5EF4-FFF2-40B4-BE49-F238E27FC236}">
                <a16:creationId xmlns:a16="http://schemas.microsoft.com/office/drawing/2014/main" id="{C403221A-4F4C-2943-8716-2C690D7C856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30545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48" name="Text Placeholder 71">
            <a:extLst>
              <a:ext uri="{FF2B5EF4-FFF2-40B4-BE49-F238E27FC236}">
                <a16:creationId xmlns:a16="http://schemas.microsoft.com/office/drawing/2014/main" id="{05E89384-202F-7946-87DA-28A57C71F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2938" y="3170238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49" name="Text Placeholder 71">
            <a:extLst>
              <a:ext uri="{FF2B5EF4-FFF2-40B4-BE49-F238E27FC236}">
                <a16:creationId xmlns:a16="http://schemas.microsoft.com/office/drawing/2014/main" id="{A93AEB07-0E04-ED41-B46A-9829468B3C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2938" y="3573361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0" name="Text Placeholder 71">
            <a:extLst>
              <a:ext uri="{FF2B5EF4-FFF2-40B4-BE49-F238E27FC236}">
                <a16:creationId xmlns:a16="http://schemas.microsoft.com/office/drawing/2014/main" id="{A7A9E67E-82AA-E94B-8455-6F3F81B9782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2938" y="3966651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1" name="Text Placeholder 71">
            <a:extLst>
              <a:ext uri="{FF2B5EF4-FFF2-40B4-BE49-F238E27FC236}">
                <a16:creationId xmlns:a16="http://schemas.microsoft.com/office/drawing/2014/main" id="{D78336FB-F15C-F44C-81B7-E4A7C4A845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2938" y="4379606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2" name="Text Placeholder 71">
            <a:extLst>
              <a:ext uri="{FF2B5EF4-FFF2-40B4-BE49-F238E27FC236}">
                <a16:creationId xmlns:a16="http://schemas.microsoft.com/office/drawing/2014/main" id="{F45A5662-B038-C343-8D3F-59116931DB7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2938" y="4782728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3" name="Text Placeholder 71">
            <a:extLst>
              <a:ext uri="{FF2B5EF4-FFF2-40B4-BE49-F238E27FC236}">
                <a16:creationId xmlns:a16="http://schemas.microsoft.com/office/drawing/2014/main" id="{5AE71C4E-FB68-F043-88A8-82717B218A4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2938" y="5194707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0200100D-1E16-724E-9D91-DC89D645CA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2938" y="5599470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9689CB22-D7EF-1944-9C3A-23AAE3DCECB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554436" y="3170238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77D018FC-1E7B-C04C-BA36-CB9D9DE854D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554436" y="3573361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8" name="Text Placeholder 55">
            <a:extLst>
              <a:ext uri="{FF2B5EF4-FFF2-40B4-BE49-F238E27FC236}">
                <a16:creationId xmlns:a16="http://schemas.microsoft.com/office/drawing/2014/main" id="{8F22D670-4B76-CD45-8CDE-A22E6D02239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554436" y="3966651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9" name="Text Placeholder 55">
            <a:extLst>
              <a:ext uri="{FF2B5EF4-FFF2-40B4-BE49-F238E27FC236}">
                <a16:creationId xmlns:a16="http://schemas.microsoft.com/office/drawing/2014/main" id="{6E9D1B91-9621-3044-8256-A71F95851BF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554436" y="4379606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0" name="Text Placeholder 55">
            <a:extLst>
              <a:ext uri="{FF2B5EF4-FFF2-40B4-BE49-F238E27FC236}">
                <a16:creationId xmlns:a16="http://schemas.microsoft.com/office/drawing/2014/main" id="{9555BCC6-2DD2-DF46-A0B4-2753D476D84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554436" y="4782728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1" name="Text Placeholder 55">
            <a:extLst>
              <a:ext uri="{FF2B5EF4-FFF2-40B4-BE49-F238E27FC236}">
                <a16:creationId xmlns:a16="http://schemas.microsoft.com/office/drawing/2014/main" id="{1187FCCE-692F-324A-90EF-896143BE6F0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554436" y="5194707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2" name="Text Placeholder 55">
            <a:extLst>
              <a:ext uri="{FF2B5EF4-FFF2-40B4-BE49-F238E27FC236}">
                <a16:creationId xmlns:a16="http://schemas.microsoft.com/office/drawing/2014/main" id="{7939F440-3232-474B-8E60-18831B3213A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554436" y="5599470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414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331481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5" y="305135"/>
            <a:ext cx="830917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1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70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7" y="305135"/>
            <a:ext cx="914399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26A9E3-662D-F343-B069-B3DC3F4A0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1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7" y="305135"/>
            <a:ext cx="914399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C37A47-6980-7B4D-BE55-BC0340CC4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51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713"/>
            <a:ext cx="12188951" cy="68562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01924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008096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98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"/>
            <a:ext cx="12188951" cy="685628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01924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008096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BEB895-BD64-1D4C-90F3-5099D54EFD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60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9144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1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1AAC6B-84BB-144A-97D3-8536F798DB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286132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6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713"/>
            <a:ext cx="12188951" cy="685628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04155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052701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33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2226" y="305135"/>
            <a:ext cx="9510245" cy="8798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22226" y="1452286"/>
            <a:ext cx="9510245" cy="4531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2652" y="6319026"/>
            <a:ext cx="1248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988676-7DEC-4C67-8EE4-70BF82C98175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94449" y="6319026"/>
            <a:ext cx="4603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0627" y="6319026"/>
            <a:ext cx="436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432983" y="6354231"/>
            <a:ext cx="0" cy="22237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5" y="6106986"/>
            <a:ext cx="147862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8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61" r:id="rId3"/>
    <p:sldLayoutId id="2147483659" r:id="rId4"/>
    <p:sldLayoutId id="2147483669" r:id="rId5"/>
    <p:sldLayoutId id="2147483667" r:id="rId6"/>
    <p:sldLayoutId id="2147483695" r:id="rId7"/>
    <p:sldLayoutId id="2147483668" r:id="rId8"/>
    <p:sldLayoutId id="2147483692" r:id="rId9"/>
    <p:sldLayoutId id="2147483693" r:id="rId10"/>
    <p:sldLayoutId id="2147483694" r:id="rId11"/>
    <p:sldLayoutId id="2147483649" r:id="rId12"/>
    <p:sldLayoutId id="2147483663" r:id="rId13"/>
    <p:sldLayoutId id="2147483651" r:id="rId14"/>
    <p:sldLayoutId id="2147483662" r:id="rId15"/>
    <p:sldLayoutId id="2147483666" r:id="rId16"/>
    <p:sldLayoutId id="2147483650" r:id="rId17"/>
    <p:sldLayoutId id="2147483664" r:id="rId18"/>
    <p:sldLayoutId id="2147483665" r:id="rId19"/>
    <p:sldLayoutId id="2147483652" r:id="rId20"/>
    <p:sldLayoutId id="2147483653" r:id="rId21"/>
    <p:sldLayoutId id="2147483654" r:id="rId22"/>
    <p:sldLayoutId id="2147483655" r:id="rId23"/>
    <p:sldLayoutId id="2147483689" r:id="rId24"/>
    <p:sldLayoutId id="2147483690" r:id="rId25"/>
    <p:sldLayoutId id="2147483691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22227" y="1184988"/>
            <a:ext cx="9144000" cy="1709530"/>
          </a:xfrm>
        </p:spPr>
        <p:txBody>
          <a:bodyPr>
            <a:normAutofit/>
          </a:bodyPr>
          <a:lstStyle/>
          <a:p>
            <a:r>
              <a:rPr lang="en-US" dirty="0"/>
              <a:t>Elias </a:t>
            </a:r>
            <a:r>
              <a:rPr lang="en-US" dirty="0" err="1"/>
              <a:t>Jääsaari</a:t>
            </a:r>
            <a:r>
              <a:rPr lang="en-US" dirty="0"/>
              <a:t>, Ville </a:t>
            </a:r>
            <a:r>
              <a:rPr lang="en-US" dirty="0" err="1"/>
              <a:t>Hyvönen</a:t>
            </a:r>
            <a:r>
              <a:rPr lang="en-US" dirty="0"/>
              <a:t>, Teemu </a:t>
            </a:r>
            <a:r>
              <a:rPr lang="en-US" dirty="0" err="1"/>
              <a:t>Roos</a:t>
            </a:r>
            <a:endParaRPr lang="en-US" dirty="0"/>
          </a:p>
          <a:p>
            <a:r>
              <a:rPr lang="en-US" dirty="0" err="1"/>
              <a:t>NeurIPS</a:t>
            </a:r>
            <a:r>
              <a:rPr lang="en-US" dirty="0"/>
              <a:t> 2024 (poster)</a:t>
            </a:r>
          </a:p>
          <a:p>
            <a:br>
              <a:rPr lang="en-US" dirty="0"/>
            </a:br>
            <a:r>
              <a:rPr lang="en-US" dirty="0"/>
              <a:t>PREPARED BY Jiading Zhu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2227" y="305135"/>
            <a:ext cx="9904530" cy="879853"/>
          </a:xfrm>
        </p:spPr>
        <p:txBody>
          <a:bodyPr>
            <a:normAutofit fontScale="90000"/>
          </a:bodyPr>
          <a:lstStyle/>
          <a:p>
            <a:r>
              <a:rPr lang="en-CA" dirty="0" err="1">
                <a:effectLst/>
                <a:latin typeface="Helvetica" pitchFamily="2" charset="0"/>
              </a:rPr>
              <a:t>LoRANN</a:t>
            </a:r>
            <a:r>
              <a:rPr lang="en-CA" dirty="0">
                <a:effectLst/>
                <a:latin typeface="Helvetica" pitchFamily="2" charset="0"/>
              </a:rPr>
              <a:t>: Low-Rank Matrix Factorization for</a:t>
            </a:r>
            <a:br>
              <a:rPr lang="en-CA" dirty="0">
                <a:effectLst/>
                <a:latin typeface="Helvetica" pitchFamily="2" charset="0"/>
              </a:rPr>
            </a:br>
            <a:r>
              <a:rPr lang="en-CA" dirty="0">
                <a:effectLst/>
                <a:latin typeface="Helvetica" pitchFamily="2" charset="0"/>
              </a:rPr>
              <a:t>Approximate Nearest Neighbor Search</a:t>
            </a:r>
          </a:p>
        </p:txBody>
      </p:sp>
    </p:spTree>
    <p:extLst>
      <p:ext uri="{BB962C8B-B14F-4D97-AF65-F5344CB8AC3E}">
        <p14:creationId xmlns:p14="http://schemas.microsoft.com/office/powerpoint/2010/main" val="4177659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888E4-0EBB-5022-4325-B76353523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687C-E31A-F96E-541E-5006F1C8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5A46A-3A8D-8B7D-170C-F29F99F01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Batch Processing with Tensor Operations</a:t>
            </a:r>
          </a:p>
          <a:p>
            <a:pPr lvl="1"/>
            <a:r>
              <a:rPr lang="en-US" dirty="0"/>
              <a:t>Represent query Q ∈ </a:t>
            </a:r>
            <a:r>
              <a:rPr lang="en-US" dirty="0" err="1"/>
              <a:t>ℝ</a:t>
            </a:r>
            <a:r>
              <a:rPr lang="en-US" dirty="0"/>
              <a:t>^(|Q|×d) as a |Q| × 1 × 1 × d tensor</a:t>
            </a:r>
          </a:p>
          <a:p>
            <a:pPr lvl="1"/>
            <a:r>
              <a:rPr lang="en-US" dirty="0"/>
              <a:t>Matrices A and B are stored as batched tensors</a:t>
            </a:r>
          </a:p>
          <a:p>
            <a:r>
              <a:rPr lang="en-US" dirty="0"/>
              <a:t>Balanced k-means for Load Balancing</a:t>
            </a:r>
          </a:p>
          <a:p>
            <a:pPr lvl="1"/>
            <a:r>
              <a:rPr lang="en-US" dirty="0"/>
              <a:t>Ensures clusters have nearly equal points → avoids inefficient memory usage</a:t>
            </a:r>
          </a:p>
          <a:p>
            <a:r>
              <a:rPr lang="en-US" dirty="0"/>
              <a:t>Mixed Precision: 16-bit Floating Point for GPU Computation</a:t>
            </a:r>
          </a:p>
          <a:p>
            <a:pPr lvl="1"/>
            <a:r>
              <a:rPr lang="en-US" dirty="0"/>
              <a:t>8-bit integer multiplication is inefficient on GPUs</a:t>
            </a:r>
          </a:p>
          <a:p>
            <a:pPr lvl="1"/>
            <a:r>
              <a:rPr lang="en-US" dirty="0"/>
              <a:t>Uses 16-bit floating point instead for better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CBC62-C29B-F6DD-DE19-DA1048B87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79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45B9-6045-4EE5-C48D-1427F7C75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Lorann</a:t>
            </a:r>
            <a:r>
              <a:rPr lang="en-US" dirty="0"/>
              <a:t> Pipeline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382ABA1-BC42-BE76-4D50-B488EC6830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393438"/>
              </p:ext>
            </p:extLst>
          </p:nvPr>
        </p:nvGraphicFramePr>
        <p:xfrm>
          <a:off x="1340877" y="1324696"/>
          <a:ext cx="9510245" cy="4531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82BC6-F3E9-6CB7-7ED0-2A5990DB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03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CF595-C901-998A-9F7E-1B134E132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B477-5D9C-407F-E3F4-94A2483B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Experiments: Out-of-distribution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D59D1-A493-BCA9-A4A9-0BF9C6A9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7" y="1452286"/>
            <a:ext cx="3076348" cy="4531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Key takeaways:</a:t>
            </a:r>
          </a:p>
          <a:p>
            <a:r>
              <a:rPr lang="en-US" dirty="0"/>
              <a:t>Query-trained models perform better than corpus-trained models</a:t>
            </a:r>
          </a:p>
          <a:p>
            <a:r>
              <a:rPr lang="en-US" dirty="0"/>
              <a:t>Larger training sets improve performance</a:t>
            </a:r>
          </a:p>
          <a:p>
            <a:r>
              <a:rPr lang="en-US" dirty="0"/>
              <a:t>Using global training sets across clusters enhances model accuracy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4BC15-3470-0A98-6D17-63506BCA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2072AA-8146-6EC0-2CD7-6ECA1E1E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575" y="1099928"/>
            <a:ext cx="7772400" cy="50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20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89EC0-DF74-A86B-0881-3DECC27A8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67A11-8D59-12AC-995F-98DF71D3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2DBB2-D406-7535-9D02-45334F1D3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Benchmarking with ANN-benchmarks project (</a:t>
            </a:r>
            <a:r>
              <a:rPr lang="en-US" dirty="0" err="1"/>
              <a:t>Aumüller</a:t>
            </a:r>
            <a:r>
              <a:rPr lang="en-US" dirty="0"/>
              <a:t> et al., 2020)</a:t>
            </a:r>
          </a:p>
          <a:p>
            <a:pPr lvl="1"/>
            <a:r>
              <a:rPr lang="en-US" sz="2000" dirty="0"/>
              <a:t>A set of new high-dimensional datasets in addition</a:t>
            </a:r>
          </a:p>
          <a:p>
            <a:r>
              <a:rPr lang="en-US" dirty="0"/>
              <a:t>Evaluating </a:t>
            </a:r>
            <a:r>
              <a:rPr lang="en-US" dirty="0" err="1"/>
              <a:t>LoRANN’s</a:t>
            </a:r>
            <a:r>
              <a:rPr lang="en-US" dirty="0"/>
              <a:t> performance using:</a:t>
            </a:r>
          </a:p>
          <a:p>
            <a:pPr lvl="1"/>
            <a:r>
              <a:rPr lang="en-US" sz="2000" dirty="0"/>
              <a:t>Recall (@ k = 100) </a:t>
            </a:r>
          </a:p>
          <a:p>
            <a:pPr lvl="1"/>
            <a:r>
              <a:rPr lang="en-US" sz="2000" dirty="0"/>
              <a:t>Queries per second (QPS) </a:t>
            </a:r>
          </a:p>
          <a:p>
            <a:r>
              <a:rPr lang="en-US" dirty="0"/>
              <a:t>No query distribution samples available</a:t>
            </a:r>
          </a:p>
          <a:p>
            <a:pPr lvl="1"/>
            <a:r>
              <a:rPr lang="en-US" sz="2000" dirty="0"/>
              <a:t>Only </a:t>
            </a:r>
            <a:r>
              <a:rPr lang="en-US" sz="2000" dirty="0">
                <a:solidFill>
                  <a:srgbClr val="FF0000"/>
                </a:solidFill>
              </a:rPr>
              <a:t>corpus-based training </a:t>
            </a:r>
            <a:r>
              <a:rPr lang="en-US" sz="2000" dirty="0"/>
              <a:t>used</a:t>
            </a:r>
          </a:p>
          <a:p>
            <a:r>
              <a:rPr lang="en-US" dirty="0">
                <a:solidFill>
                  <a:srgbClr val="FF0000"/>
                </a:solidFill>
              </a:rPr>
              <a:t>r = 32 </a:t>
            </a:r>
            <a:r>
              <a:rPr lang="en-US" dirty="0"/>
              <a:t>for all experiments</a:t>
            </a:r>
          </a:p>
          <a:p>
            <a:r>
              <a:rPr lang="en-US" dirty="0"/>
              <a:t>Test set of separate 1000 queries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0F247-D087-A7BB-F85A-C49E54ED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51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8DB64-86C8-858F-B958-D9B9ACB9D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3E19F-DED7-4F4E-A3C8-2E8030BA6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4EEF4-8FE4-982D-082C-67DE18437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73ED9-8DE5-07A9-6655-748CF4A4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E01E1F-0296-193F-25D4-511C99EFC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529" y="1452286"/>
            <a:ext cx="6710916" cy="437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9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E0081-09EE-A6DB-92D9-2514F8681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BD1D-7375-CE1F-BEBA-FA19466CF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06F54-2833-CCBF-8742-9E676F294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0A135-2C6C-C1B2-C1FC-DC41F142B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686AF-1785-B1F1-17C6-99705BA2C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529" y="1425705"/>
            <a:ext cx="6657297" cy="437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35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2DF06-AED8-F56A-B0DC-43770312A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73DF0-7117-869F-B2E0-CC2C7587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Ablation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FAA85-5C1B-9316-5561-84D7722A0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AF278-C596-6C0F-6AE0-2561F3ACC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F6F0A-E8A7-AB90-E0BF-729999A9F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75" y="1873685"/>
            <a:ext cx="10558049" cy="368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2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D86D9-B070-D5F1-50E4-6D5619528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45253-749B-0D51-7709-865937A47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59E7A-81C4-6847-3BF3-B3E574924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40377-7F51-16C8-10CE-184734C8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268DA-A142-AFA7-C489-CBDAC3174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529" y="1452286"/>
            <a:ext cx="6795977" cy="44055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AE28251-6CE9-514F-770F-E4D422FA67AE}"/>
              </a:ext>
            </a:extLst>
          </p:cNvPr>
          <p:cNvSpPr/>
          <p:nvPr/>
        </p:nvSpPr>
        <p:spPr>
          <a:xfrm>
            <a:off x="7659231" y="2734146"/>
            <a:ext cx="1548143" cy="16748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8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353C5-A895-3FC6-E05F-8414786F3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D8811-B5D8-4EA2-8128-A49793CA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AFB4C-7138-8691-DF5D-84FC0D342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5D35A-EEB6-4AC8-320B-CD45CC0BC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F469E9-8A8A-4BB5-A582-A0EE3AF98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529" y="1452286"/>
            <a:ext cx="6935470" cy="44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97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530F3-6226-A12B-9632-360C27F25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F7F53-3C85-C75B-9BE6-E6363EB47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 &amp;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BAEFC-BD9A-3BC0-915F-E598E10BE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Key Takeaways:</a:t>
            </a:r>
          </a:p>
          <a:p>
            <a:r>
              <a:rPr lang="en-US" dirty="0"/>
              <a:t>Reduced-Rank Regression (RRR) is a simple yet powerful alternative to Product Quantization (PQ)</a:t>
            </a:r>
          </a:p>
          <a:p>
            <a:r>
              <a:rPr lang="en-US" dirty="0"/>
              <a:t>RRR outperforms PQ in memory-limited settings while being easier to implement</a:t>
            </a:r>
          </a:p>
          <a:p>
            <a:r>
              <a:rPr lang="en-US" dirty="0" err="1"/>
              <a:t>LoRANN</a:t>
            </a:r>
            <a:r>
              <a:rPr lang="en-US" dirty="0"/>
              <a:t> scales efficiently and can be adapted for large datasets beyond in-memory constraints</a:t>
            </a:r>
          </a:p>
          <a:p>
            <a:pPr marL="0" indent="0">
              <a:buNone/>
            </a:pPr>
            <a:r>
              <a:rPr lang="en-US" dirty="0"/>
              <a:t>Limitations:</a:t>
            </a:r>
          </a:p>
          <a:p>
            <a:r>
              <a:rPr lang="en-US" dirty="0"/>
              <a:t>No comparison on </a:t>
            </a:r>
            <a:r>
              <a:rPr lang="en-US" dirty="0">
                <a:solidFill>
                  <a:srgbClr val="FF0000"/>
                </a:solidFill>
              </a:rPr>
              <a:t>training time</a:t>
            </a:r>
          </a:p>
          <a:p>
            <a:r>
              <a:rPr lang="en-US" dirty="0"/>
              <a:t>Not enough exploration on the selection of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 (r=32 for all experiments)</a:t>
            </a:r>
          </a:p>
          <a:p>
            <a:r>
              <a:rPr lang="en-US" dirty="0"/>
              <a:t>Not ideal for low-dimensional data (d &lt; 100) → Requires high r/d ratio for good accuracy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FDB70-1DBD-4300-FCA8-E44DB4654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83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6B3A8-6E48-D74C-76F8-F7427D5B0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CCDA-B68B-593C-C1D5-BCC0C73C5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Clustering-based </a:t>
            </a:r>
            <a:r>
              <a:rPr lang="en-US" dirty="0" err="1"/>
              <a:t>ann</a:t>
            </a:r>
            <a:r>
              <a:rPr lang="en-US" dirty="0"/>
              <a:t>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3F821-6A7B-98FE-666B-DF7C16B22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7" y="1452286"/>
            <a:ext cx="6097844" cy="4531410"/>
          </a:xfrm>
        </p:spPr>
        <p:txBody>
          <a:bodyPr/>
          <a:lstStyle/>
          <a:p>
            <a:r>
              <a:rPr lang="en-US" dirty="0"/>
              <a:t>Partitions the dataset into clusters before search</a:t>
            </a:r>
          </a:p>
          <a:p>
            <a:r>
              <a:rPr lang="en-US" dirty="0"/>
              <a:t>During search, find nearest clusters first, then nearest </a:t>
            </a:r>
            <a:r>
              <a:rPr lang="en-US" dirty="0" err="1"/>
              <a:t>neighbours</a:t>
            </a:r>
            <a:r>
              <a:rPr lang="en-US" dirty="0"/>
              <a:t> within clusters</a:t>
            </a:r>
          </a:p>
          <a:p>
            <a:r>
              <a:rPr lang="en-US" dirty="0"/>
              <a:t>Common method: k-means</a:t>
            </a:r>
          </a:p>
          <a:p>
            <a:r>
              <a:rPr lang="en-US" dirty="0"/>
              <a:t>Less distance computations between points</a:t>
            </a:r>
          </a:p>
          <a:p>
            <a:r>
              <a:rPr lang="en-US" dirty="0"/>
              <a:t>Gaps:</a:t>
            </a:r>
          </a:p>
          <a:p>
            <a:pPr lvl="1"/>
            <a:r>
              <a:rPr lang="en-CA" dirty="0"/>
              <a:t>Slow clustering</a:t>
            </a:r>
          </a:p>
          <a:p>
            <a:pPr lvl="1"/>
            <a:r>
              <a:rPr lang="en-CA" dirty="0"/>
              <a:t>Still requires </a:t>
            </a:r>
            <a:r>
              <a:rPr lang="en-CA" dirty="0">
                <a:solidFill>
                  <a:srgbClr val="FF0000"/>
                </a:solidFill>
              </a:rPr>
              <a:t>exact distance computation </a:t>
            </a:r>
            <a:r>
              <a:rPr lang="en-CA" dirty="0"/>
              <a:t>within clusters</a:t>
            </a:r>
          </a:p>
          <a:p>
            <a:pPr lvl="1"/>
            <a:r>
              <a:rPr lang="en-CA" dirty="0"/>
              <a:t>High storage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C1416-7726-7D0F-F811-D6D460FC1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Vector databases (3): Not all indexes are created equal | The Data Quarry">
            <a:extLst>
              <a:ext uri="{FF2B5EF4-FFF2-40B4-BE49-F238E27FC236}">
                <a16:creationId xmlns:a16="http://schemas.microsoft.com/office/drawing/2014/main" id="{F9ACCFEE-D2C7-C223-58B3-9C258CC0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07" y="1508177"/>
            <a:ext cx="4951620" cy="441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46263-5626-7F65-CB74-D64F7517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source: https://thedataquarry.com/posts/vector-db-3/</a:t>
            </a:r>
          </a:p>
        </p:txBody>
      </p:sp>
    </p:spTree>
    <p:extLst>
      <p:ext uri="{BB962C8B-B14F-4D97-AF65-F5344CB8AC3E}">
        <p14:creationId xmlns:p14="http://schemas.microsoft.com/office/powerpoint/2010/main" val="1628696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F4CFC-0986-7187-27E6-28DB4B72E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2BA06-F6AC-A90B-11B4-D9434BF8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20D83-60D1-E3A6-C736-A76EEC1C0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7" y="1452286"/>
            <a:ext cx="2201704" cy="4531410"/>
          </a:xfrm>
        </p:spPr>
        <p:txBody>
          <a:bodyPr/>
          <a:lstStyle/>
          <a:p>
            <a:r>
              <a:rPr lang="en-US" dirty="0"/>
              <a:t>Effect of the rank r is underexplored</a:t>
            </a:r>
          </a:p>
          <a:p>
            <a:r>
              <a:rPr lang="en-US" dirty="0"/>
              <a:t>Could plot metrics over r by varying r a lot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E2919-3B9B-1DE6-F4A7-04F4BCE7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BE41C-F01C-262F-0290-874291209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434" y="595730"/>
            <a:ext cx="8126067" cy="59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94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FA10-2F05-94FC-EA58-0D48B23A5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listening!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88E3A-2B73-5650-9CC1-B6D6609A1D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7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27804-928B-36E8-0E34-FA93F782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Quantization (PQ)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45783-61A5-FAF5-76BD-E69B47EE5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6" y="1452286"/>
            <a:ext cx="4805757" cy="4531410"/>
          </a:xfrm>
        </p:spPr>
        <p:txBody>
          <a:bodyPr/>
          <a:lstStyle/>
          <a:p>
            <a:r>
              <a:rPr lang="en-US" dirty="0"/>
              <a:t>Splits high-dimensional vectors into lower-dimensional sub-vectors and cluster them separately</a:t>
            </a:r>
          </a:p>
          <a:p>
            <a:r>
              <a:rPr lang="en-US" dirty="0"/>
              <a:t>Use concatenated indices of clusters to represent vectors</a:t>
            </a:r>
          </a:p>
          <a:p>
            <a:r>
              <a:rPr lang="en-US" dirty="0"/>
              <a:t>Improvements:</a:t>
            </a:r>
          </a:p>
          <a:p>
            <a:pPr lvl="1"/>
            <a:r>
              <a:rPr lang="en-US" dirty="0"/>
              <a:t>Faster clustering</a:t>
            </a:r>
          </a:p>
          <a:p>
            <a:pPr lvl="1"/>
            <a:r>
              <a:rPr lang="en-US" dirty="0"/>
              <a:t>Faster distance computations</a:t>
            </a:r>
          </a:p>
          <a:p>
            <a:pPr lvl="1"/>
            <a:r>
              <a:rPr lang="en-US" dirty="0"/>
              <a:t>Much smaller storage</a:t>
            </a:r>
          </a:p>
          <a:p>
            <a:r>
              <a:rPr lang="en-US" dirty="0"/>
              <a:t>Gaps: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Low recall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ABE81-B129-CB8C-5E7A-7E0BEBA3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 descr="Product Quantization. Note: This article is a part of a… | by Insightful  Savant | AI Advances">
            <a:extLst>
              <a:ext uri="{FF2B5EF4-FFF2-40B4-BE49-F238E27FC236}">
                <a16:creationId xmlns:a16="http://schemas.microsoft.com/office/drawing/2014/main" id="{52D47D7D-801E-0A0D-397F-0CF3EC2A3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211" y="1343964"/>
            <a:ext cx="6640679" cy="474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D8136-3F84-0696-183F-93BE8F96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source: https://ai.gopubby.com/product-quantization-a2779ace565</a:t>
            </a:r>
          </a:p>
        </p:txBody>
      </p:sp>
    </p:spTree>
    <p:extLst>
      <p:ext uri="{BB962C8B-B14F-4D97-AF65-F5344CB8AC3E}">
        <p14:creationId xmlns:p14="http://schemas.microsoft.com/office/powerpoint/2010/main" val="2335870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68CAF-2DDD-56A0-0256-974A0A31F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23DF-CE63-A7F3-06BD-9BD20677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Dissimilarity approximation as a multivariate regression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CB439-83AC-DB28-7F0B-17E7BC0E0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6" y="1452286"/>
            <a:ext cx="5183443" cy="4531410"/>
          </a:xfrm>
        </p:spPr>
        <p:txBody>
          <a:bodyPr>
            <a:normAutofit/>
          </a:bodyPr>
          <a:lstStyle/>
          <a:p>
            <a:r>
              <a:rPr lang="en-US" dirty="0"/>
              <a:t>During in-cluster NN search:</a:t>
            </a:r>
          </a:p>
          <a:p>
            <a:pPr lvl="1"/>
            <a:r>
              <a:rPr lang="en-US" sz="2000" dirty="0"/>
              <a:t>Instead of computing exact distances (dissimilarity functions), we can </a:t>
            </a:r>
            <a:r>
              <a:rPr lang="en-US" sz="2000" dirty="0">
                <a:solidFill>
                  <a:srgbClr val="FF0000"/>
                </a:solidFill>
              </a:rPr>
              <a:t>approximate</a:t>
            </a:r>
            <a:r>
              <a:rPr lang="en-US" sz="2000" dirty="0"/>
              <a:t> them</a:t>
            </a:r>
          </a:p>
          <a:p>
            <a:pPr lvl="1"/>
            <a:r>
              <a:rPr lang="en-US" sz="2000" dirty="0"/>
              <a:t>Formulate as a </a:t>
            </a:r>
            <a:r>
              <a:rPr lang="en-US" sz="2000" dirty="0">
                <a:solidFill>
                  <a:srgbClr val="FF0000"/>
                </a:solidFill>
              </a:rPr>
              <a:t>multivariate regression problem</a:t>
            </a:r>
          </a:p>
          <a:p>
            <a:r>
              <a:rPr lang="en-US" dirty="0"/>
              <a:t>Estimate </a:t>
            </a:r>
            <a:r>
              <a:rPr lang="en-CA" dirty="0"/>
              <a:t>y = xᵀ Cᵀ where</a:t>
            </a:r>
          </a:p>
          <a:p>
            <a:pPr marL="0" indent="0">
              <a:buNone/>
            </a:pPr>
            <a:r>
              <a:rPr lang="en-CA" dirty="0"/>
              <a:t>	yⱼ = d(x, cⱼ) </a:t>
            </a:r>
          </a:p>
          <a:p>
            <a:pPr marL="0" indent="0">
              <a:buNone/>
            </a:pPr>
            <a:r>
              <a:rPr lang="en-CA" dirty="0"/>
              <a:t>(Dissimilarity between query x and corpus point cⱼ)</a:t>
            </a:r>
          </a:p>
          <a:p>
            <a:pPr marL="0" indent="0">
              <a:buNone/>
            </a:pPr>
            <a:r>
              <a:rPr lang="en-CA" dirty="0"/>
              <a:t>where d is the (negative) inner product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34E1B-FF14-6CAE-A5D2-A73BDB54C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C54D02-2A21-501B-7E6B-32472E4CD35B}"/>
              </a:ext>
            </a:extLst>
          </p:cNvPr>
          <p:cNvSpPr/>
          <p:nvPr/>
        </p:nvSpPr>
        <p:spPr>
          <a:xfrm>
            <a:off x="6586333" y="1931578"/>
            <a:ext cx="4668855" cy="3608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7CEF6D-05A7-4EBC-7E07-FA2FDB0D1300}"/>
              </a:ext>
            </a:extLst>
          </p:cNvPr>
          <p:cNvSpPr/>
          <p:nvPr/>
        </p:nvSpPr>
        <p:spPr>
          <a:xfrm>
            <a:off x="6738734" y="2083978"/>
            <a:ext cx="487552" cy="37683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F235E8-E087-6FC1-0F0E-BB2DDD032D46}"/>
              </a:ext>
            </a:extLst>
          </p:cNvPr>
          <p:cNvSpPr/>
          <p:nvPr/>
        </p:nvSpPr>
        <p:spPr>
          <a:xfrm>
            <a:off x="6738734" y="2613212"/>
            <a:ext cx="487552" cy="37683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40979A-943C-402B-0676-8DCD2FAF21ED}"/>
              </a:ext>
            </a:extLst>
          </p:cNvPr>
          <p:cNvSpPr/>
          <p:nvPr/>
        </p:nvSpPr>
        <p:spPr>
          <a:xfrm>
            <a:off x="6738734" y="3142446"/>
            <a:ext cx="487552" cy="37683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266DA8-DB90-49FA-E193-A0A508B8FC7A}"/>
              </a:ext>
            </a:extLst>
          </p:cNvPr>
          <p:cNvSpPr/>
          <p:nvPr/>
        </p:nvSpPr>
        <p:spPr>
          <a:xfrm>
            <a:off x="8814912" y="3522987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6D0766-4256-CF92-98BD-264729275989}"/>
              </a:ext>
            </a:extLst>
          </p:cNvPr>
          <p:cNvSpPr/>
          <p:nvPr/>
        </p:nvSpPr>
        <p:spPr>
          <a:xfrm>
            <a:off x="8967312" y="3675387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824A7E-0B1A-FB29-49F1-3C76C6400658}"/>
              </a:ext>
            </a:extLst>
          </p:cNvPr>
          <p:cNvSpPr/>
          <p:nvPr/>
        </p:nvSpPr>
        <p:spPr>
          <a:xfrm>
            <a:off x="9119712" y="3827787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26F4E6F-93AC-77C8-53E3-E05C5271ED7F}"/>
              </a:ext>
            </a:extLst>
          </p:cNvPr>
          <p:cNvSpPr/>
          <p:nvPr/>
        </p:nvSpPr>
        <p:spPr>
          <a:xfrm>
            <a:off x="6942169" y="4098911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F6C430F-CFCA-5FAA-B415-573BAE13162A}"/>
              </a:ext>
            </a:extLst>
          </p:cNvPr>
          <p:cNvSpPr/>
          <p:nvPr/>
        </p:nvSpPr>
        <p:spPr>
          <a:xfrm>
            <a:off x="6942168" y="4265870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08B01E-678C-63D5-DA4D-5F8F52D3BF1E}"/>
              </a:ext>
            </a:extLst>
          </p:cNvPr>
          <p:cNvSpPr/>
          <p:nvPr/>
        </p:nvSpPr>
        <p:spPr>
          <a:xfrm>
            <a:off x="6942168" y="4432829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33B309-653E-9705-F4AE-F3699064DFA2}"/>
              </a:ext>
            </a:extLst>
          </p:cNvPr>
          <p:cNvSpPr/>
          <p:nvPr/>
        </p:nvSpPr>
        <p:spPr>
          <a:xfrm>
            <a:off x="9119712" y="2247694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7357B99-0A45-0AC1-8D38-6F00E8D8C231}"/>
              </a:ext>
            </a:extLst>
          </p:cNvPr>
          <p:cNvSpPr/>
          <p:nvPr/>
        </p:nvSpPr>
        <p:spPr>
          <a:xfrm>
            <a:off x="9304500" y="2247693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77DA64-675F-5D91-48F3-978AB807EF62}"/>
              </a:ext>
            </a:extLst>
          </p:cNvPr>
          <p:cNvSpPr/>
          <p:nvPr/>
        </p:nvSpPr>
        <p:spPr>
          <a:xfrm>
            <a:off x="9489288" y="2247693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A69F71-851C-1084-72D0-8F82F0C0F8F7}"/>
              </a:ext>
            </a:extLst>
          </p:cNvPr>
          <p:cNvSpPr/>
          <p:nvPr/>
        </p:nvSpPr>
        <p:spPr>
          <a:xfrm>
            <a:off x="7454891" y="2083978"/>
            <a:ext cx="487552" cy="37683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D31422-06A1-D588-CD8E-476543B36C36}"/>
              </a:ext>
            </a:extLst>
          </p:cNvPr>
          <p:cNvSpPr/>
          <p:nvPr/>
        </p:nvSpPr>
        <p:spPr>
          <a:xfrm>
            <a:off x="7454891" y="2613212"/>
            <a:ext cx="487552" cy="37683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BC684D-077F-4AC9-BF23-FC49DF5C5134}"/>
              </a:ext>
            </a:extLst>
          </p:cNvPr>
          <p:cNvSpPr/>
          <p:nvPr/>
        </p:nvSpPr>
        <p:spPr>
          <a:xfrm>
            <a:off x="7454891" y="3142446"/>
            <a:ext cx="487552" cy="37683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1BA0D0-71A2-BC0D-8C37-70CEA0771E54}"/>
              </a:ext>
            </a:extLst>
          </p:cNvPr>
          <p:cNvSpPr/>
          <p:nvPr/>
        </p:nvSpPr>
        <p:spPr>
          <a:xfrm>
            <a:off x="6738734" y="4969544"/>
            <a:ext cx="487552" cy="37683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83E155-9DC4-537A-99AB-C36DBC9A5FEC}"/>
              </a:ext>
            </a:extLst>
          </p:cNvPr>
          <p:cNvSpPr/>
          <p:nvPr/>
        </p:nvSpPr>
        <p:spPr>
          <a:xfrm>
            <a:off x="7658326" y="4103429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9747258-512D-9034-B424-3705474074D1}"/>
              </a:ext>
            </a:extLst>
          </p:cNvPr>
          <p:cNvSpPr/>
          <p:nvPr/>
        </p:nvSpPr>
        <p:spPr>
          <a:xfrm>
            <a:off x="7658325" y="4270388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7A0563D-4F3A-07E3-26B0-C6AABCCEB7DE}"/>
              </a:ext>
            </a:extLst>
          </p:cNvPr>
          <p:cNvSpPr/>
          <p:nvPr/>
        </p:nvSpPr>
        <p:spPr>
          <a:xfrm>
            <a:off x="7658325" y="4437347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1FA0C8-2D22-96C8-B45C-63FC69CAAF70}"/>
              </a:ext>
            </a:extLst>
          </p:cNvPr>
          <p:cNvSpPr/>
          <p:nvPr/>
        </p:nvSpPr>
        <p:spPr>
          <a:xfrm>
            <a:off x="7454891" y="4974062"/>
            <a:ext cx="487552" cy="37683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78E688-D4DA-6EC3-0667-156CF31C0878}"/>
              </a:ext>
            </a:extLst>
          </p:cNvPr>
          <p:cNvSpPr/>
          <p:nvPr/>
        </p:nvSpPr>
        <p:spPr>
          <a:xfrm>
            <a:off x="10536592" y="2083978"/>
            <a:ext cx="487552" cy="37683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0B65CE3-4EC4-399A-343B-9DE1A44D062D}"/>
              </a:ext>
            </a:extLst>
          </p:cNvPr>
          <p:cNvSpPr/>
          <p:nvPr/>
        </p:nvSpPr>
        <p:spPr>
          <a:xfrm>
            <a:off x="10536592" y="2613212"/>
            <a:ext cx="487552" cy="37683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68C5BA-ACD9-8EE3-2D05-7DAE57A067CF}"/>
              </a:ext>
            </a:extLst>
          </p:cNvPr>
          <p:cNvSpPr/>
          <p:nvPr/>
        </p:nvSpPr>
        <p:spPr>
          <a:xfrm>
            <a:off x="10536592" y="3142446"/>
            <a:ext cx="487552" cy="37683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9F1DF3B-1F3A-E637-2ECA-86D8DFA6BADE}"/>
              </a:ext>
            </a:extLst>
          </p:cNvPr>
          <p:cNvSpPr/>
          <p:nvPr/>
        </p:nvSpPr>
        <p:spPr>
          <a:xfrm>
            <a:off x="10740027" y="4103429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9D9A8E2-1E01-99B4-A796-DECB44951E4C}"/>
              </a:ext>
            </a:extLst>
          </p:cNvPr>
          <p:cNvSpPr/>
          <p:nvPr/>
        </p:nvSpPr>
        <p:spPr>
          <a:xfrm>
            <a:off x="10740026" y="4270388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62BE5A9-07F7-020A-CAAA-FD0A70BAF14A}"/>
              </a:ext>
            </a:extLst>
          </p:cNvPr>
          <p:cNvSpPr/>
          <p:nvPr/>
        </p:nvSpPr>
        <p:spPr>
          <a:xfrm>
            <a:off x="10740026" y="4437347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6645F0-7E64-2789-03FA-70BFD2462BFA}"/>
              </a:ext>
            </a:extLst>
          </p:cNvPr>
          <p:cNvSpPr/>
          <p:nvPr/>
        </p:nvSpPr>
        <p:spPr>
          <a:xfrm>
            <a:off x="10536592" y="4974062"/>
            <a:ext cx="487552" cy="37683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A853AAD-87D0-4664-3F02-0639AEA21386}"/>
              </a:ext>
            </a:extLst>
          </p:cNvPr>
          <p:cNvSpPr/>
          <p:nvPr/>
        </p:nvSpPr>
        <p:spPr>
          <a:xfrm>
            <a:off x="9119712" y="5118681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D1821AC-935F-F454-BE5B-5F939FF1E735}"/>
              </a:ext>
            </a:extLst>
          </p:cNvPr>
          <p:cNvSpPr/>
          <p:nvPr/>
        </p:nvSpPr>
        <p:spPr>
          <a:xfrm>
            <a:off x="9304500" y="5118680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8826809-28E8-84C5-23B7-FE2665E3E3A2}"/>
              </a:ext>
            </a:extLst>
          </p:cNvPr>
          <p:cNvSpPr/>
          <p:nvPr/>
        </p:nvSpPr>
        <p:spPr>
          <a:xfrm>
            <a:off x="9489288" y="5118680"/>
            <a:ext cx="80683" cy="8068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B20923A-35F8-8284-5BD7-2DB32CF04054}"/>
              </a:ext>
            </a:extLst>
          </p:cNvPr>
          <p:cNvCxnSpPr/>
          <p:nvPr/>
        </p:nvCxnSpPr>
        <p:spPr>
          <a:xfrm>
            <a:off x="6586333" y="1753386"/>
            <a:ext cx="466885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6D271FC-E0D3-25DD-331D-9A82C15B3259}"/>
              </a:ext>
            </a:extLst>
          </p:cNvPr>
          <p:cNvCxnSpPr/>
          <p:nvPr/>
        </p:nvCxnSpPr>
        <p:spPr>
          <a:xfrm>
            <a:off x="11447154" y="1926629"/>
            <a:ext cx="0" cy="36086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48600CF-AD83-5A45-CB37-7FE3D0B0A7A3}"/>
              </a:ext>
            </a:extLst>
          </p:cNvPr>
          <p:cNvSpPr txBox="1"/>
          <p:nvPr/>
        </p:nvSpPr>
        <p:spPr>
          <a:xfrm>
            <a:off x="11447154" y="3643121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accent1"/>
                </a:solidFill>
              </a:rPr>
              <a:t>mₗ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15B2EF-A464-6E7B-16A5-627FBC6A6CA7}"/>
              </a:ext>
            </a:extLst>
          </p:cNvPr>
          <p:cNvSpPr txBox="1"/>
          <p:nvPr/>
        </p:nvSpPr>
        <p:spPr>
          <a:xfrm>
            <a:off x="8607854" y="137361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accent1"/>
                </a:solidFill>
              </a:rPr>
              <a:t>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18B1772-5CDB-7852-2507-AB3D0FCEEF89}"/>
              </a:ext>
            </a:extLst>
          </p:cNvPr>
          <p:cNvSpPr/>
          <p:nvPr/>
        </p:nvSpPr>
        <p:spPr>
          <a:xfrm>
            <a:off x="6599891" y="1962832"/>
            <a:ext cx="4641738" cy="5954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055241-A6CE-9130-A429-8240E25C7550}"/>
              </a:ext>
            </a:extLst>
          </p:cNvPr>
          <p:cNvSpPr txBox="1"/>
          <p:nvPr/>
        </p:nvSpPr>
        <p:spPr>
          <a:xfrm>
            <a:off x="8052789" y="5614364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The Cᵀ Matrix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599EEE-55A8-6B68-A34F-2521B0801E56}"/>
              </a:ext>
            </a:extLst>
          </p:cNvPr>
          <p:cNvSpPr txBox="1"/>
          <p:nvPr/>
        </p:nvSpPr>
        <p:spPr>
          <a:xfrm>
            <a:off x="9597362" y="1304729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corpus point cⱼ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3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2AEC3-3AAD-36C9-7749-3361ABB32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E1596-4D91-A303-3FE7-400D0071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low-rank matrix factorization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5C5F9-95D4-B7CC-C615-DAA3CDAB0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OLS solution </a:t>
            </a:r>
            <a:r>
              <a:rPr lang="en-CA" dirty="0"/>
              <a:t>Cᵀ gives you the exact inner products</a:t>
            </a:r>
          </a:p>
          <a:p>
            <a:r>
              <a:rPr lang="en-CA" dirty="0"/>
              <a:t>Problems:</a:t>
            </a:r>
          </a:p>
          <a:p>
            <a:pPr lvl="1"/>
            <a:r>
              <a:rPr lang="en-CA" dirty="0"/>
              <a:t>Expansive computations</a:t>
            </a:r>
          </a:p>
          <a:p>
            <a:pPr lvl="1"/>
            <a:r>
              <a:rPr lang="en-US" dirty="0"/>
              <a:t>High memory cost</a:t>
            </a:r>
          </a:p>
          <a:p>
            <a:r>
              <a:rPr lang="en-US" dirty="0"/>
              <a:t>Solution: </a:t>
            </a:r>
            <a:r>
              <a:rPr lang="en-US" dirty="0">
                <a:solidFill>
                  <a:srgbClr val="FF0000"/>
                </a:solidFill>
              </a:rPr>
              <a:t>low-rank matrix factorization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l-GR" dirty="0"/>
              <a:t>β = </a:t>
            </a:r>
            <a:r>
              <a:rPr lang="en-CA" dirty="0"/>
              <a:t>A B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where:</a:t>
            </a:r>
          </a:p>
          <a:p>
            <a:pPr lvl="1"/>
            <a:r>
              <a:rPr lang="en-CA" dirty="0"/>
              <a:t>A ∈ </a:t>
            </a:r>
            <a:r>
              <a:rPr lang="en-CA" dirty="0" err="1"/>
              <a:t>ℝ</a:t>
            </a:r>
            <a:r>
              <a:rPr lang="en-CA" dirty="0"/>
              <a:t>^(</a:t>
            </a:r>
            <a:r>
              <a:rPr lang="en-CA" dirty="0" err="1"/>
              <a:t>d×</a:t>
            </a:r>
            <a:r>
              <a:rPr lang="en-CA" dirty="0" err="1">
                <a:solidFill>
                  <a:srgbClr val="FF0000"/>
                </a:solidFill>
              </a:rPr>
              <a:t>r</a:t>
            </a:r>
            <a:r>
              <a:rPr lang="en-CA" dirty="0"/>
              <a:t>)</a:t>
            </a:r>
          </a:p>
          <a:p>
            <a:pPr lvl="1"/>
            <a:r>
              <a:rPr lang="en-CA" dirty="0"/>
              <a:t>B ∈ </a:t>
            </a:r>
            <a:r>
              <a:rPr lang="en-CA" dirty="0" err="1"/>
              <a:t>ℝ</a:t>
            </a:r>
            <a:r>
              <a:rPr lang="en-CA" dirty="0"/>
              <a:t>^(</a:t>
            </a:r>
            <a:r>
              <a:rPr lang="en-CA" dirty="0" err="1">
                <a:solidFill>
                  <a:srgbClr val="FF0000"/>
                </a:solidFill>
              </a:rPr>
              <a:t>r</a:t>
            </a:r>
            <a:r>
              <a:rPr lang="en-CA" dirty="0" err="1"/>
              <a:t>×m</a:t>
            </a:r>
            <a:r>
              <a:rPr lang="en-CA" dirty="0"/>
              <a:t>ₗ)</a:t>
            </a:r>
          </a:p>
          <a:p>
            <a:pPr lvl="1"/>
            <a:r>
              <a:rPr lang="en-CA" dirty="0"/>
              <a:t>rank(</a:t>
            </a:r>
            <a:r>
              <a:rPr lang="el-GR" dirty="0"/>
              <a:t>β) ≤ </a:t>
            </a:r>
            <a:r>
              <a:rPr lang="en-CA" dirty="0"/>
              <a:t>r &lt; min(d, mₗ)</a:t>
            </a:r>
          </a:p>
          <a:p>
            <a:pPr lvl="1"/>
            <a:endParaRPr lang="en-CA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5AA7C-0B3F-2D1E-545A-A2126293C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A076A-BD18-9369-69CC-16AA8914252E}"/>
              </a:ext>
            </a:extLst>
          </p:cNvPr>
          <p:cNvSpPr/>
          <p:nvPr/>
        </p:nvSpPr>
        <p:spPr>
          <a:xfrm>
            <a:off x="6325345" y="2533973"/>
            <a:ext cx="2857496" cy="7496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F4749-F529-43DA-16EA-495FD89EAED0}"/>
              </a:ext>
            </a:extLst>
          </p:cNvPr>
          <p:cNvSpPr/>
          <p:nvPr/>
        </p:nvSpPr>
        <p:spPr>
          <a:xfrm rot="5400000">
            <a:off x="9173005" y="3587907"/>
            <a:ext cx="2857496" cy="7496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E66443-5F61-2134-F6EC-83A8E75C71C2}"/>
              </a:ext>
            </a:extLst>
          </p:cNvPr>
          <p:cNvCxnSpPr>
            <a:cxnSpLocks/>
          </p:cNvCxnSpPr>
          <p:nvPr/>
        </p:nvCxnSpPr>
        <p:spPr>
          <a:xfrm>
            <a:off x="6325345" y="2369502"/>
            <a:ext cx="28574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39BB2EF-0702-C752-6E5E-4E1793BD8D77}"/>
              </a:ext>
            </a:extLst>
          </p:cNvPr>
          <p:cNvSpPr txBox="1"/>
          <p:nvPr/>
        </p:nvSpPr>
        <p:spPr>
          <a:xfrm>
            <a:off x="7597640" y="2030992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1"/>
                </a:solidFill>
              </a:rPr>
              <a:t>d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2D2E12-9E5C-613D-A419-92D10B86DC9E}"/>
              </a:ext>
            </a:extLst>
          </p:cNvPr>
          <p:cNvCxnSpPr>
            <a:cxnSpLocks/>
          </p:cNvCxnSpPr>
          <p:nvPr/>
        </p:nvCxnSpPr>
        <p:spPr>
          <a:xfrm>
            <a:off x="11149937" y="2533973"/>
            <a:ext cx="0" cy="28676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FCCBFD2-BE11-484E-A6D8-7DE0BCF3C47C}"/>
              </a:ext>
            </a:extLst>
          </p:cNvPr>
          <p:cNvSpPr txBox="1"/>
          <p:nvPr/>
        </p:nvSpPr>
        <p:spPr>
          <a:xfrm>
            <a:off x="11149937" y="3772943"/>
            <a:ext cx="41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1"/>
                </a:solidFill>
              </a:rPr>
              <a:t>mₗ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6F35E1-11A8-6F89-5632-679F7A70D139}"/>
              </a:ext>
            </a:extLst>
          </p:cNvPr>
          <p:cNvCxnSpPr>
            <a:cxnSpLocks/>
          </p:cNvCxnSpPr>
          <p:nvPr/>
        </p:nvCxnSpPr>
        <p:spPr>
          <a:xfrm>
            <a:off x="9334052" y="2513853"/>
            <a:ext cx="0" cy="7697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65DAC86-3B95-09C5-EF35-CF7AEA4E3991}"/>
              </a:ext>
            </a:extLst>
          </p:cNvPr>
          <p:cNvSpPr txBox="1"/>
          <p:nvPr/>
        </p:nvSpPr>
        <p:spPr>
          <a:xfrm>
            <a:off x="9356210" y="2724121"/>
            <a:ext cx="41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7E7E353-9C3E-EEB2-6624-BC3EFA07D071}"/>
              </a:ext>
            </a:extLst>
          </p:cNvPr>
          <p:cNvCxnSpPr>
            <a:cxnSpLocks/>
          </p:cNvCxnSpPr>
          <p:nvPr/>
        </p:nvCxnSpPr>
        <p:spPr>
          <a:xfrm>
            <a:off x="10226938" y="2400324"/>
            <a:ext cx="7496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EA48D35-0A22-EAEE-C5CF-E9EA6DF24DE5}"/>
              </a:ext>
            </a:extLst>
          </p:cNvPr>
          <p:cNvSpPr txBox="1"/>
          <p:nvPr/>
        </p:nvSpPr>
        <p:spPr>
          <a:xfrm>
            <a:off x="10432917" y="2061814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8AB7C4-6386-0536-5F06-D7DAB5EA9C49}"/>
              </a:ext>
            </a:extLst>
          </p:cNvPr>
          <p:cNvSpPr txBox="1"/>
          <p:nvPr/>
        </p:nvSpPr>
        <p:spPr>
          <a:xfrm>
            <a:off x="7597640" y="3350218"/>
            <a:ext cx="312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A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975289-E262-B242-590E-D98DD7F440BC}"/>
              </a:ext>
            </a:extLst>
          </p:cNvPr>
          <p:cNvSpPr txBox="1"/>
          <p:nvPr/>
        </p:nvSpPr>
        <p:spPr>
          <a:xfrm>
            <a:off x="10445300" y="5405634"/>
            <a:ext cx="312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2ABA67-A145-5F76-3B82-D220F17703A5}"/>
              </a:ext>
            </a:extLst>
          </p:cNvPr>
          <p:cNvSpPr txBox="1"/>
          <p:nvPr/>
        </p:nvSpPr>
        <p:spPr>
          <a:xfrm>
            <a:off x="8448185" y="5614364"/>
            <a:ext cx="10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l-GR" dirty="0"/>
              <a:t>β = </a:t>
            </a:r>
            <a:r>
              <a:rPr lang="en-CA" dirty="0"/>
              <a:t>A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612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45253-8057-96D8-B0EF-9F696F64A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91F15-D691-D4F8-01CF-99A042F7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Reduced-rank regression (RRR)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52B45-02E6-D4A3-48A3-4027A2792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optimal low-rank solution is found by minimizing the training loss: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a </a:t>
            </a:r>
            <a:r>
              <a:rPr lang="en-US" dirty="0">
                <a:solidFill>
                  <a:srgbClr val="FF0000"/>
                </a:solidFill>
              </a:rPr>
              <a:t>training set </a:t>
            </a:r>
            <a:r>
              <a:rPr lang="en-US" dirty="0"/>
              <a:t>of queries, X.</a:t>
            </a:r>
          </a:p>
          <a:p>
            <a:r>
              <a:rPr lang="en-US" dirty="0"/>
              <a:t>This is the standard reduced-rank regression (RRR) problem</a:t>
            </a:r>
          </a:p>
          <a:p>
            <a:r>
              <a:rPr lang="en-US" dirty="0"/>
              <a:t>Final prediction:</a:t>
            </a:r>
          </a:p>
          <a:p>
            <a:pPr marL="0" indent="0">
              <a:buNone/>
            </a:pPr>
            <a:r>
              <a:rPr lang="cy-GB" dirty="0"/>
              <a:t>					ŷ = (xᵀ A) B</a:t>
            </a:r>
          </a:p>
          <a:p>
            <a:r>
              <a:rPr lang="cy-GB" dirty="0"/>
              <a:t>Solution: </a:t>
            </a:r>
          </a:p>
          <a:p>
            <a:pPr lvl="1"/>
            <a:r>
              <a:rPr lang="cy-GB" dirty="0"/>
              <a:t>Singular Value Decomposition (SVD) of the C matrix</a:t>
            </a:r>
          </a:p>
          <a:p>
            <a:pPr lvl="1"/>
            <a:r>
              <a:rPr lang="cy-GB" dirty="0"/>
              <a:t>+ A fast randomized algorithm (Halko et al., 2011)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BA9D7-4141-60DC-446E-516309ADE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9E331-B368-C832-4A30-521E85B19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82" y="1953382"/>
            <a:ext cx="4479235" cy="94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49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96FB4-5EEA-ABDB-CEE2-BC9DECCC9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2846F-6469-9DF9-29A9-6D9651DC4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8-bit quantization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844CC-8314-6A99-C7B5-12C5C733F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Further improve query latency and memory consumption: quantization</a:t>
            </a:r>
          </a:p>
          <a:p>
            <a:r>
              <a:rPr lang="en-US" dirty="0"/>
              <a:t>Convert floating-point values (32-bit) to 8-bit integers: </a:t>
            </a:r>
            <a:r>
              <a:rPr lang="en-US" dirty="0" err="1"/>
              <a:t>Absmax</a:t>
            </a:r>
            <a:r>
              <a:rPr lang="en-US" dirty="0"/>
              <a:t> Quantization</a:t>
            </a:r>
          </a:p>
          <a:p>
            <a:pPr marL="0" indent="0">
              <a:buNone/>
            </a:pPr>
            <a:r>
              <a:rPr lang="en-US" dirty="0"/>
              <a:t>			xᵢ⁸ = ⌊(127 / ∥ xᶠ³² ∥∞) ⋅ xᶠ³² ⌉ = ⌊ cₓ xᶠ³² ⌉</a:t>
            </a:r>
          </a:p>
          <a:p>
            <a:r>
              <a:rPr lang="en-US" dirty="0"/>
              <a:t>Apply quantization to X, A and B</a:t>
            </a:r>
          </a:p>
          <a:p>
            <a:r>
              <a:rPr lang="en-US" dirty="0"/>
              <a:t>Rotate x before quantization with a random rotation matrix</a:t>
            </a:r>
          </a:p>
          <a:p>
            <a:pPr lvl="1"/>
            <a:r>
              <a:rPr lang="en-US" sz="2000" dirty="0"/>
              <a:t>Spreads the variance among the dimensions of x</a:t>
            </a:r>
          </a:p>
          <a:p>
            <a:pPr lvl="1"/>
            <a:r>
              <a:rPr lang="en-US" sz="2000" dirty="0"/>
              <a:t>Also rotate </a:t>
            </a:r>
            <a:r>
              <a:rPr lang="cy-GB" sz="2000" dirty="0"/>
              <a:t>xᵀ A </a:t>
            </a:r>
            <a:r>
              <a:rPr lang="en-US" sz="2000" dirty="0"/>
              <a:t>before re-quantization</a:t>
            </a:r>
          </a:p>
          <a:p>
            <a:r>
              <a:rPr lang="en-US" dirty="0"/>
              <a:t>Total memory consumption of RRR: of order </a:t>
            </a:r>
            <a:r>
              <a:rPr lang="en-US" dirty="0" err="1">
                <a:solidFill>
                  <a:srgbClr val="FF0000"/>
                </a:solidFill>
              </a:rPr>
              <a:t>Ldr</a:t>
            </a:r>
            <a:r>
              <a:rPr lang="en-US" dirty="0">
                <a:solidFill>
                  <a:srgbClr val="FF0000"/>
                </a:solidFill>
              </a:rPr>
              <a:t> + rm </a:t>
            </a:r>
            <a:r>
              <a:rPr lang="en-US" dirty="0"/>
              <a:t>bytes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D49C7-0B89-E230-28F9-84030373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80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0CCCB-EE5F-756E-6A97-939F4B9E8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0BE9-A813-0A07-FC23-AB7CB160E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8CDEE-A139-1BBB-F9C3-E66611F0E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Computing ŷ = (xᵀ A) B in RRR is still costly when d is large</a:t>
            </a:r>
          </a:p>
          <a:p>
            <a:r>
              <a:rPr lang="cy-GB" dirty="0"/>
              <a:t>Solution: Project query x into a </a:t>
            </a:r>
            <a:r>
              <a:rPr lang="cy-GB" dirty="0">
                <a:solidFill>
                  <a:srgbClr val="FF0000"/>
                </a:solidFill>
              </a:rPr>
              <a:t>lower-dimensional space </a:t>
            </a:r>
            <a:r>
              <a:rPr lang="cy-GB" dirty="0"/>
              <a:t>s &lt; d</a:t>
            </a:r>
          </a:p>
          <a:p>
            <a:r>
              <a:rPr lang="cy-GB" dirty="0"/>
              <a:t>Instead of using query x, use:</a:t>
            </a:r>
          </a:p>
          <a:p>
            <a:pPr marL="0" indent="0">
              <a:buNone/>
            </a:pPr>
            <a:r>
              <a:rPr lang="en-US" dirty="0"/>
              <a:t>					x̃ = Wₛᵀ x</a:t>
            </a:r>
          </a:p>
          <a:p>
            <a:pPr marL="0" indent="0">
              <a:buNone/>
            </a:pPr>
            <a:r>
              <a:rPr lang="cy-GB" dirty="0"/>
              <a:t>   where:</a:t>
            </a:r>
          </a:p>
          <a:p>
            <a:pPr marL="0" indent="0">
              <a:buNone/>
            </a:pPr>
            <a:r>
              <a:rPr lang="en-CA" dirty="0"/>
              <a:t>				          Wₛ ∈ </a:t>
            </a:r>
            <a:r>
              <a:rPr lang="en-CA" dirty="0" err="1"/>
              <a:t>ℝ</a:t>
            </a:r>
            <a:r>
              <a:rPr lang="en-CA" dirty="0"/>
              <a:t>^(</a:t>
            </a:r>
            <a:r>
              <a:rPr lang="en-CA" dirty="0" err="1"/>
              <a:t>d×s</a:t>
            </a:r>
            <a:r>
              <a:rPr lang="en-CA" dirty="0"/>
              <a:t>)</a:t>
            </a:r>
          </a:p>
          <a:p>
            <a:r>
              <a:rPr lang="en-US" dirty="0"/>
              <a:t>whose columns are the first s eigenvectors of </a:t>
            </a:r>
            <a:r>
              <a:rPr lang="en-CA" dirty="0" err="1"/>
              <a:t>X_global</a:t>
            </a:r>
            <a:r>
              <a:rPr lang="en-CA" dirty="0"/>
              <a:t>ᵀ </a:t>
            </a:r>
            <a:r>
              <a:rPr lang="en-CA" dirty="0" err="1"/>
              <a:t>X_global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   where </a:t>
            </a:r>
            <a:r>
              <a:rPr lang="en-CA" dirty="0" err="1"/>
              <a:t>X_global</a:t>
            </a:r>
            <a:r>
              <a:rPr lang="en-CA" dirty="0"/>
              <a:t> ∈ </a:t>
            </a:r>
            <a:r>
              <a:rPr lang="en-CA" dirty="0" err="1"/>
              <a:t>ℝ</a:t>
            </a:r>
            <a:r>
              <a:rPr lang="en-CA" dirty="0"/>
              <a:t>^(</a:t>
            </a:r>
            <a:r>
              <a:rPr lang="en-CA" dirty="0" err="1"/>
              <a:t>n×d</a:t>
            </a:r>
            <a:r>
              <a:rPr lang="en-CA" dirty="0"/>
              <a:t>) contains all training points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340F5-57D4-2055-6620-AC7AA8B00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227C7-C271-8D33-BFE0-92D7990E4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3EEB7-44D7-A9A9-7A8E-D78B22D5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Quantization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52EA5-3C7E-A92D-23A4-C1C4E7DC5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reducing x̃ to s-dimensions, apply 8-bit integer quantization</a:t>
            </a:r>
          </a:p>
          <a:p>
            <a:r>
              <a:rPr lang="en-CA" dirty="0"/>
              <a:t>Mixed-Precision Quantization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Quantize all but the </a:t>
            </a:r>
            <a:r>
              <a:rPr lang="en-US" sz="2000" dirty="0">
                <a:solidFill>
                  <a:srgbClr val="FF0000"/>
                </a:solidFill>
              </a:rPr>
              <a:t>first component of x̃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FF0000"/>
                </a:solidFill>
              </a:rPr>
              <a:t>first row of A and B</a:t>
            </a:r>
          </a:p>
          <a:p>
            <a:pPr lvl="2"/>
            <a:r>
              <a:rPr lang="en-US" sz="2000" dirty="0"/>
              <a:t>Ensures less precision loss in principal components</a:t>
            </a:r>
          </a:p>
          <a:p>
            <a:pPr lvl="2"/>
            <a:endParaRPr lang="en-US" sz="2000" dirty="0"/>
          </a:p>
          <a:p>
            <a:r>
              <a:rPr lang="en-US" dirty="0"/>
              <a:t>Apply random rotation before quantization</a:t>
            </a:r>
          </a:p>
          <a:p>
            <a:pPr lvl="1"/>
            <a:r>
              <a:rPr lang="en-US" sz="2000" dirty="0"/>
              <a:t>x' = R x̃</a:t>
            </a:r>
          </a:p>
          <a:p>
            <a:pPr lvl="1"/>
            <a:endParaRPr lang="en-US" sz="2000" dirty="0"/>
          </a:p>
          <a:p>
            <a:r>
              <a:rPr lang="en-US" dirty="0"/>
              <a:t>Uses AVX-512 VNNI instruction set for fast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02FF6-67D0-F12F-6F12-BC599DA8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33933"/>
      </p:ext>
    </p:extLst>
  </p:cSld>
  <p:clrMapOvr>
    <a:masterClrMapping/>
  </p:clrMapOvr>
</p:sld>
</file>

<file path=ppt/theme/theme1.xml><?xml version="1.0" encoding="utf-8"?>
<a:theme xmlns:a="http://schemas.openxmlformats.org/drawingml/2006/main" name="UofT PPT Template 2021">
  <a:themeElements>
    <a:clrScheme name="Boundless2015">
      <a:dk1>
        <a:sysClr val="windowText" lastClr="000000"/>
      </a:dk1>
      <a:lt1>
        <a:sysClr val="window" lastClr="FFFFFF"/>
      </a:lt1>
      <a:dk2>
        <a:srgbClr val="002A5C"/>
      </a:dk2>
      <a:lt2>
        <a:srgbClr val="E7E6E6"/>
      </a:lt2>
      <a:accent1>
        <a:srgbClr val="008BA9"/>
      </a:accent1>
      <a:accent2>
        <a:srgbClr val="A5A5A5"/>
      </a:accent2>
      <a:accent3>
        <a:srgbClr val="7BA4D9"/>
      </a:accent3>
      <a:accent4>
        <a:srgbClr val="DAE5CD"/>
      </a:accent4>
      <a:accent5>
        <a:srgbClr val="FFE498"/>
      </a:accent5>
      <a:accent6>
        <a:srgbClr val="2AA6C8"/>
      </a:accent6>
      <a:hlink>
        <a:srgbClr val="008BA9"/>
      </a:hlink>
      <a:folHlink>
        <a:srgbClr val="7BA4D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4529</TotalTime>
  <Words>1452</Words>
  <Application>Microsoft Macintosh PowerPoint</Application>
  <PresentationFormat>Widescreen</PresentationFormat>
  <Paragraphs>221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Courier New</vt:lpstr>
      <vt:lpstr>Helvetica</vt:lpstr>
      <vt:lpstr>UofT PPT Template 2021</vt:lpstr>
      <vt:lpstr>LoRANN: Low-Rank Matrix Factorization for Approximate Nearest Neighbor Search</vt:lpstr>
      <vt:lpstr>Clustering-based ann Search</vt:lpstr>
      <vt:lpstr>Product Quantization (PQ)</vt:lpstr>
      <vt:lpstr>Dissimilarity approximation as a multivariate regression problem</vt:lpstr>
      <vt:lpstr>low-rank matrix factorization</vt:lpstr>
      <vt:lpstr>Reduced-rank regression (RRR)</vt:lpstr>
      <vt:lpstr>8-bit quantization</vt:lpstr>
      <vt:lpstr>Dimensionality reduction</vt:lpstr>
      <vt:lpstr>Quantization Implementation</vt:lpstr>
      <vt:lpstr>GPU implementation</vt:lpstr>
      <vt:lpstr>Lorann Pipeline</vt:lpstr>
      <vt:lpstr>Experiments: Out-of-distribution queries</vt:lpstr>
      <vt:lpstr>Experiments</vt:lpstr>
      <vt:lpstr>Fixed clustering</vt:lpstr>
      <vt:lpstr>Memory usage</vt:lpstr>
      <vt:lpstr>Ablation study</vt:lpstr>
      <vt:lpstr>CPU Evaluation</vt:lpstr>
      <vt:lpstr>GPU Evaluation</vt:lpstr>
      <vt:lpstr>Discussions &amp; limitations</vt:lpstr>
      <vt:lpstr>Criticisms</vt:lpstr>
      <vt:lpstr>Thank you for listening!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Dave Krawczyk</dc:creator>
  <cp:keywords/>
  <dc:description/>
  <cp:lastModifiedBy>Jiading Zhu</cp:lastModifiedBy>
  <cp:revision>116</cp:revision>
  <cp:lastPrinted>2015-11-18T18:05:23Z</cp:lastPrinted>
  <dcterms:created xsi:type="dcterms:W3CDTF">2015-10-03T01:05:36Z</dcterms:created>
  <dcterms:modified xsi:type="dcterms:W3CDTF">2025-03-06T02:22:02Z</dcterms:modified>
  <cp:category/>
</cp:coreProperties>
</file>