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89" r:id="rId5"/>
  </p:sldMasterIdLst>
  <p:notesMasterIdLst>
    <p:notesMasterId r:id="rId49"/>
  </p:notesMasterIdLst>
  <p:handoutMasterIdLst>
    <p:handoutMasterId r:id="rId50"/>
  </p:handoutMasterIdLst>
  <p:sldIdLst>
    <p:sldId id="383" r:id="rId6"/>
    <p:sldId id="456" r:id="rId7"/>
    <p:sldId id="453" r:id="rId8"/>
    <p:sldId id="397"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97" r:id="rId29"/>
    <p:sldId id="493" r:id="rId30"/>
    <p:sldId id="494" r:id="rId31"/>
    <p:sldId id="384" r:id="rId32"/>
    <p:sldId id="385" r:id="rId33"/>
    <p:sldId id="389" r:id="rId34"/>
    <p:sldId id="390" r:id="rId35"/>
    <p:sldId id="314" r:id="rId36"/>
    <p:sldId id="632" r:id="rId37"/>
    <p:sldId id="496" r:id="rId38"/>
    <p:sldId id="728" r:id="rId39"/>
    <p:sldId id="555" r:id="rId40"/>
    <p:sldId id="556" r:id="rId41"/>
    <p:sldId id="557" r:id="rId42"/>
    <p:sldId id="554" r:id="rId43"/>
    <p:sldId id="616" r:id="rId44"/>
    <p:sldId id="617" r:id="rId45"/>
    <p:sldId id="2103811872" r:id="rId46"/>
    <p:sldId id="454" r:id="rId47"/>
    <p:sldId id="294"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114" d="100"/>
          <a:sy n="114" d="100"/>
        </p:scale>
        <p:origin x="581" y="86"/>
      </p:cViewPr>
      <p:guideLst>
        <p:guide orient="horz" pos="1620"/>
        <p:guide pos="5470"/>
        <p:guide pos="28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3/4/2019</a:t>
            </a:fld>
            <a:endParaRPr lang="en-US">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a:latin typeface="Intel Clear"/>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3/4/2019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1D60072-E4F9-4D10-A611-399276532BE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30723" name="Rectangle 2"/>
          <p:cNvSpPr>
            <a:spLocks noGrp="1" noRot="1" noChangeAspect="1" noChangeArrowheads="1" noTextEdit="1"/>
          </p:cNvSpPr>
          <p:nvPr>
            <p:ph type="sldImg"/>
          </p:nvPr>
        </p:nvSpPr>
        <p:spPr>
          <a:xfrm>
            <a:off x="407988" y="696913"/>
            <a:ext cx="6203950" cy="3490912"/>
          </a:xfrm>
          <a:ln/>
        </p:spPr>
      </p:sp>
      <p:sp>
        <p:nvSpPr>
          <p:cNvPr id="30724" name="Rectangle 3"/>
          <p:cNvSpPr>
            <a:spLocks noGrp="1" noChangeArrowheads="1"/>
          </p:cNvSpPr>
          <p:nvPr>
            <p:ph type="body" idx="1"/>
          </p:nvPr>
        </p:nvSpPr>
        <p:spPr>
          <a:noFill/>
          <a:ln/>
        </p:spPr>
        <p:txBody>
          <a:bodyPr/>
          <a:lstStyle/>
          <a:p>
            <a:pPr marL="228551" indent="-228551"/>
            <a:r>
              <a:rPr lang="en-US" sz="1400" dirty="0"/>
              <a:t>I just highlighted three very distinct trends that effect implementation choice</a:t>
            </a:r>
          </a:p>
          <a:p>
            <a:pPr marL="228551" indent="-228551"/>
            <a:endParaRPr lang="en-US" sz="700" dirty="0"/>
          </a:p>
          <a:p>
            <a:pPr marL="228551" indent="-228551">
              <a:buFontTx/>
              <a:buAutoNum type="arabicParenR"/>
            </a:pPr>
            <a:r>
              <a:rPr lang="en-US" sz="1400" dirty="0"/>
              <a:t> Increasing development costs of custom &amp; ASSP solution </a:t>
            </a:r>
          </a:p>
          <a:p>
            <a:pPr marL="228551" indent="-228551">
              <a:buFontTx/>
              <a:buAutoNum type="arabicParenR"/>
            </a:pPr>
            <a:r>
              <a:rPr lang="en-US" sz="1400" dirty="0"/>
              <a:t> Market dynamics of shorter time in market &amp; shorter time to market</a:t>
            </a:r>
          </a:p>
          <a:p>
            <a:pPr marL="228551" indent="-228551">
              <a:buFontTx/>
              <a:buAutoNum type="arabicParenR"/>
            </a:pPr>
            <a:r>
              <a:rPr lang="en-US" sz="1400" dirty="0"/>
              <a:t> Product Fragmentation  - geographic driven or product feature driven</a:t>
            </a:r>
          </a:p>
          <a:p>
            <a:pPr marL="228551" indent="-228551">
              <a:buFontTx/>
              <a:buAutoNum type="arabicParenR"/>
            </a:pPr>
            <a:endParaRPr lang="en-US" sz="700" dirty="0"/>
          </a:p>
          <a:p>
            <a:pPr marL="228551" indent="-228551"/>
            <a:r>
              <a:rPr lang="en-US" sz="1400" dirty="0"/>
              <a:t>The solution is programmable!</a:t>
            </a:r>
          </a:p>
          <a:p>
            <a:pPr marL="228551" indent="-228551"/>
            <a:endParaRPr lang="en-US" sz="700" dirty="0"/>
          </a:p>
          <a:p>
            <a:pPr marL="228551" indent="-228551"/>
            <a:r>
              <a:rPr lang="en-US" sz="1400" dirty="0"/>
              <a:t>It is programmable technologies that offer the greatest flexibility in solving our development problems. </a:t>
            </a:r>
          </a:p>
          <a:p>
            <a:pPr marL="228551" indent="-228551"/>
            <a:endParaRPr lang="en-US" sz="700" dirty="0"/>
          </a:p>
          <a:p>
            <a:pPr marL="228551" indent="-228551"/>
            <a:r>
              <a:rPr lang="en-US" sz="1400" dirty="0"/>
              <a:t>I’ve shown here the spectrum of programmable solutions, from fine grain solutions like memories to course grain solutions like DSP &amp; microprocessors.</a:t>
            </a:r>
          </a:p>
          <a:p>
            <a:pPr marL="228551" indent="-228551"/>
            <a:endParaRPr lang="en-US" sz="700" dirty="0"/>
          </a:p>
          <a:p>
            <a:pPr marL="228551" indent="-228551"/>
            <a:r>
              <a:rPr lang="en-US" sz="1400" dirty="0"/>
              <a:t>Although we traditionally think of these devices as being very different they all share the same programming method through a simple digital bit stream.</a:t>
            </a:r>
          </a:p>
          <a:p>
            <a:pPr marL="228551" indent="-228551"/>
            <a:r>
              <a:rPr lang="en-US" sz="1400" dirty="0"/>
              <a:t>The biggest difference has been the way in which we design for these technologies Today</a:t>
            </a:r>
          </a:p>
          <a:p>
            <a:pPr marL="228551" indent="-228551"/>
            <a:endParaRPr lang="en-US" sz="1400" dirty="0"/>
          </a:p>
        </p:txBody>
      </p:sp>
    </p:spTree>
    <p:extLst>
      <p:ext uri="{BB962C8B-B14F-4D97-AF65-F5344CB8AC3E}">
        <p14:creationId xmlns:p14="http://schemas.microsoft.com/office/powerpoint/2010/main" val="262971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8483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3891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9031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65522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2099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34048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7978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6587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5934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2127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F7FA150-0838-478C-814C-9E90F4E4AF9F}"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163223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9398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tradeoffs:</a:t>
            </a:r>
          </a:p>
          <a:p>
            <a:pPr lvl="1"/>
            <a:r>
              <a:rPr lang="en-US" dirty="0"/>
              <a:t>Slower and larger than ASIC</a:t>
            </a:r>
          </a:p>
          <a:p>
            <a:pPr lvl="2"/>
            <a:r>
              <a:rPr lang="en-US" dirty="0"/>
              <a:t>Because of programmability</a:t>
            </a:r>
          </a:p>
          <a:p>
            <a:pPr lvl="1"/>
            <a:r>
              <a:rPr lang="en-US" dirty="0"/>
              <a:t>More expensive per unit at high volumes</a:t>
            </a:r>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87322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4706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the hardware first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7C65D-1688-4FEB-BDFA-84EE6F362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052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the hardware first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7C65D-1688-4FEB-BDFA-84EE6F362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53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4647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12482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4015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4032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64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289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7FA1225E-EDAF-474C-A2FA-1A20B1220EE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6298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16pt Intel Clear Subhead, Date, Etc.</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Tree>
    <p:extLst>
      <p:ext uri="{BB962C8B-B14F-4D97-AF65-F5344CB8AC3E}">
        <p14:creationId xmlns:p14="http://schemas.microsoft.com/office/powerpoint/2010/main" val="290042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a:p>
        </p:txBody>
      </p:sp>
    </p:spTree>
    <p:extLst>
      <p:ext uri="{BB962C8B-B14F-4D97-AF65-F5344CB8AC3E}">
        <p14:creationId xmlns:p14="http://schemas.microsoft.com/office/powerpoint/2010/main" val="2403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16pt Intel Clear Subhead</a:t>
            </a:r>
          </a:p>
        </p:txBody>
      </p:sp>
    </p:spTree>
    <p:extLst>
      <p:ext uri="{BB962C8B-B14F-4D97-AF65-F5344CB8AC3E}">
        <p14:creationId xmlns:p14="http://schemas.microsoft.com/office/powerpoint/2010/main" val="111011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40pt Intel Clear Light Body.</a:t>
            </a:r>
            <a:br>
              <a:rPr lang="en-US"/>
            </a:br>
            <a:r>
              <a:rPr lang="en-US"/>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40pt Intel Clear Heading</a:t>
            </a:r>
          </a:p>
        </p:txBody>
      </p:sp>
    </p:spTree>
    <p:extLst>
      <p:ext uri="{BB962C8B-B14F-4D97-AF65-F5344CB8AC3E}">
        <p14:creationId xmlns:p14="http://schemas.microsoft.com/office/powerpoint/2010/main" val="400125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16pt Intel Clear Subhead</a:t>
            </a:r>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a:t>Insert photo here. Drag picture to placeholder or click icon to add.</a:t>
            </a:r>
          </a:p>
        </p:txBody>
      </p:sp>
    </p:spTree>
    <p:extLst>
      <p:ext uri="{BB962C8B-B14F-4D97-AF65-F5344CB8AC3E}">
        <p14:creationId xmlns:p14="http://schemas.microsoft.com/office/powerpoint/2010/main" val="384376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4137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332896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6499"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798" y="383170"/>
            <a:ext cx="1248049" cy="8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16pt Intel Clear Subhead, Date, Etc.</a:t>
            </a:r>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6499"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60693" y="389229"/>
            <a:ext cx="2121766" cy="887284"/>
          </a:xfrm>
          <a:prstGeom prst="rect">
            <a:avLst/>
          </a:prstGeom>
        </p:spPr>
      </p:pic>
    </p:spTree>
    <p:extLst>
      <p:ext uri="{BB962C8B-B14F-4D97-AF65-F5344CB8AC3E}">
        <p14:creationId xmlns:p14="http://schemas.microsoft.com/office/powerpoint/2010/main" val="347230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457086"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798" y="383170"/>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8" y="2479423"/>
            <a:ext cx="8212886" cy="1102519"/>
          </a:xfrm>
        </p:spPr>
        <p:txBody>
          <a:bodyPr lIns="0" rIns="0" anchor="b" anchorCtr="0">
            <a:noAutofit/>
          </a:bodyPr>
          <a:lstStyle>
            <a:lvl1pPr>
              <a:lnSpc>
                <a:spcPct val="80000"/>
              </a:lnSpc>
              <a:defRPr sz="6499"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4"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5"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403973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9BD3633-7A79-4899-981C-57CF7336BC8A}" type="slidenum">
              <a:rPr lang="en-US" smtClean="0"/>
              <a:pPr>
                <a:defRPr/>
              </a:pPr>
              <a:t>‹#›</a:t>
            </a:fld>
            <a:endParaRPr lang="en-US" dirty="0"/>
          </a:p>
        </p:txBody>
      </p:sp>
      <p:sp>
        <p:nvSpPr>
          <p:cNvPr id="7"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6"/>
            <a:ext cx="8228012" cy="3425825"/>
          </a:xfrm>
        </p:spPr>
        <p:txBody>
          <a:bodyPr/>
          <a:lstStyle>
            <a:lvl1pPr>
              <a:defRPr>
                <a:solidFill>
                  <a:srgbClr val="0071C5"/>
                </a:solidFill>
              </a:defRPr>
            </a:lvl1pPr>
            <a:lvl2pPr>
              <a:defRPr sz="1799">
                <a:solidFill>
                  <a:schemeClr val="tx2"/>
                </a:solidFill>
              </a:defRPr>
            </a:lvl2pPr>
            <a:lvl3pPr>
              <a:defRPr sz="1799">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6673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9BD3633-7A79-4899-981C-57CF7336BC8A}" type="slidenum">
              <a:rPr lang="en-US" smtClean="0"/>
              <a:pPr>
                <a:defRPr/>
              </a:pPr>
              <a:t>‹#›</a:t>
            </a:fld>
            <a:endParaRPr lang="en-US" dirty="0"/>
          </a:p>
        </p:txBody>
      </p:sp>
      <p:sp>
        <p:nvSpPr>
          <p:cNvPr id="15" name="Content Placeholder 2"/>
          <p:cNvSpPr>
            <a:spLocks noGrp="1"/>
          </p:cNvSpPr>
          <p:nvPr>
            <p:ph sz="half" idx="1" hasCustomPrompt="1"/>
          </p:nvPr>
        </p:nvSpPr>
        <p:spPr>
          <a:xfrm>
            <a:off x="455614"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4" y="943430"/>
            <a:ext cx="3181123" cy="1670950"/>
          </a:xfrm>
          <a:solidFill>
            <a:schemeClr val="bg2">
              <a:lumMod val="60000"/>
              <a:lumOff val="40000"/>
            </a:schemeClr>
          </a:solidFill>
        </p:spPr>
        <p:txBody>
          <a:bodyPr/>
          <a:lstStyle>
            <a:lvl1pPr>
              <a:defRPr sz="1799">
                <a:latin typeface="Intel Clear"/>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4" y="2843898"/>
            <a:ext cx="3181123" cy="1670950"/>
          </a:xfrm>
          <a:solidFill>
            <a:schemeClr val="bg2">
              <a:lumMod val="60000"/>
              <a:lumOff val="40000"/>
            </a:schemeClr>
          </a:solidFill>
        </p:spPr>
        <p:txBody>
          <a:bodyPr/>
          <a:lstStyle>
            <a:lvl1pPr>
              <a:defRPr sz="1799">
                <a:latin typeface="Intel Clear"/>
              </a:defRPr>
            </a:lvl1pPr>
          </a:lstStyle>
          <a:p>
            <a:r>
              <a:rPr lang="en-US" sz="1100">
                <a:latin typeface="Arial"/>
              </a:rPr>
              <a:t>Click icon to add picture</a:t>
            </a:r>
            <a:endParaRPr lang="en-US" sz="1100" dirty="0">
              <a:latin typeface="Arial"/>
            </a:endParaRPr>
          </a:p>
        </p:txBody>
      </p:sp>
    </p:spTree>
    <p:extLst>
      <p:ext uri="{BB962C8B-B14F-4D97-AF65-F5344CB8AC3E}">
        <p14:creationId xmlns:p14="http://schemas.microsoft.com/office/powerpoint/2010/main" val="16895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9BD3633-7A79-4899-981C-57CF7336BC8A}" type="slidenum">
              <a:rPr lang="en-US" smtClean="0"/>
              <a:pPr>
                <a:defRPr/>
              </a:pPr>
              <a:t>‹#›</a:t>
            </a:fld>
            <a:endParaRPr lang="en-US" dirty="0"/>
          </a:p>
        </p:txBody>
      </p:sp>
      <p:sp>
        <p:nvSpPr>
          <p:cNvPr id="15" name="Content Placeholder 2"/>
          <p:cNvSpPr>
            <a:spLocks noGrp="1"/>
          </p:cNvSpPr>
          <p:nvPr>
            <p:ph sz="half" idx="1" hasCustomPrompt="1"/>
          </p:nvPr>
        </p:nvSpPr>
        <p:spPr>
          <a:xfrm>
            <a:off x="455614"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5"/>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82345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3326"/>
            <a:ext cx="8228013" cy="3425825"/>
          </a:xfrm>
        </p:spPr>
        <p:txBody>
          <a:bodyPr anchor="ctr" anchorCtr="0"/>
          <a:lstStyle>
            <a:lvl1pPr marL="190453" indent="-190453">
              <a:defRPr sz="3599" b="1" baseline="0">
                <a:solidFill>
                  <a:schemeClr val="accent1"/>
                </a:solidFill>
                <a:latin typeface="+mn-lt"/>
                <a:cs typeface="Intel Clear"/>
              </a:defRPr>
            </a:lvl1pPr>
            <a:lvl2pPr marL="417409" indent="-225369">
              <a:buFont typeface="Intel Clear" pitchFamily="34" charset="0"/>
              <a:buChar char="–"/>
              <a:defRPr sz="1200" baseline="0">
                <a:latin typeface="+mn-lt"/>
                <a:cs typeface="Intel Clear" panose="020B0604020203020204" pitchFamily="34" charset="0"/>
              </a:defRPr>
            </a:lvl2pPr>
            <a:lvl3pPr marL="685628" indent="-228543">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29BD3633-7A79-4899-981C-57CF7336BC8A}" type="slidenum">
              <a:rPr lang="en-US" smtClean="0"/>
              <a:pPr>
                <a:defRPr/>
              </a:pPr>
              <a:t>‹#›</a:t>
            </a:fld>
            <a:endParaRPr lang="en-US" dirty="0"/>
          </a:p>
        </p:txBody>
      </p:sp>
      <p:sp>
        <p:nvSpPr>
          <p:cNvPr id="7"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53821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457086"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pPr>
              <a:defRPr/>
            </a:pPr>
            <a:fld id="{29BD3633-7A79-4899-981C-57CF7336BC8A}" type="slidenum">
              <a:rPr lang="en-US" smtClean="0"/>
              <a:pPr>
                <a:defRPr/>
              </a:pPr>
              <a:t>‹#›</a:t>
            </a:fld>
            <a:endParaRPr lang="en-US" dirty="0"/>
          </a:p>
        </p:txBody>
      </p:sp>
      <p:sp>
        <p:nvSpPr>
          <p:cNvPr id="7"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319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086"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pPr>
              <a:defRPr/>
            </a:pPr>
            <a:fld id="{29BD3633-7A79-4899-981C-57CF7336BC8A}" type="slidenum">
              <a:rPr lang="en-US" smtClean="0"/>
              <a:pPr>
                <a:defRPr/>
              </a:pPr>
              <a:t>‹#›</a:t>
            </a:fld>
            <a:endParaRPr lang="en-US" dirty="0"/>
          </a:p>
        </p:txBody>
      </p:sp>
      <p:sp>
        <p:nvSpPr>
          <p:cNvPr id="18" name="Content Placeholder 2"/>
          <p:cNvSpPr>
            <a:spLocks noGrp="1"/>
          </p:cNvSpPr>
          <p:nvPr>
            <p:ph sz="half" idx="1" hasCustomPrompt="1"/>
          </p:nvPr>
        </p:nvSpPr>
        <p:spPr>
          <a:xfrm>
            <a:off x="455614"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p:nvSpPr>
        <p:spPr>
          <a:xfrm>
            <a:off x="1009488" y="4975796"/>
            <a:ext cx="184731"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12358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4" y="2"/>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799"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pPr>
              <a:defRPr/>
            </a:pPr>
            <a:fld id="{29BD3633-7A79-4899-981C-57CF7336BC8A}" type="slidenum">
              <a:rPr lang="en-US" smtClean="0"/>
              <a:pPr>
                <a:defRPr/>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51259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399"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086" indent="0">
              <a:buNone/>
              <a:defRPr sz="1799">
                <a:solidFill>
                  <a:schemeClr val="tx1">
                    <a:tint val="75000"/>
                  </a:schemeClr>
                </a:solidFill>
              </a:defRPr>
            </a:lvl2pPr>
            <a:lvl3pPr marL="914171"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9BD3633-7A79-4899-981C-57CF7336BC8A}" type="slidenum">
              <a:rPr lang="en-US" smtClean="0"/>
              <a:pPr>
                <a:defRPr/>
              </a:pPr>
              <a:t>‹#›</a:t>
            </a:fld>
            <a:endParaRPr lang="en-US" dirty="0"/>
          </a:p>
        </p:txBody>
      </p:sp>
    </p:spTree>
    <p:extLst>
      <p:ext uri="{BB962C8B-B14F-4D97-AF65-F5344CB8AC3E}">
        <p14:creationId xmlns:p14="http://schemas.microsoft.com/office/powerpoint/2010/main" val="3395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16pt Intel Clear Subhead, Date, Etc.</a:t>
            </a:r>
          </a:p>
        </p:txBody>
      </p:sp>
    </p:spTree>
    <p:extLst>
      <p:ext uri="{BB962C8B-B14F-4D97-AF65-F5344CB8AC3E}">
        <p14:creationId xmlns:p14="http://schemas.microsoft.com/office/powerpoint/2010/main" val="180832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399"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086" indent="0">
              <a:buNone/>
              <a:defRPr sz="1799">
                <a:solidFill>
                  <a:schemeClr val="tx1">
                    <a:tint val="75000"/>
                  </a:schemeClr>
                </a:solidFill>
              </a:defRPr>
            </a:lvl2pPr>
            <a:lvl3pPr marL="914171"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958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3"/>
            <a:ext cx="7772400" cy="1125140"/>
          </a:xfrm>
        </p:spPr>
        <p:txBody>
          <a:bodyPr anchor="t" anchorCtr="0">
            <a:noAutofit/>
          </a:bodyPr>
          <a:lstStyle>
            <a:lvl1pPr marL="0" indent="0">
              <a:buNone/>
              <a:defRPr sz="3999" b="0" baseline="0">
                <a:solidFill>
                  <a:schemeClr val="accent2"/>
                </a:solidFill>
                <a:latin typeface="Intel Clear"/>
                <a:ea typeface="Intel Clear"/>
                <a:cs typeface="Intel Clear"/>
              </a:defRPr>
            </a:lvl1pPr>
            <a:lvl2pPr marL="457086" indent="0">
              <a:buNone/>
              <a:defRPr sz="1799">
                <a:solidFill>
                  <a:schemeClr val="tx1">
                    <a:tint val="75000"/>
                  </a:schemeClr>
                </a:solidFill>
              </a:defRPr>
            </a:lvl2pPr>
            <a:lvl3pPr marL="914171"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9BD3633-7A79-4899-981C-57CF7336BC8A}" type="slidenum">
              <a:rPr lang="en-US" smtClean="0"/>
              <a:pPr>
                <a:defRPr/>
              </a:pPr>
              <a:t>‹#›</a:t>
            </a:fld>
            <a:endParaRPr lang="en-US" dirty="0"/>
          </a:p>
        </p:txBody>
      </p:sp>
      <p:sp>
        <p:nvSpPr>
          <p:cNvPr id="7" name="Title 1"/>
          <p:cNvSpPr>
            <a:spLocks noGrp="1"/>
          </p:cNvSpPr>
          <p:nvPr>
            <p:ph type="title" hasCustomPrompt="1"/>
          </p:nvPr>
        </p:nvSpPr>
        <p:spPr>
          <a:xfrm>
            <a:off x="455613" y="1101795"/>
            <a:ext cx="7772400" cy="1021556"/>
          </a:xfrm>
        </p:spPr>
        <p:txBody>
          <a:bodyPr anchor="b" anchorCtr="0">
            <a:noAutofit/>
          </a:bodyPr>
          <a:lstStyle>
            <a:lvl1pPr algn="l">
              <a:lnSpc>
                <a:spcPct val="80000"/>
              </a:lnSpc>
              <a:defRPr sz="3999"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Tree>
    <p:extLst>
      <p:ext uri="{BB962C8B-B14F-4D97-AF65-F5344CB8AC3E}">
        <p14:creationId xmlns:p14="http://schemas.microsoft.com/office/powerpoint/2010/main" val="100100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9"/>
            <a:ext cx="7772400" cy="1021556"/>
          </a:xfrm>
        </p:spPr>
        <p:txBody>
          <a:bodyPr anchor="b" anchorCtr="0">
            <a:noAutofit/>
          </a:bodyPr>
          <a:lstStyle>
            <a:lvl1pPr algn="l">
              <a:lnSpc>
                <a:spcPct val="80000"/>
              </a:lnSpc>
              <a:defRPr sz="5399"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086" indent="0">
              <a:buNone/>
              <a:defRPr sz="1799">
                <a:solidFill>
                  <a:schemeClr val="tx1">
                    <a:tint val="75000"/>
                  </a:schemeClr>
                </a:solidFill>
              </a:defRPr>
            </a:lvl2pPr>
            <a:lvl3pPr marL="914171"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5"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104853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9BD3633-7A79-4899-981C-57CF7336BC8A}" type="slidenum">
              <a:rPr lang="en-US" smtClean="0"/>
              <a:pPr>
                <a:defRPr/>
              </a:pPr>
              <a:t>‹#›</a:t>
            </a:fld>
            <a:endParaRPr lang="en-US" dirty="0"/>
          </a:p>
        </p:txBody>
      </p:sp>
      <p:sp>
        <p:nvSpPr>
          <p:cNvPr id="6" name="Title 6"/>
          <p:cNvSpPr>
            <a:spLocks noGrp="1"/>
          </p:cNvSpPr>
          <p:nvPr>
            <p:ph type="title" hasCustomPrompt="1"/>
          </p:nvPr>
        </p:nvSpPr>
        <p:spPr>
          <a:xfrm>
            <a:off x="455614"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2655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F5BB9E6-167A-49B8-A6AF-76399016C1C1}" type="slidenum">
              <a:rPr lang="en-US" smtClean="0"/>
              <a:pPr>
                <a:defRPr/>
              </a:pPr>
              <a:t>‹#›</a:t>
            </a:fld>
            <a:endParaRPr lang="en-US"/>
          </a:p>
        </p:txBody>
      </p:sp>
    </p:spTree>
    <p:extLst>
      <p:ext uri="{BB962C8B-B14F-4D97-AF65-F5344CB8AC3E}">
        <p14:creationId xmlns:p14="http://schemas.microsoft.com/office/powerpoint/2010/main" val="12611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780" y="1874822"/>
            <a:ext cx="3646443" cy="1514490"/>
          </a:xfrm>
          <a:prstGeom prst="rect">
            <a:avLst/>
          </a:prstGeom>
        </p:spPr>
      </p:pic>
    </p:spTree>
    <p:extLst>
      <p:ext uri="{BB962C8B-B14F-4D97-AF65-F5344CB8AC3E}">
        <p14:creationId xmlns:p14="http://schemas.microsoft.com/office/powerpoint/2010/main" val="2623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dirty="0"/>
          </a:p>
        </p:txBody>
      </p:sp>
      <p:sp>
        <p:nvSpPr>
          <p:cNvPr id="5" name="Content Placeholder 4"/>
          <p:cNvSpPr>
            <a:spLocks noGrp="1"/>
          </p:cNvSpPr>
          <p:nvPr>
            <p:ph sz="quarter" idx="11"/>
          </p:nvPr>
        </p:nvSpPr>
        <p:spPr>
          <a:xfrm>
            <a:off x="411480" y="951546"/>
            <a:ext cx="8503920" cy="377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907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hank You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userDrawn="1"/>
        </p:nvSpPr>
        <p:spPr bwMode="auto">
          <a:xfrm>
            <a:off x="541020" y="1311780"/>
            <a:ext cx="7772400" cy="110251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sz="2400" b="1" dirty="0">
                <a:solidFill>
                  <a:srgbClr val="006CBE"/>
                </a:solidFill>
              </a:rPr>
              <a:t>Thank You</a:t>
            </a:r>
          </a:p>
        </p:txBody>
      </p:sp>
    </p:spTree>
    <p:extLst>
      <p:ext uri="{BB962C8B-B14F-4D97-AF65-F5344CB8AC3E}">
        <p14:creationId xmlns:p14="http://schemas.microsoft.com/office/powerpoint/2010/main" val="3023689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dirty="0"/>
          </a:p>
        </p:txBody>
      </p:sp>
      <p:sp>
        <p:nvSpPr>
          <p:cNvPr id="5" name="Content Placeholder 4"/>
          <p:cNvSpPr>
            <a:spLocks noGrp="1"/>
          </p:cNvSpPr>
          <p:nvPr>
            <p:ph sz="quarter" idx="11"/>
          </p:nvPr>
        </p:nvSpPr>
        <p:spPr>
          <a:xfrm>
            <a:off x="411480" y="951546"/>
            <a:ext cx="8503920" cy="377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93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1358511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Summar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mtClean="0"/>
            </a:lvl1pPr>
          </a:lstStyle>
          <a:p>
            <a:pPr>
              <a:defRPr/>
            </a:pPr>
            <a:fld id="{29BD3633-7A79-4899-981C-57CF7336BC8A}" type="slidenum">
              <a:rPr lang="en-US" smtClean="0"/>
              <a:pPr>
                <a:defRPr/>
              </a:pPr>
              <a:t>‹#›</a:t>
            </a:fld>
            <a:endParaRPr lang="en-US" dirty="0"/>
          </a:p>
        </p:txBody>
      </p:sp>
      <p:sp>
        <p:nvSpPr>
          <p:cNvPr id="9" name="Content Placeholder 2"/>
          <p:cNvSpPr>
            <a:spLocks noGrp="1"/>
          </p:cNvSpPr>
          <p:nvPr>
            <p:ph idx="11"/>
          </p:nvPr>
        </p:nvSpPr>
        <p:spPr>
          <a:xfrm>
            <a:off x="411480" y="4002730"/>
            <a:ext cx="8492823" cy="720716"/>
          </a:xfrm>
        </p:spPr>
        <p:txBody>
          <a:bodyPr>
            <a:normAutofit/>
          </a:bodyPr>
          <a:lstStyle>
            <a:lvl1pPr algn="ctr">
              <a:buNone/>
              <a:defRPr sz="1800" i="1">
                <a:solidFill>
                  <a:srgbClr val="006CBE"/>
                </a:solidFill>
                <a:latin typeface="Arial Black" pitchFamily="34" charset="0"/>
              </a:defRPr>
            </a:lvl1pPr>
          </a:lstStyle>
          <a:p>
            <a:pPr lvl="0"/>
            <a:r>
              <a:rPr lang="en-US"/>
              <a:t>Click to edit Master text styles</a:t>
            </a:r>
          </a:p>
        </p:txBody>
      </p:sp>
      <p:sp>
        <p:nvSpPr>
          <p:cNvPr id="6"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 name="Rectangle 3"/>
          <p:cNvSpPr>
            <a:spLocks noGrp="1" noChangeArrowheads="1"/>
          </p:cNvSpPr>
          <p:nvPr>
            <p:ph idx="1"/>
          </p:nvPr>
        </p:nvSpPr>
        <p:spPr bwMode="auto">
          <a:xfrm>
            <a:off x="411480" y="951546"/>
            <a:ext cx="8503920" cy="2919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62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s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467" y="958514"/>
            <a:ext cx="5141934" cy="3757955"/>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1" y="951546"/>
            <a:ext cx="3252449" cy="3771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9"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02282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s with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dirty="0"/>
          </a:p>
        </p:txBody>
      </p:sp>
      <p:sp>
        <p:nvSpPr>
          <p:cNvPr id="5" name="Content Placeholder 2"/>
          <p:cNvSpPr>
            <a:spLocks noGrp="1"/>
          </p:cNvSpPr>
          <p:nvPr>
            <p:ph sz="half" idx="1"/>
          </p:nvPr>
        </p:nvSpPr>
        <p:spPr>
          <a:xfrm>
            <a:off x="416249" y="951546"/>
            <a:ext cx="4206240" cy="377318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709160" y="951546"/>
            <a:ext cx="4206240" cy="3771900"/>
          </a:xfrm>
        </p:spPr>
        <p:txBody>
          <a:bodyPr/>
          <a:lstStyle/>
          <a:p>
            <a:r>
              <a:rPr lang="en-US"/>
              <a:t>Click icon to add picture</a:t>
            </a:r>
          </a:p>
        </p:txBody>
      </p:sp>
      <p:sp>
        <p:nvSpPr>
          <p:cNvPr id="9"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52830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1481" y="3961171"/>
            <a:ext cx="8503757" cy="748569"/>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8" name="Picture Placeholder 2"/>
          <p:cNvSpPr>
            <a:spLocks noGrp="1"/>
          </p:cNvSpPr>
          <p:nvPr>
            <p:ph type="pic" idx="1"/>
          </p:nvPr>
        </p:nvSpPr>
        <p:spPr>
          <a:xfrm>
            <a:off x="411480" y="951547"/>
            <a:ext cx="8503758" cy="287264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8335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dirty="0"/>
          </a:p>
        </p:txBody>
      </p:sp>
      <p:sp>
        <p:nvSpPr>
          <p:cNvPr id="5" name="Picture Placeholder 2"/>
          <p:cNvSpPr>
            <a:spLocks noGrp="1"/>
          </p:cNvSpPr>
          <p:nvPr>
            <p:ph type="pic" idx="1"/>
          </p:nvPr>
        </p:nvSpPr>
        <p:spPr>
          <a:xfrm>
            <a:off x="411480" y="957023"/>
            <a:ext cx="8503920" cy="376094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99544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hart with Summary">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5" name="Content Placeholder 2"/>
          <p:cNvSpPr>
            <a:spLocks noGrp="1"/>
          </p:cNvSpPr>
          <p:nvPr>
            <p:ph idx="11"/>
          </p:nvPr>
        </p:nvSpPr>
        <p:spPr>
          <a:xfrm>
            <a:off x="393192" y="4002730"/>
            <a:ext cx="8522208" cy="720716"/>
          </a:xfrm>
        </p:spPr>
        <p:txBody>
          <a:bodyPr>
            <a:normAutofit/>
          </a:bodyPr>
          <a:lstStyle>
            <a:lvl1pPr algn="ctr">
              <a:buNone/>
              <a:defRPr sz="1800" i="1">
                <a:solidFill>
                  <a:srgbClr val="006CBE"/>
                </a:solidFill>
                <a:latin typeface="Arial Black" pitchFamily="34" charset="0"/>
              </a:defRPr>
            </a:lvl1pPr>
          </a:lstStyle>
          <a:p>
            <a:pPr lvl="0"/>
            <a:r>
              <a:rPr lang="en-US"/>
              <a:t>Click to edit Master text styles</a:t>
            </a:r>
          </a:p>
        </p:txBody>
      </p:sp>
      <p:sp>
        <p:nvSpPr>
          <p:cNvPr id="9" name="Chart Placeholder 8"/>
          <p:cNvSpPr>
            <a:spLocks noGrp="1"/>
          </p:cNvSpPr>
          <p:nvPr>
            <p:ph type="chart" sz="quarter" idx="12"/>
          </p:nvPr>
        </p:nvSpPr>
        <p:spPr>
          <a:xfrm>
            <a:off x="398570" y="951547"/>
            <a:ext cx="8516830" cy="2959616"/>
          </a:xfrm>
        </p:spPr>
        <p:txBody>
          <a:bodyPr/>
          <a:lstStyle/>
          <a:p>
            <a:r>
              <a:rPr lang="en-US"/>
              <a:t>Click icon to add chart</a:t>
            </a:r>
            <a:endParaRPr lang="en-US" dirty="0"/>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11258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har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1482" y="3871189"/>
            <a:ext cx="8503920" cy="852257"/>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9" name="Chart Placeholder 8"/>
          <p:cNvSpPr>
            <a:spLocks noGrp="1"/>
          </p:cNvSpPr>
          <p:nvPr>
            <p:ph type="chart" sz="quarter" idx="11"/>
          </p:nvPr>
        </p:nvSpPr>
        <p:spPr>
          <a:xfrm>
            <a:off x="411480" y="951547"/>
            <a:ext cx="8503920" cy="2781743"/>
          </a:xfrm>
        </p:spPr>
        <p:txBody>
          <a:bodyPr/>
          <a:lstStyle/>
          <a:p>
            <a:r>
              <a:rPr lang="en-US"/>
              <a:t>Click icon to add chart</a:t>
            </a:r>
            <a:endParaRPr lang="en-US" dirty="0"/>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525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9" name="Chart Placeholder 8"/>
          <p:cNvSpPr>
            <a:spLocks noGrp="1"/>
          </p:cNvSpPr>
          <p:nvPr>
            <p:ph type="chart" sz="quarter" idx="11"/>
          </p:nvPr>
        </p:nvSpPr>
        <p:spPr>
          <a:xfrm>
            <a:off x="411480" y="951546"/>
            <a:ext cx="8648700" cy="3629025"/>
          </a:xfrm>
        </p:spPr>
        <p:txBody>
          <a:bodyPr/>
          <a:lstStyle/>
          <a:p>
            <a:r>
              <a:rPr lang="en-US"/>
              <a:t>Click icon to add chart</a:t>
            </a:r>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02062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able with Summary">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5" name="Content Placeholder 2"/>
          <p:cNvSpPr>
            <a:spLocks noGrp="1"/>
          </p:cNvSpPr>
          <p:nvPr>
            <p:ph idx="11"/>
          </p:nvPr>
        </p:nvSpPr>
        <p:spPr>
          <a:xfrm>
            <a:off x="411481" y="4002730"/>
            <a:ext cx="8517385" cy="720716"/>
          </a:xfrm>
        </p:spPr>
        <p:txBody>
          <a:bodyPr>
            <a:normAutofit/>
          </a:bodyPr>
          <a:lstStyle>
            <a:lvl1pPr algn="ctr">
              <a:buNone/>
              <a:defRPr sz="1800" i="1">
                <a:solidFill>
                  <a:srgbClr val="006CBE"/>
                </a:solidFill>
                <a:latin typeface="Arial Black" pitchFamily="34" charset="0"/>
              </a:defRPr>
            </a:lvl1pPr>
          </a:lstStyle>
          <a:p>
            <a:pPr lvl="0"/>
            <a:r>
              <a:rPr lang="en-US"/>
              <a:t>Click to edit Master text styles</a:t>
            </a:r>
          </a:p>
        </p:txBody>
      </p:sp>
      <p:sp>
        <p:nvSpPr>
          <p:cNvPr id="8" name="Table Placeholder 7"/>
          <p:cNvSpPr>
            <a:spLocks noGrp="1"/>
          </p:cNvSpPr>
          <p:nvPr>
            <p:ph type="tbl" sz="quarter" idx="12"/>
          </p:nvPr>
        </p:nvSpPr>
        <p:spPr>
          <a:xfrm>
            <a:off x="411480" y="951547"/>
            <a:ext cx="8503920" cy="2899946"/>
          </a:xfrm>
        </p:spPr>
        <p:txBody>
          <a:bodyPr/>
          <a:lstStyle/>
          <a:p>
            <a:r>
              <a:rPr lang="en-US"/>
              <a:t>Click icon to add table</a:t>
            </a:r>
            <a:endParaRPr lang="en-US" dirty="0"/>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808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abl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1481" y="3861312"/>
            <a:ext cx="8503757" cy="852257"/>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6" name="Table Placeholder 7"/>
          <p:cNvSpPr>
            <a:spLocks noGrp="1"/>
          </p:cNvSpPr>
          <p:nvPr>
            <p:ph type="tbl" sz="quarter" idx="12"/>
          </p:nvPr>
        </p:nvSpPr>
        <p:spPr>
          <a:xfrm>
            <a:off x="411480" y="951547"/>
            <a:ext cx="8506844" cy="2770567"/>
          </a:xfrm>
        </p:spPr>
        <p:txBody>
          <a:bodyPr/>
          <a:lstStyle/>
          <a:p>
            <a:r>
              <a:rPr lang="en-US"/>
              <a:t>Click icon to add table</a:t>
            </a:r>
            <a:endParaRPr lang="en-US" dirty="0"/>
          </a:p>
        </p:txBody>
      </p:sp>
      <p:sp>
        <p:nvSpPr>
          <p:cNvPr id="10"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5158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p>
        </p:txBody>
      </p:sp>
    </p:spTree>
    <p:extLst>
      <p:ext uri="{BB962C8B-B14F-4D97-AF65-F5344CB8AC3E}">
        <p14:creationId xmlns:p14="http://schemas.microsoft.com/office/powerpoint/2010/main" val="2598914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dirty="0"/>
          </a:p>
        </p:txBody>
      </p:sp>
      <p:sp>
        <p:nvSpPr>
          <p:cNvPr id="6" name="Table Placeholder 5"/>
          <p:cNvSpPr>
            <a:spLocks noGrp="1"/>
          </p:cNvSpPr>
          <p:nvPr>
            <p:ph type="tbl" sz="quarter" idx="11"/>
          </p:nvPr>
        </p:nvSpPr>
        <p:spPr>
          <a:xfrm>
            <a:off x="411480" y="951546"/>
            <a:ext cx="8475068" cy="3771900"/>
          </a:xfrm>
        </p:spPr>
        <p:txBody>
          <a:bodyPr/>
          <a:lstStyle/>
          <a:p>
            <a:r>
              <a:rPr lang="en-US"/>
              <a:t>Click icon to add table</a:t>
            </a:r>
            <a:endParaRPr lang="en-US" dirty="0"/>
          </a:p>
        </p:txBody>
      </p:sp>
      <p:sp>
        <p:nvSpPr>
          <p:cNvPr id="9"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04555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dirty="0"/>
          </a:p>
        </p:txBody>
      </p:sp>
      <p:sp>
        <p:nvSpPr>
          <p:cNvPr id="4" name="Rectangle 2"/>
          <p:cNvSpPr>
            <a:spLocks noGrp="1" noChangeArrowheads="1"/>
          </p:cNvSpPr>
          <p:nvPr>
            <p:ph type="title"/>
          </p:nvPr>
        </p:nvSpPr>
        <p:spPr bwMode="auto">
          <a:xfrm>
            <a:off x="411480" y="172971"/>
            <a:ext cx="8503920" cy="595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55358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userDrawn="1"/>
        </p:nvSpPr>
        <p:spPr bwMode="auto">
          <a:xfrm>
            <a:off x="541020" y="1311780"/>
            <a:ext cx="7772400" cy="110251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sz="2400" b="1" dirty="0">
                <a:solidFill>
                  <a:srgbClr val="006CBE"/>
                </a:solidFill>
              </a:rPr>
              <a:t>Thank You</a:t>
            </a:r>
          </a:p>
        </p:txBody>
      </p:sp>
    </p:spTree>
    <p:extLst>
      <p:ext uri="{BB962C8B-B14F-4D97-AF65-F5344CB8AC3E}">
        <p14:creationId xmlns:p14="http://schemas.microsoft.com/office/powerpoint/2010/main" val="399688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a:t>“36pt Intel Clear Bold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11929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36382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239268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a:p>
        </p:txBody>
      </p:sp>
      <p:sp>
        <p:nvSpPr>
          <p:cNvPr id="8" name="Rectangle 7"/>
          <p:cNvSpPr/>
          <p:nvPr userDrawn="1"/>
        </p:nvSpPr>
        <p:spPr>
          <a:xfrm>
            <a:off x="445148" y="4897172"/>
            <a:ext cx="1101264" cy="92333"/>
          </a:xfrm>
          <a:prstGeom prst="rect">
            <a:avLst/>
          </a:prstGeom>
        </p:spPr>
        <p:txBody>
          <a:bodyPr wrap="none" lIns="0" tIns="0" rIns="0" bIns="0">
            <a:spAutoFit/>
          </a:bodyPr>
          <a:lstStyle/>
          <a:p>
            <a:pPr algn="l" rtl="0"/>
            <a:r>
              <a:rPr lang="en-US" sz="600" b="0" i="0" u="none" strike="noStrike" kern="1200" baseline="0">
                <a:solidFill>
                  <a:schemeClr val="bg1"/>
                </a:solidFill>
                <a:latin typeface="+mn-lt"/>
                <a:ea typeface="+mn-ea"/>
                <a:cs typeface="Intel Clear"/>
              </a:rPr>
              <a:t>Programmable Solutions Group</a:t>
            </a:r>
          </a:p>
        </p:txBody>
      </p:sp>
      <p:sp>
        <p:nvSpPr>
          <p:cNvPr id="10" name="Footer Placeholder 4"/>
          <p:cNvSpPr txBox="1">
            <a:spLocks/>
          </p:cNvSpPr>
          <p:nvPr userDrawn="1"/>
        </p:nvSpPr>
        <p:spPr>
          <a:xfrm>
            <a:off x="3113735" y="4807510"/>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Intel Confidential</a:t>
            </a: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Lst>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6"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2" descr="\\.psf\Home\Desktop\Intel.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239915" y="4830590"/>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2"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4"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6"/>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pPr>
              <a:defRPr/>
            </a:pPr>
            <a:fld id="{29BD3633-7A79-4899-981C-57CF7336BC8A}" type="slidenum">
              <a:rPr lang="en-US" smtClean="0"/>
              <a:pPr>
                <a:defRPr/>
              </a:pPr>
              <a:t>‹#›</a:t>
            </a:fld>
            <a:endParaRPr lang="en-US" dirty="0"/>
          </a:p>
        </p:txBody>
      </p:sp>
    </p:spTree>
    <p:extLst>
      <p:ext uri="{BB962C8B-B14F-4D97-AF65-F5344CB8AC3E}">
        <p14:creationId xmlns:p14="http://schemas.microsoft.com/office/powerpoint/2010/main" val="5212684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086" rtl="0" eaLnBrk="1" latinLnBrk="0" hangingPunct="1">
        <a:lnSpc>
          <a:spcPct val="100000"/>
        </a:lnSpc>
        <a:spcBef>
          <a:spcPct val="0"/>
        </a:spcBef>
        <a:buNone/>
        <a:defRPr sz="2799" b="0" i="0" kern="1200" spc="0" baseline="0">
          <a:solidFill>
            <a:schemeClr val="tx2"/>
          </a:solidFill>
          <a:latin typeface="Intel Clear"/>
          <a:ea typeface="Intel Clear"/>
          <a:cs typeface="Intel Clear"/>
        </a:defRPr>
      </a:lvl1pPr>
    </p:titleStyle>
    <p:bodyStyle>
      <a:lvl1pPr marL="0" indent="0" algn="l" defTabSz="457086" rtl="0" eaLnBrk="1" latinLnBrk="0" hangingPunct="1">
        <a:spcBef>
          <a:spcPts val="1200"/>
        </a:spcBef>
        <a:spcAft>
          <a:spcPts val="0"/>
        </a:spcAft>
        <a:buFont typeface="Wingdings" panose="05000000000000000000" pitchFamily="2" charset="2"/>
        <a:buNone/>
        <a:defRPr sz="1799" b="0" kern="1200">
          <a:solidFill>
            <a:srgbClr val="0071C5"/>
          </a:solidFill>
          <a:latin typeface="+mn-lt"/>
          <a:ea typeface="+mn-ea"/>
          <a:cs typeface="Intel Clear" panose="020B0604020203020204" pitchFamily="34" charset="0"/>
        </a:defRPr>
      </a:lvl1pPr>
      <a:lvl2pPr marL="225369" indent="-225369" algn="l" defTabSz="457086"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358" indent="-228543" algn="l" defTabSz="457086"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721" indent="-228543" algn="l" defTabSz="457086"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8883" indent="-228543" algn="l" defTabSz="457086"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3972" indent="-228543" algn="l" defTabSz="457086" rtl="0" eaLnBrk="1" latinLnBrk="0" hangingPunct="1">
        <a:spcBef>
          <a:spcPct val="20000"/>
        </a:spcBef>
        <a:buFont typeface="Arial"/>
        <a:buChar char="•"/>
        <a:defRPr sz="2000" kern="1200">
          <a:solidFill>
            <a:schemeClr val="tx1"/>
          </a:solidFill>
          <a:latin typeface="+mn-lt"/>
          <a:ea typeface="+mn-ea"/>
          <a:cs typeface="+mn-cs"/>
        </a:defRPr>
      </a:lvl6pPr>
      <a:lvl7pPr marL="2971057"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43"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29"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6" rtl="0" eaLnBrk="1" latinLnBrk="0" hangingPunct="1">
        <a:defRPr sz="1799" kern="1200">
          <a:solidFill>
            <a:schemeClr val="tx1"/>
          </a:solidFill>
          <a:latin typeface="+mn-lt"/>
          <a:ea typeface="+mn-ea"/>
          <a:cs typeface="+mn-cs"/>
        </a:defRPr>
      </a:lvl1pPr>
      <a:lvl2pPr marL="457086" algn="l" defTabSz="457086" rtl="0" eaLnBrk="1" latinLnBrk="0" hangingPunct="1">
        <a:defRPr sz="1799" kern="1200">
          <a:solidFill>
            <a:schemeClr val="tx1"/>
          </a:solidFill>
          <a:latin typeface="+mn-lt"/>
          <a:ea typeface="+mn-ea"/>
          <a:cs typeface="+mn-cs"/>
        </a:defRPr>
      </a:lvl2pPr>
      <a:lvl3pPr marL="914171" algn="l" defTabSz="457086" rtl="0" eaLnBrk="1" latinLnBrk="0" hangingPunct="1">
        <a:defRPr sz="1799" kern="1200">
          <a:solidFill>
            <a:schemeClr val="tx1"/>
          </a:solidFill>
          <a:latin typeface="+mn-lt"/>
          <a:ea typeface="+mn-ea"/>
          <a:cs typeface="+mn-cs"/>
        </a:defRPr>
      </a:lvl3pPr>
      <a:lvl4pPr marL="1371257" algn="l" defTabSz="457086" rtl="0" eaLnBrk="1" latinLnBrk="0" hangingPunct="1">
        <a:defRPr sz="1799" kern="1200">
          <a:solidFill>
            <a:schemeClr val="tx1"/>
          </a:solidFill>
          <a:latin typeface="+mn-lt"/>
          <a:ea typeface="+mn-ea"/>
          <a:cs typeface="+mn-cs"/>
        </a:defRPr>
      </a:lvl4pPr>
      <a:lvl5pPr marL="1828343" algn="l" defTabSz="457086" rtl="0" eaLnBrk="1" latinLnBrk="0" hangingPunct="1">
        <a:defRPr sz="1799" kern="1200">
          <a:solidFill>
            <a:schemeClr val="tx1"/>
          </a:solidFill>
          <a:latin typeface="+mn-lt"/>
          <a:ea typeface="+mn-ea"/>
          <a:cs typeface="+mn-cs"/>
        </a:defRPr>
      </a:lvl5pPr>
      <a:lvl6pPr marL="2285429" algn="l" defTabSz="457086" rtl="0" eaLnBrk="1" latinLnBrk="0" hangingPunct="1">
        <a:defRPr sz="1799" kern="1200">
          <a:solidFill>
            <a:schemeClr val="tx1"/>
          </a:solidFill>
          <a:latin typeface="+mn-lt"/>
          <a:ea typeface="+mn-ea"/>
          <a:cs typeface="+mn-cs"/>
        </a:defRPr>
      </a:lvl6pPr>
      <a:lvl7pPr marL="2742515" algn="l" defTabSz="457086" rtl="0" eaLnBrk="1" latinLnBrk="0" hangingPunct="1">
        <a:defRPr sz="1799" kern="1200">
          <a:solidFill>
            <a:schemeClr val="tx1"/>
          </a:solidFill>
          <a:latin typeface="+mn-lt"/>
          <a:ea typeface="+mn-ea"/>
          <a:cs typeface="+mn-cs"/>
        </a:defRPr>
      </a:lvl7pPr>
      <a:lvl8pPr marL="3199600" algn="l" defTabSz="457086" rtl="0" eaLnBrk="1" latinLnBrk="0" hangingPunct="1">
        <a:defRPr sz="1799" kern="1200">
          <a:solidFill>
            <a:schemeClr val="tx1"/>
          </a:solidFill>
          <a:latin typeface="+mn-lt"/>
          <a:ea typeface="+mn-ea"/>
          <a:cs typeface="+mn-cs"/>
        </a:defRPr>
      </a:lvl8pPr>
      <a:lvl9pPr marL="3656686" algn="l" defTabSz="45708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l.com/performance/resources/limits.htm"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7.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7.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tags" Target="../tags/tag2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7.xml"/><Relationship Id="rId1" Type="http://schemas.openxmlformats.org/officeDocument/2006/relationships/tags" Target="../tags/tag2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7.xml"/><Relationship Id="rId1" Type="http://schemas.openxmlformats.org/officeDocument/2006/relationships/tags" Target="../tags/tag2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jpg"/><Relationship Id="rId2" Type="http://schemas.openxmlformats.org/officeDocument/2006/relationships/slideLayout" Target="../slideLayouts/slideLayout3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hyperlink" Target="http://www.cs.ucr.edu/~vahid/pubs/comp07_circuits.pdf" TargetMode="Externa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Hardware Architectures for Deep Learning</a:t>
            </a:r>
          </a:p>
        </p:txBody>
      </p:sp>
      <p:sp>
        <p:nvSpPr>
          <p:cNvPr id="3" name="Subtitle 2"/>
          <p:cNvSpPr>
            <a:spLocks noGrp="1"/>
          </p:cNvSpPr>
          <p:nvPr>
            <p:ph type="subTitle" idx="1"/>
          </p:nvPr>
        </p:nvSpPr>
        <p:spPr>
          <a:xfrm>
            <a:off x="445763" y="3693438"/>
            <a:ext cx="6328564" cy="925360"/>
          </a:xfrm>
        </p:spPr>
        <p:txBody>
          <a:bodyPr/>
          <a:lstStyle/>
          <a:p>
            <a:r>
              <a:rPr lang="en-US" dirty="0">
                <a:solidFill>
                  <a:schemeClr val="accent4"/>
                </a:solidFill>
              </a:rPr>
              <a:t>Andrew Ling, Ph.D. – Engineering Manager Machine Learning Acceleration</a:t>
            </a:r>
          </a:p>
        </p:txBody>
      </p:sp>
      <p:sp>
        <p:nvSpPr>
          <p:cNvPr id="4" name="Rectangle 3"/>
          <p:cNvSpPr/>
          <p:nvPr/>
        </p:nvSpPr>
        <p:spPr>
          <a:xfrm>
            <a:off x="5891737" y="4803773"/>
            <a:ext cx="3235181" cy="230832"/>
          </a:xfrm>
          <a:prstGeom prst="rect">
            <a:avLst/>
          </a:prstGeom>
        </p:spPr>
        <p:txBody>
          <a:bodyPr wrap="none">
            <a:spAutoFit/>
          </a:bodyPr>
          <a:lstStyle/>
          <a:p>
            <a:pPr defTabSz="685800" eaLnBrk="0" fontAlgn="base" hangingPunct="0">
              <a:spcBef>
                <a:spcPct val="0"/>
              </a:spcBef>
              <a:spcAft>
                <a:spcPct val="0"/>
              </a:spcAft>
            </a:pPr>
            <a:r>
              <a:rPr lang="en-US" sz="900" dirty="0" err="1">
                <a:solidFill>
                  <a:prstClr val="white"/>
                </a:solidFill>
                <a:latin typeface="Intel Clear"/>
                <a:ea typeface="Calibri" panose="020F0502020204030204" pitchFamily="34" charset="0"/>
              </a:rPr>
              <a:t>OpenCL</a:t>
            </a:r>
            <a:r>
              <a:rPr lang="en-US" sz="900" dirty="0">
                <a:solidFill>
                  <a:prstClr val="white"/>
                </a:solidFill>
                <a:latin typeface="Intel Clear"/>
                <a:ea typeface="Calibri" panose="020F0502020204030204" pitchFamily="34" charset="0"/>
              </a:rPr>
              <a:t> and the </a:t>
            </a:r>
            <a:r>
              <a:rPr lang="en-US" sz="900" dirty="0" err="1">
                <a:solidFill>
                  <a:prstClr val="white"/>
                </a:solidFill>
                <a:latin typeface="Intel Clear"/>
                <a:ea typeface="Calibri" panose="020F0502020204030204" pitchFamily="34" charset="0"/>
              </a:rPr>
              <a:t>OpenCL</a:t>
            </a:r>
            <a:r>
              <a:rPr lang="en-US" sz="900" dirty="0">
                <a:solidFill>
                  <a:prstClr val="white"/>
                </a:solidFill>
                <a:latin typeface="Intel Clear"/>
                <a:ea typeface="Calibri" panose="020F0502020204030204" pitchFamily="34" charset="0"/>
              </a:rPr>
              <a:t> logo are trademarks of Apple Inc.</a:t>
            </a:r>
            <a:endParaRPr lang="en-US" sz="900" dirty="0">
              <a:solidFill>
                <a:prstClr val="white"/>
              </a:solidFill>
              <a:latin typeface="Intel Clear"/>
            </a:endParaRPr>
          </a:p>
        </p:txBody>
      </p:sp>
    </p:spTree>
    <p:custDataLst>
      <p:tags r:id="rId1"/>
    </p:custDataLst>
    <p:extLst>
      <p:ext uri="{BB962C8B-B14F-4D97-AF65-F5344CB8AC3E}">
        <p14:creationId xmlns:p14="http://schemas.microsoft.com/office/powerpoint/2010/main" val="4953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Multiply two registers, store result in register</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10</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bwMode="auto">
          <a:xfrm>
            <a:off x="2432014" y="3130154"/>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bwMode="auto">
          <a:xfrm>
            <a:off x="2432014" y="3483479"/>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4" idx="2"/>
          </p:cNvCxnSpPr>
          <p:nvPr/>
        </p:nvCxnSpPr>
        <p:spPr bwMode="auto">
          <a:xfrm>
            <a:off x="1191209" y="1720081"/>
            <a:ext cx="0" cy="27347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2819857"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Elbow Connector 94"/>
          <p:cNvCxnSpPr/>
          <p:nvPr/>
        </p:nvCxnSpPr>
        <p:spPr bwMode="auto">
          <a:xfrm flipV="1">
            <a:off x="6628870" y="1548678"/>
            <a:ext cx="473843" cy="337277"/>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667326" y="3065927"/>
            <a:ext cx="92708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2" name="Straight Connector 111"/>
          <p:cNvCxnSpPr/>
          <p:nvPr/>
        </p:nvCxnSpPr>
        <p:spPr bwMode="auto">
          <a:xfrm>
            <a:off x="3810199" y="4057653"/>
            <a:ext cx="3784211" cy="15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4" name="Straight Connector 133"/>
          <p:cNvCxnSpPr/>
          <p:nvPr/>
        </p:nvCxnSpPr>
        <p:spPr bwMode="auto">
          <a:xfrm>
            <a:off x="6019424" y="1558499"/>
            <a:ext cx="0" cy="11795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5714703" y="1885952"/>
            <a:ext cx="0" cy="9672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bwMode="auto">
          <a:xfrm>
            <a:off x="4685677" y="3476402"/>
            <a:ext cx="5719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0" name="Straight Arrow Connector 119"/>
          <p:cNvCxnSpPr/>
          <p:nvPr/>
        </p:nvCxnSpPr>
        <p:spPr bwMode="auto">
          <a:xfrm>
            <a:off x="4876721" y="3209829"/>
            <a:ext cx="380901"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bwMode="auto">
          <a:xfrm>
            <a:off x="4685677" y="3580277"/>
            <a:ext cx="5719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5" name="Straight Connector 124"/>
          <p:cNvCxnSpPr/>
          <p:nvPr/>
        </p:nvCxnSpPr>
        <p:spPr bwMode="auto">
          <a:xfrm flipV="1">
            <a:off x="4876721" y="3209833"/>
            <a:ext cx="0" cy="26657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bwMode="auto">
          <a:xfrm flipV="1">
            <a:off x="4685677" y="3104406"/>
            <a:ext cx="0" cy="47587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0" name="Straight Arrow Connector 139"/>
          <p:cNvCxnSpPr/>
          <p:nvPr/>
        </p:nvCxnSpPr>
        <p:spPr bwMode="auto">
          <a:xfrm>
            <a:off x="5562345" y="3164779"/>
            <a:ext cx="83798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bwMode="auto">
          <a:xfrm>
            <a:off x="6019427" y="3409505"/>
            <a:ext cx="38090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46" name="Straight Arrow Connector 145"/>
          <p:cNvCxnSpPr/>
          <p:nvPr/>
        </p:nvCxnSpPr>
        <p:spPr bwMode="auto">
          <a:xfrm>
            <a:off x="6019426" y="2738090"/>
            <a:ext cx="3751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1" name="Straight Arrow Connector 150"/>
          <p:cNvCxnSpPr/>
          <p:nvPr/>
        </p:nvCxnSpPr>
        <p:spPr bwMode="auto">
          <a:xfrm>
            <a:off x="5714704" y="2853155"/>
            <a:ext cx="685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0" name="Straight Connector 159"/>
          <p:cNvCxnSpPr/>
          <p:nvPr/>
        </p:nvCxnSpPr>
        <p:spPr bwMode="auto">
          <a:xfrm>
            <a:off x="7594409" y="1697002"/>
            <a:ext cx="0" cy="136892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3" name="Straight Connector 172"/>
          <p:cNvCxnSpPr/>
          <p:nvPr/>
        </p:nvCxnSpPr>
        <p:spPr bwMode="auto">
          <a:xfrm>
            <a:off x="5562344" y="3546595"/>
            <a:ext cx="457081" cy="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5" name="Straight Arrow Connector 174"/>
          <p:cNvCxnSpPr>
            <a:endCxn id="5" idx="1"/>
          </p:cNvCxnSpPr>
          <p:nvPr/>
        </p:nvCxnSpPr>
        <p:spPr bwMode="auto">
          <a:xfrm>
            <a:off x="6533825" y="2340482"/>
            <a:ext cx="0" cy="2789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3" name="Straight Connector 202"/>
          <p:cNvCxnSpPr/>
          <p:nvPr/>
        </p:nvCxnSpPr>
        <p:spPr bwMode="auto">
          <a:xfrm>
            <a:off x="5714706" y="1885950"/>
            <a:ext cx="914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1904507" y="1885954"/>
            <a:ext cx="0" cy="11773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a:off x="1904507" y="1548676"/>
            <a:ext cx="0" cy="337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Straight Arrow Connector 218"/>
          <p:cNvCxnSpPr>
            <a:endCxn id="48" idx="1"/>
          </p:cNvCxnSpPr>
          <p:nvPr/>
        </p:nvCxnSpPr>
        <p:spPr bwMode="auto">
          <a:xfrm>
            <a:off x="1904507" y="1558502"/>
            <a:ext cx="915350"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3" name="Straight Connector 222"/>
          <p:cNvCxnSpPr/>
          <p:nvPr/>
        </p:nvCxnSpPr>
        <p:spPr bwMode="auto">
          <a:xfrm>
            <a:off x="1447428" y="3063257"/>
            <a:ext cx="45708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4" name="Straight Connector 233"/>
          <p:cNvCxnSpPr>
            <a:endCxn id="25" idx="1"/>
          </p:cNvCxnSpPr>
          <p:nvPr/>
        </p:nvCxnSpPr>
        <p:spPr bwMode="auto">
          <a:xfrm flipV="1">
            <a:off x="1904508" y="3063261"/>
            <a:ext cx="298966" cy="26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6" name="Straight Connector 235"/>
          <p:cNvCxnSpPr/>
          <p:nvPr/>
        </p:nvCxnSpPr>
        <p:spPr bwMode="auto">
          <a:xfrm flipV="1">
            <a:off x="4685677" y="2967458"/>
            <a:ext cx="0" cy="136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Arrow Connector 239"/>
          <p:cNvCxnSpPr/>
          <p:nvPr/>
        </p:nvCxnSpPr>
        <p:spPr bwMode="auto">
          <a:xfrm>
            <a:off x="4685677" y="2967455"/>
            <a:ext cx="17146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63" name="Straight Connector 262"/>
          <p:cNvCxnSpPr/>
          <p:nvPr/>
        </p:nvCxnSpPr>
        <p:spPr bwMode="auto">
          <a:xfrm>
            <a:off x="4178403" y="3095529"/>
            <a:ext cx="50727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8" name="TextBox 77"/>
          <p:cNvSpPr txBox="1"/>
          <p:nvPr/>
        </p:nvSpPr>
        <p:spPr>
          <a:xfrm>
            <a:off x="209593" y="3832546"/>
            <a:ext cx="1895663"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R1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[101]</a:t>
            </a:r>
          </a:p>
          <a:p>
            <a:pPr defTabSz="685800" eaLnBrk="0" fontAlgn="base" hangingPunct="0">
              <a:spcBef>
                <a:spcPct val="0"/>
              </a:spcBef>
              <a:spcAft>
                <a:spcPct val="0"/>
              </a:spcAft>
            </a:pPr>
            <a:r>
              <a:rPr lang="en-US" sz="900" dirty="0">
                <a:solidFill>
                  <a:prstClr val="white">
                    <a:lumMod val="50000"/>
                  </a:prstClr>
                </a:solidFill>
                <a:latin typeface="Intel Clear"/>
              </a:rPr>
              <a:t>R2 </a:t>
            </a:r>
            <a:r>
              <a:rPr lang="en-US" sz="900" dirty="0">
                <a:solidFill>
                  <a:prstClr val="white">
                    <a:lumMod val="50000"/>
                  </a:prstClr>
                </a:solidFill>
                <a:latin typeface="Intel Clear"/>
                <a:sym typeface="Wingdings" pitchFamily="2" charset="2"/>
              </a:rPr>
              <a:t> </a:t>
            </a:r>
            <a:r>
              <a:rPr lang="en-US" sz="900" dirty="0">
                <a:solidFill>
                  <a:prstClr val="white">
                    <a:lumMod val="50000"/>
                  </a:prstClr>
                </a:solidFill>
                <a:latin typeface="Intel Clear"/>
              </a:rPr>
              <a:t>Load #42</a:t>
            </a:r>
            <a:endParaRPr lang="en-US" sz="900" dirty="0">
              <a:solidFill>
                <a:prstClr val="white">
                  <a:lumMod val="50000"/>
                </a:prstClr>
              </a:solidFill>
              <a:latin typeface="Intel Clear"/>
              <a:sym typeface="Wingdings" pitchFamily="2" charset="2"/>
            </a:endParaRPr>
          </a:p>
          <a:p>
            <a:pPr defTabSz="685800" eaLnBrk="0" fontAlgn="base" hangingPunct="0">
              <a:spcBef>
                <a:spcPct val="0"/>
              </a:spcBef>
              <a:spcAft>
                <a:spcPct val="0"/>
              </a:spcAft>
            </a:pPr>
            <a:r>
              <a:rPr lang="en-US" sz="1200" b="1" dirty="0">
                <a:solidFill>
                  <a:prstClr val="black"/>
                </a:solidFill>
                <a:latin typeface="Intel Clear"/>
                <a:sym typeface="Wingdings" pitchFamily="2" charset="2"/>
              </a:rPr>
              <a:t>R2  </a:t>
            </a:r>
            <a:r>
              <a:rPr lang="en-US" sz="1200" b="1" dirty="0" err="1">
                <a:solidFill>
                  <a:prstClr val="black"/>
                </a:solidFill>
                <a:latin typeface="Intel Clear"/>
                <a:sym typeface="Wingdings" pitchFamily="2" charset="2"/>
              </a:rPr>
              <a:t>Mul</a:t>
            </a:r>
            <a:r>
              <a:rPr lang="en-US" sz="1200" b="1" dirty="0">
                <a:solidFill>
                  <a:prstClr val="black"/>
                </a:solidFill>
                <a:latin typeface="Intel Clear"/>
                <a:sym typeface="Wingdings" pitchFamily="2" charset="2"/>
              </a:rPr>
              <a:t> R1, R2</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Add R2, R0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Store R0 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p:txBody>
      </p:sp>
    </p:spTree>
    <p:custDataLst>
      <p:tags r:id="rId1"/>
    </p:custDataLst>
    <p:extLst>
      <p:ext uri="{BB962C8B-B14F-4D97-AF65-F5344CB8AC3E}">
        <p14:creationId xmlns:p14="http://schemas.microsoft.com/office/powerpoint/2010/main" val="141067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Add two registers, store result in register</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11</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bwMode="auto">
          <a:xfrm>
            <a:off x="2432014" y="3130154"/>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bwMode="auto">
          <a:xfrm>
            <a:off x="2432014" y="3483479"/>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4" idx="2"/>
          </p:cNvCxnSpPr>
          <p:nvPr/>
        </p:nvCxnSpPr>
        <p:spPr bwMode="auto">
          <a:xfrm>
            <a:off x="1191209" y="1720081"/>
            <a:ext cx="0" cy="27347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2819857"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Elbow Connector 94"/>
          <p:cNvCxnSpPr/>
          <p:nvPr/>
        </p:nvCxnSpPr>
        <p:spPr bwMode="auto">
          <a:xfrm flipV="1">
            <a:off x="6628870" y="1548678"/>
            <a:ext cx="473843" cy="337277"/>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667326" y="3065927"/>
            <a:ext cx="92708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2" name="Straight Connector 111"/>
          <p:cNvCxnSpPr/>
          <p:nvPr/>
        </p:nvCxnSpPr>
        <p:spPr bwMode="auto">
          <a:xfrm>
            <a:off x="3810199" y="4057653"/>
            <a:ext cx="3784211" cy="15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4" name="Straight Connector 133"/>
          <p:cNvCxnSpPr/>
          <p:nvPr/>
        </p:nvCxnSpPr>
        <p:spPr bwMode="auto">
          <a:xfrm>
            <a:off x="6019424" y="1558499"/>
            <a:ext cx="0" cy="11795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5714703" y="1885952"/>
            <a:ext cx="0" cy="9672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4" name="Straight Arrow Connector 103"/>
          <p:cNvCxnSpPr/>
          <p:nvPr/>
        </p:nvCxnSpPr>
        <p:spPr bwMode="auto">
          <a:xfrm>
            <a:off x="4685677" y="3476402"/>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4876721" y="3209829"/>
            <a:ext cx="38090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4" name="Straight Arrow Connector 123"/>
          <p:cNvCxnSpPr/>
          <p:nvPr/>
        </p:nvCxnSpPr>
        <p:spPr bwMode="auto">
          <a:xfrm>
            <a:off x="4685677" y="3580277"/>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Connector 124"/>
          <p:cNvCxnSpPr/>
          <p:nvPr/>
        </p:nvCxnSpPr>
        <p:spPr bwMode="auto">
          <a:xfrm flipV="1">
            <a:off x="4876721" y="3209833"/>
            <a:ext cx="0" cy="26657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30" name="Straight Connector 129"/>
          <p:cNvCxnSpPr/>
          <p:nvPr/>
        </p:nvCxnSpPr>
        <p:spPr bwMode="auto">
          <a:xfrm flipV="1">
            <a:off x="4685677" y="3104406"/>
            <a:ext cx="0" cy="475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Arrow Connector 139"/>
          <p:cNvCxnSpPr/>
          <p:nvPr/>
        </p:nvCxnSpPr>
        <p:spPr bwMode="auto">
          <a:xfrm>
            <a:off x="5562345" y="3164779"/>
            <a:ext cx="83798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42" name="Straight Arrow Connector 141"/>
          <p:cNvCxnSpPr/>
          <p:nvPr/>
        </p:nvCxnSpPr>
        <p:spPr bwMode="auto">
          <a:xfrm>
            <a:off x="6019427" y="3409505"/>
            <a:ext cx="3809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6" name="Straight Arrow Connector 145"/>
          <p:cNvCxnSpPr/>
          <p:nvPr/>
        </p:nvCxnSpPr>
        <p:spPr bwMode="auto">
          <a:xfrm>
            <a:off x="6019426" y="2738090"/>
            <a:ext cx="3751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1" name="Straight Arrow Connector 150"/>
          <p:cNvCxnSpPr/>
          <p:nvPr/>
        </p:nvCxnSpPr>
        <p:spPr bwMode="auto">
          <a:xfrm>
            <a:off x="5714704" y="2853155"/>
            <a:ext cx="685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0" name="Straight Connector 159"/>
          <p:cNvCxnSpPr/>
          <p:nvPr/>
        </p:nvCxnSpPr>
        <p:spPr bwMode="auto">
          <a:xfrm>
            <a:off x="7594409" y="1697002"/>
            <a:ext cx="0" cy="136892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5562344" y="3546595"/>
            <a:ext cx="457081"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Arrow Connector 174"/>
          <p:cNvCxnSpPr>
            <a:endCxn id="5" idx="1"/>
          </p:cNvCxnSpPr>
          <p:nvPr/>
        </p:nvCxnSpPr>
        <p:spPr bwMode="auto">
          <a:xfrm>
            <a:off x="6533825" y="2340482"/>
            <a:ext cx="0" cy="2789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3" name="Straight Connector 202"/>
          <p:cNvCxnSpPr/>
          <p:nvPr/>
        </p:nvCxnSpPr>
        <p:spPr bwMode="auto">
          <a:xfrm>
            <a:off x="5714706" y="1885950"/>
            <a:ext cx="914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1904507" y="1885954"/>
            <a:ext cx="0" cy="11773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a:off x="1904507" y="1548676"/>
            <a:ext cx="0" cy="337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Straight Arrow Connector 218"/>
          <p:cNvCxnSpPr>
            <a:endCxn id="48" idx="1"/>
          </p:cNvCxnSpPr>
          <p:nvPr/>
        </p:nvCxnSpPr>
        <p:spPr bwMode="auto">
          <a:xfrm>
            <a:off x="1904507" y="1558502"/>
            <a:ext cx="915350"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3" name="Straight Connector 222"/>
          <p:cNvCxnSpPr/>
          <p:nvPr/>
        </p:nvCxnSpPr>
        <p:spPr bwMode="auto">
          <a:xfrm>
            <a:off x="1447428" y="3063257"/>
            <a:ext cx="45708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4" name="Straight Connector 233"/>
          <p:cNvCxnSpPr>
            <a:endCxn id="25" idx="1"/>
          </p:cNvCxnSpPr>
          <p:nvPr/>
        </p:nvCxnSpPr>
        <p:spPr bwMode="auto">
          <a:xfrm flipV="1">
            <a:off x="1904508" y="3063261"/>
            <a:ext cx="298966" cy="26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6" name="Straight Connector 235"/>
          <p:cNvCxnSpPr/>
          <p:nvPr/>
        </p:nvCxnSpPr>
        <p:spPr bwMode="auto">
          <a:xfrm flipV="1">
            <a:off x="4685677" y="2967458"/>
            <a:ext cx="0" cy="136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Arrow Connector 239"/>
          <p:cNvCxnSpPr/>
          <p:nvPr/>
        </p:nvCxnSpPr>
        <p:spPr bwMode="auto">
          <a:xfrm>
            <a:off x="4685677" y="2967455"/>
            <a:ext cx="17146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63" name="Straight Connector 262"/>
          <p:cNvCxnSpPr/>
          <p:nvPr/>
        </p:nvCxnSpPr>
        <p:spPr bwMode="auto">
          <a:xfrm>
            <a:off x="4178403" y="3095529"/>
            <a:ext cx="50727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7" name="TextBox 76"/>
          <p:cNvSpPr txBox="1"/>
          <p:nvPr/>
        </p:nvSpPr>
        <p:spPr>
          <a:xfrm>
            <a:off x="209593" y="3832546"/>
            <a:ext cx="1895663"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R1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[101]</a:t>
            </a:r>
          </a:p>
          <a:p>
            <a:pPr defTabSz="685800" eaLnBrk="0" fontAlgn="base" hangingPunct="0">
              <a:spcBef>
                <a:spcPct val="0"/>
              </a:spcBef>
              <a:spcAft>
                <a:spcPct val="0"/>
              </a:spcAft>
            </a:pPr>
            <a:r>
              <a:rPr lang="en-US" sz="900" dirty="0">
                <a:solidFill>
                  <a:prstClr val="white">
                    <a:lumMod val="50000"/>
                  </a:prstClr>
                </a:solidFill>
                <a:latin typeface="Intel Clear"/>
              </a:rPr>
              <a:t>R2 </a:t>
            </a:r>
            <a:r>
              <a:rPr lang="en-US" sz="900" dirty="0">
                <a:solidFill>
                  <a:prstClr val="white">
                    <a:lumMod val="50000"/>
                  </a:prstClr>
                </a:solidFill>
                <a:latin typeface="Intel Clear"/>
                <a:sym typeface="Wingdings" pitchFamily="2" charset="2"/>
              </a:rPr>
              <a:t> </a:t>
            </a:r>
            <a:r>
              <a:rPr lang="en-US" sz="900" dirty="0">
                <a:solidFill>
                  <a:prstClr val="white">
                    <a:lumMod val="50000"/>
                  </a:prstClr>
                </a:solidFill>
                <a:latin typeface="Intel Clear"/>
              </a:rPr>
              <a:t>Load #42</a:t>
            </a:r>
            <a:endParaRPr lang="en-US" sz="900" dirty="0">
              <a:solidFill>
                <a:prstClr val="white">
                  <a:lumMod val="50000"/>
                </a:prstClr>
              </a:solidFill>
              <a:latin typeface="Intel Clear"/>
              <a:sym typeface="Wingdings" pitchFamily="2" charset="2"/>
            </a:endParaRP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R2  </a:t>
            </a:r>
            <a:r>
              <a:rPr lang="en-US" sz="900" dirty="0" err="1">
                <a:solidFill>
                  <a:prstClr val="white">
                    <a:lumMod val="50000"/>
                  </a:prstClr>
                </a:solidFill>
                <a:latin typeface="Intel Clear"/>
                <a:sym typeface="Wingdings" pitchFamily="2" charset="2"/>
              </a:rPr>
              <a:t>Mul</a:t>
            </a:r>
            <a:r>
              <a:rPr lang="en-US" sz="900" dirty="0">
                <a:solidFill>
                  <a:prstClr val="white">
                    <a:lumMod val="50000"/>
                  </a:prstClr>
                </a:solidFill>
                <a:latin typeface="Intel Clear"/>
                <a:sym typeface="Wingdings" pitchFamily="2" charset="2"/>
              </a:rPr>
              <a:t> R1, R2</a:t>
            </a:r>
          </a:p>
          <a:p>
            <a:pPr defTabSz="685800" eaLnBrk="0" fontAlgn="base" hangingPunct="0">
              <a:spcBef>
                <a:spcPct val="0"/>
              </a:spcBef>
              <a:spcAft>
                <a:spcPct val="0"/>
              </a:spcAft>
            </a:pPr>
            <a:r>
              <a:rPr lang="en-US" sz="1200" b="1" dirty="0">
                <a:solidFill>
                  <a:prstClr val="black"/>
                </a:solidFill>
                <a:latin typeface="Intel Clear"/>
                <a:sym typeface="Wingdings" pitchFamily="2" charset="2"/>
              </a:rPr>
              <a:t>R0  Add R2, R0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Store R0 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p:txBody>
      </p:sp>
    </p:spTree>
    <p:custDataLst>
      <p:tags r:id="rId1"/>
    </p:custDataLst>
    <p:extLst>
      <p:ext uri="{BB962C8B-B14F-4D97-AF65-F5344CB8AC3E}">
        <p14:creationId xmlns:p14="http://schemas.microsoft.com/office/powerpoint/2010/main" val="36043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Store register value into memory</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12</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bwMode="auto">
          <a:xfrm>
            <a:off x="2432014" y="3130154"/>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2432014" y="3483479"/>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4" idx="2"/>
          </p:cNvCxnSpPr>
          <p:nvPr/>
        </p:nvCxnSpPr>
        <p:spPr bwMode="auto">
          <a:xfrm>
            <a:off x="1191209" y="1720081"/>
            <a:ext cx="0" cy="27347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2819857"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5" name="Elbow Connector 94"/>
          <p:cNvCxnSpPr/>
          <p:nvPr/>
        </p:nvCxnSpPr>
        <p:spPr bwMode="auto">
          <a:xfrm flipV="1">
            <a:off x="6628870" y="1548678"/>
            <a:ext cx="473843" cy="337277"/>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667326" y="3065927"/>
            <a:ext cx="92708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2" name="Straight Connector 111"/>
          <p:cNvCxnSpPr/>
          <p:nvPr/>
        </p:nvCxnSpPr>
        <p:spPr bwMode="auto">
          <a:xfrm>
            <a:off x="3810199" y="4057653"/>
            <a:ext cx="3784211" cy="15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4" name="Straight Connector 133"/>
          <p:cNvCxnSpPr/>
          <p:nvPr/>
        </p:nvCxnSpPr>
        <p:spPr bwMode="auto">
          <a:xfrm>
            <a:off x="6019424" y="1558499"/>
            <a:ext cx="0" cy="11795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5714703" y="1885952"/>
            <a:ext cx="0" cy="9672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4" name="Straight Arrow Connector 103"/>
          <p:cNvCxnSpPr/>
          <p:nvPr/>
        </p:nvCxnSpPr>
        <p:spPr bwMode="auto">
          <a:xfrm>
            <a:off x="4685677" y="3476402"/>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4876721" y="3209829"/>
            <a:ext cx="3809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Straight Arrow Connector 123"/>
          <p:cNvCxnSpPr/>
          <p:nvPr/>
        </p:nvCxnSpPr>
        <p:spPr bwMode="auto">
          <a:xfrm>
            <a:off x="4685677" y="3580277"/>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Connector 124"/>
          <p:cNvCxnSpPr/>
          <p:nvPr/>
        </p:nvCxnSpPr>
        <p:spPr bwMode="auto">
          <a:xfrm flipV="1">
            <a:off x="4876721" y="3209833"/>
            <a:ext cx="0" cy="2665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685677" y="3104406"/>
            <a:ext cx="0" cy="475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Arrow Connector 139"/>
          <p:cNvCxnSpPr/>
          <p:nvPr/>
        </p:nvCxnSpPr>
        <p:spPr bwMode="auto">
          <a:xfrm>
            <a:off x="5562345" y="3164779"/>
            <a:ext cx="83798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2" name="Straight Arrow Connector 141"/>
          <p:cNvCxnSpPr/>
          <p:nvPr/>
        </p:nvCxnSpPr>
        <p:spPr bwMode="auto">
          <a:xfrm>
            <a:off x="6019427" y="3409505"/>
            <a:ext cx="3809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6" name="Straight Arrow Connector 145"/>
          <p:cNvCxnSpPr/>
          <p:nvPr/>
        </p:nvCxnSpPr>
        <p:spPr bwMode="auto">
          <a:xfrm>
            <a:off x="6019426" y="2738090"/>
            <a:ext cx="3751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1" name="Straight Arrow Connector 150"/>
          <p:cNvCxnSpPr/>
          <p:nvPr/>
        </p:nvCxnSpPr>
        <p:spPr bwMode="auto">
          <a:xfrm>
            <a:off x="5714704" y="2853155"/>
            <a:ext cx="685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0" name="Straight Connector 159"/>
          <p:cNvCxnSpPr/>
          <p:nvPr/>
        </p:nvCxnSpPr>
        <p:spPr bwMode="auto">
          <a:xfrm>
            <a:off x="7594409" y="1697002"/>
            <a:ext cx="0" cy="1368929"/>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5562344" y="3546595"/>
            <a:ext cx="457081"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Arrow Connector 174"/>
          <p:cNvCxnSpPr>
            <a:endCxn id="5" idx="1"/>
          </p:cNvCxnSpPr>
          <p:nvPr/>
        </p:nvCxnSpPr>
        <p:spPr bwMode="auto">
          <a:xfrm>
            <a:off x="6533825" y="2340482"/>
            <a:ext cx="0" cy="278921"/>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a:off x="5714706" y="1885950"/>
            <a:ext cx="91416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3" name="Straight Connector 212"/>
          <p:cNvCxnSpPr/>
          <p:nvPr/>
        </p:nvCxnSpPr>
        <p:spPr bwMode="auto">
          <a:xfrm>
            <a:off x="1904507" y="1885954"/>
            <a:ext cx="0" cy="11773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7" name="Straight Connector 216"/>
          <p:cNvCxnSpPr/>
          <p:nvPr/>
        </p:nvCxnSpPr>
        <p:spPr bwMode="auto">
          <a:xfrm>
            <a:off x="1904507" y="1548676"/>
            <a:ext cx="0" cy="337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Straight Arrow Connector 218"/>
          <p:cNvCxnSpPr>
            <a:endCxn id="48" idx="1"/>
          </p:cNvCxnSpPr>
          <p:nvPr/>
        </p:nvCxnSpPr>
        <p:spPr bwMode="auto">
          <a:xfrm>
            <a:off x="1904507" y="1558502"/>
            <a:ext cx="915350"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3" name="Straight Connector 222"/>
          <p:cNvCxnSpPr/>
          <p:nvPr/>
        </p:nvCxnSpPr>
        <p:spPr bwMode="auto">
          <a:xfrm>
            <a:off x="1447428" y="3063257"/>
            <a:ext cx="45708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4" name="Straight Connector 233"/>
          <p:cNvCxnSpPr>
            <a:endCxn id="25" idx="1"/>
          </p:cNvCxnSpPr>
          <p:nvPr/>
        </p:nvCxnSpPr>
        <p:spPr bwMode="auto">
          <a:xfrm flipV="1">
            <a:off x="1904508" y="3063261"/>
            <a:ext cx="298966" cy="26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6" name="Straight Connector 235"/>
          <p:cNvCxnSpPr/>
          <p:nvPr/>
        </p:nvCxnSpPr>
        <p:spPr bwMode="auto">
          <a:xfrm flipV="1">
            <a:off x="4685677" y="2967458"/>
            <a:ext cx="0" cy="13694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0" name="Straight Arrow Connector 239"/>
          <p:cNvCxnSpPr/>
          <p:nvPr/>
        </p:nvCxnSpPr>
        <p:spPr bwMode="auto">
          <a:xfrm>
            <a:off x="4685677" y="2967455"/>
            <a:ext cx="1714649"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a:off x="4178403" y="3095529"/>
            <a:ext cx="50727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7" name="TextBox 76"/>
          <p:cNvSpPr txBox="1"/>
          <p:nvPr/>
        </p:nvSpPr>
        <p:spPr>
          <a:xfrm>
            <a:off x="209591" y="3838955"/>
            <a:ext cx="2222424"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R1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[101]</a:t>
            </a:r>
          </a:p>
          <a:p>
            <a:pPr defTabSz="685800" eaLnBrk="0" fontAlgn="base" hangingPunct="0">
              <a:spcBef>
                <a:spcPct val="0"/>
              </a:spcBef>
              <a:spcAft>
                <a:spcPct val="0"/>
              </a:spcAft>
            </a:pPr>
            <a:r>
              <a:rPr lang="en-US" sz="900" dirty="0">
                <a:solidFill>
                  <a:prstClr val="white">
                    <a:lumMod val="50000"/>
                  </a:prstClr>
                </a:solidFill>
                <a:latin typeface="Intel Clear"/>
              </a:rPr>
              <a:t>R2 </a:t>
            </a:r>
            <a:r>
              <a:rPr lang="en-US" sz="900" dirty="0">
                <a:solidFill>
                  <a:prstClr val="white">
                    <a:lumMod val="50000"/>
                  </a:prstClr>
                </a:solidFill>
                <a:latin typeface="Intel Clear"/>
                <a:sym typeface="Wingdings" pitchFamily="2" charset="2"/>
              </a:rPr>
              <a:t> </a:t>
            </a:r>
            <a:r>
              <a:rPr lang="en-US" sz="900" dirty="0">
                <a:solidFill>
                  <a:prstClr val="white">
                    <a:lumMod val="50000"/>
                  </a:prstClr>
                </a:solidFill>
                <a:latin typeface="Intel Clear"/>
              </a:rPr>
              <a:t>Load #42</a:t>
            </a:r>
            <a:endParaRPr lang="en-US" sz="900" dirty="0">
              <a:solidFill>
                <a:prstClr val="white">
                  <a:lumMod val="50000"/>
                </a:prstClr>
              </a:solidFill>
              <a:latin typeface="Intel Clear"/>
              <a:sym typeface="Wingdings" pitchFamily="2" charset="2"/>
            </a:endParaRP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R2  </a:t>
            </a:r>
            <a:r>
              <a:rPr lang="en-US" sz="900" dirty="0" err="1">
                <a:solidFill>
                  <a:prstClr val="white">
                    <a:lumMod val="50000"/>
                  </a:prstClr>
                </a:solidFill>
                <a:latin typeface="Intel Clear"/>
                <a:sym typeface="Wingdings" pitchFamily="2" charset="2"/>
              </a:rPr>
              <a:t>Mul</a:t>
            </a:r>
            <a:r>
              <a:rPr lang="en-US" sz="900" dirty="0">
                <a:solidFill>
                  <a:prstClr val="white">
                    <a:lumMod val="50000"/>
                  </a:prstClr>
                </a:solidFill>
                <a:latin typeface="Intel Clear"/>
                <a:sym typeface="Wingdings" pitchFamily="2" charset="2"/>
              </a:rPr>
              <a:t> R1, R2</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Add R2, R0</a:t>
            </a:r>
          </a:p>
          <a:p>
            <a:pPr defTabSz="685800" eaLnBrk="0" fontAlgn="base" hangingPunct="0">
              <a:spcBef>
                <a:spcPct val="0"/>
              </a:spcBef>
              <a:spcAft>
                <a:spcPct val="0"/>
              </a:spcAft>
            </a:pPr>
            <a:r>
              <a:rPr lang="en-US" sz="1200" b="1" dirty="0">
                <a:solidFill>
                  <a:prstClr val="black"/>
                </a:solidFill>
                <a:latin typeface="Intel Clear"/>
                <a:sym typeface="Wingdings" pitchFamily="2" charset="2"/>
              </a:rPr>
              <a:t>Store R0Mem[100]</a:t>
            </a:r>
          </a:p>
        </p:txBody>
      </p:sp>
    </p:spTree>
    <p:custDataLst>
      <p:tags r:id="rId1"/>
    </p:custDataLst>
    <p:extLst>
      <p:ext uri="{BB962C8B-B14F-4D97-AF65-F5344CB8AC3E}">
        <p14:creationId xmlns:p14="http://schemas.microsoft.com/office/powerpoint/2010/main" val="118676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activity, step by step</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13</a:t>
            </a:fld>
            <a:endParaRPr lang="en-US" dirty="0">
              <a:solidFill>
                <a:prstClr val="white"/>
              </a:solidFill>
              <a:latin typeface="Intel Clear"/>
            </a:endParaRPr>
          </a:p>
        </p:txBody>
      </p:sp>
      <p:sp>
        <p:nvSpPr>
          <p:cNvPr id="406" name="Down Arrow 405"/>
          <p:cNvSpPr/>
          <p:nvPr/>
        </p:nvSpPr>
        <p:spPr bwMode="auto">
          <a:xfrm>
            <a:off x="5867064" y="1547368"/>
            <a:ext cx="1752143" cy="228243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07" name="TextBox 406"/>
          <p:cNvSpPr txBox="1"/>
          <p:nvPr/>
        </p:nvSpPr>
        <p:spPr>
          <a:xfrm>
            <a:off x="5943243" y="1047514"/>
            <a:ext cx="1447423" cy="507831"/>
          </a:xfrm>
          <a:prstGeom prst="rect">
            <a:avLst/>
          </a:prstGeom>
          <a:noFill/>
        </p:spPr>
        <p:txBody>
          <a:bodyPr wrap="square" rtlCol="0">
            <a:spAutoFit/>
          </a:bodyPr>
          <a:lstStyle/>
          <a:p>
            <a:pPr algn="ctr" defTabSz="685800" eaLnBrk="0" fontAlgn="base" hangingPunct="0">
              <a:spcBef>
                <a:spcPct val="0"/>
              </a:spcBef>
              <a:spcAft>
                <a:spcPct val="0"/>
              </a:spcAft>
            </a:pPr>
            <a:r>
              <a:rPr lang="en-US" sz="2700" dirty="0">
                <a:solidFill>
                  <a:prstClr val="black"/>
                </a:solidFill>
                <a:latin typeface="Arial" pitchFamily="34" charset="0"/>
              </a:rPr>
              <a:t>Time</a:t>
            </a:r>
          </a:p>
        </p:txBody>
      </p:sp>
      <p:grpSp>
        <p:nvGrpSpPr>
          <p:cNvPr id="349" name="Group 4"/>
          <p:cNvGrpSpPr/>
          <p:nvPr/>
        </p:nvGrpSpPr>
        <p:grpSpPr>
          <a:xfrm>
            <a:off x="2292136" y="765358"/>
            <a:ext cx="1080642" cy="631354"/>
            <a:chOff x="462956" y="1333500"/>
            <a:chExt cx="7624068" cy="4620812"/>
          </a:xfrm>
        </p:grpSpPr>
        <p:sp>
          <p:nvSpPr>
            <p:cNvPr id="350" name="TextBox 349"/>
            <p:cNvSpPr txBox="1"/>
            <p:nvPr/>
          </p:nvSpPr>
          <p:spPr>
            <a:xfrm>
              <a:off x="3224757" y="3388703"/>
              <a:ext cx="698500" cy="2196268"/>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08" name="Rectangle 407"/>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09" name="Straight Connector 408"/>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0" name="TextBox 409"/>
            <p:cNvSpPr txBox="1"/>
            <p:nvPr/>
          </p:nvSpPr>
          <p:spPr>
            <a:xfrm>
              <a:off x="698499"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11" name="Rectangle 410"/>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12" name="Straight Arrow Connector 411"/>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3" name="Straight Arrow Connector 412"/>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14" name="Straight Arrow Connector 413"/>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15" name="Left Brace 414"/>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16" name="Straight Arrow Connector 415"/>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17" name="Straight Arrow Connector 416"/>
            <p:cNvCxnSpPr>
              <a:stCxn id="410" idx="2"/>
            </p:cNvCxnSpPr>
            <p:nvPr/>
          </p:nvCxnSpPr>
          <p:spPr bwMode="auto">
            <a:xfrm flipV="1">
              <a:off x="1190326" y="2658080"/>
              <a:ext cx="7" cy="143151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18" name="TextBox 417"/>
            <p:cNvSpPr txBox="1"/>
            <p:nvPr/>
          </p:nvSpPr>
          <p:spPr>
            <a:xfrm>
              <a:off x="2819397"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19" name="TextBox 418"/>
            <p:cNvSpPr txBox="1"/>
            <p:nvPr/>
          </p:nvSpPr>
          <p:spPr>
            <a:xfrm>
              <a:off x="7103370" y="1880236"/>
              <a:ext cx="983654" cy="219626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20" name="Straight Connector 419"/>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1" name="Elbow Connector 420"/>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422" name="Right Arrow 421"/>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23" name="Straight Connector 422"/>
            <p:cNvCxnSpPr>
              <a:stCxn id="418" idx="3"/>
            </p:cNvCxnSpPr>
            <p:nvPr/>
          </p:nvCxnSpPr>
          <p:spPr bwMode="auto">
            <a:xfrm flipV="1">
              <a:off x="3803051" y="2078007"/>
              <a:ext cx="2216750" cy="91345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24" name="Straight Connector 423"/>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25" name="Straight Connector 424"/>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26" name="Straight Arrow Connector 425"/>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27" name="Straight Connector 426"/>
            <p:cNvCxnSpPr/>
            <p:nvPr/>
          </p:nvCxnSpPr>
          <p:spPr bwMode="auto">
            <a:xfrm>
              <a:off x="6019800" y="2077998"/>
              <a:ext cx="0" cy="15727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28" name="Straight Connector 427"/>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9" name="Trapezoid 428"/>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30" name="Flowchart: Or 429"/>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31" name="Flowchart: Summing Junction 430"/>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32" name="Straight Arrow Connector 431"/>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3" name="Straight Arrow Connector 432"/>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4" name="Straight Arrow Connector 433"/>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5" name="Straight Arrow Connector 434"/>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6" name="Straight Connector 435"/>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7" name="Straight Connector 436"/>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8" name="Straight Arrow Connector 437"/>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9" name="Straight Arrow Connector 438"/>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40" name="Straight Arrow Connector 439"/>
            <p:cNvCxnSpPr/>
            <p:nvPr/>
          </p:nvCxnSpPr>
          <p:spPr bwMode="auto">
            <a:xfrm>
              <a:off x="6019800" y="3650786"/>
              <a:ext cx="37524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41" name="Straight Arrow Connector 440"/>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2" name="Straight Connector 441"/>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43" name="TextBox 442"/>
            <p:cNvSpPr txBox="1"/>
            <p:nvPr/>
          </p:nvSpPr>
          <p:spPr>
            <a:xfrm>
              <a:off x="7103370" y="3758044"/>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44" name="TextBox 443"/>
            <p:cNvSpPr txBox="1"/>
            <p:nvPr/>
          </p:nvSpPr>
          <p:spPr>
            <a:xfrm>
              <a:off x="6318621" y="2751309"/>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45" name="Straight Connector 444"/>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6" name="Straight Connector 445"/>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7" name="Straight Arrow Connector 446"/>
            <p:cNvCxnSpPr>
              <a:endCxn id="429"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48" name="Right Arrow 447"/>
            <p:cNvSpPr/>
            <p:nvPr/>
          </p:nvSpPr>
          <p:spPr bwMode="auto">
            <a:xfrm rot="5400000">
              <a:off x="3068786"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49" name="Right Arrow 448"/>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50" name="Straight Connector 449"/>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1" name="Straight Connector 450"/>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2" name="Straight Connector 451"/>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3" name="Straight Connector 452"/>
            <p:cNvCxnSpPr/>
            <p:nvPr/>
          </p:nvCxnSpPr>
          <p:spPr bwMode="auto">
            <a:xfrm>
              <a:off x="1903812" y="2064898"/>
              <a:ext cx="0" cy="44970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4" name="Straight Arrow Connector 453"/>
            <p:cNvCxnSpPr>
              <a:endCxn id="418" idx="1"/>
            </p:cNvCxnSpPr>
            <p:nvPr/>
          </p:nvCxnSpPr>
          <p:spPr bwMode="auto">
            <a:xfrm>
              <a:off x="1903811" y="2078000"/>
              <a:ext cx="915586" cy="91346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55" name="Straight Connector 454"/>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6" name="Straight Connector 455"/>
            <p:cNvCxnSpPr>
              <a:endCxn id="415"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7" name="Straight Connector 456"/>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8" name="Straight Arrow Connector 457"/>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9" name="Straight Arrow Connector 458"/>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460" name="Straight Connector 459"/>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1" name="Straight Connector 460"/>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62" name="Group 60"/>
          <p:cNvGrpSpPr/>
          <p:nvPr/>
        </p:nvGrpSpPr>
        <p:grpSpPr>
          <a:xfrm>
            <a:off x="2295116" y="1480164"/>
            <a:ext cx="1080642" cy="631354"/>
            <a:chOff x="462956" y="1333500"/>
            <a:chExt cx="7624068" cy="4620812"/>
          </a:xfrm>
        </p:grpSpPr>
        <p:sp>
          <p:nvSpPr>
            <p:cNvPr id="463" name="TextBox 462"/>
            <p:cNvSpPr txBox="1"/>
            <p:nvPr/>
          </p:nvSpPr>
          <p:spPr>
            <a:xfrm>
              <a:off x="3224757" y="3388703"/>
              <a:ext cx="698500" cy="2196268"/>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64" name="Rectangle 463"/>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65" name="Straight Connector 464"/>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6" name="TextBox 465"/>
            <p:cNvSpPr txBox="1"/>
            <p:nvPr/>
          </p:nvSpPr>
          <p:spPr>
            <a:xfrm>
              <a:off x="698499"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67" name="Rectangle 466"/>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68" name="Straight Arrow Connector 467"/>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9" name="Straight Arrow Connector 468"/>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0" name="Straight Arrow Connector 469"/>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71" name="Left Brace 470"/>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72" name="Straight Arrow Connector 471"/>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73" name="Straight Arrow Connector 472"/>
            <p:cNvCxnSpPr>
              <a:stCxn id="466" idx="2"/>
            </p:cNvCxnSpPr>
            <p:nvPr/>
          </p:nvCxnSpPr>
          <p:spPr bwMode="auto">
            <a:xfrm flipV="1">
              <a:off x="1190326" y="2658080"/>
              <a:ext cx="7" cy="143151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74" name="TextBox 473"/>
            <p:cNvSpPr txBox="1"/>
            <p:nvPr/>
          </p:nvSpPr>
          <p:spPr>
            <a:xfrm>
              <a:off x="2819397"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75" name="TextBox 474"/>
            <p:cNvSpPr txBox="1"/>
            <p:nvPr/>
          </p:nvSpPr>
          <p:spPr>
            <a:xfrm>
              <a:off x="7103370" y="1880236"/>
              <a:ext cx="983654" cy="219626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76" name="Straight Connector 475"/>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7" name="Elbow Connector 476"/>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478" name="Right Arrow 477"/>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79" name="Straight Connector 478"/>
            <p:cNvCxnSpPr>
              <a:stCxn id="474" idx="3"/>
            </p:cNvCxnSpPr>
            <p:nvPr/>
          </p:nvCxnSpPr>
          <p:spPr bwMode="auto">
            <a:xfrm flipV="1">
              <a:off x="3803051" y="2078007"/>
              <a:ext cx="2216750" cy="91345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0" name="Straight Connector 479"/>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1" name="Straight Connector 480"/>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2" name="Straight Arrow Connector 481"/>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83" name="Straight Connector 482"/>
            <p:cNvCxnSpPr/>
            <p:nvPr/>
          </p:nvCxnSpPr>
          <p:spPr bwMode="auto">
            <a:xfrm>
              <a:off x="6019800" y="2077998"/>
              <a:ext cx="0" cy="15727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4" name="Straight Connector 483"/>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85" name="Trapezoid 484"/>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86" name="Flowchart: Or 485"/>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87" name="Flowchart: Summing Junction 486"/>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88" name="Straight Arrow Connector 487"/>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9" name="Straight Arrow Connector 488"/>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0" name="Straight Arrow Connector 489"/>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1" name="Straight Arrow Connector 490"/>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2" name="Straight Connector 491"/>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3" name="Straight Connector 492"/>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4" name="Straight Arrow Connector 493"/>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5" name="Straight Arrow Connector 494"/>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6" name="Straight Arrow Connector 495"/>
            <p:cNvCxnSpPr/>
            <p:nvPr/>
          </p:nvCxnSpPr>
          <p:spPr bwMode="auto">
            <a:xfrm>
              <a:off x="6019800" y="3650786"/>
              <a:ext cx="37524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97" name="Straight Arrow Connector 496"/>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8" name="Straight Connector 497"/>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99" name="TextBox 498"/>
            <p:cNvSpPr txBox="1"/>
            <p:nvPr/>
          </p:nvSpPr>
          <p:spPr>
            <a:xfrm>
              <a:off x="7103370" y="3758044"/>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500" name="TextBox 499"/>
            <p:cNvSpPr txBox="1"/>
            <p:nvPr/>
          </p:nvSpPr>
          <p:spPr>
            <a:xfrm>
              <a:off x="6318621" y="2751309"/>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501" name="Straight Connector 500"/>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2" name="Straight Connector 501"/>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3" name="Straight Arrow Connector 502"/>
            <p:cNvCxnSpPr>
              <a:endCxn id="485"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04" name="Right Arrow 503"/>
            <p:cNvSpPr/>
            <p:nvPr/>
          </p:nvSpPr>
          <p:spPr bwMode="auto">
            <a:xfrm rot="5400000">
              <a:off x="3068786"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05" name="Right Arrow 504"/>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06" name="Straight Connector 505"/>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7" name="Straight Connector 506"/>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8" name="Straight Connector 507"/>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9" name="Straight Connector 508"/>
            <p:cNvCxnSpPr/>
            <p:nvPr/>
          </p:nvCxnSpPr>
          <p:spPr bwMode="auto">
            <a:xfrm>
              <a:off x="1903812" y="2064898"/>
              <a:ext cx="0" cy="44970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10" name="Straight Arrow Connector 509"/>
            <p:cNvCxnSpPr>
              <a:endCxn id="474" idx="1"/>
            </p:cNvCxnSpPr>
            <p:nvPr/>
          </p:nvCxnSpPr>
          <p:spPr bwMode="auto">
            <a:xfrm>
              <a:off x="1903811" y="2078000"/>
              <a:ext cx="915586" cy="91346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11" name="Straight Connector 510"/>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12" name="Straight Connector 511"/>
            <p:cNvCxnSpPr>
              <a:endCxn id="471"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13" name="Straight Connector 512"/>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4" name="Straight Arrow Connector 513"/>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5" name="Straight Arrow Connector 514"/>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516" name="Straight Connector 515"/>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7" name="Straight Connector 516"/>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18" name="Group 77"/>
          <p:cNvGrpSpPr/>
          <p:nvPr/>
        </p:nvGrpSpPr>
        <p:grpSpPr>
          <a:xfrm>
            <a:off x="2311749" y="2130725"/>
            <a:ext cx="1047376" cy="689053"/>
            <a:chOff x="462956" y="1333500"/>
            <a:chExt cx="7624068" cy="4295012"/>
          </a:xfrm>
        </p:grpSpPr>
        <p:sp>
          <p:nvSpPr>
            <p:cNvPr id="519" name="TextBox 518"/>
            <p:cNvSpPr txBox="1"/>
            <p:nvPr/>
          </p:nvSpPr>
          <p:spPr>
            <a:xfrm>
              <a:off x="3224760" y="3388708"/>
              <a:ext cx="698498" cy="1870474"/>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520" name="Rectangle 519"/>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21" name="Straight Connector 520"/>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2" name="TextBox 521"/>
            <p:cNvSpPr txBox="1"/>
            <p:nvPr/>
          </p:nvSpPr>
          <p:spPr>
            <a:xfrm>
              <a:off x="698504" y="1893329"/>
              <a:ext cx="983654" cy="18704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23" name="Rectangle 522"/>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24" name="Straight Arrow Connector 523"/>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5" name="Straight Arrow Connector 524"/>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6" name="Straight Arrow Connector 525"/>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27" name="Left Brace 526"/>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28" name="Straight Arrow Connector 527"/>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29" name="Straight Arrow Connector 528"/>
            <p:cNvCxnSpPr>
              <a:stCxn id="522" idx="2"/>
            </p:cNvCxnSpPr>
            <p:nvPr/>
          </p:nvCxnSpPr>
          <p:spPr bwMode="auto">
            <a:xfrm flipV="1">
              <a:off x="1190331" y="2658069"/>
              <a:ext cx="0" cy="110573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30" name="TextBox 529"/>
            <p:cNvSpPr txBox="1"/>
            <p:nvPr/>
          </p:nvSpPr>
          <p:spPr>
            <a:xfrm>
              <a:off x="2819403" y="1893329"/>
              <a:ext cx="983654" cy="18704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31" name="TextBox 530"/>
            <p:cNvSpPr txBox="1"/>
            <p:nvPr/>
          </p:nvSpPr>
          <p:spPr>
            <a:xfrm>
              <a:off x="7103370" y="1880233"/>
              <a:ext cx="983654" cy="18704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532" name="Straight Connector 531"/>
            <p:cNvCxnSpPr/>
            <p:nvPr/>
          </p:nvCxnSpPr>
          <p:spPr bwMode="auto">
            <a:xfrm>
              <a:off x="1903812" y="2514600"/>
              <a:ext cx="381118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33" name="Elbow Connector 532"/>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534" name="Right Arrow 533"/>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35" name="Straight Connector 534"/>
            <p:cNvCxnSpPr>
              <a:stCxn id="530" idx="3"/>
            </p:cNvCxnSpPr>
            <p:nvPr/>
          </p:nvCxnSpPr>
          <p:spPr bwMode="auto">
            <a:xfrm flipV="1">
              <a:off x="3803057" y="2078001"/>
              <a:ext cx="2216745" cy="7505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6" name="Straight Connector 535"/>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37" name="Straight Connector 536"/>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38" name="Straight Arrow Connector 537"/>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39" name="Straight Connector 538"/>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0" name="Straight Connector 539"/>
            <p:cNvCxnSpPr/>
            <p:nvPr/>
          </p:nvCxnSpPr>
          <p:spPr bwMode="auto">
            <a:xfrm>
              <a:off x="5715000" y="2514602"/>
              <a:ext cx="0" cy="128960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41" name="Trapezoid 540"/>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42" name="Flowchart: Or 541"/>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43" name="Flowchart: Summing Junction 542"/>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44" name="Straight Arrow Connector 543"/>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5" name="Straight Arrow Connector 544"/>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6" name="Straight Arrow Connector 545"/>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7" name="Straight Arrow Connector 546"/>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8" name="Straight Connector 547"/>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9" name="Straight Connector 548"/>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0" name="Straight Arrow Connector 549"/>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1" name="Straight Arrow Connector 550"/>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2" name="Straight Arrow Connector 551"/>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53" name="Straight Arrow Connector 552"/>
            <p:cNvCxnSpPr/>
            <p:nvPr/>
          </p:nvCxnSpPr>
          <p:spPr bwMode="auto">
            <a:xfrm>
              <a:off x="5715001" y="3804206"/>
              <a:ext cx="6858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54" name="Straight Connector 553"/>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555" name="TextBox 554"/>
            <p:cNvSpPr txBox="1"/>
            <p:nvPr/>
          </p:nvSpPr>
          <p:spPr>
            <a:xfrm>
              <a:off x="7103370" y="3758038"/>
              <a:ext cx="698498" cy="1870474"/>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556" name="TextBox 555"/>
            <p:cNvSpPr txBox="1"/>
            <p:nvPr/>
          </p:nvSpPr>
          <p:spPr>
            <a:xfrm>
              <a:off x="6318620" y="2751306"/>
              <a:ext cx="698498" cy="1870474"/>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557" name="Straight Connector 556"/>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8" name="Straight Connector 557"/>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9" name="Straight Arrow Connector 558"/>
            <p:cNvCxnSpPr>
              <a:endCxn id="541"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60" name="Right Arrow 559"/>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61" name="Right Arrow 560"/>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62" name="Straight Connector 561"/>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3" name="Straight Connector 562"/>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4" name="Straight Connector 563"/>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5" name="Straight Connector 564"/>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6" name="Straight Arrow Connector 565"/>
            <p:cNvCxnSpPr>
              <a:endCxn id="530" idx="1"/>
            </p:cNvCxnSpPr>
            <p:nvPr/>
          </p:nvCxnSpPr>
          <p:spPr bwMode="auto">
            <a:xfrm>
              <a:off x="1903817" y="2078001"/>
              <a:ext cx="915586" cy="7505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7" name="Straight Connector 566"/>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8" name="Straight Connector 567"/>
            <p:cNvCxnSpPr>
              <a:endCxn id="527"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9" name="Straight Connector 568"/>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0" name="Straight Arrow Connector 569"/>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1" name="Straight Arrow Connector 570"/>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572" name="Straight Connector 571"/>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3" name="Straight Connector 572"/>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74" name="Group 77"/>
          <p:cNvGrpSpPr/>
          <p:nvPr/>
        </p:nvGrpSpPr>
        <p:grpSpPr>
          <a:xfrm>
            <a:off x="2292136" y="2852258"/>
            <a:ext cx="1083623" cy="689053"/>
            <a:chOff x="462956" y="1333500"/>
            <a:chExt cx="7624068" cy="4295018"/>
          </a:xfrm>
        </p:grpSpPr>
        <p:sp>
          <p:nvSpPr>
            <p:cNvPr id="575" name="TextBox 574"/>
            <p:cNvSpPr txBox="1"/>
            <p:nvPr/>
          </p:nvSpPr>
          <p:spPr>
            <a:xfrm>
              <a:off x="3224758" y="3388711"/>
              <a:ext cx="698499" cy="1870477"/>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576" name="Rectangle 575"/>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77" name="Straight Connector 576"/>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8" name="TextBox 577"/>
            <p:cNvSpPr txBox="1"/>
            <p:nvPr/>
          </p:nvSpPr>
          <p:spPr>
            <a:xfrm>
              <a:off x="698498" y="1893330"/>
              <a:ext cx="983657" cy="18704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79" name="Rectangle 578"/>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80" name="Straight Arrow Connector 579"/>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81" name="Straight Arrow Connector 580"/>
            <p:cNvCxnSpPr/>
            <p:nvPr/>
          </p:nvCxnSpPr>
          <p:spPr bwMode="auto">
            <a:xfrm>
              <a:off x="2431456" y="4173538"/>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82" name="Straight Arrow Connector 581"/>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83" name="Left Brace 582"/>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84" name="Straight Arrow Connector 583"/>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85" name="Straight Arrow Connector 584"/>
            <p:cNvCxnSpPr>
              <a:stCxn id="578" idx="2"/>
            </p:cNvCxnSpPr>
            <p:nvPr/>
          </p:nvCxnSpPr>
          <p:spPr bwMode="auto">
            <a:xfrm flipV="1">
              <a:off x="1190330" y="2658065"/>
              <a:ext cx="0" cy="110574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86" name="TextBox 585"/>
            <p:cNvSpPr txBox="1"/>
            <p:nvPr/>
          </p:nvSpPr>
          <p:spPr>
            <a:xfrm>
              <a:off x="2819402" y="1893330"/>
              <a:ext cx="983657" cy="18704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87" name="TextBox 586"/>
            <p:cNvSpPr txBox="1"/>
            <p:nvPr/>
          </p:nvSpPr>
          <p:spPr>
            <a:xfrm>
              <a:off x="7103367" y="1880234"/>
              <a:ext cx="983657" cy="18704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588" name="Straight Connector 587"/>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9" name="Elbow Connector 588"/>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590" name="Right Arrow 589"/>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91" name="Straight Connector 590"/>
            <p:cNvCxnSpPr>
              <a:stCxn id="586" idx="3"/>
            </p:cNvCxnSpPr>
            <p:nvPr/>
          </p:nvCxnSpPr>
          <p:spPr bwMode="auto">
            <a:xfrm flipV="1">
              <a:off x="3803059" y="2078002"/>
              <a:ext cx="2216744" cy="7505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2" name="Straight Connector 591"/>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93" name="Straight Connector 592"/>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94" name="Straight Arrow Connector 593"/>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95" name="Straight Connector 594"/>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6" name="Straight Connector 595"/>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97" name="Trapezoid 596"/>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98" name="Flowchart: Or 597"/>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99" name="Flowchart: Summing Junction 598"/>
            <p:cNvSpPr/>
            <p:nvPr/>
          </p:nvSpPr>
          <p:spPr bwMode="auto">
            <a:xfrm>
              <a:off x="5257800" y="4546007"/>
              <a:ext cx="304800" cy="324521"/>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00" name="Straight Arrow Connector 599"/>
            <p:cNvCxnSpPr/>
            <p:nvPr/>
          </p:nvCxnSpPr>
          <p:spPr bwMode="auto">
            <a:xfrm>
              <a:off x="4685706" y="4127372"/>
              <a:ext cx="57209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01" name="Straight Arrow Connector 600"/>
            <p:cNvCxnSpPr/>
            <p:nvPr/>
          </p:nvCxnSpPr>
          <p:spPr bwMode="auto">
            <a:xfrm>
              <a:off x="4685706" y="4635203"/>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02" name="Straight Arrow Connector 601"/>
            <p:cNvCxnSpPr/>
            <p:nvPr/>
          </p:nvCxnSpPr>
          <p:spPr bwMode="auto">
            <a:xfrm>
              <a:off x="4876800" y="4279772"/>
              <a:ext cx="3810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03" name="Straight Arrow Connector 602"/>
            <p:cNvCxnSpPr/>
            <p:nvPr/>
          </p:nvCxnSpPr>
          <p:spPr bwMode="auto">
            <a:xfrm>
              <a:off x="4685706" y="4773703"/>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04" name="Straight Connector 603"/>
            <p:cNvCxnSpPr/>
            <p:nvPr/>
          </p:nvCxnSpPr>
          <p:spPr bwMode="auto">
            <a:xfrm flipV="1">
              <a:off x="4876800" y="4279772"/>
              <a:ext cx="0" cy="3554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5" name="Straight Connector 604"/>
            <p:cNvCxnSpPr/>
            <p:nvPr/>
          </p:nvCxnSpPr>
          <p:spPr bwMode="auto">
            <a:xfrm flipV="1">
              <a:off x="4685706" y="4139205"/>
              <a:ext cx="0" cy="63449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06" name="Straight Arrow Connector 605"/>
            <p:cNvCxnSpPr/>
            <p:nvPr/>
          </p:nvCxnSpPr>
          <p:spPr bwMode="auto">
            <a:xfrm>
              <a:off x="5562600" y="4219705"/>
              <a:ext cx="838201"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07" name="Straight Arrow Connector 606"/>
            <p:cNvCxnSpPr/>
            <p:nvPr/>
          </p:nvCxnSpPr>
          <p:spPr bwMode="auto">
            <a:xfrm>
              <a:off x="6019800" y="4546007"/>
              <a:ext cx="38100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08" name="Straight Arrow Connector 607"/>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09" name="Straight Arrow Connector 608"/>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10" name="Straight Connector 609"/>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611" name="TextBox 610"/>
            <p:cNvSpPr txBox="1"/>
            <p:nvPr/>
          </p:nvSpPr>
          <p:spPr>
            <a:xfrm>
              <a:off x="7103367" y="3758041"/>
              <a:ext cx="698499" cy="1870477"/>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612" name="TextBox 611"/>
            <p:cNvSpPr txBox="1"/>
            <p:nvPr/>
          </p:nvSpPr>
          <p:spPr>
            <a:xfrm>
              <a:off x="6318617" y="2751308"/>
              <a:ext cx="698499" cy="1870477"/>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613" name="Straight Connector 612"/>
            <p:cNvCxnSpPr/>
            <p:nvPr/>
          </p:nvCxnSpPr>
          <p:spPr bwMode="auto">
            <a:xfrm>
              <a:off x="6019800" y="4546007"/>
              <a:ext cx="0" cy="18278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14" name="Straight Connector 613"/>
            <p:cNvCxnSpPr/>
            <p:nvPr/>
          </p:nvCxnSpPr>
          <p:spPr bwMode="auto">
            <a:xfrm>
              <a:off x="5562600" y="4728789"/>
              <a:ext cx="457200" cy="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15" name="Straight Arrow Connector 614"/>
            <p:cNvCxnSpPr>
              <a:endCxn id="597"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16" name="Right Arrow 615"/>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17" name="Right Arrow 616"/>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18" name="Straight Connector 617"/>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19" name="Straight Connector 618"/>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0" name="Straight Connector 619"/>
            <p:cNvCxnSpPr/>
            <p:nvPr/>
          </p:nvCxnSpPr>
          <p:spPr bwMode="auto">
            <a:xfrm>
              <a:off x="1903812" y="2514600"/>
              <a:ext cx="0" cy="15697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1" name="Straight Connector 620"/>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2" name="Straight Arrow Connector 621"/>
            <p:cNvCxnSpPr>
              <a:endCxn id="586" idx="1"/>
            </p:cNvCxnSpPr>
            <p:nvPr/>
          </p:nvCxnSpPr>
          <p:spPr bwMode="auto">
            <a:xfrm>
              <a:off x="1903808" y="2078002"/>
              <a:ext cx="915593" cy="7505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23" name="Straight Connector 622"/>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24" name="Straight Connector 623"/>
            <p:cNvCxnSpPr>
              <a:endCxn id="583"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25" name="Straight Connector 624"/>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6" name="Straight Arrow Connector 625"/>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7" name="Straight Arrow Connector 626"/>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628" name="Straight Connector 627"/>
            <p:cNvCxnSpPr/>
            <p:nvPr/>
          </p:nvCxnSpPr>
          <p:spPr bwMode="auto">
            <a:xfrm>
              <a:off x="4178300" y="4635203"/>
              <a:ext cx="698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29" name="Straight Connector 628"/>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grpSp>
        <p:nvGrpSpPr>
          <p:cNvPr id="630" name="Group 77"/>
          <p:cNvGrpSpPr/>
          <p:nvPr/>
        </p:nvGrpSpPr>
        <p:grpSpPr>
          <a:xfrm>
            <a:off x="2292136" y="3592624"/>
            <a:ext cx="1083623" cy="633214"/>
            <a:chOff x="462956" y="1333500"/>
            <a:chExt cx="7624068" cy="4608543"/>
          </a:xfrm>
        </p:grpSpPr>
        <p:sp>
          <p:nvSpPr>
            <p:cNvPr id="631" name="TextBox 630"/>
            <p:cNvSpPr txBox="1"/>
            <p:nvPr/>
          </p:nvSpPr>
          <p:spPr>
            <a:xfrm>
              <a:off x="3224758" y="3388703"/>
              <a:ext cx="698499" cy="218400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632" name="Rectangle 631"/>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33" name="Straight Connector 632"/>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4" name="TextBox 633"/>
            <p:cNvSpPr txBox="1"/>
            <p:nvPr/>
          </p:nvSpPr>
          <p:spPr>
            <a:xfrm>
              <a:off x="698498" y="1893332"/>
              <a:ext cx="983657" cy="218400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35" name="Rectangle 634"/>
            <p:cNvSpPr/>
            <p:nvPr/>
          </p:nvSpPr>
          <p:spPr bwMode="auto">
            <a:xfrm>
              <a:off x="3041056" y="3349241"/>
              <a:ext cx="1137244" cy="151233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36" name="Straight Arrow Connector 635"/>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37" name="Straight Arrow Connector 636"/>
            <p:cNvCxnSpPr/>
            <p:nvPr/>
          </p:nvCxnSpPr>
          <p:spPr bwMode="auto">
            <a:xfrm>
              <a:off x="2431456" y="4173538"/>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38" name="Straight Arrow Connector 637"/>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39" name="Left Brace 638"/>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40" name="Straight Arrow Connector 639"/>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41" name="Straight Arrow Connector 640"/>
            <p:cNvCxnSpPr>
              <a:stCxn id="634" idx="2"/>
            </p:cNvCxnSpPr>
            <p:nvPr/>
          </p:nvCxnSpPr>
          <p:spPr bwMode="auto">
            <a:xfrm flipV="1">
              <a:off x="1190330" y="2658077"/>
              <a:ext cx="0" cy="141925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42" name="TextBox 641"/>
            <p:cNvSpPr txBox="1"/>
            <p:nvPr/>
          </p:nvSpPr>
          <p:spPr>
            <a:xfrm>
              <a:off x="2819395" y="1893332"/>
              <a:ext cx="983657" cy="21840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43" name="TextBox 642"/>
            <p:cNvSpPr txBox="1"/>
            <p:nvPr/>
          </p:nvSpPr>
          <p:spPr>
            <a:xfrm>
              <a:off x="7103367" y="1880239"/>
              <a:ext cx="983657" cy="21840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44" name="Straight Connector 643"/>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5" name="Elbow Connector 644"/>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646" name="Right Arrow 645"/>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47" name="Straight Connector 646"/>
            <p:cNvCxnSpPr>
              <a:stCxn id="642" idx="3"/>
            </p:cNvCxnSpPr>
            <p:nvPr/>
          </p:nvCxnSpPr>
          <p:spPr bwMode="auto">
            <a:xfrm flipV="1">
              <a:off x="3803051" y="2077998"/>
              <a:ext cx="2216744" cy="9073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8" name="Straight Connector 647"/>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49" name="Straight Connector 648"/>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50" name="Straight Arrow Connector 649"/>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51" name="Straight Connector 650"/>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2" name="Straight Connector 651"/>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3" name="Trapezoid 652"/>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54" name="Flowchart: Or 653"/>
            <p:cNvSpPr/>
            <p:nvPr/>
          </p:nvSpPr>
          <p:spPr bwMode="auto">
            <a:xfrm>
              <a:off x="5257800" y="4087903"/>
              <a:ext cx="304800" cy="270302"/>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55" name="Flowchart: Summing Junction 654"/>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56" name="Straight Arrow Connector 655"/>
            <p:cNvCxnSpPr/>
            <p:nvPr/>
          </p:nvCxnSpPr>
          <p:spPr bwMode="auto">
            <a:xfrm>
              <a:off x="4685706" y="4127372"/>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57" name="Straight Arrow Connector 656"/>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8" name="Straight Arrow Connector 657"/>
            <p:cNvCxnSpPr/>
            <p:nvPr/>
          </p:nvCxnSpPr>
          <p:spPr bwMode="auto">
            <a:xfrm>
              <a:off x="4876800" y="4279772"/>
              <a:ext cx="3810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59" name="Straight Arrow Connector 658"/>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0" name="Straight Connector 659"/>
            <p:cNvCxnSpPr/>
            <p:nvPr/>
          </p:nvCxnSpPr>
          <p:spPr bwMode="auto">
            <a:xfrm flipV="1">
              <a:off x="4876800" y="4279772"/>
              <a:ext cx="0" cy="35543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61" name="Straight Connector 660"/>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Arrow Connector 661"/>
            <p:cNvCxnSpPr/>
            <p:nvPr/>
          </p:nvCxnSpPr>
          <p:spPr bwMode="auto">
            <a:xfrm>
              <a:off x="5562600" y="4219705"/>
              <a:ext cx="83820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63" name="Straight Arrow Connector 662"/>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4" name="Straight Arrow Connector 663"/>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65" name="Straight Arrow Connector 664"/>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66" name="Straight Connector 665"/>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667" name="TextBox 666"/>
            <p:cNvSpPr txBox="1"/>
            <p:nvPr/>
          </p:nvSpPr>
          <p:spPr>
            <a:xfrm>
              <a:off x="7103367" y="3758041"/>
              <a:ext cx="698499" cy="218400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668" name="TextBox 667"/>
            <p:cNvSpPr txBox="1"/>
            <p:nvPr/>
          </p:nvSpPr>
          <p:spPr>
            <a:xfrm>
              <a:off x="6318617" y="2751302"/>
              <a:ext cx="698499" cy="218400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669" name="Straight Connector 668"/>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0" name="Straight Connector 669"/>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1" name="Straight Arrow Connector 670"/>
            <p:cNvCxnSpPr>
              <a:endCxn id="653"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72" name="Right Arrow 671"/>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73" name="Right Arrow 672"/>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74" name="Straight Connector 673"/>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75" name="Straight Connector 674"/>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6" name="Straight Connector 675"/>
            <p:cNvCxnSpPr/>
            <p:nvPr/>
          </p:nvCxnSpPr>
          <p:spPr bwMode="auto">
            <a:xfrm>
              <a:off x="1903812" y="2514600"/>
              <a:ext cx="0" cy="15697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7" name="Straight Connector 676"/>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8" name="Straight Arrow Connector 677"/>
            <p:cNvCxnSpPr>
              <a:endCxn id="642" idx="1"/>
            </p:cNvCxnSpPr>
            <p:nvPr/>
          </p:nvCxnSpPr>
          <p:spPr bwMode="auto">
            <a:xfrm>
              <a:off x="1903808" y="2077998"/>
              <a:ext cx="915586" cy="90733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79" name="Straight Connector 678"/>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0" name="Straight Connector 679"/>
            <p:cNvCxnSpPr>
              <a:endCxn id="639"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1" name="Straight Connector 680"/>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2" name="Straight Arrow Connector 681"/>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83" name="Straight Arrow Connector 682"/>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684" name="Straight Connector 683"/>
            <p:cNvCxnSpPr/>
            <p:nvPr/>
          </p:nvCxnSpPr>
          <p:spPr bwMode="auto">
            <a:xfrm>
              <a:off x="4178300" y="4635203"/>
              <a:ext cx="698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5" name="Straight Connector 684"/>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
        <p:nvSpPr>
          <p:cNvPr id="686" name="TextBox 685"/>
          <p:cNvSpPr txBox="1"/>
          <p:nvPr/>
        </p:nvSpPr>
        <p:spPr>
          <a:xfrm>
            <a:off x="320526" y="939479"/>
            <a:ext cx="20909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687" name="TextBox 686"/>
          <p:cNvSpPr txBox="1"/>
          <p:nvPr/>
        </p:nvSpPr>
        <p:spPr>
          <a:xfrm>
            <a:off x="320526" y="1607118"/>
            <a:ext cx="205850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688" name="TextBox 687"/>
          <p:cNvSpPr txBox="1"/>
          <p:nvPr/>
        </p:nvSpPr>
        <p:spPr>
          <a:xfrm>
            <a:off x="320526"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689" name="TextBox 688"/>
          <p:cNvSpPr txBox="1"/>
          <p:nvPr/>
        </p:nvSpPr>
        <p:spPr>
          <a:xfrm>
            <a:off x="320526"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690" name="TextBox 689"/>
          <p:cNvSpPr txBox="1"/>
          <p:nvPr/>
        </p:nvSpPr>
        <p:spPr>
          <a:xfrm>
            <a:off x="320526"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691" name="TextBox 690"/>
          <p:cNvSpPr txBox="1"/>
          <p:nvPr/>
        </p:nvSpPr>
        <p:spPr>
          <a:xfrm>
            <a:off x="320526"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grpSp>
        <p:nvGrpSpPr>
          <p:cNvPr id="692" name="Group 77"/>
          <p:cNvGrpSpPr/>
          <p:nvPr/>
        </p:nvGrpSpPr>
        <p:grpSpPr>
          <a:xfrm>
            <a:off x="2292136" y="4242495"/>
            <a:ext cx="1083623" cy="714546"/>
            <a:chOff x="462956" y="1333500"/>
            <a:chExt cx="7624068" cy="4179966"/>
          </a:xfrm>
        </p:grpSpPr>
        <p:sp>
          <p:nvSpPr>
            <p:cNvPr id="693" name="TextBox 692"/>
            <p:cNvSpPr txBox="1"/>
            <p:nvPr/>
          </p:nvSpPr>
          <p:spPr>
            <a:xfrm>
              <a:off x="3224758" y="3388712"/>
              <a:ext cx="698499" cy="1755426"/>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694" name="Rectangle 693"/>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95" name="Straight Connector 694"/>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6" name="TextBox 695"/>
            <p:cNvSpPr txBox="1"/>
            <p:nvPr/>
          </p:nvSpPr>
          <p:spPr>
            <a:xfrm>
              <a:off x="698498" y="1893334"/>
              <a:ext cx="983657" cy="17554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97" name="Rectangle 696"/>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98" name="Straight Arrow Connector 697"/>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99" name="Straight Arrow Connector 698"/>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0" name="Straight Arrow Connector 699"/>
            <p:cNvCxnSpPr/>
            <p:nvPr/>
          </p:nvCxnSpPr>
          <p:spPr bwMode="auto">
            <a:xfrm>
              <a:off x="2431456" y="4644639"/>
              <a:ext cx="6096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01" name="Left Brace 700"/>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02" name="Straight Arrow Connector 701"/>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03" name="Straight Arrow Connector 702"/>
            <p:cNvCxnSpPr>
              <a:stCxn id="696" idx="2"/>
            </p:cNvCxnSpPr>
            <p:nvPr/>
          </p:nvCxnSpPr>
          <p:spPr bwMode="auto">
            <a:xfrm flipV="1">
              <a:off x="1190330" y="2658075"/>
              <a:ext cx="0" cy="99068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04" name="TextBox 703"/>
            <p:cNvSpPr txBox="1"/>
            <p:nvPr/>
          </p:nvSpPr>
          <p:spPr>
            <a:xfrm>
              <a:off x="2819402" y="1893334"/>
              <a:ext cx="983657" cy="17554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705" name="TextBox 704"/>
            <p:cNvSpPr txBox="1"/>
            <p:nvPr/>
          </p:nvSpPr>
          <p:spPr>
            <a:xfrm>
              <a:off x="7103367" y="1880236"/>
              <a:ext cx="983657" cy="17554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706" name="Straight Connector 705"/>
            <p:cNvCxnSpPr/>
            <p:nvPr/>
          </p:nvCxnSpPr>
          <p:spPr bwMode="auto">
            <a:xfrm>
              <a:off x="1903812" y="2514600"/>
              <a:ext cx="381118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07" name="Elbow Connector 706"/>
            <p:cNvCxnSpPr/>
            <p:nvPr/>
          </p:nvCxnSpPr>
          <p:spPr bwMode="auto">
            <a:xfrm flipV="1">
              <a:off x="6629401" y="2064900"/>
              <a:ext cx="473967" cy="449702"/>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708" name="Right Arrow 707"/>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09" name="Straight Connector 708"/>
            <p:cNvCxnSpPr>
              <a:stCxn id="704" idx="3"/>
            </p:cNvCxnSpPr>
            <p:nvPr/>
          </p:nvCxnSpPr>
          <p:spPr bwMode="auto">
            <a:xfrm flipV="1">
              <a:off x="3803059" y="2078001"/>
              <a:ext cx="2216744" cy="6930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0" name="Straight Connector 709"/>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11" name="Straight Connector 710"/>
            <p:cNvCxnSpPr/>
            <p:nvPr/>
          </p:nvCxnSpPr>
          <p:spPr bwMode="auto">
            <a:xfrm>
              <a:off x="3810000" y="5410200"/>
              <a:ext cx="3785196" cy="20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2" name="Straight Arrow Connector 711"/>
            <p:cNvCxnSpPr/>
            <p:nvPr/>
          </p:nvCxnSpPr>
          <p:spPr bwMode="auto">
            <a:xfrm flipV="1">
              <a:off x="3810000" y="4873213"/>
              <a:ext cx="0" cy="53698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13" name="Straight Connector 712"/>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4" name="Straight Connector 713"/>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15" name="Trapezoid 714"/>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16" name="Flowchart: Or 715"/>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17" name="Flowchart: Summing Junction 716"/>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18" name="Straight Arrow Connector 717"/>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9" name="Straight Arrow Connector 718"/>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0" name="Straight Arrow Connector 719"/>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1" name="Straight Arrow Connector 720"/>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2" name="Straight Connector 721"/>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3" name="Straight Connector 722"/>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4" name="Straight Arrow Connector 723"/>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5" name="Straight Arrow Connector 724"/>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6" name="Straight Arrow Connector 725"/>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27" name="Straight Arrow Connector 726"/>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28" name="Straight Connector 727"/>
            <p:cNvCxnSpPr/>
            <p:nvPr/>
          </p:nvCxnSpPr>
          <p:spPr bwMode="auto">
            <a:xfrm>
              <a:off x="7595196" y="2262664"/>
              <a:ext cx="0" cy="1825239"/>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729" name="TextBox 728"/>
            <p:cNvSpPr txBox="1"/>
            <p:nvPr/>
          </p:nvSpPr>
          <p:spPr>
            <a:xfrm>
              <a:off x="7103367" y="3758040"/>
              <a:ext cx="698499" cy="1755426"/>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730" name="TextBox 729"/>
            <p:cNvSpPr txBox="1"/>
            <p:nvPr/>
          </p:nvSpPr>
          <p:spPr>
            <a:xfrm>
              <a:off x="6318617" y="2751309"/>
              <a:ext cx="698499" cy="1755426"/>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731" name="Straight Connector 730"/>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2" name="Straight Connector 731"/>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3" name="Straight Arrow Connector 732"/>
            <p:cNvCxnSpPr>
              <a:endCxn id="715"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34" name="Right Arrow 733"/>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35" name="Right Arrow 734"/>
            <p:cNvSpPr/>
            <p:nvPr/>
          </p:nvSpPr>
          <p:spPr bwMode="auto">
            <a:xfrm rot="16200000">
              <a:off x="7349282"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36" name="Straight Connector 735"/>
            <p:cNvCxnSpPr/>
            <p:nvPr/>
          </p:nvCxnSpPr>
          <p:spPr bwMode="auto">
            <a:xfrm>
              <a:off x="7595196" y="4087903"/>
              <a:ext cx="0" cy="133227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7" name="Straight Connector 736"/>
            <p:cNvCxnSpPr/>
            <p:nvPr/>
          </p:nvCxnSpPr>
          <p:spPr bwMode="auto">
            <a:xfrm>
              <a:off x="5715000" y="2514600"/>
              <a:ext cx="91440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38" name="Straight Connector 737"/>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39" name="Straight Connector 738"/>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0" name="Straight Arrow Connector 739"/>
            <p:cNvCxnSpPr>
              <a:endCxn id="704" idx="1"/>
            </p:cNvCxnSpPr>
            <p:nvPr/>
          </p:nvCxnSpPr>
          <p:spPr bwMode="auto">
            <a:xfrm>
              <a:off x="1903808" y="2077995"/>
              <a:ext cx="915593" cy="69305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41" name="Straight Connector 740"/>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42" name="Straight Connector 741"/>
            <p:cNvCxnSpPr>
              <a:endCxn id="701"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43" name="Straight Connector 742"/>
            <p:cNvCxnSpPr/>
            <p:nvPr/>
          </p:nvCxnSpPr>
          <p:spPr bwMode="auto">
            <a:xfrm flipV="1">
              <a:off x="4685706" y="3956606"/>
              <a:ext cx="0" cy="18259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44" name="Straight Arrow Connector 743"/>
            <p:cNvCxnSpPr/>
            <p:nvPr/>
          </p:nvCxnSpPr>
          <p:spPr bwMode="auto">
            <a:xfrm>
              <a:off x="4685706" y="3956606"/>
              <a:ext cx="1715096"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45" name="Straight Arrow Connector 744"/>
            <p:cNvCxnSpPr/>
            <p:nvPr/>
          </p:nvCxnSpPr>
          <p:spPr bwMode="auto">
            <a:xfrm>
              <a:off x="3533032" y="4873213"/>
              <a:ext cx="0" cy="546966"/>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cxnSp>
          <p:nvCxnSpPr>
            <p:cNvPr id="746" name="Straight Connector 745"/>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7" name="Straight Connector 746"/>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Tree>
    <p:custDataLst>
      <p:tags r:id="rId1"/>
    </p:custDataLst>
    <p:extLst>
      <p:ext uri="{BB962C8B-B14F-4D97-AF65-F5344CB8AC3E}">
        <p14:creationId xmlns:p14="http://schemas.microsoft.com/office/powerpoint/2010/main" val="96541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Architectures and Flat Memory Systems</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14</a:t>
            </a:fld>
            <a:endParaRPr lang="en-US" dirty="0">
              <a:solidFill>
                <a:prstClr val="white"/>
              </a:solidFill>
              <a:latin typeface="Intel Clear"/>
            </a:endParaRPr>
          </a:p>
        </p:txBody>
      </p:sp>
      <p:sp>
        <p:nvSpPr>
          <p:cNvPr id="3" name="Content Placeholder 2"/>
          <p:cNvSpPr>
            <a:spLocks noGrp="1"/>
          </p:cNvSpPr>
          <p:nvPr>
            <p:ph sz="quarter" idx="11"/>
          </p:nvPr>
        </p:nvSpPr>
        <p:spPr/>
        <p:txBody>
          <a:bodyPr/>
          <a:lstStyle/>
          <a:p>
            <a:r>
              <a:rPr lang="en-US" dirty="0"/>
              <a:t>Worked well if your clock speed / MIPS increased every 18 months</a:t>
            </a:r>
          </a:p>
          <a:p>
            <a:endParaRPr lang="en-US" dirty="0"/>
          </a:p>
          <a:p>
            <a:r>
              <a:rPr lang="en-US" dirty="0"/>
              <a:t>Extremely easy to program</a:t>
            </a:r>
          </a:p>
          <a:p>
            <a:endParaRPr lang="en-US" dirty="0"/>
          </a:p>
          <a:p>
            <a:r>
              <a:rPr lang="en-US" dirty="0"/>
              <a:t>Power becoming the main limit to performance now – this approach will not scale anymore!</a:t>
            </a:r>
          </a:p>
        </p:txBody>
      </p:sp>
    </p:spTree>
    <p:custDataLst>
      <p:tags r:id="rId1"/>
    </p:custDataLst>
    <p:extLst>
      <p:ext uri="{BB962C8B-B14F-4D97-AF65-F5344CB8AC3E}">
        <p14:creationId xmlns:p14="http://schemas.microsoft.com/office/powerpoint/2010/main" val="14551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Unroll the CPU hardware…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15</a:t>
            </a:fld>
            <a:endParaRPr lang="en-US" dirty="0">
              <a:solidFill>
                <a:prstClr val="white"/>
              </a:solidFill>
              <a:latin typeface="Intel Clear"/>
            </a:endParaRPr>
          </a:p>
        </p:txBody>
      </p:sp>
      <p:sp>
        <p:nvSpPr>
          <p:cNvPr id="406" name="Down Arrow 405"/>
          <p:cNvSpPr/>
          <p:nvPr/>
        </p:nvSpPr>
        <p:spPr bwMode="auto">
          <a:xfrm>
            <a:off x="5867064" y="1547368"/>
            <a:ext cx="1752143" cy="2282435"/>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07" name="TextBox 406"/>
          <p:cNvSpPr txBox="1"/>
          <p:nvPr/>
        </p:nvSpPr>
        <p:spPr>
          <a:xfrm>
            <a:off x="5943244" y="1040778"/>
            <a:ext cx="1523603" cy="507831"/>
          </a:xfrm>
          <a:prstGeom prst="rect">
            <a:avLst/>
          </a:prstGeom>
          <a:noFill/>
        </p:spPr>
        <p:txBody>
          <a:bodyPr wrap="square" rtlCol="0">
            <a:spAutoFit/>
          </a:bodyPr>
          <a:lstStyle/>
          <a:p>
            <a:pPr defTabSz="685800" eaLnBrk="0" fontAlgn="base" hangingPunct="0">
              <a:spcBef>
                <a:spcPct val="0"/>
              </a:spcBef>
              <a:spcAft>
                <a:spcPct val="0"/>
              </a:spcAft>
            </a:pPr>
            <a:r>
              <a:rPr lang="en-US" sz="2700" dirty="0">
                <a:solidFill>
                  <a:prstClr val="black"/>
                </a:solidFill>
                <a:latin typeface="Arial" pitchFamily="34" charset="0"/>
              </a:rPr>
              <a:t>Space</a:t>
            </a:r>
          </a:p>
        </p:txBody>
      </p:sp>
      <p:grpSp>
        <p:nvGrpSpPr>
          <p:cNvPr id="748" name="Group 4"/>
          <p:cNvGrpSpPr/>
          <p:nvPr/>
        </p:nvGrpSpPr>
        <p:grpSpPr>
          <a:xfrm>
            <a:off x="2292136" y="765358"/>
            <a:ext cx="1080642" cy="631354"/>
            <a:chOff x="462956" y="1333500"/>
            <a:chExt cx="7624068" cy="4620812"/>
          </a:xfrm>
        </p:grpSpPr>
        <p:sp>
          <p:nvSpPr>
            <p:cNvPr id="749" name="TextBox 748"/>
            <p:cNvSpPr txBox="1"/>
            <p:nvPr/>
          </p:nvSpPr>
          <p:spPr>
            <a:xfrm>
              <a:off x="3224757" y="3388703"/>
              <a:ext cx="698500" cy="2196268"/>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750" name="Rectangle 749"/>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51" name="Straight Connector 750"/>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2" name="TextBox 751"/>
            <p:cNvSpPr txBox="1"/>
            <p:nvPr/>
          </p:nvSpPr>
          <p:spPr>
            <a:xfrm>
              <a:off x="698499"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753" name="Rectangle 752"/>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54" name="Straight Arrow Connector 753"/>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5" name="Straight Arrow Connector 754"/>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6" name="Straight Arrow Connector 755"/>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57" name="Left Brace 756"/>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58" name="Straight Arrow Connector 757"/>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59" name="Straight Arrow Connector 758"/>
            <p:cNvCxnSpPr>
              <a:stCxn id="752" idx="2"/>
            </p:cNvCxnSpPr>
            <p:nvPr/>
          </p:nvCxnSpPr>
          <p:spPr bwMode="auto">
            <a:xfrm flipV="1">
              <a:off x="1190326" y="2658080"/>
              <a:ext cx="7" cy="143151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60" name="TextBox 759"/>
            <p:cNvSpPr txBox="1"/>
            <p:nvPr/>
          </p:nvSpPr>
          <p:spPr>
            <a:xfrm>
              <a:off x="2819397"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761" name="TextBox 760"/>
            <p:cNvSpPr txBox="1"/>
            <p:nvPr/>
          </p:nvSpPr>
          <p:spPr>
            <a:xfrm>
              <a:off x="7103370" y="1880236"/>
              <a:ext cx="983654" cy="219626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762" name="Straight Connector 761"/>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3" name="Elbow Connector 762"/>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764" name="Right Arrow 763"/>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65" name="Straight Connector 764"/>
            <p:cNvCxnSpPr>
              <a:stCxn id="760" idx="3"/>
            </p:cNvCxnSpPr>
            <p:nvPr/>
          </p:nvCxnSpPr>
          <p:spPr bwMode="auto">
            <a:xfrm flipV="1">
              <a:off x="3803051" y="2078007"/>
              <a:ext cx="2216750" cy="91345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66" name="Straight Connector 765"/>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67" name="Straight Connector 766"/>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68" name="Straight Arrow Connector 767"/>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69" name="Straight Connector 768"/>
            <p:cNvCxnSpPr/>
            <p:nvPr/>
          </p:nvCxnSpPr>
          <p:spPr bwMode="auto">
            <a:xfrm>
              <a:off x="6019800" y="2077998"/>
              <a:ext cx="0" cy="15727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70" name="Straight Connector 769"/>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1" name="Trapezoid 770"/>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72" name="Flowchart: Or 771"/>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73" name="Flowchart: Summing Junction 772"/>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74" name="Straight Arrow Connector 773"/>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5" name="Straight Arrow Connector 774"/>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6" name="Straight Arrow Connector 775"/>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7" name="Straight Arrow Connector 776"/>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8" name="Straight Connector 777"/>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9" name="Straight Connector 778"/>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0" name="Straight Arrow Connector 779"/>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81" name="Straight Arrow Connector 780"/>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82" name="Straight Arrow Connector 781"/>
            <p:cNvCxnSpPr/>
            <p:nvPr/>
          </p:nvCxnSpPr>
          <p:spPr bwMode="auto">
            <a:xfrm>
              <a:off x="6019800" y="3650786"/>
              <a:ext cx="37524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83" name="Straight Arrow Connector 782"/>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84" name="Straight Connector 783"/>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785" name="TextBox 784"/>
            <p:cNvSpPr txBox="1"/>
            <p:nvPr/>
          </p:nvSpPr>
          <p:spPr>
            <a:xfrm>
              <a:off x="7103370" y="3758044"/>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786" name="TextBox 785"/>
            <p:cNvSpPr txBox="1"/>
            <p:nvPr/>
          </p:nvSpPr>
          <p:spPr>
            <a:xfrm>
              <a:off x="6318621" y="2751309"/>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787" name="Straight Connector 786"/>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8" name="Straight Connector 787"/>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9" name="Straight Arrow Connector 788"/>
            <p:cNvCxnSpPr>
              <a:endCxn id="771"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90" name="Right Arrow 789"/>
            <p:cNvSpPr/>
            <p:nvPr/>
          </p:nvSpPr>
          <p:spPr bwMode="auto">
            <a:xfrm rot="5400000">
              <a:off x="3068786"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91" name="Right Arrow 790"/>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92" name="Straight Connector 791"/>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3" name="Straight Connector 792"/>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4" name="Straight Connector 793"/>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5" name="Straight Connector 794"/>
            <p:cNvCxnSpPr/>
            <p:nvPr/>
          </p:nvCxnSpPr>
          <p:spPr bwMode="auto">
            <a:xfrm>
              <a:off x="1903812" y="2064898"/>
              <a:ext cx="0" cy="44970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6" name="Straight Arrow Connector 795"/>
            <p:cNvCxnSpPr>
              <a:endCxn id="760" idx="1"/>
            </p:cNvCxnSpPr>
            <p:nvPr/>
          </p:nvCxnSpPr>
          <p:spPr bwMode="auto">
            <a:xfrm>
              <a:off x="1903811" y="2078000"/>
              <a:ext cx="915586" cy="91346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97" name="Straight Connector 796"/>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8" name="Straight Connector 797"/>
            <p:cNvCxnSpPr>
              <a:endCxn id="757"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99" name="Straight Connector 798"/>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0" name="Straight Arrow Connector 799"/>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01" name="Straight Arrow Connector 800"/>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802" name="Straight Connector 801"/>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3" name="Straight Connector 802"/>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04" name="Group 60"/>
          <p:cNvGrpSpPr/>
          <p:nvPr/>
        </p:nvGrpSpPr>
        <p:grpSpPr>
          <a:xfrm>
            <a:off x="2295116" y="1480164"/>
            <a:ext cx="1080642" cy="631354"/>
            <a:chOff x="462956" y="1333500"/>
            <a:chExt cx="7624068" cy="4620812"/>
          </a:xfrm>
        </p:grpSpPr>
        <p:sp>
          <p:nvSpPr>
            <p:cNvPr id="805" name="TextBox 804"/>
            <p:cNvSpPr txBox="1"/>
            <p:nvPr/>
          </p:nvSpPr>
          <p:spPr>
            <a:xfrm>
              <a:off x="3224757" y="3388703"/>
              <a:ext cx="698500" cy="2196268"/>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806" name="Rectangle 805"/>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07" name="Straight Connector 806"/>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8" name="TextBox 807"/>
            <p:cNvSpPr txBox="1"/>
            <p:nvPr/>
          </p:nvSpPr>
          <p:spPr>
            <a:xfrm>
              <a:off x="698499"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809" name="Rectangle 808"/>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10" name="Straight Arrow Connector 809"/>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1" name="Straight Arrow Connector 810"/>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12" name="Straight Arrow Connector 811"/>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13" name="Left Brace 812"/>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14" name="Straight Arrow Connector 813"/>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15" name="Straight Arrow Connector 814"/>
            <p:cNvCxnSpPr>
              <a:stCxn id="808" idx="2"/>
            </p:cNvCxnSpPr>
            <p:nvPr/>
          </p:nvCxnSpPr>
          <p:spPr bwMode="auto">
            <a:xfrm flipV="1">
              <a:off x="1190326" y="2658080"/>
              <a:ext cx="7" cy="143151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16" name="TextBox 815"/>
            <p:cNvSpPr txBox="1"/>
            <p:nvPr/>
          </p:nvSpPr>
          <p:spPr>
            <a:xfrm>
              <a:off x="2819397" y="1893329"/>
              <a:ext cx="983654" cy="21962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817" name="TextBox 816"/>
            <p:cNvSpPr txBox="1"/>
            <p:nvPr/>
          </p:nvSpPr>
          <p:spPr>
            <a:xfrm>
              <a:off x="7103370" y="1880236"/>
              <a:ext cx="983654" cy="219626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818" name="Straight Connector 817"/>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9" name="Elbow Connector 818"/>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820" name="Right Arrow 819"/>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21" name="Straight Connector 820"/>
            <p:cNvCxnSpPr>
              <a:stCxn id="816" idx="3"/>
            </p:cNvCxnSpPr>
            <p:nvPr/>
          </p:nvCxnSpPr>
          <p:spPr bwMode="auto">
            <a:xfrm flipV="1">
              <a:off x="3803051" y="2078007"/>
              <a:ext cx="2216750" cy="91345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2" name="Straight Connector 821"/>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3" name="Straight Connector 822"/>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4" name="Straight Arrow Connector 823"/>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25" name="Straight Connector 824"/>
            <p:cNvCxnSpPr/>
            <p:nvPr/>
          </p:nvCxnSpPr>
          <p:spPr bwMode="auto">
            <a:xfrm>
              <a:off x="6019800" y="2077998"/>
              <a:ext cx="0" cy="15727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6" name="Straight Connector 825"/>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7" name="Trapezoid 826"/>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28" name="Flowchart: Or 827"/>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29" name="Flowchart: Summing Junction 828"/>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30" name="Straight Arrow Connector 829"/>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1" name="Straight Arrow Connector 830"/>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2" name="Straight Arrow Connector 831"/>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3" name="Straight Arrow Connector 832"/>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4" name="Straight Connector 833"/>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5" name="Straight Connector 834"/>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6" name="Straight Arrow Connector 835"/>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7" name="Straight Arrow Connector 836"/>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8" name="Straight Arrow Connector 837"/>
            <p:cNvCxnSpPr/>
            <p:nvPr/>
          </p:nvCxnSpPr>
          <p:spPr bwMode="auto">
            <a:xfrm>
              <a:off x="6019800" y="3650786"/>
              <a:ext cx="37524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39" name="Straight Arrow Connector 838"/>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40" name="Straight Connector 839"/>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841" name="TextBox 840"/>
            <p:cNvSpPr txBox="1"/>
            <p:nvPr/>
          </p:nvSpPr>
          <p:spPr>
            <a:xfrm>
              <a:off x="7103370" y="3758044"/>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842" name="TextBox 841"/>
            <p:cNvSpPr txBox="1"/>
            <p:nvPr/>
          </p:nvSpPr>
          <p:spPr>
            <a:xfrm>
              <a:off x="6318621" y="2751309"/>
              <a:ext cx="698500" cy="2196268"/>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843" name="Straight Connector 842"/>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4" name="Straight Connector 843"/>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5" name="Straight Arrow Connector 844"/>
            <p:cNvCxnSpPr>
              <a:endCxn id="827"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46" name="Right Arrow 845"/>
            <p:cNvSpPr/>
            <p:nvPr/>
          </p:nvSpPr>
          <p:spPr bwMode="auto">
            <a:xfrm rot="5400000">
              <a:off x="3068786"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47" name="Right Arrow 846"/>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48" name="Straight Connector 847"/>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49" name="Straight Connector 848"/>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0" name="Straight Connector 849"/>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51" name="Straight Connector 850"/>
            <p:cNvCxnSpPr/>
            <p:nvPr/>
          </p:nvCxnSpPr>
          <p:spPr bwMode="auto">
            <a:xfrm>
              <a:off x="1903812" y="2064898"/>
              <a:ext cx="0" cy="44970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52" name="Straight Arrow Connector 851"/>
            <p:cNvCxnSpPr>
              <a:endCxn id="816" idx="1"/>
            </p:cNvCxnSpPr>
            <p:nvPr/>
          </p:nvCxnSpPr>
          <p:spPr bwMode="auto">
            <a:xfrm>
              <a:off x="1903811" y="2078000"/>
              <a:ext cx="915586" cy="91346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53" name="Straight Connector 852"/>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54" name="Straight Connector 853"/>
            <p:cNvCxnSpPr>
              <a:endCxn id="813"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55" name="Straight Connector 854"/>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6" name="Straight Arrow Connector 855"/>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7" name="Straight Arrow Connector 856"/>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858" name="Straight Connector 857"/>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9" name="Straight Connector 858"/>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60" name="Group 77"/>
          <p:cNvGrpSpPr/>
          <p:nvPr/>
        </p:nvGrpSpPr>
        <p:grpSpPr>
          <a:xfrm>
            <a:off x="2311749" y="2130725"/>
            <a:ext cx="1047376" cy="689053"/>
            <a:chOff x="462956" y="1333500"/>
            <a:chExt cx="7624068" cy="4295012"/>
          </a:xfrm>
        </p:grpSpPr>
        <p:sp>
          <p:nvSpPr>
            <p:cNvPr id="861" name="TextBox 860"/>
            <p:cNvSpPr txBox="1"/>
            <p:nvPr/>
          </p:nvSpPr>
          <p:spPr>
            <a:xfrm>
              <a:off x="3224760" y="3388708"/>
              <a:ext cx="698498" cy="1870474"/>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862" name="Rectangle 861"/>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63" name="Straight Connector 862"/>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64" name="TextBox 863"/>
            <p:cNvSpPr txBox="1"/>
            <p:nvPr/>
          </p:nvSpPr>
          <p:spPr>
            <a:xfrm>
              <a:off x="698504" y="1893329"/>
              <a:ext cx="983654" cy="18704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865" name="Rectangle 864"/>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66" name="Straight Arrow Connector 865"/>
            <p:cNvCxnSpPr/>
            <p:nvPr/>
          </p:nvCxnSpPr>
          <p:spPr bwMode="auto">
            <a:xfrm>
              <a:off x="2431456" y="3665707"/>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67" name="Straight Arrow Connector 866"/>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68" name="Straight Arrow Connector 867"/>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69" name="Left Brace 868"/>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70" name="Straight Arrow Connector 869"/>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71" name="Straight Arrow Connector 870"/>
            <p:cNvCxnSpPr>
              <a:stCxn id="864" idx="2"/>
            </p:cNvCxnSpPr>
            <p:nvPr/>
          </p:nvCxnSpPr>
          <p:spPr bwMode="auto">
            <a:xfrm flipV="1">
              <a:off x="1190331" y="2658069"/>
              <a:ext cx="0" cy="110573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72" name="TextBox 871"/>
            <p:cNvSpPr txBox="1"/>
            <p:nvPr/>
          </p:nvSpPr>
          <p:spPr>
            <a:xfrm>
              <a:off x="2819403" y="1893329"/>
              <a:ext cx="983654" cy="18704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873" name="TextBox 872"/>
            <p:cNvSpPr txBox="1"/>
            <p:nvPr/>
          </p:nvSpPr>
          <p:spPr>
            <a:xfrm>
              <a:off x="7103370" y="1880233"/>
              <a:ext cx="983654" cy="187047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874" name="Straight Connector 873"/>
            <p:cNvCxnSpPr/>
            <p:nvPr/>
          </p:nvCxnSpPr>
          <p:spPr bwMode="auto">
            <a:xfrm>
              <a:off x="1903812" y="2514600"/>
              <a:ext cx="381118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75" name="Elbow Connector 874"/>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876" name="Right Arrow 875"/>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77" name="Straight Connector 876"/>
            <p:cNvCxnSpPr>
              <a:stCxn id="872" idx="3"/>
            </p:cNvCxnSpPr>
            <p:nvPr/>
          </p:nvCxnSpPr>
          <p:spPr bwMode="auto">
            <a:xfrm flipV="1">
              <a:off x="3803057" y="2078001"/>
              <a:ext cx="2216745" cy="7505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8" name="Straight Connector 877"/>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79" name="Straight Connector 878"/>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80" name="Straight Arrow Connector 879"/>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81" name="Straight Connector 880"/>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2" name="Straight Connector 881"/>
            <p:cNvCxnSpPr/>
            <p:nvPr/>
          </p:nvCxnSpPr>
          <p:spPr bwMode="auto">
            <a:xfrm>
              <a:off x="5715000" y="2514602"/>
              <a:ext cx="0" cy="128960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83" name="Trapezoid 882"/>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84" name="Flowchart: Or 883"/>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85" name="Flowchart: Summing Junction 884"/>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86" name="Straight Arrow Connector 885"/>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7" name="Straight Arrow Connector 886"/>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8" name="Straight Arrow Connector 887"/>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89" name="Straight Arrow Connector 888"/>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90" name="Straight Connector 889"/>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1" name="Straight Connector 890"/>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2" name="Straight Arrow Connector 891"/>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93" name="Straight Arrow Connector 892"/>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94" name="Straight Arrow Connector 893"/>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95" name="Straight Arrow Connector 894"/>
            <p:cNvCxnSpPr/>
            <p:nvPr/>
          </p:nvCxnSpPr>
          <p:spPr bwMode="auto">
            <a:xfrm>
              <a:off x="5715001" y="3804206"/>
              <a:ext cx="6858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896" name="Straight Connector 895"/>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897" name="TextBox 896"/>
            <p:cNvSpPr txBox="1"/>
            <p:nvPr/>
          </p:nvSpPr>
          <p:spPr>
            <a:xfrm>
              <a:off x="7103370" y="3758038"/>
              <a:ext cx="698498" cy="1870474"/>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898" name="TextBox 897"/>
            <p:cNvSpPr txBox="1"/>
            <p:nvPr/>
          </p:nvSpPr>
          <p:spPr>
            <a:xfrm>
              <a:off x="6318620" y="2751306"/>
              <a:ext cx="698498" cy="1870474"/>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899" name="Straight Connector 898"/>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0" name="Straight Connector 899"/>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1" name="Straight Arrow Connector 900"/>
            <p:cNvCxnSpPr>
              <a:endCxn id="883"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02" name="Right Arrow 901"/>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03" name="Right Arrow 902"/>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04" name="Straight Connector 903"/>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05" name="Straight Connector 904"/>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6" name="Straight Connector 905"/>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07" name="Straight Connector 906"/>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8" name="Straight Arrow Connector 907"/>
            <p:cNvCxnSpPr>
              <a:endCxn id="872" idx="1"/>
            </p:cNvCxnSpPr>
            <p:nvPr/>
          </p:nvCxnSpPr>
          <p:spPr bwMode="auto">
            <a:xfrm>
              <a:off x="1903817" y="2078001"/>
              <a:ext cx="915586" cy="7505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09" name="Straight Connector 908"/>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10" name="Straight Connector 909"/>
            <p:cNvCxnSpPr>
              <a:endCxn id="869"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11" name="Straight Connector 910"/>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2" name="Straight Arrow Connector 911"/>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13" name="Straight Arrow Connector 912"/>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914" name="Straight Connector 913"/>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5" name="Straight Connector 914"/>
            <p:cNvCxnSpPr/>
            <p:nvPr/>
          </p:nvCxnSpPr>
          <p:spPr bwMode="auto">
            <a:xfrm>
              <a:off x="4178300" y="4127372"/>
              <a:ext cx="507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16" name="Group 77"/>
          <p:cNvGrpSpPr/>
          <p:nvPr/>
        </p:nvGrpSpPr>
        <p:grpSpPr>
          <a:xfrm>
            <a:off x="2292136" y="2852258"/>
            <a:ext cx="1083623" cy="689053"/>
            <a:chOff x="462956" y="1333500"/>
            <a:chExt cx="7624068" cy="4295018"/>
          </a:xfrm>
        </p:grpSpPr>
        <p:sp>
          <p:nvSpPr>
            <p:cNvPr id="917" name="TextBox 916"/>
            <p:cNvSpPr txBox="1"/>
            <p:nvPr/>
          </p:nvSpPr>
          <p:spPr>
            <a:xfrm>
              <a:off x="3224758" y="3388711"/>
              <a:ext cx="698499" cy="1870477"/>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918" name="Rectangle 917"/>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19" name="Straight Connector 918"/>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0" name="TextBox 919"/>
            <p:cNvSpPr txBox="1"/>
            <p:nvPr/>
          </p:nvSpPr>
          <p:spPr>
            <a:xfrm>
              <a:off x="698498" y="1893330"/>
              <a:ext cx="983657" cy="18704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921" name="Rectangle 920"/>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22" name="Straight Arrow Connector 921"/>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23" name="Straight Arrow Connector 922"/>
            <p:cNvCxnSpPr/>
            <p:nvPr/>
          </p:nvCxnSpPr>
          <p:spPr bwMode="auto">
            <a:xfrm>
              <a:off x="2431456" y="4173538"/>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24" name="Straight Arrow Connector 923"/>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25" name="Left Brace 924"/>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26" name="Straight Arrow Connector 925"/>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27" name="Straight Arrow Connector 926"/>
            <p:cNvCxnSpPr>
              <a:stCxn id="920" idx="2"/>
            </p:cNvCxnSpPr>
            <p:nvPr/>
          </p:nvCxnSpPr>
          <p:spPr bwMode="auto">
            <a:xfrm flipV="1">
              <a:off x="1190330" y="2658065"/>
              <a:ext cx="0" cy="110574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28" name="TextBox 927"/>
            <p:cNvSpPr txBox="1"/>
            <p:nvPr/>
          </p:nvSpPr>
          <p:spPr>
            <a:xfrm>
              <a:off x="2819402" y="1893330"/>
              <a:ext cx="983657" cy="18704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929" name="TextBox 928"/>
            <p:cNvSpPr txBox="1"/>
            <p:nvPr/>
          </p:nvSpPr>
          <p:spPr>
            <a:xfrm>
              <a:off x="7103367" y="1880234"/>
              <a:ext cx="983657" cy="18704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930" name="Straight Connector 929"/>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1" name="Elbow Connector 930"/>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32" name="Right Arrow 931"/>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33" name="Straight Connector 932"/>
            <p:cNvCxnSpPr>
              <a:stCxn id="928" idx="3"/>
            </p:cNvCxnSpPr>
            <p:nvPr/>
          </p:nvCxnSpPr>
          <p:spPr bwMode="auto">
            <a:xfrm flipV="1">
              <a:off x="3803059" y="2078002"/>
              <a:ext cx="2216744" cy="7505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4" name="Straight Connector 933"/>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35" name="Straight Connector 934"/>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36" name="Straight Arrow Connector 935"/>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37" name="Straight Connector 936"/>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8" name="Straight Connector 937"/>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9" name="Trapezoid 938"/>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40" name="Flowchart: Or 939"/>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41" name="Flowchart: Summing Junction 940"/>
            <p:cNvSpPr/>
            <p:nvPr/>
          </p:nvSpPr>
          <p:spPr bwMode="auto">
            <a:xfrm>
              <a:off x="5257800" y="4546007"/>
              <a:ext cx="304800" cy="324521"/>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42" name="Straight Arrow Connector 941"/>
            <p:cNvCxnSpPr/>
            <p:nvPr/>
          </p:nvCxnSpPr>
          <p:spPr bwMode="auto">
            <a:xfrm>
              <a:off x="4685706" y="4127372"/>
              <a:ext cx="57209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43" name="Straight Arrow Connector 942"/>
            <p:cNvCxnSpPr/>
            <p:nvPr/>
          </p:nvCxnSpPr>
          <p:spPr bwMode="auto">
            <a:xfrm>
              <a:off x="4685706" y="4635203"/>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44" name="Straight Arrow Connector 943"/>
            <p:cNvCxnSpPr/>
            <p:nvPr/>
          </p:nvCxnSpPr>
          <p:spPr bwMode="auto">
            <a:xfrm>
              <a:off x="4876800" y="4279772"/>
              <a:ext cx="3810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45" name="Straight Arrow Connector 944"/>
            <p:cNvCxnSpPr/>
            <p:nvPr/>
          </p:nvCxnSpPr>
          <p:spPr bwMode="auto">
            <a:xfrm>
              <a:off x="4685706" y="4773703"/>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46" name="Straight Connector 945"/>
            <p:cNvCxnSpPr/>
            <p:nvPr/>
          </p:nvCxnSpPr>
          <p:spPr bwMode="auto">
            <a:xfrm flipV="1">
              <a:off x="4876800" y="4279772"/>
              <a:ext cx="0" cy="3554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7" name="Straight Connector 946"/>
            <p:cNvCxnSpPr/>
            <p:nvPr/>
          </p:nvCxnSpPr>
          <p:spPr bwMode="auto">
            <a:xfrm flipV="1">
              <a:off x="4685706" y="4139205"/>
              <a:ext cx="0" cy="63449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48" name="Straight Arrow Connector 947"/>
            <p:cNvCxnSpPr/>
            <p:nvPr/>
          </p:nvCxnSpPr>
          <p:spPr bwMode="auto">
            <a:xfrm>
              <a:off x="5562600" y="4219705"/>
              <a:ext cx="838201"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49" name="Straight Arrow Connector 948"/>
            <p:cNvCxnSpPr/>
            <p:nvPr/>
          </p:nvCxnSpPr>
          <p:spPr bwMode="auto">
            <a:xfrm>
              <a:off x="6019800" y="4546007"/>
              <a:ext cx="38100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50" name="Straight Arrow Connector 949"/>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51" name="Straight Arrow Connector 950"/>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52" name="Straight Connector 951"/>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953" name="TextBox 952"/>
            <p:cNvSpPr txBox="1"/>
            <p:nvPr/>
          </p:nvSpPr>
          <p:spPr>
            <a:xfrm>
              <a:off x="7103367" y="3758041"/>
              <a:ext cx="698499" cy="1870477"/>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954" name="TextBox 953"/>
            <p:cNvSpPr txBox="1"/>
            <p:nvPr/>
          </p:nvSpPr>
          <p:spPr>
            <a:xfrm>
              <a:off x="6318617" y="2751308"/>
              <a:ext cx="698499" cy="1870477"/>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955" name="Straight Connector 954"/>
            <p:cNvCxnSpPr/>
            <p:nvPr/>
          </p:nvCxnSpPr>
          <p:spPr bwMode="auto">
            <a:xfrm>
              <a:off x="6019800" y="4546007"/>
              <a:ext cx="0" cy="18278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56" name="Straight Connector 955"/>
            <p:cNvCxnSpPr/>
            <p:nvPr/>
          </p:nvCxnSpPr>
          <p:spPr bwMode="auto">
            <a:xfrm>
              <a:off x="5562600" y="4728789"/>
              <a:ext cx="457200" cy="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57" name="Straight Arrow Connector 956"/>
            <p:cNvCxnSpPr>
              <a:endCxn id="939"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58" name="Right Arrow 957"/>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59" name="Right Arrow 958"/>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60" name="Straight Connector 959"/>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61" name="Straight Connector 960"/>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2" name="Straight Connector 961"/>
            <p:cNvCxnSpPr/>
            <p:nvPr/>
          </p:nvCxnSpPr>
          <p:spPr bwMode="auto">
            <a:xfrm>
              <a:off x="1903812" y="2514600"/>
              <a:ext cx="0" cy="15697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3" name="Straight Connector 962"/>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4" name="Straight Arrow Connector 963"/>
            <p:cNvCxnSpPr>
              <a:endCxn id="928" idx="1"/>
            </p:cNvCxnSpPr>
            <p:nvPr/>
          </p:nvCxnSpPr>
          <p:spPr bwMode="auto">
            <a:xfrm>
              <a:off x="1903808" y="2078002"/>
              <a:ext cx="915593" cy="7505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65" name="Straight Connector 964"/>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66" name="Straight Connector 965"/>
            <p:cNvCxnSpPr>
              <a:endCxn id="925"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67" name="Straight Connector 966"/>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8" name="Straight Arrow Connector 967"/>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69" name="Straight Arrow Connector 968"/>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970" name="Straight Connector 969"/>
            <p:cNvCxnSpPr/>
            <p:nvPr/>
          </p:nvCxnSpPr>
          <p:spPr bwMode="auto">
            <a:xfrm>
              <a:off x="4178300" y="4635203"/>
              <a:ext cx="698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71" name="Straight Connector 970"/>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grpSp>
        <p:nvGrpSpPr>
          <p:cNvPr id="972" name="Group 77"/>
          <p:cNvGrpSpPr/>
          <p:nvPr/>
        </p:nvGrpSpPr>
        <p:grpSpPr>
          <a:xfrm>
            <a:off x="2292136" y="3592624"/>
            <a:ext cx="1083623" cy="633214"/>
            <a:chOff x="462956" y="1333500"/>
            <a:chExt cx="7624068" cy="4608543"/>
          </a:xfrm>
        </p:grpSpPr>
        <p:sp>
          <p:nvSpPr>
            <p:cNvPr id="973" name="TextBox 972"/>
            <p:cNvSpPr txBox="1"/>
            <p:nvPr/>
          </p:nvSpPr>
          <p:spPr>
            <a:xfrm>
              <a:off x="3224758" y="3388703"/>
              <a:ext cx="698499" cy="218400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974" name="Rectangle 973"/>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75" name="Straight Connector 974"/>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6" name="TextBox 975"/>
            <p:cNvSpPr txBox="1"/>
            <p:nvPr/>
          </p:nvSpPr>
          <p:spPr>
            <a:xfrm>
              <a:off x="698498" y="1893332"/>
              <a:ext cx="983657" cy="218400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977" name="Rectangle 976"/>
            <p:cNvSpPr/>
            <p:nvPr/>
          </p:nvSpPr>
          <p:spPr bwMode="auto">
            <a:xfrm>
              <a:off x="3041056" y="3349241"/>
              <a:ext cx="1137244" cy="151233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78" name="Straight Arrow Connector 977"/>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79" name="Straight Arrow Connector 978"/>
            <p:cNvCxnSpPr/>
            <p:nvPr/>
          </p:nvCxnSpPr>
          <p:spPr bwMode="auto">
            <a:xfrm>
              <a:off x="2431456" y="4173538"/>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80" name="Straight Arrow Connector 979"/>
            <p:cNvCxnSpPr/>
            <p:nvPr/>
          </p:nvCxnSpPr>
          <p:spPr bwMode="auto">
            <a:xfrm>
              <a:off x="2431456" y="4644639"/>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81" name="Left Brace 980"/>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82" name="Straight Arrow Connector 981"/>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83" name="Straight Arrow Connector 982"/>
            <p:cNvCxnSpPr>
              <a:stCxn id="976" idx="2"/>
            </p:cNvCxnSpPr>
            <p:nvPr/>
          </p:nvCxnSpPr>
          <p:spPr bwMode="auto">
            <a:xfrm flipV="1">
              <a:off x="1190330" y="2658077"/>
              <a:ext cx="0" cy="141925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984" name="TextBox 983"/>
            <p:cNvSpPr txBox="1"/>
            <p:nvPr/>
          </p:nvSpPr>
          <p:spPr>
            <a:xfrm>
              <a:off x="2819395" y="1893332"/>
              <a:ext cx="983657" cy="21840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985" name="TextBox 984"/>
            <p:cNvSpPr txBox="1"/>
            <p:nvPr/>
          </p:nvSpPr>
          <p:spPr>
            <a:xfrm>
              <a:off x="7103367" y="1880239"/>
              <a:ext cx="983657" cy="21840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986" name="Straight Connector 985"/>
            <p:cNvCxnSpPr/>
            <p:nvPr/>
          </p:nvCxnSpPr>
          <p:spPr bwMode="auto">
            <a:xfrm>
              <a:off x="1903812" y="2514600"/>
              <a:ext cx="38111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7" name="Elbow Connector 986"/>
            <p:cNvCxnSpPr/>
            <p:nvPr/>
          </p:nvCxnSpPr>
          <p:spPr bwMode="auto">
            <a:xfrm flipV="1">
              <a:off x="6629401" y="2064900"/>
              <a:ext cx="473967" cy="449702"/>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88" name="Right Arrow 987"/>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89" name="Straight Connector 988"/>
            <p:cNvCxnSpPr>
              <a:stCxn id="984" idx="3"/>
            </p:cNvCxnSpPr>
            <p:nvPr/>
          </p:nvCxnSpPr>
          <p:spPr bwMode="auto">
            <a:xfrm flipV="1">
              <a:off x="3803051" y="2077998"/>
              <a:ext cx="2216744" cy="9073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0" name="Straight Connector 989"/>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91" name="Straight Connector 990"/>
            <p:cNvCxnSpPr/>
            <p:nvPr/>
          </p:nvCxnSpPr>
          <p:spPr bwMode="auto">
            <a:xfrm>
              <a:off x="3810000" y="5410200"/>
              <a:ext cx="3785196" cy="20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92" name="Straight Arrow Connector 991"/>
            <p:cNvCxnSpPr/>
            <p:nvPr/>
          </p:nvCxnSpPr>
          <p:spPr bwMode="auto">
            <a:xfrm flipV="1">
              <a:off x="3810000" y="4873213"/>
              <a:ext cx="0" cy="53698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93" name="Straight Connector 992"/>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4" name="Straight Connector 993"/>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95" name="Trapezoid 994"/>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96" name="Flowchart: Or 995"/>
            <p:cNvSpPr/>
            <p:nvPr/>
          </p:nvSpPr>
          <p:spPr bwMode="auto">
            <a:xfrm>
              <a:off x="5257800" y="4087903"/>
              <a:ext cx="304800" cy="270302"/>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97" name="Flowchart: Summing Junction 996"/>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98" name="Straight Arrow Connector 997"/>
            <p:cNvCxnSpPr/>
            <p:nvPr/>
          </p:nvCxnSpPr>
          <p:spPr bwMode="auto">
            <a:xfrm>
              <a:off x="4685706" y="4127372"/>
              <a:ext cx="57209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999" name="Straight Arrow Connector 998"/>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00" name="Straight Arrow Connector 999"/>
            <p:cNvCxnSpPr/>
            <p:nvPr/>
          </p:nvCxnSpPr>
          <p:spPr bwMode="auto">
            <a:xfrm>
              <a:off x="4876800" y="4279772"/>
              <a:ext cx="3810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01" name="Straight Arrow Connector 1000"/>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02" name="Straight Connector 1001"/>
            <p:cNvCxnSpPr/>
            <p:nvPr/>
          </p:nvCxnSpPr>
          <p:spPr bwMode="auto">
            <a:xfrm flipV="1">
              <a:off x="4876800" y="4279772"/>
              <a:ext cx="0" cy="35543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03" name="Straight Connector 1002"/>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4" name="Straight Arrow Connector 1003"/>
            <p:cNvCxnSpPr/>
            <p:nvPr/>
          </p:nvCxnSpPr>
          <p:spPr bwMode="auto">
            <a:xfrm>
              <a:off x="5562600" y="4219705"/>
              <a:ext cx="83820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05" name="Straight Arrow Connector 1004"/>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06" name="Straight Arrow Connector 1005"/>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07" name="Straight Arrow Connector 1006"/>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08" name="Straight Connector 1007"/>
            <p:cNvCxnSpPr/>
            <p:nvPr/>
          </p:nvCxnSpPr>
          <p:spPr bwMode="auto">
            <a:xfrm>
              <a:off x="7595196" y="2262664"/>
              <a:ext cx="0" cy="182523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009" name="TextBox 1008"/>
            <p:cNvSpPr txBox="1"/>
            <p:nvPr/>
          </p:nvSpPr>
          <p:spPr>
            <a:xfrm>
              <a:off x="7103367" y="3758041"/>
              <a:ext cx="698499" cy="218400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1010" name="TextBox 1009"/>
            <p:cNvSpPr txBox="1"/>
            <p:nvPr/>
          </p:nvSpPr>
          <p:spPr>
            <a:xfrm>
              <a:off x="6318617" y="2751302"/>
              <a:ext cx="698499" cy="218400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1011" name="Straight Connector 1010"/>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2" name="Straight Connector 1011"/>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3" name="Straight Arrow Connector 1012"/>
            <p:cNvCxnSpPr>
              <a:endCxn id="995"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014" name="Right Arrow 1013"/>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5" name="Right Arrow 1014"/>
            <p:cNvSpPr/>
            <p:nvPr/>
          </p:nvSpPr>
          <p:spPr bwMode="auto">
            <a:xfrm rot="16200000">
              <a:off x="7349282"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16" name="Straight Connector 1015"/>
            <p:cNvCxnSpPr/>
            <p:nvPr/>
          </p:nvCxnSpPr>
          <p:spPr bwMode="auto">
            <a:xfrm>
              <a:off x="7595196" y="4087903"/>
              <a:ext cx="0" cy="13322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17" name="Straight Connector 1016"/>
            <p:cNvCxnSpPr/>
            <p:nvPr/>
          </p:nvCxnSpPr>
          <p:spPr bwMode="auto">
            <a:xfrm>
              <a:off x="5715000" y="2514600"/>
              <a:ext cx="9144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8" name="Straight Connector 1017"/>
            <p:cNvCxnSpPr/>
            <p:nvPr/>
          </p:nvCxnSpPr>
          <p:spPr bwMode="auto">
            <a:xfrm>
              <a:off x="1903812" y="2514600"/>
              <a:ext cx="0" cy="15697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9" name="Straight Connector 1018"/>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0" name="Straight Arrow Connector 1019"/>
            <p:cNvCxnSpPr>
              <a:endCxn id="984" idx="1"/>
            </p:cNvCxnSpPr>
            <p:nvPr/>
          </p:nvCxnSpPr>
          <p:spPr bwMode="auto">
            <a:xfrm>
              <a:off x="1903808" y="2077998"/>
              <a:ext cx="915586" cy="90733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21" name="Straight Connector 1020"/>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22" name="Straight Connector 1021"/>
            <p:cNvCxnSpPr>
              <a:endCxn id="981"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23" name="Straight Connector 1022"/>
            <p:cNvCxnSpPr/>
            <p:nvPr/>
          </p:nvCxnSpPr>
          <p:spPr bwMode="auto">
            <a:xfrm flipV="1">
              <a:off x="4685706" y="3956606"/>
              <a:ext cx="0" cy="1825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4" name="Straight Arrow Connector 1023"/>
            <p:cNvCxnSpPr/>
            <p:nvPr/>
          </p:nvCxnSpPr>
          <p:spPr bwMode="auto">
            <a:xfrm>
              <a:off x="4685706" y="3956606"/>
              <a:ext cx="171509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25" name="Straight Arrow Connector 1024"/>
            <p:cNvCxnSpPr/>
            <p:nvPr/>
          </p:nvCxnSpPr>
          <p:spPr bwMode="auto">
            <a:xfrm>
              <a:off x="3533032" y="4873213"/>
              <a:ext cx="0" cy="546966"/>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1026" name="Straight Connector 1025"/>
            <p:cNvCxnSpPr/>
            <p:nvPr/>
          </p:nvCxnSpPr>
          <p:spPr bwMode="auto">
            <a:xfrm>
              <a:off x="4178300" y="4635203"/>
              <a:ext cx="698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27" name="Straight Connector 1026"/>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
        <p:nvSpPr>
          <p:cNvPr id="1028" name="TextBox 1027"/>
          <p:cNvSpPr txBox="1"/>
          <p:nvPr/>
        </p:nvSpPr>
        <p:spPr>
          <a:xfrm>
            <a:off x="320526" y="939479"/>
            <a:ext cx="20886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1029" name="TextBox 1028"/>
          <p:cNvSpPr txBox="1"/>
          <p:nvPr/>
        </p:nvSpPr>
        <p:spPr>
          <a:xfrm>
            <a:off x="320526" y="1607118"/>
            <a:ext cx="200925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1030" name="TextBox 1029"/>
          <p:cNvSpPr txBox="1"/>
          <p:nvPr/>
        </p:nvSpPr>
        <p:spPr>
          <a:xfrm>
            <a:off x="320526"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1031" name="TextBox 1030"/>
          <p:cNvSpPr txBox="1"/>
          <p:nvPr/>
        </p:nvSpPr>
        <p:spPr>
          <a:xfrm>
            <a:off x="320526"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1032" name="TextBox 1031"/>
          <p:cNvSpPr txBox="1"/>
          <p:nvPr/>
        </p:nvSpPr>
        <p:spPr>
          <a:xfrm>
            <a:off x="320526"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1033" name="TextBox 1032"/>
          <p:cNvSpPr txBox="1"/>
          <p:nvPr/>
        </p:nvSpPr>
        <p:spPr>
          <a:xfrm>
            <a:off x="320526"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grpSp>
        <p:nvGrpSpPr>
          <p:cNvPr id="1034" name="Group 77"/>
          <p:cNvGrpSpPr/>
          <p:nvPr/>
        </p:nvGrpSpPr>
        <p:grpSpPr>
          <a:xfrm>
            <a:off x="2292136" y="4242495"/>
            <a:ext cx="1083623" cy="714546"/>
            <a:chOff x="462956" y="1333500"/>
            <a:chExt cx="7624068" cy="4179966"/>
          </a:xfrm>
        </p:grpSpPr>
        <p:sp>
          <p:nvSpPr>
            <p:cNvPr id="1035" name="TextBox 1034"/>
            <p:cNvSpPr txBox="1"/>
            <p:nvPr/>
          </p:nvSpPr>
          <p:spPr>
            <a:xfrm>
              <a:off x="3224758" y="3388712"/>
              <a:ext cx="698499" cy="1755426"/>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36" name="Rectangle 1035"/>
            <p:cNvSpPr/>
            <p:nvPr/>
          </p:nvSpPr>
          <p:spPr bwMode="auto">
            <a:xfrm>
              <a:off x="914400" y="3059668"/>
              <a:ext cx="533400" cy="1893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7" name="Straight Connector 1036"/>
            <p:cNvCxnSpPr/>
            <p:nvPr/>
          </p:nvCxnSpPr>
          <p:spPr bwMode="auto">
            <a:xfrm>
              <a:off x="914400" y="3489971"/>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8" name="TextBox 1037"/>
            <p:cNvSpPr txBox="1"/>
            <p:nvPr/>
          </p:nvSpPr>
          <p:spPr>
            <a:xfrm>
              <a:off x="698498" y="1893334"/>
              <a:ext cx="983657" cy="17554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1039" name="Rectangle 1038"/>
            <p:cNvSpPr/>
            <p:nvPr/>
          </p:nvSpPr>
          <p:spPr bwMode="auto">
            <a:xfrm>
              <a:off x="3041056" y="3349239"/>
              <a:ext cx="1137244" cy="151233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40" name="Straight Arrow Connector 1039"/>
            <p:cNvCxnSpPr/>
            <p:nvPr/>
          </p:nvCxnSpPr>
          <p:spPr bwMode="auto">
            <a:xfrm>
              <a:off x="2431456" y="3665707"/>
              <a:ext cx="6096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41" name="Straight Arrow Connector 1040"/>
            <p:cNvCxnSpPr/>
            <p:nvPr/>
          </p:nvCxnSpPr>
          <p:spPr bwMode="auto">
            <a:xfrm>
              <a:off x="2431456" y="4173538"/>
              <a:ext cx="609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42" name="Straight Arrow Connector 1041"/>
            <p:cNvCxnSpPr/>
            <p:nvPr/>
          </p:nvCxnSpPr>
          <p:spPr bwMode="auto">
            <a:xfrm>
              <a:off x="2431456" y="4644639"/>
              <a:ext cx="6096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43" name="Left Brace 1042"/>
            <p:cNvSpPr/>
            <p:nvPr/>
          </p:nvSpPr>
          <p:spPr bwMode="auto">
            <a:xfrm>
              <a:off x="2202856" y="3398542"/>
              <a:ext cx="228600" cy="13716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44" name="Straight Arrow Connector 1043"/>
            <p:cNvCxnSpPr/>
            <p:nvPr/>
          </p:nvCxnSpPr>
          <p:spPr bwMode="auto">
            <a:xfrm>
              <a:off x="462956" y="2077998"/>
              <a:ext cx="2355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45" name="Straight Arrow Connector 1044"/>
            <p:cNvCxnSpPr>
              <a:stCxn id="1038" idx="2"/>
            </p:cNvCxnSpPr>
            <p:nvPr/>
          </p:nvCxnSpPr>
          <p:spPr bwMode="auto">
            <a:xfrm flipV="1">
              <a:off x="1190330" y="2658075"/>
              <a:ext cx="0" cy="99068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046" name="TextBox 1045"/>
            <p:cNvSpPr txBox="1"/>
            <p:nvPr/>
          </p:nvSpPr>
          <p:spPr>
            <a:xfrm>
              <a:off x="2819402" y="1893334"/>
              <a:ext cx="983657" cy="17554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1047" name="TextBox 1046"/>
            <p:cNvSpPr txBox="1"/>
            <p:nvPr/>
          </p:nvSpPr>
          <p:spPr>
            <a:xfrm>
              <a:off x="7103367" y="1880236"/>
              <a:ext cx="983657" cy="17554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1048" name="Straight Connector 1047"/>
            <p:cNvCxnSpPr/>
            <p:nvPr/>
          </p:nvCxnSpPr>
          <p:spPr bwMode="auto">
            <a:xfrm>
              <a:off x="1903812" y="2514600"/>
              <a:ext cx="381118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49" name="Elbow Connector 1048"/>
            <p:cNvCxnSpPr/>
            <p:nvPr/>
          </p:nvCxnSpPr>
          <p:spPr bwMode="auto">
            <a:xfrm flipV="1">
              <a:off x="6629401" y="2064900"/>
              <a:ext cx="473967" cy="449702"/>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050" name="Right Arrow 1049"/>
            <p:cNvSpPr/>
            <p:nvPr/>
          </p:nvSpPr>
          <p:spPr bwMode="auto">
            <a:xfrm rot="5400000">
              <a:off x="944414"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51" name="Straight Connector 1050"/>
            <p:cNvCxnSpPr>
              <a:stCxn id="1046" idx="3"/>
            </p:cNvCxnSpPr>
            <p:nvPr/>
          </p:nvCxnSpPr>
          <p:spPr bwMode="auto">
            <a:xfrm flipV="1">
              <a:off x="3803059" y="2078001"/>
              <a:ext cx="2216744" cy="6930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2" name="Straight Connector 1051"/>
            <p:cNvCxnSpPr/>
            <p:nvPr/>
          </p:nvCxnSpPr>
          <p:spPr bwMode="auto">
            <a:xfrm>
              <a:off x="6667869" y="4087903"/>
              <a:ext cx="92732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53" name="Straight Connector 1052"/>
            <p:cNvCxnSpPr/>
            <p:nvPr/>
          </p:nvCxnSpPr>
          <p:spPr bwMode="auto">
            <a:xfrm>
              <a:off x="3810000" y="5410200"/>
              <a:ext cx="3785196" cy="20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4" name="Straight Arrow Connector 1053"/>
            <p:cNvCxnSpPr/>
            <p:nvPr/>
          </p:nvCxnSpPr>
          <p:spPr bwMode="auto">
            <a:xfrm flipV="1">
              <a:off x="3810000" y="4873213"/>
              <a:ext cx="0" cy="53698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55" name="Straight Connector 1054"/>
            <p:cNvCxnSpPr/>
            <p:nvPr/>
          </p:nvCxnSpPr>
          <p:spPr bwMode="auto">
            <a:xfrm>
              <a:off x="6019800" y="2077998"/>
              <a:ext cx="0" cy="1572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6" name="Straight Connector 1055"/>
            <p:cNvCxnSpPr/>
            <p:nvPr/>
          </p:nvCxnSpPr>
          <p:spPr bwMode="auto">
            <a:xfrm>
              <a:off x="5715000" y="2514602"/>
              <a:ext cx="0" cy="12896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7" name="Trapezoid 1056"/>
            <p:cNvSpPr/>
            <p:nvPr/>
          </p:nvSpPr>
          <p:spPr bwMode="auto">
            <a:xfrm rot="5400000">
              <a:off x="5899515" y="3960436"/>
              <a:ext cx="1269640" cy="267067"/>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58" name="Flowchart: Or 1057"/>
            <p:cNvSpPr/>
            <p:nvPr/>
          </p:nvSpPr>
          <p:spPr bwMode="auto">
            <a:xfrm>
              <a:off x="5257800" y="4087903"/>
              <a:ext cx="304800" cy="27030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59" name="Flowchart: Summing Junction 1058"/>
            <p:cNvSpPr/>
            <p:nvPr/>
          </p:nvSpPr>
          <p:spPr bwMode="auto">
            <a:xfrm>
              <a:off x="5257800" y="4546007"/>
              <a:ext cx="304800" cy="32452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60" name="Straight Arrow Connector 1059"/>
            <p:cNvCxnSpPr/>
            <p:nvPr/>
          </p:nvCxnSpPr>
          <p:spPr bwMode="auto">
            <a:xfrm>
              <a:off x="4685706" y="4127372"/>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1" name="Straight Arrow Connector 1060"/>
            <p:cNvCxnSpPr/>
            <p:nvPr/>
          </p:nvCxnSpPr>
          <p:spPr bwMode="auto">
            <a:xfrm>
              <a:off x="4685706" y="46352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2" name="Straight Arrow Connector 1061"/>
            <p:cNvCxnSpPr/>
            <p:nvPr/>
          </p:nvCxnSpPr>
          <p:spPr bwMode="auto">
            <a:xfrm>
              <a:off x="4876800" y="4279772"/>
              <a:ext cx="381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3" name="Straight Arrow Connector 1062"/>
            <p:cNvCxnSpPr/>
            <p:nvPr/>
          </p:nvCxnSpPr>
          <p:spPr bwMode="auto">
            <a:xfrm>
              <a:off x="4685706" y="4773703"/>
              <a:ext cx="57209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4" name="Straight Connector 1063"/>
            <p:cNvCxnSpPr/>
            <p:nvPr/>
          </p:nvCxnSpPr>
          <p:spPr bwMode="auto">
            <a:xfrm flipV="1">
              <a:off x="4876800" y="4279772"/>
              <a:ext cx="0" cy="3554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5" name="Straight Connector 1064"/>
            <p:cNvCxnSpPr/>
            <p:nvPr/>
          </p:nvCxnSpPr>
          <p:spPr bwMode="auto">
            <a:xfrm flipV="1">
              <a:off x="4685706" y="4139205"/>
              <a:ext cx="0" cy="63449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6" name="Straight Arrow Connector 1065"/>
            <p:cNvCxnSpPr/>
            <p:nvPr/>
          </p:nvCxnSpPr>
          <p:spPr bwMode="auto">
            <a:xfrm>
              <a:off x="5562600" y="4219705"/>
              <a:ext cx="8382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7" name="Straight Arrow Connector 1066"/>
            <p:cNvCxnSpPr/>
            <p:nvPr/>
          </p:nvCxnSpPr>
          <p:spPr bwMode="auto">
            <a:xfrm>
              <a:off x="6019800" y="4546007"/>
              <a:ext cx="3810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68" name="Straight Arrow Connector 1067"/>
            <p:cNvCxnSpPr/>
            <p:nvPr/>
          </p:nvCxnSpPr>
          <p:spPr bwMode="auto">
            <a:xfrm>
              <a:off x="6019800" y="3650786"/>
              <a:ext cx="37524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69" name="Straight Arrow Connector 1068"/>
            <p:cNvCxnSpPr/>
            <p:nvPr/>
          </p:nvCxnSpPr>
          <p:spPr bwMode="auto">
            <a:xfrm>
              <a:off x="5715001" y="3804206"/>
              <a:ext cx="6858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70" name="Straight Connector 1069"/>
            <p:cNvCxnSpPr/>
            <p:nvPr/>
          </p:nvCxnSpPr>
          <p:spPr bwMode="auto">
            <a:xfrm>
              <a:off x="7595196" y="2262664"/>
              <a:ext cx="0" cy="1825239"/>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071" name="TextBox 1070"/>
            <p:cNvSpPr txBox="1"/>
            <p:nvPr/>
          </p:nvSpPr>
          <p:spPr>
            <a:xfrm>
              <a:off x="7103367" y="3758040"/>
              <a:ext cx="698499" cy="1755426"/>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1072" name="TextBox 1071"/>
            <p:cNvSpPr txBox="1"/>
            <p:nvPr/>
          </p:nvSpPr>
          <p:spPr>
            <a:xfrm>
              <a:off x="6318617" y="2751309"/>
              <a:ext cx="698499" cy="1755426"/>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1073" name="Straight Connector 1072"/>
            <p:cNvCxnSpPr/>
            <p:nvPr/>
          </p:nvCxnSpPr>
          <p:spPr bwMode="auto">
            <a:xfrm>
              <a:off x="6019800" y="4546007"/>
              <a:ext cx="0" cy="182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4" name="Straight Connector 1073"/>
            <p:cNvCxnSpPr/>
            <p:nvPr/>
          </p:nvCxnSpPr>
          <p:spPr bwMode="auto">
            <a:xfrm>
              <a:off x="5562600" y="4728789"/>
              <a:ext cx="4572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5" name="Straight Arrow Connector 1074"/>
            <p:cNvCxnSpPr>
              <a:endCxn id="1057" idx="1"/>
            </p:cNvCxnSpPr>
            <p:nvPr/>
          </p:nvCxnSpPr>
          <p:spPr bwMode="auto">
            <a:xfrm>
              <a:off x="6534335" y="3120639"/>
              <a:ext cx="0" cy="37189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076" name="Right Arrow 1075"/>
            <p:cNvSpPr/>
            <p:nvPr/>
          </p:nvSpPr>
          <p:spPr bwMode="auto">
            <a:xfrm rot="5400000">
              <a:off x="3068786" y="1465114"/>
              <a:ext cx="491828" cy="2286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77" name="Right Arrow 1076"/>
            <p:cNvSpPr/>
            <p:nvPr/>
          </p:nvSpPr>
          <p:spPr bwMode="auto">
            <a:xfrm rot="16200000">
              <a:off x="7349282" y="1465114"/>
              <a:ext cx="491828" cy="228600"/>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78" name="Straight Connector 1077"/>
            <p:cNvCxnSpPr/>
            <p:nvPr/>
          </p:nvCxnSpPr>
          <p:spPr bwMode="auto">
            <a:xfrm>
              <a:off x="7595196" y="4087903"/>
              <a:ext cx="0" cy="133227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9" name="Straight Connector 1078"/>
            <p:cNvCxnSpPr/>
            <p:nvPr/>
          </p:nvCxnSpPr>
          <p:spPr bwMode="auto">
            <a:xfrm>
              <a:off x="5715000" y="2514600"/>
              <a:ext cx="91440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80" name="Straight Connector 1079"/>
            <p:cNvCxnSpPr/>
            <p:nvPr/>
          </p:nvCxnSpPr>
          <p:spPr bwMode="auto">
            <a:xfrm>
              <a:off x="1903812" y="2514600"/>
              <a:ext cx="0" cy="15697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81" name="Straight Connector 1080"/>
            <p:cNvCxnSpPr/>
            <p:nvPr/>
          </p:nvCxnSpPr>
          <p:spPr bwMode="auto">
            <a:xfrm>
              <a:off x="1903812" y="2064898"/>
              <a:ext cx="0" cy="4497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2" name="Straight Arrow Connector 1081"/>
            <p:cNvCxnSpPr>
              <a:endCxn id="1046" idx="1"/>
            </p:cNvCxnSpPr>
            <p:nvPr/>
          </p:nvCxnSpPr>
          <p:spPr bwMode="auto">
            <a:xfrm>
              <a:off x="1903808" y="2077995"/>
              <a:ext cx="915593" cy="69305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3" name="Straight Connector 1082"/>
            <p:cNvCxnSpPr/>
            <p:nvPr/>
          </p:nvCxnSpPr>
          <p:spPr bwMode="auto">
            <a:xfrm>
              <a:off x="1446612" y="4084342"/>
              <a:ext cx="4572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84" name="Straight Connector 1083"/>
            <p:cNvCxnSpPr>
              <a:endCxn id="1043" idx="1"/>
            </p:cNvCxnSpPr>
            <p:nvPr/>
          </p:nvCxnSpPr>
          <p:spPr bwMode="auto">
            <a:xfrm flipV="1">
              <a:off x="1903812" y="4084342"/>
              <a:ext cx="299044" cy="356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85" name="Straight Connector 1084"/>
            <p:cNvCxnSpPr/>
            <p:nvPr/>
          </p:nvCxnSpPr>
          <p:spPr bwMode="auto">
            <a:xfrm flipV="1">
              <a:off x="4685706" y="3956606"/>
              <a:ext cx="0" cy="18259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86" name="Straight Arrow Connector 1085"/>
            <p:cNvCxnSpPr/>
            <p:nvPr/>
          </p:nvCxnSpPr>
          <p:spPr bwMode="auto">
            <a:xfrm>
              <a:off x="4685706" y="3956606"/>
              <a:ext cx="1715096"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87" name="Straight Arrow Connector 1086"/>
            <p:cNvCxnSpPr/>
            <p:nvPr/>
          </p:nvCxnSpPr>
          <p:spPr bwMode="auto">
            <a:xfrm>
              <a:off x="3533032" y="4873213"/>
              <a:ext cx="0" cy="546966"/>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cxnSp>
          <p:nvCxnSpPr>
            <p:cNvPr id="1088" name="Straight Connector 1087"/>
            <p:cNvCxnSpPr/>
            <p:nvPr/>
          </p:nvCxnSpPr>
          <p:spPr bwMode="auto">
            <a:xfrm>
              <a:off x="4178300" y="4635203"/>
              <a:ext cx="698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9" name="Straight Connector 1088"/>
            <p:cNvCxnSpPr/>
            <p:nvPr/>
          </p:nvCxnSpPr>
          <p:spPr bwMode="auto">
            <a:xfrm>
              <a:off x="4178300" y="4127372"/>
              <a:ext cx="50740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Tree>
    <p:custDataLst>
      <p:tags r:id="rId1"/>
    </p:custDataLst>
    <p:extLst>
      <p:ext uri="{BB962C8B-B14F-4D97-AF65-F5344CB8AC3E}">
        <p14:creationId xmlns:p14="http://schemas.microsoft.com/office/powerpoint/2010/main" val="368599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 by position</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16</a:t>
            </a:fld>
            <a:endParaRPr lang="en-US" dirty="0">
              <a:solidFill>
                <a:prstClr val="white"/>
              </a:solidFill>
              <a:latin typeface="Intel Clear"/>
            </a:endParaRPr>
          </a:p>
        </p:txBody>
      </p:sp>
      <p:sp>
        <p:nvSpPr>
          <p:cNvPr id="408" name="TextBox 407"/>
          <p:cNvSpPr txBox="1"/>
          <p:nvPr/>
        </p:nvSpPr>
        <p:spPr>
          <a:xfrm>
            <a:off x="5029082" y="1069821"/>
            <a:ext cx="3580467" cy="300082"/>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p:txBody>
      </p:sp>
      <p:sp>
        <p:nvSpPr>
          <p:cNvPr id="343" name="TextBox 342"/>
          <p:cNvSpPr txBox="1"/>
          <p:nvPr/>
        </p:nvSpPr>
        <p:spPr>
          <a:xfrm>
            <a:off x="2682282" y="1046167"/>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349" name="Rectangle 348"/>
          <p:cNvSpPr/>
          <p:nvPr/>
        </p:nvSpPr>
        <p:spPr bwMode="auto">
          <a:xfrm>
            <a:off x="2656245" y="1040774"/>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50" name="Straight Arrow Connector 349"/>
          <p:cNvCxnSpPr/>
          <p:nvPr/>
        </p:nvCxnSpPr>
        <p:spPr bwMode="auto">
          <a:xfrm>
            <a:off x="2569840" y="1084014"/>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6" name="Straight Arrow Connector 405"/>
          <p:cNvCxnSpPr/>
          <p:nvPr/>
        </p:nvCxnSpPr>
        <p:spPr bwMode="auto">
          <a:xfrm>
            <a:off x="2569840" y="1153400"/>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7" name="Straight Arrow Connector 406"/>
          <p:cNvCxnSpPr/>
          <p:nvPr/>
        </p:nvCxnSpPr>
        <p:spPr bwMode="auto">
          <a:xfrm>
            <a:off x="2569840" y="1217768"/>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09" name="Left Brace 408"/>
          <p:cNvSpPr/>
          <p:nvPr/>
        </p:nvSpPr>
        <p:spPr bwMode="auto">
          <a:xfrm>
            <a:off x="2537437" y="1047511"/>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10" name="TextBox 409"/>
          <p:cNvSpPr txBox="1"/>
          <p:nvPr/>
        </p:nvSpPr>
        <p:spPr>
          <a:xfrm>
            <a:off x="2624827" y="841849"/>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11" name="TextBox 410"/>
          <p:cNvSpPr txBox="1"/>
          <p:nvPr/>
        </p:nvSpPr>
        <p:spPr>
          <a:xfrm>
            <a:off x="3232040" y="840060"/>
            <a:ext cx="139424"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12" name="Straight Connector 411"/>
          <p:cNvCxnSpPr/>
          <p:nvPr/>
        </p:nvCxnSpPr>
        <p:spPr bwMode="auto">
          <a:xfrm>
            <a:off x="2495050" y="926735"/>
            <a:ext cx="54020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3" name="Elbow Connector 412"/>
          <p:cNvCxnSpPr/>
          <p:nvPr/>
        </p:nvCxnSpPr>
        <p:spPr bwMode="auto">
          <a:xfrm flipV="1">
            <a:off x="3164859" y="865292"/>
            <a:ext cx="67181" cy="61444"/>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14" name="Straight Connector 413"/>
          <p:cNvCxnSpPr>
            <a:stCxn id="410" idx="3"/>
          </p:cNvCxnSpPr>
          <p:nvPr/>
        </p:nvCxnSpPr>
        <p:spPr bwMode="auto">
          <a:xfrm flipV="1">
            <a:off x="2764251" y="867083"/>
            <a:ext cx="314203" cy="1248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5" name="Straight Connector 414"/>
          <p:cNvCxnSpPr/>
          <p:nvPr/>
        </p:nvCxnSpPr>
        <p:spPr bwMode="auto">
          <a:xfrm>
            <a:off x="3170311" y="1141700"/>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6" name="Straight Connector 415"/>
          <p:cNvCxnSpPr/>
          <p:nvPr/>
        </p:nvCxnSpPr>
        <p:spPr bwMode="auto">
          <a:xfrm>
            <a:off x="2765235" y="1322368"/>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7" name="Straight Arrow Connector 416"/>
          <p:cNvCxnSpPr/>
          <p:nvPr/>
        </p:nvCxnSpPr>
        <p:spPr bwMode="auto">
          <a:xfrm flipV="1">
            <a:off x="2765235" y="1248999"/>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18" name="Straight Connector 417"/>
          <p:cNvCxnSpPr/>
          <p:nvPr/>
        </p:nvCxnSpPr>
        <p:spPr bwMode="auto">
          <a:xfrm>
            <a:off x="3078454" y="867081"/>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9" name="Straight Connector 418"/>
          <p:cNvCxnSpPr/>
          <p:nvPr/>
        </p:nvCxnSpPr>
        <p:spPr bwMode="auto">
          <a:xfrm>
            <a:off x="3035251" y="926735"/>
            <a:ext cx="0" cy="1762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0" name="Trapezoid 419"/>
          <p:cNvSpPr/>
          <p:nvPr/>
        </p:nvSpPr>
        <p:spPr bwMode="auto">
          <a:xfrm rot="5400000">
            <a:off x="3064648" y="1123601"/>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21" name="Flowchart: Or 420"/>
          <p:cNvSpPr/>
          <p:nvPr/>
        </p:nvSpPr>
        <p:spPr bwMode="auto">
          <a:xfrm>
            <a:off x="2970448" y="1141700"/>
            <a:ext cx="43202" cy="3693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22" name="Flowchart: Summing Junction 421"/>
          <p:cNvSpPr/>
          <p:nvPr/>
        </p:nvSpPr>
        <p:spPr bwMode="auto">
          <a:xfrm>
            <a:off x="2970448" y="1204292"/>
            <a:ext cx="43202" cy="44340"/>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23" name="Straight Arrow Connector 422"/>
          <p:cNvCxnSpPr/>
          <p:nvPr/>
        </p:nvCxnSpPr>
        <p:spPr bwMode="auto">
          <a:xfrm>
            <a:off x="2889358" y="1147093"/>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4" name="Straight Arrow Connector 423"/>
          <p:cNvCxnSpPr/>
          <p:nvPr/>
        </p:nvCxnSpPr>
        <p:spPr bwMode="auto">
          <a:xfrm>
            <a:off x="2889358" y="1216479"/>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5" name="Straight Arrow Connector 424"/>
          <p:cNvCxnSpPr/>
          <p:nvPr/>
        </p:nvCxnSpPr>
        <p:spPr bwMode="auto">
          <a:xfrm>
            <a:off x="2916444" y="1167915"/>
            <a:ext cx="5400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6" name="Straight Arrow Connector 425"/>
          <p:cNvCxnSpPr/>
          <p:nvPr/>
        </p:nvCxnSpPr>
        <p:spPr bwMode="auto">
          <a:xfrm>
            <a:off x="2889358" y="1235402"/>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7" name="Straight Connector 426"/>
          <p:cNvCxnSpPr/>
          <p:nvPr/>
        </p:nvCxnSpPr>
        <p:spPr bwMode="auto">
          <a:xfrm flipV="1">
            <a:off x="2916444" y="1167916"/>
            <a:ext cx="0" cy="485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8" name="Straight Connector 427"/>
          <p:cNvCxnSpPr/>
          <p:nvPr/>
        </p:nvCxnSpPr>
        <p:spPr bwMode="auto">
          <a:xfrm flipV="1">
            <a:off x="2889358" y="1148710"/>
            <a:ext cx="0" cy="866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9" name="Straight Arrow Connector 428"/>
          <p:cNvCxnSpPr/>
          <p:nvPr/>
        </p:nvCxnSpPr>
        <p:spPr bwMode="auto">
          <a:xfrm>
            <a:off x="3013650" y="1159709"/>
            <a:ext cx="11880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0" name="Straight Arrow Connector 429"/>
          <p:cNvCxnSpPr/>
          <p:nvPr/>
        </p:nvCxnSpPr>
        <p:spPr bwMode="auto">
          <a:xfrm>
            <a:off x="3078454" y="1204292"/>
            <a:ext cx="5400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1" name="Straight Arrow Connector 430"/>
          <p:cNvCxnSpPr/>
          <p:nvPr/>
        </p:nvCxnSpPr>
        <p:spPr bwMode="auto">
          <a:xfrm>
            <a:off x="3078454" y="1081976"/>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2" name="Straight Arrow Connector 431"/>
          <p:cNvCxnSpPr/>
          <p:nvPr/>
        </p:nvCxnSpPr>
        <p:spPr bwMode="auto">
          <a:xfrm>
            <a:off x="3035252" y="1102937"/>
            <a:ext cx="97206"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33" name="Straight Connector 432"/>
          <p:cNvCxnSpPr/>
          <p:nvPr/>
        </p:nvCxnSpPr>
        <p:spPr bwMode="auto">
          <a:xfrm>
            <a:off x="3301751" y="892313"/>
            <a:ext cx="0" cy="24938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34" name="TextBox 433"/>
          <p:cNvSpPr txBox="1"/>
          <p:nvPr/>
        </p:nvSpPr>
        <p:spPr>
          <a:xfrm>
            <a:off x="3232040" y="1096630"/>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35" name="TextBox 434"/>
          <p:cNvSpPr txBox="1"/>
          <p:nvPr/>
        </p:nvSpPr>
        <p:spPr>
          <a:xfrm>
            <a:off x="3120809" y="959077"/>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36" name="Straight Connector 435"/>
          <p:cNvCxnSpPr/>
          <p:nvPr/>
        </p:nvCxnSpPr>
        <p:spPr bwMode="auto">
          <a:xfrm>
            <a:off x="3078454" y="1204292"/>
            <a:ext cx="0" cy="249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7" name="Straight Connector 436"/>
          <p:cNvCxnSpPr/>
          <p:nvPr/>
        </p:nvCxnSpPr>
        <p:spPr bwMode="auto">
          <a:xfrm>
            <a:off x="3013650" y="1229266"/>
            <a:ext cx="648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8" name="Straight Arrow Connector 437"/>
          <p:cNvCxnSpPr>
            <a:endCxn id="420" idx="1"/>
          </p:cNvCxnSpPr>
          <p:nvPr/>
        </p:nvCxnSpPr>
        <p:spPr bwMode="auto">
          <a:xfrm>
            <a:off x="3151385" y="1009540"/>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39" name="Right Arrow 438"/>
          <p:cNvSpPr/>
          <p:nvPr/>
        </p:nvSpPr>
        <p:spPr bwMode="auto">
          <a:xfrm rot="5400000">
            <a:off x="2661431" y="782758"/>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40" name="Right Arrow 439"/>
          <p:cNvSpPr/>
          <p:nvPr/>
        </p:nvSpPr>
        <p:spPr bwMode="auto">
          <a:xfrm rot="16200000">
            <a:off x="3268152" y="782758"/>
            <a:ext cx="67200" cy="3240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41" name="Straight Connector 440"/>
          <p:cNvCxnSpPr/>
          <p:nvPr/>
        </p:nvCxnSpPr>
        <p:spPr bwMode="auto">
          <a:xfrm>
            <a:off x="3301751" y="1141699"/>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42" name="Straight Connector 441"/>
          <p:cNvCxnSpPr/>
          <p:nvPr/>
        </p:nvCxnSpPr>
        <p:spPr bwMode="auto">
          <a:xfrm>
            <a:off x="3035251" y="926735"/>
            <a:ext cx="1296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3" name="Straight Arrow Connector 442"/>
          <p:cNvCxnSpPr>
            <a:endCxn id="410" idx="1"/>
          </p:cNvCxnSpPr>
          <p:nvPr/>
        </p:nvCxnSpPr>
        <p:spPr bwMode="auto">
          <a:xfrm>
            <a:off x="2495050" y="867082"/>
            <a:ext cx="129777" cy="12480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44" name="Straight Connector 443"/>
          <p:cNvCxnSpPr/>
          <p:nvPr/>
        </p:nvCxnSpPr>
        <p:spPr bwMode="auto">
          <a:xfrm flipV="1">
            <a:off x="2889358" y="1123761"/>
            <a:ext cx="0" cy="24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5" name="Straight Arrow Connector 444"/>
          <p:cNvCxnSpPr/>
          <p:nvPr/>
        </p:nvCxnSpPr>
        <p:spPr bwMode="auto">
          <a:xfrm>
            <a:off x="2889358" y="1123760"/>
            <a:ext cx="24309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46" name="Straight Arrow Connector 445"/>
          <p:cNvCxnSpPr/>
          <p:nvPr/>
        </p:nvCxnSpPr>
        <p:spPr bwMode="auto">
          <a:xfrm>
            <a:off x="2725977" y="1248999"/>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447" name="Straight Connector 446"/>
          <p:cNvCxnSpPr/>
          <p:nvPr/>
        </p:nvCxnSpPr>
        <p:spPr bwMode="auto">
          <a:xfrm>
            <a:off x="2817438" y="1216479"/>
            <a:ext cx="990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8" name="Straight Connector 447"/>
          <p:cNvCxnSpPr/>
          <p:nvPr/>
        </p:nvCxnSpPr>
        <p:spPr bwMode="auto">
          <a:xfrm>
            <a:off x="2817438" y="1147093"/>
            <a:ext cx="719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9" name="TextBox 448"/>
          <p:cNvSpPr txBox="1"/>
          <p:nvPr/>
        </p:nvSpPr>
        <p:spPr>
          <a:xfrm>
            <a:off x="2685263" y="1760972"/>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50" name="Rectangle 449"/>
          <p:cNvSpPr/>
          <p:nvPr/>
        </p:nvSpPr>
        <p:spPr bwMode="auto">
          <a:xfrm>
            <a:off x="2659225" y="1755580"/>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51" name="Straight Arrow Connector 450"/>
          <p:cNvCxnSpPr/>
          <p:nvPr/>
        </p:nvCxnSpPr>
        <p:spPr bwMode="auto">
          <a:xfrm>
            <a:off x="2572820" y="1798820"/>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2" name="Straight Arrow Connector 451"/>
          <p:cNvCxnSpPr/>
          <p:nvPr/>
        </p:nvCxnSpPr>
        <p:spPr bwMode="auto">
          <a:xfrm>
            <a:off x="2572820" y="1868206"/>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53" name="Straight Arrow Connector 452"/>
          <p:cNvCxnSpPr/>
          <p:nvPr/>
        </p:nvCxnSpPr>
        <p:spPr bwMode="auto">
          <a:xfrm>
            <a:off x="2572820" y="1932574"/>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54" name="Left Brace 453"/>
          <p:cNvSpPr/>
          <p:nvPr/>
        </p:nvSpPr>
        <p:spPr bwMode="auto">
          <a:xfrm>
            <a:off x="2540418" y="1762316"/>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55" name="TextBox 454"/>
          <p:cNvSpPr txBox="1"/>
          <p:nvPr/>
        </p:nvSpPr>
        <p:spPr>
          <a:xfrm>
            <a:off x="2627807" y="1556655"/>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56" name="TextBox 455"/>
          <p:cNvSpPr txBox="1"/>
          <p:nvPr/>
        </p:nvSpPr>
        <p:spPr>
          <a:xfrm>
            <a:off x="3235021" y="1554865"/>
            <a:ext cx="139424"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57" name="Straight Connector 456"/>
          <p:cNvCxnSpPr/>
          <p:nvPr/>
        </p:nvCxnSpPr>
        <p:spPr bwMode="auto">
          <a:xfrm>
            <a:off x="2498030" y="1641541"/>
            <a:ext cx="54020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8" name="Elbow Connector 457"/>
          <p:cNvCxnSpPr/>
          <p:nvPr/>
        </p:nvCxnSpPr>
        <p:spPr bwMode="auto">
          <a:xfrm flipV="1">
            <a:off x="3167839" y="1580097"/>
            <a:ext cx="67181" cy="61444"/>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59" name="Straight Connector 458"/>
          <p:cNvCxnSpPr>
            <a:stCxn id="455" idx="3"/>
          </p:cNvCxnSpPr>
          <p:nvPr/>
        </p:nvCxnSpPr>
        <p:spPr bwMode="auto">
          <a:xfrm flipV="1">
            <a:off x="2767231" y="1581888"/>
            <a:ext cx="314204" cy="12480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60" name="Straight Connector 459"/>
          <p:cNvCxnSpPr/>
          <p:nvPr/>
        </p:nvCxnSpPr>
        <p:spPr bwMode="auto">
          <a:xfrm>
            <a:off x="3173292" y="1856505"/>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61" name="Straight Connector 460"/>
          <p:cNvCxnSpPr/>
          <p:nvPr/>
        </p:nvCxnSpPr>
        <p:spPr bwMode="auto">
          <a:xfrm>
            <a:off x="2768216" y="2037174"/>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62" name="Straight Arrow Connector 461"/>
          <p:cNvCxnSpPr/>
          <p:nvPr/>
        </p:nvCxnSpPr>
        <p:spPr bwMode="auto">
          <a:xfrm flipV="1">
            <a:off x="2768216" y="1963804"/>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63" name="Straight Connector 462"/>
          <p:cNvCxnSpPr/>
          <p:nvPr/>
        </p:nvCxnSpPr>
        <p:spPr bwMode="auto">
          <a:xfrm>
            <a:off x="3081434" y="1581887"/>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64" name="Straight Connector 463"/>
          <p:cNvCxnSpPr/>
          <p:nvPr/>
        </p:nvCxnSpPr>
        <p:spPr bwMode="auto">
          <a:xfrm>
            <a:off x="3038231" y="1641541"/>
            <a:ext cx="0" cy="1762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5" name="Trapezoid 464"/>
          <p:cNvSpPr/>
          <p:nvPr/>
        </p:nvSpPr>
        <p:spPr bwMode="auto">
          <a:xfrm rot="5400000">
            <a:off x="3067628" y="1838407"/>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66" name="Flowchart: Or 465"/>
          <p:cNvSpPr/>
          <p:nvPr/>
        </p:nvSpPr>
        <p:spPr bwMode="auto">
          <a:xfrm>
            <a:off x="2973428" y="1856506"/>
            <a:ext cx="43202" cy="36932"/>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67" name="Flowchart: Summing Junction 466"/>
          <p:cNvSpPr/>
          <p:nvPr/>
        </p:nvSpPr>
        <p:spPr bwMode="auto">
          <a:xfrm>
            <a:off x="2973428" y="1919097"/>
            <a:ext cx="43202" cy="44340"/>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68" name="Straight Arrow Connector 467"/>
          <p:cNvCxnSpPr/>
          <p:nvPr/>
        </p:nvCxnSpPr>
        <p:spPr bwMode="auto">
          <a:xfrm>
            <a:off x="2892339" y="1861898"/>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9" name="Straight Arrow Connector 468"/>
          <p:cNvCxnSpPr/>
          <p:nvPr/>
        </p:nvCxnSpPr>
        <p:spPr bwMode="auto">
          <a:xfrm>
            <a:off x="2892339" y="1931285"/>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0" name="Straight Arrow Connector 469"/>
          <p:cNvCxnSpPr/>
          <p:nvPr/>
        </p:nvCxnSpPr>
        <p:spPr bwMode="auto">
          <a:xfrm>
            <a:off x="2919425" y="1882721"/>
            <a:ext cx="5400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1" name="Straight Arrow Connector 470"/>
          <p:cNvCxnSpPr/>
          <p:nvPr/>
        </p:nvCxnSpPr>
        <p:spPr bwMode="auto">
          <a:xfrm>
            <a:off x="2892339" y="1950208"/>
            <a:ext cx="8108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2" name="Straight Connector 471"/>
          <p:cNvCxnSpPr/>
          <p:nvPr/>
        </p:nvCxnSpPr>
        <p:spPr bwMode="auto">
          <a:xfrm flipV="1">
            <a:off x="2919425" y="1882721"/>
            <a:ext cx="0" cy="485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3" name="Straight Connector 472"/>
          <p:cNvCxnSpPr/>
          <p:nvPr/>
        </p:nvCxnSpPr>
        <p:spPr bwMode="auto">
          <a:xfrm flipV="1">
            <a:off x="2892338" y="1863515"/>
            <a:ext cx="0" cy="866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4" name="Straight Arrow Connector 473"/>
          <p:cNvCxnSpPr/>
          <p:nvPr/>
        </p:nvCxnSpPr>
        <p:spPr bwMode="auto">
          <a:xfrm>
            <a:off x="3016630" y="1874514"/>
            <a:ext cx="11880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5" name="Straight Arrow Connector 474"/>
          <p:cNvCxnSpPr/>
          <p:nvPr/>
        </p:nvCxnSpPr>
        <p:spPr bwMode="auto">
          <a:xfrm>
            <a:off x="3081435" y="1919097"/>
            <a:ext cx="5400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6" name="Straight Arrow Connector 475"/>
          <p:cNvCxnSpPr/>
          <p:nvPr/>
        </p:nvCxnSpPr>
        <p:spPr bwMode="auto">
          <a:xfrm>
            <a:off x="3081434" y="1796781"/>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77" name="Straight Arrow Connector 476"/>
          <p:cNvCxnSpPr/>
          <p:nvPr/>
        </p:nvCxnSpPr>
        <p:spPr bwMode="auto">
          <a:xfrm>
            <a:off x="3038232" y="1817743"/>
            <a:ext cx="97206"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8" name="Straight Connector 477"/>
          <p:cNvCxnSpPr/>
          <p:nvPr/>
        </p:nvCxnSpPr>
        <p:spPr bwMode="auto">
          <a:xfrm>
            <a:off x="3304732" y="1607118"/>
            <a:ext cx="0" cy="24938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79" name="TextBox 478"/>
          <p:cNvSpPr txBox="1"/>
          <p:nvPr/>
        </p:nvSpPr>
        <p:spPr>
          <a:xfrm>
            <a:off x="3235020" y="1811435"/>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80" name="TextBox 479"/>
          <p:cNvSpPr txBox="1"/>
          <p:nvPr/>
        </p:nvSpPr>
        <p:spPr>
          <a:xfrm>
            <a:off x="3123789" y="1673883"/>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81" name="Straight Connector 480"/>
          <p:cNvCxnSpPr/>
          <p:nvPr/>
        </p:nvCxnSpPr>
        <p:spPr bwMode="auto">
          <a:xfrm>
            <a:off x="3081434" y="1919098"/>
            <a:ext cx="0" cy="249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2" name="Straight Connector 481"/>
          <p:cNvCxnSpPr/>
          <p:nvPr/>
        </p:nvCxnSpPr>
        <p:spPr bwMode="auto">
          <a:xfrm>
            <a:off x="3016631" y="1944071"/>
            <a:ext cx="648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3" name="Straight Arrow Connector 482"/>
          <p:cNvCxnSpPr>
            <a:endCxn id="465" idx="1"/>
          </p:cNvCxnSpPr>
          <p:nvPr/>
        </p:nvCxnSpPr>
        <p:spPr bwMode="auto">
          <a:xfrm>
            <a:off x="3154365" y="1724345"/>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4" name="Right Arrow 483"/>
          <p:cNvSpPr/>
          <p:nvPr/>
        </p:nvSpPr>
        <p:spPr bwMode="auto">
          <a:xfrm rot="5400000">
            <a:off x="2664411" y="1497564"/>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85" name="Right Arrow 484"/>
          <p:cNvSpPr/>
          <p:nvPr/>
        </p:nvSpPr>
        <p:spPr bwMode="auto">
          <a:xfrm rot="16200000">
            <a:off x="3271133" y="1497564"/>
            <a:ext cx="67200" cy="3240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86" name="Straight Connector 485"/>
          <p:cNvCxnSpPr/>
          <p:nvPr/>
        </p:nvCxnSpPr>
        <p:spPr bwMode="auto">
          <a:xfrm>
            <a:off x="3304732" y="1856505"/>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7" name="Straight Connector 486"/>
          <p:cNvCxnSpPr/>
          <p:nvPr/>
        </p:nvCxnSpPr>
        <p:spPr bwMode="auto">
          <a:xfrm>
            <a:off x="3038232" y="1641541"/>
            <a:ext cx="1296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8" name="Straight Arrow Connector 487"/>
          <p:cNvCxnSpPr>
            <a:endCxn id="455" idx="1"/>
          </p:cNvCxnSpPr>
          <p:nvPr/>
        </p:nvCxnSpPr>
        <p:spPr bwMode="auto">
          <a:xfrm>
            <a:off x="2498031" y="1581887"/>
            <a:ext cx="129776" cy="124809"/>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89" name="Straight Connector 488"/>
          <p:cNvCxnSpPr/>
          <p:nvPr/>
        </p:nvCxnSpPr>
        <p:spPr bwMode="auto">
          <a:xfrm flipV="1">
            <a:off x="2892338" y="1838566"/>
            <a:ext cx="0" cy="24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0" name="Straight Arrow Connector 489"/>
          <p:cNvCxnSpPr/>
          <p:nvPr/>
        </p:nvCxnSpPr>
        <p:spPr bwMode="auto">
          <a:xfrm>
            <a:off x="2892338" y="1838566"/>
            <a:ext cx="24309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1" name="Straight Arrow Connector 490"/>
          <p:cNvCxnSpPr/>
          <p:nvPr/>
        </p:nvCxnSpPr>
        <p:spPr bwMode="auto">
          <a:xfrm>
            <a:off x="2728958" y="1963804"/>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492" name="Straight Connector 491"/>
          <p:cNvCxnSpPr/>
          <p:nvPr/>
        </p:nvCxnSpPr>
        <p:spPr bwMode="auto">
          <a:xfrm>
            <a:off x="2820419" y="1931285"/>
            <a:ext cx="990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3" name="Straight Connector 492"/>
          <p:cNvCxnSpPr/>
          <p:nvPr/>
        </p:nvCxnSpPr>
        <p:spPr bwMode="auto">
          <a:xfrm>
            <a:off x="2820418" y="1861898"/>
            <a:ext cx="719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4" name="TextBox 493"/>
          <p:cNvSpPr txBox="1"/>
          <p:nvPr/>
        </p:nvSpPr>
        <p:spPr>
          <a:xfrm>
            <a:off x="2689845" y="2460443"/>
            <a:ext cx="9595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95" name="Rectangle 494"/>
          <p:cNvSpPr/>
          <p:nvPr/>
        </p:nvSpPr>
        <p:spPr bwMode="auto">
          <a:xfrm>
            <a:off x="2664609" y="2454112"/>
            <a:ext cx="156232" cy="2426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96" name="Straight Arrow Connector 495"/>
          <p:cNvCxnSpPr/>
          <p:nvPr/>
        </p:nvCxnSpPr>
        <p:spPr bwMode="auto">
          <a:xfrm>
            <a:off x="2580863" y="2504883"/>
            <a:ext cx="837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7" name="Straight Arrow Connector 496"/>
          <p:cNvCxnSpPr/>
          <p:nvPr/>
        </p:nvCxnSpPr>
        <p:spPr bwMode="auto">
          <a:xfrm>
            <a:off x="2580863" y="2586355"/>
            <a:ext cx="837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8" name="Straight Arrow Connector 497"/>
          <p:cNvCxnSpPr/>
          <p:nvPr/>
        </p:nvCxnSpPr>
        <p:spPr bwMode="auto">
          <a:xfrm>
            <a:off x="2580863" y="2661934"/>
            <a:ext cx="837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99" name="Left Brace 498"/>
          <p:cNvSpPr/>
          <p:nvPr/>
        </p:nvSpPr>
        <p:spPr bwMode="auto">
          <a:xfrm>
            <a:off x="2549459" y="2462021"/>
            <a:ext cx="31405"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00" name="TextBox 499"/>
          <p:cNvSpPr txBox="1"/>
          <p:nvPr/>
        </p:nvSpPr>
        <p:spPr>
          <a:xfrm>
            <a:off x="2634158" y="2220538"/>
            <a:ext cx="135132"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01" name="TextBox 500"/>
          <p:cNvSpPr txBox="1"/>
          <p:nvPr/>
        </p:nvSpPr>
        <p:spPr>
          <a:xfrm>
            <a:off x="3222679" y="2218438"/>
            <a:ext cx="135132"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502" name="Straight Connector 501"/>
          <p:cNvCxnSpPr/>
          <p:nvPr/>
        </p:nvCxnSpPr>
        <p:spPr bwMode="auto">
          <a:xfrm>
            <a:off x="2508377" y="2320210"/>
            <a:ext cx="523572"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3" name="Elbow Connector 502"/>
          <p:cNvCxnSpPr/>
          <p:nvPr/>
        </p:nvCxnSpPr>
        <p:spPr bwMode="auto">
          <a:xfrm flipV="1">
            <a:off x="3157566" y="2248064"/>
            <a:ext cx="65113" cy="72146"/>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04" name="Straight Connector 503"/>
          <p:cNvCxnSpPr>
            <a:stCxn id="500" idx="3"/>
          </p:cNvCxnSpPr>
          <p:nvPr/>
        </p:nvCxnSpPr>
        <p:spPr bwMode="auto">
          <a:xfrm flipV="1">
            <a:off x="2769290" y="2250166"/>
            <a:ext cx="304531" cy="1204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5" name="Straight Connector 504"/>
          <p:cNvCxnSpPr/>
          <p:nvPr/>
        </p:nvCxnSpPr>
        <p:spPr bwMode="auto">
          <a:xfrm>
            <a:off x="3162851" y="2572616"/>
            <a:ext cx="12739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6" name="Straight Connector 505"/>
          <p:cNvCxnSpPr/>
          <p:nvPr/>
        </p:nvCxnSpPr>
        <p:spPr bwMode="auto">
          <a:xfrm>
            <a:off x="2770244" y="2784753"/>
            <a:ext cx="520001"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7" name="Straight Arrow Connector 506"/>
          <p:cNvCxnSpPr/>
          <p:nvPr/>
        </p:nvCxnSpPr>
        <p:spPr bwMode="auto">
          <a:xfrm flipV="1">
            <a:off x="2770244" y="2698604"/>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08" name="Straight Connector 507"/>
          <p:cNvCxnSpPr/>
          <p:nvPr/>
        </p:nvCxnSpPr>
        <p:spPr bwMode="auto">
          <a:xfrm>
            <a:off x="3073820" y="2250165"/>
            <a:ext cx="0" cy="25232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9" name="Straight Connector 508"/>
          <p:cNvCxnSpPr/>
          <p:nvPr/>
        </p:nvCxnSpPr>
        <p:spPr bwMode="auto">
          <a:xfrm>
            <a:off x="3031948" y="2320210"/>
            <a:ext cx="0" cy="2068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10" name="Trapezoid 509"/>
          <p:cNvSpPr/>
          <p:nvPr/>
        </p:nvSpPr>
        <p:spPr bwMode="auto">
          <a:xfrm rot="5400000">
            <a:off x="3042661" y="2555245"/>
            <a:ext cx="203690" cy="3668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11" name="Flowchart: Or 510"/>
          <p:cNvSpPr/>
          <p:nvPr/>
        </p:nvSpPr>
        <p:spPr bwMode="auto">
          <a:xfrm>
            <a:off x="2969139" y="2572616"/>
            <a:ext cx="41873" cy="43365"/>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12" name="Flowchart: Summing Junction 511"/>
          <p:cNvSpPr/>
          <p:nvPr/>
        </p:nvSpPr>
        <p:spPr bwMode="auto">
          <a:xfrm>
            <a:off x="2969139" y="2646110"/>
            <a:ext cx="41873" cy="52064"/>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13" name="Straight Arrow Connector 512"/>
          <p:cNvCxnSpPr/>
          <p:nvPr/>
        </p:nvCxnSpPr>
        <p:spPr bwMode="auto">
          <a:xfrm>
            <a:off x="2890546" y="2578948"/>
            <a:ext cx="785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4" name="Straight Arrow Connector 513"/>
          <p:cNvCxnSpPr/>
          <p:nvPr/>
        </p:nvCxnSpPr>
        <p:spPr bwMode="auto">
          <a:xfrm>
            <a:off x="2890546" y="2660420"/>
            <a:ext cx="785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5" name="Straight Arrow Connector 514"/>
          <p:cNvCxnSpPr/>
          <p:nvPr/>
        </p:nvCxnSpPr>
        <p:spPr bwMode="auto">
          <a:xfrm>
            <a:off x="2916798" y="2603398"/>
            <a:ext cx="523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6" name="Straight Arrow Connector 515"/>
          <p:cNvCxnSpPr/>
          <p:nvPr/>
        </p:nvCxnSpPr>
        <p:spPr bwMode="auto">
          <a:xfrm>
            <a:off x="2890546" y="2682640"/>
            <a:ext cx="785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7" name="Straight Connector 516"/>
          <p:cNvCxnSpPr/>
          <p:nvPr/>
        </p:nvCxnSpPr>
        <p:spPr bwMode="auto">
          <a:xfrm flipV="1">
            <a:off x="2916798" y="2603398"/>
            <a:ext cx="0" cy="570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8" name="Straight Connector 517"/>
          <p:cNvCxnSpPr/>
          <p:nvPr/>
        </p:nvCxnSpPr>
        <p:spPr bwMode="auto">
          <a:xfrm flipV="1">
            <a:off x="2890546" y="2580847"/>
            <a:ext cx="0" cy="1017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9" name="Straight Arrow Connector 518"/>
          <p:cNvCxnSpPr/>
          <p:nvPr/>
        </p:nvCxnSpPr>
        <p:spPr bwMode="auto">
          <a:xfrm>
            <a:off x="3011012" y="2593761"/>
            <a:ext cx="1151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0" name="Straight Arrow Connector 519"/>
          <p:cNvCxnSpPr/>
          <p:nvPr/>
        </p:nvCxnSpPr>
        <p:spPr bwMode="auto">
          <a:xfrm>
            <a:off x="3073820" y="2646110"/>
            <a:ext cx="523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1" name="Straight Arrow Connector 520"/>
          <p:cNvCxnSpPr/>
          <p:nvPr/>
        </p:nvCxnSpPr>
        <p:spPr bwMode="auto">
          <a:xfrm>
            <a:off x="3073821" y="2502489"/>
            <a:ext cx="5155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22" name="Straight Arrow Connector 521"/>
          <p:cNvCxnSpPr/>
          <p:nvPr/>
        </p:nvCxnSpPr>
        <p:spPr bwMode="auto">
          <a:xfrm>
            <a:off x="3031948" y="2527103"/>
            <a:ext cx="9421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23" name="Straight Connector 522"/>
          <p:cNvCxnSpPr/>
          <p:nvPr/>
        </p:nvCxnSpPr>
        <p:spPr bwMode="auto">
          <a:xfrm>
            <a:off x="3290245" y="2279792"/>
            <a:ext cx="0" cy="29282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524" name="TextBox 523"/>
          <p:cNvSpPr txBox="1"/>
          <p:nvPr/>
        </p:nvSpPr>
        <p:spPr>
          <a:xfrm>
            <a:off x="3222679" y="2519695"/>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525" name="TextBox 524"/>
          <p:cNvSpPr txBox="1"/>
          <p:nvPr/>
        </p:nvSpPr>
        <p:spPr>
          <a:xfrm>
            <a:off x="3114872" y="2358184"/>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526" name="Straight Connector 525"/>
          <p:cNvCxnSpPr/>
          <p:nvPr/>
        </p:nvCxnSpPr>
        <p:spPr bwMode="auto">
          <a:xfrm>
            <a:off x="3073820" y="2646111"/>
            <a:ext cx="0" cy="293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7" name="Straight Connector 526"/>
          <p:cNvCxnSpPr/>
          <p:nvPr/>
        </p:nvCxnSpPr>
        <p:spPr bwMode="auto">
          <a:xfrm>
            <a:off x="3011012" y="2675434"/>
            <a:ext cx="628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8" name="Straight Arrow Connector 527"/>
          <p:cNvCxnSpPr>
            <a:endCxn id="510" idx="1"/>
          </p:cNvCxnSpPr>
          <p:nvPr/>
        </p:nvCxnSpPr>
        <p:spPr bwMode="auto">
          <a:xfrm>
            <a:off x="3144506" y="2417437"/>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29" name="Right Arrow 528"/>
          <p:cNvSpPr/>
          <p:nvPr/>
        </p:nvSpPr>
        <p:spPr bwMode="auto">
          <a:xfrm rot="5400000">
            <a:off x="2662748" y="2154475"/>
            <a:ext cx="78905" cy="31405"/>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30" name="Right Arrow 529"/>
          <p:cNvSpPr/>
          <p:nvPr/>
        </p:nvSpPr>
        <p:spPr bwMode="auto">
          <a:xfrm rot="16200000">
            <a:off x="3250792" y="2154475"/>
            <a:ext cx="78905" cy="31405"/>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31" name="Straight Connector 530"/>
          <p:cNvCxnSpPr/>
          <p:nvPr/>
        </p:nvCxnSpPr>
        <p:spPr bwMode="auto">
          <a:xfrm>
            <a:off x="3290245" y="2572616"/>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32" name="Straight Connector 531"/>
          <p:cNvCxnSpPr/>
          <p:nvPr/>
        </p:nvCxnSpPr>
        <p:spPr bwMode="auto">
          <a:xfrm>
            <a:off x="3031948" y="2320210"/>
            <a:ext cx="1256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3" name="Straight Arrow Connector 532"/>
          <p:cNvCxnSpPr>
            <a:endCxn id="500" idx="1"/>
          </p:cNvCxnSpPr>
          <p:nvPr/>
        </p:nvCxnSpPr>
        <p:spPr bwMode="auto">
          <a:xfrm>
            <a:off x="2508377" y="2250166"/>
            <a:ext cx="125781" cy="12041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34" name="Straight Connector 533"/>
          <p:cNvCxnSpPr/>
          <p:nvPr/>
        </p:nvCxnSpPr>
        <p:spPr bwMode="auto">
          <a:xfrm flipV="1">
            <a:off x="2890546" y="2551552"/>
            <a:ext cx="0" cy="292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5" name="Straight Arrow Connector 534"/>
          <p:cNvCxnSpPr/>
          <p:nvPr/>
        </p:nvCxnSpPr>
        <p:spPr bwMode="auto">
          <a:xfrm>
            <a:off x="2890546" y="2551552"/>
            <a:ext cx="2356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6" name="Straight Arrow Connector 535"/>
          <p:cNvCxnSpPr/>
          <p:nvPr/>
        </p:nvCxnSpPr>
        <p:spPr bwMode="auto">
          <a:xfrm>
            <a:off x="2732195" y="2698604"/>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537" name="Straight Connector 536"/>
          <p:cNvCxnSpPr/>
          <p:nvPr/>
        </p:nvCxnSpPr>
        <p:spPr bwMode="auto">
          <a:xfrm>
            <a:off x="2820840" y="2660420"/>
            <a:ext cx="959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8" name="Straight Connector 537"/>
          <p:cNvCxnSpPr/>
          <p:nvPr/>
        </p:nvCxnSpPr>
        <p:spPr bwMode="auto">
          <a:xfrm>
            <a:off x="2820840" y="2578948"/>
            <a:ext cx="697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9" name="TextBox 538"/>
          <p:cNvSpPr txBox="1"/>
          <p:nvPr/>
        </p:nvSpPr>
        <p:spPr>
          <a:xfrm>
            <a:off x="2683361" y="3181976"/>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540" name="Rectangle 539"/>
          <p:cNvSpPr/>
          <p:nvPr/>
        </p:nvSpPr>
        <p:spPr bwMode="auto">
          <a:xfrm>
            <a:off x="2657251" y="3175645"/>
            <a:ext cx="161639" cy="2426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41" name="Straight Arrow Connector 540"/>
          <p:cNvCxnSpPr/>
          <p:nvPr/>
        </p:nvCxnSpPr>
        <p:spPr bwMode="auto">
          <a:xfrm>
            <a:off x="2570608" y="322641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42" name="Straight Arrow Connector 541"/>
          <p:cNvCxnSpPr/>
          <p:nvPr/>
        </p:nvCxnSpPr>
        <p:spPr bwMode="auto">
          <a:xfrm>
            <a:off x="2570608" y="3307887"/>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43" name="Straight Arrow Connector 542"/>
          <p:cNvCxnSpPr/>
          <p:nvPr/>
        </p:nvCxnSpPr>
        <p:spPr bwMode="auto">
          <a:xfrm>
            <a:off x="2570608" y="3383466"/>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44" name="Left Brace 543"/>
          <p:cNvSpPr/>
          <p:nvPr/>
        </p:nvSpPr>
        <p:spPr bwMode="auto">
          <a:xfrm>
            <a:off x="2538116" y="3183554"/>
            <a:ext cx="32492"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45" name="TextBox 544"/>
          <p:cNvSpPr txBox="1"/>
          <p:nvPr/>
        </p:nvSpPr>
        <p:spPr>
          <a:xfrm>
            <a:off x="2625747" y="2942071"/>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46" name="TextBox 545"/>
          <p:cNvSpPr txBox="1"/>
          <p:nvPr/>
        </p:nvSpPr>
        <p:spPr>
          <a:xfrm>
            <a:off x="3234635" y="2939971"/>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547" name="Straight Connector 546"/>
          <p:cNvCxnSpPr/>
          <p:nvPr/>
        </p:nvCxnSpPr>
        <p:spPr bwMode="auto">
          <a:xfrm>
            <a:off x="2495613" y="3041742"/>
            <a:ext cx="5416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8" name="Elbow Connector 547"/>
          <p:cNvCxnSpPr/>
          <p:nvPr/>
        </p:nvCxnSpPr>
        <p:spPr bwMode="auto">
          <a:xfrm flipV="1">
            <a:off x="3167270" y="2969597"/>
            <a:ext cx="67366" cy="72146"/>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49" name="Straight Connector 548"/>
          <p:cNvCxnSpPr>
            <a:stCxn id="545" idx="3"/>
          </p:cNvCxnSpPr>
          <p:nvPr/>
        </p:nvCxnSpPr>
        <p:spPr bwMode="auto">
          <a:xfrm flipV="1">
            <a:off x="2765556" y="2971699"/>
            <a:ext cx="315070" cy="1204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0" name="Straight Connector 549"/>
          <p:cNvCxnSpPr/>
          <p:nvPr/>
        </p:nvCxnSpPr>
        <p:spPr bwMode="auto">
          <a:xfrm>
            <a:off x="3172737" y="329414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51" name="Straight Connector 550"/>
          <p:cNvCxnSpPr/>
          <p:nvPr/>
        </p:nvCxnSpPr>
        <p:spPr bwMode="auto">
          <a:xfrm>
            <a:off x="2766543" y="3506286"/>
            <a:ext cx="537997"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52" name="Straight Arrow Connector 551"/>
          <p:cNvCxnSpPr/>
          <p:nvPr/>
        </p:nvCxnSpPr>
        <p:spPr bwMode="auto">
          <a:xfrm flipV="1">
            <a:off x="2766543" y="3420136"/>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53" name="Straight Connector 552"/>
          <p:cNvCxnSpPr/>
          <p:nvPr/>
        </p:nvCxnSpPr>
        <p:spPr bwMode="auto">
          <a:xfrm>
            <a:off x="3080626" y="2971699"/>
            <a:ext cx="0" cy="2523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4" name="Straight Connector 553"/>
          <p:cNvCxnSpPr/>
          <p:nvPr/>
        </p:nvCxnSpPr>
        <p:spPr bwMode="auto">
          <a:xfrm>
            <a:off x="3037304" y="3041743"/>
            <a:ext cx="0" cy="20689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5" name="Trapezoid 554"/>
          <p:cNvSpPr/>
          <p:nvPr/>
        </p:nvSpPr>
        <p:spPr bwMode="auto">
          <a:xfrm rot="5400000">
            <a:off x="3051913" y="3276143"/>
            <a:ext cx="203690"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56" name="Flowchart: Or 555"/>
          <p:cNvSpPr/>
          <p:nvPr/>
        </p:nvSpPr>
        <p:spPr bwMode="auto">
          <a:xfrm>
            <a:off x="2972321" y="3294149"/>
            <a:ext cx="43322" cy="43365"/>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57" name="Flowchart: Summing Junction 556"/>
          <p:cNvSpPr/>
          <p:nvPr/>
        </p:nvSpPr>
        <p:spPr bwMode="auto">
          <a:xfrm>
            <a:off x="2972321" y="3367642"/>
            <a:ext cx="43322" cy="5206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58" name="Straight Arrow Connector 557"/>
          <p:cNvCxnSpPr/>
          <p:nvPr/>
        </p:nvCxnSpPr>
        <p:spPr bwMode="auto">
          <a:xfrm>
            <a:off x="2891009" y="3300481"/>
            <a:ext cx="81313"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59" name="Straight Arrow Connector 558"/>
          <p:cNvCxnSpPr/>
          <p:nvPr/>
        </p:nvCxnSpPr>
        <p:spPr bwMode="auto">
          <a:xfrm>
            <a:off x="2891009" y="3381953"/>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60" name="Straight Arrow Connector 559"/>
          <p:cNvCxnSpPr/>
          <p:nvPr/>
        </p:nvCxnSpPr>
        <p:spPr bwMode="auto">
          <a:xfrm>
            <a:off x="2918170" y="3324930"/>
            <a:ext cx="54152"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1" name="Straight Arrow Connector 560"/>
          <p:cNvCxnSpPr/>
          <p:nvPr/>
        </p:nvCxnSpPr>
        <p:spPr bwMode="auto">
          <a:xfrm>
            <a:off x="2891009" y="340417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62" name="Straight Connector 561"/>
          <p:cNvCxnSpPr/>
          <p:nvPr/>
        </p:nvCxnSpPr>
        <p:spPr bwMode="auto">
          <a:xfrm flipV="1">
            <a:off x="2918169" y="3324930"/>
            <a:ext cx="0" cy="570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3" name="Straight Connector 562"/>
          <p:cNvCxnSpPr/>
          <p:nvPr/>
        </p:nvCxnSpPr>
        <p:spPr bwMode="auto">
          <a:xfrm flipV="1">
            <a:off x="2891009" y="3302379"/>
            <a:ext cx="0" cy="1017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64" name="Straight Arrow Connector 563"/>
          <p:cNvCxnSpPr/>
          <p:nvPr/>
        </p:nvCxnSpPr>
        <p:spPr bwMode="auto">
          <a:xfrm>
            <a:off x="3015643" y="3315293"/>
            <a:ext cx="119135"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5" name="Straight Arrow Connector 564"/>
          <p:cNvCxnSpPr/>
          <p:nvPr/>
        </p:nvCxnSpPr>
        <p:spPr bwMode="auto">
          <a:xfrm>
            <a:off x="3080626" y="3367643"/>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66" name="Straight Arrow Connector 565"/>
          <p:cNvCxnSpPr/>
          <p:nvPr/>
        </p:nvCxnSpPr>
        <p:spPr bwMode="auto">
          <a:xfrm>
            <a:off x="3080626" y="3224021"/>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7" name="Straight Arrow Connector 566"/>
          <p:cNvCxnSpPr/>
          <p:nvPr/>
        </p:nvCxnSpPr>
        <p:spPr bwMode="auto">
          <a:xfrm>
            <a:off x="3037305" y="3248635"/>
            <a:ext cx="9747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68" name="Straight Connector 567"/>
          <p:cNvCxnSpPr/>
          <p:nvPr/>
        </p:nvCxnSpPr>
        <p:spPr bwMode="auto">
          <a:xfrm>
            <a:off x="3304540" y="3001324"/>
            <a:ext cx="0" cy="29282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569" name="TextBox 568"/>
          <p:cNvSpPr txBox="1"/>
          <p:nvPr/>
        </p:nvSpPr>
        <p:spPr>
          <a:xfrm>
            <a:off x="3234635" y="324122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570" name="TextBox 569"/>
          <p:cNvSpPr txBox="1"/>
          <p:nvPr/>
        </p:nvSpPr>
        <p:spPr>
          <a:xfrm>
            <a:off x="3123098" y="3079717"/>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571" name="Straight Connector 570"/>
          <p:cNvCxnSpPr/>
          <p:nvPr/>
        </p:nvCxnSpPr>
        <p:spPr bwMode="auto">
          <a:xfrm>
            <a:off x="3080626" y="3367643"/>
            <a:ext cx="0" cy="2932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72" name="Straight Connector 571"/>
          <p:cNvCxnSpPr/>
          <p:nvPr/>
        </p:nvCxnSpPr>
        <p:spPr bwMode="auto">
          <a:xfrm>
            <a:off x="3015643" y="3396966"/>
            <a:ext cx="6498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73" name="Straight Arrow Connector 572"/>
          <p:cNvCxnSpPr>
            <a:endCxn id="555" idx="1"/>
          </p:cNvCxnSpPr>
          <p:nvPr/>
        </p:nvCxnSpPr>
        <p:spPr bwMode="auto">
          <a:xfrm>
            <a:off x="3153758" y="3138970"/>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74" name="Right Arrow 573"/>
          <p:cNvSpPr/>
          <p:nvPr/>
        </p:nvSpPr>
        <p:spPr bwMode="auto">
          <a:xfrm rot="5400000">
            <a:off x="2656693" y="2875464"/>
            <a:ext cx="78905"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75" name="Right Arrow 574"/>
          <p:cNvSpPr/>
          <p:nvPr/>
        </p:nvSpPr>
        <p:spPr bwMode="auto">
          <a:xfrm rot="16200000">
            <a:off x="3265087" y="2875464"/>
            <a:ext cx="78905"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76" name="Straight Connector 575"/>
          <p:cNvCxnSpPr/>
          <p:nvPr/>
        </p:nvCxnSpPr>
        <p:spPr bwMode="auto">
          <a:xfrm>
            <a:off x="3304540" y="3294149"/>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77" name="Straight Connector 576"/>
          <p:cNvCxnSpPr/>
          <p:nvPr/>
        </p:nvCxnSpPr>
        <p:spPr bwMode="auto">
          <a:xfrm>
            <a:off x="3037305" y="3041742"/>
            <a:ext cx="1299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8" name="Straight Arrow Connector 577"/>
          <p:cNvCxnSpPr>
            <a:endCxn id="545" idx="1"/>
          </p:cNvCxnSpPr>
          <p:nvPr/>
        </p:nvCxnSpPr>
        <p:spPr bwMode="auto">
          <a:xfrm>
            <a:off x="2495613" y="2971699"/>
            <a:ext cx="130134" cy="12041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79" name="Straight Connector 578"/>
          <p:cNvCxnSpPr/>
          <p:nvPr/>
        </p:nvCxnSpPr>
        <p:spPr bwMode="auto">
          <a:xfrm flipV="1">
            <a:off x="2891009" y="3273085"/>
            <a:ext cx="0" cy="292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0" name="Straight Arrow Connector 579"/>
          <p:cNvCxnSpPr/>
          <p:nvPr/>
        </p:nvCxnSpPr>
        <p:spPr bwMode="auto">
          <a:xfrm>
            <a:off x="2891008" y="3273085"/>
            <a:ext cx="24377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81" name="Straight Arrow Connector 580"/>
          <p:cNvCxnSpPr/>
          <p:nvPr/>
        </p:nvCxnSpPr>
        <p:spPr bwMode="auto">
          <a:xfrm>
            <a:off x="2727177" y="3420137"/>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582" name="Straight Connector 581"/>
          <p:cNvCxnSpPr/>
          <p:nvPr/>
        </p:nvCxnSpPr>
        <p:spPr bwMode="auto">
          <a:xfrm>
            <a:off x="2818890" y="3381953"/>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83" name="Straight Connector 582"/>
          <p:cNvCxnSpPr/>
          <p:nvPr/>
        </p:nvCxnSpPr>
        <p:spPr bwMode="auto">
          <a:xfrm>
            <a:off x="2818890" y="3300481"/>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84" name="TextBox 583"/>
          <p:cNvSpPr txBox="1"/>
          <p:nvPr/>
        </p:nvSpPr>
        <p:spPr>
          <a:xfrm>
            <a:off x="2683362" y="3875009"/>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585" name="Rectangle 584"/>
          <p:cNvSpPr/>
          <p:nvPr/>
        </p:nvSpPr>
        <p:spPr bwMode="auto">
          <a:xfrm>
            <a:off x="2657251" y="3869587"/>
            <a:ext cx="161639" cy="2077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86" name="Straight Arrow Connector 585"/>
          <p:cNvCxnSpPr/>
          <p:nvPr/>
        </p:nvCxnSpPr>
        <p:spPr bwMode="auto">
          <a:xfrm>
            <a:off x="2570609" y="3913070"/>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87" name="Straight Arrow Connector 586"/>
          <p:cNvCxnSpPr/>
          <p:nvPr/>
        </p:nvCxnSpPr>
        <p:spPr bwMode="auto">
          <a:xfrm>
            <a:off x="2570609" y="398284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88" name="Straight Arrow Connector 587"/>
          <p:cNvCxnSpPr/>
          <p:nvPr/>
        </p:nvCxnSpPr>
        <p:spPr bwMode="auto">
          <a:xfrm>
            <a:off x="2570609" y="404757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89" name="Left Brace 588"/>
          <p:cNvSpPr/>
          <p:nvPr/>
        </p:nvSpPr>
        <p:spPr bwMode="auto">
          <a:xfrm>
            <a:off x="2538117" y="3876361"/>
            <a:ext cx="32492" cy="188458"/>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90" name="TextBox 589"/>
          <p:cNvSpPr txBox="1"/>
          <p:nvPr/>
        </p:nvSpPr>
        <p:spPr>
          <a:xfrm>
            <a:off x="2625747" y="3669544"/>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91" name="TextBox 590"/>
          <p:cNvSpPr txBox="1"/>
          <p:nvPr/>
        </p:nvSpPr>
        <p:spPr>
          <a:xfrm>
            <a:off x="3234635" y="3667745"/>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592" name="Straight Connector 591"/>
          <p:cNvCxnSpPr/>
          <p:nvPr/>
        </p:nvCxnSpPr>
        <p:spPr bwMode="auto">
          <a:xfrm>
            <a:off x="2495614" y="3754907"/>
            <a:ext cx="5416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3" name="Elbow Connector 592"/>
          <p:cNvCxnSpPr/>
          <p:nvPr/>
        </p:nvCxnSpPr>
        <p:spPr bwMode="auto">
          <a:xfrm flipV="1">
            <a:off x="3167270" y="3693119"/>
            <a:ext cx="67366" cy="61789"/>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594" name="Straight Connector 593"/>
          <p:cNvCxnSpPr>
            <a:stCxn id="590" idx="3"/>
          </p:cNvCxnSpPr>
          <p:nvPr/>
        </p:nvCxnSpPr>
        <p:spPr bwMode="auto">
          <a:xfrm flipV="1">
            <a:off x="2765556" y="3694918"/>
            <a:ext cx="315070" cy="1246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5" name="Straight Connector 594"/>
          <p:cNvCxnSpPr/>
          <p:nvPr/>
        </p:nvCxnSpPr>
        <p:spPr bwMode="auto">
          <a:xfrm>
            <a:off x="3172737" y="397107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96" name="Straight Connector 595"/>
          <p:cNvCxnSpPr/>
          <p:nvPr/>
        </p:nvCxnSpPr>
        <p:spPr bwMode="auto">
          <a:xfrm>
            <a:off x="2766543" y="4152763"/>
            <a:ext cx="53799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97" name="Straight Arrow Connector 596"/>
          <p:cNvCxnSpPr/>
          <p:nvPr/>
        </p:nvCxnSpPr>
        <p:spPr bwMode="auto">
          <a:xfrm flipV="1">
            <a:off x="2766543" y="4078981"/>
            <a:ext cx="0" cy="7378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598" name="Straight Connector 597"/>
          <p:cNvCxnSpPr/>
          <p:nvPr/>
        </p:nvCxnSpPr>
        <p:spPr bwMode="auto">
          <a:xfrm>
            <a:off x="3080626" y="3694918"/>
            <a:ext cx="0" cy="2161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9" name="Straight Connector 598"/>
          <p:cNvCxnSpPr/>
          <p:nvPr/>
        </p:nvCxnSpPr>
        <p:spPr bwMode="auto">
          <a:xfrm>
            <a:off x="3037304" y="3754907"/>
            <a:ext cx="0" cy="17719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0" name="Trapezoid 599"/>
          <p:cNvSpPr/>
          <p:nvPr/>
        </p:nvSpPr>
        <p:spPr bwMode="auto">
          <a:xfrm rot="5400000">
            <a:off x="3066533" y="3952933"/>
            <a:ext cx="17444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01" name="Flowchart: Or 600"/>
          <p:cNvSpPr/>
          <p:nvPr/>
        </p:nvSpPr>
        <p:spPr bwMode="auto">
          <a:xfrm>
            <a:off x="2972321" y="3971080"/>
            <a:ext cx="43322" cy="37139"/>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02" name="Flowchart: Summing Junction 601"/>
          <p:cNvSpPr/>
          <p:nvPr/>
        </p:nvSpPr>
        <p:spPr bwMode="auto">
          <a:xfrm>
            <a:off x="2972321" y="4034023"/>
            <a:ext cx="43322" cy="44589"/>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03" name="Straight Arrow Connector 602"/>
          <p:cNvCxnSpPr/>
          <p:nvPr/>
        </p:nvCxnSpPr>
        <p:spPr bwMode="auto">
          <a:xfrm>
            <a:off x="2891009" y="397650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04" name="Straight Arrow Connector 603"/>
          <p:cNvCxnSpPr/>
          <p:nvPr/>
        </p:nvCxnSpPr>
        <p:spPr bwMode="auto">
          <a:xfrm>
            <a:off x="2891009" y="4046278"/>
            <a:ext cx="813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5" name="Straight Arrow Connector 604"/>
          <p:cNvCxnSpPr/>
          <p:nvPr/>
        </p:nvCxnSpPr>
        <p:spPr bwMode="auto">
          <a:xfrm>
            <a:off x="2918170" y="3997442"/>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06" name="Straight Arrow Connector 605"/>
          <p:cNvCxnSpPr/>
          <p:nvPr/>
        </p:nvCxnSpPr>
        <p:spPr bwMode="auto">
          <a:xfrm>
            <a:off x="2891009" y="4065308"/>
            <a:ext cx="813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7" name="Straight Connector 606"/>
          <p:cNvCxnSpPr/>
          <p:nvPr/>
        </p:nvCxnSpPr>
        <p:spPr bwMode="auto">
          <a:xfrm flipV="1">
            <a:off x="2918169" y="3997442"/>
            <a:ext cx="0" cy="4883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08" name="Straight Connector 607"/>
          <p:cNvCxnSpPr/>
          <p:nvPr/>
        </p:nvCxnSpPr>
        <p:spPr bwMode="auto">
          <a:xfrm flipV="1">
            <a:off x="2891009" y="3978128"/>
            <a:ext cx="0" cy="87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9" name="Straight Arrow Connector 608"/>
          <p:cNvCxnSpPr/>
          <p:nvPr/>
        </p:nvCxnSpPr>
        <p:spPr bwMode="auto">
          <a:xfrm>
            <a:off x="3015644" y="3989189"/>
            <a:ext cx="11913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10" name="Straight Arrow Connector 609"/>
          <p:cNvCxnSpPr/>
          <p:nvPr/>
        </p:nvCxnSpPr>
        <p:spPr bwMode="auto">
          <a:xfrm>
            <a:off x="3080626" y="4034023"/>
            <a:ext cx="541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1" name="Straight Arrow Connector 610"/>
          <p:cNvCxnSpPr/>
          <p:nvPr/>
        </p:nvCxnSpPr>
        <p:spPr bwMode="auto">
          <a:xfrm>
            <a:off x="3080626" y="3911019"/>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12" name="Straight Arrow Connector 611"/>
          <p:cNvCxnSpPr/>
          <p:nvPr/>
        </p:nvCxnSpPr>
        <p:spPr bwMode="auto">
          <a:xfrm>
            <a:off x="3037305" y="3932099"/>
            <a:ext cx="9747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13" name="Straight Connector 612"/>
          <p:cNvCxnSpPr/>
          <p:nvPr/>
        </p:nvCxnSpPr>
        <p:spPr bwMode="auto">
          <a:xfrm>
            <a:off x="3304540" y="3720291"/>
            <a:ext cx="0" cy="250788"/>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614" name="TextBox 613"/>
          <p:cNvSpPr txBox="1"/>
          <p:nvPr/>
        </p:nvSpPr>
        <p:spPr>
          <a:xfrm>
            <a:off x="3234635" y="3925756"/>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615" name="TextBox 614"/>
          <p:cNvSpPr txBox="1"/>
          <p:nvPr/>
        </p:nvSpPr>
        <p:spPr>
          <a:xfrm>
            <a:off x="3123098" y="3787430"/>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616" name="Straight Connector 615"/>
          <p:cNvCxnSpPr/>
          <p:nvPr/>
        </p:nvCxnSpPr>
        <p:spPr bwMode="auto">
          <a:xfrm>
            <a:off x="3080626" y="4034023"/>
            <a:ext cx="0" cy="251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7" name="Straight Connector 616"/>
          <p:cNvCxnSpPr/>
          <p:nvPr/>
        </p:nvCxnSpPr>
        <p:spPr bwMode="auto">
          <a:xfrm>
            <a:off x="3015644" y="4059137"/>
            <a:ext cx="649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8" name="Straight Arrow Connector 617"/>
          <p:cNvCxnSpPr>
            <a:endCxn id="600" idx="1"/>
          </p:cNvCxnSpPr>
          <p:nvPr/>
        </p:nvCxnSpPr>
        <p:spPr bwMode="auto">
          <a:xfrm>
            <a:off x="3153758" y="3838177"/>
            <a:ext cx="0" cy="5109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19" name="Right Arrow 618"/>
          <p:cNvSpPr/>
          <p:nvPr/>
        </p:nvSpPr>
        <p:spPr bwMode="auto">
          <a:xfrm rot="5400000">
            <a:off x="2662357" y="3610167"/>
            <a:ext cx="67577"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20" name="Right Arrow 619"/>
          <p:cNvSpPr/>
          <p:nvPr/>
        </p:nvSpPr>
        <p:spPr bwMode="auto">
          <a:xfrm rot="16200000">
            <a:off x="3270752" y="3610167"/>
            <a:ext cx="67577"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21" name="Straight Connector 620"/>
          <p:cNvCxnSpPr/>
          <p:nvPr/>
        </p:nvCxnSpPr>
        <p:spPr bwMode="auto">
          <a:xfrm>
            <a:off x="3304540" y="3971079"/>
            <a:ext cx="0" cy="18305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22" name="Straight Connector 621"/>
          <p:cNvCxnSpPr/>
          <p:nvPr/>
        </p:nvCxnSpPr>
        <p:spPr bwMode="auto">
          <a:xfrm>
            <a:off x="3037305" y="3754907"/>
            <a:ext cx="1299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3" name="Straight Arrow Connector 622"/>
          <p:cNvCxnSpPr>
            <a:endCxn id="590" idx="1"/>
          </p:cNvCxnSpPr>
          <p:nvPr/>
        </p:nvCxnSpPr>
        <p:spPr bwMode="auto">
          <a:xfrm>
            <a:off x="2495613" y="3694918"/>
            <a:ext cx="130134" cy="1246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24" name="Straight Connector 623"/>
          <p:cNvCxnSpPr/>
          <p:nvPr/>
        </p:nvCxnSpPr>
        <p:spPr bwMode="auto">
          <a:xfrm flipV="1">
            <a:off x="2891009" y="3953039"/>
            <a:ext cx="0" cy="25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5" name="Straight Arrow Connector 624"/>
          <p:cNvCxnSpPr/>
          <p:nvPr/>
        </p:nvCxnSpPr>
        <p:spPr bwMode="auto">
          <a:xfrm>
            <a:off x="2891008" y="3953039"/>
            <a:ext cx="24377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6" name="Straight Arrow Connector 625"/>
          <p:cNvCxnSpPr/>
          <p:nvPr/>
        </p:nvCxnSpPr>
        <p:spPr bwMode="auto">
          <a:xfrm>
            <a:off x="2727177" y="4078981"/>
            <a:ext cx="0" cy="75153"/>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627" name="Straight Connector 626"/>
          <p:cNvCxnSpPr/>
          <p:nvPr/>
        </p:nvCxnSpPr>
        <p:spPr bwMode="auto">
          <a:xfrm>
            <a:off x="2818890" y="4046278"/>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28" name="Straight Connector 627"/>
          <p:cNvCxnSpPr/>
          <p:nvPr/>
        </p:nvCxnSpPr>
        <p:spPr bwMode="auto">
          <a:xfrm>
            <a:off x="2818890" y="3976502"/>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29" name="TextBox 628"/>
          <p:cNvSpPr txBox="1"/>
          <p:nvPr/>
        </p:nvSpPr>
        <p:spPr>
          <a:xfrm>
            <a:off x="319212" y="939479"/>
            <a:ext cx="208154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630" name="TextBox 629"/>
          <p:cNvSpPr txBox="1"/>
          <p:nvPr/>
        </p:nvSpPr>
        <p:spPr>
          <a:xfrm>
            <a:off x="319212" y="1607118"/>
            <a:ext cx="202358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631" name="TextBox 630"/>
          <p:cNvSpPr txBox="1"/>
          <p:nvPr/>
        </p:nvSpPr>
        <p:spPr>
          <a:xfrm>
            <a:off x="319212"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632" name="TextBox 631"/>
          <p:cNvSpPr txBox="1"/>
          <p:nvPr/>
        </p:nvSpPr>
        <p:spPr>
          <a:xfrm>
            <a:off x="319212"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633" name="TextBox 632"/>
          <p:cNvSpPr txBox="1"/>
          <p:nvPr/>
        </p:nvSpPr>
        <p:spPr>
          <a:xfrm>
            <a:off x="319212"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634" name="TextBox 633"/>
          <p:cNvSpPr txBox="1"/>
          <p:nvPr/>
        </p:nvSpPr>
        <p:spPr>
          <a:xfrm>
            <a:off x="319212"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sp>
        <p:nvSpPr>
          <p:cNvPr id="635" name="TextBox 634"/>
          <p:cNvSpPr txBox="1"/>
          <p:nvPr/>
        </p:nvSpPr>
        <p:spPr>
          <a:xfrm>
            <a:off x="2683361" y="4593823"/>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636" name="Rectangle 635"/>
          <p:cNvSpPr/>
          <p:nvPr/>
        </p:nvSpPr>
        <p:spPr bwMode="auto">
          <a:xfrm>
            <a:off x="2657251" y="4587076"/>
            <a:ext cx="161639" cy="25852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37" name="Straight Arrow Connector 636"/>
          <p:cNvCxnSpPr/>
          <p:nvPr/>
        </p:nvCxnSpPr>
        <p:spPr bwMode="auto">
          <a:xfrm>
            <a:off x="2570608" y="4641174"/>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38" name="Straight Arrow Connector 637"/>
          <p:cNvCxnSpPr/>
          <p:nvPr/>
        </p:nvCxnSpPr>
        <p:spPr bwMode="auto">
          <a:xfrm>
            <a:off x="2570608" y="4727986"/>
            <a:ext cx="8664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9" name="Straight Arrow Connector 638"/>
          <p:cNvCxnSpPr/>
          <p:nvPr/>
        </p:nvCxnSpPr>
        <p:spPr bwMode="auto">
          <a:xfrm>
            <a:off x="2570608" y="4808518"/>
            <a:ext cx="8664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640" name="Left Brace 639"/>
          <p:cNvSpPr/>
          <p:nvPr/>
        </p:nvSpPr>
        <p:spPr bwMode="auto">
          <a:xfrm>
            <a:off x="2538116" y="4595504"/>
            <a:ext cx="32492" cy="234469"/>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41" name="TextBox 640"/>
          <p:cNvSpPr txBox="1"/>
          <p:nvPr/>
        </p:nvSpPr>
        <p:spPr>
          <a:xfrm>
            <a:off x="2625747" y="4338195"/>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42" name="TextBox 641"/>
          <p:cNvSpPr txBox="1"/>
          <p:nvPr/>
        </p:nvSpPr>
        <p:spPr>
          <a:xfrm>
            <a:off x="3234635" y="4335956"/>
            <a:ext cx="139809"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43" name="Straight Connector 642"/>
          <p:cNvCxnSpPr/>
          <p:nvPr/>
        </p:nvCxnSpPr>
        <p:spPr bwMode="auto">
          <a:xfrm>
            <a:off x="2495613" y="4444398"/>
            <a:ext cx="54169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44" name="Elbow Connector 643"/>
          <p:cNvCxnSpPr/>
          <p:nvPr/>
        </p:nvCxnSpPr>
        <p:spPr bwMode="auto">
          <a:xfrm flipV="1">
            <a:off x="3167270" y="4367524"/>
            <a:ext cx="67366" cy="76874"/>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45" name="Straight Connector 644"/>
          <p:cNvCxnSpPr>
            <a:stCxn id="641" idx="3"/>
          </p:cNvCxnSpPr>
          <p:nvPr/>
        </p:nvCxnSpPr>
        <p:spPr bwMode="auto">
          <a:xfrm flipV="1">
            <a:off x="2765556" y="4369764"/>
            <a:ext cx="315070" cy="1184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6" name="Straight Connector 645"/>
          <p:cNvCxnSpPr/>
          <p:nvPr/>
        </p:nvCxnSpPr>
        <p:spPr bwMode="auto">
          <a:xfrm>
            <a:off x="3172737" y="4713347"/>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47" name="Straight Connector 646"/>
          <p:cNvCxnSpPr/>
          <p:nvPr/>
        </p:nvCxnSpPr>
        <p:spPr bwMode="auto">
          <a:xfrm>
            <a:off x="2766543" y="4939388"/>
            <a:ext cx="537997" cy="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8" name="Straight Arrow Connector 647"/>
          <p:cNvCxnSpPr/>
          <p:nvPr/>
        </p:nvCxnSpPr>
        <p:spPr bwMode="auto">
          <a:xfrm flipV="1">
            <a:off x="2766543" y="4847592"/>
            <a:ext cx="0" cy="9179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49" name="Straight Connector 648"/>
          <p:cNvCxnSpPr/>
          <p:nvPr/>
        </p:nvCxnSpPr>
        <p:spPr bwMode="auto">
          <a:xfrm>
            <a:off x="3080626" y="4369763"/>
            <a:ext cx="0" cy="26886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0" name="Straight Connector 649"/>
          <p:cNvCxnSpPr/>
          <p:nvPr/>
        </p:nvCxnSpPr>
        <p:spPr bwMode="auto">
          <a:xfrm>
            <a:off x="3037304" y="4444398"/>
            <a:ext cx="0" cy="2204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1" name="Trapezoid 650"/>
          <p:cNvSpPr/>
          <p:nvPr/>
        </p:nvSpPr>
        <p:spPr bwMode="auto">
          <a:xfrm rot="5400000">
            <a:off x="3045238" y="4695404"/>
            <a:ext cx="21703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52" name="Flowchart: Or 651"/>
          <p:cNvSpPr/>
          <p:nvPr/>
        </p:nvSpPr>
        <p:spPr bwMode="auto">
          <a:xfrm>
            <a:off x="2972321" y="4713347"/>
            <a:ext cx="43322" cy="4620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53" name="Flowchart: Summing Junction 652"/>
          <p:cNvSpPr/>
          <p:nvPr/>
        </p:nvSpPr>
        <p:spPr bwMode="auto">
          <a:xfrm>
            <a:off x="2972321" y="4791658"/>
            <a:ext cx="43322" cy="55475"/>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54" name="Straight Arrow Connector 653"/>
          <p:cNvCxnSpPr/>
          <p:nvPr/>
        </p:nvCxnSpPr>
        <p:spPr bwMode="auto">
          <a:xfrm>
            <a:off x="2891009" y="4720094"/>
            <a:ext cx="813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5" name="Straight Arrow Connector 654"/>
          <p:cNvCxnSpPr/>
          <p:nvPr/>
        </p:nvCxnSpPr>
        <p:spPr bwMode="auto">
          <a:xfrm>
            <a:off x="2891009" y="4806905"/>
            <a:ext cx="813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6" name="Straight Arrow Connector 655"/>
          <p:cNvCxnSpPr/>
          <p:nvPr/>
        </p:nvCxnSpPr>
        <p:spPr bwMode="auto">
          <a:xfrm>
            <a:off x="2918170" y="4746146"/>
            <a:ext cx="541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7" name="Straight Arrow Connector 656"/>
          <p:cNvCxnSpPr/>
          <p:nvPr/>
        </p:nvCxnSpPr>
        <p:spPr bwMode="auto">
          <a:xfrm>
            <a:off x="2891009" y="4830581"/>
            <a:ext cx="8131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8" name="Straight Connector 657"/>
          <p:cNvCxnSpPr/>
          <p:nvPr/>
        </p:nvCxnSpPr>
        <p:spPr bwMode="auto">
          <a:xfrm flipV="1">
            <a:off x="2918169" y="4746146"/>
            <a:ext cx="0" cy="607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9" name="Straight Connector 658"/>
          <p:cNvCxnSpPr/>
          <p:nvPr/>
        </p:nvCxnSpPr>
        <p:spPr bwMode="auto">
          <a:xfrm flipV="1">
            <a:off x="2891009" y="4722117"/>
            <a:ext cx="0" cy="108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Arrow Connector 659"/>
          <p:cNvCxnSpPr/>
          <p:nvPr/>
        </p:nvCxnSpPr>
        <p:spPr bwMode="auto">
          <a:xfrm>
            <a:off x="3015643" y="4735877"/>
            <a:ext cx="11913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1" name="Straight Arrow Connector 660"/>
          <p:cNvCxnSpPr/>
          <p:nvPr/>
        </p:nvCxnSpPr>
        <p:spPr bwMode="auto">
          <a:xfrm>
            <a:off x="3080626" y="4791657"/>
            <a:ext cx="5415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2" name="Straight Arrow Connector 661"/>
          <p:cNvCxnSpPr/>
          <p:nvPr/>
        </p:nvCxnSpPr>
        <p:spPr bwMode="auto">
          <a:xfrm>
            <a:off x="3080626" y="4638623"/>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63" name="Straight Arrow Connector 662"/>
          <p:cNvCxnSpPr/>
          <p:nvPr/>
        </p:nvCxnSpPr>
        <p:spPr bwMode="auto">
          <a:xfrm>
            <a:off x="3037305" y="4664850"/>
            <a:ext cx="9747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64" name="Straight Connector 663"/>
          <p:cNvCxnSpPr/>
          <p:nvPr/>
        </p:nvCxnSpPr>
        <p:spPr bwMode="auto">
          <a:xfrm>
            <a:off x="3304540" y="4401331"/>
            <a:ext cx="0" cy="312016"/>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665" name="TextBox 664"/>
          <p:cNvSpPr txBox="1"/>
          <p:nvPr/>
        </p:nvSpPr>
        <p:spPr>
          <a:xfrm>
            <a:off x="3234635" y="465695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666" name="TextBox 665"/>
          <p:cNvSpPr txBox="1"/>
          <p:nvPr/>
        </p:nvSpPr>
        <p:spPr>
          <a:xfrm>
            <a:off x="3123098" y="4484862"/>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667" name="Straight Connector 666"/>
          <p:cNvCxnSpPr/>
          <p:nvPr/>
        </p:nvCxnSpPr>
        <p:spPr bwMode="auto">
          <a:xfrm>
            <a:off x="3080626" y="4791657"/>
            <a:ext cx="0" cy="312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8" name="Straight Connector 667"/>
          <p:cNvCxnSpPr/>
          <p:nvPr/>
        </p:nvCxnSpPr>
        <p:spPr bwMode="auto">
          <a:xfrm>
            <a:off x="3015643" y="4822903"/>
            <a:ext cx="649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9" name="Straight Arrow Connector 668"/>
          <p:cNvCxnSpPr>
            <a:endCxn id="651" idx="1"/>
          </p:cNvCxnSpPr>
          <p:nvPr/>
        </p:nvCxnSpPr>
        <p:spPr bwMode="auto">
          <a:xfrm>
            <a:off x="3153758" y="4547997"/>
            <a:ext cx="0" cy="6357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70" name="Right Arrow 669"/>
          <p:cNvSpPr/>
          <p:nvPr/>
        </p:nvSpPr>
        <p:spPr bwMode="auto">
          <a:xfrm rot="5400000">
            <a:off x="2654107" y="4268287"/>
            <a:ext cx="84076"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71" name="Right Arrow 670"/>
          <p:cNvSpPr/>
          <p:nvPr/>
        </p:nvSpPr>
        <p:spPr bwMode="auto">
          <a:xfrm rot="16200000">
            <a:off x="3262503" y="4268287"/>
            <a:ext cx="84076" cy="3249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72" name="Straight Connector 671"/>
          <p:cNvCxnSpPr/>
          <p:nvPr/>
        </p:nvCxnSpPr>
        <p:spPr bwMode="auto">
          <a:xfrm>
            <a:off x="3304540" y="4713346"/>
            <a:ext cx="0" cy="227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3" name="Straight Connector 672"/>
          <p:cNvCxnSpPr/>
          <p:nvPr/>
        </p:nvCxnSpPr>
        <p:spPr bwMode="auto">
          <a:xfrm>
            <a:off x="3037305" y="4444398"/>
            <a:ext cx="12996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74" name="Straight Arrow Connector 673"/>
          <p:cNvCxnSpPr>
            <a:endCxn id="641" idx="1"/>
          </p:cNvCxnSpPr>
          <p:nvPr/>
        </p:nvCxnSpPr>
        <p:spPr bwMode="auto">
          <a:xfrm>
            <a:off x="2495613" y="4369763"/>
            <a:ext cx="130134" cy="11847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675" name="Group 348"/>
          <p:cNvGrpSpPr/>
          <p:nvPr/>
        </p:nvGrpSpPr>
        <p:grpSpPr>
          <a:xfrm>
            <a:off x="2290821" y="765360"/>
            <a:ext cx="395798" cy="4095872"/>
            <a:chOff x="2869960" y="1020479"/>
            <a:chExt cx="527730" cy="5461163"/>
          </a:xfrm>
        </p:grpSpPr>
        <p:sp>
          <p:nvSpPr>
            <p:cNvPr id="676" name="Rectangle 675"/>
            <p:cNvSpPr/>
            <p:nvPr/>
          </p:nvSpPr>
          <p:spPr bwMode="auto">
            <a:xfrm>
              <a:off x="2955278" y="1334946"/>
              <a:ext cx="100806" cy="34492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77" name="Straight Connector 676"/>
            <p:cNvCxnSpPr/>
            <p:nvPr/>
          </p:nvCxnSpPr>
          <p:spPr bwMode="auto">
            <a:xfrm>
              <a:off x="2955278" y="1413337"/>
              <a:ext cx="1008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8" name="TextBox 677"/>
            <p:cNvSpPr txBox="1"/>
            <p:nvPr/>
          </p:nvSpPr>
          <p:spPr>
            <a:xfrm>
              <a:off x="2914476" y="1122466"/>
              <a:ext cx="185898"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79" name="Straight Arrow Connector 678"/>
            <p:cNvCxnSpPr/>
            <p:nvPr/>
          </p:nvCxnSpPr>
          <p:spPr bwMode="auto">
            <a:xfrm>
              <a:off x="2869961" y="1156108"/>
              <a:ext cx="4451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80" name="Straight Arrow Connector 679"/>
            <p:cNvCxnSpPr>
              <a:stCxn id="678" idx="2"/>
            </p:cNvCxnSpPr>
            <p:nvPr/>
          </p:nvCxnSpPr>
          <p:spPr bwMode="auto">
            <a:xfrm flipV="1">
              <a:off x="3007425" y="1261786"/>
              <a:ext cx="1" cy="260789"/>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81" name="Right Arrow 680"/>
            <p:cNvSpPr/>
            <p:nvPr/>
          </p:nvSpPr>
          <p:spPr bwMode="auto">
            <a:xfrm rot="5400000">
              <a:off x="2962626" y="1043677"/>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82" name="Straight Connector 681"/>
            <p:cNvCxnSpPr/>
            <p:nvPr/>
          </p:nvCxnSpPr>
          <p:spPr bwMode="auto">
            <a:xfrm>
              <a:off x="3142265" y="1235647"/>
              <a:ext cx="0" cy="2859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3" name="Straight Connector 682"/>
            <p:cNvCxnSpPr/>
            <p:nvPr/>
          </p:nvCxnSpPr>
          <p:spPr bwMode="auto">
            <a:xfrm>
              <a:off x="3142265" y="1153722"/>
              <a:ext cx="0" cy="8192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4" name="Straight Connector 683"/>
            <p:cNvCxnSpPr/>
            <p:nvPr/>
          </p:nvCxnSpPr>
          <p:spPr bwMode="auto">
            <a:xfrm>
              <a:off x="3055860" y="1521618"/>
              <a:ext cx="8640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85" name="Straight Connector 684"/>
            <p:cNvCxnSpPr>
              <a:endCxn id="409" idx="1"/>
            </p:cNvCxnSpPr>
            <p:nvPr/>
          </p:nvCxnSpPr>
          <p:spPr bwMode="auto">
            <a:xfrm flipV="1">
              <a:off x="3325145" y="1521618"/>
              <a:ext cx="56516" cy="64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86" name="Rectangle 685"/>
            <p:cNvSpPr/>
            <p:nvPr/>
          </p:nvSpPr>
          <p:spPr bwMode="auto">
            <a:xfrm>
              <a:off x="2959252" y="2288020"/>
              <a:ext cx="100806" cy="34492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87" name="Straight Connector 686"/>
            <p:cNvCxnSpPr/>
            <p:nvPr/>
          </p:nvCxnSpPr>
          <p:spPr bwMode="auto">
            <a:xfrm>
              <a:off x="2959252" y="2366411"/>
              <a:ext cx="1008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8" name="TextBox 687"/>
            <p:cNvSpPr txBox="1"/>
            <p:nvPr/>
          </p:nvSpPr>
          <p:spPr>
            <a:xfrm>
              <a:off x="2918451" y="2075540"/>
              <a:ext cx="185898"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89" name="Straight Arrow Connector 688"/>
            <p:cNvCxnSpPr/>
            <p:nvPr/>
          </p:nvCxnSpPr>
          <p:spPr bwMode="auto">
            <a:xfrm>
              <a:off x="2873935" y="2109182"/>
              <a:ext cx="4451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690" name="Straight Arrow Connector 689"/>
            <p:cNvCxnSpPr>
              <a:stCxn id="688" idx="2"/>
            </p:cNvCxnSpPr>
            <p:nvPr/>
          </p:nvCxnSpPr>
          <p:spPr bwMode="auto">
            <a:xfrm flipV="1">
              <a:off x="3011400" y="2214859"/>
              <a:ext cx="0" cy="260791"/>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691" name="Right Arrow 690"/>
            <p:cNvSpPr/>
            <p:nvPr/>
          </p:nvSpPr>
          <p:spPr bwMode="auto">
            <a:xfrm rot="5400000">
              <a:off x="2966600" y="1996751"/>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92" name="Straight Connector 691"/>
            <p:cNvCxnSpPr/>
            <p:nvPr/>
          </p:nvCxnSpPr>
          <p:spPr bwMode="auto">
            <a:xfrm>
              <a:off x="3146239" y="2188721"/>
              <a:ext cx="0" cy="2859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93" name="Straight Connector 692"/>
            <p:cNvCxnSpPr/>
            <p:nvPr/>
          </p:nvCxnSpPr>
          <p:spPr bwMode="auto">
            <a:xfrm>
              <a:off x="3146239" y="2106796"/>
              <a:ext cx="0" cy="8192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94" name="Straight Connector 693"/>
            <p:cNvCxnSpPr/>
            <p:nvPr/>
          </p:nvCxnSpPr>
          <p:spPr bwMode="auto">
            <a:xfrm>
              <a:off x="3059834" y="2474692"/>
              <a:ext cx="8640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95" name="Straight Connector 694"/>
            <p:cNvCxnSpPr>
              <a:endCxn id="454" idx="1"/>
            </p:cNvCxnSpPr>
            <p:nvPr/>
          </p:nvCxnSpPr>
          <p:spPr bwMode="auto">
            <a:xfrm flipV="1">
              <a:off x="3329119" y="2474692"/>
              <a:ext cx="56516" cy="64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96" name="Rectangle 695"/>
            <p:cNvSpPr/>
            <p:nvPr/>
          </p:nvSpPr>
          <p:spPr bwMode="auto">
            <a:xfrm>
              <a:off x="2978803" y="3210207"/>
              <a:ext cx="97703" cy="404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97" name="Straight Connector 696"/>
            <p:cNvCxnSpPr/>
            <p:nvPr/>
          </p:nvCxnSpPr>
          <p:spPr bwMode="auto">
            <a:xfrm>
              <a:off x="2978803" y="3302252"/>
              <a:ext cx="977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8" name="TextBox 697"/>
            <p:cNvSpPr txBox="1"/>
            <p:nvPr/>
          </p:nvSpPr>
          <p:spPr>
            <a:xfrm>
              <a:off x="2939257" y="2960718"/>
              <a:ext cx="180176"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99" name="Straight Arrow Connector 698"/>
            <p:cNvCxnSpPr/>
            <p:nvPr/>
          </p:nvCxnSpPr>
          <p:spPr bwMode="auto">
            <a:xfrm>
              <a:off x="2896112" y="3000220"/>
              <a:ext cx="431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00" name="Straight Arrow Connector 699"/>
            <p:cNvCxnSpPr>
              <a:stCxn id="698" idx="2"/>
            </p:cNvCxnSpPr>
            <p:nvPr/>
          </p:nvCxnSpPr>
          <p:spPr bwMode="auto">
            <a:xfrm flipV="1">
              <a:off x="3029345" y="3124303"/>
              <a:ext cx="0" cy="23652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01" name="Right Arrow 700"/>
            <p:cNvSpPr/>
            <p:nvPr/>
          </p:nvSpPr>
          <p:spPr bwMode="auto">
            <a:xfrm rot="5400000">
              <a:off x="2976742" y="2872633"/>
              <a:ext cx="105206" cy="4187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02" name="Straight Connector 701"/>
            <p:cNvCxnSpPr/>
            <p:nvPr/>
          </p:nvCxnSpPr>
          <p:spPr bwMode="auto">
            <a:xfrm>
              <a:off x="3160034" y="3093613"/>
              <a:ext cx="0" cy="33578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03" name="Straight Connector 702"/>
            <p:cNvCxnSpPr/>
            <p:nvPr/>
          </p:nvCxnSpPr>
          <p:spPr bwMode="auto">
            <a:xfrm>
              <a:off x="3160034" y="2997418"/>
              <a:ext cx="0" cy="961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4" name="Straight Connector 703"/>
            <p:cNvCxnSpPr/>
            <p:nvPr/>
          </p:nvCxnSpPr>
          <p:spPr bwMode="auto">
            <a:xfrm>
              <a:off x="3076288" y="3429393"/>
              <a:ext cx="8374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05" name="Straight Connector 704"/>
            <p:cNvCxnSpPr>
              <a:endCxn id="499" idx="1"/>
            </p:cNvCxnSpPr>
            <p:nvPr/>
          </p:nvCxnSpPr>
          <p:spPr bwMode="auto">
            <a:xfrm flipV="1">
              <a:off x="3342914" y="3429393"/>
              <a:ext cx="54776" cy="76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06" name="Rectangle 705"/>
            <p:cNvSpPr/>
            <p:nvPr/>
          </p:nvSpPr>
          <p:spPr bwMode="auto">
            <a:xfrm>
              <a:off x="2955513" y="4172251"/>
              <a:ext cx="101084" cy="40499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07" name="Straight Connector 706"/>
            <p:cNvCxnSpPr/>
            <p:nvPr/>
          </p:nvCxnSpPr>
          <p:spPr bwMode="auto">
            <a:xfrm>
              <a:off x="2955513" y="4264296"/>
              <a:ext cx="101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8" name="TextBox 707"/>
            <p:cNvSpPr txBox="1"/>
            <p:nvPr/>
          </p:nvSpPr>
          <p:spPr>
            <a:xfrm>
              <a:off x="2914599" y="3922762"/>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709" name="Straight Arrow Connector 708"/>
            <p:cNvCxnSpPr/>
            <p:nvPr/>
          </p:nvCxnSpPr>
          <p:spPr bwMode="auto">
            <a:xfrm>
              <a:off x="2869960" y="3962264"/>
              <a:ext cx="44638"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10" name="Straight Arrow Connector 709"/>
            <p:cNvCxnSpPr>
              <a:stCxn id="708" idx="2"/>
            </p:cNvCxnSpPr>
            <p:nvPr/>
          </p:nvCxnSpPr>
          <p:spPr bwMode="auto">
            <a:xfrm flipH="1" flipV="1">
              <a:off x="3007804" y="4086345"/>
              <a:ext cx="1" cy="236527"/>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11" name="Right Arrow 710"/>
            <p:cNvSpPr/>
            <p:nvPr/>
          </p:nvSpPr>
          <p:spPr bwMode="auto">
            <a:xfrm rot="5400000">
              <a:off x="2955201" y="3833952"/>
              <a:ext cx="105206"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12" name="Straight Connector 711"/>
            <p:cNvCxnSpPr/>
            <p:nvPr/>
          </p:nvCxnSpPr>
          <p:spPr bwMode="auto">
            <a:xfrm>
              <a:off x="3143015" y="4055656"/>
              <a:ext cx="0" cy="33578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3" name="Straight Connector 712"/>
            <p:cNvCxnSpPr/>
            <p:nvPr/>
          </p:nvCxnSpPr>
          <p:spPr bwMode="auto">
            <a:xfrm>
              <a:off x="3143015" y="3959462"/>
              <a:ext cx="0" cy="961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4" name="Straight Connector 713"/>
            <p:cNvCxnSpPr/>
            <p:nvPr/>
          </p:nvCxnSpPr>
          <p:spPr bwMode="auto">
            <a:xfrm>
              <a:off x="3056372" y="4391436"/>
              <a:ext cx="8664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15" name="Straight Connector 714"/>
            <p:cNvCxnSpPr>
              <a:endCxn id="544" idx="1"/>
            </p:cNvCxnSpPr>
            <p:nvPr/>
          </p:nvCxnSpPr>
          <p:spPr bwMode="auto">
            <a:xfrm flipV="1">
              <a:off x="3325895" y="4391436"/>
              <a:ext cx="56672" cy="76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16" name="Rectangle 715"/>
            <p:cNvSpPr/>
            <p:nvPr/>
          </p:nvSpPr>
          <p:spPr bwMode="auto">
            <a:xfrm>
              <a:off x="2955514" y="5106399"/>
              <a:ext cx="101084" cy="34685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17" name="Straight Connector 716"/>
            <p:cNvCxnSpPr/>
            <p:nvPr/>
          </p:nvCxnSpPr>
          <p:spPr bwMode="auto">
            <a:xfrm>
              <a:off x="2955514" y="5185231"/>
              <a:ext cx="101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8" name="TextBox 717"/>
            <p:cNvSpPr txBox="1"/>
            <p:nvPr/>
          </p:nvSpPr>
          <p:spPr>
            <a:xfrm>
              <a:off x="2914599" y="4892726"/>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719" name="Straight Arrow Connector 718"/>
            <p:cNvCxnSpPr/>
            <p:nvPr/>
          </p:nvCxnSpPr>
          <p:spPr bwMode="auto">
            <a:xfrm>
              <a:off x="2869961" y="4926557"/>
              <a:ext cx="44638"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20" name="Straight Arrow Connector 719"/>
            <p:cNvCxnSpPr>
              <a:stCxn id="718" idx="2"/>
            </p:cNvCxnSpPr>
            <p:nvPr/>
          </p:nvCxnSpPr>
          <p:spPr bwMode="auto">
            <a:xfrm flipV="1">
              <a:off x="3007805" y="5032826"/>
              <a:ext cx="0" cy="260009"/>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21" name="Right Arrow 720"/>
            <p:cNvSpPr/>
            <p:nvPr/>
          </p:nvSpPr>
          <p:spPr bwMode="auto">
            <a:xfrm rot="5400000">
              <a:off x="2962753" y="4813556"/>
              <a:ext cx="90103"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22" name="Straight Connector 721"/>
            <p:cNvCxnSpPr/>
            <p:nvPr/>
          </p:nvCxnSpPr>
          <p:spPr bwMode="auto">
            <a:xfrm>
              <a:off x="3143016" y="5006543"/>
              <a:ext cx="0" cy="28757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3" name="Straight Connector 722"/>
            <p:cNvCxnSpPr/>
            <p:nvPr/>
          </p:nvCxnSpPr>
          <p:spPr bwMode="auto">
            <a:xfrm>
              <a:off x="3143016" y="4924157"/>
              <a:ext cx="0" cy="8238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4" name="Straight Connector 723"/>
            <p:cNvCxnSpPr/>
            <p:nvPr/>
          </p:nvCxnSpPr>
          <p:spPr bwMode="auto">
            <a:xfrm>
              <a:off x="3056373" y="5294120"/>
              <a:ext cx="8664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25" name="Straight Connector 724"/>
            <p:cNvCxnSpPr>
              <a:endCxn id="589" idx="1"/>
            </p:cNvCxnSpPr>
            <p:nvPr/>
          </p:nvCxnSpPr>
          <p:spPr bwMode="auto">
            <a:xfrm flipV="1">
              <a:off x="3325896" y="5294120"/>
              <a:ext cx="56672" cy="65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26" name="Rectangle 725"/>
            <p:cNvSpPr/>
            <p:nvPr/>
          </p:nvSpPr>
          <p:spPr bwMode="auto">
            <a:xfrm>
              <a:off x="2955513" y="6050100"/>
              <a:ext cx="101084" cy="43154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27" name="Straight Connector 726"/>
            <p:cNvCxnSpPr/>
            <p:nvPr/>
          </p:nvCxnSpPr>
          <p:spPr bwMode="auto">
            <a:xfrm>
              <a:off x="2955513" y="6148177"/>
              <a:ext cx="101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8" name="TextBox 727"/>
            <p:cNvSpPr txBox="1"/>
            <p:nvPr/>
          </p:nvSpPr>
          <p:spPr>
            <a:xfrm>
              <a:off x="2914599" y="5784261"/>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729" name="Straight Arrow Connector 728"/>
            <p:cNvCxnSpPr/>
            <p:nvPr/>
          </p:nvCxnSpPr>
          <p:spPr bwMode="auto">
            <a:xfrm>
              <a:off x="2869960" y="5826350"/>
              <a:ext cx="44638"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30" name="Straight Arrow Connector 729"/>
            <p:cNvCxnSpPr>
              <a:stCxn id="728" idx="2"/>
            </p:cNvCxnSpPr>
            <p:nvPr/>
          </p:nvCxnSpPr>
          <p:spPr bwMode="auto">
            <a:xfrm flipH="1" flipV="1">
              <a:off x="3007804" y="5958566"/>
              <a:ext cx="1" cy="22580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31" name="Right Arrow 730"/>
            <p:cNvSpPr/>
            <p:nvPr/>
          </p:nvSpPr>
          <p:spPr bwMode="auto">
            <a:xfrm rot="5400000">
              <a:off x="2951753" y="5691049"/>
              <a:ext cx="112101"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32" name="Straight Connector 731"/>
            <p:cNvCxnSpPr/>
            <p:nvPr/>
          </p:nvCxnSpPr>
          <p:spPr bwMode="auto">
            <a:xfrm>
              <a:off x="3143015" y="5925864"/>
              <a:ext cx="0" cy="35778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33" name="Straight Connector 732"/>
            <p:cNvCxnSpPr/>
            <p:nvPr/>
          </p:nvCxnSpPr>
          <p:spPr bwMode="auto">
            <a:xfrm>
              <a:off x="3143015" y="5823364"/>
              <a:ext cx="0" cy="10249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4" name="Straight Connector 733"/>
            <p:cNvCxnSpPr/>
            <p:nvPr/>
          </p:nvCxnSpPr>
          <p:spPr bwMode="auto">
            <a:xfrm>
              <a:off x="3056372" y="6283651"/>
              <a:ext cx="8664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35" name="Straight Connector 734"/>
            <p:cNvCxnSpPr>
              <a:endCxn id="640" idx="1"/>
            </p:cNvCxnSpPr>
            <p:nvPr/>
          </p:nvCxnSpPr>
          <p:spPr bwMode="auto">
            <a:xfrm flipV="1">
              <a:off x="3325895" y="6283651"/>
              <a:ext cx="56672" cy="81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cxnSp>
        <p:nvCxnSpPr>
          <p:cNvPr id="736" name="Straight Connector 735"/>
          <p:cNvCxnSpPr/>
          <p:nvPr/>
        </p:nvCxnSpPr>
        <p:spPr bwMode="auto">
          <a:xfrm flipV="1">
            <a:off x="2891009" y="4690903"/>
            <a:ext cx="0" cy="3121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37" name="Straight Arrow Connector 736"/>
          <p:cNvCxnSpPr/>
          <p:nvPr/>
        </p:nvCxnSpPr>
        <p:spPr bwMode="auto">
          <a:xfrm>
            <a:off x="2891008" y="4690902"/>
            <a:ext cx="24377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738" name="Straight Arrow Connector 737"/>
          <p:cNvCxnSpPr/>
          <p:nvPr/>
        </p:nvCxnSpPr>
        <p:spPr bwMode="auto">
          <a:xfrm>
            <a:off x="2727177" y="4847592"/>
            <a:ext cx="0" cy="93501"/>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cxnSp>
        <p:nvCxnSpPr>
          <p:cNvPr id="739" name="Straight Connector 738"/>
          <p:cNvCxnSpPr/>
          <p:nvPr/>
        </p:nvCxnSpPr>
        <p:spPr bwMode="auto">
          <a:xfrm>
            <a:off x="2818890" y="4806905"/>
            <a:ext cx="9927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0" name="Straight Connector 739"/>
          <p:cNvCxnSpPr/>
          <p:nvPr/>
        </p:nvCxnSpPr>
        <p:spPr bwMode="auto">
          <a:xfrm>
            <a:off x="2818890" y="4720094"/>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9401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75"/>
                                        </p:tgtEl>
                                        <p:attrNameLst>
                                          <p:attrName>ppt_x</p:attrName>
                                        </p:attrNameLst>
                                      </p:cBhvr>
                                      <p:tavLst>
                                        <p:tav tm="0">
                                          <p:val>
                                            <p:strVal val="ppt_x"/>
                                          </p:val>
                                        </p:tav>
                                        <p:tav tm="100000">
                                          <p:val>
                                            <p:strVal val="ppt_x"/>
                                          </p:val>
                                        </p:tav>
                                      </p:tavLst>
                                    </p:anim>
                                    <p:anim calcmode="lin" valueType="num">
                                      <p:cBhvr additive="base">
                                        <p:cTn id="7" dur="500"/>
                                        <p:tgtEl>
                                          <p:spTgt spid="675"/>
                                        </p:tgtEl>
                                        <p:attrNameLst>
                                          <p:attrName>ppt_y</p:attrName>
                                        </p:attrNameLst>
                                      </p:cBhvr>
                                      <p:tavLst>
                                        <p:tav tm="0">
                                          <p:val>
                                            <p:strVal val="ppt_y"/>
                                          </p:val>
                                        </p:tav>
                                        <p:tav tm="100000">
                                          <p:val>
                                            <p:strVal val="1+ppt_h/2"/>
                                          </p:val>
                                        </p:tav>
                                      </p:tavLst>
                                    </p:anim>
                                    <p:set>
                                      <p:cBhvr>
                                        <p:cTn id="8" dur="1" fill="hold">
                                          <p:stCondLst>
                                            <p:cond delay="499"/>
                                          </p:stCondLst>
                                        </p:cTn>
                                        <p:tgtEl>
                                          <p:spTgt spid="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17</a:t>
            </a:fld>
            <a:endParaRPr lang="en-US" dirty="0">
              <a:solidFill>
                <a:prstClr val="white"/>
              </a:solidFill>
              <a:latin typeface="Intel Clear"/>
            </a:endParaRPr>
          </a:p>
        </p:txBody>
      </p:sp>
      <p:sp>
        <p:nvSpPr>
          <p:cNvPr id="408" name="TextBox 407"/>
          <p:cNvSpPr txBox="1"/>
          <p:nvPr/>
        </p:nvSpPr>
        <p:spPr>
          <a:xfrm>
            <a:off x="5029082" y="1069821"/>
            <a:ext cx="3580467" cy="715581"/>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ALU ops</a:t>
            </a:r>
          </a:p>
          <a:p>
            <a:pPr marL="257175" indent="-257175"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03" name="TextBox 202"/>
          <p:cNvSpPr txBox="1"/>
          <p:nvPr/>
        </p:nvSpPr>
        <p:spPr>
          <a:xfrm>
            <a:off x="2682282" y="1046167"/>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205" name="Rectangle 204"/>
          <p:cNvSpPr/>
          <p:nvPr/>
        </p:nvSpPr>
        <p:spPr bwMode="auto">
          <a:xfrm>
            <a:off x="2656245" y="1040774"/>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08" name="Straight Arrow Connector 207"/>
          <p:cNvCxnSpPr/>
          <p:nvPr/>
        </p:nvCxnSpPr>
        <p:spPr bwMode="auto">
          <a:xfrm>
            <a:off x="2569840" y="1084014"/>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9" name="Straight Arrow Connector 218"/>
          <p:cNvCxnSpPr/>
          <p:nvPr/>
        </p:nvCxnSpPr>
        <p:spPr bwMode="auto">
          <a:xfrm>
            <a:off x="2569840" y="1153400"/>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0" name="Straight Arrow Connector 219"/>
          <p:cNvCxnSpPr/>
          <p:nvPr/>
        </p:nvCxnSpPr>
        <p:spPr bwMode="auto">
          <a:xfrm>
            <a:off x="2569840" y="1217768"/>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22" name="Left Brace 221"/>
          <p:cNvSpPr/>
          <p:nvPr/>
        </p:nvSpPr>
        <p:spPr bwMode="auto">
          <a:xfrm>
            <a:off x="2537437" y="1047511"/>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23" name="TextBox 222"/>
          <p:cNvSpPr txBox="1"/>
          <p:nvPr/>
        </p:nvSpPr>
        <p:spPr>
          <a:xfrm>
            <a:off x="2624827" y="841849"/>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224" name="TextBox 223"/>
          <p:cNvSpPr txBox="1"/>
          <p:nvPr/>
        </p:nvSpPr>
        <p:spPr>
          <a:xfrm>
            <a:off x="3232040" y="840060"/>
            <a:ext cx="139424"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225" name="Straight Connector 224"/>
          <p:cNvCxnSpPr/>
          <p:nvPr/>
        </p:nvCxnSpPr>
        <p:spPr bwMode="auto">
          <a:xfrm>
            <a:off x="2495050" y="926735"/>
            <a:ext cx="54020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9" name="Elbow Connector 228"/>
          <p:cNvCxnSpPr/>
          <p:nvPr/>
        </p:nvCxnSpPr>
        <p:spPr bwMode="auto">
          <a:xfrm flipV="1">
            <a:off x="3164859" y="865292"/>
            <a:ext cx="67181" cy="61444"/>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31" name="Straight Connector 230"/>
          <p:cNvCxnSpPr>
            <a:stCxn id="223" idx="3"/>
          </p:cNvCxnSpPr>
          <p:nvPr/>
        </p:nvCxnSpPr>
        <p:spPr bwMode="auto">
          <a:xfrm flipV="1">
            <a:off x="2764251" y="867083"/>
            <a:ext cx="314203" cy="1248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2" name="Straight Connector 231"/>
          <p:cNvCxnSpPr/>
          <p:nvPr/>
        </p:nvCxnSpPr>
        <p:spPr bwMode="auto">
          <a:xfrm>
            <a:off x="3170311" y="1141700"/>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3" name="Straight Connector 232"/>
          <p:cNvCxnSpPr/>
          <p:nvPr/>
        </p:nvCxnSpPr>
        <p:spPr bwMode="auto">
          <a:xfrm>
            <a:off x="2765235" y="1323732"/>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9" name="Straight Arrow Connector 238"/>
          <p:cNvCxnSpPr/>
          <p:nvPr/>
        </p:nvCxnSpPr>
        <p:spPr bwMode="auto">
          <a:xfrm flipV="1">
            <a:off x="2765235" y="1248999"/>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40" name="Straight Connector 239"/>
          <p:cNvCxnSpPr/>
          <p:nvPr/>
        </p:nvCxnSpPr>
        <p:spPr bwMode="auto">
          <a:xfrm>
            <a:off x="3078454" y="867081"/>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5" name="Straight Connector 244"/>
          <p:cNvCxnSpPr/>
          <p:nvPr/>
        </p:nvCxnSpPr>
        <p:spPr bwMode="auto">
          <a:xfrm>
            <a:off x="3035251" y="926735"/>
            <a:ext cx="0" cy="1762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4" name="Trapezoid 253"/>
          <p:cNvSpPr/>
          <p:nvPr/>
        </p:nvSpPr>
        <p:spPr bwMode="auto">
          <a:xfrm rot="5400000">
            <a:off x="3064648" y="1123601"/>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56" name="Straight Arrow Connector 255"/>
          <p:cNvCxnSpPr/>
          <p:nvPr/>
        </p:nvCxnSpPr>
        <p:spPr bwMode="auto">
          <a:xfrm>
            <a:off x="3078454" y="1081976"/>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58" name="Straight Arrow Connector 257"/>
          <p:cNvCxnSpPr/>
          <p:nvPr/>
        </p:nvCxnSpPr>
        <p:spPr bwMode="auto">
          <a:xfrm>
            <a:off x="3035252" y="1102937"/>
            <a:ext cx="97206"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9" name="Straight Connector 258"/>
          <p:cNvCxnSpPr/>
          <p:nvPr/>
        </p:nvCxnSpPr>
        <p:spPr bwMode="auto">
          <a:xfrm>
            <a:off x="3301751" y="892313"/>
            <a:ext cx="0" cy="24938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262" name="TextBox 261"/>
          <p:cNvSpPr txBox="1"/>
          <p:nvPr/>
        </p:nvSpPr>
        <p:spPr>
          <a:xfrm>
            <a:off x="3232040" y="1096630"/>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68" name="TextBox 267"/>
          <p:cNvSpPr txBox="1"/>
          <p:nvPr/>
        </p:nvSpPr>
        <p:spPr>
          <a:xfrm>
            <a:off x="3120809" y="959077"/>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269" name="Straight Arrow Connector 268"/>
          <p:cNvCxnSpPr>
            <a:endCxn id="254" idx="1"/>
          </p:cNvCxnSpPr>
          <p:nvPr/>
        </p:nvCxnSpPr>
        <p:spPr bwMode="auto">
          <a:xfrm>
            <a:off x="3151385" y="1009540"/>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75" name="Right Arrow 274"/>
          <p:cNvSpPr/>
          <p:nvPr/>
        </p:nvSpPr>
        <p:spPr bwMode="auto">
          <a:xfrm rot="5400000">
            <a:off x="2661431" y="782758"/>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76" name="Right Arrow 275"/>
          <p:cNvSpPr/>
          <p:nvPr/>
        </p:nvSpPr>
        <p:spPr bwMode="auto">
          <a:xfrm rot="16200000">
            <a:off x="3268152" y="782758"/>
            <a:ext cx="67200" cy="3240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78" name="Straight Connector 277"/>
          <p:cNvCxnSpPr/>
          <p:nvPr/>
        </p:nvCxnSpPr>
        <p:spPr bwMode="auto">
          <a:xfrm>
            <a:off x="3301751" y="1141699"/>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79" name="Straight Connector 278"/>
          <p:cNvCxnSpPr/>
          <p:nvPr/>
        </p:nvCxnSpPr>
        <p:spPr bwMode="auto">
          <a:xfrm>
            <a:off x="3035251" y="926735"/>
            <a:ext cx="1296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Arrow Connector 280"/>
          <p:cNvCxnSpPr>
            <a:endCxn id="223" idx="1"/>
          </p:cNvCxnSpPr>
          <p:nvPr/>
        </p:nvCxnSpPr>
        <p:spPr bwMode="auto">
          <a:xfrm>
            <a:off x="2495050" y="867082"/>
            <a:ext cx="129777" cy="12480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85" name="Straight Arrow Connector 284"/>
          <p:cNvCxnSpPr/>
          <p:nvPr/>
        </p:nvCxnSpPr>
        <p:spPr bwMode="auto">
          <a:xfrm>
            <a:off x="2725977" y="1248999"/>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86" name="TextBox 285"/>
          <p:cNvSpPr txBox="1"/>
          <p:nvPr/>
        </p:nvSpPr>
        <p:spPr>
          <a:xfrm>
            <a:off x="2685263" y="1760972"/>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287" name="Rectangle 286"/>
          <p:cNvSpPr/>
          <p:nvPr/>
        </p:nvSpPr>
        <p:spPr bwMode="auto">
          <a:xfrm>
            <a:off x="2659225" y="1755580"/>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88" name="Straight Arrow Connector 287"/>
          <p:cNvCxnSpPr/>
          <p:nvPr/>
        </p:nvCxnSpPr>
        <p:spPr bwMode="auto">
          <a:xfrm>
            <a:off x="2572820" y="1798820"/>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9" name="Straight Arrow Connector 288"/>
          <p:cNvCxnSpPr/>
          <p:nvPr/>
        </p:nvCxnSpPr>
        <p:spPr bwMode="auto">
          <a:xfrm>
            <a:off x="2572820" y="1868206"/>
            <a:ext cx="8640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0" name="Straight Arrow Connector 289"/>
          <p:cNvCxnSpPr/>
          <p:nvPr/>
        </p:nvCxnSpPr>
        <p:spPr bwMode="auto">
          <a:xfrm>
            <a:off x="2572820" y="1932574"/>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91" name="Left Brace 290"/>
          <p:cNvSpPr/>
          <p:nvPr/>
        </p:nvSpPr>
        <p:spPr bwMode="auto">
          <a:xfrm>
            <a:off x="2540418" y="1762316"/>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92" name="TextBox 291"/>
          <p:cNvSpPr txBox="1"/>
          <p:nvPr/>
        </p:nvSpPr>
        <p:spPr>
          <a:xfrm>
            <a:off x="2627807" y="1556655"/>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293" name="TextBox 292"/>
          <p:cNvSpPr txBox="1"/>
          <p:nvPr/>
        </p:nvSpPr>
        <p:spPr>
          <a:xfrm>
            <a:off x="3235021" y="1554865"/>
            <a:ext cx="139424"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294" name="Elbow Connector 293"/>
          <p:cNvCxnSpPr/>
          <p:nvPr/>
        </p:nvCxnSpPr>
        <p:spPr bwMode="auto">
          <a:xfrm flipV="1">
            <a:off x="3167839" y="1580097"/>
            <a:ext cx="67181" cy="61444"/>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95" name="Straight Connector 294"/>
          <p:cNvCxnSpPr>
            <a:stCxn id="292" idx="3"/>
          </p:cNvCxnSpPr>
          <p:nvPr/>
        </p:nvCxnSpPr>
        <p:spPr bwMode="auto">
          <a:xfrm flipV="1">
            <a:off x="2767231" y="1581888"/>
            <a:ext cx="314204" cy="12480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6" name="Straight Connector 295"/>
          <p:cNvCxnSpPr/>
          <p:nvPr/>
        </p:nvCxnSpPr>
        <p:spPr bwMode="auto">
          <a:xfrm>
            <a:off x="3173292" y="1856505"/>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7" name="Straight Connector 296"/>
          <p:cNvCxnSpPr/>
          <p:nvPr/>
        </p:nvCxnSpPr>
        <p:spPr bwMode="auto">
          <a:xfrm>
            <a:off x="2768216" y="2037174"/>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8" name="Straight Arrow Connector 297"/>
          <p:cNvCxnSpPr/>
          <p:nvPr/>
        </p:nvCxnSpPr>
        <p:spPr bwMode="auto">
          <a:xfrm flipV="1">
            <a:off x="2768216" y="1963804"/>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99" name="Straight Connector 298"/>
          <p:cNvCxnSpPr/>
          <p:nvPr/>
        </p:nvCxnSpPr>
        <p:spPr bwMode="auto">
          <a:xfrm>
            <a:off x="3081434" y="1581887"/>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0" name="Straight Connector 299"/>
          <p:cNvCxnSpPr/>
          <p:nvPr/>
        </p:nvCxnSpPr>
        <p:spPr bwMode="auto">
          <a:xfrm>
            <a:off x="3038231" y="1641541"/>
            <a:ext cx="0" cy="1762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1" name="Trapezoid 300"/>
          <p:cNvSpPr/>
          <p:nvPr/>
        </p:nvSpPr>
        <p:spPr bwMode="auto">
          <a:xfrm rot="5400000">
            <a:off x="3067628" y="1838407"/>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02" name="Straight Arrow Connector 301"/>
          <p:cNvCxnSpPr/>
          <p:nvPr/>
        </p:nvCxnSpPr>
        <p:spPr bwMode="auto">
          <a:xfrm>
            <a:off x="3081434" y="1796781"/>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03" name="Straight Arrow Connector 302"/>
          <p:cNvCxnSpPr/>
          <p:nvPr/>
        </p:nvCxnSpPr>
        <p:spPr bwMode="auto">
          <a:xfrm>
            <a:off x="3038232" y="1817743"/>
            <a:ext cx="97206"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4" name="Straight Connector 303"/>
          <p:cNvCxnSpPr/>
          <p:nvPr/>
        </p:nvCxnSpPr>
        <p:spPr bwMode="auto">
          <a:xfrm>
            <a:off x="3304732" y="1607118"/>
            <a:ext cx="0" cy="249387"/>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305" name="TextBox 304"/>
          <p:cNvSpPr txBox="1"/>
          <p:nvPr/>
        </p:nvSpPr>
        <p:spPr>
          <a:xfrm>
            <a:off x="3235020" y="1811435"/>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306" name="TextBox 305"/>
          <p:cNvSpPr txBox="1"/>
          <p:nvPr/>
        </p:nvSpPr>
        <p:spPr>
          <a:xfrm>
            <a:off x="3123789" y="1673883"/>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307" name="Straight Arrow Connector 306"/>
          <p:cNvCxnSpPr>
            <a:endCxn id="301" idx="1"/>
          </p:cNvCxnSpPr>
          <p:nvPr/>
        </p:nvCxnSpPr>
        <p:spPr bwMode="auto">
          <a:xfrm>
            <a:off x="3154365" y="1724345"/>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08" name="Right Arrow 307"/>
          <p:cNvSpPr/>
          <p:nvPr/>
        </p:nvSpPr>
        <p:spPr bwMode="auto">
          <a:xfrm rot="5400000">
            <a:off x="2664411" y="1497564"/>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09" name="Right Arrow 308"/>
          <p:cNvSpPr/>
          <p:nvPr/>
        </p:nvSpPr>
        <p:spPr bwMode="auto">
          <a:xfrm rot="16200000">
            <a:off x="3271133" y="1497564"/>
            <a:ext cx="67200" cy="3240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10" name="Straight Connector 309"/>
          <p:cNvCxnSpPr/>
          <p:nvPr/>
        </p:nvCxnSpPr>
        <p:spPr bwMode="auto">
          <a:xfrm>
            <a:off x="3304732" y="1856505"/>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11" name="Straight Connector 310"/>
          <p:cNvCxnSpPr/>
          <p:nvPr/>
        </p:nvCxnSpPr>
        <p:spPr bwMode="auto">
          <a:xfrm>
            <a:off x="3038232" y="1641541"/>
            <a:ext cx="1296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Arrow Connector 311"/>
          <p:cNvCxnSpPr>
            <a:endCxn id="292" idx="1"/>
          </p:cNvCxnSpPr>
          <p:nvPr/>
        </p:nvCxnSpPr>
        <p:spPr bwMode="auto">
          <a:xfrm>
            <a:off x="2498031" y="1581887"/>
            <a:ext cx="129776" cy="124809"/>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13" name="Straight Arrow Connector 312"/>
          <p:cNvCxnSpPr/>
          <p:nvPr/>
        </p:nvCxnSpPr>
        <p:spPr bwMode="auto">
          <a:xfrm>
            <a:off x="2728958" y="1963804"/>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314" name="TextBox 313"/>
          <p:cNvSpPr txBox="1"/>
          <p:nvPr/>
        </p:nvSpPr>
        <p:spPr>
          <a:xfrm>
            <a:off x="2689845" y="2460443"/>
            <a:ext cx="9595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315" name="Rectangle 314"/>
          <p:cNvSpPr/>
          <p:nvPr/>
        </p:nvSpPr>
        <p:spPr bwMode="auto">
          <a:xfrm>
            <a:off x="2664609" y="2454112"/>
            <a:ext cx="156232" cy="2426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16" name="Straight Arrow Connector 315"/>
          <p:cNvCxnSpPr/>
          <p:nvPr/>
        </p:nvCxnSpPr>
        <p:spPr bwMode="auto">
          <a:xfrm>
            <a:off x="2580863" y="2504883"/>
            <a:ext cx="837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7" name="Straight Arrow Connector 316"/>
          <p:cNvCxnSpPr/>
          <p:nvPr/>
        </p:nvCxnSpPr>
        <p:spPr bwMode="auto">
          <a:xfrm>
            <a:off x="2580863" y="2586355"/>
            <a:ext cx="837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8" name="Straight Arrow Connector 317"/>
          <p:cNvCxnSpPr/>
          <p:nvPr/>
        </p:nvCxnSpPr>
        <p:spPr bwMode="auto">
          <a:xfrm>
            <a:off x="2580863" y="2661934"/>
            <a:ext cx="837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19" name="Left Brace 318"/>
          <p:cNvSpPr/>
          <p:nvPr/>
        </p:nvSpPr>
        <p:spPr bwMode="auto">
          <a:xfrm>
            <a:off x="2549459" y="2462021"/>
            <a:ext cx="31405"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20" name="TextBox 319"/>
          <p:cNvSpPr txBox="1"/>
          <p:nvPr/>
        </p:nvSpPr>
        <p:spPr>
          <a:xfrm>
            <a:off x="2634158" y="2220538"/>
            <a:ext cx="135132"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321" name="TextBox 320"/>
          <p:cNvSpPr txBox="1"/>
          <p:nvPr/>
        </p:nvSpPr>
        <p:spPr>
          <a:xfrm>
            <a:off x="3222679" y="2218438"/>
            <a:ext cx="135132"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322" name="Straight Connector 321"/>
          <p:cNvCxnSpPr/>
          <p:nvPr/>
        </p:nvCxnSpPr>
        <p:spPr bwMode="auto">
          <a:xfrm>
            <a:off x="2508377" y="2320210"/>
            <a:ext cx="523572"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3" name="Elbow Connector 322"/>
          <p:cNvCxnSpPr/>
          <p:nvPr/>
        </p:nvCxnSpPr>
        <p:spPr bwMode="auto">
          <a:xfrm flipV="1">
            <a:off x="3157566" y="2248064"/>
            <a:ext cx="65113" cy="72146"/>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24" name="Straight Connector 323"/>
          <p:cNvCxnSpPr>
            <a:stCxn id="320" idx="3"/>
          </p:cNvCxnSpPr>
          <p:nvPr/>
        </p:nvCxnSpPr>
        <p:spPr bwMode="auto">
          <a:xfrm flipV="1">
            <a:off x="2769290" y="2250166"/>
            <a:ext cx="304531" cy="1204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5" name="Straight Connector 324"/>
          <p:cNvCxnSpPr/>
          <p:nvPr/>
        </p:nvCxnSpPr>
        <p:spPr bwMode="auto">
          <a:xfrm>
            <a:off x="3162851" y="2572616"/>
            <a:ext cx="12739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6" name="Straight Connector 325"/>
          <p:cNvCxnSpPr/>
          <p:nvPr/>
        </p:nvCxnSpPr>
        <p:spPr bwMode="auto">
          <a:xfrm>
            <a:off x="2770244" y="2784753"/>
            <a:ext cx="520001"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7" name="Straight Arrow Connector 326"/>
          <p:cNvCxnSpPr/>
          <p:nvPr/>
        </p:nvCxnSpPr>
        <p:spPr bwMode="auto">
          <a:xfrm flipV="1">
            <a:off x="2770244" y="2698604"/>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28" name="Straight Connector 327"/>
          <p:cNvCxnSpPr/>
          <p:nvPr/>
        </p:nvCxnSpPr>
        <p:spPr bwMode="auto">
          <a:xfrm>
            <a:off x="3073820" y="2250165"/>
            <a:ext cx="0" cy="25232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9" name="Straight Connector 328"/>
          <p:cNvCxnSpPr/>
          <p:nvPr/>
        </p:nvCxnSpPr>
        <p:spPr bwMode="auto">
          <a:xfrm>
            <a:off x="3031948" y="2320210"/>
            <a:ext cx="0" cy="2068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30" name="Trapezoid 329"/>
          <p:cNvSpPr/>
          <p:nvPr/>
        </p:nvSpPr>
        <p:spPr bwMode="auto">
          <a:xfrm rot="5400000">
            <a:off x="3042661" y="2555245"/>
            <a:ext cx="203690" cy="3668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31" name="Straight Arrow Connector 330"/>
          <p:cNvCxnSpPr/>
          <p:nvPr/>
        </p:nvCxnSpPr>
        <p:spPr bwMode="auto">
          <a:xfrm>
            <a:off x="3073821" y="2502489"/>
            <a:ext cx="5155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32" name="Straight Arrow Connector 331"/>
          <p:cNvCxnSpPr/>
          <p:nvPr/>
        </p:nvCxnSpPr>
        <p:spPr bwMode="auto">
          <a:xfrm>
            <a:off x="3031948" y="2527103"/>
            <a:ext cx="9421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33" name="Straight Connector 332"/>
          <p:cNvCxnSpPr/>
          <p:nvPr/>
        </p:nvCxnSpPr>
        <p:spPr bwMode="auto">
          <a:xfrm>
            <a:off x="3290245" y="2279792"/>
            <a:ext cx="0" cy="29282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334" name="TextBox 333"/>
          <p:cNvSpPr txBox="1"/>
          <p:nvPr/>
        </p:nvSpPr>
        <p:spPr>
          <a:xfrm>
            <a:off x="3222679" y="2519695"/>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335" name="TextBox 334"/>
          <p:cNvSpPr txBox="1"/>
          <p:nvPr/>
        </p:nvSpPr>
        <p:spPr>
          <a:xfrm>
            <a:off x="3114872" y="2358184"/>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336" name="Straight Arrow Connector 335"/>
          <p:cNvCxnSpPr>
            <a:endCxn id="330" idx="1"/>
          </p:cNvCxnSpPr>
          <p:nvPr/>
        </p:nvCxnSpPr>
        <p:spPr bwMode="auto">
          <a:xfrm>
            <a:off x="3144506" y="2417437"/>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37" name="Right Arrow 336"/>
          <p:cNvSpPr/>
          <p:nvPr/>
        </p:nvSpPr>
        <p:spPr bwMode="auto">
          <a:xfrm rot="5400000">
            <a:off x="2662748" y="2154475"/>
            <a:ext cx="78905" cy="31405"/>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38" name="Right Arrow 337"/>
          <p:cNvSpPr/>
          <p:nvPr/>
        </p:nvSpPr>
        <p:spPr bwMode="auto">
          <a:xfrm rot="16200000">
            <a:off x="3250792" y="2154475"/>
            <a:ext cx="78905" cy="31405"/>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39" name="Straight Connector 338"/>
          <p:cNvCxnSpPr/>
          <p:nvPr/>
        </p:nvCxnSpPr>
        <p:spPr bwMode="auto">
          <a:xfrm>
            <a:off x="3290245" y="2572616"/>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0" name="Straight Connector 339"/>
          <p:cNvCxnSpPr/>
          <p:nvPr/>
        </p:nvCxnSpPr>
        <p:spPr bwMode="auto">
          <a:xfrm>
            <a:off x="3031948" y="2320210"/>
            <a:ext cx="1256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1" name="Straight Arrow Connector 340"/>
          <p:cNvCxnSpPr>
            <a:endCxn id="320" idx="1"/>
          </p:cNvCxnSpPr>
          <p:nvPr/>
        </p:nvCxnSpPr>
        <p:spPr bwMode="auto">
          <a:xfrm>
            <a:off x="2508377" y="2250166"/>
            <a:ext cx="125781" cy="12041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43" name="Straight Arrow Connector 342"/>
          <p:cNvCxnSpPr/>
          <p:nvPr/>
        </p:nvCxnSpPr>
        <p:spPr bwMode="auto">
          <a:xfrm>
            <a:off x="2732195" y="2698604"/>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349" name="TextBox 348"/>
          <p:cNvSpPr txBox="1"/>
          <p:nvPr/>
        </p:nvSpPr>
        <p:spPr>
          <a:xfrm>
            <a:off x="2683361" y="3181976"/>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350" name="Rectangle 349"/>
          <p:cNvSpPr/>
          <p:nvPr/>
        </p:nvSpPr>
        <p:spPr bwMode="auto">
          <a:xfrm>
            <a:off x="2657251" y="3175645"/>
            <a:ext cx="161639" cy="2426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52" name="Straight Arrow Connector 351"/>
          <p:cNvCxnSpPr/>
          <p:nvPr/>
        </p:nvCxnSpPr>
        <p:spPr bwMode="auto">
          <a:xfrm>
            <a:off x="2570608" y="322641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53" name="Straight Arrow Connector 352"/>
          <p:cNvCxnSpPr/>
          <p:nvPr/>
        </p:nvCxnSpPr>
        <p:spPr bwMode="auto">
          <a:xfrm>
            <a:off x="2570608" y="3307887"/>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54" name="Straight Arrow Connector 353"/>
          <p:cNvCxnSpPr/>
          <p:nvPr/>
        </p:nvCxnSpPr>
        <p:spPr bwMode="auto">
          <a:xfrm>
            <a:off x="2570608" y="3383466"/>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60" name="Left Brace 359"/>
          <p:cNvSpPr/>
          <p:nvPr/>
        </p:nvSpPr>
        <p:spPr bwMode="auto">
          <a:xfrm>
            <a:off x="2538116" y="3183554"/>
            <a:ext cx="32492"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61" name="TextBox 360"/>
          <p:cNvSpPr txBox="1"/>
          <p:nvPr/>
        </p:nvSpPr>
        <p:spPr>
          <a:xfrm>
            <a:off x="2625747" y="2942071"/>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366" name="TextBox 365"/>
          <p:cNvSpPr txBox="1"/>
          <p:nvPr/>
        </p:nvSpPr>
        <p:spPr>
          <a:xfrm>
            <a:off x="3234635" y="2939971"/>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374" name="Straight Connector 373"/>
          <p:cNvCxnSpPr/>
          <p:nvPr/>
        </p:nvCxnSpPr>
        <p:spPr bwMode="auto">
          <a:xfrm>
            <a:off x="2495613" y="3041742"/>
            <a:ext cx="5416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5" name="Elbow Connector 374"/>
          <p:cNvCxnSpPr/>
          <p:nvPr/>
        </p:nvCxnSpPr>
        <p:spPr bwMode="auto">
          <a:xfrm flipV="1">
            <a:off x="3167270" y="2969597"/>
            <a:ext cx="67366" cy="72146"/>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376" name="Straight Connector 375"/>
          <p:cNvCxnSpPr>
            <a:stCxn id="361" idx="3"/>
          </p:cNvCxnSpPr>
          <p:nvPr/>
        </p:nvCxnSpPr>
        <p:spPr bwMode="auto">
          <a:xfrm flipV="1">
            <a:off x="2765556" y="2971699"/>
            <a:ext cx="315070" cy="1204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7" name="Straight Connector 376"/>
          <p:cNvCxnSpPr/>
          <p:nvPr/>
        </p:nvCxnSpPr>
        <p:spPr bwMode="auto">
          <a:xfrm>
            <a:off x="3172737" y="329414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78" name="Straight Connector 377"/>
          <p:cNvCxnSpPr/>
          <p:nvPr/>
        </p:nvCxnSpPr>
        <p:spPr bwMode="auto">
          <a:xfrm>
            <a:off x="2766543" y="3506286"/>
            <a:ext cx="537997"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79" name="Straight Arrow Connector 378"/>
          <p:cNvCxnSpPr/>
          <p:nvPr/>
        </p:nvCxnSpPr>
        <p:spPr bwMode="auto">
          <a:xfrm flipV="1">
            <a:off x="2766543" y="3420136"/>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80" name="Straight Connector 379"/>
          <p:cNvCxnSpPr/>
          <p:nvPr/>
        </p:nvCxnSpPr>
        <p:spPr bwMode="auto">
          <a:xfrm>
            <a:off x="3080626" y="2971699"/>
            <a:ext cx="0" cy="2523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1" name="Trapezoid 380"/>
          <p:cNvSpPr/>
          <p:nvPr/>
        </p:nvSpPr>
        <p:spPr bwMode="auto">
          <a:xfrm rot="5400000">
            <a:off x="3051913" y="3276143"/>
            <a:ext cx="203690"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82" name="Flowchart: Summing Junction 381"/>
          <p:cNvSpPr/>
          <p:nvPr/>
        </p:nvSpPr>
        <p:spPr bwMode="auto">
          <a:xfrm>
            <a:off x="2972321" y="3367642"/>
            <a:ext cx="43322" cy="5206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83" name="Straight Arrow Connector 382"/>
          <p:cNvCxnSpPr/>
          <p:nvPr/>
        </p:nvCxnSpPr>
        <p:spPr bwMode="auto">
          <a:xfrm>
            <a:off x="2891009" y="3381953"/>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89" name="Straight Arrow Connector 388"/>
          <p:cNvCxnSpPr/>
          <p:nvPr/>
        </p:nvCxnSpPr>
        <p:spPr bwMode="auto">
          <a:xfrm>
            <a:off x="2891009" y="340417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90" name="Straight Connector 389"/>
          <p:cNvCxnSpPr/>
          <p:nvPr/>
        </p:nvCxnSpPr>
        <p:spPr bwMode="auto">
          <a:xfrm flipV="1">
            <a:off x="2891009" y="3302379"/>
            <a:ext cx="0" cy="1017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6" name="Straight Arrow Connector 395"/>
          <p:cNvCxnSpPr/>
          <p:nvPr/>
        </p:nvCxnSpPr>
        <p:spPr bwMode="auto">
          <a:xfrm>
            <a:off x="3080626" y="3367643"/>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97" name="Straight Arrow Connector 396"/>
          <p:cNvCxnSpPr/>
          <p:nvPr/>
        </p:nvCxnSpPr>
        <p:spPr bwMode="auto">
          <a:xfrm>
            <a:off x="3080626" y="3224021"/>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99" name="Straight Connector 398"/>
          <p:cNvCxnSpPr/>
          <p:nvPr/>
        </p:nvCxnSpPr>
        <p:spPr bwMode="auto">
          <a:xfrm>
            <a:off x="3304540" y="3001324"/>
            <a:ext cx="0" cy="29282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00" name="TextBox 399"/>
          <p:cNvSpPr txBox="1"/>
          <p:nvPr/>
        </p:nvSpPr>
        <p:spPr>
          <a:xfrm>
            <a:off x="3234635" y="324122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04" name="TextBox 403"/>
          <p:cNvSpPr txBox="1"/>
          <p:nvPr/>
        </p:nvSpPr>
        <p:spPr>
          <a:xfrm>
            <a:off x="3123098" y="3079717"/>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06" name="Straight Connector 405"/>
          <p:cNvCxnSpPr/>
          <p:nvPr/>
        </p:nvCxnSpPr>
        <p:spPr bwMode="auto">
          <a:xfrm>
            <a:off x="3080626" y="3367643"/>
            <a:ext cx="0" cy="2932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07" name="Straight Connector 406"/>
          <p:cNvCxnSpPr/>
          <p:nvPr/>
        </p:nvCxnSpPr>
        <p:spPr bwMode="auto">
          <a:xfrm>
            <a:off x="3015643" y="3396966"/>
            <a:ext cx="6498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09" name="Straight Arrow Connector 408"/>
          <p:cNvCxnSpPr>
            <a:endCxn id="381" idx="1"/>
          </p:cNvCxnSpPr>
          <p:nvPr/>
        </p:nvCxnSpPr>
        <p:spPr bwMode="auto">
          <a:xfrm>
            <a:off x="3153758" y="3138970"/>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10" name="Right Arrow 409"/>
          <p:cNvSpPr/>
          <p:nvPr/>
        </p:nvSpPr>
        <p:spPr bwMode="auto">
          <a:xfrm rot="5400000">
            <a:off x="2656693" y="2875464"/>
            <a:ext cx="78905"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11" name="Right Arrow 410"/>
          <p:cNvSpPr/>
          <p:nvPr/>
        </p:nvSpPr>
        <p:spPr bwMode="auto">
          <a:xfrm rot="16200000">
            <a:off x="3265087" y="2875464"/>
            <a:ext cx="78905"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12" name="Straight Connector 411"/>
          <p:cNvCxnSpPr/>
          <p:nvPr/>
        </p:nvCxnSpPr>
        <p:spPr bwMode="auto">
          <a:xfrm>
            <a:off x="3304540" y="3294149"/>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3" name="Straight Connector 412"/>
          <p:cNvCxnSpPr/>
          <p:nvPr/>
        </p:nvCxnSpPr>
        <p:spPr bwMode="auto">
          <a:xfrm>
            <a:off x="3037305" y="3041742"/>
            <a:ext cx="1299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4" name="Straight Arrow Connector 413"/>
          <p:cNvCxnSpPr>
            <a:endCxn id="361" idx="1"/>
          </p:cNvCxnSpPr>
          <p:nvPr/>
        </p:nvCxnSpPr>
        <p:spPr bwMode="auto">
          <a:xfrm>
            <a:off x="2495613" y="2971699"/>
            <a:ext cx="130134" cy="12041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p:cNvCxnSpPr/>
          <p:nvPr/>
        </p:nvCxnSpPr>
        <p:spPr bwMode="auto">
          <a:xfrm>
            <a:off x="2727177" y="3420137"/>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416" name="Straight Connector 415"/>
          <p:cNvCxnSpPr/>
          <p:nvPr/>
        </p:nvCxnSpPr>
        <p:spPr bwMode="auto">
          <a:xfrm>
            <a:off x="2818890" y="3381953"/>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17" name="Straight Connector 416"/>
          <p:cNvCxnSpPr/>
          <p:nvPr/>
        </p:nvCxnSpPr>
        <p:spPr bwMode="auto">
          <a:xfrm>
            <a:off x="2818890" y="3300481"/>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18" name="TextBox 417"/>
          <p:cNvSpPr txBox="1"/>
          <p:nvPr/>
        </p:nvSpPr>
        <p:spPr>
          <a:xfrm>
            <a:off x="2683362" y="3875009"/>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19" name="Rectangle 418"/>
          <p:cNvSpPr/>
          <p:nvPr/>
        </p:nvSpPr>
        <p:spPr bwMode="auto">
          <a:xfrm>
            <a:off x="2657251" y="3869587"/>
            <a:ext cx="161639" cy="2077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20" name="Straight Arrow Connector 419"/>
          <p:cNvCxnSpPr/>
          <p:nvPr/>
        </p:nvCxnSpPr>
        <p:spPr bwMode="auto">
          <a:xfrm>
            <a:off x="2570609" y="3913070"/>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21" name="Straight Arrow Connector 420"/>
          <p:cNvCxnSpPr/>
          <p:nvPr/>
        </p:nvCxnSpPr>
        <p:spPr bwMode="auto">
          <a:xfrm>
            <a:off x="2570609" y="398284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22" name="Straight Arrow Connector 421"/>
          <p:cNvCxnSpPr/>
          <p:nvPr/>
        </p:nvCxnSpPr>
        <p:spPr bwMode="auto">
          <a:xfrm>
            <a:off x="2570609" y="404757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23" name="Left Brace 422"/>
          <p:cNvSpPr/>
          <p:nvPr/>
        </p:nvSpPr>
        <p:spPr bwMode="auto">
          <a:xfrm>
            <a:off x="2538117" y="3876361"/>
            <a:ext cx="32492" cy="188458"/>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24" name="TextBox 423"/>
          <p:cNvSpPr txBox="1"/>
          <p:nvPr/>
        </p:nvSpPr>
        <p:spPr>
          <a:xfrm>
            <a:off x="2625747" y="3669544"/>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25" name="TextBox 424"/>
          <p:cNvSpPr txBox="1"/>
          <p:nvPr/>
        </p:nvSpPr>
        <p:spPr>
          <a:xfrm>
            <a:off x="3234635" y="3667745"/>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26" name="Straight Connector 425"/>
          <p:cNvCxnSpPr/>
          <p:nvPr/>
        </p:nvCxnSpPr>
        <p:spPr bwMode="auto">
          <a:xfrm>
            <a:off x="2495614" y="3754907"/>
            <a:ext cx="5416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7" name="Elbow Connector 426"/>
          <p:cNvCxnSpPr/>
          <p:nvPr/>
        </p:nvCxnSpPr>
        <p:spPr bwMode="auto">
          <a:xfrm flipV="1">
            <a:off x="3167270" y="3693119"/>
            <a:ext cx="67366" cy="61789"/>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428" name="Straight Connector 427"/>
          <p:cNvCxnSpPr>
            <a:stCxn id="424" idx="3"/>
          </p:cNvCxnSpPr>
          <p:nvPr/>
        </p:nvCxnSpPr>
        <p:spPr bwMode="auto">
          <a:xfrm flipV="1">
            <a:off x="2765556" y="3694918"/>
            <a:ext cx="315070" cy="1246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9" name="Straight Connector 428"/>
          <p:cNvCxnSpPr/>
          <p:nvPr/>
        </p:nvCxnSpPr>
        <p:spPr bwMode="auto">
          <a:xfrm>
            <a:off x="3172737" y="397107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30" name="Straight Connector 429"/>
          <p:cNvCxnSpPr/>
          <p:nvPr/>
        </p:nvCxnSpPr>
        <p:spPr bwMode="auto">
          <a:xfrm>
            <a:off x="2766543" y="4152763"/>
            <a:ext cx="53799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31" name="Straight Arrow Connector 430"/>
          <p:cNvCxnSpPr/>
          <p:nvPr/>
        </p:nvCxnSpPr>
        <p:spPr bwMode="auto">
          <a:xfrm flipV="1">
            <a:off x="2766543" y="4078981"/>
            <a:ext cx="0" cy="7378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2" name="Straight Connector 431"/>
          <p:cNvCxnSpPr/>
          <p:nvPr/>
        </p:nvCxnSpPr>
        <p:spPr bwMode="auto">
          <a:xfrm>
            <a:off x="3080626" y="3694918"/>
            <a:ext cx="0" cy="2161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3" name="Straight Connector 432"/>
          <p:cNvCxnSpPr/>
          <p:nvPr/>
        </p:nvCxnSpPr>
        <p:spPr bwMode="auto">
          <a:xfrm>
            <a:off x="3037304" y="3754907"/>
            <a:ext cx="0" cy="17719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4" name="Trapezoid 433"/>
          <p:cNvSpPr/>
          <p:nvPr/>
        </p:nvSpPr>
        <p:spPr bwMode="auto">
          <a:xfrm rot="5400000">
            <a:off x="3066533" y="3952933"/>
            <a:ext cx="17444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35" name="Flowchart: Or 434"/>
          <p:cNvSpPr/>
          <p:nvPr/>
        </p:nvSpPr>
        <p:spPr bwMode="auto">
          <a:xfrm>
            <a:off x="2972321" y="3971080"/>
            <a:ext cx="43322" cy="37139"/>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36" name="Straight Arrow Connector 435"/>
          <p:cNvCxnSpPr/>
          <p:nvPr/>
        </p:nvCxnSpPr>
        <p:spPr bwMode="auto">
          <a:xfrm>
            <a:off x="2891009" y="397650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7" name="Straight Arrow Connector 436"/>
          <p:cNvCxnSpPr/>
          <p:nvPr/>
        </p:nvCxnSpPr>
        <p:spPr bwMode="auto">
          <a:xfrm>
            <a:off x="2918170" y="3997442"/>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8" name="Straight Connector 437"/>
          <p:cNvCxnSpPr/>
          <p:nvPr/>
        </p:nvCxnSpPr>
        <p:spPr bwMode="auto">
          <a:xfrm flipV="1">
            <a:off x="2891009" y="3978128"/>
            <a:ext cx="0" cy="87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9" name="Straight Arrow Connector 438"/>
          <p:cNvCxnSpPr/>
          <p:nvPr/>
        </p:nvCxnSpPr>
        <p:spPr bwMode="auto">
          <a:xfrm>
            <a:off x="3015644" y="3989189"/>
            <a:ext cx="11913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40" name="Straight Arrow Connector 439"/>
          <p:cNvCxnSpPr/>
          <p:nvPr/>
        </p:nvCxnSpPr>
        <p:spPr bwMode="auto">
          <a:xfrm>
            <a:off x="3080626" y="3911019"/>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1" name="Straight Arrow Connector 440"/>
          <p:cNvCxnSpPr/>
          <p:nvPr/>
        </p:nvCxnSpPr>
        <p:spPr bwMode="auto">
          <a:xfrm>
            <a:off x="3037305" y="3932099"/>
            <a:ext cx="9747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2" name="Straight Connector 441"/>
          <p:cNvCxnSpPr/>
          <p:nvPr/>
        </p:nvCxnSpPr>
        <p:spPr bwMode="auto">
          <a:xfrm>
            <a:off x="3304540" y="3720291"/>
            <a:ext cx="0" cy="250788"/>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443" name="TextBox 442"/>
          <p:cNvSpPr txBox="1"/>
          <p:nvPr/>
        </p:nvSpPr>
        <p:spPr>
          <a:xfrm>
            <a:off x="3234635" y="3925756"/>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44" name="TextBox 443"/>
          <p:cNvSpPr txBox="1"/>
          <p:nvPr/>
        </p:nvSpPr>
        <p:spPr>
          <a:xfrm>
            <a:off x="3123098" y="3787430"/>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45" name="Straight Arrow Connector 444"/>
          <p:cNvCxnSpPr>
            <a:endCxn id="434" idx="1"/>
          </p:cNvCxnSpPr>
          <p:nvPr/>
        </p:nvCxnSpPr>
        <p:spPr bwMode="auto">
          <a:xfrm>
            <a:off x="3153758" y="3838177"/>
            <a:ext cx="0" cy="5109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46" name="Right Arrow 445"/>
          <p:cNvSpPr/>
          <p:nvPr/>
        </p:nvSpPr>
        <p:spPr bwMode="auto">
          <a:xfrm rot="5400000">
            <a:off x="2662357" y="3610167"/>
            <a:ext cx="67577"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47" name="Right Arrow 446"/>
          <p:cNvSpPr/>
          <p:nvPr/>
        </p:nvSpPr>
        <p:spPr bwMode="auto">
          <a:xfrm rot="16200000">
            <a:off x="3270752" y="3610167"/>
            <a:ext cx="67577"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48" name="Straight Connector 447"/>
          <p:cNvCxnSpPr/>
          <p:nvPr/>
        </p:nvCxnSpPr>
        <p:spPr bwMode="auto">
          <a:xfrm>
            <a:off x="3304540" y="3971079"/>
            <a:ext cx="0" cy="18305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49" name="Straight Connector 448"/>
          <p:cNvCxnSpPr/>
          <p:nvPr/>
        </p:nvCxnSpPr>
        <p:spPr bwMode="auto">
          <a:xfrm>
            <a:off x="3037305" y="3754907"/>
            <a:ext cx="1299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0" name="Straight Arrow Connector 449"/>
          <p:cNvCxnSpPr>
            <a:endCxn id="424" idx="1"/>
          </p:cNvCxnSpPr>
          <p:nvPr/>
        </p:nvCxnSpPr>
        <p:spPr bwMode="auto">
          <a:xfrm>
            <a:off x="2495613" y="3694918"/>
            <a:ext cx="130134" cy="12466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51" name="Straight Connector 450"/>
          <p:cNvCxnSpPr/>
          <p:nvPr/>
        </p:nvCxnSpPr>
        <p:spPr bwMode="auto">
          <a:xfrm flipV="1">
            <a:off x="2891009" y="3953039"/>
            <a:ext cx="0" cy="25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2" name="Straight Arrow Connector 451"/>
          <p:cNvCxnSpPr/>
          <p:nvPr/>
        </p:nvCxnSpPr>
        <p:spPr bwMode="auto">
          <a:xfrm>
            <a:off x="2727177" y="4078981"/>
            <a:ext cx="0" cy="75153"/>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453" name="Straight Connector 452"/>
          <p:cNvCxnSpPr/>
          <p:nvPr/>
        </p:nvCxnSpPr>
        <p:spPr bwMode="auto">
          <a:xfrm>
            <a:off x="2818890" y="4046278"/>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54" name="Straight Connector 453"/>
          <p:cNvCxnSpPr/>
          <p:nvPr/>
        </p:nvCxnSpPr>
        <p:spPr bwMode="auto">
          <a:xfrm>
            <a:off x="2818890" y="3976502"/>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55" name="TextBox 454"/>
          <p:cNvSpPr txBox="1"/>
          <p:nvPr/>
        </p:nvSpPr>
        <p:spPr>
          <a:xfrm>
            <a:off x="319212" y="939479"/>
            <a:ext cx="2064640"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456" name="TextBox 455"/>
          <p:cNvSpPr txBox="1"/>
          <p:nvPr/>
        </p:nvSpPr>
        <p:spPr>
          <a:xfrm>
            <a:off x="319212" y="1607118"/>
            <a:ext cx="212931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457" name="TextBox 456"/>
          <p:cNvSpPr txBox="1"/>
          <p:nvPr/>
        </p:nvSpPr>
        <p:spPr>
          <a:xfrm>
            <a:off x="319212"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458" name="TextBox 457"/>
          <p:cNvSpPr txBox="1"/>
          <p:nvPr/>
        </p:nvSpPr>
        <p:spPr>
          <a:xfrm>
            <a:off x="319212"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459" name="TextBox 458"/>
          <p:cNvSpPr txBox="1"/>
          <p:nvPr/>
        </p:nvSpPr>
        <p:spPr>
          <a:xfrm>
            <a:off x="319212"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460" name="TextBox 459"/>
          <p:cNvSpPr txBox="1"/>
          <p:nvPr/>
        </p:nvSpPr>
        <p:spPr>
          <a:xfrm>
            <a:off x="319212"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sp>
        <p:nvSpPr>
          <p:cNvPr id="461" name="TextBox 460"/>
          <p:cNvSpPr txBox="1"/>
          <p:nvPr/>
        </p:nvSpPr>
        <p:spPr>
          <a:xfrm>
            <a:off x="2683361" y="4593823"/>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462" name="Rectangle 461"/>
          <p:cNvSpPr/>
          <p:nvPr/>
        </p:nvSpPr>
        <p:spPr bwMode="auto">
          <a:xfrm>
            <a:off x="2657251" y="4587076"/>
            <a:ext cx="161639" cy="25852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63" name="Straight Arrow Connector 462"/>
          <p:cNvCxnSpPr/>
          <p:nvPr/>
        </p:nvCxnSpPr>
        <p:spPr bwMode="auto">
          <a:xfrm>
            <a:off x="2570608" y="4641174"/>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64" name="Straight Arrow Connector 463"/>
          <p:cNvCxnSpPr/>
          <p:nvPr/>
        </p:nvCxnSpPr>
        <p:spPr bwMode="auto">
          <a:xfrm>
            <a:off x="2570608" y="4727986"/>
            <a:ext cx="8664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5" name="Straight Arrow Connector 464"/>
          <p:cNvCxnSpPr/>
          <p:nvPr/>
        </p:nvCxnSpPr>
        <p:spPr bwMode="auto">
          <a:xfrm>
            <a:off x="2570608" y="4808518"/>
            <a:ext cx="8664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66" name="Left Brace 465"/>
          <p:cNvSpPr/>
          <p:nvPr/>
        </p:nvSpPr>
        <p:spPr bwMode="auto">
          <a:xfrm>
            <a:off x="2538116" y="4595504"/>
            <a:ext cx="32492" cy="234469"/>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67" name="TextBox 466"/>
          <p:cNvSpPr txBox="1"/>
          <p:nvPr/>
        </p:nvSpPr>
        <p:spPr>
          <a:xfrm>
            <a:off x="2625747" y="4338195"/>
            <a:ext cx="139809"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68" name="TextBox 467"/>
          <p:cNvSpPr txBox="1"/>
          <p:nvPr/>
        </p:nvSpPr>
        <p:spPr>
          <a:xfrm>
            <a:off x="3234635" y="4335956"/>
            <a:ext cx="139809"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469" name="Straight Connector 468"/>
          <p:cNvCxnSpPr/>
          <p:nvPr/>
        </p:nvCxnSpPr>
        <p:spPr bwMode="auto">
          <a:xfrm>
            <a:off x="2495613" y="4444398"/>
            <a:ext cx="54169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70" name="Elbow Connector 469"/>
          <p:cNvCxnSpPr/>
          <p:nvPr/>
        </p:nvCxnSpPr>
        <p:spPr bwMode="auto">
          <a:xfrm flipV="1">
            <a:off x="3167270" y="4367524"/>
            <a:ext cx="67366" cy="76874"/>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471" name="Straight Connector 470"/>
          <p:cNvCxnSpPr>
            <a:stCxn id="467" idx="3"/>
          </p:cNvCxnSpPr>
          <p:nvPr/>
        </p:nvCxnSpPr>
        <p:spPr bwMode="auto">
          <a:xfrm flipV="1">
            <a:off x="2765556" y="4369764"/>
            <a:ext cx="315070" cy="1184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2" name="Straight Connector 471"/>
          <p:cNvCxnSpPr/>
          <p:nvPr/>
        </p:nvCxnSpPr>
        <p:spPr bwMode="auto">
          <a:xfrm>
            <a:off x="3172737" y="4713347"/>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73" name="Straight Connector 472"/>
          <p:cNvCxnSpPr/>
          <p:nvPr/>
        </p:nvCxnSpPr>
        <p:spPr bwMode="auto">
          <a:xfrm>
            <a:off x="2766543" y="4939388"/>
            <a:ext cx="537997" cy="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4" name="Straight Arrow Connector 473"/>
          <p:cNvCxnSpPr/>
          <p:nvPr/>
        </p:nvCxnSpPr>
        <p:spPr bwMode="auto">
          <a:xfrm flipV="1">
            <a:off x="2766543" y="4847592"/>
            <a:ext cx="0" cy="9179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5" name="Straight Connector 474"/>
          <p:cNvCxnSpPr/>
          <p:nvPr/>
        </p:nvCxnSpPr>
        <p:spPr bwMode="auto">
          <a:xfrm>
            <a:off x="3080626" y="4369763"/>
            <a:ext cx="0" cy="26886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6" name="Straight Connector 475"/>
          <p:cNvCxnSpPr/>
          <p:nvPr/>
        </p:nvCxnSpPr>
        <p:spPr bwMode="auto">
          <a:xfrm>
            <a:off x="3037304" y="4444398"/>
            <a:ext cx="0" cy="2204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7" name="Trapezoid 476"/>
          <p:cNvSpPr/>
          <p:nvPr/>
        </p:nvSpPr>
        <p:spPr bwMode="auto">
          <a:xfrm rot="5400000">
            <a:off x="3045238" y="4695404"/>
            <a:ext cx="21703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78" name="Straight Arrow Connector 477"/>
          <p:cNvCxnSpPr/>
          <p:nvPr/>
        </p:nvCxnSpPr>
        <p:spPr bwMode="auto">
          <a:xfrm>
            <a:off x="3080626" y="4638623"/>
            <a:ext cx="5333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9" name="Straight Arrow Connector 478"/>
          <p:cNvCxnSpPr/>
          <p:nvPr/>
        </p:nvCxnSpPr>
        <p:spPr bwMode="auto">
          <a:xfrm>
            <a:off x="3037305" y="4664850"/>
            <a:ext cx="97474"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0" name="Straight Connector 479"/>
          <p:cNvCxnSpPr/>
          <p:nvPr/>
        </p:nvCxnSpPr>
        <p:spPr bwMode="auto">
          <a:xfrm>
            <a:off x="3304540" y="4401331"/>
            <a:ext cx="0" cy="312016"/>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481" name="TextBox 480"/>
          <p:cNvSpPr txBox="1"/>
          <p:nvPr/>
        </p:nvSpPr>
        <p:spPr>
          <a:xfrm>
            <a:off x="3234635" y="465695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82" name="TextBox 481"/>
          <p:cNvSpPr txBox="1"/>
          <p:nvPr/>
        </p:nvSpPr>
        <p:spPr>
          <a:xfrm>
            <a:off x="3123098" y="4484862"/>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483" name="Straight Arrow Connector 482"/>
          <p:cNvCxnSpPr>
            <a:endCxn id="477" idx="1"/>
          </p:cNvCxnSpPr>
          <p:nvPr/>
        </p:nvCxnSpPr>
        <p:spPr bwMode="auto">
          <a:xfrm>
            <a:off x="3153758" y="4547997"/>
            <a:ext cx="0" cy="6357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4" name="Right Arrow 483"/>
          <p:cNvSpPr/>
          <p:nvPr/>
        </p:nvSpPr>
        <p:spPr bwMode="auto">
          <a:xfrm rot="5400000">
            <a:off x="2654107" y="4268287"/>
            <a:ext cx="84076" cy="3249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85" name="Right Arrow 484"/>
          <p:cNvSpPr/>
          <p:nvPr/>
        </p:nvSpPr>
        <p:spPr bwMode="auto">
          <a:xfrm rot="16200000">
            <a:off x="3262503" y="4268287"/>
            <a:ext cx="84076" cy="3249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86" name="Straight Connector 485"/>
          <p:cNvCxnSpPr/>
          <p:nvPr/>
        </p:nvCxnSpPr>
        <p:spPr bwMode="auto">
          <a:xfrm>
            <a:off x="3304540" y="4713346"/>
            <a:ext cx="0" cy="227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7" name="Straight Connector 486"/>
          <p:cNvCxnSpPr/>
          <p:nvPr/>
        </p:nvCxnSpPr>
        <p:spPr bwMode="auto">
          <a:xfrm>
            <a:off x="3037305" y="4444398"/>
            <a:ext cx="12996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88" name="Straight Arrow Connector 487"/>
          <p:cNvCxnSpPr>
            <a:endCxn id="467" idx="1"/>
          </p:cNvCxnSpPr>
          <p:nvPr/>
        </p:nvCxnSpPr>
        <p:spPr bwMode="auto">
          <a:xfrm>
            <a:off x="2495613" y="4369763"/>
            <a:ext cx="130134" cy="11847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9" name="Straight Connector 488"/>
          <p:cNvCxnSpPr/>
          <p:nvPr/>
        </p:nvCxnSpPr>
        <p:spPr bwMode="auto">
          <a:xfrm flipV="1">
            <a:off x="2891009" y="4690903"/>
            <a:ext cx="0" cy="3121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90" name="Straight Arrow Connector 489"/>
          <p:cNvCxnSpPr/>
          <p:nvPr/>
        </p:nvCxnSpPr>
        <p:spPr bwMode="auto">
          <a:xfrm>
            <a:off x="2900737" y="4698707"/>
            <a:ext cx="24377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91" name="Straight Arrow Connector 490"/>
          <p:cNvCxnSpPr/>
          <p:nvPr/>
        </p:nvCxnSpPr>
        <p:spPr bwMode="auto">
          <a:xfrm>
            <a:off x="2727177" y="4847592"/>
            <a:ext cx="0" cy="93501"/>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cxnSp>
        <p:nvCxnSpPr>
          <p:cNvPr id="492" name="Straight Connector 491"/>
          <p:cNvCxnSpPr/>
          <p:nvPr/>
        </p:nvCxnSpPr>
        <p:spPr bwMode="auto">
          <a:xfrm>
            <a:off x="2818890" y="4720094"/>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70557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18</a:t>
            </a:fld>
            <a:endParaRPr lang="en-US" dirty="0">
              <a:solidFill>
                <a:prstClr val="white"/>
              </a:solidFill>
              <a:latin typeface="Intel Clear"/>
            </a:endParaRPr>
          </a:p>
        </p:txBody>
      </p:sp>
      <p:sp>
        <p:nvSpPr>
          <p:cNvPr id="408" name="TextBox 407"/>
          <p:cNvSpPr txBox="1"/>
          <p:nvPr/>
        </p:nvSpPr>
        <p:spPr>
          <a:xfrm>
            <a:off x="5029082" y="1069819"/>
            <a:ext cx="3580467" cy="923330"/>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ALU ops</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Load / Store</a:t>
            </a:r>
          </a:p>
          <a:p>
            <a:pPr marL="257175" indent="-257175"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128" name="TextBox 127"/>
          <p:cNvSpPr txBox="1"/>
          <p:nvPr/>
        </p:nvSpPr>
        <p:spPr>
          <a:xfrm>
            <a:off x="2682282" y="1046167"/>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29" name="Rectangle 128"/>
          <p:cNvSpPr/>
          <p:nvPr/>
        </p:nvSpPr>
        <p:spPr bwMode="auto">
          <a:xfrm>
            <a:off x="2656245" y="1040774"/>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30" name="Straight Arrow Connector 129"/>
          <p:cNvCxnSpPr/>
          <p:nvPr/>
        </p:nvCxnSpPr>
        <p:spPr bwMode="auto">
          <a:xfrm>
            <a:off x="2569840" y="1217768"/>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32" name="Left Brace 131"/>
          <p:cNvSpPr/>
          <p:nvPr/>
        </p:nvSpPr>
        <p:spPr bwMode="auto">
          <a:xfrm>
            <a:off x="2537437" y="1047511"/>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33" name="TextBox 132"/>
          <p:cNvSpPr txBox="1"/>
          <p:nvPr/>
        </p:nvSpPr>
        <p:spPr>
          <a:xfrm>
            <a:off x="2624827" y="841849"/>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134" name="Straight Connector 133"/>
          <p:cNvCxnSpPr>
            <a:stCxn id="133" idx="3"/>
          </p:cNvCxnSpPr>
          <p:nvPr/>
        </p:nvCxnSpPr>
        <p:spPr bwMode="auto">
          <a:xfrm flipV="1">
            <a:off x="2764251" y="867083"/>
            <a:ext cx="314203" cy="1248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38" name="Straight Connector 137"/>
          <p:cNvCxnSpPr/>
          <p:nvPr/>
        </p:nvCxnSpPr>
        <p:spPr bwMode="auto">
          <a:xfrm>
            <a:off x="3170311" y="1141700"/>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1" name="Straight Connector 140"/>
          <p:cNvCxnSpPr/>
          <p:nvPr/>
        </p:nvCxnSpPr>
        <p:spPr bwMode="auto">
          <a:xfrm>
            <a:off x="2765235" y="1323732"/>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2" name="Straight Arrow Connector 141"/>
          <p:cNvCxnSpPr/>
          <p:nvPr/>
        </p:nvCxnSpPr>
        <p:spPr bwMode="auto">
          <a:xfrm flipV="1">
            <a:off x="2765235" y="1248999"/>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43" name="Straight Connector 142"/>
          <p:cNvCxnSpPr/>
          <p:nvPr/>
        </p:nvCxnSpPr>
        <p:spPr bwMode="auto">
          <a:xfrm>
            <a:off x="3078454" y="867081"/>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4" name="Trapezoid 143"/>
          <p:cNvSpPr/>
          <p:nvPr/>
        </p:nvSpPr>
        <p:spPr bwMode="auto">
          <a:xfrm rot="5400000">
            <a:off x="3064648" y="1123601"/>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45" name="Straight Arrow Connector 144"/>
          <p:cNvCxnSpPr/>
          <p:nvPr/>
        </p:nvCxnSpPr>
        <p:spPr bwMode="auto">
          <a:xfrm>
            <a:off x="3078454" y="1081976"/>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46" name="TextBox 145"/>
          <p:cNvSpPr txBox="1"/>
          <p:nvPr/>
        </p:nvSpPr>
        <p:spPr>
          <a:xfrm>
            <a:off x="3232040" y="1096630"/>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147" name="TextBox 146"/>
          <p:cNvSpPr txBox="1"/>
          <p:nvPr/>
        </p:nvSpPr>
        <p:spPr>
          <a:xfrm>
            <a:off x="3120809" y="959077"/>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148" name="Straight Arrow Connector 147"/>
          <p:cNvCxnSpPr>
            <a:endCxn id="144" idx="1"/>
          </p:cNvCxnSpPr>
          <p:nvPr/>
        </p:nvCxnSpPr>
        <p:spPr bwMode="auto">
          <a:xfrm>
            <a:off x="3151385" y="1009540"/>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49" name="Right Arrow 148"/>
          <p:cNvSpPr/>
          <p:nvPr/>
        </p:nvSpPr>
        <p:spPr bwMode="auto">
          <a:xfrm rot="5400000">
            <a:off x="2661431" y="782758"/>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50" name="Straight Connector 149"/>
          <p:cNvCxnSpPr/>
          <p:nvPr/>
        </p:nvCxnSpPr>
        <p:spPr bwMode="auto">
          <a:xfrm>
            <a:off x="3301751" y="1141699"/>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51" name="Straight Arrow Connector 150"/>
          <p:cNvCxnSpPr>
            <a:endCxn id="133" idx="1"/>
          </p:cNvCxnSpPr>
          <p:nvPr/>
        </p:nvCxnSpPr>
        <p:spPr bwMode="auto">
          <a:xfrm>
            <a:off x="2495050" y="867082"/>
            <a:ext cx="129777" cy="12480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53" name="Straight Arrow Connector 152"/>
          <p:cNvCxnSpPr/>
          <p:nvPr/>
        </p:nvCxnSpPr>
        <p:spPr bwMode="auto">
          <a:xfrm>
            <a:off x="2725977" y="1248999"/>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156" name="TextBox 155"/>
          <p:cNvSpPr txBox="1"/>
          <p:nvPr/>
        </p:nvSpPr>
        <p:spPr>
          <a:xfrm>
            <a:off x="2685263" y="1760972"/>
            <a:ext cx="99006"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57" name="Rectangle 156"/>
          <p:cNvSpPr/>
          <p:nvPr/>
        </p:nvSpPr>
        <p:spPr bwMode="auto">
          <a:xfrm>
            <a:off x="2659225" y="1755580"/>
            <a:ext cx="161194" cy="20663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59" name="Straight Arrow Connector 158"/>
          <p:cNvCxnSpPr/>
          <p:nvPr/>
        </p:nvCxnSpPr>
        <p:spPr bwMode="auto">
          <a:xfrm>
            <a:off x="2572820" y="1932574"/>
            <a:ext cx="8640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60" name="Left Brace 159"/>
          <p:cNvSpPr/>
          <p:nvPr/>
        </p:nvSpPr>
        <p:spPr bwMode="auto">
          <a:xfrm>
            <a:off x="2540418" y="1762316"/>
            <a:ext cx="32402" cy="187406"/>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62" name="TextBox 161"/>
          <p:cNvSpPr txBox="1"/>
          <p:nvPr/>
        </p:nvSpPr>
        <p:spPr>
          <a:xfrm>
            <a:off x="2627807" y="1556655"/>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163" name="Straight Connector 162"/>
          <p:cNvCxnSpPr>
            <a:stCxn id="162" idx="3"/>
          </p:cNvCxnSpPr>
          <p:nvPr/>
        </p:nvCxnSpPr>
        <p:spPr bwMode="auto">
          <a:xfrm flipV="1">
            <a:off x="2767231" y="1581888"/>
            <a:ext cx="314204" cy="12480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4" name="Straight Connector 163"/>
          <p:cNvCxnSpPr/>
          <p:nvPr/>
        </p:nvCxnSpPr>
        <p:spPr bwMode="auto">
          <a:xfrm>
            <a:off x="3173292" y="1856505"/>
            <a:ext cx="13144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5" name="Straight Connector 164"/>
          <p:cNvCxnSpPr/>
          <p:nvPr/>
        </p:nvCxnSpPr>
        <p:spPr bwMode="auto">
          <a:xfrm>
            <a:off x="2768216" y="2037174"/>
            <a:ext cx="53651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6" name="Straight Arrow Connector 165"/>
          <p:cNvCxnSpPr/>
          <p:nvPr/>
        </p:nvCxnSpPr>
        <p:spPr bwMode="auto">
          <a:xfrm flipV="1">
            <a:off x="2768216" y="1963804"/>
            <a:ext cx="0" cy="7337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67" name="Straight Connector 166"/>
          <p:cNvCxnSpPr/>
          <p:nvPr/>
        </p:nvCxnSpPr>
        <p:spPr bwMode="auto">
          <a:xfrm>
            <a:off x="3081434" y="1581887"/>
            <a:ext cx="0" cy="21489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8" name="Trapezoid 167"/>
          <p:cNvSpPr/>
          <p:nvPr/>
        </p:nvSpPr>
        <p:spPr bwMode="auto">
          <a:xfrm rot="5400000">
            <a:off x="3067628" y="1838407"/>
            <a:ext cx="173474" cy="37854"/>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69" name="Straight Arrow Connector 168"/>
          <p:cNvCxnSpPr/>
          <p:nvPr/>
        </p:nvCxnSpPr>
        <p:spPr bwMode="auto">
          <a:xfrm>
            <a:off x="3081434" y="1796781"/>
            <a:ext cx="53187"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71" name="TextBox 170"/>
          <p:cNvSpPr txBox="1"/>
          <p:nvPr/>
        </p:nvSpPr>
        <p:spPr>
          <a:xfrm>
            <a:off x="3123789" y="1673883"/>
            <a:ext cx="99006"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172" name="Straight Arrow Connector 171"/>
          <p:cNvCxnSpPr>
            <a:endCxn id="168" idx="1"/>
          </p:cNvCxnSpPr>
          <p:nvPr/>
        </p:nvCxnSpPr>
        <p:spPr bwMode="auto">
          <a:xfrm>
            <a:off x="3154365" y="1724345"/>
            <a:ext cx="0" cy="5081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73" name="Right Arrow 172"/>
          <p:cNvSpPr/>
          <p:nvPr/>
        </p:nvSpPr>
        <p:spPr bwMode="auto">
          <a:xfrm rot="5400000">
            <a:off x="2664411" y="1497564"/>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75" name="Straight Connector 174"/>
          <p:cNvCxnSpPr/>
          <p:nvPr/>
        </p:nvCxnSpPr>
        <p:spPr bwMode="auto">
          <a:xfrm>
            <a:off x="3304732" y="1856505"/>
            <a:ext cx="0" cy="18203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6" name="Straight Arrow Connector 175"/>
          <p:cNvCxnSpPr>
            <a:endCxn id="162" idx="1"/>
          </p:cNvCxnSpPr>
          <p:nvPr/>
        </p:nvCxnSpPr>
        <p:spPr bwMode="auto">
          <a:xfrm>
            <a:off x="2498031" y="1581887"/>
            <a:ext cx="129776" cy="124809"/>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77" name="Straight Arrow Connector 176"/>
          <p:cNvCxnSpPr/>
          <p:nvPr/>
        </p:nvCxnSpPr>
        <p:spPr bwMode="auto">
          <a:xfrm>
            <a:off x="2728958" y="1963804"/>
            <a:ext cx="0" cy="74734"/>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183" name="TextBox 182"/>
          <p:cNvSpPr txBox="1"/>
          <p:nvPr/>
        </p:nvSpPr>
        <p:spPr>
          <a:xfrm>
            <a:off x="2689845" y="2460443"/>
            <a:ext cx="9595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84" name="Rectangle 183"/>
          <p:cNvSpPr/>
          <p:nvPr/>
        </p:nvSpPr>
        <p:spPr bwMode="auto">
          <a:xfrm>
            <a:off x="2664609" y="2454112"/>
            <a:ext cx="156232" cy="2426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85" name="Straight Arrow Connector 184"/>
          <p:cNvCxnSpPr/>
          <p:nvPr/>
        </p:nvCxnSpPr>
        <p:spPr bwMode="auto">
          <a:xfrm>
            <a:off x="2580863" y="2661934"/>
            <a:ext cx="8374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86" name="Left Brace 185"/>
          <p:cNvSpPr/>
          <p:nvPr/>
        </p:nvSpPr>
        <p:spPr bwMode="auto">
          <a:xfrm>
            <a:off x="2549459" y="2462021"/>
            <a:ext cx="31405"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87" name="Straight Connector 186"/>
          <p:cNvCxnSpPr/>
          <p:nvPr/>
        </p:nvCxnSpPr>
        <p:spPr bwMode="auto">
          <a:xfrm>
            <a:off x="2508377" y="2320210"/>
            <a:ext cx="523572"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8" name="Straight Connector 187"/>
          <p:cNvCxnSpPr/>
          <p:nvPr/>
        </p:nvCxnSpPr>
        <p:spPr bwMode="auto">
          <a:xfrm>
            <a:off x="3162851" y="2572616"/>
            <a:ext cx="127394"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9" name="Straight Connector 188"/>
          <p:cNvCxnSpPr/>
          <p:nvPr/>
        </p:nvCxnSpPr>
        <p:spPr bwMode="auto">
          <a:xfrm>
            <a:off x="2770244" y="2784753"/>
            <a:ext cx="520001"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0" name="Straight Arrow Connector 189"/>
          <p:cNvCxnSpPr/>
          <p:nvPr/>
        </p:nvCxnSpPr>
        <p:spPr bwMode="auto">
          <a:xfrm flipV="1">
            <a:off x="2770244" y="2698604"/>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p:nvPr/>
        </p:nvCxnSpPr>
        <p:spPr bwMode="auto">
          <a:xfrm>
            <a:off x="3031948" y="2320210"/>
            <a:ext cx="0" cy="2068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5" name="Trapezoid 194"/>
          <p:cNvSpPr/>
          <p:nvPr/>
        </p:nvSpPr>
        <p:spPr bwMode="auto">
          <a:xfrm rot="5400000">
            <a:off x="3042661" y="2555245"/>
            <a:ext cx="203690" cy="3668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97" name="Straight Arrow Connector 196"/>
          <p:cNvCxnSpPr/>
          <p:nvPr/>
        </p:nvCxnSpPr>
        <p:spPr bwMode="auto">
          <a:xfrm>
            <a:off x="3031948" y="2527103"/>
            <a:ext cx="9421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99" name="TextBox 198"/>
          <p:cNvSpPr txBox="1"/>
          <p:nvPr/>
        </p:nvSpPr>
        <p:spPr>
          <a:xfrm>
            <a:off x="3222679" y="2519695"/>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01" name="TextBox 200"/>
          <p:cNvSpPr txBox="1"/>
          <p:nvPr/>
        </p:nvSpPr>
        <p:spPr>
          <a:xfrm>
            <a:off x="3114872" y="2358184"/>
            <a:ext cx="95958"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203" name="Straight Arrow Connector 202"/>
          <p:cNvCxnSpPr>
            <a:endCxn id="195" idx="1"/>
          </p:cNvCxnSpPr>
          <p:nvPr/>
        </p:nvCxnSpPr>
        <p:spPr bwMode="auto">
          <a:xfrm>
            <a:off x="3144506" y="2417437"/>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05" name="Straight Connector 204"/>
          <p:cNvCxnSpPr/>
          <p:nvPr/>
        </p:nvCxnSpPr>
        <p:spPr bwMode="auto">
          <a:xfrm>
            <a:off x="3290245" y="2572616"/>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7" name="Straight Arrow Connector 206"/>
          <p:cNvCxnSpPr/>
          <p:nvPr/>
        </p:nvCxnSpPr>
        <p:spPr bwMode="auto">
          <a:xfrm>
            <a:off x="2732195" y="2698604"/>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08" name="TextBox 207"/>
          <p:cNvSpPr txBox="1"/>
          <p:nvPr/>
        </p:nvSpPr>
        <p:spPr>
          <a:xfrm>
            <a:off x="2683361" y="3181976"/>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209" name="Rectangle 208"/>
          <p:cNvSpPr/>
          <p:nvPr/>
        </p:nvSpPr>
        <p:spPr bwMode="auto">
          <a:xfrm>
            <a:off x="2657251" y="3175645"/>
            <a:ext cx="161639" cy="2426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15" name="Straight Arrow Connector 214"/>
          <p:cNvCxnSpPr/>
          <p:nvPr/>
        </p:nvCxnSpPr>
        <p:spPr bwMode="auto">
          <a:xfrm>
            <a:off x="2570608" y="322641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16" name="Straight Arrow Connector 215"/>
          <p:cNvCxnSpPr/>
          <p:nvPr/>
        </p:nvCxnSpPr>
        <p:spPr bwMode="auto">
          <a:xfrm>
            <a:off x="2570608" y="3307887"/>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18" name="Straight Arrow Connector 217"/>
          <p:cNvCxnSpPr/>
          <p:nvPr/>
        </p:nvCxnSpPr>
        <p:spPr bwMode="auto">
          <a:xfrm>
            <a:off x="2570608" y="3383466"/>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19" name="Left Brace 218"/>
          <p:cNvSpPr/>
          <p:nvPr/>
        </p:nvSpPr>
        <p:spPr bwMode="auto">
          <a:xfrm>
            <a:off x="2538116" y="3183554"/>
            <a:ext cx="32492" cy="220047"/>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20" name="Straight Connector 219"/>
          <p:cNvCxnSpPr/>
          <p:nvPr/>
        </p:nvCxnSpPr>
        <p:spPr bwMode="auto">
          <a:xfrm>
            <a:off x="3172737" y="329414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1" name="Straight Connector 220"/>
          <p:cNvCxnSpPr/>
          <p:nvPr/>
        </p:nvCxnSpPr>
        <p:spPr bwMode="auto">
          <a:xfrm>
            <a:off x="2766543" y="3506286"/>
            <a:ext cx="537997" cy="3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2" name="Straight Arrow Connector 221"/>
          <p:cNvCxnSpPr/>
          <p:nvPr/>
        </p:nvCxnSpPr>
        <p:spPr bwMode="auto">
          <a:xfrm flipV="1">
            <a:off x="2766543" y="3420136"/>
            <a:ext cx="0" cy="8615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23" name="Trapezoid 222"/>
          <p:cNvSpPr/>
          <p:nvPr/>
        </p:nvSpPr>
        <p:spPr bwMode="auto">
          <a:xfrm rot="5400000">
            <a:off x="3051913" y="3276143"/>
            <a:ext cx="203690"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24" name="Flowchart: Summing Junction 223"/>
          <p:cNvSpPr/>
          <p:nvPr/>
        </p:nvSpPr>
        <p:spPr bwMode="auto">
          <a:xfrm>
            <a:off x="2972321" y="3367642"/>
            <a:ext cx="43322" cy="5206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25" name="Straight Arrow Connector 224"/>
          <p:cNvCxnSpPr/>
          <p:nvPr/>
        </p:nvCxnSpPr>
        <p:spPr bwMode="auto">
          <a:xfrm>
            <a:off x="2891009" y="3381953"/>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29" name="Straight Arrow Connector 228"/>
          <p:cNvCxnSpPr/>
          <p:nvPr/>
        </p:nvCxnSpPr>
        <p:spPr bwMode="auto">
          <a:xfrm>
            <a:off x="2891009" y="340417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31" name="Straight Connector 230"/>
          <p:cNvCxnSpPr/>
          <p:nvPr/>
        </p:nvCxnSpPr>
        <p:spPr bwMode="auto">
          <a:xfrm flipV="1">
            <a:off x="2891009" y="3302379"/>
            <a:ext cx="0" cy="1017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2" name="Straight Arrow Connector 231"/>
          <p:cNvCxnSpPr/>
          <p:nvPr/>
        </p:nvCxnSpPr>
        <p:spPr bwMode="auto">
          <a:xfrm>
            <a:off x="3080626" y="3367643"/>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33" name="TextBox 232"/>
          <p:cNvSpPr txBox="1"/>
          <p:nvPr/>
        </p:nvSpPr>
        <p:spPr>
          <a:xfrm>
            <a:off x="3234635" y="324122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39" name="TextBox 238"/>
          <p:cNvSpPr txBox="1"/>
          <p:nvPr/>
        </p:nvSpPr>
        <p:spPr>
          <a:xfrm>
            <a:off x="3123098" y="3079717"/>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240" name="Straight Connector 239"/>
          <p:cNvCxnSpPr/>
          <p:nvPr/>
        </p:nvCxnSpPr>
        <p:spPr bwMode="auto">
          <a:xfrm>
            <a:off x="3080626" y="3367643"/>
            <a:ext cx="0" cy="2932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1" name="Straight Connector 240"/>
          <p:cNvCxnSpPr/>
          <p:nvPr/>
        </p:nvCxnSpPr>
        <p:spPr bwMode="auto">
          <a:xfrm>
            <a:off x="3015643" y="3396966"/>
            <a:ext cx="6498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2" name="Straight Arrow Connector 241"/>
          <p:cNvCxnSpPr>
            <a:endCxn id="223" idx="1"/>
          </p:cNvCxnSpPr>
          <p:nvPr/>
        </p:nvCxnSpPr>
        <p:spPr bwMode="auto">
          <a:xfrm>
            <a:off x="3153758" y="3138970"/>
            <a:ext cx="0" cy="59663"/>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43" name="Straight Connector 242"/>
          <p:cNvCxnSpPr/>
          <p:nvPr/>
        </p:nvCxnSpPr>
        <p:spPr bwMode="auto">
          <a:xfrm>
            <a:off x="3304540" y="3294149"/>
            <a:ext cx="0" cy="21373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4" name="Straight Arrow Connector 243"/>
          <p:cNvCxnSpPr/>
          <p:nvPr/>
        </p:nvCxnSpPr>
        <p:spPr bwMode="auto">
          <a:xfrm>
            <a:off x="2727177" y="3420137"/>
            <a:ext cx="0" cy="87750"/>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245" name="Straight Connector 244"/>
          <p:cNvCxnSpPr/>
          <p:nvPr/>
        </p:nvCxnSpPr>
        <p:spPr bwMode="auto">
          <a:xfrm>
            <a:off x="2818890" y="3381953"/>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6" name="Straight Connector 245"/>
          <p:cNvCxnSpPr/>
          <p:nvPr/>
        </p:nvCxnSpPr>
        <p:spPr bwMode="auto">
          <a:xfrm>
            <a:off x="2818890" y="3300481"/>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50" name="TextBox 249"/>
          <p:cNvSpPr txBox="1"/>
          <p:nvPr/>
        </p:nvSpPr>
        <p:spPr>
          <a:xfrm>
            <a:off x="2683362" y="3875009"/>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251" name="Rectangle 250"/>
          <p:cNvSpPr/>
          <p:nvPr/>
        </p:nvSpPr>
        <p:spPr bwMode="auto">
          <a:xfrm>
            <a:off x="2657251" y="3869587"/>
            <a:ext cx="161639" cy="2077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54" name="Straight Arrow Connector 253"/>
          <p:cNvCxnSpPr/>
          <p:nvPr/>
        </p:nvCxnSpPr>
        <p:spPr bwMode="auto">
          <a:xfrm>
            <a:off x="2570609" y="3913070"/>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56" name="Straight Arrow Connector 255"/>
          <p:cNvCxnSpPr/>
          <p:nvPr/>
        </p:nvCxnSpPr>
        <p:spPr bwMode="auto">
          <a:xfrm>
            <a:off x="2570609" y="398284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58" name="Straight Arrow Connector 257"/>
          <p:cNvCxnSpPr/>
          <p:nvPr/>
        </p:nvCxnSpPr>
        <p:spPr bwMode="auto">
          <a:xfrm>
            <a:off x="2570609" y="4047575"/>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9" name="Left Brace 258"/>
          <p:cNvSpPr/>
          <p:nvPr/>
        </p:nvSpPr>
        <p:spPr bwMode="auto">
          <a:xfrm>
            <a:off x="2538117" y="3876361"/>
            <a:ext cx="32492" cy="188458"/>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62" name="Straight Connector 261"/>
          <p:cNvCxnSpPr/>
          <p:nvPr/>
        </p:nvCxnSpPr>
        <p:spPr bwMode="auto">
          <a:xfrm>
            <a:off x="3172737" y="3971079"/>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63" name="Straight Connector 262"/>
          <p:cNvCxnSpPr/>
          <p:nvPr/>
        </p:nvCxnSpPr>
        <p:spPr bwMode="auto">
          <a:xfrm>
            <a:off x="2766543" y="4152763"/>
            <a:ext cx="537997" cy="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64" name="Straight Arrow Connector 263"/>
          <p:cNvCxnSpPr/>
          <p:nvPr/>
        </p:nvCxnSpPr>
        <p:spPr bwMode="auto">
          <a:xfrm flipV="1">
            <a:off x="2766543" y="4078981"/>
            <a:ext cx="0" cy="7378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65" name="Trapezoid 264"/>
          <p:cNvSpPr/>
          <p:nvPr/>
        </p:nvSpPr>
        <p:spPr bwMode="auto">
          <a:xfrm rot="5400000">
            <a:off x="3066533" y="3952933"/>
            <a:ext cx="17444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68" name="Flowchart: Or 267"/>
          <p:cNvSpPr/>
          <p:nvPr/>
        </p:nvSpPr>
        <p:spPr bwMode="auto">
          <a:xfrm>
            <a:off x="2972321" y="3971080"/>
            <a:ext cx="43322" cy="37139"/>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69" name="Straight Arrow Connector 268"/>
          <p:cNvCxnSpPr/>
          <p:nvPr/>
        </p:nvCxnSpPr>
        <p:spPr bwMode="auto">
          <a:xfrm>
            <a:off x="2891009" y="3976502"/>
            <a:ext cx="81313"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71" name="Straight Arrow Connector 270"/>
          <p:cNvCxnSpPr/>
          <p:nvPr/>
        </p:nvCxnSpPr>
        <p:spPr bwMode="auto">
          <a:xfrm>
            <a:off x="2918170" y="3997442"/>
            <a:ext cx="5415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72" name="Straight Connector 271"/>
          <p:cNvCxnSpPr/>
          <p:nvPr/>
        </p:nvCxnSpPr>
        <p:spPr bwMode="auto">
          <a:xfrm flipV="1">
            <a:off x="2891009" y="3978128"/>
            <a:ext cx="0" cy="871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4" name="Straight Arrow Connector 273"/>
          <p:cNvCxnSpPr/>
          <p:nvPr/>
        </p:nvCxnSpPr>
        <p:spPr bwMode="auto">
          <a:xfrm>
            <a:off x="3015644" y="3989189"/>
            <a:ext cx="119135"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75" name="TextBox 274"/>
          <p:cNvSpPr txBox="1"/>
          <p:nvPr/>
        </p:nvSpPr>
        <p:spPr>
          <a:xfrm>
            <a:off x="3234635" y="3925756"/>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76" name="TextBox 275"/>
          <p:cNvSpPr txBox="1"/>
          <p:nvPr/>
        </p:nvSpPr>
        <p:spPr>
          <a:xfrm>
            <a:off x="3123098" y="3787430"/>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277" name="Straight Arrow Connector 276"/>
          <p:cNvCxnSpPr>
            <a:endCxn id="265" idx="1"/>
          </p:cNvCxnSpPr>
          <p:nvPr/>
        </p:nvCxnSpPr>
        <p:spPr bwMode="auto">
          <a:xfrm>
            <a:off x="3153758" y="3838177"/>
            <a:ext cx="0" cy="5109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78" name="Straight Connector 277"/>
          <p:cNvCxnSpPr/>
          <p:nvPr/>
        </p:nvCxnSpPr>
        <p:spPr bwMode="auto">
          <a:xfrm>
            <a:off x="3304540" y="3971079"/>
            <a:ext cx="0" cy="18305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79" name="Straight Connector 278"/>
          <p:cNvCxnSpPr/>
          <p:nvPr/>
        </p:nvCxnSpPr>
        <p:spPr bwMode="auto">
          <a:xfrm flipV="1">
            <a:off x="2891009" y="3953039"/>
            <a:ext cx="0" cy="25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1" name="Straight Arrow Connector 280"/>
          <p:cNvCxnSpPr/>
          <p:nvPr/>
        </p:nvCxnSpPr>
        <p:spPr bwMode="auto">
          <a:xfrm>
            <a:off x="2727177" y="4078981"/>
            <a:ext cx="0" cy="75153"/>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cxnSp>
        <p:nvCxnSpPr>
          <p:cNvPr id="285" name="Straight Connector 284"/>
          <p:cNvCxnSpPr/>
          <p:nvPr/>
        </p:nvCxnSpPr>
        <p:spPr bwMode="auto">
          <a:xfrm>
            <a:off x="2818890" y="4046278"/>
            <a:ext cx="9927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86" name="Straight Connector 285"/>
          <p:cNvCxnSpPr/>
          <p:nvPr/>
        </p:nvCxnSpPr>
        <p:spPr bwMode="auto">
          <a:xfrm>
            <a:off x="2818890" y="3976502"/>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87" name="TextBox 286"/>
          <p:cNvSpPr txBox="1"/>
          <p:nvPr/>
        </p:nvSpPr>
        <p:spPr>
          <a:xfrm>
            <a:off x="319212" y="939479"/>
            <a:ext cx="1989613"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288" name="TextBox 287"/>
          <p:cNvSpPr txBox="1"/>
          <p:nvPr/>
        </p:nvSpPr>
        <p:spPr>
          <a:xfrm>
            <a:off x="319212" y="1607118"/>
            <a:ext cx="195023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289" name="TextBox 288"/>
          <p:cNvSpPr txBox="1"/>
          <p:nvPr/>
        </p:nvSpPr>
        <p:spPr>
          <a:xfrm>
            <a:off x="319212"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290" name="TextBox 289"/>
          <p:cNvSpPr txBox="1"/>
          <p:nvPr/>
        </p:nvSpPr>
        <p:spPr>
          <a:xfrm>
            <a:off x="319212"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291" name="TextBox 290"/>
          <p:cNvSpPr txBox="1"/>
          <p:nvPr/>
        </p:nvSpPr>
        <p:spPr>
          <a:xfrm>
            <a:off x="319212"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292" name="TextBox 291"/>
          <p:cNvSpPr txBox="1"/>
          <p:nvPr/>
        </p:nvSpPr>
        <p:spPr>
          <a:xfrm>
            <a:off x="319212"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sp>
        <p:nvSpPr>
          <p:cNvPr id="293" name="TextBox 292"/>
          <p:cNvSpPr txBox="1"/>
          <p:nvPr/>
        </p:nvSpPr>
        <p:spPr>
          <a:xfrm>
            <a:off x="2683361" y="4593823"/>
            <a:ext cx="9927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294" name="Rectangle 293"/>
          <p:cNvSpPr/>
          <p:nvPr/>
        </p:nvSpPr>
        <p:spPr bwMode="auto">
          <a:xfrm>
            <a:off x="2657251" y="4587076"/>
            <a:ext cx="161639" cy="25852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295" name="Straight Arrow Connector 294"/>
          <p:cNvCxnSpPr/>
          <p:nvPr/>
        </p:nvCxnSpPr>
        <p:spPr bwMode="auto">
          <a:xfrm>
            <a:off x="2570608" y="4641174"/>
            <a:ext cx="86644"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96" name="TextBox 295"/>
          <p:cNvSpPr txBox="1"/>
          <p:nvPr/>
        </p:nvSpPr>
        <p:spPr>
          <a:xfrm>
            <a:off x="3234635" y="4335956"/>
            <a:ext cx="139809"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297" name="Straight Connector 296"/>
          <p:cNvCxnSpPr/>
          <p:nvPr/>
        </p:nvCxnSpPr>
        <p:spPr bwMode="auto">
          <a:xfrm>
            <a:off x="2495613" y="4444398"/>
            <a:ext cx="54169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8" name="Elbow Connector 297"/>
          <p:cNvCxnSpPr/>
          <p:nvPr/>
        </p:nvCxnSpPr>
        <p:spPr bwMode="auto">
          <a:xfrm flipV="1">
            <a:off x="3167270" y="4367524"/>
            <a:ext cx="67366" cy="76874"/>
          </a:xfrm>
          <a:prstGeom prst="bentConnector3">
            <a:avLst>
              <a:gd name="adj1" fmla="val 1239"/>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299" name="Straight Connector 298"/>
          <p:cNvCxnSpPr/>
          <p:nvPr/>
        </p:nvCxnSpPr>
        <p:spPr bwMode="auto">
          <a:xfrm>
            <a:off x="3172737" y="4713347"/>
            <a:ext cx="13180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00" name="Trapezoid 299"/>
          <p:cNvSpPr/>
          <p:nvPr/>
        </p:nvSpPr>
        <p:spPr bwMode="auto">
          <a:xfrm rot="5400000">
            <a:off x="3045238" y="4695404"/>
            <a:ext cx="217039" cy="37959"/>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01" name="Straight Connector 300"/>
          <p:cNvCxnSpPr/>
          <p:nvPr/>
        </p:nvCxnSpPr>
        <p:spPr bwMode="auto">
          <a:xfrm>
            <a:off x="3304540" y="4401331"/>
            <a:ext cx="0" cy="312016"/>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302" name="TextBox 301"/>
          <p:cNvSpPr txBox="1"/>
          <p:nvPr/>
        </p:nvSpPr>
        <p:spPr>
          <a:xfrm>
            <a:off x="3234635" y="4656958"/>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303" name="TextBox 302"/>
          <p:cNvSpPr txBox="1"/>
          <p:nvPr/>
        </p:nvSpPr>
        <p:spPr>
          <a:xfrm>
            <a:off x="3123098" y="4484862"/>
            <a:ext cx="99279" cy="300082"/>
          </a:xfrm>
          <a:prstGeom prst="rect">
            <a:avLst/>
          </a:prstGeom>
          <a:noFill/>
        </p:spPr>
        <p:txBody>
          <a:bodyPr wrap="square" rtlCol="0">
            <a:spAutoFit/>
          </a:bodyPr>
          <a:lstStyle/>
          <a:p>
            <a:pPr defTabSz="685800" eaLnBrk="0" fontAlgn="base" hangingPunct="0">
              <a:spcBef>
                <a:spcPct val="0"/>
              </a:spcBef>
              <a:spcAft>
                <a:spcPct val="0"/>
              </a:spcAft>
            </a:pPr>
            <a:endParaRPr lang="en-US" sz="1350" dirty="0">
              <a:solidFill>
                <a:prstClr val="black"/>
              </a:solidFill>
              <a:latin typeface="Arial" pitchFamily="34" charset="0"/>
            </a:endParaRPr>
          </a:p>
        </p:txBody>
      </p:sp>
      <p:cxnSp>
        <p:nvCxnSpPr>
          <p:cNvPr id="304" name="Straight Arrow Connector 303"/>
          <p:cNvCxnSpPr>
            <a:endCxn id="300" idx="1"/>
          </p:cNvCxnSpPr>
          <p:nvPr/>
        </p:nvCxnSpPr>
        <p:spPr bwMode="auto">
          <a:xfrm>
            <a:off x="3153758" y="4547997"/>
            <a:ext cx="0" cy="63574"/>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05" name="Right Arrow 304"/>
          <p:cNvSpPr/>
          <p:nvPr/>
        </p:nvSpPr>
        <p:spPr bwMode="auto">
          <a:xfrm rot="16200000">
            <a:off x="3262503" y="4268287"/>
            <a:ext cx="84076" cy="3249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06" name="Straight Connector 305"/>
          <p:cNvCxnSpPr/>
          <p:nvPr/>
        </p:nvCxnSpPr>
        <p:spPr bwMode="auto">
          <a:xfrm>
            <a:off x="3037305" y="4444398"/>
            <a:ext cx="12996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7" name="Straight Connector 306"/>
          <p:cNvCxnSpPr/>
          <p:nvPr/>
        </p:nvCxnSpPr>
        <p:spPr bwMode="auto">
          <a:xfrm flipV="1">
            <a:off x="2891009" y="4690903"/>
            <a:ext cx="0" cy="3121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8" name="Straight Arrow Connector 307"/>
          <p:cNvCxnSpPr/>
          <p:nvPr/>
        </p:nvCxnSpPr>
        <p:spPr bwMode="auto">
          <a:xfrm>
            <a:off x="2900737" y="4698707"/>
            <a:ext cx="24377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09" name="Straight Connector 308"/>
          <p:cNvCxnSpPr/>
          <p:nvPr/>
        </p:nvCxnSpPr>
        <p:spPr bwMode="auto">
          <a:xfrm>
            <a:off x="2818890" y="4720094"/>
            <a:ext cx="72119"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22414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19</a:t>
            </a:fld>
            <a:endParaRPr lang="en-US" dirty="0">
              <a:solidFill>
                <a:prstClr val="white"/>
              </a:solidFill>
              <a:latin typeface="Intel Clear"/>
            </a:endParaRPr>
          </a:p>
        </p:txBody>
      </p:sp>
      <p:sp>
        <p:nvSpPr>
          <p:cNvPr id="408" name="TextBox 407"/>
          <p:cNvSpPr txBox="1"/>
          <p:nvPr/>
        </p:nvSpPr>
        <p:spPr>
          <a:xfrm>
            <a:off x="5029082" y="1069822"/>
            <a:ext cx="3580467" cy="1338828"/>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ALU ops</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Load / Store</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Wire up registers properly!  And propagate state.</a:t>
            </a:r>
          </a:p>
          <a:p>
            <a:pPr marL="257175" indent="-257175"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61" name="Rectangle 60"/>
          <p:cNvSpPr/>
          <p:nvPr/>
        </p:nvSpPr>
        <p:spPr bwMode="auto">
          <a:xfrm>
            <a:off x="2655807" y="1188550"/>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2" name="Straight Connector 61"/>
          <p:cNvCxnSpPr>
            <a:stCxn id="64" idx="2"/>
            <a:endCxn id="61" idx="0"/>
          </p:cNvCxnSpPr>
          <p:nvPr/>
        </p:nvCxnSpPr>
        <p:spPr bwMode="auto">
          <a:xfrm>
            <a:off x="2560501" y="1158666"/>
            <a:ext cx="175903" cy="2988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63" name="Group 161"/>
          <p:cNvGrpSpPr/>
          <p:nvPr/>
        </p:nvGrpSpPr>
        <p:grpSpPr>
          <a:xfrm>
            <a:off x="2361012" y="782094"/>
            <a:ext cx="269201" cy="376572"/>
            <a:chOff x="3183572" y="1020479"/>
            <a:chExt cx="358934" cy="502096"/>
          </a:xfrm>
        </p:grpSpPr>
        <p:sp>
          <p:nvSpPr>
            <p:cNvPr id="64" name="TextBox 63"/>
            <p:cNvSpPr txBox="1"/>
            <p:nvPr/>
          </p:nvSpPr>
          <p:spPr>
            <a:xfrm>
              <a:off x="3356606" y="1122466"/>
              <a:ext cx="185900"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5" name="Right Arrow 64"/>
            <p:cNvSpPr/>
            <p:nvPr/>
          </p:nvSpPr>
          <p:spPr bwMode="auto">
            <a:xfrm rot="5400000">
              <a:off x="3405413" y="1043677"/>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6" name="Straight Arrow Connector 65"/>
            <p:cNvCxnSpPr>
              <a:endCxn id="64" idx="1"/>
            </p:cNvCxnSpPr>
            <p:nvPr/>
          </p:nvCxnSpPr>
          <p:spPr bwMode="auto">
            <a:xfrm>
              <a:off x="3183572" y="1156108"/>
              <a:ext cx="173034" cy="16641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grpSp>
      <p:sp>
        <p:nvSpPr>
          <p:cNvPr id="67" name="Flowchart: Summing Junction 66"/>
          <p:cNvSpPr/>
          <p:nvPr/>
        </p:nvSpPr>
        <p:spPr bwMode="auto">
          <a:xfrm>
            <a:off x="2977789" y="3057803"/>
            <a:ext cx="194948" cy="17089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8" name="TextBox 67"/>
          <p:cNvSpPr txBox="1"/>
          <p:nvPr/>
        </p:nvSpPr>
        <p:spPr>
          <a:xfrm>
            <a:off x="319212" y="939479"/>
            <a:ext cx="2041800"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69" name="TextBox 68"/>
          <p:cNvSpPr txBox="1"/>
          <p:nvPr/>
        </p:nvSpPr>
        <p:spPr>
          <a:xfrm>
            <a:off x="319212" y="1607118"/>
            <a:ext cx="207270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70" name="TextBox 69"/>
          <p:cNvSpPr txBox="1"/>
          <p:nvPr/>
        </p:nvSpPr>
        <p:spPr>
          <a:xfrm>
            <a:off x="319212"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71" name="TextBox 70"/>
          <p:cNvSpPr txBox="1"/>
          <p:nvPr/>
        </p:nvSpPr>
        <p:spPr>
          <a:xfrm>
            <a:off x="319212"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72" name="TextBox 71"/>
          <p:cNvSpPr txBox="1"/>
          <p:nvPr/>
        </p:nvSpPr>
        <p:spPr>
          <a:xfrm>
            <a:off x="319212"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73" name="TextBox 72"/>
          <p:cNvSpPr txBox="1"/>
          <p:nvPr/>
        </p:nvSpPr>
        <p:spPr>
          <a:xfrm>
            <a:off x="319212"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grpSp>
        <p:nvGrpSpPr>
          <p:cNvPr id="74" name="Group 242"/>
          <p:cNvGrpSpPr/>
          <p:nvPr/>
        </p:nvGrpSpPr>
        <p:grpSpPr>
          <a:xfrm>
            <a:off x="3770442" y="4608844"/>
            <a:ext cx="139809" cy="384159"/>
            <a:chOff x="4580450" y="6130267"/>
            <a:chExt cx="186412" cy="512212"/>
          </a:xfrm>
        </p:grpSpPr>
        <p:sp>
          <p:nvSpPr>
            <p:cNvPr id="75" name="TextBox 74"/>
            <p:cNvSpPr txBox="1"/>
            <p:nvPr/>
          </p:nvSpPr>
          <p:spPr>
            <a:xfrm>
              <a:off x="4580450" y="6242370"/>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76" name="Right Arrow 75"/>
            <p:cNvSpPr/>
            <p:nvPr/>
          </p:nvSpPr>
          <p:spPr bwMode="auto">
            <a:xfrm rot="16200000">
              <a:off x="4639267" y="6164657"/>
              <a:ext cx="112101"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sp>
        <p:nvSpPr>
          <p:cNvPr id="77" name="Rectangle 76"/>
          <p:cNvSpPr/>
          <p:nvPr/>
        </p:nvSpPr>
        <p:spPr bwMode="auto">
          <a:xfrm>
            <a:off x="2871932" y="1188550"/>
            <a:ext cx="161194" cy="558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8" name="Rectangle 77"/>
          <p:cNvSpPr/>
          <p:nvPr/>
        </p:nvSpPr>
        <p:spPr bwMode="auto">
          <a:xfrm>
            <a:off x="3071664" y="1188550"/>
            <a:ext cx="161194" cy="558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9" name="Rectangle 78"/>
          <p:cNvSpPr/>
          <p:nvPr/>
        </p:nvSpPr>
        <p:spPr bwMode="auto">
          <a:xfrm>
            <a:off x="2646580" y="200238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0" name="TextBox 79"/>
          <p:cNvSpPr txBox="1"/>
          <p:nvPr/>
        </p:nvSpPr>
        <p:spPr>
          <a:xfrm>
            <a:off x="2511559" y="1649086"/>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81" name="Straight Connector 80"/>
          <p:cNvCxnSpPr>
            <a:stCxn id="80" idx="2"/>
            <a:endCxn id="84" idx="0"/>
          </p:cNvCxnSpPr>
          <p:nvPr/>
        </p:nvCxnSpPr>
        <p:spPr bwMode="auto">
          <a:xfrm>
            <a:off x="2581271" y="1949168"/>
            <a:ext cx="362031" cy="5321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2" name="Right Arrow 81"/>
          <p:cNvSpPr/>
          <p:nvPr/>
        </p:nvSpPr>
        <p:spPr bwMode="auto">
          <a:xfrm rot="5400000">
            <a:off x="2548163" y="1589995"/>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3" name="Straight Arrow Connector 82"/>
          <p:cNvCxnSpPr>
            <a:endCxn id="80" idx="1"/>
          </p:cNvCxnSpPr>
          <p:nvPr/>
        </p:nvCxnSpPr>
        <p:spPr bwMode="auto">
          <a:xfrm>
            <a:off x="2381782" y="1674319"/>
            <a:ext cx="129777" cy="12480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84" name="Rectangle 83"/>
          <p:cNvSpPr/>
          <p:nvPr/>
        </p:nvSpPr>
        <p:spPr bwMode="auto">
          <a:xfrm>
            <a:off x="2862705" y="200238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5" name="Rectangle 84"/>
          <p:cNvSpPr/>
          <p:nvPr/>
        </p:nvSpPr>
        <p:spPr bwMode="auto">
          <a:xfrm>
            <a:off x="3062438" y="2002381"/>
            <a:ext cx="161194" cy="558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6" name="Straight Arrow Connector 85"/>
          <p:cNvCxnSpPr>
            <a:stCxn id="61" idx="2"/>
            <a:endCxn id="79" idx="0"/>
          </p:cNvCxnSpPr>
          <p:nvPr/>
        </p:nvCxnSpPr>
        <p:spPr bwMode="auto">
          <a:xfrm flipH="1">
            <a:off x="2727177" y="1244406"/>
            <a:ext cx="9227" cy="7579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Rectangle 86"/>
          <p:cNvSpPr/>
          <p:nvPr/>
        </p:nvSpPr>
        <p:spPr bwMode="auto">
          <a:xfrm>
            <a:off x="2650983"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8" name="Straight Connector 87"/>
          <p:cNvCxnSpPr>
            <a:endCxn id="90" idx="0"/>
          </p:cNvCxnSpPr>
          <p:nvPr/>
        </p:nvCxnSpPr>
        <p:spPr bwMode="auto">
          <a:xfrm flipH="1">
            <a:off x="3147438" y="2498421"/>
            <a:ext cx="6320" cy="24697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9" name="Rectangle 88"/>
          <p:cNvSpPr/>
          <p:nvPr/>
        </p:nvSpPr>
        <p:spPr bwMode="auto">
          <a:xfrm>
            <a:off x="2867108"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0" name="Rectangle 89"/>
          <p:cNvSpPr/>
          <p:nvPr/>
        </p:nvSpPr>
        <p:spPr bwMode="auto">
          <a:xfrm>
            <a:off x="3066840"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1" name="Straight Arrow Connector 90"/>
          <p:cNvCxnSpPr>
            <a:stCxn id="79" idx="2"/>
          </p:cNvCxnSpPr>
          <p:nvPr/>
        </p:nvCxnSpPr>
        <p:spPr bwMode="auto">
          <a:xfrm>
            <a:off x="2727177" y="2058237"/>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a:off x="2943302" y="2058237"/>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3" name="Rectangle 92"/>
          <p:cNvSpPr/>
          <p:nvPr/>
        </p:nvSpPr>
        <p:spPr bwMode="auto">
          <a:xfrm>
            <a:off x="2655807" y="3503373"/>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4" name="Rectangle 93"/>
          <p:cNvSpPr/>
          <p:nvPr/>
        </p:nvSpPr>
        <p:spPr bwMode="auto">
          <a:xfrm>
            <a:off x="2871932" y="3503373"/>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5" name="Rectangle 94"/>
          <p:cNvSpPr/>
          <p:nvPr/>
        </p:nvSpPr>
        <p:spPr bwMode="auto">
          <a:xfrm>
            <a:off x="3071664" y="3503373"/>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6" name="Straight Connector 95"/>
          <p:cNvCxnSpPr>
            <a:endCxn id="67" idx="7"/>
          </p:cNvCxnSpPr>
          <p:nvPr/>
        </p:nvCxnSpPr>
        <p:spPr bwMode="auto">
          <a:xfrm flipH="1">
            <a:off x="3144188" y="2810827"/>
            <a:ext cx="15891" cy="27200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7" name="Straight Connector 96"/>
          <p:cNvCxnSpPr>
            <a:stCxn id="89" idx="2"/>
            <a:endCxn id="67" idx="1"/>
          </p:cNvCxnSpPr>
          <p:nvPr/>
        </p:nvCxnSpPr>
        <p:spPr bwMode="auto">
          <a:xfrm>
            <a:off x="2947705" y="2801253"/>
            <a:ext cx="58634" cy="28157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8" name="Straight Connector 97"/>
          <p:cNvCxnSpPr>
            <a:stCxn id="67" idx="4"/>
            <a:endCxn id="95" idx="0"/>
          </p:cNvCxnSpPr>
          <p:nvPr/>
        </p:nvCxnSpPr>
        <p:spPr bwMode="auto">
          <a:xfrm>
            <a:off x="3075263" y="3228697"/>
            <a:ext cx="76998" cy="2746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9" name="Straight Arrow Connector 98"/>
          <p:cNvCxnSpPr/>
          <p:nvPr/>
        </p:nvCxnSpPr>
        <p:spPr bwMode="auto">
          <a:xfrm>
            <a:off x="2736403" y="2801253"/>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952529" y="2810827"/>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1" name="Rectangle 100"/>
          <p:cNvSpPr/>
          <p:nvPr/>
        </p:nvSpPr>
        <p:spPr bwMode="auto">
          <a:xfrm>
            <a:off x="2683362" y="428010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Rectangle 101"/>
          <p:cNvSpPr/>
          <p:nvPr/>
        </p:nvSpPr>
        <p:spPr bwMode="auto">
          <a:xfrm>
            <a:off x="2899487" y="428010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3" name="Rectangle 102"/>
          <p:cNvSpPr/>
          <p:nvPr/>
        </p:nvSpPr>
        <p:spPr bwMode="auto">
          <a:xfrm>
            <a:off x="3099219" y="428010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4" name="Straight Connector 103"/>
          <p:cNvCxnSpPr/>
          <p:nvPr/>
        </p:nvCxnSpPr>
        <p:spPr bwMode="auto">
          <a:xfrm flipH="1">
            <a:off x="3171743" y="3587555"/>
            <a:ext cx="15891" cy="27200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5" name="Straight Connector 104"/>
          <p:cNvCxnSpPr>
            <a:stCxn id="93" idx="2"/>
          </p:cNvCxnSpPr>
          <p:nvPr/>
        </p:nvCxnSpPr>
        <p:spPr bwMode="auto">
          <a:xfrm>
            <a:off x="2736404" y="3559229"/>
            <a:ext cx="297490" cy="3003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6" name="Straight Connector 105"/>
          <p:cNvCxnSpPr>
            <a:endCxn id="101" idx="0"/>
          </p:cNvCxnSpPr>
          <p:nvPr/>
        </p:nvCxnSpPr>
        <p:spPr bwMode="auto">
          <a:xfrm flipH="1">
            <a:off x="2763959" y="4005425"/>
            <a:ext cx="338860" cy="2746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p:nvPr/>
        </p:nvCxnSpPr>
        <p:spPr bwMode="auto">
          <a:xfrm>
            <a:off x="2980084" y="3587555"/>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8" name="Straight Connector 107"/>
          <p:cNvCxnSpPr>
            <a:stCxn id="75" idx="1"/>
            <a:endCxn id="109" idx="3"/>
          </p:cNvCxnSpPr>
          <p:nvPr/>
        </p:nvCxnSpPr>
        <p:spPr bwMode="auto">
          <a:xfrm flipH="1" flipV="1">
            <a:off x="2844556" y="4728128"/>
            <a:ext cx="925886" cy="114834"/>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109" name="Rectangle 108"/>
          <p:cNvSpPr/>
          <p:nvPr/>
        </p:nvSpPr>
        <p:spPr bwMode="auto">
          <a:xfrm>
            <a:off x="2683362" y="4700200"/>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10" name="Rectangle 109"/>
          <p:cNvSpPr/>
          <p:nvPr/>
        </p:nvSpPr>
        <p:spPr bwMode="auto">
          <a:xfrm>
            <a:off x="2899487" y="461864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11" name="Rectangle 110"/>
          <p:cNvSpPr/>
          <p:nvPr/>
        </p:nvSpPr>
        <p:spPr bwMode="auto">
          <a:xfrm>
            <a:off x="3099219" y="461864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12" name="Straight Arrow Connector 111"/>
          <p:cNvCxnSpPr>
            <a:stCxn id="102" idx="2"/>
            <a:endCxn id="110" idx="0"/>
          </p:cNvCxnSpPr>
          <p:nvPr/>
        </p:nvCxnSpPr>
        <p:spPr bwMode="auto">
          <a:xfrm>
            <a:off x="2980084" y="4335957"/>
            <a:ext cx="0" cy="2826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Straight Arrow Connector 112"/>
          <p:cNvCxnSpPr/>
          <p:nvPr/>
        </p:nvCxnSpPr>
        <p:spPr bwMode="auto">
          <a:xfrm>
            <a:off x="3172737" y="4335957"/>
            <a:ext cx="0" cy="2826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4" name="Straight Arrow Connector 113"/>
          <p:cNvCxnSpPr>
            <a:stCxn id="101" idx="2"/>
            <a:endCxn id="109" idx="0"/>
          </p:cNvCxnSpPr>
          <p:nvPr/>
        </p:nvCxnSpPr>
        <p:spPr bwMode="auto">
          <a:xfrm>
            <a:off x="2763959" y="4335957"/>
            <a:ext cx="0" cy="3642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Flowchart: Or 114"/>
          <p:cNvSpPr/>
          <p:nvPr/>
        </p:nvSpPr>
        <p:spPr bwMode="auto">
          <a:xfrm>
            <a:off x="3011185" y="3816195"/>
            <a:ext cx="161552" cy="189230"/>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16" name="Straight Arrow Connector 115"/>
          <p:cNvCxnSpPr/>
          <p:nvPr/>
        </p:nvCxnSpPr>
        <p:spPr bwMode="auto">
          <a:xfrm>
            <a:off x="3150852" y="3587555"/>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13933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a:p>
        </p:txBody>
      </p:sp>
      <p:sp>
        <p:nvSpPr>
          <p:cNvPr id="3" name="Title 2"/>
          <p:cNvSpPr>
            <a:spLocks noGrp="1"/>
          </p:cNvSpPr>
          <p:nvPr>
            <p:ph type="title"/>
          </p:nvPr>
        </p:nvSpPr>
        <p:spPr/>
        <p:txBody>
          <a:bodyPr/>
          <a:lstStyle/>
          <a:p>
            <a:r>
              <a:rPr lang="en-US" dirty="0"/>
              <a:t>Disclaimer</a:t>
            </a:r>
          </a:p>
        </p:txBody>
      </p:sp>
      <p:sp>
        <p:nvSpPr>
          <p:cNvPr id="4" name="Content Placeholder 3"/>
          <p:cNvSpPr>
            <a:spLocks noGrp="1"/>
          </p:cNvSpPr>
          <p:nvPr>
            <p:ph sz="quarter" idx="13"/>
          </p:nvPr>
        </p:nvSpPr>
        <p:spPr/>
        <p:txBody>
          <a:bodyPr/>
          <a:lstStyle/>
          <a:p>
            <a:pPr defTabSz="685800"/>
            <a:r>
              <a:rPr lang="en-US" sz="1200" kern="0" dirty="0">
                <a:solidFill>
                  <a:sysClr val="windowText" lastClr="000000"/>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a:t>
            </a:r>
            <a:r>
              <a:rPr lang="en-US" sz="1200" b="1" kern="0" dirty="0">
                <a:solidFill>
                  <a:sysClr val="windowText" lastClr="000000"/>
                </a:solidFill>
                <a:hlinkClick r:id="rId2"/>
              </a:rPr>
              <a:t>Intel Performance Benchmark Limitations</a:t>
            </a:r>
            <a:r>
              <a:rPr lang="en-US" sz="1200" kern="0" dirty="0">
                <a:solidFill>
                  <a:sysClr val="windowText" lastClr="000000"/>
                </a:solidFill>
              </a:rPr>
              <a:t>.</a:t>
            </a:r>
          </a:p>
          <a:p>
            <a:pPr defTabSz="685800"/>
            <a:endParaRPr lang="en-US" sz="1200" kern="0" dirty="0">
              <a:solidFill>
                <a:sysClr val="windowText" lastClr="000000"/>
              </a:solidFill>
            </a:endParaRPr>
          </a:p>
          <a:p>
            <a:pPr defTabSz="685800"/>
            <a:r>
              <a:rPr lang="en-US" sz="1200" kern="0" dirty="0">
                <a:solidFill>
                  <a:sysClr val="windowText" lastClr="000000"/>
                </a:solidFill>
              </a:rPr>
              <a:t>Some Results have been simulated and are provided for informational purposes only. Results were derived using simulations run on an architecture simulator. Any difference in system hardware or software design or configuration may affect actual performance. </a:t>
            </a:r>
          </a:p>
          <a:p>
            <a:pPr defTabSz="685800"/>
            <a:endParaRPr lang="en-US" sz="1200" kern="0" dirty="0">
              <a:solidFill>
                <a:sysClr val="windowText" lastClr="000000"/>
              </a:solidFill>
            </a:endParaRPr>
          </a:p>
          <a:p>
            <a:pPr defTabSz="685800"/>
            <a:r>
              <a:rPr lang="en-US" sz="1200" kern="0" dirty="0">
                <a:solidFill>
                  <a:sysClr val="windowText" lastClr="000000"/>
                </a:solidFill>
              </a:rPr>
              <a:t>Intel does not control or audit the design or implementation of third party benchmarks or websites referenced in this document. Intel encourages all of its customers to visit the referenced websites or others where similar performance benchmarks are reported and confirm whether the referenced benchmarks are accurate and reflect performance of systems available for purchase.</a:t>
            </a:r>
          </a:p>
          <a:p>
            <a:endParaRPr lang="en-US" sz="1200" dirty="0"/>
          </a:p>
        </p:txBody>
      </p:sp>
    </p:spTree>
    <p:extLst>
      <p:ext uri="{BB962C8B-B14F-4D97-AF65-F5344CB8AC3E}">
        <p14:creationId xmlns:p14="http://schemas.microsoft.com/office/powerpoint/2010/main" val="17776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20</a:t>
            </a:fld>
            <a:endParaRPr lang="en-US" dirty="0">
              <a:solidFill>
                <a:prstClr val="white"/>
              </a:solidFill>
              <a:latin typeface="Intel Clear"/>
            </a:endParaRPr>
          </a:p>
        </p:txBody>
      </p:sp>
      <p:sp>
        <p:nvSpPr>
          <p:cNvPr id="408" name="TextBox 407"/>
          <p:cNvSpPr txBox="1"/>
          <p:nvPr/>
        </p:nvSpPr>
        <p:spPr>
          <a:xfrm>
            <a:off x="5029082" y="1069820"/>
            <a:ext cx="3580467" cy="1546577"/>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ALU ops</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Load / Store</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Wire up registers properly!  And propagate state.</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dead data.</a:t>
            </a:r>
          </a:p>
          <a:p>
            <a:pPr marL="257175" indent="-257175"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48" name="Rectangle 47"/>
          <p:cNvSpPr/>
          <p:nvPr/>
        </p:nvSpPr>
        <p:spPr bwMode="auto">
          <a:xfrm>
            <a:off x="2655807" y="1188550"/>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9" name="Straight Connector 48"/>
          <p:cNvCxnSpPr>
            <a:stCxn id="51" idx="2"/>
            <a:endCxn id="48" idx="0"/>
          </p:cNvCxnSpPr>
          <p:nvPr/>
        </p:nvCxnSpPr>
        <p:spPr bwMode="auto">
          <a:xfrm>
            <a:off x="2560501" y="1158666"/>
            <a:ext cx="175903" cy="2988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50" name="Group 161"/>
          <p:cNvGrpSpPr/>
          <p:nvPr/>
        </p:nvGrpSpPr>
        <p:grpSpPr>
          <a:xfrm>
            <a:off x="2361012" y="782094"/>
            <a:ext cx="269201" cy="376572"/>
            <a:chOff x="3183572" y="1020479"/>
            <a:chExt cx="358934" cy="502096"/>
          </a:xfrm>
        </p:grpSpPr>
        <p:sp>
          <p:nvSpPr>
            <p:cNvPr id="51" name="TextBox 50"/>
            <p:cNvSpPr txBox="1"/>
            <p:nvPr/>
          </p:nvSpPr>
          <p:spPr>
            <a:xfrm>
              <a:off x="3356606" y="1122466"/>
              <a:ext cx="185900"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52" name="Right Arrow 51"/>
            <p:cNvSpPr/>
            <p:nvPr/>
          </p:nvSpPr>
          <p:spPr bwMode="auto">
            <a:xfrm rot="5400000">
              <a:off x="3405413" y="1043677"/>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4" name="Straight Arrow Connector 53"/>
            <p:cNvCxnSpPr>
              <a:endCxn id="51" idx="1"/>
            </p:cNvCxnSpPr>
            <p:nvPr/>
          </p:nvCxnSpPr>
          <p:spPr bwMode="auto">
            <a:xfrm>
              <a:off x="3183572" y="1156108"/>
              <a:ext cx="173034" cy="16641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grpSp>
      <p:sp>
        <p:nvSpPr>
          <p:cNvPr id="55" name="Flowchart: Summing Junction 54"/>
          <p:cNvSpPr/>
          <p:nvPr/>
        </p:nvSpPr>
        <p:spPr bwMode="auto">
          <a:xfrm>
            <a:off x="2977789" y="3057803"/>
            <a:ext cx="194948" cy="17089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6" name="TextBox 55"/>
          <p:cNvSpPr txBox="1"/>
          <p:nvPr/>
        </p:nvSpPr>
        <p:spPr>
          <a:xfrm>
            <a:off x="319212" y="939479"/>
            <a:ext cx="2062570"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57" name="TextBox 56"/>
          <p:cNvSpPr txBox="1"/>
          <p:nvPr/>
        </p:nvSpPr>
        <p:spPr>
          <a:xfrm>
            <a:off x="319212" y="1607118"/>
            <a:ext cx="200763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58" name="TextBox 57"/>
          <p:cNvSpPr txBox="1"/>
          <p:nvPr/>
        </p:nvSpPr>
        <p:spPr>
          <a:xfrm>
            <a:off x="319212"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59" name="TextBox 58"/>
          <p:cNvSpPr txBox="1"/>
          <p:nvPr/>
        </p:nvSpPr>
        <p:spPr>
          <a:xfrm>
            <a:off x="319212"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60" name="TextBox 59"/>
          <p:cNvSpPr txBox="1"/>
          <p:nvPr/>
        </p:nvSpPr>
        <p:spPr>
          <a:xfrm>
            <a:off x="319212"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61" name="TextBox 60"/>
          <p:cNvSpPr txBox="1"/>
          <p:nvPr/>
        </p:nvSpPr>
        <p:spPr>
          <a:xfrm>
            <a:off x="319212"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grpSp>
        <p:nvGrpSpPr>
          <p:cNvPr id="62" name="Group 242"/>
          <p:cNvGrpSpPr/>
          <p:nvPr/>
        </p:nvGrpSpPr>
        <p:grpSpPr>
          <a:xfrm>
            <a:off x="3793094" y="4559331"/>
            <a:ext cx="139809" cy="384159"/>
            <a:chOff x="4580450" y="6130267"/>
            <a:chExt cx="186412" cy="512212"/>
          </a:xfrm>
        </p:grpSpPr>
        <p:sp>
          <p:nvSpPr>
            <p:cNvPr id="63" name="TextBox 62"/>
            <p:cNvSpPr txBox="1"/>
            <p:nvPr/>
          </p:nvSpPr>
          <p:spPr>
            <a:xfrm>
              <a:off x="4580450" y="6242370"/>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64" name="Right Arrow 63"/>
            <p:cNvSpPr/>
            <p:nvPr/>
          </p:nvSpPr>
          <p:spPr bwMode="auto">
            <a:xfrm rot="16200000">
              <a:off x="4639267" y="6164657"/>
              <a:ext cx="112101"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sp>
        <p:nvSpPr>
          <p:cNvPr id="65" name="Rectangle 64"/>
          <p:cNvSpPr/>
          <p:nvPr/>
        </p:nvSpPr>
        <p:spPr bwMode="auto">
          <a:xfrm>
            <a:off x="2646580" y="200238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6" name="TextBox 65"/>
          <p:cNvSpPr txBox="1"/>
          <p:nvPr/>
        </p:nvSpPr>
        <p:spPr>
          <a:xfrm>
            <a:off x="2511559" y="1649086"/>
            <a:ext cx="139424"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cxnSp>
        <p:nvCxnSpPr>
          <p:cNvPr id="67" name="Straight Connector 66"/>
          <p:cNvCxnSpPr>
            <a:stCxn id="66" idx="2"/>
            <a:endCxn id="70" idx="0"/>
          </p:cNvCxnSpPr>
          <p:nvPr/>
        </p:nvCxnSpPr>
        <p:spPr bwMode="auto">
          <a:xfrm>
            <a:off x="2581271" y="1949168"/>
            <a:ext cx="362031" cy="5321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8" name="Right Arrow 67"/>
          <p:cNvSpPr/>
          <p:nvPr/>
        </p:nvSpPr>
        <p:spPr bwMode="auto">
          <a:xfrm rot="5400000">
            <a:off x="2548163" y="1589995"/>
            <a:ext cx="67200" cy="324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9" name="Straight Arrow Connector 68"/>
          <p:cNvCxnSpPr>
            <a:endCxn id="66" idx="1"/>
          </p:cNvCxnSpPr>
          <p:nvPr/>
        </p:nvCxnSpPr>
        <p:spPr bwMode="auto">
          <a:xfrm>
            <a:off x="2381782" y="1674319"/>
            <a:ext cx="129777" cy="12480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70" name="Rectangle 69"/>
          <p:cNvSpPr/>
          <p:nvPr/>
        </p:nvSpPr>
        <p:spPr bwMode="auto">
          <a:xfrm>
            <a:off x="2862705" y="200238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1" name="Straight Arrow Connector 70"/>
          <p:cNvCxnSpPr>
            <a:stCxn id="48" idx="2"/>
            <a:endCxn id="65" idx="0"/>
          </p:cNvCxnSpPr>
          <p:nvPr/>
        </p:nvCxnSpPr>
        <p:spPr bwMode="auto">
          <a:xfrm flipH="1">
            <a:off x="2727177" y="1244406"/>
            <a:ext cx="9227" cy="7579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2" name="Rectangle 71"/>
          <p:cNvSpPr/>
          <p:nvPr/>
        </p:nvSpPr>
        <p:spPr bwMode="auto">
          <a:xfrm>
            <a:off x="2650983"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3" name="Straight Connector 72"/>
          <p:cNvCxnSpPr>
            <a:endCxn id="75" idx="0"/>
          </p:cNvCxnSpPr>
          <p:nvPr/>
        </p:nvCxnSpPr>
        <p:spPr bwMode="auto">
          <a:xfrm flipH="1">
            <a:off x="3147438" y="2498421"/>
            <a:ext cx="6320" cy="24697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74" name="Rectangle 73"/>
          <p:cNvSpPr/>
          <p:nvPr/>
        </p:nvSpPr>
        <p:spPr bwMode="auto">
          <a:xfrm>
            <a:off x="2867108"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5" name="Rectangle 74"/>
          <p:cNvSpPr/>
          <p:nvPr/>
        </p:nvSpPr>
        <p:spPr bwMode="auto">
          <a:xfrm>
            <a:off x="3066840" y="274539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6" name="Straight Arrow Connector 75"/>
          <p:cNvCxnSpPr>
            <a:stCxn id="65" idx="2"/>
          </p:cNvCxnSpPr>
          <p:nvPr/>
        </p:nvCxnSpPr>
        <p:spPr bwMode="auto">
          <a:xfrm>
            <a:off x="2727177" y="2058237"/>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2943302" y="2058237"/>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8" name="Rectangle 77"/>
          <p:cNvSpPr/>
          <p:nvPr/>
        </p:nvSpPr>
        <p:spPr bwMode="auto">
          <a:xfrm>
            <a:off x="2655807" y="3503373"/>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9" name="Rectangle 78"/>
          <p:cNvSpPr/>
          <p:nvPr/>
        </p:nvSpPr>
        <p:spPr bwMode="auto">
          <a:xfrm>
            <a:off x="3071664" y="3503373"/>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0" name="Straight Connector 79"/>
          <p:cNvCxnSpPr>
            <a:endCxn id="55" idx="7"/>
          </p:cNvCxnSpPr>
          <p:nvPr/>
        </p:nvCxnSpPr>
        <p:spPr bwMode="auto">
          <a:xfrm flipH="1">
            <a:off x="3144188" y="2810827"/>
            <a:ext cx="15891" cy="27200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1" name="Straight Connector 80"/>
          <p:cNvCxnSpPr>
            <a:stCxn id="74" idx="2"/>
            <a:endCxn id="55" idx="1"/>
          </p:cNvCxnSpPr>
          <p:nvPr/>
        </p:nvCxnSpPr>
        <p:spPr bwMode="auto">
          <a:xfrm>
            <a:off x="2947705" y="2801253"/>
            <a:ext cx="58634" cy="28157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2" name="Straight Connector 81"/>
          <p:cNvCxnSpPr>
            <a:stCxn id="55" idx="4"/>
            <a:endCxn id="79" idx="0"/>
          </p:cNvCxnSpPr>
          <p:nvPr/>
        </p:nvCxnSpPr>
        <p:spPr bwMode="auto">
          <a:xfrm>
            <a:off x="3075263" y="3228697"/>
            <a:ext cx="76998" cy="2746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3" name="Straight Arrow Connector 82"/>
          <p:cNvCxnSpPr/>
          <p:nvPr/>
        </p:nvCxnSpPr>
        <p:spPr bwMode="auto">
          <a:xfrm>
            <a:off x="2736403" y="2801253"/>
            <a:ext cx="9227" cy="702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65033" y="4280101"/>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85" name="Straight Connector 84"/>
          <p:cNvCxnSpPr/>
          <p:nvPr/>
        </p:nvCxnSpPr>
        <p:spPr bwMode="auto">
          <a:xfrm flipH="1">
            <a:off x="3171743" y="3587555"/>
            <a:ext cx="15891" cy="27200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6" name="Straight Connector 85"/>
          <p:cNvCxnSpPr>
            <a:stCxn id="78" idx="2"/>
          </p:cNvCxnSpPr>
          <p:nvPr/>
        </p:nvCxnSpPr>
        <p:spPr bwMode="auto">
          <a:xfrm>
            <a:off x="2736404" y="3559229"/>
            <a:ext cx="297490" cy="300329"/>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7" name="Straight Connector 86"/>
          <p:cNvCxnSpPr>
            <a:stCxn id="91" idx="4"/>
            <a:endCxn id="84" idx="0"/>
          </p:cNvCxnSpPr>
          <p:nvPr/>
        </p:nvCxnSpPr>
        <p:spPr bwMode="auto">
          <a:xfrm flipH="1">
            <a:off x="2745631" y="4005425"/>
            <a:ext cx="346331" cy="27467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8" name="Straight Connector 87"/>
          <p:cNvCxnSpPr>
            <a:stCxn id="63" idx="1"/>
            <a:endCxn id="89" idx="3"/>
          </p:cNvCxnSpPr>
          <p:nvPr/>
        </p:nvCxnSpPr>
        <p:spPr bwMode="auto">
          <a:xfrm flipH="1" flipV="1">
            <a:off x="2826227" y="4671335"/>
            <a:ext cx="966867" cy="122114"/>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89" name="Rectangle 88"/>
          <p:cNvSpPr/>
          <p:nvPr/>
        </p:nvSpPr>
        <p:spPr bwMode="auto">
          <a:xfrm>
            <a:off x="2665033" y="4643407"/>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90" name="Straight Arrow Connector 89"/>
          <p:cNvCxnSpPr/>
          <p:nvPr/>
        </p:nvCxnSpPr>
        <p:spPr bwMode="auto">
          <a:xfrm>
            <a:off x="2745630" y="4328676"/>
            <a:ext cx="0" cy="2826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Flowchart: Or 90"/>
          <p:cNvSpPr/>
          <p:nvPr/>
        </p:nvSpPr>
        <p:spPr bwMode="auto">
          <a:xfrm>
            <a:off x="3011185" y="3816195"/>
            <a:ext cx="161552" cy="189230"/>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Tree>
    <p:custDataLst>
      <p:tags r:id="rId1"/>
    </p:custDataLst>
    <p:extLst>
      <p:ext uri="{BB962C8B-B14F-4D97-AF65-F5344CB8AC3E}">
        <p14:creationId xmlns:p14="http://schemas.microsoft.com/office/powerpoint/2010/main" val="79229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specialize</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21</a:t>
            </a:fld>
            <a:endParaRPr lang="en-US" dirty="0">
              <a:solidFill>
                <a:prstClr val="white"/>
              </a:solidFill>
              <a:latin typeface="Intel Clear"/>
            </a:endParaRPr>
          </a:p>
        </p:txBody>
      </p:sp>
      <p:sp>
        <p:nvSpPr>
          <p:cNvPr id="408" name="TextBox 407"/>
          <p:cNvSpPr txBox="1"/>
          <p:nvPr/>
        </p:nvSpPr>
        <p:spPr>
          <a:xfrm>
            <a:off x="5029082" y="1069821"/>
            <a:ext cx="3580467" cy="1754326"/>
          </a:xfrm>
          <a:prstGeom prst="rect">
            <a:avLst/>
          </a:prstGeom>
          <a:noFill/>
        </p:spPr>
        <p:txBody>
          <a:bodyPr wrap="square" rtlCol="0">
            <a:spAutoFit/>
          </a:bodyPr>
          <a:lstStyle/>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Instructions are fixed. Remove “Fetch”</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ALU ops</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unused Load / Store</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Wire up registers properly!  And propagate state.</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Remove dead data.</a:t>
            </a:r>
          </a:p>
          <a:p>
            <a:pPr marL="257175" indent="-257175" defTabSz="685800" eaLnBrk="0" fontAlgn="base" hangingPunct="0">
              <a:spcBef>
                <a:spcPct val="0"/>
              </a:spcBef>
              <a:spcAft>
                <a:spcPct val="0"/>
              </a:spcAft>
              <a:buFont typeface="+mj-lt"/>
              <a:buAutoNum type="arabicPeriod"/>
            </a:pPr>
            <a:r>
              <a:rPr lang="en-US" sz="1350" dirty="0">
                <a:solidFill>
                  <a:prstClr val="black"/>
                </a:solidFill>
                <a:latin typeface="Arial" pitchFamily="34" charset="0"/>
              </a:rPr>
              <a:t>Reschedule!</a:t>
            </a:r>
          </a:p>
          <a:p>
            <a:pPr marL="257175" indent="-257175" defTabSz="685800" eaLnBrk="0" fontAlgn="base" hangingPunct="0">
              <a:spcBef>
                <a:spcPct val="0"/>
              </a:spcBef>
              <a:spcAft>
                <a:spcPct val="0"/>
              </a:spcAft>
            </a:pPr>
            <a:endParaRPr lang="en-US" sz="1350" dirty="0">
              <a:solidFill>
                <a:prstClr val="black"/>
              </a:solidFill>
              <a:latin typeface="Arial" pitchFamily="34" charset="0"/>
            </a:endParaRPr>
          </a:p>
        </p:txBody>
      </p:sp>
      <p:grpSp>
        <p:nvGrpSpPr>
          <p:cNvPr id="31" name="Group 161"/>
          <p:cNvGrpSpPr/>
          <p:nvPr/>
        </p:nvGrpSpPr>
        <p:grpSpPr>
          <a:xfrm>
            <a:off x="2441271" y="845570"/>
            <a:ext cx="269201" cy="376572"/>
            <a:chOff x="3183572" y="1020479"/>
            <a:chExt cx="358934" cy="502096"/>
          </a:xfrm>
        </p:grpSpPr>
        <p:sp>
          <p:nvSpPr>
            <p:cNvPr id="32" name="TextBox 31"/>
            <p:cNvSpPr txBox="1"/>
            <p:nvPr/>
          </p:nvSpPr>
          <p:spPr>
            <a:xfrm>
              <a:off x="3356606" y="1122466"/>
              <a:ext cx="185900"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33" name="Right Arrow 32"/>
            <p:cNvSpPr/>
            <p:nvPr/>
          </p:nvSpPr>
          <p:spPr bwMode="auto">
            <a:xfrm rot="5400000">
              <a:off x="3405413" y="1043677"/>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34" name="Straight Arrow Connector 33"/>
            <p:cNvCxnSpPr>
              <a:endCxn id="32" idx="1"/>
            </p:cNvCxnSpPr>
            <p:nvPr/>
          </p:nvCxnSpPr>
          <p:spPr bwMode="auto">
            <a:xfrm>
              <a:off x="3183572" y="1156108"/>
              <a:ext cx="173034" cy="16641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grpSp>
      <p:sp>
        <p:nvSpPr>
          <p:cNvPr id="35" name="Flowchart: Summing Junction 34"/>
          <p:cNvSpPr/>
          <p:nvPr/>
        </p:nvSpPr>
        <p:spPr bwMode="auto">
          <a:xfrm>
            <a:off x="3064142" y="1521671"/>
            <a:ext cx="194948" cy="170894"/>
          </a:xfrm>
          <a:prstGeom prst="flowChartSummingJuncti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6" name="TextBox 35"/>
          <p:cNvSpPr txBox="1"/>
          <p:nvPr/>
        </p:nvSpPr>
        <p:spPr>
          <a:xfrm>
            <a:off x="317889" y="939479"/>
            <a:ext cx="2053670"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[100]</a:t>
            </a:r>
          </a:p>
        </p:txBody>
      </p:sp>
      <p:sp>
        <p:nvSpPr>
          <p:cNvPr id="37" name="TextBox 36"/>
          <p:cNvSpPr txBox="1"/>
          <p:nvPr/>
        </p:nvSpPr>
        <p:spPr>
          <a:xfrm>
            <a:off x="317889" y="1607118"/>
            <a:ext cx="211475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R1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a:t>
            </a:r>
            <a:r>
              <a:rPr lang="en-US" sz="1350" dirty="0" err="1">
                <a:solidFill>
                  <a:prstClr val="black"/>
                </a:solidFill>
                <a:latin typeface="Arial" pitchFamily="34" charset="0"/>
              </a:rPr>
              <a:t>Mem</a:t>
            </a:r>
            <a:r>
              <a:rPr lang="en-US" sz="1350" dirty="0">
                <a:solidFill>
                  <a:prstClr val="black"/>
                </a:solidFill>
                <a:latin typeface="Arial" pitchFamily="34" charset="0"/>
              </a:rPr>
              <a:t>[101]</a:t>
            </a:r>
          </a:p>
        </p:txBody>
      </p:sp>
      <p:sp>
        <p:nvSpPr>
          <p:cNvPr id="38" name="TextBox 37"/>
          <p:cNvSpPr txBox="1"/>
          <p:nvPr/>
        </p:nvSpPr>
        <p:spPr>
          <a:xfrm>
            <a:off x="317889" y="2315612"/>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Load #42</a:t>
            </a:r>
          </a:p>
        </p:txBody>
      </p:sp>
      <p:sp>
        <p:nvSpPr>
          <p:cNvPr id="39" name="TextBox 38"/>
          <p:cNvSpPr txBox="1"/>
          <p:nvPr/>
        </p:nvSpPr>
        <p:spPr>
          <a:xfrm>
            <a:off x="317889" y="3037144"/>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R2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rPr>
              <a:t>Mul</a:t>
            </a:r>
            <a:r>
              <a:rPr lang="en-US" sz="1350" dirty="0">
                <a:solidFill>
                  <a:prstClr val="black"/>
                </a:solidFill>
                <a:latin typeface="Arial" pitchFamily="34" charset="0"/>
              </a:rPr>
              <a:t> R1, R2</a:t>
            </a:r>
          </a:p>
        </p:txBody>
      </p:sp>
      <p:sp>
        <p:nvSpPr>
          <p:cNvPr id="40" name="TextBox 39"/>
          <p:cNvSpPr txBox="1"/>
          <p:nvPr/>
        </p:nvSpPr>
        <p:spPr>
          <a:xfrm>
            <a:off x="317889" y="3793600"/>
            <a:ext cx="181938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R0 </a:t>
            </a:r>
            <a:r>
              <a:rPr lang="en-US" sz="1350" dirty="0">
                <a:solidFill>
                  <a:prstClr val="black"/>
                </a:solidFill>
                <a:latin typeface="Arial" pitchFamily="34" charset="0"/>
                <a:sym typeface="Wingdings" pitchFamily="2" charset="2"/>
              </a:rPr>
              <a:t> </a:t>
            </a:r>
            <a:r>
              <a:rPr lang="en-US" sz="1350" dirty="0">
                <a:solidFill>
                  <a:prstClr val="black"/>
                </a:solidFill>
                <a:latin typeface="Arial" pitchFamily="34" charset="0"/>
              </a:rPr>
              <a:t>Add R2, R0</a:t>
            </a:r>
          </a:p>
        </p:txBody>
      </p:sp>
      <p:sp>
        <p:nvSpPr>
          <p:cNvPr id="41" name="TextBox 40"/>
          <p:cNvSpPr txBox="1"/>
          <p:nvPr/>
        </p:nvSpPr>
        <p:spPr>
          <a:xfrm>
            <a:off x="317889" y="4506985"/>
            <a:ext cx="1971609"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Store R0 </a:t>
            </a:r>
            <a:r>
              <a:rPr lang="en-US" sz="1350" dirty="0">
                <a:solidFill>
                  <a:prstClr val="black"/>
                </a:solidFill>
                <a:latin typeface="Arial" pitchFamily="34" charset="0"/>
                <a:sym typeface="Wingdings" pitchFamily="2" charset="2"/>
              </a:rPr>
              <a:t> </a:t>
            </a:r>
            <a:r>
              <a:rPr lang="en-US" sz="1350" dirty="0" err="1">
                <a:solidFill>
                  <a:prstClr val="black"/>
                </a:solidFill>
                <a:latin typeface="Arial" pitchFamily="34" charset="0"/>
                <a:sym typeface="Wingdings" pitchFamily="2" charset="2"/>
              </a:rPr>
              <a:t>Mem</a:t>
            </a:r>
            <a:r>
              <a:rPr lang="en-US" sz="1350" dirty="0">
                <a:solidFill>
                  <a:prstClr val="black"/>
                </a:solidFill>
                <a:latin typeface="Arial" pitchFamily="34" charset="0"/>
                <a:sym typeface="Wingdings" pitchFamily="2" charset="2"/>
              </a:rPr>
              <a:t>[100]</a:t>
            </a:r>
            <a:endParaRPr lang="en-US" sz="1350" dirty="0">
              <a:solidFill>
                <a:prstClr val="black"/>
              </a:solidFill>
              <a:latin typeface="Arial" pitchFamily="34" charset="0"/>
            </a:endParaRPr>
          </a:p>
        </p:txBody>
      </p:sp>
      <p:grpSp>
        <p:nvGrpSpPr>
          <p:cNvPr id="42" name="Group 242"/>
          <p:cNvGrpSpPr/>
          <p:nvPr/>
        </p:nvGrpSpPr>
        <p:grpSpPr>
          <a:xfrm>
            <a:off x="3461342" y="2592611"/>
            <a:ext cx="139809" cy="384159"/>
            <a:chOff x="4580450" y="6130267"/>
            <a:chExt cx="186412" cy="512212"/>
          </a:xfrm>
        </p:grpSpPr>
        <p:sp>
          <p:nvSpPr>
            <p:cNvPr id="43" name="TextBox 42"/>
            <p:cNvSpPr txBox="1"/>
            <p:nvPr/>
          </p:nvSpPr>
          <p:spPr>
            <a:xfrm>
              <a:off x="4580450" y="6242370"/>
              <a:ext cx="186412"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4" name="Right Arrow 43"/>
            <p:cNvSpPr/>
            <p:nvPr/>
          </p:nvSpPr>
          <p:spPr bwMode="auto">
            <a:xfrm rot="16200000">
              <a:off x="4639267" y="6164657"/>
              <a:ext cx="112101" cy="4332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45" name="Group 47"/>
          <p:cNvGrpSpPr/>
          <p:nvPr/>
        </p:nvGrpSpPr>
        <p:grpSpPr>
          <a:xfrm>
            <a:off x="3124489" y="858584"/>
            <a:ext cx="269201" cy="376572"/>
            <a:chOff x="3855935" y="1076435"/>
            <a:chExt cx="358934" cy="502096"/>
          </a:xfrm>
        </p:grpSpPr>
        <p:sp>
          <p:nvSpPr>
            <p:cNvPr id="46" name="TextBox 45"/>
            <p:cNvSpPr txBox="1"/>
            <p:nvPr/>
          </p:nvSpPr>
          <p:spPr>
            <a:xfrm>
              <a:off x="4028969" y="1178422"/>
              <a:ext cx="185900" cy="4001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endParaRPr lang="en-US" sz="1350" dirty="0">
                <a:solidFill>
                  <a:prstClr val="black"/>
                </a:solidFill>
                <a:latin typeface="Intel Clear"/>
              </a:endParaRPr>
            </a:p>
          </p:txBody>
        </p:sp>
        <p:sp>
          <p:nvSpPr>
            <p:cNvPr id="48" name="Right Arrow 47"/>
            <p:cNvSpPr/>
            <p:nvPr/>
          </p:nvSpPr>
          <p:spPr bwMode="auto">
            <a:xfrm rot="5400000">
              <a:off x="4077776" y="1099633"/>
              <a:ext cx="89600" cy="43203"/>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49" name="Straight Arrow Connector 48"/>
            <p:cNvCxnSpPr>
              <a:endCxn id="46" idx="1"/>
            </p:cNvCxnSpPr>
            <p:nvPr/>
          </p:nvCxnSpPr>
          <p:spPr bwMode="auto">
            <a:xfrm>
              <a:off x="3855935" y="1212064"/>
              <a:ext cx="173034" cy="166412"/>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grpSp>
      <p:sp>
        <p:nvSpPr>
          <p:cNvPr id="50" name="Rectangle 49"/>
          <p:cNvSpPr/>
          <p:nvPr/>
        </p:nvSpPr>
        <p:spPr bwMode="auto">
          <a:xfrm>
            <a:off x="2576646" y="1579190"/>
            <a:ext cx="161194" cy="5585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1" name="Straight Connector 50"/>
          <p:cNvCxnSpPr>
            <a:stCxn id="46" idx="2"/>
            <a:endCxn id="35" idx="7"/>
          </p:cNvCxnSpPr>
          <p:nvPr/>
        </p:nvCxnSpPr>
        <p:spPr bwMode="auto">
          <a:xfrm flipH="1">
            <a:off x="3230541" y="1235156"/>
            <a:ext cx="93437" cy="3115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bwMode="auto">
          <a:xfrm>
            <a:off x="3009862" y="1371600"/>
            <a:ext cx="96719" cy="17022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4" name="Straight Connector 53"/>
          <p:cNvCxnSpPr>
            <a:stCxn id="35" idx="4"/>
          </p:cNvCxnSpPr>
          <p:nvPr/>
        </p:nvCxnSpPr>
        <p:spPr bwMode="auto">
          <a:xfrm flipH="1">
            <a:off x="2961339" y="1692565"/>
            <a:ext cx="200278" cy="46355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5" name="Straight Connector 54"/>
          <p:cNvCxnSpPr>
            <a:stCxn id="43" idx="1"/>
            <a:endCxn id="56" idx="5"/>
          </p:cNvCxnSpPr>
          <p:nvPr/>
        </p:nvCxnSpPr>
        <p:spPr bwMode="auto">
          <a:xfrm flipH="1" flipV="1">
            <a:off x="2953571" y="2317638"/>
            <a:ext cx="507771" cy="509091"/>
          </a:xfrm>
          <a:prstGeom prst="line">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sp>
        <p:nvSpPr>
          <p:cNvPr id="56" name="Flowchart: Or 55"/>
          <p:cNvSpPr/>
          <p:nvPr/>
        </p:nvSpPr>
        <p:spPr bwMode="auto">
          <a:xfrm>
            <a:off x="2815678" y="2156120"/>
            <a:ext cx="161552" cy="189230"/>
          </a:xfrm>
          <a:prstGeom prst="flowChartO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57" name="Straight Connector 56"/>
          <p:cNvCxnSpPr>
            <a:endCxn id="56" idx="1"/>
          </p:cNvCxnSpPr>
          <p:nvPr/>
        </p:nvCxnSpPr>
        <p:spPr bwMode="auto">
          <a:xfrm>
            <a:off x="2657454" y="1652340"/>
            <a:ext cx="181882" cy="53149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8" name="Straight Connector 57"/>
          <p:cNvCxnSpPr>
            <a:endCxn id="50" idx="0"/>
          </p:cNvCxnSpPr>
          <p:nvPr/>
        </p:nvCxnSpPr>
        <p:spPr bwMode="auto">
          <a:xfrm>
            <a:off x="2633796" y="990179"/>
            <a:ext cx="23447" cy="58901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364453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22</a:t>
            </a:fld>
            <a:endParaRPr lang="en-US" dirty="0">
              <a:solidFill>
                <a:prstClr val="white"/>
              </a:solidFill>
              <a:latin typeface="Intel Clear"/>
            </a:endParaRPr>
          </a:p>
        </p:txBody>
      </p:sp>
      <p:sp>
        <p:nvSpPr>
          <p:cNvPr id="95" name="Content Placeholder 6"/>
          <p:cNvSpPr>
            <a:spLocks noGrp="1"/>
          </p:cNvSpPr>
          <p:nvPr>
            <p:ph sz="quarter" idx="11"/>
          </p:nvPr>
        </p:nvSpPr>
        <p:spPr>
          <a:xfrm>
            <a:off x="213582" y="777426"/>
            <a:ext cx="8671842" cy="1219544"/>
          </a:xfrm>
        </p:spPr>
        <p:txBody>
          <a:bodyPr>
            <a:noAutofit/>
          </a:bodyPr>
          <a:lstStyle/>
          <a:p>
            <a:pPr algn="ctr">
              <a:buNone/>
            </a:pPr>
            <a:r>
              <a:rPr lang="en-US" sz="3300" dirty="0">
                <a:solidFill>
                  <a:schemeClr val="accent2"/>
                </a:solidFill>
                <a:latin typeface="Arial Black" panose="020B0A04020102020204" pitchFamily="34" charset="0"/>
              </a:rPr>
              <a:t>Custom Datapath:</a:t>
            </a:r>
            <a:br>
              <a:rPr lang="en-US" sz="3300" dirty="0">
                <a:solidFill>
                  <a:schemeClr val="accent2"/>
                </a:solidFill>
                <a:latin typeface="Arial Black" panose="020B0A04020102020204" pitchFamily="34" charset="0"/>
              </a:rPr>
            </a:br>
            <a:r>
              <a:rPr lang="en-US" sz="3300" dirty="0">
                <a:solidFill>
                  <a:schemeClr val="accent2"/>
                </a:solidFill>
                <a:latin typeface="Arial Black" panose="020B0A04020102020204" pitchFamily="34" charset="0"/>
              </a:rPr>
              <a:t>Your Algorithm, in Space</a:t>
            </a:r>
          </a:p>
        </p:txBody>
      </p:sp>
      <p:sp>
        <p:nvSpPr>
          <p:cNvPr id="33" name="Rectangle 32"/>
          <p:cNvSpPr/>
          <p:nvPr/>
        </p:nvSpPr>
        <p:spPr bwMode="auto">
          <a:xfrm>
            <a:off x="3222714" y="2062196"/>
            <a:ext cx="980621" cy="40834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685800" eaLnBrk="0" fontAlgn="base" hangingPunct="0">
              <a:spcBef>
                <a:spcPct val="0"/>
              </a:spcBef>
              <a:spcAft>
                <a:spcPct val="0"/>
              </a:spcAft>
              <a:defRPr/>
            </a:pPr>
            <a:r>
              <a:rPr lang="en-US" sz="1500" dirty="0">
                <a:solidFill>
                  <a:srgbClr val="000000"/>
                </a:solidFill>
                <a:latin typeface="Intel Clear"/>
              </a:rPr>
              <a:t>load</a:t>
            </a:r>
          </a:p>
        </p:txBody>
      </p:sp>
      <p:sp>
        <p:nvSpPr>
          <p:cNvPr id="34" name="Rectangle 33"/>
          <p:cNvSpPr/>
          <p:nvPr/>
        </p:nvSpPr>
        <p:spPr bwMode="auto">
          <a:xfrm>
            <a:off x="4353447" y="2062196"/>
            <a:ext cx="980621" cy="40834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685800" eaLnBrk="0" fontAlgn="base" hangingPunct="0">
              <a:spcBef>
                <a:spcPct val="0"/>
              </a:spcBef>
              <a:spcAft>
                <a:spcPct val="0"/>
              </a:spcAft>
              <a:defRPr/>
            </a:pPr>
            <a:r>
              <a:rPr lang="en-US" sz="1500" dirty="0">
                <a:solidFill>
                  <a:srgbClr val="000000"/>
                </a:solidFill>
                <a:latin typeface="Intel Clear"/>
              </a:rPr>
              <a:t>load</a:t>
            </a:r>
          </a:p>
        </p:txBody>
      </p:sp>
      <p:cxnSp>
        <p:nvCxnSpPr>
          <p:cNvPr id="38" name="Straight Arrow Connector 37"/>
          <p:cNvCxnSpPr>
            <a:stCxn id="34" idx="2"/>
            <a:endCxn id="57" idx="1"/>
          </p:cNvCxnSpPr>
          <p:nvPr/>
        </p:nvCxnSpPr>
        <p:spPr bwMode="auto">
          <a:xfrm>
            <a:off x="4843758" y="2470545"/>
            <a:ext cx="361909" cy="41782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39" name="Rectangle 38"/>
          <p:cNvSpPr/>
          <p:nvPr/>
        </p:nvSpPr>
        <p:spPr bwMode="auto">
          <a:xfrm>
            <a:off x="3920649" y="4108150"/>
            <a:ext cx="1130734" cy="37888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685800" eaLnBrk="0" fontAlgn="base" hangingPunct="0">
              <a:spcBef>
                <a:spcPct val="0"/>
              </a:spcBef>
              <a:spcAft>
                <a:spcPct val="0"/>
              </a:spcAft>
              <a:defRPr/>
            </a:pPr>
            <a:r>
              <a:rPr lang="en-US" sz="1500" dirty="0">
                <a:solidFill>
                  <a:srgbClr val="000000"/>
                </a:solidFill>
                <a:latin typeface="Intel Clear"/>
              </a:rPr>
              <a:t>store</a:t>
            </a:r>
          </a:p>
        </p:txBody>
      </p:sp>
      <p:cxnSp>
        <p:nvCxnSpPr>
          <p:cNvPr id="40" name="Straight Arrow Connector 39"/>
          <p:cNvCxnSpPr>
            <a:stCxn id="69" idx="4"/>
            <a:endCxn id="39" idx="0"/>
          </p:cNvCxnSpPr>
          <p:nvPr/>
        </p:nvCxnSpPr>
        <p:spPr bwMode="auto">
          <a:xfrm>
            <a:off x="4484841" y="3830305"/>
            <a:ext cx="1175" cy="27784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57" name="Flowchart: Summing Junction 56"/>
          <p:cNvSpPr/>
          <p:nvPr/>
        </p:nvSpPr>
        <p:spPr bwMode="auto">
          <a:xfrm>
            <a:off x="5151959" y="2841206"/>
            <a:ext cx="366736" cy="322049"/>
          </a:xfrm>
          <a:prstGeom prst="flowChartSummingJuncti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62" name="Straight Arrow Connector 61"/>
          <p:cNvCxnSpPr>
            <a:stCxn id="18" idx="2"/>
            <a:endCxn id="57" idx="7"/>
          </p:cNvCxnSpPr>
          <p:nvPr/>
        </p:nvCxnSpPr>
        <p:spPr bwMode="auto">
          <a:xfrm flipH="1">
            <a:off x="5464987" y="2706019"/>
            <a:ext cx="298366" cy="18235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64" name="TextBox 63"/>
          <p:cNvSpPr txBox="1"/>
          <p:nvPr/>
        </p:nvSpPr>
        <p:spPr>
          <a:xfrm>
            <a:off x="5552920" y="2198888"/>
            <a:ext cx="673390" cy="369332"/>
          </a:xfrm>
          <a:prstGeom prst="rect">
            <a:avLst/>
          </a:prstGeom>
          <a:noFill/>
        </p:spPr>
        <p:txBody>
          <a:bodyPr wrap="square" rtlCol="0">
            <a:spAutoFit/>
          </a:bodyPr>
          <a:lstStyle/>
          <a:p>
            <a:pPr algn="ctr" defTabSz="685800" eaLnBrk="0" fontAlgn="base" hangingPunct="0">
              <a:spcBef>
                <a:spcPct val="0"/>
              </a:spcBef>
              <a:spcAft>
                <a:spcPct val="0"/>
              </a:spcAft>
            </a:pPr>
            <a:r>
              <a:rPr lang="en-US" dirty="0">
                <a:solidFill>
                  <a:prstClr val="black"/>
                </a:solidFill>
                <a:latin typeface="Arial" pitchFamily="34" charset="0"/>
              </a:rPr>
              <a:t>42</a:t>
            </a:r>
          </a:p>
        </p:txBody>
      </p:sp>
      <p:sp>
        <p:nvSpPr>
          <p:cNvPr id="69" name="Flowchart: Or 68"/>
          <p:cNvSpPr/>
          <p:nvPr/>
        </p:nvSpPr>
        <p:spPr bwMode="auto">
          <a:xfrm>
            <a:off x="4260916" y="3426167"/>
            <a:ext cx="447850" cy="404138"/>
          </a:xfrm>
          <a:prstGeom prst="flowChartOr">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70" name="Straight Arrow Connector 69"/>
          <p:cNvCxnSpPr>
            <a:stCxn id="57" idx="3"/>
            <a:endCxn id="69" idx="7"/>
          </p:cNvCxnSpPr>
          <p:nvPr/>
        </p:nvCxnSpPr>
        <p:spPr bwMode="auto">
          <a:xfrm flipH="1">
            <a:off x="4643179" y="3116092"/>
            <a:ext cx="562487" cy="36926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73" name="Straight Arrow Connector 72"/>
          <p:cNvCxnSpPr>
            <a:stCxn id="33" idx="2"/>
            <a:endCxn id="69" idx="1"/>
          </p:cNvCxnSpPr>
          <p:nvPr/>
        </p:nvCxnSpPr>
        <p:spPr bwMode="auto">
          <a:xfrm>
            <a:off x="3713024" y="2470544"/>
            <a:ext cx="613478" cy="1014807"/>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8" name="Rounded Rectangle 17"/>
          <p:cNvSpPr/>
          <p:nvPr/>
        </p:nvSpPr>
        <p:spPr bwMode="auto">
          <a:xfrm>
            <a:off x="5552919" y="2563939"/>
            <a:ext cx="420867" cy="14208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defTabSz="685800">
              <a:defRPr/>
            </a:pPr>
            <a:endParaRPr lang="en-CA" sz="1500" kern="0">
              <a:solidFill>
                <a:prstClr val="black"/>
              </a:solidFill>
              <a:latin typeface="Calibri"/>
            </a:endParaRPr>
          </a:p>
        </p:txBody>
      </p:sp>
      <p:sp>
        <p:nvSpPr>
          <p:cNvPr id="19" name="Isosceles Triangle 18"/>
          <p:cNvSpPr/>
          <p:nvPr/>
        </p:nvSpPr>
        <p:spPr bwMode="auto">
          <a:xfrm rot="5400000">
            <a:off x="5545886" y="2581647"/>
            <a:ext cx="113664" cy="99605"/>
          </a:xfrm>
          <a:prstGeom prst="triangl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type="none" w="med" len="med"/>
            <a:tailEnd type="none" w="med" len="med"/>
          </a:ln>
          <a:effectLst>
            <a:outerShdw blurRad="40000" dist="23000" dir="5400000" rotWithShape="0">
              <a:srgbClr val="000000">
                <a:alpha val="35000"/>
              </a:srgbClr>
            </a:outerShdw>
          </a:effectLst>
        </p:spPr>
        <p:txBody>
          <a:bodyPr anchor="ctr"/>
          <a:lstStyle/>
          <a:p>
            <a:pPr defTabSz="685800">
              <a:defRPr/>
            </a:pPr>
            <a:endParaRPr lang="en-CA" sz="1500" kern="0">
              <a:solidFill>
                <a:prstClr val="black"/>
              </a:solidFill>
              <a:latin typeface="Calibri"/>
            </a:endParaRPr>
          </a:p>
        </p:txBody>
      </p:sp>
      <p:sp>
        <p:nvSpPr>
          <p:cNvPr id="20" name="Rounded Rectangle 19"/>
          <p:cNvSpPr/>
          <p:nvPr/>
        </p:nvSpPr>
        <p:spPr bwMode="auto">
          <a:xfrm>
            <a:off x="4824817" y="2563939"/>
            <a:ext cx="420867" cy="14208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defTabSz="685800">
              <a:defRPr/>
            </a:pPr>
            <a:endParaRPr lang="en-CA" sz="1500" kern="0">
              <a:solidFill>
                <a:prstClr val="black"/>
              </a:solidFill>
              <a:latin typeface="Calibri"/>
            </a:endParaRPr>
          </a:p>
        </p:txBody>
      </p:sp>
      <p:sp>
        <p:nvSpPr>
          <p:cNvPr id="21" name="Isosceles Triangle 20"/>
          <p:cNvSpPr/>
          <p:nvPr/>
        </p:nvSpPr>
        <p:spPr bwMode="auto">
          <a:xfrm rot="5400000">
            <a:off x="4817784" y="2581647"/>
            <a:ext cx="113664" cy="99605"/>
          </a:xfrm>
          <a:prstGeom prst="triangl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type="none" w="med" len="med"/>
            <a:tailEnd type="none" w="med" len="med"/>
          </a:ln>
          <a:effectLst>
            <a:outerShdw blurRad="40000" dist="23000" dir="5400000" rotWithShape="0">
              <a:srgbClr val="000000">
                <a:alpha val="35000"/>
              </a:srgbClr>
            </a:outerShdw>
          </a:effectLst>
        </p:spPr>
        <p:txBody>
          <a:bodyPr anchor="ctr"/>
          <a:lstStyle/>
          <a:p>
            <a:pPr defTabSz="685800">
              <a:defRPr/>
            </a:pPr>
            <a:endParaRPr lang="en-CA" sz="1500" kern="0">
              <a:solidFill>
                <a:prstClr val="black"/>
              </a:solidFill>
              <a:latin typeface="Calibri"/>
            </a:endParaRPr>
          </a:p>
        </p:txBody>
      </p:sp>
      <p:sp>
        <p:nvSpPr>
          <p:cNvPr id="22" name="Rounded Rectangle 21"/>
          <p:cNvSpPr/>
          <p:nvPr/>
        </p:nvSpPr>
        <p:spPr bwMode="auto">
          <a:xfrm>
            <a:off x="3578708" y="2563937"/>
            <a:ext cx="420867" cy="14208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defTabSz="685800">
              <a:defRPr/>
            </a:pPr>
            <a:endParaRPr lang="en-CA" sz="1500" kern="0">
              <a:solidFill>
                <a:prstClr val="black"/>
              </a:solidFill>
              <a:latin typeface="Calibri"/>
            </a:endParaRPr>
          </a:p>
        </p:txBody>
      </p:sp>
      <p:sp>
        <p:nvSpPr>
          <p:cNvPr id="23" name="Isosceles Triangle 22"/>
          <p:cNvSpPr/>
          <p:nvPr/>
        </p:nvSpPr>
        <p:spPr bwMode="auto">
          <a:xfrm rot="5400000">
            <a:off x="3571676" y="2581646"/>
            <a:ext cx="113664" cy="99605"/>
          </a:xfrm>
          <a:prstGeom prst="triangl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type="none" w="med" len="med"/>
            <a:tailEnd type="none" w="med" len="med"/>
          </a:ln>
          <a:effectLst>
            <a:outerShdw blurRad="40000" dist="23000" dir="5400000" rotWithShape="0">
              <a:srgbClr val="000000">
                <a:alpha val="35000"/>
              </a:srgbClr>
            </a:outerShdw>
          </a:effectLst>
        </p:spPr>
        <p:txBody>
          <a:bodyPr anchor="ctr"/>
          <a:lstStyle/>
          <a:p>
            <a:pPr defTabSz="685800">
              <a:defRPr/>
            </a:pPr>
            <a:endParaRPr lang="en-CA" sz="1500" kern="0">
              <a:solidFill>
                <a:prstClr val="black"/>
              </a:solidFill>
              <a:latin typeface="Calibri"/>
            </a:endParaRPr>
          </a:p>
        </p:txBody>
      </p:sp>
      <p:sp>
        <p:nvSpPr>
          <p:cNvPr id="24" name="Rounded Rectangle 23"/>
          <p:cNvSpPr/>
          <p:nvPr/>
        </p:nvSpPr>
        <p:spPr bwMode="auto">
          <a:xfrm>
            <a:off x="4265039" y="3872776"/>
            <a:ext cx="420867" cy="14208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defTabSz="685800">
              <a:defRPr/>
            </a:pPr>
            <a:endParaRPr lang="en-CA" sz="1500" kern="0">
              <a:solidFill>
                <a:prstClr val="black"/>
              </a:solidFill>
              <a:latin typeface="Calibri"/>
            </a:endParaRPr>
          </a:p>
        </p:txBody>
      </p:sp>
      <p:sp>
        <p:nvSpPr>
          <p:cNvPr id="25" name="Isosceles Triangle 24"/>
          <p:cNvSpPr/>
          <p:nvPr/>
        </p:nvSpPr>
        <p:spPr bwMode="auto">
          <a:xfrm rot="5400000">
            <a:off x="4267625" y="3892255"/>
            <a:ext cx="113664" cy="99605"/>
          </a:xfrm>
          <a:prstGeom prst="triangle">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type="none" w="med" len="med"/>
            <a:tailEnd type="none" w="med" len="med"/>
          </a:ln>
          <a:effectLst>
            <a:outerShdw blurRad="40000" dist="23000" dir="5400000" rotWithShape="0">
              <a:srgbClr val="000000">
                <a:alpha val="35000"/>
              </a:srgbClr>
            </a:outerShdw>
          </a:effectLst>
        </p:spPr>
        <p:txBody>
          <a:bodyPr anchor="ctr"/>
          <a:lstStyle/>
          <a:p>
            <a:pPr defTabSz="685800">
              <a:defRPr/>
            </a:pPr>
            <a:endParaRPr lang="en-CA" sz="1500" kern="0">
              <a:solidFill>
                <a:prstClr val="black"/>
              </a:solidFill>
              <a:latin typeface="Calibri"/>
            </a:endParaRPr>
          </a:p>
        </p:txBody>
      </p:sp>
    </p:spTree>
    <p:custDataLst>
      <p:tags r:id="rId1"/>
    </p:custDataLst>
    <p:extLst>
      <p:ext uri="{BB962C8B-B14F-4D97-AF65-F5344CB8AC3E}">
        <p14:creationId xmlns:p14="http://schemas.microsoft.com/office/powerpoint/2010/main" val="297847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23</a:t>
            </a:fld>
            <a:endParaRPr lang="en-US" dirty="0">
              <a:solidFill>
                <a:prstClr val="white"/>
              </a:solidFill>
              <a:latin typeface="Intel Clear"/>
            </a:endParaRPr>
          </a:p>
        </p:txBody>
      </p:sp>
      <p:sp>
        <p:nvSpPr>
          <p:cNvPr id="7" name="Content Placeholder 6"/>
          <p:cNvSpPr>
            <a:spLocks noGrp="1"/>
          </p:cNvSpPr>
          <p:nvPr>
            <p:ph sz="quarter" idx="11"/>
          </p:nvPr>
        </p:nvSpPr>
        <p:spPr>
          <a:xfrm>
            <a:off x="213582" y="821531"/>
            <a:ext cx="8671842" cy="3921920"/>
          </a:xfrm>
        </p:spPr>
        <p:txBody>
          <a:bodyPr>
            <a:normAutofit fontScale="92500" lnSpcReduction="10000"/>
          </a:bodyPr>
          <a:lstStyle/>
          <a:p>
            <a:pPr algn="ctr">
              <a:buNone/>
            </a:pPr>
            <a:endParaRPr lang="en-US" sz="2400">
              <a:solidFill>
                <a:schemeClr val="accent2"/>
              </a:solidFill>
            </a:endParaRPr>
          </a:p>
          <a:p>
            <a:pPr algn="ctr">
              <a:buNone/>
            </a:pPr>
            <a:r>
              <a:rPr lang="en-US" sz="2400">
                <a:solidFill>
                  <a:schemeClr val="accent2"/>
                </a:solidFill>
              </a:rPr>
              <a:t>   </a:t>
            </a:r>
          </a:p>
          <a:p>
            <a:pPr algn="ctr">
              <a:buNone/>
            </a:pPr>
            <a:endParaRPr lang="en-US"/>
          </a:p>
          <a:p>
            <a:pPr algn="ctr">
              <a:buNone/>
            </a:pPr>
            <a:r>
              <a:rPr lang="en-US"/>
              <a:t>Build exactly what you need:</a:t>
            </a:r>
          </a:p>
          <a:p>
            <a:pPr algn="ctr">
              <a:buNone/>
            </a:pPr>
            <a:r>
              <a:rPr lang="en-US"/>
              <a:t>Operations</a:t>
            </a:r>
          </a:p>
          <a:p>
            <a:pPr algn="ctr">
              <a:buNone/>
            </a:pPr>
            <a:r>
              <a:rPr lang="en-US"/>
              <a:t>Data widths</a:t>
            </a:r>
          </a:p>
          <a:p>
            <a:pPr algn="ctr">
              <a:buNone/>
            </a:pPr>
            <a:r>
              <a:rPr lang="en-US"/>
              <a:t>Memory size, configuration</a:t>
            </a:r>
          </a:p>
          <a:p>
            <a:pPr algn="ctr">
              <a:buNone/>
            </a:pPr>
            <a:endParaRPr lang="en-US"/>
          </a:p>
          <a:p>
            <a:pPr algn="ctr">
              <a:buNone/>
            </a:pPr>
            <a:r>
              <a:rPr lang="en-US"/>
              <a:t>Efficiency:</a:t>
            </a:r>
          </a:p>
          <a:p>
            <a:pPr algn="ctr">
              <a:buNone/>
            </a:pPr>
            <a:r>
              <a:rPr lang="en-US"/>
              <a:t>Throughput / Latency / Power</a:t>
            </a:r>
          </a:p>
          <a:p>
            <a:pPr algn="ctr">
              <a:buNone/>
            </a:pPr>
            <a:endParaRPr lang="en-US"/>
          </a:p>
          <a:p>
            <a:pPr algn="ctr">
              <a:buNone/>
            </a:pPr>
            <a:endParaRPr lang="en-US"/>
          </a:p>
          <a:p>
            <a:endParaRPr lang="en-US" dirty="0"/>
          </a:p>
        </p:txBody>
      </p:sp>
      <p:sp>
        <p:nvSpPr>
          <p:cNvPr id="5" name="Content Placeholder 6"/>
          <p:cNvSpPr txBox="1">
            <a:spLocks/>
          </p:cNvSpPr>
          <p:nvPr/>
        </p:nvSpPr>
        <p:spPr bwMode="auto">
          <a:xfrm>
            <a:off x="213582" y="777426"/>
            <a:ext cx="8671842" cy="1219544"/>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03399"/>
              </a:buClr>
              <a:buSzPct val="75000"/>
              <a:buFont typeface="Wingdings" pitchFamily="2" charset="2"/>
              <a:buChar char="n"/>
              <a:defRPr sz="2400" b="1">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lr>
                <a:srgbClr val="003399"/>
              </a:buClr>
              <a:buSzPct val="90000"/>
              <a:buFont typeface="Symbol" pitchFamily="18" charset="2"/>
              <a:buChar char="-"/>
              <a:defRPr sz="18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sz="1600">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4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4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a:lstStyle>
          <a:p>
            <a:pPr algn="ctr">
              <a:buNone/>
            </a:pPr>
            <a:r>
              <a:rPr lang="en-US" sz="3300" dirty="0">
                <a:solidFill>
                  <a:schemeClr val="accent2"/>
                </a:solidFill>
                <a:latin typeface="Arial Black" panose="020B0A04020102020204" pitchFamily="34" charset="0"/>
              </a:rPr>
              <a:t>Custom Datapath:</a:t>
            </a:r>
            <a:br>
              <a:rPr lang="en-US" sz="3300" dirty="0">
                <a:solidFill>
                  <a:schemeClr val="accent2"/>
                </a:solidFill>
                <a:latin typeface="Arial Black" panose="020B0A04020102020204" pitchFamily="34" charset="0"/>
              </a:rPr>
            </a:br>
            <a:r>
              <a:rPr lang="en-US" sz="3300" dirty="0">
                <a:solidFill>
                  <a:schemeClr val="accent2"/>
                </a:solidFill>
                <a:latin typeface="Arial Black" panose="020B0A04020102020204" pitchFamily="34" charset="0"/>
              </a:rPr>
              <a:t>Your Algorithm, in Space</a:t>
            </a:r>
          </a:p>
        </p:txBody>
      </p:sp>
    </p:spTree>
    <p:custDataLst>
      <p:tags r:id="rId1"/>
    </p:custDataLst>
    <p:extLst>
      <p:ext uri="{BB962C8B-B14F-4D97-AF65-F5344CB8AC3E}">
        <p14:creationId xmlns:p14="http://schemas.microsoft.com/office/powerpoint/2010/main" val="140444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CB7C-709F-4D8A-A538-EA1EAED0BB54}"/>
              </a:ext>
            </a:extLst>
          </p:cNvPr>
          <p:cNvSpPr>
            <a:spLocks noGrp="1"/>
          </p:cNvSpPr>
          <p:nvPr>
            <p:ph type="ctrTitle"/>
          </p:nvPr>
        </p:nvSpPr>
        <p:spPr/>
        <p:txBody>
          <a:bodyPr/>
          <a:lstStyle/>
          <a:p>
            <a:r>
              <a:rPr lang="en-US" dirty="0"/>
              <a:t>Rise of Deep learning</a:t>
            </a:r>
          </a:p>
        </p:txBody>
      </p:sp>
      <p:sp>
        <p:nvSpPr>
          <p:cNvPr id="3" name="Subtitle 2">
            <a:extLst>
              <a:ext uri="{FF2B5EF4-FFF2-40B4-BE49-F238E27FC236}">
                <a16:creationId xmlns:a16="http://schemas.microsoft.com/office/drawing/2014/main" id="{366D09F6-2D4D-4D06-9526-1AF7160608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0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Rise of Convolutional Neural Nets</a:t>
            </a:r>
            <a:endParaRPr lang="en-US" dirty="0"/>
          </a:p>
        </p:txBody>
      </p:sp>
      <p:sp>
        <p:nvSpPr>
          <p:cNvPr id="3" name="Slide Number Placeholder 2"/>
          <p:cNvSpPr>
            <a:spLocks noGrp="1"/>
          </p:cNvSpPr>
          <p:nvPr>
            <p:ph type="sldNum" sz="quarter" idx="10"/>
          </p:nvPr>
        </p:nvSpPr>
        <p:spPr/>
        <p:txBody>
          <a:bodyPr/>
          <a:lstStyle/>
          <a:p>
            <a:pPr defTabSz="685800"/>
            <a:fld id="{29BD3633-7A79-4899-981C-57CF7336BC8A}" type="slidenum">
              <a:rPr lang="en-US" sz="1350" kern="0">
                <a:solidFill>
                  <a:sysClr val="windowText" lastClr="000000"/>
                </a:solidFill>
              </a:rPr>
              <a:pPr defTabSz="685800"/>
              <a:t>25</a:t>
            </a:fld>
            <a:endParaRPr lang="en-US" sz="1350" kern="0" dirty="0">
              <a:solidFill>
                <a:sysClr val="windowText" lastClr="000000"/>
              </a:solidFill>
            </a:endParaRPr>
          </a:p>
        </p:txBody>
      </p:sp>
      <p:sp>
        <p:nvSpPr>
          <p:cNvPr id="7" name="Content Placeholder 3"/>
          <p:cNvSpPr>
            <a:spLocks noGrp="1"/>
          </p:cNvSpPr>
          <p:nvPr>
            <p:ph sz="quarter" idx="11"/>
          </p:nvPr>
        </p:nvSpPr>
        <p:spPr>
          <a:xfrm>
            <a:off x="412564" y="2996214"/>
            <a:ext cx="8501705" cy="1727233"/>
          </a:xfrm>
        </p:spPr>
        <p:txBody>
          <a:bodyPr/>
          <a:lstStyle/>
          <a:p>
            <a:r>
              <a:rPr lang="en-US" dirty="0"/>
              <a:t>Convolutions validated as a practical means of tackling deep learning classification problems.</a:t>
            </a:r>
          </a:p>
          <a:p>
            <a:pPr lvl="1"/>
            <a:endParaRPr lang="en-US" dirty="0"/>
          </a:p>
          <a:p>
            <a:r>
              <a:rPr lang="en-US" dirty="0"/>
              <a:t>FPGAs are known to be efficient when performing convolutions.</a:t>
            </a:r>
          </a:p>
        </p:txBody>
      </p:sp>
      <p:pic>
        <p:nvPicPr>
          <p:cNvPr id="8" name="Picture 2" descr="http://en.systemdesignjournal.com/wp-content/uploads/2015/07/common_cnn_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713" y="783410"/>
            <a:ext cx="4575491" cy="200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4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840" y="211171"/>
            <a:ext cx="2871731" cy="94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09802" y="172971"/>
            <a:ext cx="6377940" cy="595438"/>
          </a:xfrm>
        </p:spPr>
        <p:txBody>
          <a:bodyPr/>
          <a:lstStyle/>
          <a:p>
            <a:r>
              <a:rPr lang="en-US" dirty="0"/>
              <a:t>CNN Computation in One Slide</a:t>
            </a:r>
          </a:p>
        </p:txBody>
      </p:sp>
      <p:sp>
        <p:nvSpPr>
          <p:cNvPr id="6" name="Slide Number Placeholder 2"/>
          <p:cNvSpPr>
            <a:spLocks noGrp="1"/>
          </p:cNvSpPr>
          <p:nvPr>
            <p:ph type="sldNum" sz="quarter" idx="10"/>
          </p:nvPr>
        </p:nvSpPr>
        <p:spPr>
          <a:xfrm>
            <a:off x="8474571" y="4842115"/>
            <a:ext cx="523874" cy="211931"/>
          </a:xfrm>
        </p:spPr>
        <p:txBody>
          <a:bodyPr/>
          <a:lstStyle/>
          <a:p>
            <a:pPr defTabSz="685800">
              <a:defRPr/>
            </a:pPr>
            <a:fld id="{29BD3633-7A79-4899-981C-57CF7336BC8A}" type="slidenum">
              <a:rPr lang="en-US" sz="1350" kern="0">
                <a:solidFill>
                  <a:sysClr val="windowText" lastClr="000000"/>
                </a:solidFill>
              </a:rPr>
              <a:pPr defTabSz="685800">
                <a:defRPr/>
              </a:pPr>
              <a:t>26</a:t>
            </a:fld>
            <a:endParaRPr lang="en-US" sz="1350" kern="0" dirty="0">
              <a:solidFill>
                <a:sysClr val="windowText" lastClr="000000"/>
              </a:solidFill>
            </a:endParaRPr>
          </a:p>
        </p:txBody>
      </p:sp>
      <p:grpSp>
        <p:nvGrpSpPr>
          <p:cNvPr id="7" name="Group 278"/>
          <p:cNvGrpSpPr/>
          <p:nvPr/>
        </p:nvGrpSpPr>
        <p:grpSpPr>
          <a:xfrm>
            <a:off x="604371" y="1457325"/>
            <a:ext cx="2743201" cy="1371600"/>
            <a:chOff x="609600" y="1845590"/>
            <a:chExt cx="3657600" cy="1828800"/>
          </a:xfrm>
          <a:scene3d>
            <a:camera prst="isometricOffAxis2Right">
              <a:rot lat="1200000" lon="20400000" rev="0"/>
            </a:camera>
            <a:lightRig rig="threePt" dir="t"/>
          </a:scene3d>
        </p:grpSpPr>
        <p:sp>
          <p:nvSpPr>
            <p:cNvPr id="8" name="Rectangle 7"/>
            <p:cNvSpPr/>
            <p:nvPr/>
          </p:nvSpPr>
          <p:spPr bwMode="auto">
            <a:xfrm>
              <a:off x="6096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 name="Rectangle 8"/>
            <p:cNvSpPr/>
            <p:nvPr/>
          </p:nvSpPr>
          <p:spPr bwMode="auto">
            <a:xfrm>
              <a:off x="8382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 name="Rectangle 9"/>
            <p:cNvSpPr/>
            <p:nvPr/>
          </p:nvSpPr>
          <p:spPr bwMode="auto">
            <a:xfrm>
              <a:off x="1066800" y="1845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 name="Rectangle 10"/>
            <p:cNvSpPr/>
            <p:nvPr/>
          </p:nvSpPr>
          <p:spPr bwMode="auto">
            <a:xfrm>
              <a:off x="1295400" y="1845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 name="Rectangle 11"/>
            <p:cNvSpPr/>
            <p:nvPr/>
          </p:nvSpPr>
          <p:spPr bwMode="auto">
            <a:xfrm>
              <a:off x="1524000" y="1845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 name="Rectangle 12"/>
            <p:cNvSpPr/>
            <p:nvPr/>
          </p:nvSpPr>
          <p:spPr bwMode="auto">
            <a:xfrm>
              <a:off x="1752600" y="1845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4" name="Rectangle 13"/>
            <p:cNvSpPr/>
            <p:nvPr/>
          </p:nvSpPr>
          <p:spPr bwMode="auto">
            <a:xfrm>
              <a:off x="19812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5" name="Rectangle 14"/>
            <p:cNvSpPr/>
            <p:nvPr/>
          </p:nvSpPr>
          <p:spPr bwMode="auto">
            <a:xfrm>
              <a:off x="22098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 name="Rectangle 15"/>
            <p:cNvSpPr/>
            <p:nvPr/>
          </p:nvSpPr>
          <p:spPr bwMode="auto">
            <a:xfrm>
              <a:off x="24384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 name="Rectangle 16"/>
            <p:cNvSpPr/>
            <p:nvPr/>
          </p:nvSpPr>
          <p:spPr bwMode="auto">
            <a:xfrm>
              <a:off x="2667000" y="1845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 name="Rectangle 17"/>
            <p:cNvSpPr/>
            <p:nvPr/>
          </p:nvSpPr>
          <p:spPr bwMode="auto">
            <a:xfrm>
              <a:off x="28956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 name="Rectangle 18"/>
            <p:cNvSpPr/>
            <p:nvPr/>
          </p:nvSpPr>
          <p:spPr bwMode="auto">
            <a:xfrm>
              <a:off x="31242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 name="Rectangle 19"/>
            <p:cNvSpPr/>
            <p:nvPr/>
          </p:nvSpPr>
          <p:spPr bwMode="auto">
            <a:xfrm>
              <a:off x="33528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 name="Rectangle 20"/>
            <p:cNvSpPr/>
            <p:nvPr/>
          </p:nvSpPr>
          <p:spPr bwMode="auto">
            <a:xfrm>
              <a:off x="35814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 name="Rectangle 21"/>
            <p:cNvSpPr/>
            <p:nvPr/>
          </p:nvSpPr>
          <p:spPr bwMode="auto">
            <a:xfrm>
              <a:off x="38100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 name="Rectangle 22"/>
            <p:cNvSpPr/>
            <p:nvPr/>
          </p:nvSpPr>
          <p:spPr bwMode="auto">
            <a:xfrm>
              <a:off x="4038600" y="1845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 name="Rectangle 23"/>
            <p:cNvSpPr/>
            <p:nvPr/>
          </p:nvSpPr>
          <p:spPr bwMode="auto">
            <a:xfrm>
              <a:off x="6096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 name="Rectangle 24"/>
            <p:cNvSpPr/>
            <p:nvPr/>
          </p:nvSpPr>
          <p:spPr bwMode="auto">
            <a:xfrm>
              <a:off x="8382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 name="Rectangle 25"/>
            <p:cNvSpPr/>
            <p:nvPr/>
          </p:nvSpPr>
          <p:spPr bwMode="auto">
            <a:xfrm>
              <a:off x="1066800" y="2074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 name="Rectangle 26"/>
            <p:cNvSpPr/>
            <p:nvPr/>
          </p:nvSpPr>
          <p:spPr bwMode="auto">
            <a:xfrm>
              <a:off x="1295400" y="2074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 name="Rectangle 27"/>
            <p:cNvSpPr/>
            <p:nvPr/>
          </p:nvSpPr>
          <p:spPr bwMode="auto">
            <a:xfrm>
              <a:off x="1524000" y="2074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 name="Rectangle 28"/>
            <p:cNvSpPr/>
            <p:nvPr/>
          </p:nvSpPr>
          <p:spPr bwMode="auto">
            <a:xfrm>
              <a:off x="1752600" y="2074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 name="Rectangle 29"/>
            <p:cNvSpPr/>
            <p:nvPr/>
          </p:nvSpPr>
          <p:spPr bwMode="auto">
            <a:xfrm>
              <a:off x="19812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1" name="Rectangle 30"/>
            <p:cNvSpPr/>
            <p:nvPr/>
          </p:nvSpPr>
          <p:spPr bwMode="auto">
            <a:xfrm>
              <a:off x="22098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2" name="Rectangle 31"/>
            <p:cNvSpPr/>
            <p:nvPr/>
          </p:nvSpPr>
          <p:spPr bwMode="auto">
            <a:xfrm>
              <a:off x="24384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3" name="Rectangle 32"/>
            <p:cNvSpPr/>
            <p:nvPr/>
          </p:nvSpPr>
          <p:spPr bwMode="auto">
            <a:xfrm>
              <a:off x="2667000" y="2074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 name="Rectangle 33"/>
            <p:cNvSpPr/>
            <p:nvPr/>
          </p:nvSpPr>
          <p:spPr bwMode="auto">
            <a:xfrm>
              <a:off x="28956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 name="Rectangle 34"/>
            <p:cNvSpPr/>
            <p:nvPr/>
          </p:nvSpPr>
          <p:spPr bwMode="auto">
            <a:xfrm>
              <a:off x="31242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 name="Rectangle 35"/>
            <p:cNvSpPr/>
            <p:nvPr/>
          </p:nvSpPr>
          <p:spPr bwMode="auto">
            <a:xfrm>
              <a:off x="33528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 name="Rectangle 36"/>
            <p:cNvSpPr/>
            <p:nvPr/>
          </p:nvSpPr>
          <p:spPr bwMode="auto">
            <a:xfrm>
              <a:off x="35814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 name="Rectangle 37"/>
            <p:cNvSpPr/>
            <p:nvPr/>
          </p:nvSpPr>
          <p:spPr bwMode="auto">
            <a:xfrm>
              <a:off x="38100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 name="Rectangle 38"/>
            <p:cNvSpPr/>
            <p:nvPr/>
          </p:nvSpPr>
          <p:spPr bwMode="auto">
            <a:xfrm>
              <a:off x="4038600" y="20741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 name="Rectangle 39"/>
            <p:cNvSpPr/>
            <p:nvPr/>
          </p:nvSpPr>
          <p:spPr bwMode="auto">
            <a:xfrm>
              <a:off x="609600" y="2302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 name="Rectangle 40"/>
            <p:cNvSpPr/>
            <p:nvPr/>
          </p:nvSpPr>
          <p:spPr bwMode="auto">
            <a:xfrm>
              <a:off x="838200" y="2302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 name="Rectangle 41"/>
            <p:cNvSpPr/>
            <p:nvPr/>
          </p:nvSpPr>
          <p:spPr bwMode="auto">
            <a:xfrm>
              <a:off x="1066800" y="2302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 name="Rectangle 42"/>
            <p:cNvSpPr/>
            <p:nvPr/>
          </p:nvSpPr>
          <p:spPr bwMode="auto">
            <a:xfrm>
              <a:off x="1295400" y="2302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 name="Rectangle 43"/>
            <p:cNvSpPr/>
            <p:nvPr/>
          </p:nvSpPr>
          <p:spPr bwMode="auto">
            <a:xfrm>
              <a:off x="1524000" y="2302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 name="Rectangle 44"/>
            <p:cNvSpPr/>
            <p:nvPr/>
          </p:nvSpPr>
          <p:spPr bwMode="auto">
            <a:xfrm>
              <a:off x="1752600" y="2302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 name="Rectangle 45"/>
            <p:cNvSpPr/>
            <p:nvPr/>
          </p:nvSpPr>
          <p:spPr bwMode="auto">
            <a:xfrm>
              <a:off x="1981200" y="2302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 name="Rectangle 46"/>
            <p:cNvSpPr/>
            <p:nvPr/>
          </p:nvSpPr>
          <p:spPr bwMode="auto">
            <a:xfrm>
              <a:off x="2209800" y="2302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 name="Rectangle 47"/>
            <p:cNvSpPr/>
            <p:nvPr/>
          </p:nvSpPr>
          <p:spPr bwMode="auto">
            <a:xfrm>
              <a:off x="2438400" y="2302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 name="Rectangle 48"/>
            <p:cNvSpPr/>
            <p:nvPr/>
          </p:nvSpPr>
          <p:spPr bwMode="auto">
            <a:xfrm>
              <a:off x="2667000" y="2302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 name="Rectangle 49"/>
            <p:cNvSpPr/>
            <p:nvPr/>
          </p:nvSpPr>
          <p:spPr bwMode="auto">
            <a:xfrm>
              <a:off x="28956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 name="Rectangle 50"/>
            <p:cNvSpPr/>
            <p:nvPr/>
          </p:nvSpPr>
          <p:spPr bwMode="auto">
            <a:xfrm>
              <a:off x="31242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 name="Rectangle 51"/>
            <p:cNvSpPr/>
            <p:nvPr/>
          </p:nvSpPr>
          <p:spPr bwMode="auto">
            <a:xfrm>
              <a:off x="33528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 name="Rectangle 52"/>
            <p:cNvSpPr/>
            <p:nvPr/>
          </p:nvSpPr>
          <p:spPr bwMode="auto">
            <a:xfrm>
              <a:off x="35814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 name="Rectangle 53"/>
            <p:cNvSpPr/>
            <p:nvPr/>
          </p:nvSpPr>
          <p:spPr bwMode="auto">
            <a:xfrm>
              <a:off x="38100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 name="Rectangle 54"/>
            <p:cNvSpPr/>
            <p:nvPr/>
          </p:nvSpPr>
          <p:spPr bwMode="auto">
            <a:xfrm>
              <a:off x="4038600" y="23027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 name="Rectangle 55"/>
            <p:cNvSpPr/>
            <p:nvPr/>
          </p:nvSpPr>
          <p:spPr bwMode="auto">
            <a:xfrm>
              <a:off x="609600" y="25313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 name="Rectangle 56"/>
            <p:cNvSpPr/>
            <p:nvPr/>
          </p:nvSpPr>
          <p:spPr bwMode="auto">
            <a:xfrm>
              <a:off x="838200" y="25313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 name="Rectangle 57"/>
            <p:cNvSpPr/>
            <p:nvPr/>
          </p:nvSpPr>
          <p:spPr bwMode="auto">
            <a:xfrm>
              <a:off x="10668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 name="Rectangle 58"/>
            <p:cNvSpPr/>
            <p:nvPr/>
          </p:nvSpPr>
          <p:spPr bwMode="auto">
            <a:xfrm>
              <a:off x="12954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 name="Rectangle 59"/>
            <p:cNvSpPr/>
            <p:nvPr/>
          </p:nvSpPr>
          <p:spPr bwMode="auto">
            <a:xfrm>
              <a:off x="15240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 name="Rectangle 60"/>
            <p:cNvSpPr/>
            <p:nvPr/>
          </p:nvSpPr>
          <p:spPr bwMode="auto">
            <a:xfrm>
              <a:off x="17526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 name="Rectangle 61"/>
            <p:cNvSpPr/>
            <p:nvPr/>
          </p:nvSpPr>
          <p:spPr bwMode="auto">
            <a:xfrm>
              <a:off x="19812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 name="Rectangle 62"/>
            <p:cNvSpPr/>
            <p:nvPr/>
          </p:nvSpPr>
          <p:spPr bwMode="auto">
            <a:xfrm>
              <a:off x="22098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 name="Rectangle 63"/>
            <p:cNvSpPr/>
            <p:nvPr/>
          </p:nvSpPr>
          <p:spPr bwMode="auto">
            <a:xfrm>
              <a:off x="2438400" y="25313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 name="Rectangle 64"/>
            <p:cNvSpPr/>
            <p:nvPr/>
          </p:nvSpPr>
          <p:spPr bwMode="auto">
            <a:xfrm>
              <a:off x="2667000" y="25313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 name="Rectangle 65"/>
            <p:cNvSpPr/>
            <p:nvPr/>
          </p:nvSpPr>
          <p:spPr bwMode="auto">
            <a:xfrm>
              <a:off x="2895600" y="25313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 name="Rectangle 66"/>
            <p:cNvSpPr/>
            <p:nvPr/>
          </p:nvSpPr>
          <p:spPr bwMode="auto">
            <a:xfrm>
              <a:off x="3124200" y="25313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 name="Rectangle 67"/>
            <p:cNvSpPr/>
            <p:nvPr/>
          </p:nvSpPr>
          <p:spPr bwMode="auto">
            <a:xfrm>
              <a:off x="3352800" y="25313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 name="Rectangle 68"/>
            <p:cNvSpPr/>
            <p:nvPr/>
          </p:nvSpPr>
          <p:spPr bwMode="auto">
            <a:xfrm>
              <a:off x="3581400" y="25313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 name="Rectangle 69"/>
            <p:cNvSpPr/>
            <p:nvPr/>
          </p:nvSpPr>
          <p:spPr bwMode="auto">
            <a:xfrm>
              <a:off x="3810000" y="25313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 name="Rectangle 70"/>
            <p:cNvSpPr/>
            <p:nvPr/>
          </p:nvSpPr>
          <p:spPr bwMode="auto">
            <a:xfrm>
              <a:off x="4038600" y="25313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2" name="Rectangle 71"/>
            <p:cNvSpPr/>
            <p:nvPr/>
          </p:nvSpPr>
          <p:spPr bwMode="auto">
            <a:xfrm>
              <a:off x="6096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3" name="Rectangle 72"/>
            <p:cNvSpPr/>
            <p:nvPr/>
          </p:nvSpPr>
          <p:spPr bwMode="auto">
            <a:xfrm>
              <a:off x="8382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4" name="Rectangle 73"/>
            <p:cNvSpPr/>
            <p:nvPr/>
          </p:nvSpPr>
          <p:spPr bwMode="auto">
            <a:xfrm>
              <a:off x="10668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5" name="Rectangle 74"/>
            <p:cNvSpPr/>
            <p:nvPr/>
          </p:nvSpPr>
          <p:spPr bwMode="auto">
            <a:xfrm>
              <a:off x="12954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6" name="Rectangle 75"/>
            <p:cNvSpPr/>
            <p:nvPr/>
          </p:nvSpPr>
          <p:spPr bwMode="auto">
            <a:xfrm>
              <a:off x="15240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7" name="Rectangle 76"/>
            <p:cNvSpPr/>
            <p:nvPr/>
          </p:nvSpPr>
          <p:spPr bwMode="auto">
            <a:xfrm>
              <a:off x="17526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8" name="Rectangle 77"/>
            <p:cNvSpPr/>
            <p:nvPr/>
          </p:nvSpPr>
          <p:spPr bwMode="auto">
            <a:xfrm>
              <a:off x="19812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9" name="Rectangle 78"/>
            <p:cNvSpPr/>
            <p:nvPr/>
          </p:nvSpPr>
          <p:spPr bwMode="auto">
            <a:xfrm>
              <a:off x="22098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0" name="Rectangle 79"/>
            <p:cNvSpPr/>
            <p:nvPr/>
          </p:nvSpPr>
          <p:spPr bwMode="auto">
            <a:xfrm>
              <a:off x="2438400" y="27599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1" name="Rectangle 80"/>
            <p:cNvSpPr/>
            <p:nvPr/>
          </p:nvSpPr>
          <p:spPr bwMode="auto">
            <a:xfrm>
              <a:off x="26670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2" name="Rectangle 81"/>
            <p:cNvSpPr/>
            <p:nvPr/>
          </p:nvSpPr>
          <p:spPr bwMode="auto">
            <a:xfrm>
              <a:off x="28956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3" name="Rectangle 82"/>
            <p:cNvSpPr/>
            <p:nvPr/>
          </p:nvSpPr>
          <p:spPr bwMode="auto">
            <a:xfrm>
              <a:off x="31242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4" name="Rectangle 83"/>
            <p:cNvSpPr/>
            <p:nvPr/>
          </p:nvSpPr>
          <p:spPr bwMode="auto">
            <a:xfrm>
              <a:off x="3352800" y="27599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5" name="Rectangle 84"/>
            <p:cNvSpPr/>
            <p:nvPr/>
          </p:nvSpPr>
          <p:spPr bwMode="auto">
            <a:xfrm>
              <a:off x="3581400" y="27599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6" name="Rectangle 85"/>
            <p:cNvSpPr/>
            <p:nvPr/>
          </p:nvSpPr>
          <p:spPr bwMode="auto">
            <a:xfrm>
              <a:off x="38100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7" name="Rectangle 86"/>
            <p:cNvSpPr/>
            <p:nvPr/>
          </p:nvSpPr>
          <p:spPr bwMode="auto">
            <a:xfrm>
              <a:off x="4038600" y="27599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8" name="Rectangle 87"/>
            <p:cNvSpPr/>
            <p:nvPr/>
          </p:nvSpPr>
          <p:spPr bwMode="auto">
            <a:xfrm>
              <a:off x="6096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89" name="Rectangle 88"/>
            <p:cNvSpPr/>
            <p:nvPr/>
          </p:nvSpPr>
          <p:spPr bwMode="auto">
            <a:xfrm>
              <a:off x="8382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0" name="Rectangle 89"/>
            <p:cNvSpPr/>
            <p:nvPr/>
          </p:nvSpPr>
          <p:spPr bwMode="auto">
            <a:xfrm>
              <a:off x="10668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1" name="Rectangle 90"/>
            <p:cNvSpPr/>
            <p:nvPr/>
          </p:nvSpPr>
          <p:spPr bwMode="auto">
            <a:xfrm>
              <a:off x="12954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2" name="Rectangle 91"/>
            <p:cNvSpPr/>
            <p:nvPr/>
          </p:nvSpPr>
          <p:spPr bwMode="auto">
            <a:xfrm>
              <a:off x="15240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3" name="Rectangle 92"/>
            <p:cNvSpPr/>
            <p:nvPr/>
          </p:nvSpPr>
          <p:spPr bwMode="auto">
            <a:xfrm>
              <a:off x="17526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4" name="Rectangle 93"/>
            <p:cNvSpPr/>
            <p:nvPr/>
          </p:nvSpPr>
          <p:spPr bwMode="auto">
            <a:xfrm>
              <a:off x="19812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5" name="Rectangle 94"/>
            <p:cNvSpPr/>
            <p:nvPr/>
          </p:nvSpPr>
          <p:spPr bwMode="auto">
            <a:xfrm>
              <a:off x="22098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6" name="Rectangle 95"/>
            <p:cNvSpPr/>
            <p:nvPr/>
          </p:nvSpPr>
          <p:spPr bwMode="auto">
            <a:xfrm>
              <a:off x="2438400" y="29885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7" name="Rectangle 96"/>
            <p:cNvSpPr/>
            <p:nvPr/>
          </p:nvSpPr>
          <p:spPr bwMode="auto">
            <a:xfrm>
              <a:off x="26670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8" name="Rectangle 97"/>
            <p:cNvSpPr/>
            <p:nvPr/>
          </p:nvSpPr>
          <p:spPr bwMode="auto">
            <a:xfrm>
              <a:off x="28956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99" name="Rectangle 98"/>
            <p:cNvSpPr/>
            <p:nvPr/>
          </p:nvSpPr>
          <p:spPr bwMode="auto">
            <a:xfrm>
              <a:off x="31242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0" name="Rectangle 99"/>
            <p:cNvSpPr/>
            <p:nvPr/>
          </p:nvSpPr>
          <p:spPr bwMode="auto">
            <a:xfrm>
              <a:off x="33528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1" name="Rectangle 100"/>
            <p:cNvSpPr/>
            <p:nvPr/>
          </p:nvSpPr>
          <p:spPr bwMode="auto">
            <a:xfrm>
              <a:off x="3581400" y="2988590"/>
              <a:ext cx="228600" cy="228600"/>
            </a:xfrm>
            <a:prstGeom prst="rect">
              <a:avLst/>
            </a:prstGeom>
            <a:ln>
              <a:headEnd type="none" w="med" len="med"/>
              <a:tailEnd type="none" w="med" len="med"/>
            </a:ln>
            <a:sp3d extrusionH="1016000"/>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2" name="Rectangle 101"/>
            <p:cNvSpPr/>
            <p:nvPr/>
          </p:nvSpPr>
          <p:spPr bwMode="auto">
            <a:xfrm>
              <a:off x="38100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3" name="Rectangle 102"/>
            <p:cNvSpPr/>
            <p:nvPr/>
          </p:nvSpPr>
          <p:spPr bwMode="auto">
            <a:xfrm>
              <a:off x="4038600" y="29885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4" name="Rectangle 103"/>
            <p:cNvSpPr/>
            <p:nvPr/>
          </p:nvSpPr>
          <p:spPr bwMode="auto">
            <a:xfrm>
              <a:off x="6096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5" name="Rectangle 104"/>
            <p:cNvSpPr/>
            <p:nvPr/>
          </p:nvSpPr>
          <p:spPr bwMode="auto">
            <a:xfrm>
              <a:off x="8382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6" name="Rectangle 105"/>
            <p:cNvSpPr/>
            <p:nvPr/>
          </p:nvSpPr>
          <p:spPr bwMode="auto">
            <a:xfrm>
              <a:off x="10668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7" name="Rectangle 106"/>
            <p:cNvSpPr/>
            <p:nvPr/>
          </p:nvSpPr>
          <p:spPr bwMode="auto">
            <a:xfrm>
              <a:off x="12954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8" name="Rectangle 107"/>
            <p:cNvSpPr/>
            <p:nvPr/>
          </p:nvSpPr>
          <p:spPr bwMode="auto">
            <a:xfrm>
              <a:off x="15240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09" name="Rectangle 108"/>
            <p:cNvSpPr/>
            <p:nvPr/>
          </p:nvSpPr>
          <p:spPr bwMode="auto">
            <a:xfrm>
              <a:off x="1752600" y="3217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0" name="Rectangle 109"/>
            <p:cNvSpPr/>
            <p:nvPr/>
          </p:nvSpPr>
          <p:spPr bwMode="auto">
            <a:xfrm>
              <a:off x="1981200" y="3217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1" name="Rectangle 110"/>
            <p:cNvSpPr/>
            <p:nvPr/>
          </p:nvSpPr>
          <p:spPr bwMode="auto">
            <a:xfrm>
              <a:off x="2209800" y="3217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2" name="Rectangle 111"/>
            <p:cNvSpPr/>
            <p:nvPr/>
          </p:nvSpPr>
          <p:spPr bwMode="auto">
            <a:xfrm>
              <a:off x="2438400" y="32171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3" name="Rectangle 112"/>
            <p:cNvSpPr/>
            <p:nvPr/>
          </p:nvSpPr>
          <p:spPr bwMode="auto">
            <a:xfrm>
              <a:off x="26670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4" name="Rectangle 113"/>
            <p:cNvSpPr/>
            <p:nvPr/>
          </p:nvSpPr>
          <p:spPr bwMode="auto">
            <a:xfrm>
              <a:off x="28956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5" name="Rectangle 114"/>
            <p:cNvSpPr/>
            <p:nvPr/>
          </p:nvSpPr>
          <p:spPr bwMode="auto">
            <a:xfrm>
              <a:off x="31242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6" name="Rectangle 115"/>
            <p:cNvSpPr/>
            <p:nvPr/>
          </p:nvSpPr>
          <p:spPr bwMode="auto">
            <a:xfrm>
              <a:off x="33528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7" name="Rectangle 116"/>
            <p:cNvSpPr/>
            <p:nvPr/>
          </p:nvSpPr>
          <p:spPr bwMode="auto">
            <a:xfrm>
              <a:off x="35814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8" name="Rectangle 117"/>
            <p:cNvSpPr/>
            <p:nvPr/>
          </p:nvSpPr>
          <p:spPr bwMode="auto">
            <a:xfrm>
              <a:off x="38100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19" name="Rectangle 118"/>
            <p:cNvSpPr/>
            <p:nvPr/>
          </p:nvSpPr>
          <p:spPr bwMode="auto">
            <a:xfrm>
              <a:off x="4038600" y="32171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0" name="Rectangle 119"/>
            <p:cNvSpPr/>
            <p:nvPr/>
          </p:nvSpPr>
          <p:spPr bwMode="auto">
            <a:xfrm>
              <a:off x="6096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1" name="Rectangle 120"/>
            <p:cNvSpPr/>
            <p:nvPr/>
          </p:nvSpPr>
          <p:spPr bwMode="auto">
            <a:xfrm>
              <a:off x="8382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2" name="Rectangle 121"/>
            <p:cNvSpPr/>
            <p:nvPr/>
          </p:nvSpPr>
          <p:spPr bwMode="auto">
            <a:xfrm>
              <a:off x="10668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3" name="Rectangle 122"/>
            <p:cNvSpPr/>
            <p:nvPr/>
          </p:nvSpPr>
          <p:spPr bwMode="auto">
            <a:xfrm>
              <a:off x="12954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4" name="Rectangle 123"/>
            <p:cNvSpPr/>
            <p:nvPr/>
          </p:nvSpPr>
          <p:spPr bwMode="auto">
            <a:xfrm>
              <a:off x="15240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5" name="Rectangle 124"/>
            <p:cNvSpPr/>
            <p:nvPr/>
          </p:nvSpPr>
          <p:spPr bwMode="auto">
            <a:xfrm>
              <a:off x="1752600" y="3445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6" name="Rectangle 125"/>
            <p:cNvSpPr/>
            <p:nvPr/>
          </p:nvSpPr>
          <p:spPr bwMode="auto">
            <a:xfrm>
              <a:off x="1981200" y="3445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7" name="Rectangle 126"/>
            <p:cNvSpPr/>
            <p:nvPr/>
          </p:nvSpPr>
          <p:spPr bwMode="auto">
            <a:xfrm>
              <a:off x="2209800" y="3445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8" name="Rectangle 127"/>
            <p:cNvSpPr/>
            <p:nvPr/>
          </p:nvSpPr>
          <p:spPr bwMode="auto">
            <a:xfrm>
              <a:off x="2438400" y="3445790"/>
              <a:ext cx="228600" cy="228600"/>
            </a:xfrm>
            <a:prstGeom prst="rect">
              <a:avLst/>
            </a:prstGeom>
            <a:ln>
              <a:headEnd type="none" w="med" len="med"/>
              <a:tailEnd type="none" w="med" len="med"/>
            </a:ln>
            <a:sp3d extrusionH="1016000"/>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29" name="Rectangle 128"/>
            <p:cNvSpPr/>
            <p:nvPr/>
          </p:nvSpPr>
          <p:spPr bwMode="auto">
            <a:xfrm>
              <a:off x="26670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0" name="Rectangle 129"/>
            <p:cNvSpPr/>
            <p:nvPr/>
          </p:nvSpPr>
          <p:spPr bwMode="auto">
            <a:xfrm>
              <a:off x="28956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1" name="Rectangle 130"/>
            <p:cNvSpPr/>
            <p:nvPr/>
          </p:nvSpPr>
          <p:spPr bwMode="auto">
            <a:xfrm>
              <a:off x="31242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2" name="Rectangle 131"/>
            <p:cNvSpPr/>
            <p:nvPr/>
          </p:nvSpPr>
          <p:spPr bwMode="auto">
            <a:xfrm>
              <a:off x="33528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3" name="Rectangle 132"/>
            <p:cNvSpPr/>
            <p:nvPr/>
          </p:nvSpPr>
          <p:spPr bwMode="auto">
            <a:xfrm>
              <a:off x="35814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4" name="Rectangle 133"/>
            <p:cNvSpPr/>
            <p:nvPr/>
          </p:nvSpPr>
          <p:spPr bwMode="auto">
            <a:xfrm>
              <a:off x="38100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35" name="Rectangle 134"/>
            <p:cNvSpPr/>
            <p:nvPr/>
          </p:nvSpPr>
          <p:spPr bwMode="auto">
            <a:xfrm>
              <a:off x="4038600" y="3445790"/>
              <a:ext cx="228600" cy="228600"/>
            </a:xfrm>
            <a:prstGeom prst="rect">
              <a:avLst/>
            </a:prstGeom>
            <a:ln>
              <a:headEnd type="none" w="med" len="med"/>
              <a:tailEnd type="none" w="med" len="med"/>
            </a:ln>
            <a:sp3d extrusionH="1016000"/>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mc:AlternateContent xmlns:mc="http://schemas.openxmlformats.org/markup-compatibility/2006" xmlns:a14="http://schemas.microsoft.com/office/drawing/2010/main">
        <mc:Choice Requires="a14">
          <p:sp>
            <p:nvSpPr>
              <p:cNvPr id="136" name="TextBox 135"/>
              <p:cNvSpPr txBox="1"/>
              <p:nvPr/>
            </p:nvSpPr>
            <p:spPr>
              <a:xfrm>
                <a:off x="3350596" y="1386748"/>
                <a:ext cx="3456851" cy="744112"/>
              </a:xfrm>
              <a:prstGeom prst="rect">
                <a:avLst/>
              </a:prstGeom>
              <a:noFill/>
            </p:spPr>
            <p:txBody>
              <a:bodyPr wrap="square" lIns="68577" tIns="34289" rIns="68577" bIns="34289"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sz="1125" i="1" kern="0">
                              <a:solidFill>
                                <a:sysClr val="windowText" lastClr="000000"/>
                              </a:solidFill>
                              <a:latin typeface="Cambria Math" panose="02040503050406030204" pitchFamily="18" charset="0"/>
                            </a:rPr>
                          </m:ctrlPr>
                        </m:sSubPr>
                        <m:e>
                          <m:r>
                            <m:rPr>
                              <m:nor/>
                            </m:rPr>
                            <a:rPr lang="en-US" sz="1125" kern="0">
                              <a:solidFill>
                                <a:sysClr val="windowText" lastClr="000000"/>
                              </a:solidFill>
                              <a:latin typeface="Cambria Math"/>
                            </a:rPr>
                            <m:t>I</m:t>
                          </m:r>
                        </m:e>
                        <m:sub>
                          <m:r>
                            <m:rPr>
                              <m:nor/>
                            </m:rPr>
                            <a:rPr lang="en-US" sz="1125" kern="0">
                              <a:solidFill>
                                <a:sysClr val="windowText" lastClr="000000"/>
                              </a:solidFill>
                              <a:latin typeface="Cambria Math"/>
                            </a:rPr>
                            <m:t>new</m:t>
                          </m:r>
                        </m:sub>
                      </m:sSub>
                      <m:d>
                        <m:dPr>
                          <m:begChr m:val="["/>
                          <m:endChr m:val="]"/>
                          <m:ctrlPr>
                            <a:rPr lang="en-US" sz="1125" i="1" kern="0">
                              <a:solidFill>
                                <a:sysClr val="windowText" lastClr="000000"/>
                              </a:solidFill>
                              <a:latin typeface="Cambria Math" panose="02040503050406030204" pitchFamily="18" charset="0"/>
                            </a:rPr>
                          </m:ctrlPr>
                        </m:dPr>
                        <m:e>
                          <m:r>
                            <a:rPr lang="en-US" sz="1125" i="1" kern="0">
                              <a:solidFill>
                                <a:sysClr val="windowText" lastClr="000000"/>
                              </a:solidFill>
                              <a:latin typeface="Cambria Math"/>
                            </a:rPr>
                            <m:t>𝑥</m:t>
                          </m:r>
                        </m:e>
                      </m:d>
                      <m:d>
                        <m:dPr>
                          <m:begChr m:val="["/>
                          <m:endChr m:val="]"/>
                          <m:ctrlPr>
                            <a:rPr lang="en-US" sz="1125" i="1" kern="0">
                              <a:solidFill>
                                <a:sysClr val="windowText" lastClr="000000"/>
                              </a:solidFill>
                              <a:latin typeface="Cambria Math" panose="02040503050406030204" pitchFamily="18" charset="0"/>
                            </a:rPr>
                          </m:ctrlPr>
                        </m:dPr>
                        <m:e>
                          <m:r>
                            <a:rPr lang="en-US" sz="1125" i="1" kern="0">
                              <a:solidFill>
                                <a:sysClr val="windowText" lastClr="000000"/>
                              </a:solidFill>
                              <a:latin typeface="Cambria Math"/>
                            </a:rPr>
                            <m:t>𝑦</m:t>
                          </m:r>
                        </m:e>
                      </m:d>
                      <m:r>
                        <a:rPr lang="en-US" sz="1125" i="1" kern="0">
                          <a:solidFill>
                            <a:sysClr val="windowText" lastClr="000000"/>
                          </a:solidFill>
                          <a:latin typeface="Cambria Math"/>
                        </a:rPr>
                        <m:t>=</m:t>
                      </m:r>
                      <m:nary>
                        <m:naryPr>
                          <m:chr m:val="∑"/>
                          <m:ctrlPr>
                            <a:rPr lang="en-US" sz="1125" i="1" kern="0">
                              <a:solidFill>
                                <a:sysClr val="windowText" lastClr="000000"/>
                              </a:solidFill>
                              <a:latin typeface="Cambria Math" panose="02040503050406030204" pitchFamily="18" charset="0"/>
                            </a:rPr>
                          </m:ctrlPr>
                        </m:naryPr>
                        <m:sub>
                          <m:r>
                            <m:rPr>
                              <m:brk m:alnAt="23"/>
                            </m:rPr>
                            <a:rPr lang="en-US" sz="1125" i="1" kern="0">
                              <a:solidFill>
                                <a:sysClr val="windowText" lastClr="000000"/>
                              </a:solidFill>
                              <a:latin typeface="Cambria Math"/>
                            </a:rPr>
                            <m:t>𝑥</m:t>
                          </m:r>
                          <m:r>
                            <a:rPr lang="en-US" sz="1125" i="1" kern="0">
                              <a:solidFill>
                                <a:sysClr val="windowText" lastClr="000000"/>
                              </a:solidFill>
                              <a:latin typeface="Cambria Math"/>
                            </a:rPr>
                            <m:t>′=−1</m:t>
                          </m:r>
                        </m:sub>
                        <m:sup>
                          <m:r>
                            <a:rPr lang="en-US" sz="1125" i="1" kern="0">
                              <a:solidFill>
                                <a:sysClr val="windowText" lastClr="000000"/>
                              </a:solidFill>
                              <a:latin typeface="Cambria Math"/>
                            </a:rPr>
                            <m:t>1</m:t>
                          </m:r>
                        </m:sup>
                        <m:e>
                          <m:nary>
                            <m:naryPr>
                              <m:chr m:val="∑"/>
                              <m:ctrlPr>
                                <a:rPr lang="en-US" sz="1125" i="1" kern="0">
                                  <a:solidFill>
                                    <a:sysClr val="windowText" lastClr="000000"/>
                                  </a:solidFill>
                                  <a:latin typeface="Cambria Math" panose="02040503050406030204" pitchFamily="18" charset="0"/>
                                </a:rPr>
                              </m:ctrlPr>
                            </m:naryPr>
                            <m:sub>
                              <m:r>
                                <m:rPr>
                                  <m:brk m:alnAt="23"/>
                                </m:rPr>
                                <a:rPr lang="en-US" sz="1125" i="1" kern="0">
                                  <a:solidFill>
                                    <a:sysClr val="windowText" lastClr="000000"/>
                                  </a:solidFill>
                                  <a:latin typeface="Cambria Math"/>
                                </a:rPr>
                                <m:t>𝑦</m:t>
                              </m:r>
                              <m:r>
                                <a:rPr lang="en-US" sz="1125" i="1" kern="0">
                                  <a:solidFill>
                                    <a:sysClr val="windowText" lastClr="000000"/>
                                  </a:solidFill>
                                  <a:latin typeface="Cambria Math"/>
                                </a:rPr>
                                <m:t>′=−1</m:t>
                              </m:r>
                            </m:sub>
                            <m:sup>
                              <m:r>
                                <a:rPr lang="en-US" sz="1125" i="1" kern="0">
                                  <a:solidFill>
                                    <a:sysClr val="windowText" lastClr="000000"/>
                                  </a:solidFill>
                                  <a:latin typeface="Cambria Math"/>
                                </a:rPr>
                                <m:t>1</m:t>
                              </m:r>
                            </m:sup>
                            <m:e>
                              <m:sSub>
                                <m:sSubPr>
                                  <m:ctrlPr>
                                    <a:rPr lang="en-US" sz="1125" i="1" kern="0">
                                      <a:solidFill>
                                        <a:sysClr val="windowText" lastClr="000000"/>
                                      </a:solidFill>
                                      <a:latin typeface="Cambria Math" panose="02040503050406030204" pitchFamily="18" charset="0"/>
                                    </a:rPr>
                                  </m:ctrlPr>
                                </m:sSubPr>
                                <m:e>
                                  <m:r>
                                    <m:rPr>
                                      <m:nor/>
                                    </m:rPr>
                                    <a:rPr lang="en-US" sz="1125" kern="0">
                                      <a:solidFill>
                                        <a:sysClr val="windowText" lastClr="000000"/>
                                      </a:solidFill>
                                      <a:latin typeface="Cambria Math"/>
                                    </a:rPr>
                                    <m:t>I</m:t>
                                  </m:r>
                                </m:e>
                                <m:sub>
                                  <m:r>
                                    <m:rPr>
                                      <m:nor/>
                                    </m:rPr>
                                    <a:rPr lang="en-US" sz="1125" kern="0">
                                      <a:solidFill>
                                        <a:sysClr val="windowText" lastClr="000000"/>
                                      </a:solidFill>
                                      <a:latin typeface="Cambria Math"/>
                                    </a:rPr>
                                    <m:t>old</m:t>
                                  </m:r>
                                </m:sub>
                              </m:sSub>
                            </m:e>
                          </m:nary>
                        </m:e>
                      </m:nary>
                      <m:d>
                        <m:dPr>
                          <m:begChr m:val="["/>
                          <m:endChr m:val="]"/>
                          <m:ctrlPr>
                            <a:rPr lang="en-US" sz="1125" i="1" kern="0">
                              <a:solidFill>
                                <a:sysClr val="windowText" lastClr="000000"/>
                              </a:solidFill>
                              <a:latin typeface="Cambria Math" panose="02040503050406030204" pitchFamily="18" charset="0"/>
                            </a:rPr>
                          </m:ctrlPr>
                        </m:dPr>
                        <m:e>
                          <m:r>
                            <a:rPr lang="en-US" sz="1125" i="1" kern="0">
                              <a:solidFill>
                                <a:sysClr val="windowText" lastClr="000000"/>
                              </a:solidFill>
                              <a:latin typeface="Cambria Math"/>
                            </a:rPr>
                            <m:t>𝑥</m:t>
                          </m:r>
                          <m:r>
                            <a:rPr lang="en-US" sz="1125" i="1" kern="0">
                              <a:solidFill>
                                <a:sysClr val="windowText" lastClr="000000"/>
                              </a:solidFill>
                              <a:latin typeface="Cambria Math"/>
                            </a:rPr>
                            <m:t>+</m:t>
                          </m:r>
                          <m:r>
                            <a:rPr lang="en-US" sz="1125" i="1" kern="0">
                              <a:solidFill>
                                <a:sysClr val="windowText" lastClr="000000"/>
                              </a:solidFill>
                              <a:latin typeface="Cambria Math"/>
                            </a:rPr>
                            <m:t>𝑥</m:t>
                          </m:r>
                          <m:r>
                            <a:rPr lang="en-US" sz="1125" i="1" kern="0">
                              <a:solidFill>
                                <a:sysClr val="windowText" lastClr="000000"/>
                              </a:solidFill>
                              <a:latin typeface="Cambria Math"/>
                            </a:rPr>
                            <m:t>′</m:t>
                          </m:r>
                        </m:e>
                      </m:d>
                      <m:d>
                        <m:dPr>
                          <m:begChr m:val="["/>
                          <m:endChr m:val="]"/>
                          <m:ctrlPr>
                            <a:rPr lang="en-US" sz="1125" i="1" kern="0">
                              <a:solidFill>
                                <a:sysClr val="windowText" lastClr="000000"/>
                              </a:solidFill>
                              <a:latin typeface="Cambria Math" panose="02040503050406030204" pitchFamily="18" charset="0"/>
                            </a:rPr>
                          </m:ctrlPr>
                        </m:dPr>
                        <m:e>
                          <m:r>
                            <a:rPr lang="en-US" sz="1125" i="1" kern="0">
                              <a:solidFill>
                                <a:sysClr val="windowText" lastClr="000000"/>
                              </a:solidFill>
                              <a:latin typeface="Cambria Math"/>
                            </a:rPr>
                            <m:t>𝑦</m:t>
                          </m:r>
                          <m:r>
                            <a:rPr lang="en-US" sz="1125" i="1" kern="0">
                              <a:solidFill>
                                <a:sysClr val="windowText" lastClr="000000"/>
                              </a:solidFill>
                              <a:latin typeface="Cambria Math"/>
                            </a:rPr>
                            <m:t>+</m:t>
                          </m:r>
                          <m:r>
                            <a:rPr lang="en-US" sz="1125" i="1" kern="0">
                              <a:solidFill>
                                <a:sysClr val="windowText" lastClr="000000"/>
                              </a:solidFill>
                              <a:latin typeface="Cambria Math"/>
                            </a:rPr>
                            <m:t>𝑦</m:t>
                          </m:r>
                          <m:r>
                            <a:rPr lang="en-US" sz="1125" i="1" kern="0">
                              <a:solidFill>
                                <a:sysClr val="windowText" lastClr="000000"/>
                              </a:solidFill>
                              <a:latin typeface="Cambria Math"/>
                            </a:rPr>
                            <m:t>′</m:t>
                          </m:r>
                        </m:e>
                      </m:d>
                      <m:r>
                        <a:rPr lang="en-US" sz="1125" i="1" kern="0">
                          <a:solidFill>
                            <a:sysClr val="windowText" lastClr="000000"/>
                          </a:solidFill>
                          <a:latin typeface="Cambria Math"/>
                          <a:ea typeface="Cambria Math"/>
                        </a:rPr>
                        <m:t>×</m:t>
                      </m:r>
                      <m:r>
                        <m:rPr>
                          <m:nor/>
                        </m:rPr>
                        <a:rPr lang="en-US" sz="1125" kern="0">
                          <a:solidFill>
                            <a:sysClr val="windowText" lastClr="000000"/>
                          </a:solidFill>
                          <a:latin typeface="Cambria Math"/>
                          <a:ea typeface="Cambria Math"/>
                        </a:rPr>
                        <m:t>F</m:t>
                      </m:r>
                      <m:d>
                        <m:dPr>
                          <m:begChr m:val="["/>
                          <m:endChr m:val="]"/>
                          <m:ctrlPr>
                            <a:rPr lang="en-US" sz="1125" i="1" kern="0">
                              <a:solidFill>
                                <a:sysClr val="windowText" lastClr="000000"/>
                              </a:solidFill>
                              <a:latin typeface="Cambria Math" panose="02040503050406030204" pitchFamily="18" charset="0"/>
                              <a:ea typeface="Cambria Math"/>
                            </a:rPr>
                          </m:ctrlPr>
                        </m:dPr>
                        <m:e>
                          <m:r>
                            <a:rPr lang="en-US" sz="1125" i="1" kern="0">
                              <a:solidFill>
                                <a:sysClr val="windowText" lastClr="000000"/>
                              </a:solidFill>
                              <a:latin typeface="Cambria Math"/>
                              <a:ea typeface="Cambria Math"/>
                            </a:rPr>
                            <m:t>𝑥</m:t>
                          </m:r>
                          <m:r>
                            <a:rPr lang="en-US" sz="1125" i="1" kern="0">
                              <a:solidFill>
                                <a:sysClr val="windowText" lastClr="000000"/>
                              </a:solidFill>
                              <a:latin typeface="Cambria Math"/>
                              <a:ea typeface="Cambria Math"/>
                            </a:rPr>
                            <m:t>′</m:t>
                          </m:r>
                        </m:e>
                      </m:d>
                      <m:d>
                        <m:dPr>
                          <m:begChr m:val="["/>
                          <m:endChr m:val="]"/>
                          <m:ctrlPr>
                            <a:rPr lang="en-US" sz="1125" i="1" kern="0">
                              <a:solidFill>
                                <a:sysClr val="windowText" lastClr="000000"/>
                              </a:solidFill>
                              <a:latin typeface="Cambria Math" panose="02040503050406030204" pitchFamily="18" charset="0"/>
                              <a:ea typeface="Cambria Math"/>
                            </a:rPr>
                          </m:ctrlPr>
                        </m:dPr>
                        <m:e>
                          <m:r>
                            <a:rPr lang="en-US" sz="1125" i="1" kern="0">
                              <a:solidFill>
                                <a:sysClr val="windowText" lastClr="000000"/>
                              </a:solidFill>
                              <a:latin typeface="Cambria Math"/>
                              <a:ea typeface="Cambria Math"/>
                            </a:rPr>
                            <m:t>𝑦</m:t>
                          </m:r>
                          <m:r>
                            <a:rPr lang="en-US" sz="1125" i="1" kern="0">
                              <a:solidFill>
                                <a:sysClr val="windowText" lastClr="000000"/>
                              </a:solidFill>
                              <a:latin typeface="Cambria Math"/>
                              <a:ea typeface="Cambria Math"/>
                            </a:rPr>
                            <m:t>′</m:t>
                          </m:r>
                        </m:e>
                      </m:d>
                    </m:oMath>
                  </m:oMathPara>
                </a14:m>
                <a:endParaRPr lang="en-US" sz="1125" kern="0" dirty="0">
                  <a:solidFill>
                    <a:sysClr val="windowText" lastClr="000000"/>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3350596" y="1386748"/>
                <a:ext cx="3456851" cy="744112"/>
              </a:xfrm>
              <a:prstGeom prst="rect">
                <a:avLst/>
              </a:prstGeom>
              <a:blipFill>
                <a:blip r:embed="rId3"/>
                <a:stretch>
                  <a:fillRect t="-46341" b="-104878"/>
                </a:stretch>
              </a:blipFill>
            </p:spPr>
            <p:txBody>
              <a:bodyPr/>
              <a:lstStyle/>
              <a:p>
                <a:r>
                  <a:rPr lang="en-US">
                    <a:noFill/>
                  </a:rPr>
                  <a:t> </a:t>
                </a:r>
              </a:p>
            </p:txBody>
          </p:sp>
        </mc:Fallback>
      </mc:AlternateContent>
      <p:sp>
        <p:nvSpPr>
          <p:cNvPr id="137" name="TextBox 136"/>
          <p:cNvSpPr txBox="1"/>
          <p:nvPr/>
        </p:nvSpPr>
        <p:spPr>
          <a:xfrm>
            <a:off x="122636" y="3033280"/>
            <a:ext cx="1510436" cy="415496"/>
          </a:xfrm>
          <a:prstGeom prst="rect">
            <a:avLst/>
          </a:prstGeom>
          <a:noFill/>
        </p:spPr>
        <p:txBody>
          <a:bodyPr wrap="square" lIns="68577" tIns="34289" rIns="68577" bIns="34289" rtlCol="0">
            <a:spAutoFit/>
          </a:bodyPr>
          <a:lstStyle/>
          <a:p>
            <a:pPr algn="ctr" defTabSz="685800"/>
            <a:r>
              <a:rPr lang="en-US" sz="1125" i="1" kern="0" dirty="0">
                <a:solidFill>
                  <a:schemeClr val="accent3"/>
                </a:solidFill>
              </a:rPr>
              <a:t>Input Feature Map</a:t>
            </a:r>
          </a:p>
          <a:p>
            <a:pPr algn="ctr" defTabSz="685800"/>
            <a:r>
              <a:rPr lang="en-US" sz="1125" i="1" kern="0" dirty="0">
                <a:solidFill>
                  <a:schemeClr val="accent3"/>
                </a:solidFill>
              </a:rPr>
              <a:t>(Set of 2D Images)</a:t>
            </a:r>
          </a:p>
        </p:txBody>
      </p:sp>
      <p:sp>
        <p:nvSpPr>
          <p:cNvPr id="138" name="TextBox 137"/>
          <p:cNvSpPr txBox="1"/>
          <p:nvPr/>
        </p:nvSpPr>
        <p:spPr>
          <a:xfrm>
            <a:off x="2343770" y="2938085"/>
            <a:ext cx="942974" cy="415496"/>
          </a:xfrm>
          <a:prstGeom prst="rect">
            <a:avLst/>
          </a:prstGeom>
          <a:noFill/>
        </p:spPr>
        <p:txBody>
          <a:bodyPr wrap="square" lIns="68577" tIns="34289" rIns="68577" bIns="34289" rtlCol="0">
            <a:spAutoFit/>
          </a:bodyPr>
          <a:lstStyle/>
          <a:p>
            <a:pPr algn="ctr" defTabSz="685800"/>
            <a:r>
              <a:rPr lang="en-US" sz="1125" i="1" kern="0" dirty="0">
                <a:solidFill>
                  <a:schemeClr val="accent3"/>
                </a:solidFill>
              </a:rPr>
              <a:t>Filter</a:t>
            </a:r>
          </a:p>
          <a:p>
            <a:pPr algn="ctr" defTabSz="685800"/>
            <a:r>
              <a:rPr lang="en-US" sz="1125" i="1" kern="0" dirty="0">
                <a:solidFill>
                  <a:schemeClr val="accent3"/>
                </a:solidFill>
              </a:rPr>
              <a:t>(3D Space)</a:t>
            </a:r>
          </a:p>
        </p:txBody>
      </p:sp>
      <p:sp>
        <p:nvSpPr>
          <p:cNvPr id="139" name="TextBox 138"/>
          <p:cNvSpPr txBox="1"/>
          <p:nvPr/>
        </p:nvSpPr>
        <p:spPr>
          <a:xfrm>
            <a:off x="2318872" y="3576733"/>
            <a:ext cx="1354649" cy="415496"/>
          </a:xfrm>
          <a:prstGeom prst="rect">
            <a:avLst/>
          </a:prstGeom>
          <a:noFill/>
        </p:spPr>
        <p:txBody>
          <a:bodyPr wrap="square" lIns="68577" tIns="34289" rIns="68577" bIns="34289" rtlCol="0">
            <a:spAutoFit/>
          </a:bodyPr>
          <a:lstStyle/>
          <a:p>
            <a:pPr algn="ctr" defTabSz="685800"/>
            <a:r>
              <a:rPr lang="en-US" sz="1125" i="1" kern="0" dirty="0">
                <a:solidFill>
                  <a:schemeClr val="accent3"/>
                </a:solidFill>
              </a:rPr>
              <a:t>Output Feature Map</a:t>
            </a:r>
          </a:p>
        </p:txBody>
      </p:sp>
      <p:grpSp>
        <p:nvGrpSpPr>
          <p:cNvPr id="140" name="Group 3"/>
          <p:cNvGrpSpPr/>
          <p:nvPr/>
        </p:nvGrpSpPr>
        <p:grpSpPr>
          <a:xfrm>
            <a:off x="672178" y="1605556"/>
            <a:ext cx="3444964" cy="1274735"/>
            <a:chOff x="894646" y="2140704"/>
            <a:chExt cx="4593285" cy="1699647"/>
          </a:xfrm>
        </p:grpSpPr>
        <p:grpSp>
          <p:nvGrpSpPr>
            <p:cNvPr id="141" name="Group 4"/>
            <p:cNvGrpSpPr/>
            <p:nvPr/>
          </p:nvGrpSpPr>
          <p:grpSpPr>
            <a:xfrm>
              <a:off x="894646" y="2140704"/>
              <a:ext cx="4574235" cy="1699647"/>
              <a:chOff x="894646" y="1340604"/>
              <a:chExt cx="4574235" cy="1699647"/>
            </a:xfrm>
          </p:grpSpPr>
          <p:cxnSp>
            <p:nvCxnSpPr>
              <p:cNvPr id="143" name="Straight Connector 6"/>
              <p:cNvCxnSpPr/>
              <p:nvPr/>
            </p:nvCxnSpPr>
            <p:spPr bwMode="auto">
              <a:xfrm>
                <a:off x="1549449" y="1965702"/>
                <a:ext cx="3305278" cy="973688"/>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4" name="Straight Connector 7"/>
              <p:cNvCxnSpPr/>
              <p:nvPr/>
            </p:nvCxnSpPr>
            <p:spPr bwMode="auto">
              <a:xfrm>
                <a:off x="1560261" y="1340604"/>
                <a:ext cx="3294466" cy="960894"/>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45" name="Rectangle 8"/>
              <p:cNvSpPr/>
              <p:nvPr/>
            </p:nvSpPr>
            <p:spPr bwMode="auto">
              <a:xfrm>
                <a:off x="895292" y="1351103"/>
                <a:ext cx="685800" cy="679010"/>
              </a:xfrm>
              <a:prstGeom prst="rect">
                <a:avLst/>
              </a:prstGeom>
              <a:solidFill>
                <a:schemeClr val="accent5">
                  <a:alpha val="36000"/>
                </a:schemeClr>
              </a:solidFill>
              <a:ln w="28575" cap="flat" cmpd="sng" algn="ctr">
                <a:solidFill>
                  <a:schemeClr val="accent6"/>
                </a:solidFill>
                <a:prstDash val="dash"/>
                <a:round/>
                <a:headEnd type="none" w="med" len="med"/>
                <a:tailEnd type="none" w="med" len="med"/>
              </a:ln>
              <a:effectLst/>
              <a:scene3d>
                <a:camera prst="orthographicFront">
                  <a:rot lat="1200000" lon="20400000" rev="0"/>
                </a:camera>
                <a:lightRig rig="threePt" dir="t"/>
              </a:scene3d>
              <a:sp3d extrusionH="1016000"/>
            </p:spPr>
            <p:txBody>
              <a:bodyPr vert="horz" wrap="square" lIns="68580" tIns="34290" rIns="68580" bIns="34290" numCol="1" rtlCol="0" anchor="t" anchorCtr="0" compatLnSpc="1">
                <a:prstTxWarp prst="textNoShape">
                  <a:avLst/>
                </a:prstTxWarp>
              </a:bodyPr>
              <a:lstStyle/>
              <a:p>
                <a:pPr defTabSz="685771"/>
                <a:endParaRPr lang="en-US" sz="1425" kern="0">
                  <a:solidFill>
                    <a:sysClr val="windowText" lastClr="000000"/>
                  </a:solidFill>
                  <a:latin typeface="Arial" charset="0"/>
                </a:endParaRPr>
              </a:p>
            </p:txBody>
          </p:sp>
          <p:cxnSp>
            <p:nvCxnSpPr>
              <p:cNvPr id="146" name="Straight Connector 9"/>
              <p:cNvCxnSpPr/>
              <p:nvPr/>
            </p:nvCxnSpPr>
            <p:spPr bwMode="auto">
              <a:xfrm>
                <a:off x="902395" y="1390650"/>
                <a:ext cx="3300493" cy="972278"/>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7" name="Straight Connector 10"/>
              <p:cNvCxnSpPr/>
              <p:nvPr/>
            </p:nvCxnSpPr>
            <p:spPr bwMode="auto">
              <a:xfrm>
                <a:off x="894646" y="2065149"/>
                <a:ext cx="3308242" cy="974561"/>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8" name="Straight Connector 11"/>
              <p:cNvCxnSpPr/>
              <p:nvPr/>
            </p:nvCxnSpPr>
            <p:spPr bwMode="auto">
              <a:xfrm>
                <a:off x="4226136" y="2401997"/>
                <a:ext cx="1058405" cy="425152"/>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49" name="Straight Connector 12"/>
              <p:cNvCxnSpPr/>
              <p:nvPr/>
            </p:nvCxnSpPr>
            <p:spPr bwMode="auto">
              <a:xfrm>
                <a:off x="4228744" y="3040251"/>
                <a:ext cx="1030587" cy="0"/>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50" name="Straight Connector 13"/>
              <p:cNvCxnSpPr/>
              <p:nvPr/>
            </p:nvCxnSpPr>
            <p:spPr bwMode="auto">
              <a:xfrm>
                <a:off x="4871055" y="2311681"/>
                <a:ext cx="596053" cy="482564"/>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51" name="Straight Connector 14"/>
              <p:cNvCxnSpPr/>
              <p:nvPr/>
            </p:nvCxnSpPr>
            <p:spPr bwMode="auto">
              <a:xfrm>
                <a:off x="4874264" y="2958802"/>
                <a:ext cx="594617" cy="51857"/>
              </a:xfrm>
              <a:prstGeom prst="line">
                <a:avLst/>
              </a:prstGeom>
              <a:ln>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sp>
          <p:nvSpPr>
            <p:cNvPr id="142" name="Rectangle 5"/>
            <p:cNvSpPr/>
            <p:nvPr/>
          </p:nvSpPr>
          <p:spPr bwMode="auto">
            <a:xfrm>
              <a:off x="5259331" y="3595637"/>
              <a:ext cx="228600" cy="228600"/>
            </a:xfrm>
            <a:prstGeom prst="rect">
              <a:avLst/>
            </a:prstGeom>
            <a:noFill/>
            <a:ln w="19050">
              <a:solidFill>
                <a:schemeClr val="accent6"/>
              </a:solidFill>
              <a:prstDash val="sysDash"/>
              <a:headEnd type="none" w="med" len="med"/>
              <a:tailEnd type="none" w="med" len="med"/>
            </a:ln>
            <a:scene3d>
              <a:camera prst="orthographicFront">
                <a:rot lat="1200000" lon="20400000" rev="0"/>
              </a:camera>
              <a:lightRig rig="threePt" dir="t"/>
            </a:scene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grpSp>
        <p:nvGrpSpPr>
          <p:cNvPr id="152" name="Group 280"/>
          <p:cNvGrpSpPr/>
          <p:nvPr/>
        </p:nvGrpSpPr>
        <p:grpSpPr>
          <a:xfrm>
            <a:off x="3153357" y="2348478"/>
            <a:ext cx="514350" cy="514350"/>
            <a:chOff x="4609454" y="1959890"/>
            <a:chExt cx="685800" cy="685800"/>
          </a:xfrm>
          <a:solidFill>
            <a:schemeClr val="accent6">
              <a:lumMod val="60000"/>
              <a:lumOff val="40000"/>
            </a:schemeClr>
          </a:solidFill>
          <a:scene3d>
            <a:camera prst="orthographicFront">
              <a:rot lat="1200000" lon="20400000" rev="0"/>
            </a:camera>
            <a:lightRig rig="threePt" dir="t"/>
          </a:scene3d>
        </p:grpSpPr>
        <p:sp>
          <p:nvSpPr>
            <p:cNvPr id="153" name="Rectangle 152"/>
            <p:cNvSpPr/>
            <p:nvPr/>
          </p:nvSpPr>
          <p:spPr bwMode="auto">
            <a:xfrm>
              <a:off x="46094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54" name="Rectangle 153"/>
            <p:cNvSpPr/>
            <p:nvPr/>
          </p:nvSpPr>
          <p:spPr bwMode="auto">
            <a:xfrm>
              <a:off x="48380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55" name="Rectangle 154"/>
            <p:cNvSpPr/>
            <p:nvPr/>
          </p:nvSpPr>
          <p:spPr bwMode="auto">
            <a:xfrm>
              <a:off x="50666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56" name="Rectangle 155"/>
            <p:cNvSpPr/>
            <p:nvPr/>
          </p:nvSpPr>
          <p:spPr bwMode="auto">
            <a:xfrm>
              <a:off x="46094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57" name="Rectangle 156"/>
            <p:cNvSpPr/>
            <p:nvPr/>
          </p:nvSpPr>
          <p:spPr bwMode="auto">
            <a:xfrm>
              <a:off x="48380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158" name="Rectangle 157"/>
            <p:cNvSpPr/>
            <p:nvPr/>
          </p:nvSpPr>
          <p:spPr bwMode="auto">
            <a:xfrm>
              <a:off x="50666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59" name="Rectangle 158"/>
            <p:cNvSpPr/>
            <p:nvPr/>
          </p:nvSpPr>
          <p:spPr bwMode="auto">
            <a:xfrm>
              <a:off x="46094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60" name="Rectangle 159"/>
            <p:cNvSpPr/>
            <p:nvPr/>
          </p:nvSpPr>
          <p:spPr bwMode="auto">
            <a:xfrm>
              <a:off x="48380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161" name="Rectangle 160"/>
            <p:cNvSpPr/>
            <p:nvPr/>
          </p:nvSpPr>
          <p:spPr bwMode="auto">
            <a:xfrm>
              <a:off x="50666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162" name="Group 279"/>
          <p:cNvGrpSpPr/>
          <p:nvPr/>
        </p:nvGrpSpPr>
        <p:grpSpPr>
          <a:xfrm>
            <a:off x="3707422" y="2362767"/>
            <a:ext cx="2743201" cy="1371600"/>
            <a:chOff x="2133600" y="4419600"/>
            <a:chExt cx="3657600" cy="1828800"/>
          </a:xfrm>
          <a:scene3d>
            <a:camera prst="orthographicFront">
              <a:rot lat="1200000" lon="20400000" rev="0"/>
            </a:camera>
            <a:lightRig rig="threePt" dir="t"/>
          </a:scene3d>
        </p:grpSpPr>
        <p:sp>
          <p:nvSpPr>
            <p:cNvPr id="163" name="Rectangle 162"/>
            <p:cNvSpPr/>
            <p:nvPr/>
          </p:nvSpPr>
          <p:spPr bwMode="auto">
            <a:xfrm>
              <a:off x="21336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4" name="Rectangle 163"/>
            <p:cNvSpPr/>
            <p:nvPr/>
          </p:nvSpPr>
          <p:spPr bwMode="auto">
            <a:xfrm>
              <a:off x="23622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5" name="Rectangle 164"/>
            <p:cNvSpPr/>
            <p:nvPr/>
          </p:nvSpPr>
          <p:spPr bwMode="auto">
            <a:xfrm>
              <a:off x="25908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6" name="Rectangle 165"/>
            <p:cNvSpPr/>
            <p:nvPr/>
          </p:nvSpPr>
          <p:spPr bwMode="auto">
            <a:xfrm>
              <a:off x="28194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7" name="Rectangle 166"/>
            <p:cNvSpPr/>
            <p:nvPr/>
          </p:nvSpPr>
          <p:spPr bwMode="auto">
            <a:xfrm>
              <a:off x="30480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8" name="Rectangle 167"/>
            <p:cNvSpPr/>
            <p:nvPr/>
          </p:nvSpPr>
          <p:spPr bwMode="auto">
            <a:xfrm>
              <a:off x="32766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69" name="Rectangle 168"/>
            <p:cNvSpPr/>
            <p:nvPr/>
          </p:nvSpPr>
          <p:spPr bwMode="auto">
            <a:xfrm>
              <a:off x="35052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0" name="Rectangle 169"/>
            <p:cNvSpPr/>
            <p:nvPr/>
          </p:nvSpPr>
          <p:spPr bwMode="auto">
            <a:xfrm>
              <a:off x="37338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1" name="Rectangle 170"/>
            <p:cNvSpPr/>
            <p:nvPr/>
          </p:nvSpPr>
          <p:spPr bwMode="auto">
            <a:xfrm>
              <a:off x="39624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2" name="Rectangle 171"/>
            <p:cNvSpPr/>
            <p:nvPr/>
          </p:nvSpPr>
          <p:spPr bwMode="auto">
            <a:xfrm>
              <a:off x="41910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3" name="Rectangle 172"/>
            <p:cNvSpPr/>
            <p:nvPr/>
          </p:nvSpPr>
          <p:spPr bwMode="auto">
            <a:xfrm>
              <a:off x="44196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4" name="Rectangle 173"/>
            <p:cNvSpPr/>
            <p:nvPr/>
          </p:nvSpPr>
          <p:spPr bwMode="auto">
            <a:xfrm>
              <a:off x="46482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5" name="Rectangle 174"/>
            <p:cNvSpPr/>
            <p:nvPr/>
          </p:nvSpPr>
          <p:spPr bwMode="auto">
            <a:xfrm>
              <a:off x="48768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6" name="Rectangle 175"/>
            <p:cNvSpPr/>
            <p:nvPr/>
          </p:nvSpPr>
          <p:spPr bwMode="auto">
            <a:xfrm>
              <a:off x="51054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7" name="Rectangle 176"/>
            <p:cNvSpPr/>
            <p:nvPr/>
          </p:nvSpPr>
          <p:spPr bwMode="auto">
            <a:xfrm>
              <a:off x="53340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8" name="Rectangle 177"/>
            <p:cNvSpPr/>
            <p:nvPr/>
          </p:nvSpPr>
          <p:spPr bwMode="auto">
            <a:xfrm>
              <a:off x="5562600" y="44196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79" name="Rectangle 178"/>
            <p:cNvSpPr/>
            <p:nvPr/>
          </p:nvSpPr>
          <p:spPr bwMode="auto">
            <a:xfrm>
              <a:off x="21336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0" name="Rectangle 179"/>
            <p:cNvSpPr/>
            <p:nvPr/>
          </p:nvSpPr>
          <p:spPr bwMode="auto">
            <a:xfrm>
              <a:off x="2362200" y="46482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1" name="Rectangle 180"/>
            <p:cNvSpPr/>
            <p:nvPr/>
          </p:nvSpPr>
          <p:spPr bwMode="auto">
            <a:xfrm>
              <a:off x="25908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2" name="Rectangle 181"/>
            <p:cNvSpPr/>
            <p:nvPr/>
          </p:nvSpPr>
          <p:spPr bwMode="auto">
            <a:xfrm>
              <a:off x="28194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3" name="Rectangle 182"/>
            <p:cNvSpPr/>
            <p:nvPr/>
          </p:nvSpPr>
          <p:spPr bwMode="auto">
            <a:xfrm>
              <a:off x="30480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4" name="Rectangle 183"/>
            <p:cNvSpPr/>
            <p:nvPr/>
          </p:nvSpPr>
          <p:spPr bwMode="auto">
            <a:xfrm>
              <a:off x="32766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5" name="Rectangle 184"/>
            <p:cNvSpPr/>
            <p:nvPr/>
          </p:nvSpPr>
          <p:spPr bwMode="auto">
            <a:xfrm>
              <a:off x="35052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6" name="Rectangle 185"/>
            <p:cNvSpPr/>
            <p:nvPr/>
          </p:nvSpPr>
          <p:spPr bwMode="auto">
            <a:xfrm>
              <a:off x="37338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7" name="Rectangle 186"/>
            <p:cNvSpPr/>
            <p:nvPr/>
          </p:nvSpPr>
          <p:spPr bwMode="auto">
            <a:xfrm>
              <a:off x="39624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8" name="Rectangle 187"/>
            <p:cNvSpPr/>
            <p:nvPr/>
          </p:nvSpPr>
          <p:spPr bwMode="auto">
            <a:xfrm>
              <a:off x="41910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89" name="Rectangle 188"/>
            <p:cNvSpPr/>
            <p:nvPr/>
          </p:nvSpPr>
          <p:spPr bwMode="auto">
            <a:xfrm>
              <a:off x="44196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0" name="Rectangle 189"/>
            <p:cNvSpPr/>
            <p:nvPr/>
          </p:nvSpPr>
          <p:spPr bwMode="auto">
            <a:xfrm>
              <a:off x="46482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1" name="Rectangle 190"/>
            <p:cNvSpPr/>
            <p:nvPr/>
          </p:nvSpPr>
          <p:spPr bwMode="auto">
            <a:xfrm>
              <a:off x="48768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2" name="Rectangle 191"/>
            <p:cNvSpPr/>
            <p:nvPr/>
          </p:nvSpPr>
          <p:spPr bwMode="auto">
            <a:xfrm>
              <a:off x="51054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3" name="Rectangle 192"/>
            <p:cNvSpPr/>
            <p:nvPr/>
          </p:nvSpPr>
          <p:spPr bwMode="auto">
            <a:xfrm>
              <a:off x="53340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4" name="Rectangle 193"/>
            <p:cNvSpPr/>
            <p:nvPr/>
          </p:nvSpPr>
          <p:spPr bwMode="auto">
            <a:xfrm>
              <a:off x="5562600" y="46482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5" name="Rectangle 194"/>
            <p:cNvSpPr/>
            <p:nvPr/>
          </p:nvSpPr>
          <p:spPr bwMode="auto">
            <a:xfrm>
              <a:off x="21336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6" name="Rectangle 195"/>
            <p:cNvSpPr/>
            <p:nvPr/>
          </p:nvSpPr>
          <p:spPr bwMode="auto">
            <a:xfrm>
              <a:off x="23622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7" name="Rectangle 196"/>
            <p:cNvSpPr/>
            <p:nvPr/>
          </p:nvSpPr>
          <p:spPr bwMode="auto">
            <a:xfrm>
              <a:off x="25908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8" name="Rectangle 197"/>
            <p:cNvSpPr/>
            <p:nvPr/>
          </p:nvSpPr>
          <p:spPr bwMode="auto">
            <a:xfrm>
              <a:off x="28194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199" name="Rectangle 198"/>
            <p:cNvSpPr/>
            <p:nvPr/>
          </p:nvSpPr>
          <p:spPr bwMode="auto">
            <a:xfrm>
              <a:off x="30480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0" name="Rectangle 199"/>
            <p:cNvSpPr/>
            <p:nvPr/>
          </p:nvSpPr>
          <p:spPr bwMode="auto">
            <a:xfrm>
              <a:off x="32766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1" name="Rectangle 200"/>
            <p:cNvSpPr/>
            <p:nvPr/>
          </p:nvSpPr>
          <p:spPr bwMode="auto">
            <a:xfrm>
              <a:off x="35052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2" name="Rectangle 201"/>
            <p:cNvSpPr/>
            <p:nvPr/>
          </p:nvSpPr>
          <p:spPr bwMode="auto">
            <a:xfrm>
              <a:off x="37338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3" name="Rectangle 202"/>
            <p:cNvSpPr/>
            <p:nvPr/>
          </p:nvSpPr>
          <p:spPr bwMode="auto">
            <a:xfrm>
              <a:off x="39624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4" name="Rectangle 203"/>
            <p:cNvSpPr/>
            <p:nvPr/>
          </p:nvSpPr>
          <p:spPr bwMode="auto">
            <a:xfrm>
              <a:off x="41910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5" name="Rectangle 204"/>
            <p:cNvSpPr/>
            <p:nvPr/>
          </p:nvSpPr>
          <p:spPr bwMode="auto">
            <a:xfrm>
              <a:off x="44196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6" name="Rectangle 205"/>
            <p:cNvSpPr/>
            <p:nvPr/>
          </p:nvSpPr>
          <p:spPr bwMode="auto">
            <a:xfrm>
              <a:off x="46482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7" name="Rectangle 206"/>
            <p:cNvSpPr/>
            <p:nvPr/>
          </p:nvSpPr>
          <p:spPr bwMode="auto">
            <a:xfrm>
              <a:off x="48768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8" name="Rectangle 207"/>
            <p:cNvSpPr/>
            <p:nvPr/>
          </p:nvSpPr>
          <p:spPr bwMode="auto">
            <a:xfrm>
              <a:off x="51054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09" name="Rectangle 208"/>
            <p:cNvSpPr/>
            <p:nvPr/>
          </p:nvSpPr>
          <p:spPr bwMode="auto">
            <a:xfrm>
              <a:off x="53340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0" name="Rectangle 209"/>
            <p:cNvSpPr/>
            <p:nvPr/>
          </p:nvSpPr>
          <p:spPr bwMode="auto">
            <a:xfrm>
              <a:off x="5562600" y="4876800"/>
              <a:ext cx="228600" cy="228600"/>
            </a:xfrm>
            <a:prstGeom prst="rect">
              <a:avLst/>
            </a:prstGeom>
            <a:gradFill>
              <a:gsLst>
                <a:gs pos="0">
                  <a:schemeClr val="dk1">
                    <a:tint val="50000"/>
                    <a:satMod val="300000"/>
                    <a:alpha val="70000"/>
                  </a:schemeClr>
                </a:gs>
                <a:gs pos="35000">
                  <a:schemeClr val="dk1">
                    <a:tint val="37000"/>
                    <a:satMod val="300000"/>
                    <a:alpha val="70000"/>
                  </a:schemeClr>
                </a:gs>
                <a:gs pos="100000">
                  <a:schemeClr val="dk1">
                    <a:tint val="15000"/>
                    <a:satMod val="350000"/>
                    <a:alpha val="7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1" name="Rectangle 210"/>
            <p:cNvSpPr/>
            <p:nvPr/>
          </p:nvSpPr>
          <p:spPr bwMode="auto">
            <a:xfrm>
              <a:off x="21336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2" name="Rectangle 211"/>
            <p:cNvSpPr/>
            <p:nvPr/>
          </p:nvSpPr>
          <p:spPr bwMode="auto">
            <a:xfrm>
              <a:off x="23622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3" name="Rectangle 212"/>
            <p:cNvSpPr/>
            <p:nvPr/>
          </p:nvSpPr>
          <p:spPr bwMode="auto">
            <a:xfrm>
              <a:off x="25908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4" name="Rectangle 213"/>
            <p:cNvSpPr/>
            <p:nvPr/>
          </p:nvSpPr>
          <p:spPr bwMode="auto">
            <a:xfrm>
              <a:off x="28194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5" name="Rectangle 214"/>
            <p:cNvSpPr/>
            <p:nvPr/>
          </p:nvSpPr>
          <p:spPr bwMode="auto">
            <a:xfrm>
              <a:off x="30480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6" name="Rectangle 215"/>
            <p:cNvSpPr/>
            <p:nvPr/>
          </p:nvSpPr>
          <p:spPr bwMode="auto">
            <a:xfrm>
              <a:off x="32766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7" name="Rectangle 216"/>
            <p:cNvSpPr/>
            <p:nvPr/>
          </p:nvSpPr>
          <p:spPr bwMode="auto">
            <a:xfrm>
              <a:off x="35052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8" name="Rectangle 217"/>
            <p:cNvSpPr/>
            <p:nvPr/>
          </p:nvSpPr>
          <p:spPr bwMode="auto">
            <a:xfrm>
              <a:off x="37338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19" name="Rectangle 218"/>
            <p:cNvSpPr/>
            <p:nvPr/>
          </p:nvSpPr>
          <p:spPr bwMode="auto">
            <a:xfrm>
              <a:off x="39624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0" name="Rectangle 219"/>
            <p:cNvSpPr/>
            <p:nvPr/>
          </p:nvSpPr>
          <p:spPr bwMode="auto">
            <a:xfrm>
              <a:off x="41910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1" name="Rectangle 220"/>
            <p:cNvSpPr/>
            <p:nvPr/>
          </p:nvSpPr>
          <p:spPr bwMode="auto">
            <a:xfrm>
              <a:off x="44196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2" name="Rectangle 221"/>
            <p:cNvSpPr/>
            <p:nvPr/>
          </p:nvSpPr>
          <p:spPr bwMode="auto">
            <a:xfrm>
              <a:off x="46482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3" name="Rectangle 222"/>
            <p:cNvSpPr/>
            <p:nvPr/>
          </p:nvSpPr>
          <p:spPr bwMode="auto">
            <a:xfrm>
              <a:off x="48768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4" name="Rectangle 223"/>
            <p:cNvSpPr/>
            <p:nvPr/>
          </p:nvSpPr>
          <p:spPr bwMode="auto">
            <a:xfrm>
              <a:off x="51054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5" name="Rectangle 224"/>
            <p:cNvSpPr/>
            <p:nvPr/>
          </p:nvSpPr>
          <p:spPr bwMode="auto">
            <a:xfrm>
              <a:off x="53340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6" name="Rectangle 225"/>
            <p:cNvSpPr/>
            <p:nvPr/>
          </p:nvSpPr>
          <p:spPr bwMode="auto">
            <a:xfrm>
              <a:off x="5562600" y="51054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7" name="Rectangle 226"/>
            <p:cNvSpPr/>
            <p:nvPr/>
          </p:nvSpPr>
          <p:spPr bwMode="auto">
            <a:xfrm>
              <a:off x="21336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8" name="Rectangle 227"/>
            <p:cNvSpPr/>
            <p:nvPr/>
          </p:nvSpPr>
          <p:spPr bwMode="auto">
            <a:xfrm>
              <a:off x="23622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29" name="Rectangle 228"/>
            <p:cNvSpPr/>
            <p:nvPr/>
          </p:nvSpPr>
          <p:spPr bwMode="auto">
            <a:xfrm>
              <a:off x="25908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0" name="Rectangle 229"/>
            <p:cNvSpPr/>
            <p:nvPr/>
          </p:nvSpPr>
          <p:spPr bwMode="auto">
            <a:xfrm>
              <a:off x="28194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1" name="Rectangle 230"/>
            <p:cNvSpPr/>
            <p:nvPr/>
          </p:nvSpPr>
          <p:spPr bwMode="auto">
            <a:xfrm>
              <a:off x="30480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2" name="Rectangle 231"/>
            <p:cNvSpPr/>
            <p:nvPr/>
          </p:nvSpPr>
          <p:spPr bwMode="auto">
            <a:xfrm>
              <a:off x="32766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3" name="Rectangle 232"/>
            <p:cNvSpPr/>
            <p:nvPr/>
          </p:nvSpPr>
          <p:spPr bwMode="auto">
            <a:xfrm>
              <a:off x="35052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4" name="Rectangle 233"/>
            <p:cNvSpPr/>
            <p:nvPr/>
          </p:nvSpPr>
          <p:spPr bwMode="auto">
            <a:xfrm>
              <a:off x="37338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5" name="Rectangle 234"/>
            <p:cNvSpPr/>
            <p:nvPr/>
          </p:nvSpPr>
          <p:spPr bwMode="auto">
            <a:xfrm>
              <a:off x="39624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6" name="Rectangle 235"/>
            <p:cNvSpPr/>
            <p:nvPr/>
          </p:nvSpPr>
          <p:spPr bwMode="auto">
            <a:xfrm>
              <a:off x="41910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7" name="Rectangle 236"/>
            <p:cNvSpPr/>
            <p:nvPr/>
          </p:nvSpPr>
          <p:spPr bwMode="auto">
            <a:xfrm>
              <a:off x="44196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8" name="Rectangle 237"/>
            <p:cNvSpPr/>
            <p:nvPr/>
          </p:nvSpPr>
          <p:spPr bwMode="auto">
            <a:xfrm>
              <a:off x="46482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39" name="Rectangle 238"/>
            <p:cNvSpPr/>
            <p:nvPr/>
          </p:nvSpPr>
          <p:spPr bwMode="auto">
            <a:xfrm>
              <a:off x="48768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0" name="Rectangle 239"/>
            <p:cNvSpPr/>
            <p:nvPr/>
          </p:nvSpPr>
          <p:spPr bwMode="auto">
            <a:xfrm>
              <a:off x="51054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1" name="Rectangle 240"/>
            <p:cNvSpPr/>
            <p:nvPr/>
          </p:nvSpPr>
          <p:spPr bwMode="auto">
            <a:xfrm>
              <a:off x="53340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2" name="Rectangle 241"/>
            <p:cNvSpPr/>
            <p:nvPr/>
          </p:nvSpPr>
          <p:spPr bwMode="auto">
            <a:xfrm>
              <a:off x="5562600" y="53340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3" name="Rectangle 242"/>
            <p:cNvSpPr/>
            <p:nvPr/>
          </p:nvSpPr>
          <p:spPr bwMode="auto">
            <a:xfrm>
              <a:off x="21336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4" name="Rectangle 243"/>
            <p:cNvSpPr/>
            <p:nvPr/>
          </p:nvSpPr>
          <p:spPr bwMode="auto">
            <a:xfrm>
              <a:off x="23622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5" name="Rectangle 244"/>
            <p:cNvSpPr/>
            <p:nvPr/>
          </p:nvSpPr>
          <p:spPr bwMode="auto">
            <a:xfrm>
              <a:off x="25908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6" name="Rectangle 245"/>
            <p:cNvSpPr/>
            <p:nvPr/>
          </p:nvSpPr>
          <p:spPr bwMode="auto">
            <a:xfrm>
              <a:off x="28194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7" name="Rectangle 246"/>
            <p:cNvSpPr/>
            <p:nvPr/>
          </p:nvSpPr>
          <p:spPr bwMode="auto">
            <a:xfrm>
              <a:off x="30480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8" name="Rectangle 247"/>
            <p:cNvSpPr/>
            <p:nvPr/>
          </p:nvSpPr>
          <p:spPr bwMode="auto">
            <a:xfrm>
              <a:off x="32766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49" name="Rectangle 248"/>
            <p:cNvSpPr/>
            <p:nvPr/>
          </p:nvSpPr>
          <p:spPr bwMode="auto">
            <a:xfrm>
              <a:off x="35052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0" name="Rectangle 249"/>
            <p:cNvSpPr/>
            <p:nvPr/>
          </p:nvSpPr>
          <p:spPr bwMode="auto">
            <a:xfrm>
              <a:off x="37338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1" name="Rectangle 250"/>
            <p:cNvSpPr/>
            <p:nvPr/>
          </p:nvSpPr>
          <p:spPr bwMode="auto">
            <a:xfrm>
              <a:off x="39624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2" name="Rectangle 251"/>
            <p:cNvSpPr/>
            <p:nvPr/>
          </p:nvSpPr>
          <p:spPr bwMode="auto">
            <a:xfrm>
              <a:off x="41910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3" name="Rectangle 252"/>
            <p:cNvSpPr/>
            <p:nvPr/>
          </p:nvSpPr>
          <p:spPr bwMode="auto">
            <a:xfrm>
              <a:off x="44196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4" name="Rectangle 253"/>
            <p:cNvSpPr/>
            <p:nvPr/>
          </p:nvSpPr>
          <p:spPr bwMode="auto">
            <a:xfrm>
              <a:off x="46482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5" name="Rectangle 254"/>
            <p:cNvSpPr/>
            <p:nvPr/>
          </p:nvSpPr>
          <p:spPr bwMode="auto">
            <a:xfrm>
              <a:off x="48768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6" name="Rectangle 255"/>
            <p:cNvSpPr/>
            <p:nvPr/>
          </p:nvSpPr>
          <p:spPr bwMode="auto">
            <a:xfrm>
              <a:off x="51054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7" name="Rectangle 256"/>
            <p:cNvSpPr/>
            <p:nvPr/>
          </p:nvSpPr>
          <p:spPr bwMode="auto">
            <a:xfrm>
              <a:off x="53340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8" name="Rectangle 257"/>
            <p:cNvSpPr/>
            <p:nvPr/>
          </p:nvSpPr>
          <p:spPr bwMode="auto">
            <a:xfrm>
              <a:off x="5562600" y="55626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59" name="Rectangle 258"/>
            <p:cNvSpPr/>
            <p:nvPr/>
          </p:nvSpPr>
          <p:spPr bwMode="auto">
            <a:xfrm>
              <a:off x="21336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0" name="Rectangle 259"/>
            <p:cNvSpPr/>
            <p:nvPr/>
          </p:nvSpPr>
          <p:spPr bwMode="auto">
            <a:xfrm>
              <a:off x="23622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1" name="Rectangle 260"/>
            <p:cNvSpPr/>
            <p:nvPr/>
          </p:nvSpPr>
          <p:spPr bwMode="auto">
            <a:xfrm>
              <a:off x="25908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2" name="Rectangle 261"/>
            <p:cNvSpPr/>
            <p:nvPr/>
          </p:nvSpPr>
          <p:spPr bwMode="auto">
            <a:xfrm>
              <a:off x="28194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3" name="Rectangle 262"/>
            <p:cNvSpPr/>
            <p:nvPr/>
          </p:nvSpPr>
          <p:spPr bwMode="auto">
            <a:xfrm>
              <a:off x="30480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4" name="Rectangle 263"/>
            <p:cNvSpPr/>
            <p:nvPr/>
          </p:nvSpPr>
          <p:spPr bwMode="auto">
            <a:xfrm>
              <a:off x="32766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5" name="Rectangle 264"/>
            <p:cNvSpPr/>
            <p:nvPr/>
          </p:nvSpPr>
          <p:spPr bwMode="auto">
            <a:xfrm>
              <a:off x="35052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6" name="Rectangle 265"/>
            <p:cNvSpPr/>
            <p:nvPr/>
          </p:nvSpPr>
          <p:spPr bwMode="auto">
            <a:xfrm>
              <a:off x="37338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7" name="Rectangle 266"/>
            <p:cNvSpPr/>
            <p:nvPr/>
          </p:nvSpPr>
          <p:spPr bwMode="auto">
            <a:xfrm>
              <a:off x="39624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8" name="Rectangle 267"/>
            <p:cNvSpPr/>
            <p:nvPr/>
          </p:nvSpPr>
          <p:spPr bwMode="auto">
            <a:xfrm>
              <a:off x="41910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69" name="Rectangle 268"/>
            <p:cNvSpPr/>
            <p:nvPr/>
          </p:nvSpPr>
          <p:spPr bwMode="auto">
            <a:xfrm>
              <a:off x="44196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0" name="Rectangle 269"/>
            <p:cNvSpPr/>
            <p:nvPr/>
          </p:nvSpPr>
          <p:spPr bwMode="auto">
            <a:xfrm>
              <a:off x="46482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1" name="Rectangle 270"/>
            <p:cNvSpPr/>
            <p:nvPr/>
          </p:nvSpPr>
          <p:spPr bwMode="auto">
            <a:xfrm>
              <a:off x="48768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2" name="Rectangle 271"/>
            <p:cNvSpPr/>
            <p:nvPr/>
          </p:nvSpPr>
          <p:spPr bwMode="auto">
            <a:xfrm>
              <a:off x="51054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3" name="Rectangle 272"/>
            <p:cNvSpPr/>
            <p:nvPr/>
          </p:nvSpPr>
          <p:spPr bwMode="auto">
            <a:xfrm>
              <a:off x="53340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4" name="Rectangle 273"/>
            <p:cNvSpPr/>
            <p:nvPr/>
          </p:nvSpPr>
          <p:spPr bwMode="auto">
            <a:xfrm>
              <a:off x="5562600" y="57912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5" name="Rectangle 274"/>
            <p:cNvSpPr/>
            <p:nvPr/>
          </p:nvSpPr>
          <p:spPr bwMode="auto">
            <a:xfrm>
              <a:off x="21336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6" name="Rectangle 275"/>
            <p:cNvSpPr/>
            <p:nvPr/>
          </p:nvSpPr>
          <p:spPr bwMode="auto">
            <a:xfrm>
              <a:off x="23622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7" name="Rectangle 276"/>
            <p:cNvSpPr/>
            <p:nvPr/>
          </p:nvSpPr>
          <p:spPr bwMode="auto">
            <a:xfrm>
              <a:off x="25908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8" name="Rectangle 277"/>
            <p:cNvSpPr/>
            <p:nvPr/>
          </p:nvSpPr>
          <p:spPr bwMode="auto">
            <a:xfrm>
              <a:off x="28194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79" name="Rectangle 278"/>
            <p:cNvSpPr/>
            <p:nvPr/>
          </p:nvSpPr>
          <p:spPr bwMode="auto">
            <a:xfrm>
              <a:off x="30480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0" name="Rectangle 279"/>
            <p:cNvSpPr/>
            <p:nvPr/>
          </p:nvSpPr>
          <p:spPr bwMode="auto">
            <a:xfrm>
              <a:off x="32766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1" name="Rectangle 280"/>
            <p:cNvSpPr/>
            <p:nvPr/>
          </p:nvSpPr>
          <p:spPr bwMode="auto">
            <a:xfrm>
              <a:off x="35052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2" name="Rectangle 281"/>
            <p:cNvSpPr/>
            <p:nvPr/>
          </p:nvSpPr>
          <p:spPr bwMode="auto">
            <a:xfrm>
              <a:off x="37338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3" name="Rectangle 282"/>
            <p:cNvSpPr/>
            <p:nvPr/>
          </p:nvSpPr>
          <p:spPr bwMode="auto">
            <a:xfrm>
              <a:off x="39624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4" name="Rectangle 283"/>
            <p:cNvSpPr/>
            <p:nvPr/>
          </p:nvSpPr>
          <p:spPr bwMode="auto">
            <a:xfrm>
              <a:off x="41910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5" name="Rectangle 284"/>
            <p:cNvSpPr/>
            <p:nvPr/>
          </p:nvSpPr>
          <p:spPr bwMode="auto">
            <a:xfrm>
              <a:off x="44196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6" name="Rectangle 285"/>
            <p:cNvSpPr/>
            <p:nvPr/>
          </p:nvSpPr>
          <p:spPr bwMode="auto">
            <a:xfrm>
              <a:off x="46482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7" name="Rectangle 286"/>
            <p:cNvSpPr/>
            <p:nvPr/>
          </p:nvSpPr>
          <p:spPr bwMode="auto">
            <a:xfrm>
              <a:off x="48768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8" name="Rectangle 287"/>
            <p:cNvSpPr/>
            <p:nvPr/>
          </p:nvSpPr>
          <p:spPr bwMode="auto">
            <a:xfrm>
              <a:off x="51054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89" name="Rectangle 288"/>
            <p:cNvSpPr/>
            <p:nvPr/>
          </p:nvSpPr>
          <p:spPr bwMode="auto">
            <a:xfrm>
              <a:off x="53340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0" name="Rectangle 289"/>
            <p:cNvSpPr/>
            <p:nvPr/>
          </p:nvSpPr>
          <p:spPr bwMode="auto">
            <a:xfrm>
              <a:off x="5562600" y="6019800"/>
              <a:ext cx="228600" cy="228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grpSp>
        <p:nvGrpSpPr>
          <p:cNvPr id="291" name="Group 460"/>
          <p:cNvGrpSpPr/>
          <p:nvPr/>
        </p:nvGrpSpPr>
        <p:grpSpPr>
          <a:xfrm>
            <a:off x="4050322" y="2526224"/>
            <a:ext cx="2228851" cy="171450"/>
            <a:chOff x="838200" y="4495800"/>
            <a:chExt cx="2971800" cy="228600"/>
          </a:xfrm>
          <a:scene3d>
            <a:camera prst="orthographicFront">
              <a:rot lat="1200000" lon="20400000" rev="0"/>
            </a:camera>
            <a:lightRig rig="threePt" dir="t"/>
          </a:scene3d>
        </p:grpSpPr>
        <p:sp>
          <p:nvSpPr>
            <p:cNvPr id="292" name="Rectangle 291"/>
            <p:cNvSpPr/>
            <p:nvPr/>
          </p:nvSpPr>
          <p:spPr bwMode="auto">
            <a:xfrm>
              <a:off x="838200" y="44958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3" name="Rectangle 292"/>
            <p:cNvSpPr/>
            <p:nvPr/>
          </p:nvSpPr>
          <p:spPr bwMode="auto">
            <a:xfrm>
              <a:off x="1066800" y="4495800"/>
              <a:ext cx="228600" cy="228600"/>
            </a:xfrm>
            <a:prstGeom prst="rect">
              <a:avLst/>
            </a:prstGeom>
            <a:gradFill>
              <a:gsLst>
                <a:gs pos="0">
                  <a:srgbClr val="F09CF4">
                    <a:alpha val="69804"/>
                  </a:srgbClr>
                </a:gs>
                <a:gs pos="80000">
                  <a:srgbClr val="EF9DF3">
                    <a:alpha val="69804"/>
                  </a:srgbClr>
                </a:gs>
                <a:gs pos="100000">
                  <a:srgbClr val="F19BF5">
                    <a:alpha val="69804"/>
                  </a:srgb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4" name="Rectangle 293"/>
            <p:cNvSpPr/>
            <p:nvPr/>
          </p:nvSpPr>
          <p:spPr bwMode="auto">
            <a:xfrm>
              <a:off x="1295400" y="4495800"/>
              <a:ext cx="228600" cy="228600"/>
            </a:xfrm>
            <a:prstGeom prst="rect">
              <a:avLst/>
            </a:prstGeom>
            <a:gradFill>
              <a:gsLst>
                <a:gs pos="0">
                  <a:srgbClr val="F09CF4">
                    <a:alpha val="69804"/>
                  </a:srgbClr>
                </a:gs>
                <a:gs pos="80000">
                  <a:srgbClr val="EF9DF3">
                    <a:alpha val="69804"/>
                  </a:srgbClr>
                </a:gs>
                <a:gs pos="100000">
                  <a:srgbClr val="F19BF5">
                    <a:alpha val="69804"/>
                  </a:srgb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5" name="Rectangle 294"/>
            <p:cNvSpPr/>
            <p:nvPr/>
          </p:nvSpPr>
          <p:spPr bwMode="auto">
            <a:xfrm>
              <a:off x="1524000" y="4495800"/>
              <a:ext cx="228600" cy="228600"/>
            </a:xfrm>
            <a:prstGeom prst="rect">
              <a:avLst/>
            </a:prstGeom>
            <a:gradFill>
              <a:gsLst>
                <a:gs pos="0">
                  <a:srgbClr val="F09CF4">
                    <a:alpha val="69804"/>
                  </a:srgbClr>
                </a:gs>
                <a:gs pos="80000">
                  <a:srgbClr val="EF9DF3">
                    <a:alpha val="69804"/>
                  </a:srgbClr>
                </a:gs>
                <a:gs pos="100000">
                  <a:srgbClr val="F19BF5">
                    <a:alpha val="69804"/>
                  </a:srgb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6" name="Rectangle 295"/>
            <p:cNvSpPr/>
            <p:nvPr/>
          </p:nvSpPr>
          <p:spPr bwMode="auto">
            <a:xfrm>
              <a:off x="1752600" y="4495800"/>
              <a:ext cx="228600" cy="228600"/>
            </a:xfrm>
            <a:prstGeom prst="rect">
              <a:avLst/>
            </a:prstGeom>
            <a:gradFill>
              <a:gsLst>
                <a:gs pos="0">
                  <a:srgbClr val="F09CF4">
                    <a:alpha val="69804"/>
                  </a:srgbClr>
                </a:gs>
                <a:gs pos="80000">
                  <a:srgbClr val="EF9DF3">
                    <a:alpha val="69804"/>
                  </a:srgbClr>
                </a:gs>
                <a:gs pos="100000">
                  <a:srgbClr val="F19BF5">
                    <a:alpha val="69804"/>
                  </a:srgbClr>
                </a:gs>
              </a:gsLst>
            </a:gra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7" name="Rectangle 296"/>
            <p:cNvSpPr/>
            <p:nvPr/>
          </p:nvSpPr>
          <p:spPr bwMode="auto">
            <a:xfrm>
              <a:off x="1981200" y="44958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8" name="Rectangle 297"/>
            <p:cNvSpPr/>
            <p:nvPr/>
          </p:nvSpPr>
          <p:spPr bwMode="auto">
            <a:xfrm>
              <a:off x="2209800" y="44958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299" name="Rectangle 298"/>
            <p:cNvSpPr/>
            <p:nvPr/>
          </p:nvSpPr>
          <p:spPr bwMode="auto">
            <a:xfrm>
              <a:off x="2438400" y="44958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0" name="Rectangle 299"/>
            <p:cNvSpPr/>
            <p:nvPr/>
          </p:nvSpPr>
          <p:spPr bwMode="auto">
            <a:xfrm>
              <a:off x="2667000" y="4495800"/>
              <a:ext cx="228600" cy="228600"/>
            </a:xfrm>
            <a:prstGeom prst="rect">
              <a:avLst/>
            </a:prstGeom>
            <a:gradFill>
              <a:gsLst>
                <a:gs pos="0">
                  <a:srgbClr val="B891FF">
                    <a:alpha val="70000"/>
                  </a:srgbClr>
                </a:gs>
                <a:gs pos="35000">
                  <a:srgbClr val="CEB3FF">
                    <a:alpha val="70000"/>
                  </a:srgbClr>
                </a:gs>
                <a:gs pos="100000">
                  <a:srgbClr val="ECE1FF">
                    <a:alpha val="70000"/>
                  </a:srgbClr>
                </a:gs>
              </a:gsLs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1" name="Rectangle 300"/>
            <p:cNvSpPr/>
            <p:nvPr/>
          </p:nvSpPr>
          <p:spPr bwMode="auto">
            <a:xfrm>
              <a:off x="2895600" y="4495800"/>
              <a:ext cx="228600" cy="228600"/>
            </a:xfrm>
            <a:prstGeom prst="rect">
              <a:avLst/>
            </a:prstGeom>
            <a:gradFill>
              <a:gsLst>
                <a:gs pos="0">
                  <a:srgbClr val="FFB9F3">
                    <a:alpha val="69804"/>
                  </a:srgbClr>
                </a:gs>
                <a:gs pos="80000">
                  <a:srgbClr val="FFB9F3">
                    <a:alpha val="69804"/>
                  </a:srgbClr>
                </a:gs>
                <a:gs pos="100000">
                  <a:srgbClr val="FFB9F3">
                    <a:alpha val="69804"/>
                  </a:srgb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2" name="Rectangle 301"/>
            <p:cNvSpPr/>
            <p:nvPr/>
          </p:nvSpPr>
          <p:spPr bwMode="auto">
            <a:xfrm>
              <a:off x="3124200" y="4495800"/>
              <a:ext cx="228600" cy="228600"/>
            </a:xfrm>
            <a:prstGeom prst="rect">
              <a:avLst/>
            </a:prstGeom>
            <a:gradFill>
              <a:gsLst>
                <a:gs pos="0">
                  <a:srgbClr val="FFB9F3">
                    <a:alpha val="69804"/>
                  </a:srgbClr>
                </a:gs>
                <a:gs pos="80000">
                  <a:srgbClr val="FFB9F3">
                    <a:alpha val="69804"/>
                  </a:srgbClr>
                </a:gs>
                <a:gs pos="100000">
                  <a:srgbClr val="FFB9F3">
                    <a:alpha val="69804"/>
                  </a:srgb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3" name="Rectangle 302"/>
            <p:cNvSpPr/>
            <p:nvPr/>
          </p:nvSpPr>
          <p:spPr bwMode="auto">
            <a:xfrm>
              <a:off x="3352800" y="4495800"/>
              <a:ext cx="228600" cy="228600"/>
            </a:xfrm>
            <a:prstGeom prst="rect">
              <a:avLst/>
            </a:prstGeom>
            <a:gradFill>
              <a:gsLst>
                <a:gs pos="0">
                  <a:srgbClr val="FFB9F3">
                    <a:alpha val="69804"/>
                  </a:srgbClr>
                </a:gs>
                <a:gs pos="80000">
                  <a:srgbClr val="FFB9F3">
                    <a:alpha val="69804"/>
                  </a:srgbClr>
                </a:gs>
                <a:gs pos="100000">
                  <a:srgbClr val="FFB9F3">
                    <a:alpha val="69804"/>
                  </a:srgb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04" name="Rectangle 303"/>
            <p:cNvSpPr/>
            <p:nvPr/>
          </p:nvSpPr>
          <p:spPr bwMode="auto">
            <a:xfrm>
              <a:off x="3581400" y="4495800"/>
              <a:ext cx="228600" cy="228600"/>
            </a:xfrm>
            <a:prstGeom prst="rect">
              <a:avLst/>
            </a:prstGeom>
            <a:gradFill>
              <a:gsLst>
                <a:gs pos="0">
                  <a:srgbClr val="FFB9F3">
                    <a:alpha val="69804"/>
                  </a:srgbClr>
                </a:gs>
                <a:gs pos="80000">
                  <a:srgbClr val="FFB9F3">
                    <a:alpha val="69804"/>
                  </a:srgbClr>
                </a:gs>
                <a:gs pos="100000">
                  <a:srgbClr val="FFB9F3">
                    <a:alpha val="69804"/>
                  </a:srgb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305" name="TextBox 304"/>
          <p:cNvSpPr txBox="1"/>
          <p:nvPr/>
        </p:nvSpPr>
        <p:spPr>
          <a:xfrm>
            <a:off x="5483099" y="3826246"/>
            <a:ext cx="2390483" cy="692495"/>
          </a:xfrm>
          <a:prstGeom prst="rect">
            <a:avLst/>
          </a:prstGeom>
          <a:noFill/>
        </p:spPr>
        <p:txBody>
          <a:bodyPr wrap="square" lIns="68577" tIns="34289" rIns="68577" bIns="34289" rtlCol="0">
            <a:spAutoFit/>
          </a:bodyPr>
          <a:lstStyle/>
          <a:p>
            <a:pPr algn="ctr" defTabSz="685800"/>
            <a:r>
              <a:rPr lang="en-US" sz="1350" b="1" i="1" kern="0" dirty="0">
                <a:solidFill>
                  <a:schemeClr val="accent3"/>
                </a:solidFill>
              </a:rPr>
              <a:t>Repeat for Multiple Filters to Create Multiple “Layers” of Output Feature Map</a:t>
            </a:r>
          </a:p>
        </p:txBody>
      </p:sp>
      <p:grpSp>
        <p:nvGrpSpPr>
          <p:cNvPr id="306" name="Group 280"/>
          <p:cNvGrpSpPr/>
          <p:nvPr/>
        </p:nvGrpSpPr>
        <p:grpSpPr>
          <a:xfrm>
            <a:off x="1211402" y="4234428"/>
            <a:ext cx="514350" cy="514350"/>
            <a:chOff x="4609454" y="1959890"/>
            <a:chExt cx="685800" cy="685800"/>
          </a:xfrm>
          <a:solidFill>
            <a:schemeClr val="accent6">
              <a:lumMod val="60000"/>
              <a:lumOff val="40000"/>
            </a:schemeClr>
          </a:solidFill>
          <a:scene3d>
            <a:camera prst="orthographicFront">
              <a:rot lat="1200000" lon="20400000" rev="0"/>
            </a:camera>
            <a:lightRig rig="threePt" dir="t"/>
          </a:scene3d>
        </p:grpSpPr>
        <p:sp>
          <p:nvSpPr>
            <p:cNvPr id="307" name="Rectangle 306"/>
            <p:cNvSpPr/>
            <p:nvPr/>
          </p:nvSpPr>
          <p:spPr bwMode="auto">
            <a:xfrm>
              <a:off x="46094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08" name="Rectangle 307"/>
            <p:cNvSpPr/>
            <p:nvPr/>
          </p:nvSpPr>
          <p:spPr bwMode="auto">
            <a:xfrm>
              <a:off x="48380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309" name="Rectangle 308"/>
            <p:cNvSpPr/>
            <p:nvPr/>
          </p:nvSpPr>
          <p:spPr bwMode="auto">
            <a:xfrm>
              <a:off x="50666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0" name="Rectangle 309"/>
            <p:cNvSpPr/>
            <p:nvPr/>
          </p:nvSpPr>
          <p:spPr bwMode="auto">
            <a:xfrm>
              <a:off x="46094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1" name="Rectangle 310"/>
            <p:cNvSpPr/>
            <p:nvPr/>
          </p:nvSpPr>
          <p:spPr bwMode="auto">
            <a:xfrm>
              <a:off x="48380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312" name="Rectangle 311"/>
            <p:cNvSpPr/>
            <p:nvPr/>
          </p:nvSpPr>
          <p:spPr bwMode="auto">
            <a:xfrm>
              <a:off x="50666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3" name="Rectangle 312"/>
            <p:cNvSpPr/>
            <p:nvPr/>
          </p:nvSpPr>
          <p:spPr bwMode="auto">
            <a:xfrm>
              <a:off x="46094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314" name="Rectangle 313"/>
            <p:cNvSpPr/>
            <p:nvPr/>
          </p:nvSpPr>
          <p:spPr bwMode="auto">
            <a:xfrm>
              <a:off x="48380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5" name="Rectangle 314"/>
            <p:cNvSpPr/>
            <p:nvPr/>
          </p:nvSpPr>
          <p:spPr bwMode="auto">
            <a:xfrm>
              <a:off x="50666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316" name="Group 280"/>
          <p:cNvGrpSpPr/>
          <p:nvPr/>
        </p:nvGrpSpPr>
        <p:grpSpPr>
          <a:xfrm>
            <a:off x="2004886" y="4234428"/>
            <a:ext cx="514350" cy="514350"/>
            <a:chOff x="4609454" y="1959890"/>
            <a:chExt cx="685800" cy="685800"/>
          </a:xfrm>
          <a:solidFill>
            <a:schemeClr val="accent6">
              <a:lumMod val="60000"/>
              <a:lumOff val="40000"/>
            </a:schemeClr>
          </a:solidFill>
          <a:scene3d>
            <a:camera prst="orthographicFront">
              <a:rot lat="1200000" lon="20400000" rev="0"/>
            </a:camera>
            <a:lightRig rig="threePt" dir="t"/>
          </a:scene3d>
        </p:grpSpPr>
        <p:sp>
          <p:nvSpPr>
            <p:cNvPr id="317" name="Rectangle 316"/>
            <p:cNvSpPr/>
            <p:nvPr/>
          </p:nvSpPr>
          <p:spPr bwMode="auto">
            <a:xfrm>
              <a:off x="46094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8" name="Rectangle 317"/>
            <p:cNvSpPr/>
            <p:nvPr/>
          </p:nvSpPr>
          <p:spPr bwMode="auto">
            <a:xfrm>
              <a:off x="48380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19" name="Rectangle 318"/>
            <p:cNvSpPr/>
            <p:nvPr/>
          </p:nvSpPr>
          <p:spPr bwMode="auto">
            <a:xfrm>
              <a:off x="50666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0" name="Rectangle 319"/>
            <p:cNvSpPr/>
            <p:nvPr/>
          </p:nvSpPr>
          <p:spPr bwMode="auto">
            <a:xfrm>
              <a:off x="46094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1" name="Rectangle 320"/>
            <p:cNvSpPr/>
            <p:nvPr/>
          </p:nvSpPr>
          <p:spPr bwMode="auto">
            <a:xfrm>
              <a:off x="48380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322" name="Rectangle 321"/>
            <p:cNvSpPr/>
            <p:nvPr/>
          </p:nvSpPr>
          <p:spPr bwMode="auto">
            <a:xfrm>
              <a:off x="50666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3" name="Rectangle 322"/>
            <p:cNvSpPr/>
            <p:nvPr/>
          </p:nvSpPr>
          <p:spPr bwMode="auto">
            <a:xfrm>
              <a:off x="46094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4" name="Rectangle 323"/>
            <p:cNvSpPr/>
            <p:nvPr/>
          </p:nvSpPr>
          <p:spPr bwMode="auto">
            <a:xfrm>
              <a:off x="48380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5" name="Rectangle 324"/>
            <p:cNvSpPr/>
            <p:nvPr/>
          </p:nvSpPr>
          <p:spPr bwMode="auto">
            <a:xfrm>
              <a:off x="50666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326" name="Group 280"/>
          <p:cNvGrpSpPr/>
          <p:nvPr/>
        </p:nvGrpSpPr>
        <p:grpSpPr>
          <a:xfrm>
            <a:off x="2780060" y="4234428"/>
            <a:ext cx="514350" cy="514350"/>
            <a:chOff x="4609454" y="1959890"/>
            <a:chExt cx="685800" cy="685800"/>
          </a:xfrm>
          <a:solidFill>
            <a:schemeClr val="accent6">
              <a:lumMod val="60000"/>
              <a:lumOff val="40000"/>
            </a:schemeClr>
          </a:solidFill>
          <a:scene3d>
            <a:camera prst="orthographicFront">
              <a:rot lat="1200000" lon="20400000" rev="0"/>
            </a:camera>
            <a:lightRig rig="threePt" dir="t"/>
          </a:scene3d>
        </p:grpSpPr>
        <p:sp>
          <p:nvSpPr>
            <p:cNvPr id="327" name="Rectangle 326"/>
            <p:cNvSpPr/>
            <p:nvPr/>
          </p:nvSpPr>
          <p:spPr bwMode="auto">
            <a:xfrm>
              <a:off x="46094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8" name="Rectangle 327"/>
            <p:cNvSpPr/>
            <p:nvPr/>
          </p:nvSpPr>
          <p:spPr bwMode="auto">
            <a:xfrm>
              <a:off x="48380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29" name="Rectangle 328"/>
            <p:cNvSpPr/>
            <p:nvPr/>
          </p:nvSpPr>
          <p:spPr bwMode="auto">
            <a:xfrm>
              <a:off x="5066654" y="19598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330" name="Rectangle 329"/>
            <p:cNvSpPr/>
            <p:nvPr/>
          </p:nvSpPr>
          <p:spPr bwMode="auto">
            <a:xfrm>
              <a:off x="46094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331" name="Rectangle 330"/>
            <p:cNvSpPr/>
            <p:nvPr/>
          </p:nvSpPr>
          <p:spPr bwMode="auto">
            <a:xfrm>
              <a:off x="48380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0</a:t>
              </a:r>
            </a:p>
          </p:txBody>
        </p:sp>
        <p:sp>
          <p:nvSpPr>
            <p:cNvPr id="332" name="Rectangle 331"/>
            <p:cNvSpPr/>
            <p:nvPr/>
          </p:nvSpPr>
          <p:spPr bwMode="auto">
            <a:xfrm>
              <a:off x="5066654" y="21884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33" name="Rectangle 332"/>
            <p:cNvSpPr/>
            <p:nvPr/>
          </p:nvSpPr>
          <p:spPr bwMode="auto">
            <a:xfrm>
              <a:off x="46094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34" name="Rectangle 333"/>
            <p:cNvSpPr/>
            <p:nvPr/>
          </p:nvSpPr>
          <p:spPr bwMode="auto">
            <a:xfrm>
              <a:off x="48380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sp>
          <p:nvSpPr>
            <p:cNvPr id="335" name="Rectangle 334"/>
            <p:cNvSpPr/>
            <p:nvPr/>
          </p:nvSpPr>
          <p:spPr bwMode="auto">
            <a:xfrm>
              <a:off x="5066654" y="2417090"/>
              <a:ext cx="228600" cy="228600"/>
            </a:xfrm>
            <a:prstGeom prst="rect">
              <a:avLst/>
            </a:prstGeom>
            <a:grpFill/>
            <a:ln>
              <a:headEnd type="none" w="med" len="med"/>
              <a:tailEnd type="none" w="med" len="med"/>
            </a:ln>
            <a:sp3d extrusionH="1016000"/>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336" name="Group 279"/>
          <p:cNvGrpSpPr/>
          <p:nvPr/>
        </p:nvGrpSpPr>
        <p:grpSpPr>
          <a:xfrm>
            <a:off x="3768600" y="2427253"/>
            <a:ext cx="2743201" cy="1371600"/>
            <a:chOff x="2133600" y="4419600"/>
            <a:chExt cx="3657600" cy="1828800"/>
          </a:xfrm>
          <a:solidFill>
            <a:schemeClr val="bg2"/>
          </a:solidFill>
          <a:scene3d>
            <a:camera prst="orthographicFront">
              <a:rot lat="1200000" lon="20400000" rev="0"/>
            </a:camera>
            <a:lightRig rig="threePt" dir="t"/>
          </a:scene3d>
        </p:grpSpPr>
        <p:sp>
          <p:nvSpPr>
            <p:cNvPr id="337" name="Rectangle 336"/>
            <p:cNvSpPr/>
            <p:nvPr/>
          </p:nvSpPr>
          <p:spPr bwMode="auto">
            <a:xfrm>
              <a:off x="2133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38" name="Rectangle 337"/>
            <p:cNvSpPr/>
            <p:nvPr/>
          </p:nvSpPr>
          <p:spPr bwMode="auto">
            <a:xfrm>
              <a:off x="2362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39" name="Rectangle 338"/>
            <p:cNvSpPr/>
            <p:nvPr/>
          </p:nvSpPr>
          <p:spPr bwMode="auto">
            <a:xfrm>
              <a:off x="2590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0" name="Rectangle 339"/>
            <p:cNvSpPr/>
            <p:nvPr/>
          </p:nvSpPr>
          <p:spPr bwMode="auto">
            <a:xfrm>
              <a:off x="2819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1" name="Rectangle 340"/>
            <p:cNvSpPr/>
            <p:nvPr/>
          </p:nvSpPr>
          <p:spPr bwMode="auto">
            <a:xfrm>
              <a:off x="3048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2" name="Rectangle 341"/>
            <p:cNvSpPr/>
            <p:nvPr/>
          </p:nvSpPr>
          <p:spPr bwMode="auto">
            <a:xfrm>
              <a:off x="3276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3" name="Rectangle 342"/>
            <p:cNvSpPr/>
            <p:nvPr/>
          </p:nvSpPr>
          <p:spPr bwMode="auto">
            <a:xfrm>
              <a:off x="3505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4" name="Rectangle 343"/>
            <p:cNvSpPr/>
            <p:nvPr/>
          </p:nvSpPr>
          <p:spPr bwMode="auto">
            <a:xfrm>
              <a:off x="3733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5" name="Rectangle 344"/>
            <p:cNvSpPr/>
            <p:nvPr/>
          </p:nvSpPr>
          <p:spPr bwMode="auto">
            <a:xfrm>
              <a:off x="3962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6" name="Rectangle 345"/>
            <p:cNvSpPr/>
            <p:nvPr/>
          </p:nvSpPr>
          <p:spPr bwMode="auto">
            <a:xfrm>
              <a:off x="4191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7" name="Rectangle 346"/>
            <p:cNvSpPr/>
            <p:nvPr/>
          </p:nvSpPr>
          <p:spPr bwMode="auto">
            <a:xfrm>
              <a:off x="4419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8" name="Rectangle 347"/>
            <p:cNvSpPr/>
            <p:nvPr/>
          </p:nvSpPr>
          <p:spPr bwMode="auto">
            <a:xfrm>
              <a:off x="4648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49" name="Rectangle 348"/>
            <p:cNvSpPr/>
            <p:nvPr/>
          </p:nvSpPr>
          <p:spPr bwMode="auto">
            <a:xfrm>
              <a:off x="4876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0" name="Rectangle 349"/>
            <p:cNvSpPr/>
            <p:nvPr/>
          </p:nvSpPr>
          <p:spPr bwMode="auto">
            <a:xfrm>
              <a:off x="5105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1" name="Rectangle 350"/>
            <p:cNvSpPr/>
            <p:nvPr/>
          </p:nvSpPr>
          <p:spPr bwMode="auto">
            <a:xfrm>
              <a:off x="5334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2" name="Rectangle 351"/>
            <p:cNvSpPr/>
            <p:nvPr/>
          </p:nvSpPr>
          <p:spPr bwMode="auto">
            <a:xfrm>
              <a:off x="5562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3" name="Rectangle 352"/>
            <p:cNvSpPr/>
            <p:nvPr/>
          </p:nvSpPr>
          <p:spPr bwMode="auto">
            <a:xfrm>
              <a:off x="2133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4" name="Rectangle 353"/>
            <p:cNvSpPr/>
            <p:nvPr/>
          </p:nvSpPr>
          <p:spPr bwMode="auto">
            <a:xfrm>
              <a:off x="2362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5" name="Rectangle 354"/>
            <p:cNvSpPr/>
            <p:nvPr/>
          </p:nvSpPr>
          <p:spPr bwMode="auto">
            <a:xfrm>
              <a:off x="2590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6" name="Rectangle 355"/>
            <p:cNvSpPr/>
            <p:nvPr/>
          </p:nvSpPr>
          <p:spPr bwMode="auto">
            <a:xfrm>
              <a:off x="2819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7" name="Rectangle 356"/>
            <p:cNvSpPr/>
            <p:nvPr/>
          </p:nvSpPr>
          <p:spPr bwMode="auto">
            <a:xfrm>
              <a:off x="3048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8" name="Rectangle 357"/>
            <p:cNvSpPr/>
            <p:nvPr/>
          </p:nvSpPr>
          <p:spPr bwMode="auto">
            <a:xfrm>
              <a:off x="3276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59" name="Rectangle 358"/>
            <p:cNvSpPr/>
            <p:nvPr/>
          </p:nvSpPr>
          <p:spPr bwMode="auto">
            <a:xfrm>
              <a:off x="3505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0" name="Rectangle 359"/>
            <p:cNvSpPr/>
            <p:nvPr/>
          </p:nvSpPr>
          <p:spPr bwMode="auto">
            <a:xfrm>
              <a:off x="3733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1" name="Rectangle 360"/>
            <p:cNvSpPr/>
            <p:nvPr/>
          </p:nvSpPr>
          <p:spPr bwMode="auto">
            <a:xfrm>
              <a:off x="3962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2" name="Rectangle 361"/>
            <p:cNvSpPr/>
            <p:nvPr/>
          </p:nvSpPr>
          <p:spPr bwMode="auto">
            <a:xfrm>
              <a:off x="4191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3" name="Rectangle 362"/>
            <p:cNvSpPr/>
            <p:nvPr/>
          </p:nvSpPr>
          <p:spPr bwMode="auto">
            <a:xfrm>
              <a:off x="4419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4" name="Rectangle 363"/>
            <p:cNvSpPr/>
            <p:nvPr/>
          </p:nvSpPr>
          <p:spPr bwMode="auto">
            <a:xfrm>
              <a:off x="4648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5" name="Rectangle 364"/>
            <p:cNvSpPr/>
            <p:nvPr/>
          </p:nvSpPr>
          <p:spPr bwMode="auto">
            <a:xfrm>
              <a:off x="4876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6" name="Rectangle 365"/>
            <p:cNvSpPr/>
            <p:nvPr/>
          </p:nvSpPr>
          <p:spPr bwMode="auto">
            <a:xfrm>
              <a:off x="5105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7" name="Rectangle 366"/>
            <p:cNvSpPr/>
            <p:nvPr/>
          </p:nvSpPr>
          <p:spPr bwMode="auto">
            <a:xfrm>
              <a:off x="5334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8" name="Rectangle 367"/>
            <p:cNvSpPr/>
            <p:nvPr/>
          </p:nvSpPr>
          <p:spPr bwMode="auto">
            <a:xfrm>
              <a:off x="5562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69" name="Rectangle 368"/>
            <p:cNvSpPr/>
            <p:nvPr/>
          </p:nvSpPr>
          <p:spPr bwMode="auto">
            <a:xfrm>
              <a:off x="2133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0" name="Rectangle 369"/>
            <p:cNvSpPr/>
            <p:nvPr/>
          </p:nvSpPr>
          <p:spPr bwMode="auto">
            <a:xfrm>
              <a:off x="2362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1" name="Rectangle 370"/>
            <p:cNvSpPr/>
            <p:nvPr/>
          </p:nvSpPr>
          <p:spPr bwMode="auto">
            <a:xfrm>
              <a:off x="2590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2" name="Rectangle 371"/>
            <p:cNvSpPr/>
            <p:nvPr/>
          </p:nvSpPr>
          <p:spPr bwMode="auto">
            <a:xfrm>
              <a:off x="2819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3" name="Rectangle 372"/>
            <p:cNvSpPr/>
            <p:nvPr/>
          </p:nvSpPr>
          <p:spPr bwMode="auto">
            <a:xfrm>
              <a:off x="3048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4" name="Rectangle 373"/>
            <p:cNvSpPr/>
            <p:nvPr/>
          </p:nvSpPr>
          <p:spPr bwMode="auto">
            <a:xfrm>
              <a:off x="3276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5" name="Rectangle 374"/>
            <p:cNvSpPr/>
            <p:nvPr/>
          </p:nvSpPr>
          <p:spPr bwMode="auto">
            <a:xfrm>
              <a:off x="3505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6" name="Rectangle 375"/>
            <p:cNvSpPr/>
            <p:nvPr/>
          </p:nvSpPr>
          <p:spPr bwMode="auto">
            <a:xfrm>
              <a:off x="3733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7" name="Rectangle 376"/>
            <p:cNvSpPr/>
            <p:nvPr/>
          </p:nvSpPr>
          <p:spPr bwMode="auto">
            <a:xfrm>
              <a:off x="3962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8" name="Rectangle 377"/>
            <p:cNvSpPr/>
            <p:nvPr/>
          </p:nvSpPr>
          <p:spPr bwMode="auto">
            <a:xfrm>
              <a:off x="4191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79" name="Rectangle 378"/>
            <p:cNvSpPr/>
            <p:nvPr/>
          </p:nvSpPr>
          <p:spPr bwMode="auto">
            <a:xfrm>
              <a:off x="4419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0" name="Rectangle 379"/>
            <p:cNvSpPr/>
            <p:nvPr/>
          </p:nvSpPr>
          <p:spPr bwMode="auto">
            <a:xfrm>
              <a:off x="4648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1" name="Rectangle 380"/>
            <p:cNvSpPr/>
            <p:nvPr/>
          </p:nvSpPr>
          <p:spPr bwMode="auto">
            <a:xfrm>
              <a:off x="4876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2" name="Rectangle 381"/>
            <p:cNvSpPr/>
            <p:nvPr/>
          </p:nvSpPr>
          <p:spPr bwMode="auto">
            <a:xfrm>
              <a:off x="5105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3" name="Rectangle 382"/>
            <p:cNvSpPr/>
            <p:nvPr/>
          </p:nvSpPr>
          <p:spPr bwMode="auto">
            <a:xfrm>
              <a:off x="5334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4" name="Rectangle 383"/>
            <p:cNvSpPr/>
            <p:nvPr/>
          </p:nvSpPr>
          <p:spPr bwMode="auto">
            <a:xfrm>
              <a:off x="5562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5" name="Rectangle 384"/>
            <p:cNvSpPr/>
            <p:nvPr/>
          </p:nvSpPr>
          <p:spPr bwMode="auto">
            <a:xfrm>
              <a:off x="2133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6" name="Rectangle 385"/>
            <p:cNvSpPr/>
            <p:nvPr/>
          </p:nvSpPr>
          <p:spPr bwMode="auto">
            <a:xfrm>
              <a:off x="2362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7" name="Rectangle 386"/>
            <p:cNvSpPr/>
            <p:nvPr/>
          </p:nvSpPr>
          <p:spPr bwMode="auto">
            <a:xfrm>
              <a:off x="2590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8" name="Rectangle 387"/>
            <p:cNvSpPr/>
            <p:nvPr/>
          </p:nvSpPr>
          <p:spPr bwMode="auto">
            <a:xfrm>
              <a:off x="2819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9" name="Rectangle 388"/>
            <p:cNvSpPr/>
            <p:nvPr/>
          </p:nvSpPr>
          <p:spPr bwMode="auto">
            <a:xfrm>
              <a:off x="3048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0" name="Rectangle 389"/>
            <p:cNvSpPr/>
            <p:nvPr/>
          </p:nvSpPr>
          <p:spPr bwMode="auto">
            <a:xfrm>
              <a:off x="3276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1" name="Rectangle 390"/>
            <p:cNvSpPr/>
            <p:nvPr/>
          </p:nvSpPr>
          <p:spPr bwMode="auto">
            <a:xfrm>
              <a:off x="3505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2" name="Rectangle 391"/>
            <p:cNvSpPr/>
            <p:nvPr/>
          </p:nvSpPr>
          <p:spPr bwMode="auto">
            <a:xfrm>
              <a:off x="3733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3" name="Rectangle 392"/>
            <p:cNvSpPr/>
            <p:nvPr/>
          </p:nvSpPr>
          <p:spPr bwMode="auto">
            <a:xfrm>
              <a:off x="3962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4" name="Rectangle 393"/>
            <p:cNvSpPr/>
            <p:nvPr/>
          </p:nvSpPr>
          <p:spPr bwMode="auto">
            <a:xfrm>
              <a:off x="4191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5" name="Rectangle 394"/>
            <p:cNvSpPr/>
            <p:nvPr/>
          </p:nvSpPr>
          <p:spPr bwMode="auto">
            <a:xfrm>
              <a:off x="4419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6" name="Rectangle 395"/>
            <p:cNvSpPr/>
            <p:nvPr/>
          </p:nvSpPr>
          <p:spPr bwMode="auto">
            <a:xfrm>
              <a:off x="4648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7" name="Rectangle 396"/>
            <p:cNvSpPr/>
            <p:nvPr/>
          </p:nvSpPr>
          <p:spPr bwMode="auto">
            <a:xfrm>
              <a:off x="4876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8" name="Rectangle 397"/>
            <p:cNvSpPr/>
            <p:nvPr/>
          </p:nvSpPr>
          <p:spPr bwMode="auto">
            <a:xfrm>
              <a:off x="5105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9" name="Rectangle 398"/>
            <p:cNvSpPr/>
            <p:nvPr/>
          </p:nvSpPr>
          <p:spPr bwMode="auto">
            <a:xfrm>
              <a:off x="5334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0" name="Rectangle 399"/>
            <p:cNvSpPr/>
            <p:nvPr/>
          </p:nvSpPr>
          <p:spPr bwMode="auto">
            <a:xfrm>
              <a:off x="5562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1" name="Rectangle 400"/>
            <p:cNvSpPr/>
            <p:nvPr/>
          </p:nvSpPr>
          <p:spPr bwMode="auto">
            <a:xfrm>
              <a:off x="2133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2" name="Rectangle 401"/>
            <p:cNvSpPr/>
            <p:nvPr/>
          </p:nvSpPr>
          <p:spPr bwMode="auto">
            <a:xfrm>
              <a:off x="2362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3" name="Rectangle 402"/>
            <p:cNvSpPr/>
            <p:nvPr/>
          </p:nvSpPr>
          <p:spPr bwMode="auto">
            <a:xfrm>
              <a:off x="2590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4" name="Rectangle 403"/>
            <p:cNvSpPr/>
            <p:nvPr/>
          </p:nvSpPr>
          <p:spPr bwMode="auto">
            <a:xfrm>
              <a:off x="2819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5" name="Rectangle 404"/>
            <p:cNvSpPr/>
            <p:nvPr/>
          </p:nvSpPr>
          <p:spPr bwMode="auto">
            <a:xfrm>
              <a:off x="3048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6" name="Rectangle 405"/>
            <p:cNvSpPr/>
            <p:nvPr/>
          </p:nvSpPr>
          <p:spPr bwMode="auto">
            <a:xfrm>
              <a:off x="3276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7" name="Rectangle 406"/>
            <p:cNvSpPr/>
            <p:nvPr/>
          </p:nvSpPr>
          <p:spPr bwMode="auto">
            <a:xfrm>
              <a:off x="3505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8" name="Rectangle 407"/>
            <p:cNvSpPr/>
            <p:nvPr/>
          </p:nvSpPr>
          <p:spPr bwMode="auto">
            <a:xfrm>
              <a:off x="3733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9" name="Rectangle 408"/>
            <p:cNvSpPr/>
            <p:nvPr/>
          </p:nvSpPr>
          <p:spPr bwMode="auto">
            <a:xfrm>
              <a:off x="3962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0" name="Rectangle 409"/>
            <p:cNvSpPr/>
            <p:nvPr/>
          </p:nvSpPr>
          <p:spPr bwMode="auto">
            <a:xfrm>
              <a:off x="4191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1" name="Rectangle 410"/>
            <p:cNvSpPr/>
            <p:nvPr/>
          </p:nvSpPr>
          <p:spPr bwMode="auto">
            <a:xfrm>
              <a:off x="4419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2" name="Rectangle 411"/>
            <p:cNvSpPr/>
            <p:nvPr/>
          </p:nvSpPr>
          <p:spPr bwMode="auto">
            <a:xfrm>
              <a:off x="4648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3" name="Rectangle 412"/>
            <p:cNvSpPr/>
            <p:nvPr/>
          </p:nvSpPr>
          <p:spPr bwMode="auto">
            <a:xfrm>
              <a:off x="4876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4" name="Rectangle 413"/>
            <p:cNvSpPr/>
            <p:nvPr/>
          </p:nvSpPr>
          <p:spPr bwMode="auto">
            <a:xfrm>
              <a:off x="5105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5" name="Rectangle 414"/>
            <p:cNvSpPr/>
            <p:nvPr/>
          </p:nvSpPr>
          <p:spPr bwMode="auto">
            <a:xfrm>
              <a:off x="5334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6" name="Rectangle 415"/>
            <p:cNvSpPr/>
            <p:nvPr/>
          </p:nvSpPr>
          <p:spPr bwMode="auto">
            <a:xfrm>
              <a:off x="5562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7" name="Rectangle 416"/>
            <p:cNvSpPr/>
            <p:nvPr/>
          </p:nvSpPr>
          <p:spPr bwMode="auto">
            <a:xfrm>
              <a:off x="2133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8" name="Rectangle 417"/>
            <p:cNvSpPr/>
            <p:nvPr/>
          </p:nvSpPr>
          <p:spPr bwMode="auto">
            <a:xfrm>
              <a:off x="2362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9" name="Rectangle 418"/>
            <p:cNvSpPr/>
            <p:nvPr/>
          </p:nvSpPr>
          <p:spPr bwMode="auto">
            <a:xfrm>
              <a:off x="2590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0" name="Rectangle 419"/>
            <p:cNvSpPr/>
            <p:nvPr/>
          </p:nvSpPr>
          <p:spPr bwMode="auto">
            <a:xfrm>
              <a:off x="2819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1" name="Rectangle 420"/>
            <p:cNvSpPr/>
            <p:nvPr/>
          </p:nvSpPr>
          <p:spPr bwMode="auto">
            <a:xfrm>
              <a:off x="3048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2" name="Rectangle 421"/>
            <p:cNvSpPr/>
            <p:nvPr/>
          </p:nvSpPr>
          <p:spPr bwMode="auto">
            <a:xfrm>
              <a:off x="3276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3" name="Rectangle 422"/>
            <p:cNvSpPr/>
            <p:nvPr/>
          </p:nvSpPr>
          <p:spPr bwMode="auto">
            <a:xfrm>
              <a:off x="3505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4" name="Rectangle 423"/>
            <p:cNvSpPr/>
            <p:nvPr/>
          </p:nvSpPr>
          <p:spPr bwMode="auto">
            <a:xfrm>
              <a:off x="3733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5" name="Rectangle 424"/>
            <p:cNvSpPr/>
            <p:nvPr/>
          </p:nvSpPr>
          <p:spPr bwMode="auto">
            <a:xfrm>
              <a:off x="3962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6" name="Rectangle 425"/>
            <p:cNvSpPr/>
            <p:nvPr/>
          </p:nvSpPr>
          <p:spPr bwMode="auto">
            <a:xfrm>
              <a:off x="4191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7" name="Rectangle 426"/>
            <p:cNvSpPr/>
            <p:nvPr/>
          </p:nvSpPr>
          <p:spPr bwMode="auto">
            <a:xfrm>
              <a:off x="4419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8" name="Rectangle 427"/>
            <p:cNvSpPr/>
            <p:nvPr/>
          </p:nvSpPr>
          <p:spPr bwMode="auto">
            <a:xfrm>
              <a:off x="4648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9" name="Rectangle 428"/>
            <p:cNvSpPr/>
            <p:nvPr/>
          </p:nvSpPr>
          <p:spPr bwMode="auto">
            <a:xfrm>
              <a:off x="4876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0" name="Rectangle 429"/>
            <p:cNvSpPr/>
            <p:nvPr/>
          </p:nvSpPr>
          <p:spPr bwMode="auto">
            <a:xfrm>
              <a:off x="5105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1" name="Rectangle 430"/>
            <p:cNvSpPr/>
            <p:nvPr/>
          </p:nvSpPr>
          <p:spPr bwMode="auto">
            <a:xfrm>
              <a:off x="5334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2" name="Rectangle 431"/>
            <p:cNvSpPr/>
            <p:nvPr/>
          </p:nvSpPr>
          <p:spPr bwMode="auto">
            <a:xfrm>
              <a:off x="5562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3" name="Rectangle 432"/>
            <p:cNvSpPr/>
            <p:nvPr/>
          </p:nvSpPr>
          <p:spPr bwMode="auto">
            <a:xfrm>
              <a:off x="2133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4" name="Rectangle 433"/>
            <p:cNvSpPr/>
            <p:nvPr/>
          </p:nvSpPr>
          <p:spPr bwMode="auto">
            <a:xfrm>
              <a:off x="2362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5" name="Rectangle 434"/>
            <p:cNvSpPr/>
            <p:nvPr/>
          </p:nvSpPr>
          <p:spPr bwMode="auto">
            <a:xfrm>
              <a:off x="2590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6" name="Rectangle 435"/>
            <p:cNvSpPr/>
            <p:nvPr/>
          </p:nvSpPr>
          <p:spPr bwMode="auto">
            <a:xfrm>
              <a:off x="2819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7" name="Rectangle 436"/>
            <p:cNvSpPr/>
            <p:nvPr/>
          </p:nvSpPr>
          <p:spPr bwMode="auto">
            <a:xfrm>
              <a:off x="3048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8" name="Rectangle 437"/>
            <p:cNvSpPr/>
            <p:nvPr/>
          </p:nvSpPr>
          <p:spPr bwMode="auto">
            <a:xfrm>
              <a:off x="3276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9" name="Rectangle 438"/>
            <p:cNvSpPr/>
            <p:nvPr/>
          </p:nvSpPr>
          <p:spPr bwMode="auto">
            <a:xfrm>
              <a:off x="3505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0" name="Rectangle 439"/>
            <p:cNvSpPr/>
            <p:nvPr/>
          </p:nvSpPr>
          <p:spPr bwMode="auto">
            <a:xfrm>
              <a:off x="3733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1" name="Rectangle 440"/>
            <p:cNvSpPr/>
            <p:nvPr/>
          </p:nvSpPr>
          <p:spPr bwMode="auto">
            <a:xfrm>
              <a:off x="3962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2" name="Rectangle 441"/>
            <p:cNvSpPr/>
            <p:nvPr/>
          </p:nvSpPr>
          <p:spPr bwMode="auto">
            <a:xfrm>
              <a:off x="4191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3" name="Rectangle 442"/>
            <p:cNvSpPr/>
            <p:nvPr/>
          </p:nvSpPr>
          <p:spPr bwMode="auto">
            <a:xfrm>
              <a:off x="4419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4" name="Rectangle 443"/>
            <p:cNvSpPr/>
            <p:nvPr/>
          </p:nvSpPr>
          <p:spPr bwMode="auto">
            <a:xfrm>
              <a:off x="4648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5" name="Rectangle 444"/>
            <p:cNvSpPr/>
            <p:nvPr/>
          </p:nvSpPr>
          <p:spPr bwMode="auto">
            <a:xfrm>
              <a:off x="4876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6" name="Rectangle 445"/>
            <p:cNvSpPr/>
            <p:nvPr/>
          </p:nvSpPr>
          <p:spPr bwMode="auto">
            <a:xfrm>
              <a:off x="5105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7" name="Rectangle 446"/>
            <p:cNvSpPr/>
            <p:nvPr/>
          </p:nvSpPr>
          <p:spPr bwMode="auto">
            <a:xfrm>
              <a:off x="5334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8" name="Rectangle 447"/>
            <p:cNvSpPr/>
            <p:nvPr/>
          </p:nvSpPr>
          <p:spPr bwMode="auto">
            <a:xfrm>
              <a:off x="5562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9" name="Rectangle 448"/>
            <p:cNvSpPr/>
            <p:nvPr/>
          </p:nvSpPr>
          <p:spPr bwMode="auto">
            <a:xfrm>
              <a:off x="2133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0" name="Rectangle 449"/>
            <p:cNvSpPr/>
            <p:nvPr/>
          </p:nvSpPr>
          <p:spPr bwMode="auto">
            <a:xfrm>
              <a:off x="2362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1" name="Rectangle 450"/>
            <p:cNvSpPr/>
            <p:nvPr/>
          </p:nvSpPr>
          <p:spPr bwMode="auto">
            <a:xfrm>
              <a:off x="2590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2" name="Rectangle 451"/>
            <p:cNvSpPr/>
            <p:nvPr/>
          </p:nvSpPr>
          <p:spPr bwMode="auto">
            <a:xfrm>
              <a:off x="2819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3" name="Rectangle 452"/>
            <p:cNvSpPr/>
            <p:nvPr/>
          </p:nvSpPr>
          <p:spPr bwMode="auto">
            <a:xfrm>
              <a:off x="3048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4" name="Rectangle 453"/>
            <p:cNvSpPr/>
            <p:nvPr/>
          </p:nvSpPr>
          <p:spPr bwMode="auto">
            <a:xfrm>
              <a:off x="3276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5" name="Rectangle 454"/>
            <p:cNvSpPr/>
            <p:nvPr/>
          </p:nvSpPr>
          <p:spPr bwMode="auto">
            <a:xfrm>
              <a:off x="3505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6" name="Rectangle 455"/>
            <p:cNvSpPr/>
            <p:nvPr/>
          </p:nvSpPr>
          <p:spPr bwMode="auto">
            <a:xfrm>
              <a:off x="3733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7" name="Rectangle 456"/>
            <p:cNvSpPr/>
            <p:nvPr/>
          </p:nvSpPr>
          <p:spPr bwMode="auto">
            <a:xfrm>
              <a:off x="3962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8" name="Rectangle 457"/>
            <p:cNvSpPr/>
            <p:nvPr/>
          </p:nvSpPr>
          <p:spPr bwMode="auto">
            <a:xfrm>
              <a:off x="4191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9" name="Rectangle 458"/>
            <p:cNvSpPr/>
            <p:nvPr/>
          </p:nvSpPr>
          <p:spPr bwMode="auto">
            <a:xfrm>
              <a:off x="4419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0" name="Rectangle 459"/>
            <p:cNvSpPr/>
            <p:nvPr/>
          </p:nvSpPr>
          <p:spPr bwMode="auto">
            <a:xfrm>
              <a:off x="4648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1" name="Rectangle 460"/>
            <p:cNvSpPr/>
            <p:nvPr/>
          </p:nvSpPr>
          <p:spPr bwMode="auto">
            <a:xfrm>
              <a:off x="4876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2" name="Rectangle 461"/>
            <p:cNvSpPr/>
            <p:nvPr/>
          </p:nvSpPr>
          <p:spPr bwMode="auto">
            <a:xfrm>
              <a:off x="5105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3" name="Rectangle 462"/>
            <p:cNvSpPr/>
            <p:nvPr/>
          </p:nvSpPr>
          <p:spPr bwMode="auto">
            <a:xfrm>
              <a:off x="5334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4" name="Rectangle 463"/>
            <p:cNvSpPr/>
            <p:nvPr/>
          </p:nvSpPr>
          <p:spPr bwMode="auto">
            <a:xfrm>
              <a:off x="5562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grpSp>
        <p:nvGrpSpPr>
          <p:cNvPr id="465" name="Group 279"/>
          <p:cNvGrpSpPr/>
          <p:nvPr/>
        </p:nvGrpSpPr>
        <p:grpSpPr>
          <a:xfrm>
            <a:off x="3854325" y="2507456"/>
            <a:ext cx="2743201" cy="1371600"/>
            <a:chOff x="2133600" y="4419600"/>
            <a:chExt cx="3657600" cy="1828800"/>
          </a:xfrm>
          <a:solidFill>
            <a:schemeClr val="bg2"/>
          </a:solidFill>
          <a:scene3d>
            <a:camera prst="orthographicFront">
              <a:rot lat="1200000" lon="20400000" rev="0"/>
            </a:camera>
            <a:lightRig rig="threePt" dir="t"/>
          </a:scene3d>
        </p:grpSpPr>
        <p:sp>
          <p:nvSpPr>
            <p:cNvPr id="466" name="Rectangle 465"/>
            <p:cNvSpPr/>
            <p:nvPr/>
          </p:nvSpPr>
          <p:spPr bwMode="auto">
            <a:xfrm>
              <a:off x="2133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7" name="Rectangle 466"/>
            <p:cNvSpPr/>
            <p:nvPr/>
          </p:nvSpPr>
          <p:spPr bwMode="auto">
            <a:xfrm>
              <a:off x="2362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8" name="Rectangle 467"/>
            <p:cNvSpPr/>
            <p:nvPr/>
          </p:nvSpPr>
          <p:spPr bwMode="auto">
            <a:xfrm>
              <a:off x="2590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9" name="Rectangle 468"/>
            <p:cNvSpPr/>
            <p:nvPr/>
          </p:nvSpPr>
          <p:spPr bwMode="auto">
            <a:xfrm>
              <a:off x="2819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0" name="Rectangle 469"/>
            <p:cNvSpPr/>
            <p:nvPr/>
          </p:nvSpPr>
          <p:spPr bwMode="auto">
            <a:xfrm>
              <a:off x="3048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1" name="Rectangle 470"/>
            <p:cNvSpPr/>
            <p:nvPr/>
          </p:nvSpPr>
          <p:spPr bwMode="auto">
            <a:xfrm>
              <a:off x="3276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2" name="Rectangle 471"/>
            <p:cNvSpPr/>
            <p:nvPr/>
          </p:nvSpPr>
          <p:spPr bwMode="auto">
            <a:xfrm>
              <a:off x="3505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3" name="Rectangle 472"/>
            <p:cNvSpPr/>
            <p:nvPr/>
          </p:nvSpPr>
          <p:spPr bwMode="auto">
            <a:xfrm>
              <a:off x="3733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4" name="Rectangle 473"/>
            <p:cNvSpPr/>
            <p:nvPr/>
          </p:nvSpPr>
          <p:spPr bwMode="auto">
            <a:xfrm>
              <a:off x="3962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5" name="Rectangle 474"/>
            <p:cNvSpPr/>
            <p:nvPr/>
          </p:nvSpPr>
          <p:spPr bwMode="auto">
            <a:xfrm>
              <a:off x="4191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6" name="Rectangle 475"/>
            <p:cNvSpPr/>
            <p:nvPr/>
          </p:nvSpPr>
          <p:spPr bwMode="auto">
            <a:xfrm>
              <a:off x="4419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7" name="Rectangle 476"/>
            <p:cNvSpPr/>
            <p:nvPr/>
          </p:nvSpPr>
          <p:spPr bwMode="auto">
            <a:xfrm>
              <a:off x="46482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8" name="Rectangle 477"/>
            <p:cNvSpPr/>
            <p:nvPr/>
          </p:nvSpPr>
          <p:spPr bwMode="auto">
            <a:xfrm>
              <a:off x="48768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9" name="Rectangle 478"/>
            <p:cNvSpPr/>
            <p:nvPr/>
          </p:nvSpPr>
          <p:spPr bwMode="auto">
            <a:xfrm>
              <a:off x="51054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0" name="Rectangle 479"/>
            <p:cNvSpPr/>
            <p:nvPr/>
          </p:nvSpPr>
          <p:spPr bwMode="auto">
            <a:xfrm>
              <a:off x="53340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1" name="Rectangle 480"/>
            <p:cNvSpPr/>
            <p:nvPr/>
          </p:nvSpPr>
          <p:spPr bwMode="auto">
            <a:xfrm>
              <a:off x="5562600" y="4419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2" name="Rectangle 481"/>
            <p:cNvSpPr/>
            <p:nvPr/>
          </p:nvSpPr>
          <p:spPr bwMode="auto">
            <a:xfrm>
              <a:off x="2133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3" name="Rectangle 482"/>
            <p:cNvSpPr/>
            <p:nvPr/>
          </p:nvSpPr>
          <p:spPr bwMode="auto">
            <a:xfrm>
              <a:off x="2362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4" name="Rectangle 483"/>
            <p:cNvSpPr/>
            <p:nvPr/>
          </p:nvSpPr>
          <p:spPr bwMode="auto">
            <a:xfrm>
              <a:off x="2590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5" name="Rectangle 484"/>
            <p:cNvSpPr/>
            <p:nvPr/>
          </p:nvSpPr>
          <p:spPr bwMode="auto">
            <a:xfrm>
              <a:off x="2819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6" name="Rectangle 485"/>
            <p:cNvSpPr/>
            <p:nvPr/>
          </p:nvSpPr>
          <p:spPr bwMode="auto">
            <a:xfrm>
              <a:off x="3048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7" name="Rectangle 486"/>
            <p:cNvSpPr/>
            <p:nvPr/>
          </p:nvSpPr>
          <p:spPr bwMode="auto">
            <a:xfrm>
              <a:off x="3276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8" name="Rectangle 487"/>
            <p:cNvSpPr/>
            <p:nvPr/>
          </p:nvSpPr>
          <p:spPr bwMode="auto">
            <a:xfrm>
              <a:off x="3505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9" name="Rectangle 488"/>
            <p:cNvSpPr/>
            <p:nvPr/>
          </p:nvSpPr>
          <p:spPr bwMode="auto">
            <a:xfrm>
              <a:off x="3733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0" name="Rectangle 489"/>
            <p:cNvSpPr/>
            <p:nvPr/>
          </p:nvSpPr>
          <p:spPr bwMode="auto">
            <a:xfrm>
              <a:off x="3962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1" name="Rectangle 490"/>
            <p:cNvSpPr/>
            <p:nvPr/>
          </p:nvSpPr>
          <p:spPr bwMode="auto">
            <a:xfrm>
              <a:off x="4191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2" name="Rectangle 491"/>
            <p:cNvSpPr/>
            <p:nvPr/>
          </p:nvSpPr>
          <p:spPr bwMode="auto">
            <a:xfrm>
              <a:off x="4419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3" name="Rectangle 492"/>
            <p:cNvSpPr/>
            <p:nvPr/>
          </p:nvSpPr>
          <p:spPr bwMode="auto">
            <a:xfrm>
              <a:off x="46482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4" name="Rectangle 493"/>
            <p:cNvSpPr/>
            <p:nvPr/>
          </p:nvSpPr>
          <p:spPr bwMode="auto">
            <a:xfrm>
              <a:off x="48768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5" name="Rectangle 494"/>
            <p:cNvSpPr/>
            <p:nvPr/>
          </p:nvSpPr>
          <p:spPr bwMode="auto">
            <a:xfrm>
              <a:off x="51054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6" name="Rectangle 495"/>
            <p:cNvSpPr/>
            <p:nvPr/>
          </p:nvSpPr>
          <p:spPr bwMode="auto">
            <a:xfrm>
              <a:off x="53340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7" name="Rectangle 496"/>
            <p:cNvSpPr/>
            <p:nvPr/>
          </p:nvSpPr>
          <p:spPr bwMode="auto">
            <a:xfrm>
              <a:off x="5562600" y="4648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8" name="Rectangle 497"/>
            <p:cNvSpPr/>
            <p:nvPr/>
          </p:nvSpPr>
          <p:spPr bwMode="auto">
            <a:xfrm>
              <a:off x="2133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9" name="Rectangle 498"/>
            <p:cNvSpPr/>
            <p:nvPr/>
          </p:nvSpPr>
          <p:spPr bwMode="auto">
            <a:xfrm>
              <a:off x="2362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0" name="Rectangle 499"/>
            <p:cNvSpPr/>
            <p:nvPr/>
          </p:nvSpPr>
          <p:spPr bwMode="auto">
            <a:xfrm>
              <a:off x="2590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1" name="Rectangle 500"/>
            <p:cNvSpPr/>
            <p:nvPr/>
          </p:nvSpPr>
          <p:spPr bwMode="auto">
            <a:xfrm>
              <a:off x="2819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2" name="Rectangle 501"/>
            <p:cNvSpPr/>
            <p:nvPr/>
          </p:nvSpPr>
          <p:spPr bwMode="auto">
            <a:xfrm>
              <a:off x="3048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3" name="Rectangle 502"/>
            <p:cNvSpPr/>
            <p:nvPr/>
          </p:nvSpPr>
          <p:spPr bwMode="auto">
            <a:xfrm>
              <a:off x="3276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4" name="Rectangle 503"/>
            <p:cNvSpPr/>
            <p:nvPr/>
          </p:nvSpPr>
          <p:spPr bwMode="auto">
            <a:xfrm>
              <a:off x="3505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5" name="Rectangle 504"/>
            <p:cNvSpPr/>
            <p:nvPr/>
          </p:nvSpPr>
          <p:spPr bwMode="auto">
            <a:xfrm>
              <a:off x="3733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6" name="Rectangle 505"/>
            <p:cNvSpPr/>
            <p:nvPr/>
          </p:nvSpPr>
          <p:spPr bwMode="auto">
            <a:xfrm>
              <a:off x="3962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7" name="Rectangle 506"/>
            <p:cNvSpPr/>
            <p:nvPr/>
          </p:nvSpPr>
          <p:spPr bwMode="auto">
            <a:xfrm>
              <a:off x="4191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8" name="Rectangle 507"/>
            <p:cNvSpPr/>
            <p:nvPr/>
          </p:nvSpPr>
          <p:spPr bwMode="auto">
            <a:xfrm>
              <a:off x="4419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9" name="Rectangle 508"/>
            <p:cNvSpPr/>
            <p:nvPr/>
          </p:nvSpPr>
          <p:spPr bwMode="auto">
            <a:xfrm>
              <a:off x="46482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0" name="Rectangle 509"/>
            <p:cNvSpPr/>
            <p:nvPr/>
          </p:nvSpPr>
          <p:spPr bwMode="auto">
            <a:xfrm>
              <a:off x="48768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1" name="Rectangle 510"/>
            <p:cNvSpPr/>
            <p:nvPr/>
          </p:nvSpPr>
          <p:spPr bwMode="auto">
            <a:xfrm>
              <a:off x="51054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2" name="Rectangle 511"/>
            <p:cNvSpPr/>
            <p:nvPr/>
          </p:nvSpPr>
          <p:spPr bwMode="auto">
            <a:xfrm>
              <a:off x="53340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3" name="Rectangle 512"/>
            <p:cNvSpPr/>
            <p:nvPr/>
          </p:nvSpPr>
          <p:spPr bwMode="auto">
            <a:xfrm>
              <a:off x="5562600" y="4876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4" name="Rectangle 513"/>
            <p:cNvSpPr/>
            <p:nvPr/>
          </p:nvSpPr>
          <p:spPr bwMode="auto">
            <a:xfrm>
              <a:off x="2133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5" name="Rectangle 514"/>
            <p:cNvSpPr/>
            <p:nvPr/>
          </p:nvSpPr>
          <p:spPr bwMode="auto">
            <a:xfrm>
              <a:off x="2362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6" name="Rectangle 515"/>
            <p:cNvSpPr/>
            <p:nvPr/>
          </p:nvSpPr>
          <p:spPr bwMode="auto">
            <a:xfrm>
              <a:off x="2590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7" name="Rectangle 516"/>
            <p:cNvSpPr/>
            <p:nvPr/>
          </p:nvSpPr>
          <p:spPr bwMode="auto">
            <a:xfrm>
              <a:off x="2819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8" name="Rectangle 517"/>
            <p:cNvSpPr/>
            <p:nvPr/>
          </p:nvSpPr>
          <p:spPr bwMode="auto">
            <a:xfrm>
              <a:off x="3048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9" name="Rectangle 518"/>
            <p:cNvSpPr/>
            <p:nvPr/>
          </p:nvSpPr>
          <p:spPr bwMode="auto">
            <a:xfrm>
              <a:off x="3276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0" name="Rectangle 519"/>
            <p:cNvSpPr/>
            <p:nvPr/>
          </p:nvSpPr>
          <p:spPr bwMode="auto">
            <a:xfrm>
              <a:off x="3505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1" name="Rectangle 520"/>
            <p:cNvSpPr/>
            <p:nvPr/>
          </p:nvSpPr>
          <p:spPr bwMode="auto">
            <a:xfrm>
              <a:off x="3733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2" name="Rectangle 521"/>
            <p:cNvSpPr/>
            <p:nvPr/>
          </p:nvSpPr>
          <p:spPr bwMode="auto">
            <a:xfrm>
              <a:off x="3962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3" name="Rectangle 522"/>
            <p:cNvSpPr/>
            <p:nvPr/>
          </p:nvSpPr>
          <p:spPr bwMode="auto">
            <a:xfrm>
              <a:off x="4191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4" name="Rectangle 523"/>
            <p:cNvSpPr/>
            <p:nvPr/>
          </p:nvSpPr>
          <p:spPr bwMode="auto">
            <a:xfrm>
              <a:off x="4419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5" name="Rectangle 524"/>
            <p:cNvSpPr/>
            <p:nvPr/>
          </p:nvSpPr>
          <p:spPr bwMode="auto">
            <a:xfrm>
              <a:off x="46482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6" name="Rectangle 525"/>
            <p:cNvSpPr/>
            <p:nvPr/>
          </p:nvSpPr>
          <p:spPr bwMode="auto">
            <a:xfrm>
              <a:off x="48768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7" name="Rectangle 526"/>
            <p:cNvSpPr/>
            <p:nvPr/>
          </p:nvSpPr>
          <p:spPr bwMode="auto">
            <a:xfrm>
              <a:off x="51054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8" name="Rectangle 527"/>
            <p:cNvSpPr/>
            <p:nvPr/>
          </p:nvSpPr>
          <p:spPr bwMode="auto">
            <a:xfrm>
              <a:off x="53340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9" name="Rectangle 528"/>
            <p:cNvSpPr/>
            <p:nvPr/>
          </p:nvSpPr>
          <p:spPr bwMode="auto">
            <a:xfrm>
              <a:off x="5562600" y="51054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0" name="Rectangle 529"/>
            <p:cNvSpPr/>
            <p:nvPr/>
          </p:nvSpPr>
          <p:spPr bwMode="auto">
            <a:xfrm>
              <a:off x="2133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1" name="Rectangle 530"/>
            <p:cNvSpPr/>
            <p:nvPr/>
          </p:nvSpPr>
          <p:spPr bwMode="auto">
            <a:xfrm>
              <a:off x="2362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2" name="Rectangle 531"/>
            <p:cNvSpPr/>
            <p:nvPr/>
          </p:nvSpPr>
          <p:spPr bwMode="auto">
            <a:xfrm>
              <a:off x="2590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3" name="Rectangle 532"/>
            <p:cNvSpPr/>
            <p:nvPr/>
          </p:nvSpPr>
          <p:spPr bwMode="auto">
            <a:xfrm>
              <a:off x="2819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4" name="Rectangle 533"/>
            <p:cNvSpPr/>
            <p:nvPr/>
          </p:nvSpPr>
          <p:spPr bwMode="auto">
            <a:xfrm>
              <a:off x="3048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5" name="Rectangle 534"/>
            <p:cNvSpPr/>
            <p:nvPr/>
          </p:nvSpPr>
          <p:spPr bwMode="auto">
            <a:xfrm>
              <a:off x="3276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6" name="Rectangle 535"/>
            <p:cNvSpPr/>
            <p:nvPr/>
          </p:nvSpPr>
          <p:spPr bwMode="auto">
            <a:xfrm>
              <a:off x="3505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7" name="Rectangle 536"/>
            <p:cNvSpPr/>
            <p:nvPr/>
          </p:nvSpPr>
          <p:spPr bwMode="auto">
            <a:xfrm>
              <a:off x="3733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8" name="Rectangle 537"/>
            <p:cNvSpPr/>
            <p:nvPr/>
          </p:nvSpPr>
          <p:spPr bwMode="auto">
            <a:xfrm>
              <a:off x="3962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9" name="Rectangle 538"/>
            <p:cNvSpPr/>
            <p:nvPr/>
          </p:nvSpPr>
          <p:spPr bwMode="auto">
            <a:xfrm>
              <a:off x="4191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0" name="Rectangle 539"/>
            <p:cNvSpPr/>
            <p:nvPr/>
          </p:nvSpPr>
          <p:spPr bwMode="auto">
            <a:xfrm>
              <a:off x="4419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1" name="Rectangle 540"/>
            <p:cNvSpPr/>
            <p:nvPr/>
          </p:nvSpPr>
          <p:spPr bwMode="auto">
            <a:xfrm>
              <a:off x="46482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2" name="Rectangle 541"/>
            <p:cNvSpPr/>
            <p:nvPr/>
          </p:nvSpPr>
          <p:spPr bwMode="auto">
            <a:xfrm>
              <a:off x="48768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3" name="Rectangle 542"/>
            <p:cNvSpPr/>
            <p:nvPr/>
          </p:nvSpPr>
          <p:spPr bwMode="auto">
            <a:xfrm>
              <a:off x="51054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4" name="Rectangle 543"/>
            <p:cNvSpPr/>
            <p:nvPr/>
          </p:nvSpPr>
          <p:spPr bwMode="auto">
            <a:xfrm>
              <a:off x="53340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5" name="Rectangle 544"/>
            <p:cNvSpPr/>
            <p:nvPr/>
          </p:nvSpPr>
          <p:spPr bwMode="auto">
            <a:xfrm>
              <a:off x="5562600" y="53340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6" name="Rectangle 545"/>
            <p:cNvSpPr/>
            <p:nvPr/>
          </p:nvSpPr>
          <p:spPr bwMode="auto">
            <a:xfrm>
              <a:off x="2133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7" name="Rectangle 546"/>
            <p:cNvSpPr/>
            <p:nvPr/>
          </p:nvSpPr>
          <p:spPr bwMode="auto">
            <a:xfrm>
              <a:off x="2362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8" name="Rectangle 547"/>
            <p:cNvSpPr/>
            <p:nvPr/>
          </p:nvSpPr>
          <p:spPr bwMode="auto">
            <a:xfrm>
              <a:off x="2590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9" name="Rectangle 548"/>
            <p:cNvSpPr/>
            <p:nvPr/>
          </p:nvSpPr>
          <p:spPr bwMode="auto">
            <a:xfrm>
              <a:off x="2819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0" name="Rectangle 549"/>
            <p:cNvSpPr/>
            <p:nvPr/>
          </p:nvSpPr>
          <p:spPr bwMode="auto">
            <a:xfrm>
              <a:off x="3048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1" name="Rectangle 550"/>
            <p:cNvSpPr/>
            <p:nvPr/>
          </p:nvSpPr>
          <p:spPr bwMode="auto">
            <a:xfrm>
              <a:off x="3276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2" name="Rectangle 551"/>
            <p:cNvSpPr/>
            <p:nvPr/>
          </p:nvSpPr>
          <p:spPr bwMode="auto">
            <a:xfrm>
              <a:off x="3505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3" name="Rectangle 552"/>
            <p:cNvSpPr/>
            <p:nvPr/>
          </p:nvSpPr>
          <p:spPr bwMode="auto">
            <a:xfrm>
              <a:off x="3733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4" name="Rectangle 553"/>
            <p:cNvSpPr/>
            <p:nvPr/>
          </p:nvSpPr>
          <p:spPr bwMode="auto">
            <a:xfrm>
              <a:off x="3962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5" name="Rectangle 554"/>
            <p:cNvSpPr/>
            <p:nvPr/>
          </p:nvSpPr>
          <p:spPr bwMode="auto">
            <a:xfrm>
              <a:off x="4191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6" name="Rectangle 555"/>
            <p:cNvSpPr/>
            <p:nvPr/>
          </p:nvSpPr>
          <p:spPr bwMode="auto">
            <a:xfrm>
              <a:off x="4419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7" name="Rectangle 556"/>
            <p:cNvSpPr/>
            <p:nvPr/>
          </p:nvSpPr>
          <p:spPr bwMode="auto">
            <a:xfrm>
              <a:off x="46482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8" name="Rectangle 557"/>
            <p:cNvSpPr/>
            <p:nvPr/>
          </p:nvSpPr>
          <p:spPr bwMode="auto">
            <a:xfrm>
              <a:off x="48768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9" name="Rectangle 558"/>
            <p:cNvSpPr/>
            <p:nvPr/>
          </p:nvSpPr>
          <p:spPr bwMode="auto">
            <a:xfrm>
              <a:off x="51054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0" name="Rectangle 559"/>
            <p:cNvSpPr/>
            <p:nvPr/>
          </p:nvSpPr>
          <p:spPr bwMode="auto">
            <a:xfrm>
              <a:off x="53340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1" name="Rectangle 560"/>
            <p:cNvSpPr/>
            <p:nvPr/>
          </p:nvSpPr>
          <p:spPr bwMode="auto">
            <a:xfrm>
              <a:off x="5562600" y="55626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2" name="Rectangle 561"/>
            <p:cNvSpPr/>
            <p:nvPr/>
          </p:nvSpPr>
          <p:spPr bwMode="auto">
            <a:xfrm>
              <a:off x="2133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3" name="Rectangle 562"/>
            <p:cNvSpPr/>
            <p:nvPr/>
          </p:nvSpPr>
          <p:spPr bwMode="auto">
            <a:xfrm>
              <a:off x="2362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4" name="Rectangle 563"/>
            <p:cNvSpPr/>
            <p:nvPr/>
          </p:nvSpPr>
          <p:spPr bwMode="auto">
            <a:xfrm>
              <a:off x="2590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5" name="Rectangle 564"/>
            <p:cNvSpPr/>
            <p:nvPr/>
          </p:nvSpPr>
          <p:spPr bwMode="auto">
            <a:xfrm>
              <a:off x="2819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6" name="Rectangle 565"/>
            <p:cNvSpPr/>
            <p:nvPr/>
          </p:nvSpPr>
          <p:spPr bwMode="auto">
            <a:xfrm>
              <a:off x="3048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7" name="Rectangle 566"/>
            <p:cNvSpPr/>
            <p:nvPr/>
          </p:nvSpPr>
          <p:spPr bwMode="auto">
            <a:xfrm>
              <a:off x="3276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8" name="Rectangle 567"/>
            <p:cNvSpPr/>
            <p:nvPr/>
          </p:nvSpPr>
          <p:spPr bwMode="auto">
            <a:xfrm>
              <a:off x="3505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9" name="Rectangle 568"/>
            <p:cNvSpPr/>
            <p:nvPr/>
          </p:nvSpPr>
          <p:spPr bwMode="auto">
            <a:xfrm>
              <a:off x="3733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0" name="Rectangle 569"/>
            <p:cNvSpPr/>
            <p:nvPr/>
          </p:nvSpPr>
          <p:spPr bwMode="auto">
            <a:xfrm>
              <a:off x="3962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1" name="Rectangle 570"/>
            <p:cNvSpPr/>
            <p:nvPr/>
          </p:nvSpPr>
          <p:spPr bwMode="auto">
            <a:xfrm>
              <a:off x="4191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2" name="Rectangle 571"/>
            <p:cNvSpPr/>
            <p:nvPr/>
          </p:nvSpPr>
          <p:spPr bwMode="auto">
            <a:xfrm>
              <a:off x="4419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3" name="Rectangle 572"/>
            <p:cNvSpPr/>
            <p:nvPr/>
          </p:nvSpPr>
          <p:spPr bwMode="auto">
            <a:xfrm>
              <a:off x="46482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4" name="Rectangle 573"/>
            <p:cNvSpPr/>
            <p:nvPr/>
          </p:nvSpPr>
          <p:spPr bwMode="auto">
            <a:xfrm>
              <a:off x="48768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5" name="Rectangle 574"/>
            <p:cNvSpPr/>
            <p:nvPr/>
          </p:nvSpPr>
          <p:spPr bwMode="auto">
            <a:xfrm>
              <a:off x="51054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6" name="Rectangle 575"/>
            <p:cNvSpPr/>
            <p:nvPr/>
          </p:nvSpPr>
          <p:spPr bwMode="auto">
            <a:xfrm>
              <a:off x="53340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7" name="Rectangle 576"/>
            <p:cNvSpPr/>
            <p:nvPr/>
          </p:nvSpPr>
          <p:spPr bwMode="auto">
            <a:xfrm>
              <a:off x="5562600" y="57912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8" name="Rectangle 577"/>
            <p:cNvSpPr/>
            <p:nvPr/>
          </p:nvSpPr>
          <p:spPr bwMode="auto">
            <a:xfrm>
              <a:off x="2133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9" name="Rectangle 578"/>
            <p:cNvSpPr/>
            <p:nvPr/>
          </p:nvSpPr>
          <p:spPr bwMode="auto">
            <a:xfrm>
              <a:off x="2362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0" name="Rectangle 579"/>
            <p:cNvSpPr/>
            <p:nvPr/>
          </p:nvSpPr>
          <p:spPr bwMode="auto">
            <a:xfrm>
              <a:off x="2590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1" name="Rectangle 580"/>
            <p:cNvSpPr/>
            <p:nvPr/>
          </p:nvSpPr>
          <p:spPr bwMode="auto">
            <a:xfrm>
              <a:off x="2819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2" name="Rectangle 581"/>
            <p:cNvSpPr/>
            <p:nvPr/>
          </p:nvSpPr>
          <p:spPr bwMode="auto">
            <a:xfrm>
              <a:off x="3048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3" name="Rectangle 582"/>
            <p:cNvSpPr/>
            <p:nvPr/>
          </p:nvSpPr>
          <p:spPr bwMode="auto">
            <a:xfrm>
              <a:off x="3276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4" name="Rectangle 583"/>
            <p:cNvSpPr/>
            <p:nvPr/>
          </p:nvSpPr>
          <p:spPr bwMode="auto">
            <a:xfrm>
              <a:off x="3505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5" name="Rectangle 584"/>
            <p:cNvSpPr/>
            <p:nvPr/>
          </p:nvSpPr>
          <p:spPr bwMode="auto">
            <a:xfrm>
              <a:off x="3733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6" name="Rectangle 585"/>
            <p:cNvSpPr/>
            <p:nvPr/>
          </p:nvSpPr>
          <p:spPr bwMode="auto">
            <a:xfrm>
              <a:off x="3962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7" name="Rectangle 586"/>
            <p:cNvSpPr/>
            <p:nvPr/>
          </p:nvSpPr>
          <p:spPr bwMode="auto">
            <a:xfrm>
              <a:off x="4191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8" name="Rectangle 587"/>
            <p:cNvSpPr/>
            <p:nvPr/>
          </p:nvSpPr>
          <p:spPr bwMode="auto">
            <a:xfrm>
              <a:off x="4419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9" name="Rectangle 588"/>
            <p:cNvSpPr/>
            <p:nvPr/>
          </p:nvSpPr>
          <p:spPr bwMode="auto">
            <a:xfrm>
              <a:off x="46482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0" name="Rectangle 589"/>
            <p:cNvSpPr/>
            <p:nvPr/>
          </p:nvSpPr>
          <p:spPr bwMode="auto">
            <a:xfrm>
              <a:off x="48768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1" name="Rectangle 590"/>
            <p:cNvSpPr/>
            <p:nvPr/>
          </p:nvSpPr>
          <p:spPr bwMode="auto">
            <a:xfrm>
              <a:off x="51054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2" name="Rectangle 591"/>
            <p:cNvSpPr/>
            <p:nvPr/>
          </p:nvSpPr>
          <p:spPr bwMode="auto">
            <a:xfrm>
              <a:off x="53340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3" name="Rectangle 592"/>
            <p:cNvSpPr/>
            <p:nvPr/>
          </p:nvSpPr>
          <p:spPr bwMode="auto">
            <a:xfrm>
              <a:off x="5562600" y="6019800"/>
              <a:ext cx="228600" cy="228600"/>
            </a:xfrm>
            <a:prstGeom prst="rect">
              <a:avLst/>
            </a:prstGeom>
            <a:grpFill/>
            <a:ln w="3175">
              <a:solidFill>
                <a:schemeClr val="tx1"/>
              </a:solidFill>
              <a:headEnd type="none" w="med" len="med"/>
              <a:tailEnd type="none" w="med" len="med"/>
            </a:ln>
            <a:sp3d extrusionH="3302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grpSp>
        <p:nvGrpSpPr>
          <p:cNvPr id="594" name="Group 279"/>
          <p:cNvGrpSpPr/>
          <p:nvPr/>
        </p:nvGrpSpPr>
        <p:grpSpPr>
          <a:xfrm>
            <a:off x="3965745" y="2618128"/>
            <a:ext cx="2743201" cy="1371600"/>
            <a:chOff x="2133600" y="4419600"/>
            <a:chExt cx="3657600" cy="1828800"/>
          </a:xfrm>
          <a:solidFill>
            <a:schemeClr val="bg2"/>
          </a:solidFill>
          <a:scene3d>
            <a:camera prst="orthographicFront">
              <a:rot lat="1200000" lon="20400000" rev="0"/>
            </a:camera>
            <a:lightRig rig="threePt" dir="t"/>
          </a:scene3d>
        </p:grpSpPr>
        <p:sp>
          <p:nvSpPr>
            <p:cNvPr id="595" name="Rectangle 594"/>
            <p:cNvSpPr/>
            <p:nvPr/>
          </p:nvSpPr>
          <p:spPr bwMode="auto">
            <a:xfrm>
              <a:off x="21336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6" name="Rectangle 595"/>
            <p:cNvSpPr/>
            <p:nvPr/>
          </p:nvSpPr>
          <p:spPr bwMode="auto">
            <a:xfrm>
              <a:off x="23622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7" name="Rectangle 596"/>
            <p:cNvSpPr/>
            <p:nvPr/>
          </p:nvSpPr>
          <p:spPr bwMode="auto">
            <a:xfrm>
              <a:off x="25908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8" name="Rectangle 597"/>
            <p:cNvSpPr/>
            <p:nvPr/>
          </p:nvSpPr>
          <p:spPr bwMode="auto">
            <a:xfrm>
              <a:off x="28194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9" name="Rectangle 598"/>
            <p:cNvSpPr/>
            <p:nvPr/>
          </p:nvSpPr>
          <p:spPr bwMode="auto">
            <a:xfrm>
              <a:off x="30480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0" name="Rectangle 599"/>
            <p:cNvSpPr/>
            <p:nvPr/>
          </p:nvSpPr>
          <p:spPr bwMode="auto">
            <a:xfrm>
              <a:off x="32766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1" name="Rectangle 600"/>
            <p:cNvSpPr/>
            <p:nvPr/>
          </p:nvSpPr>
          <p:spPr bwMode="auto">
            <a:xfrm>
              <a:off x="35052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2" name="Rectangle 601"/>
            <p:cNvSpPr/>
            <p:nvPr/>
          </p:nvSpPr>
          <p:spPr bwMode="auto">
            <a:xfrm>
              <a:off x="37338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3" name="Rectangle 602"/>
            <p:cNvSpPr/>
            <p:nvPr/>
          </p:nvSpPr>
          <p:spPr bwMode="auto">
            <a:xfrm>
              <a:off x="39624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4" name="Rectangle 603"/>
            <p:cNvSpPr/>
            <p:nvPr/>
          </p:nvSpPr>
          <p:spPr bwMode="auto">
            <a:xfrm>
              <a:off x="41910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5" name="Rectangle 604"/>
            <p:cNvSpPr/>
            <p:nvPr/>
          </p:nvSpPr>
          <p:spPr bwMode="auto">
            <a:xfrm>
              <a:off x="44196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6" name="Rectangle 605"/>
            <p:cNvSpPr/>
            <p:nvPr/>
          </p:nvSpPr>
          <p:spPr bwMode="auto">
            <a:xfrm>
              <a:off x="46482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7" name="Rectangle 606"/>
            <p:cNvSpPr/>
            <p:nvPr/>
          </p:nvSpPr>
          <p:spPr bwMode="auto">
            <a:xfrm>
              <a:off x="48768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8" name="Rectangle 607"/>
            <p:cNvSpPr/>
            <p:nvPr/>
          </p:nvSpPr>
          <p:spPr bwMode="auto">
            <a:xfrm>
              <a:off x="51054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9" name="Rectangle 608"/>
            <p:cNvSpPr/>
            <p:nvPr/>
          </p:nvSpPr>
          <p:spPr bwMode="auto">
            <a:xfrm>
              <a:off x="53340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0" name="Rectangle 609"/>
            <p:cNvSpPr/>
            <p:nvPr/>
          </p:nvSpPr>
          <p:spPr bwMode="auto">
            <a:xfrm>
              <a:off x="5562600" y="4419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1" name="Rectangle 610"/>
            <p:cNvSpPr/>
            <p:nvPr/>
          </p:nvSpPr>
          <p:spPr bwMode="auto">
            <a:xfrm>
              <a:off x="21336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2" name="Rectangle 611"/>
            <p:cNvSpPr/>
            <p:nvPr/>
          </p:nvSpPr>
          <p:spPr bwMode="auto">
            <a:xfrm>
              <a:off x="23622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3" name="Rectangle 612"/>
            <p:cNvSpPr/>
            <p:nvPr/>
          </p:nvSpPr>
          <p:spPr bwMode="auto">
            <a:xfrm>
              <a:off x="25908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4" name="Rectangle 613"/>
            <p:cNvSpPr/>
            <p:nvPr/>
          </p:nvSpPr>
          <p:spPr bwMode="auto">
            <a:xfrm>
              <a:off x="28194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5" name="Rectangle 614"/>
            <p:cNvSpPr/>
            <p:nvPr/>
          </p:nvSpPr>
          <p:spPr bwMode="auto">
            <a:xfrm>
              <a:off x="30480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6" name="Rectangle 615"/>
            <p:cNvSpPr/>
            <p:nvPr/>
          </p:nvSpPr>
          <p:spPr bwMode="auto">
            <a:xfrm>
              <a:off x="32766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7" name="Rectangle 616"/>
            <p:cNvSpPr/>
            <p:nvPr/>
          </p:nvSpPr>
          <p:spPr bwMode="auto">
            <a:xfrm>
              <a:off x="35052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8" name="Rectangle 617"/>
            <p:cNvSpPr/>
            <p:nvPr/>
          </p:nvSpPr>
          <p:spPr bwMode="auto">
            <a:xfrm>
              <a:off x="37338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9" name="Rectangle 618"/>
            <p:cNvSpPr/>
            <p:nvPr/>
          </p:nvSpPr>
          <p:spPr bwMode="auto">
            <a:xfrm>
              <a:off x="39624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0" name="Rectangle 619"/>
            <p:cNvSpPr/>
            <p:nvPr/>
          </p:nvSpPr>
          <p:spPr bwMode="auto">
            <a:xfrm>
              <a:off x="41910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1" name="Rectangle 620"/>
            <p:cNvSpPr/>
            <p:nvPr/>
          </p:nvSpPr>
          <p:spPr bwMode="auto">
            <a:xfrm>
              <a:off x="44196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2" name="Rectangle 621"/>
            <p:cNvSpPr/>
            <p:nvPr/>
          </p:nvSpPr>
          <p:spPr bwMode="auto">
            <a:xfrm>
              <a:off x="46482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3" name="Rectangle 622"/>
            <p:cNvSpPr/>
            <p:nvPr/>
          </p:nvSpPr>
          <p:spPr bwMode="auto">
            <a:xfrm>
              <a:off x="48768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4" name="Rectangle 623"/>
            <p:cNvSpPr/>
            <p:nvPr/>
          </p:nvSpPr>
          <p:spPr bwMode="auto">
            <a:xfrm>
              <a:off x="51054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5" name="Rectangle 624"/>
            <p:cNvSpPr/>
            <p:nvPr/>
          </p:nvSpPr>
          <p:spPr bwMode="auto">
            <a:xfrm>
              <a:off x="53340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6" name="Rectangle 625"/>
            <p:cNvSpPr/>
            <p:nvPr/>
          </p:nvSpPr>
          <p:spPr bwMode="auto">
            <a:xfrm>
              <a:off x="5562600" y="4648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7" name="Rectangle 626"/>
            <p:cNvSpPr/>
            <p:nvPr/>
          </p:nvSpPr>
          <p:spPr bwMode="auto">
            <a:xfrm>
              <a:off x="21336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8" name="Rectangle 627"/>
            <p:cNvSpPr/>
            <p:nvPr/>
          </p:nvSpPr>
          <p:spPr bwMode="auto">
            <a:xfrm>
              <a:off x="23622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9" name="Rectangle 628"/>
            <p:cNvSpPr/>
            <p:nvPr/>
          </p:nvSpPr>
          <p:spPr bwMode="auto">
            <a:xfrm>
              <a:off x="25908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0" name="Rectangle 629"/>
            <p:cNvSpPr/>
            <p:nvPr/>
          </p:nvSpPr>
          <p:spPr bwMode="auto">
            <a:xfrm>
              <a:off x="28194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1" name="Rectangle 630"/>
            <p:cNvSpPr/>
            <p:nvPr/>
          </p:nvSpPr>
          <p:spPr bwMode="auto">
            <a:xfrm>
              <a:off x="30480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2" name="Rectangle 631"/>
            <p:cNvSpPr/>
            <p:nvPr/>
          </p:nvSpPr>
          <p:spPr bwMode="auto">
            <a:xfrm>
              <a:off x="32766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3" name="Rectangle 632"/>
            <p:cNvSpPr/>
            <p:nvPr/>
          </p:nvSpPr>
          <p:spPr bwMode="auto">
            <a:xfrm>
              <a:off x="35052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4" name="Rectangle 633"/>
            <p:cNvSpPr/>
            <p:nvPr/>
          </p:nvSpPr>
          <p:spPr bwMode="auto">
            <a:xfrm>
              <a:off x="37338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5" name="Rectangle 634"/>
            <p:cNvSpPr/>
            <p:nvPr/>
          </p:nvSpPr>
          <p:spPr bwMode="auto">
            <a:xfrm>
              <a:off x="39624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6" name="Rectangle 635"/>
            <p:cNvSpPr/>
            <p:nvPr/>
          </p:nvSpPr>
          <p:spPr bwMode="auto">
            <a:xfrm>
              <a:off x="41910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7" name="Rectangle 636"/>
            <p:cNvSpPr/>
            <p:nvPr/>
          </p:nvSpPr>
          <p:spPr bwMode="auto">
            <a:xfrm>
              <a:off x="44196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8" name="Rectangle 637"/>
            <p:cNvSpPr/>
            <p:nvPr/>
          </p:nvSpPr>
          <p:spPr bwMode="auto">
            <a:xfrm>
              <a:off x="46482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9" name="Rectangle 638"/>
            <p:cNvSpPr/>
            <p:nvPr/>
          </p:nvSpPr>
          <p:spPr bwMode="auto">
            <a:xfrm>
              <a:off x="48768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0" name="Rectangle 639"/>
            <p:cNvSpPr/>
            <p:nvPr/>
          </p:nvSpPr>
          <p:spPr bwMode="auto">
            <a:xfrm>
              <a:off x="51054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1" name="Rectangle 640"/>
            <p:cNvSpPr/>
            <p:nvPr/>
          </p:nvSpPr>
          <p:spPr bwMode="auto">
            <a:xfrm>
              <a:off x="53340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2" name="Rectangle 641"/>
            <p:cNvSpPr/>
            <p:nvPr/>
          </p:nvSpPr>
          <p:spPr bwMode="auto">
            <a:xfrm>
              <a:off x="5562600" y="4876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3" name="Rectangle 642"/>
            <p:cNvSpPr/>
            <p:nvPr/>
          </p:nvSpPr>
          <p:spPr bwMode="auto">
            <a:xfrm>
              <a:off x="21336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4" name="Rectangle 643"/>
            <p:cNvSpPr/>
            <p:nvPr/>
          </p:nvSpPr>
          <p:spPr bwMode="auto">
            <a:xfrm>
              <a:off x="23622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5" name="Rectangle 644"/>
            <p:cNvSpPr/>
            <p:nvPr/>
          </p:nvSpPr>
          <p:spPr bwMode="auto">
            <a:xfrm>
              <a:off x="25908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6" name="Rectangle 645"/>
            <p:cNvSpPr/>
            <p:nvPr/>
          </p:nvSpPr>
          <p:spPr bwMode="auto">
            <a:xfrm>
              <a:off x="28194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7" name="Rectangle 646"/>
            <p:cNvSpPr/>
            <p:nvPr/>
          </p:nvSpPr>
          <p:spPr bwMode="auto">
            <a:xfrm>
              <a:off x="30480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8" name="Rectangle 647"/>
            <p:cNvSpPr/>
            <p:nvPr/>
          </p:nvSpPr>
          <p:spPr bwMode="auto">
            <a:xfrm>
              <a:off x="32766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9" name="Rectangle 648"/>
            <p:cNvSpPr/>
            <p:nvPr/>
          </p:nvSpPr>
          <p:spPr bwMode="auto">
            <a:xfrm>
              <a:off x="35052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0" name="Rectangle 649"/>
            <p:cNvSpPr/>
            <p:nvPr/>
          </p:nvSpPr>
          <p:spPr bwMode="auto">
            <a:xfrm>
              <a:off x="37338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1" name="Rectangle 650"/>
            <p:cNvSpPr/>
            <p:nvPr/>
          </p:nvSpPr>
          <p:spPr bwMode="auto">
            <a:xfrm>
              <a:off x="39624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2" name="Rectangle 651"/>
            <p:cNvSpPr/>
            <p:nvPr/>
          </p:nvSpPr>
          <p:spPr bwMode="auto">
            <a:xfrm>
              <a:off x="41910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3" name="Rectangle 652"/>
            <p:cNvSpPr/>
            <p:nvPr/>
          </p:nvSpPr>
          <p:spPr bwMode="auto">
            <a:xfrm>
              <a:off x="44196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4" name="Rectangle 653"/>
            <p:cNvSpPr/>
            <p:nvPr/>
          </p:nvSpPr>
          <p:spPr bwMode="auto">
            <a:xfrm>
              <a:off x="46482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5" name="Rectangle 654"/>
            <p:cNvSpPr/>
            <p:nvPr/>
          </p:nvSpPr>
          <p:spPr bwMode="auto">
            <a:xfrm>
              <a:off x="48768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6" name="Rectangle 655"/>
            <p:cNvSpPr/>
            <p:nvPr/>
          </p:nvSpPr>
          <p:spPr bwMode="auto">
            <a:xfrm>
              <a:off x="51054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7" name="Rectangle 656"/>
            <p:cNvSpPr/>
            <p:nvPr/>
          </p:nvSpPr>
          <p:spPr bwMode="auto">
            <a:xfrm>
              <a:off x="53340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8" name="Rectangle 657"/>
            <p:cNvSpPr/>
            <p:nvPr/>
          </p:nvSpPr>
          <p:spPr bwMode="auto">
            <a:xfrm>
              <a:off x="5562600" y="51054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59" name="Rectangle 658"/>
            <p:cNvSpPr/>
            <p:nvPr/>
          </p:nvSpPr>
          <p:spPr bwMode="auto">
            <a:xfrm>
              <a:off x="21336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0" name="Rectangle 659"/>
            <p:cNvSpPr/>
            <p:nvPr/>
          </p:nvSpPr>
          <p:spPr bwMode="auto">
            <a:xfrm>
              <a:off x="23622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1" name="Rectangle 660"/>
            <p:cNvSpPr/>
            <p:nvPr/>
          </p:nvSpPr>
          <p:spPr bwMode="auto">
            <a:xfrm>
              <a:off x="25908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2" name="Rectangle 661"/>
            <p:cNvSpPr/>
            <p:nvPr/>
          </p:nvSpPr>
          <p:spPr bwMode="auto">
            <a:xfrm>
              <a:off x="28194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3" name="Rectangle 662"/>
            <p:cNvSpPr/>
            <p:nvPr/>
          </p:nvSpPr>
          <p:spPr bwMode="auto">
            <a:xfrm>
              <a:off x="30480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4" name="Rectangle 663"/>
            <p:cNvSpPr/>
            <p:nvPr/>
          </p:nvSpPr>
          <p:spPr bwMode="auto">
            <a:xfrm>
              <a:off x="32766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5" name="Rectangle 664"/>
            <p:cNvSpPr/>
            <p:nvPr/>
          </p:nvSpPr>
          <p:spPr bwMode="auto">
            <a:xfrm>
              <a:off x="35052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6" name="Rectangle 665"/>
            <p:cNvSpPr/>
            <p:nvPr/>
          </p:nvSpPr>
          <p:spPr bwMode="auto">
            <a:xfrm>
              <a:off x="37338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7" name="Rectangle 666"/>
            <p:cNvSpPr/>
            <p:nvPr/>
          </p:nvSpPr>
          <p:spPr bwMode="auto">
            <a:xfrm>
              <a:off x="39624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8" name="Rectangle 667"/>
            <p:cNvSpPr/>
            <p:nvPr/>
          </p:nvSpPr>
          <p:spPr bwMode="auto">
            <a:xfrm>
              <a:off x="41910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69" name="Rectangle 668"/>
            <p:cNvSpPr/>
            <p:nvPr/>
          </p:nvSpPr>
          <p:spPr bwMode="auto">
            <a:xfrm>
              <a:off x="44196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0" name="Rectangle 669"/>
            <p:cNvSpPr/>
            <p:nvPr/>
          </p:nvSpPr>
          <p:spPr bwMode="auto">
            <a:xfrm>
              <a:off x="46482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1" name="Rectangle 670"/>
            <p:cNvSpPr/>
            <p:nvPr/>
          </p:nvSpPr>
          <p:spPr bwMode="auto">
            <a:xfrm>
              <a:off x="48768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2" name="Rectangle 671"/>
            <p:cNvSpPr/>
            <p:nvPr/>
          </p:nvSpPr>
          <p:spPr bwMode="auto">
            <a:xfrm>
              <a:off x="51054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3" name="Rectangle 672"/>
            <p:cNvSpPr/>
            <p:nvPr/>
          </p:nvSpPr>
          <p:spPr bwMode="auto">
            <a:xfrm>
              <a:off x="53340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4" name="Rectangle 673"/>
            <p:cNvSpPr/>
            <p:nvPr/>
          </p:nvSpPr>
          <p:spPr bwMode="auto">
            <a:xfrm>
              <a:off x="5562600" y="53340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5" name="Rectangle 674"/>
            <p:cNvSpPr/>
            <p:nvPr/>
          </p:nvSpPr>
          <p:spPr bwMode="auto">
            <a:xfrm>
              <a:off x="21336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6" name="Rectangle 675"/>
            <p:cNvSpPr/>
            <p:nvPr/>
          </p:nvSpPr>
          <p:spPr bwMode="auto">
            <a:xfrm>
              <a:off x="23622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7" name="Rectangle 676"/>
            <p:cNvSpPr/>
            <p:nvPr/>
          </p:nvSpPr>
          <p:spPr bwMode="auto">
            <a:xfrm>
              <a:off x="25908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8" name="Rectangle 677"/>
            <p:cNvSpPr/>
            <p:nvPr/>
          </p:nvSpPr>
          <p:spPr bwMode="auto">
            <a:xfrm>
              <a:off x="28194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79" name="Rectangle 678"/>
            <p:cNvSpPr/>
            <p:nvPr/>
          </p:nvSpPr>
          <p:spPr bwMode="auto">
            <a:xfrm>
              <a:off x="30480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0" name="Rectangle 679"/>
            <p:cNvSpPr/>
            <p:nvPr/>
          </p:nvSpPr>
          <p:spPr bwMode="auto">
            <a:xfrm>
              <a:off x="32766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1" name="Rectangle 680"/>
            <p:cNvSpPr/>
            <p:nvPr/>
          </p:nvSpPr>
          <p:spPr bwMode="auto">
            <a:xfrm>
              <a:off x="35052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2" name="Rectangle 681"/>
            <p:cNvSpPr/>
            <p:nvPr/>
          </p:nvSpPr>
          <p:spPr bwMode="auto">
            <a:xfrm>
              <a:off x="37338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3" name="Rectangle 682"/>
            <p:cNvSpPr/>
            <p:nvPr/>
          </p:nvSpPr>
          <p:spPr bwMode="auto">
            <a:xfrm>
              <a:off x="39624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4" name="Rectangle 683"/>
            <p:cNvSpPr/>
            <p:nvPr/>
          </p:nvSpPr>
          <p:spPr bwMode="auto">
            <a:xfrm>
              <a:off x="41910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5" name="Rectangle 684"/>
            <p:cNvSpPr/>
            <p:nvPr/>
          </p:nvSpPr>
          <p:spPr bwMode="auto">
            <a:xfrm>
              <a:off x="44196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6" name="Rectangle 685"/>
            <p:cNvSpPr/>
            <p:nvPr/>
          </p:nvSpPr>
          <p:spPr bwMode="auto">
            <a:xfrm>
              <a:off x="46482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7" name="Rectangle 686"/>
            <p:cNvSpPr/>
            <p:nvPr/>
          </p:nvSpPr>
          <p:spPr bwMode="auto">
            <a:xfrm>
              <a:off x="48768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8" name="Rectangle 687"/>
            <p:cNvSpPr/>
            <p:nvPr/>
          </p:nvSpPr>
          <p:spPr bwMode="auto">
            <a:xfrm>
              <a:off x="51054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9" name="Rectangle 688"/>
            <p:cNvSpPr/>
            <p:nvPr/>
          </p:nvSpPr>
          <p:spPr bwMode="auto">
            <a:xfrm>
              <a:off x="53340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0" name="Rectangle 689"/>
            <p:cNvSpPr/>
            <p:nvPr/>
          </p:nvSpPr>
          <p:spPr bwMode="auto">
            <a:xfrm>
              <a:off x="5562600" y="55626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1" name="Rectangle 690"/>
            <p:cNvSpPr/>
            <p:nvPr/>
          </p:nvSpPr>
          <p:spPr bwMode="auto">
            <a:xfrm>
              <a:off x="21336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2" name="Rectangle 691"/>
            <p:cNvSpPr/>
            <p:nvPr/>
          </p:nvSpPr>
          <p:spPr bwMode="auto">
            <a:xfrm>
              <a:off x="23622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3" name="Rectangle 692"/>
            <p:cNvSpPr/>
            <p:nvPr/>
          </p:nvSpPr>
          <p:spPr bwMode="auto">
            <a:xfrm>
              <a:off x="25908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4" name="Rectangle 693"/>
            <p:cNvSpPr/>
            <p:nvPr/>
          </p:nvSpPr>
          <p:spPr bwMode="auto">
            <a:xfrm>
              <a:off x="28194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5" name="Rectangle 694"/>
            <p:cNvSpPr/>
            <p:nvPr/>
          </p:nvSpPr>
          <p:spPr bwMode="auto">
            <a:xfrm>
              <a:off x="30480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6" name="Rectangle 695"/>
            <p:cNvSpPr/>
            <p:nvPr/>
          </p:nvSpPr>
          <p:spPr bwMode="auto">
            <a:xfrm>
              <a:off x="32766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7" name="Rectangle 696"/>
            <p:cNvSpPr/>
            <p:nvPr/>
          </p:nvSpPr>
          <p:spPr bwMode="auto">
            <a:xfrm>
              <a:off x="35052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8" name="Rectangle 697"/>
            <p:cNvSpPr/>
            <p:nvPr/>
          </p:nvSpPr>
          <p:spPr bwMode="auto">
            <a:xfrm>
              <a:off x="37338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9" name="Rectangle 698"/>
            <p:cNvSpPr/>
            <p:nvPr/>
          </p:nvSpPr>
          <p:spPr bwMode="auto">
            <a:xfrm>
              <a:off x="39624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0" name="Rectangle 699"/>
            <p:cNvSpPr/>
            <p:nvPr/>
          </p:nvSpPr>
          <p:spPr bwMode="auto">
            <a:xfrm>
              <a:off x="41910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1" name="Rectangle 700"/>
            <p:cNvSpPr/>
            <p:nvPr/>
          </p:nvSpPr>
          <p:spPr bwMode="auto">
            <a:xfrm>
              <a:off x="44196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2" name="Rectangle 701"/>
            <p:cNvSpPr/>
            <p:nvPr/>
          </p:nvSpPr>
          <p:spPr bwMode="auto">
            <a:xfrm>
              <a:off x="46482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3" name="Rectangle 702"/>
            <p:cNvSpPr/>
            <p:nvPr/>
          </p:nvSpPr>
          <p:spPr bwMode="auto">
            <a:xfrm>
              <a:off x="48768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4" name="Rectangle 703"/>
            <p:cNvSpPr/>
            <p:nvPr/>
          </p:nvSpPr>
          <p:spPr bwMode="auto">
            <a:xfrm>
              <a:off x="51054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5" name="Rectangle 704"/>
            <p:cNvSpPr/>
            <p:nvPr/>
          </p:nvSpPr>
          <p:spPr bwMode="auto">
            <a:xfrm>
              <a:off x="53340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6" name="Rectangle 705"/>
            <p:cNvSpPr/>
            <p:nvPr/>
          </p:nvSpPr>
          <p:spPr bwMode="auto">
            <a:xfrm>
              <a:off x="5562600" y="57912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7" name="Rectangle 706"/>
            <p:cNvSpPr/>
            <p:nvPr/>
          </p:nvSpPr>
          <p:spPr bwMode="auto">
            <a:xfrm>
              <a:off x="21336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8" name="Rectangle 707"/>
            <p:cNvSpPr/>
            <p:nvPr/>
          </p:nvSpPr>
          <p:spPr bwMode="auto">
            <a:xfrm>
              <a:off x="23622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09" name="Rectangle 708"/>
            <p:cNvSpPr/>
            <p:nvPr/>
          </p:nvSpPr>
          <p:spPr bwMode="auto">
            <a:xfrm>
              <a:off x="25908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0" name="Rectangle 709"/>
            <p:cNvSpPr/>
            <p:nvPr/>
          </p:nvSpPr>
          <p:spPr bwMode="auto">
            <a:xfrm>
              <a:off x="28194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1" name="Rectangle 710"/>
            <p:cNvSpPr/>
            <p:nvPr/>
          </p:nvSpPr>
          <p:spPr bwMode="auto">
            <a:xfrm>
              <a:off x="30480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2" name="Rectangle 711"/>
            <p:cNvSpPr/>
            <p:nvPr/>
          </p:nvSpPr>
          <p:spPr bwMode="auto">
            <a:xfrm>
              <a:off x="32766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3" name="Rectangle 712"/>
            <p:cNvSpPr/>
            <p:nvPr/>
          </p:nvSpPr>
          <p:spPr bwMode="auto">
            <a:xfrm>
              <a:off x="35052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4" name="Rectangle 713"/>
            <p:cNvSpPr/>
            <p:nvPr/>
          </p:nvSpPr>
          <p:spPr bwMode="auto">
            <a:xfrm>
              <a:off x="37338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5" name="Rectangle 714"/>
            <p:cNvSpPr/>
            <p:nvPr/>
          </p:nvSpPr>
          <p:spPr bwMode="auto">
            <a:xfrm>
              <a:off x="39624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6" name="Rectangle 715"/>
            <p:cNvSpPr/>
            <p:nvPr/>
          </p:nvSpPr>
          <p:spPr bwMode="auto">
            <a:xfrm>
              <a:off x="41910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7" name="Rectangle 716"/>
            <p:cNvSpPr/>
            <p:nvPr/>
          </p:nvSpPr>
          <p:spPr bwMode="auto">
            <a:xfrm>
              <a:off x="44196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8" name="Rectangle 717"/>
            <p:cNvSpPr/>
            <p:nvPr/>
          </p:nvSpPr>
          <p:spPr bwMode="auto">
            <a:xfrm>
              <a:off x="46482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19" name="Rectangle 718"/>
            <p:cNvSpPr/>
            <p:nvPr/>
          </p:nvSpPr>
          <p:spPr bwMode="auto">
            <a:xfrm>
              <a:off x="48768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20" name="Rectangle 719"/>
            <p:cNvSpPr/>
            <p:nvPr/>
          </p:nvSpPr>
          <p:spPr bwMode="auto">
            <a:xfrm>
              <a:off x="51054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21" name="Rectangle 720"/>
            <p:cNvSpPr/>
            <p:nvPr/>
          </p:nvSpPr>
          <p:spPr bwMode="auto">
            <a:xfrm>
              <a:off x="53340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722" name="Rectangle 721"/>
            <p:cNvSpPr/>
            <p:nvPr/>
          </p:nvSpPr>
          <p:spPr bwMode="auto">
            <a:xfrm>
              <a:off x="5562600" y="6019800"/>
              <a:ext cx="228600" cy="228600"/>
            </a:xfrm>
            <a:prstGeom prst="rect">
              <a:avLst/>
            </a:prstGeom>
            <a:grpFill/>
            <a:ln w="3175">
              <a:solidFill>
                <a:schemeClr val="tx1"/>
              </a:solidFill>
              <a:headEnd type="none" w="med" len="med"/>
              <a:tailEnd type="none" w="med" len="med"/>
            </a:ln>
            <a:sp3d extrusionH="1016000">
              <a:extrusionClr>
                <a:schemeClr val="bg1">
                  <a:lumMod val="75000"/>
                </a:schemeClr>
              </a:extrusionClr>
            </a:sp3d>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724" name="Rectangle 723"/>
          <p:cNvSpPr/>
          <p:nvPr/>
        </p:nvSpPr>
        <p:spPr bwMode="auto">
          <a:xfrm>
            <a:off x="5997122" y="211171"/>
            <a:ext cx="488655" cy="942768"/>
          </a:xfrm>
          <a:prstGeom prst="rect">
            <a:avLst/>
          </a:prstGeom>
          <a:noFill/>
          <a:ln w="38100">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77" tIns="34289" rIns="68577" bIns="34289" numCol="1" rtlCol="0" anchor="t" anchorCtr="0" compatLnSpc="1">
            <a:prstTxWarp prst="textNoShape">
              <a:avLst/>
            </a:prstTxWarp>
          </a:bodyPr>
          <a:lstStyle/>
          <a:p>
            <a:pPr defTabSz="685771"/>
            <a:endParaRPr lang="en-US" sz="1425" kern="0">
              <a:solidFill>
                <a:schemeClr val="tx1"/>
              </a:solidFill>
              <a:latin typeface="Arial" charset="0"/>
            </a:endParaRPr>
          </a:p>
        </p:txBody>
      </p:sp>
    </p:spTree>
    <p:extLst>
      <p:ext uri="{BB962C8B-B14F-4D97-AF65-F5344CB8AC3E}">
        <p14:creationId xmlns:p14="http://schemas.microsoft.com/office/powerpoint/2010/main" val="32860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33333E-6 -4.31748E-6 L 0.24757 -0.05404 " pathEditMode="relative" rAng="0" ptsTypes="AA">
                                      <p:cBhvr>
                                        <p:cTn id="35" dur="2500" fill="hold"/>
                                        <p:tgtEl>
                                          <p:spTgt spid="152"/>
                                        </p:tgtEl>
                                        <p:attrNameLst>
                                          <p:attrName>ppt_x</p:attrName>
                                          <p:attrName>ppt_y</p:attrName>
                                        </p:attrNameLst>
                                      </p:cBhvr>
                                      <p:rCtr x="12378" y="-2718"/>
                                    </p:animMotion>
                                  </p:childTnLst>
                                </p:cTn>
                              </p:par>
                              <p:par>
                                <p:cTn id="36" presetID="42" presetClass="path" presetSubtype="0" accel="50000" decel="50000" fill="hold" nodeType="withEffect">
                                  <p:stCondLst>
                                    <p:cond delay="0"/>
                                  </p:stCondLst>
                                  <p:childTnLst>
                                    <p:animMotion origin="layout" path="M 4.44444E-6 -1.64917E-6 L 0.22743 -0.05157 " pathEditMode="relative" rAng="0" ptsTypes="AA">
                                      <p:cBhvr>
                                        <p:cTn id="37" dur="2500" fill="hold"/>
                                        <p:tgtEl>
                                          <p:spTgt spid="140"/>
                                        </p:tgtEl>
                                        <p:attrNameLst>
                                          <p:attrName>ppt_x</p:attrName>
                                          <p:attrName>ppt_y</p:attrName>
                                        </p:attrNameLst>
                                      </p:cBhvr>
                                      <p:rCtr x="11372" y="-2594"/>
                                    </p:animMotion>
                                  </p:childTnLst>
                                </p:cTn>
                              </p:par>
                              <p:par>
                                <p:cTn id="38" presetID="22" presetClass="entr" presetSubtype="8" fill="hold" nodeType="withEffect">
                                  <p:stCondLst>
                                    <p:cond delay="0"/>
                                  </p:stCondLst>
                                  <p:childTnLst>
                                    <p:set>
                                      <p:cBhvr>
                                        <p:cTn id="39" dur="1" fill="hold">
                                          <p:stCondLst>
                                            <p:cond delay="0"/>
                                          </p:stCondLst>
                                        </p:cTn>
                                        <p:tgtEl>
                                          <p:spTgt spid="291"/>
                                        </p:tgtEl>
                                        <p:attrNameLst>
                                          <p:attrName>style.visibility</p:attrName>
                                        </p:attrNameLst>
                                      </p:cBhvr>
                                      <p:to>
                                        <p:strVal val="visible"/>
                                      </p:to>
                                    </p:set>
                                    <p:animEffect transition="in" filter="wipe(left)">
                                      <p:cBhvr>
                                        <p:cTn id="40" dur="2500"/>
                                        <p:tgtEl>
                                          <p:spTgt spid="291"/>
                                        </p:tgtEl>
                                      </p:cBhvr>
                                    </p:animEffect>
                                  </p:childTnLst>
                                </p:cTn>
                              </p:par>
                              <p:par>
                                <p:cTn id="41" presetID="10" presetClass="exit" presetSubtype="0" fill="hold" grpId="1" nodeType="withEffect">
                                  <p:stCondLst>
                                    <p:cond delay="0"/>
                                  </p:stCondLst>
                                  <p:childTnLst>
                                    <p:animEffect transition="out" filter="fade">
                                      <p:cBhvr>
                                        <p:cTn id="42" dur="500"/>
                                        <p:tgtEl>
                                          <p:spTgt spid="136"/>
                                        </p:tgtEl>
                                      </p:cBhvr>
                                    </p:animEffect>
                                    <p:set>
                                      <p:cBhvr>
                                        <p:cTn id="43" dur="1" fill="hold">
                                          <p:stCondLst>
                                            <p:cond delay="499"/>
                                          </p:stCondLst>
                                        </p:cTn>
                                        <p:tgtEl>
                                          <p:spTgt spid="13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5"/>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306"/>
                                        </p:tgtEl>
                                        <p:attrNameLst>
                                          <p:attrName>style.visibility</p:attrName>
                                        </p:attrNameLst>
                                      </p:cBhvr>
                                      <p:to>
                                        <p:strVal val="visible"/>
                                      </p:to>
                                    </p:set>
                                    <p:animEffect transition="in" filter="fade">
                                      <p:cBhvr>
                                        <p:cTn id="50" dur="500"/>
                                        <p:tgtEl>
                                          <p:spTgt spid="306"/>
                                        </p:tgtEl>
                                      </p:cBhvr>
                                    </p:animEffect>
                                  </p:childTnLst>
                                </p:cTn>
                              </p:par>
                              <p:par>
                                <p:cTn id="51" presetID="10" presetClass="entr" presetSubtype="0" fill="hold" nodeType="withEffect">
                                  <p:stCondLst>
                                    <p:cond delay="0"/>
                                  </p:stCondLst>
                                  <p:childTnLst>
                                    <p:set>
                                      <p:cBhvr>
                                        <p:cTn id="52" dur="1" fill="hold">
                                          <p:stCondLst>
                                            <p:cond delay="0"/>
                                          </p:stCondLst>
                                        </p:cTn>
                                        <p:tgtEl>
                                          <p:spTgt spid="336"/>
                                        </p:tgtEl>
                                        <p:attrNameLst>
                                          <p:attrName>style.visibility</p:attrName>
                                        </p:attrNameLst>
                                      </p:cBhvr>
                                      <p:to>
                                        <p:strVal val="visible"/>
                                      </p:to>
                                    </p:set>
                                    <p:animEffect transition="in" filter="fade">
                                      <p:cBhvr>
                                        <p:cTn id="53" dur="500"/>
                                        <p:tgtEl>
                                          <p:spTgt spid="336"/>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16"/>
                                        </p:tgtEl>
                                        <p:attrNameLst>
                                          <p:attrName>style.visibility</p:attrName>
                                        </p:attrNameLst>
                                      </p:cBhvr>
                                      <p:to>
                                        <p:strVal val="visible"/>
                                      </p:to>
                                    </p:set>
                                    <p:animEffect transition="in" filter="fade">
                                      <p:cBhvr>
                                        <p:cTn id="57" dur="500"/>
                                        <p:tgtEl>
                                          <p:spTgt spid="316"/>
                                        </p:tgtEl>
                                      </p:cBhvr>
                                    </p:animEffect>
                                  </p:childTnLst>
                                </p:cTn>
                              </p:par>
                              <p:par>
                                <p:cTn id="58" presetID="10" presetClass="entr" presetSubtype="0" fill="hold" nodeType="withEffect">
                                  <p:stCondLst>
                                    <p:cond delay="0"/>
                                  </p:stCondLst>
                                  <p:childTnLst>
                                    <p:set>
                                      <p:cBhvr>
                                        <p:cTn id="59" dur="1" fill="hold">
                                          <p:stCondLst>
                                            <p:cond delay="0"/>
                                          </p:stCondLst>
                                        </p:cTn>
                                        <p:tgtEl>
                                          <p:spTgt spid="465"/>
                                        </p:tgtEl>
                                        <p:attrNameLst>
                                          <p:attrName>style.visibility</p:attrName>
                                        </p:attrNameLst>
                                      </p:cBhvr>
                                      <p:to>
                                        <p:strVal val="visible"/>
                                      </p:to>
                                    </p:set>
                                    <p:animEffect transition="in" filter="fade">
                                      <p:cBhvr>
                                        <p:cTn id="60" dur="500"/>
                                        <p:tgtEl>
                                          <p:spTgt spid="465"/>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26"/>
                                        </p:tgtEl>
                                        <p:attrNameLst>
                                          <p:attrName>style.visibility</p:attrName>
                                        </p:attrNameLst>
                                      </p:cBhvr>
                                      <p:to>
                                        <p:strVal val="visible"/>
                                      </p:to>
                                    </p:set>
                                    <p:animEffect transition="in" filter="fade">
                                      <p:cBhvr>
                                        <p:cTn id="64" dur="500"/>
                                        <p:tgtEl>
                                          <p:spTgt spid="326"/>
                                        </p:tgtEl>
                                      </p:cBhvr>
                                    </p:animEffect>
                                  </p:childTnLst>
                                </p:cTn>
                              </p:par>
                              <p:par>
                                <p:cTn id="65" presetID="10" presetClass="entr" presetSubtype="0" fill="hold" nodeType="withEffect">
                                  <p:stCondLst>
                                    <p:cond delay="0"/>
                                  </p:stCondLst>
                                  <p:childTnLst>
                                    <p:set>
                                      <p:cBhvr>
                                        <p:cTn id="66" dur="1" fill="hold">
                                          <p:stCondLst>
                                            <p:cond delay="0"/>
                                          </p:stCondLst>
                                        </p:cTn>
                                        <p:tgtEl>
                                          <p:spTgt spid="594"/>
                                        </p:tgtEl>
                                        <p:attrNameLst>
                                          <p:attrName>style.visibility</p:attrName>
                                        </p:attrNameLst>
                                      </p:cBhvr>
                                      <p:to>
                                        <p:strVal val="visible"/>
                                      </p:to>
                                    </p:set>
                                    <p:animEffect transition="in" filter="fade">
                                      <p:cBhvr>
                                        <p:cTn id="67" dur="500"/>
                                        <p:tgtEl>
                                          <p:spTgt spid="59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5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40"/>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336"/>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465"/>
                                        </p:tgtEl>
                                        <p:attrNameLst>
                                          <p:attrName>style.visibility</p:attrName>
                                        </p:attrNameLst>
                                      </p:cBhvr>
                                      <p:to>
                                        <p:strVal val="hidden"/>
                                      </p:to>
                                    </p:set>
                                  </p:childTnLst>
                                </p:cTn>
                              </p:par>
                              <p:par>
                                <p:cTn id="78" presetID="42" presetClass="path" presetSubtype="0" accel="50000" decel="50000" fill="hold" nodeType="withEffect">
                                  <p:stCondLst>
                                    <p:cond delay="0"/>
                                  </p:stCondLst>
                                  <p:childTnLst>
                                    <p:animMotion origin="layout" path="M 4.23287E-6 -1.11111E-6 L -0.36963 -0.22755 " pathEditMode="relative" rAng="0" ptsTypes="AA">
                                      <p:cBhvr>
                                        <p:cTn id="79" dur="2000" fill="hold"/>
                                        <p:tgtEl>
                                          <p:spTgt spid="594"/>
                                        </p:tgtEl>
                                        <p:attrNameLst>
                                          <p:attrName>ppt_x</p:attrName>
                                          <p:attrName>ppt_y</p:attrName>
                                        </p:attrNameLst>
                                      </p:cBhvr>
                                      <p:rCtr x="-18481" y="-11389"/>
                                    </p:animMotion>
                                  </p:childTnLst>
                                </p:cTn>
                              </p:par>
                              <p:par>
                                <p:cTn id="80" presetID="10" presetClass="exit" presetSubtype="0" fill="hold" nodeType="withEffect">
                                  <p:stCondLst>
                                    <p:cond delay="1500"/>
                                  </p:stCondLst>
                                  <p:childTnLst>
                                    <p:animEffect transition="out" filter="fade">
                                      <p:cBhvr>
                                        <p:cTn id="81" dur="500"/>
                                        <p:tgtEl>
                                          <p:spTgt spid="594"/>
                                        </p:tgtEl>
                                      </p:cBhvr>
                                    </p:animEffect>
                                    <p:set>
                                      <p:cBhvr>
                                        <p:cTn id="82" dur="1" fill="hold">
                                          <p:stCondLst>
                                            <p:cond delay="499"/>
                                          </p:stCondLst>
                                        </p:cTn>
                                        <p:tgtEl>
                                          <p:spTgt spid="594"/>
                                        </p:tgtEl>
                                        <p:attrNameLst>
                                          <p:attrName>style.visibility</p:attrName>
                                        </p:attrNameLst>
                                      </p:cBhvr>
                                      <p:to>
                                        <p:strVal val="hidden"/>
                                      </p:to>
                                    </p:set>
                                  </p:childTnLst>
                                </p:cTn>
                              </p:par>
                              <p:par>
                                <p:cTn id="83" presetID="42" presetClass="path" presetSubtype="0" accel="50000" decel="50000" fill="hold" nodeType="withEffect">
                                  <p:stCondLst>
                                    <p:cond delay="0"/>
                                  </p:stCondLst>
                                  <p:childTnLst>
                                    <p:animMotion origin="layout" path="M 3.33333E-6 -4.31748E-6 L 0.24861 -0.05373 " pathEditMode="relative" rAng="0" ptsTypes="AA">
                                      <p:cBhvr>
                                        <p:cTn id="84" dur="10" spd="-100000" fill="hold"/>
                                        <p:tgtEl>
                                          <p:spTgt spid="152"/>
                                        </p:tgtEl>
                                        <p:attrNameLst>
                                          <p:attrName>ppt_x</p:attrName>
                                          <p:attrName>ppt_y</p:attrName>
                                        </p:attrNameLst>
                                      </p:cBhvr>
                                      <p:rCtr x="12431" y="-2687"/>
                                    </p:animMotion>
                                  </p:childTnLst>
                                </p:cTn>
                              </p:par>
                              <p:par>
                                <p:cTn id="85" presetID="42" presetClass="path" presetSubtype="0" accel="50000" decel="50000" fill="hold" nodeType="withEffect">
                                  <p:stCondLst>
                                    <p:cond delay="0"/>
                                  </p:stCondLst>
                                  <p:childTnLst>
                                    <p:animMotion origin="layout" path="M 4.44444E-6 -1.64917E-6 L 0.22656 -0.05126 " pathEditMode="relative" rAng="0" ptsTypes="AA">
                                      <p:cBhvr>
                                        <p:cTn id="86" dur="10" spd="-100000" fill="hold"/>
                                        <p:tgtEl>
                                          <p:spTgt spid="140"/>
                                        </p:tgtEl>
                                        <p:attrNameLst>
                                          <p:attrName>ppt_x</p:attrName>
                                          <p:attrName>ppt_y</p:attrName>
                                        </p:attrNameLst>
                                      </p:cBhvr>
                                      <p:rCtr x="11319" y="-2563"/>
                                    </p:animMotion>
                                  </p:childTnLst>
                                </p:cTn>
                              </p:par>
                              <p:par>
                                <p:cTn id="87" presetID="10" presetClass="exit" presetSubtype="0" fill="hold" grpId="1" nodeType="withEffect">
                                  <p:stCondLst>
                                    <p:cond delay="0"/>
                                  </p:stCondLst>
                                  <p:childTnLst>
                                    <p:animEffect transition="out" filter="fade">
                                      <p:cBhvr>
                                        <p:cTn id="88" dur="500"/>
                                        <p:tgtEl>
                                          <p:spTgt spid="305"/>
                                        </p:tgtEl>
                                      </p:cBhvr>
                                    </p:animEffect>
                                    <p:set>
                                      <p:cBhvr>
                                        <p:cTn id="89" dur="1" fill="hold">
                                          <p:stCondLst>
                                            <p:cond delay="499"/>
                                          </p:stCondLst>
                                        </p:cTn>
                                        <p:tgtEl>
                                          <p:spTgt spid="30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06"/>
                                        </p:tgtEl>
                                      </p:cBhvr>
                                    </p:animEffect>
                                    <p:set>
                                      <p:cBhvr>
                                        <p:cTn id="92" dur="1" fill="hold">
                                          <p:stCondLst>
                                            <p:cond delay="499"/>
                                          </p:stCondLst>
                                        </p:cTn>
                                        <p:tgtEl>
                                          <p:spTgt spid="30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16"/>
                                        </p:tgtEl>
                                      </p:cBhvr>
                                    </p:animEffect>
                                    <p:set>
                                      <p:cBhvr>
                                        <p:cTn id="95" dur="1" fill="hold">
                                          <p:stCondLst>
                                            <p:cond delay="499"/>
                                          </p:stCondLst>
                                        </p:cTn>
                                        <p:tgtEl>
                                          <p:spTgt spid="316"/>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26"/>
                                        </p:tgtEl>
                                      </p:cBhvr>
                                    </p:animEffect>
                                    <p:set>
                                      <p:cBhvr>
                                        <p:cTn id="98" dur="1" fill="hold">
                                          <p:stCondLst>
                                            <p:cond delay="499"/>
                                          </p:stCondLst>
                                        </p:cTn>
                                        <p:tgtEl>
                                          <p:spTgt spid="3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52"/>
                                        </p:tgtEl>
                                        <p:attrNameLst>
                                          <p:attrName>style.visibility</p:attrName>
                                        </p:attrNameLst>
                                      </p:cBhvr>
                                      <p:to>
                                        <p:strVal val="visible"/>
                                      </p:to>
                                    </p:set>
                                    <p:animEffect transition="in" filter="fade">
                                      <p:cBhvr>
                                        <p:cTn id="103" dur="2000"/>
                                        <p:tgtEl>
                                          <p:spTgt spid="152"/>
                                        </p:tgtEl>
                                      </p:cBhvr>
                                    </p:animEffect>
                                  </p:childTnLst>
                                </p:cTn>
                              </p:par>
                              <p:par>
                                <p:cTn id="104" presetID="10" presetClass="entr" presetSubtype="0" fill="hold" nodeType="with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fade">
                                      <p:cBhvr>
                                        <p:cTn id="106" dur="2000"/>
                                        <p:tgtEl>
                                          <p:spTgt spid="140"/>
                                        </p:tgtEl>
                                      </p:cBhvr>
                                    </p:animEffect>
                                  </p:childTnLst>
                                </p:cTn>
                              </p:par>
                              <p:par>
                                <p:cTn id="107" presetID="42" presetClass="path" presetSubtype="0" accel="50000" decel="50000" fill="hold" grpId="0" nodeType="withEffect">
                                  <p:stCondLst>
                                    <p:cond delay="0"/>
                                  </p:stCondLst>
                                  <p:childTnLst>
                                    <p:animMotion origin="layout" path="M -2.30008E-6 2.59259E-6 L 0.05418 -0.00671 " pathEditMode="relative" rAng="0" ptsTypes="AA">
                                      <p:cBhvr>
                                        <p:cTn id="108" dur="2000" fill="hold"/>
                                        <p:tgtEl>
                                          <p:spTgt spid="724"/>
                                        </p:tgtEl>
                                        <p:attrNameLst>
                                          <p:attrName>ppt_x</p:attrName>
                                          <p:attrName>ppt_y</p:attrName>
                                        </p:attrNameLst>
                                      </p:cBhvr>
                                      <p:rCtr x="26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6" grpId="1"/>
      <p:bldP spid="137" grpId="0"/>
      <p:bldP spid="138" grpId="0"/>
      <p:bldP spid="139" grpId="0"/>
      <p:bldP spid="305" grpId="0"/>
      <p:bldP spid="305" grpId="1"/>
      <p:bldP spid="724" grpId="0" animBg="1"/>
      <p:bldP spid="72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Brief Introduction to FPGAs</a:t>
            </a:r>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24590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dirty="0"/>
              <a:t>FPGAs and the Traditional FPGA Market</a:t>
            </a:r>
          </a:p>
        </p:txBody>
      </p:sp>
      <p:sp>
        <p:nvSpPr>
          <p:cNvPr id="3" name="Slide Number Placeholder 2"/>
          <p:cNvSpPr>
            <a:spLocks noGrp="1"/>
          </p:cNvSpPr>
          <p:nvPr>
            <p:ph type="sldNum" sz="quarter" idx="10"/>
          </p:nvPr>
        </p:nvSpPr>
        <p:spPr/>
        <p:txBody>
          <a:bodyPr/>
          <a:lstStyle/>
          <a:p>
            <a:pPr defTabSz="685800" eaLnBrk="0" fontAlgn="base" hangingPunct="0">
              <a:spcBef>
                <a:spcPct val="0"/>
              </a:spcBef>
              <a:spcAft>
                <a:spcPct val="0"/>
              </a:spcAft>
            </a:pPr>
            <a:fld id="{29BD3633-7A79-4899-981C-57CF7336BC8A}" type="slidenum">
              <a:rPr lang="en-US">
                <a:solidFill>
                  <a:prstClr val="white"/>
                </a:solidFill>
                <a:latin typeface="Intel Clear"/>
              </a:rPr>
              <a:pPr defTabSz="685800" eaLnBrk="0" fontAlgn="base" hangingPunct="0">
                <a:spcBef>
                  <a:spcPct val="0"/>
                </a:spcBef>
                <a:spcAft>
                  <a:spcPct val="0"/>
                </a:spcAft>
              </a:pPr>
              <a:t>28</a:t>
            </a:fld>
            <a:endParaRPr lang="en-US" dirty="0">
              <a:solidFill>
                <a:prstClr val="white"/>
              </a:solidFill>
              <a:latin typeface="Intel Clear"/>
            </a:endParaRPr>
          </a:p>
        </p:txBody>
      </p:sp>
      <p:pic>
        <p:nvPicPr>
          <p:cNvPr id="2050"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280" y="129758"/>
            <a:ext cx="1226863" cy="1229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51" y="1752370"/>
            <a:ext cx="1041120" cy="1043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0998" y="3188852"/>
            <a:ext cx="879427" cy="881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B17510A-CE4C-4672-9323-FE2B103701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380" y="939034"/>
            <a:ext cx="6202971" cy="35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99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in my FPGA?</a:t>
            </a:r>
            <a:endParaRPr lang="en-US" dirty="0"/>
          </a:p>
        </p:txBody>
      </p:sp>
      <p:sp>
        <p:nvSpPr>
          <p:cNvPr id="3" name="Slide Number Placeholder 2"/>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29</a:t>
            </a:fld>
            <a:endParaRPr lang="en-US" dirty="0">
              <a:solidFill>
                <a:prstClr val="white"/>
              </a:solidFill>
              <a:latin typeface="Intel Clear"/>
            </a:endParaRPr>
          </a:p>
        </p:txBody>
      </p:sp>
      <p:sp>
        <p:nvSpPr>
          <p:cNvPr id="11" name="Freeform 10"/>
          <p:cNvSpPr/>
          <p:nvPr/>
        </p:nvSpPr>
        <p:spPr bwMode="auto">
          <a:xfrm>
            <a:off x="2549391" y="686743"/>
            <a:ext cx="5407269" cy="4273061"/>
          </a:xfrm>
          <a:custGeom>
            <a:avLst/>
            <a:gdLst>
              <a:gd name="connsiteX0" fmla="*/ 26377 w 7209692"/>
              <a:gd name="connsiteY0" fmla="*/ 4185138 h 5697415"/>
              <a:gd name="connsiteX1" fmla="*/ 1802423 w 7209692"/>
              <a:gd name="connsiteY1" fmla="*/ 0 h 5697415"/>
              <a:gd name="connsiteX2" fmla="*/ 7209692 w 7209692"/>
              <a:gd name="connsiteY2" fmla="*/ 4360984 h 5697415"/>
              <a:gd name="connsiteX3" fmla="*/ 0 w 7209692"/>
              <a:gd name="connsiteY3" fmla="*/ 5697415 h 5697415"/>
              <a:gd name="connsiteX4" fmla="*/ 26377 w 7209692"/>
              <a:gd name="connsiteY4" fmla="*/ 4185138 h 569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9692" h="5697415">
                <a:moveTo>
                  <a:pt x="26377" y="4185138"/>
                </a:moveTo>
                <a:lnTo>
                  <a:pt x="1802423" y="0"/>
                </a:lnTo>
                <a:lnTo>
                  <a:pt x="7209692" y="4360984"/>
                </a:lnTo>
                <a:lnTo>
                  <a:pt x="0" y="5697415"/>
                </a:lnTo>
                <a:lnTo>
                  <a:pt x="26377" y="4185138"/>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720" y="675477"/>
            <a:ext cx="4086225" cy="329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861426" y="662517"/>
            <a:ext cx="1035294" cy="784830"/>
          </a:xfrm>
          <a:prstGeom prst="rect">
            <a:avLst/>
          </a:prstGeom>
          <a:noFill/>
        </p:spPr>
        <p:txBody>
          <a:bodyPr wrap="square" rtlCol="0">
            <a:spAutoFit/>
          </a:bodyPr>
          <a:lstStyle/>
          <a:p>
            <a:pPr algn="r" defTabSz="685800" eaLnBrk="0" fontAlgn="base" hangingPunct="0">
              <a:spcBef>
                <a:spcPct val="0"/>
              </a:spcBef>
              <a:spcAft>
                <a:spcPct val="0"/>
              </a:spcAft>
            </a:pPr>
            <a:r>
              <a:rPr lang="en-US" sz="900" b="1" dirty="0">
                <a:solidFill>
                  <a:prstClr val="black"/>
                </a:solidFill>
                <a:latin typeface="Arial" pitchFamily="34" charset="0"/>
              </a:rPr>
              <a:t>Variable Precision DSP Blocks with Hardened Floating Point</a:t>
            </a:r>
          </a:p>
        </p:txBody>
      </p:sp>
      <p:sp>
        <p:nvSpPr>
          <p:cNvPr id="15" name="TextBox 14"/>
          <p:cNvSpPr txBox="1"/>
          <p:nvPr/>
        </p:nvSpPr>
        <p:spPr>
          <a:xfrm>
            <a:off x="2861426" y="1480475"/>
            <a:ext cx="1035294" cy="369332"/>
          </a:xfrm>
          <a:prstGeom prst="rect">
            <a:avLst/>
          </a:prstGeom>
          <a:noFill/>
        </p:spPr>
        <p:txBody>
          <a:bodyPr wrap="square" rtlCol="0">
            <a:spAutoFit/>
          </a:bodyPr>
          <a:lstStyle/>
          <a:p>
            <a:pPr algn="r" defTabSz="685800" eaLnBrk="0" fontAlgn="base" hangingPunct="0">
              <a:spcBef>
                <a:spcPct val="0"/>
              </a:spcBef>
              <a:spcAft>
                <a:spcPct val="0"/>
              </a:spcAft>
            </a:pPr>
            <a:r>
              <a:rPr lang="en-US" sz="900" b="1" dirty="0">
                <a:solidFill>
                  <a:prstClr val="black"/>
                </a:solidFill>
                <a:latin typeface="Arial" pitchFamily="34" charset="0"/>
              </a:rPr>
              <a:t>M20K Internal Memory Blocks</a:t>
            </a:r>
          </a:p>
        </p:txBody>
      </p:sp>
      <p:sp>
        <p:nvSpPr>
          <p:cNvPr id="16" name="TextBox 15"/>
          <p:cNvSpPr txBox="1"/>
          <p:nvPr/>
        </p:nvSpPr>
        <p:spPr>
          <a:xfrm>
            <a:off x="2861426" y="2239644"/>
            <a:ext cx="1035294" cy="230832"/>
          </a:xfrm>
          <a:prstGeom prst="rect">
            <a:avLst/>
          </a:prstGeom>
          <a:noFill/>
        </p:spPr>
        <p:txBody>
          <a:bodyPr wrap="square" rtlCol="0">
            <a:spAutoFit/>
          </a:bodyPr>
          <a:lstStyle/>
          <a:p>
            <a:pPr algn="r" defTabSz="685800" eaLnBrk="0" fontAlgn="base" hangingPunct="0">
              <a:spcBef>
                <a:spcPct val="0"/>
              </a:spcBef>
              <a:spcAft>
                <a:spcPct val="0"/>
              </a:spcAft>
            </a:pPr>
            <a:r>
              <a:rPr lang="en-US" sz="900" b="1" dirty="0">
                <a:solidFill>
                  <a:prstClr val="black"/>
                </a:solidFill>
                <a:latin typeface="Arial" pitchFamily="34" charset="0"/>
              </a:rPr>
              <a:t>I/O PLLs</a:t>
            </a:r>
          </a:p>
        </p:txBody>
      </p:sp>
      <p:sp>
        <p:nvSpPr>
          <p:cNvPr id="17" name="TextBox 16"/>
          <p:cNvSpPr txBox="1"/>
          <p:nvPr/>
        </p:nvSpPr>
        <p:spPr>
          <a:xfrm>
            <a:off x="2861426" y="2721259"/>
            <a:ext cx="1035294" cy="784830"/>
          </a:xfrm>
          <a:prstGeom prst="rect">
            <a:avLst/>
          </a:prstGeom>
          <a:noFill/>
        </p:spPr>
        <p:txBody>
          <a:bodyPr wrap="square" rtlCol="0">
            <a:spAutoFit/>
          </a:bodyPr>
          <a:lstStyle/>
          <a:p>
            <a:pPr algn="r" defTabSz="685800" eaLnBrk="0" fontAlgn="base" hangingPunct="0">
              <a:spcBef>
                <a:spcPct val="0"/>
              </a:spcBef>
              <a:spcAft>
                <a:spcPct val="0"/>
              </a:spcAft>
            </a:pPr>
            <a:r>
              <a:rPr lang="en-US" sz="900" b="1" dirty="0">
                <a:solidFill>
                  <a:prstClr val="black"/>
                </a:solidFill>
                <a:latin typeface="Arial" pitchFamily="34" charset="0"/>
              </a:rPr>
              <a:t>Hard Memory Controllers, General Purpose IO Cells, LVDS</a:t>
            </a:r>
          </a:p>
        </p:txBody>
      </p:sp>
      <p:sp>
        <p:nvSpPr>
          <p:cNvPr id="18" name="TextBox 17"/>
          <p:cNvSpPr txBox="1"/>
          <p:nvPr/>
        </p:nvSpPr>
        <p:spPr>
          <a:xfrm>
            <a:off x="7982945" y="934532"/>
            <a:ext cx="1035294" cy="369332"/>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prstClr val="black"/>
                </a:solidFill>
                <a:latin typeface="Arial" pitchFamily="34" charset="0"/>
              </a:rPr>
              <a:t>Transceiver Channels</a:t>
            </a:r>
          </a:p>
        </p:txBody>
      </p:sp>
      <p:sp>
        <p:nvSpPr>
          <p:cNvPr id="19" name="TextBox 18"/>
          <p:cNvSpPr txBox="1"/>
          <p:nvPr/>
        </p:nvSpPr>
        <p:spPr>
          <a:xfrm>
            <a:off x="7980382" y="1385138"/>
            <a:ext cx="1312481" cy="784830"/>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prstClr val="black"/>
                </a:solidFill>
                <a:latin typeface="Arial" pitchFamily="34" charset="0"/>
              </a:rPr>
              <a:t>Hard IP Per Transceiver, 8b/10b PCS, 64b/66b PCS, 10GBase-KR FEC, Interlaken PCS</a:t>
            </a:r>
          </a:p>
        </p:txBody>
      </p:sp>
      <p:sp>
        <p:nvSpPr>
          <p:cNvPr id="20" name="TextBox 19"/>
          <p:cNvSpPr txBox="1"/>
          <p:nvPr/>
        </p:nvSpPr>
        <p:spPr>
          <a:xfrm>
            <a:off x="7980382" y="2343519"/>
            <a:ext cx="1035294" cy="369332"/>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prstClr val="black"/>
                </a:solidFill>
                <a:latin typeface="Arial" pitchFamily="34" charset="0"/>
              </a:rPr>
              <a:t>Fractional PLLs</a:t>
            </a:r>
          </a:p>
        </p:txBody>
      </p:sp>
      <p:sp>
        <p:nvSpPr>
          <p:cNvPr id="21" name="TextBox 20"/>
          <p:cNvSpPr txBox="1"/>
          <p:nvPr/>
        </p:nvSpPr>
        <p:spPr>
          <a:xfrm>
            <a:off x="7980382" y="2846632"/>
            <a:ext cx="1035294" cy="369332"/>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prstClr val="black"/>
                </a:solidFill>
                <a:latin typeface="Arial" pitchFamily="34" charset="0"/>
              </a:rPr>
              <a:t>PCI Express Gen3 Hard IP</a:t>
            </a:r>
          </a:p>
        </p:txBody>
      </p:sp>
      <p:sp>
        <p:nvSpPr>
          <p:cNvPr id="22" name="TextBox 21"/>
          <p:cNvSpPr txBox="1"/>
          <p:nvPr/>
        </p:nvSpPr>
        <p:spPr>
          <a:xfrm>
            <a:off x="7982945" y="3344507"/>
            <a:ext cx="1035294" cy="369332"/>
          </a:xfrm>
          <a:prstGeom prst="rect">
            <a:avLst/>
          </a:prstGeom>
          <a:noFill/>
        </p:spPr>
        <p:txBody>
          <a:bodyPr wrap="square" rtlCol="0">
            <a:spAutoFit/>
          </a:bodyPr>
          <a:lstStyle/>
          <a:p>
            <a:pPr defTabSz="685800" eaLnBrk="0" fontAlgn="base" hangingPunct="0">
              <a:spcBef>
                <a:spcPct val="0"/>
              </a:spcBef>
              <a:spcAft>
                <a:spcPct val="0"/>
              </a:spcAft>
            </a:pPr>
            <a:r>
              <a:rPr lang="en-US" sz="900" b="1" dirty="0">
                <a:solidFill>
                  <a:prstClr val="black"/>
                </a:solidFill>
                <a:latin typeface="Arial" pitchFamily="34" charset="0"/>
              </a:rPr>
              <a:t>Core Logic Fabric</a:t>
            </a:r>
          </a:p>
        </p:txBody>
      </p:sp>
      <p:pic>
        <p:nvPicPr>
          <p:cNvPr id="23" name="Picture 4"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283" y="3833207"/>
            <a:ext cx="1159344" cy="11617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067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537" y="854905"/>
            <a:ext cx="5100649" cy="35364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End of Scaling</a:t>
            </a:r>
          </a:p>
        </p:txBody>
      </p:sp>
      <p:sp>
        <p:nvSpPr>
          <p:cNvPr id="4" name="Slide Number Placeholder 3"/>
          <p:cNvSpPr>
            <a:spLocks noGrp="1"/>
          </p:cNvSpPr>
          <p:nvPr>
            <p:ph type="sldNum" sz="quarter" idx="10"/>
          </p:nvPr>
        </p:nvSpPr>
        <p:spPr/>
        <p:txBody>
          <a:bodyPr/>
          <a:lstStyle/>
          <a:p>
            <a:pPr>
              <a:defRPr/>
            </a:pPr>
            <a:fld id="{29BD3633-7A79-4899-981C-57CF7336BC8A}" type="slidenum">
              <a:rPr lang="en-US" smtClean="0"/>
              <a:pPr>
                <a:defRPr/>
              </a:pPr>
              <a:t>3</a:t>
            </a:fld>
            <a:endParaRPr lang="en-US" dirty="0"/>
          </a:p>
        </p:txBody>
      </p:sp>
      <p:sp>
        <p:nvSpPr>
          <p:cNvPr id="6" name="TextBox 5"/>
          <p:cNvSpPr txBox="1"/>
          <p:nvPr/>
        </p:nvSpPr>
        <p:spPr>
          <a:xfrm>
            <a:off x="4705471" y="4481713"/>
            <a:ext cx="1939955" cy="300082"/>
          </a:xfrm>
          <a:prstGeom prst="rect">
            <a:avLst/>
          </a:prstGeom>
          <a:noFill/>
        </p:spPr>
        <p:txBody>
          <a:bodyPr wrap="none" rtlCol="0">
            <a:spAutoFit/>
          </a:bodyPr>
          <a:lstStyle/>
          <a:p>
            <a:r>
              <a:rPr lang="en-US" sz="135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NVIDIA SC’13 Session</a:t>
            </a:r>
          </a:p>
        </p:txBody>
      </p:sp>
      <p:sp>
        <p:nvSpPr>
          <p:cNvPr id="7" name="Flowchart: Process 6"/>
          <p:cNvSpPr/>
          <p:nvPr/>
        </p:nvSpPr>
        <p:spPr bwMode="auto">
          <a:xfrm>
            <a:off x="5367868" y="939801"/>
            <a:ext cx="795866" cy="2760133"/>
          </a:xfrm>
          <a:prstGeom prst="flowChartProcess">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sp>
        <p:nvSpPr>
          <p:cNvPr id="9" name="Freeform 8"/>
          <p:cNvSpPr/>
          <p:nvPr/>
        </p:nvSpPr>
        <p:spPr bwMode="auto">
          <a:xfrm>
            <a:off x="5215467" y="1032933"/>
            <a:ext cx="889000" cy="770467"/>
          </a:xfrm>
          <a:custGeom>
            <a:avLst/>
            <a:gdLst>
              <a:gd name="connsiteX0" fmla="*/ 1185333 w 1185333"/>
              <a:gd name="connsiteY0" fmla="*/ 0 h 1027289"/>
              <a:gd name="connsiteX1" fmla="*/ 0 w 1185333"/>
              <a:gd name="connsiteY1" fmla="*/ 1027289 h 1027289"/>
              <a:gd name="connsiteX2" fmla="*/ 1151466 w 1185333"/>
              <a:gd name="connsiteY2" fmla="*/ 1016000 h 1027289"/>
              <a:gd name="connsiteX3" fmla="*/ 1185333 w 1185333"/>
              <a:gd name="connsiteY3" fmla="*/ 0 h 1027289"/>
            </a:gdLst>
            <a:ahLst/>
            <a:cxnLst>
              <a:cxn ang="0">
                <a:pos x="connsiteX0" y="connsiteY0"/>
              </a:cxn>
              <a:cxn ang="0">
                <a:pos x="connsiteX1" y="connsiteY1"/>
              </a:cxn>
              <a:cxn ang="0">
                <a:pos x="connsiteX2" y="connsiteY2"/>
              </a:cxn>
              <a:cxn ang="0">
                <a:pos x="connsiteX3" y="connsiteY3"/>
              </a:cxn>
            </a:cxnLst>
            <a:rect l="l" t="t" r="r" b="b"/>
            <a:pathLst>
              <a:path w="1185333" h="1027289">
                <a:moveTo>
                  <a:pt x="1185333" y="0"/>
                </a:moveTo>
                <a:lnTo>
                  <a:pt x="0" y="1027289"/>
                </a:lnTo>
                <a:lnTo>
                  <a:pt x="1151466" y="1016000"/>
                </a:lnTo>
                <a:lnTo>
                  <a:pt x="1185333" y="0"/>
                </a:lnTo>
                <a:close/>
              </a:path>
            </a:pathLst>
          </a:custGeom>
          <a:solidFill>
            <a:srgbClr val="C00000">
              <a:alpha val="61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charset="0"/>
            </a:endParaRPr>
          </a:p>
        </p:txBody>
      </p:sp>
      <p:sp>
        <p:nvSpPr>
          <p:cNvPr id="11" name="TextBox 10"/>
          <p:cNvSpPr txBox="1"/>
          <p:nvPr/>
        </p:nvSpPr>
        <p:spPr>
          <a:xfrm>
            <a:off x="6173881" y="1499485"/>
            <a:ext cx="1863011" cy="71558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350" dirty="0"/>
              <a:t>Additional transistors</a:t>
            </a:r>
            <a:br>
              <a:rPr lang="en-US" sz="1350" dirty="0"/>
            </a:br>
            <a:r>
              <a:rPr lang="en-US" sz="1350" dirty="0"/>
              <a:t>used for additional</a:t>
            </a:r>
            <a:br>
              <a:rPr lang="en-US" sz="1350" dirty="0"/>
            </a:br>
            <a:r>
              <a:rPr lang="en-US" sz="1350" dirty="0"/>
              <a:t>computation in space</a:t>
            </a:r>
          </a:p>
        </p:txBody>
      </p:sp>
    </p:spTree>
    <p:extLst>
      <p:ext uri="{BB962C8B-B14F-4D97-AF65-F5344CB8AC3E}">
        <p14:creationId xmlns:p14="http://schemas.microsoft.com/office/powerpoint/2010/main" val="4339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my FPGA?</a:t>
            </a:r>
          </a:p>
        </p:txBody>
      </p:sp>
      <p:sp>
        <p:nvSpPr>
          <p:cNvPr id="3" name="Slide Number Placeholder 2"/>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30</a:t>
            </a:fld>
            <a:endParaRPr lang="en-US" dirty="0">
              <a:solidFill>
                <a:prstClr val="white"/>
              </a:solidFill>
              <a:latin typeface="Intel Clear"/>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99" y="3302972"/>
            <a:ext cx="1530323" cy="123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bwMode="auto">
          <a:xfrm>
            <a:off x="1115974" y="507077"/>
            <a:ext cx="3586397" cy="4002374"/>
          </a:xfrm>
          <a:custGeom>
            <a:avLst/>
            <a:gdLst>
              <a:gd name="connsiteX0" fmla="*/ 29981 w 4781863"/>
              <a:gd name="connsiteY0" fmla="*/ 3972394 h 5336499"/>
              <a:gd name="connsiteX1" fmla="*/ 0 w 4781863"/>
              <a:gd name="connsiteY1" fmla="*/ 4631961 h 5336499"/>
              <a:gd name="connsiteX2" fmla="*/ 4781863 w 4781863"/>
              <a:gd name="connsiteY2" fmla="*/ 5336499 h 5336499"/>
              <a:gd name="connsiteX3" fmla="*/ 4766873 w 4781863"/>
              <a:gd name="connsiteY3" fmla="*/ 0 h 5336499"/>
              <a:gd name="connsiteX4" fmla="*/ 29981 w 4781863"/>
              <a:gd name="connsiteY4" fmla="*/ 3972394 h 5336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863" h="5336499">
                <a:moveTo>
                  <a:pt x="29981" y="3972394"/>
                </a:moveTo>
                <a:lnTo>
                  <a:pt x="0" y="4631961"/>
                </a:lnTo>
                <a:lnTo>
                  <a:pt x="4781863" y="5336499"/>
                </a:lnTo>
                <a:cubicBezTo>
                  <a:pt x="4776866" y="3557666"/>
                  <a:pt x="4771870" y="1778833"/>
                  <a:pt x="4766873" y="0"/>
                </a:cubicBezTo>
                <a:lnTo>
                  <a:pt x="29981" y="3972394"/>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Arial" charset="0"/>
            </a:endParaRPr>
          </a:p>
        </p:txBody>
      </p:sp>
      <p:sp>
        <p:nvSpPr>
          <p:cNvPr id="7" name="Rectangle 6"/>
          <p:cNvSpPr/>
          <p:nvPr/>
        </p:nvSpPr>
        <p:spPr bwMode="auto">
          <a:xfrm>
            <a:off x="477359" y="1068482"/>
            <a:ext cx="1263490" cy="65895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prstClr val="black"/>
              </a:solidFill>
              <a:latin typeface="Intel Clear"/>
            </a:endParaRPr>
          </a:p>
        </p:txBody>
      </p:sp>
      <p:sp>
        <p:nvSpPr>
          <p:cNvPr id="8" name="Rectangle 7"/>
          <p:cNvSpPr/>
          <p:nvPr/>
        </p:nvSpPr>
        <p:spPr bwMode="auto">
          <a:xfrm>
            <a:off x="972659" y="1154362"/>
            <a:ext cx="263363" cy="38031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grpSp>
        <p:nvGrpSpPr>
          <p:cNvPr id="9" name="Group 8"/>
          <p:cNvGrpSpPr/>
          <p:nvPr/>
        </p:nvGrpSpPr>
        <p:grpSpPr>
          <a:xfrm rot="16200000">
            <a:off x="1231382" y="1279184"/>
            <a:ext cx="379961" cy="131024"/>
            <a:chOff x="1986265" y="1688165"/>
            <a:chExt cx="388219" cy="174699"/>
          </a:xfrm>
        </p:grpSpPr>
        <p:sp>
          <p:nvSpPr>
            <p:cNvPr id="10" name="Rounded Rectangle 9"/>
            <p:cNvSpPr/>
            <p:nvPr/>
          </p:nvSpPr>
          <p:spPr bwMode="auto">
            <a:xfrm>
              <a:off x="1986265" y="1688165"/>
              <a:ext cx="388219" cy="17469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sp>
          <p:nvSpPr>
            <p:cNvPr id="11" name="Isosceles Triangle 10"/>
            <p:cNvSpPr/>
            <p:nvPr/>
          </p:nvSpPr>
          <p:spPr bwMode="auto">
            <a:xfrm rot="5400000">
              <a:off x="1964758" y="1731582"/>
              <a:ext cx="139759" cy="91878"/>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grpSp>
      <p:grpSp>
        <p:nvGrpSpPr>
          <p:cNvPr id="12" name="Group 11"/>
          <p:cNvGrpSpPr/>
          <p:nvPr/>
        </p:nvGrpSpPr>
        <p:grpSpPr>
          <a:xfrm>
            <a:off x="310193" y="1218821"/>
            <a:ext cx="665443" cy="252021"/>
            <a:chOff x="1093627" y="1628638"/>
            <a:chExt cx="288929" cy="336028"/>
          </a:xfrm>
        </p:grpSpPr>
        <p:cxnSp>
          <p:nvCxnSpPr>
            <p:cNvPr id="13" name="Straight Arrow Connector 12"/>
            <p:cNvCxnSpPr/>
            <p:nvPr/>
          </p:nvCxnSpPr>
          <p:spPr bwMode="auto">
            <a:xfrm>
              <a:off x="1093627" y="1628638"/>
              <a:ext cx="288929"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4" name="Straight Arrow Connector 13"/>
            <p:cNvCxnSpPr/>
            <p:nvPr/>
          </p:nvCxnSpPr>
          <p:spPr bwMode="auto">
            <a:xfrm>
              <a:off x="1093627" y="1740647"/>
              <a:ext cx="288929"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5" name="Straight Arrow Connector 14"/>
            <p:cNvCxnSpPr/>
            <p:nvPr/>
          </p:nvCxnSpPr>
          <p:spPr bwMode="auto">
            <a:xfrm>
              <a:off x="1093627" y="1852656"/>
              <a:ext cx="288929"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6" name="Straight Arrow Connector 15"/>
            <p:cNvCxnSpPr/>
            <p:nvPr/>
          </p:nvCxnSpPr>
          <p:spPr bwMode="auto">
            <a:xfrm>
              <a:off x="1093627" y="1964666"/>
              <a:ext cx="288929"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grpSp>
      <p:sp>
        <p:nvSpPr>
          <p:cNvPr id="17" name="Rectangle 16"/>
          <p:cNvSpPr/>
          <p:nvPr/>
        </p:nvSpPr>
        <p:spPr>
          <a:xfrm>
            <a:off x="-113666" y="1955491"/>
            <a:ext cx="1258679" cy="415498"/>
          </a:xfrm>
          <a:prstGeom prst="rect">
            <a:avLst/>
          </a:prstGeom>
        </p:spPr>
        <p:txBody>
          <a:bodyPr wrap="none">
            <a:spAutoFit/>
          </a:bodyPr>
          <a:lstStyle/>
          <a:p>
            <a:pPr algn="ctr" defTabSz="685800" eaLnBrk="0" fontAlgn="base" hangingPunct="0">
              <a:spcBef>
                <a:spcPct val="0"/>
              </a:spcBef>
              <a:spcAft>
                <a:spcPct val="0"/>
              </a:spcAft>
            </a:pPr>
            <a:r>
              <a:rPr lang="en-US" sz="1050" dirty="0">
                <a:solidFill>
                  <a:srgbClr val="0070C0"/>
                </a:solidFill>
                <a:latin typeface="Arial" pitchFamily="34" charset="0"/>
              </a:rPr>
              <a:t>1-bit configurable </a:t>
            </a:r>
          </a:p>
          <a:p>
            <a:pPr algn="ctr" defTabSz="685800" eaLnBrk="0" fontAlgn="base" hangingPunct="0">
              <a:spcBef>
                <a:spcPct val="0"/>
              </a:spcBef>
              <a:spcAft>
                <a:spcPct val="0"/>
              </a:spcAft>
            </a:pPr>
            <a:r>
              <a:rPr lang="en-US" sz="1050" dirty="0">
                <a:solidFill>
                  <a:srgbClr val="0070C0"/>
                </a:solidFill>
                <a:latin typeface="Arial" pitchFamily="34" charset="0"/>
              </a:rPr>
              <a:t>operation</a:t>
            </a:r>
            <a:endParaRPr lang="en-US" sz="1050" i="1" dirty="0">
              <a:solidFill>
                <a:srgbClr val="0070C0"/>
              </a:solidFill>
              <a:latin typeface="Arial" pitchFamily="34" charset="0"/>
            </a:endParaRPr>
          </a:p>
        </p:txBody>
      </p:sp>
      <p:sp>
        <p:nvSpPr>
          <p:cNvPr id="18" name="Right Arrow 17"/>
          <p:cNvSpPr/>
          <p:nvPr/>
        </p:nvSpPr>
        <p:spPr bwMode="auto">
          <a:xfrm rot="18900000">
            <a:off x="570718" y="1729661"/>
            <a:ext cx="438272" cy="12572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 name="Right Arrow 18"/>
          <p:cNvSpPr/>
          <p:nvPr/>
        </p:nvSpPr>
        <p:spPr bwMode="auto">
          <a:xfrm rot="2700000" flipH="1">
            <a:off x="1361037" y="1729660"/>
            <a:ext cx="438272" cy="125729"/>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0" name="Rectangle 19"/>
          <p:cNvSpPr/>
          <p:nvPr/>
        </p:nvSpPr>
        <p:spPr>
          <a:xfrm>
            <a:off x="366646" y="836148"/>
            <a:ext cx="1484914" cy="276999"/>
          </a:xfrm>
          <a:prstGeom prst="rect">
            <a:avLst/>
          </a:prstGeom>
        </p:spPr>
        <p:txBody>
          <a:bodyPr wrap="square">
            <a:spAutoFit/>
          </a:bodyPr>
          <a:lstStyle/>
          <a:p>
            <a:pPr algn="ctr" defTabSz="685800" eaLnBrk="0" fontAlgn="base" hangingPunct="0">
              <a:spcBef>
                <a:spcPct val="0"/>
              </a:spcBef>
              <a:spcAft>
                <a:spcPct val="0"/>
              </a:spcAft>
            </a:pPr>
            <a:r>
              <a:rPr lang="en-US" sz="1200" dirty="0">
                <a:solidFill>
                  <a:prstClr val="black"/>
                </a:solidFill>
                <a:latin typeface="Arial" pitchFamily="34" charset="0"/>
              </a:rPr>
              <a:t>Logic Element</a:t>
            </a:r>
          </a:p>
        </p:txBody>
      </p:sp>
      <p:grpSp>
        <p:nvGrpSpPr>
          <p:cNvPr id="21" name="Group 20"/>
          <p:cNvGrpSpPr/>
          <p:nvPr/>
        </p:nvGrpSpPr>
        <p:grpSpPr>
          <a:xfrm>
            <a:off x="4702086" y="495638"/>
            <a:ext cx="984622" cy="963421"/>
            <a:chOff x="3502121" y="1335147"/>
            <a:chExt cx="503063" cy="492229"/>
          </a:xfrm>
        </p:grpSpPr>
        <p:sp>
          <p:nvSpPr>
            <p:cNvPr id="22" name="Rectangle 2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3" name="Rectangle 2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4" name="Rectangle 2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5" name="Rectangle 24"/>
            <p:cNvSpPr/>
            <p:nvPr/>
          </p:nvSpPr>
          <p:spPr bwMode="auto">
            <a:xfrm>
              <a:off x="368189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6" name="Rectangle 25"/>
            <p:cNvSpPr/>
            <p:nvPr/>
          </p:nvSpPr>
          <p:spPr bwMode="auto">
            <a:xfrm>
              <a:off x="368189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7" name="Rectangle 26"/>
            <p:cNvSpPr/>
            <p:nvPr/>
          </p:nvSpPr>
          <p:spPr bwMode="auto">
            <a:xfrm>
              <a:off x="368189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8" name="Rectangle 27"/>
            <p:cNvSpPr/>
            <p:nvPr/>
          </p:nvSpPr>
          <p:spPr bwMode="auto">
            <a:xfrm>
              <a:off x="3861662"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29" name="Rectangle 28"/>
            <p:cNvSpPr/>
            <p:nvPr/>
          </p:nvSpPr>
          <p:spPr bwMode="auto">
            <a:xfrm>
              <a:off x="3861662"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0" name="Rectangle 29"/>
            <p:cNvSpPr/>
            <p:nvPr/>
          </p:nvSpPr>
          <p:spPr bwMode="auto">
            <a:xfrm>
              <a:off x="3861662"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31" name="Group 30"/>
          <p:cNvGrpSpPr/>
          <p:nvPr/>
        </p:nvGrpSpPr>
        <p:grpSpPr>
          <a:xfrm>
            <a:off x="5757306" y="495638"/>
            <a:ext cx="984622" cy="963421"/>
            <a:chOff x="3502121" y="1335147"/>
            <a:chExt cx="503063" cy="492229"/>
          </a:xfrm>
        </p:grpSpPr>
        <p:sp>
          <p:nvSpPr>
            <p:cNvPr id="32" name="Rectangle 3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3" name="Rectangle 3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4" name="Rectangle 3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5" name="Rectangle 34"/>
            <p:cNvSpPr/>
            <p:nvPr/>
          </p:nvSpPr>
          <p:spPr bwMode="auto">
            <a:xfrm>
              <a:off x="3681891" y="1509501"/>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6" name="Rectangle 35"/>
            <p:cNvSpPr/>
            <p:nvPr/>
          </p:nvSpPr>
          <p:spPr bwMode="auto">
            <a:xfrm>
              <a:off x="3681891" y="1335147"/>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7" name="Rectangle 36"/>
            <p:cNvSpPr/>
            <p:nvPr/>
          </p:nvSpPr>
          <p:spPr bwMode="auto">
            <a:xfrm>
              <a:off x="3681891" y="1683855"/>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8" name="Rectangle 37"/>
            <p:cNvSpPr/>
            <p:nvPr/>
          </p:nvSpPr>
          <p:spPr bwMode="auto">
            <a:xfrm>
              <a:off x="3861662" y="1509501"/>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Rectangle 38"/>
            <p:cNvSpPr/>
            <p:nvPr/>
          </p:nvSpPr>
          <p:spPr bwMode="auto">
            <a:xfrm>
              <a:off x="3861662" y="1335147"/>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0" name="Rectangle 39"/>
            <p:cNvSpPr/>
            <p:nvPr/>
          </p:nvSpPr>
          <p:spPr bwMode="auto">
            <a:xfrm>
              <a:off x="3861662" y="1683855"/>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41" name="Group 40"/>
          <p:cNvGrpSpPr/>
          <p:nvPr/>
        </p:nvGrpSpPr>
        <p:grpSpPr>
          <a:xfrm>
            <a:off x="4702086" y="1515333"/>
            <a:ext cx="984622" cy="963421"/>
            <a:chOff x="3502121" y="1335147"/>
            <a:chExt cx="503063" cy="492229"/>
          </a:xfrm>
        </p:grpSpPr>
        <p:sp>
          <p:nvSpPr>
            <p:cNvPr id="42" name="Rectangle 4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3" name="Rectangle 4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4" name="Rectangle 4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5" name="Rectangle 44"/>
            <p:cNvSpPr/>
            <p:nvPr/>
          </p:nvSpPr>
          <p:spPr bwMode="auto">
            <a:xfrm>
              <a:off x="368189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6" name="Rectangle 45"/>
            <p:cNvSpPr/>
            <p:nvPr/>
          </p:nvSpPr>
          <p:spPr bwMode="auto">
            <a:xfrm>
              <a:off x="368189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7" name="Rectangle 46"/>
            <p:cNvSpPr/>
            <p:nvPr/>
          </p:nvSpPr>
          <p:spPr bwMode="auto">
            <a:xfrm>
              <a:off x="368189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8" name="Rectangle 47"/>
            <p:cNvSpPr/>
            <p:nvPr/>
          </p:nvSpPr>
          <p:spPr bwMode="auto">
            <a:xfrm>
              <a:off x="3861662"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49" name="Rectangle 48"/>
            <p:cNvSpPr/>
            <p:nvPr/>
          </p:nvSpPr>
          <p:spPr bwMode="auto">
            <a:xfrm>
              <a:off x="3861662"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0" name="Rectangle 49"/>
            <p:cNvSpPr/>
            <p:nvPr/>
          </p:nvSpPr>
          <p:spPr bwMode="auto">
            <a:xfrm>
              <a:off x="3861662"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51" name="Group 50"/>
          <p:cNvGrpSpPr/>
          <p:nvPr/>
        </p:nvGrpSpPr>
        <p:grpSpPr>
          <a:xfrm>
            <a:off x="5757306" y="1515333"/>
            <a:ext cx="984622" cy="963421"/>
            <a:chOff x="3502121" y="1335147"/>
            <a:chExt cx="503063" cy="492229"/>
          </a:xfrm>
        </p:grpSpPr>
        <p:sp>
          <p:nvSpPr>
            <p:cNvPr id="52" name="Rectangle 5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3" name="Rectangle 5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4" name="Rectangle 5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5" name="Rectangle 54"/>
            <p:cNvSpPr/>
            <p:nvPr/>
          </p:nvSpPr>
          <p:spPr bwMode="auto">
            <a:xfrm>
              <a:off x="3681891" y="1509501"/>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6" name="Rectangle 55"/>
            <p:cNvSpPr/>
            <p:nvPr/>
          </p:nvSpPr>
          <p:spPr bwMode="auto">
            <a:xfrm>
              <a:off x="3681891" y="1335147"/>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7" name="Rectangle 56"/>
            <p:cNvSpPr/>
            <p:nvPr/>
          </p:nvSpPr>
          <p:spPr bwMode="auto">
            <a:xfrm>
              <a:off x="3681891" y="1683855"/>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8" name="Rectangle 57"/>
            <p:cNvSpPr/>
            <p:nvPr/>
          </p:nvSpPr>
          <p:spPr bwMode="auto">
            <a:xfrm>
              <a:off x="3861662" y="1509501"/>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59" name="Rectangle 58"/>
            <p:cNvSpPr/>
            <p:nvPr/>
          </p:nvSpPr>
          <p:spPr bwMode="auto">
            <a:xfrm>
              <a:off x="3861662" y="1335147"/>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0" name="Rectangle 59"/>
            <p:cNvSpPr/>
            <p:nvPr/>
          </p:nvSpPr>
          <p:spPr bwMode="auto">
            <a:xfrm>
              <a:off x="3861662" y="1683855"/>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61" name="Group 60"/>
          <p:cNvGrpSpPr/>
          <p:nvPr/>
        </p:nvGrpSpPr>
        <p:grpSpPr>
          <a:xfrm>
            <a:off x="4702086" y="2535029"/>
            <a:ext cx="984622" cy="963421"/>
            <a:chOff x="3502121" y="1335147"/>
            <a:chExt cx="503063" cy="492229"/>
          </a:xfrm>
        </p:grpSpPr>
        <p:sp>
          <p:nvSpPr>
            <p:cNvPr id="62" name="Rectangle 6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3" name="Rectangle 6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4" name="Rectangle 6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5" name="Rectangle 64"/>
            <p:cNvSpPr/>
            <p:nvPr/>
          </p:nvSpPr>
          <p:spPr bwMode="auto">
            <a:xfrm>
              <a:off x="368189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6" name="Rectangle 65"/>
            <p:cNvSpPr/>
            <p:nvPr/>
          </p:nvSpPr>
          <p:spPr bwMode="auto">
            <a:xfrm>
              <a:off x="368189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7" name="Rectangle 66"/>
            <p:cNvSpPr/>
            <p:nvPr/>
          </p:nvSpPr>
          <p:spPr bwMode="auto">
            <a:xfrm>
              <a:off x="368189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8" name="Rectangle 67"/>
            <p:cNvSpPr/>
            <p:nvPr/>
          </p:nvSpPr>
          <p:spPr bwMode="auto">
            <a:xfrm>
              <a:off x="3861662"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69" name="Rectangle 68"/>
            <p:cNvSpPr/>
            <p:nvPr/>
          </p:nvSpPr>
          <p:spPr bwMode="auto">
            <a:xfrm>
              <a:off x="3861662"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0" name="Rectangle 69"/>
            <p:cNvSpPr/>
            <p:nvPr/>
          </p:nvSpPr>
          <p:spPr bwMode="auto">
            <a:xfrm>
              <a:off x="3861662"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71" name="Group 70"/>
          <p:cNvGrpSpPr/>
          <p:nvPr/>
        </p:nvGrpSpPr>
        <p:grpSpPr>
          <a:xfrm>
            <a:off x="5757306" y="2535029"/>
            <a:ext cx="984622" cy="963421"/>
            <a:chOff x="3502121" y="1335147"/>
            <a:chExt cx="503063" cy="492229"/>
          </a:xfrm>
        </p:grpSpPr>
        <p:sp>
          <p:nvSpPr>
            <p:cNvPr id="72" name="Rectangle 7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3" name="Rectangle 7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4" name="Rectangle 7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5" name="Rectangle 74"/>
            <p:cNvSpPr/>
            <p:nvPr/>
          </p:nvSpPr>
          <p:spPr bwMode="auto">
            <a:xfrm>
              <a:off x="3681891" y="1509501"/>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6" name="Rectangle 75"/>
            <p:cNvSpPr/>
            <p:nvPr/>
          </p:nvSpPr>
          <p:spPr bwMode="auto">
            <a:xfrm>
              <a:off x="3681891" y="1335147"/>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7" name="Rectangle 76"/>
            <p:cNvSpPr/>
            <p:nvPr/>
          </p:nvSpPr>
          <p:spPr bwMode="auto">
            <a:xfrm>
              <a:off x="3681891" y="1683855"/>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8" name="Rectangle 77"/>
            <p:cNvSpPr/>
            <p:nvPr/>
          </p:nvSpPr>
          <p:spPr bwMode="auto">
            <a:xfrm>
              <a:off x="3861662" y="1509501"/>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9" name="Rectangle 78"/>
            <p:cNvSpPr/>
            <p:nvPr/>
          </p:nvSpPr>
          <p:spPr bwMode="auto">
            <a:xfrm>
              <a:off x="3861662" y="1335147"/>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0" name="Rectangle 79"/>
            <p:cNvSpPr/>
            <p:nvPr/>
          </p:nvSpPr>
          <p:spPr bwMode="auto">
            <a:xfrm>
              <a:off x="3861662" y="1683855"/>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81" name="Group 80"/>
          <p:cNvGrpSpPr/>
          <p:nvPr/>
        </p:nvGrpSpPr>
        <p:grpSpPr>
          <a:xfrm>
            <a:off x="4702086" y="3554724"/>
            <a:ext cx="984622" cy="963421"/>
            <a:chOff x="3502121" y="1335147"/>
            <a:chExt cx="503063" cy="492229"/>
          </a:xfrm>
        </p:grpSpPr>
        <p:sp>
          <p:nvSpPr>
            <p:cNvPr id="82" name="Rectangle 8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3" name="Rectangle 8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4" name="Rectangle 8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5" name="Rectangle 84"/>
            <p:cNvSpPr/>
            <p:nvPr/>
          </p:nvSpPr>
          <p:spPr bwMode="auto">
            <a:xfrm>
              <a:off x="368189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6" name="Rectangle 85"/>
            <p:cNvSpPr/>
            <p:nvPr/>
          </p:nvSpPr>
          <p:spPr bwMode="auto">
            <a:xfrm>
              <a:off x="368189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7" name="Rectangle 86"/>
            <p:cNvSpPr/>
            <p:nvPr/>
          </p:nvSpPr>
          <p:spPr bwMode="auto">
            <a:xfrm>
              <a:off x="368189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8" name="Rectangle 87"/>
            <p:cNvSpPr/>
            <p:nvPr/>
          </p:nvSpPr>
          <p:spPr bwMode="auto">
            <a:xfrm>
              <a:off x="3861662"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89" name="Rectangle 88"/>
            <p:cNvSpPr/>
            <p:nvPr/>
          </p:nvSpPr>
          <p:spPr bwMode="auto">
            <a:xfrm>
              <a:off x="3861662"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0" name="Rectangle 89"/>
            <p:cNvSpPr/>
            <p:nvPr/>
          </p:nvSpPr>
          <p:spPr bwMode="auto">
            <a:xfrm>
              <a:off x="3861662"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grpSp>
        <p:nvGrpSpPr>
          <p:cNvPr id="91" name="Group 90"/>
          <p:cNvGrpSpPr/>
          <p:nvPr/>
        </p:nvGrpSpPr>
        <p:grpSpPr>
          <a:xfrm>
            <a:off x="5757306" y="3554724"/>
            <a:ext cx="984622" cy="963421"/>
            <a:chOff x="3502121" y="1335147"/>
            <a:chExt cx="503063" cy="492229"/>
          </a:xfrm>
        </p:grpSpPr>
        <p:sp>
          <p:nvSpPr>
            <p:cNvPr id="92" name="Rectangle 91"/>
            <p:cNvSpPr/>
            <p:nvPr/>
          </p:nvSpPr>
          <p:spPr bwMode="auto">
            <a:xfrm>
              <a:off x="3502121" y="1509501"/>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3" name="Rectangle 92"/>
            <p:cNvSpPr/>
            <p:nvPr/>
          </p:nvSpPr>
          <p:spPr bwMode="auto">
            <a:xfrm>
              <a:off x="3502121" y="1335147"/>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4" name="Rectangle 93"/>
            <p:cNvSpPr/>
            <p:nvPr/>
          </p:nvSpPr>
          <p:spPr bwMode="auto">
            <a:xfrm>
              <a:off x="3502121" y="1683855"/>
              <a:ext cx="143522" cy="143521"/>
            </a:xfrm>
            <a:prstGeom prst="rect">
              <a:avLst/>
            </a:prstGeom>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5" name="Rectangle 94"/>
            <p:cNvSpPr/>
            <p:nvPr/>
          </p:nvSpPr>
          <p:spPr bwMode="auto">
            <a:xfrm>
              <a:off x="3681891" y="1509501"/>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6" name="Rectangle 95"/>
            <p:cNvSpPr/>
            <p:nvPr/>
          </p:nvSpPr>
          <p:spPr bwMode="auto">
            <a:xfrm>
              <a:off x="3681891" y="1335147"/>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7" name="Rectangle 96"/>
            <p:cNvSpPr/>
            <p:nvPr/>
          </p:nvSpPr>
          <p:spPr bwMode="auto">
            <a:xfrm>
              <a:off x="3681891" y="1683855"/>
              <a:ext cx="143522" cy="143521"/>
            </a:xfrm>
            <a:prstGeom prst="rect">
              <a:avLst/>
            </a:prstGeom>
            <a:solidFill>
              <a:schemeClr val="accent1"/>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8" name="Rectangle 97"/>
            <p:cNvSpPr/>
            <p:nvPr/>
          </p:nvSpPr>
          <p:spPr bwMode="auto">
            <a:xfrm>
              <a:off x="3861662" y="1509501"/>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99" name="Rectangle 98"/>
            <p:cNvSpPr/>
            <p:nvPr/>
          </p:nvSpPr>
          <p:spPr bwMode="auto">
            <a:xfrm>
              <a:off x="3861662" y="1335147"/>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Rectangle 99"/>
            <p:cNvSpPr/>
            <p:nvPr/>
          </p:nvSpPr>
          <p:spPr bwMode="auto">
            <a:xfrm>
              <a:off x="3861662" y="1683855"/>
              <a:ext cx="143522" cy="143521"/>
            </a:xfrm>
            <a:prstGeom prst="rect">
              <a:avLst/>
            </a:prstGeom>
            <a:solidFill>
              <a:srgbClr val="00B050"/>
            </a:solidFill>
            <a:ln w="3175">
              <a:noFill/>
              <a:miter lim="8000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grpSp>
      <p:sp>
        <p:nvSpPr>
          <p:cNvPr id="101" name="Rectangle 2646"/>
          <p:cNvSpPr/>
          <p:nvPr/>
        </p:nvSpPr>
        <p:spPr bwMode="auto">
          <a:xfrm>
            <a:off x="1992653" y="988315"/>
            <a:ext cx="2668728" cy="728001"/>
          </a:xfrm>
          <a:custGeom>
            <a:avLst/>
            <a:gdLst>
              <a:gd name="connsiteX0" fmla="*/ 0 w 1684653"/>
              <a:gd name="connsiteY0" fmla="*/ 0 h 1170798"/>
              <a:gd name="connsiteX1" fmla="*/ 1684653 w 1684653"/>
              <a:gd name="connsiteY1" fmla="*/ 0 h 1170798"/>
              <a:gd name="connsiteX2" fmla="*/ 1684653 w 1684653"/>
              <a:gd name="connsiteY2" fmla="*/ 1170798 h 1170798"/>
              <a:gd name="connsiteX3" fmla="*/ 0 w 1684653"/>
              <a:gd name="connsiteY3" fmla="*/ 1170798 h 1170798"/>
              <a:gd name="connsiteX4" fmla="*/ 0 w 1684653"/>
              <a:gd name="connsiteY4" fmla="*/ 0 h 1170798"/>
              <a:gd name="connsiteX0" fmla="*/ 0 w 1684653"/>
              <a:gd name="connsiteY0" fmla="*/ 0 h 1170798"/>
              <a:gd name="connsiteX1" fmla="*/ 1684653 w 1684653"/>
              <a:gd name="connsiteY1" fmla="*/ 0 h 1170798"/>
              <a:gd name="connsiteX2" fmla="*/ 1671953 w 1684653"/>
              <a:gd name="connsiteY2" fmla="*/ 154798 h 1170798"/>
              <a:gd name="connsiteX3" fmla="*/ 0 w 1684653"/>
              <a:gd name="connsiteY3" fmla="*/ 1170798 h 1170798"/>
              <a:gd name="connsiteX4" fmla="*/ 0 w 1684653"/>
              <a:gd name="connsiteY4" fmla="*/ 0 h 1170798"/>
              <a:gd name="connsiteX0" fmla="*/ 0 w 1684653"/>
              <a:gd name="connsiteY0" fmla="*/ 0 h 1913748"/>
              <a:gd name="connsiteX1" fmla="*/ 1684653 w 1684653"/>
              <a:gd name="connsiteY1" fmla="*/ 742950 h 1913748"/>
              <a:gd name="connsiteX2" fmla="*/ 1671953 w 1684653"/>
              <a:gd name="connsiteY2" fmla="*/ 897748 h 1913748"/>
              <a:gd name="connsiteX3" fmla="*/ 0 w 1684653"/>
              <a:gd name="connsiteY3" fmla="*/ 1913748 h 1913748"/>
              <a:gd name="connsiteX4" fmla="*/ 0 w 1684653"/>
              <a:gd name="connsiteY4" fmla="*/ 0 h 1913748"/>
              <a:gd name="connsiteX0" fmla="*/ 0 w 1691003"/>
              <a:gd name="connsiteY0" fmla="*/ 0 h 1913748"/>
              <a:gd name="connsiteX1" fmla="*/ 1684653 w 1691003"/>
              <a:gd name="connsiteY1" fmla="*/ 742950 h 1913748"/>
              <a:gd name="connsiteX2" fmla="*/ 1691003 w 1691003"/>
              <a:gd name="connsiteY2" fmla="*/ 910448 h 1913748"/>
              <a:gd name="connsiteX3" fmla="*/ 0 w 1691003"/>
              <a:gd name="connsiteY3" fmla="*/ 1913748 h 1913748"/>
              <a:gd name="connsiteX4" fmla="*/ 0 w 1691003"/>
              <a:gd name="connsiteY4" fmla="*/ 0 h 1913748"/>
              <a:gd name="connsiteX0" fmla="*/ 0 w 1684652"/>
              <a:gd name="connsiteY0" fmla="*/ 0 h 1913748"/>
              <a:gd name="connsiteX1" fmla="*/ 1684653 w 1684652"/>
              <a:gd name="connsiteY1" fmla="*/ 742950 h 1913748"/>
              <a:gd name="connsiteX2" fmla="*/ 1666013 w 1684652"/>
              <a:gd name="connsiteY2" fmla="*/ 879309 h 1913748"/>
              <a:gd name="connsiteX3" fmla="*/ 0 w 1684652"/>
              <a:gd name="connsiteY3" fmla="*/ 1913748 h 1913748"/>
              <a:gd name="connsiteX4" fmla="*/ 0 w 1684652"/>
              <a:gd name="connsiteY4" fmla="*/ 0 h 1913748"/>
              <a:gd name="connsiteX0" fmla="*/ 0 w 1695169"/>
              <a:gd name="connsiteY0" fmla="*/ 0 h 1913748"/>
              <a:gd name="connsiteX1" fmla="*/ 1684653 w 1695169"/>
              <a:gd name="connsiteY1" fmla="*/ 742950 h 1913748"/>
              <a:gd name="connsiteX2" fmla="*/ 1695169 w 1695169"/>
              <a:gd name="connsiteY2" fmla="*/ 879309 h 1913748"/>
              <a:gd name="connsiteX3" fmla="*/ 0 w 1695169"/>
              <a:gd name="connsiteY3" fmla="*/ 1913748 h 1913748"/>
              <a:gd name="connsiteX4" fmla="*/ 0 w 1695169"/>
              <a:gd name="connsiteY4" fmla="*/ 0 h 1913748"/>
              <a:gd name="connsiteX0" fmla="*/ 0 w 1695169"/>
              <a:gd name="connsiteY0" fmla="*/ 0 h 1913748"/>
              <a:gd name="connsiteX1" fmla="*/ 1688818 w 1695169"/>
              <a:gd name="connsiteY1" fmla="*/ 722191 h 1913748"/>
              <a:gd name="connsiteX2" fmla="*/ 1695169 w 1695169"/>
              <a:gd name="connsiteY2" fmla="*/ 879309 h 1913748"/>
              <a:gd name="connsiteX3" fmla="*/ 0 w 1695169"/>
              <a:gd name="connsiteY3" fmla="*/ 1913748 h 1913748"/>
              <a:gd name="connsiteX4" fmla="*/ 0 w 1695169"/>
              <a:gd name="connsiteY4" fmla="*/ 0 h 1913748"/>
              <a:gd name="connsiteX0" fmla="*/ 0 w 1699334"/>
              <a:gd name="connsiteY0" fmla="*/ 0 h 1913748"/>
              <a:gd name="connsiteX1" fmla="*/ 1688818 w 1699334"/>
              <a:gd name="connsiteY1" fmla="*/ 722191 h 1913748"/>
              <a:gd name="connsiteX2" fmla="*/ 1699334 w 1699334"/>
              <a:gd name="connsiteY2" fmla="*/ 858550 h 1913748"/>
              <a:gd name="connsiteX3" fmla="*/ 0 w 1699334"/>
              <a:gd name="connsiteY3" fmla="*/ 1913748 h 1913748"/>
              <a:gd name="connsiteX4" fmla="*/ 0 w 1699334"/>
              <a:gd name="connsiteY4" fmla="*/ 0 h 1913748"/>
              <a:gd name="connsiteX0" fmla="*/ 0 w 1699334"/>
              <a:gd name="connsiteY0" fmla="*/ 0 h 1913748"/>
              <a:gd name="connsiteX1" fmla="*/ 1692983 w 1699334"/>
              <a:gd name="connsiteY1" fmla="*/ 737760 h 1913748"/>
              <a:gd name="connsiteX2" fmla="*/ 1699334 w 1699334"/>
              <a:gd name="connsiteY2" fmla="*/ 858550 h 1913748"/>
              <a:gd name="connsiteX3" fmla="*/ 0 w 1699334"/>
              <a:gd name="connsiteY3" fmla="*/ 1913748 h 1913748"/>
              <a:gd name="connsiteX4" fmla="*/ 0 w 1699334"/>
              <a:gd name="connsiteY4" fmla="*/ 0 h 1913748"/>
              <a:gd name="connsiteX0" fmla="*/ 0 w 1693087"/>
              <a:gd name="connsiteY0" fmla="*/ 0 h 1913748"/>
              <a:gd name="connsiteX1" fmla="*/ 1692983 w 1693087"/>
              <a:gd name="connsiteY1" fmla="*/ 737760 h 1913748"/>
              <a:gd name="connsiteX2" fmla="*/ 1693087 w 1693087"/>
              <a:gd name="connsiteY2" fmla="*/ 854658 h 1913748"/>
              <a:gd name="connsiteX3" fmla="*/ 0 w 1693087"/>
              <a:gd name="connsiteY3" fmla="*/ 1913748 h 1913748"/>
              <a:gd name="connsiteX4" fmla="*/ 0 w 1693087"/>
              <a:gd name="connsiteY4" fmla="*/ 0 h 1913748"/>
              <a:gd name="connsiteX0" fmla="*/ 0 w 1696107"/>
              <a:gd name="connsiteY0" fmla="*/ 0 h 1913748"/>
              <a:gd name="connsiteX1" fmla="*/ 1696107 w 1696107"/>
              <a:gd name="connsiteY1" fmla="*/ 737760 h 1913748"/>
              <a:gd name="connsiteX2" fmla="*/ 1693087 w 1696107"/>
              <a:gd name="connsiteY2" fmla="*/ 854658 h 1913748"/>
              <a:gd name="connsiteX3" fmla="*/ 0 w 1696107"/>
              <a:gd name="connsiteY3" fmla="*/ 1913748 h 1913748"/>
              <a:gd name="connsiteX4" fmla="*/ 0 w 1696107"/>
              <a:gd name="connsiteY4" fmla="*/ 0 h 1913748"/>
              <a:gd name="connsiteX0" fmla="*/ 0 w 1696107"/>
              <a:gd name="connsiteY0" fmla="*/ 0 h 1913748"/>
              <a:gd name="connsiteX1" fmla="*/ 1696107 w 1696107"/>
              <a:gd name="connsiteY1" fmla="*/ 737760 h 1913748"/>
              <a:gd name="connsiteX2" fmla="*/ 1684883 w 1696107"/>
              <a:gd name="connsiteY2" fmla="*/ 838600 h 1913748"/>
              <a:gd name="connsiteX3" fmla="*/ 0 w 1696107"/>
              <a:gd name="connsiteY3" fmla="*/ 1913748 h 1913748"/>
              <a:gd name="connsiteX4" fmla="*/ 0 w 1696107"/>
              <a:gd name="connsiteY4" fmla="*/ 0 h 1913748"/>
              <a:gd name="connsiteX0" fmla="*/ 0 w 1684883"/>
              <a:gd name="connsiteY0" fmla="*/ 0 h 1913748"/>
              <a:gd name="connsiteX1" fmla="*/ 1679700 w 1684883"/>
              <a:gd name="connsiteY1" fmla="*/ 753817 h 1913748"/>
              <a:gd name="connsiteX2" fmla="*/ 1684883 w 1684883"/>
              <a:gd name="connsiteY2" fmla="*/ 838600 h 1913748"/>
              <a:gd name="connsiteX3" fmla="*/ 0 w 1684883"/>
              <a:gd name="connsiteY3" fmla="*/ 1913748 h 1913748"/>
              <a:gd name="connsiteX4" fmla="*/ 0 w 1684883"/>
              <a:gd name="connsiteY4" fmla="*/ 0 h 1913748"/>
              <a:gd name="connsiteX0" fmla="*/ 0 w 1692005"/>
              <a:gd name="connsiteY0" fmla="*/ 0 h 1913748"/>
              <a:gd name="connsiteX1" fmla="*/ 1692005 w 1692005"/>
              <a:gd name="connsiteY1" fmla="*/ 775227 h 1913748"/>
              <a:gd name="connsiteX2" fmla="*/ 1684883 w 1692005"/>
              <a:gd name="connsiteY2" fmla="*/ 838600 h 1913748"/>
              <a:gd name="connsiteX3" fmla="*/ 0 w 1692005"/>
              <a:gd name="connsiteY3" fmla="*/ 1913748 h 1913748"/>
              <a:gd name="connsiteX4" fmla="*/ 0 w 1692005"/>
              <a:gd name="connsiteY4" fmla="*/ 0 h 1913748"/>
              <a:gd name="connsiteX0" fmla="*/ 0 w 1693086"/>
              <a:gd name="connsiteY0" fmla="*/ 0 h 1913748"/>
              <a:gd name="connsiteX1" fmla="*/ 1692005 w 1693086"/>
              <a:gd name="connsiteY1" fmla="*/ 775227 h 1913748"/>
              <a:gd name="connsiteX2" fmla="*/ 1693086 w 1693086"/>
              <a:gd name="connsiteY2" fmla="*/ 849305 h 1913748"/>
              <a:gd name="connsiteX3" fmla="*/ 0 w 1693086"/>
              <a:gd name="connsiteY3" fmla="*/ 1913748 h 1913748"/>
              <a:gd name="connsiteX4" fmla="*/ 0 w 1693086"/>
              <a:gd name="connsiteY4" fmla="*/ 0 h 1913748"/>
              <a:gd name="connsiteX0" fmla="*/ 0 w 1693086"/>
              <a:gd name="connsiteY0" fmla="*/ 0 h 1913748"/>
              <a:gd name="connsiteX1" fmla="*/ 1692005 w 1693086"/>
              <a:gd name="connsiteY1" fmla="*/ 775227 h 1913748"/>
              <a:gd name="connsiteX2" fmla="*/ 1693086 w 1693086"/>
              <a:gd name="connsiteY2" fmla="*/ 843953 h 1913748"/>
              <a:gd name="connsiteX3" fmla="*/ 0 w 1693086"/>
              <a:gd name="connsiteY3" fmla="*/ 1913748 h 1913748"/>
              <a:gd name="connsiteX4" fmla="*/ 0 w 1693086"/>
              <a:gd name="connsiteY4" fmla="*/ 0 h 191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086" h="1913748">
                <a:moveTo>
                  <a:pt x="0" y="0"/>
                </a:moveTo>
                <a:lnTo>
                  <a:pt x="1692005" y="775227"/>
                </a:lnTo>
                <a:cubicBezTo>
                  <a:pt x="1692040" y="814193"/>
                  <a:pt x="1693051" y="804987"/>
                  <a:pt x="1693086" y="843953"/>
                </a:cubicBezTo>
                <a:lnTo>
                  <a:pt x="0" y="1913748"/>
                </a:lnTo>
                <a:lnTo>
                  <a:pt x="0" y="0"/>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cxnSp>
        <p:nvCxnSpPr>
          <p:cNvPr id="102" name="Straight Arrow Connector 101"/>
          <p:cNvCxnSpPr>
            <a:stCxn id="8" idx="3"/>
          </p:cNvCxnSpPr>
          <p:nvPr/>
        </p:nvCxnSpPr>
        <p:spPr bwMode="auto">
          <a:xfrm>
            <a:off x="1236022" y="1344520"/>
            <a:ext cx="74866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sp>
        <p:nvSpPr>
          <p:cNvPr id="103" name="Rectangle 102"/>
          <p:cNvSpPr/>
          <p:nvPr/>
        </p:nvSpPr>
        <p:spPr>
          <a:xfrm>
            <a:off x="1397580" y="1955491"/>
            <a:ext cx="941284" cy="415498"/>
          </a:xfrm>
          <a:prstGeom prst="rect">
            <a:avLst/>
          </a:prstGeom>
        </p:spPr>
        <p:txBody>
          <a:bodyPr wrap="none">
            <a:spAutoFit/>
          </a:bodyPr>
          <a:lstStyle/>
          <a:p>
            <a:pPr algn="ctr" defTabSz="685800" eaLnBrk="0" fontAlgn="base" hangingPunct="0">
              <a:spcBef>
                <a:spcPct val="0"/>
              </a:spcBef>
              <a:spcAft>
                <a:spcPct val="0"/>
              </a:spcAft>
            </a:pPr>
            <a:r>
              <a:rPr lang="en-US" sz="1050" dirty="0">
                <a:solidFill>
                  <a:srgbClr val="0070C0"/>
                </a:solidFill>
                <a:latin typeface="Arial" pitchFamily="34" charset="0"/>
              </a:rPr>
              <a:t>1-bit register</a:t>
            </a:r>
          </a:p>
          <a:p>
            <a:pPr algn="ctr" defTabSz="685800" eaLnBrk="0" fontAlgn="base" hangingPunct="0">
              <a:spcBef>
                <a:spcPct val="0"/>
              </a:spcBef>
              <a:spcAft>
                <a:spcPct val="0"/>
              </a:spcAft>
            </a:pPr>
            <a:r>
              <a:rPr lang="en-US" sz="1050" dirty="0">
                <a:solidFill>
                  <a:srgbClr val="0070C0"/>
                </a:solidFill>
                <a:latin typeface="Arial" pitchFamily="34" charset="0"/>
              </a:rPr>
              <a:t>(store result)</a:t>
            </a:r>
          </a:p>
        </p:txBody>
      </p:sp>
      <p:sp>
        <p:nvSpPr>
          <p:cNvPr id="104" name="Rectangle 2646"/>
          <p:cNvSpPr/>
          <p:nvPr/>
        </p:nvSpPr>
        <p:spPr bwMode="auto">
          <a:xfrm>
            <a:off x="4139533" y="1959099"/>
            <a:ext cx="872183" cy="2291325"/>
          </a:xfrm>
          <a:custGeom>
            <a:avLst/>
            <a:gdLst>
              <a:gd name="connsiteX0" fmla="*/ 0 w 1684653"/>
              <a:gd name="connsiteY0" fmla="*/ 0 h 1170798"/>
              <a:gd name="connsiteX1" fmla="*/ 1684653 w 1684653"/>
              <a:gd name="connsiteY1" fmla="*/ 0 h 1170798"/>
              <a:gd name="connsiteX2" fmla="*/ 1684653 w 1684653"/>
              <a:gd name="connsiteY2" fmla="*/ 1170798 h 1170798"/>
              <a:gd name="connsiteX3" fmla="*/ 0 w 1684653"/>
              <a:gd name="connsiteY3" fmla="*/ 1170798 h 1170798"/>
              <a:gd name="connsiteX4" fmla="*/ 0 w 1684653"/>
              <a:gd name="connsiteY4" fmla="*/ 0 h 1170798"/>
              <a:gd name="connsiteX0" fmla="*/ 0 w 1684653"/>
              <a:gd name="connsiteY0" fmla="*/ 0 h 1170798"/>
              <a:gd name="connsiteX1" fmla="*/ 1684653 w 1684653"/>
              <a:gd name="connsiteY1" fmla="*/ 0 h 1170798"/>
              <a:gd name="connsiteX2" fmla="*/ 1671953 w 1684653"/>
              <a:gd name="connsiteY2" fmla="*/ 154798 h 1170798"/>
              <a:gd name="connsiteX3" fmla="*/ 0 w 1684653"/>
              <a:gd name="connsiteY3" fmla="*/ 1170798 h 1170798"/>
              <a:gd name="connsiteX4" fmla="*/ 0 w 1684653"/>
              <a:gd name="connsiteY4" fmla="*/ 0 h 1170798"/>
              <a:gd name="connsiteX0" fmla="*/ 0 w 1684653"/>
              <a:gd name="connsiteY0" fmla="*/ 0 h 1913748"/>
              <a:gd name="connsiteX1" fmla="*/ 1684653 w 1684653"/>
              <a:gd name="connsiteY1" fmla="*/ 742950 h 1913748"/>
              <a:gd name="connsiteX2" fmla="*/ 1671953 w 1684653"/>
              <a:gd name="connsiteY2" fmla="*/ 897748 h 1913748"/>
              <a:gd name="connsiteX3" fmla="*/ 0 w 1684653"/>
              <a:gd name="connsiteY3" fmla="*/ 1913748 h 1913748"/>
              <a:gd name="connsiteX4" fmla="*/ 0 w 1684653"/>
              <a:gd name="connsiteY4" fmla="*/ 0 h 1913748"/>
              <a:gd name="connsiteX0" fmla="*/ 0 w 1691003"/>
              <a:gd name="connsiteY0" fmla="*/ 0 h 1913748"/>
              <a:gd name="connsiteX1" fmla="*/ 1684653 w 1691003"/>
              <a:gd name="connsiteY1" fmla="*/ 742950 h 1913748"/>
              <a:gd name="connsiteX2" fmla="*/ 1691003 w 1691003"/>
              <a:gd name="connsiteY2" fmla="*/ 910448 h 1913748"/>
              <a:gd name="connsiteX3" fmla="*/ 0 w 1691003"/>
              <a:gd name="connsiteY3" fmla="*/ 1913748 h 1913748"/>
              <a:gd name="connsiteX4" fmla="*/ 0 w 1691003"/>
              <a:gd name="connsiteY4" fmla="*/ 0 h 1913748"/>
              <a:gd name="connsiteX0" fmla="*/ 0 w 1684652"/>
              <a:gd name="connsiteY0" fmla="*/ 0 h 1913748"/>
              <a:gd name="connsiteX1" fmla="*/ 1684653 w 1684652"/>
              <a:gd name="connsiteY1" fmla="*/ 742950 h 1913748"/>
              <a:gd name="connsiteX2" fmla="*/ 1666013 w 1684652"/>
              <a:gd name="connsiteY2" fmla="*/ 879309 h 1913748"/>
              <a:gd name="connsiteX3" fmla="*/ 0 w 1684652"/>
              <a:gd name="connsiteY3" fmla="*/ 1913748 h 1913748"/>
              <a:gd name="connsiteX4" fmla="*/ 0 w 1684652"/>
              <a:gd name="connsiteY4" fmla="*/ 0 h 1913748"/>
              <a:gd name="connsiteX0" fmla="*/ 0 w 1695169"/>
              <a:gd name="connsiteY0" fmla="*/ 0 h 1913748"/>
              <a:gd name="connsiteX1" fmla="*/ 1684653 w 1695169"/>
              <a:gd name="connsiteY1" fmla="*/ 742950 h 1913748"/>
              <a:gd name="connsiteX2" fmla="*/ 1695169 w 1695169"/>
              <a:gd name="connsiteY2" fmla="*/ 879309 h 1913748"/>
              <a:gd name="connsiteX3" fmla="*/ 0 w 1695169"/>
              <a:gd name="connsiteY3" fmla="*/ 1913748 h 1913748"/>
              <a:gd name="connsiteX4" fmla="*/ 0 w 1695169"/>
              <a:gd name="connsiteY4" fmla="*/ 0 h 1913748"/>
              <a:gd name="connsiteX0" fmla="*/ 0 w 1695169"/>
              <a:gd name="connsiteY0" fmla="*/ 0 h 1913748"/>
              <a:gd name="connsiteX1" fmla="*/ 1688818 w 1695169"/>
              <a:gd name="connsiteY1" fmla="*/ 722191 h 1913748"/>
              <a:gd name="connsiteX2" fmla="*/ 1695169 w 1695169"/>
              <a:gd name="connsiteY2" fmla="*/ 879309 h 1913748"/>
              <a:gd name="connsiteX3" fmla="*/ 0 w 1695169"/>
              <a:gd name="connsiteY3" fmla="*/ 1913748 h 1913748"/>
              <a:gd name="connsiteX4" fmla="*/ 0 w 1695169"/>
              <a:gd name="connsiteY4" fmla="*/ 0 h 1913748"/>
              <a:gd name="connsiteX0" fmla="*/ 0 w 1699334"/>
              <a:gd name="connsiteY0" fmla="*/ 0 h 1913748"/>
              <a:gd name="connsiteX1" fmla="*/ 1688818 w 1699334"/>
              <a:gd name="connsiteY1" fmla="*/ 722191 h 1913748"/>
              <a:gd name="connsiteX2" fmla="*/ 1699334 w 1699334"/>
              <a:gd name="connsiteY2" fmla="*/ 858550 h 1913748"/>
              <a:gd name="connsiteX3" fmla="*/ 0 w 1699334"/>
              <a:gd name="connsiteY3" fmla="*/ 1913748 h 1913748"/>
              <a:gd name="connsiteX4" fmla="*/ 0 w 1699334"/>
              <a:gd name="connsiteY4" fmla="*/ 0 h 1913748"/>
              <a:gd name="connsiteX0" fmla="*/ 0 w 1699334"/>
              <a:gd name="connsiteY0" fmla="*/ 0 h 1913748"/>
              <a:gd name="connsiteX1" fmla="*/ 1692983 w 1699334"/>
              <a:gd name="connsiteY1" fmla="*/ 737760 h 1913748"/>
              <a:gd name="connsiteX2" fmla="*/ 1699334 w 1699334"/>
              <a:gd name="connsiteY2" fmla="*/ 858550 h 1913748"/>
              <a:gd name="connsiteX3" fmla="*/ 0 w 1699334"/>
              <a:gd name="connsiteY3" fmla="*/ 1913748 h 1913748"/>
              <a:gd name="connsiteX4" fmla="*/ 0 w 1699334"/>
              <a:gd name="connsiteY4" fmla="*/ 0 h 1913748"/>
              <a:gd name="connsiteX0" fmla="*/ 0 w 1693087"/>
              <a:gd name="connsiteY0" fmla="*/ 0 h 1913748"/>
              <a:gd name="connsiteX1" fmla="*/ 1692983 w 1693087"/>
              <a:gd name="connsiteY1" fmla="*/ 737760 h 1913748"/>
              <a:gd name="connsiteX2" fmla="*/ 1693087 w 1693087"/>
              <a:gd name="connsiteY2" fmla="*/ 854658 h 1913748"/>
              <a:gd name="connsiteX3" fmla="*/ 0 w 1693087"/>
              <a:gd name="connsiteY3" fmla="*/ 1913748 h 1913748"/>
              <a:gd name="connsiteX4" fmla="*/ 0 w 1693087"/>
              <a:gd name="connsiteY4" fmla="*/ 0 h 1913748"/>
              <a:gd name="connsiteX0" fmla="*/ 0 w 1696107"/>
              <a:gd name="connsiteY0" fmla="*/ 0 h 1913748"/>
              <a:gd name="connsiteX1" fmla="*/ 1696107 w 1696107"/>
              <a:gd name="connsiteY1" fmla="*/ 737760 h 1913748"/>
              <a:gd name="connsiteX2" fmla="*/ 1693087 w 1696107"/>
              <a:gd name="connsiteY2" fmla="*/ 854658 h 1913748"/>
              <a:gd name="connsiteX3" fmla="*/ 0 w 1696107"/>
              <a:gd name="connsiteY3" fmla="*/ 1913748 h 1913748"/>
              <a:gd name="connsiteX4" fmla="*/ 0 w 1696107"/>
              <a:gd name="connsiteY4" fmla="*/ 0 h 1913748"/>
              <a:gd name="connsiteX0" fmla="*/ 0 w 1696107"/>
              <a:gd name="connsiteY0" fmla="*/ 0 h 1913748"/>
              <a:gd name="connsiteX1" fmla="*/ 1696107 w 1696107"/>
              <a:gd name="connsiteY1" fmla="*/ 737760 h 1913748"/>
              <a:gd name="connsiteX2" fmla="*/ 1684883 w 1696107"/>
              <a:gd name="connsiteY2" fmla="*/ 838600 h 1913748"/>
              <a:gd name="connsiteX3" fmla="*/ 0 w 1696107"/>
              <a:gd name="connsiteY3" fmla="*/ 1913748 h 1913748"/>
              <a:gd name="connsiteX4" fmla="*/ 0 w 1696107"/>
              <a:gd name="connsiteY4" fmla="*/ 0 h 1913748"/>
              <a:gd name="connsiteX0" fmla="*/ 0 w 1684883"/>
              <a:gd name="connsiteY0" fmla="*/ 0 h 1913748"/>
              <a:gd name="connsiteX1" fmla="*/ 1679700 w 1684883"/>
              <a:gd name="connsiteY1" fmla="*/ 753817 h 1913748"/>
              <a:gd name="connsiteX2" fmla="*/ 1684883 w 1684883"/>
              <a:gd name="connsiteY2" fmla="*/ 838600 h 1913748"/>
              <a:gd name="connsiteX3" fmla="*/ 0 w 1684883"/>
              <a:gd name="connsiteY3" fmla="*/ 1913748 h 1913748"/>
              <a:gd name="connsiteX4" fmla="*/ 0 w 1684883"/>
              <a:gd name="connsiteY4" fmla="*/ 0 h 1913748"/>
              <a:gd name="connsiteX0" fmla="*/ 0 w 1692005"/>
              <a:gd name="connsiteY0" fmla="*/ 0 h 1913748"/>
              <a:gd name="connsiteX1" fmla="*/ 1692005 w 1692005"/>
              <a:gd name="connsiteY1" fmla="*/ 775227 h 1913748"/>
              <a:gd name="connsiteX2" fmla="*/ 1684883 w 1692005"/>
              <a:gd name="connsiteY2" fmla="*/ 838600 h 1913748"/>
              <a:gd name="connsiteX3" fmla="*/ 0 w 1692005"/>
              <a:gd name="connsiteY3" fmla="*/ 1913748 h 1913748"/>
              <a:gd name="connsiteX4" fmla="*/ 0 w 1692005"/>
              <a:gd name="connsiteY4" fmla="*/ 0 h 1913748"/>
              <a:gd name="connsiteX0" fmla="*/ 0 w 1693086"/>
              <a:gd name="connsiteY0" fmla="*/ 0 h 1913748"/>
              <a:gd name="connsiteX1" fmla="*/ 1692005 w 1693086"/>
              <a:gd name="connsiteY1" fmla="*/ 775227 h 1913748"/>
              <a:gd name="connsiteX2" fmla="*/ 1693086 w 1693086"/>
              <a:gd name="connsiteY2" fmla="*/ 849305 h 1913748"/>
              <a:gd name="connsiteX3" fmla="*/ 0 w 1693086"/>
              <a:gd name="connsiteY3" fmla="*/ 1913748 h 1913748"/>
              <a:gd name="connsiteX4" fmla="*/ 0 w 1693086"/>
              <a:gd name="connsiteY4" fmla="*/ 0 h 1913748"/>
              <a:gd name="connsiteX0" fmla="*/ 0 w 1693086"/>
              <a:gd name="connsiteY0" fmla="*/ 0 h 1913748"/>
              <a:gd name="connsiteX1" fmla="*/ 1692005 w 1693086"/>
              <a:gd name="connsiteY1" fmla="*/ 775227 h 1913748"/>
              <a:gd name="connsiteX2" fmla="*/ 1693086 w 1693086"/>
              <a:gd name="connsiteY2" fmla="*/ 843953 h 1913748"/>
              <a:gd name="connsiteX3" fmla="*/ 0 w 1693086"/>
              <a:gd name="connsiteY3" fmla="*/ 1913748 h 1913748"/>
              <a:gd name="connsiteX4" fmla="*/ 0 w 1693086"/>
              <a:gd name="connsiteY4" fmla="*/ 0 h 191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086" h="1913748">
                <a:moveTo>
                  <a:pt x="0" y="0"/>
                </a:moveTo>
                <a:lnTo>
                  <a:pt x="1692005" y="775227"/>
                </a:lnTo>
                <a:cubicBezTo>
                  <a:pt x="1692040" y="814193"/>
                  <a:pt x="1693051" y="804987"/>
                  <a:pt x="1693086" y="843953"/>
                </a:cubicBezTo>
                <a:lnTo>
                  <a:pt x="0" y="1913748"/>
                </a:lnTo>
                <a:lnTo>
                  <a:pt x="0" y="0"/>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sp>
        <p:nvSpPr>
          <p:cNvPr id="105" name="Rectangle 104"/>
          <p:cNvSpPr/>
          <p:nvPr/>
        </p:nvSpPr>
        <p:spPr bwMode="auto">
          <a:xfrm>
            <a:off x="2649856" y="1965098"/>
            <a:ext cx="1484913" cy="2285325"/>
          </a:xfrm>
          <a:prstGeom prst="rect">
            <a:avLst/>
          </a:prstGeom>
          <a:ln>
            <a:headEnd type="none" w="med" len="med"/>
            <a:tailEnd type="none" w="med" len="me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prstClr val="black"/>
              </a:solidFill>
              <a:latin typeface="Intel Clear"/>
            </a:endParaRPr>
          </a:p>
        </p:txBody>
      </p:sp>
      <p:cxnSp>
        <p:nvCxnSpPr>
          <p:cNvPr id="106" name="Straight Arrow Connector 105"/>
          <p:cNvCxnSpPr>
            <a:stCxn id="107" idx="3"/>
          </p:cNvCxnSpPr>
          <p:nvPr/>
        </p:nvCxnSpPr>
        <p:spPr bwMode="auto">
          <a:xfrm>
            <a:off x="3523995" y="2191283"/>
            <a:ext cx="74866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sp>
        <p:nvSpPr>
          <p:cNvPr id="107" name="Rectangle 106"/>
          <p:cNvSpPr/>
          <p:nvPr/>
        </p:nvSpPr>
        <p:spPr bwMode="auto">
          <a:xfrm>
            <a:off x="3260632" y="2001126"/>
            <a:ext cx="263363" cy="380315"/>
          </a:xfrm>
          <a:prstGeom prst="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sp>
        <p:nvSpPr>
          <p:cNvPr id="108" name="Rounded Rectangle 107"/>
          <p:cNvSpPr/>
          <p:nvPr/>
        </p:nvSpPr>
        <p:spPr bwMode="auto">
          <a:xfrm rot="16200000">
            <a:off x="3519355" y="2125948"/>
            <a:ext cx="379961" cy="131024"/>
          </a:xfrm>
          <a:prstGeom prst="round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sp>
        <p:nvSpPr>
          <p:cNvPr id="109" name="Isosceles Triangle 108"/>
          <p:cNvSpPr/>
          <p:nvPr/>
        </p:nvSpPr>
        <p:spPr bwMode="auto">
          <a:xfrm>
            <a:off x="3658431" y="2289134"/>
            <a:ext cx="104819" cy="89924"/>
          </a:xfrm>
          <a:prstGeom prst="triangle">
            <a:avLst/>
          </a:prstGeom>
          <a:ln>
            <a:solidFill>
              <a:schemeClr val="bg1">
                <a:lumMod val="65000"/>
              </a:schemeClr>
            </a:solidFill>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cxnSp>
        <p:nvCxnSpPr>
          <p:cNvPr id="110" name="Straight Arrow Connector 109"/>
          <p:cNvCxnSpPr/>
          <p:nvPr/>
        </p:nvCxnSpPr>
        <p:spPr bwMode="auto">
          <a:xfrm>
            <a:off x="2598165" y="2065584"/>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11" name="Straight Arrow Connector 110"/>
          <p:cNvCxnSpPr/>
          <p:nvPr/>
        </p:nvCxnSpPr>
        <p:spPr bwMode="auto">
          <a:xfrm>
            <a:off x="2598165" y="2149591"/>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12" name="Straight Arrow Connector 111"/>
          <p:cNvCxnSpPr/>
          <p:nvPr/>
        </p:nvCxnSpPr>
        <p:spPr bwMode="auto">
          <a:xfrm>
            <a:off x="2598165" y="2233598"/>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13" name="Straight Arrow Connector 112"/>
          <p:cNvCxnSpPr/>
          <p:nvPr/>
        </p:nvCxnSpPr>
        <p:spPr bwMode="auto">
          <a:xfrm>
            <a:off x="2598165" y="2317605"/>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14" name="Straight Arrow Connector 113"/>
          <p:cNvCxnSpPr/>
          <p:nvPr/>
        </p:nvCxnSpPr>
        <p:spPr bwMode="auto">
          <a:xfrm>
            <a:off x="2598165" y="2470389"/>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15" name="Straight Arrow Connector 114"/>
          <p:cNvCxnSpPr/>
          <p:nvPr/>
        </p:nvCxnSpPr>
        <p:spPr bwMode="auto">
          <a:xfrm>
            <a:off x="2598165" y="2540798"/>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16" name="Straight Arrow Connector 115"/>
          <p:cNvCxnSpPr/>
          <p:nvPr/>
        </p:nvCxnSpPr>
        <p:spPr bwMode="auto">
          <a:xfrm>
            <a:off x="2598165" y="2611207"/>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17" name="Straight Arrow Connector 116"/>
          <p:cNvCxnSpPr>
            <a:stCxn id="118" idx="3"/>
          </p:cNvCxnSpPr>
          <p:nvPr/>
        </p:nvCxnSpPr>
        <p:spPr bwMode="auto">
          <a:xfrm>
            <a:off x="3523995" y="2896132"/>
            <a:ext cx="74866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sp>
        <p:nvSpPr>
          <p:cNvPr id="118" name="Rectangle 117"/>
          <p:cNvSpPr/>
          <p:nvPr/>
        </p:nvSpPr>
        <p:spPr bwMode="auto">
          <a:xfrm>
            <a:off x="3260632" y="2705974"/>
            <a:ext cx="263363" cy="380315"/>
          </a:xfrm>
          <a:prstGeom prst="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white"/>
              </a:solidFill>
              <a:latin typeface="Intel Clear"/>
            </a:endParaRPr>
          </a:p>
        </p:txBody>
      </p:sp>
      <p:sp>
        <p:nvSpPr>
          <p:cNvPr id="119" name="Rounded Rectangle 118"/>
          <p:cNvSpPr/>
          <p:nvPr/>
        </p:nvSpPr>
        <p:spPr bwMode="auto">
          <a:xfrm rot="16200000">
            <a:off x="3519355" y="2830796"/>
            <a:ext cx="379961" cy="131024"/>
          </a:xfrm>
          <a:prstGeom prst="round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sp>
        <p:nvSpPr>
          <p:cNvPr id="120" name="Isosceles Triangle 119"/>
          <p:cNvSpPr/>
          <p:nvPr/>
        </p:nvSpPr>
        <p:spPr bwMode="auto">
          <a:xfrm>
            <a:off x="3658431" y="2993983"/>
            <a:ext cx="104819" cy="89924"/>
          </a:xfrm>
          <a:prstGeom prst="triangle">
            <a:avLst/>
          </a:prstGeom>
          <a:ln>
            <a:solidFill>
              <a:schemeClr val="bg1">
                <a:lumMod val="65000"/>
              </a:schemeClr>
            </a:solidFill>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cxnSp>
        <p:nvCxnSpPr>
          <p:cNvPr id="121" name="Straight Arrow Connector 120"/>
          <p:cNvCxnSpPr/>
          <p:nvPr/>
        </p:nvCxnSpPr>
        <p:spPr bwMode="auto">
          <a:xfrm>
            <a:off x="2598165" y="2770433"/>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22" name="Straight Arrow Connector 121"/>
          <p:cNvCxnSpPr/>
          <p:nvPr/>
        </p:nvCxnSpPr>
        <p:spPr bwMode="auto">
          <a:xfrm>
            <a:off x="2598165" y="2854439"/>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23" name="Straight Arrow Connector 122"/>
          <p:cNvCxnSpPr/>
          <p:nvPr/>
        </p:nvCxnSpPr>
        <p:spPr bwMode="auto">
          <a:xfrm>
            <a:off x="2598165" y="2938446"/>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24" name="Straight Arrow Connector 123"/>
          <p:cNvCxnSpPr/>
          <p:nvPr/>
        </p:nvCxnSpPr>
        <p:spPr bwMode="auto">
          <a:xfrm>
            <a:off x="2598165" y="3022454"/>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25" name="Straight Arrow Connector 124"/>
          <p:cNvCxnSpPr/>
          <p:nvPr/>
        </p:nvCxnSpPr>
        <p:spPr bwMode="auto">
          <a:xfrm>
            <a:off x="2598165" y="3175238"/>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26" name="Straight Arrow Connector 125"/>
          <p:cNvCxnSpPr/>
          <p:nvPr/>
        </p:nvCxnSpPr>
        <p:spPr bwMode="auto">
          <a:xfrm>
            <a:off x="2598165" y="3245647"/>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27" name="Straight Arrow Connector 126"/>
          <p:cNvCxnSpPr/>
          <p:nvPr/>
        </p:nvCxnSpPr>
        <p:spPr bwMode="auto">
          <a:xfrm>
            <a:off x="2598165" y="3316055"/>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28" name="Straight Arrow Connector 127"/>
          <p:cNvCxnSpPr>
            <a:stCxn id="129" idx="3"/>
          </p:cNvCxnSpPr>
          <p:nvPr/>
        </p:nvCxnSpPr>
        <p:spPr bwMode="auto">
          <a:xfrm>
            <a:off x="3523995" y="3625378"/>
            <a:ext cx="748666"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sp>
        <p:nvSpPr>
          <p:cNvPr id="129" name="Rectangle 128"/>
          <p:cNvSpPr/>
          <p:nvPr/>
        </p:nvSpPr>
        <p:spPr bwMode="auto">
          <a:xfrm>
            <a:off x="3260632" y="3435220"/>
            <a:ext cx="263363" cy="380315"/>
          </a:xfrm>
          <a:prstGeom prst="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grpSp>
        <p:nvGrpSpPr>
          <p:cNvPr id="130" name="Group 129"/>
          <p:cNvGrpSpPr/>
          <p:nvPr/>
        </p:nvGrpSpPr>
        <p:grpSpPr>
          <a:xfrm rot="16200000">
            <a:off x="3519355" y="3560042"/>
            <a:ext cx="379961" cy="131024"/>
            <a:chOff x="1986265" y="1688165"/>
            <a:chExt cx="388219" cy="174699"/>
          </a:xfrm>
          <a:effectLst/>
        </p:grpSpPr>
        <p:sp>
          <p:nvSpPr>
            <p:cNvPr id="131" name="Rounded Rectangle 130"/>
            <p:cNvSpPr/>
            <p:nvPr/>
          </p:nvSpPr>
          <p:spPr bwMode="auto">
            <a:xfrm>
              <a:off x="1986265" y="1688165"/>
              <a:ext cx="388219" cy="174699"/>
            </a:xfrm>
            <a:prstGeom prst="roundRect">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sp>
          <p:nvSpPr>
            <p:cNvPr id="132" name="Isosceles Triangle 131"/>
            <p:cNvSpPr/>
            <p:nvPr/>
          </p:nvSpPr>
          <p:spPr bwMode="auto">
            <a:xfrm rot="5400000">
              <a:off x="1964758" y="1731582"/>
              <a:ext cx="139759" cy="91878"/>
            </a:xfrm>
            <a:prstGeom prst="triangle">
              <a:avLst/>
            </a:prstGeom>
            <a:ln>
              <a:headEnd type="none" w="med" len="med"/>
              <a:tailEnd type="none" w="med" len="me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CA" sz="1350">
                <a:solidFill>
                  <a:prstClr val="white"/>
                </a:solidFill>
                <a:latin typeface="Intel Clear"/>
              </a:endParaRPr>
            </a:p>
          </p:txBody>
        </p:sp>
      </p:grpSp>
      <p:cxnSp>
        <p:nvCxnSpPr>
          <p:cNvPr id="133" name="Straight Arrow Connector 132"/>
          <p:cNvCxnSpPr/>
          <p:nvPr/>
        </p:nvCxnSpPr>
        <p:spPr bwMode="auto">
          <a:xfrm>
            <a:off x="2598165" y="3499679"/>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34" name="Straight Arrow Connector 133"/>
          <p:cNvCxnSpPr/>
          <p:nvPr/>
        </p:nvCxnSpPr>
        <p:spPr bwMode="auto">
          <a:xfrm>
            <a:off x="2598165" y="3583685"/>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35" name="Straight Arrow Connector 134"/>
          <p:cNvCxnSpPr/>
          <p:nvPr/>
        </p:nvCxnSpPr>
        <p:spPr bwMode="auto">
          <a:xfrm>
            <a:off x="2598165" y="3667692"/>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36" name="Straight Arrow Connector 135"/>
          <p:cNvCxnSpPr/>
          <p:nvPr/>
        </p:nvCxnSpPr>
        <p:spPr bwMode="auto">
          <a:xfrm>
            <a:off x="2598165" y="3751700"/>
            <a:ext cx="665443" cy="0"/>
          </a:xfrm>
          <a:prstGeom prst="straightConnector1">
            <a:avLst/>
          </a:prstGeom>
          <a:solidFill>
            <a:schemeClr val="accent1"/>
          </a:solidFill>
          <a:ln w="28575" cap="flat" cmpd="sng" algn="ctr">
            <a:solidFill>
              <a:schemeClr val="bg1">
                <a:lumMod val="65000"/>
              </a:schemeClr>
            </a:solidFill>
            <a:prstDash val="solid"/>
            <a:round/>
            <a:headEnd type="none" w="med" len="med"/>
            <a:tailEnd type="triangle"/>
          </a:ln>
          <a:effectLst/>
        </p:spPr>
      </p:cxnSp>
      <p:cxnSp>
        <p:nvCxnSpPr>
          <p:cNvPr id="137" name="Straight Arrow Connector 136"/>
          <p:cNvCxnSpPr/>
          <p:nvPr/>
        </p:nvCxnSpPr>
        <p:spPr bwMode="auto">
          <a:xfrm>
            <a:off x="2598165" y="3904484"/>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38" name="Straight Arrow Connector 137"/>
          <p:cNvCxnSpPr/>
          <p:nvPr/>
        </p:nvCxnSpPr>
        <p:spPr bwMode="auto">
          <a:xfrm>
            <a:off x="2598165" y="3974893"/>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39" name="Straight Arrow Connector 138"/>
          <p:cNvCxnSpPr/>
          <p:nvPr/>
        </p:nvCxnSpPr>
        <p:spPr bwMode="auto">
          <a:xfrm>
            <a:off x="2598165" y="4045301"/>
            <a:ext cx="1674495" cy="0"/>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0" name="Straight Arrow Connector 139"/>
          <p:cNvCxnSpPr/>
          <p:nvPr/>
        </p:nvCxnSpPr>
        <p:spPr bwMode="auto">
          <a:xfrm>
            <a:off x="2776553"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1" name="Straight Arrow Connector 140"/>
          <p:cNvCxnSpPr/>
          <p:nvPr/>
        </p:nvCxnSpPr>
        <p:spPr bwMode="auto">
          <a:xfrm>
            <a:off x="2852449"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2" name="Straight Arrow Connector 141"/>
          <p:cNvCxnSpPr/>
          <p:nvPr/>
        </p:nvCxnSpPr>
        <p:spPr bwMode="auto">
          <a:xfrm>
            <a:off x="2928345"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3" name="Straight Arrow Connector 142"/>
          <p:cNvCxnSpPr/>
          <p:nvPr/>
        </p:nvCxnSpPr>
        <p:spPr bwMode="auto">
          <a:xfrm>
            <a:off x="3894863"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4" name="Straight Arrow Connector 143"/>
          <p:cNvCxnSpPr/>
          <p:nvPr/>
        </p:nvCxnSpPr>
        <p:spPr bwMode="auto">
          <a:xfrm>
            <a:off x="3970760"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5" name="Straight Arrow Connector 144"/>
          <p:cNvCxnSpPr/>
          <p:nvPr/>
        </p:nvCxnSpPr>
        <p:spPr bwMode="auto">
          <a:xfrm>
            <a:off x="4046656" y="2009629"/>
            <a:ext cx="0" cy="2111738"/>
          </a:xfrm>
          <a:prstGeom prst="straightConnector1">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cxnSp>
        <p:nvCxnSpPr>
          <p:cNvPr id="146" name="Straight Arrow Connector 145"/>
          <p:cNvCxnSpPr/>
          <p:nvPr/>
        </p:nvCxnSpPr>
        <p:spPr bwMode="auto">
          <a:xfrm>
            <a:off x="8333747" y="970646"/>
            <a:ext cx="429071"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47" name="TextBox 146"/>
          <p:cNvSpPr txBox="1"/>
          <p:nvPr/>
        </p:nvSpPr>
        <p:spPr>
          <a:xfrm>
            <a:off x="8358468" y="681607"/>
            <a:ext cx="784342" cy="253916"/>
          </a:xfrm>
          <a:prstGeom prst="rect">
            <a:avLst/>
          </a:prstGeom>
          <a:noFill/>
        </p:spPr>
        <p:txBody>
          <a:bodyPr wrap="square" rtlCol="0">
            <a:spAutoFit/>
          </a:bodyPr>
          <a:lstStyle/>
          <a:p>
            <a:pPr defTabSz="685800" eaLnBrk="0" fontAlgn="base" hangingPunct="0">
              <a:spcBef>
                <a:spcPct val="0"/>
              </a:spcBef>
              <a:spcAft>
                <a:spcPct val="0"/>
              </a:spcAft>
            </a:pPr>
            <a:r>
              <a:rPr lang="en-US" sz="1050" dirty="0" err="1">
                <a:solidFill>
                  <a:prstClr val="black"/>
                </a:solidFill>
                <a:latin typeface="Arial" pitchFamily="34" charset="0"/>
              </a:rPr>
              <a:t>data_out</a:t>
            </a:r>
            <a:endParaRPr lang="en-US" sz="1050" dirty="0">
              <a:solidFill>
                <a:prstClr val="black"/>
              </a:solidFill>
              <a:latin typeface="Arial" pitchFamily="34" charset="0"/>
            </a:endParaRPr>
          </a:p>
        </p:txBody>
      </p:sp>
      <p:sp>
        <p:nvSpPr>
          <p:cNvPr id="148" name="Rectangle 2646"/>
          <p:cNvSpPr/>
          <p:nvPr/>
        </p:nvSpPr>
        <p:spPr bwMode="auto">
          <a:xfrm rot="10800000">
            <a:off x="6390071" y="495637"/>
            <a:ext cx="928575" cy="780548"/>
          </a:xfrm>
          <a:custGeom>
            <a:avLst/>
            <a:gdLst>
              <a:gd name="connsiteX0" fmla="*/ 0 w 1684653"/>
              <a:gd name="connsiteY0" fmla="*/ 0 h 1170798"/>
              <a:gd name="connsiteX1" fmla="*/ 1684653 w 1684653"/>
              <a:gd name="connsiteY1" fmla="*/ 0 h 1170798"/>
              <a:gd name="connsiteX2" fmla="*/ 1684653 w 1684653"/>
              <a:gd name="connsiteY2" fmla="*/ 1170798 h 1170798"/>
              <a:gd name="connsiteX3" fmla="*/ 0 w 1684653"/>
              <a:gd name="connsiteY3" fmla="*/ 1170798 h 1170798"/>
              <a:gd name="connsiteX4" fmla="*/ 0 w 1684653"/>
              <a:gd name="connsiteY4" fmla="*/ 0 h 1170798"/>
              <a:gd name="connsiteX0" fmla="*/ 0 w 1684653"/>
              <a:gd name="connsiteY0" fmla="*/ 0 h 1170798"/>
              <a:gd name="connsiteX1" fmla="*/ 1684653 w 1684653"/>
              <a:gd name="connsiteY1" fmla="*/ 0 h 1170798"/>
              <a:gd name="connsiteX2" fmla="*/ 1671953 w 1684653"/>
              <a:gd name="connsiteY2" fmla="*/ 154798 h 1170798"/>
              <a:gd name="connsiteX3" fmla="*/ 0 w 1684653"/>
              <a:gd name="connsiteY3" fmla="*/ 1170798 h 1170798"/>
              <a:gd name="connsiteX4" fmla="*/ 0 w 1684653"/>
              <a:gd name="connsiteY4" fmla="*/ 0 h 1170798"/>
              <a:gd name="connsiteX0" fmla="*/ 0 w 1684653"/>
              <a:gd name="connsiteY0" fmla="*/ 0 h 1913748"/>
              <a:gd name="connsiteX1" fmla="*/ 1684653 w 1684653"/>
              <a:gd name="connsiteY1" fmla="*/ 742950 h 1913748"/>
              <a:gd name="connsiteX2" fmla="*/ 1671953 w 1684653"/>
              <a:gd name="connsiteY2" fmla="*/ 897748 h 1913748"/>
              <a:gd name="connsiteX3" fmla="*/ 0 w 1684653"/>
              <a:gd name="connsiteY3" fmla="*/ 1913748 h 1913748"/>
              <a:gd name="connsiteX4" fmla="*/ 0 w 1684653"/>
              <a:gd name="connsiteY4" fmla="*/ 0 h 1913748"/>
              <a:gd name="connsiteX0" fmla="*/ 0 w 1691003"/>
              <a:gd name="connsiteY0" fmla="*/ 0 h 1913748"/>
              <a:gd name="connsiteX1" fmla="*/ 1684653 w 1691003"/>
              <a:gd name="connsiteY1" fmla="*/ 742950 h 1913748"/>
              <a:gd name="connsiteX2" fmla="*/ 1691003 w 1691003"/>
              <a:gd name="connsiteY2" fmla="*/ 910448 h 1913748"/>
              <a:gd name="connsiteX3" fmla="*/ 0 w 1691003"/>
              <a:gd name="connsiteY3" fmla="*/ 1913748 h 1913748"/>
              <a:gd name="connsiteX4" fmla="*/ 0 w 1691003"/>
              <a:gd name="connsiteY4" fmla="*/ 0 h 1913748"/>
              <a:gd name="connsiteX0" fmla="*/ 0 w 1684652"/>
              <a:gd name="connsiteY0" fmla="*/ 0 h 1913748"/>
              <a:gd name="connsiteX1" fmla="*/ 1684653 w 1684652"/>
              <a:gd name="connsiteY1" fmla="*/ 742950 h 1913748"/>
              <a:gd name="connsiteX2" fmla="*/ 1666013 w 1684652"/>
              <a:gd name="connsiteY2" fmla="*/ 879309 h 1913748"/>
              <a:gd name="connsiteX3" fmla="*/ 0 w 1684652"/>
              <a:gd name="connsiteY3" fmla="*/ 1913748 h 1913748"/>
              <a:gd name="connsiteX4" fmla="*/ 0 w 1684652"/>
              <a:gd name="connsiteY4" fmla="*/ 0 h 1913748"/>
              <a:gd name="connsiteX0" fmla="*/ 0 w 1695169"/>
              <a:gd name="connsiteY0" fmla="*/ 0 h 1913748"/>
              <a:gd name="connsiteX1" fmla="*/ 1684653 w 1695169"/>
              <a:gd name="connsiteY1" fmla="*/ 742950 h 1913748"/>
              <a:gd name="connsiteX2" fmla="*/ 1695169 w 1695169"/>
              <a:gd name="connsiteY2" fmla="*/ 879309 h 1913748"/>
              <a:gd name="connsiteX3" fmla="*/ 0 w 1695169"/>
              <a:gd name="connsiteY3" fmla="*/ 1913748 h 1913748"/>
              <a:gd name="connsiteX4" fmla="*/ 0 w 1695169"/>
              <a:gd name="connsiteY4" fmla="*/ 0 h 1913748"/>
              <a:gd name="connsiteX0" fmla="*/ 0 w 1695169"/>
              <a:gd name="connsiteY0" fmla="*/ 0 h 1913748"/>
              <a:gd name="connsiteX1" fmla="*/ 1688818 w 1695169"/>
              <a:gd name="connsiteY1" fmla="*/ 722191 h 1913748"/>
              <a:gd name="connsiteX2" fmla="*/ 1695169 w 1695169"/>
              <a:gd name="connsiteY2" fmla="*/ 879309 h 1913748"/>
              <a:gd name="connsiteX3" fmla="*/ 0 w 1695169"/>
              <a:gd name="connsiteY3" fmla="*/ 1913748 h 1913748"/>
              <a:gd name="connsiteX4" fmla="*/ 0 w 1695169"/>
              <a:gd name="connsiteY4" fmla="*/ 0 h 1913748"/>
              <a:gd name="connsiteX0" fmla="*/ 0 w 1699334"/>
              <a:gd name="connsiteY0" fmla="*/ 0 h 1913748"/>
              <a:gd name="connsiteX1" fmla="*/ 1688818 w 1699334"/>
              <a:gd name="connsiteY1" fmla="*/ 722191 h 1913748"/>
              <a:gd name="connsiteX2" fmla="*/ 1699334 w 1699334"/>
              <a:gd name="connsiteY2" fmla="*/ 858550 h 1913748"/>
              <a:gd name="connsiteX3" fmla="*/ 0 w 1699334"/>
              <a:gd name="connsiteY3" fmla="*/ 1913748 h 1913748"/>
              <a:gd name="connsiteX4" fmla="*/ 0 w 1699334"/>
              <a:gd name="connsiteY4" fmla="*/ 0 h 1913748"/>
              <a:gd name="connsiteX0" fmla="*/ 0 w 1699334"/>
              <a:gd name="connsiteY0" fmla="*/ 0 h 1913748"/>
              <a:gd name="connsiteX1" fmla="*/ 1692983 w 1699334"/>
              <a:gd name="connsiteY1" fmla="*/ 737760 h 1913748"/>
              <a:gd name="connsiteX2" fmla="*/ 1699334 w 1699334"/>
              <a:gd name="connsiteY2" fmla="*/ 858550 h 1913748"/>
              <a:gd name="connsiteX3" fmla="*/ 0 w 1699334"/>
              <a:gd name="connsiteY3" fmla="*/ 1913748 h 1913748"/>
              <a:gd name="connsiteX4" fmla="*/ 0 w 1699334"/>
              <a:gd name="connsiteY4" fmla="*/ 0 h 1913748"/>
              <a:gd name="connsiteX0" fmla="*/ 0 w 1693087"/>
              <a:gd name="connsiteY0" fmla="*/ 0 h 1913748"/>
              <a:gd name="connsiteX1" fmla="*/ 1692983 w 1693087"/>
              <a:gd name="connsiteY1" fmla="*/ 737760 h 1913748"/>
              <a:gd name="connsiteX2" fmla="*/ 1693087 w 1693087"/>
              <a:gd name="connsiteY2" fmla="*/ 854658 h 1913748"/>
              <a:gd name="connsiteX3" fmla="*/ 0 w 1693087"/>
              <a:gd name="connsiteY3" fmla="*/ 1913748 h 1913748"/>
              <a:gd name="connsiteX4" fmla="*/ 0 w 1693087"/>
              <a:gd name="connsiteY4" fmla="*/ 0 h 1913748"/>
              <a:gd name="connsiteX0" fmla="*/ 0 w 1696107"/>
              <a:gd name="connsiteY0" fmla="*/ 0 h 1913748"/>
              <a:gd name="connsiteX1" fmla="*/ 1696107 w 1696107"/>
              <a:gd name="connsiteY1" fmla="*/ 737760 h 1913748"/>
              <a:gd name="connsiteX2" fmla="*/ 1693087 w 1696107"/>
              <a:gd name="connsiteY2" fmla="*/ 854658 h 1913748"/>
              <a:gd name="connsiteX3" fmla="*/ 0 w 1696107"/>
              <a:gd name="connsiteY3" fmla="*/ 1913748 h 1913748"/>
              <a:gd name="connsiteX4" fmla="*/ 0 w 1696107"/>
              <a:gd name="connsiteY4" fmla="*/ 0 h 1913748"/>
              <a:gd name="connsiteX0" fmla="*/ 0 w 1696107"/>
              <a:gd name="connsiteY0" fmla="*/ 0 h 1913748"/>
              <a:gd name="connsiteX1" fmla="*/ 1696107 w 1696107"/>
              <a:gd name="connsiteY1" fmla="*/ 737760 h 1913748"/>
              <a:gd name="connsiteX2" fmla="*/ 1684883 w 1696107"/>
              <a:gd name="connsiteY2" fmla="*/ 838600 h 1913748"/>
              <a:gd name="connsiteX3" fmla="*/ 0 w 1696107"/>
              <a:gd name="connsiteY3" fmla="*/ 1913748 h 1913748"/>
              <a:gd name="connsiteX4" fmla="*/ 0 w 1696107"/>
              <a:gd name="connsiteY4" fmla="*/ 0 h 1913748"/>
              <a:gd name="connsiteX0" fmla="*/ 0 w 1684883"/>
              <a:gd name="connsiteY0" fmla="*/ 0 h 1913748"/>
              <a:gd name="connsiteX1" fmla="*/ 1679700 w 1684883"/>
              <a:gd name="connsiteY1" fmla="*/ 753817 h 1913748"/>
              <a:gd name="connsiteX2" fmla="*/ 1684883 w 1684883"/>
              <a:gd name="connsiteY2" fmla="*/ 838600 h 1913748"/>
              <a:gd name="connsiteX3" fmla="*/ 0 w 1684883"/>
              <a:gd name="connsiteY3" fmla="*/ 1913748 h 1913748"/>
              <a:gd name="connsiteX4" fmla="*/ 0 w 1684883"/>
              <a:gd name="connsiteY4" fmla="*/ 0 h 1913748"/>
              <a:gd name="connsiteX0" fmla="*/ 0 w 1692005"/>
              <a:gd name="connsiteY0" fmla="*/ 0 h 1913748"/>
              <a:gd name="connsiteX1" fmla="*/ 1692005 w 1692005"/>
              <a:gd name="connsiteY1" fmla="*/ 775227 h 1913748"/>
              <a:gd name="connsiteX2" fmla="*/ 1684883 w 1692005"/>
              <a:gd name="connsiteY2" fmla="*/ 838600 h 1913748"/>
              <a:gd name="connsiteX3" fmla="*/ 0 w 1692005"/>
              <a:gd name="connsiteY3" fmla="*/ 1913748 h 1913748"/>
              <a:gd name="connsiteX4" fmla="*/ 0 w 1692005"/>
              <a:gd name="connsiteY4" fmla="*/ 0 h 1913748"/>
              <a:gd name="connsiteX0" fmla="*/ 0 w 1693086"/>
              <a:gd name="connsiteY0" fmla="*/ 0 h 1913748"/>
              <a:gd name="connsiteX1" fmla="*/ 1692005 w 1693086"/>
              <a:gd name="connsiteY1" fmla="*/ 775227 h 1913748"/>
              <a:gd name="connsiteX2" fmla="*/ 1693086 w 1693086"/>
              <a:gd name="connsiteY2" fmla="*/ 849305 h 1913748"/>
              <a:gd name="connsiteX3" fmla="*/ 0 w 1693086"/>
              <a:gd name="connsiteY3" fmla="*/ 1913748 h 1913748"/>
              <a:gd name="connsiteX4" fmla="*/ 0 w 1693086"/>
              <a:gd name="connsiteY4" fmla="*/ 0 h 1913748"/>
              <a:gd name="connsiteX0" fmla="*/ 0 w 1693086"/>
              <a:gd name="connsiteY0" fmla="*/ 0 h 1913748"/>
              <a:gd name="connsiteX1" fmla="*/ 1692005 w 1693086"/>
              <a:gd name="connsiteY1" fmla="*/ 775227 h 1913748"/>
              <a:gd name="connsiteX2" fmla="*/ 1693086 w 1693086"/>
              <a:gd name="connsiteY2" fmla="*/ 843953 h 1913748"/>
              <a:gd name="connsiteX3" fmla="*/ 0 w 1693086"/>
              <a:gd name="connsiteY3" fmla="*/ 1913748 h 1913748"/>
              <a:gd name="connsiteX4" fmla="*/ 0 w 1693086"/>
              <a:gd name="connsiteY4" fmla="*/ 0 h 1913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086" h="1913748">
                <a:moveTo>
                  <a:pt x="0" y="0"/>
                </a:moveTo>
                <a:lnTo>
                  <a:pt x="1692005" y="775227"/>
                </a:lnTo>
                <a:cubicBezTo>
                  <a:pt x="1692040" y="814193"/>
                  <a:pt x="1693051" y="804987"/>
                  <a:pt x="1693086" y="843953"/>
                </a:cubicBezTo>
                <a:lnTo>
                  <a:pt x="0" y="1913748"/>
                </a:lnTo>
                <a:lnTo>
                  <a:pt x="0" y="0"/>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solidFill>
                <a:prstClr val="black"/>
              </a:solidFill>
              <a:latin typeface="Intel Clear"/>
            </a:endParaRPr>
          </a:p>
        </p:txBody>
      </p:sp>
      <p:sp>
        <p:nvSpPr>
          <p:cNvPr id="149" name="Rectangle 148"/>
          <p:cNvSpPr/>
          <p:nvPr/>
        </p:nvSpPr>
        <p:spPr bwMode="auto">
          <a:xfrm>
            <a:off x="7310011" y="486517"/>
            <a:ext cx="1024866" cy="807704"/>
          </a:xfrm>
          <a:prstGeom prst="rect">
            <a:avLst/>
          </a:prstGeom>
          <a:solidFill>
            <a:srgbClr val="00319E"/>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prstClr val="black"/>
              </a:solidFill>
              <a:latin typeface="Intel Clear"/>
            </a:endParaRPr>
          </a:p>
        </p:txBody>
      </p:sp>
      <p:sp>
        <p:nvSpPr>
          <p:cNvPr id="150" name="TextBox 149"/>
          <p:cNvSpPr txBox="1"/>
          <p:nvPr/>
        </p:nvSpPr>
        <p:spPr>
          <a:xfrm>
            <a:off x="6651422" y="659042"/>
            <a:ext cx="660354" cy="253916"/>
          </a:xfrm>
          <a:prstGeom prst="rect">
            <a:avLst/>
          </a:prstGeom>
          <a:noFill/>
        </p:spPr>
        <p:txBody>
          <a:bodyPr wrap="square" rtlCol="0">
            <a:spAutoFit/>
          </a:bodyPr>
          <a:lstStyle/>
          <a:p>
            <a:pPr defTabSz="685800" eaLnBrk="0" fontAlgn="base" hangingPunct="0">
              <a:spcBef>
                <a:spcPct val="0"/>
              </a:spcBef>
              <a:spcAft>
                <a:spcPct val="0"/>
              </a:spcAft>
            </a:pPr>
            <a:r>
              <a:rPr lang="en-US" sz="1050" dirty="0" err="1">
                <a:solidFill>
                  <a:prstClr val="black"/>
                </a:solidFill>
                <a:latin typeface="Arial" pitchFamily="34" charset="0"/>
              </a:rPr>
              <a:t>data_in</a:t>
            </a:r>
            <a:endParaRPr lang="en-US" sz="1050" dirty="0">
              <a:solidFill>
                <a:prstClr val="black"/>
              </a:solidFill>
              <a:latin typeface="Arial" pitchFamily="34" charset="0"/>
            </a:endParaRPr>
          </a:p>
        </p:txBody>
      </p:sp>
      <p:cxnSp>
        <p:nvCxnSpPr>
          <p:cNvPr id="151" name="Straight Arrow Connector 150"/>
          <p:cNvCxnSpPr/>
          <p:nvPr/>
        </p:nvCxnSpPr>
        <p:spPr bwMode="auto">
          <a:xfrm>
            <a:off x="6854576" y="982702"/>
            <a:ext cx="4572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52" name="Flowchart: Or 151"/>
          <p:cNvSpPr/>
          <p:nvPr/>
        </p:nvSpPr>
        <p:spPr bwMode="auto">
          <a:xfrm>
            <a:off x="7905806" y="656946"/>
            <a:ext cx="246888" cy="246888"/>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53" name="Flowchart: Summing Junction 152"/>
          <p:cNvSpPr/>
          <p:nvPr/>
        </p:nvSpPr>
        <p:spPr bwMode="auto">
          <a:xfrm>
            <a:off x="7511981" y="874411"/>
            <a:ext cx="246888"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54" name="Rectangle 153"/>
          <p:cNvSpPr/>
          <p:nvPr/>
        </p:nvSpPr>
        <p:spPr>
          <a:xfrm>
            <a:off x="7083177" y="241723"/>
            <a:ext cx="1484914" cy="276999"/>
          </a:xfrm>
          <a:prstGeom prst="rect">
            <a:avLst/>
          </a:prstGeom>
        </p:spPr>
        <p:txBody>
          <a:bodyPr wrap="square">
            <a:spAutoFit/>
          </a:bodyPr>
          <a:lstStyle/>
          <a:p>
            <a:pPr algn="ctr" defTabSz="685800" eaLnBrk="0" fontAlgn="base" hangingPunct="0">
              <a:spcBef>
                <a:spcPct val="0"/>
              </a:spcBef>
              <a:spcAft>
                <a:spcPct val="0"/>
              </a:spcAft>
            </a:pPr>
            <a:r>
              <a:rPr lang="en-US" sz="1200" dirty="0">
                <a:solidFill>
                  <a:prstClr val="black"/>
                </a:solidFill>
                <a:latin typeface="Arial" pitchFamily="34" charset="0"/>
              </a:rPr>
              <a:t>DSPs</a:t>
            </a:r>
          </a:p>
        </p:txBody>
      </p:sp>
      <p:sp>
        <p:nvSpPr>
          <p:cNvPr id="155" name="Rectangle 2646"/>
          <p:cNvSpPr/>
          <p:nvPr/>
        </p:nvSpPr>
        <p:spPr bwMode="auto">
          <a:xfrm rot="10800000">
            <a:off x="6747573" y="1931617"/>
            <a:ext cx="551566" cy="1143000"/>
          </a:xfrm>
          <a:custGeom>
            <a:avLst/>
            <a:gdLst>
              <a:gd name="connsiteX0" fmla="*/ 0 w 1684653"/>
              <a:gd name="connsiteY0" fmla="*/ 0 h 1170798"/>
              <a:gd name="connsiteX1" fmla="*/ 1684653 w 1684653"/>
              <a:gd name="connsiteY1" fmla="*/ 0 h 1170798"/>
              <a:gd name="connsiteX2" fmla="*/ 1684653 w 1684653"/>
              <a:gd name="connsiteY2" fmla="*/ 1170798 h 1170798"/>
              <a:gd name="connsiteX3" fmla="*/ 0 w 1684653"/>
              <a:gd name="connsiteY3" fmla="*/ 1170798 h 1170798"/>
              <a:gd name="connsiteX4" fmla="*/ 0 w 1684653"/>
              <a:gd name="connsiteY4" fmla="*/ 0 h 1170798"/>
              <a:gd name="connsiteX0" fmla="*/ 0 w 1684653"/>
              <a:gd name="connsiteY0" fmla="*/ 0 h 1170798"/>
              <a:gd name="connsiteX1" fmla="*/ 1684653 w 1684653"/>
              <a:gd name="connsiteY1" fmla="*/ 0 h 1170798"/>
              <a:gd name="connsiteX2" fmla="*/ 1671953 w 1684653"/>
              <a:gd name="connsiteY2" fmla="*/ 154798 h 1170798"/>
              <a:gd name="connsiteX3" fmla="*/ 0 w 1684653"/>
              <a:gd name="connsiteY3" fmla="*/ 1170798 h 1170798"/>
              <a:gd name="connsiteX4" fmla="*/ 0 w 1684653"/>
              <a:gd name="connsiteY4" fmla="*/ 0 h 1170798"/>
              <a:gd name="connsiteX0" fmla="*/ 0 w 1684653"/>
              <a:gd name="connsiteY0" fmla="*/ 0 h 1913748"/>
              <a:gd name="connsiteX1" fmla="*/ 1684653 w 1684653"/>
              <a:gd name="connsiteY1" fmla="*/ 742950 h 1913748"/>
              <a:gd name="connsiteX2" fmla="*/ 1671953 w 1684653"/>
              <a:gd name="connsiteY2" fmla="*/ 897748 h 1913748"/>
              <a:gd name="connsiteX3" fmla="*/ 0 w 1684653"/>
              <a:gd name="connsiteY3" fmla="*/ 1913748 h 1913748"/>
              <a:gd name="connsiteX4" fmla="*/ 0 w 1684653"/>
              <a:gd name="connsiteY4" fmla="*/ 0 h 1913748"/>
              <a:gd name="connsiteX0" fmla="*/ 0 w 1691003"/>
              <a:gd name="connsiteY0" fmla="*/ 0 h 1913748"/>
              <a:gd name="connsiteX1" fmla="*/ 1684653 w 1691003"/>
              <a:gd name="connsiteY1" fmla="*/ 742950 h 1913748"/>
              <a:gd name="connsiteX2" fmla="*/ 1691003 w 1691003"/>
              <a:gd name="connsiteY2" fmla="*/ 910448 h 1913748"/>
              <a:gd name="connsiteX3" fmla="*/ 0 w 1691003"/>
              <a:gd name="connsiteY3" fmla="*/ 1913748 h 1913748"/>
              <a:gd name="connsiteX4" fmla="*/ 0 w 1691003"/>
              <a:gd name="connsiteY4" fmla="*/ 0 h 1913748"/>
              <a:gd name="connsiteX0" fmla="*/ 0 w 1684652"/>
              <a:gd name="connsiteY0" fmla="*/ 0 h 1913748"/>
              <a:gd name="connsiteX1" fmla="*/ 1684653 w 1684652"/>
              <a:gd name="connsiteY1" fmla="*/ 742950 h 1913748"/>
              <a:gd name="connsiteX2" fmla="*/ 1666013 w 1684652"/>
              <a:gd name="connsiteY2" fmla="*/ 879309 h 1913748"/>
              <a:gd name="connsiteX3" fmla="*/ 0 w 1684652"/>
              <a:gd name="connsiteY3" fmla="*/ 1913748 h 1913748"/>
              <a:gd name="connsiteX4" fmla="*/ 0 w 1684652"/>
              <a:gd name="connsiteY4" fmla="*/ 0 h 1913748"/>
              <a:gd name="connsiteX0" fmla="*/ 0 w 1695169"/>
              <a:gd name="connsiteY0" fmla="*/ 0 h 1913748"/>
              <a:gd name="connsiteX1" fmla="*/ 1684653 w 1695169"/>
              <a:gd name="connsiteY1" fmla="*/ 742950 h 1913748"/>
              <a:gd name="connsiteX2" fmla="*/ 1695169 w 1695169"/>
              <a:gd name="connsiteY2" fmla="*/ 879309 h 1913748"/>
              <a:gd name="connsiteX3" fmla="*/ 0 w 1695169"/>
              <a:gd name="connsiteY3" fmla="*/ 1913748 h 1913748"/>
              <a:gd name="connsiteX4" fmla="*/ 0 w 1695169"/>
              <a:gd name="connsiteY4" fmla="*/ 0 h 1913748"/>
              <a:gd name="connsiteX0" fmla="*/ 0 w 1695169"/>
              <a:gd name="connsiteY0" fmla="*/ 0 h 1913748"/>
              <a:gd name="connsiteX1" fmla="*/ 1688818 w 1695169"/>
              <a:gd name="connsiteY1" fmla="*/ 722191 h 1913748"/>
              <a:gd name="connsiteX2" fmla="*/ 1695169 w 1695169"/>
              <a:gd name="connsiteY2" fmla="*/ 879309 h 1913748"/>
              <a:gd name="connsiteX3" fmla="*/ 0 w 1695169"/>
              <a:gd name="connsiteY3" fmla="*/ 1913748 h 1913748"/>
              <a:gd name="connsiteX4" fmla="*/ 0 w 1695169"/>
              <a:gd name="connsiteY4" fmla="*/ 0 h 1913748"/>
              <a:gd name="connsiteX0" fmla="*/ 0 w 1699334"/>
              <a:gd name="connsiteY0" fmla="*/ 0 h 1913748"/>
              <a:gd name="connsiteX1" fmla="*/ 1688818 w 1699334"/>
              <a:gd name="connsiteY1" fmla="*/ 722191 h 1913748"/>
              <a:gd name="connsiteX2" fmla="*/ 1699334 w 1699334"/>
              <a:gd name="connsiteY2" fmla="*/ 858550 h 1913748"/>
              <a:gd name="connsiteX3" fmla="*/ 0 w 1699334"/>
              <a:gd name="connsiteY3" fmla="*/ 1913748 h 1913748"/>
              <a:gd name="connsiteX4" fmla="*/ 0 w 1699334"/>
              <a:gd name="connsiteY4" fmla="*/ 0 h 1913748"/>
              <a:gd name="connsiteX0" fmla="*/ 0 w 1699334"/>
              <a:gd name="connsiteY0" fmla="*/ 0 h 1913748"/>
              <a:gd name="connsiteX1" fmla="*/ 1692983 w 1699334"/>
              <a:gd name="connsiteY1" fmla="*/ 737760 h 1913748"/>
              <a:gd name="connsiteX2" fmla="*/ 1699334 w 1699334"/>
              <a:gd name="connsiteY2" fmla="*/ 858550 h 1913748"/>
              <a:gd name="connsiteX3" fmla="*/ 0 w 1699334"/>
              <a:gd name="connsiteY3" fmla="*/ 1913748 h 1913748"/>
              <a:gd name="connsiteX4" fmla="*/ 0 w 1699334"/>
              <a:gd name="connsiteY4" fmla="*/ 0 h 1913748"/>
              <a:gd name="connsiteX0" fmla="*/ 0 w 1693087"/>
              <a:gd name="connsiteY0" fmla="*/ 0 h 1913748"/>
              <a:gd name="connsiteX1" fmla="*/ 1692983 w 1693087"/>
              <a:gd name="connsiteY1" fmla="*/ 737760 h 1913748"/>
              <a:gd name="connsiteX2" fmla="*/ 1693087 w 1693087"/>
              <a:gd name="connsiteY2" fmla="*/ 854658 h 1913748"/>
              <a:gd name="connsiteX3" fmla="*/ 0 w 1693087"/>
              <a:gd name="connsiteY3" fmla="*/ 1913748 h 1913748"/>
              <a:gd name="connsiteX4" fmla="*/ 0 w 1693087"/>
              <a:gd name="connsiteY4" fmla="*/ 0 h 1913748"/>
              <a:gd name="connsiteX0" fmla="*/ 0 w 1696107"/>
              <a:gd name="connsiteY0" fmla="*/ 0 h 1913748"/>
              <a:gd name="connsiteX1" fmla="*/ 1696107 w 1696107"/>
              <a:gd name="connsiteY1" fmla="*/ 737760 h 1913748"/>
              <a:gd name="connsiteX2" fmla="*/ 1693087 w 1696107"/>
              <a:gd name="connsiteY2" fmla="*/ 854658 h 1913748"/>
              <a:gd name="connsiteX3" fmla="*/ 0 w 1696107"/>
              <a:gd name="connsiteY3" fmla="*/ 1913748 h 1913748"/>
              <a:gd name="connsiteX4" fmla="*/ 0 w 1696107"/>
              <a:gd name="connsiteY4" fmla="*/ 0 h 1913748"/>
              <a:gd name="connsiteX0" fmla="*/ 0 w 1696107"/>
              <a:gd name="connsiteY0" fmla="*/ 0 h 1913748"/>
              <a:gd name="connsiteX1" fmla="*/ 1696107 w 1696107"/>
              <a:gd name="connsiteY1" fmla="*/ 737760 h 1913748"/>
              <a:gd name="connsiteX2" fmla="*/ 1684883 w 1696107"/>
              <a:gd name="connsiteY2" fmla="*/ 838600 h 1913748"/>
              <a:gd name="connsiteX3" fmla="*/ 0 w 1696107"/>
              <a:gd name="connsiteY3" fmla="*/ 1913748 h 1913748"/>
              <a:gd name="connsiteX4" fmla="*/ 0 w 1696107"/>
              <a:gd name="connsiteY4" fmla="*/ 0 h 1913748"/>
              <a:gd name="connsiteX0" fmla="*/ 0 w 1684883"/>
              <a:gd name="connsiteY0" fmla="*/ 0 h 1913748"/>
              <a:gd name="connsiteX1" fmla="*/ 1679700 w 1684883"/>
              <a:gd name="connsiteY1" fmla="*/ 753817 h 1913748"/>
              <a:gd name="connsiteX2" fmla="*/ 1684883 w 1684883"/>
              <a:gd name="connsiteY2" fmla="*/ 838600 h 1913748"/>
              <a:gd name="connsiteX3" fmla="*/ 0 w 1684883"/>
              <a:gd name="connsiteY3" fmla="*/ 1913748 h 1913748"/>
              <a:gd name="connsiteX4" fmla="*/ 0 w 1684883"/>
              <a:gd name="connsiteY4" fmla="*/ 0 h 1913748"/>
              <a:gd name="connsiteX0" fmla="*/ 0 w 1692005"/>
              <a:gd name="connsiteY0" fmla="*/ 0 h 1913748"/>
              <a:gd name="connsiteX1" fmla="*/ 1692005 w 1692005"/>
              <a:gd name="connsiteY1" fmla="*/ 775227 h 1913748"/>
              <a:gd name="connsiteX2" fmla="*/ 1684883 w 1692005"/>
              <a:gd name="connsiteY2" fmla="*/ 838600 h 1913748"/>
              <a:gd name="connsiteX3" fmla="*/ 0 w 1692005"/>
              <a:gd name="connsiteY3" fmla="*/ 1913748 h 1913748"/>
              <a:gd name="connsiteX4" fmla="*/ 0 w 1692005"/>
              <a:gd name="connsiteY4" fmla="*/ 0 h 1913748"/>
              <a:gd name="connsiteX0" fmla="*/ 0 w 1693086"/>
              <a:gd name="connsiteY0" fmla="*/ 0 h 1913748"/>
              <a:gd name="connsiteX1" fmla="*/ 1692005 w 1693086"/>
              <a:gd name="connsiteY1" fmla="*/ 775227 h 1913748"/>
              <a:gd name="connsiteX2" fmla="*/ 1693086 w 1693086"/>
              <a:gd name="connsiteY2" fmla="*/ 849305 h 1913748"/>
              <a:gd name="connsiteX3" fmla="*/ 0 w 1693086"/>
              <a:gd name="connsiteY3" fmla="*/ 1913748 h 1913748"/>
              <a:gd name="connsiteX4" fmla="*/ 0 w 1693086"/>
              <a:gd name="connsiteY4" fmla="*/ 0 h 1913748"/>
              <a:gd name="connsiteX0" fmla="*/ 0 w 1693086"/>
              <a:gd name="connsiteY0" fmla="*/ 0 h 1913748"/>
              <a:gd name="connsiteX1" fmla="*/ 1692005 w 1693086"/>
              <a:gd name="connsiteY1" fmla="*/ 775227 h 1913748"/>
              <a:gd name="connsiteX2" fmla="*/ 1693086 w 1693086"/>
              <a:gd name="connsiteY2" fmla="*/ 843953 h 1913748"/>
              <a:gd name="connsiteX3" fmla="*/ 0 w 1693086"/>
              <a:gd name="connsiteY3" fmla="*/ 1913748 h 1913748"/>
              <a:gd name="connsiteX4" fmla="*/ 0 w 1693086"/>
              <a:gd name="connsiteY4" fmla="*/ 0 h 1913748"/>
              <a:gd name="connsiteX0" fmla="*/ 0 w 1693086"/>
              <a:gd name="connsiteY0" fmla="*/ 0 h 1913748"/>
              <a:gd name="connsiteX1" fmla="*/ 1692005 w 1693086"/>
              <a:gd name="connsiteY1" fmla="*/ 775227 h 1913748"/>
              <a:gd name="connsiteX2" fmla="*/ 1693086 w 1693086"/>
              <a:gd name="connsiteY2" fmla="*/ 843953 h 1913748"/>
              <a:gd name="connsiteX3" fmla="*/ 0 w 1693086"/>
              <a:gd name="connsiteY3" fmla="*/ 1913748 h 1913748"/>
              <a:gd name="connsiteX4" fmla="*/ 0 w 1693086"/>
              <a:gd name="connsiteY4" fmla="*/ 0 h 1913748"/>
              <a:gd name="connsiteX0" fmla="*/ 0 w 1904640"/>
              <a:gd name="connsiteY0" fmla="*/ 0 h 1913748"/>
              <a:gd name="connsiteX1" fmla="*/ 1904640 w 1904640"/>
              <a:gd name="connsiteY1" fmla="*/ 178308 h 1913748"/>
              <a:gd name="connsiteX2" fmla="*/ 1693086 w 1904640"/>
              <a:gd name="connsiteY2" fmla="*/ 843953 h 1913748"/>
              <a:gd name="connsiteX3" fmla="*/ 0 w 1904640"/>
              <a:gd name="connsiteY3" fmla="*/ 1913748 h 1913748"/>
              <a:gd name="connsiteX4" fmla="*/ 0 w 1904640"/>
              <a:gd name="connsiteY4" fmla="*/ 0 h 1913748"/>
              <a:gd name="connsiteX0" fmla="*/ 0 w 1904924"/>
              <a:gd name="connsiteY0" fmla="*/ 0 h 1913748"/>
              <a:gd name="connsiteX1" fmla="*/ 1904640 w 1904924"/>
              <a:gd name="connsiteY1" fmla="*/ 178308 h 1913748"/>
              <a:gd name="connsiteX2" fmla="*/ 1693086 w 1904924"/>
              <a:gd name="connsiteY2" fmla="*/ 843953 h 1913748"/>
              <a:gd name="connsiteX3" fmla="*/ 0 w 1904924"/>
              <a:gd name="connsiteY3" fmla="*/ 1913748 h 1913748"/>
              <a:gd name="connsiteX4" fmla="*/ 0 w 1904924"/>
              <a:gd name="connsiteY4" fmla="*/ 0 h 1913748"/>
              <a:gd name="connsiteX0" fmla="*/ 0 w 2376226"/>
              <a:gd name="connsiteY0" fmla="*/ 67482 h 1981230"/>
              <a:gd name="connsiteX1" fmla="*/ 2376134 w 2376226"/>
              <a:gd name="connsiteY1" fmla="*/ 0 h 1981230"/>
              <a:gd name="connsiteX2" fmla="*/ 1693086 w 2376226"/>
              <a:gd name="connsiteY2" fmla="*/ 911435 h 1981230"/>
              <a:gd name="connsiteX3" fmla="*/ 0 w 2376226"/>
              <a:gd name="connsiteY3" fmla="*/ 1981230 h 1981230"/>
              <a:gd name="connsiteX4" fmla="*/ 0 w 2376226"/>
              <a:gd name="connsiteY4" fmla="*/ 67482 h 1981230"/>
              <a:gd name="connsiteX0" fmla="*/ 0 w 2395705"/>
              <a:gd name="connsiteY0" fmla="*/ 67482 h 1981230"/>
              <a:gd name="connsiteX1" fmla="*/ 2376134 w 2395705"/>
              <a:gd name="connsiteY1" fmla="*/ 0 h 1981230"/>
              <a:gd name="connsiteX2" fmla="*/ 2395705 w 2395705"/>
              <a:gd name="connsiteY2" fmla="*/ 51170 h 1981230"/>
              <a:gd name="connsiteX3" fmla="*/ 0 w 2395705"/>
              <a:gd name="connsiteY3" fmla="*/ 1981230 h 1981230"/>
              <a:gd name="connsiteX4" fmla="*/ 0 w 2395705"/>
              <a:gd name="connsiteY4" fmla="*/ 67482 h 198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705" h="1981230">
                <a:moveTo>
                  <a:pt x="0" y="67482"/>
                </a:moveTo>
                <a:lnTo>
                  <a:pt x="2376134" y="0"/>
                </a:lnTo>
                <a:cubicBezTo>
                  <a:pt x="2385414" y="342"/>
                  <a:pt x="2395670" y="12204"/>
                  <a:pt x="2395705" y="51170"/>
                </a:cubicBezTo>
                <a:lnTo>
                  <a:pt x="0" y="1981230"/>
                </a:lnTo>
                <a:lnTo>
                  <a:pt x="0" y="67482"/>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685800"/>
            <a:endParaRPr lang="en-US" sz="1350" dirty="0">
              <a:solidFill>
                <a:prstClr val="black"/>
              </a:solidFill>
              <a:latin typeface="Intel Clear"/>
            </a:endParaRPr>
          </a:p>
        </p:txBody>
      </p:sp>
      <p:sp>
        <p:nvSpPr>
          <p:cNvPr id="156" name="Flowchart: Internal Storage 155"/>
          <p:cNvSpPr/>
          <p:nvPr/>
        </p:nvSpPr>
        <p:spPr bwMode="auto">
          <a:xfrm>
            <a:off x="7299138" y="1929425"/>
            <a:ext cx="980381" cy="1143000"/>
          </a:xfrm>
          <a:prstGeom prst="flowChartInternalStorage">
            <a:avLst/>
          </a:prstGeom>
          <a:solidFill>
            <a:srgbClr val="00B050"/>
          </a:solidFill>
          <a:ln w="6350">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r>
              <a:rPr lang="en-US" sz="1350" dirty="0">
                <a:solidFill>
                  <a:prstClr val="black"/>
                </a:solidFill>
                <a:latin typeface="Intel Clear"/>
              </a:rPr>
              <a:t>On-chip</a:t>
            </a:r>
            <a:br>
              <a:rPr lang="en-US" sz="1350" dirty="0">
                <a:solidFill>
                  <a:prstClr val="black"/>
                </a:solidFill>
                <a:latin typeface="Intel Clear"/>
              </a:rPr>
            </a:br>
            <a:r>
              <a:rPr lang="en-US" sz="1350" dirty="0">
                <a:solidFill>
                  <a:prstClr val="black"/>
                </a:solidFill>
                <a:latin typeface="Intel Clear"/>
              </a:rPr>
              <a:t>Memory</a:t>
            </a:r>
          </a:p>
          <a:p>
            <a:pPr algn="ctr" defTabSz="685800"/>
            <a:r>
              <a:rPr lang="en-US" sz="1350" dirty="0">
                <a:solidFill>
                  <a:prstClr val="black"/>
                </a:solidFill>
                <a:latin typeface="Intel Clear"/>
              </a:rPr>
              <a:t>Block</a:t>
            </a:r>
          </a:p>
          <a:p>
            <a:pPr algn="ctr" defTabSz="685800"/>
            <a:endParaRPr lang="en-US" sz="1350" dirty="0">
              <a:solidFill>
                <a:prstClr val="black"/>
              </a:solidFill>
              <a:latin typeface="Intel Clear"/>
            </a:endParaRPr>
          </a:p>
        </p:txBody>
      </p:sp>
      <p:sp>
        <p:nvSpPr>
          <p:cNvPr id="157" name="TextBox 2687"/>
          <p:cNvSpPr txBox="1"/>
          <p:nvPr/>
        </p:nvSpPr>
        <p:spPr>
          <a:xfrm>
            <a:off x="6721577" y="2040074"/>
            <a:ext cx="660354" cy="253916"/>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685800"/>
            <a:r>
              <a:rPr lang="en-US" sz="1050" dirty="0" err="1">
                <a:solidFill>
                  <a:prstClr val="black"/>
                </a:solidFill>
              </a:rPr>
              <a:t>addr</a:t>
            </a:r>
            <a:endParaRPr lang="en-US" sz="1050" dirty="0">
              <a:solidFill>
                <a:prstClr val="black"/>
              </a:solidFill>
            </a:endParaRPr>
          </a:p>
        </p:txBody>
      </p:sp>
      <p:sp>
        <p:nvSpPr>
          <p:cNvPr id="158" name="TextBox 2688"/>
          <p:cNvSpPr txBox="1"/>
          <p:nvPr/>
        </p:nvSpPr>
        <p:spPr>
          <a:xfrm>
            <a:off x="6721577" y="2409326"/>
            <a:ext cx="660354" cy="253916"/>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685800"/>
            <a:r>
              <a:rPr lang="en-US" sz="1050" dirty="0" err="1">
                <a:solidFill>
                  <a:prstClr val="black"/>
                </a:solidFill>
              </a:rPr>
              <a:t>data_in</a:t>
            </a:r>
            <a:endParaRPr lang="en-US" sz="1050" dirty="0">
              <a:solidFill>
                <a:prstClr val="black"/>
              </a:solidFill>
            </a:endParaRPr>
          </a:p>
        </p:txBody>
      </p:sp>
      <p:cxnSp>
        <p:nvCxnSpPr>
          <p:cNvPr id="159" name="Straight Arrow Connector 158"/>
          <p:cNvCxnSpPr/>
          <p:nvPr/>
        </p:nvCxnSpPr>
        <p:spPr bwMode="auto">
          <a:xfrm>
            <a:off x="6839409" y="2352113"/>
            <a:ext cx="4572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60" name="Straight Arrow Connector 159"/>
          <p:cNvCxnSpPr/>
          <p:nvPr/>
        </p:nvCxnSpPr>
        <p:spPr bwMode="auto">
          <a:xfrm>
            <a:off x="6839409" y="2732987"/>
            <a:ext cx="4572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61" name="Straight Arrow Connector 160"/>
          <p:cNvCxnSpPr/>
          <p:nvPr/>
        </p:nvCxnSpPr>
        <p:spPr bwMode="auto">
          <a:xfrm>
            <a:off x="8279518" y="2513522"/>
            <a:ext cx="429071"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162" name="TextBox 2693"/>
          <p:cNvSpPr txBox="1"/>
          <p:nvPr/>
        </p:nvSpPr>
        <p:spPr>
          <a:xfrm>
            <a:off x="8279519" y="2236697"/>
            <a:ext cx="784342" cy="253916"/>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685800"/>
            <a:r>
              <a:rPr lang="en-US" sz="1050" dirty="0" err="1">
                <a:solidFill>
                  <a:prstClr val="black"/>
                </a:solidFill>
              </a:rPr>
              <a:t>data_out</a:t>
            </a:r>
            <a:endParaRPr lang="en-US" sz="1050" dirty="0">
              <a:solidFill>
                <a:prstClr val="black"/>
              </a:solidFill>
            </a:endParaRPr>
          </a:p>
        </p:txBody>
      </p:sp>
      <p:sp>
        <p:nvSpPr>
          <p:cNvPr id="163" name="Rectangle 162"/>
          <p:cNvSpPr/>
          <p:nvPr/>
        </p:nvSpPr>
        <p:spPr bwMode="auto">
          <a:xfrm>
            <a:off x="880593" y="3492403"/>
            <a:ext cx="244657" cy="490424"/>
          </a:xfrm>
          <a:prstGeom prst="rect">
            <a:avLst/>
          </a:prstGeom>
          <a:solidFill>
            <a:schemeClr val="bg1">
              <a:alpha val="29000"/>
            </a:schemeClr>
          </a:solid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Arial" charset="0"/>
            </a:endParaRPr>
          </a:p>
        </p:txBody>
      </p:sp>
      <p:sp>
        <p:nvSpPr>
          <p:cNvPr id="164" name="Rectangle 163"/>
          <p:cNvSpPr/>
          <p:nvPr/>
        </p:nvSpPr>
        <p:spPr>
          <a:xfrm>
            <a:off x="2395001" y="4250423"/>
            <a:ext cx="2180622" cy="415498"/>
          </a:xfrm>
          <a:prstGeom prst="rect">
            <a:avLst/>
          </a:prstGeom>
        </p:spPr>
        <p:txBody>
          <a:bodyPr wrap="square">
            <a:spAutoFit/>
          </a:bodyPr>
          <a:lstStyle/>
          <a:p>
            <a:pPr algn="ctr" defTabSz="685800" eaLnBrk="0" fontAlgn="base" hangingPunct="0">
              <a:spcBef>
                <a:spcPct val="0"/>
              </a:spcBef>
              <a:spcAft>
                <a:spcPct val="0"/>
              </a:spcAft>
            </a:pPr>
            <a:r>
              <a:rPr lang="en-US" sz="1050" dirty="0">
                <a:solidFill>
                  <a:srgbClr val="006CBE"/>
                </a:solidFill>
                <a:latin typeface="Arial" pitchFamily="34" charset="0"/>
              </a:rPr>
              <a:t>Logic Elements are surrounded with a  flexible interconnect</a:t>
            </a:r>
          </a:p>
        </p:txBody>
      </p:sp>
    </p:spTree>
    <p:custDataLst>
      <p:tags r:id="rId1"/>
    </p:custDataLst>
    <p:extLst>
      <p:ext uri="{BB962C8B-B14F-4D97-AF65-F5344CB8AC3E}">
        <p14:creationId xmlns:p14="http://schemas.microsoft.com/office/powerpoint/2010/main" val="105476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 Case for FPGA Acceleration: Deep Learning</a:t>
            </a:r>
          </a:p>
        </p:txBody>
      </p:sp>
    </p:spTree>
    <p:extLst>
      <p:ext uri="{BB962C8B-B14F-4D97-AF65-F5344CB8AC3E}">
        <p14:creationId xmlns:p14="http://schemas.microsoft.com/office/powerpoint/2010/main" val="25791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32</a:t>
            </a:fld>
            <a:endParaRPr lang="en-US" dirty="0"/>
          </a:p>
        </p:txBody>
      </p:sp>
      <p:sp>
        <p:nvSpPr>
          <p:cNvPr id="3" name="Title 2"/>
          <p:cNvSpPr>
            <a:spLocks noGrp="1"/>
          </p:cNvSpPr>
          <p:nvPr>
            <p:ph type="title"/>
          </p:nvPr>
        </p:nvSpPr>
        <p:spPr>
          <a:xfrm>
            <a:off x="89853" y="153028"/>
            <a:ext cx="8229600" cy="868680"/>
          </a:xfrm>
        </p:spPr>
        <p:txBody>
          <a:bodyPr/>
          <a:lstStyle/>
          <a:p>
            <a:r>
              <a:rPr lang="en-US" dirty="0"/>
              <a:t>Bringing Intel’s Deep Learning Accelerator (DLA) for </a:t>
            </a:r>
            <a:r>
              <a:rPr lang="en-US" b="1" i="1" dirty="0"/>
              <a:t>Inference </a:t>
            </a:r>
            <a:r>
              <a:rPr lang="en-US" dirty="0"/>
              <a:t>to the Masses</a:t>
            </a:r>
          </a:p>
        </p:txBody>
      </p:sp>
      <p:sp>
        <p:nvSpPr>
          <p:cNvPr id="4" name="Content Placeholder 3"/>
          <p:cNvSpPr>
            <a:spLocks noGrp="1"/>
          </p:cNvSpPr>
          <p:nvPr>
            <p:ph sz="quarter" idx="13"/>
          </p:nvPr>
        </p:nvSpPr>
        <p:spPr>
          <a:xfrm>
            <a:off x="4957011" y="1073594"/>
            <a:ext cx="3955168" cy="3701051"/>
          </a:xfrm>
        </p:spPr>
        <p:txBody>
          <a:bodyPr/>
          <a:lstStyle/>
          <a:p>
            <a:pPr marL="285743" indent="-285743">
              <a:buFont typeface="Arial" panose="020B0604020202020204" pitchFamily="34" charset="0"/>
              <a:buChar char="•"/>
            </a:pPr>
            <a:r>
              <a:rPr lang="en-US" sz="1600" dirty="0"/>
              <a:t>Development of Efficient Spatial Architecture for Deep Learning</a:t>
            </a:r>
          </a:p>
          <a:p>
            <a:pPr marL="511162" lvl="1" indent="-285743">
              <a:buFont typeface="Arial" panose="020B0604020202020204" pitchFamily="34" charset="0"/>
              <a:buChar char="•"/>
            </a:pPr>
            <a:r>
              <a:rPr lang="en-US" sz="1600" dirty="0"/>
              <a:t>Leverage Flexibility of FPGA to generate energy efficient architectures</a:t>
            </a:r>
          </a:p>
          <a:p>
            <a:pPr marL="285743" indent="-285743">
              <a:buFont typeface="Arial" panose="020B0604020202020204" pitchFamily="34" charset="0"/>
              <a:buChar char="•"/>
            </a:pPr>
            <a:r>
              <a:rPr lang="en-US" sz="1600" dirty="0"/>
              <a:t>API calls to abstract FPGA use</a:t>
            </a:r>
          </a:p>
          <a:p>
            <a:pPr marL="511163" lvl="1" indent="-285743">
              <a:buFont typeface="Arial" panose="020B0604020202020204" pitchFamily="34" charset="0"/>
              <a:buChar char="•"/>
            </a:pPr>
            <a:r>
              <a:rPr lang="en-US" sz="1600" dirty="0"/>
              <a:t>SW callable accelerator</a:t>
            </a:r>
          </a:p>
          <a:p>
            <a:pPr marL="511163" lvl="1" indent="-285743">
              <a:buFont typeface="Arial" panose="020B0604020202020204" pitchFamily="34" charset="0"/>
              <a:buChar char="•"/>
            </a:pPr>
            <a:r>
              <a:rPr lang="en-US" sz="1600" dirty="0"/>
              <a:t>Support wide array of Deep Learning Frameworks</a:t>
            </a:r>
          </a:p>
          <a:p>
            <a:pPr marL="285743" indent="-285743">
              <a:buFont typeface="Arial" panose="020B0604020202020204" pitchFamily="34" charset="0"/>
              <a:buChar char="•"/>
            </a:pPr>
            <a:endParaRPr lang="en-US" sz="1600" dirty="0"/>
          </a:p>
          <a:p>
            <a:pPr marL="285743" indent="-285743">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3DAE296A-323E-4347-8600-AE36FC171C68}"/>
              </a:ext>
            </a:extLst>
          </p:cNvPr>
          <p:cNvPicPr>
            <a:picLocks noChangeAspect="1"/>
          </p:cNvPicPr>
          <p:nvPr/>
        </p:nvPicPr>
        <p:blipFill>
          <a:blip r:embed="rId2"/>
          <a:stretch>
            <a:fillRect/>
          </a:stretch>
        </p:blipFill>
        <p:spPr>
          <a:xfrm>
            <a:off x="28011" y="1021708"/>
            <a:ext cx="4929000" cy="3337284"/>
          </a:xfrm>
          <a:prstGeom prst="rect">
            <a:avLst/>
          </a:prstGeom>
        </p:spPr>
      </p:pic>
      <p:sp>
        <p:nvSpPr>
          <p:cNvPr id="5" name="Rectangle 4">
            <a:extLst>
              <a:ext uri="{FF2B5EF4-FFF2-40B4-BE49-F238E27FC236}">
                <a16:creationId xmlns:a16="http://schemas.microsoft.com/office/drawing/2014/main" id="{9B3DAF51-D781-4223-9FD3-A606E4E37AC9}"/>
              </a:ext>
            </a:extLst>
          </p:cNvPr>
          <p:cNvSpPr/>
          <p:nvPr/>
        </p:nvSpPr>
        <p:spPr>
          <a:xfrm>
            <a:off x="1588553" y="2173970"/>
            <a:ext cx="1106520" cy="28274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Model Optimizer &amp; Inference Engine</a:t>
            </a:r>
          </a:p>
        </p:txBody>
      </p:sp>
    </p:spTree>
    <p:extLst>
      <p:ext uri="{BB962C8B-B14F-4D97-AF65-F5344CB8AC3E}">
        <p14:creationId xmlns:p14="http://schemas.microsoft.com/office/powerpoint/2010/main" val="22438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Rectangle 352"/>
          <p:cNvSpPr/>
          <p:nvPr/>
        </p:nvSpPr>
        <p:spPr bwMode="auto">
          <a:xfrm>
            <a:off x="1187238" y="1013134"/>
            <a:ext cx="4282762" cy="3679031"/>
          </a:xfrm>
          <a:prstGeom prst="rect">
            <a:avLst/>
          </a:prstGeom>
          <a:gradFill>
            <a:gsLst>
              <a:gs pos="0">
                <a:schemeClr val="accent2">
                  <a:tint val="50000"/>
                  <a:satMod val="300000"/>
                  <a:alpha val="20000"/>
                </a:schemeClr>
              </a:gs>
              <a:gs pos="35000">
                <a:schemeClr val="accent2">
                  <a:tint val="37000"/>
                  <a:satMod val="300000"/>
                  <a:alpha val="19000"/>
                </a:schemeClr>
              </a:gs>
              <a:gs pos="100000">
                <a:schemeClr val="accent2">
                  <a:tint val="15000"/>
                  <a:satMod val="350000"/>
                  <a:alpha val="21000"/>
                </a:schemeClr>
              </a:gs>
            </a:gsLst>
          </a:gra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68577" tIns="34289" rIns="68577" bIns="34289" numCol="1" rtlCol="0" anchor="t" anchorCtr="0" compatLnSpc="1">
            <a:prstTxWarp prst="textNoShape">
              <a:avLst/>
            </a:prstTxWarp>
          </a:bodyPr>
          <a:lstStyle/>
          <a:p>
            <a:pPr defTabSz="685771"/>
            <a:r>
              <a:rPr lang="en-US" sz="1200" b="1" i="1" kern="0" dirty="0">
                <a:solidFill>
                  <a:schemeClr val="accent2"/>
                </a:solidFill>
                <a:latin typeface="Arial" charset="0"/>
              </a:rPr>
              <a:t>FPGA</a:t>
            </a:r>
          </a:p>
        </p:txBody>
      </p:sp>
      <p:sp>
        <p:nvSpPr>
          <p:cNvPr id="354" name="Title 1"/>
          <p:cNvSpPr>
            <a:spLocks noGrp="1"/>
          </p:cNvSpPr>
          <p:nvPr>
            <p:ph type="title"/>
          </p:nvPr>
        </p:nvSpPr>
        <p:spPr>
          <a:xfrm>
            <a:off x="309802" y="172971"/>
            <a:ext cx="8392238" cy="595438"/>
          </a:xfrm>
        </p:spPr>
        <p:txBody>
          <a:bodyPr/>
          <a:lstStyle/>
          <a:p>
            <a:r>
              <a:rPr lang="en-US" i="1" dirty="0"/>
              <a:t>One</a:t>
            </a:r>
            <a:r>
              <a:rPr lang="en-US" dirty="0"/>
              <a:t> Architecture </a:t>
            </a:r>
            <a:r>
              <a:rPr lang="en-US" i="1" dirty="0"/>
              <a:t>Any</a:t>
            </a:r>
            <a:r>
              <a:rPr lang="en-US" dirty="0"/>
              <a:t> Device </a:t>
            </a:r>
            <a:r>
              <a:rPr lang="en-US" i="1" dirty="0"/>
              <a:t>Any</a:t>
            </a:r>
            <a:r>
              <a:rPr lang="en-US" dirty="0"/>
              <a:t> Market</a:t>
            </a:r>
          </a:p>
        </p:txBody>
      </p:sp>
      <p:sp>
        <p:nvSpPr>
          <p:cNvPr id="359" name="Slide Number Placeholder 2"/>
          <p:cNvSpPr>
            <a:spLocks noGrp="1"/>
          </p:cNvSpPr>
          <p:nvPr>
            <p:ph type="sldNum" sz="quarter" idx="10"/>
          </p:nvPr>
        </p:nvSpPr>
        <p:spPr>
          <a:xfrm>
            <a:off x="8497672" y="4863159"/>
            <a:ext cx="523874" cy="211931"/>
          </a:xfrm>
        </p:spPr>
        <p:txBody>
          <a:bodyPr/>
          <a:lstStyle/>
          <a:p>
            <a:pPr defTabSz="685800">
              <a:defRPr/>
            </a:pPr>
            <a:fld id="{29BD3633-7A79-4899-981C-57CF7336BC8A}" type="slidenum">
              <a:rPr lang="en-US" sz="1350" kern="0">
                <a:solidFill>
                  <a:sysClr val="windowText" lastClr="000000"/>
                </a:solidFill>
              </a:rPr>
              <a:pPr defTabSz="685800">
                <a:defRPr/>
              </a:pPr>
              <a:t>33</a:t>
            </a:fld>
            <a:endParaRPr lang="en-US" sz="1350" kern="0" dirty="0">
              <a:solidFill>
                <a:sysClr val="windowText" lastClr="000000"/>
              </a:solidFill>
            </a:endParaRPr>
          </a:p>
        </p:txBody>
      </p:sp>
      <p:sp>
        <p:nvSpPr>
          <p:cNvPr id="341" name="Content Placeholder 2"/>
          <p:cNvSpPr>
            <a:spLocks noGrp="1"/>
          </p:cNvSpPr>
          <p:nvPr>
            <p:ph sz="quarter" idx="11"/>
          </p:nvPr>
        </p:nvSpPr>
        <p:spPr>
          <a:xfrm>
            <a:off x="5763203" y="929834"/>
            <a:ext cx="3379607" cy="3771900"/>
          </a:xfrm>
        </p:spPr>
        <p:txBody>
          <a:bodyPr/>
          <a:lstStyle/>
          <a:p>
            <a:r>
              <a:rPr lang="en-US" dirty="0"/>
              <a:t>Leverages 3 insights from SGEMM:</a:t>
            </a:r>
          </a:p>
          <a:p>
            <a:pPr lvl="1"/>
            <a:r>
              <a:rPr lang="en-US" dirty="0"/>
              <a:t>Customized Spatial architecture that optimizes data accesses and creates efficient dataflow</a:t>
            </a:r>
          </a:p>
          <a:p>
            <a:pPr lvl="1"/>
            <a:r>
              <a:rPr lang="en-US" dirty="0"/>
              <a:t>Creates large double-buffer to store all feature maps on-die</a:t>
            </a:r>
          </a:p>
          <a:p>
            <a:pPr lvl="1"/>
            <a:r>
              <a:rPr lang="en-US" dirty="0"/>
              <a:t>Creates a systolic PE array to map nicely on 2D Spatial Logic Array on FPGA</a:t>
            </a:r>
          </a:p>
        </p:txBody>
      </p:sp>
      <p:grpSp>
        <p:nvGrpSpPr>
          <p:cNvPr id="360" name="Group 359"/>
          <p:cNvGrpSpPr/>
          <p:nvPr/>
        </p:nvGrpSpPr>
        <p:grpSpPr>
          <a:xfrm>
            <a:off x="1343781" y="1362187"/>
            <a:ext cx="2237568" cy="3183347"/>
            <a:chOff x="1790118" y="1816246"/>
            <a:chExt cx="2983424" cy="4244462"/>
          </a:xfrm>
        </p:grpSpPr>
        <p:sp>
          <p:nvSpPr>
            <p:cNvPr id="361" name="Rectangle 360"/>
            <p:cNvSpPr/>
            <p:nvPr/>
          </p:nvSpPr>
          <p:spPr bwMode="auto">
            <a:xfrm>
              <a:off x="1790118" y="1816246"/>
              <a:ext cx="2983424" cy="42444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771"/>
              <a:r>
                <a:rPr lang="en-US" sz="1200" b="1" i="1" kern="0" dirty="0">
                  <a:solidFill>
                    <a:schemeClr val="accent3"/>
                  </a:solidFill>
                  <a:latin typeface="Arial" charset="0"/>
                </a:rPr>
                <a:t>Double-Buffer</a:t>
              </a:r>
              <a:br>
                <a:rPr lang="en-US" sz="1200" b="1" i="1" kern="0" dirty="0">
                  <a:solidFill>
                    <a:schemeClr val="accent3"/>
                  </a:solidFill>
                  <a:latin typeface="Arial" charset="0"/>
                </a:rPr>
              </a:br>
              <a:r>
                <a:rPr lang="en-US" sz="1200" b="1" i="1" kern="0" dirty="0">
                  <a:solidFill>
                    <a:schemeClr val="accent3"/>
                  </a:solidFill>
                  <a:latin typeface="Arial" charset="0"/>
                </a:rPr>
                <a:t>On-Chip RAM</a:t>
              </a:r>
            </a:p>
          </p:txBody>
        </p:sp>
        <p:grpSp>
          <p:nvGrpSpPr>
            <p:cNvPr id="362" name="Group 361"/>
            <p:cNvGrpSpPr/>
            <p:nvPr/>
          </p:nvGrpSpPr>
          <p:grpSpPr>
            <a:xfrm>
              <a:off x="2456726" y="2919490"/>
              <a:ext cx="1885951" cy="942976"/>
              <a:chOff x="751839" y="1806007"/>
              <a:chExt cx="3657600" cy="1828800"/>
            </a:xfrm>
          </p:grpSpPr>
          <p:grpSp>
            <p:nvGrpSpPr>
              <p:cNvPr id="512"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522" name="Rectangle 521"/>
                <p:cNvSpPr/>
                <p:nvPr/>
              </p:nvSpPr>
              <p:spPr bwMode="auto">
                <a:xfrm>
                  <a:off x="609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3" name="Rectangle 522"/>
                <p:cNvSpPr/>
                <p:nvPr/>
              </p:nvSpPr>
              <p:spPr bwMode="auto">
                <a:xfrm>
                  <a:off x="838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4" name="Rectangle 523"/>
                <p:cNvSpPr/>
                <p:nvPr/>
              </p:nvSpPr>
              <p:spPr bwMode="auto">
                <a:xfrm>
                  <a:off x="1066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5" name="Rectangle 524"/>
                <p:cNvSpPr/>
                <p:nvPr/>
              </p:nvSpPr>
              <p:spPr bwMode="auto">
                <a:xfrm>
                  <a:off x="1295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6" name="Rectangle 525"/>
                <p:cNvSpPr/>
                <p:nvPr/>
              </p:nvSpPr>
              <p:spPr bwMode="auto">
                <a:xfrm>
                  <a:off x="1524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7" name="Rectangle 526"/>
                <p:cNvSpPr/>
                <p:nvPr/>
              </p:nvSpPr>
              <p:spPr bwMode="auto">
                <a:xfrm>
                  <a:off x="1752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8" name="Rectangle 527"/>
                <p:cNvSpPr/>
                <p:nvPr/>
              </p:nvSpPr>
              <p:spPr bwMode="auto">
                <a:xfrm>
                  <a:off x="1981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29" name="Rectangle 528"/>
                <p:cNvSpPr/>
                <p:nvPr/>
              </p:nvSpPr>
              <p:spPr bwMode="auto">
                <a:xfrm>
                  <a:off x="2209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0" name="Rectangle 529"/>
                <p:cNvSpPr/>
                <p:nvPr/>
              </p:nvSpPr>
              <p:spPr bwMode="auto">
                <a:xfrm>
                  <a:off x="2438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1" name="Rectangle 530"/>
                <p:cNvSpPr/>
                <p:nvPr/>
              </p:nvSpPr>
              <p:spPr bwMode="auto">
                <a:xfrm>
                  <a:off x="2667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2" name="Rectangle 531"/>
                <p:cNvSpPr/>
                <p:nvPr/>
              </p:nvSpPr>
              <p:spPr bwMode="auto">
                <a:xfrm>
                  <a:off x="2895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3" name="Rectangle 532"/>
                <p:cNvSpPr/>
                <p:nvPr/>
              </p:nvSpPr>
              <p:spPr bwMode="auto">
                <a:xfrm>
                  <a:off x="3124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4" name="Rectangle 533"/>
                <p:cNvSpPr/>
                <p:nvPr/>
              </p:nvSpPr>
              <p:spPr bwMode="auto">
                <a:xfrm>
                  <a:off x="3352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5" name="Rectangle 534"/>
                <p:cNvSpPr/>
                <p:nvPr/>
              </p:nvSpPr>
              <p:spPr bwMode="auto">
                <a:xfrm>
                  <a:off x="3581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6" name="Rectangle 535"/>
                <p:cNvSpPr/>
                <p:nvPr/>
              </p:nvSpPr>
              <p:spPr bwMode="auto">
                <a:xfrm>
                  <a:off x="3810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7" name="Rectangle 536"/>
                <p:cNvSpPr/>
                <p:nvPr/>
              </p:nvSpPr>
              <p:spPr bwMode="auto">
                <a:xfrm>
                  <a:off x="4038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8" name="Rectangle 537"/>
                <p:cNvSpPr/>
                <p:nvPr/>
              </p:nvSpPr>
              <p:spPr bwMode="auto">
                <a:xfrm>
                  <a:off x="609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39" name="Rectangle 538"/>
                <p:cNvSpPr/>
                <p:nvPr/>
              </p:nvSpPr>
              <p:spPr bwMode="auto">
                <a:xfrm>
                  <a:off x="838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0" name="Rectangle 539"/>
                <p:cNvSpPr/>
                <p:nvPr/>
              </p:nvSpPr>
              <p:spPr bwMode="auto">
                <a:xfrm>
                  <a:off x="1066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1" name="Rectangle 540"/>
                <p:cNvSpPr/>
                <p:nvPr/>
              </p:nvSpPr>
              <p:spPr bwMode="auto">
                <a:xfrm>
                  <a:off x="1295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2" name="Rectangle 541"/>
                <p:cNvSpPr/>
                <p:nvPr/>
              </p:nvSpPr>
              <p:spPr bwMode="auto">
                <a:xfrm>
                  <a:off x="1524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3" name="Rectangle 542"/>
                <p:cNvSpPr/>
                <p:nvPr/>
              </p:nvSpPr>
              <p:spPr bwMode="auto">
                <a:xfrm>
                  <a:off x="1752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4" name="Rectangle 543"/>
                <p:cNvSpPr/>
                <p:nvPr/>
              </p:nvSpPr>
              <p:spPr bwMode="auto">
                <a:xfrm>
                  <a:off x="1981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5" name="Rectangle 544"/>
                <p:cNvSpPr/>
                <p:nvPr/>
              </p:nvSpPr>
              <p:spPr bwMode="auto">
                <a:xfrm>
                  <a:off x="2209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6" name="Rectangle 545"/>
                <p:cNvSpPr/>
                <p:nvPr/>
              </p:nvSpPr>
              <p:spPr bwMode="auto">
                <a:xfrm>
                  <a:off x="2438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7" name="Rectangle 546"/>
                <p:cNvSpPr/>
                <p:nvPr/>
              </p:nvSpPr>
              <p:spPr bwMode="auto">
                <a:xfrm>
                  <a:off x="2667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8" name="Rectangle 547"/>
                <p:cNvSpPr/>
                <p:nvPr/>
              </p:nvSpPr>
              <p:spPr bwMode="auto">
                <a:xfrm>
                  <a:off x="2895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49" name="Rectangle 548"/>
                <p:cNvSpPr/>
                <p:nvPr/>
              </p:nvSpPr>
              <p:spPr bwMode="auto">
                <a:xfrm>
                  <a:off x="3124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0" name="Rectangle 549"/>
                <p:cNvSpPr/>
                <p:nvPr/>
              </p:nvSpPr>
              <p:spPr bwMode="auto">
                <a:xfrm>
                  <a:off x="3352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1" name="Rectangle 550"/>
                <p:cNvSpPr/>
                <p:nvPr/>
              </p:nvSpPr>
              <p:spPr bwMode="auto">
                <a:xfrm>
                  <a:off x="3581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2" name="Rectangle 551"/>
                <p:cNvSpPr/>
                <p:nvPr/>
              </p:nvSpPr>
              <p:spPr bwMode="auto">
                <a:xfrm>
                  <a:off x="3810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3" name="Rectangle 552"/>
                <p:cNvSpPr/>
                <p:nvPr/>
              </p:nvSpPr>
              <p:spPr bwMode="auto">
                <a:xfrm>
                  <a:off x="4038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4" name="Rectangle 553"/>
                <p:cNvSpPr/>
                <p:nvPr/>
              </p:nvSpPr>
              <p:spPr bwMode="auto">
                <a:xfrm>
                  <a:off x="609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5" name="Rectangle 554"/>
                <p:cNvSpPr/>
                <p:nvPr/>
              </p:nvSpPr>
              <p:spPr bwMode="auto">
                <a:xfrm>
                  <a:off x="838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6" name="Rectangle 555"/>
                <p:cNvSpPr/>
                <p:nvPr/>
              </p:nvSpPr>
              <p:spPr bwMode="auto">
                <a:xfrm>
                  <a:off x="1066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7" name="Rectangle 556"/>
                <p:cNvSpPr/>
                <p:nvPr/>
              </p:nvSpPr>
              <p:spPr bwMode="auto">
                <a:xfrm>
                  <a:off x="1295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8" name="Rectangle 557"/>
                <p:cNvSpPr/>
                <p:nvPr/>
              </p:nvSpPr>
              <p:spPr bwMode="auto">
                <a:xfrm>
                  <a:off x="1524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59" name="Rectangle 558"/>
                <p:cNvSpPr/>
                <p:nvPr/>
              </p:nvSpPr>
              <p:spPr bwMode="auto">
                <a:xfrm>
                  <a:off x="1752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0" name="Rectangle 559"/>
                <p:cNvSpPr/>
                <p:nvPr/>
              </p:nvSpPr>
              <p:spPr bwMode="auto">
                <a:xfrm>
                  <a:off x="1981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1" name="Rectangle 560"/>
                <p:cNvSpPr/>
                <p:nvPr/>
              </p:nvSpPr>
              <p:spPr bwMode="auto">
                <a:xfrm>
                  <a:off x="2209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2" name="Rectangle 561"/>
                <p:cNvSpPr/>
                <p:nvPr/>
              </p:nvSpPr>
              <p:spPr bwMode="auto">
                <a:xfrm>
                  <a:off x="2438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3" name="Rectangle 562"/>
                <p:cNvSpPr/>
                <p:nvPr/>
              </p:nvSpPr>
              <p:spPr bwMode="auto">
                <a:xfrm>
                  <a:off x="2667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4" name="Rectangle 563"/>
                <p:cNvSpPr/>
                <p:nvPr/>
              </p:nvSpPr>
              <p:spPr bwMode="auto">
                <a:xfrm>
                  <a:off x="2895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5" name="Rectangle 564"/>
                <p:cNvSpPr/>
                <p:nvPr/>
              </p:nvSpPr>
              <p:spPr bwMode="auto">
                <a:xfrm>
                  <a:off x="3124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6" name="Rectangle 565"/>
                <p:cNvSpPr/>
                <p:nvPr/>
              </p:nvSpPr>
              <p:spPr bwMode="auto">
                <a:xfrm>
                  <a:off x="3352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7" name="Rectangle 566"/>
                <p:cNvSpPr/>
                <p:nvPr/>
              </p:nvSpPr>
              <p:spPr bwMode="auto">
                <a:xfrm>
                  <a:off x="3581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8" name="Rectangle 567"/>
                <p:cNvSpPr/>
                <p:nvPr/>
              </p:nvSpPr>
              <p:spPr bwMode="auto">
                <a:xfrm>
                  <a:off x="3810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69" name="Rectangle 568"/>
                <p:cNvSpPr/>
                <p:nvPr/>
              </p:nvSpPr>
              <p:spPr bwMode="auto">
                <a:xfrm>
                  <a:off x="4038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0" name="Rectangle 569"/>
                <p:cNvSpPr/>
                <p:nvPr/>
              </p:nvSpPr>
              <p:spPr bwMode="auto">
                <a:xfrm>
                  <a:off x="609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1" name="Rectangle 570"/>
                <p:cNvSpPr/>
                <p:nvPr/>
              </p:nvSpPr>
              <p:spPr bwMode="auto">
                <a:xfrm>
                  <a:off x="838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2" name="Rectangle 571"/>
                <p:cNvSpPr/>
                <p:nvPr/>
              </p:nvSpPr>
              <p:spPr bwMode="auto">
                <a:xfrm>
                  <a:off x="1066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3" name="Rectangle 572"/>
                <p:cNvSpPr/>
                <p:nvPr/>
              </p:nvSpPr>
              <p:spPr bwMode="auto">
                <a:xfrm>
                  <a:off x="1295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4" name="Rectangle 573"/>
                <p:cNvSpPr/>
                <p:nvPr/>
              </p:nvSpPr>
              <p:spPr bwMode="auto">
                <a:xfrm>
                  <a:off x="1524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5" name="Rectangle 574"/>
                <p:cNvSpPr/>
                <p:nvPr/>
              </p:nvSpPr>
              <p:spPr bwMode="auto">
                <a:xfrm>
                  <a:off x="1752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6" name="Rectangle 575"/>
                <p:cNvSpPr/>
                <p:nvPr/>
              </p:nvSpPr>
              <p:spPr bwMode="auto">
                <a:xfrm>
                  <a:off x="1981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7" name="Rectangle 576"/>
                <p:cNvSpPr/>
                <p:nvPr/>
              </p:nvSpPr>
              <p:spPr bwMode="auto">
                <a:xfrm>
                  <a:off x="2209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8" name="Rectangle 577"/>
                <p:cNvSpPr/>
                <p:nvPr/>
              </p:nvSpPr>
              <p:spPr bwMode="auto">
                <a:xfrm>
                  <a:off x="2438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79" name="Rectangle 578"/>
                <p:cNvSpPr/>
                <p:nvPr/>
              </p:nvSpPr>
              <p:spPr bwMode="auto">
                <a:xfrm>
                  <a:off x="2667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0" name="Rectangle 579"/>
                <p:cNvSpPr/>
                <p:nvPr/>
              </p:nvSpPr>
              <p:spPr bwMode="auto">
                <a:xfrm>
                  <a:off x="2895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1" name="Rectangle 580"/>
                <p:cNvSpPr/>
                <p:nvPr/>
              </p:nvSpPr>
              <p:spPr bwMode="auto">
                <a:xfrm>
                  <a:off x="3124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2" name="Rectangle 581"/>
                <p:cNvSpPr/>
                <p:nvPr/>
              </p:nvSpPr>
              <p:spPr bwMode="auto">
                <a:xfrm>
                  <a:off x="3352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3" name="Rectangle 582"/>
                <p:cNvSpPr/>
                <p:nvPr/>
              </p:nvSpPr>
              <p:spPr bwMode="auto">
                <a:xfrm>
                  <a:off x="3581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4" name="Rectangle 583"/>
                <p:cNvSpPr/>
                <p:nvPr/>
              </p:nvSpPr>
              <p:spPr bwMode="auto">
                <a:xfrm>
                  <a:off x="3810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5" name="Rectangle 584"/>
                <p:cNvSpPr/>
                <p:nvPr/>
              </p:nvSpPr>
              <p:spPr bwMode="auto">
                <a:xfrm>
                  <a:off x="4038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6" name="Rectangle 585"/>
                <p:cNvSpPr/>
                <p:nvPr/>
              </p:nvSpPr>
              <p:spPr bwMode="auto">
                <a:xfrm>
                  <a:off x="609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7" name="Rectangle 586"/>
                <p:cNvSpPr/>
                <p:nvPr/>
              </p:nvSpPr>
              <p:spPr bwMode="auto">
                <a:xfrm>
                  <a:off x="838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8" name="Rectangle 587"/>
                <p:cNvSpPr/>
                <p:nvPr/>
              </p:nvSpPr>
              <p:spPr bwMode="auto">
                <a:xfrm>
                  <a:off x="1066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89" name="Rectangle 588"/>
                <p:cNvSpPr/>
                <p:nvPr/>
              </p:nvSpPr>
              <p:spPr bwMode="auto">
                <a:xfrm>
                  <a:off x="1295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0" name="Rectangle 589"/>
                <p:cNvSpPr/>
                <p:nvPr/>
              </p:nvSpPr>
              <p:spPr bwMode="auto">
                <a:xfrm>
                  <a:off x="1524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1" name="Rectangle 590"/>
                <p:cNvSpPr/>
                <p:nvPr/>
              </p:nvSpPr>
              <p:spPr bwMode="auto">
                <a:xfrm>
                  <a:off x="1752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2" name="Rectangle 591"/>
                <p:cNvSpPr/>
                <p:nvPr/>
              </p:nvSpPr>
              <p:spPr bwMode="auto">
                <a:xfrm>
                  <a:off x="1981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3" name="Rectangle 592"/>
                <p:cNvSpPr/>
                <p:nvPr/>
              </p:nvSpPr>
              <p:spPr bwMode="auto">
                <a:xfrm>
                  <a:off x="2209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4" name="Rectangle 593"/>
                <p:cNvSpPr/>
                <p:nvPr/>
              </p:nvSpPr>
              <p:spPr bwMode="auto">
                <a:xfrm>
                  <a:off x="2438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5" name="Rectangle 594"/>
                <p:cNvSpPr/>
                <p:nvPr/>
              </p:nvSpPr>
              <p:spPr bwMode="auto">
                <a:xfrm>
                  <a:off x="2667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6" name="Rectangle 595"/>
                <p:cNvSpPr/>
                <p:nvPr/>
              </p:nvSpPr>
              <p:spPr bwMode="auto">
                <a:xfrm>
                  <a:off x="2895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7" name="Rectangle 596"/>
                <p:cNvSpPr/>
                <p:nvPr/>
              </p:nvSpPr>
              <p:spPr bwMode="auto">
                <a:xfrm>
                  <a:off x="3124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8" name="Rectangle 597"/>
                <p:cNvSpPr/>
                <p:nvPr/>
              </p:nvSpPr>
              <p:spPr bwMode="auto">
                <a:xfrm>
                  <a:off x="3352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99" name="Rectangle 598"/>
                <p:cNvSpPr/>
                <p:nvPr/>
              </p:nvSpPr>
              <p:spPr bwMode="auto">
                <a:xfrm>
                  <a:off x="3581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0" name="Rectangle 599"/>
                <p:cNvSpPr/>
                <p:nvPr/>
              </p:nvSpPr>
              <p:spPr bwMode="auto">
                <a:xfrm>
                  <a:off x="3810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1" name="Rectangle 600"/>
                <p:cNvSpPr/>
                <p:nvPr/>
              </p:nvSpPr>
              <p:spPr bwMode="auto">
                <a:xfrm>
                  <a:off x="4038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2" name="Rectangle 601"/>
                <p:cNvSpPr/>
                <p:nvPr/>
              </p:nvSpPr>
              <p:spPr bwMode="auto">
                <a:xfrm>
                  <a:off x="609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3" name="Rectangle 602"/>
                <p:cNvSpPr/>
                <p:nvPr/>
              </p:nvSpPr>
              <p:spPr bwMode="auto">
                <a:xfrm>
                  <a:off x="838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4" name="Rectangle 603"/>
                <p:cNvSpPr/>
                <p:nvPr/>
              </p:nvSpPr>
              <p:spPr bwMode="auto">
                <a:xfrm>
                  <a:off x="1066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5" name="Rectangle 604"/>
                <p:cNvSpPr/>
                <p:nvPr/>
              </p:nvSpPr>
              <p:spPr bwMode="auto">
                <a:xfrm>
                  <a:off x="1295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6" name="Rectangle 605"/>
                <p:cNvSpPr/>
                <p:nvPr/>
              </p:nvSpPr>
              <p:spPr bwMode="auto">
                <a:xfrm>
                  <a:off x="1524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7" name="Rectangle 606"/>
                <p:cNvSpPr/>
                <p:nvPr/>
              </p:nvSpPr>
              <p:spPr bwMode="auto">
                <a:xfrm>
                  <a:off x="1752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8" name="Rectangle 607"/>
                <p:cNvSpPr/>
                <p:nvPr/>
              </p:nvSpPr>
              <p:spPr bwMode="auto">
                <a:xfrm>
                  <a:off x="1981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09" name="Rectangle 608"/>
                <p:cNvSpPr/>
                <p:nvPr/>
              </p:nvSpPr>
              <p:spPr bwMode="auto">
                <a:xfrm>
                  <a:off x="2209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0" name="Rectangle 609"/>
                <p:cNvSpPr/>
                <p:nvPr/>
              </p:nvSpPr>
              <p:spPr bwMode="auto">
                <a:xfrm>
                  <a:off x="2438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1" name="Rectangle 610"/>
                <p:cNvSpPr/>
                <p:nvPr/>
              </p:nvSpPr>
              <p:spPr bwMode="auto">
                <a:xfrm>
                  <a:off x="2667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2" name="Rectangle 611"/>
                <p:cNvSpPr/>
                <p:nvPr/>
              </p:nvSpPr>
              <p:spPr bwMode="auto">
                <a:xfrm>
                  <a:off x="2895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3" name="Rectangle 612"/>
                <p:cNvSpPr/>
                <p:nvPr/>
              </p:nvSpPr>
              <p:spPr bwMode="auto">
                <a:xfrm>
                  <a:off x="3124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4" name="Rectangle 613"/>
                <p:cNvSpPr/>
                <p:nvPr/>
              </p:nvSpPr>
              <p:spPr bwMode="auto">
                <a:xfrm>
                  <a:off x="3352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5" name="Rectangle 614"/>
                <p:cNvSpPr/>
                <p:nvPr/>
              </p:nvSpPr>
              <p:spPr bwMode="auto">
                <a:xfrm>
                  <a:off x="3581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6" name="Rectangle 615"/>
                <p:cNvSpPr/>
                <p:nvPr/>
              </p:nvSpPr>
              <p:spPr bwMode="auto">
                <a:xfrm>
                  <a:off x="3810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7" name="Rectangle 616"/>
                <p:cNvSpPr/>
                <p:nvPr/>
              </p:nvSpPr>
              <p:spPr bwMode="auto">
                <a:xfrm>
                  <a:off x="4038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8" name="Rectangle 617"/>
                <p:cNvSpPr/>
                <p:nvPr/>
              </p:nvSpPr>
              <p:spPr bwMode="auto">
                <a:xfrm>
                  <a:off x="609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19" name="Rectangle 618"/>
                <p:cNvSpPr/>
                <p:nvPr/>
              </p:nvSpPr>
              <p:spPr bwMode="auto">
                <a:xfrm>
                  <a:off x="838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0" name="Rectangle 619"/>
                <p:cNvSpPr/>
                <p:nvPr/>
              </p:nvSpPr>
              <p:spPr bwMode="auto">
                <a:xfrm>
                  <a:off x="1066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1" name="Rectangle 620"/>
                <p:cNvSpPr/>
                <p:nvPr/>
              </p:nvSpPr>
              <p:spPr bwMode="auto">
                <a:xfrm>
                  <a:off x="1295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2" name="Rectangle 621"/>
                <p:cNvSpPr/>
                <p:nvPr/>
              </p:nvSpPr>
              <p:spPr bwMode="auto">
                <a:xfrm>
                  <a:off x="1524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3" name="Rectangle 622"/>
                <p:cNvSpPr/>
                <p:nvPr/>
              </p:nvSpPr>
              <p:spPr bwMode="auto">
                <a:xfrm>
                  <a:off x="1752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4" name="Rectangle 623"/>
                <p:cNvSpPr/>
                <p:nvPr/>
              </p:nvSpPr>
              <p:spPr bwMode="auto">
                <a:xfrm>
                  <a:off x="1981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5" name="Rectangle 624"/>
                <p:cNvSpPr/>
                <p:nvPr/>
              </p:nvSpPr>
              <p:spPr bwMode="auto">
                <a:xfrm>
                  <a:off x="2209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6" name="Rectangle 625"/>
                <p:cNvSpPr/>
                <p:nvPr/>
              </p:nvSpPr>
              <p:spPr bwMode="auto">
                <a:xfrm>
                  <a:off x="2438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7" name="Rectangle 626"/>
                <p:cNvSpPr/>
                <p:nvPr/>
              </p:nvSpPr>
              <p:spPr bwMode="auto">
                <a:xfrm>
                  <a:off x="2667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8" name="Rectangle 627"/>
                <p:cNvSpPr/>
                <p:nvPr/>
              </p:nvSpPr>
              <p:spPr bwMode="auto">
                <a:xfrm>
                  <a:off x="2895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29" name="Rectangle 628"/>
                <p:cNvSpPr/>
                <p:nvPr/>
              </p:nvSpPr>
              <p:spPr bwMode="auto">
                <a:xfrm>
                  <a:off x="3124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0" name="Rectangle 629"/>
                <p:cNvSpPr/>
                <p:nvPr/>
              </p:nvSpPr>
              <p:spPr bwMode="auto">
                <a:xfrm>
                  <a:off x="3352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1" name="Rectangle 630"/>
                <p:cNvSpPr/>
                <p:nvPr/>
              </p:nvSpPr>
              <p:spPr bwMode="auto">
                <a:xfrm>
                  <a:off x="3581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2" name="Rectangle 631"/>
                <p:cNvSpPr/>
                <p:nvPr/>
              </p:nvSpPr>
              <p:spPr bwMode="auto">
                <a:xfrm>
                  <a:off x="3810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3" name="Rectangle 632"/>
                <p:cNvSpPr/>
                <p:nvPr/>
              </p:nvSpPr>
              <p:spPr bwMode="auto">
                <a:xfrm>
                  <a:off x="4038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4" name="Rectangle 633"/>
                <p:cNvSpPr/>
                <p:nvPr/>
              </p:nvSpPr>
              <p:spPr bwMode="auto">
                <a:xfrm>
                  <a:off x="609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5" name="Rectangle 634"/>
                <p:cNvSpPr/>
                <p:nvPr/>
              </p:nvSpPr>
              <p:spPr bwMode="auto">
                <a:xfrm>
                  <a:off x="838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6" name="Rectangle 635"/>
                <p:cNvSpPr/>
                <p:nvPr/>
              </p:nvSpPr>
              <p:spPr bwMode="auto">
                <a:xfrm>
                  <a:off x="1066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7" name="Rectangle 636"/>
                <p:cNvSpPr/>
                <p:nvPr/>
              </p:nvSpPr>
              <p:spPr bwMode="auto">
                <a:xfrm>
                  <a:off x="1295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8" name="Rectangle 637"/>
                <p:cNvSpPr/>
                <p:nvPr/>
              </p:nvSpPr>
              <p:spPr bwMode="auto">
                <a:xfrm>
                  <a:off x="1524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39" name="Rectangle 638"/>
                <p:cNvSpPr/>
                <p:nvPr/>
              </p:nvSpPr>
              <p:spPr bwMode="auto">
                <a:xfrm>
                  <a:off x="1752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0" name="Rectangle 639"/>
                <p:cNvSpPr/>
                <p:nvPr/>
              </p:nvSpPr>
              <p:spPr bwMode="auto">
                <a:xfrm>
                  <a:off x="1981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1" name="Rectangle 640"/>
                <p:cNvSpPr/>
                <p:nvPr/>
              </p:nvSpPr>
              <p:spPr bwMode="auto">
                <a:xfrm>
                  <a:off x="2209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2" name="Rectangle 641"/>
                <p:cNvSpPr/>
                <p:nvPr/>
              </p:nvSpPr>
              <p:spPr bwMode="auto">
                <a:xfrm>
                  <a:off x="2438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3" name="Rectangle 642"/>
                <p:cNvSpPr/>
                <p:nvPr/>
              </p:nvSpPr>
              <p:spPr bwMode="auto">
                <a:xfrm>
                  <a:off x="2667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4" name="Rectangle 643"/>
                <p:cNvSpPr/>
                <p:nvPr/>
              </p:nvSpPr>
              <p:spPr bwMode="auto">
                <a:xfrm>
                  <a:off x="2895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5" name="Rectangle 644"/>
                <p:cNvSpPr/>
                <p:nvPr/>
              </p:nvSpPr>
              <p:spPr bwMode="auto">
                <a:xfrm>
                  <a:off x="3124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6" name="Rectangle 645"/>
                <p:cNvSpPr/>
                <p:nvPr/>
              </p:nvSpPr>
              <p:spPr bwMode="auto">
                <a:xfrm>
                  <a:off x="3352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7" name="Rectangle 646"/>
                <p:cNvSpPr/>
                <p:nvPr/>
              </p:nvSpPr>
              <p:spPr bwMode="auto">
                <a:xfrm>
                  <a:off x="3581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8" name="Rectangle 647"/>
                <p:cNvSpPr/>
                <p:nvPr/>
              </p:nvSpPr>
              <p:spPr bwMode="auto">
                <a:xfrm>
                  <a:off x="3810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49" name="Rectangle 648"/>
                <p:cNvSpPr/>
                <p:nvPr/>
              </p:nvSpPr>
              <p:spPr bwMode="auto">
                <a:xfrm>
                  <a:off x="4038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513" name="Rectangle 512"/>
              <p:cNvSpPr/>
              <p:nvPr/>
            </p:nvSpPr>
            <p:spPr bwMode="auto">
              <a:xfrm>
                <a:off x="1739334" y="21594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514" name="Rectangle 513"/>
              <p:cNvSpPr/>
              <p:nvPr/>
            </p:nvSpPr>
            <p:spPr bwMode="auto">
              <a:xfrm>
                <a:off x="1739334" y="23880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6</a:t>
                </a:r>
              </a:p>
            </p:txBody>
          </p:sp>
          <p:sp>
            <p:nvSpPr>
              <p:cNvPr id="515" name="Rectangle 514"/>
              <p:cNvSpPr/>
              <p:nvPr/>
            </p:nvSpPr>
            <p:spPr bwMode="auto">
              <a:xfrm>
                <a:off x="1282134" y="26720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516" name="Rectangle 515"/>
              <p:cNvSpPr/>
              <p:nvPr/>
            </p:nvSpPr>
            <p:spPr bwMode="auto">
              <a:xfrm>
                <a:off x="1510734" y="26443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8</a:t>
                </a:r>
              </a:p>
            </p:txBody>
          </p:sp>
          <p:sp>
            <p:nvSpPr>
              <p:cNvPr id="517" name="Rectangle 516"/>
              <p:cNvSpPr/>
              <p:nvPr/>
            </p:nvSpPr>
            <p:spPr bwMode="auto">
              <a:xfrm>
                <a:off x="1739334" y="26166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518" name="Rectangle 517"/>
              <p:cNvSpPr/>
              <p:nvPr/>
            </p:nvSpPr>
            <p:spPr bwMode="auto">
              <a:xfrm>
                <a:off x="1510734" y="21871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519" name="Rectangle 518"/>
              <p:cNvSpPr/>
              <p:nvPr/>
            </p:nvSpPr>
            <p:spPr bwMode="auto">
              <a:xfrm>
                <a:off x="1282134" y="24434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520" name="Rectangle 519"/>
              <p:cNvSpPr/>
              <p:nvPr/>
            </p:nvSpPr>
            <p:spPr bwMode="auto">
              <a:xfrm>
                <a:off x="1510734" y="24157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521" name="Rectangle 520"/>
              <p:cNvSpPr/>
              <p:nvPr/>
            </p:nvSpPr>
            <p:spPr bwMode="auto">
              <a:xfrm>
                <a:off x="1282134" y="22148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363" name="Group 362"/>
            <p:cNvGrpSpPr/>
            <p:nvPr/>
          </p:nvGrpSpPr>
          <p:grpSpPr>
            <a:xfrm>
              <a:off x="2456726" y="4689092"/>
              <a:ext cx="1885951" cy="942976"/>
              <a:chOff x="751839" y="1806007"/>
              <a:chExt cx="3657600" cy="1828800"/>
            </a:xfrm>
          </p:grpSpPr>
          <p:grpSp>
            <p:nvGrpSpPr>
              <p:cNvPr id="364"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379" name="Rectangle 378"/>
                <p:cNvSpPr/>
                <p:nvPr/>
              </p:nvSpPr>
              <p:spPr bwMode="auto">
                <a:xfrm>
                  <a:off x="609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0" name="Rectangle 379"/>
                <p:cNvSpPr/>
                <p:nvPr/>
              </p:nvSpPr>
              <p:spPr bwMode="auto">
                <a:xfrm>
                  <a:off x="838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1" name="Rectangle 380"/>
                <p:cNvSpPr/>
                <p:nvPr/>
              </p:nvSpPr>
              <p:spPr bwMode="auto">
                <a:xfrm>
                  <a:off x="1066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2" name="Rectangle 381"/>
                <p:cNvSpPr/>
                <p:nvPr/>
              </p:nvSpPr>
              <p:spPr bwMode="auto">
                <a:xfrm>
                  <a:off x="1295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3" name="Rectangle 382"/>
                <p:cNvSpPr/>
                <p:nvPr/>
              </p:nvSpPr>
              <p:spPr bwMode="auto">
                <a:xfrm>
                  <a:off x="1524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4" name="Rectangle 383"/>
                <p:cNvSpPr/>
                <p:nvPr/>
              </p:nvSpPr>
              <p:spPr bwMode="auto">
                <a:xfrm>
                  <a:off x="1752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5" name="Rectangle 384"/>
                <p:cNvSpPr/>
                <p:nvPr/>
              </p:nvSpPr>
              <p:spPr bwMode="auto">
                <a:xfrm>
                  <a:off x="1981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6" name="Rectangle 385"/>
                <p:cNvSpPr/>
                <p:nvPr/>
              </p:nvSpPr>
              <p:spPr bwMode="auto">
                <a:xfrm>
                  <a:off x="2209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7" name="Rectangle 386"/>
                <p:cNvSpPr/>
                <p:nvPr/>
              </p:nvSpPr>
              <p:spPr bwMode="auto">
                <a:xfrm>
                  <a:off x="2438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8" name="Rectangle 387"/>
                <p:cNvSpPr/>
                <p:nvPr/>
              </p:nvSpPr>
              <p:spPr bwMode="auto">
                <a:xfrm>
                  <a:off x="2667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89" name="Rectangle 388"/>
                <p:cNvSpPr/>
                <p:nvPr/>
              </p:nvSpPr>
              <p:spPr bwMode="auto">
                <a:xfrm>
                  <a:off x="2895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0" name="Rectangle 389"/>
                <p:cNvSpPr/>
                <p:nvPr/>
              </p:nvSpPr>
              <p:spPr bwMode="auto">
                <a:xfrm>
                  <a:off x="31242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1" name="Rectangle 390"/>
                <p:cNvSpPr/>
                <p:nvPr/>
              </p:nvSpPr>
              <p:spPr bwMode="auto">
                <a:xfrm>
                  <a:off x="33528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2" name="Rectangle 391"/>
                <p:cNvSpPr/>
                <p:nvPr/>
              </p:nvSpPr>
              <p:spPr bwMode="auto">
                <a:xfrm>
                  <a:off x="35814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3" name="Rectangle 392"/>
                <p:cNvSpPr/>
                <p:nvPr/>
              </p:nvSpPr>
              <p:spPr bwMode="auto">
                <a:xfrm>
                  <a:off x="38100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4" name="Rectangle 393"/>
                <p:cNvSpPr/>
                <p:nvPr/>
              </p:nvSpPr>
              <p:spPr bwMode="auto">
                <a:xfrm>
                  <a:off x="4038600" y="1845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5" name="Rectangle 394"/>
                <p:cNvSpPr/>
                <p:nvPr/>
              </p:nvSpPr>
              <p:spPr bwMode="auto">
                <a:xfrm>
                  <a:off x="609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6" name="Rectangle 395"/>
                <p:cNvSpPr/>
                <p:nvPr/>
              </p:nvSpPr>
              <p:spPr bwMode="auto">
                <a:xfrm>
                  <a:off x="838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7" name="Rectangle 396"/>
                <p:cNvSpPr/>
                <p:nvPr/>
              </p:nvSpPr>
              <p:spPr bwMode="auto">
                <a:xfrm>
                  <a:off x="1066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8" name="Rectangle 397"/>
                <p:cNvSpPr/>
                <p:nvPr/>
              </p:nvSpPr>
              <p:spPr bwMode="auto">
                <a:xfrm>
                  <a:off x="1295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399" name="Rectangle 398"/>
                <p:cNvSpPr/>
                <p:nvPr/>
              </p:nvSpPr>
              <p:spPr bwMode="auto">
                <a:xfrm>
                  <a:off x="1524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0" name="Rectangle 399"/>
                <p:cNvSpPr/>
                <p:nvPr/>
              </p:nvSpPr>
              <p:spPr bwMode="auto">
                <a:xfrm>
                  <a:off x="1752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1" name="Rectangle 400"/>
                <p:cNvSpPr/>
                <p:nvPr/>
              </p:nvSpPr>
              <p:spPr bwMode="auto">
                <a:xfrm>
                  <a:off x="1981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2" name="Rectangle 401"/>
                <p:cNvSpPr/>
                <p:nvPr/>
              </p:nvSpPr>
              <p:spPr bwMode="auto">
                <a:xfrm>
                  <a:off x="2209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3" name="Rectangle 402"/>
                <p:cNvSpPr/>
                <p:nvPr/>
              </p:nvSpPr>
              <p:spPr bwMode="auto">
                <a:xfrm>
                  <a:off x="2438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4" name="Rectangle 403"/>
                <p:cNvSpPr/>
                <p:nvPr/>
              </p:nvSpPr>
              <p:spPr bwMode="auto">
                <a:xfrm>
                  <a:off x="2667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5" name="Rectangle 404"/>
                <p:cNvSpPr/>
                <p:nvPr/>
              </p:nvSpPr>
              <p:spPr bwMode="auto">
                <a:xfrm>
                  <a:off x="2895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6" name="Rectangle 405"/>
                <p:cNvSpPr/>
                <p:nvPr/>
              </p:nvSpPr>
              <p:spPr bwMode="auto">
                <a:xfrm>
                  <a:off x="31242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7" name="Rectangle 406"/>
                <p:cNvSpPr/>
                <p:nvPr/>
              </p:nvSpPr>
              <p:spPr bwMode="auto">
                <a:xfrm>
                  <a:off x="33528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8" name="Rectangle 407"/>
                <p:cNvSpPr/>
                <p:nvPr/>
              </p:nvSpPr>
              <p:spPr bwMode="auto">
                <a:xfrm>
                  <a:off x="35814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09" name="Rectangle 408"/>
                <p:cNvSpPr/>
                <p:nvPr/>
              </p:nvSpPr>
              <p:spPr bwMode="auto">
                <a:xfrm>
                  <a:off x="38100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0" name="Rectangle 409"/>
                <p:cNvSpPr/>
                <p:nvPr/>
              </p:nvSpPr>
              <p:spPr bwMode="auto">
                <a:xfrm>
                  <a:off x="4038600" y="2074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1" name="Rectangle 410"/>
                <p:cNvSpPr/>
                <p:nvPr/>
              </p:nvSpPr>
              <p:spPr bwMode="auto">
                <a:xfrm>
                  <a:off x="609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2" name="Rectangle 411"/>
                <p:cNvSpPr/>
                <p:nvPr/>
              </p:nvSpPr>
              <p:spPr bwMode="auto">
                <a:xfrm>
                  <a:off x="838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3" name="Rectangle 412"/>
                <p:cNvSpPr/>
                <p:nvPr/>
              </p:nvSpPr>
              <p:spPr bwMode="auto">
                <a:xfrm>
                  <a:off x="1066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4" name="Rectangle 413"/>
                <p:cNvSpPr/>
                <p:nvPr/>
              </p:nvSpPr>
              <p:spPr bwMode="auto">
                <a:xfrm>
                  <a:off x="1295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5" name="Rectangle 414"/>
                <p:cNvSpPr/>
                <p:nvPr/>
              </p:nvSpPr>
              <p:spPr bwMode="auto">
                <a:xfrm>
                  <a:off x="1524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6" name="Rectangle 415"/>
                <p:cNvSpPr/>
                <p:nvPr/>
              </p:nvSpPr>
              <p:spPr bwMode="auto">
                <a:xfrm>
                  <a:off x="1752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7" name="Rectangle 416"/>
                <p:cNvSpPr/>
                <p:nvPr/>
              </p:nvSpPr>
              <p:spPr bwMode="auto">
                <a:xfrm>
                  <a:off x="1981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8" name="Rectangle 417"/>
                <p:cNvSpPr/>
                <p:nvPr/>
              </p:nvSpPr>
              <p:spPr bwMode="auto">
                <a:xfrm>
                  <a:off x="2209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19" name="Rectangle 418"/>
                <p:cNvSpPr/>
                <p:nvPr/>
              </p:nvSpPr>
              <p:spPr bwMode="auto">
                <a:xfrm>
                  <a:off x="2438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0" name="Rectangle 419"/>
                <p:cNvSpPr/>
                <p:nvPr/>
              </p:nvSpPr>
              <p:spPr bwMode="auto">
                <a:xfrm>
                  <a:off x="2667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1" name="Rectangle 420"/>
                <p:cNvSpPr/>
                <p:nvPr/>
              </p:nvSpPr>
              <p:spPr bwMode="auto">
                <a:xfrm>
                  <a:off x="2895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2" name="Rectangle 421"/>
                <p:cNvSpPr/>
                <p:nvPr/>
              </p:nvSpPr>
              <p:spPr bwMode="auto">
                <a:xfrm>
                  <a:off x="31242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3" name="Rectangle 422"/>
                <p:cNvSpPr/>
                <p:nvPr/>
              </p:nvSpPr>
              <p:spPr bwMode="auto">
                <a:xfrm>
                  <a:off x="33528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4" name="Rectangle 423"/>
                <p:cNvSpPr/>
                <p:nvPr/>
              </p:nvSpPr>
              <p:spPr bwMode="auto">
                <a:xfrm>
                  <a:off x="35814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5" name="Rectangle 424"/>
                <p:cNvSpPr/>
                <p:nvPr/>
              </p:nvSpPr>
              <p:spPr bwMode="auto">
                <a:xfrm>
                  <a:off x="38100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6" name="Rectangle 425"/>
                <p:cNvSpPr/>
                <p:nvPr/>
              </p:nvSpPr>
              <p:spPr bwMode="auto">
                <a:xfrm>
                  <a:off x="4038600" y="2302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7" name="Rectangle 426"/>
                <p:cNvSpPr/>
                <p:nvPr/>
              </p:nvSpPr>
              <p:spPr bwMode="auto">
                <a:xfrm>
                  <a:off x="609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8" name="Rectangle 427"/>
                <p:cNvSpPr/>
                <p:nvPr/>
              </p:nvSpPr>
              <p:spPr bwMode="auto">
                <a:xfrm>
                  <a:off x="838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29" name="Rectangle 428"/>
                <p:cNvSpPr/>
                <p:nvPr/>
              </p:nvSpPr>
              <p:spPr bwMode="auto">
                <a:xfrm>
                  <a:off x="1066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0" name="Rectangle 429"/>
                <p:cNvSpPr/>
                <p:nvPr/>
              </p:nvSpPr>
              <p:spPr bwMode="auto">
                <a:xfrm>
                  <a:off x="1295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1" name="Rectangle 430"/>
                <p:cNvSpPr/>
                <p:nvPr/>
              </p:nvSpPr>
              <p:spPr bwMode="auto">
                <a:xfrm>
                  <a:off x="1524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2" name="Rectangle 431"/>
                <p:cNvSpPr/>
                <p:nvPr/>
              </p:nvSpPr>
              <p:spPr bwMode="auto">
                <a:xfrm>
                  <a:off x="1752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3" name="Rectangle 432"/>
                <p:cNvSpPr/>
                <p:nvPr/>
              </p:nvSpPr>
              <p:spPr bwMode="auto">
                <a:xfrm>
                  <a:off x="1981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4" name="Rectangle 433"/>
                <p:cNvSpPr/>
                <p:nvPr/>
              </p:nvSpPr>
              <p:spPr bwMode="auto">
                <a:xfrm>
                  <a:off x="2209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5" name="Rectangle 434"/>
                <p:cNvSpPr/>
                <p:nvPr/>
              </p:nvSpPr>
              <p:spPr bwMode="auto">
                <a:xfrm>
                  <a:off x="2438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6" name="Rectangle 435"/>
                <p:cNvSpPr/>
                <p:nvPr/>
              </p:nvSpPr>
              <p:spPr bwMode="auto">
                <a:xfrm>
                  <a:off x="2667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7" name="Rectangle 436"/>
                <p:cNvSpPr/>
                <p:nvPr/>
              </p:nvSpPr>
              <p:spPr bwMode="auto">
                <a:xfrm>
                  <a:off x="2895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8" name="Rectangle 437"/>
                <p:cNvSpPr/>
                <p:nvPr/>
              </p:nvSpPr>
              <p:spPr bwMode="auto">
                <a:xfrm>
                  <a:off x="31242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39" name="Rectangle 438"/>
                <p:cNvSpPr/>
                <p:nvPr/>
              </p:nvSpPr>
              <p:spPr bwMode="auto">
                <a:xfrm>
                  <a:off x="33528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0" name="Rectangle 439"/>
                <p:cNvSpPr/>
                <p:nvPr/>
              </p:nvSpPr>
              <p:spPr bwMode="auto">
                <a:xfrm>
                  <a:off x="35814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1" name="Rectangle 440"/>
                <p:cNvSpPr/>
                <p:nvPr/>
              </p:nvSpPr>
              <p:spPr bwMode="auto">
                <a:xfrm>
                  <a:off x="38100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2" name="Rectangle 441"/>
                <p:cNvSpPr/>
                <p:nvPr/>
              </p:nvSpPr>
              <p:spPr bwMode="auto">
                <a:xfrm>
                  <a:off x="4038600" y="25313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3" name="Rectangle 442"/>
                <p:cNvSpPr/>
                <p:nvPr/>
              </p:nvSpPr>
              <p:spPr bwMode="auto">
                <a:xfrm>
                  <a:off x="609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4" name="Rectangle 443"/>
                <p:cNvSpPr/>
                <p:nvPr/>
              </p:nvSpPr>
              <p:spPr bwMode="auto">
                <a:xfrm>
                  <a:off x="838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5" name="Rectangle 444"/>
                <p:cNvSpPr/>
                <p:nvPr/>
              </p:nvSpPr>
              <p:spPr bwMode="auto">
                <a:xfrm>
                  <a:off x="1066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6" name="Rectangle 445"/>
                <p:cNvSpPr/>
                <p:nvPr/>
              </p:nvSpPr>
              <p:spPr bwMode="auto">
                <a:xfrm>
                  <a:off x="1295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7" name="Rectangle 446"/>
                <p:cNvSpPr/>
                <p:nvPr/>
              </p:nvSpPr>
              <p:spPr bwMode="auto">
                <a:xfrm>
                  <a:off x="1524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8" name="Rectangle 447"/>
                <p:cNvSpPr/>
                <p:nvPr/>
              </p:nvSpPr>
              <p:spPr bwMode="auto">
                <a:xfrm>
                  <a:off x="1752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49" name="Rectangle 448"/>
                <p:cNvSpPr/>
                <p:nvPr/>
              </p:nvSpPr>
              <p:spPr bwMode="auto">
                <a:xfrm>
                  <a:off x="1981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0" name="Rectangle 449"/>
                <p:cNvSpPr/>
                <p:nvPr/>
              </p:nvSpPr>
              <p:spPr bwMode="auto">
                <a:xfrm>
                  <a:off x="2209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1" name="Rectangle 450"/>
                <p:cNvSpPr/>
                <p:nvPr/>
              </p:nvSpPr>
              <p:spPr bwMode="auto">
                <a:xfrm>
                  <a:off x="2438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2" name="Rectangle 451"/>
                <p:cNvSpPr/>
                <p:nvPr/>
              </p:nvSpPr>
              <p:spPr bwMode="auto">
                <a:xfrm>
                  <a:off x="2667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3" name="Rectangle 452"/>
                <p:cNvSpPr/>
                <p:nvPr/>
              </p:nvSpPr>
              <p:spPr bwMode="auto">
                <a:xfrm>
                  <a:off x="2895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4" name="Rectangle 453"/>
                <p:cNvSpPr/>
                <p:nvPr/>
              </p:nvSpPr>
              <p:spPr bwMode="auto">
                <a:xfrm>
                  <a:off x="31242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5" name="Rectangle 454"/>
                <p:cNvSpPr/>
                <p:nvPr/>
              </p:nvSpPr>
              <p:spPr bwMode="auto">
                <a:xfrm>
                  <a:off x="33528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6" name="Rectangle 455"/>
                <p:cNvSpPr/>
                <p:nvPr/>
              </p:nvSpPr>
              <p:spPr bwMode="auto">
                <a:xfrm>
                  <a:off x="35814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7" name="Rectangle 456"/>
                <p:cNvSpPr/>
                <p:nvPr/>
              </p:nvSpPr>
              <p:spPr bwMode="auto">
                <a:xfrm>
                  <a:off x="38100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8" name="Rectangle 457"/>
                <p:cNvSpPr/>
                <p:nvPr/>
              </p:nvSpPr>
              <p:spPr bwMode="auto">
                <a:xfrm>
                  <a:off x="4038600" y="27599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59" name="Rectangle 458"/>
                <p:cNvSpPr/>
                <p:nvPr/>
              </p:nvSpPr>
              <p:spPr bwMode="auto">
                <a:xfrm>
                  <a:off x="609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0" name="Rectangle 459"/>
                <p:cNvSpPr/>
                <p:nvPr/>
              </p:nvSpPr>
              <p:spPr bwMode="auto">
                <a:xfrm>
                  <a:off x="838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1" name="Rectangle 460"/>
                <p:cNvSpPr/>
                <p:nvPr/>
              </p:nvSpPr>
              <p:spPr bwMode="auto">
                <a:xfrm>
                  <a:off x="1066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2" name="Rectangle 461"/>
                <p:cNvSpPr/>
                <p:nvPr/>
              </p:nvSpPr>
              <p:spPr bwMode="auto">
                <a:xfrm>
                  <a:off x="1295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3" name="Rectangle 462"/>
                <p:cNvSpPr/>
                <p:nvPr/>
              </p:nvSpPr>
              <p:spPr bwMode="auto">
                <a:xfrm>
                  <a:off x="1524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4" name="Rectangle 463"/>
                <p:cNvSpPr/>
                <p:nvPr/>
              </p:nvSpPr>
              <p:spPr bwMode="auto">
                <a:xfrm>
                  <a:off x="1752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5" name="Rectangle 464"/>
                <p:cNvSpPr/>
                <p:nvPr/>
              </p:nvSpPr>
              <p:spPr bwMode="auto">
                <a:xfrm>
                  <a:off x="1981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6" name="Rectangle 465"/>
                <p:cNvSpPr/>
                <p:nvPr/>
              </p:nvSpPr>
              <p:spPr bwMode="auto">
                <a:xfrm>
                  <a:off x="2209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7" name="Rectangle 466"/>
                <p:cNvSpPr/>
                <p:nvPr/>
              </p:nvSpPr>
              <p:spPr bwMode="auto">
                <a:xfrm>
                  <a:off x="2438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8" name="Rectangle 467"/>
                <p:cNvSpPr/>
                <p:nvPr/>
              </p:nvSpPr>
              <p:spPr bwMode="auto">
                <a:xfrm>
                  <a:off x="2667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69" name="Rectangle 468"/>
                <p:cNvSpPr/>
                <p:nvPr/>
              </p:nvSpPr>
              <p:spPr bwMode="auto">
                <a:xfrm>
                  <a:off x="2895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0" name="Rectangle 469"/>
                <p:cNvSpPr/>
                <p:nvPr/>
              </p:nvSpPr>
              <p:spPr bwMode="auto">
                <a:xfrm>
                  <a:off x="31242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1" name="Rectangle 470"/>
                <p:cNvSpPr/>
                <p:nvPr/>
              </p:nvSpPr>
              <p:spPr bwMode="auto">
                <a:xfrm>
                  <a:off x="33528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2" name="Rectangle 471"/>
                <p:cNvSpPr/>
                <p:nvPr/>
              </p:nvSpPr>
              <p:spPr bwMode="auto">
                <a:xfrm>
                  <a:off x="35814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3" name="Rectangle 472"/>
                <p:cNvSpPr/>
                <p:nvPr/>
              </p:nvSpPr>
              <p:spPr bwMode="auto">
                <a:xfrm>
                  <a:off x="38100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4" name="Rectangle 473"/>
                <p:cNvSpPr/>
                <p:nvPr/>
              </p:nvSpPr>
              <p:spPr bwMode="auto">
                <a:xfrm>
                  <a:off x="4038600" y="29885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5" name="Rectangle 474"/>
                <p:cNvSpPr/>
                <p:nvPr/>
              </p:nvSpPr>
              <p:spPr bwMode="auto">
                <a:xfrm>
                  <a:off x="609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6" name="Rectangle 475"/>
                <p:cNvSpPr/>
                <p:nvPr/>
              </p:nvSpPr>
              <p:spPr bwMode="auto">
                <a:xfrm>
                  <a:off x="838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7" name="Rectangle 476"/>
                <p:cNvSpPr/>
                <p:nvPr/>
              </p:nvSpPr>
              <p:spPr bwMode="auto">
                <a:xfrm>
                  <a:off x="1066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8" name="Rectangle 477"/>
                <p:cNvSpPr/>
                <p:nvPr/>
              </p:nvSpPr>
              <p:spPr bwMode="auto">
                <a:xfrm>
                  <a:off x="1295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79" name="Rectangle 478"/>
                <p:cNvSpPr/>
                <p:nvPr/>
              </p:nvSpPr>
              <p:spPr bwMode="auto">
                <a:xfrm>
                  <a:off x="1524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0" name="Rectangle 479"/>
                <p:cNvSpPr/>
                <p:nvPr/>
              </p:nvSpPr>
              <p:spPr bwMode="auto">
                <a:xfrm>
                  <a:off x="1752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1" name="Rectangle 480"/>
                <p:cNvSpPr/>
                <p:nvPr/>
              </p:nvSpPr>
              <p:spPr bwMode="auto">
                <a:xfrm>
                  <a:off x="1981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2" name="Rectangle 481"/>
                <p:cNvSpPr/>
                <p:nvPr/>
              </p:nvSpPr>
              <p:spPr bwMode="auto">
                <a:xfrm>
                  <a:off x="2209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3" name="Rectangle 482"/>
                <p:cNvSpPr/>
                <p:nvPr/>
              </p:nvSpPr>
              <p:spPr bwMode="auto">
                <a:xfrm>
                  <a:off x="2438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4" name="Rectangle 483"/>
                <p:cNvSpPr/>
                <p:nvPr/>
              </p:nvSpPr>
              <p:spPr bwMode="auto">
                <a:xfrm>
                  <a:off x="2667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5" name="Rectangle 484"/>
                <p:cNvSpPr/>
                <p:nvPr/>
              </p:nvSpPr>
              <p:spPr bwMode="auto">
                <a:xfrm>
                  <a:off x="2895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89" name="Rectangle 488"/>
                <p:cNvSpPr/>
                <p:nvPr/>
              </p:nvSpPr>
              <p:spPr bwMode="auto">
                <a:xfrm>
                  <a:off x="31242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0" name="Rectangle 489"/>
                <p:cNvSpPr/>
                <p:nvPr/>
              </p:nvSpPr>
              <p:spPr bwMode="auto">
                <a:xfrm>
                  <a:off x="33528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3" name="Rectangle 492"/>
                <p:cNvSpPr/>
                <p:nvPr/>
              </p:nvSpPr>
              <p:spPr bwMode="auto">
                <a:xfrm>
                  <a:off x="35814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4" name="Rectangle 493"/>
                <p:cNvSpPr/>
                <p:nvPr/>
              </p:nvSpPr>
              <p:spPr bwMode="auto">
                <a:xfrm>
                  <a:off x="38100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5" name="Rectangle 494"/>
                <p:cNvSpPr/>
                <p:nvPr/>
              </p:nvSpPr>
              <p:spPr bwMode="auto">
                <a:xfrm>
                  <a:off x="4038600" y="32171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6" name="Rectangle 495"/>
                <p:cNvSpPr/>
                <p:nvPr/>
              </p:nvSpPr>
              <p:spPr bwMode="auto">
                <a:xfrm>
                  <a:off x="609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7" name="Rectangle 496"/>
                <p:cNvSpPr/>
                <p:nvPr/>
              </p:nvSpPr>
              <p:spPr bwMode="auto">
                <a:xfrm>
                  <a:off x="838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8" name="Rectangle 497"/>
                <p:cNvSpPr/>
                <p:nvPr/>
              </p:nvSpPr>
              <p:spPr bwMode="auto">
                <a:xfrm>
                  <a:off x="1066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499" name="Rectangle 498"/>
                <p:cNvSpPr/>
                <p:nvPr/>
              </p:nvSpPr>
              <p:spPr bwMode="auto">
                <a:xfrm>
                  <a:off x="1295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0" name="Rectangle 499"/>
                <p:cNvSpPr/>
                <p:nvPr/>
              </p:nvSpPr>
              <p:spPr bwMode="auto">
                <a:xfrm>
                  <a:off x="1524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1" name="Rectangle 500"/>
                <p:cNvSpPr/>
                <p:nvPr/>
              </p:nvSpPr>
              <p:spPr bwMode="auto">
                <a:xfrm>
                  <a:off x="1752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2" name="Rectangle 501"/>
                <p:cNvSpPr/>
                <p:nvPr/>
              </p:nvSpPr>
              <p:spPr bwMode="auto">
                <a:xfrm>
                  <a:off x="1981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3" name="Rectangle 502"/>
                <p:cNvSpPr/>
                <p:nvPr/>
              </p:nvSpPr>
              <p:spPr bwMode="auto">
                <a:xfrm>
                  <a:off x="2209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4" name="Rectangle 503"/>
                <p:cNvSpPr/>
                <p:nvPr/>
              </p:nvSpPr>
              <p:spPr bwMode="auto">
                <a:xfrm>
                  <a:off x="2438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5" name="Rectangle 504"/>
                <p:cNvSpPr/>
                <p:nvPr/>
              </p:nvSpPr>
              <p:spPr bwMode="auto">
                <a:xfrm>
                  <a:off x="2667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6" name="Rectangle 505"/>
                <p:cNvSpPr/>
                <p:nvPr/>
              </p:nvSpPr>
              <p:spPr bwMode="auto">
                <a:xfrm>
                  <a:off x="2895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7" name="Rectangle 506"/>
                <p:cNvSpPr/>
                <p:nvPr/>
              </p:nvSpPr>
              <p:spPr bwMode="auto">
                <a:xfrm>
                  <a:off x="31242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8" name="Rectangle 507"/>
                <p:cNvSpPr/>
                <p:nvPr/>
              </p:nvSpPr>
              <p:spPr bwMode="auto">
                <a:xfrm>
                  <a:off x="33528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09" name="Rectangle 508"/>
                <p:cNvSpPr/>
                <p:nvPr/>
              </p:nvSpPr>
              <p:spPr bwMode="auto">
                <a:xfrm>
                  <a:off x="35814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0" name="Rectangle 509"/>
                <p:cNvSpPr/>
                <p:nvPr/>
              </p:nvSpPr>
              <p:spPr bwMode="auto">
                <a:xfrm>
                  <a:off x="38100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511" name="Rectangle 510"/>
                <p:cNvSpPr/>
                <p:nvPr/>
              </p:nvSpPr>
              <p:spPr bwMode="auto">
                <a:xfrm>
                  <a:off x="4038600" y="3445790"/>
                  <a:ext cx="228600" cy="228600"/>
                </a:xfrm>
                <a:prstGeom prst="rect">
                  <a:avLst/>
                </a:prstGeom>
                <a:ln>
                  <a:solidFill>
                    <a:schemeClr val="tx1">
                      <a:lumMod val="65000"/>
                      <a:lumOff val="35000"/>
                    </a:schemeClr>
                  </a:solidFill>
                  <a:headEnd type="none" w="med" len="med"/>
                  <a:tailEnd type="none" w="med" len="med"/>
                </a:ln>
                <a:sp3d extrusionH="1016000">
                  <a:extrusionClr>
                    <a:schemeClr val="accent2"/>
                  </a:extrusionClr>
                </a:sp3d>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365" name="Rectangle 364"/>
              <p:cNvSpPr/>
              <p:nvPr/>
            </p:nvSpPr>
            <p:spPr bwMode="auto">
              <a:xfrm>
                <a:off x="1739334" y="21594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366" name="Rectangle 365"/>
              <p:cNvSpPr/>
              <p:nvPr/>
            </p:nvSpPr>
            <p:spPr bwMode="auto">
              <a:xfrm>
                <a:off x="1739334" y="23880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6</a:t>
                </a:r>
              </a:p>
            </p:txBody>
          </p:sp>
          <p:sp>
            <p:nvSpPr>
              <p:cNvPr id="367" name="Rectangle 366"/>
              <p:cNvSpPr/>
              <p:nvPr/>
            </p:nvSpPr>
            <p:spPr bwMode="auto">
              <a:xfrm>
                <a:off x="1282134" y="26720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368" name="Rectangle 367"/>
              <p:cNvSpPr/>
              <p:nvPr/>
            </p:nvSpPr>
            <p:spPr bwMode="auto">
              <a:xfrm>
                <a:off x="1510734" y="26443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8</a:t>
                </a:r>
              </a:p>
            </p:txBody>
          </p:sp>
          <p:sp>
            <p:nvSpPr>
              <p:cNvPr id="369" name="Rectangle 368"/>
              <p:cNvSpPr/>
              <p:nvPr/>
            </p:nvSpPr>
            <p:spPr bwMode="auto">
              <a:xfrm>
                <a:off x="1739334" y="2616636"/>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370" name="Rectangle 369"/>
              <p:cNvSpPr/>
              <p:nvPr/>
            </p:nvSpPr>
            <p:spPr bwMode="auto">
              <a:xfrm>
                <a:off x="1510734" y="21871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371" name="Rectangle 370"/>
              <p:cNvSpPr/>
              <p:nvPr/>
            </p:nvSpPr>
            <p:spPr bwMode="auto">
              <a:xfrm>
                <a:off x="1282134" y="24434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372" name="Rectangle 371"/>
              <p:cNvSpPr/>
              <p:nvPr/>
            </p:nvSpPr>
            <p:spPr bwMode="auto">
              <a:xfrm>
                <a:off x="1510734" y="2415744"/>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378" name="Rectangle 377"/>
              <p:cNvSpPr/>
              <p:nvPr/>
            </p:nvSpPr>
            <p:spPr bwMode="auto">
              <a:xfrm>
                <a:off x="1282134" y="2214852"/>
                <a:ext cx="228600" cy="228600"/>
              </a:xfrm>
              <a:prstGeom prst="rect">
                <a:avLst/>
              </a:prstGeom>
              <a:gradFill>
                <a:gsLst>
                  <a:gs pos="0">
                    <a:schemeClr val="accent6">
                      <a:tint val="50000"/>
                      <a:satMod val="300000"/>
                      <a:alpha val="40000"/>
                    </a:schemeClr>
                  </a:gs>
                  <a:gs pos="35000">
                    <a:schemeClr val="accent6">
                      <a:tint val="37000"/>
                      <a:satMod val="300000"/>
                      <a:alpha val="40000"/>
                    </a:schemeClr>
                  </a:gs>
                  <a:gs pos="100000">
                    <a:schemeClr val="accent6">
                      <a:tint val="15000"/>
                      <a:satMod val="350000"/>
                      <a:alpha val="40000"/>
                    </a:schemeClr>
                  </a:gs>
                </a:gsLst>
              </a:gradFill>
              <a:ln>
                <a:headEnd type="none" w="med" len="med"/>
                <a:tailEnd type="none" w="med" len="med"/>
              </a:ln>
              <a:scene3d>
                <a:camera prst="orthographicFront">
                  <a:rot lat="1200000" lon="20400000" rev="0"/>
                </a:camera>
                <a:lightRig rig="threePt" dir="t"/>
              </a:scene3d>
              <a:sp3d>
                <a:extrusionClr>
                  <a:schemeClr val="accent2"/>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grpSp>
        <p:nvGrpSpPr>
          <p:cNvPr id="650" name="Group 649"/>
          <p:cNvGrpSpPr/>
          <p:nvPr/>
        </p:nvGrpSpPr>
        <p:grpSpPr>
          <a:xfrm>
            <a:off x="4307849" y="1362185"/>
            <a:ext cx="314989" cy="340442"/>
            <a:chOff x="5117534" y="1697045"/>
            <a:chExt cx="685800" cy="741216"/>
          </a:xfrm>
        </p:grpSpPr>
        <p:sp>
          <p:nvSpPr>
            <p:cNvPr id="651" name="Rectangle 650"/>
            <p:cNvSpPr/>
            <p:nvPr/>
          </p:nvSpPr>
          <p:spPr bwMode="auto">
            <a:xfrm>
              <a:off x="5574734" y="21542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652" name="Rectangle 651"/>
            <p:cNvSpPr/>
            <p:nvPr/>
          </p:nvSpPr>
          <p:spPr bwMode="auto">
            <a:xfrm>
              <a:off x="5574734" y="19256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6</a:t>
              </a:r>
            </a:p>
          </p:txBody>
        </p:sp>
        <p:sp>
          <p:nvSpPr>
            <p:cNvPr id="653" name="Rectangle 652"/>
            <p:cNvSpPr/>
            <p:nvPr/>
          </p:nvSpPr>
          <p:spPr bwMode="auto">
            <a:xfrm>
              <a:off x="5346134" y="21819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8</a:t>
              </a:r>
            </a:p>
          </p:txBody>
        </p:sp>
        <p:sp>
          <p:nvSpPr>
            <p:cNvPr id="654" name="Rectangle 653"/>
            <p:cNvSpPr/>
            <p:nvPr/>
          </p:nvSpPr>
          <p:spPr bwMode="auto">
            <a:xfrm>
              <a:off x="5346134" y="19533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655" name="Rectangle 654"/>
            <p:cNvSpPr/>
            <p:nvPr/>
          </p:nvSpPr>
          <p:spPr bwMode="auto">
            <a:xfrm>
              <a:off x="5117534" y="22096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656" name="Rectangle 655"/>
            <p:cNvSpPr/>
            <p:nvPr/>
          </p:nvSpPr>
          <p:spPr bwMode="auto">
            <a:xfrm>
              <a:off x="5117534" y="19810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657" name="Rectangle 656"/>
            <p:cNvSpPr/>
            <p:nvPr/>
          </p:nvSpPr>
          <p:spPr bwMode="auto">
            <a:xfrm>
              <a:off x="5574734" y="16970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658" name="Rectangle 657"/>
            <p:cNvSpPr/>
            <p:nvPr/>
          </p:nvSpPr>
          <p:spPr bwMode="auto">
            <a:xfrm>
              <a:off x="5346134" y="17247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659" name="Rectangle 658"/>
            <p:cNvSpPr/>
            <p:nvPr/>
          </p:nvSpPr>
          <p:spPr bwMode="auto">
            <a:xfrm>
              <a:off x="5117534" y="17524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660" name="Group 659"/>
          <p:cNvGrpSpPr/>
          <p:nvPr/>
        </p:nvGrpSpPr>
        <p:grpSpPr>
          <a:xfrm>
            <a:off x="4307849" y="2447366"/>
            <a:ext cx="314989" cy="340442"/>
            <a:chOff x="5117534" y="1697045"/>
            <a:chExt cx="685800" cy="741216"/>
          </a:xfrm>
        </p:grpSpPr>
        <p:sp>
          <p:nvSpPr>
            <p:cNvPr id="661" name="Rectangle 660"/>
            <p:cNvSpPr/>
            <p:nvPr/>
          </p:nvSpPr>
          <p:spPr bwMode="auto">
            <a:xfrm>
              <a:off x="5574734" y="21542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662" name="Rectangle 661"/>
            <p:cNvSpPr/>
            <p:nvPr/>
          </p:nvSpPr>
          <p:spPr bwMode="auto">
            <a:xfrm>
              <a:off x="5574734" y="19256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6</a:t>
              </a:r>
            </a:p>
          </p:txBody>
        </p:sp>
        <p:sp>
          <p:nvSpPr>
            <p:cNvPr id="663" name="Rectangle 662"/>
            <p:cNvSpPr/>
            <p:nvPr/>
          </p:nvSpPr>
          <p:spPr bwMode="auto">
            <a:xfrm>
              <a:off x="5346134" y="21819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8</a:t>
              </a:r>
            </a:p>
          </p:txBody>
        </p:sp>
        <p:sp>
          <p:nvSpPr>
            <p:cNvPr id="664" name="Rectangle 663"/>
            <p:cNvSpPr/>
            <p:nvPr/>
          </p:nvSpPr>
          <p:spPr bwMode="auto">
            <a:xfrm>
              <a:off x="5346134" y="19533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665" name="Rectangle 664"/>
            <p:cNvSpPr/>
            <p:nvPr/>
          </p:nvSpPr>
          <p:spPr bwMode="auto">
            <a:xfrm>
              <a:off x="5117534" y="22096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666" name="Rectangle 665"/>
            <p:cNvSpPr/>
            <p:nvPr/>
          </p:nvSpPr>
          <p:spPr bwMode="auto">
            <a:xfrm>
              <a:off x="5117534" y="19810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667" name="Rectangle 666"/>
            <p:cNvSpPr/>
            <p:nvPr/>
          </p:nvSpPr>
          <p:spPr bwMode="auto">
            <a:xfrm>
              <a:off x="5574734" y="16970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668" name="Rectangle 667"/>
            <p:cNvSpPr/>
            <p:nvPr/>
          </p:nvSpPr>
          <p:spPr bwMode="auto">
            <a:xfrm>
              <a:off x="5346134" y="17247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669" name="Rectangle 668"/>
            <p:cNvSpPr/>
            <p:nvPr/>
          </p:nvSpPr>
          <p:spPr bwMode="auto">
            <a:xfrm>
              <a:off x="5117534" y="17524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670" name="Group 3"/>
          <p:cNvGrpSpPr/>
          <p:nvPr/>
        </p:nvGrpSpPr>
        <p:grpSpPr>
          <a:xfrm>
            <a:off x="4307849" y="3536923"/>
            <a:ext cx="314989" cy="340442"/>
            <a:chOff x="5117534" y="1697045"/>
            <a:chExt cx="685800" cy="741216"/>
          </a:xfrm>
        </p:grpSpPr>
        <p:sp>
          <p:nvSpPr>
            <p:cNvPr id="671" name="Rectangle 293"/>
            <p:cNvSpPr/>
            <p:nvPr/>
          </p:nvSpPr>
          <p:spPr bwMode="auto">
            <a:xfrm>
              <a:off x="5574734" y="2154245"/>
              <a:ext cx="228600" cy="228599"/>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9</a:t>
              </a:r>
            </a:p>
          </p:txBody>
        </p:sp>
        <p:sp>
          <p:nvSpPr>
            <p:cNvPr id="672" name="Rectangle 294"/>
            <p:cNvSpPr/>
            <p:nvPr/>
          </p:nvSpPr>
          <p:spPr bwMode="auto">
            <a:xfrm>
              <a:off x="5574734" y="19256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6</a:t>
              </a:r>
            </a:p>
          </p:txBody>
        </p:sp>
        <p:sp>
          <p:nvSpPr>
            <p:cNvPr id="673" name="Rectangle 295"/>
            <p:cNvSpPr/>
            <p:nvPr/>
          </p:nvSpPr>
          <p:spPr bwMode="auto">
            <a:xfrm>
              <a:off x="5346134" y="21819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8</a:t>
              </a:r>
            </a:p>
          </p:txBody>
        </p:sp>
        <p:sp>
          <p:nvSpPr>
            <p:cNvPr id="674" name="Rectangle 296"/>
            <p:cNvSpPr/>
            <p:nvPr/>
          </p:nvSpPr>
          <p:spPr bwMode="auto">
            <a:xfrm>
              <a:off x="5346134" y="19533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5</a:t>
              </a:r>
            </a:p>
          </p:txBody>
        </p:sp>
        <p:sp>
          <p:nvSpPr>
            <p:cNvPr id="675" name="Rectangle 297"/>
            <p:cNvSpPr/>
            <p:nvPr/>
          </p:nvSpPr>
          <p:spPr bwMode="auto">
            <a:xfrm>
              <a:off x="5117534" y="22096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7</a:t>
              </a:r>
            </a:p>
          </p:txBody>
        </p:sp>
        <p:sp>
          <p:nvSpPr>
            <p:cNvPr id="676" name="Rectangle 298"/>
            <p:cNvSpPr/>
            <p:nvPr/>
          </p:nvSpPr>
          <p:spPr bwMode="auto">
            <a:xfrm>
              <a:off x="5117534" y="19810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4</a:t>
              </a:r>
            </a:p>
          </p:txBody>
        </p:sp>
        <p:sp>
          <p:nvSpPr>
            <p:cNvPr id="677" name="Rectangle 299"/>
            <p:cNvSpPr/>
            <p:nvPr/>
          </p:nvSpPr>
          <p:spPr bwMode="auto">
            <a:xfrm>
              <a:off x="5574734" y="1697045"/>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3</a:t>
              </a:r>
            </a:p>
          </p:txBody>
        </p:sp>
        <p:sp>
          <p:nvSpPr>
            <p:cNvPr id="678" name="Rectangle 300"/>
            <p:cNvSpPr/>
            <p:nvPr/>
          </p:nvSpPr>
          <p:spPr bwMode="auto">
            <a:xfrm>
              <a:off x="5346134" y="1724753"/>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2</a:t>
              </a:r>
            </a:p>
          </p:txBody>
        </p:sp>
        <p:sp>
          <p:nvSpPr>
            <p:cNvPr id="679" name="Rectangle 301"/>
            <p:cNvSpPr/>
            <p:nvPr/>
          </p:nvSpPr>
          <p:spPr bwMode="auto">
            <a:xfrm>
              <a:off x="5117534" y="1752461"/>
              <a:ext cx="228600" cy="228600"/>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headEnd type="none" w="med" len="med"/>
              <a:tailEnd type="none" w="med" len="med"/>
            </a:ln>
            <a:scene3d>
              <a:camera prst="orthographicFront">
                <a:rot lat="1200000" lon="20400000" rev="0"/>
              </a:camera>
              <a:lightRig rig="threePt" dir="t"/>
            </a:scene3d>
            <a:sp3d extrusionH="1016000">
              <a:extrusionClr>
                <a:schemeClr val="accent6">
                  <a:lumMod val="60000"/>
                  <a:lumOff val="40000"/>
                </a:schemeClr>
              </a:extrusionClr>
            </a:sp3d>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algn="ctr" defTabSz="685771"/>
              <a:r>
                <a:rPr lang="en-US" sz="825" kern="0" dirty="0">
                  <a:solidFill>
                    <a:schemeClr val="tx1"/>
                  </a:solidFill>
                  <a:latin typeface="Arial" charset="0"/>
                </a:rPr>
                <a:t>1</a:t>
              </a:r>
            </a:p>
          </p:txBody>
        </p:sp>
      </p:grpSp>
      <p:grpSp>
        <p:nvGrpSpPr>
          <p:cNvPr id="680" name="Group 679"/>
          <p:cNvGrpSpPr/>
          <p:nvPr/>
        </p:nvGrpSpPr>
        <p:grpSpPr>
          <a:xfrm>
            <a:off x="4340770" y="1730605"/>
            <a:ext cx="493037" cy="2524115"/>
            <a:chOff x="5786089" y="2307455"/>
            <a:chExt cx="657383" cy="3365487"/>
          </a:xfrm>
        </p:grpSpPr>
        <p:sp>
          <p:nvSpPr>
            <p:cNvPr id="681" name="Oval 680"/>
            <p:cNvSpPr/>
            <p:nvPr/>
          </p:nvSpPr>
          <p:spPr bwMode="auto">
            <a:xfrm>
              <a:off x="6122944" y="2452770"/>
              <a:ext cx="320528" cy="320528"/>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71"/>
              <a:endParaRPr lang="en-US" sz="1425" kern="0">
                <a:solidFill>
                  <a:sysClr val="windowText" lastClr="000000"/>
                </a:solidFill>
                <a:latin typeface="Arial" charset="0"/>
              </a:endParaRPr>
            </a:p>
          </p:txBody>
        </p:sp>
        <p:cxnSp>
          <p:nvCxnSpPr>
            <p:cNvPr id="682" name="Straight Connector 681"/>
            <p:cNvCxnSpPr>
              <a:stCxn id="681" idx="1"/>
              <a:endCxn id="681" idx="5"/>
            </p:cNvCxnSpPr>
            <p:nvPr/>
          </p:nvCxnSpPr>
          <p:spPr bwMode="auto">
            <a:xfrm>
              <a:off x="6169885" y="2499711"/>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3" name="Straight Connector 682"/>
            <p:cNvCxnSpPr>
              <a:stCxn id="681" idx="3"/>
              <a:endCxn id="681" idx="7"/>
            </p:cNvCxnSpPr>
            <p:nvPr/>
          </p:nvCxnSpPr>
          <p:spPr bwMode="auto">
            <a:xfrm flipV="1">
              <a:off x="6169885" y="2499711"/>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4" name="Bent Arrow 683"/>
            <p:cNvSpPr/>
            <p:nvPr/>
          </p:nvSpPr>
          <p:spPr bwMode="auto">
            <a:xfrm flipV="1">
              <a:off x="5786089" y="2307455"/>
              <a:ext cx="306091" cy="305579"/>
            </a:xfrm>
            <a:prstGeom prst="ben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5" name="Oval 684"/>
            <p:cNvSpPr/>
            <p:nvPr/>
          </p:nvSpPr>
          <p:spPr bwMode="auto">
            <a:xfrm>
              <a:off x="6122944" y="3899676"/>
              <a:ext cx="320528" cy="320528"/>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71"/>
              <a:endParaRPr lang="en-US" sz="1425" kern="0">
                <a:solidFill>
                  <a:sysClr val="windowText" lastClr="000000"/>
                </a:solidFill>
                <a:latin typeface="Arial" charset="0"/>
              </a:endParaRPr>
            </a:p>
          </p:txBody>
        </p:sp>
        <p:cxnSp>
          <p:nvCxnSpPr>
            <p:cNvPr id="686" name="Straight Connector 685"/>
            <p:cNvCxnSpPr>
              <a:stCxn id="685" idx="1"/>
              <a:endCxn id="685" idx="5"/>
            </p:cNvCxnSpPr>
            <p:nvPr/>
          </p:nvCxnSpPr>
          <p:spPr bwMode="auto">
            <a:xfrm>
              <a:off x="6169885" y="3946617"/>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7" name="Straight Connector 686"/>
            <p:cNvCxnSpPr>
              <a:stCxn id="685" idx="3"/>
              <a:endCxn id="685" idx="7"/>
            </p:cNvCxnSpPr>
            <p:nvPr/>
          </p:nvCxnSpPr>
          <p:spPr bwMode="auto">
            <a:xfrm flipV="1">
              <a:off x="6169885" y="3946617"/>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88" name="Bent Arrow 687"/>
            <p:cNvSpPr/>
            <p:nvPr/>
          </p:nvSpPr>
          <p:spPr bwMode="auto">
            <a:xfrm flipV="1">
              <a:off x="5786089" y="3754361"/>
              <a:ext cx="306091" cy="305579"/>
            </a:xfrm>
            <a:prstGeom prst="ben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89" name="Oval 688"/>
            <p:cNvSpPr/>
            <p:nvPr/>
          </p:nvSpPr>
          <p:spPr bwMode="auto">
            <a:xfrm>
              <a:off x="6122944" y="5352414"/>
              <a:ext cx="320528" cy="320528"/>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71"/>
              <a:endParaRPr lang="en-US" sz="1425" kern="0">
                <a:solidFill>
                  <a:sysClr val="windowText" lastClr="000000"/>
                </a:solidFill>
                <a:latin typeface="Arial" charset="0"/>
              </a:endParaRPr>
            </a:p>
          </p:txBody>
        </p:sp>
        <p:cxnSp>
          <p:nvCxnSpPr>
            <p:cNvPr id="690" name="Straight Connector 689"/>
            <p:cNvCxnSpPr>
              <a:stCxn id="689" idx="1"/>
              <a:endCxn id="689" idx="5"/>
            </p:cNvCxnSpPr>
            <p:nvPr/>
          </p:nvCxnSpPr>
          <p:spPr bwMode="auto">
            <a:xfrm>
              <a:off x="6169885" y="5399355"/>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1" name="Straight Connector 690"/>
            <p:cNvCxnSpPr>
              <a:stCxn id="689" idx="3"/>
              <a:endCxn id="689" idx="7"/>
            </p:cNvCxnSpPr>
            <p:nvPr/>
          </p:nvCxnSpPr>
          <p:spPr bwMode="auto">
            <a:xfrm flipV="1">
              <a:off x="6169885" y="5399355"/>
              <a:ext cx="226647" cy="22664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92" name="Bent Arrow 691"/>
            <p:cNvSpPr/>
            <p:nvPr/>
          </p:nvSpPr>
          <p:spPr bwMode="auto">
            <a:xfrm flipV="1">
              <a:off x="5786089" y="5207099"/>
              <a:ext cx="306091" cy="305579"/>
            </a:xfrm>
            <a:prstGeom prst="ben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693" name="Rectangle 354"/>
          <p:cNvSpPr/>
          <p:nvPr/>
        </p:nvSpPr>
        <p:spPr bwMode="auto">
          <a:xfrm rot="5400000">
            <a:off x="2806385" y="2486389"/>
            <a:ext cx="2286182" cy="1241708"/>
          </a:xfrm>
          <a:custGeom>
            <a:avLst/>
            <a:gdLst/>
            <a:ahLst/>
            <a:cxnLst/>
            <a:rect l="l" t="t" r="r" b="b"/>
            <a:pathLst>
              <a:path w="3318349" h="1802317">
                <a:moveTo>
                  <a:pt x="0" y="87232"/>
                </a:moveTo>
                <a:lnTo>
                  <a:pt x="87234" y="0"/>
                </a:lnTo>
                <a:lnTo>
                  <a:pt x="174466" y="87232"/>
                </a:lnTo>
                <a:lnTo>
                  <a:pt x="130850" y="87232"/>
                </a:lnTo>
                <a:lnTo>
                  <a:pt x="130850" y="817670"/>
                </a:lnTo>
                <a:lnTo>
                  <a:pt x="1612384" y="817670"/>
                </a:lnTo>
                <a:lnTo>
                  <a:pt x="1612384" y="87232"/>
                </a:lnTo>
                <a:lnTo>
                  <a:pt x="1568768" y="87232"/>
                </a:lnTo>
                <a:lnTo>
                  <a:pt x="1656001" y="0"/>
                </a:lnTo>
                <a:lnTo>
                  <a:pt x="1743233" y="87232"/>
                </a:lnTo>
                <a:lnTo>
                  <a:pt x="1699617" y="87232"/>
                </a:lnTo>
                <a:lnTo>
                  <a:pt x="1699617" y="817670"/>
                </a:lnTo>
                <a:lnTo>
                  <a:pt x="3187500" y="817670"/>
                </a:lnTo>
                <a:lnTo>
                  <a:pt x="3187500" y="87232"/>
                </a:lnTo>
                <a:lnTo>
                  <a:pt x="3143884" y="87232"/>
                </a:lnTo>
                <a:lnTo>
                  <a:pt x="3231117" y="0"/>
                </a:lnTo>
                <a:lnTo>
                  <a:pt x="3318349" y="87232"/>
                </a:lnTo>
                <a:lnTo>
                  <a:pt x="3274733" y="87232"/>
                </a:lnTo>
                <a:lnTo>
                  <a:pt x="3274733" y="817670"/>
                </a:lnTo>
                <a:lnTo>
                  <a:pt x="3276474" y="817670"/>
                </a:lnTo>
                <a:lnTo>
                  <a:pt x="3276474" y="897839"/>
                </a:lnTo>
                <a:lnTo>
                  <a:pt x="622092" y="897839"/>
                </a:lnTo>
                <a:lnTo>
                  <a:pt x="622092" y="1802317"/>
                </a:lnTo>
                <a:lnTo>
                  <a:pt x="551644" y="1802317"/>
                </a:lnTo>
                <a:lnTo>
                  <a:pt x="551644" y="897839"/>
                </a:lnTo>
                <a:lnTo>
                  <a:pt x="42736" y="897839"/>
                </a:lnTo>
                <a:lnTo>
                  <a:pt x="42736" y="817670"/>
                </a:lnTo>
                <a:lnTo>
                  <a:pt x="43617" y="817670"/>
                </a:lnTo>
                <a:lnTo>
                  <a:pt x="43617" y="87232"/>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68577" tIns="34289" rIns="68577" bIns="34289" numCol="1" rtlCol="0" anchor="t" anchorCtr="0" compatLnSpc="1">
            <a:prstTxWarp prst="textNoShape">
              <a:avLst/>
            </a:prstTxWarp>
          </a:bodyPr>
          <a:lstStyle/>
          <a:p>
            <a:pPr defTabSz="685771"/>
            <a:endParaRPr lang="en-US" sz="1425" kern="0">
              <a:solidFill>
                <a:schemeClr val="tx1"/>
              </a:solidFill>
              <a:latin typeface="Arial" charset="0"/>
            </a:endParaRPr>
          </a:p>
        </p:txBody>
      </p:sp>
      <p:grpSp>
        <p:nvGrpSpPr>
          <p:cNvPr id="694" name="Group 693"/>
          <p:cNvGrpSpPr/>
          <p:nvPr/>
        </p:nvGrpSpPr>
        <p:grpSpPr>
          <a:xfrm>
            <a:off x="3521594" y="697542"/>
            <a:ext cx="744649" cy="690096"/>
            <a:chOff x="4846672" y="930054"/>
            <a:chExt cx="637526" cy="920128"/>
          </a:xfrm>
        </p:grpSpPr>
        <p:sp>
          <p:nvSpPr>
            <p:cNvPr id="695" name="TextBox 694"/>
            <p:cNvSpPr txBox="1"/>
            <p:nvPr/>
          </p:nvSpPr>
          <p:spPr>
            <a:xfrm>
              <a:off x="4846672" y="930054"/>
              <a:ext cx="637526" cy="61555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defTabSz="685800"/>
              <a:r>
                <a:rPr lang="en-US" sz="1200" b="1" i="1" kern="0" dirty="0">
                  <a:solidFill>
                    <a:sysClr val="windowText" lastClr="000000"/>
                  </a:solidFill>
                </a:rPr>
                <a:t>DDR</a:t>
              </a:r>
            </a:p>
          </p:txBody>
        </p:sp>
        <p:sp>
          <p:nvSpPr>
            <p:cNvPr id="696" name="Bent Arrow 695"/>
            <p:cNvSpPr/>
            <p:nvPr/>
          </p:nvSpPr>
          <p:spPr bwMode="auto">
            <a:xfrm rot="10800000" flipH="1">
              <a:off x="5016520" y="1268609"/>
              <a:ext cx="297830" cy="581573"/>
            </a:xfrm>
            <a:prstGeom prst="ben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bodyPr>
            <a:lstStyle/>
            <a:p>
              <a:pPr defTabSz="685771"/>
              <a:endParaRPr lang="en-US" sz="1425" kern="0">
                <a:solidFill>
                  <a:schemeClr val="tx1"/>
                </a:solidFill>
                <a:latin typeface="Arial" charset="0"/>
              </a:endParaRPr>
            </a:p>
          </p:txBody>
        </p:sp>
      </p:grpSp>
      <p:sp>
        <p:nvSpPr>
          <p:cNvPr id="697" name="Bent-Up Arrow 372"/>
          <p:cNvSpPr/>
          <p:nvPr/>
        </p:nvSpPr>
        <p:spPr bwMode="auto">
          <a:xfrm rot="16200000">
            <a:off x="3029247" y="2172868"/>
            <a:ext cx="2424005" cy="1971923"/>
          </a:xfrm>
          <a:custGeom>
            <a:avLst/>
            <a:gdLst/>
            <a:ahLst/>
            <a:cxnLst/>
            <a:rect l="l" t="t" r="r" b="b"/>
            <a:pathLst>
              <a:path w="3232007" h="2629230">
                <a:moveTo>
                  <a:pt x="3232007" y="2592654"/>
                </a:moveTo>
                <a:lnTo>
                  <a:pt x="3232007" y="2629230"/>
                </a:lnTo>
                <a:lnTo>
                  <a:pt x="3231772" y="2629230"/>
                </a:lnTo>
                <a:lnTo>
                  <a:pt x="3195196" y="2629230"/>
                </a:lnTo>
                <a:lnTo>
                  <a:pt x="0" y="2629230"/>
                </a:lnTo>
                <a:lnTo>
                  <a:pt x="0" y="2628847"/>
                </a:lnTo>
                <a:lnTo>
                  <a:pt x="0" y="2593619"/>
                </a:lnTo>
                <a:lnTo>
                  <a:pt x="0" y="2592654"/>
                </a:lnTo>
                <a:lnTo>
                  <a:pt x="0" y="2557043"/>
                </a:lnTo>
                <a:lnTo>
                  <a:pt x="0" y="557041"/>
                </a:lnTo>
                <a:lnTo>
                  <a:pt x="10324" y="557041"/>
                </a:lnTo>
                <a:lnTo>
                  <a:pt x="10324" y="556376"/>
                </a:lnTo>
                <a:lnTo>
                  <a:pt x="721506" y="556376"/>
                </a:lnTo>
                <a:lnTo>
                  <a:pt x="721506" y="68768"/>
                </a:lnTo>
                <a:lnTo>
                  <a:pt x="680327" y="68768"/>
                </a:lnTo>
                <a:lnTo>
                  <a:pt x="757587" y="0"/>
                </a:lnTo>
                <a:lnTo>
                  <a:pt x="834847" y="68768"/>
                </a:lnTo>
                <a:lnTo>
                  <a:pt x="793668" y="68768"/>
                </a:lnTo>
                <a:lnTo>
                  <a:pt x="793668" y="628538"/>
                </a:lnTo>
                <a:lnTo>
                  <a:pt x="76201" y="628538"/>
                </a:lnTo>
                <a:lnTo>
                  <a:pt x="76201" y="2557043"/>
                </a:lnTo>
                <a:lnTo>
                  <a:pt x="287667" y="2557043"/>
                </a:lnTo>
                <a:lnTo>
                  <a:pt x="287667" y="2188531"/>
                </a:lnTo>
                <a:lnTo>
                  <a:pt x="324243" y="2188531"/>
                </a:lnTo>
                <a:lnTo>
                  <a:pt x="324243" y="2557043"/>
                </a:lnTo>
                <a:lnTo>
                  <a:pt x="324243" y="2567586"/>
                </a:lnTo>
                <a:lnTo>
                  <a:pt x="1731262" y="2567586"/>
                </a:lnTo>
                <a:lnTo>
                  <a:pt x="1731262" y="2188531"/>
                </a:lnTo>
                <a:lnTo>
                  <a:pt x="1767838" y="2188531"/>
                </a:lnTo>
                <a:lnTo>
                  <a:pt x="1767838" y="2592654"/>
                </a:lnTo>
                <a:lnTo>
                  <a:pt x="3195196" y="2592654"/>
                </a:lnTo>
                <a:lnTo>
                  <a:pt x="3195196" y="2188531"/>
                </a:lnTo>
                <a:lnTo>
                  <a:pt x="3231772" y="2188531"/>
                </a:lnTo>
                <a:lnTo>
                  <a:pt x="3231772" y="2592654"/>
                </a:lnTo>
                <a:close/>
              </a:path>
            </a:pathLst>
          </a:cu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68577" tIns="34289" rIns="68577" bIns="34289" numCol="1" rtlCol="0" anchor="t" anchorCtr="0" compatLnSpc="1">
            <a:prstTxWarp prst="textNoShape">
              <a:avLst/>
            </a:prstTxWarp>
          </a:bodyPr>
          <a:lstStyle/>
          <a:p>
            <a:pPr defTabSz="685771"/>
            <a:endParaRPr lang="en-US" sz="1425" kern="0">
              <a:solidFill>
                <a:schemeClr val="tx1"/>
              </a:solidFill>
              <a:latin typeface="Arial" charset="0"/>
            </a:endParaRPr>
          </a:p>
        </p:txBody>
      </p:sp>
      <p:sp>
        <p:nvSpPr>
          <p:cNvPr id="698" name="TextBox 697"/>
          <p:cNvSpPr txBox="1"/>
          <p:nvPr/>
        </p:nvSpPr>
        <p:spPr>
          <a:xfrm>
            <a:off x="4674048" y="1311671"/>
            <a:ext cx="928761" cy="334705"/>
          </a:xfrm>
          <a:prstGeom prst="rect">
            <a:avLst/>
          </a:prstGeom>
          <a:noFill/>
        </p:spPr>
        <p:txBody>
          <a:bodyPr wrap="square" lIns="68577" tIns="34289" rIns="68577" bIns="34289" rtlCol="0">
            <a:spAutoFit/>
          </a:bodyPr>
          <a:lstStyle/>
          <a:p>
            <a:pPr defTabSz="685800"/>
            <a:r>
              <a:rPr lang="en-US" sz="900" b="1" kern="0" dirty="0">
                <a:solidFill>
                  <a:schemeClr val="accent6"/>
                </a:solidFill>
              </a:rPr>
              <a:t>Filters</a:t>
            </a:r>
            <a:br>
              <a:rPr lang="en-US" sz="900" b="1" kern="0" dirty="0">
                <a:solidFill>
                  <a:schemeClr val="accent6"/>
                </a:solidFill>
              </a:rPr>
            </a:br>
            <a:r>
              <a:rPr lang="en-US" sz="825" b="1" kern="0" dirty="0">
                <a:solidFill>
                  <a:schemeClr val="accent6"/>
                </a:solidFill>
              </a:rPr>
              <a:t>(on-chip RAM)</a:t>
            </a:r>
          </a:p>
        </p:txBody>
      </p:sp>
    </p:spTree>
    <p:extLst>
      <p:ext uri="{BB962C8B-B14F-4D97-AF65-F5344CB8AC3E}">
        <p14:creationId xmlns:p14="http://schemas.microsoft.com/office/powerpoint/2010/main" val="2094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EE2556C5-CE8C-6547-B838-EA80C61A4AF7}" type="slidenum">
              <a:rPr lang="en-US">
                <a:solidFill>
                  <a:prstClr val="white"/>
                </a:solidFill>
                <a:latin typeface="Intel Clear"/>
              </a:rPr>
              <a:pPr defTabSz="457178"/>
              <a:t>34</a:t>
            </a:fld>
            <a:endParaRPr lang="en-US">
              <a:solidFill>
                <a:prstClr val="white"/>
              </a:solidFill>
              <a:latin typeface="Intel Clear"/>
            </a:endParaRPr>
          </a:p>
        </p:txBody>
      </p:sp>
      <p:sp>
        <p:nvSpPr>
          <p:cNvPr id="3" name="Title 2"/>
          <p:cNvSpPr>
            <a:spLocks noGrp="1"/>
          </p:cNvSpPr>
          <p:nvPr>
            <p:ph type="title"/>
          </p:nvPr>
        </p:nvSpPr>
        <p:spPr/>
        <p:txBody>
          <a:bodyPr/>
          <a:lstStyle/>
          <a:p>
            <a:r>
              <a:rPr lang="en-US" sz="2400" dirty="0"/>
              <a:t>Keys to DLA efficiency: leveraging the flexibility of the FPGA</a:t>
            </a:r>
          </a:p>
        </p:txBody>
      </p:sp>
      <p:sp>
        <p:nvSpPr>
          <p:cNvPr id="4" name="Content Placeholder 3"/>
          <p:cNvSpPr>
            <a:spLocks noGrp="1"/>
          </p:cNvSpPr>
          <p:nvPr>
            <p:ph sz="quarter" idx="13"/>
          </p:nvPr>
        </p:nvSpPr>
        <p:spPr>
          <a:xfrm>
            <a:off x="400195" y="900990"/>
            <a:ext cx="8228012" cy="3425825"/>
          </a:xfrm>
        </p:spPr>
        <p:txBody>
          <a:bodyPr/>
          <a:lstStyle/>
          <a:p>
            <a:r>
              <a:rPr lang="en-US" dirty="0"/>
              <a:t>1. Flexible compute and memory architecture</a:t>
            </a:r>
          </a:p>
          <a:p>
            <a:pPr lvl="1"/>
            <a:r>
              <a:rPr lang="en-US" dirty="0"/>
              <a:t>Tune the geometry of the PE array, the width of the data path, etc.</a:t>
            </a:r>
          </a:p>
          <a:p>
            <a:pPr lvl="1"/>
            <a:r>
              <a:rPr lang="en-US" dirty="0"/>
              <a:t>Tune number of banks, port widths and the size of the memories</a:t>
            </a:r>
          </a:p>
          <a:p>
            <a:pPr lvl="0"/>
            <a:r>
              <a:rPr lang="en-US" dirty="0"/>
              <a:t>2. Flexible precision: FP32 </a:t>
            </a:r>
            <a:r>
              <a:rPr lang="en-US" dirty="0">
                <a:sym typeface="Wingdings" panose="05000000000000000000" pitchFamily="2" charset="2"/>
              </a:rPr>
              <a:t> FP11  FP8  Ternary/Binary</a:t>
            </a:r>
            <a:endParaRPr lang="en-US" dirty="0"/>
          </a:p>
          <a:p>
            <a:pPr lvl="1"/>
            <a:r>
              <a:rPr lang="en-US" dirty="0"/>
              <a:t> Reduce precision as much as topology allows</a:t>
            </a:r>
          </a:p>
          <a:p>
            <a:pPr indent="-225413"/>
            <a:r>
              <a:rPr lang="en-US" dirty="0"/>
              <a:t>3. Flexible platforms </a:t>
            </a:r>
          </a:p>
          <a:p>
            <a:pPr lvl="1"/>
            <a:r>
              <a:rPr lang="en-US" dirty="0"/>
              <a:t>DLA architecture can be implemented on different boards/platforms</a:t>
            </a:r>
          </a:p>
          <a:p>
            <a:pPr lvl="0"/>
            <a:r>
              <a:rPr lang="en-US" dirty="0"/>
              <a:t>4. Flexible graph structure</a:t>
            </a:r>
          </a:p>
          <a:p>
            <a:pPr lvl="1"/>
            <a:r>
              <a:rPr lang="en-US" dirty="0"/>
              <a:t>Map complex and large graphs to DLA </a:t>
            </a:r>
            <a:r>
              <a:rPr lang="en-US" dirty="0">
                <a:sym typeface="Wingdings" panose="05000000000000000000" pitchFamily="2" charset="2"/>
              </a:rPr>
              <a:t> </a:t>
            </a:r>
            <a:r>
              <a:rPr lang="en-US" dirty="0"/>
              <a:t>general-purpose DL solution</a:t>
            </a:r>
          </a:p>
          <a:p>
            <a:pPr marL="0" lvl="1" indent="0">
              <a:buNone/>
            </a:pPr>
            <a:endParaRPr lang="en-US" dirty="0"/>
          </a:p>
        </p:txBody>
      </p:sp>
    </p:spTree>
    <p:extLst>
      <p:ext uri="{BB962C8B-B14F-4D97-AF65-F5344CB8AC3E}">
        <p14:creationId xmlns:p14="http://schemas.microsoft.com/office/powerpoint/2010/main" val="17203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78"/>
            <a:fld id="{EE2556C5-CE8C-6547-B838-EA80C61A4AF7}" type="slidenum">
              <a:rPr lang="en-US">
                <a:solidFill>
                  <a:prstClr val="white"/>
                </a:solidFill>
                <a:latin typeface="Intel Clear"/>
              </a:rPr>
              <a:pPr defTabSz="457178"/>
              <a:t>35</a:t>
            </a:fld>
            <a:endParaRPr lang="en-US">
              <a:solidFill>
                <a:prstClr val="white"/>
              </a:solidFill>
              <a:latin typeface="Intel Clear"/>
            </a:endParaRPr>
          </a:p>
        </p:txBody>
      </p:sp>
      <p:sp>
        <p:nvSpPr>
          <p:cNvPr id="3" name="Title 2"/>
          <p:cNvSpPr>
            <a:spLocks noGrp="1"/>
          </p:cNvSpPr>
          <p:nvPr>
            <p:ph type="title"/>
          </p:nvPr>
        </p:nvSpPr>
        <p:spPr/>
        <p:txBody>
          <a:bodyPr/>
          <a:lstStyle/>
          <a:p>
            <a:r>
              <a:rPr lang="en-US" sz="2400" dirty="0"/>
              <a:t>Keys to DLA efficiency: leveraging the flexibility of the FPGA</a:t>
            </a:r>
          </a:p>
        </p:txBody>
      </p:sp>
      <p:sp>
        <p:nvSpPr>
          <p:cNvPr id="4" name="Content Placeholder 3"/>
          <p:cNvSpPr>
            <a:spLocks noGrp="1"/>
          </p:cNvSpPr>
          <p:nvPr>
            <p:ph sz="quarter" idx="13"/>
          </p:nvPr>
        </p:nvSpPr>
        <p:spPr>
          <a:xfrm>
            <a:off x="402606" y="893161"/>
            <a:ext cx="8228012" cy="3425825"/>
          </a:xfrm>
        </p:spPr>
        <p:txBody>
          <a:bodyPr/>
          <a:lstStyle/>
          <a:p>
            <a:r>
              <a:rPr lang="en-US" b="1" dirty="0"/>
              <a:t>1. Flexible compute and memory architecture</a:t>
            </a:r>
          </a:p>
          <a:p>
            <a:pPr lvl="1"/>
            <a:r>
              <a:rPr lang="en-US" b="1" dirty="0"/>
              <a:t>Tune the geometry of the PE array, the width of the data path, etc.</a:t>
            </a:r>
          </a:p>
          <a:p>
            <a:pPr lvl="1"/>
            <a:r>
              <a:rPr lang="en-US" b="1" dirty="0"/>
              <a:t>Tune number of banks, port widths and the size of the memories</a:t>
            </a:r>
          </a:p>
          <a:p>
            <a:pPr lvl="0"/>
            <a:r>
              <a:rPr lang="en-US" dirty="0">
                <a:solidFill>
                  <a:schemeClr val="bg1">
                    <a:lumMod val="75000"/>
                  </a:schemeClr>
                </a:solidFill>
              </a:rPr>
              <a:t>2. Flexible precision: FP32 </a:t>
            </a:r>
            <a:r>
              <a:rPr lang="en-US" dirty="0">
                <a:solidFill>
                  <a:schemeClr val="bg1">
                    <a:lumMod val="75000"/>
                  </a:schemeClr>
                </a:solidFill>
                <a:sym typeface="Wingdings" panose="05000000000000000000" pitchFamily="2" charset="2"/>
              </a:rPr>
              <a:t> FP11  FP8  Ternary/Binary</a:t>
            </a:r>
            <a:endParaRPr lang="en-US" dirty="0">
              <a:solidFill>
                <a:schemeClr val="bg1">
                  <a:lumMod val="75000"/>
                </a:schemeClr>
              </a:solidFill>
            </a:endParaRPr>
          </a:p>
          <a:p>
            <a:pPr lvl="1"/>
            <a:r>
              <a:rPr lang="en-US" dirty="0">
                <a:solidFill>
                  <a:schemeClr val="bg1">
                    <a:lumMod val="75000"/>
                  </a:schemeClr>
                </a:solidFill>
              </a:rPr>
              <a:t> Reduce precision as much as topology allows</a:t>
            </a:r>
          </a:p>
          <a:p>
            <a:pPr indent="-225413"/>
            <a:r>
              <a:rPr lang="en-US" dirty="0">
                <a:solidFill>
                  <a:schemeClr val="bg1">
                    <a:lumMod val="75000"/>
                  </a:schemeClr>
                </a:solidFill>
              </a:rPr>
              <a:t>3. Flexible platforms </a:t>
            </a:r>
          </a:p>
          <a:p>
            <a:pPr lvl="1"/>
            <a:r>
              <a:rPr lang="en-US" dirty="0">
                <a:solidFill>
                  <a:schemeClr val="bg1">
                    <a:lumMod val="75000"/>
                  </a:schemeClr>
                </a:solidFill>
              </a:rPr>
              <a:t>DLA architecture can be implemented on different boards/platforms</a:t>
            </a:r>
          </a:p>
          <a:p>
            <a:pPr lvl="0"/>
            <a:r>
              <a:rPr lang="en-US" dirty="0">
                <a:solidFill>
                  <a:schemeClr val="bg1">
                    <a:lumMod val="75000"/>
                  </a:schemeClr>
                </a:solidFill>
              </a:rPr>
              <a:t>4. Flexible graph structure</a:t>
            </a:r>
          </a:p>
          <a:p>
            <a:pPr lvl="1"/>
            <a:r>
              <a:rPr lang="en-US" dirty="0">
                <a:solidFill>
                  <a:schemeClr val="bg1">
                    <a:lumMod val="75000"/>
                  </a:schemeClr>
                </a:solidFill>
              </a:rPr>
              <a:t>Map complex and large graphs to DLA </a:t>
            </a:r>
            <a:r>
              <a:rPr lang="en-US" dirty="0">
                <a:solidFill>
                  <a:schemeClr val="bg1">
                    <a:lumMod val="75000"/>
                  </a:schemeClr>
                </a:solidFill>
                <a:sym typeface="Wingdings" panose="05000000000000000000" pitchFamily="2" charset="2"/>
              </a:rPr>
              <a:t> </a:t>
            </a:r>
            <a:r>
              <a:rPr lang="en-US" dirty="0">
                <a:solidFill>
                  <a:schemeClr val="bg1">
                    <a:lumMod val="75000"/>
                  </a:schemeClr>
                </a:solidFill>
              </a:rPr>
              <a:t>general-purpose DL solution</a:t>
            </a:r>
          </a:p>
          <a:p>
            <a:pPr marL="0" lvl="1" indent="0">
              <a:buNone/>
            </a:pPr>
            <a:endParaRPr lang="en-US" dirty="0"/>
          </a:p>
        </p:txBody>
      </p:sp>
    </p:spTree>
    <p:extLst>
      <p:ext uri="{BB962C8B-B14F-4D97-AF65-F5344CB8AC3E}">
        <p14:creationId xmlns:p14="http://schemas.microsoft.com/office/powerpoint/2010/main" val="22735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defTabSz="457178"/>
            <a:fld id="{EE2556C5-CE8C-6547-B838-EA80C61A4AF7}" type="slidenum">
              <a:rPr lang="en-US">
                <a:solidFill>
                  <a:prstClr val="white"/>
                </a:solidFill>
                <a:latin typeface="Intel Clear"/>
              </a:rPr>
              <a:pPr defTabSz="457178"/>
              <a:t>36</a:t>
            </a:fld>
            <a:endParaRPr lang="en-US" dirty="0">
              <a:solidFill>
                <a:prstClr val="white"/>
              </a:solidFill>
              <a:latin typeface="Intel Clear"/>
            </a:endParaRPr>
          </a:p>
        </p:txBody>
      </p:sp>
      <p:sp>
        <p:nvSpPr>
          <p:cNvPr id="2" name="Title 1"/>
          <p:cNvSpPr>
            <a:spLocks noGrp="1"/>
          </p:cNvSpPr>
          <p:nvPr>
            <p:ph type="title"/>
          </p:nvPr>
        </p:nvSpPr>
        <p:spPr/>
        <p:txBody>
          <a:bodyPr/>
          <a:lstStyle/>
          <a:p>
            <a:r>
              <a:rPr lang="en-US" sz="2400" dirty="0"/>
              <a:t>Flexible levels of parallelism</a:t>
            </a:r>
          </a:p>
        </p:txBody>
      </p:sp>
      <p:sp>
        <p:nvSpPr>
          <p:cNvPr id="1013" name="Rectangle 1012"/>
          <p:cNvSpPr/>
          <p:nvPr/>
        </p:nvSpPr>
        <p:spPr bwMode="auto">
          <a:xfrm>
            <a:off x="457298" y="1049217"/>
            <a:ext cx="4282761" cy="3667729"/>
          </a:xfrm>
          <a:prstGeom prst="rect">
            <a:avLst/>
          </a:prstGeom>
          <a:gradFill rotWithShape="1">
            <a:gsLst>
              <a:gs pos="0">
                <a:srgbClr val="6ECDFA">
                  <a:tint val="50000"/>
                  <a:satMod val="300000"/>
                  <a:alpha val="20000"/>
                </a:srgbClr>
              </a:gs>
              <a:gs pos="35000">
                <a:srgbClr val="6ECDFA">
                  <a:tint val="37000"/>
                  <a:satMod val="300000"/>
                  <a:alpha val="19000"/>
                </a:srgbClr>
              </a:gs>
              <a:gs pos="100000">
                <a:srgbClr val="6ECDFA">
                  <a:tint val="15000"/>
                  <a:satMod val="350000"/>
                  <a:alpha val="21000"/>
                </a:srgbClr>
              </a:gs>
            </a:gsLst>
            <a:lin ang="16200000" scaled="1"/>
          </a:gradFill>
          <a:ln w="9525" cap="flat" cmpd="sng" algn="ctr">
            <a:solidFill>
              <a:srgbClr val="6ECDFA">
                <a:shade val="95000"/>
                <a:satMod val="105000"/>
              </a:srgb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r>
              <a:rPr lang="en-US" sz="1200" b="1" i="1" kern="0" dirty="0">
                <a:solidFill>
                  <a:srgbClr val="6ECDFA"/>
                </a:solidFill>
                <a:latin typeface="Arial" charset="0"/>
              </a:rPr>
              <a:t>FPGA</a:t>
            </a:r>
          </a:p>
        </p:txBody>
      </p:sp>
      <p:grpSp>
        <p:nvGrpSpPr>
          <p:cNvPr id="1014" name="Group 1013"/>
          <p:cNvGrpSpPr/>
          <p:nvPr/>
        </p:nvGrpSpPr>
        <p:grpSpPr>
          <a:xfrm>
            <a:off x="613839" y="1386968"/>
            <a:ext cx="2237568" cy="3183347"/>
            <a:chOff x="1790118" y="1816246"/>
            <a:chExt cx="2983424" cy="4244462"/>
          </a:xfrm>
        </p:grpSpPr>
        <p:sp>
          <p:nvSpPr>
            <p:cNvPr id="1015" name="Rectangle 1014"/>
            <p:cNvSpPr/>
            <p:nvPr/>
          </p:nvSpPr>
          <p:spPr bwMode="auto">
            <a:xfrm>
              <a:off x="1790118" y="1816246"/>
              <a:ext cx="2983424" cy="4244462"/>
            </a:xfrm>
            <a:prstGeom prst="rect">
              <a:avLst/>
            </a:prstGeom>
            <a:gradFill rotWithShape="1">
              <a:gsLst>
                <a:gs pos="0">
                  <a:srgbClr val="6ECDFA">
                    <a:tint val="50000"/>
                    <a:satMod val="300000"/>
                  </a:srgbClr>
                </a:gs>
                <a:gs pos="35000">
                  <a:srgbClr val="6ECDFA">
                    <a:tint val="37000"/>
                    <a:satMod val="300000"/>
                  </a:srgbClr>
                </a:gs>
                <a:gs pos="100000">
                  <a:srgbClr val="6ECDFA">
                    <a:tint val="15000"/>
                    <a:satMod val="350000"/>
                  </a:srgbClr>
                </a:gs>
              </a:gsLst>
              <a:lin ang="16200000" scaled="1"/>
            </a:gradFill>
            <a:ln w="9525" cap="flat" cmpd="sng" algn="ctr">
              <a:solidFill>
                <a:srgbClr val="6ECD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r>
                <a:rPr lang="en-US" sz="1200" b="1" i="1" kern="0" dirty="0">
                  <a:solidFill>
                    <a:srgbClr val="0070C0"/>
                  </a:solidFill>
                  <a:latin typeface="Arial" charset="0"/>
                </a:rPr>
                <a:t>Double-Buffer</a:t>
              </a:r>
              <a:br>
                <a:rPr lang="en-US" sz="1200" b="1" i="1" kern="0" dirty="0">
                  <a:solidFill>
                    <a:srgbClr val="0070C0"/>
                  </a:solidFill>
                  <a:latin typeface="Arial" charset="0"/>
                </a:rPr>
              </a:br>
              <a:r>
                <a:rPr lang="en-US" sz="1200" b="1" i="1" kern="0" dirty="0">
                  <a:solidFill>
                    <a:srgbClr val="0070C0"/>
                  </a:solidFill>
                  <a:latin typeface="Arial" charset="0"/>
                </a:rPr>
                <a:t>On-Chip RAM</a:t>
              </a:r>
            </a:p>
          </p:txBody>
        </p:sp>
        <p:grpSp>
          <p:nvGrpSpPr>
            <p:cNvPr id="1016" name="Group 1015"/>
            <p:cNvGrpSpPr/>
            <p:nvPr/>
          </p:nvGrpSpPr>
          <p:grpSpPr>
            <a:xfrm>
              <a:off x="2456726" y="2919490"/>
              <a:ext cx="1885951" cy="942976"/>
              <a:chOff x="751839" y="1806007"/>
              <a:chExt cx="3657600" cy="1828800"/>
            </a:xfrm>
          </p:grpSpPr>
          <p:grpSp>
            <p:nvGrpSpPr>
              <p:cNvPr id="1156"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1166" name="Rectangle 1165"/>
                <p:cNvSpPr/>
                <p:nvPr/>
              </p:nvSpPr>
              <p:spPr bwMode="auto">
                <a:xfrm>
                  <a:off x="6096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7" name="Rectangle 1166"/>
                <p:cNvSpPr/>
                <p:nvPr/>
              </p:nvSpPr>
              <p:spPr bwMode="auto">
                <a:xfrm>
                  <a:off x="838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8" name="Rectangle 1167"/>
                <p:cNvSpPr/>
                <p:nvPr/>
              </p:nvSpPr>
              <p:spPr bwMode="auto">
                <a:xfrm>
                  <a:off x="10668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9" name="Rectangle 1168"/>
                <p:cNvSpPr/>
                <p:nvPr/>
              </p:nvSpPr>
              <p:spPr bwMode="auto">
                <a:xfrm>
                  <a:off x="12954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0" name="Rectangle 1169"/>
                <p:cNvSpPr/>
                <p:nvPr/>
              </p:nvSpPr>
              <p:spPr bwMode="auto">
                <a:xfrm>
                  <a:off x="15240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1" name="Rectangle 1170"/>
                <p:cNvSpPr/>
                <p:nvPr/>
              </p:nvSpPr>
              <p:spPr bwMode="auto">
                <a:xfrm>
                  <a:off x="17526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2" name="Rectangle 1171"/>
                <p:cNvSpPr/>
                <p:nvPr/>
              </p:nvSpPr>
              <p:spPr bwMode="auto">
                <a:xfrm>
                  <a:off x="1981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3" name="Rectangle 1172"/>
                <p:cNvSpPr/>
                <p:nvPr/>
              </p:nvSpPr>
              <p:spPr bwMode="auto">
                <a:xfrm>
                  <a:off x="22098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4" name="Rectangle 1173"/>
                <p:cNvSpPr/>
                <p:nvPr/>
              </p:nvSpPr>
              <p:spPr bwMode="auto">
                <a:xfrm>
                  <a:off x="24384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5" name="Rectangle 1174"/>
                <p:cNvSpPr/>
                <p:nvPr/>
              </p:nvSpPr>
              <p:spPr bwMode="auto">
                <a:xfrm>
                  <a:off x="26670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6" name="Rectangle 1175"/>
                <p:cNvSpPr/>
                <p:nvPr/>
              </p:nvSpPr>
              <p:spPr bwMode="auto">
                <a:xfrm>
                  <a:off x="2895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7" name="Rectangle 1176"/>
                <p:cNvSpPr/>
                <p:nvPr/>
              </p:nvSpPr>
              <p:spPr bwMode="auto">
                <a:xfrm>
                  <a:off x="31242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8" name="Rectangle 1177"/>
                <p:cNvSpPr/>
                <p:nvPr/>
              </p:nvSpPr>
              <p:spPr bwMode="auto">
                <a:xfrm>
                  <a:off x="33528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9" name="Rectangle 1178"/>
                <p:cNvSpPr/>
                <p:nvPr/>
              </p:nvSpPr>
              <p:spPr bwMode="auto">
                <a:xfrm>
                  <a:off x="35814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0" name="Rectangle 1179"/>
                <p:cNvSpPr/>
                <p:nvPr/>
              </p:nvSpPr>
              <p:spPr bwMode="auto">
                <a:xfrm>
                  <a:off x="38100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1" name="Rectangle 1180"/>
                <p:cNvSpPr/>
                <p:nvPr/>
              </p:nvSpPr>
              <p:spPr bwMode="auto">
                <a:xfrm>
                  <a:off x="4038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2" name="Rectangle 1181"/>
                <p:cNvSpPr/>
                <p:nvPr/>
              </p:nvSpPr>
              <p:spPr bwMode="auto">
                <a:xfrm>
                  <a:off x="6096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3" name="Rectangle 1182"/>
                <p:cNvSpPr/>
                <p:nvPr/>
              </p:nvSpPr>
              <p:spPr bwMode="auto">
                <a:xfrm>
                  <a:off x="838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4" name="Rectangle 1183"/>
                <p:cNvSpPr/>
                <p:nvPr/>
              </p:nvSpPr>
              <p:spPr bwMode="auto">
                <a:xfrm>
                  <a:off x="10668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5" name="Rectangle 1184"/>
                <p:cNvSpPr/>
                <p:nvPr/>
              </p:nvSpPr>
              <p:spPr bwMode="auto">
                <a:xfrm>
                  <a:off x="12954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6" name="Rectangle 1185"/>
                <p:cNvSpPr/>
                <p:nvPr/>
              </p:nvSpPr>
              <p:spPr bwMode="auto">
                <a:xfrm>
                  <a:off x="15240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7" name="Rectangle 1186"/>
                <p:cNvSpPr/>
                <p:nvPr/>
              </p:nvSpPr>
              <p:spPr bwMode="auto">
                <a:xfrm>
                  <a:off x="17526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8" name="Rectangle 1187"/>
                <p:cNvSpPr/>
                <p:nvPr/>
              </p:nvSpPr>
              <p:spPr bwMode="auto">
                <a:xfrm>
                  <a:off x="1981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9" name="Rectangle 1188"/>
                <p:cNvSpPr/>
                <p:nvPr/>
              </p:nvSpPr>
              <p:spPr bwMode="auto">
                <a:xfrm>
                  <a:off x="22098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0" name="Rectangle 1189"/>
                <p:cNvSpPr/>
                <p:nvPr/>
              </p:nvSpPr>
              <p:spPr bwMode="auto">
                <a:xfrm>
                  <a:off x="24384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1" name="Rectangle 1190"/>
                <p:cNvSpPr/>
                <p:nvPr/>
              </p:nvSpPr>
              <p:spPr bwMode="auto">
                <a:xfrm>
                  <a:off x="26670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2" name="Rectangle 1191"/>
                <p:cNvSpPr/>
                <p:nvPr/>
              </p:nvSpPr>
              <p:spPr bwMode="auto">
                <a:xfrm>
                  <a:off x="2895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3" name="Rectangle 1192"/>
                <p:cNvSpPr/>
                <p:nvPr/>
              </p:nvSpPr>
              <p:spPr bwMode="auto">
                <a:xfrm>
                  <a:off x="31242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4" name="Rectangle 1193"/>
                <p:cNvSpPr/>
                <p:nvPr/>
              </p:nvSpPr>
              <p:spPr bwMode="auto">
                <a:xfrm>
                  <a:off x="33528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5" name="Rectangle 1194"/>
                <p:cNvSpPr/>
                <p:nvPr/>
              </p:nvSpPr>
              <p:spPr bwMode="auto">
                <a:xfrm>
                  <a:off x="35814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6" name="Rectangle 1195"/>
                <p:cNvSpPr/>
                <p:nvPr/>
              </p:nvSpPr>
              <p:spPr bwMode="auto">
                <a:xfrm>
                  <a:off x="38100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7" name="Rectangle 1196"/>
                <p:cNvSpPr/>
                <p:nvPr/>
              </p:nvSpPr>
              <p:spPr bwMode="auto">
                <a:xfrm>
                  <a:off x="4038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8" name="Rectangle 1197"/>
                <p:cNvSpPr/>
                <p:nvPr/>
              </p:nvSpPr>
              <p:spPr bwMode="auto">
                <a:xfrm>
                  <a:off x="6096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9" name="Rectangle 1198"/>
                <p:cNvSpPr/>
                <p:nvPr/>
              </p:nvSpPr>
              <p:spPr bwMode="auto">
                <a:xfrm>
                  <a:off x="8382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0" name="Rectangle 1199"/>
                <p:cNvSpPr/>
                <p:nvPr/>
              </p:nvSpPr>
              <p:spPr bwMode="auto">
                <a:xfrm>
                  <a:off x="10668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1" name="Rectangle 1200"/>
                <p:cNvSpPr/>
                <p:nvPr/>
              </p:nvSpPr>
              <p:spPr bwMode="auto">
                <a:xfrm>
                  <a:off x="12954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2" name="Rectangle 1201"/>
                <p:cNvSpPr/>
                <p:nvPr/>
              </p:nvSpPr>
              <p:spPr bwMode="auto">
                <a:xfrm>
                  <a:off x="15240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3" name="Rectangle 1202"/>
                <p:cNvSpPr/>
                <p:nvPr/>
              </p:nvSpPr>
              <p:spPr bwMode="auto">
                <a:xfrm>
                  <a:off x="17526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4" name="Rectangle 1203"/>
                <p:cNvSpPr/>
                <p:nvPr/>
              </p:nvSpPr>
              <p:spPr bwMode="auto">
                <a:xfrm>
                  <a:off x="19812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5" name="Rectangle 1204"/>
                <p:cNvSpPr/>
                <p:nvPr/>
              </p:nvSpPr>
              <p:spPr bwMode="auto">
                <a:xfrm>
                  <a:off x="22098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6" name="Rectangle 1205"/>
                <p:cNvSpPr/>
                <p:nvPr/>
              </p:nvSpPr>
              <p:spPr bwMode="auto">
                <a:xfrm>
                  <a:off x="24384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7" name="Rectangle 1206"/>
                <p:cNvSpPr/>
                <p:nvPr/>
              </p:nvSpPr>
              <p:spPr bwMode="auto">
                <a:xfrm>
                  <a:off x="26670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8" name="Rectangle 1207"/>
                <p:cNvSpPr/>
                <p:nvPr/>
              </p:nvSpPr>
              <p:spPr bwMode="auto">
                <a:xfrm>
                  <a:off x="2895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9" name="Rectangle 1208"/>
                <p:cNvSpPr/>
                <p:nvPr/>
              </p:nvSpPr>
              <p:spPr bwMode="auto">
                <a:xfrm>
                  <a:off x="31242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0" name="Rectangle 1209"/>
                <p:cNvSpPr/>
                <p:nvPr/>
              </p:nvSpPr>
              <p:spPr bwMode="auto">
                <a:xfrm>
                  <a:off x="33528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1" name="Rectangle 1210"/>
                <p:cNvSpPr/>
                <p:nvPr/>
              </p:nvSpPr>
              <p:spPr bwMode="auto">
                <a:xfrm>
                  <a:off x="35814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2" name="Rectangle 1211"/>
                <p:cNvSpPr/>
                <p:nvPr/>
              </p:nvSpPr>
              <p:spPr bwMode="auto">
                <a:xfrm>
                  <a:off x="38100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3" name="Rectangle 1212"/>
                <p:cNvSpPr/>
                <p:nvPr/>
              </p:nvSpPr>
              <p:spPr bwMode="auto">
                <a:xfrm>
                  <a:off x="4038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4" name="Rectangle 1213"/>
                <p:cNvSpPr/>
                <p:nvPr/>
              </p:nvSpPr>
              <p:spPr bwMode="auto">
                <a:xfrm>
                  <a:off x="609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5" name="Rectangle 1214"/>
                <p:cNvSpPr/>
                <p:nvPr/>
              </p:nvSpPr>
              <p:spPr bwMode="auto">
                <a:xfrm>
                  <a:off x="8382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6" name="Rectangle 1215"/>
                <p:cNvSpPr/>
                <p:nvPr/>
              </p:nvSpPr>
              <p:spPr bwMode="auto">
                <a:xfrm>
                  <a:off x="1066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7" name="Rectangle 1216"/>
                <p:cNvSpPr/>
                <p:nvPr/>
              </p:nvSpPr>
              <p:spPr bwMode="auto">
                <a:xfrm>
                  <a:off x="1295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8" name="Rectangle 1217"/>
                <p:cNvSpPr/>
                <p:nvPr/>
              </p:nvSpPr>
              <p:spPr bwMode="auto">
                <a:xfrm>
                  <a:off x="15240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9" name="Rectangle 1218"/>
                <p:cNvSpPr/>
                <p:nvPr/>
              </p:nvSpPr>
              <p:spPr bwMode="auto">
                <a:xfrm>
                  <a:off x="17526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0" name="Rectangle 1219"/>
                <p:cNvSpPr/>
                <p:nvPr/>
              </p:nvSpPr>
              <p:spPr bwMode="auto">
                <a:xfrm>
                  <a:off x="19812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1" name="Rectangle 1220"/>
                <p:cNvSpPr/>
                <p:nvPr/>
              </p:nvSpPr>
              <p:spPr bwMode="auto">
                <a:xfrm>
                  <a:off x="2209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2" name="Rectangle 1221"/>
                <p:cNvSpPr/>
                <p:nvPr/>
              </p:nvSpPr>
              <p:spPr bwMode="auto">
                <a:xfrm>
                  <a:off x="2438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3" name="Rectangle 1222"/>
                <p:cNvSpPr/>
                <p:nvPr/>
              </p:nvSpPr>
              <p:spPr bwMode="auto">
                <a:xfrm>
                  <a:off x="26670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4" name="Rectangle 1223"/>
                <p:cNvSpPr/>
                <p:nvPr/>
              </p:nvSpPr>
              <p:spPr bwMode="auto">
                <a:xfrm>
                  <a:off x="2895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5" name="Rectangle 1224"/>
                <p:cNvSpPr/>
                <p:nvPr/>
              </p:nvSpPr>
              <p:spPr bwMode="auto">
                <a:xfrm>
                  <a:off x="31242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6" name="Rectangle 1225"/>
                <p:cNvSpPr/>
                <p:nvPr/>
              </p:nvSpPr>
              <p:spPr bwMode="auto">
                <a:xfrm>
                  <a:off x="33528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7" name="Rectangle 1226"/>
                <p:cNvSpPr/>
                <p:nvPr/>
              </p:nvSpPr>
              <p:spPr bwMode="auto">
                <a:xfrm>
                  <a:off x="35814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8" name="Rectangle 1227"/>
                <p:cNvSpPr/>
                <p:nvPr/>
              </p:nvSpPr>
              <p:spPr bwMode="auto">
                <a:xfrm>
                  <a:off x="38100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9" name="Rectangle 1228"/>
                <p:cNvSpPr/>
                <p:nvPr/>
              </p:nvSpPr>
              <p:spPr bwMode="auto">
                <a:xfrm>
                  <a:off x="4038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0" name="Rectangle 1229"/>
                <p:cNvSpPr/>
                <p:nvPr/>
              </p:nvSpPr>
              <p:spPr bwMode="auto">
                <a:xfrm>
                  <a:off x="609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1" name="Rectangle 1230"/>
                <p:cNvSpPr/>
                <p:nvPr/>
              </p:nvSpPr>
              <p:spPr bwMode="auto">
                <a:xfrm>
                  <a:off x="838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2" name="Rectangle 1231"/>
                <p:cNvSpPr/>
                <p:nvPr/>
              </p:nvSpPr>
              <p:spPr bwMode="auto">
                <a:xfrm>
                  <a:off x="1066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3" name="Rectangle 1232"/>
                <p:cNvSpPr/>
                <p:nvPr/>
              </p:nvSpPr>
              <p:spPr bwMode="auto">
                <a:xfrm>
                  <a:off x="1295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4" name="Rectangle 1233"/>
                <p:cNvSpPr/>
                <p:nvPr/>
              </p:nvSpPr>
              <p:spPr bwMode="auto">
                <a:xfrm>
                  <a:off x="15240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5" name="Rectangle 1234"/>
                <p:cNvSpPr/>
                <p:nvPr/>
              </p:nvSpPr>
              <p:spPr bwMode="auto">
                <a:xfrm>
                  <a:off x="17526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6" name="Rectangle 1235"/>
                <p:cNvSpPr/>
                <p:nvPr/>
              </p:nvSpPr>
              <p:spPr bwMode="auto">
                <a:xfrm>
                  <a:off x="19812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7" name="Rectangle 1236"/>
                <p:cNvSpPr/>
                <p:nvPr/>
              </p:nvSpPr>
              <p:spPr bwMode="auto">
                <a:xfrm>
                  <a:off x="2209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8" name="Rectangle 1237"/>
                <p:cNvSpPr/>
                <p:nvPr/>
              </p:nvSpPr>
              <p:spPr bwMode="auto">
                <a:xfrm>
                  <a:off x="2438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9" name="Rectangle 1238"/>
                <p:cNvSpPr/>
                <p:nvPr/>
              </p:nvSpPr>
              <p:spPr bwMode="auto">
                <a:xfrm>
                  <a:off x="2667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0" name="Rectangle 1239"/>
                <p:cNvSpPr/>
                <p:nvPr/>
              </p:nvSpPr>
              <p:spPr bwMode="auto">
                <a:xfrm>
                  <a:off x="2895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1" name="Rectangle 1240"/>
                <p:cNvSpPr/>
                <p:nvPr/>
              </p:nvSpPr>
              <p:spPr bwMode="auto">
                <a:xfrm>
                  <a:off x="3124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2" name="Rectangle 1241"/>
                <p:cNvSpPr/>
                <p:nvPr/>
              </p:nvSpPr>
              <p:spPr bwMode="auto">
                <a:xfrm>
                  <a:off x="33528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3" name="Rectangle 1242"/>
                <p:cNvSpPr/>
                <p:nvPr/>
              </p:nvSpPr>
              <p:spPr bwMode="auto">
                <a:xfrm>
                  <a:off x="35814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4" name="Rectangle 1243"/>
                <p:cNvSpPr/>
                <p:nvPr/>
              </p:nvSpPr>
              <p:spPr bwMode="auto">
                <a:xfrm>
                  <a:off x="3810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5" name="Rectangle 1244"/>
                <p:cNvSpPr/>
                <p:nvPr/>
              </p:nvSpPr>
              <p:spPr bwMode="auto">
                <a:xfrm>
                  <a:off x="4038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6" name="Rectangle 1245"/>
                <p:cNvSpPr/>
                <p:nvPr/>
              </p:nvSpPr>
              <p:spPr bwMode="auto">
                <a:xfrm>
                  <a:off x="609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7" name="Rectangle 1246"/>
                <p:cNvSpPr/>
                <p:nvPr/>
              </p:nvSpPr>
              <p:spPr bwMode="auto">
                <a:xfrm>
                  <a:off x="838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8" name="Rectangle 1247"/>
                <p:cNvSpPr/>
                <p:nvPr/>
              </p:nvSpPr>
              <p:spPr bwMode="auto">
                <a:xfrm>
                  <a:off x="1066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9" name="Rectangle 1248"/>
                <p:cNvSpPr/>
                <p:nvPr/>
              </p:nvSpPr>
              <p:spPr bwMode="auto">
                <a:xfrm>
                  <a:off x="1295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0" name="Rectangle 1249"/>
                <p:cNvSpPr/>
                <p:nvPr/>
              </p:nvSpPr>
              <p:spPr bwMode="auto">
                <a:xfrm>
                  <a:off x="15240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1" name="Rectangle 1250"/>
                <p:cNvSpPr/>
                <p:nvPr/>
              </p:nvSpPr>
              <p:spPr bwMode="auto">
                <a:xfrm>
                  <a:off x="17526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2" name="Rectangle 1251"/>
                <p:cNvSpPr/>
                <p:nvPr/>
              </p:nvSpPr>
              <p:spPr bwMode="auto">
                <a:xfrm>
                  <a:off x="19812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3" name="Rectangle 1252"/>
                <p:cNvSpPr/>
                <p:nvPr/>
              </p:nvSpPr>
              <p:spPr bwMode="auto">
                <a:xfrm>
                  <a:off x="22098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4" name="Rectangle 1253"/>
                <p:cNvSpPr/>
                <p:nvPr/>
              </p:nvSpPr>
              <p:spPr bwMode="auto">
                <a:xfrm>
                  <a:off x="2438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5" name="Rectangle 1254"/>
                <p:cNvSpPr/>
                <p:nvPr/>
              </p:nvSpPr>
              <p:spPr bwMode="auto">
                <a:xfrm>
                  <a:off x="2667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6" name="Rectangle 1255"/>
                <p:cNvSpPr/>
                <p:nvPr/>
              </p:nvSpPr>
              <p:spPr bwMode="auto">
                <a:xfrm>
                  <a:off x="2895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7" name="Rectangle 1256"/>
                <p:cNvSpPr/>
                <p:nvPr/>
              </p:nvSpPr>
              <p:spPr bwMode="auto">
                <a:xfrm>
                  <a:off x="3124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8" name="Rectangle 1257"/>
                <p:cNvSpPr/>
                <p:nvPr/>
              </p:nvSpPr>
              <p:spPr bwMode="auto">
                <a:xfrm>
                  <a:off x="3352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9" name="Rectangle 1258"/>
                <p:cNvSpPr/>
                <p:nvPr/>
              </p:nvSpPr>
              <p:spPr bwMode="auto">
                <a:xfrm>
                  <a:off x="3581400" y="2988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0" name="Rectangle 1259"/>
                <p:cNvSpPr/>
                <p:nvPr/>
              </p:nvSpPr>
              <p:spPr bwMode="auto">
                <a:xfrm>
                  <a:off x="3810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1" name="Rectangle 1260"/>
                <p:cNvSpPr/>
                <p:nvPr/>
              </p:nvSpPr>
              <p:spPr bwMode="auto">
                <a:xfrm>
                  <a:off x="4038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2" name="Rectangle 1261"/>
                <p:cNvSpPr/>
                <p:nvPr/>
              </p:nvSpPr>
              <p:spPr bwMode="auto">
                <a:xfrm>
                  <a:off x="609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3" name="Rectangle 1262"/>
                <p:cNvSpPr/>
                <p:nvPr/>
              </p:nvSpPr>
              <p:spPr bwMode="auto">
                <a:xfrm>
                  <a:off x="838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4" name="Rectangle 1263"/>
                <p:cNvSpPr/>
                <p:nvPr/>
              </p:nvSpPr>
              <p:spPr bwMode="auto">
                <a:xfrm>
                  <a:off x="1066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5" name="Rectangle 1264"/>
                <p:cNvSpPr/>
                <p:nvPr/>
              </p:nvSpPr>
              <p:spPr bwMode="auto">
                <a:xfrm>
                  <a:off x="1295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6" name="Rectangle 1265"/>
                <p:cNvSpPr/>
                <p:nvPr/>
              </p:nvSpPr>
              <p:spPr bwMode="auto">
                <a:xfrm>
                  <a:off x="1524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7" name="Rectangle 1266"/>
                <p:cNvSpPr/>
                <p:nvPr/>
              </p:nvSpPr>
              <p:spPr bwMode="auto">
                <a:xfrm>
                  <a:off x="17526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8" name="Rectangle 1267"/>
                <p:cNvSpPr/>
                <p:nvPr/>
              </p:nvSpPr>
              <p:spPr bwMode="auto">
                <a:xfrm>
                  <a:off x="19812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9" name="Rectangle 1268"/>
                <p:cNvSpPr/>
                <p:nvPr/>
              </p:nvSpPr>
              <p:spPr bwMode="auto">
                <a:xfrm>
                  <a:off x="22098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0" name="Rectangle 1269"/>
                <p:cNvSpPr/>
                <p:nvPr/>
              </p:nvSpPr>
              <p:spPr bwMode="auto">
                <a:xfrm>
                  <a:off x="24384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1" name="Rectangle 1270"/>
                <p:cNvSpPr/>
                <p:nvPr/>
              </p:nvSpPr>
              <p:spPr bwMode="auto">
                <a:xfrm>
                  <a:off x="2667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2" name="Rectangle 1271"/>
                <p:cNvSpPr/>
                <p:nvPr/>
              </p:nvSpPr>
              <p:spPr bwMode="auto">
                <a:xfrm>
                  <a:off x="2895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3" name="Rectangle 1272"/>
                <p:cNvSpPr/>
                <p:nvPr/>
              </p:nvSpPr>
              <p:spPr bwMode="auto">
                <a:xfrm>
                  <a:off x="3124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4" name="Rectangle 1273"/>
                <p:cNvSpPr/>
                <p:nvPr/>
              </p:nvSpPr>
              <p:spPr bwMode="auto">
                <a:xfrm>
                  <a:off x="3352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5" name="Rectangle 1274"/>
                <p:cNvSpPr/>
                <p:nvPr/>
              </p:nvSpPr>
              <p:spPr bwMode="auto">
                <a:xfrm>
                  <a:off x="3581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6" name="Rectangle 1275"/>
                <p:cNvSpPr/>
                <p:nvPr/>
              </p:nvSpPr>
              <p:spPr bwMode="auto">
                <a:xfrm>
                  <a:off x="3810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7" name="Rectangle 1276"/>
                <p:cNvSpPr/>
                <p:nvPr/>
              </p:nvSpPr>
              <p:spPr bwMode="auto">
                <a:xfrm>
                  <a:off x="4038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8" name="Rectangle 1277"/>
                <p:cNvSpPr/>
                <p:nvPr/>
              </p:nvSpPr>
              <p:spPr bwMode="auto">
                <a:xfrm>
                  <a:off x="609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9" name="Rectangle 1278"/>
                <p:cNvSpPr/>
                <p:nvPr/>
              </p:nvSpPr>
              <p:spPr bwMode="auto">
                <a:xfrm>
                  <a:off x="838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0" name="Rectangle 1279"/>
                <p:cNvSpPr/>
                <p:nvPr/>
              </p:nvSpPr>
              <p:spPr bwMode="auto">
                <a:xfrm>
                  <a:off x="1066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1" name="Rectangle 1280"/>
                <p:cNvSpPr/>
                <p:nvPr/>
              </p:nvSpPr>
              <p:spPr bwMode="auto">
                <a:xfrm>
                  <a:off x="1295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2" name="Rectangle 1281"/>
                <p:cNvSpPr/>
                <p:nvPr/>
              </p:nvSpPr>
              <p:spPr bwMode="auto">
                <a:xfrm>
                  <a:off x="1524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3" name="Rectangle 1282"/>
                <p:cNvSpPr/>
                <p:nvPr/>
              </p:nvSpPr>
              <p:spPr bwMode="auto">
                <a:xfrm>
                  <a:off x="17526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4" name="Rectangle 1283"/>
                <p:cNvSpPr/>
                <p:nvPr/>
              </p:nvSpPr>
              <p:spPr bwMode="auto">
                <a:xfrm>
                  <a:off x="19812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5" name="Rectangle 1284"/>
                <p:cNvSpPr/>
                <p:nvPr/>
              </p:nvSpPr>
              <p:spPr bwMode="auto">
                <a:xfrm>
                  <a:off x="22098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6" name="Rectangle 1285"/>
                <p:cNvSpPr/>
                <p:nvPr/>
              </p:nvSpPr>
              <p:spPr bwMode="auto">
                <a:xfrm>
                  <a:off x="24384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7" name="Rectangle 1286"/>
                <p:cNvSpPr/>
                <p:nvPr/>
              </p:nvSpPr>
              <p:spPr bwMode="auto">
                <a:xfrm>
                  <a:off x="2667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8" name="Rectangle 1287"/>
                <p:cNvSpPr/>
                <p:nvPr/>
              </p:nvSpPr>
              <p:spPr bwMode="auto">
                <a:xfrm>
                  <a:off x="2895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9" name="Rectangle 1288"/>
                <p:cNvSpPr/>
                <p:nvPr/>
              </p:nvSpPr>
              <p:spPr bwMode="auto">
                <a:xfrm>
                  <a:off x="3124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0" name="Rectangle 1289"/>
                <p:cNvSpPr/>
                <p:nvPr/>
              </p:nvSpPr>
              <p:spPr bwMode="auto">
                <a:xfrm>
                  <a:off x="3352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1" name="Rectangle 1290"/>
                <p:cNvSpPr/>
                <p:nvPr/>
              </p:nvSpPr>
              <p:spPr bwMode="auto">
                <a:xfrm>
                  <a:off x="3581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2" name="Rectangle 1291"/>
                <p:cNvSpPr/>
                <p:nvPr/>
              </p:nvSpPr>
              <p:spPr bwMode="auto">
                <a:xfrm>
                  <a:off x="3810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3" name="Rectangle 1292"/>
                <p:cNvSpPr/>
                <p:nvPr/>
              </p:nvSpPr>
              <p:spPr bwMode="auto">
                <a:xfrm>
                  <a:off x="4038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157" name="Rectangle 1156"/>
              <p:cNvSpPr/>
              <p:nvPr/>
            </p:nvSpPr>
            <p:spPr bwMode="auto">
              <a:xfrm>
                <a:off x="1739334" y="21594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158" name="Rectangle 1157"/>
              <p:cNvSpPr/>
              <p:nvPr/>
            </p:nvSpPr>
            <p:spPr bwMode="auto">
              <a:xfrm>
                <a:off x="1739334" y="23880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159" name="Rectangle 1158"/>
              <p:cNvSpPr/>
              <p:nvPr/>
            </p:nvSpPr>
            <p:spPr bwMode="auto">
              <a:xfrm>
                <a:off x="1282134" y="26720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160" name="Rectangle 1159"/>
              <p:cNvSpPr/>
              <p:nvPr/>
            </p:nvSpPr>
            <p:spPr bwMode="auto">
              <a:xfrm>
                <a:off x="1510734" y="26443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161" name="Rectangle 1160"/>
              <p:cNvSpPr/>
              <p:nvPr/>
            </p:nvSpPr>
            <p:spPr bwMode="auto">
              <a:xfrm>
                <a:off x="1739334" y="26166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162" name="Rectangle 1161"/>
              <p:cNvSpPr/>
              <p:nvPr/>
            </p:nvSpPr>
            <p:spPr bwMode="auto">
              <a:xfrm>
                <a:off x="1510734" y="21871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163" name="Rectangle 1162"/>
              <p:cNvSpPr/>
              <p:nvPr/>
            </p:nvSpPr>
            <p:spPr bwMode="auto">
              <a:xfrm>
                <a:off x="1282134" y="24434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164" name="Rectangle 1163"/>
              <p:cNvSpPr/>
              <p:nvPr/>
            </p:nvSpPr>
            <p:spPr bwMode="auto">
              <a:xfrm>
                <a:off x="1510734" y="24157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165" name="Rectangle 1164"/>
              <p:cNvSpPr/>
              <p:nvPr/>
            </p:nvSpPr>
            <p:spPr bwMode="auto">
              <a:xfrm>
                <a:off x="1282134" y="22148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017" name="Group 1016"/>
            <p:cNvGrpSpPr/>
            <p:nvPr/>
          </p:nvGrpSpPr>
          <p:grpSpPr>
            <a:xfrm>
              <a:off x="2456726" y="4689092"/>
              <a:ext cx="1885951" cy="942976"/>
              <a:chOff x="751839" y="1806007"/>
              <a:chExt cx="3657600" cy="1828800"/>
            </a:xfrm>
          </p:grpSpPr>
          <p:grpSp>
            <p:nvGrpSpPr>
              <p:cNvPr id="1018"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1028" name="Rectangle 1027"/>
                <p:cNvSpPr/>
                <p:nvPr/>
              </p:nvSpPr>
              <p:spPr bwMode="auto">
                <a:xfrm>
                  <a:off x="6096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29" name="Rectangle 1028"/>
                <p:cNvSpPr/>
                <p:nvPr/>
              </p:nvSpPr>
              <p:spPr bwMode="auto">
                <a:xfrm>
                  <a:off x="838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0" name="Rectangle 1029"/>
                <p:cNvSpPr/>
                <p:nvPr/>
              </p:nvSpPr>
              <p:spPr bwMode="auto">
                <a:xfrm>
                  <a:off x="10668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1" name="Rectangle 1030"/>
                <p:cNvSpPr/>
                <p:nvPr/>
              </p:nvSpPr>
              <p:spPr bwMode="auto">
                <a:xfrm>
                  <a:off x="12954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2" name="Rectangle 1031"/>
                <p:cNvSpPr/>
                <p:nvPr/>
              </p:nvSpPr>
              <p:spPr bwMode="auto">
                <a:xfrm>
                  <a:off x="15240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3" name="Rectangle 1032"/>
                <p:cNvSpPr/>
                <p:nvPr/>
              </p:nvSpPr>
              <p:spPr bwMode="auto">
                <a:xfrm>
                  <a:off x="17526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4" name="Rectangle 1033"/>
                <p:cNvSpPr/>
                <p:nvPr/>
              </p:nvSpPr>
              <p:spPr bwMode="auto">
                <a:xfrm>
                  <a:off x="1981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5" name="Rectangle 1034"/>
                <p:cNvSpPr/>
                <p:nvPr/>
              </p:nvSpPr>
              <p:spPr bwMode="auto">
                <a:xfrm>
                  <a:off x="22098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6" name="Rectangle 1035"/>
                <p:cNvSpPr/>
                <p:nvPr/>
              </p:nvSpPr>
              <p:spPr bwMode="auto">
                <a:xfrm>
                  <a:off x="24384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7" name="Rectangle 1036"/>
                <p:cNvSpPr/>
                <p:nvPr/>
              </p:nvSpPr>
              <p:spPr bwMode="auto">
                <a:xfrm>
                  <a:off x="26670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8" name="Rectangle 1037"/>
                <p:cNvSpPr/>
                <p:nvPr/>
              </p:nvSpPr>
              <p:spPr bwMode="auto">
                <a:xfrm>
                  <a:off x="2895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9" name="Rectangle 1038"/>
                <p:cNvSpPr/>
                <p:nvPr/>
              </p:nvSpPr>
              <p:spPr bwMode="auto">
                <a:xfrm>
                  <a:off x="31242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0" name="Rectangle 1039"/>
                <p:cNvSpPr/>
                <p:nvPr/>
              </p:nvSpPr>
              <p:spPr bwMode="auto">
                <a:xfrm>
                  <a:off x="33528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1" name="Rectangle 1040"/>
                <p:cNvSpPr/>
                <p:nvPr/>
              </p:nvSpPr>
              <p:spPr bwMode="auto">
                <a:xfrm>
                  <a:off x="35814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2" name="Rectangle 1041"/>
                <p:cNvSpPr/>
                <p:nvPr/>
              </p:nvSpPr>
              <p:spPr bwMode="auto">
                <a:xfrm>
                  <a:off x="38100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3" name="Rectangle 1042"/>
                <p:cNvSpPr/>
                <p:nvPr/>
              </p:nvSpPr>
              <p:spPr bwMode="auto">
                <a:xfrm>
                  <a:off x="4038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4" name="Rectangle 1043"/>
                <p:cNvSpPr/>
                <p:nvPr/>
              </p:nvSpPr>
              <p:spPr bwMode="auto">
                <a:xfrm>
                  <a:off x="6096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5" name="Rectangle 1044"/>
                <p:cNvSpPr/>
                <p:nvPr/>
              </p:nvSpPr>
              <p:spPr bwMode="auto">
                <a:xfrm>
                  <a:off x="838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6" name="Rectangle 1045"/>
                <p:cNvSpPr/>
                <p:nvPr/>
              </p:nvSpPr>
              <p:spPr bwMode="auto">
                <a:xfrm>
                  <a:off x="10668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7" name="Rectangle 1046"/>
                <p:cNvSpPr/>
                <p:nvPr/>
              </p:nvSpPr>
              <p:spPr bwMode="auto">
                <a:xfrm>
                  <a:off x="12954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8" name="Rectangle 1047"/>
                <p:cNvSpPr/>
                <p:nvPr/>
              </p:nvSpPr>
              <p:spPr bwMode="auto">
                <a:xfrm>
                  <a:off x="15240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9" name="Rectangle 1048"/>
                <p:cNvSpPr/>
                <p:nvPr/>
              </p:nvSpPr>
              <p:spPr bwMode="auto">
                <a:xfrm>
                  <a:off x="17526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0" name="Rectangle 1049"/>
                <p:cNvSpPr/>
                <p:nvPr/>
              </p:nvSpPr>
              <p:spPr bwMode="auto">
                <a:xfrm>
                  <a:off x="1981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1" name="Rectangle 1050"/>
                <p:cNvSpPr/>
                <p:nvPr/>
              </p:nvSpPr>
              <p:spPr bwMode="auto">
                <a:xfrm>
                  <a:off x="22098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2" name="Rectangle 1051"/>
                <p:cNvSpPr/>
                <p:nvPr/>
              </p:nvSpPr>
              <p:spPr bwMode="auto">
                <a:xfrm>
                  <a:off x="24384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3" name="Rectangle 1052"/>
                <p:cNvSpPr/>
                <p:nvPr/>
              </p:nvSpPr>
              <p:spPr bwMode="auto">
                <a:xfrm>
                  <a:off x="26670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4" name="Rectangle 1053"/>
                <p:cNvSpPr/>
                <p:nvPr/>
              </p:nvSpPr>
              <p:spPr bwMode="auto">
                <a:xfrm>
                  <a:off x="2895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5" name="Rectangle 1054"/>
                <p:cNvSpPr/>
                <p:nvPr/>
              </p:nvSpPr>
              <p:spPr bwMode="auto">
                <a:xfrm>
                  <a:off x="31242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6" name="Rectangle 1055"/>
                <p:cNvSpPr/>
                <p:nvPr/>
              </p:nvSpPr>
              <p:spPr bwMode="auto">
                <a:xfrm>
                  <a:off x="33528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7" name="Rectangle 1056"/>
                <p:cNvSpPr/>
                <p:nvPr/>
              </p:nvSpPr>
              <p:spPr bwMode="auto">
                <a:xfrm>
                  <a:off x="35814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8" name="Rectangle 1057"/>
                <p:cNvSpPr/>
                <p:nvPr/>
              </p:nvSpPr>
              <p:spPr bwMode="auto">
                <a:xfrm>
                  <a:off x="38100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9" name="Rectangle 1058"/>
                <p:cNvSpPr/>
                <p:nvPr/>
              </p:nvSpPr>
              <p:spPr bwMode="auto">
                <a:xfrm>
                  <a:off x="4038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0" name="Rectangle 1059"/>
                <p:cNvSpPr/>
                <p:nvPr/>
              </p:nvSpPr>
              <p:spPr bwMode="auto">
                <a:xfrm>
                  <a:off x="6096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1" name="Rectangle 1060"/>
                <p:cNvSpPr/>
                <p:nvPr/>
              </p:nvSpPr>
              <p:spPr bwMode="auto">
                <a:xfrm>
                  <a:off x="8382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2" name="Rectangle 1061"/>
                <p:cNvSpPr/>
                <p:nvPr/>
              </p:nvSpPr>
              <p:spPr bwMode="auto">
                <a:xfrm>
                  <a:off x="10668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3" name="Rectangle 1062"/>
                <p:cNvSpPr/>
                <p:nvPr/>
              </p:nvSpPr>
              <p:spPr bwMode="auto">
                <a:xfrm>
                  <a:off x="12954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4" name="Rectangle 1063"/>
                <p:cNvSpPr/>
                <p:nvPr/>
              </p:nvSpPr>
              <p:spPr bwMode="auto">
                <a:xfrm>
                  <a:off x="15240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5" name="Rectangle 1064"/>
                <p:cNvSpPr/>
                <p:nvPr/>
              </p:nvSpPr>
              <p:spPr bwMode="auto">
                <a:xfrm>
                  <a:off x="17526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6" name="Rectangle 1065"/>
                <p:cNvSpPr/>
                <p:nvPr/>
              </p:nvSpPr>
              <p:spPr bwMode="auto">
                <a:xfrm>
                  <a:off x="19812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7" name="Rectangle 1066"/>
                <p:cNvSpPr/>
                <p:nvPr/>
              </p:nvSpPr>
              <p:spPr bwMode="auto">
                <a:xfrm>
                  <a:off x="22098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8" name="Rectangle 1067"/>
                <p:cNvSpPr/>
                <p:nvPr/>
              </p:nvSpPr>
              <p:spPr bwMode="auto">
                <a:xfrm>
                  <a:off x="24384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9" name="Rectangle 1068"/>
                <p:cNvSpPr/>
                <p:nvPr/>
              </p:nvSpPr>
              <p:spPr bwMode="auto">
                <a:xfrm>
                  <a:off x="26670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0" name="Rectangle 1069"/>
                <p:cNvSpPr/>
                <p:nvPr/>
              </p:nvSpPr>
              <p:spPr bwMode="auto">
                <a:xfrm>
                  <a:off x="2895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1" name="Rectangle 1070"/>
                <p:cNvSpPr/>
                <p:nvPr/>
              </p:nvSpPr>
              <p:spPr bwMode="auto">
                <a:xfrm>
                  <a:off x="31242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2" name="Rectangle 1071"/>
                <p:cNvSpPr/>
                <p:nvPr/>
              </p:nvSpPr>
              <p:spPr bwMode="auto">
                <a:xfrm>
                  <a:off x="33528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3" name="Rectangle 1072"/>
                <p:cNvSpPr/>
                <p:nvPr/>
              </p:nvSpPr>
              <p:spPr bwMode="auto">
                <a:xfrm>
                  <a:off x="35814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4" name="Rectangle 1073"/>
                <p:cNvSpPr/>
                <p:nvPr/>
              </p:nvSpPr>
              <p:spPr bwMode="auto">
                <a:xfrm>
                  <a:off x="38100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5" name="Rectangle 1074"/>
                <p:cNvSpPr/>
                <p:nvPr/>
              </p:nvSpPr>
              <p:spPr bwMode="auto">
                <a:xfrm>
                  <a:off x="4038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6" name="Rectangle 1075"/>
                <p:cNvSpPr/>
                <p:nvPr/>
              </p:nvSpPr>
              <p:spPr bwMode="auto">
                <a:xfrm>
                  <a:off x="609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7" name="Rectangle 1076"/>
                <p:cNvSpPr/>
                <p:nvPr/>
              </p:nvSpPr>
              <p:spPr bwMode="auto">
                <a:xfrm>
                  <a:off x="8382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8" name="Rectangle 1077"/>
                <p:cNvSpPr/>
                <p:nvPr/>
              </p:nvSpPr>
              <p:spPr bwMode="auto">
                <a:xfrm>
                  <a:off x="1066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9" name="Rectangle 1078"/>
                <p:cNvSpPr/>
                <p:nvPr/>
              </p:nvSpPr>
              <p:spPr bwMode="auto">
                <a:xfrm>
                  <a:off x="1295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0" name="Rectangle 1079"/>
                <p:cNvSpPr/>
                <p:nvPr/>
              </p:nvSpPr>
              <p:spPr bwMode="auto">
                <a:xfrm>
                  <a:off x="15240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1" name="Rectangle 1080"/>
                <p:cNvSpPr/>
                <p:nvPr/>
              </p:nvSpPr>
              <p:spPr bwMode="auto">
                <a:xfrm>
                  <a:off x="17526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2" name="Rectangle 1081"/>
                <p:cNvSpPr/>
                <p:nvPr/>
              </p:nvSpPr>
              <p:spPr bwMode="auto">
                <a:xfrm>
                  <a:off x="19812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3" name="Rectangle 1082"/>
                <p:cNvSpPr/>
                <p:nvPr/>
              </p:nvSpPr>
              <p:spPr bwMode="auto">
                <a:xfrm>
                  <a:off x="2209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4" name="Rectangle 1083"/>
                <p:cNvSpPr/>
                <p:nvPr/>
              </p:nvSpPr>
              <p:spPr bwMode="auto">
                <a:xfrm>
                  <a:off x="2438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5" name="Rectangle 1084"/>
                <p:cNvSpPr/>
                <p:nvPr/>
              </p:nvSpPr>
              <p:spPr bwMode="auto">
                <a:xfrm>
                  <a:off x="26670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6" name="Rectangle 1085"/>
                <p:cNvSpPr/>
                <p:nvPr/>
              </p:nvSpPr>
              <p:spPr bwMode="auto">
                <a:xfrm>
                  <a:off x="2895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7" name="Rectangle 1086"/>
                <p:cNvSpPr/>
                <p:nvPr/>
              </p:nvSpPr>
              <p:spPr bwMode="auto">
                <a:xfrm>
                  <a:off x="31242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8" name="Rectangle 1087"/>
                <p:cNvSpPr/>
                <p:nvPr/>
              </p:nvSpPr>
              <p:spPr bwMode="auto">
                <a:xfrm>
                  <a:off x="33528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9" name="Rectangle 1088"/>
                <p:cNvSpPr/>
                <p:nvPr/>
              </p:nvSpPr>
              <p:spPr bwMode="auto">
                <a:xfrm>
                  <a:off x="35814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0" name="Rectangle 1089"/>
                <p:cNvSpPr/>
                <p:nvPr/>
              </p:nvSpPr>
              <p:spPr bwMode="auto">
                <a:xfrm>
                  <a:off x="38100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1" name="Rectangle 1090"/>
                <p:cNvSpPr/>
                <p:nvPr/>
              </p:nvSpPr>
              <p:spPr bwMode="auto">
                <a:xfrm>
                  <a:off x="4038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2" name="Rectangle 1091"/>
                <p:cNvSpPr/>
                <p:nvPr/>
              </p:nvSpPr>
              <p:spPr bwMode="auto">
                <a:xfrm>
                  <a:off x="609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3" name="Rectangle 1092"/>
                <p:cNvSpPr/>
                <p:nvPr/>
              </p:nvSpPr>
              <p:spPr bwMode="auto">
                <a:xfrm>
                  <a:off x="838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4" name="Rectangle 1093"/>
                <p:cNvSpPr/>
                <p:nvPr/>
              </p:nvSpPr>
              <p:spPr bwMode="auto">
                <a:xfrm>
                  <a:off x="1066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5" name="Rectangle 1094"/>
                <p:cNvSpPr/>
                <p:nvPr/>
              </p:nvSpPr>
              <p:spPr bwMode="auto">
                <a:xfrm>
                  <a:off x="1295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6" name="Rectangle 1095"/>
                <p:cNvSpPr/>
                <p:nvPr/>
              </p:nvSpPr>
              <p:spPr bwMode="auto">
                <a:xfrm>
                  <a:off x="15240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7" name="Rectangle 1096"/>
                <p:cNvSpPr/>
                <p:nvPr/>
              </p:nvSpPr>
              <p:spPr bwMode="auto">
                <a:xfrm>
                  <a:off x="17526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8" name="Rectangle 1097"/>
                <p:cNvSpPr/>
                <p:nvPr/>
              </p:nvSpPr>
              <p:spPr bwMode="auto">
                <a:xfrm>
                  <a:off x="19812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9" name="Rectangle 1098"/>
                <p:cNvSpPr/>
                <p:nvPr/>
              </p:nvSpPr>
              <p:spPr bwMode="auto">
                <a:xfrm>
                  <a:off x="2209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0" name="Rectangle 1099"/>
                <p:cNvSpPr/>
                <p:nvPr/>
              </p:nvSpPr>
              <p:spPr bwMode="auto">
                <a:xfrm>
                  <a:off x="2438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1" name="Rectangle 1100"/>
                <p:cNvSpPr/>
                <p:nvPr/>
              </p:nvSpPr>
              <p:spPr bwMode="auto">
                <a:xfrm>
                  <a:off x="2667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2" name="Rectangle 1101"/>
                <p:cNvSpPr/>
                <p:nvPr/>
              </p:nvSpPr>
              <p:spPr bwMode="auto">
                <a:xfrm>
                  <a:off x="2895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3" name="Rectangle 1102"/>
                <p:cNvSpPr/>
                <p:nvPr/>
              </p:nvSpPr>
              <p:spPr bwMode="auto">
                <a:xfrm>
                  <a:off x="3124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4" name="Rectangle 1103"/>
                <p:cNvSpPr/>
                <p:nvPr/>
              </p:nvSpPr>
              <p:spPr bwMode="auto">
                <a:xfrm>
                  <a:off x="33528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5" name="Rectangle 1104"/>
                <p:cNvSpPr/>
                <p:nvPr/>
              </p:nvSpPr>
              <p:spPr bwMode="auto">
                <a:xfrm>
                  <a:off x="35814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6" name="Rectangle 1105"/>
                <p:cNvSpPr/>
                <p:nvPr/>
              </p:nvSpPr>
              <p:spPr bwMode="auto">
                <a:xfrm>
                  <a:off x="3810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7" name="Rectangle 1106"/>
                <p:cNvSpPr/>
                <p:nvPr/>
              </p:nvSpPr>
              <p:spPr bwMode="auto">
                <a:xfrm>
                  <a:off x="4038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8" name="Rectangle 1107"/>
                <p:cNvSpPr/>
                <p:nvPr/>
              </p:nvSpPr>
              <p:spPr bwMode="auto">
                <a:xfrm>
                  <a:off x="609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9" name="Rectangle 1108"/>
                <p:cNvSpPr/>
                <p:nvPr/>
              </p:nvSpPr>
              <p:spPr bwMode="auto">
                <a:xfrm>
                  <a:off x="838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0" name="Rectangle 1109"/>
                <p:cNvSpPr/>
                <p:nvPr/>
              </p:nvSpPr>
              <p:spPr bwMode="auto">
                <a:xfrm>
                  <a:off x="1066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1" name="Rectangle 1110"/>
                <p:cNvSpPr/>
                <p:nvPr/>
              </p:nvSpPr>
              <p:spPr bwMode="auto">
                <a:xfrm>
                  <a:off x="1295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2" name="Rectangle 1111"/>
                <p:cNvSpPr/>
                <p:nvPr/>
              </p:nvSpPr>
              <p:spPr bwMode="auto">
                <a:xfrm>
                  <a:off x="15240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3" name="Rectangle 1112"/>
                <p:cNvSpPr/>
                <p:nvPr/>
              </p:nvSpPr>
              <p:spPr bwMode="auto">
                <a:xfrm>
                  <a:off x="17526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4" name="Rectangle 1113"/>
                <p:cNvSpPr/>
                <p:nvPr/>
              </p:nvSpPr>
              <p:spPr bwMode="auto">
                <a:xfrm>
                  <a:off x="19812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5" name="Rectangle 1114"/>
                <p:cNvSpPr/>
                <p:nvPr/>
              </p:nvSpPr>
              <p:spPr bwMode="auto">
                <a:xfrm>
                  <a:off x="22098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6" name="Rectangle 1115"/>
                <p:cNvSpPr/>
                <p:nvPr/>
              </p:nvSpPr>
              <p:spPr bwMode="auto">
                <a:xfrm>
                  <a:off x="2438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7" name="Rectangle 1116"/>
                <p:cNvSpPr/>
                <p:nvPr/>
              </p:nvSpPr>
              <p:spPr bwMode="auto">
                <a:xfrm>
                  <a:off x="2667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8" name="Rectangle 1117"/>
                <p:cNvSpPr/>
                <p:nvPr/>
              </p:nvSpPr>
              <p:spPr bwMode="auto">
                <a:xfrm>
                  <a:off x="2895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9" name="Rectangle 1118"/>
                <p:cNvSpPr/>
                <p:nvPr/>
              </p:nvSpPr>
              <p:spPr bwMode="auto">
                <a:xfrm>
                  <a:off x="3124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0" name="Rectangle 1119"/>
                <p:cNvSpPr/>
                <p:nvPr/>
              </p:nvSpPr>
              <p:spPr bwMode="auto">
                <a:xfrm>
                  <a:off x="3352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1" name="Rectangle 1120"/>
                <p:cNvSpPr/>
                <p:nvPr/>
              </p:nvSpPr>
              <p:spPr bwMode="auto">
                <a:xfrm>
                  <a:off x="3581400" y="2988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2" name="Rectangle 1121"/>
                <p:cNvSpPr/>
                <p:nvPr/>
              </p:nvSpPr>
              <p:spPr bwMode="auto">
                <a:xfrm>
                  <a:off x="3810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3" name="Rectangle 1122"/>
                <p:cNvSpPr/>
                <p:nvPr/>
              </p:nvSpPr>
              <p:spPr bwMode="auto">
                <a:xfrm>
                  <a:off x="4038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4" name="Rectangle 1123"/>
                <p:cNvSpPr/>
                <p:nvPr/>
              </p:nvSpPr>
              <p:spPr bwMode="auto">
                <a:xfrm>
                  <a:off x="609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5" name="Rectangle 1124"/>
                <p:cNvSpPr/>
                <p:nvPr/>
              </p:nvSpPr>
              <p:spPr bwMode="auto">
                <a:xfrm>
                  <a:off x="838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6" name="Rectangle 1125"/>
                <p:cNvSpPr/>
                <p:nvPr/>
              </p:nvSpPr>
              <p:spPr bwMode="auto">
                <a:xfrm>
                  <a:off x="1066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7" name="Rectangle 1126"/>
                <p:cNvSpPr/>
                <p:nvPr/>
              </p:nvSpPr>
              <p:spPr bwMode="auto">
                <a:xfrm>
                  <a:off x="1295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8" name="Rectangle 1127"/>
                <p:cNvSpPr/>
                <p:nvPr/>
              </p:nvSpPr>
              <p:spPr bwMode="auto">
                <a:xfrm>
                  <a:off x="1524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9" name="Rectangle 1128"/>
                <p:cNvSpPr/>
                <p:nvPr/>
              </p:nvSpPr>
              <p:spPr bwMode="auto">
                <a:xfrm>
                  <a:off x="17526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0" name="Rectangle 1129"/>
                <p:cNvSpPr/>
                <p:nvPr/>
              </p:nvSpPr>
              <p:spPr bwMode="auto">
                <a:xfrm>
                  <a:off x="19812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1" name="Rectangle 1130"/>
                <p:cNvSpPr/>
                <p:nvPr/>
              </p:nvSpPr>
              <p:spPr bwMode="auto">
                <a:xfrm>
                  <a:off x="22098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2" name="Rectangle 1131"/>
                <p:cNvSpPr/>
                <p:nvPr/>
              </p:nvSpPr>
              <p:spPr bwMode="auto">
                <a:xfrm>
                  <a:off x="24384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3" name="Rectangle 1132"/>
                <p:cNvSpPr/>
                <p:nvPr/>
              </p:nvSpPr>
              <p:spPr bwMode="auto">
                <a:xfrm>
                  <a:off x="2667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4" name="Rectangle 1133"/>
                <p:cNvSpPr/>
                <p:nvPr/>
              </p:nvSpPr>
              <p:spPr bwMode="auto">
                <a:xfrm>
                  <a:off x="2895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5" name="Rectangle 1134"/>
                <p:cNvSpPr/>
                <p:nvPr/>
              </p:nvSpPr>
              <p:spPr bwMode="auto">
                <a:xfrm>
                  <a:off x="3124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6" name="Rectangle 1135"/>
                <p:cNvSpPr/>
                <p:nvPr/>
              </p:nvSpPr>
              <p:spPr bwMode="auto">
                <a:xfrm>
                  <a:off x="3352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7" name="Rectangle 1136"/>
                <p:cNvSpPr/>
                <p:nvPr/>
              </p:nvSpPr>
              <p:spPr bwMode="auto">
                <a:xfrm>
                  <a:off x="3581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8" name="Rectangle 1137"/>
                <p:cNvSpPr/>
                <p:nvPr/>
              </p:nvSpPr>
              <p:spPr bwMode="auto">
                <a:xfrm>
                  <a:off x="3810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9" name="Rectangle 1138"/>
                <p:cNvSpPr/>
                <p:nvPr/>
              </p:nvSpPr>
              <p:spPr bwMode="auto">
                <a:xfrm>
                  <a:off x="4038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0" name="Rectangle 1139"/>
                <p:cNvSpPr/>
                <p:nvPr/>
              </p:nvSpPr>
              <p:spPr bwMode="auto">
                <a:xfrm>
                  <a:off x="609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1" name="Rectangle 1140"/>
                <p:cNvSpPr/>
                <p:nvPr/>
              </p:nvSpPr>
              <p:spPr bwMode="auto">
                <a:xfrm>
                  <a:off x="838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2" name="Rectangle 1141"/>
                <p:cNvSpPr/>
                <p:nvPr/>
              </p:nvSpPr>
              <p:spPr bwMode="auto">
                <a:xfrm>
                  <a:off x="1066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3" name="Rectangle 1142"/>
                <p:cNvSpPr/>
                <p:nvPr/>
              </p:nvSpPr>
              <p:spPr bwMode="auto">
                <a:xfrm>
                  <a:off x="1295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4" name="Rectangle 1143"/>
                <p:cNvSpPr/>
                <p:nvPr/>
              </p:nvSpPr>
              <p:spPr bwMode="auto">
                <a:xfrm>
                  <a:off x="1524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5" name="Rectangle 1144"/>
                <p:cNvSpPr/>
                <p:nvPr/>
              </p:nvSpPr>
              <p:spPr bwMode="auto">
                <a:xfrm>
                  <a:off x="17526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6" name="Rectangle 1145"/>
                <p:cNvSpPr/>
                <p:nvPr/>
              </p:nvSpPr>
              <p:spPr bwMode="auto">
                <a:xfrm>
                  <a:off x="19812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7" name="Rectangle 1146"/>
                <p:cNvSpPr/>
                <p:nvPr/>
              </p:nvSpPr>
              <p:spPr bwMode="auto">
                <a:xfrm>
                  <a:off x="22098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8" name="Rectangle 1147"/>
                <p:cNvSpPr/>
                <p:nvPr/>
              </p:nvSpPr>
              <p:spPr bwMode="auto">
                <a:xfrm>
                  <a:off x="24384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9" name="Rectangle 1148"/>
                <p:cNvSpPr/>
                <p:nvPr/>
              </p:nvSpPr>
              <p:spPr bwMode="auto">
                <a:xfrm>
                  <a:off x="2667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0" name="Rectangle 1149"/>
                <p:cNvSpPr/>
                <p:nvPr/>
              </p:nvSpPr>
              <p:spPr bwMode="auto">
                <a:xfrm>
                  <a:off x="2895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1" name="Rectangle 1150"/>
                <p:cNvSpPr/>
                <p:nvPr/>
              </p:nvSpPr>
              <p:spPr bwMode="auto">
                <a:xfrm>
                  <a:off x="3124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2" name="Rectangle 1151"/>
                <p:cNvSpPr/>
                <p:nvPr/>
              </p:nvSpPr>
              <p:spPr bwMode="auto">
                <a:xfrm>
                  <a:off x="3352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3" name="Rectangle 1152"/>
                <p:cNvSpPr/>
                <p:nvPr/>
              </p:nvSpPr>
              <p:spPr bwMode="auto">
                <a:xfrm>
                  <a:off x="3581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4" name="Rectangle 1153"/>
                <p:cNvSpPr/>
                <p:nvPr/>
              </p:nvSpPr>
              <p:spPr bwMode="auto">
                <a:xfrm>
                  <a:off x="3810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5" name="Rectangle 1154"/>
                <p:cNvSpPr/>
                <p:nvPr/>
              </p:nvSpPr>
              <p:spPr bwMode="auto">
                <a:xfrm>
                  <a:off x="4038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019" name="Rectangle 1018"/>
              <p:cNvSpPr/>
              <p:nvPr/>
            </p:nvSpPr>
            <p:spPr bwMode="auto">
              <a:xfrm>
                <a:off x="1739334" y="21594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020" name="Rectangle 1019"/>
              <p:cNvSpPr/>
              <p:nvPr/>
            </p:nvSpPr>
            <p:spPr bwMode="auto">
              <a:xfrm>
                <a:off x="1739334" y="23880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021" name="Rectangle 1020"/>
              <p:cNvSpPr/>
              <p:nvPr/>
            </p:nvSpPr>
            <p:spPr bwMode="auto">
              <a:xfrm>
                <a:off x="1282134" y="26720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022" name="Rectangle 1021"/>
              <p:cNvSpPr/>
              <p:nvPr/>
            </p:nvSpPr>
            <p:spPr bwMode="auto">
              <a:xfrm>
                <a:off x="1510734" y="26443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023" name="Rectangle 1022"/>
              <p:cNvSpPr/>
              <p:nvPr/>
            </p:nvSpPr>
            <p:spPr bwMode="auto">
              <a:xfrm>
                <a:off x="1739334" y="26166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024" name="Rectangle 1023"/>
              <p:cNvSpPr/>
              <p:nvPr/>
            </p:nvSpPr>
            <p:spPr bwMode="auto">
              <a:xfrm>
                <a:off x="1510734" y="21871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025" name="Rectangle 1024"/>
              <p:cNvSpPr/>
              <p:nvPr/>
            </p:nvSpPr>
            <p:spPr bwMode="auto">
              <a:xfrm>
                <a:off x="1282134" y="24434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026" name="Rectangle 1025"/>
              <p:cNvSpPr/>
              <p:nvPr/>
            </p:nvSpPr>
            <p:spPr bwMode="auto">
              <a:xfrm>
                <a:off x="1510734" y="24157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027" name="Rectangle 1026"/>
              <p:cNvSpPr/>
              <p:nvPr/>
            </p:nvSpPr>
            <p:spPr bwMode="auto">
              <a:xfrm>
                <a:off x="1282134" y="22148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grpSp>
        <p:nvGrpSpPr>
          <p:cNvPr id="1294" name="Group 1293"/>
          <p:cNvGrpSpPr/>
          <p:nvPr/>
        </p:nvGrpSpPr>
        <p:grpSpPr>
          <a:xfrm>
            <a:off x="3577897" y="1386967"/>
            <a:ext cx="314989" cy="340442"/>
            <a:chOff x="5117534" y="1697045"/>
            <a:chExt cx="685800" cy="741216"/>
          </a:xfrm>
        </p:grpSpPr>
        <p:sp>
          <p:nvSpPr>
            <p:cNvPr id="1295" name="Rectangle 129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296" name="Rectangle 129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297" name="Rectangle 129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298" name="Rectangle 129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299" name="Rectangle 129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00" name="Rectangle 129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01" name="Rectangle 130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02" name="Rectangle 130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03" name="Rectangle 130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304" name="Group 1303"/>
          <p:cNvGrpSpPr/>
          <p:nvPr/>
        </p:nvGrpSpPr>
        <p:grpSpPr>
          <a:xfrm>
            <a:off x="3577897" y="2472145"/>
            <a:ext cx="314989" cy="340442"/>
            <a:chOff x="5117534" y="1697045"/>
            <a:chExt cx="685800" cy="741216"/>
          </a:xfrm>
        </p:grpSpPr>
        <p:sp>
          <p:nvSpPr>
            <p:cNvPr id="1305" name="Rectangle 130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306" name="Rectangle 130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307" name="Rectangle 130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308" name="Rectangle 130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309" name="Rectangle 130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10" name="Rectangle 130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11" name="Rectangle 131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12" name="Rectangle 131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13" name="Rectangle 131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314" name="Group 1313"/>
          <p:cNvGrpSpPr/>
          <p:nvPr/>
        </p:nvGrpSpPr>
        <p:grpSpPr>
          <a:xfrm>
            <a:off x="3577897" y="3561700"/>
            <a:ext cx="314989" cy="340442"/>
            <a:chOff x="5117534" y="1697045"/>
            <a:chExt cx="685800" cy="741216"/>
          </a:xfrm>
        </p:grpSpPr>
        <p:sp>
          <p:nvSpPr>
            <p:cNvPr id="1315" name="Rectangle 131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316" name="Rectangle 131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317" name="Rectangle 131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318" name="Rectangle 131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319" name="Rectangle 131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20" name="Rectangle 131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21" name="Rectangle 132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22" name="Rectangle 132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23" name="Rectangle 132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3" name="Group 2"/>
          <p:cNvGrpSpPr/>
          <p:nvPr/>
        </p:nvGrpSpPr>
        <p:grpSpPr>
          <a:xfrm>
            <a:off x="3863458" y="1864361"/>
            <a:ext cx="240396" cy="2415129"/>
            <a:chOff x="7411101" y="2452770"/>
            <a:chExt cx="320528" cy="3220172"/>
          </a:xfrm>
        </p:grpSpPr>
        <p:sp>
          <p:nvSpPr>
            <p:cNvPr id="1325" name="Oval 1324"/>
            <p:cNvSpPr/>
            <p:nvPr/>
          </p:nvSpPr>
          <p:spPr bwMode="auto">
            <a:xfrm>
              <a:off x="7411101" y="2452770"/>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26" name="Straight Connector 1325"/>
            <p:cNvCxnSpPr>
              <a:stCxn id="1325" idx="1"/>
              <a:endCxn id="1325" idx="5"/>
            </p:cNvCxnSpPr>
            <p:nvPr/>
          </p:nvCxnSpPr>
          <p:spPr bwMode="auto">
            <a:xfrm>
              <a:off x="7458042" y="2499711"/>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27" name="Straight Connector 1326"/>
            <p:cNvCxnSpPr>
              <a:stCxn id="1325" idx="3"/>
              <a:endCxn id="1325" idx="7"/>
            </p:cNvCxnSpPr>
            <p:nvPr/>
          </p:nvCxnSpPr>
          <p:spPr bwMode="auto">
            <a:xfrm flipV="1">
              <a:off x="7458042" y="2499711"/>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sp>
          <p:nvSpPr>
            <p:cNvPr id="1329" name="Oval 1328"/>
            <p:cNvSpPr/>
            <p:nvPr/>
          </p:nvSpPr>
          <p:spPr bwMode="auto">
            <a:xfrm>
              <a:off x="7411101" y="3899676"/>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30" name="Straight Connector 1329"/>
            <p:cNvCxnSpPr>
              <a:stCxn id="1329" idx="1"/>
              <a:endCxn id="1329" idx="5"/>
            </p:cNvCxnSpPr>
            <p:nvPr/>
          </p:nvCxnSpPr>
          <p:spPr bwMode="auto">
            <a:xfrm>
              <a:off x="7458042" y="3946617"/>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31" name="Straight Connector 1330"/>
            <p:cNvCxnSpPr>
              <a:stCxn id="1329" idx="3"/>
              <a:endCxn id="1329" idx="7"/>
            </p:cNvCxnSpPr>
            <p:nvPr/>
          </p:nvCxnSpPr>
          <p:spPr bwMode="auto">
            <a:xfrm flipV="1">
              <a:off x="7458042" y="3946617"/>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sp>
          <p:nvSpPr>
            <p:cNvPr id="1333" name="Oval 1332"/>
            <p:cNvSpPr/>
            <p:nvPr/>
          </p:nvSpPr>
          <p:spPr bwMode="auto">
            <a:xfrm>
              <a:off x="7411101" y="5352414"/>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34" name="Straight Connector 1333"/>
            <p:cNvCxnSpPr>
              <a:stCxn id="1333" idx="1"/>
              <a:endCxn id="1333" idx="5"/>
            </p:cNvCxnSpPr>
            <p:nvPr/>
          </p:nvCxnSpPr>
          <p:spPr bwMode="auto">
            <a:xfrm>
              <a:off x="7458042" y="5399355"/>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35" name="Straight Connector 1334"/>
            <p:cNvCxnSpPr>
              <a:stCxn id="1333" idx="3"/>
              <a:endCxn id="1333" idx="7"/>
            </p:cNvCxnSpPr>
            <p:nvPr/>
          </p:nvCxnSpPr>
          <p:spPr bwMode="auto">
            <a:xfrm flipV="1">
              <a:off x="7458042" y="5399355"/>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grpSp>
      <p:grpSp>
        <p:nvGrpSpPr>
          <p:cNvPr id="4" name="Group 3"/>
          <p:cNvGrpSpPr/>
          <p:nvPr/>
        </p:nvGrpSpPr>
        <p:grpSpPr>
          <a:xfrm>
            <a:off x="3610819" y="1755375"/>
            <a:ext cx="229568" cy="2403917"/>
            <a:chOff x="7074246" y="2307455"/>
            <a:chExt cx="306091" cy="3205223"/>
          </a:xfrm>
        </p:grpSpPr>
        <p:sp>
          <p:nvSpPr>
            <p:cNvPr id="1328" name="Bent Arrow 1327"/>
            <p:cNvSpPr/>
            <p:nvPr/>
          </p:nvSpPr>
          <p:spPr bwMode="auto">
            <a:xfrm flipV="1">
              <a:off x="7074246" y="2307455"/>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32" name="Bent Arrow 1331"/>
            <p:cNvSpPr/>
            <p:nvPr/>
          </p:nvSpPr>
          <p:spPr bwMode="auto">
            <a:xfrm flipV="1">
              <a:off x="7074246" y="3754361"/>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36" name="Bent Arrow 1335"/>
            <p:cNvSpPr/>
            <p:nvPr/>
          </p:nvSpPr>
          <p:spPr bwMode="auto">
            <a:xfrm flipV="1">
              <a:off x="7074246" y="5207099"/>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337" name="Rectangle 354"/>
          <p:cNvSpPr/>
          <p:nvPr/>
        </p:nvSpPr>
        <p:spPr bwMode="auto">
          <a:xfrm rot="5400000">
            <a:off x="2076442" y="2511170"/>
            <a:ext cx="2286182" cy="1241709"/>
          </a:xfrm>
          <a:custGeom>
            <a:avLst/>
            <a:gdLst/>
            <a:ahLst/>
            <a:cxnLst/>
            <a:rect l="l" t="t" r="r" b="b"/>
            <a:pathLst>
              <a:path w="3318349" h="1802317">
                <a:moveTo>
                  <a:pt x="0" y="87232"/>
                </a:moveTo>
                <a:lnTo>
                  <a:pt x="87234" y="0"/>
                </a:lnTo>
                <a:lnTo>
                  <a:pt x="174466" y="87232"/>
                </a:lnTo>
                <a:lnTo>
                  <a:pt x="130850" y="87232"/>
                </a:lnTo>
                <a:lnTo>
                  <a:pt x="130850" y="817670"/>
                </a:lnTo>
                <a:lnTo>
                  <a:pt x="1612384" y="817670"/>
                </a:lnTo>
                <a:lnTo>
                  <a:pt x="1612384" y="87232"/>
                </a:lnTo>
                <a:lnTo>
                  <a:pt x="1568768" y="87232"/>
                </a:lnTo>
                <a:lnTo>
                  <a:pt x="1656001" y="0"/>
                </a:lnTo>
                <a:lnTo>
                  <a:pt x="1743233" y="87232"/>
                </a:lnTo>
                <a:lnTo>
                  <a:pt x="1699617" y="87232"/>
                </a:lnTo>
                <a:lnTo>
                  <a:pt x="1699617" y="817670"/>
                </a:lnTo>
                <a:lnTo>
                  <a:pt x="3187500" y="817670"/>
                </a:lnTo>
                <a:lnTo>
                  <a:pt x="3187500" y="87232"/>
                </a:lnTo>
                <a:lnTo>
                  <a:pt x="3143884" y="87232"/>
                </a:lnTo>
                <a:lnTo>
                  <a:pt x="3231117" y="0"/>
                </a:lnTo>
                <a:lnTo>
                  <a:pt x="3318349" y="87232"/>
                </a:lnTo>
                <a:lnTo>
                  <a:pt x="3274733" y="87232"/>
                </a:lnTo>
                <a:lnTo>
                  <a:pt x="3274733" y="817670"/>
                </a:lnTo>
                <a:lnTo>
                  <a:pt x="3276474" y="817670"/>
                </a:lnTo>
                <a:lnTo>
                  <a:pt x="3276474" y="897839"/>
                </a:lnTo>
                <a:lnTo>
                  <a:pt x="622092" y="897839"/>
                </a:lnTo>
                <a:lnTo>
                  <a:pt x="622092" y="1802317"/>
                </a:lnTo>
                <a:lnTo>
                  <a:pt x="551644" y="1802317"/>
                </a:lnTo>
                <a:lnTo>
                  <a:pt x="551644" y="897839"/>
                </a:lnTo>
                <a:lnTo>
                  <a:pt x="42736" y="897839"/>
                </a:lnTo>
                <a:lnTo>
                  <a:pt x="42736" y="817670"/>
                </a:lnTo>
                <a:lnTo>
                  <a:pt x="43617" y="817670"/>
                </a:lnTo>
                <a:lnTo>
                  <a:pt x="43617" y="87232"/>
                </a:lnTo>
                <a:close/>
              </a:path>
            </a:pathLst>
          </a:custGeom>
          <a:gradFill rotWithShape="1">
            <a:gsLst>
              <a:gs pos="0">
                <a:srgbClr val="6ECDFA">
                  <a:tint val="50000"/>
                  <a:satMod val="300000"/>
                </a:srgbClr>
              </a:gs>
              <a:gs pos="35000">
                <a:srgbClr val="6ECDFA">
                  <a:tint val="37000"/>
                  <a:satMod val="300000"/>
                </a:srgbClr>
              </a:gs>
              <a:gs pos="100000">
                <a:srgbClr val="6ECDFA">
                  <a:tint val="15000"/>
                  <a:satMod val="350000"/>
                </a:srgbClr>
              </a:gs>
            </a:gsLst>
            <a:lin ang="16200000" scaled="1"/>
          </a:gradFill>
          <a:ln w="9525" cap="flat" cmpd="sng" algn="ctr">
            <a:solidFill>
              <a:srgbClr val="6ECD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41" name="Bent-Up Arrow 372"/>
          <p:cNvSpPr/>
          <p:nvPr/>
        </p:nvSpPr>
        <p:spPr bwMode="auto">
          <a:xfrm rot="16200000">
            <a:off x="2299288" y="2197652"/>
            <a:ext cx="2424005" cy="1971923"/>
          </a:xfrm>
          <a:custGeom>
            <a:avLst/>
            <a:gdLst/>
            <a:ahLst/>
            <a:cxnLst/>
            <a:rect l="l" t="t" r="r" b="b"/>
            <a:pathLst>
              <a:path w="3232007" h="2629230">
                <a:moveTo>
                  <a:pt x="3232007" y="2592654"/>
                </a:moveTo>
                <a:lnTo>
                  <a:pt x="3232007" y="2629230"/>
                </a:lnTo>
                <a:lnTo>
                  <a:pt x="3231772" y="2629230"/>
                </a:lnTo>
                <a:lnTo>
                  <a:pt x="3195196" y="2629230"/>
                </a:lnTo>
                <a:lnTo>
                  <a:pt x="0" y="2629230"/>
                </a:lnTo>
                <a:lnTo>
                  <a:pt x="0" y="2628847"/>
                </a:lnTo>
                <a:lnTo>
                  <a:pt x="0" y="2593619"/>
                </a:lnTo>
                <a:lnTo>
                  <a:pt x="0" y="2592654"/>
                </a:lnTo>
                <a:lnTo>
                  <a:pt x="0" y="2557043"/>
                </a:lnTo>
                <a:lnTo>
                  <a:pt x="0" y="557041"/>
                </a:lnTo>
                <a:lnTo>
                  <a:pt x="10324" y="557041"/>
                </a:lnTo>
                <a:lnTo>
                  <a:pt x="10324" y="556376"/>
                </a:lnTo>
                <a:lnTo>
                  <a:pt x="721506" y="556376"/>
                </a:lnTo>
                <a:lnTo>
                  <a:pt x="721506" y="68768"/>
                </a:lnTo>
                <a:lnTo>
                  <a:pt x="680327" y="68768"/>
                </a:lnTo>
                <a:lnTo>
                  <a:pt x="757587" y="0"/>
                </a:lnTo>
                <a:lnTo>
                  <a:pt x="834847" y="68768"/>
                </a:lnTo>
                <a:lnTo>
                  <a:pt x="793668" y="68768"/>
                </a:lnTo>
                <a:lnTo>
                  <a:pt x="793668" y="628538"/>
                </a:lnTo>
                <a:lnTo>
                  <a:pt x="76201" y="628538"/>
                </a:lnTo>
                <a:lnTo>
                  <a:pt x="76201" y="2557043"/>
                </a:lnTo>
                <a:lnTo>
                  <a:pt x="287667" y="2557043"/>
                </a:lnTo>
                <a:lnTo>
                  <a:pt x="287667" y="2188531"/>
                </a:lnTo>
                <a:lnTo>
                  <a:pt x="324243" y="2188531"/>
                </a:lnTo>
                <a:lnTo>
                  <a:pt x="324243" y="2557043"/>
                </a:lnTo>
                <a:lnTo>
                  <a:pt x="324243" y="2567586"/>
                </a:lnTo>
                <a:lnTo>
                  <a:pt x="1731262" y="2567586"/>
                </a:lnTo>
                <a:lnTo>
                  <a:pt x="1731262" y="2188531"/>
                </a:lnTo>
                <a:lnTo>
                  <a:pt x="1767838" y="2188531"/>
                </a:lnTo>
                <a:lnTo>
                  <a:pt x="1767838" y="2592654"/>
                </a:lnTo>
                <a:lnTo>
                  <a:pt x="3195196" y="2592654"/>
                </a:lnTo>
                <a:lnTo>
                  <a:pt x="3195196" y="2188531"/>
                </a:lnTo>
                <a:lnTo>
                  <a:pt x="3231772" y="2188531"/>
                </a:lnTo>
                <a:lnTo>
                  <a:pt x="3231772" y="2592654"/>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9525" cap="flat" cmpd="sng" algn="ctr">
            <a:solidFill>
              <a:srgbClr val="0070C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42" name="TextBox 1341"/>
          <p:cNvSpPr txBox="1"/>
          <p:nvPr/>
        </p:nvSpPr>
        <p:spPr>
          <a:xfrm>
            <a:off x="3944108" y="1336453"/>
            <a:ext cx="928761" cy="352084"/>
          </a:xfrm>
          <a:prstGeom prst="rect">
            <a:avLst/>
          </a:prstGeom>
          <a:noFill/>
        </p:spPr>
        <p:txBody>
          <a:bodyPr wrap="square" rtlCol="0">
            <a:spAutoFit/>
          </a:bodyPr>
          <a:lstStyle/>
          <a:p>
            <a:pPr defTabSz="457178"/>
            <a:r>
              <a:rPr lang="en-US" sz="900" b="1" dirty="0">
                <a:solidFill>
                  <a:srgbClr val="FF6600"/>
                </a:solidFill>
              </a:rPr>
              <a:t>Filters</a:t>
            </a:r>
            <a:br>
              <a:rPr lang="en-US" sz="900" b="1" dirty="0">
                <a:solidFill>
                  <a:srgbClr val="FF6600"/>
                </a:solidFill>
              </a:rPr>
            </a:br>
            <a:r>
              <a:rPr lang="en-US" sz="788" b="1" dirty="0">
                <a:solidFill>
                  <a:srgbClr val="FF6600"/>
                </a:solidFill>
              </a:rPr>
              <a:t>(on-chip RAM)</a:t>
            </a:r>
          </a:p>
        </p:txBody>
      </p:sp>
      <p:sp>
        <p:nvSpPr>
          <p:cNvPr id="1343" name="Left-Right Arrow 1342"/>
          <p:cNvSpPr/>
          <p:nvPr/>
        </p:nvSpPr>
        <p:spPr bwMode="auto">
          <a:xfrm rot="2854476">
            <a:off x="1173393" y="2450786"/>
            <a:ext cx="1162344" cy="588079"/>
          </a:xfrm>
          <a:prstGeom prst="leftRigh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ctr" anchorCtr="0" compatLnSpc="1">
            <a:prstTxWarp prst="textNoShape">
              <a:avLst/>
            </a:prstTxWarp>
          </a:bodyPr>
          <a:lstStyle/>
          <a:p>
            <a:pPr algn="ctr" defTabSz="685766">
              <a:defRPr/>
            </a:pPr>
            <a:r>
              <a:rPr lang="en-US" sz="1050" kern="0" dirty="0">
                <a:solidFill>
                  <a:prstClr val="white"/>
                </a:solidFill>
                <a:latin typeface="Arial" charset="0"/>
              </a:rPr>
              <a:t>Input depth </a:t>
            </a:r>
          </a:p>
          <a:p>
            <a:pPr algn="ctr" defTabSz="685766">
              <a:defRPr/>
            </a:pPr>
            <a:r>
              <a:rPr lang="en-US" sz="1050" kern="0" dirty="0">
                <a:solidFill>
                  <a:prstClr val="white"/>
                </a:solidFill>
                <a:latin typeface="Arial" charset="0"/>
              </a:rPr>
              <a:t>parallelism</a:t>
            </a:r>
          </a:p>
        </p:txBody>
      </p:sp>
      <p:sp>
        <p:nvSpPr>
          <p:cNvPr id="1344" name="Left-Right Arrow 1343"/>
          <p:cNvSpPr/>
          <p:nvPr/>
        </p:nvSpPr>
        <p:spPr bwMode="auto">
          <a:xfrm rot="16200000">
            <a:off x="3366850" y="2587434"/>
            <a:ext cx="2368208" cy="964606"/>
          </a:xfrm>
          <a:prstGeom prst="leftRigh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ctr" anchorCtr="0" compatLnSpc="1">
            <a:prstTxWarp prst="textNoShape">
              <a:avLst/>
            </a:prstTxWarp>
          </a:bodyPr>
          <a:lstStyle/>
          <a:p>
            <a:pPr algn="ctr" defTabSz="685766">
              <a:defRPr/>
            </a:pPr>
            <a:r>
              <a:rPr lang="en-US" sz="1350" kern="0" dirty="0">
                <a:solidFill>
                  <a:prstClr val="white"/>
                </a:solidFill>
                <a:latin typeface="Arial" charset="0"/>
              </a:rPr>
              <a:t>Filter parallelism</a:t>
            </a:r>
          </a:p>
          <a:p>
            <a:pPr algn="ctr" defTabSz="685766">
              <a:defRPr/>
            </a:pPr>
            <a:r>
              <a:rPr lang="en-US" sz="1350" kern="0" dirty="0">
                <a:solidFill>
                  <a:prstClr val="white"/>
                </a:solidFill>
                <a:latin typeface="Arial" charset="0"/>
              </a:rPr>
              <a:t>(output depth)</a:t>
            </a:r>
          </a:p>
        </p:txBody>
      </p:sp>
      <p:grpSp>
        <p:nvGrpSpPr>
          <p:cNvPr id="7" name="Group 6"/>
          <p:cNvGrpSpPr/>
          <p:nvPr/>
        </p:nvGrpSpPr>
        <p:grpSpPr>
          <a:xfrm>
            <a:off x="1997836" y="722324"/>
            <a:ext cx="1386565" cy="1126497"/>
            <a:chOff x="4923602" y="930054"/>
            <a:chExt cx="1848753" cy="1501996"/>
          </a:xfrm>
        </p:grpSpPr>
        <p:grpSp>
          <p:nvGrpSpPr>
            <p:cNvPr id="1338" name="Group 1337"/>
            <p:cNvGrpSpPr/>
            <p:nvPr/>
          </p:nvGrpSpPr>
          <p:grpSpPr>
            <a:xfrm>
              <a:off x="4923602" y="930054"/>
              <a:ext cx="1848753" cy="920128"/>
              <a:chOff x="3635445" y="930054"/>
              <a:chExt cx="1848753" cy="920128"/>
            </a:xfrm>
          </p:grpSpPr>
          <p:sp>
            <p:nvSpPr>
              <p:cNvPr id="1339" name="TextBox 1338"/>
              <p:cNvSpPr txBox="1"/>
              <p:nvPr/>
            </p:nvSpPr>
            <p:spPr>
              <a:xfrm>
                <a:off x="3635445" y="930054"/>
                <a:ext cx="1848753" cy="369332"/>
              </a:xfrm>
              <a:prstGeom prst="rect">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defTabSz="685766">
                  <a:defRPr/>
                </a:pPr>
                <a:r>
                  <a:rPr lang="en-US" sz="1200" b="1" i="1" kern="0" dirty="0">
                    <a:solidFill>
                      <a:prstClr val="white"/>
                    </a:solidFill>
                    <a:latin typeface="Arial"/>
                  </a:rPr>
                  <a:t>External DDR</a:t>
                </a:r>
              </a:p>
            </p:txBody>
          </p:sp>
          <p:sp>
            <p:nvSpPr>
              <p:cNvPr id="1340" name="Bent Arrow 1339"/>
              <p:cNvSpPr/>
              <p:nvPr/>
            </p:nvSpPr>
            <p:spPr bwMode="auto">
              <a:xfrm rot="10800000" flipH="1">
                <a:off x="5016520" y="1268609"/>
                <a:ext cx="297830" cy="581573"/>
              </a:xfrm>
              <a:prstGeom prst="ben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a:solidFill>
                    <a:prstClr val="black"/>
                  </a:solidFill>
                  <a:latin typeface="Arial" charset="0"/>
                </a:endParaRPr>
              </a:p>
            </p:txBody>
          </p:sp>
        </p:grpSp>
        <p:sp>
          <p:nvSpPr>
            <p:cNvPr id="6" name="Up-Down Arrow 5"/>
            <p:cNvSpPr/>
            <p:nvPr/>
          </p:nvSpPr>
          <p:spPr>
            <a:xfrm>
              <a:off x="5128986" y="1294008"/>
              <a:ext cx="166504" cy="1138042"/>
            </a:xfrm>
            <a:prstGeom prst="upDown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457178"/>
              <a:endParaRPr lang="en-US" sz="1350" kern="0">
                <a:solidFill>
                  <a:prstClr val="black"/>
                </a:solidFill>
                <a:latin typeface="Arial" charset="0"/>
              </a:endParaRPr>
            </a:p>
          </p:txBody>
        </p:sp>
      </p:grpSp>
      <p:sp>
        <p:nvSpPr>
          <p:cNvPr id="344" name="Rectangle 343"/>
          <p:cNvSpPr/>
          <p:nvPr/>
        </p:nvSpPr>
        <p:spPr>
          <a:xfrm>
            <a:off x="5699985" y="887438"/>
            <a:ext cx="3461315" cy="2062103"/>
          </a:xfrm>
          <a:prstGeom prst="rect">
            <a:avLst/>
          </a:prstGeom>
        </p:spPr>
        <p:txBody>
          <a:bodyPr wrap="square">
            <a:spAutoFit/>
          </a:bodyPr>
          <a:lstStyle/>
          <a:p>
            <a:pPr defTabSz="457178"/>
            <a:r>
              <a:rPr lang="en-CA" sz="1600" dirty="0">
                <a:solidFill>
                  <a:prstClr val="black"/>
                </a:solidFill>
                <a:latin typeface="Intel Clear"/>
              </a:rPr>
              <a:t>Levels of parallelism:</a:t>
            </a:r>
          </a:p>
          <a:p>
            <a:pPr marL="742913" lvl="1" indent="-285736" defTabSz="457178">
              <a:buFont typeface="Wingdings" panose="05000000000000000000" pitchFamily="2" charset="2"/>
              <a:buChar char="§"/>
            </a:pPr>
            <a:r>
              <a:rPr lang="en-CA" sz="1600" dirty="0">
                <a:solidFill>
                  <a:prstClr val="black"/>
                </a:solidFill>
                <a:latin typeface="Intel Clear"/>
              </a:rPr>
              <a:t>Filter (output depth)</a:t>
            </a:r>
          </a:p>
          <a:p>
            <a:pPr marL="742913" lvl="1" indent="-285736" defTabSz="457178">
              <a:buFont typeface="Wingdings" panose="05000000000000000000" pitchFamily="2" charset="2"/>
              <a:buChar char="§"/>
            </a:pPr>
            <a:r>
              <a:rPr lang="en-CA" sz="1600" dirty="0">
                <a:solidFill>
                  <a:prstClr val="black"/>
                </a:solidFill>
                <a:latin typeface="Intel Clear"/>
              </a:rPr>
              <a:t>Input depth</a:t>
            </a:r>
          </a:p>
          <a:p>
            <a:pPr marL="742913" lvl="1" indent="-285736" defTabSz="457178">
              <a:buFont typeface="Wingdings" panose="05000000000000000000" pitchFamily="2" charset="2"/>
              <a:buChar char="§"/>
            </a:pPr>
            <a:r>
              <a:rPr lang="en-CA" sz="1600" dirty="0">
                <a:solidFill>
                  <a:prstClr val="black"/>
                </a:solidFill>
                <a:latin typeface="Intel Clear"/>
              </a:rPr>
              <a:t>Input width </a:t>
            </a:r>
          </a:p>
          <a:p>
            <a:pPr marL="742913" lvl="1" indent="-285736" defTabSz="457178">
              <a:buFont typeface="Wingdings" panose="05000000000000000000" pitchFamily="2" charset="2"/>
              <a:buChar char="§"/>
            </a:pPr>
            <a:r>
              <a:rPr lang="en-CA" sz="1600" dirty="0">
                <a:solidFill>
                  <a:prstClr val="black"/>
                </a:solidFill>
                <a:latin typeface="Intel Clear"/>
              </a:rPr>
              <a:t>Input height</a:t>
            </a:r>
          </a:p>
          <a:p>
            <a:pPr marL="742913" lvl="1" indent="-285736" defTabSz="457178">
              <a:buFont typeface="Wingdings" panose="05000000000000000000" pitchFamily="2" charset="2"/>
              <a:buChar char="§"/>
            </a:pPr>
            <a:r>
              <a:rPr lang="en-CA" sz="1600" dirty="0">
                <a:solidFill>
                  <a:prstClr val="black"/>
                </a:solidFill>
                <a:latin typeface="Intel Clear"/>
              </a:rPr>
              <a:t>Image (batching)</a:t>
            </a:r>
          </a:p>
          <a:p>
            <a:pPr marL="742913" lvl="1" indent="-285736" defTabSz="457178">
              <a:buFont typeface="Wingdings" panose="05000000000000000000" pitchFamily="2" charset="2"/>
              <a:buChar char="§"/>
            </a:pPr>
            <a:endParaRPr lang="en-CA" sz="1600" dirty="0">
              <a:solidFill>
                <a:prstClr val="black"/>
              </a:solidFill>
              <a:latin typeface="Intel Clear"/>
            </a:endParaRPr>
          </a:p>
          <a:p>
            <a:pPr marL="742913" lvl="1" indent="-285736" defTabSz="457178">
              <a:buFont typeface="Wingdings" panose="05000000000000000000" pitchFamily="2" charset="2"/>
              <a:buChar char="§"/>
            </a:pPr>
            <a:endParaRPr lang="en-CA" sz="1600" dirty="0">
              <a:solidFill>
                <a:prstClr val="black"/>
              </a:solidFill>
              <a:latin typeface="Intel Clear"/>
            </a:endParaRPr>
          </a:p>
        </p:txBody>
      </p:sp>
      <p:sp>
        <p:nvSpPr>
          <p:cNvPr id="345" name="Rectangle 340"/>
          <p:cNvSpPr/>
          <p:nvPr/>
        </p:nvSpPr>
        <p:spPr bwMode="auto">
          <a:xfrm>
            <a:off x="2263163" y="2565247"/>
            <a:ext cx="171450" cy="17145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48" name="Rectangle 340"/>
          <p:cNvSpPr/>
          <p:nvPr/>
        </p:nvSpPr>
        <p:spPr bwMode="auto">
          <a:xfrm>
            <a:off x="2097135" y="2589868"/>
            <a:ext cx="171450" cy="17145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sp>
        <p:nvSpPr>
          <p:cNvPr id="1346" name="Rectangle 1345"/>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1347" name="Rectangle 1346"/>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1345" name="Rectangle 1344"/>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5" name="Rectangle 4"/>
          <p:cNvSpPr/>
          <p:nvPr/>
        </p:nvSpPr>
        <p:spPr>
          <a:xfrm>
            <a:off x="4702442" y="2876990"/>
            <a:ext cx="4299936" cy="1815882"/>
          </a:xfrm>
          <a:prstGeom prst="rect">
            <a:avLst/>
          </a:prstGeom>
        </p:spPr>
        <p:txBody>
          <a:bodyPr wrap="square">
            <a:spAutoFit/>
          </a:bodyPr>
          <a:lstStyle/>
          <a:p>
            <a:pPr marL="457178" lvl="1" algn="ctr" defTabSz="457178"/>
            <a:r>
              <a:rPr lang="en-CA" sz="1600" dirty="0">
                <a:solidFill>
                  <a:prstClr val="black"/>
                </a:solidFill>
                <a:latin typeface="Intel Clear"/>
              </a:rPr>
              <a:t>PE array geometry can be customized to hyperparameters of given DL topology</a:t>
            </a:r>
          </a:p>
          <a:p>
            <a:pPr marL="457178" lvl="1" algn="ctr" defTabSz="457178"/>
            <a:endParaRPr lang="en-CA" sz="1600" dirty="0">
              <a:solidFill>
                <a:prstClr val="black"/>
              </a:solidFill>
              <a:latin typeface="Intel Clear"/>
            </a:endParaRPr>
          </a:p>
          <a:p>
            <a:pPr marL="457178" lvl="1" algn="ctr" defTabSz="457178"/>
            <a:r>
              <a:rPr lang="en-CA" sz="1600" dirty="0">
                <a:solidFill>
                  <a:prstClr val="black"/>
                </a:solidFill>
                <a:latin typeface="Intel Clear"/>
              </a:rPr>
              <a:t>Achieve efficient execution of convolutions and inner products</a:t>
            </a:r>
          </a:p>
          <a:p>
            <a:pPr marL="457178" lvl="1" algn="ctr" defTabSz="457178"/>
            <a:endParaRPr lang="en-CA" sz="1600" dirty="0">
              <a:solidFill>
                <a:prstClr val="black"/>
              </a:solidFill>
              <a:latin typeface="Intel Clear"/>
            </a:endParaRPr>
          </a:p>
        </p:txBody>
      </p:sp>
    </p:spTree>
    <p:extLst>
      <p:ext uri="{BB962C8B-B14F-4D97-AF65-F5344CB8AC3E}">
        <p14:creationId xmlns:p14="http://schemas.microsoft.com/office/powerpoint/2010/main" val="124740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4"/>
                                        </p:tgtEl>
                                        <p:attrNameLst>
                                          <p:attrName>style.visibility</p:attrName>
                                        </p:attrNameLst>
                                      </p:cBhvr>
                                      <p:to>
                                        <p:strVal val="visible"/>
                                      </p:to>
                                    </p:set>
                                    <p:animEffect transition="in" filter="fade">
                                      <p:cBhvr>
                                        <p:cTn id="7" dur="500"/>
                                        <p:tgtEl>
                                          <p:spTgt spid="10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4"/>
                                        </p:tgtEl>
                                        <p:attrNameLst>
                                          <p:attrName>style.visibility</p:attrName>
                                        </p:attrNameLst>
                                      </p:cBhvr>
                                      <p:to>
                                        <p:strVal val="visible"/>
                                      </p:to>
                                    </p:set>
                                    <p:animEffect transition="in" filter="fade">
                                      <p:cBhvr>
                                        <p:cTn id="12" dur="500"/>
                                        <p:tgtEl>
                                          <p:spTgt spid="12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42"/>
                                        </p:tgtEl>
                                        <p:attrNameLst>
                                          <p:attrName>style.visibility</p:attrName>
                                        </p:attrNameLst>
                                      </p:cBhvr>
                                      <p:to>
                                        <p:strVal val="visible"/>
                                      </p:to>
                                    </p:set>
                                    <p:animEffect transition="in" filter="fade">
                                      <p:cBhvr>
                                        <p:cTn id="15" dur="500"/>
                                        <p:tgtEl>
                                          <p:spTgt spid="1342"/>
                                        </p:tgtEl>
                                      </p:cBhvr>
                                    </p:animEffect>
                                  </p:childTnLst>
                                </p:cTn>
                              </p:par>
                              <p:par>
                                <p:cTn id="16" presetID="10" presetClass="entr" presetSubtype="0" fill="hold" nodeType="withEffect">
                                  <p:stCondLst>
                                    <p:cond delay="0"/>
                                  </p:stCondLst>
                                  <p:childTnLst>
                                    <p:set>
                                      <p:cBhvr>
                                        <p:cTn id="17" dur="1" fill="hold">
                                          <p:stCondLst>
                                            <p:cond delay="0"/>
                                          </p:stCondLst>
                                        </p:cTn>
                                        <p:tgtEl>
                                          <p:spTgt spid="1304"/>
                                        </p:tgtEl>
                                        <p:attrNameLst>
                                          <p:attrName>style.visibility</p:attrName>
                                        </p:attrNameLst>
                                      </p:cBhvr>
                                      <p:to>
                                        <p:strVal val="visible"/>
                                      </p:to>
                                    </p:set>
                                    <p:animEffect transition="in" filter="fade">
                                      <p:cBhvr>
                                        <p:cTn id="18" dur="500"/>
                                        <p:tgtEl>
                                          <p:spTgt spid="1304"/>
                                        </p:tgtEl>
                                      </p:cBhvr>
                                    </p:animEffect>
                                  </p:childTnLst>
                                </p:cTn>
                              </p:par>
                              <p:par>
                                <p:cTn id="19" presetID="10" presetClass="entr" presetSubtype="0" fill="hold" nodeType="withEffect">
                                  <p:stCondLst>
                                    <p:cond delay="0"/>
                                  </p:stCondLst>
                                  <p:childTnLst>
                                    <p:set>
                                      <p:cBhvr>
                                        <p:cTn id="20" dur="1" fill="hold">
                                          <p:stCondLst>
                                            <p:cond delay="0"/>
                                          </p:stCondLst>
                                        </p:cTn>
                                        <p:tgtEl>
                                          <p:spTgt spid="1314"/>
                                        </p:tgtEl>
                                        <p:attrNameLst>
                                          <p:attrName>style.visibility</p:attrName>
                                        </p:attrNameLst>
                                      </p:cBhvr>
                                      <p:to>
                                        <p:strVal val="visible"/>
                                      </p:to>
                                    </p:set>
                                    <p:animEffect transition="in" filter="fade">
                                      <p:cBhvr>
                                        <p:cTn id="21" dur="500"/>
                                        <p:tgtEl>
                                          <p:spTgt spid="13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37"/>
                                        </p:tgtEl>
                                        <p:attrNameLst>
                                          <p:attrName>style.visibility</p:attrName>
                                        </p:attrNameLst>
                                      </p:cBhvr>
                                      <p:to>
                                        <p:strVal val="visible"/>
                                      </p:to>
                                    </p:set>
                                    <p:animEffect transition="in" filter="wipe(left)">
                                      <p:cBhvr>
                                        <p:cTn id="36" dur="500"/>
                                        <p:tgtEl>
                                          <p:spTgt spid="1337"/>
                                        </p:tgtEl>
                                      </p:cBhvr>
                                    </p:animEffect>
                                  </p:childTnLst>
                                </p:cTn>
                              </p:par>
                              <p:par>
                                <p:cTn id="37" presetID="2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341"/>
                                        </p:tgtEl>
                                        <p:attrNameLst>
                                          <p:attrName>style.visibility</p:attrName>
                                        </p:attrNameLst>
                                      </p:cBhvr>
                                      <p:to>
                                        <p:strVal val="visible"/>
                                      </p:to>
                                    </p:set>
                                    <p:animEffect transition="in" filter="wipe(right)">
                                      <p:cBhvr>
                                        <p:cTn id="44" dur="500"/>
                                        <p:tgtEl>
                                          <p:spTgt spid="13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346"/>
                                        </p:tgtEl>
                                        <p:attrNameLst>
                                          <p:attrName>style.visibility</p:attrName>
                                        </p:attrNameLst>
                                      </p:cBhvr>
                                      <p:to>
                                        <p:strVal val="visible"/>
                                      </p:to>
                                    </p:set>
                                    <p:animEffect transition="in" filter="fade">
                                      <p:cBhvr>
                                        <p:cTn id="49" dur="500"/>
                                        <p:tgtEl>
                                          <p:spTgt spid="1346"/>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1347"/>
                                        </p:tgtEl>
                                        <p:attrNameLst>
                                          <p:attrName>style.visibility</p:attrName>
                                        </p:attrNameLst>
                                      </p:cBhvr>
                                      <p:to>
                                        <p:strVal val="visible"/>
                                      </p:to>
                                    </p:set>
                                    <p:animEffect transition="in" filter="fade">
                                      <p:cBhvr>
                                        <p:cTn id="52" dur="500"/>
                                        <p:tgtEl>
                                          <p:spTgt spid="1347"/>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345"/>
                                        </p:tgtEl>
                                        <p:attrNameLst>
                                          <p:attrName>style.visibility</p:attrName>
                                        </p:attrNameLst>
                                      </p:cBhvr>
                                      <p:to>
                                        <p:strVal val="visible"/>
                                      </p:to>
                                    </p:set>
                                    <p:animEffect transition="in" filter="fade">
                                      <p:cBhvr>
                                        <p:cTn id="55" dur="500"/>
                                        <p:tgtEl>
                                          <p:spTgt spid="1345"/>
                                        </p:tgtEl>
                                      </p:cBhvr>
                                    </p:animEffect>
                                  </p:childTnLst>
                                </p:cTn>
                              </p:par>
                            </p:childTnLst>
                          </p:cTn>
                        </p:par>
                        <p:par>
                          <p:cTn id="56" fill="hold">
                            <p:stCondLst>
                              <p:cond delay="500"/>
                            </p:stCondLst>
                            <p:childTnLst>
                              <p:par>
                                <p:cTn id="57" presetID="37" presetClass="path" presetSubtype="0" accel="50000" decel="50000" fill="hold" grpId="0" nodeType="afterEffect">
                                  <p:stCondLst>
                                    <p:cond delay="0"/>
                                  </p:stCondLst>
                                  <p:childTnLst>
                                    <p:animMotion origin="layout" path="M -0.0026 -0.00401 L 0.01354 0.05987 C 0.01684 0.07469 0.02431 0.08889 0.03559 0.09938 C 0.04809 0.11234 0.0599 0.1179 0.07101 0.1179 L 0.12188 0.12099 " pathEditMode="relative" rAng="2220000" ptsTypes="AAAAA">
                                      <p:cBhvr>
                                        <p:cTn id="58" dur="2000" fill="hold"/>
                                        <p:tgtEl>
                                          <p:spTgt spid="1346"/>
                                        </p:tgtEl>
                                        <p:attrNameLst>
                                          <p:attrName>ppt_x</p:attrName>
                                          <p:attrName>ppt_y</p:attrName>
                                        </p:attrNameLst>
                                      </p:cBhvr>
                                      <p:rCtr x="5503" y="7963"/>
                                    </p:animMotion>
                                  </p:childTnLst>
                                </p:cTn>
                              </p:par>
                              <p:par>
                                <p:cTn id="59" presetID="37" presetClass="path" presetSubtype="0" accel="50000" decel="50000" fill="hold" grpId="0" nodeType="withEffect">
                                  <p:stCondLst>
                                    <p:cond delay="0"/>
                                  </p:stCondLst>
                                  <p:childTnLst>
                                    <p:animMotion origin="layout" path="M -0.0059 -0.0108 L 0.00035 0.09845 C 0.00035 0.12222 0.00816 0.15278 0.0191 0.18117 C 0.03247 0.2145 0.0467 0.23765 0.06059 0.25216 L 0.12552 0.31975 " pathEditMode="relative" rAng="3720000" ptsTypes="AAAAA">
                                      <p:cBhvr>
                                        <p:cTn id="60" dur="2000" fill="hold"/>
                                        <p:tgtEl>
                                          <p:spTgt spid="1347"/>
                                        </p:tgtEl>
                                        <p:attrNameLst>
                                          <p:attrName>ppt_x</p:attrName>
                                          <p:attrName>ppt_y</p:attrName>
                                        </p:attrNameLst>
                                      </p:cBhvr>
                                      <p:rCtr x="5260" y="17747"/>
                                    </p:animMotion>
                                  </p:childTnLst>
                                </p:cTn>
                              </p:par>
                              <p:par>
                                <p:cTn id="61" presetID="37" presetClass="path" presetSubtype="0" accel="50000" decel="50000" fill="hold" grpId="0" nodeType="withEffect">
                                  <p:stCondLst>
                                    <p:cond delay="0"/>
                                  </p:stCondLst>
                                  <p:childTnLst>
                                    <p:animMotion origin="layout" path="M 0.00347 0.01636 L 0.01441 -0.06173 C 0.01649 -0.07932 0.02465 -0.09352 0.03559 -0.10247 C 0.04861 -0.11266 0.06181 -0.11327 0.07344 -0.1071 L 0.13073 -0.08179 " pathEditMode="relative" rAng="19800000" ptsTypes="AAAAA">
                                      <p:cBhvr>
                                        <p:cTn id="62" dur="2000" fill="hold"/>
                                        <p:tgtEl>
                                          <p:spTgt spid="1345"/>
                                        </p:tgtEl>
                                        <p:attrNameLst>
                                          <p:attrName>ppt_x</p:attrName>
                                          <p:attrName>ppt_y</p:attrName>
                                        </p:attrNameLst>
                                      </p:cBhvr>
                                      <p:rCtr x="5313" y="-8148"/>
                                    </p:animMotion>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2" nodeType="clickEffect">
                                  <p:stCondLst>
                                    <p:cond delay="0"/>
                                  </p:stCondLst>
                                  <p:childTnLst>
                                    <p:animEffect transition="out" filter="fade">
                                      <p:cBhvr>
                                        <p:cTn id="66" dur="500"/>
                                        <p:tgtEl>
                                          <p:spTgt spid="1346"/>
                                        </p:tgtEl>
                                      </p:cBhvr>
                                    </p:animEffect>
                                    <p:set>
                                      <p:cBhvr>
                                        <p:cTn id="67" dur="1" fill="hold">
                                          <p:stCondLst>
                                            <p:cond delay="499"/>
                                          </p:stCondLst>
                                        </p:cTn>
                                        <p:tgtEl>
                                          <p:spTgt spid="1346"/>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1347"/>
                                        </p:tgtEl>
                                      </p:cBhvr>
                                    </p:animEffect>
                                    <p:set>
                                      <p:cBhvr>
                                        <p:cTn id="70" dur="1" fill="hold">
                                          <p:stCondLst>
                                            <p:cond delay="499"/>
                                          </p:stCondLst>
                                        </p:cTn>
                                        <p:tgtEl>
                                          <p:spTgt spid="134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1345"/>
                                        </p:tgtEl>
                                      </p:cBhvr>
                                    </p:animEffect>
                                    <p:set>
                                      <p:cBhvr>
                                        <p:cTn id="73" dur="1" fill="hold">
                                          <p:stCondLst>
                                            <p:cond delay="499"/>
                                          </p:stCondLst>
                                        </p:cTn>
                                        <p:tgtEl>
                                          <p:spTgt spid="13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3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44"/>
                                        </p:tgtEl>
                                        <p:attrNameLst>
                                          <p:attrName>style.visibility</p:attrName>
                                        </p:attrNameLst>
                                      </p:cBhvr>
                                      <p:to>
                                        <p:strVal val="visible"/>
                                      </p:to>
                                    </p:set>
                                  </p:childTnLst>
                                </p:cTn>
                              </p:par>
                              <p:par>
                                <p:cTn id="80" presetID="22" presetClass="entr" presetSubtype="8" fill="hold" grpId="0" nodeType="withEffect">
                                  <p:stCondLst>
                                    <p:cond delay="0"/>
                                  </p:stCondLst>
                                  <p:childTnLst>
                                    <p:set>
                                      <p:cBhvr>
                                        <p:cTn id="81" dur="1" fill="hold">
                                          <p:stCondLst>
                                            <p:cond delay="0"/>
                                          </p:stCondLst>
                                        </p:cTn>
                                        <p:tgtEl>
                                          <p:spTgt spid="1348"/>
                                        </p:tgtEl>
                                        <p:attrNameLst>
                                          <p:attrName>style.visibility</p:attrName>
                                        </p:attrNameLst>
                                      </p:cBhvr>
                                      <p:to>
                                        <p:strVal val="visible"/>
                                      </p:to>
                                    </p:set>
                                    <p:animEffect transition="in" filter="wipe(left)">
                                      <p:cBhvr>
                                        <p:cTn id="82" dur="500"/>
                                        <p:tgtEl>
                                          <p:spTgt spid="134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45"/>
                                        </p:tgtEl>
                                        <p:attrNameLst>
                                          <p:attrName>style.visibility</p:attrName>
                                        </p:attrNameLst>
                                      </p:cBhvr>
                                      <p:to>
                                        <p:strVal val="visible"/>
                                      </p:to>
                                    </p:set>
                                    <p:animEffect transition="in" filter="wipe(left)">
                                      <p:cBhvr>
                                        <p:cTn id="85" dur="500"/>
                                        <p:tgtEl>
                                          <p:spTgt spid="34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4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 grpId="0" animBg="1"/>
      <p:bldP spid="1341" grpId="0" animBg="1"/>
      <p:bldP spid="1342" grpId="0"/>
      <p:bldP spid="1343" grpId="0" animBg="1"/>
      <p:bldP spid="1344" grpId="0" animBg="1"/>
      <p:bldP spid="344" grpId="0"/>
      <p:bldP spid="345" grpId="0" animBg="1"/>
      <p:bldP spid="1348" grpId="0" animBg="1"/>
      <p:bldP spid="1346" grpId="0" animBg="1"/>
      <p:bldP spid="1346" grpId="1" animBg="1"/>
      <p:bldP spid="1346" grpId="2" animBg="1"/>
      <p:bldP spid="1347" grpId="0" animBg="1"/>
      <p:bldP spid="1347" grpId="1" animBg="1"/>
      <p:bldP spid="1347" grpId="2" animBg="1"/>
      <p:bldP spid="1345" grpId="0" animBg="1"/>
      <p:bldP spid="1345" grpId="1" animBg="1"/>
      <p:bldP spid="1345" grpId="2"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defTabSz="457178"/>
            <a:fld id="{EE2556C5-CE8C-6547-B838-EA80C61A4AF7}" type="slidenum">
              <a:rPr lang="en-US">
                <a:solidFill>
                  <a:prstClr val="white"/>
                </a:solidFill>
                <a:latin typeface="Intel Clear"/>
              </a:rPr>
              <a:pPr defTabSz="457178"/>
              <a:t>37</a:t>
            </a:fld>
            <a:endParaRPr lang="en-US" dirty="0">
              <a:solidFill>
                <a:prstClr val="white"/>
              </a:solidFill>
              <a:latin typeface="Intel Clear"/>
            </a:endParaRPr>
          </a:p>
        </p:txBody>
      </p:sp>
      <p:sp>
        <p:nvSpPr>
          <p:cNvPr id="2" name="Title 1"/>
          <p:cNvSpPr>
            <a:spLocks noGrp="1"/>
          </p:cNvSpPr>
          <p:nvPr>
            <p:ph type="title"/>
          </p:nvPr>
        </p:nvSpPr>
        <p:spPr/>
        <p:txBody>
          <a:bodyPr/>
          <a:lstStyle/>
          <a:p>
            <a:r>
              <a:rPr lang="en-US" sz="2400" dirty="0"/>
              <a:t>Flexible activation/weight buffering</a:t>
            </a:r>
          </a:p>
        </p:txBody>
      </p:sp>
      <p:sp>
        <p:nvSpPr>
          <p:cNvPr id="1013" name="Rectangle 1012"/>
          <p:cNvSpPr/>
          <p:nvPr/>
        </p:nvSpPr>
        <p:spPr bwMode="auto">
          <a:xfrm>
            <a:off x="457298" y="1049217"/>
            <a:ext cx="4282761" cy="3667729"/>
          </a:xfrm>
          <a:prstGeom prst="rect">
            <a:avLst/>
          </a:prstGeom>
          <a:gradFill rotWithShape="1">
            <a:gsLst>
              <a:gs pos="0">
                <a:srgbClr val="6ECDFA">
                  <a:tint val="50000"/>
                  <a:satMod val="300000"/>
                  <a:alpha val="20000"/>
                </a:srgbClr>
              </a:gs>
              <a:gs pos="35000">
                <a:srgbClr val="6ECDFA">
                  <a:tint val="37000"/>
                  <a:satMod val="300000"/>
                  <a:alpha val="19000"/>
                </a:srgbClr>
              </a:gs>
              <a:gs pos="100000">
                <a:srgbClr val="6ECDFA">
                  <a:tint val="15000"/>
                  <a:satMod val="350000"/>
                  <a:alpha val="21000"/>
                </a:srgbClr>
              </a:gs>
            </a:gsLst>
            <a:lin ang="16200000" scaled="1"/>
          </a:gradFill>
          <a:ln w="9525" cap="flat" cmpd="sng" algn="ctr">
            <a:solidFill>
              <a:srgbClr val="6ECDFA">
                <a:shade val="95000"/>
                <a:satMod val="105000"/>
              </a:srgbClr>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r>
              <a:rPr lang="en-US" sz="1200" b="1" i="1" kern="0" dirty="0">
                <a:solidFill>
                  <a:srgbClr val="6ECDFA"/>
                </a:solidFill>
                <a:latin typeface="Arial" charset="0"/>
              </a:rPr>
              <a:t>FPGA</a:t>
            </a:r>
          </a:p>
        </p:txBody>
      </p:sp>
      <p:grpSp>
        <p:nvGrpSpPr>
          <p:cNvPr id="1014" name="Group 1013"/>
          <p:cNvGrpSpPr/>
          <p:nvPr/>
        </p:nvGrpSpPr>
        <p:grpSpPr>
          <a:xfrm>
            <a:off x="613839" y="1386968"/>
            <a:ext cx="2237568" cy="3183347"/>
            <a:chOff x="1790118" y="1816246"/>
            <a:chExt cx="2983424" cy="4244462"/>
          </a:xfrm>
        </p:grpSpPr>
        <p:sp>
          <p:nvSpPr>
            <p:cNvPr id="1015" name="Rectangle 1014"/>
            <p:cNvSpPr/>
            <p:nvPr/>
          </p:nvSpPr>
          <p:spPr bwMode="auto">
            <a:xfrm>
              <a:off x="1790118" y="1816246"/>
              <a:ext cx="2983424" cy="4244462"/>
            </a:xfrm>
            <a:prstGeom prst="rect">
              <a:avLst/>
            </a:prstGeom>
            <a:gradFill rotWithShape="1">
              <a:gsLst>
                <a:gs pos="0">
                  <a:srgbClr val="6ECDFA">
                    <a:tint val="50000"/>
                    <a:satMod val="300000"/>
                  </a:srgbClr>
                </a:gs>
                <a:gs pos="35000">
                  <a:srgbClr val="6ECDFA">
                    <a:tint val="37000"/>
                    <a:satMod val="300000"/>
                  </a:srgbClr>
                </a:gs>
                <a:gs pos="100000">
                  <a:srgbClr val="6ECDFA">
                    <a:tint val="15000"/>
                    <a:satMod val="350000"/>
                  </a:srgbClr>
                </a:gs>
              </a:gsLst>
              <a:lin ang="16200000" scaled="1"/>
            </a:gradFill>
            <a:ln w="9525" cap="flat" cmpd="sng" algn="ctr">
              <a:solidFill>
                <a:srgbClr val="6ECD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r>
                <a:rPr lang="en-US" sz="1200" b="1" i="1" kern="0" dirty="0">
                  <a:solidFill>
                    <a:srgbClr val="0070C0"/>
                  </a:solidFill>
                  <a:latin typeface="Arial" charset="0"/>
                </a:rPr>
                <a:t>Double-Buffer</a:t>
              </a:r>
              <a:br>
                <a:rPr lang="en-US" sz="1200" b="1" i="1" kern="0" dirty="0">
                  <a:solidFill>
                    <a:srgbClr val="0070C0"/>
                  </a:solidFill>
                  <a:latin typeface="Arial" charset="0"/>
                </a:rPr>
              </a:br>
              <a:r>
                <a:rPr lang="en-US" sz="1200" b="1" i="1" kern="0" dirty="0">
                  <a:solidFill>
                    <a:srgbClr val="0070C0"/>
                  </a:solidFill>
                  <a:latin typeface="Arial" charset="0"/>
                </a:rPr>
                <a:t>On-Chip RAM</a:t>
              </a:r>
            </a:p>
          </p:txBody>
        </p:sp>
        <p:grpSp>
          <p:nvGrpSpPr>
            <p:cNvPr id="1016" name="Group 1015"/>
            <p:cNvGrpSpPr/>
            <p:nvPr/>
          </p:nvGrpSpPr>
          <p:grpSpPr>
            <a:xfrm>
              <a:off x="2456726" y="2919490"/>
              <a:ext cx="1885951" cy="942976"/>
              <a:chOff x="751839" y="1806007"/>
              <a:chExt cx="3657600" cy="1828800"/>
            </a:xfrm>
          </p:grpSpPr>
          <p:grpSp>
            <p:nvGrpSpPr>
              <p:cNvPr id="1156"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1166" name="Rectangle 1165"/>
                <p:cNvSpPr/>
                <p:nvPr/>
              </p:nvSpPr>
              <p:spPr bwMode="auto">
                <a:xfrm>
                  <a:off x="6096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7" name="Rectangle 1166"/>
                <p:cNvSpPr/>
                <p:nvPr/>
              </p:nvSpPr>
              <p:spPr bwMode="auto">
                <a:xfrm>
                  <a:off x="838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8" name="Rectangle 1167"/>
                <p:cNvSpPr/>
                <p:nvPr/>
              </p:nvSpPr>
              <p:spPr bwMode="auto">
                <a:xfrm>
                  <a:off x="10668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69" name="Rectangle 1168"/>
                <p:cNvSpPr/>
                <p:nvPr/>
              </p:nvSpPr>
              <p:spPr bwMode="auto">
                <a:xfrm>
                  <a:off x="12954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0" name="Rectangle 1169"/>
                <p:cNvSpPr/>
                <p:nvPr/>
              </p:nvSpPr>
              <p:spPr bwMode="auto">
                <a:xfrm>
                  <a:off x="15240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1" name="Rectangle 1170"/>
                <p:cNvSpPr/>
                <p:nvPr/>
              </p:nvSpPr>
              <p:spPr bwMode="auto">
                <a:xfrm>
                  <a:off x="17526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2" name="Rectangle 1171"/>
                <p:cNvSpPr/>
                <p:nvPr/>
              </p:nvSpPr>
              <p:spPr bwMode="auto">
                <a:xfrm>
                  <a:off x="1981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3" name="Rectangle 1172"/>
                <p:cNvSpPr/>
                <p:nvPr/>
              </p:nvSpPr>
              <p:spPr bwMode="auto">
                <a:xfrm>
                  <a:off x="22098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4" name="Rectangle 1173"/>
                <p:cNvSpPr/>
                <p:nvPr/>
              </p:nvSpPr>
              <p:spPr bwMode="auto">
                <a:xfrm>
                  <a:off x="24384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5" name="Rectangle 1174"/>
                <p:cNvSpPr/>
                <p:nvPr/>
              </p:nvSpPr>
              <p:spPr bwMode="auto">
                <a:xfrm>
                  <a:off x="26670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6" name="Rectangle 1175"/>
                <p:cNvSpPr/>
                <p:nvPr/>
              </p:nvSpPr>
              <p:spPr bwMode="auto">
                <a:xfrm>
                  <a:off x="2895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7" name="Rectangle 1176"/>
                <p:cNvSpPr/>
                <p:nvPr/>
              </p:nvSpPr>
              <p:spPr bwMode="auto">
                <a:xfrm>
                  <a:off x="31242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8" name="Rectangle 1177"/>
                <p:cNvSpPr/>
                <p:nvPr/>
              </p:nvSpPr>
              <p:spPr bwMode="auto">
                <a:xfrm>
                  <a:off x="33528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79" name="Rectangle 1178"/>
                <p:cNvSpPr/>
                <p:nvPr/>
              </p:nvSpPr>
              <p:spPr bwMode="auto">
                <a:xfrm>
                  <a:off x="35814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0" name="Rectangle 1179"/>
                <p:cNvSpPr/>
                <p:nvPr/>
              </p:nvSpPr>
              <p:spPr bwMode="auto">
                <a:xfrm>
                  <a:off x="38100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1" name="Rectangle 1180"/>
                <p:cNvSpPr/>
                <p:nvPr/>
              </p:nvSpPr>
              <p:spPr bwMode="auto">
                <a:xfrm>
                  <a:off x="4038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2" name="Rectangle 1181"/>
                <p:cNvSpPr/>
                <p:nvPr/>
              </p:nvSpPr>
              <p:spPr bwMode="auto">
                <a:xfrm>
                  <a:off x="6096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3" name="Rectangle 1182"/>
                <p:cNvSpPr/>
                <p:nvPr/>
              </p:nvSpPr>
              <p:spPr bwMode="auto">
                <a:xfrm>
                  <a:off x="838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4" name="Rectangle 1183"/>
                <p:cNvSpPr/>
                <p:nvPr/>
              </p:nvSpPr>
              <p:spPr bwMode="auto">
                <a:xfrm>
                  <a:off x="10668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5" name="Rectangle 1184"/>
                <p:cNvSpPr/>
                <p:nvPr/>
              </p:nvSpPr>
              <p:spPr bwMode="auto">
                <a:xfrm>
                  <a:off x="12954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6" name="Rectangle 1185"/>
                <p:cNvSpPr/>
                <p:nvPr/>
              </p:nvSpPr>
              <p:spPr bwMode="auto">
                <a:xfrm>
                  <a:off x="15240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7" name="Rectangle 1186"/>
                <p:cNvSpPr/>
                <p:nvPr/>
              </p:nvSpPr>
              <p:spPr bwMode="auto">
                <a:xfrm>
                  <a:off x="17526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8" name="Rectangle 1187"/>
                <p:cNvSpPr/>
                <p:nvPr/>
              </p:nvSpPr>
              <p:spPr bwMode="auto">
                <a:xfrm>
                  <a:off x="1981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89" name="Rectangle 1188"/>
                <p:cNvSpPr/>
                <p:nvPr/>
              </p:nvSpPr>
              <p:spPr bwMode="auto">
                <a:xfrm>
                  <a:off x="22098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0" name="Rectangle 1189"/>
                <p:cNvSpPr/>
                <p:nvPr/>
              </p:nvSpPr>
              <p:spPr bwMode="auto">
                <a:xfrm>
                  <a:off x="24384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1" name="Rectangle 1190"/>
                <p:cNvSpPr/>
                <p:nvPr/>
              </p:nvSpPr>
              <p:spPr bwMode="auto">
                <a:xfrm>
                  <a:off x="26670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2" name="Rectangle 1191"/>
                <p:cNvSpPr/>
                <p:nvPr/>
              </p:nvSpPr>
              <p:spPr bwMode="auto">
                <a:xfrm>
                  <a:off x="2895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3" name="Rectangle 1192"/>
                <p:cNvSpPr/>
                <p:nvPr/>
              </p:nvSpPr>
              <p:spPr bwMode="auto">
                <a:xfrm>
                  <a:off x="31242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4" name="Rectangle 1193"/>
                <p:cNvSpPr/>
                <p:nvPr/>
              </p:nvSpPr>
              <p:spPr bwMode="auto">
                <a:xfrm>
                  <a:off x="33528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5" name="Rectangle 1194"/>
                <p:cNvSpPr/>
                <p:nvPr/>
              </p:nvSpPr>
              <p:spPr bwMode="auto">
                <a:xfrm>
                  <a:off x="35814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6" name="Rectangle 1195"/>
                <p:cNvSpPr/>
                <p:nvPr/>
              </p:nvSpPr>
              <p:spPr bwMode="auto">
                <a:xfrm>
                  <a:off x="38100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7" name="Rectangle 1196"/>
                <p:cNvSpPr/>
                <p:nvPr/>
              </p:nvSpPr>
              <p:spPr bwMode="auto">
                <a:xfrm>
                  <a:off x="4038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8" name="Rectangle 1197"/>
                <p:cNvSpPr/>
                <p:nvPr/>
              </p:nvSpPr>
              <p:spPr bwMode="auto">
                <a:xfrm>
                  <a:off x="6096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99" name="Rectangle 1198"/>
                <p:cNvSpPr/>
                <p:nvPr/>
              </p:nvSpPr>
              <p:spPr bwMode="auto">
                <a:xfrm>
                  <a:off x="8382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0" name="Rectangle 1199"/>
                <p:cNvSpPr/>
                <p:nvPr/>
              </p:nvSpPr>
              <p:spPr bwMode="auto">
                <a:xfrm>
                  <a:off x="10668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1" name="Rectangle 1200"/>
                <p:cNvSpPr/>
                <p:nvPr/>
              </p:nvSpPr>
              <p:spPr bwMode="auto">
                <a:xfrm>
                  <a:off x="12954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2" name="Rectangle 1201"/>
                <p:cNvSpPr/>
                <p:nvPr/>
              </p:nvSpPr>
              <p:spPr bwMode="auto">
                <a:xfrm>
                  <a:off x="15240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3" name="Rectangle 1202"/>
                <p:cNvSpPr/>
                <p:nvPr/>
              </p:nvSpPr>
              <p:spPr bwMode="auto">
                <a:xfrm>
                  <a:off x="17526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4" name="Rectangle 1203"/>
                <p:cNvSpPr/>
                <p:nvPr/>
              </p:nvSpPr>
              <p:spPr bwMode="auto">
                <a:xfrm>
                  <a:off x="19812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5" name="Rectangle 1204"/>
                <p:cNvSpPr/>
                <p:nvPr/>
              </p:nvSpPr>
              <p:spPr bwMode="auto">
                <a:xfrm>
                  <a:off x="22098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6" name="Rectangle 1205"/>
                <p:cNvSpPr/>
                <p:nvPr/>
              </p:nvSpPr>
              <p:spPr bwMode="auto">
                <a:xfrm>
                  <a:off x="24384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7" name="Rectangle 1206"/>
                <p:cNvSpPr/>
                <p:nvPr/>
              </p:nvSpPr>
              <p:spPr bwMode="auto">
                <a:xfrm>
                  <a:off x="26670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8" name="Rectangle 1207"/>
                <p:cNvSpPr/>
                <p:nvPr/>
              </p:nvSpPr>
              <p:spPr bwMode="auto">
                <a:xfrm>
                  <a:off x="2895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09" name="Rectangle 1208"/>
                <p:cNvSpPr/>
                <p:nvPr/>
              </p:nvSpPr>
              <p:spPr bwMode="auto">
                <a:xfrm>
                  <a:off x="31242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0" name="Rectangle 1209"/>
                <p:cNvSpPr/>
                <p:nvPr/>
              </p:nvSpPr>
              <p:spPr bwMode="auto">
                <a:xfrm>
                  <a:off x="33528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1" name="Rectangle 1210"/>
                <p:cNvSpPr/>
                <p:nvPr/>
              </p:nvSpPr>
              <p:spPr bwMode="auto">
                <a:xfrm>
                  <a:off x="35814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2" name="Rectangle 1211"/>
                <p:cNvSpPr/>
                <p:nvPr/>
              </p:nvSpPr>
              <p:spPr bwMode="auto">
                <a:xfrm>
                  <a:off x="38100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3" name="Rectangle 1212"/>
                <p:cNvSpPr/>
                <p:nvPr/>
              </p:nvSpPr>
              <p:spPr bwMode="auto">
                <a:xfrm>
                  <a:off x="4038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4" name="Rectangle 1213"/>
                <p:cNvSpPr/>
                <p:nvPr/>
              </p:nvSpPr>
              <p:spPr bwMode="auto">
                <a:xfrm>
                  <a:off x="609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5" name="Rectangle 1214"/>
                <p:cNvSpPr/>
                <p:nvPr/>
              </p:nvSpPr>
              <p:spPr bwMode="auto">
                <a:xfrm>
                  <a:off x="8382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6" name="Rectangle 1215"/>
                <p:cNvSpPr/>
                <p:nvPr/>
              </p:nvSpPr>
              <p:spPr bwMode="auto">
                <a:xfrm>
                  <a:off x="1066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7" name="Rectangle 1216"/>
                <p:cNvSpPr/>
                <p:nvPr/>
              </p:nvSpPr>
              <p:spPr bwMode="auto">
                <a:xfrm>
                  <a:off x="1295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8" name="Rectangle 1217"/>
                <p:cNvSpPr/>
                <p:nvPr/>
              </p:nvSpPr>
              <p:spPr bwMode="auto">
                <a:xfrm>
                  <a:off x="15240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19" name="Rectangle 1218"/>
                <p:cNvSpPr/>
                <p:nvPr/>
              </p:nvSpPr>
              <p:spPr bwMode="auto">
                <a:xfrm>
                  <a:off x="17526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0" name="Rectangle 1219"/>
                <p:cNvSpPr/>
                <p:nvPr/>
              </p:nvSpPr>
              <p:spPr bwMode="auto">
                <a:xfrm>
                  <a:off x="19812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1" name="Rectangle 1220"/>
                <p:cNvSpPr/>
                <p:nvPr/>
              </p:nvSpPr>
              <p:spPr bwMode="auto">
                <a:xfrm>
                  <a:off x="2209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2" name="Rectangle 1221"/>
                <p:cNvSpPr/>
                <p:nvPr/>
              </p:nvSpPr>
              <p:spPr bwMode="auto">
                <a:xfrm>
                  <a:off x="2438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3" name="Rectangle 1222"/>
                <p:cNvSpPr/>
                <p:nvPr/>
              </p:nvSpPr>
              <p:spPr bwMode="auto">
                <a:xfrm>
                  <a:off x="26670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4" name="Rectangle 1223"/>
                <p:cNvSpPr/>
                <p:nvPr/>
              </p:nvSpPr>
              <p:spPr bwMode="auto">
                <a:xfrm>
                  <a:off x="2895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5" name="Rectangle 1224"/>
                <p:cNvSpPr/>
                <p:nvPr/>
              </p:nvSpPr>
              <p:spPr bwMode="auto">
                <a:xfrm>
                  <a:off x="31242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6" name="Rectangle 1225"/>
                <p:cNvSpPr/>
                <p:nvPr/>
              </p:nvSpPr>
              <p:spPr bwMode="auto">
                <a:xfrm>
                  <a:off x="33528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7" name="Rectangle 1226"/>
                <p:cNvSpPr/>
                <p:nvPr/>
              </p:nvSpPr>
              <p:spPr bwMode="auto">
                <a:xfrm>
                  <a:off x="35814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8" name="Rectangle 1227"/>
                <p:cNvSpPr/>
                <p:nvPr/>
              </p:nvSpPr>
              <p:spPr bwMode="auto">
                <a:xfrm>
                  <a:off x="38100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29" name="Rectangle 1228"/>
                <p:cNvSpPr/>
                <p:nvPr/>
              </p:nvSpPr>
              <p:spPr bwMode="auto">
                <a:xfrm>
                  <a:off x="4038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0" name="Rectangle 1229"/>
                <p:cNvSpPr/>
                <p:nvPr/>
              </p:nvSpPr>
              <p:spPr bwMode="auto">
                <a:xfrm>
                  <a:off x="609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1" name="Rectangle 1230"/>
                <p:cNvSpPr/>
                <p:nvPr/>
              </p:nvSpPr>
              <p:spPr bwMode="auto">
                <a:xfrm>
                  <a:off x="838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2" name="Rectangle 1231"/>
                <p:cNvSpPr/>
                <p:nvPr/>
              </p:nvSpPr>
              <p:spPr bwMode="auto">
                <a:xfrm>
                  <a:off x="1066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3" name="Rectangle 1232"/>
                <p:cNvSpPr/>
                <p:nvPr/>
              </p:nvSpPr>
              <p:spPr bwMode="auto">
                <a:xfrm>
                  <a:off x="1295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4" name="Rectangle 1233"/>
                <p:cNvSpPr/>
                <p:nvPr/>
              </p:nvSpPr>
              <p:spPr bwMode="auto">
                <a:xfrm>
                  <a:off x="15240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5" name="Rectangle 1234"/>
                <p:cNvSpPr/>
                <p:nvPr/>
              </p:nvSpPr>
              <p:spPr bwMode="auto">
                <a:xfrm>
                  <a:off x="17526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6" name="Rectangle 1235"/>
                <p:cNvSpPr/>
                <p:nvPr/>
              </p:nvSpPr>
              <p:spPr bwMode="auto">
                <a:xfrm>
                  <a:off x="19812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7" name="Rectangle 1236"/>
                <p:cNvSpPr/>
                <p:nvPr/>
              </p:nvSpPr>
              <p:spPr bwMode="auto">
                <a:xfrm>
                  <a:off x="2209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8" name="Rectangle 1237"/>
                <p:cNvSpPr/>
                <p:nvPr/>
              </p:nvSpPr>
              <p:spPr bwMode="auto">
                <a:xfrm>
                  <a:off x="2438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39" name="Rectangle 1238"/>
                <p:cNvSpPr/>
                <p:nvPr/>
              </p:nvSpPr>
              <p:spPr bwMode="auto">
                <a:xfrm>
                  <a:off x="2667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0" name="Rectangle 1239"/>
                <p:cNvSpPr/>
                <p:nvPr/>
              </p:nvSpPr>
              <p:spPr bwMode="auto">
                <a:xfrm>
                  <a:off x="2895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1" name="Rectangle 1240"/>
                <p:cNvSpPr/>
                <p:nvPr/>
              </p:nvSpPr>
              <p:spPr bwMode="auto">
                <a:xfrm>
                  <a:off x="3124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2" name="Rectangle 1241"/>
                <p:cNvSpPr/>
                <p:nvPr/>
              </p:nvSpPr>
              <p:spPr bwMode="auto">
                <a:xfrm>
                  <a:off x="33528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3" name="Rectangle 1242"/>
                <p:cNvSpPr/>
                <p:nvPr/>
              </p:nvSpPr>
              <p:spPr bwMode="auto">
                <a:xfrm>
                  <a:off x="35814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4" name="Rectangle 1243"/>
                <p:cNvSpPr/>
                <p:nvPr/>
              </p:nvSpPr>
              <p:spPr bwMode="auto">
                <a:xfrm>
                  <a:off x="3810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5" name="Rectangle 1244"/>
                <p:cNvSpPr/>
                <p:nvPr/>
              </p:nvSpPr>
              <p:spPr bwMode="auto">
                <a:xfrm>
                  <a:off x="4038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6" name="Rectangle 1245"/>
                <p:cNvSpPr/>
                <p:nvPr/>
              </p:nvSpPr>
              <p:spPr bwMode="auto">
                <a:xfrm>
                  <a:off x="609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7" name="Rectangle 1246"/>
                <p:cNvSpPr/>
                <p:nvPr/>
              </p:nvSpPr>
              <p:spPr bwMode="auto">
                <a:xfrm>
                  <a:off x="838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8" name="Rectangle 1247"/>
                <p:cNvSpPr/>
                <p:nvPr/>
              </p:nvSpPr>
              <p:spPr bwMode="auto">
                <a:xfrm>
                  <a:off x="1066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49" name="Rectangle 1248"/>
                <p:cNvSpPr/>
                <p:nvPr/>
              </p:nvSpPr>
              <p:spPr bwMode="auto">
                <a:xfrm>
                  <a:off x="1295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0" name="Rectangle 1249"/>
                <p:cNvSpPr/>
                <p:nvPr/>
              </p:nvSpPr>
              <p:spPr bwMode="auto">
                <a:xfrm>
                  <a:off x="15240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1" name="Rectangle 1250"/>
                <p:cNvSpPr/>
                <p:nvPr/>
              </p:nvSpPr>
              <p:spPr bwMode="auto">
                <a:xfrm>
                  <a:off x="17526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2" name="Rectangle 1251"/>
                <p:cNvSpPr/>
                <p:nvPr/>
              </p:nvSpPr>
              <p:spPr bwMode="auto">
                <a:xfrm>
                  <a:off x="19812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3" name="Rectangle 1252"/>
                <p:cNvSpPr/>
                <p:nvPr/>
              </p:nvSpPr>
              <p:spPr bwMode="auto">
                <a:xfrm>
                  <a:off x="22098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4" name="Rectangle 1253"/>
                <p:cNvSpPr/>
                <p:nvPr/>
              </p:nvSpPr>
              <p:spPr bwMode="auto">
                <a:xfrm>
                  <a:off x="2438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5" name="Rectangle 1254"/>
                <p:cNvSpPr/>
                <p:nvPr/>
              </p:nvSpPr>
              <p:spPr bwMode="auto">
                <a:xfrm>
                  <a:off x="2667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6" name="Rectangle 1255"/>
                <p:cNvSpPr/>
                <p:nvPr/>
              </p:nvSpPr>
              <p:spPr bwMode="auto">
                <a:xfrm>
                  <a:off x="2895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7" name="Rectangle 1256"/>
                <p:cNvSpPr/>
                <p:nvPr/>
              </p:nvSpPr>
              <p:spPr bwMode="auto">
                <a:xfrm>
                  <a:off x="3124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8" name="Rectangle 1257"/>
                <p:cNvSpPr/>
                <p:nvPr/>
              </p:nvSpPr>
              <p:spPr bwMode="auto">
                <a:xfrm>
                  <a:off x="3352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59" name="Rectangle 1258"/>
                <p:cNvSpPr/>
                <p:nvPr/>
              </p:nvSpPr>
              <p:spPr bwMode="auto">
                <a:xfrm>
                  <a:off x="3581400" y="2988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0" name="Rectangle 1259"/>
                <p:cNvSpPr/>
                <p:nvPr/>
              </p:nvSpPr>
              <p:spPr bwMode="auto">
                <a:xfrm>
                  <a:off x="3810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1" name="Rectangle 1260"/>
                <p:cNvSpPr/>
                <p:nvPr/>
              </p:nvSpPr>
              <p:spPr bwMode="auto">
                <a:xfrm>
                  <a:off x="4038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2" name="Rectangle 1261"/>
                <p:cNvSpPr/>
                <p:nvPr/>
              </p:nvSpPr>
              <p:spPr bwMode="auto">
                <a:xfrm>
                  <a:off x="609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3" name="Rectangle 1262"/>
                <p:cNvSpPr/>
                <p:nvPr/>
              </p:nvSpPr>
              <p:spPr bwMode="auto">
                <a:xfrm>
                  <a:off x="838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4" name="Rectangle 1263"/>
                <p:cNvSpPr/>
                <p:nvPr/>
              </p:nvSpPr>
              <p:spPr bwMode="auto">
                <a:xfrm>
                  <a:off x="1066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5" name="Rectangle 1264"/>
                <p:cNvSpPr/>
                <p:nvPr/>
              </p:nvSpPr>
              <p:spPr bwMode="auto">
                <a:xfrm>
                  <a:off x="1295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6" name="Rectangle 1265"/>
                <p:cNvSpPr/>
                <p:nvPr/>
              </p:nvSpPr>
              <p:spPr bwMode="auto">
                <a:xfrm>
                  <a:off x="1524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7" name="Rectangle 1266"/>
                <p:cNvSpPr/>
                <p:nvPr/>
              </p:nvSpPr>
              <p:spPr bwMode="auto">
                <a:xfrm>
                  <a:off x="17526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8" name="Rectangle 1267"/>
                <p:cNvSpPr/>
                <p:nvPr/>
              </p:nvSpPr>
              <p:spPr bwMode="auto">
                <a:xfrm>
                  <a:off x="19812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69" name="Rectangle 1268"/>
                <p:cNvSpPr/>
                <p:nvPr/>
              </p:nvSpPr>
              <p:spPr bwMode="auto">
                <a:xfrm>
                  <a:off x="22098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0" name="Rectangle 1269"/>
                <p:cNvSpPr/>
                <p:nvPr/>
              </p:nvSpPr>
              <p:spPr bwMode="auto">
                <a:xfrm>
                  <a:off x="24384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1" name="Rectangle 1270"/>
                <p:cNvSpPr/>
                <p:nvPr/>
              </p:nvSpPr>
              <p:spPr bwMode="auto">
                <a:xfrm>
                  <a:off x="2667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2" name="Rectangle 1271"/>
                <p:cNvSpPr/>
                <p:nvPr/>
              </p:nvSpPr>
              <p:spPr bwMode="auto">
                <a:xfrm>
                  <a:off x="2895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3" name="Rectangle 1272"/>
                <p:cNvSpPr/>
                <p:nvPr/>
              </p:nvSpPr>
              <p:spPr bwMode="auto">
                <a:xfrm>
                  <a:off x="3124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4" name="Rectangle 1273"/>
                <p:cNvSpPr/>
                <p:nvPr/>
              </p:nvSpPr>
              <p:spPr bwMode="auto">
                <a:xfrm>
                  <a:off x="3352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5" name="Rectangle 1274"/>
                <p:cNvSpPr/>
                <p:nvPr/>
              </p:nvSpPr>
              <p:spPr bwMode="auto">
                <a:xfrm>
                  <a:off x="3581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6" name="Rectangle 1275"/>
                <p:cNvSpPr/>
                <p:nvPr/>
              </p:nvSpPr>
              <p:spPr bwMode="auto">
                <a:xfrm>
                  <a:off x="3810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7" name="Rectangle 1276"/>
                <p:cNvSpPr/>
                <p:nvPr/>
              </p:nvSpPr>
              <p:spPr bwMode="auto">
                <a:xfrm>
                  <a:off x="4038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8" name="Rectangle 1277"/>
                <p:cNvSpPr/>
                <p:nvPr/>
              </p:nvSpPr>
              <p:spPr bwMode="auto">
                <a:xfrm>
                  <a:off x="609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79" name="Rectangle 1278"/>
                <p:cNvSpPr/>
                <p:nvPr/>
              </p:nvSpPr>
              <p:spPr bwMode="auto">
                <a:xfrm>
                  <a:off x="838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0" name="Rectangle 1279"/>
                <p:cNvSpPr/>
                <p:nvPr/>
              </p:nvSpPr>
              <p:spPr bwMode="auto">
                <a:xfrm>
                  <a:off x="1066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1" name="Rectangle 1280"/>
                <p:cNvSpPr/>
                <p:nvPr/>
              </p:nvSpPr>
              <p:spPr bwMode="auto">
                <a:xfrm>
                  <a:off x="1295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2" name="Rectangle 1281"/>
                <p:cNvSpPr/>
                <p:nvPr/>
              </p:nvSpPr>
              <p:spPr bwMode="auto">
                <a:xfrm>
                  <a:off x="1524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3" name="Rectangle 1282"/>
                <p:cNvSpPr/>
                <p:nvPr/>
              </p:nvSpPr>
              <p:spPr bwMode="auto">
                <a:xfrm>
                  <a:off x="17526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4" name="Rectangle 1283"/>
                <p:cNvSpPr/>
                <p:nvPr/>
              </p:nvSpPr>
              <p:spPr bwMode="auto">
                <a:xfrm>
                  <a:off x="19812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5" name="Rectangle 1284"/>
                <p:cNvSpPr/>
                <p:nvPr/>
              </p:nvSpPr>
              <p:spPr bwMode="auto">
                <a:xfrm>
                  <a:off x="22098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6" name="Rectangle 1285"/>
                <p:cNvSpPr/>
                <p:nvPr/>
              </p:nvSpPr>
              <p:spPr bwMode="auto">
                <a:xfrm>
                  <a:off x="24384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7" name="Rectangle 1286"/>
                <p:cNvSpPr/>
                <p:nvPr/>
              </p:nvSpPr>
              <p:spPr bwMode="auto">
                <a:xfrm>
                  <a:off x="2667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8" name="Rectangle 1287"/>
                <p:cNvSpPr/>
                <p:nvPr/>
              </p:nvSpPr>
              <p:spPr bwMode="auto">
                <a:xfrm>
                  <a:off x="2895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89" name="Rectangle 1288"/>
                <p:cNvSpPr/>
                <p:nvPr/>
              </p:nvSpPr>
              <p:spPr bwMode="auto">
                <a:xfrm>
                  <a:off x="3124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0" name="Rectangle 1289"/>
                <p:cNvSpPr/>
                <p:nvPr/>
              </p:nvSpPr>
              <p:spPr bwMode="auto">
                <a:xfrm>
                  <a:off x="3352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1" name="Rectangle 1290"/>
                <p:cNvSpPr/>
                <p:nvPr/>
              </p:nvSpPr>
              <p:spPr bwMode="auto">
                <a:xfrm>
                  <a:off x="3581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2" name="Rectangle 1291"/>
                <p:cNvSpPr/>
                <p:nvPr/>
              </p:nvSpPr>
              <p:spPr bwMode="auto">
                <a:xfrm>
                  <a:off x="3810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293" name="Rectangle 1292"/>
                <p:cNvSpPr/>
                <p:nvPr/>
              </p:nvSpPr>
              <p:spPr bwMode="auto">
                <a:xfrm>
                  <a:off x="4038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157" name="Rectangle 1156"/>
              <p:cNvSpPr/>
              <p:nvPr/>
            </p:nvSpPr>
            <p:spPr bwMode="auto">
              <a:xfrm>
                <a:off x="1739334" y="21594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158" name="Rectangle 1157"/>
              <p:cNvSpPr/>
              <p:nvPr/>
            </p:nvSpPr>
            <p:spPr bwMode="auto">
              <a:xfrm>
                <a:off x="1739334" y="23880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159" name="Rectangle 1158"/>
              <p:cNvSpPr/>
              <p:nvPr/>
            </p:nvSpPr>
            <p:spPr bwMode="auto">
              <a:xfrm>
                <a:off x="1282134" y="26720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160" name="Rectangle 1159"/>
              <p:cNvSpPr/>
              <p:nvPr/>
            </p:nvSpPr>
            <p:spPr bwMode="auto">
              <a:xfrm>
                <a:off x="1510734" y="26443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161" name="Rectangle 1160"/>
              <p:cNvSpPr/>
              <p:nvPr/>
            </p:nvSpPr>
            <p:spPr bwMode="auto">
              <a:xfrm>
                <a:off x="1739334" y="26166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162" name="Rectangle 1161"/>
              <p:cNvSpPr/>
              <p:nvPr/>
            </p:nvSpPr>
            <p:spPr bwMode="auto">
              <a:xfrm>
                <a:off x="1510734" y="21871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163" name="Rectangle 1162"/>
              <p:cNvSpPr/>
              <p:nvPr/>
            </p:nvSpPr>
            <p:spPr bwMode="auto">
              <a:xfrm>
                <a:off x="1282134" y="24434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164" name="Rectangle 1163"/>
              <p:cNvSpPr/>
              <p:nvPr/>
            </p:nvSpPr>
            <p:spPr bwMode="auto">
              <a:xfrm>
                <a:off x="1510734" y="24157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165" name="Rectangle 1164"/>
              <p:cNvSpPr/>
              <p:nvPr/>
            </p:nvSpPr>
            <p:spPr bwMode="auto">
              <a:xfrm>
                <a:off x="1282134" y="22148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017" name="Group 1016"/>
            <p:cNvGrpSpPr/>
            <p:nvPr/>
          </p:nvGrpSpPr>
          <p:grpSpPr>
            <a:xfrm>
              <a:off x="2456726" y="4689092"/>
              <a:ext cx="1885951" cy="942976"/>
              <a:chOff x="751839" y="1806007"/>
              <a:chExt cx="3657600" cy="1828800"/>
            </a:xfrm>
          </p:grpSpPr>
          <p:grpSp>
            <p:nvGrpSpPr>
              <p:cNvPr id="1018" name="Group 278"/>
              <p:cNvGrpSpPr/>
              <p:nvPr/>
            </p:nvGrpSpPr>
            <p:grpSpPr>
              <a:xfrm>
                <a:off x="751839" y="1806007"/>
                <a:ext cx="3657600" cy="1828800"/>
                <a:chOff x="609600" y="1845590"/>
                <a:chExt cx="3657600" cy="1828800"/>
              </a:xfrm>
              <a:scene3d>
                <a:camera prst="isometricOffAxis2Right">
                  <a:rot lat="1200000" lon="20400000" rev="0"/>
                </a:camera>
                <a:lightRig rig="threePt" dir="t"/>
              </a:scene3d>
            </p:grpSpPr>
            <p:sp>
              <p:nvSpPr>
                <p:cNvPr id="1028" name="Rectangle 1027"/>
                <p:cNvSpPr/>
                <p:nvPr/>
              </p:nvSpPr>
              <p:spPr bwMode="auto">
                <a:xfrm>
                  <a:off x="6096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29" name="Rectangle 1028"/>
                <p:cNvSpPr/>
                <p:nvPr/>
              </p:nvSpPr>
              <p:spPr bwMode="auto">
                <a:xfrm>
                  <a:off x="838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0" name="Rectangle 1029"/>
                <p:cNvSpPr/>
                <p:nvPr/>
              </p:nvSpPr>
              <p:spPr bwMode="auto">
                <a:xfrm>
                  <a:off x="10668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1" name="Rectangle 1030"/>
                <p:cNvSpPr/>
                <p:nvPr/>
              </p:nvSpPr>
              <p:spPr bwMode="auto">
                <a:xfrm>
                  <a:off x="12954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2" name="Rectangle 1031"/>
                <p:cNvSpPr/>
                <p:nvPr/>
              </p:nvSpPr>
              <p:spPr bwMode="auto">
                <a:xfrm>
                  <a:off x="15240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3" name="Rectangle 1032"/>
                <p:cNvSpPr/>
                <p:nvPr/>
              </p:nvSpPr>
              <p:spPr bwMode="auto">
                <a:xfrm>
                  <a:off x="1752600" y="1845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4" name="Rectangle 1033"/>
                <p:cNvSpPr/>
                <p:nvPr/>
              </p:nvSpPr>
              <p:spPr bwMode="auto">
                <a:xfrm>
                  <a:off x="19812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5" name="Rectangle 1034"/>
                <p:cNvSpPr/>
                <p:nvPr/>
              </p:nvSpPr>
              <p:spPr bwMode="auto">
                <a:xfrm>
                  <a:off x="22098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6" name="Rectangle 1035"/>
                <p:cNvSpPr/>
                <p:nvPr/>
              </p:nvSpPr>
              <p:spPr bwMode="auto">
                <a:xfrm>
                  <a:off x="24384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7" name="Rectangle 1036"/>
                <p:cNvSpPr/>
                <p:nvPr/>
              </p:nvSpPr>
              <p:spPr bwMode="auto">
                <a:xfrm>
                  <a:off x="2667000" y="1845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8" name="Rectangle 1037"/>
                <p:cNvSpPr/>
                <p:nvPr/>
              </p:nvSpPr>
              <p:spPr bwMode="auto">
                <a:xfrm>
                  <a:off x="2895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39" name="Rectangle 1038"/>
                <p:cNvSpPr/>
                <p:nvPr/>
              </p:nvSpPr>
              <p:spPr bwMode="auto">
                <a:xfrm>
                  <a:off x="31242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0" name="Rectangle 1039"/>
                <p:cNvSpPr/>
                <p:nvPr/>
              </p:nvSpPr>
              <p:spPr bwMode="auto">
                <a:xfrm>
                  <a:off x="33528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1" name="Rectangle 1040"/>
                <p:cNvSpPr/>
                <p:nvPr/>
              </p:nvSpPr>
              <p:spPr bwMode="auto">
                <a:xfrm>
                  <a:off x="35814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2" name="Rectangle 1041"/>
                <p:cNvSpPr/>
                <p:nvPr/>
              </p:nvSpPr>
              <p:spPr bwMode="auto">
                <a:xfrm>
                  <a:off x="38100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3" name="Rectangle 1042"/>
                <p:cNvSpPr/>
                <p:nvPr/>
              </p:nvSpPr>
              <p:spPr bwMode="auto">
                <a:xfrm>
                  <a:off x="4038600" y="1845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4" name="Rectangle 1043"/>
                <p:cNvSpPr/>
                <p:nvPr/>
              </p:nvSpPr>
              <p:spPr bwMode="auto">
                <a:xfrm>
                  <a:off x="6096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5" name="Rectangle 1044"/>
                <p:cNvSpPr/>
                <p:nvPr/>
              </p:nvSpPr>
              <p:spPr bwMode="auto">
                <a:xfrm>
                  <a:off x="838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6" name="Rectangle 1045"/>
                <p:cNvSpPr/>
                <p:nvPr/>
              </p:nvSpPr>
              <p:spPr bwMode="auto">
                <a:xfrm>
                  <a:off x="10668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7" name="Rectangle 1046"/>
                <p:cNvSpPr/>
                <p:nvPr/>
              </p:nvSpPr>
              <p:spPr bwMode="auto">
                <a:xfrm>
                  <a:off x="12954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8" name="Rectangle 1047"/>
                <p:cNvSpPr/>
                <p:nvPr/>
              </p:nvSpPr>
              <p:spPr bwMode="auto">
                <a:xfrm>
                  <a:off x="15240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49" name="Rectangle 1048"/>
                <p:cNvSpPr/>
                <p:nvPr/>
              </p:nvSpPr>
              <p:spPr bwMode="auto">
                <a:xfrm>
                  <a:off x="1752600" y="2074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0" name="Rectangle 1049"/>
                <p:cNvSpPr/>
                <p:nvPr/>
              </p:nvSpPr>
              <p:spPr bwMode="auto">
                <a:xfrm>
                  <a:off x="19812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1" name="Rectangle 1050"/>
                <p:cNvSpPr/>
                <p:nvPr/>
              </p:nvSpPr>
              <p:spPr bwMode="auto">
                <a:xfrm>
                  <a:off x="22098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2" name="Rectangle 1051"/>
                <p:cNvSpPr/>
                <p:nvPr/>
              </p:nvSpPr>
              <p:spPr bwMode="auto">
                <a:xfrm>
                  <a:off x="24384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3" name="Rectangle 1052"/>
                <p:cNvSpPr/>
                <p:nvPr/>
              </p:nvSpPr>
              <p:spPr bwMode="auto">
                <a:xfrm>
                  <a:off x="2667000" y="2074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4" name="Rectangle 1053"/>
                <p:cNvSpPr/>
                <p:nvPr/>
              </p:nvSpPr>
              <p:spPr bwMode="auto">
                <a:xfrm>
                  <a:off x="2895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5" name="Rectangle 1054"/>
                <p:cNvSpPr/>
                <p:nvPr/>
              </p:nvSpPr>
              <p:spPr bwMode="auto">
                <a:xfrm>
                  <a:off x="31242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6" name="Rectangle 1055"/>
                <p:cNvSpPr/>
                <p:nvPr/>
              </p:nvSpPr>
              <p:spPr bwMode="auto">
                <a:xfrm>
                  <a:off x="33528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7" name="Rectangle 1056"/>
                <p:cNvSpPr/>
                <p:nvPr/>
              </p:nvSpPr>
              <p:spPr bwMode="auto">
                <a:xfrm>
                  <a:off x="35814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8" name="Rectangle 1057"/>
                <p:cNvSpPr/>
                <p:nvPr/>
              </p:nvSpPr>
              <p:spPr bwMode="auto">
                <a:xfrm>
                  <a:off x="38100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59" name="Rectangle 1058"/>
                <p:cNvSpPr/>
                <p:nvPr/>
              </p:nvSpPr>
              <p:spPr bwMode="auto">
                <a:xfrm>
                  <a:off x="4038600" y="20741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0" name="Rectangle 1059"/>
                <p:cNvSpPr/>
                <p:nvPr/>
              </p:nvSpPr>
              <p:spPr bwMode="auto">
                <a:xfrm>
                  <a:off x="6096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1" name="Rectangle 1060"/>
                <p:cNvSpPr/>
                <p:nvPr/>
              </p:nvSpPr>
              <p:spPr bwMode="auto">
                <a:xfrm>
                  <a:off x="8382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2" name="Rectangle 1061"/>
                <p:cNvSpPr/>
                <p:nvPr/>
              </p:nvSpPr>
              <p:spPr bwMode="auto">
                <a:xfrm>
                  <a:off x="10668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3" name="Rectangle 1062"/>
                <p:cNvSpPr/>
                <p:nvPr/>
              </p:nvSpPr>
              <p:spPr bwMode="auto">
                <a:xfrm>
                  <a:off x="12954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4" name="Rectangle 1063"/>
                <p:cNvSpPr/>
                <p:nvPr/>
              </p:nvSpPr>
              <p:spPr bwMode="auto">
                <a:xfrm>
                  <a:off x="15240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5" name="Rectangle 1064"/>
                <p:cNvSpPr/>
                <p:nvPr/>
              </p:nvSpPr>
              <p:spPr bwMode="auto">
                <a:xfrm>
                  <a:off x="17526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6" name="Rectangle 1065"/>
                <p:cNvSpPr/>
                <p:nvPr/>
              </p:nvSpPr>
              <p:spPr bwMode="auto">
                <a:xfrm>
                  <a:off x="1981200" y="2302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7" name="Rectangle 1066"/>
                <p:cNvSpPr/>
                <p:nvPr/>
              </p:nvSpPr>
              <p:spPr bwMode="auto">
                <a:xfrm>
                  <a:off x="22098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8" name="Rectangle 1067"/>
                <p:cNvSpPr/>
                <p:nvPr/>
              </p:nvSpPr>
              <p:spPr bwMode="auto">
                <a:xfrm>
                  <a:off x="24384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69" name="Rectangle 1068"/>
                <p:cNvSpPr/>
                <p:nvPr/>
              </p:nvSpPr>
              <p:spPr bwMode="auto">
                <a:xfrm>
                  <a:off x="2667000" y="2302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0" name="Rectangle 1069"/>
                <p:cNvSpPr/>
                <p:nvPr/>
              </p:nvSpPr>
              <p:spPr bwMode="auto">
                <a:xfrm>
                  <a:off x="2895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1" name="Rectangle 1070"/>
                <p:cNvSpPr/>
                <p:nvPr/>
              </p:nvSpPr>
              <p:spPr bwMode="auto">
                <a:xfrm>
                  <a:off x="31242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2" name="Rectangle 1071"/>
                <p:cNvSpPr/>
                <p:nvPr/>
              </p:nvSpPr>
              <p:spPr bwMode="auto">
                <a:xfrm>
                  <a:off x="33528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3" name="Rectangle 1072"/>
                <p:cNvSpPr/>
                <p:nvPr/>
              </p:nvSpPr>
              <p:spPr bwMode="auto">
                <a:xfrm>
                  <a:off x="35814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4" name="Rectangle 1073"/>
                <p:cNvSpPr/>
                <p:nvPr/>
              </p:nvSpPr>
              <p:spPr bwMode="auto">
                <a:xfrm>
                  <a:off x="38100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5" name="Rectangle 1074"/>
                <p:cNvSpPr/>
                <p:nvPr/>
              </p:nvSpPr>
              <p:spPr bwMode="auto">
                <a:xfrm>
                  <a:off x="4038600" y="23027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6" name="Rectangle 1075"/>
                <p:cNvSpPr/>
                <p:nvPr/>
              </p:nvSpPr>
              <p:spPr bwMode="auto">
                <a:xfrm>
                  <a:off x="609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7" name="Rectangle 1076"/>
                <p:cNvSpPr/>
                <p:nvPr/>
              </p:nvSpPr>
              <p:spPr bwMode="auto">
                <a:xfrm>
                  <a:off x="8382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8" name="Rectangle 1077"/>
                <p:cNvSpPr/>
                <p:nvPr/>
              </p:nvSpPr>
              <p:spPr bwMode="auto">
                <a:xfrm>
                  <a:off x="1066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79" name="Rectangle 1078"/>
                <p:cNvSpPr/>
                <p:nvPr/>
              </p:nvSpPr>
              <p:spPr bwMode="auto">
                <a:xfrm>
                  <a:off x="1295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0" name="Rectangle 1079"/>
                <p:cNvSpPr/>
                <p:nvPr/>
              </p:nvSpPr>
              <p:spPr bwMode="auto">
                <a:xfrm>
                  <a:off x="15240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1" name="Rectangle 1080"/>
                <p:cNvSpPr/>
                <p:nvPr/>
              </p:nvSpPr>
              <p:spPr bwMode="auto">
                <a:xfrm>
                  <a:off x="17526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2" name="Rectangle 1081"/>
                <p:cNvSpPr/>
                <p:nvPr/>
              </p:nvSpPr>
              <p:spPr bwMode="auto">
                <a:xfrm>
                  <a:off x="19812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3" name="Rectangle 1082"/>
                <p:cNvSpPr/>
                <p:nvPr/>
              </p:nvSpPr>
              <p:spPr bwMode="auto">
                <a:xfrm>
                  <a:off x="22098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4" name="Rectangle 1083"/>
                <p:cNvSpPr/>
                <p:nvPr/>
              </p:nvSpPr>
              <p:spPr bwMode="auto">
                <a:xfrm>
                  <a:off x="2438400" y="25313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5" name="Rectangle 1084"/>
                <p:cNvSpPr/>
                <p:nvPr/>
              </p:nvSpPr>
              <p:spPr bwMode="auto">
                <a:xfrm>
                  <a:off x="26670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6" name="Rectangle 1085"/>
                <p:cNvSpPr/>
                <p:nvPr/>
              </p:nvSpPr>
              <p:spPr bwMode="auto">
                <a:xfrm>
                  <a:off x="2895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7" name="Rectangle 1086"/>
                <p:cNvSpPr/>
                <p:nvPr/>
              </p:nvSpPr>
              <p:spPr bwMode="auto">
                <a:xfrm>
                  <a:off x="31242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8" name="Rectangle 1087"/>
                <p:cNvSpPr/>
                <p:nvPr/>
              </p:nvSpPr>
              <p:spPr bwMode="auto">
                <a:xfrm>
                  <a:off x="33528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89" name="Rectangle 1088"/>
                <p:cNvSpPr/>
                <p:nvPr/>
              </p:nvSpPr>
              <p:spPr bwMode="auto">
                <a:xfrm>
                  <a:off x="35814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0" name="Rectangle 1089"/>
                <p:cNvSpPr/>
                <p:nvPr/>
              </p:nvSpPr>
              <p:spPr bwMode="auto">
                <a:xfrm>
                  <a:off x="3810000" y="25313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1" name="Rectangle 1090"/>
                <p:cNvSpPr/>
                <p:nvPr/>
              </p:nvSpPr>
              <p:spPr bwMode="auto">
                <a:xfrm>
                  <a:off x="4038600" y="25313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2" name="Rectangle 1091"/>
                <p:cNvSpPr/>
                <p:nvPr/>
              </p:nvSpPr>
              <p:spPr bwMode="auto">
                <a:xfrm>
                  <a:off x="609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3" name="Rectangle 1092"/>
                <p:cNvSpPr/>
                <p:nvPr/>
              </p:nvSpPr>
              <p:spPr bwMode="auto">
                <a:xfrm>
                  <a:off x="838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4" name="Rectangle 1093"/>
                <p:cNvSpPr/>
                <p:nvPr/>
              </p:nvSpPr>
              <p:spPr bwMode="auto">
                <a:xfrm>
                  <a:off x="1066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5" name="Rectangle 1094"/>
                <p:cNvSpPr/>
                <p:nvPr/>
              </p:nvSpPr>
              <p:spPr bwMode="auto">
                <a:xfrm>
                  <a:off x="1295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6" name="Rectangle 1095"/>
                <p:cNvSpPr/>
                <p:nvPr/>
              </p:nvSpPr>
              <p:spPr bwMode="auto">
                <a:xfrm>
                  <a:off x="15240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7" name="Rectangle 1096"/>
                <p:cNvSpPr/>
                <p:nvPr/>
              </p:nvSpPr>
              <p:spPr bwMode="auto">
                <a:xfrm>
                  <a:off x="17526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8" name="Rectangle 1097"/>
                <p:cNvSpPr/>
                <p:nvPr/>
              </p:nvSpPr>
              <p:spPr bwMode="auto">
                <a:xfrm>
                  <a:off x="19812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099" name="Rectangle 1098"/>
                <p:cNvSpPr/>
                <p:nvPr/>
              </p:nvSpPr>
              <p:spPr bwMode="auto">
                <a:xfrm>
                  <a:off x="22098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0" name="Rectangle 1099"/>
                <p:cNvSpPr/>
                <p:nvPr/>
              </p:nvSpPr>
              <p:spPr bwMode="auto">
                <a:xfrm>
                  <a:off x="2438400" y="27599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1" name="Rectangle 1100"/>
                <p:cNvSpPr/>
                <p:nvPr/>
              </p:nvSpPr>
              <p:spPr bwMode="auto">
                <a:xfrm>
                  <a:off x="2667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2" name="Rectangle 1101"/>
                <p:cNvSpPr/>
                <p:nvPr/>
              </p:nvSpPr>
              <p:spPr bwMode="auto">
                <a:xfrm>
                  <a:off x="2895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3" name="Rectangle 1102"/>
                <p:cNvSpPr/>
                <p:nvPr/>
              </p:nvSpPr>
              <p:spPr bwMode="auto">
                <a:xfrm>
                  <a:off x="31242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4" name="Rectangle 1103"/>
                <p:cNvSpPr/>
                <p:nvPr/>
              </p:nvSpPr>
              <p:spPr bwMode="auto">
                <a:xfrm>
                  <a:off x="33528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5" name="Rectangle 1104"/>
                <p:cNvSpPr/>
                <p:nvPr/>
              </p:nvSpPr>
              <p:spPr bwMode="auto">
                <a:xfrm>
                  <a:off x="3581400" y="27599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6" name="Rectangle 1105"/>
                <p:cNvSpPr/>
                <p:nvPr/>
              </p:nvSpPr>
              <p:spPr bwMode="auto">
                <a:xfrm>
                  <a:off x="38100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7" name="Rectangle 1106"/>
                <p:cNvSpPr/>
                <p:nvPr/>
              </p:nvSpPr>
              <p:spPr bwMode="auto">
                <a:xfrm>
                  <a:off x="4038600" y="27599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8" name="Rectangle 1107"/>
                <p:cNvSpPr/>
                <p:nvPr/>
              </p:nvSpPr>
              <p:spPr bwMode="auto">
                <a:xfrm>
                  <a:off x="609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09" name="Rectangle 1108"/>
                <p:cNvSpPr/>
                <p:nvPr/>
              </p:nvSpPr>
              <p:spPr bwMode="auto">
                <a:xfrm>
                  <a:off x="838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0" name="Rectangle 1109"/>
                <p:cNvSpPr/>
                <p:nvPr/>
              </p:nvSpPr>
              <p:spPr bwMode="auto">
                <a:xfrm>
                  <a:off x="1066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1" name="Rectangle 1110"/>
                <p:cNvSpPr/>
                <p:nvPr/>
              </p:nvSpPr>
              <p:spPr bwMode="auto">
                <a:xfrm>
                  <a:off x="1295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2" name="Rectangle 1111"/>
                <p:cNvSpPr/>
                <p:nvPr/>
              </p:nvSpPr>
              <p:spPr bwMode="auto">
                <a:xfrm>
                  <a:off x="15240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3" name="Rectangle 1112"/>
                <p:cNvSpPr/>
                <p:nvPr/>
              </p:nvSpPr>
              <p:spPr bwMode="auto">
                <a:xfrm>
                  <a:off x="17526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4" name="Rectangle 1113"/>
                <p:cNvSpPr/>
                <p:nvPr/>
              </p:nvSpPr>
              <p:spPr bwMode="auto">
                <a:xfrm>
                  <a:off x="19812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5" name="Rectangle 1114"/>
                <p:cNvSpPr/>
                <p:nvPr/>
              </p:nvSpPr>
              <p:spPr bwMode="auto">
                <a:xfrm>
                  <a:off x="22098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6" name="Rectangle 1115"/>
                <p:cNvSpPr/>
                <p:nvPr/>
              </p:nvSpPr>
              <p:spPr bwMode="auto">
                <a:xfrm>
                  <a:off x="2438400" y="29885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7" name="Rectangle 1116"/>
                <p:cNvSpPr/>
                <p:nvPr/>
              </p:nvSpPr>
              <p:spPr bwMode="auto">
                <a:xfrm>
                  <a:off x="2667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8" name="Rectangle 1117"/>
                <p:cNvSpPr/>
                <p:nvPr/>
              </p:nvSpPr>
              <p:spPr bwMode="auto">
                <a:xfrm>
                  <a:off x="2895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19" name="Rectangle 1118"/>
                <p:cNvSpPr/>
                <p:nvPr/>
              </p:nvSpPr>
              <p:spPr bwMode="auto">
                <a:xfrm>
                  <a:off x="31242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0" name="Rectangle 1119"/>
                <p:cNvSpPr/>
                <p:nvPr/>
              </p:nvSpPr>
              <p:spPr bwMode="auto">
                <a:xfrm>
                  <a:off x="33528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1" name="Rectangle 1120"/>
                <p:cNvSpPr/>
                <p:nvPr/>
              </p:nvSpPr>
              <p:spPr bwMode="auto">
                <a:xfrm>
                  <a:off x="3581400" y="2988590"/>
                  <a:ext cx="228600" cy="228600"/>
                </a:xfrm>
                <a:prstGeom prst="rect">
                  <a:avLst/>
                </a:prstGeom>
                <a:gradFill rotWithShape="1">
                  <a:gsLst>
                    <a:gs pos="0">
                      <a:srgbClr val="6ECDFA">
                        <a:shade val="51000"/>
                        <a:satMod val="130000"/>
                      </a:srgbClr>
                    </a:gs>
                    <a:gs pos="80000">
                      <a:srgbClr val="6ECDFA">
                        <a:shade val="93000"/>
                        <a:satMod val="130000"/>
                      </a:srgbClr>
                    </a:gs>
                    <a:gs pos="100000">
                      <a:srgbClr val="6ECDFA">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2" name="Rectangle 1121"/>
                <p:cNvSpPr/>
                <p:nvPr/>
              </p:nvSpPr>
              <p:spPr bwMode="auto">
                <a:xfrm>
                  <a:off x="38100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3" name="Rectangle 1122"/>
                <p:cNvSpPr/>
                <p:nvPr/>
              </p:nvSpPr>
              <p:spPr bwMode="auto">
                <a:xfrm>
                  <a:off x="4038600" y="29885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4" name="Rectangle 1123"/>
                <p:cNvSpPr/>
                <p:nvPr/>
              </p:nvSpPr>
              <p:spPr bwMode="auto">
                <a:xfrm>
                  <a:off x="609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5" name="Rectangle 1124"/>
                <p:cNvSpPr/>
                <p:nvPr/>
              </p:nvSpPr>
              <p:spPr bwMode="auto">
                <a:xfrm>
                  <a:off x="838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6" name="Rectangle 1125"/>
                <p:cNvSpPr/>
                <p:nvPr/>
              </p:nvSpPr>
              <p:spPr bwMode="auto">
                <a:xfrm>
                  <a:off x="1066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7" name="Rectangle 1126"/>
                <p:cNvSpPr/>
                <p:nvPr/>
              </p:nvSpPr>
              <p:spPr bwMode="auto">
                <a:xfrm>
                  <a:off x="1295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8" name="Rectangle 1127"/>
                <p:cNvSpPr/>
                <p:nvPr/>
              </p:nvSpPr>
              <p:spPr bwMode="auto">
                <a:xfrm>
                  <a:off x="1524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29" name="Rectangle 1128"/>
                <p:cNvSpPr/>
                <p:nvPr/>
              </p:nvSpPr>
              <p:spPr bwMode="auto">
                <a:xfrm>
                  <a:off x="17526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0" name="Rectangle 1129"/>
                <p:cNvSpPr/>
                <p:nvPr/>
              </p:nvSpPr>
              <p:spPr bwMode="auto">
                <a:xfrm>
                  <a:off x="19812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1" name="Rectangle 1130"/>
                <p:cNvSpPr/>
                <p:nvPr/>
              </p:nvSpPr>
              <p:spPr bwMode="auto">
                <a:xfrm>
                  <a:off x="22098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2" name="Rectangle 1131"/>
                <p:cNvSpPr/>
                <p:nvPr/>
              </p:nvSpPr>
              <p:spPr bwMode="auto">
                <a:xfrm>
                  <a:off x="2438400" y="32171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3" name="Rectangle 1132"/>
                <p:cNvSpPr/>
                <p:nvPr/>
              </p:nvSpPr>
              <p:spPr bwMode="auto">
                <a:xfrm>
                  <a:off x="2667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4" name="Rectangle 1133"/>
                <p:cNvSpPr/>
                <p:nvPr/>
              </p:nvSpPr>
              <p:spPr bwMode="auto">
                <a:xfrm>
                  <a:off x="2895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5" name="Rectangle 1134"/>
                <p:cNvSpPr/>
                <p:nvPr/>
              </p:nvSpPr>
              <p:spPr bwMode="auto">
                <a:xfrm>
                  <a:off x="31242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6" name="Rectangle 1135"/>
                <p:cNvSpPr/>
                <p:nvPr/>
              </p:nvSpPr>
              <p:spPr bwMode="auto">
                <a:xfrm>
                  <a:off x="33528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7" name="Rectangle 1136"/>
                <p:cNvSpPr/>
                <p:nvPr/>
              </p:nvSpPr>
              <p:spPr bwMode="auto">
                <a:xfrm>
                  <a:off x="35814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8" name="Rectangle 1137"/>
                <p:cNvSpPr/>
                <p:nvPr/>
              </p:nvSpPr>
              <p:spPr bwMode="auto">
                <a:xfrm>
                  <a:off x="38100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39" name="Rectangle 1138"/>
                <p:cNvSpPr/>
                <p:nvPr/>
              </p:nvSpPr>
              <p:spPr bwMode="auto">
                <a:xfrm>
                  <a:off x="4038600" y="32171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0" name="Rectangle 1139"/>
                <p:cNvSpPr/>
                <p:nvPr/>
              </p:nvSpPr>
              <p:spPr bwMode="auto">
                <a:xfrm>
                  <a:off x="609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1" name="Rectangle 1140"/>
                <p:cNvSpPr/>
                <p:nvPr/>
              </p:nvSpPr>
              <p:spPr bwMode="auto">
                <a:xfrm>
                  <a:off x="838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2" name="Rectangle 1141"/>
                <p:cNvSpPr/>
                <p:nvPr/>
              </p:nvSpPr>
              <p:spPr bwMode="auto">
                <a:xfrm>
                  <a:off x="1066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3" name="Rectangle 1142"/>
                <p:cNvSpPr/>
                <p:nvPr/>
              </p:nvSpPr>
              <p:spPr bwMode="auto">
                <a:xfrm>
                  <a:off x="1295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4" name="Rectangle 1143"/>
                <p:cNvSpPr/>
                <p:nvPr/>
              </p:nvSpPr>
              <p:spPr bwMode="auto">
                <a:xfrm>
                  <a:off x="1524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5" name="Rectangle 1144"/>
                <p:cNvSpPr/>
                <p:nvPr/>
              </p:nvSpPr>
              <p:spPr bwMode="auto">
                <a:xfrm>
                  <a:off x="17526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6" name="Rectangle 1145"/>
                <p:cNvSpPr/>
                <p:nvPr/>
              </p:nvSpPr>
              <p:spPr bwMode="auto">
                <a:xfrm>
                  <a:off x="19812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7" name="Rectangle 1146"/>
                <p:cNvSpPr/>
                <p:nvPr/>
              </p:nvSpPr>
              <p:spPr bwMode="auto">
                <a:xfrm>
                  <a:off x="22098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8" name="Rectangle 1147"/>
                <p:cNvSpPr/>
                <p:nvPr/>
              </p:nvSpPr>
              <p:spPr bwMode="auto">
                <a:xfrm>
                  <a:off x="2438400" y="3445790"/>
                  <a:ext cx="228600" cy="228600"/>
                </a:xfrm>
                <a:prstGeom prst="rect">
                  <a:avLst/>
                </a:prstGeom>
                <a:gradFill rotWithShape="1">
                  <a:gsLst>
                    <a:gs pos="0">
                      <a:srgbClr val="30C1BE">
                        <a:shade val="51000"/>
                        <a:satMod val="130000"/>
                      </a:srgbClr>
                    </a:gs>
                    <a:gs pos="80000">
                      <a:srgbClr val="30C1BE">
                        <a:shade val="93000"/>
                        <a:satMod val="130000"/>
                      </a:srgbClr>
                    </a:gs>
                    <a:gs pos="100000">
                      <a:srgbClr val="30C1BE">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49" name="Rectangle 1148"/>
                <p:cNvSpPr/>
                <p:nvPr/>
              </p:nvSpPr>
              <p:spPr bwMode="auto">
                <a:xfrm>
                  <a:off x="2667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0" name="Rectangle 1149"/>
                <p:cNvSpPr/>
                <p:nvPr/>
              </p:nvSpPr>
              <p:spPr bwMode="auto">
                <a:xfrm>
                  <a:off x="2895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1" name="Rectangle 1150"/>
                <p:cNvSpPr/>
                <p:nvPr/>
              </p:nvSpPr>
              <p:spPr bwMode="auto">
                <a:xfrm>
                  <a:off x="31242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2" name="Rectangle 1151"/>
                <p:cNvSpPr/>
                <p:nvPr/>
              </p:nvSpPr>
              <p:spPr bwMode="auto">
                <a:xfrm>
                  <a:off x="33528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3" name="Rectangle 1152"/>
                <p:cNvSpPr/>
                <p:nvPr/>
              </p:nvSpPr>
              <p:spPr bwMode="auto">
                <a:xfrm>
                  <a:off x="35814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4" name="Rectangle 1153"/>
                <p:cNvSpPr/>
                <p:nvPr/>
              </p:nvSpPr>
              <p:spPr bwMode="auto">
                <a:xfrm>
                  <a:off x="38100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155" name="Rectangle 1154"/>
                <p:cNvSpPr/>
                <p:nvPr/>
              </p:nvSpPr>
              <p:spPr bwMode="auto">
                <a:xfrm>
                  <a:off x="4038600" y="3445790"/>
                  <a:ext cx="228600" cy="228600"/>
                </a:xfrm>
                <a:prstGeom prst="rect">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solidFill>
                    <a:sysClr val="windowText" lastClr="000000">
                      <a:lumMod val="65000"/>
                      <a:lumOff val="35000"/>
                    </a:sysClr>
                  </a:solidFill>
                  <a:prstDash val="solid"/>
                  <a:headEnd type="none" w="med" len="med"/>
                  <a:tailEnd type="none" w="med" len="med"/>
                </a:ln>
                <a:effectLst>
                  <a:outerShdw blurRad="40000" dist="23000" dir="5400000" rotWithShape="0">
                    <a:srgbClr val="000000">
                      <a:alpha val="35000"/>
                    </a:srgbClr>
                  </a:outerShdw>
                </a:effectLst>
                <a:sp3d extrusionH="1016000">
                  <a:extrusionClr>
                    <a:srgbClr val="6ECDFA"/>
                  </a:extrusionClr>
                </a:sp3d>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019" name="Rectangle 1018"/>
              <p:cNvSpPr/>
              <p:nvPr/>
            </p:nvSpPr>
            <p:spPr bwMode="auto">
              <a:xfrm>
                <a:off x="1739334" y="21594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020" name="Rectangle 1019"/>
              <p:cNvSpPr/>
              <p:nvPr/>
            </p:nvSpPr>
            <p:spPr bwMode="auto">
              <a:xfrm>
                <a:off x="1739334" y="23880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021" name="Rectangle 1020"/>
              <p:cNvSpPr/>
              <p:nvPr/>
            </p:nvSpPr>
            <p:spPr bwMode="auto">
              <a:xfrm>
                <a:off x="1282134" y="26720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022" name="Rectangle 1021"/>
              <p:cNvSpPr/>
              <p:nvPr/>
            </p:nvSpPr>
            <p:spPr bwMode="auto">
              <a:xfrm>
                <a:off x="1510734" y="26443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023" name="Rectangle 1022"/>
              <p:cNvSpPr/>
              <p:nvPr/>
            </p:nvSpPr>
            <p:spPr bwMode="auto">
              <a:xfrm>
                <a:off x="1739334" y="2616636"/>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024" name="Rectangle 1023"/>
              <p:cNvSpPr/>
              <p:nvPr/>
            </p:nvSpPr>
            <p:spPr bwMode="auto">
              <a:xfrm>
                <a:off x="1510734" y="21871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025" name="Rectangle 1024"/>
              <p:cNvSpPr/>
              <p:nvPr/>
            </p:nvSpPr>
            <p:spPr bwMode="auto">
              <a:xfrm>
                <a:off x="1282134" y="24434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026" name="Rectangle 1025"/>
              <p:cNvSpPr/>
              <p:nvPr/>
            </p:nvSpPr>
            <p:spPr bwMode="auto">
              <a:xfrm>
                <a:off x="1510734" y="2415744"/>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027" name="Rectangle 1026"/>
              <p:cNvSpPr/>
              <p:nvPr/>
            </p:nvSpPr>
            <p:spPr bwMode="auto">
              <a:xfrm>
                <a:off x="1282134" y="2214852"/>
                <a:ext cx="228600" cy="228600"/>
              </a:xfrm>
              <a:prstGeom prst="rect">
                <a:avLst/>
              </a:prstGeom>
              <a:gradFill rotWithShape="1">
                <a:gsLst>
                  <a:gs pos="0">
                    <a:srgbClr val="FF6600">
                      <a:tint val="50000"/>
                      <a:satMod val="300000"/>
                      <a:alpha val="40000"/>
                    </a:srgbClr>
                  </a:gs>
                  <a:gs pos="35000">
                    <a:srgbClr val="FF6600">
                      <a:tint val="37000"/>
                      <a:satMod val="300000"/>
                      <a:alpha val="40000"/>
                    </a:srgbClr>
                  </a:gs>
                  <a:gs pos="100000">
                    <a:srgbClr val="FF6600">
                      <a:tint val="15000"/>
                      <a:satMod val="350000"/>
                      <a:alpha val="4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a:extrusionClr>
                  <a:srgbClr val="6ECDFA"/>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grpSp>
        <p:nvGrpSpPr>
          <p:cNvPr id="1294" name="Group 1293"/>
          <p:cNvGrpSpPr/>
          <p:nvPr/>
        </p:nvGrpSpPr>
        <p:grpSpPr>
          <a:xfrm>
            <a:off x="3577897" y="1386967"/>
            <a:ext cx="314989" cy="340442"/>
            <a:chOff x="5117534" y="1697045"/>
            <a:chExt cx="685800" cy="741216"/>
          </a:xfrm>
        </p:grpSpPr>
        <p:sp>
          <p:nvSpPr>
            <p:cNvPr id="1295" name="Rectangle 129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296" name="Rectangle 129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297" name="Rectangle 129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298" name="Rectangle 129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299" name="Rectangle 129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00" name="Rectangle 129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01" name="Rectangle 130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02" name="Rectangle 130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03" name="Rectangle 130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304" name="Group 1303"/>
          <p:cNvGrpSpPr/>
          <p:nvPr/>
        </p:nvGrpSpPr>
        <p:grpSpPr>
          <a:xfrm>
            <a:off x="3577897" y="2472145"/>
            <a:ext cx="314989" cy="340442"/>
            <a:chOff x="5117534" y="1697045"/>
            <a:chExt cx="685800" cy="741216"/>
          </a:xfrm>
        </p:grpSpPr>
        <p:sp>
          <p:nvSpPr>
            <p:cNvPr id="1305" name="Rectangle 130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306" name="Rectangle 130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307" name="Rectangle 130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308" name="Rectangle 130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309" name="Rectangle 130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10" name="Rectangle 130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11" name="Rectangle 131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12" name="Rectangle 131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13" name="Rectangle 131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1314" name="Group 1313"/>
          <p:cNvGrpSpPr/>
          <p:nvPr/>
        </p:nvGrpSpPr>
        <p:grpSpPr>
          <a:xfrm>
            <a:off x="3577897" y="3561700"/>
            <a:ext cx="314989" cy="340442"/>
            <a:chOff x="5117534" y="1697045"/>
            <a:chExt cx="685800" cy="741216"/>
          </a:xfrm>
        </p:grpSpPr>
        <p:sp>
          <p:nvSpPr>
            <p:cNvPr id="1315" name="Rectangle 1314"/>
            <p:cNvSpPr/>
            <p:nvPr/>
          </p:nvSpPr>
          <p:spPr bwMode="auto">
            <a:xfrm>
              <a:off x="5574734" y="21542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9</a:t>
              </a:r>
            </a:p>
          </p:txBody>
        </p:sp>
        <p:sp>
          <p:nvSpPr>
            <p:cNvPr id="1316" name="Rectangle 1315"/>
            <p:cNvSpPr/>
            <p:nvPr/>
          </p:nvSpPr>
          <p:spPr bwMode="auto">
            <a:xfrm>
              <a:off x="5574734" y="19256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6</a:t>
              </a:r>
            </a:p>
          </p:txBody>
        </p:sp>
        <p:sp>
          <p:nvSpPr>
            <p:cNvPr id="1317" name="Rectangle 1316"/>
            <p:cNvSpPr/>
            <p:nvPr/>
          </p:nvSpPr>
          <p:spPr bwMode="auto">
            <a:xfrm>
              <a:off x="5346134" y="21819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8</a:t>
              </a:r>
            </a:p>
          </p:txBody>
        </p:sp>
        <p:sp>
          <p:nvSpPr>
            <p:cNvPr id="1318" name="Rectangle 1317"/>
            <p:cNvSpPr/>
            <p:nvPr/>
          </p:nvSpPr>
          <p:spPr bwMode="auto">
            <a:xfrm>
              <a:off x="5346134" y="19533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5</a:t>
              </a:r>
            </a:p>
          </p:txBody>
        </p:sp>
        <p:sp>
          <p:nvSpPr>
            <p:cNvPr id="1319" name="Rectangle 1318"/>
            <p:cNvSpPr/>
            <p:nvPr/>
          </p:nvSpPr>
          <p:spPr bwMode="auto">
            <a:xfrm>
              <a:off x="5117534" y="22096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7</a:t>
              </a:r>
            </a:p>
          </p:txBody>
        </p:sp>
        <p:sp>
          <p:nvSpPr>
            <p:cNvPr id="1320" name="Rectangle 1319"/>
            <p:cNvSpPr/>
            <p:nvPr/>
          </p:nvSpPr>
          <p:spPr bwMode="auto">
            <a:xfrm>
              <a:off x="5117534" y="19810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4</a:t>
              </a:r>
            </a:p>
          </p:txBody>
        </p:sp>
        <p:sp>
          <p:nvSpPr>
            <p:cNvPr id="1321" name="Rectangle 1320"/>
            <p:cNvSpPr/>
            <p:nvPr/>
          </p:nvSpPr>
          <p:spPr bwMode="auto">
            <a:xfrm>
              <a:off x="5574734" y="1697045"/>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3</a:t>
              </a:r>
            </a:p>
          </p:txBody>
        </p:sp>
        <p:sp>
          <p:nvSpPr>
            <p:cNvPr id="1322" name="Rectangle 1321"/>
            <p:cNvSpPr/>
            <p:nvPr/>
          </p:nvSpPr>
          <p:spPr bwMode="auto">
            <a:xfrm>
              <a:off x="5346134" y="1724753"/>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23" name="Rectangle 1322"/>
            <p:cNvSpPr/>
            <p:nvPr/>
          </p:nvSpPr>
          <p:spPr bwMode="auto">
            <a:xfrm>
              <a:off x="5117534" y="1752461"/>
              <a:ext cx="228600" cy="22860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grpSp>
      <p:grpSp>
        <p:nvGrpSpPr>
          <p:cNvPr id="3" name="Group 2"/>
          <p:cNvGrpSpPr/>
          <p:nvPr/>
        </p:nvGrpSpPr>
        <p:grpSpPr>
          <a:xfrm>
            <a:off x="3863458" y="1864361"/>
            <a:ext cx="240396" cy="2415129"/>
            <a:chOff x="7411101" y="2452770"/>
            <a:chExt cx="320528" cy="3220172"/>
          </a:xfrm>
        </p:grpSpPr>
        <p:sp>
          <p:nvSpPr>
            <p:cNvPr id="1325" name="Oval 1324"/>
            <p:cNvSpPr/>
            <p:nvPr/>
          </p:nvSpPr>
          <p:spPr bwMode="auto">
            <a:xfrm>
              <a:off x="7411101" y="2452770"/>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26" name="Straight Connector 1325"/>
            <p:cNvCxnSpPr>
              <a:stCxn id="1325" idx="1"/>
              <a:endCxn id="1325" idx="5"/>
            </p:cNvCxnSpPr>
            <p:nvPr/>
          </p:nvCxnSpPr>
          <p:spPr bwMode="auto">
            <a:xfrm>
              <a:off x="7458042" y="2499711"/>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27" name="Straight Connector 1326"/>
            <p:cNvCxnSpPr>
              <a:stCxn id="1325" idx="3"/>
              <a:endCxn id="1325" idx="7"/>
            </p:cNvCxnSpPr>
            <p:nvPr/>
          </p:nvCxnSpPr>
          <p:spPr bwMode="auto">
            <a:xfrm flipV="1">
              <a:off x="7458042" y="2499711"/>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sp>
          <p:nvSpPr>
            <p:cNvPr id="1329" name="Oval 1328"/>
            <p:cNvSpPr/>
            <p:nvPr/>
          </p:nvSpPr>
          <p:spPr bwMode="auto">
            <a:xfrm>
              <a:off x="7411101" y="3899676"/>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30" name="Straight Connector 1329"/>
            <p:cNvCxnSpPr>
              <a:stCxn id="1329" idx="1"/>
              <a:endCxn id="1329" idx="5"/>
            </p:cNvCxnSpPr>
            <p:nvPr/>
          </p:nvCxnSpPr>
          <p:spPr bwMode="auto">
            <a:xfrm>
              <a:off x="7458042" y="3946617"/>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31" name="Straight Connector 1330"/>
            <p:cNvCxnSpPr>
              <a:stCxn id="1329" idx="3"/>
              <a:endCxn id="1329" idx="7"/>
            </p:cNvCxnSpPr>
            <p:nvPr/>
          </p:nvCxnSpPr>
          <p:spPr bwMode="auto">
            <a:xfrm flipV="1">
              <a:off x="7458042" y="3946617"/>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sp>
          <p:nvSpPr>
            <p:cNvPr id="1333" name="Oval 1332"/>
            <p:cNvSpPr/>
            <p:nvPr/>
          </p:nvSpPr>
          <p:spPr bwMode="auto">
            <a:xfrm>
              <a:off x="7411101" y="5352414"/>
              <a:ext cx="320528" cy="320528"/>
            </a:xfrm>
            <a:prstGeom prst="ellipse">
              <a:avLst/>
            </a:pr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cxnSp>
          <p:nvCxnSpPr>
            <p:cNvPr id="1334" name="Straight Connector 1333"/>
            <p:cNvCxnSpPr>
              <a:stCxn id="1333" idx="1"/>
              <a:endCxn id="1333" idx="5"/>
            </p:cNvCxnSpPr>
            <p:nvPr/>
          </p:nvCxnSpPr>
          <p:spPr bwMode="auto">
            <a:xfrm>
              <a:off x="7458042" y="5399355"/>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cxnSp>
          <p:nvCxnSpPr>
            <p:cNvPr id="1335" name="Straight Connector 1334"/>
            <p:cNvCxnSpPr>
              <a:stCxn id="1333" idx="3"/>
              <a:endCxn id="1333" idx="7"/>
            </p:cNvCxnSpPr>
            <p:nvPr/>
          </p:nvCxnSpPr>
          <p:spPr bwMode="auto">
            <a:xfrm flipV="1">
              <a:off x="7458042" y="5399355"/>
              <a:ext cx="226647" cy="226647"/>
            </a:xfrm>
            <a:prstGeom prst="line">
              <a:avLst/>
            </a:prstGeom>
            <a:solidFill>
              <a:srgbClr val="004987"/>
            </a:solidFill>
            <a:ln w="19050" cap="flat" cmpd="sng" algn="ctr">
              <a:solidFill>
                <a:sysClr val="windowText" lastClr="000000"/>
              </a:solidFill>
              <a:prstDash val="solid"/>
              <a:round/>
              <a:headEnd type="none" w="med" len="med"/>
              <a:tailEnd type="none" w="med" len="med"/>
            </a:ln>
            <a:effectLst/>
          </p:spPr>
        </p:cxnSp>
      </p:grpSp>
      <p:grpSp>
        <p:nvGrpSpPr>
          <p:cNvPr id="4" name="Group 3"/>
          <p:cNvGrpSpPr/>
          <p:nvPr/>
        </p:nvGrpSpPr>
        <p:grpSpPr>
          <a:xfrm>
            <a:off x="3610819" y="1755375"/>
            <a:ext cx="229568" cy="2403917"/>
            <a:chOff x="7074246" y="2307455"/>
            <a:chExt cx="306091" cy="3205223"/>
          </a:xfrm>
        </p:grpSpPr>
        <p:sp>
          <p:nvSpPr>
            <p:cNvPr id="1328" name="Bent Arrow 1327"/>
            <p:cNvSpPr/>
            <p:nvPr/>
          </p:nvSpPr>
          <p:spPr bwMode="auto">
            <a:xfrm flipV="1">
              <a:off x="7074246" y="2307455"/>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32" name="Bent Arrow 1331"/>
            <p:cNvSpPr/>
            <p:nvPr/>
          </p:nvSpPr>
          <p:spPr bwMode="auto">
            <a:xfrm flipV="1">
              <a:off x="7074246" y="3754361"/>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36" name="Bent Arrow 1335"/>
            <p:cNvSpPr/>
            <p:nvPr/>
          </p:nvSpPr>
          <p:spPr bwMode="auto">
            <a:xfrm flipV="1">
              <a:off x="7074246" y="5207099"/>
              <a:ext cx="306091" cy="305579"/>
            </a:xfrm>
            <a:prstGeom prst="bentArrow">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grpSp>
      <p:sp>
        <p:nvSpPr>
          <p:cNvPr id="1337" name="Rectangle 354"/>
          <p:cNvSpPr/>
          <p:nvPr/>
        </p:nvSpPr>
        <p:spPr bwMode="auto">
          <a:xfrm rot="5400000">
            <a:off x="2076442" y="2511170"/>
            <a:ext cx="2286182" cy="1241709"/>
          </a:xfrm>
          <a:custGeom>
            <a:avLst/>
            <a:gdLst/>
            <a:ahLst/>
            <a:cxnLst/>
            <a:rect l="l" t="t" r="r" b="b"/>
            <a:pathLst>
              <a:path w="3318349" h="1802317">
                <a:moveTo>
                  <a:pt x="0" y="87232"/>
                </a:moveTo>
                <a:lnTo>
                  <a:pt x="87234" y="0"/>
                </a:lnTo>
                <a:lnTo>
                  <a:pt x="174466" y="87232"/>
                </a:lnTo>
                <a:lnTo>
                  <a:pt x="130850" y="87232"/>
                </a:lnTo>
                <a:lnTo>
                  <a:pt x="130850" y="817670"/>
                </a:lnTo>
                <a:lnTo>
                  <a:pt x="1612384" y="817670"/>
                </a:lnTo>
                <a:lnTo>
                  <a:pt x="1612384" y="87232"/>
                </a:lnTo>
                <a:lnTo>
                  <a:pt x="1568768" y="87232"/>
                </a:lnTo>
                <a:lnTo>
                  <a:pt x="1656001" y="0"/>
                </a:lnTo>
                <a:lnTo>
                  <a:pt x="1743233" y="87232"/>
                </a:lnTo>
                <a:lnTo>
                  <a:pt x="1699617" y="87232"/>
                </a:lnTo>
                <a:lnTo>
                  <a:pt x="1699617" y="817670"/>
                </a:lnTo>
                <a:lnTo>
                  <a:pt x="3187500" y="817670"/>
                </a:lnTo>
                <a:lnTo>
                  <a:pt x="3187500" y="87232"/>
                </a:lnTo>
                <a:lnTo>
                  <a:pt x="3143884" y="87232"/>
                </a:lnTo>
                <a:lnTo>
                  <a:pt x="3231117" y="0"/>
                </a:lnTo>
                <a:lnTo>
                  <a:pt x="3318349" y="87232"/>
                </a:lnTo>
                <a:lnTo>
                  <a:pt x="3274733" y="87232"/>
                </a:lnTo>
                <a:lnTo>
                  <a:pt x="3274733" y="817670"/>
                </a:lnTo>
                <a:lnTo>
                  <a:pt x="3276474" y="817670"/>
                </a:lnTo>
                <a:lnTo>
                  <a:pt x="3276474" y="897839"/>
                </a:lnTo>
                <a:lnTo>
                  <a:pt x="622092" y="897839"/>
                </a:lnTo>
                <a:lnTo>
                  <a:pt x="622092" y="1802317"/>
                </a:lnTo>
                <a:lnTo>
                  <a:pt x="551644" y="1802317"/>
                </a:lnTo>
                <a:lnTo>
                  <a:pt x="551644" y="897839"/>
                </a:lnTo>
                <a:lnTo>
                  <a:pt x="42736" y="897839"/>
                </a:lnTo>
                <a:lnTo>
                  <a:pt x="42736" y="817670"/>
                </a:lnTo>
                <a:lnTo>
                  <a:pt x="43617" y="817670"/>
                </a:lnTo>
                <a:lnTo>
                  <a:pt x="43617" y="87232"/>
                </a:lnTo>
                <a:close/>
              </a:path>
            </a:pathLst>
          </a:custGeom>
          <a:gradFill rotWithShape="1">
            <a:gsLst>
              <a:gs pos="0">
                <a:srgbClr val="6ECDFA">
                  <a:tint val="50000"/>
                  <a:satMod val="300000"/>
                </a:srgbClr>
              </a:gs>
              <a:gs pos="35000">
                <a:srgbClr val="6ECDFA">
                  <a:tint val="37000"/>
                  <a:satMod val="300000"/>
                </a:srgbClr>
              </a:gs>
              <a:gs pos="100000">
                <a:srgbClr val="6ECDFA">
                  <a:tint val="15000"/>
                  <a:satMod val="350000"/>
                </a:srgbClr>
              </a:gs>
            </a:gsLst>
            <a:lin ang="16200000" scaled="1"/>
          </a:gradFill>
          <a:ln w="9525" cap="flat" cmpd="sng" algn="ctr">
            <a:solidFill>
              <a:srgbClr val="6ECD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41" name="Bent-Up Arrow 372"/>
          <p:cNvSpPr/>
          <p:nvPr/>
        </p:nvSpPr>
        <p:spPr bwMode="auto">
          <a:xfrm rot="16200000">
            <a:off x="2299288" y="2197652"/>
            <a:ext cx="2424005" cy="1971923"/>
          </a:xfrm>
          <a:custGeom>
            <a:avLst/>
            <a:gdLst/>
            <a:ahLst/>
            <a:cxnLst/>
            <a:rect l="l" t="t" r="r" b="b"/>
            <a:pathLst>
              <a:path w="3232007" h="2629230">
                <a:moveTo>
                  <a:pt x="3232007" y="2592654"/>
                </a:moveTo>
                <a:lnTo>
                  <a:pt x="3232007" y="2629230"/>
                </a:lnTo>
                <a:lnTo>
                  <a:pt x="3231772" y="2629230"/>
                </a:lnTo>
                <a:lnTo>
                  <a:pt x="3195196" y="2629230"/>
                </a:lnTo>
                <a:lnTo>
                  <a:pt x="0" y="2629230"/>
                </a:lnTo>
                <a:lnTo>
                  <a:pt x="0" y="2628847"/>
                </a:lnTo>
                <a:lnTo>
                  <a:pt x="0" y="2593619"/>
                </a:lnTo>
                <a:lnTo>
                  <a:pt x="0" y="2592654"/>
                </a:lnTo>
                <a:lnTo>
                  <a:pt x="0" y="2557043"/>
                </a:lnTo>
                <a:lnTo>
                  <a:pt x="0" y="557041"/>
                </a:lnTo>
                <a:lnTo>
                  <a:pt x="10324" y="557041"/>
                </a:lnTo>
                <a:lnTo>
                  <a:pt x="10324" y="556376"/>
                </a:lnTo>
                <a:lnTo>
                  <a:pt x="721506" y="556376"/>
                </a:lnTo>
                <a:lnTo>
                  <a:pt x="721506" y="68768"/>
                </a:lnTo>
                <a:lnTo>
                  <a:pt x="680327" y="68768"/>
                </a:lnTo>
                <a:lnTo>
                  <a:pt x="757587" y="0"/>
                </a:lnTo>
                <a:lnTo>
                  <a:pt x="834847" y="68768"/>
                </a:lnTo>
                <a:lnTo>
                  <a:pt x="793668" y="68768"/>
                </a:lnTo>
                <a:lnTo>
                  <a:pt x="793668" y="628538"/>
                </a:lnTo>
                <a:lnTo>
                  <a:pt x="76201" y="628538"/>
                </a:lnTo>
                <a:lnTo>
                  <a:pt x="76201" y="2557043"/>
                </a:lnTo>
                <a:lnTo>
                  <a:pt x="287667" y="2557043"/>
                </a:lnTo>
                <a:lnTo>
                  <a:pt x="287667" y="2188531"/>
                </a:lnTo>
                <a:lnTo>
                  <a:pt x="324243" y="2188531"/>
                </a:lnTo>
                <a:lnTo>
                  <a:pt x="324243" y="2557043"/>
                </a:lnTo>
                <a:lnTo>
                  <a:pt x="324243" y="2567586"/>
                </a:lnTo>
                <a:lnTo>
                  <a:pt x="1731262" y="2567586"/>
                </a:lnTo>
                <a:lnTo>
                  <a:pt x="1731262" y="2188531"/>
                </a:lnTo>
                <a:lnTo>
                  <a:pt x="1767838" y="2188531"/>
                </a:lnTo>
                <a:lnTo>
                  <a:pt x="1767838" y="2592654"/>
                </a:lnTo>
                <a:lnTo>
                  <a:pt x="3195196" y="2592654"/>
                </a:lnTo>
                <a:lnTo>
                  <a:pt x="3195196" y="2188531"/>
                </a:lnTo>
                <a:lnTo>
                  <a:pt x="3231772" y="2188531"/>
                </a:lnTo>
                <a:lnTo>
                  <a:pt x="3231772" y="2592654"/>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9525" cap="flat" cmpd="sng" algn="ctr">
            <a:solidFill>
              <a:srgbClr val="0070C0">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dirty="0">
              <a:solidFill>
                <a:prstClr val="black"/>
              </a:solidFill>
              <a:latin typeface="Arial" charset="0"/>
            </a:endParaRPr>
          </a:p>
        </p:txBody>
      </p:sp>
      <p:sp>
        <p:nvSpPr>
          <p:cNvPr id="1342" name="TextBox 1341"/>
          <p:cNvSpPr txBox="1"/>
          <p:nvPr/>
        </p:nvSpPr>
        <p:spPr>
          <a:xfrm>
            <a:off x="3944108" y="1336453"/>
            <a:ext cx="928761" cy="352084"/>
          </a:xfrm>
          <a:prstGeom prst="rect">
            <a:avLst/>
          </a:prstGeom>
          <a:noFill/>
        </p:spPr>
        <p:txBody>
          <a:bodyPr wrap="square" rtlCol="0">
            <a:spAutoFit/>
          </a:bodyPr>
          <a:lstStyle/>
          <a:p>
            <a:pPr defTabSz="457178"/>
            <a:r>
              <a:rPr lang="en-US" sz="900" b="1" dirty="0">
                <a:solidFill>
                  <a:srgbClr val="FF6600"/>
                </a:solidFill>
              </a:rPr>
              <a:t>Filters</a:t>
            </a:r>
            <a:br>
              <a:rPr lang="en-US" sz="900" b="1" dirty="0">
                <a:solidFill>
                  <a:srgbClr val="FF6600"/>
                </a:solidFill>
              </a:rPr>
            </a:br>
            <a:r>
              <a:rPr lang="en-US" sz="788" b="1" dirty="0">
                <a:solidFill>
                  <a:srgbClr val="FF6600"/>
                </a:solidFill>
              </a:rPr>
              <a:t>(on-chip RAM)</a:t>
            </a:r>
          </a:p>
        </p:txBody>
      </p:sp>
      <p:sp>
        <p:nvSpPr>
          <p:cNvPr id="1343" name="Left-Right Arrow 1342"/>
          <p:cNvSpPr/>
          <p:nvPr/>
        </p:nvSpPr>
        <p:spPr bwMode="auto">
          <a:xfrm>
            <a:off x="685801" y="2744825"/>
            <a:ext cx="1965091" cy="798839"/>
          </a:xfrm>
          <a:prstGeom prst="leftRigh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ctr" anchorCtr="0" compatLnSpc="1">
            <a:prstTxWarp prst="textNoShape">
              <a:avLst/>
            </a:prstTxWarp>
          </a:bodyPr>
          <a:lstStyle/>
          <a:p>
            <a:pPr algn="ctr" defTabSz="685766">
              <a:defRPr/>
            </a:pPr>
            <a:r>
              <a:rPr lang="en-US" sz="1200" kern="0" dirty="0">
                <a:solidFill>
                  <a:prstClr val="white"/>
                </a:solidFill>
                <a:latin typeface="Arial" charset="0"/>
              </a:rPr>
              <a:t>Stream buffer size</a:t>
            </a:r>
          </a:p>
        </p:txBody>
      </p:sp>
      <p:sp>
        <p:nvSpPr>
          <p:cNvPr id="1344" name="Left-Right Arrow 1343"/>
          <p:cNvSpPr/>
          <p:nvPr/>
        </p:nvSpPr>
        <p:spPr bwMode="auto">
          <a:xfrm rot="16200000">
            <a:off x="3366850" y="2587434"/>
            <a:ext cx="2368208" cy="964606"/>
          </a:xfrm>
          <a:prstGeom prst="leftRigh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ctr" anchorCtr="0" compatLnSpc="1">
            <a:prstTxWarp prst="textNoShape">
              <a:avLst/>
            </a:prstTxWarp>
          </a:bodyPr>
          <a:lstStyle/>
          <a:p>
            <a:pPr algn="ctr" defTabSz="685766">
              <a:defRPr/>
            </a:pPr>
            <a:r>
              <a:rPr lang="en-US" sz="1350" kern="0" dirty="0">
                <a:solidFill>
                  <a:prstClr val="white"/>
                </a:solidFill>
                <a:latin typeface="Arial" charset="0"/>
              </a:rPr>
              <a:t>Filter cache size</a:t>
            </a:r>
          </a:p>
        </p:txBody>
      </p:sp>
      <p:grpSp>
        <p:nvGrpSpPr>
          <p:cNvPr id="7" name="Group 6"/>
          <p:cNvGrpSpPr/>
          <p:nvPr/>
        </p:nvGrpSpPr>
        <p:grpSpPr>
          <a:xfrm>
            <a:off x="1997836" y="722324"/>
            <a:ext cx="1386565" cy="1126497"/>
            <a:chOff x="4923602" y="930054"/>
            <a:chExt cx="1848753" cy="1501996"/>
          </a:xfrm>
        </p:grpSpPr>
        <p:grpSp>
          <p:nvGrpSpPr>
            <p:cNvPr id="1338" name="Group 1337"/>
            <p:cNvGrpSpPr/>
            <p:nvPr/>
          </p:nvGrpSpPr>
          <p:grpSpPr>
            <a:xfrm>
              <a:off x="4923602" y="930054"/>
              <a:ext cx="1848753" cy="920128"/>
              <a:chOff x="3635445" y="930054"/>
              <a:chExt cx="1848753" cy="920128"/>
            </a:xfrm>
          </p:grpSpPr>
          <p:sp>
            <p:nvSpPr>
              <p:cNvPr id="1339" name="TextBox 1338"/>
              <p:cNvSpPr txBox="1"/>
              <p:nvPr/>
            </p:nvSpPr>
            <p:spPr>
              <a:xfrm>
                <a:off x="3635445" y="930054"/>
                <a:ext cx="1848753" cy="369332"/>
              </a:xfrm>
              <a:prstGeom prst="rect">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algn="ctr" defTabSz="685766">
                  <a:defRPr/>
                </a:pPr>
                <a:r>
                  <a:rPr lang="en-US" sz="1200" b="1" i="1" kern="0" dirty="0">
                    <a:solidFill>
                      <a:prstClr val="white"/>
                    </a:solidFill>
                    <a:latin typeface="Arial"/>
                  </a:rPr>
                  <a:t>External DDR</a:t>
                </a:r>
              </a:p>
            </p:txBody>
          </p:sp>
          <p:sp>
            <p:nvSpPr>
              <p:cNvPr id="1340" name="Bent Arrow 1339"/>
              <p:cNvSpPr/>
              <p:nvPr/>
            </p:nvSpPr>
            <p:spPr bwMode="auto">
              <a:xfrm rot="10800000" flipH="1">
                <a:off x="5016520" y="1268609"/>
                <a:ext cx="297830" cy="581573"/>
              </a:xfrm>
              <a:prstGeom prst="bent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766">
                  <a:defRPr/>
                </a:pPr>
                <a:endParaRPr lang="en-US" sz="1350" kern="0">
                  <a:solidFill>
                    <a:prstClr val="black"/>
                  </a:solidFill>
                  <a:latin typeface="Arial" charset="0"/>
                </a:endParaRPr>
              </a:p>
            </p:txBody>
          </p:sp>
        </p:grpSp>
        <p:sp>
          <p:nvSpPr>
            <p:cNvPr id="6" name="Up-Down Arrow 5"/>
            <p:cNvSpPr/>
            <p:nvPr/>
          </p:nvSpPr>
          <p:spPr>
            <a:xfrm>
              <a:off x="5128986" y="1294008"/>
              <a:ext cx="166504" cy="1138042"/>
            </a:xfrm>
            <a:prstGeom prst="upDownArrow">
              <a:avLst/>
            </a:prstGeom>
            <a:gradFill rotWithShape="1">
              <a:gsLst>
                <a:gs pos="0">
                  <a:srgbClr val="FF6600">
                    <a:shade val="51000"/>
                    <a:satMod val="130000"/>
                  </a:srgbClr>
                </a:gs>
                <a:gs pos="80000">
                  <a:srgbClr val="FF6600">
                    <a:shade val="93000"/>
                    <a:satMod val="130000"/>
                  </a:srgbClr>
                </a:gs>
                <a:gs pos="100000">
                  <a:srgbClr val="FF6600">
                    <a:shade val="94000"/>
                    <a:satMod val="135000"/>
                  </a:srgbClr>
                </a:gs>
              </a:gsLst>
              <a:lin ang="16200000" scaled="0"/>
            </a:gradFill>
            <a:ln w="9525" cap="flat" cmpd="sng" algn="ctr">
              <a:solidFill>
                <a:srgbClr val="FF66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457178"/>
              <a:endParaRPr lang="en-US" sz="1350" kern="0">
                <a:solidFill>
                  <a:prstClr val="black"/>
                </a:solidFill>
                <a:latin typeface="Arial" charset="0"/>
              </a:endParaRPr>
            </a:p>
          </p:txBody>
        </p:sp>
      </p:grpSp>
      <p:sp>
        <p:nvSpPr>
          <p:cNvPr id="345" name="Rectangle 340"/>
          <p:cNvSpPr/>
          <p:nvPr/>
        </p:nvSpPr>
        <p:spPr bwMode="auto">
          <a:xfrm>
            <a:off x="2263163" y="2565247"/>
            <a:ext cx="171450" cy="17145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2</a:t>
            </a:r>
          </a:p>
        </p:txBody>
      </p:sp>
      <p:sp>
        <p:nvSpPr>
          <p:cNvPr id="1348" name="Rectangle 340"/>
          <p:cNvSpPr/>
          <p:nvPr/>
        </p:nvSpPr>
        <p:spPr bwMode="auto">
          <a:xfrm>
            <a:off x="2097135" y="2589868"/>
            <a:ext cx="171450" cy="171450"/>
          </a:xfrm>
          <a:prstGeom prst="rect">
            <a:avLst/>
          </a:pr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9525" cap="flat" cmpd="sng" algn="ctr">
            <a:solidFill>
              <a:srgbClr val="FF6600">
                <a:shade val="95000"/>
                <a:satMod val="105000"/>
              </a:srgbClr>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FF6600">
                <a:lumMod val="60000"/>
                <a:lumOff val="40000"/>
              </a:srgbClr>
            </a:extrusionClr>
          </a:sp3d>
        </p:spPr>
        <p:txBody>
          <a:bodyPr vert="horz" wrap="square" lIns="0" tIns="0" rIns="0" bIns="0" numCol="1" rtlCol="0" anchor="ctr" anchorCtr="0" compatLnSpc="1">
            <a:prstTxWarp prst="textNoShape">
              <a:avLst/>
            </a:prstTxWarp>
          </a:bodyPr>
          <a:lstStyle/>
          <a:p>
            <a:pPr algn="ctr" defTabSz="685766">
              <a:defRPr/>
            </a:pPr>
            <a:r>
              <a:rPr lang="en-US" sz="750" kern="0" dirty="0">
                <a:solidFill>
                  <a:prstClr val="black"/>
                </a:solidFill>
                <a:latin typeface="Arial" charset="0"/>
              </a:rPr>
              <a:t>1</a:t>
            </a:r>
          </a:p>
        </p:txBody>
      </p:sp>
      <p:sp>
        <p:nvSpPr>
          <p:cNvPr id="1346" name="Rectangle 1345"/>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1347" name="Rectangle 1346"/>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1345" name="Rectangle 1344"/>
          <p:cNvSpPr/>
          <p:nvPr/>
        </p:nvSpPr>
        <p:spPr bwMode="auto">
          <a:xfrm>
            <a:off x="2798907" y="2498893"/>
            <a:ext cx="205740" cy="104996"/>
          </a:xfrm>
          <a:prstGeom prst="rect">
            <a:avLst/>
          </a:prstGeom>
          <a:gradFill rotWithShape="1">
            <a:gsLst>
              <a:gs pos="0">
                <a:srgbClr val="004987"/>
              </a:gs>
              <a:gs pos="35000">
                <a:srgbClr val="004987"/>
              </a:gs>
              <a:gs pos="100000">
                <a:srgbClr val="004987"/>
              </a:gs>
            </a:gsLst>
            <a:lin ang="16200000" scaled="1"/>
          </a:gradFill>
          <a:ln w="9525" cap="flat" cmpd="sng" algn="ctr">
            <a:solidFill>
              <a:srgbClr val="004987"/>
            </a:solidFill>
            <a:prstDash val="solid"/>
            <a:headEnd type="none" w="med" len="med"/>
            <a:tailEnd type="none" w="med" len="med"/>
          </a:ln>
          <a:effectLst>
            <a:outerShdw blurRad="40000" dist="20000" dir="5400000" rotWithShape="0">
              <a:srgbClr val="000000">
                <a:alpha val="38000"/>
              </a:srgbClr>
            </a:outerShdw>
          </a:effectLst>
          <a:scene3d>
            <a:camera prst="orthographicFront">
              <a:rot lat="1200000" lon="20400000" rev="0"/>
            </a:camera>
            <a:lightRig rig="threePt" dir="t"/>
          </a:scene3d>
          <a:sp3d extrusionH="1016000">
            <a:extrusionClr>
              <a:srgbClr val="004987">
                <a:lumMod val="40000"/>
                <a:lumOff val="60000"/>
              </a:srgbClr>
            </a:extrusionClr>
          </a:sp3d>
        </p:spPr>
        <p:txBody>
          <a:bodyPr vert="horz" wrap="square" lIns="0" tIns="0" rIns="0" bIns="0" numCol="1" rtlCol="0" anchor="ctr" anchorCtr="0" compatLnSpc="1">
            <a:prstTxWarp prst="textNoShape">
              <a:avLst/>
            </a:prstTxWarp>
          </a:bodyPr>
          <a:lstStyle/>
          <a:p>
            <a:pPr algn="ctr" defTabSz="685766">
              <a:defRPr/>
            </a:pPr>
            <a:endParaRPr lang="en-US" sz="750" kern="0" dirty="0">
              <a:solidFill>
                <a:prstClr val="black"/>
              </a:solidFill>
              <a:latin typeface="Arial" charset="0"/>
            </a:endParaRPr>
          </a:p>
        </p:txBody>
      </p:sp>
      <p:sp>
        <p:nvSpPr>
          <p:cNvPr id="5" name="Rectangle 4"/>
          <p:cNvSpPr/>
          <p:nvPr/>
        </p:nvSpPr>
        <p:spPr>
          <a:xfrm>
            <a:off x="4702442" y="2876990"/>
            <a:ext cx="4299936" cy="1815882"/>
          </a:xfrm>
          <a:prstGeom prst="rect">
            <a:avLst/>
          </a:prstGeom>
        </p:spPr>
        <p:txBody>
          <a:bodyPr wrap="square">
            <a:spAutoFit/>
          </a:bodyPr>
          <a:lstStyle/>
          <a:p>
            <a:pPr marL="457178" lvl="1" algn="ctr" defTabSz="457178"/>
            <a:r>
              <a:rPr lang="en-CA" sz="1600" dirty="0">
                <a:solidFill>
                  <a:prstClr val="black"/>
                </a:solidFill>
                <a:latin typeface="Intel Clear"/>
              </a:rPr>
              <a:t>Buffers and pre-fetch scheme can be customized to hyperparameters of given DL topology</a:t>
            </a:r>
          </a:p>
          <a:p>
            <a:pPr marL="457178" lvl="1" algn="ctr" defTabSz="457178"/>
            <a:endParaRPr lang="en-CA" sz="1600" dirty="0">
              <a:solidFill>
                <a:prstClr val="black"/>
              </a:solidFill>
              <a:latin typeface="Intel Clear"/>
            </a:endParaRPr>
          </a:p>
          <a:p>
            <a:pPr marL="457178" lvl="1" algn="ctr" defTabSz="457178"/>
            <a:r>
              <a:rPr lang="en-CA" sz="1600" dirty="0">
                <a:solidFill>
                  <a:prstClr val="black"/>
                </a:solidFill>
                <a:latin typeface="Intel Clear"/>
              </a:rPr>
              <a:t>Achieve efficient execution of convolutions and inner products</a:t>
            </a:r>
          </a:p>
          <a:p>
            <a:pPr marL="457178" lvl="1" algn="ctr" defTabSz="457178"/>
            <a:endParaRPr lang="en-CA" sz="1600" dirty="0">
              <a:solidFill>
                <a:prstClr val="black"/>
              </a:solidFill>
              <a:latin typeface="Intel Clear"/>
            </a:endParaRPr>
          </a:p>
        </p:txBody>
      </p:sp>
      <p:sp>
        <p:nvSpPr>
          <p:cNvPr id="346" name="Rectangle 345"/>
          <p:cNvSpPr/>
          <p:nvPr/>
        </p:nvSpPr>
        <p:spPr>
          <a:xfrm>
            <a:off x="5161349" y="1018960"/>
            <a:ext cx="3665478" cy="2062103"/>
          </a:xfrm>
          <a:prstGeom prst="rect">
            <a:avLst/>
          </a:prstGeom>
        </p:spPr>
        <p:txBody>
          <a:bodyPr wrap="square">
            <a:spAutoFit/>
          </a:bodyPr>
          <a:lstStyle/>
          <a:p>
            <a:pPr defTabSz="457178"/>
            <a:r>
              <a:rPr lang="en-CA" sz="1600" dirty="0">
                <a:solidFill>
                  <a:prstClr val="black"/>
                </a:solidFill>
                <a:latin typeface="Intel Clear"/>
              </a:rPr>
              <a:t>Minimize on-chip/off-chip data move:</a:t>
            </a:r>
          </a:p>
          <a:p>
            <a:pPr marL="742913" lvl="1" indent="-285736" defTabSz="457178">
              <a:buFont typeface="Wingdings" panose="05000000000000000000" pitchFamily="2" charset="2"/>
              <a:buChar char="§"/>
            </a:pPr>
            <a:r>
              <a:rPr lang="en-CA" sz="1600" dirty="0">
                <a:solidFill>
                  <a:prstClr val="black"/>
                </a:solidFill>
                <a:latin typeface="Intel Clear"/>
              </a:rPr>
              <a:t>Stream buffer size</a:t>
            </a:r>
          </a:p>
          <a:p>
            <a:pPr marL="742913" lvl="1" indent="-285736" defTabSz="457178">
              <a:buFont typeface="Wingdings" panose="05000000000000000000" pitchFamily="2" charset="2"/>
              <a:buChar char="§"/>
            </a:pPr>
            <a:r>
              <a:rPr lang="en-CA" sz="1600" dirty="0">
                <a:solidFill>
                  <a:prstClr val="black"/>
                </a:solidFill>
                <a:latin typeface="Intel Clear"/>
              </a:rPr>
              <a:t>Filter cache size</a:t>
            </a:r>
          </a:p>
          <a:p>
            <a:pPr marL="742913" lvl="1" indent="-285736" defTabSz="457178">
              <a:buFont typeface="Wingdings" panose="05000000000000000000" pitchFamily="2" charset="2"/>
              <a:buChar char="§"/>
            </a:pPr>
            <a:r>
              <a:rPr lang="en-CA" sz="1600" dirty="0">
                <a:solidFill>
                  <a:prstClr val="black"/>
                </a:solidFill>
                <a:latin typeface="Intel Clear"/>
              </a:rPr>
              <a:t>Pre-fetch mechanisms</a:t>
            </a:r>
          </a:p>
          <a:p>
            <a:pPr marL="1085804" lvl="2" indent="-285736" defTabSz="457178">
              <a:buFont typeface="Wingdings" panose="05000000000000000000" pitchFamily="2" charset="2"/>
              <a:buChar char="§"/>
            </a:pPr>
            <a:r>
              <a:rPr lang="en-CA" sz="1600" dirty="0">
                <a:solidFill>
                  <a:prstClr val="black"/>
                </a:solidFill>
                <a:latin typeface="Intel Clear"/>
              </a:rPr>
              <a:t>On-demand</a:t>
            </a:r>
          </a:p>
          <a:p>
            <a:pPr marL="1085804" lvl="2" indent="-285736" defTabSz="457178">
              <a:buFont typeface="Wingdings" panose="05000000000000000000" pitchFamily="2" charset="2"/>
              <a:buChar char="§"/>
            </a:pPr>
            <a:r>
              <a:rPr lang="en-CA" sz="1600" dirty="0">
                <a:solidFill>
                  <a:prstClr val="black"/>
                </a:solidFill>
                <a:latin typeface="Intel Clear"/>
              </a:rPr>
              <a:t>Pre-load all / partial</a:t>
            </a:r>
          </a:p>
          <a:p>
            <a:pPr marL="742913" lvl="1" indent="-285736" defTabSz="457178">
              <a:buFont typeface="Wingdings" panose="05000000000000000000" pitchFamily="2" charset="2"/>
              <a:buChar char="§"/>
            </a:pPr>
            <a:endParaRPr lang="en-CA" sz="1600" dirty="0">
              <a:solidFill>
                <a:prstClr val="black"/>
              </a:solidFill>
              <a:latin typeface="Intel Clear"/>
            </a:endParaRPr>
          </a:p>
          <a:p>
            <a:pPr marL="742913" lvl="1" indent="-285736" defTabSz="457178">
              <a:buFont typeface="Wingdings" panose="05000000000000000000" pitchFamily="2" charset="2"/>
              <a:buChar char="§"/>
            </a:pPr>
            <a:endParaRPr lang="en-CA" sz="1600" dirty="0">
              <a:solidFill>
                <a:prstClr val="black"/>
              </a:solidFill>
              <a:latin typeface="Intel Clear"/>
            </a:endParaRPr>
          </a:p>
        </p:txBody>
      </p:sp>
    </p:spTree>
    <p:extLst>
      <p:ext uri="{BB962C8B-B14F-4D97-AF65-F5344CB8AC3E}">
        <p14:creationId xmlns:p14="http://schemas.microsoft.com/office/powerpoint/2010/main" val="21464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38</a:t>
            </a:fld>
            <a:endParaRPr lang="en-US" dirty="0"/>
          </a:p>
        </p:txBody>
      </p:sp>
      <p:sp>
        <p:nvSpPr>
          <p:cNvPr id="3" name="Title 2"/>
          <p:cNvSpPr>
            <a:spLocks noGrp="1"/>
          </p:cNvSpPr>
          <p:nvPr>
            <p:ph type="title"/>
          </p:nvPr>
        </p:nvSpPr>
        <p:spPr/>
        <p:txBody>
          <a:bodyPr/>
          <a:lstStyle/>
          <a:p>
            <a:r>
              <a:rPr lang="en-US" dirty="0"/>
              <a:t>Feature Cache (Stream Buffer) and Slicing</a:t>
            </a:r>
          </a:p>
        </p:txBody>
      </p:sp>
      <p:sp>
        <p:nvSpPr>
          <p:cNvPr id="6" name="Rectangle: Rounded Corners 5"/>
          <p:cNvSpPr/>
          <p:nvPr/>
        </p:nvSpPr>
        <p:spPr>
          <a:xfrm>
            <a:off x="1531444" y="2626797"/>
            <a:ext cx="1118330" cy="3420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Convolution</a:t>
            </a:r>
          </a:p>
        </p:txBody>
      </p:sp>
      <p:cxnSp>
        <p:nvCxnSpPr>
          <p:cNvPr id="9" name="Straight Arrow Connector 8"/>
          <p:cNvCxnSpPr>
            <a:endCxn id="43" idx="0"/>
          </p:cNvCxnSpPr>
          <p:nvPr/>
        </p:nvCxnSpPr>
        <p:spPr>
          <a:xfrm flipH="1">
            <a:off x="2087319" y="1576400"/>
            <a:ext cx="3290" cy="3516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69" idx="0"/>
          </p:cNvCxnSpPr>
          <p:nvPr/>
        </p:nvCxnSpPr>
        <p:spPr>
          <a:xfrm>
            <a:off x="2090608" y="2968874"/>
            <a:ext cx="0" cy="2896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42000" y="1665824"/>
            <a:ext cx="749934" cy="169277"/>
          </a:xfrm>
          <a:prstGeom prst="rect">
            <a:avLst/>
          </a:prstGeom>
          <a:noFill/>
        </p:spPr>
        <p:txBody>
          <a:bodyPr vert="horz" wrap="square" lIns="0" tIns="0" rIns="0" bIns="0" rtlCol="0">
            <a:spAutoFit/>
          </a:bodyPr>
          <a:lstStyle/>
          <a:p>
            <a:r>
              <a:rPr lang="en-US" sz="1100" dirty="0">
                <a:solidFill>
                  <a:srgbClr val="003C71"/>
                </a:solidFill>
              </a:rPr>
              <a:t>73x73x128</a:t>
            </a:r>
          </a:p>
        </p:txBody>
      </p:sp>
      <p:sp>
        <p:nvSpPr>
          <p:cNvPr id="19" name="TextBox 18"/>
          <p:cNvSpPr txBox="1"/>
          <p:nvPr/>
        </p:nvSpPr>
        <p:spPr>
          <a:xfrm>
            <a:off x="1278177" y="3052608"/>
            <a:ext cx="677582" cy="169277"/>
          </a:xfrm>
          <a:prstGeom prst="rect">
            <a:avLst/>
          </a:prstGeom>
          <a:noFill/>
        </p:spPr>
        <p:txBody>
          <a:bodyPr vert="horz" wrap="square" lIns="0" tIns="0" rIns="0" bIns="0" rtlCol="0">
            <a:spAutoFit/>
          </a:bodyPr>
          <a:lstStyle/>
          <a:p>
            <a:r>
              <a:rPr lang="en-US" sz="1100" dirty="0">
                <a:solidFill>
                  <a:srgbClr val="003C71"/>
                </a:solidFill>
              </a:rPr>
              <a:t>73x73x32</a:t>
            </a:r>
          </a:p>
        </p:txBody>
      </p:sp>
      <p:sp>
        <p:nvSpPr>
          <p:cNvPr id="20" name="TextBox 19"/>
          <p:cNvSpPr txBox="1"/>
          <p:nvPr/>
        </p:nvSpPr>
        <p:spPr>
          <a:xfrm>
            <a:off x="925090" y="825821"/>
            <a:ext cx="2452190" cy="246221"/>
          </a:xfrm>
          <a:prstGeom prst="rect">
            <a:avLst/>
          </a:prstGeom>
          <a:noFill/>
        </p:spPr>
        <p:txBody>
          <a:bodyPr vert="horz" wrap="square" lIns="0" tIns="0" rIns="0" bIns="0" rtlCol="0">
            <a:spAutoFit/>
          </a:bodyPr>
          <a:lstStyle/>
          <a:p>
            <a:pPr algn="ctr"/>
            <a:r>
              <a:rPr lang="en-US" sz="1600" u="sng" dirty="0">
                <a:solidFill>
                  <a:srgbClr val="003C71"/>
                </a:solidFill>
              </a:rPr>
              <a:t>Un-Sliced Graph</a:t>
            </a:r>
          </a:p>
        </p:txBody>
      </p:sp>
      <p:sp>
        <p:nvSpPr>
          <p:cNvPr id="31" name="TextBox 30"/>
          <p:cNvSpPr txBox="1"/>
          <p:nvPr/>
        </p:nvSpPr>
        <p:spPr>
          <a:xfrm>
            <a:off x="2729818" y="2106003"/>
            <a:ext cx="842723" cy="169277"/>
          </a:xfrm>
          <a:prstGeom prst="rect">
            <a:avLst/>
          </a:prstGeom>
          <a:noFill/>
        </p:spPr>
        <p:txBody>
          <a:bodyPr vert="horz" wrap="square" lIns="0" tIns="0" rIns="0" bIns="0" rtlCol="0">
            <a:spAutoFit/>
          </a:bodyPr>
          <a:lstStyle/>
          <a:p>
            <a:r>
              <a:rPr lang="en-US" sz="1100" dirty="0">
                <a:solidFill>
                  <a:srgbClr val="003C71"/>
                </a:solidFill>
              </a:rPr>
              <a:t>720 M20Ks</a:t>
            </a:r>
          </a:p>
        </p:txBody>
      </p:sp>
      <p:sp>
        <p:nvSpPr>
          <p:cNvPr id="34" name="Rectangle: Rounded Corners 33"/>
          <p:cNvSpPr/>
          <p:nvPr/>
        </p:nvSpPr>
        <p:spPr>
          <a:xfrm>
            <a:off x="4889038" y="2655154"/>
            <a:ext cx="1875536" cy="3420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Convolution Slice#1</a:t>
            </a:r>
          </a:p>
        </p:txBody>
      </p:sp>
      <p:cxnSp>
        <p:nvCxnSpPr>
          <p:cNvPr id="37" name="Straight Arrow Connector 36"/>
          <p:cNvCxnSpPr>
            <a:endCxn id="74" idx="0"/>
          </p:cNvCxnSpPr>
          <p:nvPr/>
        </p:nvCxnSpPr>
        <p:spPr>
          <a:xfrm>
            <a:off x="6765619" y="1203265"/>
            <a:ext cx="1" cy="29165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945796" y="1256067"/>
            <a:ext cx="749934" cy="169277"/>
          </a:xfrm>
          <a:prstGeom prst="rect">
            <a:avLst/>
          </a:prstGeom>
          <a:noFill/>
        </p:spPr>
        <p:txBody>
          <a:bodyPr vert="horz" wrap="square" lIns="0" tIns="0" rIns="0" bIns="0" rtlCol="0">
            <a:spAutoFit/>
          </a:bodyPr>
          <a:lstStyle/>
          <a:p>
            <a:r>
              <a:rPr lang="en-US" sz="1100" dirty="0">
                <a:solidFill>
                  <a:srgbClr val="003C71"/>
                </a:solidFill>
              </a:rPr>
              <a:t>73x73x128</a:t>
            </a:r>
          </a:p>
        </p:txBody>
      </p:sp>
      <p:sp>
        <p:nvSpPr>
          <p:cNvPr id="41" name="TextBox 40"/>
          <p:cNvSpPr txBox="1"/>
          <p:nvPr/>
        </p:nvSpPr>
        <p:spPr>
          <a:xfrm>
            <a:off x="5126290" y="3126306"/>
            <a:ext cx="677582" cy="169277"/>
          </a:xfrm>
          <a:prstGeom prst="rect">
            <a:avLst/>
          </a:prstGeom>
          <a:noFill/>
        </p:spPr>
        <p:txBody>
          <a:bodyPr vert="horz" wrap="square" lIns="0" tIns="0" rIns="0" bIns="0" rtlCol="0">
            <a:spAutoFit/>
          </a:bodyPr>
          <a:lstStyle/>
          <a:p>
            <a:r>
              <a:rPr lang="en-US" sz="1100" dirty="0">
                <a:solidFill>
                  <a:srgbClr val="003C71"/>
                </a:solidFill>
              </a:rPr>
              <a:t>73x</a:t>
            </a:r>
            <a:r>
              <a:rPr lang="en-US" sz="1100" dirty="0">
                <a:solidFill>
                  <a:srgbClr val="FF0000"/>
                </a:solidFill>
              </a:rPr>
              <a:t>37</a:t>
            </a:r>
            <a:r>
              <a:rPr lang="en-US" sz="1100" dirty="0">
                <a:solidFill>
                  <a:srgbClr val="003C71"/>
                </a:solidFill>
              </a:rPr>
              <a:t>x32</a:t>
            </a:r>
            <a:endParaRPr lang="en-US" sz="1100" dirty="0"/>
          </a:p>
        </p:txBody>
      </p:sp>
      <p:sp>
        <p:nvSpPr>
          <p:cNvPr id="42" name="TextBox 41"/>
          <p:cNvSpPr txBox="1"/>
          <p:nvPr/>
        </p:nvSpPr>
        <p:spPr>
          <a:xfrm>
            <a:off x="5687469" y="773371"/>
            <a:ext cx="2097112" cy="246221"/>
          </a:xfrm>
          <a:prstGeom prst="rect">
            <a:avLst/>
          </a:prstGeom>
          <a:noFill/>
        </p:spPr>
        <p:txBody>
          <a:bodyPr vert="horz" wrap="square" lIns="0" tIns="0" rIns="0" bIns="0" rtlCol="0">
            <a:spAutoFit/>
          </a:bodyPr>
          <a:lstStyle/>
          <a:p>
            <a:pPr algn="ctr"/>
            <a:r>
              <a:rPr lang="en-US" sz="1600" u="sng" dirty="0">
                <a:solidFill>
                  <a:srgbClr val="003C71"/>
                </a:solidFill>
              </a:rPr>
              <a:t>Sliced Graph</a:t>
            </a:r>
          </a:p>
        </p:txBody>
      </p:sp>
      <p:sp>
        <p:nvSpPr>
          <p:cNvPr id="43" name="Rectangle 42"/>
          <p:cNvSpPr/>
          <p:nvPr/>
        </p:nvSpPr>
        <p:spPr>
          <a:xfrm>
            <a:off x="1531443" y="1928076"/>
            <a:ext cx="1111750" cy="499856"/>
          </a:xfrm>
          <a:prstGeom prst="rect">
            <a:avLst/>
          </a:prstGeom>
          <a:gradFill>
            <a:gsLst>
              <a:gs pos="0">
                <a:schemeClr val="accent4">
                  <a:tint val="100000"/>
                  <a:shade val="100000"/>
                  <a:satMod val="130000"/>
                  <a:alpha val="50000"/>
                </a:schemeClr>
              </a:gs>
              <a:gs pos="100000">
                <a:schemeClr val="accent4">
                  <a:tint val="50000"/>
                  <a:shade val="100000"/>
                  <a:satMod val="350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Feature Cache</a:t>
            </a:r>
          </a:p>
        </p:txBody>
      </p:sp>
      <p:sp>
        <p:nvSpPr>
          <p:cNvPr id="69" name="Rectangle 68"/>
          <p:cNvSpPr/>
          <p:nvPr/>
        </p:nvSpPr>
        <p:spPr>
          <a:xfrm>
            <a:off x="1531444" y="3258569"/>
            <a:ext cx="1118330" cy="231403"/>
          </a:xfrm>
          <a:prstGeom prst="rect">
            <a:avLst/>
          </a:prstGeom>
          <a:gradFill>
            <a:gsLst>
              <a:gs pos="0">
                <a:schemeClr val="accent4">
                  <a:tint val="100000"/>
                  <a:shade val="100000"/>
                  <a:satMod val="130000"/>
                  <a:alpha val="50000"/>
                </a:schemeClr>
              </a:gs>
              <a:gs pos="100000">
                <a:schemeClr val="accent4">
                  <a:tint val="50000"/>
                  <a:shade val="100000"/>
                  <a:satMod val="350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Feature Cache</a:t>
            </a:r>
          </a:p>
        </p:txBody>
      </p:sp>
      <p:sp>
        <p:nvSpPr>
          <p:cNvPr id="70" name="TextBox 69"/>
          <p:cNvSpPr txBox="1"/>
          <p:nvPr/>
        </p:nvSpPr>
        <p:spPr>
          <a:xfrm>
            <a:off x="2745937" y="3289631"/>
            <a:ext cx="836601" cy="169277"/>
          </a:xfrm>
          <a:prstGeom prst="rect">
            <a:avLst/>
          </a:prstGeom>
          <a:noFill/>
        </p:spPr>
        <p:txBody>
          <a:bodyPr vert="horz" wrap="square" lIns="0" tIns="0" rIns="0" bIns="0" rtlCol="0">
            <a:spAutoFit/>
          </a:bodyPr>
          <a:lstStyle/>
          <a:p>
            <a:r>
              <a:rPr lang="en-US" sz="1100" dirty="0">
                <a:solidFill>
                  <a:srgbClr val="003C71"/>
                </a:solidFill>
              </a:rPr>
              <a:t>180 M20Ks</a:t>
            </a:r>
          </a:p>
        </p:txBody>
      </p:sp>
      <p:sp>
        <p:nvSpPr>
          <p:cNvPr id="71" name="Rectangle: Rounded Corners 70"/>
          <p:cNvSpPr/>
          <p:nvPr/>
        </p:nvSpPr>
        <p:spPr>
          <a:xfrm>
            <a:off x="6832611" y="2655154"/>
            <a:ext cx="1852602" cy="3420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Convolution Slice#2</a:t>
            </a:r>
          </a:p>
        </p:txBody>
      </p:sp>
      <p:sp>
        <p:nvSpPr>
          <p:cNvPr id="74" name="Rectangle 73"/>
          <p:cNvSpPr/>
          <p:nvPr/>
        </p:nvSpPr>
        <p:spPr>
          <a:xfrm>
            <a:off x="6209745" y="1494921"/>
            <a:ext cx="1111750" cy="3163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DDR</a:t>
            </a:r>
          </a:p>
        </p:txBody>
      </p:sp>
      <p:sp>
        <p:nvSpPr>
          <p:cNvPr id="76" name="Rectangle 75"/>
          <p:cNvSpPr/>
          <p:nvPr/>
        </p:nvSpPr>
        <p:spPr>
          <a:xfrm>
            <a:off x="5278902" y="2126102"/>
            <a:ext cx="1111750" cy="277248"/>
          </a:xfrm>
          <a:prstGeom prst="rect">
            <a:avLst/>
          </a:prstGeom>
          <a:gradFill>
            <a:gsLst>
              <a:gs pos="0">
                <a:schemeClr val="accent4">
                  <a:tint val="100000"/>
                  <a:shade val="100000"/>
                  <a:satMod val="130000"/>
                  <a:alpha val="50000"/>
                </a:schemeClr>
              </a:gs>
              <a:gs pos="100000">
                <a:schemeClr val="accent4">
                  <a:tint val="50000"/>
                  <a:shade val="100000"/>
                  <a:satMod val="350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Feature Cache</a:t>
            </a:r>
          </a:p>
        </p:txBody>
      </p:sp>
      <p:sp>
        <p:nvSpPr>
          <p:cNvPr id="79" name="Rectangle 78"/>
          <p:cNvSpPr/>
          <p:nvPr/>
        </p:nvSpPr>
        <p:spPr>
          <a:xfrm>
            <a:off x="7204380" y="2134362"/>
            <a:ext cx="1111750" cy="277248"/>
          </a:xfrm>
          <a:prstGeom prst="rect">
            <a:avLst/>
          </a:prstGeom>
          <a:gradFill>
            <a:gsLst>
              <a:gs pos="0">
                <a:schemeClr val="accent4">
                  <a:tint val="100000"/>
                  <a:shade val="100000"/>
                  <a:satMod val="130000"/>
                  <a:alpha val="50000"/>
                </a:schemeClr>
              </a:gs>
              <a:gs pos="100000">
                <a:schemeClr val="accent4">
                  <a:tint val="50000"/>
                  <a:shade val="100000"/>
                  <a:satMod val="350000"/>
                </a:schemeClr>
              </a:gs>
            </a:gsLst>
          </a:gra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t>Feature Cache</a:t>
            </a:r>
          </a:p>
        </p:txBody>
      </p:sp>
      <p:sp>
        <p:nvSpPr>
          <p:cNvPr id="80" name="Rectangle 79"/>
          <p:cNvSpPr/>
          <p:nvPr/>
        </p:nvSpPr>
        <p:spPr>
          <a:xfrm>
            <a:off x="6253803" y="3402628"/>
            <a:ext cx="1111750" cy="3163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DDR</a:t>
            </a:r>
          </a:p>
        </p:txBody>
      </p:sp>
      <p:cxnSp>
        <p:nvCxnSpPr>
          <p:cNvPr id="84" name="Connector: Elbow 83"/>
          <p:cNvCxnSpPr>
            <a:stCxn id="74" idx="2"/>
            <a:endCxn id="76" idx="0"/>
          </p:cNvCxnSpPr>
          <p:nvPr/>
        </p:nvCxnSpPr>
        <p:spPr>
          <a:xfrm rot="5400000">
            <a:off x="6142775" y="1503256"/>
            <a:ext cx="314849" cy="930842"/>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Connector: Elbow 87"/>
          <p:cNvCxnSpPr>
            <a:stCxn id="74" idx="2"/>
            <a:endCxn id="79" idx="0"/>
          </p:cNvCxnSpPr>
          <p:nvPr/>
        </p:nvCxnSpPr>
        <p:spPr>
          <a:xfrm rot="16200000" flipH="1">
            <a:off x="7101383" y="1475489"/>
            <a:ext cx="323109" cy="994635"/>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endCxn id="6" idx="0"/>
          </p:cNvCxnSpPr>
          <p:nvPr/>
        </p:nvCxnSpPr>
        <p:spPr>
          <a:xfrm>
            <a:off x="2087319" y="2440847"/>
            <a:ext cx="3290" cy="18594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2084029" y="3484892"/>
            <a:ext cx="3290" cy="35167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842668" y="4218832"/>
            <a:ext cx="2936087" cy="215444"/>
          </a:xfrm>
          <a:prstGeom prst="rect">
            <a:avLst/>
          </a:prstGeom>
          <a:noFill/>
        </p:spPr>
        <p:txBody>
          <a:bodyPr vert="horz" wrap="square" lIns="0" tIns="0" rIns="0" bIns="0" rtlCol="0">
            <a:spAutoFit/>
          </a:bodyPr>
          <a:lstStyle/>
          <a:p>
            <a:r>
              <a:rPr lang="en-US" sz="1400" dirty="0">
                <a:solidFill>
                  <a:srgbClr val="003C71"/>
                </a:solidFill>
              </a:rPr>
              <a:t>Feature Cache Required: </a:t>
            </a:r>
            <a:r>
              <a:rPr lang="en-US" sz="1400" b="1" dirty="0">
                <a:solidFill>
                  <a:srgbClr val="003C71"/>
                </a:solidFill>
              </a:rPr>
              <a:t>900</a:t>
            </a:r>
            <a:r>
              <a:rPr lang="en-US" sz="1400" dirty="0">
                <a:solidFill>
                  <a:srgbClr val="003C71"/>
                </a:solidFill>
              </a:rPr>
              <a:t> M20Ks</a:t>
            </a:r>
          </a:p>
        </p:txBody>
      </p:sp>
      <p:cxnSp>
        <p:nvCxnSpPr>
          <p:cNvPr id="120" name="Straight Arrow Connector 119"/>
          <p:cNvCxnSpPr>
            <a:stCxn id="76" idx="2"/>
            <a:endCxn id="34" idx="0"/>
          </p:cNvCxnSpPr>
          <p:nvPr/>
        </p:nvCxnSpPr>
        <p:spPr>
          <a:xfrm flipH="1">
            <a:off x="5826806" y="2403351"/>
            <a:ext cx="7972" cy="25180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79" idx="2"/>
            <a:endCxn id="71" idx="0"/>
          </p:cNvCxnSpPr>
          <p:nvPr/>
        </p:nvCxnSpPr>
        <p:spPr>
          <a:xfrm flipH="1">
            <a:off x="7758912" y="2411611"/>
            <a:ext cx="1342" cy="2435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Connector: Elbow 128"/>
          <p:cNvCxnSpPr>
            <a:stCxn id="34" idx="2"/>
            <a:endCxn id="80" idx="0"/>
          </p:cNvCxnSpPr>
          <p:nvPr/>
        </p:nvCxnSpPr>
        <p:spPr>
          <a:xfrm rot="16200000" flipH="1">
            <a:off x="6115543" y="2708493"/>
            <a:ext cx="405398" cy="982873"/>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Connector: Elbow 131"/>
          <p:cNvCxnSpPr>
            <a:stCxn id="71" idx="2"/>
            <a:endCxn id="80" idx="0"/>
          </p:cNvCxnSpPr>
          <p:nvPr/>
        </p:nvCxnSpPr>
        <p:spPr>
          <a:xfrm rot="5400000">
            <a:off x="7081597" y="2725313"/>
            <a:ext cx="405398" cy="949234"/>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7851942" y="3145383"/>
            <a:ext cx="677582" cy="169277"/>
          </a:xfrm>
          <a:prstGeom prst="rect">
            <a:avLst/>
          </a:prstGeom>
          <a:noFill/>
        </p:spPr>
        <p:txBody>
          <a:bodyPr vert="horz" wrap="square" lIns="0" tIns="0" rIns="0" bIns="0" rtlCol="0">
            <a:spAutoFit/>
          </a:bodyPr>
          <a:lstStyle/>
          <a:p>
            <a:r>
              <a:rPr lang="en-US" sz="1100" dirty="0">
                <a:solidFill>
                  <a:srgbClr val="003C71"/>
                </a:solidFill>
              </a:rPr>
              <a:t>73x</a:t>
            </a:r>
            <a:r>
              <a:rPr lang="en-US" sz="1100" dirty="0">
                <a:solidFill>
                  <a:srgbClr val="FF0000"/>
                </a:solidFill>
              </a:rPr>
              <a:t>36</a:t>
            </a:r>
            <a:r>
              <a:rPr lang="en-US" sz="1100" dirty="0">
                <a:solidFill>
                  <a:srgbClr val="003C71"/>
                </a:solidFill>
              </a:rPr>
              <a:t>x32</a:t>
            </a:r>
            <a:endParaRPr lang="en-US" sz="1100" dirty="0"/>
          </a:p>
        </p:txBody>
      </p:sp>
      <p:sp>
        <p:nvSpPr>
          <p:cNvPr id="139" name="TextBox 138"/>
          <p:cNvSpPr txBox="1"/>
          <p:nvPr/>
        </p:nvSpPr>
        <p:spPr>
          <a:xfrm>
            <a:off x="5056496" y="1835700"/>
            <a:ext cx="817096" cy="169277"/>
          </a:xfrm>
          <a:prstGeom prst="rect">
            <a:avLst/>
          </a:prstGeom>
          <a:noFill/>
        </p:spPr>
        <p:txBody>
          <a:bodyPr vert="horz" wrap="square" lIns="0" tIns="0" rIns="0" bIns="0" rtlCol="0">
            <a:spAutoFit/>
          </a:bodyPr>
          <a:lstStyle/>
          <a:p>
            <a:r>
              <a:rPr lang="en-US" sz="1100" dirty="0">
                <a:solidFill>
                  <a:srgbClr val="003C71"/>
                </a:solidFill>
              </a:rPr>
              <a:t>73x</a:t>
            </a:r>
            <a:r>
              <a:rPr lang="en-US" sz="1100" dirty="0">
                <a:solidFill>
                  <a:srgbClr val="FF0000"/>
                </a:solidFill>
              </a:rPr>
              <a:t>37</a:t>
            </a:r>
            <a:r>
              <a:rPr lang="en-US" sz="1100" dirty="0">
                <a:solidFill>
                  <a:srgbClr val="003C71"/>
                </a:solidFill>
              </a:rPr>
              <a:t>x128</a:t>
            </a:r>
            <a:endParaRPr lang="en-US" sz="1100" dirty="0"/>
          </a:p>
        </p:txBody>
      </p:sp>
      <p:sp>
        <p:nvSpPr>
          <p:cNvPr id="140" name="TextBox 139"/>
          <p:cNvSpPr txBox="1"/>
          <p:nvPr/>
        </p:nvSpPr>
        <p:spPr>
          <a:xfrm>
            <a:off x="7839233" y="1847754"/>
            <a:ext cx="824778" cy="169277"/>
          </a:xfrm>
          <a:prstGeom prst="rect">
            <a:avLst/>
          </a:prstGeom>
          <a:noFill/>
        </p:spPr>
        <p:txBody>
          <a:bodyPr vert="horz" wrap="square" lIns="0" tIns="0" rIns="0" bIns="0" rtlCol="0">
            <a:spAutoFit/>
          </a:bodyPr>
          <a:lstStyle/>
          <a:p>
            <a:r>
              <a:rPr lang="en-US" sz="1100" dirty="0">
                <a:solidFill>
                  <a:srgbClr val="003C71"/>
                </a:solidFill>
              </a:rPr>
              <a:t>73x</a:t>
            </a:r>
            <a:r>
              <a:rPr lang="en-US" sz="1100" dirty="0">
                <a:solidFill>
                  <a:srgbClr val="FF0000"/>
                </a:solidFill>
              </a:rPr>
              <a:t>36</a:t>
            </a:r>
            <a:r>
              <a:rPr lang="en-US" sz="1100" dirty="0">
                <a:solidFill>
                  <a:srgbClr val="003C71"/>
                </a:solidFill>
              </a:rPr>
              <a:t>x128</a:t>
            </a:r>
            <a:endParaRPr lang="en-US" sz="1100" dirty="0"/>
          </a:p>
        </p:txBody>
      </p:sp>
      <p:cxnSp>
        <p:nvCxnSpPr>
          <p:cNvPr id="141" name="Straight Arrow Connector 140"/>
          <p:cNvCxnSpPr/>
          <p:nvPr/>
        </p:nvCxnSpPr>
        <p:spPr>
          <a:xfrm>
            <a:off x="6813627" y="3773090"/>
            <a:ext cx="1" cy="29165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6059744" y="3839283"/>
            <a:ext cx="749934" cy="169277"/>
          </a:xfrm>
          <a:prstGeom prst="rect">
            <a:avLst/>
          </a:prstGeom>
          <a:noFill/>
        </p:spPr>
        <p:txBody>
          <a:bodyPr vert="horz" wrap="square" lIns="0" tIns="0" rIns="0" bIns="0" rtlCol="0">
            <a:spAutoFit/>
          </a:bodyPr>
          <a:lstStyle/>
          <a:p>
            <a:r>
              <a:rPr lang="en-US" sz="1100" dirty="0">
                <a:solidFill>
                  <a:srgbClr val="003C71"/>
                </a:solidFill>
              </a:rPr>
              <a:t>73x73x16</a:t>
            </a:r>
          </a:p>
        </p:txBody>
      </p:sp>
      <p:cxnSp>
        <p:nvCxnSpPr>
          <p:cNvPr id="144" name="Straight Connector 143"/>
          <p:cNvCxnSpPr/>
          <p:nvPr/>
        </p:nvCxnSpPr>
        <p:spPr>
          <a:xfrm>
            <a:off x="4570413" y="896051"/>
            <a:ext cx="0" cy="365468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5278903" y="4222274"/>
            <a:ext cx="2936087" cy="215444"/>
          </a:xfrm>
          <a:prstGeom prst="rect">
            <a:avLst/>
          </a:prstGeom>
          <a:noFill/>
        </p:spPr>
        <p:txBody>
          <a:bodyPr vert="horz" wrap="square" lIns="0" tIns="0" rIns="0" bIns="0" rtlCol="0">
            <a:spAutoFit/>
          </a:bodyPr>
          <a:lstStyle/>
          <a:p>
            <a:r>
              <a:rPr lang="en-US" sz="1400" dirty="0">
                <a:solidFill>
                  <a:srgbClr val="003C71"/>
                </a:solidFill>
              </a:rPr>
              <a:t>Feature Cache Required: </a:t>
            </a:r>
            <a:r>
              <a:rPr lang="en-US" sz="1400" b="1" dirty="0">
                <a:solidFill>
                  <a:srgbClr val="003C71"/>
                </a:solidFill>
              </a:rPr>
              <a:t>384</a:t>
            </a:r>
            <a:r>
              <a:rPr lang="en-US" sz="1400" dirty="0">
                <a:solidFill>
                  <a:srgbClr val="003C71"/>
                </a:solidFill>
              </a:rPr>
              <a:t> M20Ks</a:t>
            </a:r>
          </a:p>
        </p:txBody>
      </p:sp>
    </p:spTree>
    <p:extLst>
      <p:ext uri="{BB962C8B-B14F-4D97-AF65-F5344CB8AC3E}">
        <p14:creationId xmlns:p14="http://schemas.microsoft.com/office/powerpoint/2010/main" val="5603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p:bldP spid="41" grpId="0"/>
      <p:bldP spid="42" grpId="0"/>
      <p:bldP spid="71" grpId="0" animBg="1"/>
      <p:bldP spid="74" grpId="0" animBg="1"/>
      <p:bldP spid="76" grpId="0" animBg="1"/>
      <p:bldP spid="79" grpId="0" animBg="1"/>
      <p:bldP spid="80" grpId="0" animBg="1"/>
      <p:bldP spid="137" grpId="0"/>
      <p:bldP spid="139" grpId="0"/>
      <p:bldP spid="140" grpId="0"/>
      <p:bldP spid="142" grpId="0"/>
      <p:bldP spid="1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101FB-2778-4D12-A00B-F7D592A5F453}"/>
              </a:ext>
            </a:extLst>
          </p:cNvPr>
          <p:cNvSpPr>
            <a:spLocks noGrp="1"/>
          </p:cNvSpPr>
          <p:nvPr>
            <p:ph type="sldNum" sz="quarter" idx="12"/>
          </p:nvPr>
        </p:nvSpPr>
        <p:spPr/>
        <p:txBody>
          <a:bodyPr/>
          <a:lstStyle/>
          <a:p>
            <a:fld id="{EE2556C5-CE8C-6547-B838-EA80C61A4AF7}" type="slidenum">
              <a:rPr lang="en-US" smtClean="0"/>
              <a:pPr/>
              <a:t>39</a:t>
            </a:fld>
            <a:endParaRPr lang="en-US"/>
          </a:p>
        </p:txBody>
      </p:sp>
      <p:sp>
        <p:nvSpPr>
          <p:cNvPr id="3" name="Title 2">
            <a:extLst>
              <a:ext uri="{FF2B5EF4-FFF2-40B4-BE49-F238E27FC236}">
                <a16:creationId xmlns:a16="http://schemas.microsoft.com/office/drawing/2014/main" id="{AE22AC08-2BB9-4FC6-A704-F0DC715A0100}"/>
              </a:ext>
            </a:extLst>
          </p:cNvPr>
          <p:cNvSpPr>
            <a:spLocks noGrp="1"/>
          </p:cNvSpPr>
          <p:nvPr>
            <p:ph type="title"/>
          </p:nvPr>
        </p:nvSpPr>
        <p:spPr/>
        <p:txBody>
          <a:bodyPr/>
          <a:lstStyle/>
          <a:p>
            <a:r>
              <a:rPr lang="en-US" dirty="0"/>
              <a:t>Feature Cache (Stream Buffer) and Slicing</a:t>
            </a:r>
          </a:p>
        </p:txBody>
      </p:sp>
      <p:cxnSp>
        <p:nvCxnSpPr>
          <p:cNvPr id="6" name="Straight Arrow Connector 5">
            <a:extLst>
              <a:ext uri="{FF2B5EF4-FFF2-40B4-BE49-F238E27FC236}">
                <a16:creationId xmlns:a16="http://schemas.microsoft.com/office/drawing/2014/main" id="{FE3BF24B-717B-41FD-B10D-55323103FBC8}"/>
              </a:ext>
            </a:extLst>
          </p:cNvPr>
          <p:cNvCxnSpPr>
            <a:cxnSpLocks/>
          </p:cNvCxnSpPr>
          <p:nvPr/>
        </p:nvCxnSpPr>
        <p:spPr>
          <a:xfrm flipV="1">
            <a:off x="1326620" y="1092846"/>
            <a:ext cx="0" cy="275078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9D2B836-6A31-4FF8-AF40-50C7694E00CC}"/>
              </a:ext>
            </a:extLst>
          </p:cNvPr>
          <p:cNvCxnSpPr>
            <a:cxnSpLocks/>
          </p:cNvCxnSpPr>
          <p:nvPr/>
        </p:nvCxnSpPr>
        <p:spPr>
          <a:xfrm>
            <a:off x="1326621" y="3843627"/>
            <a:ext cx="606391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6ACF214-70D0-439D-89FB-8E22F50418AF}"/>
              </a:ext>
            </a:extLst>
          </p:cNvPr>
          <p:cNvSpPr txBox="1"/>
          <p:nvPr/>
        </p:nvSpPr>
        <p:spPr>
          <a:xfrm rot="16200000">
            <a:off x="731058" y="1437314"/>
            <a:ext cx="823944" cy="169277"/>
          </a:xfrm>
          <a:prstGeom prst="rect">
            <a:avLst/>
          </a:prstGeom>
          <a:noFill/>
        </p:spPr>
        <p:txBody>
          <a:bodyPr vert="horz" wrap="none" lIns="0" tIns="0" rIns="0" bIns="0" rtlCol="0">
            <a:spAutoFit/>
          </a:bodyPr>
          <a:lstStyle/>
          <a:p>
            <a:r>
              <a:rPr lang="en-US" sz="1100" dirty="0"/>
              <a:t>Performance</a:t>
            </a:r>
          </a:p>
        </p:txBody>
      </p:sp>
      <p:sp>
        <p:nvSpPr>
          <p:cNvPr id="12" name="TextBox 11">
            <a:extLst>
              <a:ext uri="{FF2B5EF4-FFF2-40B4-BE49-F238E27FC236}">
                <a16:creationId xmlns:a16="http://schemas.microsoft.com/office/drawing/2014/main" id="{1395B46B-23AC-4981-8146-4E4E6E176B17}"/>
              </a:ext>
            </a:extLst>
          </p:cNvPr>
          <p:cNvSpPr txBox="1"/>
          <p:nvPr/>
        </p:nvSpPr>
        <p:spPr>
          <a:xfrm>
            <a:off x="6129992" y="3848832"/>
            <a:ext cx="1207062" cy="169277"/>
          </a:xfrm>
          <a:prstGeom prst="rect">
            <a:avLst/>
          </a:prstGeom>
          <a:noFill/>
        </p:spPr>
        <p:txBody>
          <a:bodyPr vert="horz" wrap="none" lIns="0" tIns="0" rIns="0" bIns="0" rtlCol="0">
            <a:spAutoFit/>
          </a:bodyPr>
          <a:lstStyle/>
          <a:p>
            <a:r>
              <a:rPr lang="en-US" sz="1100" dirty="0"/>
              <a:t>Feature Cache Size</a:t>
            </a:r>
          </a:p>
        </p:txBody>
      </p:sp>
      <p:grpSp>
        <p:nvGrpSpPr>
          <p:cNvPr id="19" name="Group 18">
            <a:extLst>
              <a:ext uri="{FF2B5EF4-FFF2-40B4-BE49-F238E27FC236}">
                <a16:creationId xmlns:a16="http://schemas.microsoft.com/office/drawing/2014/main" id="{B05CA387-0971-40E4-9E97-D5A2E51A8B0E}"/>
              </a:ext>
            </a:extLst>
          </p:cNvPr>
          <p:cNvGrpSpPr/>
          <p:nvPr/>
        </p:nvGrpSpPr>
        <p:grpSpPr>
          <a:xfrm>
            <a:off x="1822773" y="910666"/>
            <a:ext cx="5053565" cy="4048238"/>
            <a:chOff x="1476228" y="909664"/>
            <a:chExt cx="5053565" cy="4048238"/>
          </a:xfrm>
        </p:grpSpPr>
        <p:sp>
          <p:nvSpPr>
            <p:cNvPr id="14" name="Arc 13">
              <a:extLst>
                <a:ext uri="{FF2B5EF4-FFF2-40B4-BE49-F238E27FC236}">
                  <a16:creationId xmlns:a16="http://schemas.microsoft.com/office/drawing/2014/main" id="{42462740-B702-41C4-BFBC-45806B21AF38}"/>
                </a:ext>
              </a:extLst>
            </p:cNvPr>
            <p:cNvSpPr/>
            <p:nvPr/>
          </p:nvSpPr>
          <p:spPr>
            <a:xfrm rot="16200000">
              <a:off x="2415547" y="2055491"/>
              <a:ext cx="3139829" cy="2664993"/>
            </a:xfrm>
            <a:prstGeom prst="arc">
              <a:avLst>
                <a:gd name="adj1" fmla="val 18016213"/>
                <a:gd name="adj2" fmla="val 3636916"/>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Arc 14">
              <a:extLst>
                <a:ext uri="{FF2B5EF4-FFF2-40B4-BE49-F238E27FC236}">
                  <a16:creationId xmlns:a16="http://schemas.microsoft.com/office/drawing/2014/main" id="{7E1549FC-639E-401B-9A85-2F25E9293892}"/>
                </a:ext>
              </a:extLst>
            </p:cNvPr>
            <p:cNvSpPr/>
            <p:nvPr/>
          </p:nvSpPr>
          <p:spPr>
            <a:xfrm rot="12159916" flipH="1">
              <a:off x="1476228" y="909664"/>
              <a:ext cx="1407273" cy="2855379"/>
            </a:xfrm>
            <a:prstGeom prst="arc">
              <a:avLst>
                <a:gd name="adj1" fmla="val 17457687"/>
                <a:gd name="adj2" fmla="val 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8" name="Arc 17">
              <a:extLst>
                <a:ext uri="{FF2B5EF4-FFF2-40B4-BE49-F238E27FC236}">
                  <a16:creationId xmlns:a16="http://schemas.microsoft.com/office/drawing/2014/main" id="{9555AF99-AA34-42C8-892F-8DE2CBC73892}"/>
                </a:ext>
              </a:extLst>
            </p:cNvPr>
            <p:cNvSpPr/>
            <p:nvPr/>
          </p:nvSpPr>
          <p:spPr>
            <a:xfrm rot="9440084">
              <a:off x="5122520" y="987873"/>
              <a:ext cx="1407273" cy="2855379"/>
            </a:xfrm>
            <a:prstGeom prst="arc">
              <a:avLst>
                <a:gd name="adj1" fmla="val 17457687"/>
                <a:gd name="adj2" fmla="val 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20" name="TextBox 19">
            <a:extLst>
              <a:ext uri="{FF2B5EF4-FFF2-40B4-BE49-F238E27FC236}">
                <a16:creationId xmlns:a16="http://schemas.microsoft.com/office/drawing/2014/main" id="{A0486845-FD03-4EEC-AF90-A3A846E350CB}"/>
              </a:ext>
            </a:extLst>
          </p:cNvPr>
          <p:cNvSpPr txBox="1"/>
          <p:nvPr/>
        </p:nvSpPr>
        <p:spPr>
          <a:xfrm>
            <a:off x="1704200" y="1153910"/>
            <a:ext cx="1336904" cy="169277"/>
          </a:xfrm>
          <a:prstGeom prst="rect">
            <a:avLst/>
          </a:prstGeom>
          <a:noFill/>
        </p:spPr>
        <p:txBody>
          <a:bodyPr vert="horz" wrap="none" lIns="0" tIns="0" rIns="0" bIns="0" rtlCol="0">
            <a:spAutoFit/>
          </a:bodyPr>
          <a:lstStyle/>
          <a:p>
            <a:r>
              <a:rPr lang="en-US" sz="1100" dirty="0">
                <a:solidFill>
                  <a:srgbClr val="003C71"/>
                </a:solidFill>
              </a:rPr>
              <a:t>Small Feature Cache </a:t>
            </a:r>
          </a:p>
        </p:txBody>
      </p:sp>
      <p:sp>
        <p:nvSpPr>
          <p:cNvPr id="22" name="TextBox 21">
            <a:extLst>
              <a:ext uri="{FF2B5EF4-FFF2-40B4-BE49-F238E27FC236}">
                <a16:creationId xmlns:a16="http://schemas.microsoft.com/office/drawing/2014/main" id="{288F22A0-BC47-4923-8256-885EF436CEC8}"/>
              </a:ext>
            </a:extLst>
          </p:cNvPr>
          <p:cNvSpPr txBox="1"/>
          <p:nvPr/>
        </p:nvSpPr>
        <p:spPr>
          <a:xfrm>
            <a:off x="1829821" y="1697110"/>
            <a:ext cx="1030731" cy="338554"/>
          </a:xfrm>
          <a:prstGeom prst="rect">
            <a:avLst/>
          </a:prstGeom>
          <a:noFill/>
        </p:spPr>
        <p:txBody>
          <a:bodyPr vert="horz" wrap="none" lIns="0" tIns="0" rIns="0" bIns="0" rtlCol="0">
            <a:spAutoFit/>
          </a:bodyPr>
          <a:lstStyle/>
          <a:p>
            <a:pPr algn="ctr"/>
            <a:r>
              <a:rPr lang="en-US" sz="1100" dirty="0">
                <a:solidFill>
                  <a:srgbClr val="003C71"/>
                </a:solidFill>
              </a:rPr>
              <a:t>Bigger PE array, </a:t>
            </a:r>
          </a:p>
          <a:p>
            <a:pPr algn="ctr"/>
            <a:r>
              <a:rPr lang="en-US" sz="1100" dirty="0">
                <a:solidFill>
                  <a:srgbClr val="003C71"/>
                </a:solidFill>
              </a:rPr>
              <a:t>but more slicing</a:t>
            </a:r>
          </a:p>
        </p:txBody>
      </p:sp>
      <p:sp>
        <p:nvSpPr>
          <p:cNvPr id="23" name="TextBox 22">
            <a:extLst>
              <a:ext uri="{FF2B5EF4-FFF2-40B4-BE49-F238E27FC236}">
                <a16:creationId xmlns:a16="http://schemas.microsoft.com/office/drawing/2014/main" id="{999F2689-CEF0-462B-B190-E0369030D215}"/>
              </a:ext>
            </a:extLst>
          </p:cNvPr>
          <p:cNvSpPr txBox="1"/>
          <p:nvPr/>
        </p:nvSpPr>
        <p:spPr>
          <a:xfrm>
            <a:off x="1712858" y="2412880"/>
            <a:ext cx="1178458" cy="338554"/>
          </a:xfrm>
          <a:prstGeom prst="rect">
            <a:avLst/>
          </a:prstGeom>
          <a:noFill/>
          <a:ln w="12700">
            <a:solidFill>
              <a:schemeClr val="tx2"/>
            </a:solidFill>
          </a:ln>
        </p:spPr>
        <p:txBody>
          <a:bodyPr vert="horz" wrap="square" lIns="0" tIns="0" rIns="0" bIns="0" rtlCol="0">
            <a:spAutoFit/>
          </a:bodyPr>
          <a:lstStyle/>
          <a:p>
            <a:pPr algn="ctr"/>
            <a:r>
              <a:rPr lang="en-US" sz="1100" b="1" dirty="0">
                <a:solidFill>
                  <a:srgbClr val="003C71"/>
                </a:solidFill>
              </a:rPr>
              <a:t>Performance Bottleneck = DDR</a:t>
            </a:r>
          </a:p>
        </p:txBody>
      </p:sp>
      <p:sp>
        <p:nvSpPr>
          <p:cNvPr id="24" name="Arrow: Down 23">
            <a:extLst>
              <a:ext uri="{FF2B5EF4-FFF2-40B4-BE49-F238E27FC236}">
                <a16:creationId xmlns:a16="http://schemas.microsoft.com/office/drawing/2014/main" id="{FF7B99CF-3930-44E6-9769-74B256D2DA94}"/>
              </a:ext>
            </a:extLst>
          </p:cNvPr>
          <p:cNvSpPr/>
          <p:nvPr/>
        </p:nvSpPr>
        <p:spPr>
          <a:xfrm>
            <a:off x="2206815" y="1358810"/>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Arrow: Down 24">
            <a:extLst>
              <a:ext uri="{FF2B5EF4-FFF2-40B4-BE49-F238E27FC236}">
                <a16:creationId xmlns:a16="http://schemas.microsoft.com/office/drawing/2014/main" id="{78C7E96A-550E-4376-9200-2A6FFAB3FB06}"/>
              </a:ext>
            </a:extLst>
          </p:cNvPr>
          <p:cNvSpPr/>
          <p:nvPr/>
        </p:nvSpPr>
        <p:spPr>
          <a:xfrm>
            <a:off x="2206815" y="2061601"/>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35619C1F-902A-43B5-A766-6F74C0957908}"/>
              </a:ext>
            </a:extLst>
          </p:cNvPr>
          <p:cNvSpPr txBox="1"/>
          <p:nvPr/>
        </p:nvSpPr>
        <p:spPr>
          <a:xfrm>
            <a:off x="5817961" y="1153910"/>
            <a:ext cx="1178208" cy="169277"/>
          </a:xfrm>
          <a:prstGeom prst="rect">
            <a:avLst/>
          </a:prstGeom>
          <a:noFill/>
        </p:spPr>
        <p:txBody>
          <a:bodyPr vert="horz" wrap="none" lIns="0" tIns="0" rIns="0" bIns="0" rtlCol="0">
            <a:spAutoFit/>
          </a:bodyPr>
          <a:lstStyle/>
          <a:p>
            <a:r>
              <a:rPr lang="en-US" sz="1100" dirty="0">
                <a:solidFill>
                  <a:srgbClr val="003C71"/>
                </a:solidFill>
              </a:rPr>
              <a:t>Big Feature Cache </a:t>
            </a:r>
          </a:p>
        </p:txBody>
      </p:sp>
      <p:sp>
        <p:nvSpPr>
          <p:cNvPr id="27" name="TextBox 26">
            <a:extLst>
              <a:ext uri="{FF2B5EF4-FFF2-40B4-BE49-F238E27FC236}">
                <a16:creationId xmlns:a16="http://schemas.microsoft.com/office/drawing/2014/main" id="{C7DD4AB0-7545-45DD-ACF0-15DD154B69B1}"/>
              </a:ext>
            </a:extLst>
          </p:cNvPr>
          <p:cNvSpPr txBox="1"/>
          <p:nvPr/>
        </p:nvSpPr>
        <p:spPr>
          <a:xfrm>
            <a:off x="5782059" y="1697292"/>
            <a:ext cx="1280800" cy="338554"/>
          </a:xfrm>
          <a:prstGeom prst="rect">
            <a:avLst/>
          </a:prstGeom>
          <a:noFill/>
        </p:spPr>
        <p:txBody>
          <a:bodyPr vert="horz" wrap="none" lIns="0" tIns="0" rIns="0" bIns="0" rtlCol="0">
            <a:spAutoFit/>
          </a:bodyPr>
          <a:lstStyle/>
          <a:p>
            <a:pPr algn="ctr"/>
            <a:r>
              <a:rPr lang="en-US" sz="1100" dirty="0">
                <a:solidFill>
                  <a:srgbClr val="003C71"/>
                </a:solidFill>
              </a:rPr>
              <a:t>Less slicing,</a:t>
            </a:r>
          </a:p>
          <a:p>
            <a:pPr algn="ctr"/>
            <a:r>
              <a:rPr lang="en-US" sz="1100" dirty="0">
                <a:solidFill>
                  <a:srgbClr val="003C71"/>
                </a:solidFill>
              </a:rPr>
              <a:t>but smaller PE array</a:t>
            </a:r>
          </a:p>
        </p:txBody>
      </p:sp>
      <p:sp>
        <p:nvSpPr>
          <p:cNvPr id="28" name="TextBox 27">
            <a:extLst>
              <a:ext uri="{FF2B5EF4-FFF2-40B4-BE49-F238E27FC236}">
                <a16:creationId xmlns:a16="http://schemas.microsoft.com/office/drawing/2014/main" id="{84DAF81E-E423-4253-B7CF-DD16A27AE562}"/>
              </a:ext>
            </a:extLst>
          </p:cNvPr>
          <p:cNvSpPr txBox="1"/>
          <p:nvPr/>
        </p:nvSpPr>
        <p:spPr>
          <a:xfrm>
            <a:off x="5657968" y="2407883"/>
            <a:ext cx="1582029" cy="338554"/>
          </a:xfrm>
          <a:prstGeom prst="rect">
            <a:avLst/>
          </a:prstGeom>
          <a:noFill/>
          <a:ln w="12700">
            <a:solidFill>
              <a:schemeClr val="tx2"/>
            </a:solidFill>
          </a:ln>
        </p:spPr>
        <p:txBody>
          <a:bodyPr vert="horz" wrap="square" lIns="0" tIns="0" rIns="0" bIns="0" rtlCol="0">
            <a:spAutoFit/>
          </a:bodyPr>
          <a:lstStyle/>
          <a:p>
            <a:pPr algn="ctr"/>
            <a:r>
              <a:rPr lang="en-US" sz="1100" b="1" dirty="0">
                <a:solidFill>
                  <a:srgbClr val="003C71"/>
                </a:solidFill>
              </a:rPr>
              <a:t>Performance Bottleneck = PE Compute</a:t>
            </a:r>
          </a:p>
        </p:txBody>
      </p:sp>
      <p:sp>
        <p:nvSpPr>
          <p:cNvPr id="29" name="Arrow: Down 28">
            <a:extLst>
              <a:ext uri="{FF2B5EF4-FFF2-40B4-BE49-F238E27FC236}">
                <a16:creationId xmlns:a16="http://schemas.microsoft.com/office/drawing/2014/main" id="{2212E943-A5B3-4162-A1E0-CFE371A965AE}"/>
              </a:ext>
            </a:extLst>
          </p:cNvPr>
          <p:cNvSpPr/>
          <p:nvPr/>
        </p:nvSpPr>
        <p:spPr>
          <a:xfrm>
            <a:off x="6284080" y="1358992"/>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Arrow: Down 29">
            <a:extLst>
              <a:ext uri="{FF2B5EF4-FFF2-40B4-BE49-F238E27FC236}">
                <a16:creationId xmlns:a16="http://schemas.microsoft.com/office/drawing/2014/main" id="{6A2119B0-C1FC-4C33-B022-6526CB611300}"/>
              </a:ext>
            </a:extLst>
          </p:cNvPr>
          <p:cNvSpPr/>
          <p:nvPr/>
        </p:nvSpPr>
        <p:spPr>
          <a:xfrm>
            <a:off x="6284080" y="2061782"/>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0A1286FC-DA62-4C9E-BF1B-108443911241}"/>
              </a:ext>
            </a:extLst>
          </p:cNvPr>
          <p:cNvSpPr txBox="1"/>
          <p:nvPr/>
        </p:nvSpPr>
        <p:spPr>
          <a:xfrm>
            <a:off x="3628951" y="836863"/>
            <a:ext cx="1399238" cy="507831"/>
          </a:xfrm>
          <a:prstGeom prst="rect">
            <a:avLst/>
          </a:prstGeom>
          <a:noFill/>
        </p:spPr>
        <p:txBody>
          <a:bodyPr vert="horz" wrap="square" lIns="0" tIns="0" rIns="0" bIns="0" rtlCol="0">
            <a:spAutoFit/>
          </a:bodyPr>
          <a:lstStyle/>
          <a:p>
            <a:pPr algn="ctr"/>
            <a:r>
              <a:rPr lang="en-US" sz="1100" b="1" i="1" dirty="0">
                <a:solidFill>
                  <a:srgbClr val="00B0F0"/>
                </a:solidFill>
              </a:rPr>
              <a:t>Sweet spot varies based on graph dimensions</a:t>
            </a:r>
          </a:p>
        </p:txBody>
      </p:sp>
      <p:cxnSp>
        <p:nvCxnSpPr>
          <p:cNvPr id="34" name="Straight Arrow Connector 33">
            <a:extLst>
              <a:ext uri="{FF2B5EF4-FFF2-40B4-BE49-F238E27FC236}">
                <a16:creationId xmlns:a16="http://schemas.microsoft.com/office/drawing/2014/main" id="{26C9D960-8CA2-4A04-8F62-7350B846F07E}"/>
              </a:ext>
            </a:extLst>
          </p:cNvPr>
          <p:cNvCxnSpPr>
            <a:cxnSpLocks/>
          </p:cNvCxnSpPr>
          <p:nvPr/>
        </p:nvCxnSpPr>
        <p:spPr>
          <a:xfrm>
            <a:off x="4298491" y="1364825"/>
            <a:ext cx="0" cy="352416"/>
          </a:xfrm>
          <a:prstGeom prst="straightConnector1">
            <a:avLst/>
          </a:pr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617DCA15-88A4-4358-AEE3-3E46C5EA3B21}"/>
              </a:ext>
            </a:extLst>
          </p:cNvPr>
          <p:cNvCxnSpPr>
            <a:cxnSpLocks/>
          </p:cNvCxnSpPr>
          <p:nvPr/>
        </p:nvCxnSpPr>
        <p:spPr>
          <a:xfrm>
            <a:off x="1326621" y="4092279"/>
            <a:ext cx="6063916" cy="0"/>
          </a:xfrm>
          <a:prstGeom prst="straightConnector1">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CE4E0359-C91B-48C2-A6F9-DF289F0AF3FE}"/>
              </a:ext>
            </a:extLst>
          </p:cNvPr>
          <p:cNvSpPr txBox="1"/>
          <p:nvPr/>
        </p:nvSpPr>
        <p:spPr>
          <a:xfrm>
            <a:off x="1424016" y="4128886"/>
            <a:ext cx="841577" cy="169277"/>
          </a:xfrm>
          <a:prstGeom prst="rect">
            <a:avLst/>
          </a:prstGeom>
          <a:noFill/>
        </p:spPr>
        <p:txBody>
          <a:bodyPr vert="horz" wrap="none" lIns="0" tIns="0" rIns="0" bIns="0" rtlCol="0">
            <a:spAutoFit/>
          </a:bodyPr>
          <a:lstStyle/>
          <a:p>
            <a:r>
              <a:rPr lang="en-US" sz="1100" dirty="0"/>
              <a:t>PE Array Size</a:t>
            </a:r>
          </a:p>
        </p:txBody>
      </p:sp>
    </p:spTree>
    <p:extLst>
      <p:ext uri="{BB962C8B-B14F-4D97-AF65-F5344CB8AC3E}">
        <p14:creationId xmlns:p14="http://schemas.microsoft.com/office/powerpoint/2010/main" val="2032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1191" y="1739506"/>
            <a:ext cx="9141619" cy="1570135"/>
          </a:xfrm>
          <a:prstGeom prst="rect">
            <a:avLst/>
          </a:prstGeom>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defTabSz="685800" eaLnBrk="0" fontAlgn="base" hangingPunct="0">
              <a:spcBef>
                <a:spcPct val="0"/>
              </a:spcBef>
              <a:spcAft>
                <a:spcPct val="0"/>
              </a:spcAft>
              <a:defRPr/>
            </a:pPr>
            <a:endParaRPr lang="en-US" sz="1350">
              <a:solidFill>
                <a:prstClr val="black"/>
              </a:solidFill>
              <a:latin typeface="Intel Clear"/>
            </a:endParaRPr>
          </a:p>
        </p:txBody>
      </p:sp>
      <p:sp>
        <p:nvSpPr>
          <p:cNvPr id="423949" name="Rectangle 13"/>
          <p:cNvSpPr>
            <a:spLocks noGrp="1" noChangeArrowheads="1"/>
          </p:cNvSpPr>
          <p:nvPr>
            <p:ph type="title"/>
          </p:nvPr>
        </p:nvSpPr>
        <p:spPr/>
        <p:txBody>
          <a:bodyPr/>
          <a:lstStyle/>
          <a:p>
            <a:pPr>
              <a:defRPr/>
            </a:pPr>
            <a:r>
              <a:rPr lang="en-US" dirty="0"/>
              <a:t>Taking Advantage of Parallelism</a:t>
            </a:r>
            <a:endParaRPr lang="en-US" dirty="0">
              <a:solidFill>
                <a:srgbClr val="0070C0"/>
              </a:solidFill>
              <a:effectLst>
                <a:outerShdw blurRad="38100" dist="38100" dir="2700000" algn="tl">
                  <a:srgbClr val="C0C0C0"/>
                </a:outerShdw>
              </a:effectLst>
            </a:endParaRPr>
          </a:p>
        </p:txBody>
      </p:sp>
      <p:sp>
        <p:nvSpPr>
          <p:cNvPr id="8195" name="Slide Number Placeholder 3"/>
          <p:cNvSpPr>
            <a:spLocks noGrp="1"/>
          </p:cNvSpPr>
          <p:nvPr>
            <p:ph type="sldNum" sz="quarter" idx="10"/>
          </p:nvPr>
        </p:nvSpPr>
        <p:spPr>
          <a:noFill/>
        </p:spPr>
        <p:txBody>
          <a:bodyPr/>
          <a:lstStyle/>
          <a:p>
            <a:pPr defTabSz="685800" eaLnBrk="0" fontAlgn="base" hangingPunct="0">
              <a:spcBef>
                <a:spcPct val="0"/>
              </a:spcBef>
              <a:spcAft>
                <a:spcPct val="0"/>
              </a:spcAft>
            </a:pPr>
            <a:fld id="{3DF2A387-8AD4-4810-BC31-55A671A13751}" type="slidenum">
              <a:rPr lang="en-US">
                <a:solidFill>
                  <a:prstClr val="white"/>
                </a:solidFill>
                <a:latin typeface="Intel Clear"/>
              </a:rPr>
              <a:pPr defTabSz="685800" eaLnBrk="0" fontAlgn="base" hangingPunct="0">
                <a:spcBef>
                  <a:spcPct val="0"/>
                </a:spcBef>
                <a:spcAft>
                  <a:spcPct val="0"/>
                </a:spcAft>
              </a:pPr>
              <a:t>4</a:t>
            </a:fld>
            <a:endParaRPr lang="en-US" dirty="0">
              <a:solidFill>
                <a:prstClr val="white"/>
              </a:solidFill>
              <a:latin typeface="Intel Clear"/>
            </a:endParaRPr>
          </a:p>
        </p:txBody>
      </p:sp>
      <p:pic>
        <p:nvPicPr>
          <p:cNvPr id="3" name="Content Placeholder 2"/>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561834" y="1972785"/>
            <a:ext cx="1691140" cy="1080992"/>
          </a:xfrm>
        </p:spPr>
      </p:pic>
      <p:pic>
        <p:nvPicPr>
          <p:cNvPr id="423943" name="Picture 7" descr="EP1S80_die_copper"/>
          <p:cNvPicPr>
            <a:picLocks noChangeAspect="1" noChangeArrowheads="1"/>
          </p:cNvPicPr>
          <p:nvPr/>
        </p:nvPicPr>
        <p:blipFill>
          <a:blip r:embed="rId5"/>
          <a:srcRect l="12688" t="10545" r="15282" b="13428"/>
          <a:stretch>
            <a:fillRect/>
          </a:stretch>
        </p:blipFill>
        <p:spPr bwMode="auto">
          <a:xfrm>
            <a:off x="6835187" y="1867001"/>
            <a:ext cx="1361194" cy="1351422"/>
          </a:xfrm>
          <a:prstGeom prst="rect">
            <a:avLst/>
          </a:prstGeom>
          <a:noFill/>
          <a:effectLst>
            <a:outerShdw dist="53882" dir="2700000" algn="ctr" rotWithShape="0">
              <a:schemeClr val="bg2"/>
            </a:outerShdw>
          </a:effectLst>
        </p:spPr>
      </p:pic>
      <p:sp>
        <p:nvSpPr>
          <p:cNvPr id="8199" name="Text Box 9"/>
          <p:cNvSpPr txBox="1">
            <a:spLocks noChangeArrowheads="1"/>
          </p:cNvSpPr>
          <p:nvPr/>
        </p:nvSpPr>
        <p:spPr bwMode="auto">
          <a:xfrm>
            <a:off x="6945703" y="3685373"/>
            <a:ext cx="1898352" cy="715581"/>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pPr>
            <a:r>
              <a:rPr lang="en-US" sz="1350" b="1" dirty="0">
                <a:solidFill>
                  <a:srgbClr val="00319E"/>
                </a:solidFill>
                <a:latin typeface="Calibri" pitchFamily="34" charset="0"/>
              </a:rPr>
              <a:t>Intel® </a:t>
            </a:r>
            <a:r>
              <a:rPr lang="en-US" sz="1350" b="1" dirty="0" err="1">
                <a:solidFill>
                  <a:srgbClr val="00319E"/>
                </a:solidFill>
                <a:latin typeface="Calibri" pitchFamily="34" charset="0"/>
              </a:rPr>
              <a:t>Stratix</a:t>
            </a:r>
            <a:r>
              <a:rPr lang="en-US" sz="1350" b="1" dirty="0">
                <a:solidFill>
                  <a:srgbClr val="00319E"/>
                </a:solidFill>
                <a:latin typeface="Calibri" pitchFamily="34" charset="0"/>
              </a:rPr>
              <a:t> 10: up to 280M equivalent logic elements</a:t>
            </a:r>
          </a:p>
        </p:txBody>
      </p:sp>
      <p:sp>
        <p:nvSpPr>
          <p:cNvPr id="8200" name="Text Box 10"/>
          <p:cNvSpPr txBox="1">
            <a:spLocks noChangeArrowheads="1"/>
          </p:cNvSpPr>
          <p:nvPr/>
        </p:nvSpPr>
        <p:spPr bwMode="auto">
          <a:xfrm>
            <a:off x="7235136" y="3472758"/>
            <a:ext cx="697627" cy="249299"/>
          </a:xfrm>
          <a:prstGeom prst="rect">
            <a:avLst/>
          </a:prstGeom>
          <a:noFill/>
          <a:ln w="9525">
            <a:noFill/>
            <a:miter lim="800000"/>
            <a:headEnd/>
            <a:tailEnd/>
          </a:ln>
        </p:spPr>
        <p:txBody>
          <a:bodyPr wrap="none">
            <a:spAutoFit/>
          </a:bodyPr>
          <a:lstStyle/>
          <a:p>
            <a:pPr defTabSz="685800" eaLnBrk="0" fontAlgn="base" hangingPunct="0">
              <a:lnSpc>
                <a:spcPct val="85000"/>
              </a:lnSpc>
              <a:spcBef>
                <a:spcPct val="0"/>
              </a:spcBef>
              <a:spcAft>
                <a:spcPct val="0"/>
              </a:spcAft>
            </a:pPr>
            <a:r>
              <a:rPr lang="en-US" sz="1200" b="1">
                <a:solidFill>
                  <a:prstClr val="white"/>
                </a:solidFill>
                <a:latin typeface="Arial" pitchFamily="34" charset="0"/>
              </a:rPr>
              <a:t>FPGAs</a:t>
            </a:r>
          </a:p>
        </p:txBody>
      </p:sp>
      <p:sp>
        <p:nvSpPr>
          <p:cNvPr id="8202" name="Text Box 12"/>
          <p:cNvSpPr txBox="1">
            <a:spLocks noChangeArrowheads="1"/>
          </p:cNvSpPr>
          <p:nvPr/>
        </p:nvSpPr>
        <p:spPr bwMode="auto">
          <a:xfrm>
            <a:off x="950271" y="3478710"/>
            <a:ext cx="593432" cy="249299"/>
          </a:xfrm>
          <a:prstGeom prst="rect">
            <a:avLst/>
          </a:prstGeom>
          <a:noFill/>
          <a:ln w="9525">
            <a:noFill/>
            <a:miter lim="800000"/>
            <a:headEnd/>
            <a:tailEnd/>
          </a:ln>
        </p:spPr>
        <p:txBody>
          <a:bodyPr wrap="none">
            <a:spAutoFit/>
          </a:bodyPr>
          <a:lstStyle/>
          <a:p>
            <a:pPr defTabSz="685800" eaLnBrk="0" fontAlgn="base" hangingPunct="0">
              <a:lnSpc>
                <a:spcPct val="85000"/>
              </a:lnSpc>
              <a:spcBef>
                <a:spcPct val="0"/>
              </a:spcBef>
              <a:spcAft>
                <a:spcPct val="0"/>
              </a:spcAft>
            </a:pPr>
            <a:r>
              <a:rPr lang="en-US" sz="1200" b="1" dirty="0">
                <a:solidFill>
                  <a:prstClr val="white"/>
                </a:solidFill>
                <a:latin typeface="Arial" pitchFamily="34" charset="0"/>
              </a:rPr>
              <a:t>CPUs</a:t>
            </a:r>
          </a:p>
        </p:txBody>
      </p:sp>
      <p:sp>
        <p:nvSpPr>
          <p:cNvPr id="8204" name="Text Box 14"/>
          <p:cNvSpPr txBox="1">
            <a:spLocks noChangeArrowheads="1"/>
          </p:cNvSpPr>
          <p:nvPr/>
        </p:nvSpPr>
        <p:spPr bwMode="auto">
          <a:xfrm>
            <a:off x="640470" y="3694144"/>
            <a:ext cx="2231355" cy="715581"/>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pPr>
            <a:r>
              <a:rPr lang="en-US" sz="1350" b="1" dirty="0">
                <a:solidFill>
                  <a:srgbClr val="00319E"/>
                </a:solidFill>
                <a:latin typeface="Calibri" pitchFamily="34" charset="0"/>
              </a:rPr>
              <a:t>Intel® Xeon® processor E7 v4 product family: up to 24 Cores</a:t>
            </a:r>
          </a:p>
        </p:txBody>
      </p:sp>
      <p:sp>
        <p:nvSpPr>
          <p:cNvPr id="8207" name="Text Box 17"/>
          <p:cNvSpPr txBox="1">
            <a:spLocks noChangeArrowheads="1"/>
          </p:cNvSpPr>
          <p:nvPr/>
        </p:nvSpPr>
        <p:spPr bwMode="auto">
          <a:xfrm>
            <a:off x="3789460" y="3689325"/>
            <a:ext cx="2110080" cy="507831"/>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pPr>
            <a:r>
              <a:rPr lang="en-US" sz="1350" b="1" dirty="0">
                <a:solidFill>
                  <a:srgbClr val="00319E"/>
                </a:solidFill>
                <a:latin typeface="Calibri" pitchFamily="34" charset="0"/>
              </a:rPr>
              <a:t>Intel® Xeon® Phi Processor Family: up to 72 Cores</a:t>
            </a:r>
          </a:p>
        </p:txBody>
      </p:sp>
      <p:sp>
        <p:nvSpPr>
          <p:cNvPr id="8208" name="Text Box 19"/>
          <p:cNvSpPr txBox="1">
            <a:spLocks noChangeArrowheads="1"/>
          </p:cNvSpPr>
          <p:nvPr/>
        </p:nvSpPr>
        <p:spPr bwMode="auto">
          <a:xfrm>
            <a:off x="3789461" y="3477520"/>
            <a:ext cx="1031051" cy="249299"/>
          </a:xfrm>
          <a:prstGeom prst="rect">
            <a:avLst/>
          </a:prstGeom>
          <a:noFill/>
          <a:ln w="9525">
            <a:noFill/>
            <a:miter lim="800000"/>
            <a:headEnd/>
            <a:tailEnd/>
          </a:ln>
        </p:spPr>
        <p:txBody>
          <a:bodyPr wrap="none">
            <a:spAutoFit/>
          </a:bodyPr>
          <a:lstStyle/>
          <a:p>
            <a:pPr defTabSz="685800" eaLnBrk="0" fontAlgn="base" hangingPunct="0">
              <a:lnSpc>
                <a:spcPct val="85000"/>
              </a:lnSpc>
              <a:spcBef>
                <a:spcPct val="0"/>
              </a:spcBef>
              <a:spcAft>
                <a:spcPct val="0"/>
              </a:spcAft>
            </a:pPr>
            <a:r>
              <a:rPr lang="en-US" sz="1200" b="1" dirty="0">
                <a:solidFill>
                  <a:prstClr val="white"/>
                </a:solidFill>
                <a:latin typeface="Arial" pitchFamily="34" charset="0"/>
              </a:rPr>
              <a:t>Multi-Cores</a:t>
            </a:r>
          </a:p>
        </p:txBody>
      </p:sp>
      <p:sp>
        <p:nvSpPr>
          <p:cNvPr id="24" name="Text Placeholder 2"/>
          <p:cNvSpPr txBox="1">
            <a:spLocks/>
          </p:cNvSpPr>
          <p:nvPr/>
        </p:nvSpPr>
        <p:spPr>
          <a:xfrm>
            <a:off x="351937" y="890591"/>
            <a:ext cx="8329031" cy="1697831"/>
          </a:xfrm>
          <a:prstGeom prst="rect">
            <a:avLst/>
          </a:prstGeom>
        </p:spPr>
        <p:txBody>
          <a:bodyPr/>
          <a:lstStyle>
            <a:lvl1pPr marL="342900" indent="-342900" algn="l" rtl="0" eaLnBrk="1" fontAlgn="base" hangingPunct="1">
              <a:spcBef>
                <a:spcPct val="20000"/>
              </a:spcBef>
              <a:spcAft>
                <a:spcPct val="0"/>
              </a:spcAft>
              <a:buClr>
                <a:srgbClr val="003399"/>
              </a:buClr>
              <a:buSzPct val="100000"/>
              <a:buFontTx/>
              <a:buBlip>
                <a:blip r:embed="rId6"/>
              </a:buBlip>
              <a:defRPr sz="2400" b="0">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lr>
                <a:srgbClr val="003399"/>
              </a:buClr>
              <a:buSzPct val="90000"/>
              <a:buFont typeface="Symbol" pitchFamily="18" charset="2"/>
              <a:buChar char="-"/>
              <a:defRPr sz="1800" b="0">
                <a:solidFill>
                  <a:schemeClr val="tx1"/>
                </a:solidFill>
                <a:latin typeface="+mn-lt"/>
              </a:defRPr>
            </a:lvl2pPr>
            <a:lvl3pPr marL="1143000" indent="-228600" algn="l" rtl="0" eaLnBrk="1" fontAlgn="base" hangingPunct="1">
              <a:spcBef>
                <a:spcPct val="20000"/>
              </a:spcBef>
              <a:spcAft>
                <a:spcPct val="0"/>
              </a:spcAft>
              <a:buClr>
                <a:srgbClr val="003399"/>
              </a:buClr>
              <a:buSzPct val="100000"/>
              <a:buFontTx/>
              <a:buBlip>
                <a:blip r:embed="rId6"/>
              </a:buBlip>
              <a:defRPr sz="1600" b="0">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400" b="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400" b="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a:lstStyle>
          <a:p>
            <a:pPr marL="257175" indent="-257175" defTabSz="685800"/>
            <a:r>
              <a:rPr lang="en-US" sz="1800" kern="0" dirty="0">
                <a:solidFill>
                  <a:prstClr val="black"/>
                </a:solidFill>
                <a:latin typeface="Intel Clear"/>
              </a:rPr>
              <a:t>Towards more parallelism through spatial computing</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617" y="1972785"/>
            <a:ext cx="1727359" cy="1139500"/>
          </a:xfrm>
          <a:prstGeom prst="rect">
            <a:avLst/>
          </a:prstGeom>
        </p:spPr>
      </p:pic>
      <p:sp>
        <p:nvSpPr>
          <p:cNvPr id="5" name="Right Arrow 4"/>
          <p:cNvSpPr/>
          <p:nvPr/>
        </p:nvSpPr>
        <p:spPr bwMode="auto">
          <a:xfrm>
            <a:off x="172064" y="3478709"/>
            <a:ext cx="8620460" cy="28358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Arial" charset="0"/>
            </a:endParaRPr>
          </a:p>
        </p:txBody>
      </p:sp>
      <p:sp>
        <p:nvSpPr>
          <p:cNvPr id="17" name="Text Box 14"/>
          <p:cNvSpPr txBox="1">
            <a:spLocks noChangeArrowheads="1"/>
          </p:cNvSpPr>
          <p:nvPr/>
        </p:nvSpPr>
        <p:spPr bwMode="auto">
          <a:xfrm>
            <a:off x="523980" y="1452880"/>
            <a:ext cx="2231355" cy="300082"/>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pPr>
            <a:r>
              <a:rPr lang="en-US" sz="1350" b="1" i="1" dirty="0">
                <a:solidFill>
                  <a:srgbClr val="00319E"/>
                </a:solidFill>
                <a:latin typeface="Calibri" pitchFamily="34" charset="0"/>
              </a:rPr>
              <a:t>Coarse Grain Parallelism</a:t>
            </a:r>
          </a:p>
        </p:txBody>
      </p:sp>
      <p:sp>
        <p:nvSpPr>
          <p:cNvPr id="18" name="Text Box 14"/>
          <p:cNvSpPr txBox="1">
            <a:spLocks noChangeArrowheads="1"/>
          </p:cNvSpPr>
          <p:nvPr/>
        </p:nvSpPr>
        <p:spPr bwMode="auto">
          <a:xfrm>
            <a:off x="6677626" y="1462507"/>
            <a:ext cx="2231355" cy="300082"/>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pPr>
            <a:r>
              <a:rPr lang="en-US" sz="1350" b="1" i="1" dirty="0">
                <a:solidFill>
                  <a:srgbClr val="00319E"/>
                </a:solidFill>
                <a:latin typeface="Calibri" pitchFamily="34" charset="0"/>
              </a:rPr>
              <a:t>Fine Grain Parallelism</a:t>
            </a:r>
          </a:p>
        </p:txBody>
      </p:sp>
      <p:cxnSp>
        <p:nvCxnSpPr>
          <p:cNvPr id="7" name="Straight Arrow Connector 6"/>
          <p:cNvCxnSpPr/>
          <p:nvPr/>
        </p:nvCxnSpPr>
        <p:spPr bwMode="auto">
          <a:xfrm>
            <a:off x="2407752" y="1601006"/>
            <a:ext cx="4295918" cy="0"/>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Tree>
    <p:custDataLst>
      <p:tags r:id="rId1"/>
    </p:custDataLst>
    <p:extLst>
      <p:ext uri="{BB962C8B-B14F-4D97-AF65-F5344CB8AC3E}">
        <p14:creationId xmlns:p14="http://schemas.microsoft.com/office/powerpoint/2010/main" val="4224675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101FB-2778-4D12-A00B-F7D592A5F453}"/>
              </a:ext>
            </a:extLst>
          </p:cNvPr>
          <p:cNvSpPr>
            <a:spLocks noGrp="1"/>
          </p:cNvSpPr>
          <p:nvPr>
            <p:ph type="sldNum" sz="quarter" idx="12"/>
          </p:nvPr>
        </p:nvSpPr>
        <p:spPr/>
        <p:txBody>
          <a:bodyPr/>
          <a:lstStyle/>
          <a:p>
            <a:fld id="{EE2556C5-CE8C-6547-B838-EA80C61A4AF7}" type="slidenum">
              <a:rPr lang="en-US" smtClean="0"/>
              <a:pPr/>
              <a:t>40</a:t>
            </a:fld>
            <a:endParaRPr lang="en-US"/>
          </a:p>
        </p:txBody>
      </p:sp>
      <p:sp>
        <p:nvSpPr>
          <p:cNvPr id="3" name="Title 2">
            <a:extLst>
              <a:ext uri="{FF2B5EF4-FFF2-40B4-BE49-F238E27FC236}">
                <a16:creationId xmlns:a16="http://schemas.microsoft.com/office/drawing/2014/main" id="{AE22AC08-2BB9-4FC6-A704-F0DC715A0100}"/>
              </a:ext>
            </a:extLst>
          </p:cNvPr>
          <p:cNvSpPr>
            <a:spLocks noGrp="1"/>
          </p:cNvSpPr>
          <p:nvPr>
            <p:ph type="title"/>
          </p:nvPr>
        </p:nvSpPr>
        <p:spPr/>
        <p:txBody>
          <a:bodyPr/>
          <a:lstStyle/>
          <a:p>
            <a:r>
              <a:rPr lang="en-US" dirty="0"/>
              <a:t>Feature Cache (Stream Buffer) and Slicing</a:t>
            </a:r>
          </a:p>
        </p:txBody>
      </p:sp>
      <p:cxnSp>
        <p:nvCxnSpPr>
          <p:cNvPr id="6" name="Straight Arrow Connector 5">
            <a:extLst>
              <a:ext uri="{FF2B5EF4-FFF2-40B4-BE49-F238E27FC236}">
                <a16:creationId xmlns:a16="http://schemas.microsoft.com/office/drawing/2014/main" id="{FE3BF24B-717B-41FD-B10D-55323103FBC8}"/>
              </a:ext>
            </a:extLst>
          </p:cNvPr>
          <p:cNvCxnSpPr>
            <a:cxnSpLocks/>
          </p:cNvCxnSpPr>
          <p:nvPr/>
        </p:nvCxnSpPr>
        <p:spPr>
          <a:xfrm flipV="1">
            <a:off x="1326620" y="1092846"/>
            <a:ext cx="0" cy="275078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9D2B836-6A31-4FF8-AF40-50C7694E00CC}"/>
              </a:ext>
            </a:extLst>
          </p:cNvPr>
          <p:cNvCxnSpPr>
            <a:cxnSpLocks/>
          </p:cNvCxnSpPr>
          <p:nvPr/>
        </p:nvCxnSpPr>
        <p:spPr>
          <a:xfrm>
            <a:off x="1326621" y="3843627"/>
            <a:ext cx="606391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6ACF214-70D0-439D-89FB-8E22F50418AF}"/>
              </a:ext>
            </a:extLst>
          </p:cNvPr>
          <p:cNvSpPr txBox="1"/>
          <p:nvPr/>
        </p:nvSpPr>
        <p:spPr>
          <a:xfrm rot="16200000">
            <a:off x="731058" y="1437314"/>
            <a:ext cx="823944" cy="169277"/>
          </a:xfrm>
          <a:prstGeom prst="rect">
            <a:avLst/>
          </a:prstGeom>
          <a:noFill/>
        </p:spPr>
        <p:txBody>
          <a:bodyPr vert="horz" wrap="none" lIns="0" tIns="0" rIns="0" bIns="0" rtlCol="0">
            <a:spAutoFit/>
          </a:bodyPr>
          <a:lstStyle/>
          <a:p>
            <a:r>
              <a:rPr lang="en-US" sz="1100" dirty="0"/>
              <a:t>Performance</a:t>
            </a:r>
          </a:p>
        </p:txBody>
      </p:sp>
      <p:grpSp>
        <p:nvGrpSpPr>
          <p:cNvPr id="19" name="Group 18">
            <a:extLst>
              <a:ext uri="{FF2B5EF4-FFF2-40B4-BE49-F238E27FC236}">
                <a16:creationId xmlns:a16="http://schemas.microsoft.com/office/drawing/2014/main" id="{B05CA387-0971-40E4-9E97-D5A2E51A8B0E}"/>
              </a:ext>
            </a:extLst>
          </p:cNvPr>
          <p:cNvGrpSpPr/>
          <p:nvPr/>
        </p:nvGrpSpPr>
        <p:grpSpPr>
          <a:xfrm>
            <a:off x="1822773" y="910666"/>
            <a:ext cx="5053565" cy="4048238"/>
            <a:chOff x="1476228" y="909664"/>
            <a:chExt cx="5053565" cy="4048238"/>
          </a:xfrm>
        </p:grpSpPr>
        <p:sp>
          <p:nvSpPr>
            <p:cNvPr id="14" name="Arc 13">
              <a:extLst>
                <a:ext uri="{FF2B5EF4-FFF2-40B4-BE49-F238E27FC236}">
                  <a16:creationId xmlns:a16="http://schemas.microsoft.com/office/drawing/2014/main" id="{42462740-B702-41C4-BFBC-45806B21AF38}"/>
                </a:ext>
              </a:extLst>
            </p:cNvPr>
            <p:cNvSpPr/>
            <p:nvPr/>
          </p:nvSpPr>
          <p:spPr>
            <a:xfrm rot="16200000">
              <a:off x="2415547" y="2055491"/>
              <a:ext cx="3139829" cy="2664993"/>
            </a:xfrm>
            <a:prstGeom prst="arc">
              <a:avLst>
                <a:gd name="adj1" fmla="val 18016213"/>
                <a:gd name="adj2" fmla="val 3636916"/>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5" name="Arc 14">
              <a:extLst>
                <a:ext uri="{FF2B5EF4-FFF2-40B4-BE49-F238E27FC236}">
                  <a16:creationId xmlns:a16="http://schemas.microsoft.com/office/drawing/2014/main" id="{7E1549FC-639E-401B-9A85-2F25E9293892}"/>
                </a:ext>
              </a:extLst>
            </p:cNvPr>
            <p:cNvSpPr/>
            <p:nvPr/>
          </p:nvSpPr>
          <p:spPr>
            <a:xfrm rot="12159916" flipH="1">
              <a:off x="1476228" y="909664"/>
              <a:ext cx="1407273" cy="2855379"/>
            </a:xfrm>
            <a:prstGeom prst="arc">
              <a:avLst>
                <a:gd name="adj1" fmla="val 17457687"/>
                <a:gd name="adj2" fmla="val 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8" name="Arc 17">
              <a:extLst>
                <a:ext uri="{FF2B5EF4-FFF2-40B4-BE49-F238E27FC236}">
                  <a16:creationId xmlns:a16="http://schemas.microsoft.com/office/drawing/2014/main" id="{9555AF99-AA34-42C8-892F-8DE2CBC73892}"/>
                </a:ext>
              </a:extLst>
            </p:cNvPr>
            <p:cNvSpPr/>
            <p:nvPr/>
          </p:nvSpPr>
          <p:spPr>
            <a:xfrm rot="9440084">
              <a:off x="5122520" y="987873"/>
              <a:ext cx="1407273" cy="2855379"/>
            </a:xfrm>
            <a:prstGeom prst="arc">
              <a:avLst>
                <a:gd name="adj1" fmla="val 17457687"/>
                <a:gd name="adj2" fmla="val 0"/>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20" name="TextBox 19">
            <a:extLst>
              <a:ext uri="{FF2B5EF4-FFF2-40B4-BE49-F238E27FC236}">
                <a16:creationId xmlns:a16="http://schemas.microsoft.com/office/drawing/2014/main" id="{A0486845-FD03-4EEC-AF90-A3A846E350CB}"/>
              </a:ext>
            </a:extLst>
          </p:cNvPr>
          <p:cNvSpPr txBox="1"/>
          <p:nvPr/>
        </p:nvSpPr>
        <p:spPr>
          <a:xfrm>
            <a:off x="1704200" y="1153910"/>
            <a:ext cx="1336904" cy="169277"/>
          </a:xfrm>
          <a:prstGeom prst="rect">
            <a:avLst/>
          </a:prstGeom>
          <a:noFill/>
        </p:spPr>
        <p:txBody>
          <a:bodyPr vert="horz" wrap="none" lIns="0" tIns="0" rIns="0" bIns="0" rtlCol="0">
            <a:spAutoFit/>
          </a:bodyPr>
          <a:lstStyle/>
          <a:p>
            <a:r>
              <a:rPr lang="en-US" sz="1100" dirty="0">
                <a:solidFill>
                  <a:srgbClr val="003C71"/>
                </a:solidFill>
              </a:rPr>
              <a:t>Small Feature Cache </a:t>
            </a:r>
          </a:p>
        </p:txBody>
      </p:sp>
      <p:sp>
        <p:nvSpPr>
          <p:cNvPr id="22" name="TextBox 21">
            <a:extLst>
              <a:ext uri="{FF2B5EF4-FFF2-40B4-BE49-F238E27FC236}">
                <a16:creationId xmlns:a16="http://schemas.microsoft.com/office/drawing/2014/main" id="{288F22A0-BC47-4923-8256-885EF436CEC8}"/>
              </a:ext>
            </a:extLst>
          </p:cNvPr>
          <p:cNvSpPr txBox="1"/>
          <p:nvPr/>
        </p:nvSpPr>
        <p:spPr>
          <a:xfrm>
            <a:off x="1829821" y="1697110"/>
            <a:ext cx="1030731" cy="338554"/>
          </a:xfrm>
          <a:prstGeom prst="rect">
            <a:avLst/>
          </a:prstGeom>
          <a:noFill/>
        </p:spPr>
        <p:txBody>
          <a:bodyPr vert="horz" wrap="none" lIns="0" tIns="0" rIns="0" bIns="0" rtlCol="0">
            <a:spAutoFit/>
          </a:bodyPr>
          <a:lstStyle/>
          <a:p>
            <a:pPr algn="ctr"/>
            <a:r>
              <a:rPr lang="en-US" sz="1100" dirty="0">
                <a:solidFill>
                  <a:srgbClr val="003C71"/>
                </a:solidFill>
              </a:rPr>
              <a:t>Bigger PE array, </a:t>
            </a:r>
          </a:p>
          <a:p>
            <a:pPr algn="ctr"/>
            <a:r>
              <a:rPr lang="en-US" sz="1100" dirty="0">
                <a:solidFill>
                  <a:srgbClr val="003C71"/>
                </a:solidFill>
              </a:rPr>
              <a:t>but more slicing</a:t>
            </a:r>
          </a:p>
        </p:txBody>
      </p:sp>
      <p:sp>
        <p:nvSpPr>
          <p:cNvPr id="23" name="TextBox 22">
            <a:extLst>
              <a:ext uri="{FF2B5EF4-FFF2-40B4-BE49-F238E27FC236}">
                <a16:creationId xmlns:a16="http://schemas.microsoft.com/office/drawing/2014/main" id="{999F2689-CEF0-462B-B190-E0369030D215}"/>
              </a:ext>
            </a:extLst>
          </p:cNvPr>
          <p:cNvSpPr txBox="1"/>
          <p:nvPr/>
        </p:nvSpPr>
        <p:spPr>
          <a:xfrm>
            <a:off x="1712858" y="2412880"/>
            <a:ext cx="1178458" cy="338554"/>
          </a:xfrm>
          <a:prstGeom prst="rect">
            <a:avLst/>
          </a:prstGeom>
          <a:noFill/>
          <a:ln w="12700">
            <a:solidFill>
              <a:schemeClr val="tx2"/>
            </a:solidFill>
          </a:ln>
        </p:spPr>
        <p:txBody>
          <a:bodyPr vert="horz" wrap="square" lIns="0" tIns="0" rIns="0" bIns="0" rtlCol="0">
            <a:spAutoFit/>
          </a:bodyPr>
          <a:lstStyle/>
          <a:p>
            <a:pPr algn="ctr"/>
            <a:r>
              <a:rPr lang="en-US" sz="1100" b="1" dirty="0">
                <a:solidFill>
                  <a:srgbClr val="003C71"/>
                </a:solidFill>
              </a:rPr>
              <a:t>Performance Bottleneck = DDR</a:t>
            </a:r>
          </a:p>
        </p:txBody>
      </p:sp>
      <p:sp>
        <p:nvSpPr>
          <p:cNvPr id="24" name="Arrow: Down 23">
            <a:extLst>
              <a:ext uri="{FF2B5EF4-FFF2-40B4-BE49-F238E27FC236}">
                <a16:creationId xmlns:a16="http://schemas.microsoft.com/office/drawing/2014/main" id="{FF7B99CF-3930-44E6-9769-74B256D2DA94}"/>
              </a:ext>
            </a:extLst>
          </p:cNvPr>
          <p:cNvSpPr/>
          <p:nvPr/>
        </p:nvSpPr>
        <p:spPr>
          <a:xfrm>
            <a:off x="2206815" y="1358810"/>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Arrow: Down 24">
            <a:extLst>
              <a:ext uri="{FF2B5EF4-FFF2-40B4-BE49-F238E27FC236}">
                <a16:creationId xmlns:a16="http://schemas.microsoft.com/office/drawing/2014/main" id="{78C7E96A-550E-4376-9200-2A6FFAB3FB06}"/>
              </a:ext>
            </a:extLst>
          </p:cNvPr>
          <p:cNvSpPr/>
          <p:nvPr/>
        </p:nvSpPr>
        <p:spPr>
          <a:xfrm>
            <a:off x="2206815" y="2061601"/>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35619C1F-902A-43B5-A766-6F74C0957908}"/>
              </a:ext>
            </a:extLst>
          </p:cNvPr>
          <p:cNvSpPr txBox="1"/>
          <p:nvPr/>
        </p:nvSpPr>
        <p:spPr>
          <a:xfrm>
            <a:off x="5817961" y="1153910"/>
            <a:ext cx="1178208" cy="169277"/>
          </a:xfrm>
          <a:prstGeom prst="rect">
            <a:avLst/>
          </a:prstGeom>
          <a:noFill/>
        </p:spPr>
        <p:txBody>
          <a:bodyPr vert="horz" wrap="none" lIns="0" tIns="0" rIns="0" bIns="0" rtlCol="0">
            <a:spAutoFit/>
          </a:bodyPr>
          <a:lstStyle/>
          <a:p>
            <a:r>
              <a:rPr lang="en-US" sz="1100" dirty="0">
                <a:solidFill>
                  <a:srgbClr val="003C71"/>
                </a:solidFill>
              </a:rPr>
              <a:t>Big Feature Cache </a:t>
            </a:r>
          </a:p>
        </p:txBody>
      </p:sp>
      <p:sp>
        <p:nvSpPr>
          <p:cNvPr id="27" name="TextBox 26">
            <a:extLst>
              <a:ext uri="{FF2B5EF4-FFF2-40B4-BE49-F238E27FC236}">
                <a16:creationId xmlns:a16="http://schemas.microsoft.com/office/drawing/2014/main" id="{C7DD4AB0-7545-45DD-ACF0-15DD154B69B1}"/>
              </a:ext>
            </a:extLst>
          </p:cNvPr>
          <p:cNvSpPr txBox="1"/>
          <p:nvPr/>
        </p:nvSpPr>
        <p:spPr>
          <a:xfrm>
            <a:off x="5782059" y="1697292"/>
            <a:ext cx="1280800" cy="338554"/>
          </a:xfrm>
          <a:prstGeom prst="rect">
            <a:avLst/>
          </a:prstGeom>
          <a:noFill/>
        </p:spPr>
        <p:txBody>
          <a:bodyPr vert="horz" wrap="none" lIns="0" tIns="0" rIns="0" bIns="0" rtlCol="0">
            <a:spAutoFit/>
          </a:bodyPr>
          <a:lstStyle/>
          <a:p>
            <a:pPr algn="ctr"/>
            <a:r>
              <a:rPr lang="en-US" sz="1100" dirty="0">
                <a:solidFill>
                  <a:srgbClr val="003C71"/>
                </a:solidFill>
              </a:rPr>
              <a:t>Less slicing,</a:t>
            </a:r>
          </a:p>
          <a:p>
            <a:pPr algn="ctr"/>
            <a:r>
              <a:rPr lang="en-US" sz="1100" dirty="0">
                <a:solidFill>
                  <a:srgbClr val="003C71"/>
                </a:solidFill>
              </a:rPr>
              <a:t>but smaller PE array</a:t>
            </a:r>
          </a:p>
        </p:txBody>
      </p:sp>
      <p:sp>
        <p:nvSpPr>
          <p:cNvPr id="28" name="TextBox 27">
            <a:extLst>
              <a:ext uri="{FF2B5EF4-FFF2-40B4-BE49-F238E27FC236}">
                <a16:creationId xmlns:a16="http://schemas.microsoft.com/office/drawing/2014/main" id="{84DAF81E-E423-4253-B7CF-DD16A27AE562}"/>
              </a:ext>
            </a:extLst>
          </p:cNvPr>
          <p:cNvSpPr txBox="1"/>
          <p:nvPr/>
        </p:nvSpPr>
        <p:spPr>
          <a:xfrm>
            <a:off x="5657968" y="2407883"/>
            <a:ext cx="1582029" cy="338554"/>
          </a:xfrm>
          <a:prstGeom prst="rect">
            <a:avLst/>
          </a:prstGeom>
          <a:noFill/>
          <a:ln w="12700">
            <a:solidFill>
              <a:schemeClr val="tx2"/>
            </a:solidFill>
          </a:ln>
        </p:spPr>
        <p:txBody>
          <a:bodyPr vert="horz" wrap="square" lIns="0" tIns="0" rIns="0" bIns="0" rtlCol="0">
            <a:spAutoFit/>
          </a:bodyPr>
          <a:lstStyle/>
          <a:p>
            <a:pPr algn="ctr"/>
            <a:r>
              <a:rPr lang="en-US" sz="1100" b="1" dirty="0">
                <a:solidFill>
                  <a:srgbClr val="003C71"/>
                </a:solidFill>
              </a:rPr>
              <a:t>Performance Bottleneck = PE Compute</a:t>
            </a:r>
          </a:p>
        </p:txBody>
      </p:sp>
      <p:sp>
        <p:nvSpPr>
          <p:cNvPr id="29" name="Arrow: Down 28">
            <a:extLst>
              <a:ext uri="{FF2B5EF4-FFF2-40B4-BE49-F238E27FC236}">
                <a16:creationId xmlns:a16="http://schemas.microsoft.com/office/drawing/2014/main" id="{2212E943-A5B3-4162-A1E0-CFE371A965AE}"/>
              </a:ext>
            </a:extLst>
          </p:cNvPr>
          <p:cNvSpPr/>
          <p:nvPr/>
        </p:nvSpPr>
        <p:spPr>
          <a:xfrm>
            <a:off x="6284080" y="1358992"/>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Arrow: Down 29">
            <a:extLst>
              <a:ext uri="{FF2B5EF4-FFF2-40B4-BE49-F238E27FC236}">
                <a16:creationId xmlns:a16="http://schemas.microsoft.com/office/drawing/2014/main" id="{6A2119B0-C1FC-4C33-B022-6526CB611300}"/>
              </a:ext>
            </a:extLst>
          </p:cNvPr>
          <p:cNvSpPr/>
          <p:nvPr/>
        </p:nvSpPr>
        <p:spPr>
          <a:xfrm>
            <a:off x="6284080" y="2061782"/>
            <a:ext cx="190544" cy="297123"/>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32" name="Group 31">
            <a:extLst>
              <a:ext uri="{FF2B5EF4-FFF2-40B4-BE49-F238E27FC236}">
                <a16:creationId xmlns:a16="http://schemas.microsoft.com/office/drawing/2014/main" id="{7E7C2F5A-3505-4267-818A-1931B5E6FF0E}"/>
              </a:ext>
            </a:extLst>
          </p:cNvPr>
          <p:cNvGrpSpPr/>
          <p:nvPr/>
        </p:nvGrpSpPr>
        <p:grpSpPr>
          <a:xfrm>
            <a:off x="1657252" y="506234"/>
            <a:ext cx="3477831" cy="3085768"/>
            <a:chOff x="1657251" y="506233"/>
            <a:chExt cx="3477831" cy="3085768"/>
          </a:xfrm>
        </p:grpSpPr>
        <p:sp>
          <p:nvSpPr>
            <p:cNvPr id="33" name="Arc 32">
              <a:extLst>
                <a:ext uri="{FF2B5EF4-FFF2-40B4-BE49-F238E27FC236}">
                  <a16:creationId xmlns:a16="http://schemas.microsoft.com/office/drawing/2014/main" id="{A322D6FB-5A13-4F4A-A5D4-44B9294E23C2}"/>
                </a:ext>
              </a:extLst>
            </p:cNvPr>
            <p:cNvSpPr/>
            <p:nvPr/>
          </p:nvSpPr>
          <p:spPr>
            <a:xfrm rot="16200000">
              <a:off x="3020808" y="1477727"/>
              <a:ext cx="2029683" cy="2198865"/>
            </a:xfrm>
            <a:prstGeom prst="arc">
              <a:avLst>
                <a:gd name="adj1" fmla="val 17337675"/>
                <a:gd name="adj2" fmla="val 3370988"/>
              </a:avLst>
            </a:prstGeom>
            <a:ln>
              <a:solidFill>
                <a:srgbClr val="F83308"/>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34" name="Arc 33">
              <a:extLst>
                <a:ext uri="{FF2B5EF4-FFF2-40B4-BE49-F238E27FC236}">
                  <a16:creationId xmlns:a16="http://schemas.microsoft.com/office/drawing/2014/main" id="{4644B3C8-4FDC-4F92-90C5-1559E1875B0F}"/>
                </a:ext>
              </a:extLst>
            </p:cNvPr>
            <p:cNvSpPr/>
            <p:nvPr/>
          </p:nvSpPr>
          <p:spPr>
            <a:xfrm rot="12159916" flipH="1">
              <a:off x="1657251" y="506233"/>
              <a:ext cx="1407273" cy="2855379"/>
            </a:xfrm>
            <a:prstGeom prst="arc">
              <a:avLst>
                <a:gd name="adj1" fmla="val 17457687"/>
                <a:gd name="adj2" fmla="val 0"/>
              </a:avLst>
            </a:prstGeom>
            <a:ln>
              <a:solidFill>
                <a:srgbClr val="F83308"/>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5" name="TextBox 4">
            <a:extLst>
              <a:ext uri="{FF2B5EF4-FFF2-40B4-BE49-F238E27FC236}">
                <a16:creationId xmlns:a16="http://schemas.microsoft.com/office/drawing/2014/main" id="{79681EE1-E8E6-4030-92C3-AC56C92ACBBB}"/>
              </a:ext>
            </a:extLst>
          </p:cNvPr>
          <p:cNvSpPr txBox="1"/>
          <p:nvPr/>
        </p:nvSpPr>
        <p:spPr>
          <a:xfrm>
            <a:off x="2922491" y="3235828"/>
            <a:ext cx="3049558" cy="507831"/>
          </a:xfrm>
          <a:prstGeom prst="rect">
            <a:avLst/>
          </a:prstGeom>
          <a:noFill/>
        </p:spPr>
        <p:txBody>
          <a:bodyPr vert="horz" wrap="square" lIns="0" tIns="0" rIns="0" bIns="0" rtlCol="0">
            <a:spAutoFit/>
          </a:bodyPr>
          <a:lstStyle/>
          <a:p>
            <a:r>
              <a:rPr lang="en-US" sz="1100" b="1" i="1" dirty="0">
                <a:solidFill>
                  <a:srgbClr val="FF0000"/>
                </a:solidFill>
              </a:rPr>
              <a:t>Slicing and DDR optimizations can improve performance at smaller feature cache sizes, allowing for the PE array to be scaled up</a:t>
            </a:r>
          </a:p>
        </p:txBody>
      </p:sp>
      <p:sp>
        <p:nvSpPr>
          <p:cNvPr id="7" name="Arrow: Up 6">
            <a:extLst>
              <a:ext uri="{FF2B5EF4-FFF2-40B4-BE49-F238E27FC236}">
                <a16:creationId xmlns:a16="http://schemas.microsoft.com/office/drawing/2014/main" id="{F66D7CEE-E2AC-4FC5-82FD-3FE8565B78FE}"/>
              </a:ext>
            </a:extLst>
          </p:cNvPr>
          <p:cNvSpPr/>
          <p:nvPr/>
        </p:nvSpPr>
        <p:spPr>
          <a:xfrm>
            <a:off x="3501571" y="1768643"/>
            <a:ext cx="368557" cy="1384426"/>
          </a:xfrm>
          <a:prstGeom prst="upArrow">
            <a:avLst/>
          </a:prstGeom>
          <a:solidFill>
            <a:srgbClr val="F833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35" name="Straight Arrow Connector 34">
            <a:extLst>
              <a:ext uri="{FF2B5EF4-FFF2-40B4-BE49-F238E27FC236}">
                <a16:creationId xmlns:a16="http://schemas.microsoft.com/office/drawing/2014/main" id="{826B7CD0-D733-41DA-AF0A-5A6254622E78}"/>
              </a:ext>
            </a:extLst>
          </p:cNvPr>
          <p:cNvCxnSpPr>
            <a:cxnSpLocks/>
          </p:cNvCxnSpPr>
          <p:nvPr/>
        </p:nvCxnSpPr>
        <p:spPr>
          <a:xfrm>
            <a:off x="1326621" y="4092279"/>
            <a:ext cx="6063916" cy="0"/>
          </a:xfrm>
          <a:prstGeom prst="straightConnector1">
            <a:avLst/>
          </a:prstGeom>
          <a:ln>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13293F5A-9E01-4BE0-81B0-43C7C7A3778E}"/>
              </a:ext>
            </a:extLst>
          </p:cNvPr>
          <p:cNvSpPr txBox="1"/>
          <p:nvPr/>
        </p:nvSpPr>
        <p:spPr>
          <a:xfrm>
            <a:off x="1424016" y="4128886"/>
            <a:ext cx="841577" cy="169277"/>
          </a:xfrm>
          <a:prstGeom prst="rect">
            <a:avLst/>
          </a:prstGeom>
          <a:noFill/>
        </p:spPr>
        <p:txBody>
          <a:bodyPr vert="horz" wrap="none" lIns="0" tIns="0" rIns="0" bIns="0" rtlCol="0">
            <a:spAutoFit/>
          </a:bodyPr>
          <a:lstStyle/>
          <a:p>
            <a:r>
              <a:rPr lang="en-US" sz="1100" dirty="0"/>
              <a:t>PE Array Size</a:t>
            </a:r>
          </a:p>
        </p:txBody>
      </p:sp>
      <p:sp>
        <p:nvSpPr>
          <p:cNvPr id="31" name="TextBox 30">
            <a:extLst>
              <a:ext uri="{FF2B5EF4-FFF2-40B4-BE49-F238E27FC236}">
                <a16:creationId xmlns:a16="http://schemas.microsoft.com/office/drawing/2014/main" id="{E62872D8-AA78-4920-B078-9FC8F167077F}"/>
              </a:ext>
            </a:extLst>
          </p:cNvPr>
          <p:cNvSpPr txBox="1"/>
          <p:nvPr/>
        </p:nvSpPr>
        <p:spPr>
          <a:xfrm>
            <a:off x="6129992" y="3848832"/>
            <a:ext cx="1207062" cy="169277"/>
          </a:xfrm>
          <a:prstGeom prst="rect">
            <a:avLst/>
          </a:prstGeom>
          <a:noFill/>
        </p:spPr>
        <p:txBody>
          <a:bodyPr vert="horz" wrap="none" lIns="0" tIns="0" rIns="0" bIns="0" rtlCol="0">
            <a:spAutoFit/>
          </a:bodyPr>
          <a:lstStyle/>
          <a:p>
            <a:r>
              <a:rPr lang="en-US" sz="1100" dirty="0"/>
              <a:t>Feature Cache Size</a:t>
            </a:r>
          </a:p>
        </p:txBody>
      </p:sp>
    </p:spTree>
    <p:extLst>
      <p:ext uri="{BB962C8B-B14F-4D97-AF65-F5344CB8AC3E}">
        <p14:creationId xmlns:p14="http://schemas.microsoft.com/office/powerpoint/2010/main" val="334548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52F2-8A1F-4DED-8D45-E2A49E4A1560}"/>
              </a:ext>
            </a:extLst>
          </p:cNvPr>
          <p:cNvSpPr>
            <a:spLocks noGrp="1"/>
          </p:cNvSpPr>
          <p:nvPr>
            <p:ph type="ctrTitle"/>
          </p:nvPr>
        </p:nvSpPr>
        <p:spPr/>
        <p:txBody>
          <a:bodyPr/>
          <a:lstStyle/>
          <a:p>
            <a:r>
              <a:rPr lang="en-US" dirty="0"/>
              <a:t>Hardware / </a:t>
            </a:r>
            <a:r>
              <a:rPr lang="en-US"/>
              <a:t>Software convergence</a:t>
            </a:r>
          </a:p>
        </p:txBody>
      </p:sp>
      <p:sp>
        <p:nvSpPr>
          <p:cNvPr id="3" name="Subtitle 2">
            <a:extLst>
              <a:ext uri="{FF2B5EF4-FFF2-40B4-BE49-F238E27FC236}">
                <a16:creationId xmlns:a16="http://schemas.microsoft.com/office/drawing/2014/main" id="{30A3A981-D455-443A-A0E6-D0183EA5D1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012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Redefining Software</a:t>
            </a:r>
          </a:p>
        </p:txBody>
      </p:sp>
      <p:sp>
        <p:nvSpPr>
          <p:cNvPr id="3" name="Content Placeholder 2"/>
          <p:cNvSpPr>
            <a:spLocks noGrp="1"/>
          </p:cNvSpPr>
          <p:nvPr>
            <p:ph idx="1"/>
          </p:nvPr>
        </p:nvSpPr>
        <p:spPr>
          <a:xfrm>
            <a:off x="1302335" y="821531"/>
            <a:ext cx="6505576" cy="3792802"/>
          </a:xfrm>
        </p:spPr>
        <p:txBody>
          <a:bodyPr>
            <a:normAutofit/>
          </a:bodyPr>
          <a:lstStyle/>
          <a:p>
            <a:r>
              <a:rPr lang="en-US" sz="1500" dirty="0"/>
              <a:t>F. </a:t>
            </a:r>
            <a:r>
              <a:rPr lang="en-US" sz="1500" dirty="0" err="1"/>
              <a:t>Vahid</a:t>
            </a:r>
            <a:r>
              <a:rPr lang="en-US" sz="1500" dirty="0"/>
              <a:t>. </a:t>
            </a:r>
            <a:r>
              <a:rPr lang="en-US" sz="1500" dirty="0">
                <a:hlinkClick r:id="rId2"/>
              </a:rPr>
              <a:t>It's Time to Stop Calling Circuits "Hardware“</a:t>
            </a:r>
            <a:r>
              <a:rPr lang="en-US" sz="1500" dirty="0"/>
              <a:t>, IEEE Computer Magazine, September 2007</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sp>
        <p:nvSpPr>
          <p:cNvPr id="4" name="Slide Number Placeholder 3"/>
          <p:cNvSpPr>
            <a:spLocks noGrp="1"/>
          </p:cNvSpPr>
          <p:nvPr>
            <p:ph type="sldNum" sz="quarter" idx="10"/>
          </p:nvPr>
        </p:nvSpPr>
        <p:spPr/>
        <p:txBody>
          <a:bodyPr/>
          <a:lstStyle/>
          <a:p>
            <a:pPr>
              <a:defRPr/>
            </a:pPr>
            <a:fld id="{29BD3633-7A79-4899-981C-57CF7336BC8A}" type="slidenum">
              <a:rPr lang="en-US" smtClean="0"/>
              <a:pPr>
                <a:defRPr/>
              </a:pPr>
              <a:t>42</a:t>
            </a:fld>
            <a:endParaRPr lang="en-US" dirty="0"/>
          </a:p>
        </p:txBody>
      </p:sp>
      <p:sp>
        <p:nvSpPr>
          <p:cNvPr id="5" name="Flowchart: Alternate Process 4"/>
          <p:cNvSpPr/>
          <p:nvPr/>
        </p:nvSpPr>
        <p:spPr bwMode="auto">
          <a:xfrm>
            <a:off x="1608663" y="1447799"/>
            <a:ext cx="5875871" cy="2167469"/>
          </a:xfrm>
          <a:prstGeom prst="flowChartAlternateProcess">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r>
              <a:rPr lang="en-US" sz="1500" dirty="0"/>
              <a:t>“The advent of field-programmable gate arrays requires that we stop calling circuits “hardware” and, more generally, that we broaden our concept of what constitutes “software” ...</a:t>
            </a:r>
            <a:br>
              <a:rPr lang="en-US" sz="1500" dirty="0"/>
            </a:br>
            <a:r>
              <a:rPr lang="en-US" sz="1500" dirty="0"/>
              <a:t>Developing modern embedded software capable of executing on multiprocessor and FPGA platforms requires expertise not just in temporally oriented modeling (W comes after X) like writing sequential code but also in spatially oriented modeling (Y connects with Z) like creating circuits.”</a:t>
            </a:r>
          </a:p>
        </p:txBody>
      </p:sp>
    </p:spTree>
    <p:extLst>
      <p:ext uri="{BB962C8B-B14F-4D97-AF65-F5344CB8AC3E}">
        <p14:creationId xmlns:p14="http://schemas.microsoft.com/office/powerpoint/2010/main" val="3537870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a:t>Temporal vs Spatial</a:t>
            </a:r>
            <a:endParaRPr lang="en-US" dirty="0"/>
          </a:p>
        </p:txBody>
      </p:sp>
      <p:sp>
        <p:nvSpPr>
          <p:cNvPr id="2" name="Subtitle 1"/>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21435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program</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6</a:t>
            </a:fld>
            <a:endParaRPr lang="en-US" dirty="0">
              <a:solidFill>
                <a:prstClr val="white"/>
              </a:solidFill>
              <a:latin typeface="Intel Clear"/>
            </a:endParaRPr>
          </a:p>
        </p:txBody>
      </p:sp>
      <p:sp>
        <p:nvSpPr>
          <p:cNvPr id="3" name="Content Placeholder 2"/>
          <p:cNvSpPr>
            <a:spLocks noGrp="1"/>
          </p:cNvSpPr>
          <p:nvPr>
            <p:ph sz="quarter" idx="11"/>
          </p:nvPr>
        </p:nvSpPr>
        <p:spPr/>
        <p:txBody>
          <a:bodyPr/>
          <a:lstStyle/>
          <a:p>
            <a:endParaRPr lang="en-US" dirty="0"/>
          </a:p>
          <a:p>
            <a:endParaRPr lang="en-US" dirty="0"/>
          </a:p>
          <a:p>
            <a:pPr lvl="1">
              <a:buNone/>
            </a:pPr>
            <a:endParaRPr lang="en-US" dirty="0">
              <a:sym typeface="Wingdings" pitchFamily="2" charset="2"/>
            </a:endParaRPr>
          </a:p>
          <a:p>
            <a:pPr lvl="1">
              <a:buNone/>
            </a:pPr>
            <a:endParaRPr lang="en-US" dirty="0">
              <a:sym typeface="Wingdings" pitchFamily="2" charset="2"/>
            </a:endParaRPr>
          </a:p>
        </p:txBody>
      </p:sp>
      <p:sp>
        <p:nvSpPr>
          <p:cNvPr id="6" name="TextBox 5"/>
          <p:cNvSpPr txBox="1"/>
          <p:nvPr/>
        </p:nvSpPr>
        <p:spPr>
          <a:xfrm>
            <a:off x="4950591" y="1147481"/>
            <a:ext cx="342810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1350" dirty="0">
                <a:solidFill>
                  <a:prstClr val="black"/>
                </a:solidFill>
                <a:latin typeface="Intel Clear"/>
                <a:sym typeface="Wingdings" pitchFamily="2" charset="2"/>
              </a:rPr>
              <a:t>add:</a:t>
            </a:r>
            <a:br>
              <a:rPr lang="en-US" sz="1350" dirty="0">
                <a:solidFill>
                  <a:prstClr val="black"/>
                </a:solidFill>
                <a:latin typeface="Intel Clear"/>
                <a:sym typeface="Wingdings" pitchFamily="2" charset="2"/>
              </a:rPr>
            </a:br>
            <a:r>
              <a:rPr lang="en-US" sz="1350">
                <a:solidFill>
                  <a:prstClr val="black"/>
                </a:solidFill>
                <a:latin typeface="Intel Clear"/>
                <a:sym typeface="Wingdings" pitchFamily="2" charset="2"/>
              </a:rPr>
              <a:t>        </a:t>
            </a:r>
            <a:r>
              <a:rPr lang="en-US" sz="1350" dirty="0">
                <a:solidFill>
                  <a:prstClr val="black"/>
                </a:solidFill>
                <a:latin typeface="Intel Clear"/>
                <a:sym typeface="Wingdings" pitchFamily="2" charset="2"/>
              </a:rPr>
              <a:t>R0  Load </a:t>
            </a:r>
            <a:r>
              <a:rPr lang="en-US" sz="1350" dirty="0" err="1">
                <a:solidFill>
                  <a:prstClr val="black"/>
                </a:solidFill>
                <a:latin typeface="Intel Clear"/>
                <a:sym typeface="Wingdings" pitchFamily="2" charset="2"/>
              </a:rPr>
              <a:t>Mem</a:t>
            </a:r>
            <a:r>
              <a:rPr lang="en-US" sz="1350" dirty="0">
                <a:solidFill>
                  <a:prstClr val="black"/>
                </a:solidFill>
                <a:latin typeface="Intel Clear"/>
                <a:sym typeface="Wingdings" pitchFamily="2" charset="2"/>
              </a:rPr>
              <a:t>[100]</a:t>
            </a:r>
          </a:p>
          <a:p>
            <a:pPr marL="342900" lvl="1" defTabSz="685800" eaLnBrk="0" fontAlgn="base" hangingPunct="0">
              <a:spcBef>
                <a:spcPct val="0"/>
              </a:spcBef>
              <a:spcAft>
                <a:spcPct val="0"/>
              </a:spcAft>
            </a:pPr>
            <a:r>
              <a:rPr lang="en-US" sz="1350" dirty="0">
                <a:solidFill>
                  <a:prstClr val="black"/>
                </a:solidFill>
                <a:latin typeface="Intel Clear"/>
                <a:sym typeface="Wingdings" pitchFamily="2" charset="2"/>
              </a:rPr>
              <a:t>R1  Load </a:t>
            </a:r>
            <a:r>
              <a:rPr lang="en-US" sz="1350" dirty="0" err="1">
                <a:solidFill>
                  <a:prstClr val="black"/>
                </a:solidFill>
                <a:latin typeface="Intel Clear"/>
                <a:sym typeface="Wingdings" pitchFamily="2" charset="2"/>
              </a:rPr>
              <a:t>Mem</a:t>
            </a:r>
            <a:r>
              <a:rPr lang="en-US" sz="1350" dirty="0">
                <a:solidFill>
                  <a:prstClr val="black"/>
                </a:solidFill>
                <a:latin typeface="Intel Clear"/>
                <a:sym typeface="Wingdings" pitchFamily="2" charset="2"/>
              </a:rPr>
              <a:t>[101]</a:t>
            </a:r>
          </a:p>
          <a:p>
            <a:pPr marL="342900" lvl="1" defTabSz="685800" eaLnBrk="0" fontAlgn="base" hangingPunct="0">
              <a:spcBef>
                <a:spcPct val="0"/>
              </a:spcBef>
              <a:spcAft>
                <a:spcPct val="0"/>
              </a:spcAft>
            </a:pPr>
            <a:r>
              <a:rPr lang="en-US" sz="1350" dirty="0">
                <a:solidFill>
                  <a:prstClr val="black"/>
                </a:solidFill>
                <a:latin typeface="Intel Clear"/>
              </a:rPr>
              <a:t>R2 </a:t>
            </a:r>
            <a:r>
              <a:rPr lang="en-US" sz="1350" dirty="0">
                <a:solidFill>
                  <a:prstClr val="black"/>
                </a:solidFill>
                <a:latin typeface="Intel Clear"/>
                <a:sym typeface="Wingdings" pitchFamily="2" charset="2"/>
              </a:rPr>
              <a:t> </a:t>
            </a:r>
            <a:r>
              <a:rPr lang="en-US" sz="1350" dirty="0">
                <a:solidFill>
                  <a:prstClr val="black"/>
                </a:solidFill>
                <a:latin typeface="Intel Clear"/>
              </a:rPr>
              <a:t>Load #42</a:t>
            </a:r>
            <a:endParaRPr lang="en-US" sz="1350" dirty="0">
              <a:solidFill>
                <a:prstClr val="black"/>
              </a:solidFill>
              <a:latin typeface="Intel Clear"/>
              <a:sym typeface="Wingdings" pitchFamily="2" charset="2"/>
            </a:endParaRPr>
          </a:p>
          <a:p>
            <a:pPr marL="342900" lvl="1" defTabSz="685800" eaLnBrk="0" fontAlgn="base" hangingPunct="0">
              <a:spcBef>
                <a:spcPct val="0"/>
              </a:spcBef>
              <a:spcAft>
                <a:spcPct val="0"/>
              </a:spcAft>
            </a:pPr>
            <a:r>
              <a:rPr lang="en-US" sz="1350" dirty="0">
                <a:solidFill>
                  <a:prstClr val="black"/>
                </a:solidFill>
                <a:latin typeface="Intel Clear"/>
                <a:sym typeface="Wingdings" pitchFamily="2" charset="2"/>
              </a:rPr>
              <a:t>R2  </a:t>
            </a:r>
            <a:r>
              <a:rPr lang="en-US" sz="1350" dirty="0" err="1">
                <a:solidFill>
                  <a:prstClr val="black"/>
                </a:solidFill>
                <a:latin typeface="Intel Clear"/>
                <a:sym typeface="Wingdings" pitchFamily="2" charset="2"/>
              </a:rPr>
              <a:t>Mul</a:t>
            </a:r>
            <a:r>
              <a:rPr lang="en-US" sz="1350" dirty="0">
                <a:solidFill>
                  <a:prstClr val="black"/>
                </a:solidFill>
                <a:latin typeface="Intel Clear"/>
                <a:sym typeface="Wingdings" pitchFamily="2" charset="2"/>
              </a:rPr>
              <a:t> R1, R2</a:t>
            </a:r>
          </a:p>
          <a:p>
            <a:pPr marL="342900" lvl="1" defTabSz="685800" eaLnBrk="0" fontAlgn="base" hangingPunct="0">
              <a:spcBef>
                <a:spcPct val="0"/>
              </a:spcBef>
              <a:spcAft>
                <a:spcPct val="0"/>
              </a:spcAft>
            </a:pPr>
            <a:r>
              <a:rPr lang="en-US" sz="1350" dirty="0">
                <a:solidFill>
                  <a:prstClr val="black"/>
                </a:solidFill>
                <a:latin typeface="Intel Clear"/>
                <a:sym typeface="Wingdings" pitchFamily="2" charset="2"/>
              </a:rPr>
              <a:t>R0  Add R2, R0</a:t>
            </a:r>
          </a:p>
          <a:p>
            <a:pPr marL="342900" lvl="1" defTabSz="685800" eaLnBrk="0" fontAlgn="base" hangingPunct="0">
              <a:spcBef>
                <a:spcPct val="0"/>
              </a:spcBef>
              <a:spcAft>
                <a:spcPct val="0"/>
              </a:spcAft>
            </a:pPr>
            <a:r>
              <a:rPr lang="en-US" sz="1350" dirty="0">
                <a:solidFill>
                  <a:prstClr val="black"/>
                </a:solidFill>
                <a:latin typeface="Intel Clear"/>
                <a:sym typeface="Wingdings" pitchFamily="2" charset="2"/>
              </a:rPr>
              <a:t>Store R0  </a:t>
            </a:r>
            <a:r>
              <a:rPr lang="en-US" sz="1350" dirty="0" err="1">
                <a:solidFill>
                  <a:prstClr val="black"/>
                </a:solidFill>
                <a:latin typeface="Intel Clear"/>
                <a:sym typeface="Wingdings" pitchFamily="2" charset="2"/>
              </a:rPr>
              <a:t>Mem</a:t>
            </a:r>
            <a:r>
              <a:rPr lang="en-US" sz="1350" dirty="0">
                <a:solidFill>
                  <a:prstClr val="black"/>
                </a:solidFill>
                <a:latin typeface="Intel Clear"/>
                <a:sym typeface="Wingdings" pitchFamily="2" charset="2"/>
              </a:rPr>
              <a:t>[100]</a:t>
            </a:r>
          </a:p>
          <a:p>
            <a:pPr defTabSz="685800" eaLnBrk="0" fontAlgn="base" hangingPunct="0">
              <a:spcBef>
                <a:spcPct val="0"/>
              </a:spcBef>
              <a:spcAft>
                <a:spcPct val="0"/>
              </a:spcAft>
            </a:pPr>
            <a:endParaRPr lang="en-US" sz="1350" dirty="0">
              <a:solidFill>
                <a:prstClr val="black"/>
              </a:solidFill>
              <a:latin typeface="Intel Clear"/>
            </a:endParaRPr>
          </a:p>
        </p:txBody>
      </p:sp>
      <p:sp>
        <p:nvSpPr>
          <p:cNvPr id="7" name="Content Placeholder 4"/>
          <p:cNvSpPr txBox="1">
            <a:spLocks/>
          </p:cNvSpPr>
          <p:nvPr/>
        </p:nvSpPr>
        <p:spPr bwMode="auto">
          <a:xfrm>
            <a:off x="542071" y="1546734"/>
            <a:ext cx="2961503" cy="93274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68580" tIns="34290" rIns="68580" bIns="34290" numCol="1" anchor="t" anchorCtr="0" compatLnSpc="1">
            <a:prstTxWarp prst="textNoShape">
              <a:avLst/>
            </a:prstTxWarp>
            <a:noAutofit/>
          </a:bodyPr>
          <a:lstStyle/>
          <a:p>
            <a:pPr marL="257175" indent="-257175" defTabSz="685800" fontAlgn="base">
              <a:spcBef>
                <a:spcPct val="20000"/>
              </a:spcBef>
              <a:spcAft>
                <a:spcPct val="0"/>
              </a:spcAft>
              <a:buClr>
                <a:srgbClr val="003399"/>
              </a:buClr>
              <a:buSzPct val="75000"/>
              <a:defRPr/>
            </a:pPr>
            <a:r>
              <a:rPr lang="en-US" sz="825" b="1" kern="0" dirty="0">
                <a:solidFill>
                  <a:prstClr val="black"/>
                </a:solidFill>
                <a:latin typeface="Courier New" pitchFamily="49" charset="0"/>
                <a:cs typeface="Courier New" pitchFamily="49" charset="0"/>
              </a:rPr>
              <a:t> </a:t>
            </a:r>
            <a:r>
              <a:rPr lang="en-US" sz="825" b="1" kern="0" dirty="0">
                <a:solidFill>
                  <a:srgbClr val="00319E"/>
                </a:solidFill>
                <a:latin typeface="Courier New" pitchFamily="49" charset="0"/>
                <a:cs typeface="Courier New" pitchFamily="49" charset="0"/>
              </a:rPr>
              <a:t>kernel void</a:t>
            </a:r>
          </a:p>
          <a:p>
            <a:pPr marL="257175" indent="-257175" defTabSz="685800" fontAlgn="base">
              <a:spcBef>
                <a:spcPct val="20000"/>
              </a:spcBef>
              <a:spcAft>
                <a:spcPct val="0"/>
              </a:spcAft>
              <a:buClr>
                <a:srgbClr val="003399"/>
              </a:buClr>
              <a:buSzPct val="75000"/>
              <a:defRPr/>
            </a:pPr>
            <a:r>
              <a:rPr lang="en-US" sz="825" b="1" kern="0" dirty="0">
                <a:solidFill>
                  <a:prstClr val="black"/>
                </a:solidFill>
                <a:latin typeface="Courier New" pitchFamily="49" charset="0"/>
                <a:cs typeface="Courier New" pitchFamily="49" charset="0"/>
              </a:rPr>
              <a:t> add( </a:t>
            </a:r>
            <a:r>
              <a:rPr lang="en-US" sz="825" b="1" kern="0" dirty="0">
                <a:solidFill>
                  <a:srgbClr val="00319E"/>
                </a:solidFill>
                <a:latin typeface="Courier New" pitchFamily="49" charset="0"/>
                <a:cs typeface="Courier New" pitchFamily="49" charset="0"/>
              </a:rPr>
              <a:t>global </a:t>
            </a:r>
            <a:r>
              <a:rPr lang="en-US" sz="825" b="1" kern="0" dirty="0" err="1">
                <a:solidFill>
                  <a:srgbClr val="00319E"/>
                </a:solidFill>
                <a:latin typeface="Courier New" pitchFamily="49" charset="0"/>
                <a:cs typeface="Courier New" pitchFamily="49" charset="0"/>
              </a:rPr>
              <a:t>int</a:t>
            </a:r>
            <a:r>
              <a:rPr lang="en-US" sz="825" b="1" kern="0" dirty="0">
                <a:solidFill>
                  <a:prstClr val="black"/>
                </a:solidFill>
                <a:latin typeface="Courier New" pitchFamily="49" charset="0"/>
                <a:cs typeface="Courier New" pitchFamily="49" charset="0"/>
              </a:rPr>
              <a:t>* </a:t>
            </a:r>
            <a:r>
              <a:rPr lang="en-US" sz="825" b="1" kern="0" dirty="0" err="1">
                <a:solidFill>
                  <a:prstClr val="black"/>
                </a:solidFill>
                <a:latin typeface="Courier New" pitchFamily="49" charset="0"/>
                <a:cs typeface="Courier New" pitchFamily="49" charset="0"/>
              </a:rPr>
              <a:t>Mem</a:t>
            </a:r>
            <a:r>
              <a:rPr lang="en-US" sz="825" b="1" kern="0" dirty="0">
                <a:solidFill>
                  <a:prstClr val="black"/>
                </a:solidFill>
                <a:latin typeface="Courier New" pitchFamily="49" charset="0"/>
                <a:cs typeface="Courier New" pitchFamily="49" charset="0"/>
              </a:rPr>
              <a:t> ) { </a:t>
            </a:r>
          </a:p>
          <a:p>
            <a:pPr marL="257175" indent="-257175" defTabSz="685800" fontAlgn="base">
              <a:spcBef>
                <a:spcPct val="20000"/>
              </a:spcBef>
              <a:spcAft>
                <a:spcPct val="0"/>
              </a:spcAft>
              <a:buClr>
                <a:srgbClr val="003399"/>
              </a:buClr>
              <a:buSzPct val="75000"/>
              <a:defRPr/>
            </a:pPr>
            <a:r>
              <a:rPr lang="en-CA" sz="825" b="1" kern="0" dirty="0">
                <a:solidFill>
                  <a:prstClr val="black"/>
                </a:solidFill>
                <a:latin typeface="Courier New" pitchFamily="49" charset="0"/>
                <a:cs typeface="Courier New" pitchFamily="49" charset="0"/>
              </a:rPr>
              <a:t>   ...</a:t>
            </a:r>
          </a:p>
          <a:p>
            <a:pPr marL="257175" indent="-257175" defTabSz="685800" fontAlgn="base">
              <a:spcBef>
                <a:spcPct val="20000"/>
              </a:spcBef>
              <a:spcAft>
                <a:spcPct val="0"/>
              </a:spcAft>
              <a:buClr>
                <a:srgbClr val="003399"/>
              </a:buClr>
              <a:buSzPct val="75000"/>
              <a:defRPr/>
            </a:pPr>
            <a:r>
              <a:rPr lang="en-CA" sz="825" b="1" kern="0" dirty="0">
                <a:solidFill>
                  <a:prstClr val="black"/>
                </a:solidFill>
                <a:latin typeface="Courier New" pitchFamily="49" charset="0"/>
                <a:cs typeface="Courier New" pitchFamily="49" charset="0"/>
              </a:rPr>
              <a:t>   </a:t>
            </a:r>
            <a:r>
              <a:rPr lang="en-CA" sz="825" b="1" kern="0" dirty="0" err="1">
                <a:solidFill>
                  <a:prstClr val="black"/>
                </a:solidFill>
                <a:latin typeface="Courier New" pitchFamily="49" charset="0"/>
                <a:cs typeface="Courier New" pitchFamily="49" charset="0"/>
              </a:rPr>
              <a:t>Mem</a:t>
            </a:r>
            <a:r>
              <a:rPr lang="en-CA" sz="825" b="1" kern="0" dirty="0">
                <a:solidFill>
                  <a:prstClr val="black"/>
                </a:solidFill>
                <a:latin typeface="Courier New" pitchFamily="49" charset="0"/>
                <a:cs typeface="Courier New" pitchFamily="49" charset="0"/>
              </a:rPr>
              <a:t>[</a:t>
            </a:r>
            <a:r>
              <a:rPr lang="en-CA" sz="825" b="1" kern="0" dirty="0">
                <a:solidFill>
                  <a:srgbClr val="CC0000">
                    <a:lumMod val="75000"/>
                  </a:srgbClr>
                </a:solidFill>
                <a:latin typeface="Courier New" pitchFamily="49" charset="0"/>
                <a:cs typeface="Courier New" pitchFamily="49" charset="0"/>
              </a:rPr>
              <a:t>100</a:t>
            </a:r>
            <a:r>
              <a:rPr lang="en-CA" sz="825" b="1" kern="0" dirty="0">
                <a:solidFill>
                  <a:prstClr val="black"/>
                </a:solidFill>
                <a:latin typeface="Courier New" pitchFamily="49" charset="0"/>
                <a:cs typeface="Courier New" pitchFamily="49" charset="0"/>
              </a:rPr>
              <a:t>] += </a:t>
            </a:r>
            <a:r>
              <a:rPr lang="en-CA" sz="825" b="1" kern="0" dirty="0">
                <a:solidFill>
                  <a:srgbClr val="CC0000">
                    <a:lumMod val="75000"/>
                  </a:srgbClr>
                </a:solidFill>
                <a:latin typeface="Courier New" pitchFamily="49" charset="0"/>
                <a:cs typeface="Courier New" pitchFamily="49" charset="0"/>
              </a:rPr>
              <a:t>42</a:t>
            </a:r>
            <a:r>
              <a:rPr lang="en-CA" sz="825" b="1" kern="0" dirty="0">
                <a:solidFill>
                  <a:prstClr val="black"/>
                </a:solidFill>
                <a:latin typeface="Courier New" pitchFamily="49" charset="0"/>
                <a:cs typeface="Courier New" pitchFamily="49" charset="0"/>
              </a:rPr>
              <a:t>*</a:t>
            </a:r>
            <a:r>
              <a:rPr lang="en-CA" sz="825" b="1" kern="0" dirty="0" err="1">
                <a:solidFill>
                  <a:prstClr val="black"/>
                </a:solidFill>
                <a:latin typeface="Courier New" pitchFamily="49" charset="0"/>
                <a:cs typeface="Courier New" pitchFamily="49" charset="0"/>
              </a:rPr>
              <a:t>Mem</a:t>
            </a:r>
            <a:r>
              <a:rPr lang="en-CA" sz="825" b="1" kern="0" dirty="0">
                <a:solidFill>
                  <a:prstClr val="black"/>
                </a:solidFill>
                <a:latin typeface="Courier New" pitchFamily="49" charset="0"/>
                <a:cs typeface="Courier New" pitchFamily="49" charset="0"/>
              </a:rPr>
              <a:t>[</a:t>
            </a:r>
            <a:r>
              <a:rPr lang="en-CA" sz="825" b="1" kern="0" dirty="0">
                <a:solidFill>
                  <a:srgbClr val="CC0000">
                    <a:lumMod val="75000"/>
                  </a:srgbClr>
                </a:solidFill>
                <a:latin typeface="Courier New" pitchFamily="49" charset="0"/>
                <a:cs typeface="Courier New" pitchFamily="49" charset="0"/>
              </a:rPr>
              <a:t>101</a:t>
            </a:r>
            <a:r>
              <a:rPr lang="en-CA" sz="825" b="1" kern="0" dirty="0">
                <a:solidFill>
                  <a:prstClr val="black"/>
                </a:solidFill>
                <a:latin typeface="Courier New" pitchFamily="49" charset="0"/>
                <a:cs typeface="Courier New" pitchFamily="49" charset="0"/>
              </a:rPr>
              <a:t>];</a:t>
            </a:r>
          </a:p>
          <a:p>
            <a:pPr marL="257175" indent="-257175" defTabSz="685800" fontAlgn="base">
              <a:spcBef>
                <a:spcPct val="20000"/>
              </a:spcBef>
              <a:spcAft>
                <a:spcPct val="0"/>
              </a:spcAft>
              <a:buClr>
                <a:srgbClr val="003399"/>
              </a:buClr>
              <a:buSzPct val="75000"/>
              <a:defRPr/>
            </a:pPr>
            <a:r>
              <a:rPr lang="en-US" sz="825" b="1" kern="0" dirty="0">
                <a:solidFill>
                  <a:prstClr val="black"/>
                </a:solidFill>
                <a:latin typeface="Courier New" pitchFamily="49" charset="0"/>
                <a:cs typeface="Courier New" pitchFamily="49" charset="0"/>
              </a:rPr>
              <a:t>}</a:t>
            </a:r>
          </a:p>
        </p:txBody>
      </p:sp>
      <p:sp>
        <p:nvSpPr>
          <p:cNvPr id="5" name="Down Arrow 4"/>
          <p:cNvSpPr/>
          <p:nvPr/>
        </p:nvSpPr>
        <p:spPr bwMode="auto">
          <a:xfrm rot="16200000">
            <a:off x="4059680" y="1682388"/>
            <a:ext cx="257175" cy="661435"/>
          </a:xfrm>
          <a:prstGeom prst="downArrow">
            <a:avLst/>
          </a:prstGeom>
          <a:gradFill>
            <a:gsLst>
              <a:gs pos="0">
                <a:schemeClr val="tx1">
                  <a:lumMod val="65000"/>
                  <a:lumOff val="35000"/>
                </a:schemeClr>
              </a:gs>
              <a:gs pos="50000">
                <a:schemeClr val="accent6">
                  <a:lumMod val="75000"/>
                </a:schemeClr>
              </a:gs>
              <a:gs pos="100000">
                <a:schemeClr val="accent6">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Arial" charset="0"/>
            </a:endParaRPr>
          </a:p>
        </p:txBody>
      </p:sp>
      <p:sp>
        <p:nvSpPr>
          <p:cNvPr id="10" name="TextBox 9"/>
          <p:cNvSpPr txBox="1"/>
          <p:nvPr/>
        </p:nvSpPr>
        <p:spPr>
          <a:xfrm>
            <a:off x="1197618" y="1210033"/>
            <a:ext cx="1284326" cy="300082"/>
          </a:xfrm>
          <a:prstGeom prst="rect">
            <a:avLst/>
          </a:prstGeom>
          <a:noFill/>
        </p:spPr>
        <p:txBody>
          <a:bodyPr wrap="none" rtlCol="0">
            <a:spAutoFit/>
          </a:bodyPr>
          <a:lstStyle/>
          <a:p>
            <a:pPr defTabSz="685800" eaLnBrk="0" fontAlgn="base" hangingPunct="0">
              <a:spcBef>
                <a:spcPct val="0"/>
              </a:spcBef>
              <a:spcAft>
                <a:spcPct val="0"/>
              </a:spcAft>
            </a:pPr>
            <a:r>
              <a:rPr lang="en-US" sz="1350" dirty="0" err="1">
                <a:solidFill>
                  <a:prstClr val="black"/>
                </a:solidFill>
                <a:latin typeface="Arial" pitchFamily="34" charset="0"/>
              </a:rPr>
              <a:t>OpenCL</a:t>
            </a:r>
            <a:r>
              <a:rPr lang="en-US" sz="1350" dirty="0">
                <a:solidFill>
                  <a:prstClr val="black"/>
                </a:solidFill>
                <a:latin typeface="Arial" pitchFamily="34" charset="0"/>
              </a:rPr>
              <a:t> Code</a:t>
            </a:r>
          </a:p>
        </p:txBody>
      </p:sp>
      <p:sp>
        <p:nvSpPr>
          <p:cNvPr id="11" name="TextBox 10"/>
          <p:cNvSpPr txBox="1"/>
          <p:nvPr/>
        </p:nvSpPr>
        <p:spPr>
          <a:xfrm>
            <a:off x="5508219" y="808323"/>
            <a:ext cx="1781257" cy="300082"/>
          </a:xfrm>
          <a:prstGeom prst="rect">
            <a:avLst/>
          </a:prstGeom>
          <a:noFill/>
        </p:spPr>
        <p:txBody>
          <a:bodyPr wrap="non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Instruction Level (IR)</a:t>
            </a:r>
          </a:p>
        </p:txBody>
      </p:sp>
      <p:sp>
        <p:nvSpPr>
          <p:cNvPr id="17" name="Content Placeholder 2"/>
          <p:cNvSpPr txBox="1">
            <a:spLocks/>
          </p:cNvSpPr>
          <p:nvPr/>
        </p:nvSpPr>
        <p:spPr bwMode="auto">
          <a:xfrm>
            <a:off x="365944" y="3181010"/>
            <a:ext cx="8428616" cy="1247302"/>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3399"/>
              </a:buClr>
              <a:buSzPct val="75000"/>
              <a:buFont typeface="Wingdings" pitchFamily="2" charset="2"/>
              <a:buChar char="n"/>
              <a:defRPr sz="2400" b="1">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lr>
                <a:srgbClr val="003399"/>
              </a:buClr>
              <a:buSzPct val="90000"/>
              <a:buFont typeface="Symbol" pitchFamily="18" charset="2"/>
              <a:buChar char="-"/>
              <a:defRPr sz="18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sz="1600">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4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4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a:lstStyle>
          <a:p>
            <a:pPr marL="257175" indent="-257175" defTabSz="685800"/>
            <a:r>
              <a:rPr lang="en-CA" sz="1800" kern="0" dirty="0">
                <a:solidFill>
                  <a:prstClr val="black"/>
                </a:solidFill>
                <a:latin typeface="Intel Clear"/>
              </a:rPr>
              <a:t>How does a program execute on a CPU?</a:t>
            </a:r>
          </a:p>
        </p:txBody>
      </p:sp>
    </p:spTree>
    <p:custDataLst>
      <p:tags r:id="rId1"/>
    </p:custDataLst>
    <p:extLst>
      <p:ext uri="{BB962C8B-B14F-4D97-AF65-F5344CB8AC3E}">
        <p14:creationId xmlns:p14="http://schemas.microsoft.com/office/powerpoint/2010/main" val="216763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A simple 3-address CPU</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7</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2432014" y="3130154"/>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2432014" y="3483479"/>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Straight Arrow Connector 42"/>
          <p:cNvCxnSpPr>
            <a:stCxn id="14" idx="2"/>
          </p:cNvCxnSpPr>
          <p:nvPr/>
        </p:nvCxnSpPr>
        <p:spPr bwMode="auto">
          <a:xfrm>
            <a:off x="1191209" y="1720081"/>
            <a:ext cx="0" cy="2734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2819857"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Elbow Connector 94"/>
          <p:cNvCxnSpPr/>
          <p:nvPr/>
        </p:nvCxnSpPr>
        <p:spPr bwMode="auto">
          <a:xfrm flipV="1">
            <a:off x="6628870" y="1548678"/>
            <a:ext cx="473843" cy="337277"/>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667326" y="3065927"/>
            <a:ext cx="9270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3810199" y="4057653"/>
            <a:ext cx="3784211" cy="15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4" name="Straight Connector 133"/>
          <p:cNvCxnSpPr/>
          <p:nvPr/>
        </p:nvCxnSpPr>
        <p:spPr bwMode="auto">
          <a:xfrm>
            <a:off x="6019424" y="1558499"/>
            <a:ext cx="0" cy="11795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5714703" y="1885952"/>
            <a:ext cx="0" cy="9672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4" name="Straight Arrow Connector 103"/>
          <p:cNvCxnSpPr/>
          <p:nvPr/>
        </p:nvCxnSpPr>
        <p:spPr bwMode="auto">
          <a:xfrm>
            <a:off x="4685677" y="3476402"/>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4876721" y="3209829"/>
            <a:ext cx="3809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Straight Arrow Connector 123"/>
          <p:cNvCxnSpPr/>
          <p:nvPr/>
        </p:nvCxnSpPr>
        <p:spPr bwMode="auto">
          <a:xfrm>
            <a:off x="4685677" y="3580277"/>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Connector 124"/>
          <p:cNvCxnSpPr/>
          <p:nvPr/>
        </p:nvCxnSpPr>
        <p:spPr bwMode="auto">
          <a:xfrm flipV="1">
            <a:off x="4876721" y="3209833"/>
            <a:ext cx="0" cy="2665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685677" y="3104406"/>
            <a:ext cx="0" cy="475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Arrow Connector 139"/>
          <p:cNvCxnSpPr/>
          <p:nvPr/>
        </p:nvCxnSpPr>
        <p:spPr bwMode="auto">
          <a:xfrm>
            <a:off x="5562345" y="3164779"/>
            <a:ext cx="83798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2" name="Straight Arrow Connector 141"/>
          <p:cNvCxnSpPr/>
          <p:nvPr/>
        </p:nvCxnSpPr>
        <p:spPr bwMode="auto">
          <a:xfrm>
            <a:off x="6019427" y="3409505"/>
            <a:ext cx="3809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6" name="Straight Arrow Connector 145"/>
          <p:cNvCxnSpPr/>
          <p:nvPr/>
        </p:nvCxnSpPr>
        <p:spPr bwMode="auto">
          <a:xfrm>
            <a:off x="6019426" y="2738090"/>
            <a:ext cx="3751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1" name="Straight Arrow Connector 150"/>
          <p:cNvCxnSpPr/>
          <p:nvPr/>
        </p:nvCxnSpPr>
        <p:spPr bwMode="auto">
          <a:xfrm>
            <a:off x="5714704" y="2853155"/>
            <a:ext cx="68562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0" name="Straight Connector 159"/>
          <p:cNvCxnSpPr/>
          <p:nvPr/>
        </p:nvCxnSpPr>
        <p:spPr bwMode="auto">
          <a:xfrm>
            <a:off x="7594409" y="1697002"/>
            <a:ext cx="0" cy="136892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5562344" y="3546595"/>
            <a:ext cx="457081"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Arrow Connector 174"/>
          <p:cNvCxnSpPr>
            <a:endCxn id="5" idx="1"/>
          </p:cNvCxnSpPr>
          <p:nvPr/>
        </p:nvCxnSpPr>
        <p:spPr bwMode="auto">
          <a:xfrm>
            <a:off x="6533825" y="2340482"/>
            <a:ext cx="0" cy="2789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Straight Connector 202"/>
          <p:cNvCxnSpPr/>
          <p:nvPr/>
        </p:nvCxnSpPr>
        <p:spPr bwMode="auto">
          <a:xfrm>
            <a:off x="5714706" y="1885950"/>
            <a:ext cx="914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1904507" y="1885954"/>
            <a:ext cx="0" cy="11773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Straight Connector 216"/>
          <p:cNvCxnSpPr/>
          <p:nvPr/>
        </p:nvCxnSpPr>
        <p:spPr bwMode="auto">
          <a:xfrm>
            <a:off x="1904507" y="1548676"/>
            <a:ext cx="0" cy="337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Straight Arrow Connector 218"/>
          <p:cNvCxnSpPr>
            <a:endCxn id="48" idx="1"/>
          </p:cNvCxnSpPr>
          <p:nvPr/>
        </p:nvCxnSpPr>
        <p:spPr bwMode="auto">
          <a:xfrm>
            <a:off x="1904507" y="1558502"/>
            <a:ext cx="915350"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3" name="Straight Connector 222"/>
          <p:cNvCxnSpPr/>
          <p:nvPr/>
        </p:nvCxnSpPr>
        <p:spPr bwMode="auto">
          <a:xfrm>
            <a:off x="1447428" y="3063257"/>
            <a:ext cx="45708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4" name="Straight Connector 233"/>
          <p:cNvCxnSpPr>
            <a:endCxn id="25" idx="1"/>
          </p:cNvCxnSpPr>
          <p:nvPr/>
        </p:nvCxnSpPr>
        <p:spPr bwMode="auto">
          <a:xfrm flipV="1">
            <a:off x="1904508" y="3063261"/>
            <a:ext cx="298966" cy="26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6" name="Straight Connector 235"/>
          <p:cNvCxnSpPr/>
          <p:nvPr/>
        </p:nvCxnSpPr>
        <p:spPr bwMode="auto">
          <a:xfrm flipV="1">
            <a:off x="4685677" y="2967458"/>
            <a:ext cx="0" cy="136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Arrow Connector 239"/>
          <p:cNvCxnSpPr/>
          <p:nvPr/>
        </p:nvCxnSpPr>
        <p:spPr bwMode="auto">
          <a:xfrm>
            <a:off x="4685677" y="2967455"/>
            <a:ext cx="17146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a:off x="4178403" y="3095529"/>
            <a:ext cx="507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415752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Load memory value into register</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8</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2432014" y="3130154"/>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2432014" y="3483479"/>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4" idx="2"/>
          </p:cNvCxnSpPr>
          <p:nvPr/>
        </p:nvCxnSpPr>
        <p:spPr bwMode="auto">
          <a:xfrm>
            <a:off x="1191209" y="1720081"/>
            <a:ext cx="0" cy="27347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2819857"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Elbow Connector 94"/>
          <p:cNvCxnSpPr/>
          <p:nvPr/>
        </p:nvCxnSpPr>
        <p:spPr bwMode="auto">
          <a:xfrm flipV="1">
            <a:off x="6628870" y="1548678"/>
            <a:ext cx="473843" cy="337277"/>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0" name="Straight Connector 109"/>
          <p:cNvCxnSpPr/>
          <p:nvPr/>
        </p:nvCxnSpPr>
        <p:spPr bwMode="auto">
          <a:xfrm>
            <a:off x="6667326" y="3065927"/>
            <a:ext cx="92708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2" name="Straight Connector 111"/>
          <p:cNvCxnSpPr/>
          <p:nvPr/>
        </p:nvCxnSpPr>
        <p:spPr bwMode="auto">
          <a:xfrm>
            <a:off x="3810199" y="4057653"/>
            <a:ext cx="3784211" cy="15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4" name="Straight Connector 133"/>
          <p:cNvCxnSpPr/>
          <p:nvPr/>
        </p:nvCxnSpPr>
        <p:spPr bwMode="auto">
          <a:xfrm>
            <a:off x="6019424" y="1558499"/>
            <a:ext cx="0" cy="117959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9" name="Straight Connector 148"/>
          <p:cNvCxnSpPr/>
          <p:nvPr/>
        </p:nvCxnSpPr>
        <p:spPr bwMode="auto">
          <a:xfrm>
            <a:off x="5714703" y="1885952"/>
            <a:ext cx="0" cy="96720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4" name="Straight Arrow Connector 103"/>
          <p:cNvCxnSpPr/>
          <p:nvPr/>
        </p:nvCxnSpPr>
        <p:spPr bwMode="auto">
          <a:xfrm>
            <a:off x="4685677" y="3476402"/>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4876721" y="3209829"/>
            <a:ext cx="3809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Straight Arrow Connector 123"/>
          <p:cNvCxnSpPr/>
          <p:nvPr/>
        </p:nvCxnSpPr>
        <p:spPr bwMode="auto">
          <a:xfrm>
            <a:off x="4685677" y="3580277"/>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Connector 124"/>
          <p:cNvCxnSpPr/>
          <p:nvPr/>
        </p:nvCxnSpPr>
        <p:spPr bwMode="auto">
          <a:xfrm flipV="1">
            <a:off x="4876721" y="3209833"/>
            <a:ext cx="0" cy="2665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685677" y="3104406"/>
            <a:ext cx="0" cy="475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Arrow Connector 139"/>
          <p:cNvCxnSpPr/>
          <p:nvPr/>
        </p:nvCxnSpPr>
        <p:spPr bwMode="auto">
          <a:xfrm>
            <a:off x="5562345" y="3164779"/>
            <a:ext cx="83798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2" name="Straight Arrow Connector 141"/>
          <p:cNvCxnSpPr/>
          <p:nvPr/>
        </p:nvCxnSpPr>
        <p:spPr bwMode="auto">
          <a:xfrm>
            <a:off x="6019427" y="3409505"/>
            <a:ext cx="3809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6" name="Straight Arrow Connector 145"/>
          <p:cNvCxnSpPr/>
          <p:nvPr/>
        </p:nvCxnSpPr>
        <p:spPr bwMode="auto">
          <a:xfrm>
            <a:off x="6019426" y="2738090"/>
            <a:ext cx="375146"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51" name="Straight Arrow Connector 150"/>
          <p:cNvCxnSpPr/>
          <p:nvPr/>
        </p:nvCxnSpPr>
        <p:spPr bwMode="auto">
          <a:xfrm>
            <a:off x="5714704" y="2853155"/>
            <a:ext cx="685622"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0" name="Straight Connector 159"/>
          <p:cNvCxnSpPr/>
          <p:nvPr/>
        </p:nvCxnSpPr>
        <p:spPr bwMode="auto">
          <a:xfrm>
            <a:off x="7594409" y="1697002"/>
            <a:ext cx="0" cy="136892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5562344" y="3546595"/>
            <a:ext cx="457081"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Arrow Connector 174"/>
          <p:cNvCxnSpPr>
            <a:endCxn id="5" idx="1"/>
          </p:cNvCxnSpPr>
          <p:nvPr/>
        </p:nvCxnSpPr>
        <p:spPr bwMode="auto">
          <a:xfrm>
            <a:off x="6533825" y="2340482"/>
            <a:ext cx="0" cy="278921"/>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3" name="Straight Connector 202"/>
          <p:cNvCxnSpPr/>
          <p:nvPr/>
        </p:nvCxnSpPr>
        <p:spPr bwMode="auto">
          <a:xfrm>
            <a:off x="5714706" y="1885950"/>
            <a:ext cx="914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1904507" y="1885954"/>
            <a:ext cx="0" cy="11773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7" name="Straight Connector 216"/>
          <p:cNvCxnSpPr/>
          <p:nvPr/>
        </p:nvCxnSpPr>
        <p:spPr bwMode="auto">
          <a:xfrm>
            <a:off x="1904507" y="1548676"/>
            <a:ext cx="0" cy="33727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9" name="Straight Arrow Connector 218"/>
          <p:cNvCxnSpPr>
            <a:endCxn id="48" idx="1"/>
          </p:cNvCxnSpPr>
          <p:nvPr/>
        </p:nvCxnSpPr>
        <p:spPr bwMode="auto">
          <a:xfrm>
            <a:off x="1904507" y="1558502"/>
            <a:ext cx="915350"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23" name="Straight Connector 222"/>
          <p:cNvCxnSpPr/>
          <p:nvPr/>
        </p:nvCxnSpPr>
        <p:spPr bwMode="auto">
          <a:xfrm>
            <a:off x="1447428" y="3063257"/>
            <a:ext cx="45708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4" name="Straight Connector 233"/>
          <p:cNvCxnSpPr>
            <a:endCxn id="25" idx="1"/>
          </p:cNvCxnSpPr>
          <p:nvPr/>
        </p:nvCxnSpPr>
        <p:spPr bwMode="auto">
          <a:xfrm flipV="1">
            <a:off x="1904508" y="3063261"/>
            <a:ext cx="298966" cy="26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6" name="Straight Connector 235"/>
          <p:cNvCxnSpPr/>
          <p:nvPr/>
        </p:nvCxnSpPr>
        <p:spPr bwMode="auto">
          <a:xfrm flipV="1">
            <a:off x="4685677" y="2967458"/>
            <a:ext cx="0" cy="136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Arrow Connector 239"/>
          <p:cNvCxnSpPr/>
          <p:nvPr/>
        </p:nvCxnSpPr>
        <p:spPr bwMode="auto">
          <a:xfrm>
            <a:off x="4685677" y="2967455"/>
            <a:ext cx="17146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a:off x="4178403" y="3095529"/>
            <a:ext cx="507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7" name="TextBox 76"/>
          <p:cNvSpPr txBox="1"/>
          <p:nvPr/>
        </p:nvSpPr>
        <p:spPr>
          <a:xfrm>
            <a:off x="209591" y="3832546"/>
            <a:ext cx="2222424"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a:p>
            <a:pPr defTabSz="685800" eaLnBrk="0" fontAlgn="base" hangingPunct="0">
              <a:spcBef>
                <a:spcPct val="0"/>
              </a:spcBef>
              <a:spcAft>
                <a:spcPct val="0"/>
              </a:spcAft>
            </a:pPr>
            <a:r>
              <a:rPr lang="en-US" sz="1200" b="1" dirty="0">
                <a:solidFill>
                  <a:prstClr val="black"/>
                </a:solidFill>
                <a:latin typeface="Intel Clear"/>
                <a:sym typeface="Wingdings" pitchFamily="2" charset="2"/>
              </a:rPr>
              <a:t>R1Load </a:t>
            </a:r>
            <a:r>
              <a:rPr lang="en-US" sz="1200" b="1" dirty="0" err="1">
                <a:solidFill>
                  <a:prstClr val="black"/>
                </a:solidFill>
                <a:latin typeface="Intel Clear"/>
                <a:sym typeface="Wingdings" pitchFamily="2" charset="2"/>
              </a:rPr>
              <a:t>Mem</a:t>
            </a:r>
            <a:r>
              <a:rPr lang="en-US" sz="1200" b="1" dirty="0">
                <a:solidFill>
                  <a:prstClr val="black"/>
                </a:solidFill>
                <a:latin typeface="Intel Clear"/>
                <a:sym typeface="Wingdings" pitchFamily="2" charset="2"/>
              </a:rPr>
              <a:t>[101]</a:t>
            </a:r>
          </a:p>
          <a:p>
            <a:pPr defTabSz="685800" eaLnBrk="0" fontAlgn="base" hangingPunct="0">
              <a:spcBef>
                <a:spcPct val="0"/>
              </a:spcBef>
              <a:spcAft>
                <a:spcPct val="0"/>
              </a:spcAft>
            </a:pPr>
            <a:r>
              <a:rPr lang="en-US" sz="900" dirty="0">
                <a:solidFill>
                  <a:prstClr val="white">
                    <a:lumMod val="50000"/>
                  </a:prstClr>
                </a:solidFill>
                <a:latin typeface="Intel Clear"/>
              </a:rPr>
              <a:t>R2 </a:t>
            </a:r>
            <a:r>
              <a:rPr lang="en-US" sz="900" dirty="0">
                <a:solidFill>
                  <a:prstClr val="white">
                    <a:lumMod val="50000"/>
                  </a:prstClr>
                </a:solidFill>
                <a:latin typeface="Intel Clear"/>
                <a:sym typeface="Wingdings" pitchFamily="2" charset="2"/>
              </a:rPr>
              <a:t> </a:t>
            </a:r>
            <a:r>
              <a:rPr lang="en-US" sz="900" dirty="0">
                <a:solidFill>
                  <a:prstClr val="white">
                    <a:lumMod val="50000"/>
                  </a:prstClr>
                </a:solidFill>
                <a:latin typeface="Intel Clear"/>
              </a:rPr>
              <a:t>Load #42</a:t>
            </a:r>
            <a:endParaRPr lang="en-US" sz="900" dirty="0">
              <a:solidFill>
                <a:prstClr val="white">
                  <a:lumMod val="50000"/>
                </a:prstClr>
              </a:solidFill>
              <a:latin typeface="Intel Clear"/>
              <a:sym typeface="Wingdings" pitchFamily="2" charset="2"/>
            </a:endParaRP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R2  </a:t>
            </a:r>
            <a:r>
              <a:rPr lang="en-US" sz="900" dirty="0" err="1">
                <a:solidFill>
                  <a:prstClr val="white">
                    <a:lumMod val="50000"/>
                  </a:prstClr>
                </a:solidFill>
                <a:latin typeface="Intel Clear"/>
                <a:sym typeface="Wingdings" pitchFamily="2" charset="2"/>
              </a:rPr>
              <a:t>Mul</a:t>
            </a:r>
            <a:r>
              <a:rPr lang="en-US" sz="900" dirty="0">
                <a:solidFill>
                  <a:prstClr val="white">
                    <a:lumMod val="50000"/>
                  </a:prstClr>
                </a:solidFill>
                <a:latin typeface="Intel Clear"/>
                <a:sym typeface="Wingdings" pitchFamily="2" charset="2"/>
              </a:rPr>
              <a:t> R1, R2</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Add R2, R0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Store R0 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p:txBody>
      </p:sp>
    </p:spTree>
    <p:custDataLst>
      <p:tags r:id="rId1"/>
    </p:custDataLst>
    <p:extLst>
      <p:ext uri="{BB962C8B-B14F-4D97-AF65-F5344CB8AC3E}">
        <p14:creationId xmlns:p14="http://schemas.microsoft.com/office/powerpoint/2010/main" val="26879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178404" y="3199403"/>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B</a:t>
            </a:r>
          </a:p>
        </p:txBody>
      </p:sp>
      <p:sp>
        <p:nvSpPr>
          <p:cNvPr id="266" name="TextBox 265"/>
          <p:cNvSpPr txBox="1"/>
          <p:nvPr/>
        </p:nvSpPr>
        <p:spPr>
          <a:xfrm>
            <a:off x="4178404" y="2786258"/>
            <a:ext cx="317417"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06" name="TextBox 105"/>
          <p:cNvSpPr txBox="1"/>
          <p:nvPr/>
        </p:nvSpPr>
        <p:spPr>
          <a:xfrm>
            <a:off x="3225112" y="2541531"/>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a:t>
            </a:r>
          </a:p>
        </p:txBody>
      </p:sp>
      <p:sp>
        <p:nvSpPr>
          <p:cNvPr id="132" name="TextBox 131"/>
          <p:cNvSpPr txBox="1"/>
          <p:nvPr/>
        </p:nvSpPr>
        <p:spPr>
          <a:xfrm>
            <a:off x="4572004" y="2446531"/>
            <a:ext cx="2454380" cy="1338828"/>
          </a:xfrm>
          <a:prstGeom prst="rect">
            <a:avLst/>
          </a:prstGeom>
          <a:noFill/>
          <a:ln>
            <a:solidFill>
              <a:schemeClr val="tx1"/>
            </a:solidFill>
            <a:prstDash val="dash"/>
          </a:ln>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ALU</a:t>
            </a: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a:p>
            <a:pPr defTabSz="685800" eaLnBrk="0" fontAlgn="base" hangingPunct="0">
              <a:spcBef>
                <a:spcPct val="0"/>
              </a:spcBef>
              <a:spcAft>
                <a:spcPct val="0"/>
              </a:spcAft>
            </a:pPr>
            <a:endParaRPr lang="en-US" sz="1350" dirty="0">
              <a:solidFill>
                <a:prstClr val="black"/>
              </a:solidFill>
              <a:latin typeface="Arial" pitchFamily="34" charset="0"/>
            </a:endParaRPr>
          </a:p>
        </p:txBody>
      </p:sp>
      <p:sp>
        <p:nvSpPr>
          <p:cNvPr id="2" name="Title 1"/>
          <p:cNvSpPr>
            <a:spLocks noGrp="1"/>
          </p:cNvSpPr>
          <p:nvPr>
            <p:ph type="title"/>
          </p:nvPr>
        </p:nvSpPr>
        <p:spPr/>
        <p:txBody>
          <a:bodyPr/>
          <a:lstStyle/>
          <a:p>
            <a:r>
              <a:rPr lang="en-US" dirty="0"/>
              <a:t>Load immediate value into register</a:t>
            </a:r>
          </a:p>
        </p:txBody>
      </p:sp>
      <p:sp>
        <p:nvSpPr>
          <p:cNvPr id="4" name="Slide Number Placeholder 3"/>
          <p:cNvSpPr>
            <a:spLocks noGrp="1"/>
          </p:cNvSpPr>
          <p:nvPr>
            <p:ph type="sldNum" sz="quarter" idx="10"/>
          </p:nvPr>
        </p:nvSpPr>
        <p:spPr/>
        <p:txBody>
          <a:bodyPr/>
          <a:lstStyle/>
          <a:p>
            <a:pPr defTabSz="685800" eaLnBrk="0" fontAlgn="base" hangingPunct="0">
              <a:spcBef>
                <a:spcPct val="0"/>
              </a:spcBef>
              <a:spcAft>
                <a:spcPct val="0"/>
              </a:spcAft>
              <a:defRPr/>
            </a:pPr>
            <a:fld id="{29BD3633-7A79-4899-981C-57CF7336BC8A}" type="slidenum">
              <a:rPr lang="en-US">
                <a:solidFill>
                  <a:prstClr val="white"/>
                </a:solidFill>
                <a:latin typeface="Intel Clear"/>
              </a:rPr>
              <a:pPr defTabSz="685800" eaLnBrk="0" fontAlgn="base" hangingPunct="0">
                <a:spcBef>
                  <a:spcPct val="0"/>
                </a:spcBef>
                <a:spcAft>
                  <a:spcPct val="0"/>
                </a:spcAft>
                <a:defRPr/>
              </a:pPr>
              <a:t>9</a:t>
            </a:fld>
            <a:endParaRPr lang="en-US" dirty="0">
              <a:solidFill>
                <a:prstClr val="white"/>
              </a:solidFill>
              <a:latin typeface="Intel Clear"/>
            </a:endParaRPr>
          </a:p>
        </p:txBody>
      </p:sp>
      <p:sp>
        <p:nvSpPr>
          <p:cNvPr id="6" name="Rectangle 5"/>
          <p:cNvSpPr/>
          <p:nvPr/>
        </p:nvSpPr>
        <p:spPr bwMode="auto">
          <a:xfrm>
            <a:off x="915353" y="2294752"/>
            <a:ext cx="533261" cy="1419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7" name="TextBox 6"/>
          <p:cNvSpPr txBox="1"/>
          <p:nvPr/>
        </p:nvSpPr>
        <p:spPr>
          <a:xfrm>
            <a:off x="915353" y="2304635"/>
            <a:ext cx="914162"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sp>
        <p:nvSpPr>
          <p:cNvPr id="8" name="TextBox 7"/>
          <p:cNvSpPr txBox="1"/>
          <p:nvPr/>
        </p:nvSpPr>
        <p:spPr>
          <a:xfrm>
            <a:off x="915353" y="2885543"/>
            <a:ext cx="533261"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Val</a:t>
            </a:r>
          </a:p>
        </p:txBody>
      </p:sp>
      <p:cxnSp>
        <p:nvCxnSpPr>
          <p:cNvPr id="10" name="Straight Connector 9"/>
          <p:cNvCxnSpPr/>
          <p:nvPr/>
        </p:nvCxnSpPr>
        <p:spPr bwMode="auto">
          <a:xfrm>
            <a:off x="915353" y="2617478"/>
            <a:ext cx="53326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464027" y="1993553"/>
            <a:ext cx="1440481" cy="300082"/>
          </a:xfrm>
          <a:prstGeom prst="rect">
            <a:avLst/>
          </a:prstGeom>
          <a:noFill/>
        </p:spPr>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Arial" pitchFamily="34" charset="0"/>
              </a:rPr>
              <a:t>Instruction</a:t>
            </a:r>
          </a:p>
        </p:txBody>
      </p:sp>
      <p:sp>
        <p:nvSpPr>
          <p:cNvPr id="14" name="TextBox 13"/>
          <p:cNvSpPr txBox="1"/>
          <p:nvPr/>
        </p:nvSpPr>
        <p:spPr>
          <a:xfrm>
            <a:off x="699509" y="1419999"/>
            <a:ext cx="983400" cy="3000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Fetch</a:t>
            </a:r>
          </a:p>
        </p:txBody>
      </p:sp>
      <p:sp>
        <p:nvSpPr>
          <p:cNvPr id="15" name="TextBox 14"/>
          <p:cNvSpPr txBox="1"/>
          <p:nvPr/>
        </p:nvSpPr>
        <p:spPr>
          <a:xfrm>
            <a:off x="3041455" y="2201980"/>
            <a:ext cx="2361585"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Registers</a:t>
            </a:r>
          </a:p>
        </p:txBody>
      </p:sp>
      <p:sp>
        <p:nvSpPr>
          <p:cNvPr id="16" name="Rectangle 15"/>
          <p:cNvSpPr/>
          <p:nvPr/>
        </p:nvSpPr>
        <p:spPr bwMode="auto">
          <a:xfrm>
            <a:off x="3041455" y="2511929"/>
            <a:ext cx="1136948" cy="113424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7" name="TextBox 16"/>
          <p:cNvSpPr txBox="1"/>
          <p:nvPr/>
        </p:nvSpPr>
        <p:spPr>
          <a:xfrm>
            <a:off x="2432014" y="254153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Aaddr</a:t>
            </a:r>
            <a:endParaRPr lang="en-US" sz="900" dirty="0">
              <a:solidFill>
                <a:prstClr val="black"/>
              </a:solidFill>
              <a:latin typeface="Arial" pitchFamily="34" charset="0"/>
            </a:endParaRPr>
          </a:p>
        </p:txBody>
      </p:sp>
      <p:sp>
        <p:nvSpPr>
          <p:cNvPr id="18" name="TextBox 17"/>
          <p:cNvSpPr txBox="1"/>
          <p:nvPr/>
        </p:nvSpPr>
        <p:spPr>
          <a:xfrm>
            <a:off x="2432014" y="2922407"/>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Baddr</a:t>
            </a:r>
            <a:endParaRPr lang="en-US" sz="900" dirty="0">
              <a:solidFill>
                <a:prstClr val="black"/>
              </a:solidFill>
              <a:latin typeface="Arial" pitchFamily="34" charset="0"/>
            </a:endParaRPr>
          </a:p>
        </p:txBody>
      </p:sp>
      <p:sp>
        <p:nvSpPr>
          <p:cNvPr id="19" name="TextBox 18"/>
          <p:cNvSpPr txBox="1"/>
          <p:nvPr/>
        </p:nvSpPr>
        <p:spPr>
          <a:xfrm>
            <a:off x="2432014" y="323403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Caddr</a:t>
            </a:r>
            <a:endParaRPr lang="en-US" sz="900" dirty="0">
              <a:solidFill>
                <a:prstClr val="black"/>
              </a:solidFill>
              <a:latin typeface="Arial" pitchFamily="34" charset="0"/>
            </a:endParaRPr>
          </a:p>
        </p:txBody>
      </p:sp>
      <p:cxnSp>
        <p:nvCxnSpPr>
          <p:cNvPr id="21" name="Straight Arrow Connector 20"/>
          <p:cNvCxnSpPr/>
          <p:nvPr/>
        </p:nvCxnSpPr>
        <p:spPr bwMode="auto">
          <a:xfrm>
            <a:off x="2432014" y="2749280"/>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2432014" y="3130154"/>
            <a:ext cx="60944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2432014" y="3483479"/>
            <a:ext cx="609441"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5" name="Left Brace 24"/>
          <p:cNvSpPr/>
          <p:nvPr/>
        </p:nvSpPr>
        <p:spPr bwMode="auto">
          <a:xfrm>
            <a:off x="2203473" y="2548907"/>
            <a:ext cx="228541" cy="1028700"/>
          </a:xfrm>
          <a:prstGeom prst="lef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39" name="TextBox 38"/>
          <p:cNvSpPr txBox="1"/>
          <p:nvPr/>
        </p:nvSpPr>
        <p:spPr>
          <a:xfrm>
            <a:off x="1192" y="1419999"/>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PC</a:t>
            </a:r>
          </a:p>
        </p:txBody>
      </p:sp>
      <p:cxnSp>
        <p:nvCxnSpPr>
          <p:cNvPr id="40" name="Straight Arrow Connector 39"/>
          <p:cNvCxnSpPr>
            <a:endCxn id="39" idx="3"/>
          </p:cNvCxnSpPr>
          <p:nvPr/>
        </p:nvCxnSpPr>
        <p:spPr bwMode="auto">
          <a:xfrm>
            <a:off x="464027" y="1558502"/>
            <a:ext cx="235483" cy="1153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4" idx="2"/>
          </p:cNvCxnSpPr>
          <p:nvPr/>
        </p:nvCxnSpPr>
        <p:spPr bwMode="auto">
          <a:xfrm>
            <a:off x="1191209" y="1720081"/>
            <a:ext cx="0" cy="273475"/>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8" name="TextBox 47"/>
          <p:cNvSpPr txBox="1"/>
          <p:nvPr/>
        </p:nvSpPr>
        <p:spPr>
          <a:xfrm>
            <a:off x="2819857" y="1419999"/>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Load</a:t>
            </a:r>
          </a:p>
        </p:txBody>
      </p:sp>
      <p:sp>
        <p:nvSpPr>
          <p:cNvPr id="53" name="TextBox 52"/>
          <p:cNvSpPr txBox="1"/>
          <p:nvPr/>
        </p:nvSpPr>
        <p:spPr>
          <a:xfrm>
            <a:off x="7102709" y="1410176"/>
            <a:ext cx="983400"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eaLnBrk="0" fontAlgn="base" hangingPunct="0">
              <a:spcBef>
                <a:spcPct val="0"/>
              </a:spcBef>
              <a:spcAft>
                <a:spcPct val="0"/>
              </a:spcAft>
            </a:pPr>
            <a:r>
              <a:rPr lang="en-US" sz="1350" dirty="0">
                <a:solidFill>
                  <a:prstClr val="black"/>
                </a:solidFill>
                <a:latin typeface="Intel Clear"/>
              </a:rPr>
              <a:t>Store</a:t>
            </a:r>
          </a:p>
        </p:txBody>
      </p:sp>
      <p:sp>
        <p:nvSpPr>
          <p:cNvPr id="55" name="TextBox 54"/>
          <p:cNvSpPr txBox="1"/>
          <p:nvPr/>
        </p:nvSpPr>
        <p:spPr>
          <a:xfrm>
            <a:off x="2203475" y="13161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LdAddr</a:t>
            </a:r>
            <a:endParaRPr lang="en-US" sz="900" dirty="0">
              <a:solidFill>
                <a:prstClr val="black"/>
              </a:solidFill>
              <a:latin typeface="Arial" pitchFamily="34" charset="0"/>
            </a:endParaRPr>
          </a:p>
        </p:txBody>
      </p:sp>
      <p:cxnSp>
        <p:nvCxnSpPr>
          <p:cNvPr id="87" name="Straight Connector 86"/>
          <p:cNvCxnSpPr/>
          <p:nvPr/>
        </p:nvCxnSpPr>
        <p:spPr bwMode="auto">
          <a:xfrm>
            <a:off x="1904508" y="1885950"/>
            <a:ext cx="381019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5" name="Elbow Connector 94"/>
          <p:cNvCxnSpPr/>
          <p:nvPr/>
        </p:nvCxnSpPr>
        <p:spPr bwMode="auto">
          <a:xfrm flipV="1">
            <a:off x="6628870" y="1548678"/>
            <a:ext cx="473843" cy="337277"/>
          </a:xfrm>
          <a:prstGeom prst="bentConnector3">
            <a:avLst>
              <a:gd name="adj1" fmla="val 1239"/>
            </a:avLst>
          </a:prstGeom>
          <a:solidFill>
            <a:schemeClr val="accent1"/>
          </a:solidFill>
          <a:ln w="9525" cap="flat" cmpd="sng" algn="ctr">
            <a:solidFill>
              <a:schemeClr val="tx1"/>
            </a:solidFill>
            <a:prstDash val="solid"/>
            <a:round/>
            <a:headEnd type="none" w="med" len="med"/>
            <a:tailEnd type="triangle" w="med" len="med"/>
          </a:ln>
          <a:effectLst/>
        </p:spPr>
      </p:cxnSp>
      <p:sp>
        <p:nvSpPr>
          <p:cNvPr id="99" name="Right Arrow 98"/>
          <p:cNvSpPr/>
          <p:nvPr/>
        </p:nvSpPr>
        <p:spPr bwMode="auto">
          <a:xfrm rot="5400000">
            <a:off x="1006775" y="1070292"/>
            <a:ext cx="368871" cy="228541"/>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0" name="TextBox 99"/>
          <p:cNvSpPr txBox="1"/>
          <p:nvPr/>
        </p:nvSpPr>
        <p:spPr>
          <a:xfrm>
            <a:off x="6533825" y="1340928"/>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StAddr</a:t>
            </a:r>
            <a:endParaRPr lang="en-US" sz="900" dirty="0">
              <a:solidFill>
                <a:prstClr val="black"/>
              </a:solidFill>
              <a:latin typeface="Arial" pitchFamily="34" charset="0"/>
            </a:endParaRPr>
          </a:p>
        </p:txBody>
      </p:sp>
      <p:cxnSp>
        <p:nvCxnSpPr>
          <p:cNvPr id="109" name="Straight Connector 108"/>
          <p:cNvCxnSpPr>
            <a:stCxn id="48" idx="3"/>
          </p:cNvCxnSpPr>
          <p:nvPr/>
        </p:nvCxnSpPr>
        <p:spPr bwMode="auto">
          <a:xfrm flipV="1">
            <a:off x="3803257" y="1558500"/>
            <a:ext cx="2216168" cy="11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667326" y="3065927"/>
            <a:ext cx="927086"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12" name="Straight Connector 111"/>
          <p:cNvCxnSpPr/>
          <p:nvPr/>
        </p:nvCxnSpPr>
        <p:spPr bwMode="auto">
          <a:xfrm>
            <a:off x="3810199" y="4057653"/>
            <a:ext cx="3784211" cy="15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4" name="TextBox 113"/>
          <p:cNvSpPr txBox="1"/>
          <p:nvPr/>
        </p:nvSpPr>
        <p:spPr>
          <a:xfrm>
            <a:off x="2432014" y="3714754"/>
            <a:ext cx="1368514"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CWriteEnable</a:t>
            </a:r>
            <a:endParaRPr lang="en-US" sz="900" dirty="0">
              <a:solidFill>
                <a:prstClr val="black"/>
              </a:solidFill>
              <a:latin typeface="Arial" pitchFamily="34" charset="0"/>
            </a:endParaRPr>
          </a:p>
        </p:txBody>
      </p:sp>
      <p:cxnSp>
        <p:nvCxnSpPr>
          <p:cNvPr id="115" name="Straight Arrow Connector 114"/>
          <p:cNvCxnSpPr/>
          <p:nvPr/>
        </p:nvCxnSpPr>
        <p:spPr bwMode="auto">
          <a:xfrm flipV="1">
            <a:off x="3810199" y="3654913"/>
            <a:ext cx="0" cy="40274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4" name="Straight Connector 133"/>
          <p:cNvCxnSpPr/>
          <p:nvPr/>
        </p:nvCxnSpPr>
        <p:spPr bwMode="auto">
          <a:xfrm>
            <a:off x="6019424" y="1558499"/>
            <a:ext cx="0" cy="11795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a:off x="5714703" y="1885952"/>
            <a:ext cx="0" cy="96720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5" name="Trapezoid 4"/>
          <p:cNvSpPr/>
          <p:nvPr/>
        </p:nvSpPr>
        <p:spPr bwMode="auto">
          <a:xfrm rot="5400000">
            <a:off x="6057710" y="2936979"/>
            <a:ext cx="952230" cy="266998"/>
          </a:xfrm>
          <a:prstGeom prst="trapezoid">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1" name="Flowchart: Or 100"/>
          <p:cNvSpPr/>
          <p:nvPr/>
        </p:nvSpPr>
        <p:spPr bwMode="auto">
          <a:xfrm>
            <a:off x="5257621" y="3065929"/>
            <a:ext cx="304721" cy="202727"/>
          </a:xfrm>
          <a:prstGeom prst="flowChar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02" name="Flowchart: Summing Junction 101"/>
          <p:cNvSpPr/>
          <p:nvPr/>
        </p:nvSpPr>
        <p:spPr bwMode="auto">
          <a:xfrm>
            <a:off x="5257621" y="3409509"/>
            <a:ext cx="304721" cy="243391"/>
          </a:xfrm>
          <a:prstGeom prst="flowChartSummingJunctio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cxnSp>
        <p:nvCxnSpPr>
          <p:cNvPr id="103" name="Straight Arrow Connector 102"/>
          <p:cNvCxnSpPr/>
          <p:nvPr/>
        </p:nvCxnSpPr>
        <p:spPr bwMode="auto">
          <a:xfrm>
            <a:off x="4685677" y="3095529"/>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4" name="Straight Arrow Connector 103"/>
          <p:cNvCxnSpPr/>
          <p:nvPr/>
        </p:nvCxnSpPr>
        <p:spPr bwMode="auto">
          <a:xfrm>
            <a:off x="4685677" y="3476402"/>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4876721" y="3209829"/>
            <a:ext cx="38090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4" name="Straight Arrow Connector 123"/>
          <p:cNvCxnSpPr/>
          <p:nvPr/>
        </p:nvCxnSpPr>
        <p:spPr bwMode="auto">
          <a:xfrm>
            <a:off x="4685677" y="3580277"/>
            <a:ext cx="57194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5" name="Straight Connector 124"/>
          <p:cNvCxnSpPr/>
          <p:nvPr/>
        </p:nvCxnSpPr>
        <p:spPr bwMode="auto">
          <a:xfrm flipV="1">
            <a:off x="4876721" y="3209833"/>
            <a:ext cx="0" cy="2665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685677" y="3104406"/>
            <a:ext cx="0" cy="475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Arrow Connector 139"/>
          <p:cNvCxnSpPr/>
          <p:nvPr/>
        </p:nvCxnSpPr>
        <p:spPr bwMode="auto">
          <a:xfrm>
            <a:off x="5562345" y="3164779"/>
            <a:ext cx="83798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2" name="Straight Arrow Connector 141"/>
          <p:cNvCxnSpPr/>
          <p:nvPr/>
        </p:nvCxnSpPr>
        <p:spPr bwMode="auto">
          <a:xfrm>
            <a:off x="6019427" y="3409505"/>
            <a:ext cx="3809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6" name="Straight Arrow Connector 145"/>
          <p:cNvCxnSpPr/>
          <p:nvPr/>
        </p:nvCxnSpPr>
        <p:spPr bwMode="auto">
          <a:xfrm>
            <a:off x="6019426" y="2738090"/>
            <a:ext cx="3751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1" name="Straight Arrow Connector 150"/>
          <p:cNvCxnSpPr/>
          <p:nvPr/>
        </p:nvCxnSpPr>
        <p:spPr bwMode="auto">
          <a:xfrm>
            <a:off x="5714704" y="2853155"/>
            <a:ext cx="685622"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60" name="Straight Connector 159"/>
          <p:cNvCxnSpPr/>
          <p:nvPr/>
        </p:nvCxnSpPr>
        <p:spPr bwMode="auto">
          <a:xfrm>
            <a:off x="7594409" y="1697002"/>
            <a:ext cx="0" cy="1368929"/>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162" name="TextBox 161"/>
          <p:cNvSpPr txBox="1"/>
          <p:nvPr/>
        </p:nvSpPr>
        <p:spPr>
          <a:xfrm>
            <a:off x="7102711" y="281853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C</a:t>
            </a:r>
          </a:p>
        </p:txBody>
      </p:sp>
      <p:sp>
        <p:nvSpPr>
          <p:cNvPr id="169" name="TextBox 168"/>
          <p:cNvSpPr txBox="1"/>
          <p:nvPr/>
        </p:nvSpPr>
        <p:spPr>
          <a:xfrm>
            <a:off x="6318165" y="2063480"/>
            <a:ext cx="698318"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171" name="Straight Connector 170"/>
          <p:cNvCxnSpPr/>
          <p:nvPr/>
        </p:nvCxnSpPr>
        <p:spPr bwMode="auto">
          <a:xfrm>
            <a:off x="6019424" y="3409510"/>
            <a:ext cx="0" cy="137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a:off x="5562344" y="3546595"/>
            <a:ext cx="457081"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5" name="Straight Arrow Connector 174"/>
          <p:cNvCxnSpPr>
            <a:endCxn id="5" idx="1"/>
          </p:cNvCxnSpPr>
          <p:nvPr/>
        </p:nvCxnSpPr>
        <p:spPr bwMode="auto">
          <a:xfrm>
            <a:off x="6533825" y="2340482"/>
            <a:ext cx="0" cy="278921"/>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82" name="Right Arrow 181"/>
          <p:cNvSpPr/>
          <p:nvPr/>
        </p:nvSpPr>
        <p:spPr bwMode="auto">
          <a:xfrm rot="5400000">
            <a:off x="3130593"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83" name="Right Arrow 182"/>
          <p:cNvSpPr/>
          <p:nvPr/>
        </p:nvSpPr>
        <p:spPr bwMode="auto">
          <a:xfrm rot="16200000">
            <a:off x="7409975" y="1070292"/>
            <a:ext cx="368871" cy="228541"/>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prstClr val="black"/>
              </a:solidFill>
              <a:latin typeface="Intel Clear"/>
            </a:endParaRPr>
          </a:p>
        </p:txBody>
      </p:sp>
      <p:sp>
        <p:nvSpPr>
          <p:cNvPr id="196" name="TextBox 195"/>
          <p:cNvSpPr txBox="1"/>
          <p:nvPr/>
        </p:nvSpPr>
        <p:spPr>
          <a:xfrm>
            <a:off x="3810199" y="1306303"/>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LdData</a:t>
            </a:r>
            <a:endParaRPr lang="en-US" sz="900" dirty="0">
              <a:solidFill>
                <a:prstClr val="black"/>
              </a:solidFill>
              <a:latin typeface="Arial" pitchFamily="34" charset="0"/>
            </a:endParaRPr>
          </a:p>
        </p:txBody>
      </p:sp>
      <p:sp>
        <p:nvSpPr>
          <p:cNvPr id="197" name="TextBox 196"/>
          <p:cNvSpPr txBox="1"/>
          <p:nvPr/>
        </p:nvSpPr>
        <p:spPr>
          <a:xfrm>
            <a:off x="7594410" y="1697002"/>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StData</a:t>
            </a:r>
            <a:endParaRPr lang="en-US" sz="900" dirty="0">
              <a:solidFill>
                <a:prstClr val="black"/>
              </a:solidFill>
              <a:latin typeface="Arial" pitchFamily="34" charset="0"/>
            </a:endParaRPr>
          </a:p>
        </p:txBody>
      </p:sp>
      <p:cxnSp>
        <p:nvCxnSpPr>
          <p:cNvPr id="201" name="Straight Connector 200"/>
          <p:cNvCxnSpPr/>
          <p:nvPr/>
        </p:nvCxnSpPr>
        <p:spPr bwMode="auto">
          <a:xfrm>
            <a:off x="7594409" y="3065927"/>
            <a:ext cx="0" cy="9992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3" name="Straight Connector 202"/>
          <p:cNvCxnSpPr/>
          <p:nvPr/>
        </p:nvCxnSpPr>
        <p:spPr bwMode="auto">
          <a:xfrm>
            <a:off x="5714706" y="1885950"/>
            <a:ext cx="91416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Straight Connector 212"/>
          <p:cNvCxnSpPr/>
          <p:nvPr/>
        </p:nvCxnSpPr>
        <p:spPr bwMode="auto">
          <a:xfrm>
            <a:off x="1904507" y="1885954"/>
            <a:ext cx="0" cy="11773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7" name="Straight Connector 216"/>
          <p:cNvCxnSpPr/>
          <p:nvPr/>
        </p:nvCxnSpPr>
        <p:spPr bwMode="auto">
          <a:xfrm>
            <a:off x="1904507" y="1548676"/>
            <a:ext cx="0" cy="3372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Straight Arrow Connector 218"/>
          <p:cNvCxnSpPr>
            <a:endCxn id="48" idx="1"/>
          </p:cNvCxnSpPr>
          <p:nvPr/>
        </p:nvCxnSpPr>
        <p:spPr bwMode="auto">
          <a:xfrm>
            <a:off x="1904507" y="1558502"/>
            <a:ext cx="915350" cy="115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3" name="Straight Connector 222"/>
          <p:cNvCxnSpPr/>
          <p:nvPr/>
        </p:nvCxnSpPr>
        <p:spPr bwMode="auto">
          <a:xfrm>
            <a:off x="1447428" y="3063257"/>
            <a:ext cx="457081"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4" name="Straight Connector 233"/>
          <p:cNvCxnSpPr>
            <a:endCxn id="25" idx="1"/>
          </p:cNvCxnSpPr>
          <p:nvPr/>
        </p:nvCxnSpPr>
        <p:spPr bwMode="auto">
          <a:xfrm flipV="1">
            <a:off x="1904508" y="3063261"/>
            <a:ext cx="298966" cy="267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6" name="Straight Connector 235"/>
          <p:cNvCxnSpPr/>
          <p:nvPr/>
        </p:nvCxnSpPr>
        <p:spPr bwMode="auto">
          <a:xfrm flipV="1">
            <a:off x="4685677" y="2967458"/>
            <a:ext cx="0" cy="13694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Straight Arrow Connector 239"/>
          <p:cNvCxnSpPr/>
          <p:nvPr/>
        </p:nvCxnSpPr>
        <p:spPr bwMode="auto">
          <a:xfrm>
            <a:off x="4685677" y="2967455"/>
            <a:ext cx="171464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4" name="TextBox 243"/>
          <p:cNvSpPr txBox="1"/>
          <p:nvPr/>
        </p:nvSpPr>
        <p:spPr>
          <a:xfrm>
            <a:off x="3225111" y="4065134"/>
            <a:ext cx="616384" cy="300082"/>
          </a:xfrm>
          <a:prstGeom prst="rect">
            <a:avLst/>
          </a:prstGeom>
          <a:noFill/>
        </p:spPr>
        <p:txBody>
          <a:bodyPr wrap="square" rtlCol="0">
            <a:spAutoFit/>
          </a:bodyPr>
          <a:lstStyle/>
          <a:p>
            <a:pPr defTabSz="685800" eaLnBrk="0" fontAlgn="base" hangingPunct="0">
              <a:spcBef>
                <a:spcPct val="0"/>
              </a:spcBef>
              <a:spcAft>
                <a:spcPct val="0"/>
              </a:spcAft>
            </a:pPr>
            <a:r>
              <a:rPr lang="en-US" sz="1350" dirty="0">
                <a:solidFill>
                  <a:prstClr val="black"/>
                </a:solidFill>
                <a:latin typeface="Arial" pitchFamily="34" charset="0"/>
              </a:rPr>
              <a:t>Op</a:t>
            </a:r>
          </a:p>
        </p:txBody>
      </p:sp>
      <p:cxnSp>
        <p:nvCxnSpPr>
          <p:cNvPr id="247" name="Straight Arrow Connector 246"/>
          <p:cNvCxnSpPr>
            <a:endCxn id="244" idx="0"/>
          </p:cNvCxnSpPr>
          <p:nvPr/>
        </p:nvCxnSpPr>
        <p:spPr bwMode="auto">
          <a:xfrm>
            <a:off x="3533303" y="3654913"/>
            <a:ext cx="0" cy="410221"/>
          </a:xfrm>
          <a:prstGeom prst="straightConnector1">
            <a:avLst/>
          </a:prstGeom>
          <a:ln>
            <a:headEnd type="triangle" w="med" len="med"/>
            <a:tailEnd type="none"/>
          </a:ln>
        </p:spPr>
        <p:style>
          <a:lnRef idx="3">
            <a:schemeClr val="accent6"/>
          </a:lnRef>
          <a:fillRef idx="0">
            <a:schemeClr val="accent6"/>
          </a:fillRef>
          <a:effectRef idx="2">
            <a:schemeClr val="accent6"/>
          </a:effectRef>
          <a:fontRef idx="minor">
            <a:schemeClr val="tx1"/>
          </a:fontRef>
        </p:style>
      </p:cxnSp>
      <p:sp>
        <p:nvSpPr>
          <p:cNvPr id="248" name="TextBox 247"/>
          <p:cNvSpPr txBox="1"/>
          <p:nvPr/>
        </p:nvSpPr>
        <p:spPr>
          <a:xfrm>
            <a:off x="3810199" y="3714754"/>
            <a:ext cx="761801" cy="230832"/>
          </a:xfrm>
          <a:prstGeom prst="rect">
            <a:avLst/>
          </a:prstGeom>
          <a:noFill/>
        </p:spPr>
        <p:txBody>
          <a:bodyPr wrap="square" rtlCol="0">
            <a:spAutoFit/>
          </a:bodyPr>
          <a:lstStyle/>
          <a:p>
            <a:pPr defTabSz="685800" eaLnBrk="0" fontAlgn="base" hangingPunct="0">
              <a:spcBef>
                <a:spcPct val="0"/>
              </a:spcBef>
              <a:spcAft>
                <a:spcPct val="0"/>
              </a:spcAft>
            </a:pPr>
            <a:r>
              <a:rPr lang="en-US" sz="900" dirty="0" err="1">
                <a:solidFill>
                  <a:prstClr val="black"/>
                </a:solidFill>
                <a:latin typeface="Arial" pitchFamily="34" charset="0"/>
              </a:rPr>
              <a:t>CData</a:t>
            </a:r>
            <a:endParaRPr lang="en-US" sz="900" dirty="0">
              <a:solidFill>
                <a:prstClr val="black"/>
              </a:solidFill>
              <a:latin typeface="Arial" pitchFamily="34" charset="0"/>
            </a:endParaRPr>
          </a:p>
        </p:txBody>
      </p:sp>
      <p:cxnSp>
        <p:nvCxnSpPr>
          <p:cNvPr id="260" name="Straight Connector 259"/>
          <p:cNvCxnSpPr/>
          <p:nvPr/>
        </p:nvCxnSpPr>
        <p:spPr bwMode="auto">
          <a:xfrm>
            <a:off x="4178404" y="3476402"/>
            <a:ext cx="6983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a:off x="4178403" y="3095529"/>
            <a:ext cx="507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TextBox 77"/>
          <p:cNvSpPr txBox="1"/>
          <p:nvPr/>
        </p:nvSpPr>
        <p:spPr>
          <a:xfrm>
            <a:off x="209593" y="3832546"/>
            <a:ext cx="1895663"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R1  Load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[101]</a:t>
            </a:r>
          </a:p>
          <a:p>
            <a:pPr defTabSz="685800" eaLnBrk="0" fontAlgn="base" hangingPunct="0">
              <a:spcBef>
                <a:spcPct val="0"/>
              </a:spcBef>
              <a:spcAft>
                <a:spcPct val="0"/>
              </a:spcAft>
            </a:pPr>
            <a:r>
              <a:rPr lang="en-US" sz="1200" b="1" dirty="0">
                <a:solidFill>
                  <a:prstClr val="black"/>
                </a:solidFill>
                <a:latin typeface="Intel Clear"/>
              </a:rPr>
              <a:t>R2 </a:t>
            </a:r>
            <a:r>
              <a:rPr lang="en-US" sz="1200" b="1" dirty="0">
                <a:solidFill>
                  <a:prstClr val="black"/>
                </a:solidFill>
                <a:latin typeface="Intel Clear"/>
                <a:sym typeface="Wingdings" pitchFamily="2" charset="2"/>
              </a:rPr>
              <a:t> </a:t>
            </a:r>
            <a:r>
              <a:rPr lang="en-US" sz="1200" b="1" dirty="0">
                <a:solidFill>
                  <a:prstClr val="black"/>
                </a:solidFill>
                <a:latin typeface="Intel Clear"/>
              </a:rPr>
              <a:t>Load #42</a:t>
            </a:r>
            <a:endParaRPr lang="en-US" sz="1200" b="1" dirty="0">
              <a:solidFill>
                <a:prstClr val="black"/>
              </a:solidFill>
              <a:latin typeface="Intel Clear"/>
              <a:sym typeface="Wingdings" pitchFamily="2" charset="2"/>
            </a:endParaRP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R2  </a:t>
            </a:r>
            <a:r>
              <a:rPr lang="en-US" sz="900" dirty="0" err="1">
                <a:solidFill>
                  <a:prstClr val="white">
                    <a:lumMod val="50000"/>
                  </a:prstClr>
                </a:solidFill>
                <a:latin typeface="Intel Clear"/>
                <a:sym typeface="Wingdings" pitchFamily="2" charset="2"/>
              </a:rPr>
              <a:t>Mul</a:t>
            </a:r>
            <a:r>
              <a:rPr lang="en-US" sz="900" dirty="0">
                <a:solidFill>
                  <a:prstClr val="white">
                    <a:lumMod val="50000"/>
                  </a:prstClr>
                </a:solidFill>
                <a:latin typeface="Intel Clear"/>
                <a:sym typeface="Wingdings" pitchFamily="2" charset="2"/>
              </a:rPr>
              <a:t> R1, R2</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R0  Add R2, R0</a:t>
            </a:r>
          </a:p>
          <a:p>
            <a:pPr defTabSz="685800" eaLnBrk="0" fontAlgn="base" hangingPunct="0">
              <a:spcBef>
                <a:spcPct val="0"/>
              </a:spcBef>
              <a:spcAft>
                <a:spcPct val="0"/>
              </a:spcAft>
            </a:pPr>
            <a:r>
              <a:rPr lang="en-US" sz="900" dirty="0">
                <a:solidFill>
                  <a:prstClr val="white">
                    <a:lumMod val="50000"/>
                  </a:prstClr>
                </a:solidFill>
                <a:latin typeface="Intel Clear"/>
                <a:sym typeface="Wingdings" pitchFamily="2" charset="2"/>
              </a:rPr>
              <a:t>Store R0  </a:t>
            </a:r>
            <a:r>
              <a:rPr lang="en-US" sz="900" dirty="0" err="1">
                <a:solidFill>
                  <a:prstClr val="white">
                    <a:lumMod val="50000"/>
                  </a:prstClr>
                </a:solidFill>
                <a:latin typeface="Intel Clear"/>
                <a:sym typeface="Wingdings" pitchFamily="2" charset="2"/>
              </a:rPr>
              <a:t>Mem</a:t>
            </a:r>
            <a:r>
              <a:rPr lang="en-US" sz="900" dirty="0">
                <a:solidFill>
                  <a:prstClr val="white">
                    <a:lumMod val="50000"/>
                  </a:prstClr>
                </a:solidFill>
                <a:latin typeface="Intel Clear"/>
                <a:sym typeface="Wingdings" pitchFamily="2" charset="2"/>
              </a:rPr>
              <a:t>[100]</a:t>
            </a:r>
          </a:p>
        </p:txBody>
      </p:sp>
    </p:spTree>
    <p:custDataLst>
      <p:tags r:id="rId1"/>
    </p:custDataLst>
    <p:extLst>
      <p:ext uri="{BB962C8B-B14F-4D97-AF65-F5344CB8AC3E}">
        <p14:creationId xmlns:p14="http://schemas.microsoft.com/office/powerpoint/2010/main" val="4078234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Presentation1" id="{F6385772-4232-439A-8E57-258C652C7EF0}" vid="{E557BB4B-DDB1-4C2B-822B-05B567C48D7B}"/>
    </a:ext>
  </a:extLst>
</a:theme>
</file>

<file path=ppt/theme/theme2.xml><?xml version="1.0" encoding="utf-8"?>
<a:theme xmlns:a="http://schemas.openxmlformats.org/drawingml/2006/main" name="1_Int_PPT Template_ClearPro_16x9">
  <a:themeElements>
    <a:clrScheme name="Custom 3">
      <a:dk1>
        <a:sysClr val="windowText" lastClr="000000"/>
      </a:dk1>
      <a:lt1>
        <a:sysClr val="window" lastClr="FFFFFF"/>
      </a:lt1>
      <a:dk2>
        <a:srgbClr val="003C71"/>
      </a:dk2>
      <a:lt2>
        <a:srgbClr val="B1BABF"/>
      </a:lt2>
      <a:accent1>
        <a:srgbClr val="0071C5"/>
      </a:accent1>
      <a:accent2>
        <a:srgbClr val="00AEEF"/>
      </a:accent2>
      <a:accent3>
        <a:srgbClr val="005493"/>
      </a:accent3>
      <a:accent4>
        <a:srgbClr val="FFA300"/>
      </a:accent4>
      <a:accent5>
        <a:srgbClr val="FC4C02"/>
      </a:accent5>
      <a:accent6>
        <a:srgbClr val="FFA3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8E2078BB248A4083CDE2DFFDC81AD9" ma:contentTypeVersion="0" ma:contentTypeDescription="Create a new document." ma:contentTypeScope="" ma:versionID="f68d6d302e3f29b4d583898baa9f71e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168BE-224A-4AE6-8891-B43E6EF5DC1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E05C7225-8A5D-41DD-9454-97E6689B4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B269EE-1C11-4586-8386-4BCA1F0436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Intel_PPT_PSG_Template</Template>
  <TotalTime>0</TotalTime>
  <Words>2402</Words>
  <Application>Microsoft Office PowerPoint</Application>
  <PresentationFormat>On-screen Show (16:9)</PresentationFormat>
  <Paragraphs>798</Paragraphs>
  <Slides>43</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Arial Black</vt:lpstr>
      <vt:lpstr>Calibri</vt:lpstr>
      <vt:lpstr>Cambria Math</vt:lpstr>
      <vt:lpstr>Courier New</vt:lpstr>
      <vt:lpstr>Intel Clear</vt:lpstr>
      <vt:lpstr>Intel Clear Pro</vt:lpstr>
      <vt:lpstr>Wingdings</vt:lpstr>
      <vt:lpstr>Int_PPT Template_ClearPro_16x9</vt:lpstr>
      <vt:lpstr>1_Int_PPT Template_ClearPro_16x9</vt:lpstr>
      <vt:lpstr>Hardware Architectures for Deep Learning</vt:lpstr>
      <vt:lpstr>Disclaimer</vt:lpstr>
      <vt:lpstr>End of Scaling</vt:lpstr>
      <vt:lpstr>Taking Advantage of Parallelism</vt:lpstr>
      <vt:lpstr>Temporal vs Spatial</vt:lpstr>
      <vt:lpstr>A simple program</vt:lpstr>
      <vt:lpstr>A simple 3-address CPU</vt:lpstr>
      <vt:lpstr>Load memory value into register</vt:lpstr>
      <vt:lpstr>Load immediate value into register</vt:lpstr>
      <vt:lpstr>Multiply two registers, store result in register</vt:lpstr>
      <vt:lpstr>Add two registers, store result in register</vt:lpstr>
      <vt:lpstr>Store register value into memory</vt:lpstr>
      <vt:lpstr>CPU activity, step by step</vt:lpstr>
      <vt:lpstr>Fixed Architectures and Flat Memory Systems</vt:lpstr>
      <vt:lpstr>Unroll the CPU hardware…</vt:lpstr>
      <vt:lpstr>… and specialize by position</vt:lpstr>
      <vt:lpstr>… and specialize</vt:lpstr>
      <vt:lpstr>… and specialize</vt:lpstr>
      <vt:lpstr>… and specialize</vt:lpstr>
      <vt:lpstr>… and specialize</vt:lpstr>
      <vt:lpstr>… and specialize</vt:lpstr>
      <vt:lpstr>PowerPoint Presentation</vt:lpstr>
      <vt:lpstr>PowerPoint Presentation</vt:lpstr>
      <vt:lpstr>Rise of Deep learning</vt:lpstr>
      <vt:lpstr>Rise of Convolutional Neural Nets</vt:lpstr>
      <vt:lpstr>CNN Computation in One Slide</vt:lpstr>
      <vt:lpstr>A Brief Introduction to FPGAs</vt:lpstr>
      <vt:lpstr>FPGAs and the Traditional FPGA Market</vt:lpstr>
      <vt:lpstr>What’s in my FPGA?</vt:lpstr>
      <vt:lpstr>What’s in my FPGA?</vt:lpstr>
      <vt:lpstr>A Case for FPGA Acceleration: Deep Learning</vt:lpstr>
      <vt:lpstr>Bringing Intel’s Deep Learning Accelerator (DLA) for Inference to the Masses</vt:lpstr>
      <vt:lpstr>One Architecture Any Device Any Market</vt:lpstr>
      <vt:lpstr>Keys to DLA efficiency: leveraging the flexibility of the FPGA</vt:lpstr>
      <vt:lpstr>Keys to DLA efficiency: leveraging the flexibility of the FPGA</vt:lpstr>
      <vt:lpstr>Flexible levels of parallelism</vt:lpstr>
      <vt:lpstr>Flexible activation/weight buffering</vt:lpstr>
      <vt:lpstr>Feature Cache (Stream Buffer) and Slicing</vt:lpstr>
      <vt:lpstr>Feature Cache (Stream Buffer) and Slicing</vt:lpstr>
      <vt:lpstr>Feature Cache (Stream Buffer) and Slicing</vt:lpstr>
      <vt:lpstr>Hardware / Software convergence</vt:lpstr>
      <vt:lpstr>Redefining Software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CTPClassification=CTP_NT</cp:keywords>
  <cp:lastModifiedBy/>
  <cp:revision>1</cp:revision>
  <dcterms:created xsi:type="dcterms:W3CDTF">2018-02-04T11:20:07Z</dcterms:created>
  <dcterms:modified xsi:type="dcterms:W3CDTF">2019-03-05T04:13:20Z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0x010100D38E2078BB248A4083CDE2DFFDC81AD9</vt:lpwstr>
  </property>
  <property fmtid="{D5CDD505-2E9C-101B-9397-08002B2CF9AE}" pid="3" name="TitusGUID">
    <vt:lpwstr>fff6eff9-1f98-40db-8ba0-2dbc44bba4c3</vt:lpwstr>
  </property>
  <property fmtid="{D5CDD505-2E9C-101B-9397-08002B2CF9AE}" pid="4" name="CTP_TimeStamp">
    <vt:lpwstr>2018-05-13 17:35:44Z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