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287" r:id="rId4"/>
    <p:sldId id="323" r:id="rId5"/>
    <p:sldId id="339" r:id="rId6"/>
    <p:sldId id="341" r:id="rId7"/>
    <p:sldId id="342" r:id="rId8"/>
    <p:sldId id="343" r:id="rId9"/>
    <p:sldId id="340" r:id="rId10"/>
    <p:sldId id="316" r:id="rId11"/>
    <p:sldId id="337" r:id="rId12"/>
    <p:sldId id="298" r:id="rId13"/>
    <p:sldId id="333" r:id="rId14"/>
    <p:sldId id="338" r:id="rId15"/>
    <p:sldId id="299" r:id="rId16"/>
    <p:sldId id="300" r:id="rId17"/>
    <p:sldId id="301" r:id="rId18"/>
    <p:sldId id="302" r:id="rId19"/>
    <p:sldId id="303" r:id="rId20"/>
    <p:sldId id="334" r:id="rId21"/>
    <p:sldId id="335" r:id="rId22"/>
    <p:sldId id="344" r:id="rId23"/>
    <p:sldId id="318" r:id="rId24"/>
    <p:sldId id="282" r:id="rId25"/>
    <p:sldId id="286" r:id="rId26"/>
    <p:sldId id="320" r:id="rId27"/>
    <p:sldId id="321" r:id="rId28"/>
    <p:sldId id="319" r:id="rId29"/>
    <p:sldId id="322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B7A5C9-3259-6C2C-6F69-4A618A929EAF}" name="chechik@cs.toronto.edu" initials="ch" userId="S::urn:spo:guest#chechik@cs.toronto.edu::" providerId="AD"/>
  <p188:author id="{D65DAFD1-D112-7142-11C4-DA4E1EDC9A5B}" name="Lina Marsso" initials="LM" userId="S::lina.marsso@utoronto.ca::987ae52d-7ab8-4f11-92ca-23eaee9e03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B85"/>
    <a:srgbClr val="E7E6E6"/>
    <a:srgbClr val="F2FAFF"/>
    <a:srgbClr val="AFABAB"/>
    <a:srgbClr val="9B93F5"/>
    <a:srgbClr val="4472C4"/>
    <a:srgbClr val="172C51"/>
    <a:srgbClr val="F5C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648"/>
  </p:normalViewPr>
  <p:slideViewPr>
    <p:cSldViewPr snapToGrid="0">
      <p:cViewPr varScale="1">
        <p:scale>
          <a:sx n="107" d="100"/>
          <a:sy n="107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3T01:04:2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3T01:04:2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9FBC6-0F05-004E-AC04-3324E9A39731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F8D29-3729-E540-9DED-95C8AA8E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F8D29-3729-E540-9DED-95C8AA8EA2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if we guard the quantification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F8D29-3729-E540-9DED-95C8AA8EA2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 MFOTL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F8D29-3729-E540-9DED-95C8AA8EA2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annomation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F8D29-3729-E540-9DED-95C8AA8EA2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302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603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718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14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5829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721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0718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3699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6172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9489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01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0.png"/><Relationship Id="rId5" Type="http://schemas.openxmlformats.org/officeDocument/2006/relationships/customXml" Target="../ink/ink1.xml"/><Relationship Id="rId4" Type="http://schemas.openxmlformats.org/officeDocument/2006/relationships/image" Target="../media/image2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blacklistednews.com/article/69333/yet-another-gdpr-disaster-journalists-ordered-to-hand-over-secret-sources-under-data-protection.html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s://pxhere.com/en/photo/1565823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0.png"/><Relationship Id="rId5" Type="http://schemas.openxmlformats.org/officeDocument/2006/relationships/customXml" Target="../ink/ink2.xml"/><Relationship Id="rId4" Type="http://schemas.openxmlformats.org/officeDocument/2006/relationships/image" Target="../media/image2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3.sv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ipboard-clip-document-paper-copy-97590/" TargetMode="External"/><Relationship Id="rId3" Type="http://schemas.openxmlformats.org/officeDocument/2006/relationships/hyperlink" Target="https://www.blacklistednews.com/article/69333/yet-another-gdpr-disaster-journalists-ordered-to-hand-over-secret-sources-under-data-protection.html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xhere.com/en/photo/854084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listednews.com/article/69333/yet-another-gdpr-disaster-journalists-ordered-to-hand-over-secret-sources-under-data-protection.html" TargetMode="External"/><Relationship Id="rId7" Type="http://schemas.openxmlformats.org/officeDocument/2006/relationships/hyperlink" Target="https://pixabay.com/en/clipboard-clip-document-paper-copy-97590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hyperlink" Target="https://pxhere.com/en/photo/854084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listednews.com/article/69333/yet-another-gdpr-disaster-journalists-ordered-to-hand-over-secret-sources-under-data-protection.html" TargetMode="External"/><Relationship Id="rId7" Type="http://schemas.openxmlformats.org/officeDocument/2006/relationships/hyperlink" Target="https://pixabay.com/en/clipboard-clip-document-paper-copy-97590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hyperlink" Target="https://pxhere.com/en/photo/854084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C70C0B-BC4A-AC28-A3D2-21097F085C36}"/>
              </a:ext>
            </a:extLst>
          </p:cNvPr>
          <p:cNvSpPr/>
          <p:nvPr/>
        </p:nvSpPr>
        <p:spPr>
          <a:xfrm flipV="1">
            <a:off x="-2938" y="-970"/>
            <a:ext cx="12197308" cy="3246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3BE735-6BDC-D563-A81D-6104F5773648}"/>
              </a:ext>
            </a:extLst>
          </p:cNvPr>
          <p:cNvSpPr>
            <a:spLocks noGrp="1"/>
          </p:cNvSpPr>
          <p:nvPr/>
        </p:nvSpPr>
        <p:spPr>
          <a:xfrm>
            <a:off x="1457749" y="320441"/>
            <a:ext cx="9417169" cy="2416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accent1"/>
                </a:solidFill>
                <a:ea typeface="+mj-lt"/>
                <a:cs typeface="+mj-lt"/>
              </a:rPr>
              <a:t>Early Verification of Legal Compliance via Bounded Satisfiability Checking</a:t>
            </a:r>
            <a:endParaRPr lang="en-US">
              <a:solidFill>
                <a:schemeClr val="accent1"/>
              </a:solidFill>
              <a:ea typeface="+mj-lt"/>
              <a:cs typeface="+mj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A96FAA6-54E1-E1EF-9C11-7093F965F172}"/>
              </a:ext>
            </a:extLst>
          </p:cNvPr>
          <p:cNvSpPr>
            <a:spLocks noGrp="1"/>
          </p:cNvSpPr>
          <p:nvPr/>
        </p:nvSpPr>
        <p:spPr>
          <a:xfrm>
            <a:off x="407891" y="3665951"/>
            <a:ext cx="11253312" cy="2170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cs typeface="Calibri"/>
              </a:rPr>
              <a:t>Nick Feng</a:t>
            </a:r>
            <a:r>
              <a:rPr lang="en-US" sz="3200" dirty="0">
                <a:cs typeface="Calibri"/>
              </a:rPr>
              <a:t>,  Lina </a:t>
            </a:r>
            <a:r>
              <a:rPr lang="en-US" sz="3200" dirty="0" err="1">
                <a:cs typeface="Calibri"/>
              </a:rPr>
              <a:t>Marsso</a:t>
            </a:r>
            <a:r>
              <a:rPr lang="en-US" sz="3200" dirty="0">
                <a:cs typeface="Calibri"/>
              </a:rPr>
              <a:t>, Mehrdad </a:t>
            </a:r>
            <a:r>
              <a:rPr lang="en-US" sz="3200" dirty="0" err="1">
                <a:ea typeface="+mn-lt"/>
                <a:cs typeface="+mn-lt"/>
              </a:rPr>
              <a:t>Sabetzadeh</a:t>
            </a:r>
            <a:r>
              <a:rPr lang="en-US" sz="3200" dirty="0">
                <a:ea typeface="+mn-lt"/>
                <a:cs typeface="+mn-lt"/>
              </a:rPr>
              <a:t>,</a:t>
            </a:r>
            <a:r>
              <a:rPr lang="en-US" sz="3200" dirty="0">
                <a:cs typeface="Calibri"/>
              </a:rPr>
              <a:t> Marsha </a:t>
            </a:r>
            <a:r>
              <a:rPr lang="en-US" sz="3200" dirty="0" err="1">
                <a:cs typeface="Calibri"/>
              </a:rPr>
              <a:t>Chechik</a:t>
            </a:r>
            <a:br>
              <a:rPr lang="en-US" sz="3200" dirty="0">
                <a:cs typeface="Calibri"/>
              </a:rPr>
            </a:br>
            <a:br>
              <a:rPr lang="en-US" sz="3200" dirty="0">
                <a:cs typeface="Calibri"/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CAV 2023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EAAA9A7-1D12-FB10-C630-CDF908E3F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828" y="5715506"/>
            <a:ext cx="1529726" cy="100596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47FDF84-6249-41A8-0D8F-7742F7027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249" y="5711558"/>
            <a:ext cx="1340730" cy="9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6C48-798D-2343-BF4B-180CD7AD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7974-2177-494F-953B-8D6BCE2E9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17" y="1825625"/>
            <a:ext cx="10809383" cy="4782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romanUcPeriod"/>
            </a:pPr>
            <a:r>
              <a:rPr lang="en-CA" dirty="0"/>
              <a:t>Problem: Bounded MFOTL satisfiability</a:t>
            </a:r>
            <a:endParaRPr lang="en-US" dirty="0">
              <a:cs typeface="Calibri" panose="020F0502020204030204"/>
            </a:endParaRPr>
          </a:p>
          <a:p>
            <a:pPr marL="514350" indent="-514350">
              <a:spcAft>
                <a:spcPts val="200"/>
              </a:spcAft>
              <a:buAutoNum type="romanUcPeriod"/>
            </a:pPr>
            <a:endParaRPr lang="en-CA" dirty="0">
              <a:cs typeface="Calibri" panose="020F0502020204030204"/>
            </a:endParaRPr>
          </a:p>
          <a:p>
            <a:pPr marL="514350" indent="-514350">
              <a:spcAft>
                <a:spcPts val="200"/>
              </a:spcAft>
              <a:buAutoNum type="romanUcPeriod"/>
            </a:pPr>
            <a:r>
              <a:rPr lang="en-CA" b="1" dirty="0"/>
              <a:t>Approach:  MFOTL bounded satisfiability checking</a:t>
            </a:r>
            <a:endParaRPr lang="en-CA" b="1" dirty="0">
              <a:cs typeface="Calibri"/>
            </a:endParaRPr>
          </a:p>
          <a:p>
            <a:pPr marL="1200150" lvl="1" indent="-457200">
              <a:spcAft>
                <a:spcPts val="200"/>
              </a:spcAft>
              <a:buAutoNum type="arabicPeriod"/>
            </a:pPr>
            <a:r>
              <a:rPr lang="en-CA" b="1" dirty="0"/>
              <a:t>Reducing to FOL* bounded satisfiability</a:t>
            </a:r>
            <a:endParaRPr lang="en-CA" b="1" dirty="0">
              <a:cs typeface="Calibri"/>
            </a:endParaRPr>
          </a:p>
          <a:p>
            <a:pPr marL="1200150" lvl="1" indent="-457200">
              <a:spcAft>
                <a:spcPts val="200"/>
              </a:spcAft>
              <a:buAutoNum type="arabicPeriod"/>
            </a:pPr>
            <a:r>
              <a:rPr lang="en-CA" dirty="0"/>
              <a:t>Determine FOL* bounded satisfiability by incremental approximation</a:t>
            </a:r>
            <a:br>
              <a:rPr lang="en-CA" dirty="0">
                <a:cs typeface="Calibri" panose="020F0502020204030204"/>
              </a:rPr>
            </a:br>
            <a:br>
              <a:rPr lang="en-CA" dirty="0">
                <a:cs typeface="Calibri" panose="020F0502020204030204"/>
              </a:rPr>
            </a:br>
            <a:endParaRPr lang="en-CA" dirty="0">
              <a:cs typeface="Calibri" panose="020F0502020204030204"/>
            </a:endParaRPr>
          </a:p>
          <a:p>
            <a:pPr marL="514350" indent="-514350">
              <a:buAutoNum type="romanUcPeriod"/>
            </a:pPr>
            <a:r>
              <a:rPr lang="en-CA" dirty="0"/>
              <a:t>Evaluation</a:t>
            </a:r>
            <a:endParaRPr lang="en-CA" dirty="0">
              <a:cs typeface="Calibri" panose="020F0502020204030204"/>
            </a:endParaRPr>
          </a:p>
          <a:p>
            <a:pPr marL="514350" indent="-514350">
              <a:buAutoNum type="romanUcPeriod"/>
            </a:pPr>
            <a:endParaRPr lang="en-CA" dirty="0">
              <a:cs typeface="Calibri" panose="020F0502020204030204"/>
            </a:endParaRPr>
          </a:p>
          <a:p>
            <a:pPr marL="514350" indent="-514350">
              <a:buAutoNum type="romanUcPeriod"/>
            </a:pPr>
            <a:r>
              <a:rPr lang="en-CA" dirty="0"/>
              <a:t>Conclusion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865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1AEB9-B8AA-B4FA-26C9-BFFD2F4522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93289"/>
              </a:xfr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/>
              <a:p>
                <a:r>
                  <a:rPr lang="en-CA" dirty="0"/>
                  <a:t>First-order Logic with quantifiers over </a:t>
                </a:r>
                <a:r>
                  <a:rPr lang="en-CA" b="1" dirty="0"/>
                  <a:t>relational objects</a:t>
                </a:r>
              </a:p>
              <a:p>
                <a:pPr marL="0" indent="0">
                  <a:buNone/>
                </a:pPr>
                <a:r>
                  <a:rPr lang="en-CA" dirty="0"/>
                  <a:t>      </a:t>
                </a:r>
                <a:endParaRPr lang="en-CA" dirty="0">
                  <a:cs typeface="Calibri"/>
                </a:endParaRP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		</a:t>
                </a:r>
              </a:p>
              <a:p>
                <a:pPr marL="0" indent="0">
                  <a:buNone/>
                </a:pPr>
                <a:endParaRPr lang="en-CA" dirty="0">
                  <a:cs typeface="Calibri"/>
                </a:endParaRPr>
              </a:p>
              <a:p>
                <a:pPr marL="457200" lvl="1" indent="0">
                  <a:buNone/>
                </a:pPr>
                <a:r>
                  <a:rPr lang="en-CA" dirty="0">
                    <a:solidFill>
                      <a:srgbClr val="FF0000"/>
                    </a:solidFill>
                  </a:rPr>
                  <a:t>R1: Every value </a:t>
                </a:r>
                <a:r>
                  <a:rPr lang="en-CA" dirty="0">
                    <a:solidFill>
                      <a:srgbClr val="FF0000"/>
                    </a:solidFill>
                    <a:ea typeface="+mn-lt"/>
                    <a:cs typeface="+mn-lt"/>
                  </a:rPr>
                  <a:t>written </a:t>
                </a:r>
                <a:r>
                  <a:rPr lang="en-CA" dirty="0">
                    <a:solidFill>
                      <a:srgbClr val="FF0000"/>
                    </a:solidFill>
                  </a:rPr>
                  <a:t>must be eventually read within 100 seconds. </a:t>
                </a:r>
                <a:endParaRPr lang="en-CA" b="1" dirty="0"/>
              </a:p>
              <a:p>
                <a:pPr marL="457200" lvl="1" indent="0">
                  <a:buNone/>
                </a:pPr>
                <a:r>
                  <a:rPr lang="en-CA" b="1" dirty="0"/>
                  <a:t>R1 = 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𝑾𝒓𝒊𝒕𝒆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𝒍𝒐𝒄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𝒗𝒂𝒍𝒖𝒆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𝒕𝒊𝒎𝒆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𝑹𝒆𝒂𝒅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𝒍𝒐𝒄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𝒗𝒂𝒍𝒖𝒆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𝒕𝒊𝒎𝒆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𝒍𝒐𝒄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𝒍𝒐𝒄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𝒗𝒂𝒍𝒖𝒆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𝒗𝒂𝒍𝒖𝒆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𝒕𝒊𝒎𝒆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𝒕𝒊𝒎𝒆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𝒕𝒊𝒎𝒆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  <a:p>
                <a:pPr marL="457200" lvl="1" indent="0">
                  <a:buNone/>
                </a:pPr>
                <a:r>
                  <a:rPr lang="en-CA" dirty="0"/>
                  <a:t> </a:t>
                </a:r>
              </a:p>
              <a:p>
                <a:pPr marL="457200" lvl="1" indent="0">
                  <a:buNone/>
                </a:pPr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1AEB9-B8AA-B4FA-26C9-BFFD2F452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93289"/>
              </a:xfrm>
              <a:blipFill>
                <a:blip r:embed="rId2"/>
                <a:stretch>
                  <a:fillRect l="-965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7C653B3-82B1-FCE0-DC73-7D8B7CF1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4"/>
            <a:ext cx="10515600" cy="1325563"/>
          </a:xfrm>
        </p:spPr>
        <p:txBody>
          <a:bodyPr/>
          <a:lstStyle/>
          <a:p>
            <a:r>
              <a:rPr lang="en-CA" dirty="0"/>
              <a:t>What is FOL*?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2D0D51-0BB6-F7A4-E511-9B4EC408FA72}"/>
              </a:ext>
            </a:extLst>
          </p:cNvPr>
          <p:cNvGrpSpPr/>
          <p:nvPr/>
        </p:nvGrpSpPr>
        <p:grpSpPr>
          <a:xfrm>
            <a:off x="2290194" y="2405543"/>
            <a:ext cx="5486400" cy="2266470"/>
            <a:chOff x="2298583" y="2541864"/>
            <a:chExt cx="5486400" cy="22664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0617FE-77DC-D667-FA40-62E070DAE8DC}"/>
                </a:ext>
              </a:extLst>
            </p:cNvPr>
            <p:cNvSpPr/>
            <p:nvPr/>
          </p:nvSpPr>
          <p:spPr>
            <a:xfrm>
              <a:off x="2298583" y="2541864"/>
              <a:ext cx="5486400" cy="22664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DC29EC-6143-E2CD-AD18-4B369CFAC6FB}"/>
                </a:ext>
              </a:extLst>
            </p:cNvPr>
            <p:cNvSpPr/>
            <p:nvPr/>
          </p:nvSpPr>
          <p:spPr>
            <a:xfrm>
              <a:off x="5315823" y="3045205"/>
              <a:ext cx="1921079" cy="1377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Read:</a:t>
              </a:r>
            </a:p>
            <a:p>
              <a:pPr algn="ctr"/>
              <a:r>
                <a:rPr lang="en-CA" dirty="0"/>
                <a:t>loc : Nat</a:t>
              </a:r>
            </a:p>
            <a:p>
              <a:pPr algn="ctr"/>
              <a:r>
                <a:rPr lang="en-CA" dirty="0"/>
                <a:t>value: Int </a:t>
              </a:r>
            </a:p>
            <a:p>
              <a:pPr algn="ctr"/>
              <a:r>
                <a:rPr lang="en-CA" dirty="0"/>
                <a:t>time: Nat</a:t>
              </a:r>
            </a:p>
            <a:p>
              <a:pPr algn="ctr"/>
              <a:r>
                <a:rPr lang="en-CA" dirty="0">
                  <a:solidFill>
                    <a:srgbClr val="FFFF00"/>
                  </a:solidFill>
                </a:rPr>
                <a:t>Ext: Bool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AD780E-E4F6-89E9-DB18-EDC7C5260B80}"/>
                </a:ext>
              </a:extLst>
            </p:cNvPr>
            <p:cNvSpPr/>
            <p:nvPr/>
          </p:nvSpPr>
          <p:spPr>
            <a:xfrm>
              <a:off x="2942351" y="3045205"/>
              <a:ext cx="1921079" cy="1377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Write:</a:t>
              </a:r>
            </a:p>
            <a:p>
              <a:pPr algn="ctr"/>
              <a:r>
                <a:rPr lang="en-CA" dirty="0"/>
                <a:t>loc : Nat</a:t>
              </a:r>
            </a:p>
            <a:p>
              <a:pPr algn="ctr"/>
              <a:r>
                <a:rPr lang="en-CA" dirty="0"/>
                <a:t>value: Int </a:t>
              </a:r>
            </a:p>
            <a:p>
              <a:pPr algn="ctr"/>
              <a:r>
                <a:rPr lang="en-CA" dirty="0"/>
                <a:t>time: Nat</a:t>
              </a:r>
            </a:p>
            <a:p>
              <a:pPr algn="ctr"/>
              <a:r>
                <a:rPr lang="en-CA" dirty="0" err="1">
                  <a:solidFill>
                    <a:srgbClr val="FFFF00"/>
                  </a:solidFill>
                </a:rPr>
                <a:t>Ext:Bool</a:t>
              </a:r>
              <a:endParaRPr lang="en-CA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C2450C-A7EF-4945-B722-9E6C58EF959D}"/>
                </a:ext>
              </a:extLst>
            </p:cNvPr>
            <p:cNvSpPr txBox="1"/>
            <p:nvPr/>
          </p:nvSpPr>
          <p:spPr>
            <a:xfrm>
              <a:off x="3380763" y="2575313"/>
              <a:ext cx="3103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Relational Object Signature</a:t>
              </a:r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157FC56-C81D-8165-63F3-6654DACA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 smtClean="0"/>
              <a:t>11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690FDA-BDE7-F96F-4FB4-8C2CD5FDC710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16A382B6-A888-784D-BF83-B88DCF3733D0}"/>
              </a:ext>
            </a:extLst>
          </p:cNvPr>
          <p:cNvSpPr/>
          <p:nvPr/>
        </p:nvSpPr>
        <p:spPr>
          <a:xfrm>
            <a:off x="9228588" y="2848291"/>
            <a:ext cx="2072640" cy="1373977"/>
          </a:xfrm>
          <a:prstGeom prst="wedgeRectCallout">
            <a:avLst>
              <a:gd name="adj1" fmla="val -109805"/>
              <a:gd name="adj2" fmla="val 4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background theory: LIA </a:t>
            </a:r>
          </a:p>
        </p:txBody>
      </p:sp>
    </p:spTree>
    <p:extLst>
      <p:ext uri="{BB962C8B-B14F-4D97-AF65-F5344CB8AC3E}">
        <p14:creationId xmlns:p14="http://schemas.microsoft.com/office/powerpoint/2010/main" val="106300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A57B-BC20-7245-B86B-5A4ADDE0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MFOTL to FOL*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FB037-CBF5-5246-BD09-5F37FCB3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11D052-FED9-934A-849D-798BB74BD79A}"/>
              </a:ext>
            </a:extLst>
          </p:cNvPr>
          <p:cNvCxnSpPr/>
          <p:nvPr/>
        </p:nvCxnSpPr>
        <p:spPr>
          <a:xfrm>
            <a:off x="257175" y="3886200"/>
            <a:ext cx="1193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44C3A-7107-4141-A211-509BD8B1BBC7}"/>
              </a:ext>
            </a:extLst>
          </p:cNvPr>
          <p:cNvGrpSpPr/>
          <p:nvPr/>
        </p:nvGrpSpPr>
        <p:grpSpPr>
          <a:xfrm>
            <a:off x="6303280" y="4692252"/>
            <a:ext cx="5888720" cy="1846660"/>
            <a:chOff x="6303280" y="4429661"/>
            <a:chExt cx="5888720" cy="1846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CF2557-F863-894E-82E5-235E59B23536}"/>
                    </a:ext>
                  </a:extLst>
                </p:cNvPr>
                <p:cNvSpPr txBox="1"/>
                <p:nvPr/>
              </p:nvSpPr>
              <p:spPr>
                <a:xfrm>
                  <a:off x="6457950" y="4429661"/>
                  <a:ext cx="525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𝑤𝑟𝑖𝑡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=⊤)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CF2557-F863-894E-82E5-235E59B23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4429661"/>
                  <a:ext cx="525780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556855-47EB-8648-950D-0DE1A4B5C56F}"/>
                    </a:ext>
                  </a:extLst>
                </p:cNvPr>
                <p:cNvSpPr txBox="1"/>
                <p:nvPr/>
              </p:nvSpPr>
              <p:spPr>
                <a:xfrm>
                  <a:off x="6303280" y="4798993"/>
                  <a:ext cx="5734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𝑤𝑟𝑖𝑡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=⊤)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556855-47EB-8648-950D-0DE1A4B5C5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280" y="4798993"/>
                  <a:ext cx="573405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62AF51-B125-5E41-8DF0-CF70B743337F}"/>
                    </a:ext>
                  </a:extLst>
                </p:cNvPr>
                <p:cNvSpPr txBox="1"/>
                <p:nvPr/>
              </p:nvSpPr>
              <p:spPr>
                <a:xfrm>
                  <a:off x="6457950" y="5168325"/>
                  <a:ext cx="5734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=⊤)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62AF51-B125-5E41-8DF0-CF70B7433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5168325"/>
                  <a:ext cx="573405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8D2272-4AE4-6445-90DF-667C39AEE138}"/>
                    </a:ext>
                  </a:extLst>
                </p:cNvPr>
                <p:cNvSpPr txBox="1"/>
                <p:nvPr/>
              </p:nvSpPr>
              <p:spPr>
                <a:xfrm>
                  <a:off x="6457950" y="5563773"/>
                  <a:ext cx="5734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=⊤)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8D2272-4AE4-6445-90DF-667C39AEE1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5563773"/>
                  <a:ext cx="573405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0920916-A9C4-A74B-899D-7261D7415294}"/>
                    </a:ext>
                  </a:extLst>
                </p:cNvPr>
                <p:cNvSpPr txBox="1"/>
                <p:nvPr/>
              </p:nvSpPr>
              <p:spPr>
                <a:xfrm>
                  <a:off x="6303280" y="5906989"/>
                  <a:ext cx="5734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=200,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=⊤)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0920916-A9C4-A74B-899D-7261D7415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280" y="5906989"/>
                  <a:ext cx="573405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B7B881-4E63-634E-AE6E-DA1BDCDE5038}"/>
                  </a:ext>
                </a:extLst>
              </p:cNvPr>
              <p:cNvSpPr txBox="1"/>
              <p:nvPr/>
            </p:nvSpPr>
            <p:spPr>
              <a:xfrm>
                <a:off x="414338" y="4558282"/>
                <a:ext cx="5319713" cy="1193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𝑊𝑟𝑖𝑡𝑒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+100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B7B881-4E63-634E-AE6E-DA1BDCDE5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8" y="4558282"/>
                <a:ext cx="5319713" cy="1193981"/>
              </a:xfrm>
              <a:prstGeom prst="rect">
                <a:avLst/>
              </a:prstGeom>
              <a:blipFill>
                <a:blip r:embed="rId8"/>
                <a:stretch>
                  <a:fillRect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4A0324-1D71-844D-8C80-AB49A6BB1076}"/>
                  </a:ext>
                </a:extLst>
              </p:cNvPr>
              <p:cNvSpPr txBox="1"/>
              <p:nvPr/>
            </p:nvSpPr>
            <p:spPr>
              <a:xfrm>
                <a:off x="1550193" y="1959305"/>
                <a:ext cx="3048001" cy="94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𝑊𝑟𝑖𝑡𝑒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♢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0,  100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𝑅𝑒𝑎𝑑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4A0324-1D71-844D-8C80-AB49A6BB1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93" y="1959305"/>
                <a:ext cx="3048001" cy="9433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>
            <a:extLst>
              <a:ext uri="{FF2B5EF4-FFF2-40B4-BE49-F238E27FC236}">
                <a16:creationId xmlns:a16="http://schemas.microsoft.com/office/drawing/2014/main" id="{C7C3CADA-BC85-3746-923E-A652D0ED6445}"/>
              </a:ext>
            </a:extLst>
          </p:cNvPr>
          <p:cNvSpPr/>
          <p:nvPr/>
        </p:nvSpPr>
        <p:spPr>
          <a:xfrm>
            <a:off x="2914650" y="3529013"/>
            <a:ext cx="414338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D0B99F1D-C723-0A47-86BD-091E87BA45E2}"/>
              </a:ext>
            </a:extLst>
          </p:cNvPr>
          <p:cNvSpPr/>
          <p:nvPr/>
        </p:nvSpPr>
        <p:spPr>
          <a:xfrm flipV="1">
            <a:off x="8448676" y="3443267"/>
            <a:ext cx="414338" cy="1024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3B4AF65-7DE7-2B47-ABAF-69721655D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9255"/>
            <a:ext cx="58039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12">
            <a:extLst>
              <a:ext uri="{FF2B5EF4-FFF2-40B4-BE49-F238E27FC236}">
                <a16:creationId xmlns:a16="http://schemas.microsoft.com/office/drawing/2014/main" id="{C38CE0AD-7BCD-3340-8CA4-70791884A2B2}"/>
              </a:ext>
            </a:extLst>
          </p:cNvPr>
          <p:cNvSpPr/>
          <p:nvPr/>
        </p:nvSpPr>
        <p:spPr>
          <a:xfrm>
            <a:off x="4162664" y="2773046"/>
            <a:ext cx="2466023" cy="952500"/>
          </a:xfrm>
          <a:prstGeom prst="wedgeRectCallout">
            <a:avLst>
              <a:gd name="adj1" fmla="val -83864"/>
              <a:gd name="adj2" fmla="val 39200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Please check our paper</a:t>
            </a:r>
          </a:p>
        </p:txBody>
      </p:sp>
    </p:spTree>
    <p:extLst>
      <p:ext uri="{BB962C8B-B14F-4D97-AF65-F5344CB8AC3E}">
        <p14:creationId xmlns:p14="http://schemas.microsoft.com/office/powerpoint/2010/main" val="22484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6C48-798D-2343-BF4B-180CD7AD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7974-2177-494F-953B-8D6BCE2E9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17" y="1825625"/>
            <a:ext cx="10809383" cy="4782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romanUcPeriod"/>
            </a:pPr>
            <a:r>
              <a:rPr lang="en-CA" dirty="0"/>
              <a:t>Problem: Bounded MFOTL satisfiability</a:t>
            </a:r>
            <a:endParaRPr lang="en-US" dirty="0">
              <a:cs typeface="Calibri" panose="020F0502020204030204"/>
            </a:endParaRPr>
          </a:p>
          <a:p>
            <a:pPr marL="514350" indent="-514350">
              <a:spcAft>
                <a:spcPts val="200"/>
              </a:spcAft>
              <a:buAutoNum type="romanUcPeriod"/>
            </a:pPr>
            <a:endParaRPr lang="en-CA" dirty="0">
              <a:cs typeface="Calibri" panose="020F0502020204030204"/>
            </a:endParaRPr>
          </a:p>
          <a:p>
            <a:pPr marL="514350" indent="-514350">
              <a:spcAft>
                <a:spcPts val="200"/>
              </a:spcAft>
              <a:buAutoNum type="romanUcPeriod"/>
            </a:pPr>
            <a:r>
              <a:rPr lang="en-CA" dirty="0"/>
              <a:t>Approach:  MFOTL bounded satisfiability checking</a:t>
            </a:r>
            <a:endParaRPr lang="en-CA" dirty="0">
              <a:cs typeface="Calibri"/>
            </a:endParaRPr>
          </a:p>
          <a:p>
            <a:pPr marL="1200150" lvl="1" indent="-457200">
              <a:spcAft>
                <a:spcPts val="200"/>
              </a:spcAft>
              <a:buAutoNum type="arabicPeriod"/>
            </a:pPr>
            <a:r>
              <a:rPr lang="en-CA" dirty="0"/>
              <a:t>Reducing to FOL* bounded Satisfiability</a:t>
            </a:r>
            <a:endParaRPr lang="en-CA" dirty="0">
              <a:cs typeface="Calibri"/>
            </a:endParaRPr>
          </a:p>
          <a:p>
            <a:pPr marL="1200150" lvl="1" indent="-457200">
              <a:spcAft>
                <a:spcPts val="200"/>
              </a:spcAft>
              <a:buAutoNum type="arabicPeriod"/>
            </a:pPr>
            <a:r>
              <a:rPr lang="en-CA" b="1" dirty="0"/>
              <a:t>Determine FOL* bounded Satisfiability by incremental approximation</a:t>
            </a:r>
            <a:br>
              <a:rPr lang="en-CA" dirty="0">
                <a:cs typeface="Calibri" panose="020F0502020204030204"/>
              </a:rPr>
            </a:br>
            <a:br>
              <a:rPr lang="en-CA" dirty="0">
                <a:cs typeface="Calibri" panose="020F0502020204030204"/>
              </a:rPr>
            </a:br>
            <a:endParaRPr lang="en-CA" dirty="0">
              <a:cs typeface="Calibri" panose="020F0502020204030204"/>
            </a:endParaRPr>
          </a:p>
          <a:p>
            <a:pPr marL="514350" indent="-514350">
              <a:buAutoNum type="romanUcPeriod"/>
            </a:pPr>
            <a:r>
              <a:rPr lang="en-CA" dirty="0"/>
              <a:t>Evaluation</a:t>
            </a:r>
            <a:endParaRPr lang="en-CA" dirty="0">
              <a:cs typeface="Calibri" panose="020F0502020204030204"/>
            </a:endParaRPr>
          </a:p>
          <a:p>
            <a:pPr marL="514350" indent="-514350">
              <a:buAutoNum type="romanUcPeriod"/>
            </a:pPr>
            <a:endParaRPr lang="en-CA" dirty="0">
              <a:cs typeface="Calibri" panose="020F0502020204030204"/>
            </a:endParaRPr>
          </a:p>
          <a:p>
            <a:pPr marL="514350" indent="-514350">
              <a:buAutoNum type="romanUcPeriod"/>
            </a:pPr>
            <a:r>
              <a:rPr lang="en-CA" dirty="0"/>
              <a:t>Conclusion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042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5A0D1F5-1140-F78D-18C4-BC2CB0C27D0B}"/>
              </a:ext>
            </a:extLst>
          </p:cNvPr>
          <p:cNvSpPr/>
          <p:nvPr/>
        </p:nvSpPr>
        <p:spPr>
          <a:xfrm>
            <a:off x="8753504" y="1027906"/>
            <a:ext cx="3438495" cy="560544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43003-214B-E963-AD82-3CC10E34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00"/>
            <a:ext cx="10515600" cy="1325563"/>
          </a:xfrm>
        </p:spPr>
        <p:txBody>
          <a:bodyPr/>
          <a:lstStyle/>
          <a:p>
            <a:r>
              <a:rPr lang="en-CA" dirty="0"/>
              <a:t>FOL* Bounded Satisfiability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0282A-99BC-BDC9-FD4E-45E046F6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 smtClean="0"/>
              <a:t>14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25096B-6C5D-C3E6-F8BA-B3AFB8D8160C}"/>
              </a:ext>
            </a:extLst>
          </p:cNvPr>
          <p:cNvGrpSpPr/>
          <p:nvPr/>
        </p:nvGrpSpPr>
        <p:grpSpPr>
          <a:xfrm>
            <a:off x="81762" y="1424959"/>
            <a:ext cx="5516880" cy="2275394"/>
            <a:chOff x="2804160" y="2143760"/>
            <a:chExt cx="6786880" cy="24282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A555C2-3584-2759-311C-6F4BAA57AC53}"/>
                </a:ext>
              </a:extLst>
            </p:cNvPr>
            <p:cNvSpPr/>
            <p:nvPr/>
          </p:nvSpPr>
          <p:spPr>
            <a:xfrm>
              <a:off x="2804160" y="2143760"/>
              <a:ext cx="6786880" cy="24282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AFBBE6-E88B-C588-FD83-320AB3CA9436}"/>
                </a:ext>
              </a:extLst>
            </p:cNvPr>
            <p:cNvSpPr/>
            <p:nvPr/>
          </p:nvSpPr>
          <p:spPr>
            <a:xfrm>
              <a:off x="3769360" y="2599850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1832E2-0B84-D8D4-E8F2-4B8941612709}"/>
                </a:ext>
              </a:extLst>
            </p:cNvPr>
            <p:cNvSpPr/>
            <p:nvPr/>
          </p:nvSpPr>
          <p:spPr>
            <a:xfrm>
              <a:off x="3769360" y="2994026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83B834-12DB-57BD-5C8F-C28F4212E451}"/>
                </a:ext>
              </a:extLst>
            </p:cNvPr>
            <p:cNvSpPr/>
            <p:nvPr/>
          </p:nvSpPr>
          <p:spPr>
            <a:xfrm>
              <a:off x="3769360" y="3392488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610524-0780-890E-2221-99E374EC8C6C}"/>
                </a:ext>
              </a:extLst>
            </p:cNvPr>
            <p:cNvSpPr/>
            <p:nvPr/>
          </p:nvSpPr>
          <p:spPr>
            <a:xfrm>
              <a:off x="6421120" y="2686368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write1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7F5B0D-20DB-7DFD-0752-D6692A1A233D}"/>
                </a:ext>
              </a:extLst>
            </p:cNvPr>
            <p:cNvSpPr/>
            <p:nvPr/>
          </p:nvSpPr>
          <p:spPr>
            <a:xfrm>
              <a:off x="6421120" y="3095785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write2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0E6413-4706-1175-41EB-B9E654F400EA}"/>
                </a:ext>
              </a:extLst>
            </p:cNvPr>
            <p:cNvSpPr/>
            <p:nvPr/>
          </p:nvSpPr>
          <p:spPr>
            <a:xfrm>
              <a:off x="6421120" y="3498612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write3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5158BE-27FF-0B93-4B0C-7749C9688B68}"/>
                </a:ext>
              </a:extLst>
            </p:cNvPr>
            <p:cNvSpPr/>
            <p:nvPr/>
          </p:nvSpPr>
          <p:spPr>
            <a:xfrm>
              <a:off x="3779520" y="3790950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A0A30B-BF1F-C956-FC1E-B11CDCD647FB}"/>
                </a:ext>
              </a:extLst>
            </p:cNvPr>
            <p:cNvSpPr/>
            <p:nvPr/>
          </p:nvSpPr>
          <p:spPr>
            <a:xfrm>
              <a:off x="6421120" y="3943629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…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27B858-FBD5-1258-1A6C-873908BA32A9}"/>
                </a:ext>
              </a:extLst>
            </p:cNvPr>
            <p:cNvSpPr txBox="1"/>
            <p:nvPr/>
          </p:nvSpPr>
          <p:spPr>
            <a:xfrm>
              <a:off x="5369675" y="2226649"/>
              <a:ext cx="1706766" cy="394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/>
                <a:t>Domain 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F69F53-1430-DA7F-7731-6321AAA0A6FF}"/>
                  </a:ext>
                </a:extLst>
              </p:cNvPr>
              <p:cNvSpPr txBox="1"/>
              <p:nvPr/>
            </p:nvSpPr>
            <p:spPr>
              <a:xfrm>
                <a:off x="265190" y="5195685"/>
                <a:ext cx="739112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CA" sz="2400" b="0" dirty="0"/>
                  <a:t>FOL* formula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/>
                  <a:t>is</a:t>
                </a:r>
                <a:r>
                  <a:rPr lang="en-CA" sz="2400" dirty="0">
                    <a:solidFill>
                      <a:srgbClr val="FF0000"/>
                    </a:solidFill>
                  </a:rPr>
                  <a:t> k-bounded </a:t>
                </a:r>
                <a:r>
                  <a:rPr lang="en-CA" sz="2400" dirty="0"/>
                  <a:t>satisfiable If and only if there exists a domain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CA" sz="2400" dirty="0"/>
                  <a:t> containing </a:t>
                </a:r>
                <a:r>
                  <a:rPr lang="en-CA" sz="2400" dirty="0">
                    <a:solidFill>
                      <a:srgbClr val="FF0000"/>
                    </a:solidFill>
                  </a:rPr>
                  <a:t>at most k relational objects</a:t>
                </a:r>
                <a:r>
                  <a:rPr lang="en-CA" sz="2400" dirty="0"/>
                  <a:t> such that the grounded formula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CA" sz="2400" dirty="0"/>
                  <a:t> is satisfiable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F69F53-1430-DA7F-7731-6321AAA0A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90" y="5195685"/>
                <a:ext cx="7391125" cy="1569660"/>
              </a:xfrm>
              <a:prstGeom prst="rect">
                <a:avLst/>
              </a:prstGeom>
              <a:blipFill>
                <a:blip r:embed="rId2"/>
                <a:stretch>
                  <a:fillRect l="-1375" t="-16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15C072-EF33-B914-53F6-EB5C3A9C7352}"/>
                  </a:ext>
                </a:extLst>
              </p:cNvPr>
              <p:cNvSpPr txBox="1"/>
              <p:nvPr/>
            </p:nvSpPr>
            <p:spPr>
              <a:xfrm>
                <a:off x="7529812" y="1779392"/>
                <a:ext cx="5516880" cy="1512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∀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𝑾𝒓𝒊𝒕𝒆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𝒘𝒓𝒊𝒕</m:t>
                      </m:r>
                      <m:sSub>
                        <m:sSubPr>
                          <m:ctrlPr>
                            <a:rPr lang="en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𝒆𝒙𝒕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𝒘𝒓𝒊𝒕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𝒘𝒓𝒊𝒕</m:t>
                          </m:r>
                          <m:sSub>
                            <m:sSubPr>
                              <m:ctrlPr>
                                <a:rPr lang="en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𝒆𝒙𝒕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𝒘𝒓𝒊𝒕</m:t>
                              </m:r>
                              <m:sSub>
                                <m:sSubPr>
                                  <m:ctrlP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… 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15C072-EF33-B914-53F6-EB5C3A9C7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812" y="1779392"/>
                <a:ext cx="5516880" cy="1512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2F34B8-F2DC-5D2A-606E-07C1C35351CA}"/>
                  </a:ext>
                </a:extLst>
              </p:cNvPr>
              <p:cNvSpPr txBox="1"/>
              <p:nvPr/>
            </p:nvSpPr>
            <p:spPr>
              <a:xfrm>
                <a:off x="7529812" y="4910543"/>
                <a:ext cx="5516880" cy="1548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∃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𝑹𝒆𝒂𝒅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𝒓𝒆𝒂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𝒆𝒙𝒕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𝒓𝒆𝒂</m:t>
                              </m:r>
                              <m:sSub>
                                <m:sSubPr>
                                  <m:ctrlP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CA" b="1" i="1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𝒆𝒂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𝒆𝒙𝒕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∧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𝒓𝒆𝒂</m:t>
                              </m:r>
                              <m:sSub>
                                <m:sSubPr>
                                  <m:ctrlP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… 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2F34B8-F2DC-5D2A-606E-07C1C3535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812" y="4910543"/>
                <a:ext cx="5516880" cy="1548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6A50E087-FC1D-6E75-461A-6DBAE66770EE}"/>
              </a:ext>
            </a:extLst>
          </p:cNvPr>
          <p:cNvSpPr/>
          <p:nvPr/>
        </p:nvSpPr>
        <p:spPr>
          <a:xfrm>
            <a:off x="6263640" y="3362867"/>
            <a:ext cx="1828800" cy="1157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5EF238-3B21-81B7-72C5-CC2815544321}"/>
                  </a:ext>
                </a:extLst>
              </p:cNvPr>
              <p:cNvSpPr txBox="1"/>
              <p:nvPr/>
            </p:nvSpPr>
            <p:spPr>
              <a:xfrm>
                <a:off x="2052652" y="4388972"/>
                <a:ext cx="18288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FOL* formula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CA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5EF238-3B21-81B7-72C5-CC2815544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652" y="4388972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l="-2740" t="-6452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CEFE9C-CF58-E87A-7562-A6FC23029F6B}"/>
              </a:ext>
            </a:extLst>
          </p:cNvPr>
          <p:cNvCxnSpPr>
            <a:cxnSpLocks/>
            <a:stCxn id="6" idx="6"/>
            <a:endCxn id="24" idx="1"/>
          </p:cNvCxnSpPr>
          <p:nvPr/>
        </p:nvCxnSpPr>
        <p:spPr>
          <a:xfrm>
            <a:off x="5598642" y="2562656"/>
            <a:ext cx="664998" cy="1379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9CBD63-58C9-88F3-40A1-755C16AF2474}"/>
              </a:ext>
            </a:extLst>
          </p:cNvPr>
          <p:cNvCxnSpPr>
            <a:stCxn id="26" idx="3"/>
            <a:endCxn id="24" idx="1"/>
          </p:cNvCxnSpPr>
          <p:nvPr/>
        </p:nvCxnSpPr>
        <p:spPr>
          <a:xfrm flipV="1">
            <a:off x="3881452" y="3941866"/>
            <a:ext cx="2382188" cy="631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3538EA-ED9F-4101-4BC0-B26596BB3288}"/>
              </a:ext>
            </a:extLst>
          </p:cNvPr>
          <p:cNvCxnSpPr>
            <a:stCxn id="24" idx="3"/>
          </p:cNvCxnSpPr>
          <p:nvPr/>
        </p:nvCxnSpPr>
        <p:spPr>
          <a:xfrm flipV="1">
            <a:off x="8092440" y="2631235"/>
            <a:ext cx="665480" cy="131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7B39B5-579D-60E0-0C73-8AF775EC2225}"/>
              </a:ext>
            </a:extLst>
          </p:cNvPr>
          <p:cNvCxnSpPr>
            <a:stCxn id="24" idx="3"/>
          </p:cNvCxnSpPr>
          <p:nvPr/>
        </p:nvCxnSpPr>
        <p:spPr>
          <a:xfrm>
            <a:off x="8092440" y="3941866"/>
            <a:ext cx="665480" cy="126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65F7CBF2-CC7E-AB9D-8976-61AE9A699CBC}"/>
              </a:ext>
            </a:extLst>
          </p:cNvPr>
          <p:cNvSpPr/>
          <p:nvPr/>
        </p:nvSpPr>
        <p:spPr>
          <a:xfrm>
            <a:off x="9113520" y="365125"/>
            <a:ext cx="1737360" cy="764771"/>
          </a:xfrm>
          <a:prstGeom prst="wedgeRectCallou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Satisfiable? </a:t>
            </a:r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4D90AE29-3477-2B06-B31C-1A6105212176}"/>
              </a:ext>
            </a:extLst>
          </p:cNvPr>
          <p:cNvSpPr/>
          <p:nvPr/>
        </p:nvSpPr>
        <p:spPr>
          <a:xfrm>
            <a:off x="5598642" y="1502631"/>
            <a:ext cx="2002292" cy="814428"/>
          </a:xfrm>
          <a:prstGeom prst="wedgeRectCallout">
            <a:avLst>
              <a:gd name="adj1" fmla="val -78171"/>
              <a:gd name="adj2" fmla="val 462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How to find the domain?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BFCDD-7635-7616-D204-AA3F8120DB3F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2" grpId="0"/>
      <p:bldP spid="23" grpId="0"/>
      <p:bldP spid="24" grpId="0" animBg="1"/>
      <p:bldP spid="26" grpId="0" animBg="1"/>
      <p:bldP spid="40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8B5D-F4AC-CCD8-EB45-5F25CF0A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61" y="-2104"/>
            <a:ext cx="10515600" cy="1325563"/>
          </a:xfrm>
        </p:spPr>
        <p:txBody>
          <a:bodyPr/>
          <a:lstStyle/>
          <a:p>
            <a:r>
              <a:rPr lang="en-CA" dirty="0"/>
              <a:t>Bounded Satisfiability: Naive Approach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18D62-013D-7EBB-939C-F6A32F9C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 smtClean="0"/>
              <a:t>15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4C395-5DAE-E19D-D260-E1B3ECE11BB7}"/>
              </a:ext>
            </a:extLst>
          </p:cNvPr>
          <p:cNvGrpSpPr/>
          <p:nvPr/>
        </p:nvGrpSpPr>
        <p:grpSpPr>
          <a:xfrm>
            <a:off x="100131" y="1768450"/>
            <a:ext cx="5103748" cy="2220310"/>
            <a:chOff x="2804160" y="2143760"/>
            <a:chExt cx="6786880" cy="24282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C5D0C68-6F83-9402-DB29-AFBC04EE84BF}"/>
                </a:ext>
              </a:extLst>
            </p:cNvPr>
            <p:cNvSpPr/>
            <p:nvPr/>
          </p:nvSpPr>
          <p:spPr>
            <a:xfrm>
              <a:off x="2804160" y="2143760"/>
              <a:ext cx="6786880" cy="24282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E538B4-4A30-E7D1-136E-E88F7E353423}"/>
                </a:ext>
              </a:extLst>
            </p:cNvPr>
            <p:cNvSpPr/>
            <p:nvPr/>
          </p:nvSpPr>
          <p:spPr>
            <a:xfrm>
              <a:off x="3769360" y="2599850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A31C87-AD9E-7A9A-A9C1-738FD8CDDFB5}"/>
                </a:ext>
              </a:extLst>
            </p:cNvPr>
            <p:cNvSpPr/>
            <p:nvPr/>
          </p:nvSpPr>
          <p:spPr>
            <a:xfrm>
              <a:off x="3769360" y="2994026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6D8F37-2441-81F3-897A-7D1E4F50D071}"/>
                </a:ext>
              </a:extLst>
            </p:cNvPr>
            <p:cNvSpPr/>
            <p:nvPr/>
          </p:nvSpPr>
          <p:spPr>
            <a:xfrm>
              <a:off x="3769360" y="3392488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EDFD57-8305-1761-D544-9FC3D8A1E432}"/>
                </a:ext>
              </a:extLst>
            </p:cNvPr>
            <p:cNvSpPr/>
            <p:nvPr/>
          </p:nvSpPr>
          <p:spPr>
            <a:xfrm>
              <a:off x="6421120" y="2686368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write1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6C4682-AA8C-2866-F684-4C51C1BAAFD7}"/>
                </a:ext>
              </a:extLst>
            </p:cNvPr>
            <p:cNvSpPr/>
            <p:nvPr/>
          </p:nvSpPr>
          <p:spPr>
            <a:xfrm>
              <a:off x="6421120" y="3095785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write2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2D72648-8BA1-87CB-CB5E-C54953E8EFCE}"/>
                </a:ext>
              </a:extLst>
            </p:cNvPr>
            <p:cNvSpPr/>
            <p:nvPr/>
          </p:nvSpPr>
          <p:spPr>
            <a:xfrm>
              <a:off x="6421120" y="3498612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write3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FF2377-7C36-A86C-C368-89AC70BC57E0}"/>
                </a:ext>
              </a:extLst>
            </p:cNvPr>
            <p:cNvSpPr/>
            <p:nvPr/>
          </p:nvSpPr>
          <p:spPr>
            <a:xfrm>
              <a:off x="3779520" y="3790950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…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1632B1-2B74-D3B0-5A02-D919F9CD5DBF}"/>
                </a:ext>
              </a:extLst>
            </p:cNvPr>
            <p:cNvSpPr/>
            <p:nvPr/>
          </p:nvSpPr>
          <p:spPr>
            <a:xfrm>
              <a:off x="6421120" y="3943629"/>
              <a:ext cx="1930400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…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AA74A9-0643-E7F3-2F0B-38CA642B9F2E}"/>
                </a:ext>
              </a:extLst>
            </p:cNvPr>
            <p:cNvSpPr txBox="1"/>
            <p:nvPr/>
          </p:nvSpPr>
          <p:spPr>
            <a:xfrm>
              <a:off x="5491415" y="2226649"/>
              <a:ext cx="1585026" cy="394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/>
                <a:t>Domain D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4579FE5-E1B0-09FB-7DAE-03C748D93256}"/>
              </a:ext>
            </a:extLst>
          </p:cNvPr>
          <p:cNvSpPr/>
          <p:nvPr/>
        </p:nvSpPr>
        <p:spPr>
          <a:xfrm>
            <a:off x="5781996" y="3718467"/>
            <a:ext cx="1828800" cy="1157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B179B9-6AFA-EA3C-7C4C-1F560FF7F565}"/>
                  </a:ext>
                </a:extLst>
              </p:cNvPr>
              <p:cNvSpPr txBox="1"/>
              <p:nvPr/>
            </p:nvSpPr>
            <p:spPr>
              <a:xfrm>
                <a:off x="2261520" y="5191679"/>
                <a:ext cx="18288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FOL* formula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CA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B179B9-6AFA-EA3C-7C4C-1F560FF7F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20" y="5191679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 l="-2649" t="-806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2417494-93D5-9F5A-9643-1F09D0A5A95F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5203879" y="2878605"/>
            <a:ext cx="578117" cy="1418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5B09606-0F14-0709-B397-7E771C5A9138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 flipV="1">
            <a:off x="4090320" y="4297466"/>
            <a:ext cx="1691676" cy="107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peech Bubble: Rectangle 43">
            <a:extLst>
              <a:ext uri="{FF2B5EF4-FFF2-40B4-BE49-F238E27FC236}">
                <a16:creationId xmlns:a16="http://schemas.microsoft.com/office/drawing/2014/main" id="{84CAD498-42DD-25C9-A475-19D56F1E2B75}"/>
              </a:ext>
            </a:extLst>
          </p:cNvPr>
          <p:cNvSpPr/>
          <p:nvPr/>
        </p:nvSpPr>
        <p:spPr>
          <a:xfrm>
            <a:off x="5923280" y="1085387"/>
            <a:ext cx="1971040" cy="855241"/>
          </a:xfrm>
          <a:prstGeom prst="wedgeRectCallout">
            <a:avLst>
              <a:gd name="adj1" fmla="val -73186"/>
              <a:gd name="adj2" fmla="val 1052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Try the largest domain with k relational object?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croll: Vertical 44">
                <a:extLst>
                  <a:ext uri="{FF2B5EF4-FFF2-40B4-BE49-F238E27FC236}">
                    <a16:creationId xmlns:a16="http://schemas.microsoft.com/office/drawing/2014/main" id="{73862858-A2A4-E283-A1D6-5DD967266027}"/>
                  </a:ext>
                </a:extLst>
              </p:cNvPr>
              <p:cNvSpPr/>
              <p:nvPr/>
            </p:nvSpPr>
            <p:spPr>
              <a:xfrm>
                <a:off x="8316683" y="2081117"/>
                <a:ext cx="2336318" cy="4054042"/>
              </a:xfrm>
              <a:prstGeom prst="verticalScroll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Scroll: Vertical 44">
                <a:extLst>
                  <a:ext uri="{FF2B5EF4-FFF2-40B4-BE49-F238E27FC236}">
                    <a16:creationId xmlns:a16="http://schemas.microsoft.com/office/drawing/2014/main" id="{73862858-A2A4-E283-A1D6-5DD967266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83" y="2081117"/>
                <a:ext cx="2336318" cy="4054042"/>
              </a:xfrm>
              <a:prstGeom prst="verticalScroll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F4DA54B-B797-D85D-1885-1006479C0F4E}"/>
              </a:ext>
            </a:extLst>
          </p:cNvPr>
          <p:cNvCxnSpPr>
            <a:stCxn id="40" idx="3"/>
            <a:endCxn id="45" idx="1"/>
          </p:cNvCxnSpPr>
          <p:nvPr/>
        </p:nvCxnSpPr>
        <p:spPr>
          <a:xfrm flipV="1">
            <a:off x="7610796" y="4108138"/>
            <a:ext cx="997927" cy="189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2F8F5FCF-520F-80FB-234F-A0C0F5106B64}"/>
              </a:ext>
            </a:extLst>
          </p:cNvPr>
          <p:cNvSpPr/>
          <p:nvPr/>
        </p:nvSpPr>
        <p:spPr>
          <a:xfrm>
            <a:off x="7881254" y="690713"/>
            <a:ext cx="2707640" cy="855241"/>
          </a:xfrm>
          <a:prstGeom prst="wedgeRectCallout">
            <a:avLst>
              <a:gd name="adj1" fmla="val 31453"/>
              <a:gd name="adj2" fmla="val 11833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Problem 1: Grounded formula too large, expansive to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peech Bubble: Rectangle 49">
                <a:extLst>
                  <a:ext uri="{FF2B5EF4-FFF2-40B4-BE49-F238E27FC236}">
                    <a16:creationId xmlns:a16="http://schemas.microsoft.com/office/drawing/2014/main" id="{D9A339D8-4AE2-8A9E-91A1-C631607A4DFD}"/>
                  </a:ext>
                </a:extLst>
              </p:cNvPr>
              <p:cNvSpPr/>
              <p:nvPr/>
            </p:nvSpPr>
            <p:spPr>
              <a:xfrm>
                <a:off x="5820578" y="5684076"/>
                <a:ext cx="2707640" cy="855241"/>
              </a:xfrm>
              <a:prstGeom prst="wedgeRectCallout">
                <a:avLst>
                  <a:gd name="adj1" fmla="val 72482"/>
                  <a:gd name="adj2" fmla="val -11061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Problem 2: Cannot prove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CA" dirty="0"/>
                  <a:t> is UNSAT (unbounded)</a:t>
                </a:r>
              </a:p>
            </p:txBody>
          </p:sp>
        </mc:Choice>
        <mc:Fallback xmlns="">
          <p:sp>
            <p:nvSpPr>
              <p:cNvPr id="50" name="Speech Bubble: Rectangle 49">
                <a:extLst>
                  <a:ext uri="{FF2B5EF4-FFF2-40B4-BE49-F238E27FC236}">
                    <a16:creationId xmlns:a16="http://schemas.microsoft.com/office/drawing/2014/main" id="{D9A339D8-4AE2-8A9E-91A1-C631607A4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578" y="5684076"/>
                <a:ext cx="2707640" cy="855241"/>
              </a:xfrm>
              <a:prstGeom prst="wedgeRectCallout">
                <a:avLst>
                  <a:gd name="adj1" fmla="val 72482"/>
                  <a:gd name="adj2" fmla="val -110611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BA6522C-B216-7E44-966D-F4FBC77D5262}"/>
              </a:ext>
            </a:extLst>
          </p:cNvPr>
          <p:cNvSpPr/>
          <p:nvPr/>
        </p:nvSpPr>
        <p:spPr>
          <a:xfrm>
            <a:off x="11044498" y="2509965"/>
            <a:ext cx="1147502" cy="8405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 bounded-UNSAT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0A8BA-6B83-B5F8-BB65-6092B617F176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B871E1-F8FB-144D-96EB-DD7AA6DEE093}"/>
              </a:ext>
            </a:extLst>
          </p:cNvPr>
          <p:cNvSpPr/>
          <p:nvPr/>
        </p:nvSpPr>
        <p:spPr>
          <a:xfrm>
            <a:off x="11044498" y="3687880"/>
            <a:ext cx="1147502" cy="840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4304C6-EF93-744C-973F-15FD9852ACE6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>
            <a:off x="10360961" y="4108138"/>
            <a:ext cx="683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23A206-237D-E84F-9414-183DFE823E9A}"/>
              </a:ext>
            </a:extLst>
          </p:cNvPr>
          <p:cNvCxnSpPr>
            <a:stCxn id="45" idx="3"/>
            <a:endCxn id="3" idx="1"/>
          </p:cNvCxnSpPr>
          <p:nvPr/>
        </p:nvCxnSpPr>
        <p:spPr>
          <a:xfrm flipV="1">
            <a:off x="10360961" y="2930223"/>
            <a:ext cx="683537" cy="117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5E91EA6-F48A-5A40-AD66-ADC5176776BD}"/>
              </a:ext>
            </a:extLst>
          </p:cNvPr>
          <p:cNvSpPr/>
          <p:nvPr/>
        </p:nvSpPr>
        <p:spPr>
          <a:xfrm>
            <a:off x="11047009" y="4876464"/>
            <a:ext cx="1147502" cy="8405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A66436-A780-4D40-9BFF-EF0F28F619BA}"/>
              </a:ext>
            </a:extLst>
          </p:cNvPr>
          <p:cNvCxnSpPr>
            <a:cxnSpLocks/>
            <a:stCxn id="45" idx="3"/>
            <a:endCxn id="48" idx="1"/>
          </p:cNvCxnSpPr>
          <p:nvPr/>
        </p:nvCxnSpPr>
        <p:spPr>
          <a:xfrm>
            <a:off x="10360961" y="4108138"/>
            <a:ext cx="686048" cy="118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ultiply 19">
            <a:extLst>
              <a:ext uri="{FF2B5EF4-FFF2-40B4-BE49-F238E27FC236}">
                <a16:creationId xmlns:a16="http://schemas.microsoft.com/office/drawing/2014/main" id="{6A65DB23-03F4-9E46-AB76-B51BD90ADDEC}"/>
              </a:ext>
            </a:extLst>
          </p:cNvPr>
          <p:cNvSpPr/>
          <p:nvPr/>
        </p:nvSpPr>
        <p:spPr>
          <a:xfrm>
            <a:off x="10495798" y="4573474"/>
            <a:ext cx="455604" cy="348069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50" grpId="0" animBg="1"/>
      <p:bldP spid="4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3427-B95F-2F66-0875-9AD2FC05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4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 dirty="0"/>
              <a:t>Our Approach: Incremental 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B1543-BBBE-A696-8B40-0ED7A364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 smtClean="0"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62CE56-62C4-9725-9971-E498768FEFC4}"/>
              </a:ext>
            </a:extLst>
          </p:cNvPr>
          <p:cNvGrpSpPr/>
          <p:nvPr/>
        </p:nvGrpSpPr>
        <p:grpSpPr>
          <a:xfrm>
            <a:off x="-24941" y="4959239"/>
            <a:ext cx="2641118" cy="1033761"/>
            <a:chOff x="2647020" y="2555010"/>
            <a:chExt cx="6786880" cy="24282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7A8395-1AF8-2E02-AEC5-2B8359332B2E}"/>
                </a:ext>
              </a:extLst>
            </p:cNvPr>
            <p:cNvSpPr/>
            <p:nvPr/>
          </p:nvSpPr>
          <p:spPr>
            <a:xfrm>
              <a:off x="2647020" y="2555010"/>
              <a:ext cx="6786880" cy="24282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424152-3524-3509-6807-ACF4E3BF0AA8}"/>
                </a:ext>
              </a:extLst>
            </p:cNvPr>
            <p:cNvSpPr txBox="1"/>
            <p:nvPr/>
          </p:nvSpPr>
          <p:spPr>
            <a:xfrm>
              <a:off x="3654548" y="2926365"/>
              <a:ext cx="5337711" cy="15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Current Domain D (Under-approx.)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1C3D04-4DAA-F197-4767-CD565543A44F}"/>
                  </a:ext>
                </a:extLst>
              </p:cNvPr>
              <p:cNvSpPr txBox="1"/>
              <p:nvPr/>
            </p:nvSpPr>
            <p:spPr>
              <a:xfrm>
                <a:off x="394481" y="1783107"/>
                <a:ext cx="18288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FOL* formula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1C3D04-4DAA-F197-4767-CD565543A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81" y="1783107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 l="-2740" t="-6667" b="-2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4D8784C-9918-FF3F-A922-0B090FE42E0F}"/>
              </a:ext>
            </a:extLst>
          </p:cNvPr>
          <p:cNvSpPr/>
          <p:nvPr/>
        </p:nvSpPr>
        <p:spPr>
          <a:xfrm>
            <a:off x="2841359" y="3031007"/>
            <a:ext cx="1955800" cy="8863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Ground’</a:t>
            </a:r>
            <a:endParaRPr lang="en-CA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17A759-438C-CF9A-FFB1-8CF2A59DB274}"/>
              </a:ext>
            </a:extLst>
          </p:cNvPr>
          <p:cNvCxnSpPr>
            <a:stCxn id="6" idx="6"/>
            <a:endCxn id="17" idx="1"/>
          </p:cNvCxnSpPr>
          <p:nvPr/>
        </p:nvCxnSpPr>
        <p:spPr>
          <a:xfrm flipV="1">
            <a:off x="2616177" y="3474177"/>
            <a:ext cx="225182" cy="2001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40B0E0-708F-30F8-F96C-7BC794B5E952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2223281" y="1967773"/>
            <a:ext cx="618078" cy="1506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croll: Vertical 23">
                <a:extLst>
                  <a:ext uri="{FF2B5EF4-FFF2-40B4-BE49-F238E27FC236}">
                    <a16:creationId xmlns:a16="http://schemas.microsoft.com/office/drawing/2014/main" id="{9C560089-FDA7-B180-ECB0-9583D12B127D}"/>
                  </a:ext>
                </a:extLst>
              </p:cNvPr>
              <p:cNvSpPr/>
              <p:nvPr/>
            </p:nvSpPr>
            <p:spPr>
              <a:xfrm>
                <a:off x="5315993" y="1664273"/>
                <a:ext cx="2286000" cy="1227366"/>
              </a:xfrm>
              <a:prstGeom prst="verticalScroll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O</a:t>
                </a:r>
                <a:r>
                  <a:rPr lang="en-CA" b="0" dirty="0">
                    <a:solidFill>
                      <a:schemeClr val="tx1"/>
                    </a:solidFill>
                  </a:rPr>
                  <a:t>ver-appr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Scroll: Vertical 23">
                <a:extLst>
                  <a:ext uri="{FF2B5EF4-FFF2-40B4-BE49-F238E27FC236}">
                    <a16:creationId xmlns:a16="http://schemas.microsoft.com/office/drawing/2014/main" id="{9C560089-FDA7-B180-ECB0-9583D12B1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93" y="1664273"/>
                <a:ext cx="2286000" cy="1227366"/>
              </a:xfrm>
              <a:prstGeom prst="verticalScroll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croll: Vertical 24">
                <a:extLst>
                  <a:ext uri="{FF2B5EF4-FFF2-40B4-BE49-F238E27FC236}">
                    <a16:creationId xmlns:a16="http://schemas.microsoft.com/office/drawing/2014/main" id="{F54B5D7A-6050-990F-817E-21B508F677E7}"/>
                  </a:ext>
                </a:extLst>
              </p:cNvPr>
              <p:cNvSpPr/>
              <p:nvPr/>
            </p:nvSpPr>
            <p:spPr>
              <a:xfrm>
                <a:off x="5262263" y="4286558"/>
                <a:ext cx="2286000" cy="1227366"/>
              </a:xfrm>
              <a:prstGeom prst="verticalScroll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Unde</a:t>
                </a:r>
                <a:r>
                  <a:rPr lang="en-CA" b="0" dirty="0">
                    <a:solidFill>
                      <a:schemeClr val="tx1"/>
                    </a:solidFill>
                  </a:rPr>
                  <a:t>r-appr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Scroll: Vertical 24">
                <a:extLst>
                  <a:ext uri="{FF2B5EF4-FFF2-40B4-BE49-F238E27FC236}">
                    <a16:creationId xmlns:a16="http://schemas.microsoft.com/office/drawing/2014/main" id="{F54B5D7A-6050-990F-817E-21B508F67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263" y="4286558"/>
                <a:ext cx="2286000" cy="1227366"/>
              </a:xfrm>
              <a:prstGeom prst="vertic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9D102E-0175-2924-CBD1-BB4CB9380E0E}"/>
              </a:ext>
            </a:extLst>
          </p:cNvPr>
          <p:cNvCxnSpPr>
            <a:stCxn id="17" idx="3"/>
            <a:endCxn id="24" idx="1"/>
          </p:cNvCxnSpPr>
          <p:nvPr/>
        </p:nvCxnSpPr>
        <p:spPr>
          <a:xfrm flipV="1">
            <a:off x="4797159" y="2277956"/>
            <a:ext cx="672255" cy="119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44AFD7-4B73-CBA3-5EE0-136595B6FC03}"/>
              </a:ext>
            </a:extLst>
          </p:cNvPr>
          <p:cNvCxnSpPr>
            <a:stCxn id="17" idx="3"/>
            <a:endCxn id="25" idx="1"/>
          </p:cNvCxnSpPr>
          <p:nvPr/>
        </p:nvCxnSpPr>
        <p:spPr>
          <a:xfrm>
            <a:off x="4797159" y="3474177"/>
            <a:ext cx="618525" cy="142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BE68F28-7557-EB19-7027-D7D8B86CB5A9}"/>
              </a:ext>
            </a:extLst>
          </p:cNvPr>
          <p:cNvSpPr/>
          <p:nvPr/>
        </p:nvSpPr>
        <p:spPr>
          <a:xfrm>
            <a:off x="8300720" y="1270083"/>
            <a:ext cx="1402080" cy="6807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UNSAT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F91627-E1C7-F70D-6A4C-5AFF83004E7C}"/>
              </a:ext>
            </a:extLst>
          </p:cNvPr>
          <p:cNvCxnSpPr>
            <a:stCxn id="24" idx="3"/>
            <a:endCxn id="41" idx="1"/>
          </p:cNvCxnSpPr>
          <p:nvPr/>
        </p:nvCxnSpPr>
        <p:spPr>
          <a:xfrm flipV="1">
            <a:off x="7448572" y="1610443"/>
            <a:ext cx="852148" cy="66751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35E9E9C-F02E-A6DC-8472-6C0D0D431A22}"/>
              </a:ext>
            </a:extLst>
          </p:cNvPr>
          <p:cNvSpPr txBox="1"/>
          <p:nvPr/>
        </p:nvSpPr>
        <p:spPr>
          <a:xfrm>
            <a:off x="7513461" y="1391356"/>
            <a:ext cx="12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accent6"/>
                </a:solidFill>
              </a:rPr>
              <a:t>UNSAT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D327B2-37C8-BF2F-2048-6F6FE753BB69}"/>
              </a:ext>
            </a:extLst>
          </p:cNvPr>
          <p:cNvSpPr/>
          <p:nvPr/>
        </p:nvSpPr>
        <p:spPr>
          <a:xfrm>
            <a:off x="7632248" y="5550081"/>
            <a:ext cx="1402080" cy="6807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SAT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3DFB9A7-2008-1B81-9EA5-C1BB79D607A6}"/>
              </a:ext>
            </a:extLst>
          </p:cNvPr>
          <p:cNvCxnSpPr>
            <a:stCxn id="25" idx="3"/>
            <a:endCxn id="45" idx="1"/>
          </p:cNvCxnSpPr>
          <p:nvPr/>
        </p:nvCxnSpPr>
        <p:spPr>
          <a:xfrm>
            <a:off x="7394842" y="4900241"/>
            <a:ext cx="237406" cy="99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A25FBC22-3BF2-85EF-0FFB-F8E4BA3A6559}"/>
              </a:ext>
            </a:extLst>
          </p:cNvPr>
          <p:cNvSpPr/>
          <p:nvPr/>
        </p:nvSpPr>
        <p:spPr>
          <a:xfrm>
            <a:off x="8232486" y="3251085"/>
            <a:ext cx="1454654" cy="85906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Domain </a:t>
            </a:r>
          </a:p>
          <a:p>
            <a:pPr algn="ctr"/>
            <a:r>
              <a:rPr lang="en-CA"/>
              <a:t>Expansion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9C35CC-BE0A-2B43-993C-488D796789B0}"/>
              </a:ext>
            </a:extLst>
          </p:cNvPr>
          <p:cNvSpPr txBox="1"/>
          <p:nvPr/>
        </p:nvSpPr>
        <p:spPr>
          <a:xfrm>
            <a:off x="8061140" y="5174283"/>
            <a:ext cx="62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SAT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47C7BC-2B28-4F4D-D07A-3AEFA8958CAE}"/>
              </a:ext>
            </a:extLst>
          </p:cNvPr>
          <p:cNvCxnSpPr>
            <a:cxnSpLocks/>
            <a:stCxn id="25" idx="3"/>
            <a:endCxn id="49" idx="1"/>
          </p:cNvCxnSpPr>
          <p:nvPr/>
        </p:nvCxnSpPr>
        <p:spPr>
          <a:xfrm flipV="1">
            <a:off x="7394842" y="3680617"/>
            <a:ext cx="837644" cy="121962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96179C8-C0C3-3616-481B-884F75967DE3}"/>
              </a:ext>
            </a:extLst>
          </p:cNvPr>
          <p:cNvSpPr txBox="1"/>
          <p:nvPr/>
        </p:nvSpPr>
        <p:spPr>
          <a:xfrm>
            <a:off x="6904062" y="3800711"/>
            <a:ext cx="12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accent6"/>
                </a:solidFill>
              </a:rPr>
              <a:t>UNSAT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02355AB-75F4-25ED-2913-9C32F4D33124}"/>
              </a:ext>
            </a:extLst>
          </p:cNvPr>
          <p:cNvCxnSpPr>
            <a:cxnSpLocks/>
            <a:stCxn id="24" idx="3"/>
            <a:endCxn id="49" idx="1"/>
          </p:cNvCxnSpPr>
          <p:nvPr/>
        </p:nvCxnSpPr>
        <p:spPr>
          <a:xfrm>
            <a:off x="7448572" y="2277956"/>
            <a:ext cx="783914" cy="1402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F39DD2-AC68-D332-4309-3FB5D8F077A2}"/>
              </a:ext>
            </a:extLst>
          </p:cNvPr>
          <p:cNvSpPr txBox="1"/>
          <p:nvPr/>
        </p:nvSpPr>
        <p:spPr>
          <a:xfrm>
            <a:off x="7885456" y="2646435"/>
            <a:ext cx="62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SAT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DD54567-C1C1-BFBA-71AA-06B2ED7038BB}"/>
              </a:ext>
            </a:extLst>
          </p:cNvPr>
          <p:cNvGrpSpPr/>
          <p:nvPr/>
        </p:nvGrpSpPr>
        <p:grpSpPr>
          <a:xfrm>
            <a:off x="10091750" y="4942304"/>
            <a:ext cx="1845919" cy="1033761"/>
            <a:chOff x="29522941" y="1085142"/>
            <a:chExt cx="6786880" cy="242824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59018A-9824-118E-35AA-FF30BE65334F}"/>
                </a:ext>
              </a:extLst>
            </p:cNvPr>
            <p:cNvSpPr/>
            <p:nvPr/>
          </p:nvSpPr>
          <p:spPr>
            <a:xfrm>
              <a:off x="29522941" y="1085142"/>
              <a:ext cx="6786880" cy="24282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18D920A-303B-911D-571F-17212E413AF0}"/>
                </a:ext>
              </a:extLst>
            </p:cNvPr>
            <p:cNvSpPr txBox="1"/>
            <p:nvPr/>
          </p:nvSpPr>
          <p:spPr>
            <a:xfrm>
              <a:off x="30671268" y="1589015"/>
              <a:ext cx="4923017" cy="15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/>
                <a:t>New Domain D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90B2A27-9F08-E159-266C-738F605E044C}"/>
              </a:ext>
            </a:extLst>
          </p:cNvPr>
          <p:cNvCxnSpPr>
            <a:cxnSpLocks/>
            <a:stCxn id="49" idx="3"/>
            <a:endCxn id="94" idx="2"/>
          </p:cNvCxnSpPr>
          <p:nvPr/>
        </p:nvCxnSpPr>
        <p:spPr>
          <a:xfrm>
            <a:off x="9687140" y="3680617"/>
            <a:ext cx="404610" cy="1778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8FF9554-5D0A-901F-DE24-DAE65C767A65}"/>
              </a:ext>
            </a:extLst>
          </p:cNvPr>
          <p:cNvSpPr/>
          <p:nvPr/>
        </p:nvSpPr>
        <p:spPr>
          <a:xfrm>
            <a:off x="10114147" y="1953802"/>
            <a:ext cx="1402080" cy="6807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K Bounded-UNSAT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E2D4D63-C5E6-AAA7-B5CD-120FB583E648}"/>
              </a:ext>
            </a:extLst>
          </p:cNvPr>
          <p:cNvCxnSpPr>
            <a:cxnSpLocks/>
            <a:stCxn id="49" idx="3"/>
            <a:endCxn id="102" idx="1"/>
          </p:cNvCxnSpPr>
          <p:nvPr/>
        </p:nvCxnSpPr>
        <p:spPr>
          <a:xfrm flipV="1">
            <a:off x="9687140" y="2294162"/>
            <a:ext cx="427007" cy="1386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F024ECA-9ADA-0451-A603-B04F119F32B2}"/>
                  </a:ext>
                </a:extLst>
              </p14:cNvPr>
              <p14:cNvContentPartPr/>
              <p14:nvPr/>
            </p14:nvContentPartPr>
            <p14:xfrm>
              <a:off x="10779480" y="5476120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F024ECA-9ADA-0451-A603-B04F119F32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70480" y="54671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5" name="Oval 124">
            <a:extLst>
              <a:ext uri="{FF2B5EF4-FFF2-40B4-BE49-F238E27FC236}">
                <a16:creationId xmlns:a16="http://schemas.microsoft.com/office/drawing/2014/main" id="{456C5718-56E2-C8F4-EBFD-DDB622C522BF}"/>
              </a:ext>
            </a:extLst>
          </p:cNvPr>
          <p:cNvSpPr/>
          <p:nvPr/>
        </p:nvSpPr>
        <p:spPr>
          <a:xfrm>
            <a:off x="6322397" y="1873334"/>
            <a:ext cx="219461" cy="2243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1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FF75402-7348-7CE9-42B2-0F7C3E26FC4D}"/>
              </a:ext>
            </a:extLst>
          </p:cNvPr>
          <p:cNvSpPr/>
          <p:nvPr/>
        </p:nvSpPr>
        <p:spPr>
          <a:xfrm>
            <a:off x="6261809" y="4525477"/>
            <a:ext cx="219461" cy="2243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2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2CB409B-457B-4C55-719C-41430C138015}"/>
              </a:ext>
            </a:extLst>
          </p:cNvPr>
          <p:cNvSpPr/>
          <p:nvPr/>
        </p:nvSpPr>
        <p:spPr>
          <a:xfrm>
            <a:off x="9240910" y="3294662"/>
            <a:ext cx="219461" cy="2243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15FED-5B2B-D5B8-6D38-7CB7CF9E7C93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peech Bubble: Rectangle 2">
            <a:extLst>
              <a:ext uri="{FF2B5EF4-FFF2-40B4-BE49-F238E27FC236}">
                <a16:creationId xmlns:a16="http://schemas.microsoft.com/office/drawing/2014/main" id="{E23CC66D-778C-114C-94C2-476B4F3FA6FF}"/>
              </a:ext>
            </a:extLst>
          </p:cNvPr>
          <p:cNvSpPr/>
          <p:nvPr/>
        </p:nvSpPr>
        <p:spPr>
          <a:xfrm>
            <a:off x="10542734" y="429008"/>
            <a:ext cx="1536927" cy="1371700"/>
          </a:xfrm>
          <a:prstGeom prst="wedgeRectCallout">
            <a:avLst>
              <a:gd name="adj1" fmla="val -51903"/>
              <a:gd name="adj2" fmla="val 6376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Stopping condition, please check our paper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ABADC0-9132-5341-AFFA-42DDEFD5C92D}"/>
              </a:ext>
            </a:extLst>
          </p:cNvPr>
          <p:cNvGrpSpPr/>
          <p:nvPr/>
        </p:nvGrpSpPr>
        <p:grpSpPr>
          <a:xfrm>
            <a:off x="1405725" y="5976065"/>
            <a:ext cx="9608986" cy="380285"/>
            <a:chOff x="1405725" y="5976065"/>
            <a:chExt cx="9608986" cy="380285"/>
          </a:xfrm>
        </p:grpSpPr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B3B5AE7E-7E74-594D-96AF-1CB48E187831}"/>
                </a:ext>
              </a:extLst>
            </p:cNvPr>
            <p:cNvCxnSpPr>
              <a:stCxn id="94" idx="4"/>
            </p:cNvCxnSpPr>
            <p:nvPr/>
          </p:nvCxnSpPr>
          <p:spPr>
            <a:xfrm rot="5400000">
              <a:off x="6020076" y="1361715"/>
              <a:ext cx="380285" cy="960898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FC884E1-681B-9342-9878-7916C8A5F701}"/>
                </a:ext>
              </a:extLst>
            </p:cNvPr>
            <p:cNvCxnSpPr/>
            <p:nvPr/>
          </p:nvCxnSpPr>
          <p:spPr>
            <a:xfrm flipV="1">
              <a:off x="1405725" y="5976065"/>
              <a:ext cx="0" cy="3802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63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  <p:bldP spid="41" grpId="0" animBg="1"/>
      <p:bldP spid="44" grpId="0"/>
      <p:bldP spid="45" grpId="0" animBg="1"/>
      <p:bldP spid="49" grpId="0" animBg="1"/>
      <p:bldP spid="50" grpId="0"/>
      <p:bldP spid="53" grpId="0"/>
      <p:bldP spid="63" grpId="0"/>
      <p:bldP spid="102" grpId="0" animBg="1"/>
      <p:bldP spid="125" grpId="0" animBg="1"/>
      <p:bldP spid="126" grpId="0" animBg="1"/>
      <p:bldP spid="127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B8A5-3C51-80CA-7BB0-811E1CDE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4"/>
            <a:ext cx="10515600" cy="1325563"/>
          </a:xfrm>
        </p:spPr>
        <p:txBody>
          <a:bodyPr/>
          <a:lstStyle/>
          <a:p>
            <a:r>
              <a:rPr lang="en-CA" dirty="0"/>
              <a:t>Over-approximation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3B806-C3E1-BA2B-9E56-AAFEFC4D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24AA98-A8CC-C66A-DF02-BC9ABF6C4285}"/>
              </a:ext>
            </a:extLst>
          </p:cNvPr>
          <p:cNvGrpSpPr/>
          <p:nvPr/>
        </p:nvGrpSpPr>
        <p:grpSpPr>
          <a:xfrm>
            <a:off x="568960" y="1946374"/>
            <a:ext cx="3230880" cy="1670853"/>
            <a:chOff x="2804160" y="2143760"/>
            <a:chExt cx="6786880" cy="24282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659780-A6F5-9C80-F7C0-9BAD83764E4A}"/>
                </a:ext>
              </a:extLst>
            </p:cNvPr>
            <p:cNvSpPr/>
            <p:nvPr/>
          </p:nvSpPr>
          <p:spPr>
            <a:xfrm>
              <a:off x="2804160" y="2143760"/>
              <a:ext cx="6786880" cy="24282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C917C2-EE87-5593-C682-DB5EE7535E4C}"/>
                </a:ext>
              </a:extLst>
            </p:cNvPr>
            <p:cNvSpPr/>
            <p:nvPr/>
          </p:nvSpPr>
          <p:spPr>
            <a:xfrm>
              <a:off x="4940143" y="3135775"/>
              <a:ext cx="1930399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9776-10D0-FE14-C190-CAC3C4E3A12F}"/>
                </a:ext>
              </a:extLst>
            </p:cNvPr>
            <p:cNvSpPr/>
            <p:nvPr/>
          </p:nvSpPr>
          <p:spPr>
            <a:xfrm>
              <a:off x="4940141" y="3650761"/>
              <a:ext cx="1930399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C870C4-6158-0DED-4A05-FECD036D26DC}"/>
                </a:ext>
              </a:extLst>
            </p:cNvPr>
            <p:cNvSpPr txBox="1"/>
            <p:nvPr/>
          </p:nvSpPr>
          <p:spPr>
            <a:xfrm>
              <a:off x="4743269" y="2226649"/>
              <a:ext cx="2333171" cy="46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/>
                <a:t>Domain 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27F933-8D5E-D067-40A8-1FFC07AD76C0}"/>
                  </a:ext>
                </a:extLst>
              </p:cNvPr>
              <p:cNvSpPr txBox="1"/>
              <p:nvPr/>
            </p:nvSpPr>
            <p:spPr>
              <a:xfrm>
                <a:off x="7010400" y="1543704"/>
                <a:ext cx="3479802" cy="1235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OVER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∀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𝑹𝒆𝒂𝒅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𝒓𝒆𝒂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𝒆𝒙𝒕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𝒓𝒆𝒂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𝒓𝒆𝒂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𝒆𝒙𝒕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𝒓𝒆𝒂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27F933-8D5E-D067-40A8-1FFC07AD7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543704"/>
                <a:ext cx="3479802" cy="1235979"/>
              </a:xfrm>
              <a:prstGeom prst="rect">
                <a:avLst/>
              </a:prstGeom>
              <a:blipFill>
                <a:blip r:embed="rId2"/>
                <a:stretch>
                  <a:fillRect b="-4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E2D6C6-0BF9-E7E8-5278-BE2948362EA5}"/>
                  </a:ext>
                </a:extLst>
              </p:cNvPr>
              <p:cNvSpPr txBox="1"/>
              <p:nvPr/>
            </p:nvSpPr>
            <p:spPr>
              <a:xfrm>
                <a:off x="7129780" y="4113213"/>
                <a:ext cx="324104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mtClean="0">
                          <a:latin typeface="Cambria Math" panose="02040503050406030204" pitchFamily="18" charset="0"/>
                        </a:rPr>
                        <m:t>OVER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∃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𝑹𝒆𝒂𝒅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𝒓𝒆𝒂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𝒆𝒙𝒕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𝒓𝒆𝒂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E2D6C6-0BF9-E7E8-5278-BE2948362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780" y="4113213"/>
                <a:ext cx="3241042" cy="923330"/>
              </a:xfrm>
              <a:prstGeom prst="rect">
                <a:avLst/>
              </a:prstGeom>
              <a:blipFill>
                <a:blip r:embed="rId3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60D93D2-08E7-691D-B5A0-EBB58B5BECA1}"/>
              </a:ext>
            </a:extLst>
          </p:cNvPr>
          <p:cNvSpPr/>
          <p:nvPr/>
        </p:nvSpPr>
        <p:spPr>
          <a:xfrm>
            <a:off x="4333240" y="3226873"/>
            <a:ext cx="1955800" cy="8863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Over-approximation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77EE2B-B2C3-8C6A-4669-8F8D7968F88D}"/>
                  </a:ext>
                </a:extLst>
              </p:cNvPr>
              <p:cNvSpPr txBox="1"/>
              <p:nvPr/>
            </p:nvSpPr>
            <p:spPr>
              <a:xfrm>
                <a:off x="1270000" y="4574878"/>
                <a:ext cx="18288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FOL* formula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CA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77EE2B-B2C3-8C6A-4669-8F8D7968F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4574878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l="-2318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B92976-34A1-7377-812F-D64110769117}"/>
              </a:ext>
            </a:extLst>
          </p:cNvPr>
          <p:cNvCxnSpPr>
            <a:stCxn id="6" idx="6"/>
            <a:endCxn id="18" idx="1"/>
          </p:cNvCxnSpPr>
          <p:nvPr/>
        </p:nvCxnSpPr>
        <p:spPr>
          <a:xfrm>
            <a:off x="3799840" y="2781801"/>
            <a:ext cx="533400" cy="888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AB336E-233B-D276-27A9-3D59B279F10D}"/>
              </a:ext>
            </a:extLst>
          </p:cNvPr>
          <p:cNvCxnSpPr>
            <a:stCxn id="19" idx="3"/>
            <a:endCxn id="18" idx="1"/>
          </p:cNvCxnSpPr>
          <p:nvPr/>
        </p:nvCxnSpPr>
        <p:spPr>
          <a:xfrm flipV="1">
            <a:off x="3098800" y="3670043"/>
            <a:ext cx="1234440" cy="1089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2AC1EC-765E-6203-4DEF-FE3385BB6DFD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 flipV="1">
            <a:off x="6289040" y="2161694"/>
            <a:ext cx="721360" cy="1508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510A96-8C18-7A21-ECF2-1C47CD0E015F}"/>
              </a:ext>
            </a:extLst>
          </p:cNvPr>
          <p:cNvCxnSpPr>
            <a:stCxn id="18" idx="3"/>
            <a:endCxn id="17" idx="1"/>
          </p:cNvCxnSpPr>
          <p:nvPr/>
        </p:nvCxnSpPr>
        <p:spPr>
          <a:xfrm>
            <a:off x="6289040" y="3670043"/>
            <a:ext cx="840740" cy="904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5CA87CBB-B9E5-AE7D-3A8A-7A4CADA7F249}"/>
              </a:ext>
            </a:extLst>
          </p:cNvPr>
          <p:cNvSpPr/>
          <p:nvPr/>
        </p:nvSpPr>
        <p:spPr>
          <a:xfrm>
            <a:off x="10490202" y="3304348"/>
            <a:ext cx="1554480" cy="731389"/>
          </a:xfrm>
          <a:prstGeom prst="wedgeRectCallout">
            <a:avLst>
              <a:gd name="adj1" fmla="val -87500"/>
              <a:gd name="adj2" fmla="val 13890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 New Instantiation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7A15B29-3D39-9904-794C-47B0B9BCAFBA}"/>
                  </a:ext>
                </a:extLst>
              </p:cNvPr>
              <p:cNvSpPr/>
              <p:nvPr/>
            </p:nvSpPr>
            <p:spPr>
              <a:xfrm>
                <a:off x="7444742" y="2744324"/>
                <a:ext cx="2926080" cy="37479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𝐫𝐞𝐚</m:t>
                    </m:r>
                    <m:sSub>
                      <m:sSubPr>
                        <m:ctrlP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b>
                        <m:r>
                          <a:rPr lang="en-CA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C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b="1">
                    <a:solidFill>
                      <a:schemeClr val="tx1"/>
                    </a:solidFill>
                  </a:rPr>
                  <a:t> </a:t>
                </a:r>
                <a:r>
                  <a:rPr lang="en-CA">
                    <a:solidFill>
                      <a:schemeClr val="tx1"/>
                    </a:solidFill>
                  </a:rPr>
                  <a:t>not included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7A15B29-3D39-9904-794C-47B0B9BCA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742" y="2744324"/>
                <a:ext cx="2926080" cy="374796"/>
              </a:xfrm>
              <a:prstGeom prst="rect">
                <a:avLst/>
              </a:prstGeom>
              <a:blipFill>
                <a:blip r:embed="rId5"/>
                <a:stretch>
                  <a:fillRect t="-6250" b="-218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9FF9DF85-1114-2E37-8D51-B0D65675671D}"/>
              </a:ext>
            </a:extLst>
          </p:cNvPr>
          <p:cNvGrpSpPr/>
          <p:nvPr/>
        </p:nvGrpSpPr>
        <p:grpSpPr>
          <a:xfrm>
            <a:off x="3169920" y="4682407"/>
            <a:ext cx="4978400" cy="2175593"/>
            <a:chOff x="3169920" y="4682407"/>
            <a:chExt cx="4978400" cy="217559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9C6CD9B-D79B-7317-0AD0-56C9A38D4252}"/>
                </a:ext>
              </a:extLst>
            </p:cNvPr>
            <p:cNvSpPr/>
            <p:nvPr/>
          </p:nvSpPr>
          <p:spPr>
            <a:xfrm>
              <a:off x="3169920" y="4682407"/>
              <a:ext cx="4978400" cy="21755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BEB852-1A5A-D75C-B3F7-7CB4D307D944}"/>
                </a:ext>
              </a:extLst>
            </p:cNvPr>
            <p:cNvGrpSpPr/>
            <p:nvPr/>
          </p:nvGrpSpPr>
          <p:grpSpPr>
            <a:xfrm>
              <a:off x="3533140" y="5018048"/>
              <a:ext cx="3230880" cy="1670853"/>
              <a:chOff x="2804160" y="2143760"/>
              <a:chExt cx="6786880" cy="242824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1253BBF-0233-674C-A24B-68ED3D18BC41}"/>
                  </a:ext>
                </a:extLst>
              </p:cNvPr>
              <p:cNvSpPr/>
              <p:nvPr/>
            </p:nvSpPr>
            <p:spPr>
              <a:xfrm>
                <a:off x="2804160" y="2143760"/>
                <a:ext cx="6786880" cy="24282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ED0F38B-2285-7D37-7229-5D751425586B}"/>
                  </a:ext>
                </a:extLst>
              </p:cNvPr>
              <p:cNvSpPr/>
              <p:nvPr/>
            </p:nvSpPr>
            <p:spPr>
              <a:xfrm>
                <a:off x="4940143" y="3135775"/>
                <a:ext cx="1930399" cy="3352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/>
                  <a:t>read1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99C5BC0-80B4-AD12-7F53-1AC184F14A71}"/>
                  </a:ext>
                </a:extLst>
              </p:cNvPr>
              <p:cNvSpPr/>
              <p:nvPr/>
            </p:nvSpPr>
            <p:spPr>
              <a:xfrm>
                <a:off x="4940141" y="3650761"/>
                <a:ext cx="1930399" cy="3352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/>
                  <a:t>read2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D1B4DBC-248B-4F25-C648-CF3FD2A23CCF}"/>
                  </a:ext>
                </a:extLst>
              </p:cNvPr>
              <p:cNvSpPr txBox="1"/>
              <p:nvPr/>
            </p:nvSpPr>
            <p:spPr>
              <a:xfrm>
                <a:off x="4743269" y="2226649"/>
                <a:ext cx="2333171" cy="460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Domain D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03D9B01-233A-4103-BA15-F3BABF4B0B79}"/>
                </a:ext>
              </a:extLst>
            </p:cNvPr>
            <p:cNvSpPr/>
            <p:nvPr/>
          </p:nvSpPr>
          <p:spPr>
            <a:xfrm>
              <a:off x="6889828" y="5738122"/>
              <a:ext cx="918962" cy="2307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read3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9B5F05-1B03-627E-3477-EDEC305E3275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7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B8A5-3C51-80CA-7BB0-811E1CDE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4"/>
            <a:ext cx="10515600" cy="1325563"/>
          </a:xfrm>
        </p:spPr>
        <p:txBody>
          <a:bodyPr/>
          <a:lstStyle/>
          <a:p>
            <a:r>
              <a:rPr lang="en-CA" dirty="0"/>
              <a:t>Under-approximation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3B806-C3E1-BA2B-9E56-AAFEFC4D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 smtClean="0"/>
              <a:t>18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24AA98-A8CC-C66A-DF02-BC9ABF6C4285}"/>
              </a:ext>
            </a:extLst>
          </p:cNvPr>
          <p:cNvGrpSpPr/>
          <p:nvPr/>
        </p:nvGrpSpPr>
        <p:grpSpPr>
          <a:xfrm>
            <a:off x="568960" y="1946374"/>
            <a:ext cx="3230880" cy="1670853"/>
            <a:chOff x="2804160" y="2143760"/>
            <a:chExt cx="6786880" cy="24282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659780-A6F5-9C80-F7C0-9BAD83764E4A}"/>
                </a:ext>
              </a:extLst>
            </p:cNvPr>
            <p:cNvSpPr/>
            <p:nvPr/>
          </p:nvSpPr>
          <p:spPr>
            <a:xfrm>
              <a:off x="2804160" y="2143760"/>
              <a:ext cx="6786880" cy="24282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C917C2-EE87-5593-C682-DB5EE7535E4C}"/>
                </a:ext>
              </a:extLst>
            </p:cNvPr>
            <p:cNvSpPr/>
            <p:nvPr/>
          </p:nvSpPr>
          <p:spPr>
            <a:xfrm>
              <a:off x="4940143" y="3135775"/>
              <a:ext cx="1930399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9776-10D0-FE14-C190-CAC3C4E3A12F}"/>
                </a:ext>
              </a:extLst>
            </p:cNvPr>
            <p:cNvSpPr/>
            <p:nvPr/>
          </p:nvSpPr>
          <p:spPr>
            <a:xfrm>
              <a:off x="4940141" y="3650761"/>
              <a:ext cx="1930399" cy="335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C870C4-6158-0DED-4A05-FECD036D26DC}"/>
                </a:ext>
              </a:extLst>
            </p:cNvPr>
            <p:cNvSpPr txBox="1"/>
            <p:nvPr/>
          </p:nvSpPr>
          <p:spPr>
            <a:xfrm>
              <a:off x="4743269" y="2226649"/>
              <a:ext cx="2333171" cy="46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/>
                <a:t>Domain 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27F933-8D5E-D067-40A8-1FFC07AD76C0}"/>
                  </a:ext>
                </a:extLst>
              </p:cNvPr>
              <p:cNvSpPr txBox="1"/>
              <p:nvPr/>
            </p:nvSpPr>
            <p:spPr>
              <a:xfrm>
                <a:off x="7507977" y="2536510"/>
                <a:ext cx="347980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OVER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CA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27F933-8D5E-D067-40A8-1FFC07AD7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77" y="2536510"/>
                <a:ext cx="347980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60D93D2-08E7-691D-B5A0-EBB58B5BECA1}"/>
              </a:ext>
            </a:extLst>
          </p:cNvPr>
          <p:cNvSpPr/>
          <p:nvPr/>
        </p:nvSpPr>
        <p:spPr>
          <a:xfrm>
            <a:off x="4333240" y="2985830"/>
            <a:ext cx="1955800" cy="8863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Under-approximation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77EE2B-B2C3-8C6A-4669-8F8D7968F88D}"/>
                  </a:ext>
                </a:extLst>
              </p:cNvPr>
              <p:cNvSpPr txBox="1"/>
              <p:nvPr/>
            </p:nvSpPr>
            <p:spPr>
              <a:xfrm>
                <a:off x="1130870" y="4047121"/>
                <a:ext cx="18288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FOL* formula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CA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77EE2B-B2C3-8C6A-4669-8F8D7968F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70" y="4047121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l="-2649" t="-806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B92976-34A1-7377-812F-D64110769117}"/>
              </a:ext>
            </a:extLst>
          </p:cNvPr>
          <p:cNvCxnSpPr>
            <a:stCxn id="6" idx="6"/>
            <a:endCxn id="18" idx="1"/>
          </p:cNvCxnSpPr>
          <p:nvPr/>
        </p:nvCxnSpPr>
        <p:spPr>
          <a:xfrm>
            <a:off x="3799840" y="2781801"/>
            <a:ext cx="533400" cy="64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AB336E-233B-D276-27A9-3D59B279F10D}"/>
              </a:ext>
            </a:extLst>
          </p:cNvPr>
          <p:cNvCxnSpPr>
            <a:stCxn id="19" idx="3"/>
            <a:endCxn id="18" idx="1"/>
          </p:cNvCxnSpPr>
          <p:nvPr/>
        </p:nvCxnSpPr>
        <p:spPr>
          <a:xfrm flipV="1">
            <a:off x="2959670" y="3429000"/>
            <a:ext cx="1373570" cy="802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2AC1EC-765E-6203-4DEF-FE3385BB6DFD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289040" y="3429000"/>
            <a:ext cx="1275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FF9DF85-1114-2E37-8D51-B0D65675671D}"/>
              </a:ext>
            </a:extLst>
          </p:cNvPr>
          <p:cNvGrpSpPr/>
          <p:nvPr/>
        </p:nvGrpSpPr>
        <p:grpSpPr>
          <a:xfrm>
            <a:off x="838200" y="4661681"/>
            <a:ext cx="4978400" cy="2175593"/>
            <a:chOff x="3169920" y="4682407"/>
            <a:chExt cx="4978400" cy="217559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9C6CD9B-D79B-7317-0AD0-56C9A38D4252}"/>
                </a:ext>
              </a:extLst>
            </p:cNvPr>
            <p:cNvSpPr/>
            <p:nvPr/>
          </p:nvSpPr>
          <p:spPr>
            <a:xfrm>
              <a:off x="3169920" y="4682407"/>
              <a:ext cx="4978400" cy="21755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BEB852-1A5A-D75C-B3F7-7CB4D307D944}"/>
                </a:ext>
              </a:extLst>
            </p:cNvPr>
            <p:cNvGrpSpPr/>
            <p:nvPr/>
          </p:nvGrpSpPr>
          <p:grpSpPr>
            <a:xfrm>
              <a:off x="3533140" y="5018048"/>
              <a:ext cx="3230880" cy="1670853"/>
              <a:chOff x="2804160" y="2143760"/>
              <a:chExt cx="6786880" cy="242824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1253BBF-0233-674C-A24B-68ED3D18BC41}"/>
                  </a:ext>
                </a:extLst>
              </p:cNvPr>
              <p:cNvSpPr/>
              <p:nvPr/>
            </p:nvSpPr>
            <p:spPr>
              <a:xfrm>
                <a:off x="2804160" y="2143760"/>
                <a:ext cx="6786880" cy="24282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ED0F38B-2285-7D37-7229-5D751425586B}"/>
                  </a:ext>
                </a:extLst>
              </p:cNvPr>
              <p:cNvSpPr/>
              <p:nvPr/>
            </p:nvSpPr>
            <p:spPr>
              <a:xfrm>
                <a:off x="4940143" y="3135775"/>
                <a:ext cx="1930399" cy="3352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/>
                  <a:t>read1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99C5BC0-80B4-AD12-7F53-1AC184F14A71}"/>
                  </a:ext>
                </a:extLst>
              </p:cNvPr>
              <p:cNvSpPr/>
              <p:nvPr/>
            </p:nvSpPr>
            <p:spPr>
              <a:xfrm>
                <a:off x="4940141" y="3650761"/>
                <a:ext cx="1930399" cy="3352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/>
                  <a:t>read2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D1B4DBC-248B-4F25-C648-CF3FD2A23CCF}"/>
                  </a:ext>
                </a:extLst>
              </p:cNvPr>
              <p:cNvSpPr txBox="1"/>
              <p:nvPr/>
            </p:nvSpPr>
            <p:spPr>
              <a:xfrm>
                <a:off x="4743269" y="2226649"/>
                <a:ext cx="2333171" cy="460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Domain D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03D9B01-233A-4103-BA15-F3BABF4B0B79}"/>
                </a:ext>
              </a:extLst>
            </p:cNvPr>
            <p:cNvSpPr/>
            <p:nvPr/>
          </p:nvSpPr>
          <p:spPr>
            <a:xfrm>
              <a:off x="6889828" y="5738122"/>
              <a:ext cx="918962" cy="2307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read3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D3ECA4-CD05-207F-B266-6EAD313130F2}"/>
                  </a:ext>
                </a:extLst>
              </p:cNvPr>
              <p:cNvSpPr txBox="1"/>
              <p:nvPr/>
            </p:nvSpPr>
            <p:spPr>
              <a:xfrm>
                <a:off x="7858762" y="3228200"/>
                <a:ext cx="347980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dirty="0">
                    <a:latin typeface="Cambria Math" panose="02040503050406030204" pitchFamily="18" charset="0"/>
                  </a:rPr>
                  <a:t>Every “instantiated” relational object is equivalent to some object in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CA" dirty="0">
                    <a:latin typeface="Cambria Math" panose="02040503050406030204" pitchFamily="18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D3ECA4-CD05-207F-B266-6EAD31313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762" y="3228200"/>
                <a:ext cx="3479802" cy="923330"/>
              </a:xfrm>
              <a:prstGeom prst="rect">
                <a:avLst/>
              </a:prstGeom>
              <a:blipFill>
                <a:blip r:embed="rId4"/>
                <a:stretch>
                  <a:fillRect l="-1455"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24269F-728E-138F-5BCB-44BF2A58E4F5}"/>
                  </a:ext>
                </a:extLst>
              </p:cNvPr>
              <p:cNvSpPr txBox="1"/>
              <p:nvPr/>
            </p:nvSpPr>
            <p:spPr>
              <a:xfrm>
                <a:off x="6782727" y="4743691"/>
                <a:ext cx="28159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𝒓𝒆𝒂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𝒓𝒆𝒂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𝒓𝒆𝒂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𝒓𝒆𝒂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24269F-728E-138F-5BCB-44BF2A58E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27" y="4743691"/>
                <a:ext cx="2815936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9F83C608-44EB-1DFE-A286-4BA266761847}"/>
              </a:ext>
            </a:extLst>
          </p:cNvPr>
          <p:cNvSpPr/>
          <p:nvPr/>
        </p:nvSpPr>
        <p:spPr>
          <a:xfrm>
            <a:off x="4519562" y="5287812"/>
            <a:ext cx="918962" cy="230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read4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C9DA3F-4758-0782-3FF1-E3F588ABA6E1}"/>
                  </a:ext>
                </a:extLst>
              </p:cNvPr>
              <p:cNvSpPr txBox="1"/>
              <p:nvPr/>
            </p:nvSpPr>
            <p:spPr>
              <a:xfrm>
                <a:off x="8811500" y="4756590"/>
                <a:ext cx="28159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𝒓𝒆𝒂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𝒓𝒆𝒂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𝒓𝒆𝒂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𝒓𝒆𝒂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C9DA3F-4758-0782-3FF1-E3F588ABA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500" y="4756590"/>
                <a:ext cx="2815936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09A3AA6-574D-F613-A88A-706CB90A0FDF}"/>
              </a:ext>
            </a:extLst>
          </p:cNvPr>
          <p:cNvCxnSpPr>
            <a:stCxn id="24" idx="1"/>
            <a:endCxn id="42" idx="3"/>
          </p:cNvCxnSpPr>
          <p:nvPr/>
        </p:nvCxnSpPr>
        <p:spPr>
          <a:xfrm flipH="1">
            <a:off x="3137212" y="5403164"/>
            <a:ext cx="1382350" cy="39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DAE59D7-2F45-2104-CC70-15DF3FC5B99B}"/>
              </a:ext>
            </a:extLst>
          </p:cNvPr>
          <p:cNvCxnSpPr>
            <a:stCxn id="24" idx="1"/>
            <a:endCxn id="43" idx="3"/>
          </p:cNvCxnSpPr>
          <p:nvPr/>
        </p:nvCxnSpPr>
        <p:spPr>
          <a:xfrm flipH="1">
            <a:off x="3137211" y="5403164"/>
            <a:ext cx="1382351" cy="746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80EC816-5084-9087-8061-46030BCC0E7C}"/>
              </a:ext>
            </a:extLst>
          </p:cNvPr>
          <p:cNvCxnSpPr>
            <a:endCxn id="42" idx="3"/>
          </p:cNvCxnSpPr>
          <p:nvPr/>
        </p:nvCxnSpPr>
        <p:spPr>
          <a:xfrm flipH="1" flipV="1">
            <a:off x="3137212" y="5795272"/>
            <a:ext cx="1420896" cy="37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3DF03E3-8E2E-7424-30A7-8826B097C638}"/>
              </a:ext>
            </a:extLst>
          </p:cNvPr>
          <p:cNvCxnSpPr>
            <a:stCxn id="48" idx="1"/>
          </p:cNvCxnSpPr>
          <p:nvPr/>
        </p:nvCxnSpPr>
        <p:spPr>
          <a:xfrm flipH="1">
            <a:off x="3137211" y="5832748"/>
            <a:ext cx="1420897" cy="31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EB7A17-F1D6-7544-E765-D916DCD916DC}"/>
                  </a:ext>
                </a:extLst>
              </p:cNvPr>
              <p:cNvSpPr txBox="1"/>
              <p:nvPr/>
            </p:nvSpPr>
            <p:spPr>
              <a:xfrm>
                <a:off x="9082135" y="5084677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EB7A17-F1D6-7544-E765-D916DCD91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135" y="5084677"/>
                <a:ext cx="189154" cy="276999"/>
              </a:xfrm>
              <a:prstGeom prst="rect">
                <a:avLst/>
              </a:prstGeom>
              <a:blipFill>
                <a:blip r:embed="rId7"/>
                <a:stretch>
                  <a:fillRect l="-25806" r="-19355" b="-21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1FE29CD8-4714-0187-CBF8-318292C54436}"/>
                  </a:ext>
                </a:extLst>
              </p:cNvPr>
              <p:cNvSpPr/>
              <p:nvPr/>
            </p:nvSpPr>
            <p:spPr>
              <a:xfrm>
                <a:off x="6464138" y="1049726"/>
                <a:ext cx="3973641" cy="945477"/>
              </a:xfrm>
              <a:prstGeom prst="wedgeRectCallout">
                <a:avLst>
                  <a:gd name="adj1" fmla="val 41103"/>
                  <a:gd name="adj2" fmla="val 96452"/>
                </a:avLst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is equivalent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𝑈𝑛𝑑𝑒𝑟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</a:p>
              <a:p>
                <a:pPr algn="ctr"/>
                <a:endParaRPr lang="en-CA" dirty="0"/>
              </a:p>
            </p:txBody>
          </p:sp>
        </mc:Choice>
        <mc:Fallback xmlns="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1FE29CD8-4714-0187-CBF8-318292C54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138" y="1049726"/>
                <a:ext cx="3973641" cy="945477"/>
              </a:xfrm>
              <a:prstGeom prst="wedgeRectCallout">
                <a:avLst>
                  <a:gd name="adj1" fmla="val 41103"/>
                  <a:gd name="adj2" fmla="val 96452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630084B-27A0-F203-2BA9-0ECAF9FEB27F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  <p:bldP spid="24" grpId="0" animBg="1"/>
      <p:bldP spid="25" grpId="0"/>
      <p:bldP spid="36" grpId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01E9-E7CB-9C4C-A8E7-45DAFAE6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Expansion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03FF1-97AB-DE40-A3D6-48E9C378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FAAF40-E88C-304F-B8C7-4FC1E06C6B8F}"/>
                  </a:ext>
                </a:extLst>
              </p:cNvPr>
              <p:cNvSpPr txBox="1"/>
              <p:nvPr/>
            </p:nvSpPr>
            <p:spPr>
              <a:xfrm>
                <a:off x="838200" y="2158484"/>
                <a:ext cx="296465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i="0" dirty="0">
                    <a:latin typeface="Cambria Math" panose="02040503050406030204" pitchFamily="18" charset="0"/>
                  </a:rPr>
                  <a:t>Over-approximation </a:t>
                </a:r>
                <a:r>
                  <a:rPr lang="en-US" sz="1800" dirty="0"/>
                  <a:t>is </a:t>
                </a:r>
                <a:r>
                  <a:rPr lang="en-US" sz="1800" dirty="0">
                    <a:solidFill>
                      <a:srgbClr val="FF0000"/>
                    </a:solidFill>
                  </a:rPr>
                  <a:t>SAT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1800" b="0" i="0" smtClean="0">
                          <a:latin typeface="Cambria Math" panose="02040503050406030204" pitchFamily="18" charset="0"/>
                        </a:rPr>
                        <m:t>OVER</m:t>
                      </m:r>
                      <m:d>
                        <m:dPr>
                          <m:ctrlPr>
                            <a:rPr lang="en-CA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8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CA" sz="18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sz="18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FAAF40-E88C-304F-B8C7-4FC1E06C6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58484"/>
                <a:ext cx="2964657" cy="646331"/>
              </a:xfrm>
              <a:prstGeom prst="rect">
                <a:avLst/>
              </a:prstGeom>
              <a:blipFill>
                <a:blip r:embed="rId2"/>
                <a:stretch>
                  <a:fillRect l="-2137" t="-192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E33A7C-783A-1844-BD49-E18BE77EBB3E}"/>
                  </a:ext>
                </a:extLst>
              </p:cNvPr>
              <p:cNvSpPr txBox="1"/>
              <p:nvPr/>
            </p:nvSpPr>
            <p:spPr>
              <a:xfrm>
                <a:off x="6797278" y="2143671"/>
                <a:ext cx="3626644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Under-approximation is </a:t>
                </a:r>
                <a:r>
                  <a:rPr lang="en-US" dirty="0">
                    <a:solidFill>
                      <a:schemeClr val="accent6"/>
                    </a:solidFill>
                  </a:rPr>
                  <a:t>UNSAT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mtClean="0">
                          <a:latin typeface="Cambria Math" panose="02040503050406030204" pitchFamily="18" charset="0"/>
                        </a:rPr>
                        <m:t>OVER</m:t>
                      </m:r>
                      <m:d>
                        <m:dPr>
                          <m:ctrlPr>
                            <a:rPr lang="en-CA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∧ 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𝑰𝒏𝒄</m:t>
                      </m:r>
                      <m:d>
                        <m:dPr>
                          <m:ctrlPr>
                            <a:rPr lang="en-US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𝒘𝒓𝒊𝒕𝒆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U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b="1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𝑰𝒏𝒄</m:t>
                      </m:r>
                      <m:d>
                        <m:dPr>
                          <m:ctrlPr>
                            <a:rPr lang="en-US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𝒘𝒓𝒊𝒕𝒆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U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b="1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𝑰𝒏𝒄</m:t>
                      </m:r>
                      <m:d>
                        <m:dPr>
                          <m:ctrlPr>
                            <a:rPr lang="en-US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𝒓𝒆𝒂𝒅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r>
                  <a:rPr lang="en-US" dirty="0"/>
                  <a:t>    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E33A7C-783A-1844-BD49-E18BE77EB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278" y="2143671"/>
                <a:ext cx="3626644" cy="1754326"/>
              </a:xfrm>
              <a:prstGeom prst="rect">
                <a:avLst/>
              </a:prstGeom>
              <a:blipFill>
                <a:blip r:embed="rId3"/>
                <a:stretch>
                  <a:fillRect l="-1399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1B7FC4-71DB-3C47-98FE-BE0577992057}"/>
                  </a:ext>
                </a:extLst>
              </p:cNvPr>
              <p:cNvSpPr txBox="1"/>
              <p:nvPr/>
            </p:nvSpPr>
            <p:spPr>
              <a:xfrm>
                <a:off x="838200" y="5259110"/>
                <a:ext cx="503634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Weakened under-approximation is </a:t>
                </a:r>
                <a:r>
                  <a:rPr lang="en-US" sz="1800" dirty="0">
                    <a:solidFill>
                      <a:srgbClr val="FF0000"/>
                    </a:solidFill>
                  </a:rPr>
                  <a:t>SAT</a:t>
                </a:r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mtClean="0">
                          <a:latin typeface="Cambria Math" panose="02040503050406030204" pitchFamily="18" charset="0"/>
                        </a:rPr>
                        <m:t>OVER</m:t>
                      </m:r>
                      <m:d>
                        <m:dPr>
                          <m:ctrlPr>
                            <a:rPr lang="en-CA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∧ 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𝑰𝒏𝒄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𝒓𝒆𝒂𝒅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1B7FC4-71DB-3C47-98FE-BE0577992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59110"/>
                <a:ext cx="5036344" cy="1200329"/>
              </a:xfrm>
              <a:prstGeom prst="rect">
                <a:avLst/>
              </a:prstGeom>
              <a:blipFill>
                <a:blip r:embed="rId4"/>
                <a:stretch>
                  <a:fillRect l="-1259"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1C63125E-DCBE-0B41-BFC1-534EA990C908}"/>
              </a:ext>
            </a:extLst>
          </p:cNvPr>
          <p:cNvSpPr/>
          <p:nvPr/>
        </p:nvSpPr>
        <p:spPr>
          <a:xfrm>
            <a:off x="7015163" y="535714"/>
            <a:ext cx="3926681" cy="1221134"/>
          </a:xfrm>
          <a:prstGeom prst="wedgeRectCallout">
            <a:avLst>
              <a:gd name="adj1" fmla="val -39734"/>
              <a:gd name="adj2" fmla="val 90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Expansion goal: Identify the causes of UNSAT and fix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29189A-D547-3946-84F1-BDBA0C072013}"/>
                  </a:ext>
                </a:extLst>
              </p:cNvPr>
              <p:cNvSpPr txBox="1"/>
              <p:nvPr/>
            </p:nvSpPr>
            <p:spPr>
              <a:xfrm>
                <a:off x="7241777" y="5292546"/>
                <a:ext cx="27376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Relational objects to be included to the domain. E.g.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𝒘𝒓𝒊𝒕</m:t>
                    </m:r>
                    <m:sSub>
                      <m:sSubPr>
                        <m:ctrlPr>
                          <a:rPr lang="en-U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𝒘𝒓𝒊𝒕𝒆</m:t>
                        </m:r>
                      </m:e>
                      <m:sub>
                        <m:r>
                          <a:rPr lang="en-U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29189A-D547-3946-84F1-BDBA0C072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777" y="5292546"/>
                <a:ext cx="2737645" cy="1200329"/>
              </a:xfrm>
              <a:prstGeom prst="rect">
                <a:avLst/>
              </a:prstGeom>
              <a:blipFill>
                <a:blip r:embed="rId5"/>
                <a:stretch>
                  <a:fillRect l="-185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555467-035D-BB43-B079-8DEB7820C533}"/>
                  </a:ext>
                </a:extLst>
              </p:cNvPr>
              <p:cNvSpPr txBox="1"/>
              <p:nvPr/>
            </p:nvSpPr>
            <p:spPr>
              <a:xfrm>
                <a:off x="1032746" y="3730020"/>
                <a:ext cx="38034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Find a </a:t>
                </a:r>
                <a:r>
                  <a:rPr lang="en-US" b="1" dirty="0"/>
                  <a:t>Correction set</a:t>
                </a:r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𝑰𝒏𝒄</m:t>
                    </m:r>
                    <m:d>
                      <m:dPr>
                        <m:ctrlPr>
                          <a:rPr lang="en-U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𝒘𝒓𝒊𝒕𝒆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𝑰𝒏𝒄</m:t>
                    </m:r>
                    <m:d>
                      <m:dPr>
                        <m:ctrlPr>
                          <a:rPr lang="en-U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𝒘𝒓𝒊𝒕𝒆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555467-035D-BB43-B079-8DEB7820C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46" y="3730020"/>
                <a:ext cx="3803477" cy="646331"/>
              </a:xfrm>
              <a:prstGeom prst="rect">
                <a:avLst/>
              </a:prstGeom>
              <a:blipFill>
                <a:blip r:embed="rId6"/>
                <a:stretch>
                  <a:fillRect l="-1333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57F1CBC1-968B-5F4B-845F-C8EE9B220B6F}"/>
              </a:ext>
            </a:extLst>
          </p:cNvPr>
          <p:cNvSpPr/>
          <p:nvPr/>
        </p:nvSpPr>
        <p:spPr>
          <a:xfrm>
            <a:off x="9368831" y="3851006"/>
            <a:ext cx="2293803" cy="1221134"/>
          </a:xfrm>
          <a:prstGeom prst="wedgeRectCallout">
            <a:avLst>
              <a:gd name="adj1" fmla="val -45740"/>
              <a:gd name="adj2" fmla="val -95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be fixed by dropping  constraints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A5F4E-8044-AC40-BF5E-2A56B8C9AAA5}"/>
              </a:ext>
            </a:extLst>
          </p:cNvPr>
          <p:cNvSpPr/>
          <p:nvPr/>
        </p:nvSpPr>
        <p:spPr>
          <a:xfrm>
            <a:off x="7452360" y="2715639"/>
            <a:ext cx="2072640" cy="8265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 animBg="1"/>
      <p:bldP spid="17" grpId="0"/>
      <p:bldP spid="20" grpId="0"/>
      <p:bldP spid="2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8905-75F1-6E14-49D5-519E4D38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00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等线 Light"/>
              </a:rPr>
              <a:t>Context</a:t>
            </a:r>
            <a:r>
              <a:rPr lang="en-CA" dirty="0"/>
              <a:t>: Regulatory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3C437-4E01-EE94-1771-B1BB7ECE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 descr="A blue flag with yellow padlock in center of stars&#10;&#10;Description automatically generated">
            <a:extLst>
              <a:ext uri="{FF2B5EF4-FFF2-40B4-BE49-F238E27FC236}">
                <a16:creationId xmlns:a16="http://schemas.microsoft.com/office/drawing/2014/main" id="{791A183D-20A3-421E-C393-CA4BFDCB4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4032" y="2537906"/>
            <a:ext cx="3448131" cy="2259244"/>
          </a:xfrm>
          <a:prstGeom prst="rect">
            <a:avLst/>
          </a:prstGeom>
        </p:spPr>
      </p:pic>
      <p:pic>
        <p:nvPicPr>
          <p:cNvPr id="12" name="Picture 11" descr="A hand pointing at a computer screen&#10;&#10;Description automatically generated">
            <a:extLst>
              <a:ext uri="{FF2B5EF4-FFF2-40B4-BE49-F238E27FC236}">
                <a16:creationId xmlns:a16="http://schemas.microsoft.com/office/drawing/2014/main" id="{7FD92A36-80BA-6F16-4BB3-0C9587026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200" y="2537906"/>
            <a:ext cx="4091526" cy="2375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B0B962-5DA1-8D7F-DA65-D3FCC20A7E12}"/>
              </a:ext>
            </a:extLst>
          </p:cNvPr>
          <p:cNvSpPr txBox="1"/>
          <p:nvPr/>
        </p:nvSpPr>
        <p:spPr>
          <a:xfrm>
            <a:off x="2402731" y="5040090"/>
            <a:ext cx="95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System</a:t>
            </a:r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76ABD-10F5-069D-C082-7B17919C8846}"/>
              </a:ext>
            </a:extLst>
          </p:cNvPr>
          <p:cNvSpPr txBox="1"/>
          <p:nvPr/>
        </p:nvSpPr>
        <p:spPr>
          <a:xfrm>
            <a:off x="8287966" y="4913631"/>
            <a:ext cx="266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Regulations (e.g., GDPR)</a:t>
            </a:r>
            <a:endParaRPr lang="en-CA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22CF577-D890-5A7B-7B71-25CCBA23E3D2}"/>
              </a:ext>
            </a:extLst>
          </p:cNvPr>
          <p:cNvSpPr/>
          <p:nvPr/>
        </p:nvSpPr>
        <p:spPr>
          <a:xfrm>
            <a:off x="5161074" y="3232784"/>
            <a:ext cx="2321609" cy="8694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Comply</a:t>
            </a: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3761E7BC-444C-FAD2-192D-3F30A0C0F9FD}"/>
              </a:ext>
            </a:extLst>
          </p:cNvPr>
          <p:cNvSpPr/>
          <p:nvPr/>
        </p:nvSpPr>
        <p:spPr>
          <a:xfrm>
            <a:off x="6729815" y="3364365"/>
            <a:ext cx="652497" cy="6063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4E18BF-97DE-576B-4732-3969BD1A1443}"/>
              </a:ext>
            </a:extLst>
          </p:cNvPr>
          <p:cNvSpPr/>
          <p:nvPr/>
        </p:nvSpPr>
        <p:spPr>
          <a:xfrm>
            <a:off x="5498411" y="5399444"/>
            <a:ext cx="3414869" cy="6186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Violations lead to consequences …</a:t>
            </a:r>
            <a:endParaRPr lang="en-CA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8D7A21F-A3A8-443E-8321-9DCA9577F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19" y="1668823"/>
            <a:ext cx="8640381" cy="571580"/>
          </a:xfrm>
          <a:prstGeom prst="rect">
            <a:avLst/>
          </a:prstGeom>
        </p:spPr>
      </p:pic>
      <p:pic>
        <p:nvPicPr>
          <p:cNvPr id="29" name="Picture 2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04F2C68-AEBE-2A89-F36D-34AE0A469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00" y="2439047"/>
            <a:ext cx="6916115" cy="11050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623C7E4-7236-CC39-D428-DA683D30A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74" y="3810978"/>
            <a:ext cx="10174120" cy="8478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870D43-95B4-880F-9DC7-6B804E5D68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66" y="5012490"/>
            <a:ext cx="8497486" cy="685896"/>
          </a:xfrm>
          <a:prstGeom prst="rect">
            <a:avLst/>
          </a:prstGeom>
        </p:spPr>
      </p:pic>
      <p:pic>
        <p:nvPicPr>
          <p:cNvPr id="35" name="Picture 34" descr="A screenshot of a screen shot of a number of money&#10;&#10;Description automatically generated">
            <a:extLst>
              <a:ext uri="{FF2B5EF4-FFF2-40B4-BE49-F238E27FC236}">
                <a16:creationId xmlns:a16="http://schemas.microsoft.com/office/drawing/2014/main" id="{B8922367-0E0B-7789-B75E-DB983F2D5F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28" y="1278098"/>
            <a:ext cx="3964458" cy="527170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178226F-98B2-FEFB-DF2E-49402E5BB423}"/>
              </a:ext>
            </a:extLst>
          </p:cNvPr>
          <p:cNvSpPr txBox="1"/>
          <p:nvPr/>
        </p:nvSpPr>
        <p:spPr>
          <a:xfrm>
            <a:off x="9264" y="649511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/>
              <a:t>https://www.enzuzo.com/blog/biggest-gdpr-fines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6DEEB-6261-F82F-9580-E33819487F77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7764C0-8D93-E448-8F47-C29B2C133786}"/>
              </a:ext>
            </a:extLst>
          </p:cNvPr>
          <p:cNvSpPr txBox="1"/>
          <p:nvPr/>
        </p:nvSpPr>
        <p:spPr>
          <a:xfrm>
            <a:off x="-2722" y="6175474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GDPR: General Data Protection Regulation</a:t>
            </a:r>
          </a:p>
        </p:txBody>
      </p:sp>
    </p:spTree>
    <p:extLst>
      <p:ext uri="{BB962C8B-B14F-4D97-AF65-F5344CB8AC3E}">
        <p14:creationId xmlns:p14="http://schemas.microsoft.com/office/powerpoint/2010/main" val="2173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32F6-C6C1-6538-EF67-E1F6DC7D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4"/>
            <a:ext cx="10515600" cy="1325563"/>
          </a:xfrm>
        </p:spPr>
        <p:txBody>
          <a:bodyPr/>
          <a:lstStyle/>
          <a:p>
            <a:r>
              <a:rPr lang="en-CA" dirty="0"/>
              <a:t>Domain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DF3D-898C-76DC-60AB-0571F4BF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825625"/>
            <a:ext cx="115443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If solution optimality and termination guarantee is required, </a:t>
            </a:r>
          </a:p>
          <a:p>
            <a:pPr marL="0" indent="0">
              <a:buNone/>
            </a:pPr>
            <a:r>
              <a:rPr lang="en-CA" dirty="0"/>
              <a:t>	 Compute Minimum correction set (MCS) over all objects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If solution optimality is </a:t>
            </a:r>
            <a:r>
              <a:rPr lang="en-CA" dirty="0">
                <a:solidFill>
                  <a:srgbClr val="FF0000"/>
                </a:solidFill>
              </a:rPr>
              <a:t>not</a:t>
            </a:r>
            <a:r>
              <a:rPr lang="en-CA" dirty="0"/>
              <a:t> necessary,</a:t>
            </a:r>
          </a:p>
          <a:p>
            <a:pPr marL="0" indent="0">
              <a:buNone/>
            </a:pPr>
            <a:r>
              <a:rPr lang="en-CA" dirty="0"/>
              <a:t>	 Compute Minimum correction set (MCS) over only instantiated 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39E55-2128-C4ED-3267-AF573E2E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FE74D71-1D6B-0039-421D-C5CC636FDF4A}"/>
              </a:ext>
            </a:extLst>
          </p:cNvPr>
          <p:cNvSpPr/>
          <p:nvPr/>
        </p:nvSpPr>
        <p:spPr>
          <a:xfrm>
            <a:off x="9357360" y="1018064"/>
            <a:ext cx="1889760" cy="609600"/>
          </a:xfrm>
          <a:prstGeom prst="wedgeRectCallout">
            <a:avLst>
              <a:gd name="adj1" fmla="val -80510"/>
              <a:gd name="adj2" fmla="val 841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A* search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6B42367-869B-25ED-AFEC-F7BAF58BF92C}"/>
              </a:ext>
            </a:extLst>
          </p:cNvPr>
          <p:cNvSpPr/>
          <p:nvPr/>
        </p:nvSpPr>
        <p:spPr>
          <a:xfrm>
            <a:off x="7757160" y="4001294"/>
            <a:ext cx="2545080" cy="609600"/>
          </a:xfrm>
          <a:prstGeom prst="wedgeRectCallout">
            <a:avLst>
              <a:gd name="adj1" fmla="val -80510"/>
              <a:gd name="adj2" fmla="val 841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Greedy Best-first Search. More performant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6385F-CE4B-C763-EB3A-B558C7CA6C04}"/>
              </a:ext>
            </a:extLst>
          </p:cNvPr>
          <p:cNvSpPr/>
          <p:nvPr/>
        </p:nvSpPr>
        <p:spPr>
          <a:xfrm>
            <a:off x="2809240" y="3078480"/>
            <a:ext cx="4947920" cy="1016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MaxRes</a:t>
            </a:r>
            <a:r>
              <a:rPr lang="en-CA" dirty="0"/>
              <a:t>: Computing MSC by iteratively analyzing UNSAT cores and weaking assumptions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A3E992-F292-FA19-0CFB-DFAE165ADD27}"/>
              </a:ext>
            </a:extLst>
          </p:cNvPr>
          <p:cNvCxnSpPr>
            <a:cxnSpLocks/>
          </p:cNvCxnSpPr>
          <p:nvPr/>
        </p:nvCxnSpPr>
        <p:spPr>
          <a:xfrm flipV="1">
            <a:off x="5466080" y="2728913"/>
            <a:ext cx="1177608" cy="42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A54148-94E7-6C7B-6F32-17A9BB915EF3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283200" y="4094480"/>
            <a:ext cx="1260475" cy="791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96D0E95-F510-E8C4-AD94-B990BA3A86EA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869BE-BBB0-B740-A7D3-0E7B00B11C8C}"/>
              </a:ext>
            </a:extLst>
          </p:cNvPr>
          <p:cNvSpPr txBox="1"/>
          <p:nvPr/>
        </p:nvSpPr>
        <p:spPr>
          <a:xfrm>
            <a:off x="60008" y="6341864"/>
            <a:ext cx="1140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cs typeface="Calibri"/>
              </a:rPr>
              <a:t>[3] </a:t>
            </a:r>
            <a:r>
              <a:rPr lang="en-CA" b="0" i="1" u="none" strike="noStrike" dirty="0">
                <a:effectLst/>
              </a:rPr>
              <a:t>Maximum Satisfiability Using Core-Guided </a:t>
            </a:r>
            <a:r>
              <a:rPr lang="en-CA" b="0" i="1" u="none" strike="noStrike" dirty="0" err="1">
                <a:effectLst/>
              </a:rPr>
              <a:t>MaxSAT</a:t>
            </a:r>
            <a:r>
              <a:rPr lang="en-CA" b="0" i="1" u="none" strike="noStrike" dirty="0">
                <a:effectLst/>
              </a:rPr>
              <a:t> Resolution</a:t>
            </a:r>
            <a:r>
              <a:rPr lang="en-US" i="1" dirty="0">
                <a:cs typeface="Calibri"/>
              </a:rPr>
              <a:t>. </a:t>
            </a:r>
            <a:r>
              <a:rPr lang="en-US" b="1" i="1" dirty="0">
                <a:solidFill>
                  <a:schemeClr val="accent1"/>
                </a:solidFill>
                <a:cs typeface="Calibri"/>
              </a:rPr>
              <a:t> </a:t>
            </a:r>
            <a:r>
              <a:rPr lang="en-CA" b="0" i="0" u="none" strike="noStrike" dirty="0" err="1">
                <a:effectLst/>
              </a:rPr>
              <a:t>Narodytska</a:t>
            </a:r>
            <a:r>
              <a:rPr lang="en-CA" b="0" i="0" u="none" strike="noStrike" dirty="0">
                <a:effectLst/>
              </a:rPr>
              <a:t>, N., Bacchus, F. AAAI 14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9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3427-B95F-2F66-0875-9AD2FC05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4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 dirty="0"/>
              <a:t>Beyond Domain 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B1543-BBBE-A696-8B40-0ED7A364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 smtClean="0"/>
              <a:t>21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62CE56-62C4-9725-9971-E498768FEFC4}"/>
              </a:ext>
            </a:extLst>
          </p:cNvPr>
          <p:cNvGrpSpPr/>
          <p:nvPr/>
        </p:nvGrpSpPr>
        <p:grpSpPr>
          <a:xfrm>
            <a:off x="-24941" y="4959239"/>
            <a:ext cx="2641118" cy="1033761"/>
            <a:chOff x="2647020" y="2555010"/>
            <a:chExt cx="6786880" cy="24282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7A8395-1AF8-2E02-AEC5-2B8359332B2E}"/>
                </a:ext>
              </a:extLst>
            </p:cNvPr>
            <p:cNvSpPr/>
            <p:nvPr/>
          </p:nvSpPr>
          <p:spPr>
            <a:xfrm>
              <a:off x="2647020" y="2555010"/>
              <a:ext cx="6786880" cy="24282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424152-3524-3509-6807-ACF4E3BF0AA8}"/>
                </a:ext>
              </a:extLst>
            </p:cNvPr>
            <p:cNvSpPr txBox="1"/>
            <p:nvPr/>
          </p:nvSpPr>
          <p:spPr>
            <a:xfrm>
              <a:off x="3654548" y="2926365"/>
              <a:ext cx="5337711" cy="15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Current Domain D (Under-approx.)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1C3D04-4DAA-F197-4767-CD565543A44F}"/>
                  </a:ext>
                </a:extLst>
              </p:cNvPr>
              <p:cNvSpPr txBox="1"/>
              <p:nvPr/>
            </p:nvSpPr>
            <p:spPr>
              <a:xfrm>
                <a:off x="394481" y="1783107"/>
                <a:ext cx="18288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FOL* formula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1C3D04-4DAA-F197-4767-CD565543A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81" y="1783107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 l="-2740" t="-6667" b="-2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4D8784C-9918-FF3F-A922-0B090FE42E0F}"/>
              </a:ext>
            </a:extLst>
          </p:cNvPr>
          <p:cNvSpPr/>
          <p:nvPr/>
        </p:nvSpPr>
        <p:spPr>
          <a:xfrm>
            <a:off x="2841359" y="3031007"/>
            <a:ext cx="1955800" cy="8863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Ground’</a:t>
            </a:r>
            <a:endParaRPr lang="en-CA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17A759-438C-CF9A-FFB1-8CF2A59DB274}"/>
              </a:ext>
            </a:extLst>
          </p:cNvPr>
          <p:cNvCxnSpPr>
            <a:stCxn id="6" idx="6"/>
            <a:endCxn id="17" idx="1"/>
          </p:cNvCxnSpPr>
          <p:nvPr/>
        </p:nvCxnSpPr>
        <p:spPr>
          <a:xfrm flipV="1">
            <a:off x="2616177" y="3474177"/>
            <a:ext cx="225182" cy="2001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40B0E0-708F-30F8-F96C-7BC794B5E952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2223281" y="1967773"/>
            <a:ext cx="618078" cy="1506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croll: Vertical 23">
                <a:extLst>
                  <a:ext uri="{FF2B5EF4-FFF2-40B4-BE49-F238E27FC236}">
                    <a16:creationId xmlns:a16="http://schemas.microsoft.com/office/drawing/2014/main" id="{9C560089-FDA7-B180-ECB0-9583D12B127D}"/>
                  </a:ext>
                </a:extLst>
              </p:cNvPr>
              <p:cNvSpPr/>
              <p:nvPr/>
            </p:nvSpPr>
            <p:spPr>
              <a:xfrm>
                <a:off x="5315993" y="1664273"/>
                <a:ext cx="2286000" cy="1227366"/>
              </a:xfrm>
              <a:prstGeom prst="verticalScroll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O</a:t>
                </a:r>
                <a:r>
                  <a:rPr lang="en-CA" b="0" dirty="0">
                    <a:solidFill>
                      <a:schemeClr val="tx1"/>
                    </a:solidFill>
                  </a:rPr>
                  <a:t>ver-appr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Scroll: Vertical 23">
                <a:extLst>
                  <a:ext uri="{FF2B5EF4-FFF2-40B4-BE49-F238E27FC236}">
                    <a16:creationId xmlns:a16="http://schemas.microsoft.com/office/drawing/2014/main" id="{9C560089-FDA7-B180-ECB0-9583D12B1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93" y="1664273"/>
                <a:ext cx="2286000" cy="1227366"/>
              </a:xfrm>
              <a:prstGeom prst="verticalScroll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croll: Vertical 24">
                <a:extLst>
                  <a:ext uri="{FF2B5EF4-FFF2-40B4-BE49-F238E27FC236}">
                    <a16:creationId xmlns:a16="http://schemas.microsoft.com/office/drawing/2014/main" id="{F54B5D7A-6050-990F-817E-21B508F677E7}"/>
                  </a:ext>
                </a:extLst>
              </p:cNvPr>
              <p:cNvSpPr/>
              <p:nvPr/>
            </p:nvSpPr>
            <p:spPr>
              <a:xfrm>
                <a:off x="5262263" y="4286558"/>
                <a:ext cx="2286000" cy="1227366"/>
              </a:xfrm>
              <a:prstGeom prst="verticalScroll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Unde</a:t>
                </a:r>
                <a:r>
                  <a:rPr lang="en-CA" b="0" dirty="0">
                    <a:solidFill>
                      <a:schemeClr val="tx1"/>
                    </a:solidFill>
                  </a:rPr>
                  <a:t>r-appr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Scroll: Vertical 24">
                <a:extLst>
                  <a:ext uri="{FF2B5EF4-FFF2-40B4-BE49-F238E27FC236}">
                    <a16:creationId xmlns:a16="http://schemas.microsoft.com/office/drawing/2014/main" id="{F54B5D7A-6050-990F-817E-21B508F67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263" y="4286558"/>
                <a:ext cx="2286000" cy="1227366"/>
              </a:xfrm>
              <a:prstGeom prst="vertic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9D102E-0175-2924-CBD1-BB4CB9380E0E}"/>
              </a:ext>
            </a:extLst>
          </p:cNvPr>
          <p:cNvCxnSpPr>
            <a:stCxn id="17" idx="3"/>
            <a:endCxn id="24" idx="1"/>
          </p:cNvCxnSpPr>
          <p:nvPr/>
        </p:nvCxnSpPr>
        <p:spPr>
          <a:xfrm flipV="1">
            <a:off x="4797159" y="2277956"/>
            <a:ext cx="672255" cy="119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44AFD7-4B73-CBA3-5EE0-136595B6FC03}"/>
              </a:ext>
            </a:extLst>
          </p:cNvPr>
          <p:cNvCxnSpPr>
            <a:stCxn id="17" idx="3"/>
            <a:endCxn id="25" idx="1"/>
          </p:cNvCxnSpPr>
          <p:nvPr/>
        </p:nvCxnSpPr>
        <p:spPr>
          <a:xfrm>
            <a:off x="4797159" y="3474177"/>
            <a:ext cx="618525" cy="142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BE68F28-7557-EB19-7027-D7D8B86CB5A9}"/>
              </a:ext>
            </a:extLst>
          </p:cNvPr>
          <p:cNvSpPr/>
          <p:nvPr/>
        </p:nvSpPr>
        <p:spPr>
          <a:xfrm>
            <a:off x="8300720" y="1270083"/>
            <a:ext cx="1402080" cy="6807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UNSAT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F91627-E1C7-F70D-6A4C-5AFF83004E7C}"/>
              </a:ext>
            </a:extLst>
          </p:cNvPr>
          <p:cNvCxnSpPr>
            <a:stCxn id="24" idx="3"/>
            <a:endCxn id="41" idx="1"/>
          </p:cNvCxnSpPr>
          <p:nvPr/>
        </p:nvCxnSpPr>
        <p:spPr>
          <a:xfrm flipV="1">
            <a:off x="7448572" y="1610443"/>
            <a:ext cx="852148" cy="66751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35E9E9C-F02E-A6DC-8472-6C0D0D431A22}"/>
              </a:ext>
            </a:extLst>
          </p:cNvPr>
          <p:cNvSpPr txBox="1"/>
          <p:nvPr/>
        </p:nvSpPr>
        <p:spPr>
          <a:xfrm>
            <a:off x="7513461" y="1391356"/>
            <a:ext cx="12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accent6"/>
                </a:solidFill>
              </a:rPr>
              <a:t>UNSAT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D327B2-37C8-BF2F-2048-6F6FE753BB69}"/>
              </a:ext>
            </a:extLst>
          </p:cNvPr>
          <p:cNvSpPr/>
          <p:nvPr/>
        </p:nvSpPr>
        <p:spPr>
          <a:xfrm>
            <a:off x="7632248" y="5550081"/>
            <a:ext cx="1402080" cy="6807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SAT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3DFB9A7-2008-1B81-9EA5-C1BB79D607A6}"/>
              </a:ext>
            </a:extLst>
          </p:cNvPr>
          <p:cNvCxnSpPr>
            <a:stCxn id="25" idx="3"/>
            <a:endCxn id="45" idx="1"/>
          </p:cNvCxnSpPr>
          <p:nvPr/>
        </p:nvCxnSpPr>
        <p:spPr>
          <a:xfrm>
            <a:off x="7394842" y="4900241"/>
            <a:ext cx="237406" cy="99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A25FBC22-3BF2-85EF-0FFB-F8E4BA3A6559}"/>
              </a:ext>
            </a:extLst>
          </p:cNvPr>
          <p:cNvSpPr/>
          <p:nvPr/>
        </p:nvSpPr>
        <p:spPr>
          <a:xfrm>
            <a:off x="8232486" y="3251085"/>
            <a:ext cx="1454654" cy="85906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Domain </a:t>
            </a:r>
          </a:p>
          <a:p>
            <a:pPr algn="ctr"/>
            <a:r>
              <a:rPr lang="en-CA"/>
              <a:t>Expansion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9C35CC-BE0A-2B43-993C-488D796789B0}"/>
              </a:ext>
            </a:extLst>
          </p:cNvPr>
          <p:cNvSpPr txBox="1"/>
          <p:nvPr/>
        </p:nvSpPr>
        <p:spPr>
          <a:xfrm>
            <a:off x="8061140" y="5174283"/>
            <a:ext cx="62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SAT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47C7BC-2B28-4F4D-D07A-3AEFA8958CAE}"/>
              </a:ext>
            </a:extLst>
          </p:cNvPr>
          <p:cNvCxnSpPr>
            <a:cxnSpLocks/>
            <a:stCxn id="25" idx="3"/>
            <a:endCxn id="49" idx="1"/>
          </p:cNvCxnSpPr>
          <p:nvPr/>
        </p:nvCxnSpPr>
        <p:spPr>
          <a:xfrm flipV="1">
            <a:off x="7394842" y="3680617"/>
            <a:ext cx="837644" cy="121962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96179C8-C0C3-3616-481B-884F75967DE3}"/>
              </a:ext>
            </a:extLst>
          </p:cNvPr>
          <p:cNvSpPr txBox="1"/>
          <p:nvPr/>
        </p:nvSpPr>
        <p:spPr>
          <a:xfrm>
            <a:off x="6904062" y="3800711"/>
            <a:ext cx="12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accent6"/>
                </a:solidFill>
              </a:rPr>
              <a:t>UNSAT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02355AB-75F4-25ED-2913-9C32F4D33124}"/>
              </a:ext>
            </a:extLst>
          </p:cNvPr>
          <p:cNvCxnSpPr>
            <a:cxnSpLocks/>
            <a:stCxn id="24" idx="3"/>
            <a:endCxn id="49" idx="1"/>
          </p:cNvCxnSpPr>
          <p:nvPr/>
        </p:nvCxnSpPr>
        <p:spPr>
          <a:xfrm>
            <a:off x="7448572" y="2277956"/>
            <a:ext cx="783914" cy="1402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F39DD2-AC68-D332-4309-3FB5D8F077A2}"/>
              </a:ext>
            </a:extLst>
          </p:cNvPr>
          <p:cNvSpPr txBox="1"/>
          <p:nvPr/>
        </p:nvSpPr>
        <p:spPr>
          <a:xfrm>
            <a:off x="7885456" y="2646435"/>
            <a:ext cx="62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SAT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DD54567-C1C1-BFBA-71AA-06B2ED7038BB}"/>
              </a:ext>
            </a:extLst>
          </p:cNvPr>
          <p:cNvGrpSpPr/>
          <p:nvPr/>
        </p:nvGrpSpPr>
        <p:grpSpPr>
          <a:xfrm>
            <a:off x="10091750" y="4942304"/>
            <a:ext cx="1845919" cy="1033761"/>
            <a:chOff x="29522941" y="1085142"/>
            <a:chExt cx="6786880" cy="242824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59018A-9824-118E-35AA-FF30BE65334F}"/>
                </a:ext>
              </a:extLst>
            </p:cNvPr>
            <p:cNvSpPr/>
            <p:nvPr/>
          </p:nvSpPr>
          <p:spPr>
            <a:xfrm>
              <a:off x="29522941" y="1085142"/>
              <a:ext cx="6786880" cy="24282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18D920A-303B-911D-571F-17212E413AF0}"/>
                </a:ext>
              </a:extLst>
            </p:cNvPr>
            <p:cNvSpPr txBox="1"/>
            <p:nvPr/>
          </p:nvSpPr>
          <p:spPr>
            <a:xfrm>
              <a:off x="30671268" y="1589015"/>
              <a:ext cx="4923017" cy="15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/>
                <a:t>New Domain D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90B2A27-9F08-E159-266C-738F605E044C}"/>
              </a:ext>
            </a:extLst>
          </p:cNvPr>
          <p:cNvCxnSpPr>
            <a:cxnSpLocks/>
            <a:stCxn id="49" idx="3"/>
            <a:endCxn id="94" idx="2"/>
          </p:cNvCxnSpPr>
          <p:nvPr/>
        </p:nvCxnSpPr>
        <p:spPr>
          <a:xfrm>
            <a:off x="9687140" y="3680617"/>
            <a:ext cx="404610" cy="1778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8FF9554-5D0A-901F-DE24-DAE65C767A65}"/>
              </a:ext>
            </a:extLst>
          </p:cNvPr>
          <p:cNvSpPr/>
          <p:nvPr/>
        </p:nvSpPr>
        <p:spPr>
          <a:xfrm>
            <a:off x="10114147" y="1953802"/>
            <a:ext cx="1402080" cy="6807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K Bounded-UNSAT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E2D4D63-C5E6-AAA7-B5CD-120FB583E648}"/>
              </a:ext>
            </a:extLst>
          </p:cNvPr>
          <p:cNvCxnSpPr>
            <a:cxnSpLocks/>
            <a:stCxn id="49" idx="3"/>
            <a:endCxn id="102" idx="1"/>
          </p:cNvCxnSpPr>
          <p:nvPr/>
        </p:nvCxnSpPr>
        <p:spPr>
          <a:xfrm flipV="1">
            <a:off x="9687140" y="2294162"/>
            <a:ext cx="427007" cy="1386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F024ECA-9ADA-0451-A603-B04F119F32B2}"/>
                  </a:ext>
                </a:extLst>
              </p14:cNvPr>
              <p14:cNvContentPartPr/>
              <p14:nvPr/>
            </p14:nvContentPartPr>
            <p14:xfrm>
              <a:off x="10779480" y="5476120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F024ECA-9ADA-0451-A603-B04F119F32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70480" y="54671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5" name="Oval 124">
            <a:extLst>
              <a:ext uri="{FF2B5EF4-FFF2-40B4-BE49-F238E27FC236}">
                <a16:creationId xmlns:a16="http://schemas.microsoft.com/office/drawing/2014/main" id="{456C5718-56E2-C8F4-EBFD-DDB622C522BF}"/>
              </a:ext>
            </a:extLst>
          </p:cNvPr>
          <p:cNvSpPr/>
          <p:nvPr/>
        </p:nvSpPr>
        <p:spPr>
          <a:xfrm>
            <a:off x="6322397" y="1873334"/>
            <a:ext cx="219461" cy="2243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1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FF75402-7348-7CE9-42B2-0F7C3E26FC4D}"/>
              </a:ext>
            </a:extLst>
          </p:cNvPr>
          <p:cNvSpPr/>
          <p:nvPr/>
        </p:nvSpPr>
        <p:spPr>
          <a:xfrm>
            <a:off x="6261809" y="4525477"/>
            <a:ext cx="219461" cy="2243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2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2CB409B-457B-4C55-719C-41430C138015}"/>
              </a:ext>
            </a:extLst>
          </p:cNvPr>
          <p:cNvSpPr/>
          <p:nvPr/>
        </p:nvSpPr>
        <p:spPr>
          <a:xfrm>
            <a:off x="9240910" y="3294662"/>
            <a:ext cx="219461" cy="2243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15FED-5B2B-D5B8-6D38-7CB7CF9E7C93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ABADC0-9132-5341-AFFA-42DDEFD5C92D}"/>
              </a:ext>
            </a:extLst>
          </p:cNvPr>
          <p:cNvGrpSpPr/>
          <p:nvPr/>
        </p:nvGrpSpPr>
        <p:grpSpPr>
          <a:xfrm>
            <a:off x="1405725" y="5976065"/>
            <a:ext cx="9608986" cy="380285"/>
            <a:chOff x="1405725" y="5976065"/>
            <a:chExt cx="9608986" cy="380285"/>
          </a:xfrm>
        </p:grpSpPr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B3B5AE7E-7E74-594D-96AF-1CB48E187831}"/>
                </a:ext>
              </a:extLst>
            </p:cNvPr>
            <p:cNvCxnSpPr>
              <a:stCxn id="94" idx="4"/>
            </p:cNvCxnSpPr>
            <p:nvPr/>
          </p:nvCxnSpPr>
          <p:spPr>
            <a:xfrm rot="5400000">
              <a:off x="6020076" y="1361715"/>
              <a:ext cx="380285" cy="960898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FC884E1-681B-9342-9878-7916C8A5F701}"/>
                </a:ext>
              </a:extLst>
            </p:cNvPr>
            <p:cNvCxnSpPr/>
            <p:nvPr/>
          </p:nvCxnSpPr>
          <p:spPr>
            <a:xfrm flipV="1">
              <a:off x="1405725" y="5976065"/>
              <a:ext cx="0" cy="3802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ular Callout 41">
                <a:extLst>
                  <a:ext uri="{FF2B5EF4-FFF2-40B4-BE49-F238E27FC236}">
                    <a16:creationId xmlns:a16="http://schemas.microsoft.com/office/drawing/2014/main" id="{903A5BB2-B90B-1B41-B66D-C3AB14F3F8C0}"/>
                  </a:ext>
                </a:extLst>
              </p:cNvPr>
              <p:cNvSpPr/>
              <p:nvPr/>
            </p:nvSpPr>
            <p:spPr>
              <a:xfrm>
                <a:off x="52104" y="2770787"/>
                <a:ext cx="2330007" cy="961178"/>
              </a:xfrm>
              <a:prstGeom prst="wedgeRectCallout">
                <a:avLst>
                  <a:gd name="adj1" fmla="val -2693"/>
                  <a:gd name="adj2" fmla="val -1094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also over-approximate and lazily refine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ular Callout 41">
                <a:extLst>
                  <a:ext uri="{FF2B5EF4-FFF2-40B4-BE49-F238E27FC236}">
                    <a16:creationId xmlns:a16="http://schemas.microsoft.com/office/drawing/2014/main" id="{903A5BB2-B90B-1B41-B66D-C3AB14F3F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" y="2770787"/>
                <a:ext cx="2330007" cy="961178"/>
              </a:xfrm>
              <a:prstGeom prst="wedgeRectCallout">
                <a:avLst>
                  <a:gd name="adj1" fmla="val -2693"/>
                  <a:gd name="adj2" fmla="val -109433"/>
                </a:avLst>
              </a:prstGeom>
              <a:blipFill>
                <a:blip r:embed="rId7"/>
                <a:stretch>
                  <a:fillRect l="-538" r="-2688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75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ED4A7D-9AFA-D2F5-AF97-8F7D2255F865}"/>
              </a:ext>
            </a:extLst>
          </p:cNvPr>
          <p:cNvSpPr/>
          <p:nvPr/>
        </p:nvSpPr>
        <p:spPr>
          <a:xfrm flipV="1">
            <a:off x="3403" y="3870251"/>
            <a:ext cx="12189349" cy="2960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439BD-3CBF-2642-A4AA-BDB7F8C4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LEGOS</a:t>
            </a:r>
            <a:r>
              <a:rPr lang="en-US" dirty="0"/>
              <a:t>: MFOTL Bounded</a:t>
            </a:r>
            <a:r>
              <a:rPr lang="en-US" dirty="0">
                <a:ea typeface="+mj-lt"/>
                <a:cs typeface="+mj-lt"/>
              </a:rPr>
              <a:t> Satisfiability Checker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1957-0DC3-8844-982E-BD6C7A4FC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68" y="3980921"/>
            <a:ext cx="5367199" cy="13266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Python </a:t>
            </a:r>
            <a:r>
              <a:rPr lang="en-US" dirty="0">
                <a:ea typeface="+mn-lt"/>
                <a:cs typeface="+mn-lt"/>
              </a:rPr>
              <a:t>API</a:t>
            </a:r>
            <a:r>
              <a:rPr lang="en-US" dirty="0">
                <a:cs typeface="Calibri" panose="020F0502020204030204"/>
              </a:rPr>
              <a:t>  3000 lines of code</a:t>
            </a:r>
          </a:p>
          <a:p>
            <a:r>
              <a:rPr lang="en-US" dirty="0">
                <a:cs typeface="Calibri" panose="020F0502020204030204"/>
              </a:rPr>
              <a:t> </a:t>
            </a:r>
            <a:r>
              <a:rPr lang="en-US" dirty="0" err="1">
                <a:cs typeface="Calibri" panose="020F0502020204030204"/>
              </a:rPr>
              <a:t>PySMT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>
                <a:solidFill>
                  <a:schemeClr val="accent1"/>
                </a:solidFill>
                <a:cs typeface="Calibri" panose="020F0502020204030204"/>
              </a:rPr>
              <a:t>[4]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BC421-B513-5D44-9623-415A8AB7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 smtClean="0"/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76CBAE-44DE-389F-9FA3-54BD4DDD32F3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qr code with a blue background&#10;&#10;Description automatically generated">
            <a:extLst>
              <a:ext uri="{FF2B5EF4-FFF2-40B4-BE49-F238E27FC236}">
                <a16:creationId xmlns:a16="http://schemas.microsoft.com/office/drawing/2014/main" id="{16CBE10C-2899-25A5-6BBD-0EAA0A43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492" y="1745392"/>
            <a:ext cx="1872344" cy="187234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BD5DD927-F6AA-5E05-FEB2-4D59529B5617}"/>
              </a:ext>
            </a:extLst>
          </p:cNvPr>
          <p:cNvSpPr txBox="1"/>
          <p:nvPr/>
        </p:nvSpPr>
        <p:spPr>
          <a:xfrm>
            <a:off x="129800" y="5630896"/>
            <a:ext cx="11823261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a typeface="+mn-lt"/>
                <a:cs typeface="+mn-lt"/>
              </a:rPr>
              <a:t>[4] </a:t>
            </a:r>
            <a:r>
              <a:rPr lang="en-US" b="1" i="1" dirty="0" err="1">
                <a:ea typeface="+mn-lt"/>
                <a:cs typeface="+mn-lt"/>
              </a:rPr>
              <a:t>Pysmt</a:t>
            </a:r>
            <a:r>
              <a:rPr lang="en-US" b="1" i="1" dirty="0">
                <a:ea typeface="+mn-lt"/>
                <a:cs typeface="+mn-lt"/>
              </a:rPr>
              <a:t>: a solver-agnostic library for fast prototyping of </a:t>
            </a:r>
            <a:r>
              <a:rPr lang="en-US" b="1" i="1" dirty="0" err="1">
                <a:ea typeface="+mn-lt"/>
                <a:cs typeface="+mn-lt"/>
              </a:rPr>
              <a:t>smt</a:t>
            </a:r>
            <a:r>
              <a:rPr lang="en-US" b="1" i="1" dirty="0">
                <a:ea typeface="+mn-lt"/>
                <a:cs typeface="+mn-lt"/>
              </a:rPr>
              <a:t>-based algorithm. </a:t>
            </a:r>
            <a:r>
              <a:rPr lang="en-US" b="1" i="1" dirty="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Marco Gario</a:t>
            </a:r>
            <a:r>
              <a:rPr lang="en-US" dirty="0">
                <a:ea typeface="+mn-lt"/>
                <a:cs typeface="+mn-lt"/>
              </a:rPr>
              <a:t> and Andrea  Micheli. 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SMT Workshop 2015 </a:t>
            </a:r>
          </a:p>
          <a:p>
            <a:r>
              <a:rPr lang="en-US" b="1" dirty="0">
                <a:solidFill>
                  <a:schemeClr val="accent1"/>
                </a:solidFill>
                <a:cs typeface="Calibri"/>
              </a:rPr>
              <a:t>[5]</a:t>
            </a:r>
            <a:r>
              <a:rPr lang="en-US" dirty="0">
                <a:cs typeface="Calibri"/>
              </a:rPr>
              <a:t> </a:t>
            </a:r>
            <a:r>
              <a:rPr lang="en-US" b="1" i="1" dirty="0">
                <a:cs typeface="Calibri"/>
              </a:rPr>
              <a:t>A</a:t>
            </a:r>
            <a:r>
              <a:rPr lang="en-US" b="1" i="1" dirty="0">
                <a:ea typeface="+mn-lt"/>
                <a:cs typeface="+mn-lt"/>
              </a:rPr>
              <a:t>n efficient SMT solver.</a:t>
            </a:r>
            <a:r>
              <a:rPr lang="en-US" dirty="0">
                <a:cs typeface="Calibri"/>
              </a:rPr>
              <a:t> </a:t>
            </a:r>
            <a:r>
              <a:rPr lang="en-US" dirty="0">
                <a:ea typeface="+mn-lt"/>
                <a:cs typeface="+mn-lt"/>
              </a:rPr>
              <a:t>Leonardo Mendonça de Moura and Nikolaj S. Bjørner. TACAS 2008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95B586-7846-2B17-7FE2-DDD6D7C6766E}"/>
              </a:ext>
            </a:extLst>
          </p:cNvPr>
          <p:cNvSpPr txBox="1">
            <a:spLocks/>
          </p:cNvSpPr>
          <p:nvPr/>
        </p:nvSpPr>
        <p:spPr>
          <a:xfrm>
            <a:off x="2391365" y="3945295"/>
            <a:ext cx="5367199" cy="1326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 Z3 </a:t>
            </a:r>
            <a:r>
              <a:rPr lang="en-US" dirty="0">
                <a:solidFill>
                  <a:schemeClr val="accent1"/>
                </a:solidFill>
                <a:cs typeface="Calibri" panose="020F0502020204030204"/>
              </a:rPr>
              <a:t>[5]</a:t>
            </a:r>
          </a:p>
        </p:txBody>
      </p:sp>
      <p:pic>
        <p:nvPicPr>
          <p:cNvPr id="10" name="Picture 10" descr="A diagram of a search engine&#10;&#10;Description automatically generated">
            <a:extLst>
              <a:ext uri="{FF2B5EF4-FFF2-40B4-BE49-F238E27FC236}">
                <a16:creationId xmlns:a16="http://schemas.microsoft.com/office/drawing/2014/main" id="{4917E3B1-7AF1-B012-125B-862CF914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93" y="1573748"/>
            <a:ext cx="8858991" cy="2008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2B28D6-7B1C-8060-B75B-91054CCF177B}"/>
              </a:ext>
            </a:extLst>
          </p:cNvPr>
          <p:cNvSpPr txBox="1"/>
          <p:nvPr/>
        </p:nvSpPr>
        <p:spPr>
          <a:xfrm>
            <a:off x="6660078" y="1741713"/>
            <a:ext cx="12172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cs typeface="Calibri"/>
              </a:rPr>
              <a:t>LEGOS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8A7F6-6584-423D-C146-D61A4600F5F5}"/>
              </a:ext>
            </a:extLst>
          </p:cNvPr>
          <p:cNvSpPr txBox="1"/>
          <p:nvPr/>
        </p:nvSpPr>
        <p:spPr>
          <a:xfrm>
            <a:off x="10351324" y="1326076"/>
            <a:ext cx="12172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103B85"/>
                </a:solidFill>
                <a:cs typeface="Calibri"/>
              </a:rPr>
              <a:t>LEGOS</a:t>
            </a:r>
          </a:p>
        </p:txBody>
      </p:sp>
    </p:spTree>
    <p:extLst>
      <p:ext uri="{BB962C8B-B14F-4D97-AF65-F5344CB8AC3E}">
        <p14:creationId xmlns:p14="http://schemas.microsoft.com/office/powerpoint/2010/main" val="3001390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7F8A-18C3-8E86-4907-3F5A1067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77" y="4380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Case-studies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DBD11-2B33-DBD7-E4FE-FA4A3F058791}"/>
              </a:ext>
            </a:extLst>
          </p:cNvPr>
          <p:cNvSpPr/>
          <p:nvPr/>
        </p:nvSpPr>
        <p:spPr>
          <a:xfrm>
            <a:off x="510285" y="110040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17F4E-5596-BE53-CA68-2711344E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1E71C2-4ECE-D5CC-85FA-669D2561742B}"/>
              </a:ext>
            </a:extLst>
          </p:cNvPr>
          <p:cNvSpPr txBox="1">
            <a:spLocks/>
          </p:cNvSpPr>
          <p:nvPr/>
        </p:nvSpPr>
        <p:spPr>
          <a:xfrm>
            <a:off x="341748" y="2638129"/>
            <a:ext cx="4254346" cy="3203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Data/ time constraints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(PBC, BST, PHIM, CF@H)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Complex data constraints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(PHIM, CF@H)</a:t>
            </a:r>
          </a:p>
        </p:txBody>
      </p:sp>
      <p:pic>
        <p:nvPicPr>
          <p:cNvPr id="6" name="Picture 9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E7887002-EAA4-7932-AED3-28E69E447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565" y="1730465"/>
            <a:ext cx="6793110" cy="41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07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, number, screenshot, parallel&#10;&#10;Description automatically generated">
            <a:extLst>
              <a:ext uri="{FF2B5EF4-FFF2-40B4-BE49-F238E27FC236}">
                <a16:creationId xmlns:a16="http://schemas.microsoft.com/office/drawing/2014/main" id="{B52FCE51-9623-571E-2098-315745DB6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" r="-709" b="-1756"/>
          <a:stretch/>
        </p:blipFill>
        <p:spPr>
          <a:xfrm>
            <a:off x="504727" y="1714500"/>
            <a:ext cx="10427097" cy="48257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D2540A-354D-BDA3-BEF8-B983DB3200AB}"/>
              </a:ext>
            </a:extLst>
          </p:cNvPr>
          <p:cNvSpPr/>
          <p:nvPr/>
        </p:nvSpPr>
        <p:spPr>
          <a:xfrm>
            <a:off x="624288" y="2671589"/>
            <a:ext cx="10117157" cy="3681471"/>
          </a:xfrm>
          <a:prstGeom prst="rect">
            <a:avLst/>
          </a:prstGeom>
          <a:solidFill>
            <a:srgbClr val="E7E6E6">
              <a:alpha val="6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F7F8A-18C3-8E86-4907-3F5A1067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37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Efficiency of LEGOS </a:t>
            </a:r>
            <a:r>
              <a:rPr lang="en-US">
                <a:ea typeface="+mj-lt"/>
                <a:cs typeface="+mj-lt"/>
              </a:rPr>
              <a:t>with/without Optimality 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DBD11-2B33-DBD7-E4FE-FA4A3F058791}"/>
              </a:ext>
            </a:extLst>
          </p:cNvPr>
          <p:cNvSpPr/>
          <p:nvPr/>
        </p:nvSpPr>
        <p:spPr>
          <a:xfrm>
            <a:off x="561197" y="1361404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17F4E-5596-BE53-CA68-2711344E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24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1224A37-5CFA-ACB8-4D0C-C873673A09B9}"/>
              </a:ext>
            </a:extLst>
          </p:cNvPr>
          <p:cNvSpPr/>
          <p:nvPr/>
        </p:nvSpPr>
        <p:spPr>
          <a:xfrm rot="10800000">
            <a:off x="197195" y="2552125"/>
            <a:ext cx="2221097" cy="139049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B56138-B330-C474-8631-15B8FFB10E29}"/>
              </a:ext>
            </a:extLst>
          </p:cNvPr>
          <p:cNvSpPr txBox="1"/>
          <p:nvPr/>
        </p:nvSpPr>
        <p:spPr>
          <a:xfrm>
            <a:off x="264583" y="2667001"/>
            <a:ext cx="208491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cs typeface="Calibri"/>
              </a:rPr>
              <a:t>LEGOS output</a:t>
            </a:r>
            <a:r>
              <a:rPr lang="en-US" dirty="0">
                <a:cs typeface="Calibri"/>
              </a:rPr>
              <a:t>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UNSAT (</a:t>
            </a:r>
            <a:r>
              <a:rPr lang="en-US" b="1" dirty="0">
                <a:cs typeface="Calibri"/>
              </a:rPr>
              <a:t>U</a:t>
            </a:r>
            <a:r>
              <a:rPr lang="en-US" dirty="0">
                <a:cs typeface="Calibri"/>
              </a:rPr>
              <a:t>)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b-UNSAT (</a:t>
            </a:r>
            <a:r>
              <a:rPr lang="en-US" b="1" dirty="0">
                <a:cs typeface="Calibri"/>
              </a:rPr>
              <a:t>b-U</a:t>
            </a:r>
            <a:r>
              <a:rPr lang="en-US" dirty="0">
                <a:cs typeface="Calibri"/>
              </a:rPr>
              <a:t>)</a:t>
            </a:r>
            <a:endParaRPr lang="en-US" dirty="0"/>
          </a:p>
          <a:p>
            <a:pPr algn="r"/>
            <a:r>
              <a:rPr lang="en-US" dirty="0">
                <a:cs typeface="Calibri"/>
              </a:rPr>
              <a:t>volume solution (</a:t>
            </a:r>
            <a:r>
              <a:rPr lang="en-US" b="1" dirty="0">
                <a:cs typeface="Calibri"/>
              </a:rPr>
              <a:t>N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5CDBCBD-18E3-E2A9-8651-E2E98FB34644}"/>
              </a:ext>
            </a:extLst>
          </p:cNvPr>
          <p:cNvSpPr/>
          <p:nvPr/>
        </p:nvSpPr>
        <p:spPr>
          <a:xfrm rot="10800000">
            <a:off x="2938277" y="2668540"/>
            <a:ext cx="2644430" cy="808414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D91BB-6286-6B81-582F-4CA6E1E4224C}"/>
              </a:ext>
            </a:extLst>
          </p:cNvPr>
          <p:cNvSpPr txBox="1"/>
          <p:nvPr/>
        </p:nvSpPr>
        <p:spPr>
          <a:xfrm>
            <a:off x="2539999" y="2762250"/>
            <a:ext cx="3037415" cy="671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err="1">
                <a:cs typeface="Calibri"/>
              </a:rPr>
              <a:t>nop</a:t>
            </a:r>
            <a:r>
              <a:rPr lang="en-US" b="1">
                <a:cs typeface="Calibri"/>
              </a:rPr>
              <a:t>: no optimal guarantee</a:t>
            </a:r>
            <a:br>
              <a:rPr lang="en-US" b="1">
                <a:cs typeface="Calibri"/>
              </a:rPr>
            </a:br>
            <a:r>
              <a:rPr lang="en-US" b="1">
                <a:cs typeface="Calibri"/>
              </a:rPr>
              <a:t>op: optimal guarantee</a:t>
            </a:r>
            <a:endParaRPr lang="en-US" err="1"/>
          </a:p>
        </p:txBody>
      </p:sp>
      <p:sp>
        <p:nvSpPr>
          <p:cNvPr id="13" name="Speech Bubble: Rectangle with Corners Rounded 5">
            <a:extLst>
              <a:ext uri="{FF2B5EF4-FFF2-40B4-BE49-F238E27FC236}">
                <a16:creationId xmlns:a16="http://schemas.microsoft.com/office/drawing/2014/main" id="{B372FA0A-E599-A646-B4D8-DA26D7D667C1}"/>
              </a:ext>
            </a:extLst>
          </p:cNvPr>
          <p:cNvSpPr/>
          <p:nvPr/>
        </p:nvSpPr>
        <p:spPr>
          <a:xfrm rot="10800000" flipV="1">
            <a:off x="561197" y="404150"/>
            <a:ext cx="2221097" cy="1010006"/>
          </a:xfrm>
          <a:prstGeom prst="wedgeRoundRectCallout">
            <a:avLst>
              <a:gd name="adj1" fmla="val -119638"/>
              <a:gd name="adj2" fmla="val 1025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0327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, number, screenshot, parallel&#10;&#10;Description automatically generated">
            <a:extLst>
              <a:ext uri="{FF2B5EF4-FFF2-40B4-BE49-F238E27FC236}">
                <a16:creationId xmlns:a16="http://schemas.microsoft.com/office/drawing/2014/main" id="{B52FCE51-9623-571E-2098-315745DB6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" r="-709" b="-1756"/>
          <a:stretch/>
        </p:blipFill>
        <p:spPr>
          <a:xfrm>
            <a:off x="504727" y="1714500"/>
            <a:ext cx="10427097" cy="48257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E092AE-7AFC-B44D-E3CE-4304483B8B75}"/>
              </a:ext>
            </a:extLst>
          </p:cNvPr>
          <p:cNvSpPr/>
          <p:nvPr/>
        </p:nvSpPr>
        <p:spPr>
          <a:xfrm>
            <a:off x="1468914" y="2634867"/>
            <a:ext cx="9272532" cy="3764096"/>
          </a:xfrm>
          <a:prstGeom prst="rect">
            <a:avLst/>
          </a:prstGeom>
          <a:solidFill>
            <a:srgbClr val="E7E6E6">
              <a:alpha val="6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F7F8A-18C3-8E86-4907-3F5A1067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37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Efficiency of LEGOS with/without Optimality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DBD11-2B33-DBD7-E4FE-FA4A3F058791}"/>
              </a:ext>
            </a:extLst>
          </p:cNvPr>
          <p:cNvSpPr/>
          <p:nvPr/>
        </p:nvSpPr>
        <p:spPr>
          <a:xfrm>
            <a:off x="561197" y="1361404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17F4E-5596-BE53-CA68-2711344E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25</a:t>
            </a:fld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09878CC-FDA5-9E89-75FD-79698D71CE05}"/>
              </a:ext>
            </a:extLst>
          </p:cNvPr>
          <p:cNvSpPr/>
          <p:nvPr/>
        </p:nvSpPr>
        <p:spPr>
          <a:xfrm rot="5400000">
            <a:off x="2767397" y="2028643"/>
            <a:ext cx="1090083" cy="2804583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312D0-094F-480E-BA4D-A3552485E951}"/>
              </a:ext>
            </a:extLst>
          </p:cNvPr>
          <p:cNvSpPr txBox="1"/>
          <p:nvPr/>
        </p:nvSpPr>
        <p:spPr>
          <a:xfrm>
            <a:off x="2000249" y="2963334"/>
            <a:ext cx="275166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PHIM requirements</a:t>
            </a:r>
            <a:endParaRPr lang="en-US" dirty="0"/>
          </a:p>
          <a:p>
            <a:r>
              <a:rPr lang="en-US" b="1" dirty="0">
                <a:cs typeface="Calibri"/>
              </a:rPr>
              <a:t>and</a:t>
            </a:r>
            <a:br>
              <a:rPr lang="en-US" b="1" dirty="0">
                <a:cs typeface="Calibri"/>
              </a:rPr>
            </a:br>
            <a:r>
              <a:rPr lang="en-US" b="1" dirty="0">
                <a:cs typeface="Calibri"/>
              </a:rPr>
              <a:t>legal properties (e.g., ph3)</a:t>
            </a:r>
          </a:p>
        </p:txBody>
      </p:sp>
    </p:spTree>
    <p:extLst>
      <p:ext uri="{BB962C8B-B14F-4D97-AF65-F5344CB8AC3E}">
        <p14:creationId xmlns:p14="http://schemas.microsoft.com/office/powerpoint/2010/main" val="2572415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7F8A-18C3-8E86-4907-3F5A1067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37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Efficiency of LEGOS with/without Optimality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DBD11-2B33-DBD7-E4FE-FA4A3F058791}"/>
              </a:ext>
            </a:extLst>
          </p:cNvPr>
          <p:cNvSpPr/>
          <p:nvPr/>
        </p:nvSpPr>
        <p:spPr>
          <a:xfrm>
            <a:off x="561197" y="1361404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17F4E-5596-BE53-CA68-2711344E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26</a:t>
            </a:fld>
            <a:endParaRPr lang="en-US"/>
          </a:p>
        </p:txBody>
      </p:sp>
      <p:pic>
        <p:nvPicPr>
          <p:cNvPr id="3" name="Picture 3" descr="A picture containing text, number, screenshot, parallel&#10;&#10;Description automatically generated">
            <a:extLst>
              <a:ext uri="{FF2B5EF4-FFF2-40B4-BE49-F238E27FC236}">
                <a16:creationId xmlns:a16="http://schemas.microsoft.com/office/drawing/2014/main" id="{B52FCE51-9623-571E-2098-315745DB6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" r="-709" b="-1756"/>
          <a:stretch/>
        </p:blipFill>
        <p:spPr>
          <a:xfrm>
            <a:off x="504727" y="1714500"/>
            <a:ext cx="10427097" cy="482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82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, number, screenshot, parallel&#10;&#10;Description automatically generated">
            <a:extLst>
              <a:ext uri="{FF2B5EF4-FFF2-40B4-BE49-F238E27FC236}">
                <a16:creationId xmlns:a16="http://schemas.microsoft.com/office/drawing/2014/main" id="{B52FCE51-9623-571E-2098-315745DB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" y="1489862"/>
            <a:ext cx="11391080" cy="522414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8289095-ACF8-8AE8-1A57-FDD37A57050A}"/>
              </a:ext>
            </a:extLst>
          </p:cNvPr>
          <p:cNvSpPr/>
          <p:nvPr/>
        </p:nvSpPr>
        <p:spPr>
          <a:xfrm>
            <a:off x="1092505" y="2515517"/>
            <a:ext cx="10181422" cy="4094603"/>
          </a:xfrm>
          <a:prstGeom prst="rect">
            <a:avLst/>
          </a:prstGeom>
          <a:solidFill>
            <a:srgbClr val="E7E6E6">
              <a:alpha val="6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F7F8A-18C3-8E86-4907-3F5A1067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67" y="-1507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Efficiency of IBS with/without Optimality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DBD11-2B33-DBD7-E4FE-FA4A3F058791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17F4E-5596-BE53-CA68-2711344E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49" y="642979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27</a:t>
            </a:fld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9ED1568-7EE7-FD04-3BDE-F1897DDF837C}"/>
              </a:ext>
            </a:extLst>
          </p:cNvPr>
          <p:cNvSpPr/>
          <p:nvPr/>
        </p:nvSpPr>
        <p:spPr>
          <a:xfrm rot="960000">
            <a:off x="9998204" y="1054969"/>
            <a:ext cx="2157349" cy="593766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cs typeface="Calibri"/>
              </a:rPr>
              <a:t>Cost of the optimal guarantee!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6D5152-FFEE-61FB-1663-A625B447E57B}"/>
              </a:ext>
            </a:extLst>
          </p:cNvPr>
          <p:cNvSpPr/>
          <p:nvPr/>
        </p:nvSpPr>
        <p:spPr>
          <a:xfrm>
            <a:off x="4255323" y="3790207"/>
            <a:ext cx="1048986" cy="207818"/>
          </a:xfrm>
          <a:prstGeom prst="rect">
            <a:avLst/>
          </a:prstGeom>
          <a:solidFill>
            <a:srgbClr val="F5CF93">
              <a:alpha val="4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BD891-3F84-B9D9-4274-4C040B87B8BA}"/>
              </a:ext>
            </a:extLst>
          </p:cNvPr>
          <p:cNvSpPr/>
          <p:nvPr/>
        </p:nvSpPr>
        <p:spPr>
          <a:xfrm>
            <a:off x="4140505" y="3791635"/>
            <a:ext cx="1193494" cy="2478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cs typeface="Calibri"/>
              </a:rPr>
              <a:t>13.80|1905.4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32BEC8-76B7-22B6-3362-B6C8025EA3DC}"/>
              </a:ext>
            </a:extLst>
          </p:cNvPr>
          <p:cNvSpPr/>
          <p:nvPr/>
        </p:nvSpPr>
        <p:spPr>
          <a:xfrm>
            <a:off x="6729467" y="3791636"/>
            <a:ext cx="1175134" cy="24788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cs typeface="Calibri"/>
              </a:rPr>
              <a:t>20.25|682.22</a:t>
            </a:r>
            <a:endParaRPr lang="en-US" sz="140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ACE473-570D-2C9E-CB33-496622704A73}"/>
              </a:ext>
            </a:extLst>
          </p:cNvPr>
          <p:cNvSpPr/>
          <p:nvPr/>
        </p:nvSpPr>
        <p:spPr>
          <a:xfrm>
            <a:off x="9300071" y="3791637"/>
            <a:ext cx="1266940" cy="247880"/>
          </a:xfrm>
          <a:prstGeom prst="rect">
            <a:avLst/>
          </a:prstGeom>
          <a:ln w="12700">
            <a:solidFill>
              <a:srgbClr val="4472C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cs typeface="Calibri"/>
              </a:rPr>
              <a:t>20.96|1035.87</a:t>
            </a:r>
            <a:endParaRPr lang="en-US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DAA07-C0B5-10E9-2276-433D1403AF2A}"/>
              </a:ext>
            </a:extLst>
          </p:cNvPr>
          <p:cNvSpPr/>
          <p:nvPr/>
        </p:nvSpPr>
        <p:spPr>
          <a:xfrm>
            <a:off x="4140505" y="4709708"/>
            <a:ext cx="1193493" cy="21115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cs typeface="Calibri"/>
              </a:rPr>
              <a:t>4.54|65.59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0CEF06-6B0E-5ECF-78DF-5881581C51D4}"/>
              </a:ext>
            </a:extLst>
          </p:cNvPr>
          <p:cNvSpPr/>
          <p:nvPr/>
        </p:nvSpPr>
        <p:spPr>
          <a:xfrm>
            <a:off x="4140503" y="4920865"/>
            <a:ext cx="1193495" cy="21115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cs typeface="Calibri"/>
              </a:rPr>
              <a:t>0.48|0.54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3B4361-3AC7-9584-DC67-7BAF221C7115}"/>
              </a:ext>
            </a:extLst>
          </p:cNvPr>
          <p:cNvSpPr/>
          <p:nvPr/>
        </p:nvSpPr>
        <p:spPr>
          <a:xfrm>
            <a:off x="6793731" y="4305754"/>
            <a:ext cx="1110869" cy="20197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cs typeface="Calibri"/>
              </a:rPr>
              <a:t>2.40|778.36</a:t>
            </a:r>
            <a:endParaRPr lang="en-US" sz="140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8BCEC6-7E1F-DEAD-1666-27EA7A87A582}"/>
              </a:ext>
            </a:extLst>
          </p:cNvPr>
          <p:cNvSpPr/>
          <p:nvPr/>
        </p:nvSpPr>
        <p:spPr>
          <a:xfrm>
            <a:off x="6793734" y="4507732"/>
            <a:ext cx="1110867" cy="22951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cs typeface="Calibri"/>
              </a:rPr>
              <a:t>3.54|371.65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86A392-8F0F-8455-21FC-9CCFF5D62875}"/>
              </a:ext>
            </a:extLst>
          </p:cNvPr>
          <p:cNvSpPr/>
          <p:nvPr/>
        </p:nvSpPr>
        <p:spPr>
          <a:xfrm>
            <a:off x="6793733" y="4709707"/>
            <a:ext cx="1110868" cy="21115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cs typeface="Calibri"/>
              </a:rPr>
              <a:t>5.63|57.3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BC41B6-A3BB-CA50-2AC6-BFB2596419B7}"/>
              </a:ext>
            </a:extLst>
          </p:cNvPr>
          <p:cNvSpPr/>
          <p:nvPr/>
        </p:nvSpPr>
        <p:spPr>
          <a:xfrm>
            <a:off x="6095997" y="3791637"/>
            <a:ext cx="697737" cy="247881"/>
          </a:xfrm>
          <a:prstGeom prst="rect">
            <a:avLst/>
          </a:prstGeom>
          <a:ln w="12700">
            <a:solidFill>
              <a:srgbClr val="4472C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cs typeface="Calibri"/>
              </a:rPr>
              <a:t>30|29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BB0152-5652-C291-8BD5-ABB6B151179F}"/>
              </a:ext>
            </a:extLst>
          </p:cNvPr>
          <p:cNvSpPr/>
          <p:nvPr/>
        </p:nvSpPr>
        <p:spPr>
          <a:xfrm>
            <a:off x="8684961" y="3791635"/>
            <a:ext cx="688555" cy="247881"/>
          </a:xfrm>
          <a:prstGeom prst="rect">
            <a:avLst/>
          </a:prstGeom>
          <a:ln w="12700">
            <a:solidFill>
              <a:srgbClr val="4472C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cs typeface="Calibri"/>
              </a:rPr>
              <a:t>32|29</a:t>
            </a:r>
          </a:p>
        </p:txBody>
      </p:sp>
      <p:pic>
        <p:nvPicPr>
          <p:cNvPr id="6" name="Graphic 7" descr="Flashlight with solid fill">
            <a:extLst>
              <a:ext uri="{FF2B5EF4-FFF2-40B4-BE49-F238E27FC236}">
                <a16:creationId xmlns:a16="http://schemas.microsoft.com/office/drawing/2014/main" id="{D212A7CB-1B65-CC38-9E4A-4ECB4E719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8053" y="309390"/>
            <a:ext cx="556352" cy="5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1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5D79-B669-1725-8440-FFD04B20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30" y="45266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Conclusion</a:t>
            </a:r>
            <a:endParaRPr lang="en-US" dirty="0">
              <a:highlight>
                <a:srgbClr val="FFFF00"/>
              </a:highlight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8B2523-A399-12F0-2AA8-D044B84A4F80}"/>
              </a:ext>
            </a:extLst>
          </p:cNvPr>
          <p:cNvSpPr/>
          <p:nvPr/>
        </p:nvSpPr>
        <p:spPr>
          <a:xfrm flipV="1">
            <a:off x="3403" y="4475781"/>
            <a:ext cx="12189349" cy="2385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39165-C3F5-7604-56F2-B405D549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70" y="2271324"/>
            <a:ext cx="10515600" cy="41917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a typeface="+mn-lt"/>
                <a:cs typeface="+mn-lt"/>
              </a:rPr>
              <a:t>Contributions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MFOTL bounded satisfiability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Decision procedure for MFOTL bounded satisfiability</a:t>
            </a:r>
          </a:p>
          <a:p>
            <a:pPr lvl="2"/>
            <a:r>
              <a:rPr lang="en-US" dirty="0"/>
              <a:t>Reducing to FOL* bounded satisfiability</a:t>
            </a:r>
          </a:p>
          <a:p>
            <a:pPr lvl="2"/>
            <a:r>
              <a:rPr lang="en-US" sz="2000" dirty="0"/>
              <a:t>Determining</a:t>
            </a:r>
            <a:r>
              <a:rPr lang="en-US" dirty="0"/>
              <a:t> </a:t>
            </a:r>
            <a:r>
              <a:rPr lang="en-US" sz="2000" dirty="0"/>
              <a:t>FOL* bounded satisfiability via incremental approximation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cs typeface="Calibri"/>
              </a:rPr>
              <a:t>Future work</a:t>
            </a:r>
          </a:p>
          <a:p>
            <a:pPr lvl="1"/>
            <a:r>
              <a:rPr lang="en-US" dirty="0">
                <a:cs typeface="Calibri"/>
              </a:rPr>
              <a:t>Improve expressiveness (e.g., aggregations)</a:t>
            </a:r>
          </a:p>
          <a:p>
            <a:pPr lvl="1"/>
            <a:r>
              <a:rPr lang="en-US" dirty="0">
                <a:cs typeface="Calibri"/>
              </a:rPr>
              <a:t>Connect MFOTL and FOL* to front-end DSL </a:t>
            </a:r>
          </a:p>
          <a:p>
            <a:pPr lvl="1"/>
            <a:r>
              <a:rPr lang="en-US" dirty="0">
                <a:cs typeface="Calibri"/>
              </a:rPr>
              <a:t>Certify UNSAT and bounded UNSAT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7A825-9D83-9AD6-0AF5-EE5710BAF1C9}"/>
              </a:ext>
            </a:extLst>
          </p:cNvPr>
          <p:cNvSpPr/>
          <p:nvPr/>
        </p:nvSpPr>
        <p:spPr>
          <a:xfrm>
            <a:off x="478916" y="1342003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02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9D54F4-77B4-F423-F0D2-2B5533DC9A06}"/>
              </a:ext>
            </a:extLst>
          </p:cNvPr>
          <p:cNvSpPr/>
          <p:nvPr/>
        </p:nvSpPr>
        <p:spPr>
          <a:xfrm flipV="1">
            <a:off x="3403" y="-38710"/>
            <a:ext cx="12189349" cy="188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61E9A-FC13-2727-3BC2-F3124912C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799" y="568598"/>
            <a:ext cx="8540862" cy="1339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70C0"/>
                </a:solidFill>
                <a:cs typeface="Calibri" panose="020F0502020204030204"/>
              </a:rPr>
              <a:t>Thank you</a:t>
            </a: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</p:txBody>
      </p:sp>
      <p:pic>
        <p:nvPicPr>
          <p:cNvPr id="5" name="Graphic 5" descr="Smiling face outline with solid fill">
            <a:extLst>
              <a:ext uri="{FF2B5EF4-FFF2-40B4-BE49-F238E27FC236}">
                <a16:creationId xmlns:a16="http://schemas.microsoft.com/office/drawing/2014/main" id="{A261595F-4F07-1F99-50B4-1EEEA0C2E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8005" y="616593"/>
            <a:ext cx="1130847" cy="1140493"/>
          </a:xfrm>
          <a:prstGeom prst="rect">
            <a:avLst/>
          </a:prstGeom>
        </p:spPr>
      </p:pic>
      <p:pic>
        <p:nvPicPr>
          <p:cNvPr id="6" name="Picture 8" descr="A qr code with a blue background&#10;&#10;Description automatically generated">
            <a:extLst>
              <a:ext uri="{FF2B5EF4-FFF2-40B4-BE49-F238E27FC236}">
                <a16:creationId xmlns:a16="http://schemas.microsoft.com/office/drawing/2014/main" id="{1689B0CF-90EA-0823-8789-7254D6A2C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375" y="4773599"/>
            <a:ext cx="1525981" cy="1555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76A6E6-6273-A34E-EC52-D31582329C38}"/>
              </a:ext>
            </a:extLst>
          </p:cNvPr>
          <p:cNvSpPr txBox="1"/>
          <p:nvPr/>
        </p:nvSpPr>
        <p:spPr>
          <a:xfrm>
            <a:off x="8777844" y="6402777"/>
            <a:ext cx="26719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03B85"/>
                </a:solidFill>
                <a:cs typeface="Calibri"/>
              </a:rPr>
              <a:t>LEGOS checker + Artifacts</a:t>
            </a:r>
          </a:p>
        </p:txBody>
      </p:sp>
      <p:pic>
        <p:nvPicPr>
          <p:cNvPr id="9" name="Picture 9" descr="A qr code with a few squares&#10;&#10;Description automatically generated">
            <a:extLst>
              <a:ext uri="{FF2B5EF4-FFF2-40B4-BE49-F238E27FC236}">
                <a16:creationId xmlns:a16="http://schemas.microsoft.com/office/drawing/2014/main" id="{AB352F96-BB21-6632-F693-355A2C51F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009" y="4897580"/>
            <a:ext cx="1486395" cy="15061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55A3C-C9B7-221D-1411-4B83C367AF65}"/>
              </a:ext>
            </a:extLst>
          </p:cNvPr>
          <p:cNvSpPr txBox="1"/>
          <p:nvPr/>
        </p:nvSpPr>
        <p:spPr>
          <a:xfrm>
            <a:off x="1573480" y="6402777"/>
            <a:ext cx="12172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cs typeface="Calibri"/>
              </a:rPr>
              <a:t>PAPER</a:t>
            </a:r>
          </a:p>
        </p:txBody>
      </p:sp>
      <p:pic>
        <p:nvPicPr>
          <p:cNvPr id="12" name="Picture 10" descr="A diagram of a search engine&#10;&#10;Description automatically generated">
            <a:extLst>
              <a:ext uri="{FF2B5EF4-FFF2-40B4-BE49-F238E27FC236}">
                <a16:creationId xmlns:a16="http://schemas.microsoft.com/office/drawing/2014/main" id="{DC8F7BD9-D691-032D-0865-71163493A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218" y="2177410"/>
            <a:ext cx="8858991" cy="20083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0FA8A1-484B-7F00-E24F-D884EECB47B6}"/>
              </a:ext>
            </a:extLst>
          </p:cNvPr>
          <p:cNvSpPr txBox="1"/>
          <p:nvPr/>
        </p:nvSpPr>
        <p:spPr>
          <a:xfrm>
            <a:off x="8302831" y="2345375"/>
            <a:ext cx="12172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cs typeface="Calibri"/>
              </a:rPr>
              <a:t>LEGOS</a:t>
            </a:r>
            <a:endParaRPr lang="en-US" dirty="0"/>
          </a:p>
        </p:txBody>
      </p:sp>
      <p:pic>
        <p:nvPicPr>
          <p:cNvPr id="15" name="Graphic 15" descr="Email with solid fill">
            <a:extLst>
              <a:ext uri="{FF2B5EF4-FFF2-40B4-BE49-F238E27FC236}">
                <a16:creationId xmlns:a16="http://schemas.microsoft.com/office/drawing/2014/main" id="{8BB75B7B-88E1-C4AF-5F88-A564A6D4F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5320" y="5416137"/>
            <a:ext cx="627414" cy="6274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2B0D0B-DA72-5B5C-0D7B-F408DCB41389}"/>
              </a:ext>
            </a:extLst>
          </p:cNvPr>
          <p:cNvSpPr txBox="1"/>
          <p:nvPr/>
        </p:nvSpPr>
        <p:spPr>
          <a:xfrm>
            <a:off x="4769922" y="5680364"/>
            <a:ext cx="32459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ea typeface="+mn-lt"/>
                <a:cs typeface="+mn-lt"/>
              </a:rPr>
              <a:t>nick.feng@mail.utoronto.ca</a:t>
            </a:r>
            <a:endParaRPr lang="en-US" b="1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4A7CB7-DF2E-E332-51E1-5965C2CFA551}"/>
              </a:ext>
            </a:extLst>
          </p:cNvPr>
          <p:cNvSpPr/>
          <p:nvPr/>
        </p:nvSpPr>
        <p:spPr>
          <a:xfrm>
            <a:off x="-4312" y="4543300"/>
            <a:ext cx="12200267" cy="5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6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9C73-747B-5E9A-CCEA-77388E37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4"/>
            <a:ext cx="10515600" cy="1325563"/>
          </a:xfrm>
        </p:spPr>
        <p:txBody>
          <a:bodyPr/>
          <a:lstStyle/>
          <a:p>
            <a:r>
              <a:rPr lang="en-CA" dirty="0"/>
              <a:t>Motivation: Verification on System Design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94CA0-9B95-2F0D-FCA3-5725AAB5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989"/>
            <a:ext cx="3376669" cy="383486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A blue flag with yellow padlock in center of stars&#10;&#10;Description automatically generated">
            <a:extLst>
              <a:ext uri="{FF2B5EF4-FFF2-40B4-BE49-F238E27FC236}">
                <a16:creationId xmlns:a16="http://schemas.microsoft.com/office/drawing/2014/main" id="{0EEF5FBD-A56D-12AA-DA09-1F1D32FB7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1904" y="1690688"/>
            <a:ext cx="2653068" cy="173831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970EC9-DD4E-A144-327B-BC6A69DF63FF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2433213" y="3553959"/>
            <a:ext cx="5715" cy="41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15D523-771D-3F86-F595-56A9780E2AB5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>
            <a:off x="9628438" y="3429000"/>
            <a:ext cx="0" cy="443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CB749BF-8831-8EE7-FCF3-C20CE86474E6}"/>
                  </a:ext>
                </a:extLst>
              </p:cNvPr>
              <p:cNvSpPr/>
              <p:nvPr/>
            </p:nvSpPr>
            <p:spPr>
              <a:xfrm>
                <a:off x="4338120" y="4084144"/>
                <a:ext cx="3304872" cy="9117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/>
                  <a:t>Check:</a:t>
                </a:r>
              </a:p>
              <a:p>
                <a:pPr algn="ctr"/>
                <a:r>
                  <a:rPr lang="en-CA"/>
                  <a:t>Requirements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/>
                  <a:t> </a:t>
                </a:r>
                <a:r>
                  <a:rPr lang="en-US" altLang="zh-CN"/>
                  <a:t>Property</a:t>
                </a:r>
                <a:endParaRPr lang="en-CA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CB749BF-8831-8EE7-FCF3-C20CE8647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20" y="4084144"/>
                <a:ext cx="3304872" cy="911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croll: Vertical 20">
            <a:extLst>
              <a:ext uri="{FF2B5EF4-FFF2-40B4-BE49-F238E27FC236}">
                <a16:creationId xmlns:a16="http://schemas.microsoft.com/office/drawing/2014/main" id="{AD70C26F-4054-DBA6-1066-B5496725FCA5}"/>
              </a:ext>
            </a:extLst>
          </p:cNvPr>
          <p:cNvSpPr/>
          <p:nvPr/>
        </p:nvSpPr>
        <p:spPr>
          <a:xfrm>
            <a:off x="8567926" y="3872403"/>
            <a:ext cx="2121024" cy="1335252"/>
          </a:xfrm>
          <a:prstGeom prst="verticalScroll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Formal Specification</a:t>
            </a:r>
          </a:p>
          <a:p>
            <a:pPr algn="ctr"/>
            <a:r>
              <a:rPr lang="en-CA" dirty="0"/>
              <a:t>(Property) </a:t>
            </a:r>
          </a:p>
          <a:p>
            <a:pPr algn="ctr"/>
            <a:endParaRPr lang="en-CA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664E10-98E9-4B12-AE1E-5685804AF8DF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>
            <a:off x="3276015" y="4540029"/>
            <a:ext cx="10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59F8D7-8D52-3C3A-5F7A-67DBDA66520A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flipH="1">
            <a:off x="7642992" y="4540029"/>
            <a:ext cx="1091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5E70E74-C7F5-F284-95C3-C58213E3D33B}"/>
              </a:ext>
            </a:extLst>
          </p:cNvPr>
          <p:cNvSpPr/>
          <p:nvPr/>
        </p:nvSpPr>
        <p:spPr>
          <a:xfrm>
            <a:off x="3539670" y="5346280"/>
            <a:ext cx="1624668" cy="63451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Compliant</a:t>
            </a:r>
            <a:endParaRPr lang="en-CA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6F25FE-0BDA-4947-3F0E-DE63EBA0E54F}"/>
              </a:ext>
            </a:extLst>
          </p:cNvPr>
          <p:cNvSpPr/>
          <p:nvPr/>
        </p:nvSpPr>
        <p:spPr>
          <a:xfrm>
            <a:off x="6703318" y="5310285"/>
            <a:ext cx="1879347" cy="6345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 violation scenario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B641B5-B8E0-DA61-0214-B3CE403CD9C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4352004" y="4995913"/>
            <a:ext cx="1638552" cy="350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92284E-33B4-4D99-3FFE-0581E03B6CF0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5990556" y="4995913"/>
            <a:ext cx="1652436" cy="31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ruler on a blueprint&#10;&#10;Description automatically generated">
            <a:extLst>
              <a:ext uri="{FF2B5EF4-FFF2-40B4-BE49-F238E27FC236}">
                <a16:creationId xmlns:a16="http://schemas.microsoft.com/office/drawing/2014/main" id="{BFF1F5D9-D76C-1919-6DCC-A0F7BC35C4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70652" y="1628130"/>
            <a:ext cx="2395390" cy="159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F3762D-7B69-7761-F1D2-D409250B53C9}"/>
              </a:ext>
            </a:extLst>
          </p:cNvPr>
          <p:cNvSpPr txBox="1"/>
          <p:nvPr/>
        </p:nvSpPr>
        <p:spPr>
          <a:xfrm>
            <a:off x="1668140" y="3184627"/>
            <a:ext cx="153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System Design </a:t>
            </a:r>
            <a:endParaRPr lang="en-CA"/>
          </a:p>
        </p:txBody>
      </p: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ACEBD0B8-86CA-DC09-A9DE-813E7BF9A7CF}"/>
              </a:ext>
            </a:extLst>
          </p:cNvPr>
          <p:cNvSpPr/>
          <p:nvPr/>
        </p:nvSpPr>
        <p:spPr>
          <a:xfrm>
            <a:off x="1459012" y="3968716"/>
            <a:ext cx="1959831" cy="1142626"/>
          </a:xfrm>
          <a:prstGeom prst="verticalScroll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Formal Specifications </a:t>
            </a:r>
          </a:p>
          <a:p>
            <a:pPr algn="ctr"/>
            <a:r>
              <a:rPr lang="en-CA"/>
              <a:t>(Requirements)</a:t>
            </a:r>
          </a:p>
        </p:txBody>
      </p:sp>
      <p:pic>
        <p:nvPicPr>
          <p:cNvPr id="59" name="Picture 58" descr="A clipboard with a paper on it&#10;&#10;Description automatically generated">
            <a:extLst>
              <a:ext uri="{FF2B5EF4-FFF2-40B4-BE49-F238E27FC236}">
                <a16:creationId xmlns:a16="http://schemas.microsoft.com/office/drawing/2014/main" id="{D73C5E98-8400-5EA3-696A-FC471E7CBF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52336" y="5944803"/>
            <a:ext cx="849568" cy="862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982C99-DD94-1E4E-6CEC-212C0C755164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0" grpId="0" animBg="1"/>
      <p:bldP spid="3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9C73-747B-5E9A-CCEA-77388E37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4"/>
            <a:ext cx="10515600" cy="1325563"/>
          </a:xfrm>
        </p:spPr>
        <p:txBody>
          <a:bodyPr/>
          <a:lstStyle/>
          <a:p>
            <a:r>
              <a:rPr lang="en-CA" dirty="0"/>
              <a:t>Motivation: Verification on System Design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94CA0-9B95-2F0D-FCA3-5725AAB5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989"/>
            <a:ext cx="3376669" cy="383486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blue flag with yellow padlock in center of stars&#10;&#10;Description automatically generated">
            <a:extLst>
              <a:ext uri="{FF2B5EF4-FFF2-40B4-BE49-F238E27FC236}">
                <a16:creationId xmlns:a16="http://schemas.microsoft.com/office/drawing/2014/main" id="{0EEF5FBD-A56D-12AA-DA09-1F1D32FB7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1904" y="1690688"/>
            <a:ext cx="2653068" cy="173831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970EC9-DD4E-A144-327B-BC6A69DF63FF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2433213" y="3553959"/>
            <a:ext cx="5715" cy="41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15D523-771D-3F86-F595-56A9780E2AB5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>
            <a:off x="9628438" y="3429000"/>
            <a:ext cx="0" cy="443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croll: Vertical 20">
            <a:extLst>
              <a:ext uri="{FF2B5EF4-FFF2-40B4-BE49-F238E27FC236}">
                <a16:creationId xmlns:a16="http://schemas.microsoft.com/office/drawing/2014/main" id="{AD70C26F-4054-DBA6-1066-B5496725FCA5}"/>
              </a:ext>
            </a:extLst>
          </p:cNvPr>
          <p:cNvSpPr/>
          <p:nvPr/>
        </p:nvSpPr>
        <p:spPr>
          <a:xfrm>
            <a:off x="8567926" y="3872403"/>
            <a:ext cx="2121024" cy="1335252"/>
          </a:xfrm>
          <a:prstGeom prst="verticalScroll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MFOTL</a:t>
            </a:r>
            <a:r>
              <a:rPr lang="en-CA" dirty="0"/>
              <a:t> Specification</a:t>
            </a:r>
          </a:p>
          <a:p>
            <a:pPr algn="ctr"/>
            <a:r>
              <a:rPr lang="en-CA" dirty="0"/>
              <a:t>(Property) </a:t>
            </a:r>
          </a:p>
          <a:p>
            <a:pPr algn="ctr"/>
            <a:endParaRPr lang="en-CA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664E10-98E9-4B12-AE1E-5685804AF8D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276015" y="4540029"/>
            <a:ext cx="10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59F8D7-8D52-3C3A-5F7A-67DBDA66520A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642992" y="4540029"/>
            <a:ext cx="1091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5E70E74-C7F5-F284-95C3-C58213E3D33B}"/>
              </a:ext>
            </a:extLst>
          </p:cNvPr>
          <p:cNvSpPr/>
          <p:nvPr/>
        </p:nvSpPr>
        <p:spPr>
          <a:xfrm>
            <a:off x="3788094" y="5607717"/>
            <a:ext cx="1624668" cy="63451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Compliant</a:t>
            </a:r>
            <a:endParaRPr lang="en-CA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6F25FE-0BDA-4947-3F0E-DE63EBA0E54F}"/>
              </a:ext>
            </a:extLst>
          </p:cNvPr>
          <p:cNvSpPr/>
          <p:nvPr/>
        </p:nvSpPr>
        <p:spPr>
          <a:xfrm>
            <a:off x="6422557" y="5621370"/>
            <a:ext cx="1879347" cy="6345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 </a:t>
            </a:r>
            <a:r>
              <a:rPr lang="en-CA" b="1" dirty="0"/>
              <a:t>finite</a:t>
            </a:r>
            <a:r>
              <a:rPr lang="en-CA" dirty="0"/>
              <a:t> violation scenario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B641B5-B8E0-DA61-0214-B3CE403CD9CF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4600428" y="4995913"/>
            <a:ext cx="1390128" cy="61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92284E-33B4-4D99-3FFE-0581E03B6CF0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990556" y="4995913"/>
            <a:ext cx="1371675" cy="625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ruler on a blueprint&#10;&#10;Description automatically generated">
            <a:extLst>
              <a:ext uri="{FF2B5EF4-FFF2-40B4-BE49-F238E27FC236}">
                <a16:creationId xmlns:a16="http://schemas.microsoft.com/office/drawing/2014/main" id="{BFF1F5D9-D76C-1919-6DCC-A0F7BC35C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70652" y="1628130"/>
            <a:ext cx="2395390" cy="159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F3762D-7B69-7761-F1D2-D409250B53C9}"/>
              </a:ext>
            </a:extLst>
          </p:cNvPr>
          <p:cNvSpPr txBox="1"/>
          <p:nvPr/>
        </p:nvSpPr>
        <p:spPr>
          <a:xfrm>
            <a:off x="1668140" y="3184627"/>
            <a:ext cx="153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System Design </a:t>
            </a:r>
            <a:endParaRPr lang="en-CA"/>
          </a:p>
        </p:txBody>
      </p: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ACEBD0B8-86CA-DC09-A9DE-813E7BF9A7CF}"/>
              </a:ext>
            </a:extLst>
          </p:cNvPr>
          <p:cNvSpPr/>
          <p:nvPr/>
        </p:nvSpPr>
        <p:spPr>
          <a:xfrm>
            <a:off x="1459012" y="3968716"/>
            <a:ext cx="1959831" cy="1142626"/>
          </a:xfrm>
          <a:prstGeom prst="verticalScroll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MFOTL</a:t>
            </a:r>
            <a:r>
              <a:rPr lang="en-CA" dirty="0"/>
              <a:t> Specifications </a:t>
            </a:r>
          </a:p>
          <a:p>
            <a:pPr algn="ctr"/>
            <a:r>
              <a:rPr lang="en-CA" dirty="0"/>
              <a:t>(Requirements)</a:t>
            </a:r>
          </a:p>
        </p:txBody>
      </p:sp>
      <p:pic>
        <p:nvPicPr>
          <p:cNvPr id="59" name="Picture 58" descr="A clipboard with a paper on it&#10;&#10;Description automatically generated">
            <a:extLst>
              <a:ext uri="{FF2B5EF4-FFF2-40B4-BE49-F238E27FC236}">
                <a16:creationId xmlns:a16="http://schemas.microsoft.com/office/drawing/2014/main" id="{D73C5E98-8400-5EA3-696A-FC471E7CBF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09121" y="5960236"/>
            <a:ext cx="849568" cy="862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982C99-DD94-1E4E-6CEC-212C0C755164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8A4FD-4C11-4C44-841F-233AD4CE5EC2}"/>
              </a:ext>
            </a:extLst>
          </p:cNvPr>
          <p:cNvSpPr txBox="1"/>
          <p:nvPr/>
        </p:nvSpPr>
        <p:spPr>
          <a:xfrm>
            <a:off x="4116014" y="5151834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UNSAT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578AD5-2671-A848-A22D-B43F1D9472CB}"/>
              </a:ext>
            </a:extLst>
          </p:cNvPr>
          <p:cNvSpPr txBox="1"/>
          <p:nvPr/>
        </p:nvSpPr>
        <p:spPr>
          <a:xfrm>
            <a:off x="6877816" y="5117149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470EEA-6534-1409-3C7D-878EA91A4165}"/>
              </a:ext>
            </a:extLst>
          </p:cNvPr>
          <p:cNvSpPr/>
          <p:nvPr/>
        </p:nvSpPr>
        <p:spPr>
          <a:xfrm>
            <a:off x="4351663" y="4085422"/>
            <a:ext cx="3305059" cy="9088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Check </a:t>
            </a:r>
            <a:r>
              <a:rPr lang="en-US" b="1" dirty="0">
                <a:cs typeface="Calibri"/>
              </a:rPr>
              <a:t>MFOTL </a:t>
            </a:r>
            <a:r>
              <a:rPr lang="en-US" dirty="0">
                <a:cs typeface="Calibri"/>
              </a:rPr>
              <a:t>finite</a:t>
            </a:r>
            <a:r>
              <a:rPr lang="en-US" b="1" dirty="0">
                <a:cs typeface="Calibri"/>
              </a:rPr>
              <a:t> </a:t>
            </a:r>
            <a:r>
              <a:rPr lang="en-US" dirty="0">
                <a:cs typeface="Calibri"/>
              </a:rPr>
              <a:t>satisfiability :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¬(Requirements ⇒ Property)</a:t>
            </a:r>
            <a:endParaRPr lang="en-US" dirty="0"/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A931D195-EA26-8A4B-B612-E6C532AD42A8}"/>
              </a:ext>
            </a:extLst>
          </p:cNvPr>
          <p:cNvSpPr/>
          <p:nvPr/>
        </p:nvSpPr>
        <p:spPr>
          <a:xfrm>
            <a:off x="10125307" y="5252752"/>
            <a:ext cx="1483112" cy="1138858"/>
          </a:xfrm>
          <a:prstGeom prst="wedgeRectCallout">
            <a:avLst>
              <a:gd name="adj1" fmla="val -44893"/>
              <a:gd name="adj2" fmla="val -6283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Safety properties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3E26E502-4CDF-0B49-9F02-C4C04FAFFEAB}"/>
              </a:ext>
            </a:extLst>
          </p:cNvPr>
          <p:cNvSpPr/>
          <p:nvPr/>
        </p:nvSpPr>
        <p:spPr>
          <a:xfrm>
            <a:off x="10279792" y="660677"/>
            <a:ext cx="1483112" cy="1138858"/>
          </a:xfrm>
          <a:prstGeom prst="wedgeRectCallout">
            <a:avLst>
              <a:gd name="adj1" fmla="val -46949"/>
              <a:gd name="adj2" fmla="val 9507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Time</a:t>
            </a:r>
            <a:r>
              <a:rPr lang="en-US" dirty="0"/>
              <a:t> and </a:t>
            </a:r>
            <a:r>
              <a:rPr lang="en-US" b="1" dirty="0"/>
              <a:t>data</a:t>
            </a:r>
            <a:r>
              <a:rPr lang="en-US" dirty="0"/>
              <a:t> constraints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C1528-9FF8-0D47-AE29-F69B28F4671A}"/>
              </a:ext>
            </a:extLst>
          </p:cNvPr>
          <p:cNvSpPr txBox="1"/>
          <p:nvPr/>
        </p:nvSpPr>
        <p:spPr>
          <a:xfrm>
            <a:off x="163523" y="6395060"/>
            <a:ext cx="406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MFOTL: Metric First-order Temporal Logic</a:t>
            </a:r>
          </a:p>
        </p:txBody>
      </p:sp>
    </p:spTree>
    <p:extLst>
      <p:ext uri="{BB962C8B-B14F-4D97-AF65-F5344CB8AC3E}">
        <p14:creationId xmlns:p14="http://schemas.microsoft.com/office/powerpoint/2010/main" val="17269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35DA-655D-55DE-B01A-67CD805B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-2104"/>
            <a:ext cx="10905125" cy="1325563"/>
          </a:xfrm>
        </p:spPr>
        <p:txBody>
          <a:bodyPr/>
          <a:lstStyle/>
          <a:p>
            <a:r>
              <a:rPr lang="en-CA" dirty="0"/>
              <a:t>Background: Metric First-order Temporal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B87EC-C68A-5F4A-DAD9-B269FF0B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B1582-3A10-B26A-7DBE-4ACBC116A5F0}"/>
              </a:ext>
            </a:extLst>
          </p:cNvPr>
          <p:cNvSpPr/>
          <p:nvPr/>
        </p:nvSpPr>
        <p:spPr>
          <a:xfrm>
            <a:off x="9499600" y="3108960"/>
            <a:ext cx="2509520" cy="1452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Allow specification of both  data and time constraints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F4A4A3-A3BC-B2BD-0F63-1840BE11A887}"/>
              </a:ext>
            </a:extLst>
          </p:cNvPr>
          <p:cNvCxnSpPr/>
          <p:nvPr/>
        </p:nvCxnSpPr>
        <p:spPr>
          <a:xfrm flipH="1" flipV="1">
            <a:off x="7946711" y="3112387"/>
            <a:ext cx="1552889" cy="98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548C82-EA69-B0B9-49CB-C0431A7FE3D7}"/>
              </a:ext>
            </a:extLst>
          </p:cNvPr>
          <p:cNvCxnSpPr/>
          <p:nvPr/>
        </p:nvCxnSpPr>
        <p:spPr>
          <a:xfrm flipH="1">
            <a:off x="7995920" y="3835400"/>
            <a:ext cx="1371600" cy="35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F16D8CE-532C-027A-0E19-A5C06B4685F5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EF829-147F-EBDE-45C8-E26356F20504}"/>
              </a:ext>
            </a:extLst>
          </p:cNvPr>
          <p:cNvSpPr txBox="1"/>
          <p:nvPr/>
        </p:nvSpPr>
        <p:spPr>
          <a:xfrm>
            <a:off x="134038" y="6046424"/>
            <a:ext cx="115842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cs typeface="Calibri"/>
              </a:rPr>
              <a:t>[1] </a:t>
            </a:r>
            <a:r>
              <a:rPr lang="en-US" i="1" dirty="0">
                <a:cs typeface="Calibri"/>
              </a:rPr>
              <a:t>MONPOLY: Monitoring usage-control policies.</a:t>
            </a:r>
            <a:r>
              <a:rPr lang="en-US" dirty="0">
                <a:cs typeface="Calibri"/>
              </a:rPr>
              <a:t> D.  Basin, M. Harvan, F. </a:t>
            </a:r>
            <a:r>
              <a:rPr lang="en-US" dirty="0" err="1">
                <a:cs typeface="Calibri"/>
              </a:rPr>
              <a:t>Klaedtke</a:t>
            </a:r>
            <a:r>
              <a:rPr lang="en-US" dirty="0">
                <a:cs typeface="Calibri"/>
              </a:rPr>
              <a:t>, E. </a:t>
            </a:r>
            <a:r>
              <a:rPr lang="en-US" dirty="0" err="1">
                <a:cs typeface="Calibri"/>
              </a:rPr>
              <a:t>Zălinescu</a:t>
            </a:r>
            <a:r>
              <a:rPr lang="en-US" dirty="0">
                <a:cs typeface="Calibri"/>
              </a:rPr>
              <a:t>,  RV 2012.</a:t>
            </a:r>
          </a:p>
          <a:p>
            <a:r>
              <a:rPr lang="en-US" b="1" dirty="0">
                <a:solidFill>
                  <a:schemeClr val="accent1"/>
                </a:solidFill>
                <a:cs typeface="Calibri"/>
              </a:rPr>
              <a:t>[2]</a:t>
            </a:r>
            <a:r>
              <a:rPr lang="en-US" dirty="0">
                <a:cs typeface="Calibri"/>
              </a:rPr>
              <a:t> </a:t>
            </a:r>
            <a:r>
              <a:rPr lang="en-US" i="1" dirty="0">
                <a:cs typeface="Calibri"/>
              </a:rPr>
              <a:t>Monitoring the GDPR.</a:t>
            </a:r>
            <a:r>
              <a:rPr lang="en-US" dirty="0">
                <a:cs typeface="Calibri"/>
              </a:rPr>
              <a:t> A. Emma, D. Basin, and S. Debois, ESORICS 2019.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48569-DA3D-0E16-53D4-F4858D036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3766" y="1531842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CA" dirty="0"/>
                  <a:t>Metric First-order Temporal Logic (MFOTL) [1] :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514350" indent="-514350">
                  <a:buAutoNum type="arabicPeriod"/>
                </a:pPr>
                <a:r>
                  <a:rPr lang="en-CA" dirty="0"/>
                  <a:t>Support metric temporal operators:</a:t>
                </a:r>
              </a:p>
              <a:p>
                <a:pPr marL="0" indent="0">
                  <a:buNone/>
                </a:pPr>
                <a:r>
                  <a:rPr lang="en-CA" dirty="0"/>
                  <a:t>		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♢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0,  10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           </a:t>
                </a:r>
              </a:p>
              <a:p>
                <a:pPr marL="514350" indent="-514350">
                  <a:buAutoNum type="arabicPeriod"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2.    Support quantifiers 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□(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𝑊𝑟𝑖𝑡𝑒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♢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0,100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𝑅𝑒𝑎𝑑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  <a:p>
                <a:pPr marL="514350" indent="-514350">
                  <a:buAutoNum type="arabicPeriod"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MFOTL has used for formalizing regulations for runtime verification [2]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48569-DA3D-0E16-53D4-F4858D036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3766" y="1531842"/>
                <a:ext cx="10515600" cy="4351338"/>
              </a:xfrm>
              <a:blipFill>
                <a:blip r:embed="rId2"/>
                <a:stretch>
                  <a:fillRect l="-1086" t="-2616" b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92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FAD8-AB31-3FD6-4E44-DE4CEC20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61"/>
            <a:ext cx="10515600" cy="1325563"/>
          </a:xfrm>
        </p:spPr>
        <p:txBody>
          <a:bodyPr/>
          <a:lstStyle/>
          <a:p>
            <a:r>
              <a:rPr lang="en-CA" dirty="0"/>
              <a:t>Problem: MFOTL Finite Satisfiability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B453D-03B3-59CB-A9F4-8E51DC961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/>
              <a:t>An MFTOL formula is </a:t>
            </a:r>
            <a:r>
              <a:rPr lang="en-CA" dirty="0">
                <a:solidFill>
                  <a:srgbClr val="FF0000"/>
                </a:solidFill>
              </a:rPr>
              <a:t>finitely satisfiable </a:t>
            </a:r>
            <a:r>
              <a:rPr lang="en-CA" dirty="0"/>
              <a:t>if and only if  there exists a finite trace that satisfies the MFTOL formula.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60CD3-1847-9255-64A6-237FBE82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 smtClean="0"/>
              <a:t>6</a:t>
            </a:fld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C9CBB39-04E8-37F9-A5D4-6769608FA573}"/>
              </a:ext>
            </a:extLst>
          </p:cNvPr>
          <p:cNvSpPr/>
          <p:nvPr/>
        </p:nvSpPr>
        <p:spPr>
          <a:xfrm>
            <a:off x="2100578" y="5017694"/>
            <a:ext cx="1270000" cy="822960"/>
          </a:xfrm>
          <a:prstGeom prst="wedgeRectCallout">
            <a:avLst>
              <a:gd name="adj1" fmla="val 66367"/>
              <a:gd name="adj2" fmla="val -856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Number of time point?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CD7B2B9-2D57-4F4C-3BB0-683E8B2F42A7}"/>
              </a:ext>
            </a:extLst>
          </p:cNvPr>
          <p:cNvSpPr/>
          <p:nvPr/>
        </p:nvSpPr>
        <p:spPr>
          <a:xfrm>
            <a:off x="8926512" y="3280978"/>
            <a:ext cx="2006600" cy="1279831"/>
          </a:xfrm>
          <a:prstGeom prst="wedgeRectCallout">
            <a:avLst>
              <a:gd name="adj1" fmla="val -106613"/>
              <a:gd name="adj2" fmla="val -134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What values that hold for what relations at which time point?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1CEAE11-32EA-1F71-C4F6-5BEB15C1E443}"/>
              </a:ext>
            </a:extLst>
          </p:cNvPr>
          <p:cNvSpPr/>
          <p:nvPr/>
        </p:nvSpPr>
        <p:spPr>
          <a:xfrm>
            <a:off x="5095240" y="5558130"/>
            <a:ext cx="1270000" cy="822960"/>
          </a:xfrm>
          <a:prstGeom prst="wedgeRectCallout">
            <a:avLst>
              <a:gd name="adj1" fmla="val 9567"/>
              <a:gd name="adj2" fmla="val -1486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value each  time point?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A0C582-E776-487D-D726-A73A9AA7E405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3DA6A5-A645-C649-97E1-5A1D47A66140}"/>
                  </a:ext>
                </a:extLst>
              </p:cNvPr>
              <p:cNvSpPr txBox="1"/>
              <p:nvPr/>
            </p:nvSpPr>
            <p:spPr>
              <a:xfrm>
                <a:off x="1827848" y="2712254"/>
                <a:ext cx="7366952" cy="389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□(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𝑅𝑒𝑎𝑑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♢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0,100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𝑊𝑟𝑖𝑡𝑒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3DA6A5-A645-C649-97E1-5A1D47A66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848" y="2712254"/>
                <a:ext cx="7366952" cy="389337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 1 4">
            <a:extLst>
              <a:ext uri="{FF2B5EF4-FFF2-40B4-BE49-F238E27FC236}">
                <a16:creationId xmlns:a16="http://schemas.microsoft.com/office/drawing/2014/main" id="{A9B46D39-3506-7349-A92D-EAABED18AF08}"/>
              </a:ext>
            </a:extLst>
          </p:cNvPr>
          <p:cNvSpPr/>
          <p:nvPr/>
        </p:nvSpPr>
        <p:spPr>
          <a:xfrm>
            <a:off x="7620000" y="5117043"/>
            <a:ext cx="2743200" cy="1436157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Undecidable*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BFC8921-851D-0740-8A08-40AFC2E8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74" y="2985118"/>
            <a:ext cx="6234142" cy="20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FAD8-AB31-3FD6-4E44-DE4CEC20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42" y="34619"/>
            <a:ext cx="10515600" cy="1325563"/>
          </a:xfrm>
        </p:spPr>
        <p:txBody>
          <a:bodyPr/>
          <a:lstStyle/>
          <a:p>
            <a:r>
              <a:rPr lang="en-CA" dirty="0"/>
              <a:t>Problem: Bounded MFOTL Satisfiability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B453D-03B3-59CB-A9F4-8E51DC961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 MFTOL formula is</a:t>
            </a:r>
            <a:r>
              <a:rPr lang="en-CA" dirty="0">
                <a:solidFill>
                  <a:srgbClr val="FF0000"/>
                </a:solidFill>
              </a:rPr>
              <a:t> k-bounded </a:t>
            </a:r>
            <a:r>
              <a:rPr lang="en-CA" dirty="0"/>
              <a:t>satisfiable If and only if  there exists a trace of </a:t>
            </a:r>
            <a:r>
              <a:rPr lang="en-CA" dirty="0">
                <a:solidFill>
                  <a:srgbClr val="FF0000"/>
                </a:solidFill>
              </a:rPr>
              <a:t>volume at most k </a:t>
            </a:r>
            <a:r>
              <a:rPr lang="en-CA" dirty="0"/>
              <a:t>that satisfies the MFTOL formula.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60CD3-1847-9255-64A6-237FBE82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EAE223-6615-C16A-D266-0DED7E6D88E7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BA4803-C584-4C44-9616-427F1AF785B8}"/>
              </a:ext>
            </a:extLst>
          </p:cNvPr>
          <p:cNvSpPr/>
          <p:nvPr/>
        </p:nvSpPr>
        <p:spPr>
          <a:xfrm>
            <a:off x="2214562" y="3218350"/>
            <a:ext cx="6106477" cy="88827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FB5E0-E354-A344-AE30-DDCC006C3913}"/>
              </a:ext>
            </a:extLst>
          </p:cNvPr>
          <p:cNvSpPr txBox="1"/>
          <p:nvPr/>
        </p:nvSpPr>
        <p:spPr>
          <a:xfrm>
            <a:off x="819594" y="3429000"/>
            <a:ext cx="124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 =5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1559A9-761D-3240-9BBC-E1F89DECD794}"/>
                  </a:ext>
                </a:extLst>
              </p:cNvPr>
              <p:cNvSpPr txBox="1"/>
              <p:nvPr/>
            </p:nvSpPr>
            <p:spPr>
              <a:xfrm>
                <a:off x="1827848" y="2712254"/>
                <a:ext cx="7366952" cy="389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□(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𝑅𝑒𝑎𝑑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♢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0,100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𝑊𝑟𝑖𝑡𝑒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1559A9-761D-3240-9BBC-E1F89DECD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848" y="2712254"/>
                <a:ext cx="7366952" cy="389337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EFBB5186-E88B-9343-AEB1-4F4F7CBC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39" y="3160472"/>
            <a:ext cx="6339256" cy="206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DEAE454B-5123-0A4B-A2E5-A443FD09A724}"/>
              </a:ext>
            </a:extLst>
          </p:cNvPr>
          <p:cNvSpPr/>
          <p:nvPr/>
        </p:nvSpPr>
        <p:spPr>
          <a:xfrm>
            <a:off x="9194800" y="2910840"/>
            <a:ext cx="1884680" cy="1310640"/>
          </a:xfrm>
          <a:prstGeom prst="wedgeRectCallout">
            <a:avLst>
              <a:gd name="adj1" fmla="val -95958"/>
              <a:gd name="adj2" fmla="val 7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trace of the volume is bounded by k </a:t>
            </a:r>
          </a:p>
        </p:txBody>
      </p:sp>
    </p:spTree>
    <p:extLst>
      <p:ext uri="{BB962C8B-B14F-4D97-AF65-F5344CB8AC3E}">
        <p14:creationId xmlns:p14="http://schemas.microsoft.com/office/powerpoint/2010/main" val="9735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9C73-747B-5E9A-CCEA-77388E37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4"/>
            <a:ext cx="10515600" cy="1325563"/>
          </a:xfrm>
        </p:spPr>
        <p:txBody>
          <a:bodyPr/>
          <a:lstStyle/>
          <a:p>
            <a:r>
              <a:rPr lang="en-CA" dirty="0"/>
              <a:t>Problem: Bounded MFOTL Satisfiability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94CA0-9B95-2F0D-FCA3-5725AAB5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989"/>
            <a:ext cx="3376669" cy="383486"/>
          </a:xfrm>
        </p:spPr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blue flag with yellow padlock in center of stars&#10;&#10;Description automatically generated">
            <a:extLst>
              <a:ext uri="{FF2B5EF4-FFF2-40B4-BE49-F238E27FC236}">
                <a16:creationId xmlns:a16="http://schemas.microsoft.com/office/drawing/2014/main" id="{0EEF5FBD-A56D-12AA-DA09-1F1D32FB7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1904" y="1690688"/>
            <a:ext cx="2653068" cy="173831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970EC9-DD4E-A144-327B-BC6A69DF63FF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2433213" y="3553959"/>
            <a:ext cx="5715" cy="41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15D523-771D-3F86-F595-56A9780E2AB5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>
            <a:off x="9628438" y="3429000"/>
            <a:ext cx="0" cy="443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croll: Vertical 20">
            <a:extLst>
              <a:ext uri="{FF2B5EF4-FFF2-40B4-BE49-F238E27FC236}">
                <a16:creationId xmlns:a16="http://schemas.microsoft.com/office/drawing/2014/main" id="{AD70C26F-4054-DBA6-1066-B5496725FCA5}"/>
              </a:ext>
            </a:extLst>
          </p:cNvPr>
          <p:cNvSpPr/>
          <p:nvPr/>
        </p:nvSpPr>
        <p:spPr>
          <a:xfrm>
            <a:off x="8567926" y="3872403"/>
            <a:ext cx="2121024" cy="1335252"/>
          </a:xfrm>
          <a:prstGeom prst="verticalScroll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MFOTL</a:t>
            </a:r>
            <a:r>
              <a:rPr lang="en-CA" dirty="0"/>
              <a:t> Specification</a:t>
            </a:r>
          </a:p>
          <a:p>
            <a:pPr algn="ctr"/>
            <a:r>
              <a:rPr lang="en-CA" dirty="0"/>
              <a:t>(Property) </a:t>
            </a:r>
          </a:p>
          <a:p>
            <a:pPr algn="ctr"/>
            <a:endParaRPr lang="en-CA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664E10-98E9-4B12-AE1E-5685804AF8D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276015" y="4540029"/>
            <a:ext cx="10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59F8D7-8D52-3C3A-5F7A-67DBDA66520A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642992" y="4540029"/>
            <a:ext cx="1091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5E70E74-C7F5-F284-95C3-C58213E3D33B}"/>
              </a:ext>
            </a:extLst>
          </p:cNvPr>
          <p:cNvSpPr/>
          <p:nvPr/>
        </p:nvSpPr>
        <p:spPr>
          <a:xfrm>
            <a:off x="2372067" y="5895214"/>
            <a:ext cx="1624668" cy="63451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Compliant</a:t>
            </a:r>
            <a:endParaRPr lang="en-CA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6F25FE-0BDA-4947-3F0E-DE63EBA0E54F}"/>
              </a:ext>
            </a:extLst>
          </p:cNvPr>
          <p:cNvSpPr/>
          <p:nvPr/>
        </p:nvSpPr>
        <p:spPr>
          <a:xfrm>
            <a:off x="7559612" y="5897294"/>
            <a:ext cx="1879347" cy="6345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 K-bounded violation scenario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B641B5-B8E0-DA61-0214-B3CE403CD9CF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3184401" y="4995913"/>
            <a:ext cx="2806155" cy="89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92284E-33B4-4D99-3FFE-0581E03B6CF0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990556" y="4995913"/>
            <a:ext cx="2508730" cy="901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ruler on a blueprint&#10;&#10;Description automatically generated">
            <a:extLst>
              <a:ext uri="{FF2B5EF4-FFF2-40B4-BE49-F238E27FC236}">
                <a16:creationId xmlns:a16="http://schemas.microsoft.com/office/drawing/2014/main" id="{BFF1F5D9-D76C-1919-6DCC-A0F7BC35C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70652" y="1628130"/>
            <a:ext cx="2395390" cy="159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F3762D-7B69-7761-F1D2-D409250B53C9}"/>
              </a:ext>
            </a:extLst>
          </p:cNvPr>
          <p:cNvSpPr txBox="1"/>
          <p:nvPr/>
        </p:nvSpPr>
        <p:spPr>
          <a:xfrm>
            <a:off x="1668140" y="3184627"/>
            <a:ext cx="153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System Design </a:t>
            </a:r>
            <a:endParaRPr lang="en-CA"/>
          </a:p>
        </p:txBody>
      </p: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ACEBD0B8-86CA-DC09-A9DE-813E7BF9A7CF}"/>
              </a:ext>
            </a:extLst>
          </p:cNvPr>
          <p:cNvSpPr/>
          <p:nvPr/>
        </p:nvSpPr>
        <p:spPr>
          <a:xfrm>
            <a:off x="1459012" y="3968716"/>
            <a:ext cx="1959831" cy="1142626"/>
          </a:xfrm>
          <a:prstGeom prst="verticalScroll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MFOTL</a:t>
            </a:r>
            <a:r>
              <a:rPr lang="en-CA" dirty="0"/>
              <a:t> Specifications </a:t>
            </a:r>
          </a:p>
          <a:p>
            <a:pPr algn="ctr"/>
            <a:r>
              <a:rPr lang="en-CA" dirty="0"/>
              <a:t>(Requirements)</a:t>
            </a:r>
          </a:p>
        </p:txBody>
      </p:sp>
      <p:pic>
        <p:nvPicPr>
          <p:cNvPr id="59" name="Picture 58" descr="A clipboard with a paper on it&#10;&#10;Description automatically generated">
            <a:extLst>
              <a:ext uri="{FF2B5EF4-FFF2-40B4-BE49-F238E27FC236}">
                <a16:creationId xmlns:a16="http://schemas.microsoft.com/office/drawing/2014/main" id="{D73C5E98-8400-5EA3-696A-FC471E7CBF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38762" y="5959603"/>
            <a:ext cx="849568" cy="862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982C99-DD94-1E4E-6CEC-212C0C755164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8A4FD-4C11-4C44-841F-233AD4CE5EC2}"/>
              </a:ext>
            </a:extLst>
          </p:cNvPr>
          <p:cNvSpPr txBox="1"/>
          <p:nvPr/>
        </p:nvSpPr>
        <p:spPr>
          <a:xfrm>
            <a:off x="3304687" y="5223482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UNSAT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578AD5-2671-A848-A22D-B43F1D9472CB}"/>
              </a:ext>
            </a:extLst>
          </p:cNvPr>
          <p:cNvSpPr txBox="1"/>
          <p:nvPr/>
        </p:nvSpPr>
        <p:spPr>
          <a:xfrm>
            <a:off x="7559195" y="5345304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02C36C-E928-E247-80B2-75A76AA335B8}"/>
              </a:ext>
            </a:extLst>
          </p:cNvPr>
          <p:cNvSpPr/>
          <p:nvPr/>
        </p:nvSpPr>
        <p:spPr>
          <a:xfrm>
            <a:off x="5178222" y="5920387"/>
            <a:ext cx="1624668" cy="63451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K-bounded compliant</a:t>
            </a: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AB2DA28-2A30-764E-84C5-B7407D6C55D6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990556" y="4995913"/>
            <a:ext cx="0" cy="924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C458474-189A-4542-9DBE-83097ED31C2E}"/>
              </a:ext>
            </a:extLst>
          </p:cNvPr>
          <p:cNvSpPr txBox="1"/>
          <p:nvPr/>
        </p:nvSpPr>
        <p:spPr>
          <a:xfrm>
            <a:off x="4822953" y="5285869"/>
            <a:ext cx="165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K-bounded UNSAT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9E11C8-830F-EF2F-1FFF-8DDBCB663646}"/>
              </a:ext>
            </a:extLst>
          </p:cNvPr>
          <p:cNvSpPr/>
          <p:nvPr/>
        </p:nvSpPr>
        <p:spPr>
          <a:xfrm>
            <a:off x="4342483" y="4131326"/>
            <a:ext cx="3305059" cy="9088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Check </a:t>
            </a:r>
            <a:r>
              <a:rPr lang="en-US" b="1" dirty="0">
                <a:cs typeface="Calibri"/>
              </a:rPr>
              <a:t>MFOTL k-bounded </a:t>
            </a:r>
            <a:r>
              <a:rPr lang="en-US" dirty="0">
                <a:cs typeface="Calibri"/>
              </a:rPr>
              <a:t>satisfiability of: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¬(Requirements ⇒ Property)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152D6E-BB6D-2844-92C7-CF4F186C4878}"/>
              </a:ext>
            </a:extLst>
          </p:cNvPr>
          <p:cNvSpPr/>
          <p:nvPr/>
        </p:nvSpPr>
        <p:spPr>
          <a:xfrm>
            <a:off x="3890097" y="3428999"/>
            <a:ext cx="4184612" cy="2057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3B5E04-A508-F446-BABA-E3D9264EB90C}"/>
              </a:ext>
            </a:extLst>
          </p:cNvPr>
          <p:cNvSpPr txBox="1"/>
          <p:nvPr/>
        </p:nvSpPr>
        <p:spPr>
          <a:xfrm>
            <a:off x="5084842" y="2426593"/>
            <a:ext cx="149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Our focus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934837-18D9-6D40-8659-E6D54D58C7A4}"/>
              </a:ext>
            </a:extLst>
          </p:cNvPr>
          <p:cNvCxnSpPr>
            <a:stCxn id="26" idx="2"/>
            <a:endCxn id="25" idx="0"/>
          </p:cNvCxnSpPr>
          <p:nvPr/>
        </p:nvCxnSpPr>
        <p:spPr>
          <a:xfrm>
            <a:off x="5832628" y="2795925"/>
            <a:ext cx="149775" cy="633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8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6674-1912-644E-BD92-28232382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4"/>
            <a:ext cx="10515600" cy="1325563"/>
          </a:xfrm>
        </p:spPr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2FD2-C92C-2349-B2B4-B31F3A6FA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MFOTL bounded satisfiability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Decision procedure for MFOTL bounded satiability</a:t>
            </a:r>
          </a:p>
          <a:p>
            <a:pPr marL="0" indent="0">
              <a:buNone/>
            </a:pPr>
            <a:r>
              <a:rPr lang="en-US" dirty="0"/>
              <a:t>	a. Reducing to FOL* bounded satisfiability</a:t>
            </a:r>
          </a:p>
          <a:p>
            <a:pPr marL="0" indent="0">
              <a:buNone/>
            </a:pPr>
            <a:r>
              <a:rPr lang="en-US" b="1" dirty="0"/>
              <a:t>	b. </a:t>
            </a:r>
            <a:r>
              <a:rPr lang="en-US" sz="2400" b="1" dirty="0"/>
              <a:t>Determining</a:t>
            </a:r>
            <a:r>
              <a:rPr lang="en-US" b="1" dirty="0"/>
              <a:t> </a:t>
            </a:r>
            <a:r>
              <a:rPr lang="en-US" sz="2400" b="1" dirty="0"/>
              <a:t>FOL* bounded satisfiability via incremental approximation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17E18-2A23-C44F-89C3-5E65345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9AC448-2EC5-F0FE-64F1-6DF5B2A1F8B6}"/>
              </a:ext>
            </a:extLst>
          </p:cNvPr>
          <p:cNvSpPr/>
          <p:nvPr/>
        </p:nvSpPr>
        <p:spPr>
          <a:xfrm>
            <a:off x="579558" y="1040079"/>
            <a:ext cx="7301696" cy="2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0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4906</TotalTime>
  <Words>1558</Words>
  <Application>Microsoft Macintosh PowerPoint</Application>
  <PresentationFormat>Widescreen</PresentationFormat>
  <Paragraphs>373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Google Sans</vt:lpstr>
      <vt:lpstr>Arial</vt:lpstr>
      <vt:lpstr>Calibri</vt:lpstr>
      <vt:lpstr>Calibri Light</vt:lpstr>
      <vt:lpstr>Cambria Math</vt:lpstr>
      <vt:lpstr>office theme</vt:lpstr>
      <vt:lpstr>Office Theme</vt:lpstr>
      <vt:lpstr>PowerPoint Presentation</vt:lpstr>
      <vt:lpstr>Context: Regulatory Compliance</vt:lpstr>
      <vt:lpstr>Motivation: Verification on System Design </vt:lpstr>
      <vt:lpstr>Motivation: Verification on System Design </vt:lpstr>
      <vt:lpstr>Background: Metric First-order Temporal Logic</vt:lpstr>
      <vt:lpstr>Problem: MFOTL Finite Satisfiability</vt:lpstr>
      <vt:lpstr>Problem: Bounded MFOTL Satisfiability</vt:lpstr>
      <vt:lpstr>Problem: Bounded MFOTL Satisfiability</vt:lpstr>
      <vt:lpstr>Contributions</vt:lpstr>
      <vt:lpstr>Outline</vt:lpstr>
      <vt:lpstr>What is FOL*?</vt:lpstr>
      <vt:lpstr>MFOTL to FOL*</vt:lpstr>
      <vt:lpstr>Outline</vt:lpstr>
      <vt:lpstr>FOL* Bounded Satisfiability</vt:lpstr>
      <vt:lpstr>Bounded Satisfiability: Naive Approach </vt:lpstr>
      <vt:lpstr>Our Approach: Incremental Approximation</vt:lpstr>
      <vt:lpstr>Over-approximation</vt:lpstr>
      <vt:lpstr>Under-approximation</vt:lpstr>
      <vt:lpstr>Domain Expansion</vt:lpstr>
      <vt:lpstr>Domain Expansion</vt:lpstr>
      <vt:lpstr>Beyond Domain Approximation</vt:lpstr>
      <vt:lpstr>LEGOS: MFOTL Bounded Satisfiability Checker</vt:lpstr>
      <vt:lpstr>Case-studies</vt:lpstr>
      <vt:lpstr>Efficiency of LEGOS with/without Optimality </vt:lpstr>
      <vt:lpstr>Efficiency of LEGOS with/without Optimality</vt:lpstr>
      <vt:lpstr>Efficiency of LEGOS with/without Optimality</vt:lpstr>
      <vt:lpstr>Efficiency of IBS with/without Optimality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Nick Feng</cp:lastModifiedBy>
  <cp:revision>397</cp:revision>
  <dcterms:created xsi:type="dcterms:W3CDTF">2023-05-06T07:24:03Z</dcterms:created>
  <dcterms:modified xsi:type="dcterms:W3CDTF">2023-12-26T19:33:57Z</dcterms:modified>
</cp:coreProperties>
</file>