
<file path=[Content_Types].xml><?xml version="1.0" encoding="utf-8"?>
<Types xmlns="http://schemas.openxmlformats.org/package/2006/content-types">
  <Default Extension="xml" ContentType="application/xml"/>
  <Default Extension="jpeg" ContentType="image/jpeg"/>
  <Default Extension="tiff" ContentType="image/tiff"/>
  <Default Extension="emf" ContentType="image/x-emf"/>
  <Default Extension="xlsx" ContentType="application/vnd.openxmlformats-officedocument.spreadsheetml.sheet"/>
  <Default Extension="rels" ContentType="application/vnd.openxmlformats-package.relationships+xml"/>
  <Default Extension="vml" ContentType="application/vnd.openxmlformats-officedocument.vmlDrawing"/>
  <Default Extension="png" ContentType="image/png"/>
  <Default Extension="bin" ContentType="application/vnd.openxmlformats-officedocument.oleObjec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notesSlides/notesSlide30.xml" ContentType="application/vnd.openxmlformats-officedocument.presentationml.notesSlide+xml"/>
  <Override PartName="/ppt/notesSlides/notesSlide3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42"/>
  </p:notesMasterIdLst>
  <p:sldIdLst>
    <p:sldId id="256" r:id="rId2"/>
    <p:sldId id="258" r:id="rId3"/>
    <p:sldId id="329" r:id="rId4"/>
    <p:sldId id="332" r:id="rId5"/>
    <p:sldId id="330" r:id="rId6"/>
    <p:sldId id="331" r:id="rId7"/>
    <p:sldId id="333" r:id="rId8"/>
    <p:sldId id="334" r:id="rId9"/>
    <p:sldId id="323" r:id="rId10"/>
    <p:sldId id="335" r:id="rId11"/>
    <p:sldId id="336" r:id="rId12"/>
    <p:sldId id="337" r:id="rId13"/>
    <p:sldId id="339" r:id="rId14"/>
    <p:sldId id="338" r:id="rId15"/>
    <p:sldId id="326" r:id="rId16"/>
    <p:sldId id="327" r:id="rId17"/>
    <p:sldId id="328" r:id="rId18"/>
    <p:sldId id="271" r:id="rId19"/>
    <p:sldId id="274" r:id="rId20"/>
    <p:sldId id="275" r:id="rId21"/>
    <p:sldId id="280" r:id="rId22"/>
    <p:sldId id="351" r:id="rId23"/>
    <p:sldId id="296" r:id="rId24"/>
    <p:sldId id="297" r:id="rId25"/>
    <p:sldId id="317" r:id="rId26"/>
    <p:sldId id="299" r:id="rId27"/>
    <p:sldId id="341" r:id="rId28"/>
    <p:sldId id="342" r:id="rId29"/>
    <p:sldId id="340" r:id="rId30"/>
    <p:sldId id="352" r:id="rId31"/>
    <p:sldId id="353" r:id="rId32"/>
    <p:sldId id="355" r:id="rId33"/>
    <p:sldId id="318" r:id="rId34"/>
    <p:sldId id="344" r:id="rId35"/>
    <p:sldId id="356" r:id="rId36"/>
    <p:sldId id="354" r:id="rId37"/>
    <p:sldId id="320" r:id="rId38"/>
    <p:sldId id="347" r:id="rId39"/>
    <p:sldId id="348" r:id="rId40"/>
    <p:sldId id="349" r:id="rId41"/>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2439"/>
    <p:restoredTop sz="86078"/>
  </p:normalViewPr>
  <p:slideViewPr>
    <p:cSldViewPr snapToGrid="0" snapToObjects="1">
      <p:cViewPr varScale="1">
        <p:scale>
          <a:sx n="99" d="100"/>
          <a:sy n="99" d="100"/>
        </p:scale>
        <p:origin x="1608" y="168"/>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46" Type="http://schemas.openxmlformats.org/officeDocument/2006/relationships/tableStyles" Target="tableStyles.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notesMaster" Target="notesMasters/notesMaster1.xml"/><Relationship Id="rId43" Type="http://schemas.openxmlformats.org/officeDocument/2006/relationships/presProps" Target="presProps.xml"/><Relationship Id="rId44" Type="http://schemas.openxmlformats.org/officeDocument/2006/relationships/viewProps" Target="viewProps.xml"/><Relationship Id="rId45" Type="http://schemas.openxmlformats.org/officeDocument/2006/relationships/theme" Target="theme/theme1.xml"/></Relationships>
</file>

<file path=ppt/charts/_rels/chart1.xml.rels><?xml version="1.0" encoding="UTF-8" standalone="yes"?>
<Relationships xmlns="http://schemas.openxmlformats.org/package/2006/relationships"><Relationship Id="rId1" Type="http://schemas.microsoft.com/office/2011/relationships/chartStyle" Target="style1.xml"/><Relationship Id="rId2" Type="http://schemas.microsoft.com/office/2011/relationships/chartColorStyle" Target="colors1.xml"/><Relationship Id="rId3" Type="http://schemas.openxmlformats.org/officeDocument/2006/relationships/package" Target="../embeddings/Microsoft_Excel_Worksheet1.xlsx"/></Relationships>
</file>

<file path=ppt/charts/_rels/chart2.xml.rels><?xml version="1.0" encoding="UTF-8" standalone="yes"?>
<Relationships xmlns="http://schemas.openxmlformats.org/package/2006/relationships"><Relationship Id="rId1" Type="http://schemas.microsoft.com/office/2011/relationships/chartStyle" Target="style2.xml"/><Relationship Id="rId2" Type="http://schemas.microsoft.com/office/2011/relationships/chartColorStyle" Target="colors2.xml"/><Relationship Id="rId3" Type="http://schemas.openxmlformats.org/officeDocument/2006/relationships/package" Target="../embeddings/Microsoft_Excel_Worksheet2.xlsx"/></Relationships>
</file>

<file path=ppt/charts/_rels/chart3.xml.rels><?xml version="1.0" encoding="UTF-8" standalone="yes"?>
<Relationships xmlns="http://schemas.openxmlformats.org/package/2006/relationships"><Relationship Id="rId1" Type="http://schemas.microsoft.com/office/2011/relationships/chartStyle" Target="style3.xml"/><Relationship Id="rId2" Type="http://schemas.microsoft.com/office/2011/relationships/chartColorStyle" Target="colors3.xml"/><Relationship Id="rId3" Type="http://schemas.openxmlformats.org/officeDocument/2006/relationships/package" Target="../embeddings/Microsoft_Excel_Worksheet3.xlsx"/></Relationships>
</file>

<file path=ppt/charts/_rels/chart4.xml.rels><?xml version="1.0" encoding="UTF-8" standalone="yes"?>
<Relationships xmlns="http://schemas.openxmlformats.org/package/2006/relationships"><Relationship Id="rId1" Type="http://schemas.microsoft.com/office/2011/relationships/chartStyle" Target="style4.xml"/><Relationship Id="rId2" Type="http://schemas.microsoft.com/office/2011/relationships/chartColorStyle" Target="colors4.xml"/><Relationship Id="rId3" Type="http://schemas.openxmlformats.org/officeDocument/2006/relationships/package" Target="../embeddings/Microsoft_Excel_Worksheet4.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Search Space Size</c:v>
                </c:pt>
              </c:strCache>
            </c:strRef>
          </c:tx>
          <c:spPr>
            <a:solidFill>
              <a:schemeClr val="accent1"/>
            </a:solidFill>
            <a:ln>
              <a:noFill/>
            </a:ln>
            <a:effectLst/>
          </c:spPr>
          <c:invertIfNegative val="0"/>
          <c:cat>
            <c:strRef>
              <c:f>Sheet1!$A$2:$A$17</c:f>
              <c:strCache>
                <c:ptCount val="16"/>
                <c:pt idx="0">
                  <c:v>100</c:v>
                </c:pt>
                <c:pt idx="1">
                  <c:v>100+CExt</c:v>
                </c:pt>
                <c:pt idx="2">
                  <c:v>100+RExt</c:v>
                </c:pt>
                <c:pt idx="3">
                  <c:v>100+CExt+RExt</c:v>
                </c:pt>
                <c:pt idx="4">
                  <c:v>200</c:v>
                </c:pt>
                <c:pt idx="5">
                  <c:v>200+CExt</c:v>
                </c:pt>
                <c:pt idx="6">
                  <c:v>200+RExt</c:v>
                </c:pt>
                <c:pt idx="7">
                  <c:v>200+CExt+RExt</c:v>
                </c:pt>
                <c:pt idx="8">
                  <c:v>300</c:v>
                </c:pt>
                <c:pt idx="9">
                  <c:v>300+Cext</c:v>
                </c:pt>
                <c:pt idx="10">
                  <c:v>300+RExt</c:v>
                </c:pt>
                <c:pt idx="11">
                  <c:v>300+CExt+RExt</c:v>
                </c:pt>
                <c:pt idx="12">
                  <c:v>2000</c:v>
                </c:pt>
                <c:pt idx="13">
                  <c:v>2000+CExt</c:v>
                </c:pt>
                <c:pt idx="14">
                  <c:v>2000+RExt</c:v>
                </c:pt>
                <c:pt idx="15">
                  <c:v>2000+CExt+RExt</c:v>
                </c:pt>
              </c:strCache>
            </c:strRef>
          </c:cat>
          <c:val>
            <c:numRef>
              <c:f>Sheet1!$G$2:$G$17</c:f>
              <c:numCache>
                <c:formatCode>General</c:formatCode>
                <c:ptCount val="16"/>
                <c:pt idx="0">
                  <c:v>16481.6</c:v>
                </c:pt>
                <c:pt idx="1">
                  <c:v>16481.6</c:v>
                </c:pt>
                <c:pt idx="2">
                  <c:v>17681.0</c:v>
                </c:pt>
                <c:pt idx="3">
                  <c:v>17681.0</c:v>
                </c:pt>
                <c:pt idx="4">
                  <c:v>35617.1</c:v>
                </c:pt>
                <c:pt idx="5">
                  <c:v>35617.1</c:v>
                </c:pt>
                <c:pt idx="6">
                  <c:v>39481.8</c:v>
                </c:pt>
                <c:pt idx="7">
                  <c:v>39481.8</c:v>
                </c:pt>
                <c:pt idx="8">
                  <c:v>56388.9</c:v>
                </c:pt>
                <c:pt idx="9">
                  <c:v>56388.9</c:v>
                </c:pt>
                <c:pt idx="10">
                  <c:v>61844.3</c:v>
                </c:pt>
                <c:pt idx="11">
                  <c:v>61844.3</c:v>
                </c:pt>
                <c:pt idx="12">
                  <c:v>417669.4</c:v>
                </c:pt>
                <c:pt idx="13">
                  <c:v>417669.4</c:v>
                </c:pt>
                <c:pt idx="14">
                  <c:v>456122.4</c:v>
                </c:pt>
                <c:pt idx="15">
                  <c:v>456122.4</c:v>
                </c:pt>
              </c:numCache>
            </c:numRef>
          </c:val>
        </c:ser>
        <c:ser>
          <c:idx val="1"/>
          <c:order val="1"/>
          <c:tx>
            <c:strRef>
              <c:f>Sheet1!$C$1</c:f>
              <c:strCache>
                <c:ptCount val="1"/>
                <c:pt idx="0">
                  <c:v>SPR Validated Patches in 12 hours</c:v>
                </c:pt>
              </c:strCache>
            </c:strRef>
          </c:tx>
          <c:spPr>
            <a:solidFill>
              <a:schemeClr val="accent2"/>
            </a:solidFill>
            <a:ln>
              <a:noFill/>
            </a:ln>
            <a:effectLst/>
          </c:spPr>
          <c:invertIfNegative val="0"/>
          <c:cat>
            <c:strRef>
              <c:f>Sheet1!$A$2:$A$17</c:f>
              <c:strCache>
                <c:ptCount val="16"/>
                <c:pt idx="0">
                  <c:v>100</c:v>
                </c:pt>
                <c:pt idx="1">
                  <c:v>100+CExt</c:v>
                </c:pt>
                <c:pt idx="2">
                  <c:v>100+RExt</c:v>
                </c:pt>
                <c:pt idx="3">
                  <c:v>100+CExt+RExt</c:v>
                </c:pt>
                <c:pt idx="4">
                  <c:v>200</c:v>
                </c:pt>
                <c:pt idx="5">
                  <c:v>200+CExt</c:v>
                </c:pt>
                <c:pt idx="6">
                  <c:v>200+RExt</c:v>
                </c:pt>
                <c:pt idx="7">
                  <c:v>200+CExt+RExt</c:v>
                </c:pt>
                <c:pt idx="8">
                  <c:v>300</c:v>
                </c:pt>
                <c:pt idx="9">
                  <c:v>300+Cext</c:v>
                </c:pt>
                <c:pt idx="10">
                  <c:v>300+RExt</c:v>
                </c:pt>
                <c:pt idx="11">
                  <c:v>300+CExt+RExt</c:v>
                </c:pt>
                <c:pt idx="12">
                  <c:v>2000</c:v>
                </c:pt>
                <c:pt idx="13">
                  <c:v>2000+CExt</c:v>
                </c:pt>
                <c:pt idx="14">
                  <c:v>2000+RExt</c:v>
                </c:pt>
                <c:pt idx="15">
                  <c:v>2000+CExt+RExt</c:v>
                </c:pt>
              </c:strCache>
            </c:strRef>
          </c:cat>
          <c:val>
            <c:numRef>
              <c:f>Sheet1!$C$2:$C$17</c:f>
              <c:numCache>
                <c:formatCode>General</c:formatCode>
                <c:ptCount val="16"/>
                <c:pt idx="0">
                  <c:v>2984.0</c:v>
                </c:pt>
                <c:pt idx="1">
                  <c:v>11853.0</c:v>
                </c:pt>
                <c:pt idx="2">
                  <c:v>3030.0</c:v>
                </c:pt>
                <c:pt idx="3">
                  <c:v>11613.0</c:v>
                </c:pt>
                <c:pt idx="4">
                  <c:v>2755.0</c:v>
                </c:pt>
                <c:pt idx="5">
                  <c:v>11153.0</c:v>
                </c:pt>
                <c:pt idx="6">
                  <c:v>3953.0</c:v>
                </c:pt>
                <c:pt idx="7">
                  <c:v>11178.0</c:v>
                </c:pt>
                <c:pt idx="8">
                  <c:v>2994.0</c:v>
                </c:pt>
                <c:pt idx="9">
                  <c:v>10542.0</c:v>
                </c:pt>
                <c:pt idx="10">
                  <c:v>2248.0</c:v>
                </c:pt>
                <c:pt idx="11">
                  <c:v>10768.0</c:v>
                </c:pt>
                <c:pt idx="12">
                  <c:v>809.0</c:v>
                </c:pt>
                <c:pt idx="13">
                  <c:v>6249.0</c:v>
                </c:pt>
                <c:pt idx="14">
                  <c:v>716.0</c:v>
                </c:pt>
                <c:pt idx="15">
                  <c:v>5958.0</c:v>
                </c:pt>
              </c:numCache>
            </c:numRef>
          </c:val>
        </c:ser>
        <c:ser>
          <c:idx val="2"/>
          <c:order val="2"/>
          <c:tx>
            <c:strRef>
              <c:f>Sheet1!$D$1</c:f>
              <c:strCache>
                <c:ptCount val="1"/>
                <c:pt idx="0">
                  <c:v>Prophet Validated Patches in 12 hours</c:v>
                </c:pt>
              </c:strCache>
            </c:strRef>
          </c:tx>
          <c:spPr>
            <a:solidFill>
              <a:schemeClr val="accent3"/>
            </a:solidFill>
            <a:ln>
              <a:noFill/>
            </a:ln>
            <a:effectLst/>
          </c:spPr>
          <c:invertIfNegative val="0"/>
          <c:cat>
            <c:strRef>
              <c:f>Sheet1!$A$2:$A$17</c:f>
              <c:strCache>
                <c:ptCount val="16"/>
                <c:pt idx="0">
                  <c:v>100</c:v>
                </c:pt>
                <c:pt idx="1">
                  <c:v>100+CExt</c:v>
                </c:pt>
                <c:pt idx="2">
                  <c:v>100+RExt</c:v>
                </c:pt>
                <c:pt idx="3">
                  <c:v>100+CExt+RExt</c:v>
                </c:pt>
                <c:pt idx="4">
                  <c:v>200</c:v>
                </c:pt>
                <c:pt idx="5">
                  <c:v>200+CExt</c:v>
                </c:pt>
                <c:pt idx="6">
                  <c:v>200+RExt</c:v>
                </c:pt>
                <c:pt idx="7">
                  <c:v>200+CExt+RExt</c:v>
                </c:pt>
                <c:pt idx="8">
                  <c:v>300</c:v>
                </c:pt>
                <c:pt idx="9">
                  <c:v>300+Cext</c:v>
                </c:pt>
                <c:pt idx="10">
                  <c:v>300+RExt</c:v>
                </c:pt>
                <c:pt idx="11">
                  <c:v>300+CExt+RExt</c:v>
                </c:pt>
                <c:pt idx="12">
                  <c:v>2000</c:v>
                </c:pt>
                <c:pt idx="13">
                  <c:v>2000+CExt</c:v>
                </c:pt>
                <c:pt idx="14">
                  <c:v>2000+RExt</c:v>
                </c:pt>
                <c:pt idx="15">
                  <c:v>2000+CExt+RExt</c:v>
                </c:pt>
              </c:strCache>
            </c:strRef>
          </c:cat>
          <c:val>
            <c:numRef>
              <c:f>Sheet1!$D$2:$D$17</c:f>
              <c:numCache>
                <c:formatCode>General</c:formatCode>
                <c:ptCount val="16"/>
                <c:pt idx="0">
                  <c:v>2760.0</c:v>
                </c:pt>
                <c:pt idx="1">
                  <c:v>12367.0</c:v>
                </c:pt>
                <c:pt idx="2">
                  <c:v>2510.0</c:v>
                </c:pt>
                <c:pt idx="3">
                  <c:v>12053.0</c:v>
                </c:pt>
                <c:pt idx="4">
                  <c:v>2864.0</c:v>
                </c:pt>
                <c:pt idx="5">
                  <c:v>11446.0</c:v>
                </c:pt>
                <c:pt idx="6">
                  <c:v>2238.0</c:v>
                </c:pt>
                <c:pt idx="7">
                  <c:v>11362.0</c:v>
                </c:pt>
                <c:pt idx="8">
                  <c:v>2835.0</c:v>
                </c:pt>
                <c:pt idx="9">
                  <c:v>11373.0</c:v>
                </c:pt>
                <c:pt idx="10">
                  <c:v>1831.0</c:v>
                </c:pt>
                <c:pt idx="11">
                  <c:v>11308.0</c:v>
                </c:pt>
                <c:pt idx="12">
                  <c:v>1346.0</c:v>
                </c:pt>
                <c:pt idx="13">
                  <c:v>8361.0</c:v>
                </c:pt>
                <c:pt idx="14">
                  <c:v>1320.0</c:v>
                </c:pt>
                <c:pt idx="15">
                  <c:v>8102.0</c:v>
                </c:pt>
              </c:numCache>
            </c:numRef>
          </c:val>
        </c:ser>
        <c:dLbls>
          <c:showLegendKey val="0"/>
          <c:showVal val="0"/>
          <c:showCatName val="0"/>
          <c:showSerName val="0"/>
          <c:showPercent val="0"/>
          <c:showBubbleSize val="0"/>
        </c:dLbls>
        <c:gapWidth val="219"/>
        <c:overlap val="-27"/>
        <c:axId val="-2106065184"/>
        <c:axId val="-2106005600"/>
      </c:barChart>
      <c:catAx>
        <c:axId val="-210606518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2106005600"/>
        <c:crosses val="autoZero"/>
        <c:auto val="1"/>
        <c:lblAlgn val="ctr"/>
        <c:lblOffset val="100"/>
        <c:noMultiLvlLbl val="0"/>
      </c:catAx>
      <c:valAx>
        <c:axId val="-2106005600"/>
        <c:scaling>
          <c:logBase val="10.0"/>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2106065184"/>
        <c:crosses val="autoZero"/>
        <c:crossBetween val="between"/>
      </c:valAx>
      <c:spPr>
        <a:noFill/>
        <a:ln>
          <a:noFill/>
        </a:ln>
        <a:effectLst/>
      </c:spPr>
    </c:plotArea>
    <c:legend>
      <c:legendPos val="t"/>
      <c:layout/>
      <c:overlay val="0"/>
      <c:spPr>
        <a:noFill/>
        <a:ln>
          <a:noFill/>
        </a:ln>
        <a:effectLst/>
      </c:spPr>
      <c:txPr>
        <a:bodyPr rot="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Search Space Size</c:v>
                </c:pt>
              </c:strCache>
            </c:strRef>
          </c:tx>
          <c:spPr>
            <a:solidFill>
              <a:schemeClr val="accent1"/>
            </a:solidFill>
            <a:ln>
              <a:noFill/>
            </a:ln>
            <a:effectLst/>
          </c:spPr>
          <c:invertIfNegative val="0"/>
          <c:cat>
            <c:strRef>
              <c:f>Sheet1!$A$2:$A$17</c:f>
              <c:strCache>
                <c:ptCount val="16"/>
                <c:pt idx="0">
                  <c:v>100</c:v>
                </c:pt>
                <c:pt idx="1">
                  <c:v>100+CExt</c:v>
                </c:pt>
                <c:pt idx="2">
                  <c:v>100+RExt</c:v>
                </c:pt>
                <c:pt idx="3">
                  <c:v>100+CExt+RExt</c:v>
                </c:pt>
                <c:pt idx="4">
                  <c:v>200</c:v>
                </c:pt>
                <c:pt idx="5">
                  <c:v>200+CExt</c:v>
                </c:pt>
                <c:pt idx="6">
                  <c:v>200+RExt</c:v>
                </c:pt>
                <c:pt idx="7">
                  <c:v>200+CExt+RExt</c:v>
                </c:pt>
                <c:pt idx="8">
                  <c:v>300</c:v>
                </c:pt>
                <c:pt idx="9">
                  <c:v>300+Cext</c:v>
                </c:pt>
                <c:pt idx="10">
                  <c:v>300+RExt</c:v>
                </c:pt>
                <c:pt idx="11">
                  <c:v>300+CExt+RExt</c:v>
                </c:pt>
                <c:pt idx="12">
                  <c:v>2000</c:v>
                </c:pt>
                <c:pt idx="13">
                  <c:v>2000+CExt</c:v>
                </c:pt>
                <c:pt idx="14">
                  <c:v>2000+RExt</c:v>
                </c:pt>
                <c:pt idx="15">
                  <c:v>2000+CExt+RExt</c:v>
                </c:pt>
              </c:strCache>
            </c:strRef>
          </c:cat>
          <c:val>
            <c:numRef>
              <c:f>Sheet1!$G$2:$G$17</c:f>
              <c:numCache>
                <c:formatCode>General</c:formatCode>
                <c:ptCount val="16"/>
                <c:pt idx="0">
                  <c:v>16481.6</c:v>
                </c:pt>
                <c:pt idx="1">
                  <c:v>16481.6</c:v>
                </c:pt>
                <c:pt idx="2">
                  <c:v>17681.0</c:v>
                </c:pt>
                <c:pt idx="3">
                  <c:v>17681.0</c:v>
                </c:pt>
                <c:pt idx="4">
                  <c:v>35617.1</c:v>
                </c:pt>
                <c:pt idx="5">
                  <c:v>35617.1</c:v>
                </c:pt>
                <c:pt idx="6">
                  <c:v>39481.8</c:v>
                </c:pt>
                <c:pt idx="7">
                  <c:v>39481.8</c:v>
                </c:pt>
                <c:pt idx="8">
                  <c:v>56388.9</c:v>
                </c:pt>
                <c:pt idx="9">
                  <c:v>56388.9</c:v>
                </c:pt>
                <c:pt idx="10">
                  <c:v>61844.3</c:v>
                </c:pt>
                <c:pt idx="11">
                  <c:v>61844.3</c:v>
                </c:pt>
                <c:pt idx="12">
                  <c:v>417669.4</c:v>
                </c:pt>
                <c:pt idx="13">
                  <c:v>417669.4</c:v>
                </c:pt>
                <c:pt idx="14">
                  <c:v>456122.4</c:v>
                </c:pt>
                <c:pt idx="15">
                  <c:v>456122.4</c:v>
                </c:pt>
              </c:numCache>
            </c:numRef>
          </c:val>
        </c:ser>
        <c:ser>
          <c:idx val="1"/>
          <c:order val="1"/>
          <c:tx>
            <c:strRef>
              <c:f>Sheet1!$C$1</c:f>
              <c:strCache>
                <c:ptCount val="1"/>
                <c:pt idx="0">
                  <c:v>SPR Correct Patches in 12 hours</c:v>
                </c:pt>
              </c:strCache>
            </c:strRef>
          </c:tx>
          <c:spPr>
            <a:solidFill>
              <a:schemeClr val="accent2"/>
            </a:solidFill>
            <a:ln>
              <a:noFill/>
            </a:ln>
            <a:effectLst/>
          </c:spPr>
          <c:invertIfNegative val="0"/>
          <c:cat>
            <c:strRef>
              <c:f>Sheet1!$A$2:$A$17</c:f>
              <c:strCache>
                <c:ptCount val="16"/>
                <c:pt idx="0">
                  <c:v>100</c:v>
                </c:pt>
                <c:pt idx="1">
                  <c:v>100+CExt</c:v>
                </c:pt>
                <c:pt idx="2">
                  <c:v>100+RExt</c:v>
                </c:pt>
                <c:pt idx="3">
                  <c:v>100+CExt+RExt</c:v>
                </c:pt>
                <c:pt idx="4">
                  <c:v>200</c:v>
                </c:pt>
                <c:pt idx="5">
                  <c:v>200+CExt</c:v>
                </c:pt>
                <c:pt idx="6">
                  <c:v>200+RExt</c:v>
                </c:pt>
                <c:pt idx="7">
                  <c:v>200+CExt+RExt</c:v>
                </c:pt>
                <c:pt idx="8">
                  <c:v>300</c:v>
                </c:pt>
                <c:pt idx="9">
                  <c:v>300+Cext</c:v>
                </c:pt>
                <c:pt idx="10">
                  <c:v>300+RExt</c:v>
                </c:pt>
                <c:pt idx="11">
                  <c:v>300+CExt+RExt</c:v>
                </c:pt>
                <c:pt idx="12">
                  <c:v>2000</c:v>
                </c:pt>
                <c:pt idx="13">
                  <c:v>2000+CExt</c:v>
                </c:pt>
                <c:pt idx="14">
                  <c:v>2000+RExt</c:v>
                </c:pt>
                <c:pt idx="15">
                  <c:v>2000+CExt+RExt</c:v>
                </c:pt>
              </c:strCache>
            </c:strRef>
          </c:cat>
          <c:val>
            <c:numRef>
              <c:f>Sheet1!$C$2:$C$17</c:f>
              <c:numCache>
                <c:formatCode>General</c:formatCode>
                <c:ptCount val="16"/>
                <c:pt idx="0">
                  <c:v>19.0</c:v>
                </c:pt>
                <c:pt idx="1">
                  <c:v>16.0</c:v>
                </c:pt>
                <c:pt idx="2">
                  <c:v>20.0</c:v>
                </c:pt>
                <c:pt idx="3">
                  <c:v>18.0</c:v>
                </c:pt>
                <c:pt idx="4">
                  <c:v>23.0</c:v>
                </c:pt>
                <c:pt idx="5">
                  <c:v>19.0</c:v>
                </c:pt>
                <c:pt idx="6">
                  <c:v>23.0</c:v>
                </c:pt>
                <c:pt idx="7">
                  <c:v>19.0</c:v>
                </c:pt>
                <c:pt idx="8">
                  <c:v>22.0</c:v>
                </c:pt>
                <c:pt idx="9">
                  <c:v>18.0</c:v>
                </c:pt>
                <c:pt idx="10">
                  <c:v>22.0</c:v>
                </c:pt>
                <c:pt idx="11">
                  <c:v>18.0</c:v>
                </c:pt>
                <c:pt idx="12">
                  <c:v>12.0</c:v>
                </c:pt>
                <c:pt idx="13">
                  <c:v>11.0</c:v>
                </c:pt>
                <c:pt idx="14">
                  <c:v>12.0</c:v>
                </c:pt>
                <c:pt idx="15">
                  <c:v>11.0</c:v>
                </c:pt>
              </c:numCache>
            </c:numRef>
          </c:val>
        </c:ser>
        <c:ser>
          <c:idx val="2"/>
          <c:order val="2"/>
          <c:tx>
            <c:strRef>
              <c:f>Sheet1!$D$1</c:f>
              <c:strCache>
                <c:ptCount val="1"/>
                <c:pt idx="0">
                  <c:v>Prophet Correct Patches in 12 hours</c:v>
                </c:pt>
              </c:strCache>
            </c:strRef>
          </c:tx>
          <c:spPr>
            <a:solidFill>
              <a:schemeClr val="accent3"/>
            </a:solidFill>
            <a:ln>
              <a:noFill/>
            </a:ln>
            <a:effectLst/>
          </c:spPr>
          <c:invertIfNegative val="0"/>
          <c:cat>
            <c:strRef>
              <c:f>Sheet1!$A$2:$A$17</c:f>
              <c:strCache>
                <c:ptCount val="16"/>
                <c:pt idx="0">
                  <c:v>100</c:v>
                </c:pt>
                <c:pt idx="1">
                  <c:v>100+CExt</c:v>
                </c:pt>
                <c:pt idx="2">
                  <c:v>100+RExt</c:v>
                </c:pt>
                <c:pt idx="3">
                  <c:v>100+CExt+RExt</c:v>
                </c:pt>
                <c:pt idx="4">
                  <c:v>200</c:v>
                </c:pt>
                <c:pt idx="5">
                  <c:v>200+CExt</c:v>
                </c:pt>
                <c:pt idx="6">
                  <c:v>200+RExt</c:v>
                </c:pt>
                <c:pt idx="7">
                  <c:v>200+CExt+RExt</c:v>
                </c:pt>
                <c:pt idx="8">
                  <c:v>300</c:v>
                </c:pt>
                <c:pt idx="9">
                  <c:v>300+Cext</c:v>
                </c:pt>
                <c:pt idx="10">
                  <c:v>300+RExt</c:v>
                </c:pt>
                <c:pt idx="11">
                  <c:v>300+CExt+RExt</c:v>
                </c:pt>
                <c:pt idx="12">
                  <c:v>2000</c:v>
                </c:pt>
                <c:pt idx="13">
                  <c:v>2000+CExt</c:v>
                </c:pt>
                <c:pt idx="14">
                  <c:v>2000+RExt</c:v>
                </c:pt>
                <c:pt idx="15">
                  <c:v>2000+CExt+RExt</c:v>
                </c:pt>
              </c:strCache>
            </c:strRef>
          </c:cat>
          <c:val>
            <c:numRef>
              <c:f>Sheet1!$D$2:$D$17</c:f>
              <c:numCache>
                <c:formatCode>General</c:formatCode>
                <c:ptCount val="16"/>
                <c:pt idx="0">
                  <c:v>20.0</c:v>
                </c:pt>
                <c:pt idx="1">
                  <c:v>15.0</c:v>
                </c:pt>
                <c:pt idx="2">
                  <c:v>20.0</c:v>
                </c:pt>
                <c:pt idx="3">
                  <c:v>15.0</c:v>
                </c:pt>
                <c:pt idx="4">
                  <c:v>25.0</c:v>
                </c:pt>
                <c:pt idx="5">
                  <c:v>19.0</c:v>
                </c:pt>
                <c:pt idx="6">
                  <c:v>23.0</c:v>
                </c:pt>
                <c:pt idx="7">
                  <c:v>18.0</c:v>
                </c:pt>
                <c:pt idx="8">
                  <c:v>25.0</c:v>
                </c:pt>
                <c:pt idx="9">
                  <c:v>19.0</c:v>
                </c:pt>
                <c:pt idx="10">
                  <c:v>23.0</c:v>
                </c:pt>
                <c:pt idx="11">
                  <c:v>18.0</c:v>
                </c:pt>
                <c:pt idx="12">
                  <c:v>17.0</c:v>
                </c:pt>
                <c:pt idx="13">
                  <c:v>12.0</c:v>
                </c:pt>
                <c:pt idx="14">
                  <c:v>15.0</c:v>
                </c:pt>
                <c:pt idx="15">
                  <c:v>11.0</c:v>
                </c:pt>
              </c:numCache>
            </c:numRef>
          </c:val>
        </c:ser>
        <c:dLbls>
          <c:showLegendKey val="0"/>
          <c:showVal val="0"/>
          <c:showCatName val="0"/>
          <c:showSerName val="0"/>
          <c:showPercent val="0"/>
          <c:showBubbleSize val="0"/>
        </c:dLbls>
        <c:gapWidth val="219"/>
        <c:overlap val="-27"/>
        <c:axId val="-2098430048"/>
        <c:axId val="-2098426560"/>
      </c:barChart>
      <c:catAx>
        <c:axId val="-209843004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2098426560"/>
        <c:crosses val="autoZero"/>
        <c:auto val="1"/>
        <c:lblAlgn val="ctr"/>
        <c:lblOffset val="100"/>
        <c:noMultiLvlLbl val="0"/>
      </c:catAx>
      <c:valAx>
        <c:axId val="-2098426560"/>
        <c:scaling>
          <c:logBase val="10.0"/>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2098430048"/>
        <c:crosses val="autoZero"/>
        <c:crossBetween val="between"/>
      </c:valAx>
      <c:spPr>
        <a:noFill/>
        <a:ln>
          <a:noFill/>
        </a:ln>
        <a:effectLst/>
      </c:spPr>
    </c:plotArea>
    <c:legend>
      <c:legendPos val="t"/>
      <c:layout/>
      <c:overlay val="0"/>
      <c:spPr>
        <a:noFill/>
        <a:ln>
          <a:noFill/>
        </a:ln>
        <a:effectLst/>
      </c:spPr>
      <c:txPr>
        <a:bodyPr rot="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dirty="0" smtClean="0"/>
              <a:t>SPR</a:t>
            </a:r>
          </a:p>
        </c:rich>
      </c:tx>
      <c:layout/>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First Validated is Correct</c:v>
                </c:pt>
              </c:strCache>
            </c:strRef>
          </c:tx>
          <c:spPr>
            <a:solidFill>
              <a:schemeClr val="accent1"/>
            </a:solidFill>
            <a:ln>
              <a:noFill/>
            </a:ln>
            <a:effectLst/>
          </c:spPr>
          <c:invertIfNegative val="0"/>
          <c:cat>
            <c:strRef>
              <c:f>Sheet1!$A$2:$A$17</c:f>
              <c:strCache>
                <c:ptCount val="16"/>
                <c:pt idx="0">
                  <c:v>100</c:v>
                </c:pt>
                <c:pt idx="1">
                  <c:v>100+CExt</c:v>
                </c:pt>
                <c:pt idx="2">
                  <c:v>100+RExt</c:v>
                </c:pt>
                <c:pt idx="3">
                  <c:v>100+CExt+RExt</c:v>
                </c:pt>
                <c:pt idx="4">
                  <c:v>200</c:v>
                </c:pt>
                <c:pt idx="5">
                  <c:v>200+CExt</c:v>
                </c:pt>
                <c:pt idx="6">
                  <c:v>200+RExt</c:v>
                </c:pt>
                <c:pt idx="7">
                  <c:v>200+CExt+RExt</c:v>
                </c:pt>
                <c:pt idx="8">
                  <c:v>300</c:v>
                </c:pt>
                <c:pt idx="9">
                  <c:v>300+Cext</c:v>
                </c:pt>
                <c:pt idx="10">
                  <c:v>300+RExt</c:v>
                </c:pt>
                <c:pt idx="11">
                  <c:v>300+CExt+RExt</c:v>
                </c:pt>
                <c:pt idx="12">
                  <c:v>2000</c:v>
                </c:pt>
                <c:pt idx="13">
                  <c:v>2000+CExt</c:v>
                </c:pt>
                <c:pt idx="14">
                  <c:v>2000+RExt</c:v>
                </c:pt>
                <c:pt idx="15">
                  <c:v>2000+CExt+RExt</c:v>
                </c:pt>
              </c:strCache>
            </c:strRef>
          </c:cat>
          <c:val>
            <c:numRef>
              <c:f>Sheet1!$B$2:$B$17</c:f>
              <c:numCache>
                <c:formatCode>General</c:formatCode>
                <c:ptCount val="16"/>
                <c:pt idx="0">
                  <c:v>9.0</c:v>
                </c:pt>
                <c:pt idx="1">
                  <c:v>9.0</c:v>
                </c:pt>
                <c:pt idx="2">
                  <c:v>9.0</c:v>
                </c:pt>
                <c:pt idx="3">
                  <c:v>9.0</c:v>
                </c:pt>
                <c:pt idx="4">
                  <c:v>11.0</c:v>
                </c:pt>
                <c:pt idx="5">
                  <c:v>11.0</c:v>
                </c:pt>
                <c:pt idx="6">
                  <c:v>11.0</c:v>
                </c:pt>
                <c:pt idx="7">
                  <c:v>11.0</c:v>
                </c:pt>
                <c:pt idx="8">
                  <c:v>9.0</c:v>
                </c:pt>
                <c:pt idx="9">
                  <c:v>9.0</c:v>
                </c:pt>
                <c:pt idx="10">
                  <c:v>9.0</c:v>
                </c:pt>
                <c:pt idx="11">
                  <c:v>9.0</c:v>
                </c:pt>
                <c:pt idx="12">
                  <c:v>7.0</c:v>
                </c:pt>
                <c:pt idx="13">
                  <c:v>7.0</c:v>
                </c:pt>
                <c:pt idx="14">
                  <c:v>7.0</c:v>
                </c:pt>
                <c:pt idx="15">
                  <c:v>7.0</c:v>
                </c:pt>
              </c:numCache>
            </c:numRef>
          </c:val>
        </c:ser>
        <c:ser>
          <c:idx val="1"/>
          <c:order val="1"/>
          <c:tx>
            <c:strRef>
              <c:f>Sheet1!$C$1</c:f>
              <c:strCache>
                <c:ptCount val="1"/>
                <c:pt idx="0">
                  <c:v>Blocked by Validated but Incorrect</c:v>
                </c:pt>
              </c:strCache>
            </c:strRef>
          </c:tx>
          <c:spPr>
            <a:solidFill>
              <a:schemeClr val="accent2"/>
            </a:solidFill>
            <a:ln>
              <a:noFill/>
            </a:ln>
            <a:effectLst/>
          </c:spPr>
          <c:invertIfNegative val="0"/>
          <c:cat>
            <c:strRef>
              <c:f>Sheet1!$A$2:$A$17</c:f>
              <c:strCache>
                <c:ptCount val="16"/>
                <c:pt idx="0">
                  <c:v>100</c:v>
                </c:pt>
                <c:pt idx="1">
                  <c:v>100+CExt</c:v>
                </c:pt>
                <c:pt idx="2">
                  <c:v>100+RExt</c:v>
                </c:pt>
                <c:pt idx="3">
                  <c:v>100+CExt+RExt</c:v>
                </c:pt>
                <c:pt idx="4">
                  <c:v>200</c:v>
                </c:pt>
                <c:pt idx="5">
                  <c:v>200+CExt</c:v>
                </c:pt>
                <c:pt idx="6">
                  <c:v>200+RExt</c:v>
                </c:pt>
                <c:pt idx="7">
                  <c:v>200+CExt+RExt</c:v>
                </c:pt>
                <c:pt idx="8">
                  <c:v>300</c:v>
                </c:pt>
                <c:pt idx="9">
                  <c:v>300+Cext</c:v>
                </c:pt>
                <c:pt idx="10">
                  <c:v>300+RExt</c:v>
                </c:pt>
                <c:pt idx="11">
                  <c:v>300+CExt+RExt</c:v>
                </c:pt>
                <c:pt idx="12">
                  <c:v>2000</c:v>
                </c:pt>
                <c:pt idx="13">
                  <c:v>2000+CExt</c:v>
                </c:pt>
                <c:pt idx="14">
                  <c:v>2000+RExt</c:v>
                </c:pt>
                <c:pt idx="15">
                  <c:v>2000+CExt+RExt</c:v>
                </c:pt>
              </c:strCache>
            </c:strRef>
          </c:cat>
          <c:val>
            <c:numRef>
              <c:f>Sheet1!$C$2:$C$17</c:f>
              <c:numCache>
                <c:formatCode>General</c:formatCode>
                <c:ptCount val="16"/>
                <c:pt idx="0">
                  <c:v>6.0</c:v>
                </c:pt>
                <c:pt idx="1">
                  <c:v>7.0</c:v>
                </c:pt>
                <c:pt idx="2">
                  <c:v>7.0</c:v>
                </c:pt>
                <c:pt idx="3">
                  <c:v>7.0</c:v>
                </c:pt>
                <c:pt idx="4">
                  <c:v>7.0</c:v>
                </c:pt>
                <c:pt idx="5">
                  <c:v>7.0</c:v>
                </c:pt>
                <c:pt idx="6">
                  <c:v>7.0</c:v>
                </c:pt>
                <c:pt idx="7">
                  <c:v>7.0</c:v>
                </c:pt>
                <c:pt idx="8">
                  <c:v>9.0</c:v>
                </c:pt>
                <c:pt idx="9">
                  <c:v>10.0</c:v>
                </c:pt>
                <c:pt idx="10">
                  <c:v>10.0</c:v>
                </c:pt>
                <c:pt idx="11">
                  <c:v>11.0</c:v>
                </c:pt>
                <c:pt idx="12">
                  <c:v>7.0</c:v>
                </c:pt>
                <c:pt idx="13">
                  <c:v>8.0</c:v>
                </c:pt>
                <c:pt idx="14">
                  <c:v>9.0</c:v>
                </c:pt>
                <c:pt idx="15">
                  <c:v>9.0</c:v>
                </c:pt>
              </c:numCache>
            </c:numRef>
          </c:val>
        </c:ser>
        <c:ser>
          <c:idx val="2"/>
          <c:order val="2"/>
          <c:tx>
            <c:strRef>
              <c:f>Sheet1!$D$1</c:f>
              <c:strCache>
                <c:ptCount val="1"/>
                <c:pt idx="0">
                  <c:v>Timeout</c:v>
                </c:pt>
              </c:strCache>
            </c:strRef>
          </c:tx>
          <c:spPr>
            <a:solidFill>
              <a:schemeClr val="accent3"/>
            </a:solidFill>
            <a:ln>
              <a:noFill/>
            </a:ln>
            <a:effectLst/>
          </c:spPr>
          <c:invertIfNegative val="0"/>
          <c:cat>
            <c:strRef>
              <c:f>Sheet1!$A$2:$A$17</c:f>
              <c:strCache>
                <c:ptCount val="16"/>
                <c:pt idx="0">
                  <c:v>100</c:v>
                </c:pt>
                <c:pt idx="1">
                  <c:v>100+CExt</c:v>
                </c:pt>
                <c:pt idx="2">
                  <c:v>100+RExt</c:v>
                </c:pt>
                <c:pt idx="3">
                  <c:v>100+CExt+RExt</c:v>
                </c:pt>
                <c:pt idx="4">
                  <c:v>200</c:v>
                </c:pt>
                <c:pt idx="5">
                  <c:v>200+CExt</c:v>
                </c:pt>
                <c:pt idx="6">
                  <c:v>200+RExt</c:v>
                </c:pt>
                <c:pt idx="7">
                  <c:v>200+CExt+RExt</c:v>
                </c:pt>
                <c:pt idx="8">
                  <c:v>300</c:v>
                </c:pt>
                <c:pt idx="9">
                  <c:v>300+Cext</c:v>
                </c:pt>
                <c:pt idx="10">
                  <c:v>300+RExt</c:v>
                </c:pt>
                <c:pt idx="11">
                  <c:v>300+CExt+RExt</c:v>
                </c:pt>
                <c:pt idx="12">
                  <c:v>2000</c:v>
                </c:pt>
                <c:pt idx="13">
                  <c:v>2000+CExt</c:v>
                </c:pt>
                <c:pt idx="14">
                  <c:v>2000+RExt</c:v>
                </c:pt>
                <c:pt idx="15">
                  <c:v>2000+CExt+RExt</c:v>
                </c:pt>
              </c:strCache>
            </c:strRef>
          </c:cat>
          <c:val>
            <c:numRef>
              <c:f>Sheet1!$D$2:$D$17</c:f>
              <c:numCache>
                <c:formatCode>General</c:formatCode>
                <c:ptCount val="16"/>
                <c:pt idx="0">
                  <c:v>1.0</c:v>
                </c:pt>
                <c:pt idx="1">
                  <c:v>0.0</c:v>
                </c:pt>
                <c:pt idx="2">
                  <c:v>0.0</c:v>
                </c:pt>
                <c:pt idx="3">
                  <c:v>0.0</c:v>
                </c:pt>
                <c:pt idx="4">
                  <c:v>1.0</c:v>
                </c:pt>
                <c:pt idx="5">
                  <c:v>1.0</c:v>
                </c:pt>
                <c:pt idx="6">
                  <c:v>2.0</c:v>
                </c:pt>
                <c:pt idx="7">
                  <c:v>2.0</c:v>
                </c:pt>
                <c:pt idx="8">
                  <c:v>1.0</c:v>
                </c:pt>
                <c:pt idx="9">
                  <c:v>2.0</c:v>
                </c:pt>
                <c:pt idx="10">
                  <c:v>2.0</c:v>
                </c:pt>
                <c:pt idx="11">
                  <c:v>3.0</c:v>
                </c:pt>
                <c:pt idx="12">
                  <c:v>6.0</c:v>
                </c:pt>
                <c:pt idx="13">
                  <c:v>7.0</c:v>
                </c:pt>
                <c:pt idx="14">
                  <c:v>6.0</c:v>
                </c:pt>
                <c:pt idx="15">
                  <c:v>8.0</c:v>
                </c:pt>
              </c:numCache>
            </c:numRef>
          </c:val>
        </c:ser>
        <c:dLbls>
          <c:showLegendKey val="0"/>
          <c:showVal val="0"/>
          <c:showCatName val="0"/>
          <c:showSerName val="0"/>
          <c:showPercent val="0"/>
          <c:showBubbleSize val="0"/>
        </c:dLbls>
        <c:gapWidth val="219"/>
        <c:overlap val="-27"/>
        <c:axId val="-2098788960"/>
        <c:axId val="-2098785472"/>
      </c:barChart>
      <c:catAx>
        <c:axId val="-209878896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2098785472"/>
        <c:crosses val="autoZero"/>
        <c:auto val="1"/>
        <c:lblAlgn val="ctr"/>
        <c:lblOffset val="100"/>
        <c:noMultiLvlLbl val="0"/>
      </c:catAx>
      <c:valAx>
        <c:axId val="-2098785472"/>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2098788960"/>
        <c:crosses val="autoZero"/>
        <c:crossBetween val="between"/>
      </c:valAx>
      <c:spPr>
        <a:noFill/>
        <a:ln>
          <a:noFill/>
        </a:ln>
        <a:effectLst/>
      </c:spPr>
    </c:plotArea>
    <c:legend>
      <c:legendPos val="t"/>
      <c:layout/>
      <c:overlay val="0"/>
      <c:spPr>
        <a:noFill/>
        <a:ln>
          <a:noFill/>
        </a:ln>
        <a:effectLst/>
      </c:spPr>
      <c:txPr>
        <a:bodyPr rot="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dirty="0" smtClean="0"/>
              <a:t>Prophet</a:t>
            </a:r>
          </a:p>
        </c:rich>
      </c:tx>
      <c:layout/>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First Validated is Correct</c:v>
                </c:pt>
              </c:strCache>
            </c:strRef>
          </c:tx>
          <c:spPr>
            <a:solidFill>
              <a:schemeClr val="accent1"/>
            </a:solidFill>
            <a:ln>
              <a:noFill/>
            </a:ln>
            <a:effectLst/>
          </c:spPr>
          <c:invertIfNegative val="0"/>
          <c:cat>
            <c:strRef>
              <c:f>Sheet1!$A$2:$A$17</c:f>
              <c:strCache>
                <c:ptCount val="16"/>
                <c:pt idx="0">
                  <c:v>100</c:v>
                </c:pt>
                <c:pt idx="1">
                  <c:v>100+CExt</c:v>
                </c:pt>
                <c:pt idx="2">
                  <c:v>100+RExt</c:v>
                </c:pt>
                <c:pt idx="3">
                  <c:v>100+CExt+RExt</c:v>
                </c:pt>
                <c:pt idx="4">
                  <c:v>200</c:v>
                </c:pt>
                <c:pt idx="5">
                  <c:v>200+CExt</c:v>
                </c:pt>
                <c:pt idx="6">
                  <c:v>200+RExt</c:v>
                </c:pt>
                <c:pt idx="7">
                  <c:v>200+CExt+RExt</c:v>
                </c:pt>
                <c:pt idx="8">
                  <c:v>300</c:v>
                </c:pt>
                <c:pt idx="9">
                  <c:v>300+Cext</c:v>
                </c:pt>
                <c:pt idx="10">
                  <c:v>300+RExt</c:v>
                </c:pt>
                <c:pt idx="11">
                  <c:v>300+CExt+RExt</c:v>
                </c:pt>
                <c:pt idx="12">
                  <c:v>2000</c:v>
                </c:pt>
                <c:pt idx="13">
                  <c:v>2000+CExt</c:v>
                </c:pt>
                <c:pt idx="14">
                  <c:v>2000+RExt</c:v>
                </c:pt>
                <c:pt idx="15">
                  <c:v>2000+CExt+RExt</c:v>
                </c:pt>
              </c:strCache>
            </c:strRef>
          </c:cat>
          <c:val>
            <c:numRef>
              <c:f>Sheet1!$B$2:$B$17</c:f>
              <c:numCache>
                <c:formatCode>General</c:formatCode>
                <c:ptCount val="16"/>
                <c:pt idx="0">
                  <c:v>12.0</c:v>
                </c:pt>
                <c:pt idx="1">
                  <c:v>9.0</c:v>
                </c:pt>
                <c:pt idx="2">
                  <c:v>13.0</c:v>
                </c:pt>
                <c:pt idx="3">
                  <c:v>9.0</c:v>
                </c:pt>
                <c:pt idx="4">
                  <c:v>15.0</c:v>
                </c:pt>
                <c:pt idx="5">
                  <c:v>11.0</c:v>
                </c:pt>
                <c:pt idx="6">
                  <c:v>15.0</c:v>
                </c:pt>
                <c:pt idx="7">
                  <c:v>11.0</c:v>
                </c:pt>
                <c:pt idx="8">
                  <c:v>14.0</c:v>
                </c:pt>
                <c:pt idx="9">
                  <c:v>10.0</c:v>
                </c:pt>
                <c:pt idx="10">
                  <c:v>14.0</c:v>
                </c:pt>
                <c:pt idx="11">
                  <c:v>10.0</c:v>
                </c:pt>
                <c:pt idx="12">
                  <c:v>11.0</c:v>
                </c:pt>
                <c:pt idx="13">
                  <c:v>7.0</c:v>
                </c:pt>
                <c:pt idx="14">
                  <c:v>9.0</c:v>
                </c:pt>
                <c:pt idx="15">
                  <c:v>6.0</c:v>
                </c:pt>
              </c:numCache>
            </c:numRef>
          </c:val>
        </c:ser>
        <c:ser>
          <c:idx val="1"/>
          <c:order val="1"/>
          <c:tx>
            <c:strRef>
              <c:f>Sheet1!$C$1</c:f>
              <c:strCache>
                <c:ptCount val="1"/>
                <c:pt idx="0">
                  <c:v>Blocked by Validated but Incorrect</c:v>
                </c:pt>
              </c:strCache>
            </c:strRef>
          </c:tx>
          <c:spPr>
            <a:solidFill>
              <a:schemeClr val="accent2"/>
            </a:solidFill>
            <a:ln>
              <a:noFill/>
            </a:ln>
            <a:effectLst/>
          </c:spPr>
          <c:invertIfNegative val="0"/>
          <c:cat>
            <c:strRef>
              <c:f>Sheet1!$A$2:$A$17</c:f>
              <c:strCache>
                <c:ptCount val="16"/>
                <c:pt idx="0">
                  <c:v>100</c:v>
                </c:pt>
                <c:pt idx="1">
                  <c:v>100+CExt</c:v>
                </c:pt>
                <c:pt idx="2">
                  <c:v>100+RExt</c:v>
                </c:pt>
                <c:pt idx="3">
                  <c:v>100+CExt+RExt</c:v>
                </c:pt>
                <c:pt idx="4">
                  <c:v>200</c:v>
                </c:pt>
                <c:pt idx="5">
                  <c:v>200+CExt</c:v>
                </c:pt>
                <c:pt idx="6">
                  <c:v>200+RExt</c:v>
                </c:pt>
                <c:pt idx="7">
                  <c:v>200+CExt+RExt</c:v>
                </c:pt>
                <c:pt idx="8">
                  <c:v>300</c:v>
                </c:pt>
                <c:pt idx="9">
                  <c:v>300+Cext</c:v>
                </c:pt>
                <c:pt idx="10">
                  <c:v>300+RExt</c:v>
                </c:pt>
                <c:pt idx="11">
                  <c:v>300+CExt+RExt</c:v>
                </c:pt>
                <c:pt idx="12">
                  <c:v>2000</c:v>
                </c:pt>
                <c:pt idx="13">
                  <c:v>2000+CExt</c:v>
                </c:pt>
                <c:pt idx="14">
                  <c:v>2000+RExt</c:v>
                </c:pt>
                <c:pt idx="15">
                  <c:v>2000+CExt+RExt</c:v>
                </c:pt>
              </c:strCache>
            </c:strRef>
          </c:cat>
          <c:val>
            <c:numRef>
              <c:f>Sheet1!$C$2:$C$17</c:f>
              <c:numCache>
                <c:formatCode>General</c:formatCode>
                <c:ptCount val="16"/>
                <c:pt idx="0">
                  <c:v>3.0</c:v>
                </c:pt>
                <c:pt idx="1">
                  <c:v>7.0</c:v>
                </c:pt>
                <c:pt idx="2">
                  <c:v>3.0</c:v>
                </c:pt>
                <c:pt idx="3">
                  <c:v>7.0</c:v>
                </c:pt>
                <c:pt idx="4">
                  <c:v>4.0</c:v>
                </c:pt>
                <c:pt idx="5">
                  <c:v>8.0</c:v>
                </c:pt>
                <c:pt idx="6">
                  <c:v>4.0</c:v>
                </c:pt>
                <c:pt idx="7">
                  <c:v>8.0</c:v>
                </c:pt>
                <c:pt idx="8">
                  <c:v>5.0</c:v>
                </c:pt>
                <c:pt idx="9">
                  <c:v>10.0</c:v>
                </c:pt>
                <c:pt idx="10">
                  <c:v>6.0</c:v>
                </c:pt>
                <c:pt idx="11">
                  <c:v>11.0</c:v>
                </c:pt>
                <c:pt idx="12">
                  <c:v>5.0</c:v>
                </c:pt>
                <c:pt idx="13">
                  <c:v>9.0</c:v>
                </c:pt>
                <c:pt idx="14">
                  <c:v>7.0</c:v>
                </c:pt>
                <c:pt idx="15">
                  <c:v>11.0</c:v>
                </c:pt>
              </c:numCache>
            </c:numRef>
          </c:val>
        </c:ser>
        <c:ser>
          <c:idx val="2"/>
          <c:order val="2"/>
          <c:tx>
            <c:strRef>
              <c:f>Sheet1!$D$1</c:f>
              <c:strCache>
                <c:ptCount val="1"/>
                <c:pt idx="0">
                  <c:v>Timeout</c:v>
                </c:pt>
              </c:strCache>
            </c:strRef>
          </c:tx>
          <c:spPr>
            <a:solidFill>
              <a:schemeClr val="accent3"/>
            </a:solidFill>
            <a:ln>
              <a:noFill/>
            </a:ln>
            <a:effectLst/>
          </c:spPr>
          <c:invertIfNegative val="0"/>
          <c:cat>
            <c:strRef>
              <c:f>Sheet1!$A$2:$A$17</c:f>
              <c:strCache>
                <c:ptCount val="16"/>
                <c:pt idx="0">
                  <c:v>100</c:v>
                </c:pt>
                <c:pt idx="1">
                  <c:v>100+CExt</c:v>
                </c:pt>
                <c:pt idx="2">
                  <c:v>100+RExt</c:v>
                </c:pt>
                <c:pt idx="3">
                  <c:v>100+CExt+RExt</c:v>
                </c:pt>
                <c:pt idx="4">
                  <c:v>200</c:v>
                </c:pt>
                <c:pt idx="5">
                  <c:v>200+CExt</c:v>
                </c:pt>
                <c:pt idx="6">
                  <c:v>200+RExt</c:v>
                </c:pt>
                <c:pt idx="7">
                  <c:v>200+CExt+RExt</c:v>
                </c:pt>
                <c:pt idx="8">
                  <c:v>300</c:v>
                </c:pt>
                <c:pt idx="9">
                  <c:v>300+Cext</c:v>
                </c:pt>
                <c:pt idx="10">
                  <c:v>300+RExt</c:v>
                </c:pt>
                <c:pt idx="11">
                  <c:v>300+CExt+RExt</c:v>
                </c:pt>
                <c:pt idx="12">
                  <c:v>2000</c:v>
                </c:pt>
                <c:pt idx="13">
                  <c:v>2000+CExt</c:v>
                </c:pt>
                <c:pt idx="14">
                  <c:v>2000+RExt</c:v>
                </c:pt>
                <c:pt idx="15">
                  <c:v>2000+CExt+RExt</c:v>
                </c:pt>
              </c:strCache>
            </c:strRef>
          </c:cat>
          <c:val>
            <c:numRef>
              <c:f>Sheet1!$D$2:$D$17</c:f>
              <c:numCache>
                <c:formatCode>General</c:formatCode>
                <c:ptCount val="16"/>
                <c:pt idx="0">
                  <c:v>1.0</c:v>
                </c:pt>
                <c:pt idx="1">
                  <c:v>0.0</c:v>
                </c:pt>
                <c:pt idx="2">
                  <c:v>0.0</c:v>
                </c:pt>
                <c:pt idx="3">
                  <c:v>0.0</c:v>
                </c:pt>
                <c:pt idx="4">
                  <c:v>0.0</c:v>
                </c:pt>
                <c:pt idx="5">
                  <c:v>0.0</c:v>
                </c:pt>
                <c:pt idx="6">
                  <c:v>1.0</c:v>
                </c:pt>
                <c:pt idx="7">
                  <c:v>1.0</c:v>
                </c:pt>
                <c:pt idx="8">
                  <c:v>0.0</c:v>
                </c:pt>
                <c:pt idx="9">
                  <c:v>1.0</c:v>
                </c:pt>
                <c:pt idx="10">
                  <c:v>1.0</c:v>
                </c:pt>
                <c:pt idx="11">
                  <c:v>2.0</c:v>
                </c:pt>
                <c:pt idx="12">
                  <c:v>4.0</c:v>
                </c:pt>
                <c:pt idx="13">
                  <c:v>6.0</c:v>
                </c:pt>
                <c:pt idx="14">
                  <c:v>6.0</c:v>
                </c:pt>
                <c:pt idx="15">
                  <c:v>7.0</c:v>
                </c:pt>
              </c:numCache>
            </c:numRef>
          </c:val>
        </c:ser>
        <c:dLbls>
          <c:showLegendKey val="0"/>
          <c:showVal val="0"/>
          <c:showCatName val="0"/>
          <c:showSerName val="0"/>
          <c:showPercent val="0"/>
          <c:showBubbleSize val="0"/>
        </c:dLbls>
        <c:gapWidth val="219"/>
        <c:overlap val="-27"/>
        <c:axId val="-2098758272"/>
        <c:axId val="-2098754784"/>
      </c:barChart>
      <c:catAx>
        <c:axId val="-209875827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2098754784"/>
        <c:crosses val="autoZero"/>
        <c:auto val="1"/>
        <c:lblAlgn val="ctr"/>
        <c:lblOffset val="100"/>
        <c:noMultiLvlLbl val="0"/>
      </c:catAx>
      <c:valAx>
        <c:axId val="-2098754784"/>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2098758272"/>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rawings/_rels/vmlDrawing1.vml.rels><?xml version="1.0" encoding="UTF-8" standalone="yes"?>
<Relationships xmlns="http://schemas.openxmlformats.org/package/2006/relationships"><Relationship Id="rId1" Type="http://schemas.openxmlformats.org/officeDocument/2006/relationships/image" Target="../media/image7.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AA2F87E-FDFF-834E-AEB5-8FD58C25CC1F}" type="datetimeFigureOut">
              <a:rPr lang="en-US" smtClean="0"/>
              <a:t>5/19/16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F6DCE77-C896-744A-A3BE-C41776D844E4}" type="slidenum">
              <a:rPr lang="en-US" smtClean="0"/>
              <a:t>‹#›</a:t>
            </a:fld>
            <a:endParaRPr lang="en-US"/>
          </a:p>
        </p:txBody>
      </p:sp>
    </p:spTree>
    <p:extLst>
      <p:ext uri="{BB962C8B-B14F-4D97-AF65-F5344CB8AC3E}">
        <p14:creationId xmlns:p14="http://schemas.microsoft.com/office/powerpoint/2010/main" val="1988992781"/>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3.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4.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5.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6.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8.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9.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0.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Today</a:t>
            </a:r>
            <a:r>
              <a:rPr lang="en-US" baseline="0" dirty="0" smtClean="0"/>
              <a:t> I am going to talk about the analysis we did on the search spaces of generate-and-validate patch generation systems.</a:t>
            </a:r>
          </a:p>
          <a:p>
            <a:r>
              <a:rPr lang="en-US" baseline="0" dirty="0" smtClean="0"/>
              <a:t>What is a generate-and-validate patch generation system?</a:t>
            </a:r>
          </a:p>
          <a:p>
            <a:endParaRPr lang="en-US" baseline="0" dirty="0" smtClean="0"/>
          </a:p>
          <a:p>
            <a:r>
              <a:rPr lang="en-US" baseline="0" dirty="0" smtClean="0"/>
              <a:t>Add slide number. </a:t>
            </a:r>
          </a:p>
        </p:txBody>
      </p:sp>
      <p:sp>
        <p:nvSpPr>
          <p:cNvPr id="4" name="Slide Number Placeholder 3"/>
          <p:cNvSpPr>
            <a:spLocks noGrp="1"/>
          </p:cNvSpPr>
          <p:nvPr>
            <p:ph type="sldNum" sz="quarter" idx="10"/>
          </p:nvPr>
        </p:nvSpPr>
        <p:spPr/>
        <p:txBody>
          <a:bodyPr/>
          <a:lstStyle/>
          <a:p>
            <a:fld id="{DF6DCE77-C896-744A-A3BE-C41776D844E4}" type="slidenum">
              <a:rPr lang="en-US" smtClean="0"/>
              <a:t>1</a:t>
            </a:fld>
            <a:endParaRPr lang="en-US"/>
          </a:p>
        </p:txBody>
      </p:sp>
    </p:spTree>
    <p:extLst>
      <p:ext uri="{BB962C8B-B14F-4D97-AF65-F5344CB8AC3E}">
        <p14:creationId xmlns:p14="http://schemas.microsoft.com/office/powerpoint/2010/main" val="403470827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smtClean="0"/>
          </a:p>
        </p:txBody>
      </p:sp>
      <p:sp>
        <p:nvSpPr>
          <p:cNvPr id="4" name="Slide Number Placeholder 3"/>
          <p:cNvSpPr>
            <a:spLocks noGrp="1"/>
          </p:cNvSpPr>
          <p:nvPr>
            <p:ph type="sldNum" sz="quarter" idx="10"/>
          </p:nvPr>
        </p:nvSpPr>
        <p:spPr/>
        <p:txBody>
          <a:bodyPr/>
          <a:lstStyle/>
          <a:p>
            <a:fld id="{98D2F329-A16A-CA44-B388-68FF309E43F7}" type="slidenum">
              <a:rPr lang="en-US" smtClean="0"/>
              <a:t>12</a:t>
            </a:fld>
            <a:endParaRPr lang="en-US"/>
          </a:p>
        </p:txBody>
      </p:sp>
    </p:spTree>
    <p:extLst>
      <p:ext uri="{BB962C8B-B14F-4D97-AF65-F5344CB8AC3E}">
        <p14:creationId xmlns:p14="http://schemas.microsoft.com/office/powerpoint/2010/main" val="151519009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smtClean="0"/>
          </a:p>
        </p:txBody>
      </p:sp>
      <p:sp>
        <p:nvSpPr>
          <p:cNvPr id="4" name="Slide Number Placeholder 3"/>
          <p:cNvSpPr>
            <a:spLocks noGrp="1"/>
          </p:cNvSpPr>
          <p:nvPr>
            <p:ph type="sldNum" sz="quarter" idx="10"/>
          </p:nvPr>
        </p:nvSpPr>
        <p:spPr/>
        <p:txBody>
          <a:bodyPr/>
          <a:lstStyle/>
          <a:p>
            <a:fld id="{98D2F329-A16A-CA44-B388-68FF309E43F7}" type="slidenum">
              <a:rPr lang="en-US" smtClean="0"/>
              <a:t>13</a:t>
            </a:fld>
            <a:endParaRPr lang="en-US"/>
          </a:p>
        </p:txBody>
      </p:sp>
    </p:spTree>
    <p:extLst>
      <p:ext uri="{BB962C8B-B14F-4D97-AF65-F5344CB8AC3E}">
        <p14:creationId xmlns:p14="http://schemas.microsoft.com/office/powerpoint/2010/main" val="168293140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smtClean="0"/>
          </a:p>
        </p:txBody>
      </p:sp>
      <p:sp>
        <p:nvSpPr>
          <p:cNvPr id="4" name="Slide Number Placeholder 3"/>
          <p:cNvSpPr>
            <a:spLocks noGrp="1"/>
          </p:cNvSpPr>
          <p:nvPr>
            <p:ph type="sldNum" sz="quarter" idx="10"/>
          </p:nvPr>
        </p:nvSpPr>
        <p:spPr/>
        <p:txBody>
          <a:bodyPr/>
          <a:lstStyle/>
          <a:p>
            <a:fld id="{98D2F329-A16A-CA44-B388-68FF309E43F7}" type="slidenum">
              <a:rPr lang="en-US" smtClean="0"/>
              <a:t>14</a:t>
            </a:fld>
            <a:endParaRPr lang="en-US"/>
          </a:p>
        </p:txBody>
      </p:sp>
    </p:spTree>
    <p:extLst>
      <p:ext uri="{BB962C8B-B14F-4D97-AF65-F5344CB8AC3E}">
        <p14:creationId xmlns:p14="http://schemas.microsoft.com/office/powerpoint/2010/main" val="111154862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Now</a:t>
            </a:r>
            <a:r>
              <a:rPr lang="en-US" baseline="0" dirty="0" smtClean="0"/>
              <a:t> we see that the search space is a key factor to determine the success or failure of a patch generation system. To improve existing patch generation systems, it is important to understand the follow research questions.</a:t>
            </a:r>
            <a:endParaRPr lang="en-US" dirty="0"/>
          </a:p>
        </p:txBody>
      </p:sp>
      <p:sp>
        <p:nvSpPr>
          <p:cNvPr id="4" name="Slide Number Placeholder 3"/>
          <p:cNvSpPr>
            <a:spLocks noGrp="1"/>
          </p:cNvSpPr>
          <p:nvPr>
            <p:ph type="sldNum" sz="quarter" idx="10"/>
          </p:nvPr>
        </p:nvSpPr>
        <p:spPr/>
        <p:txBody>
          <a:bodyPr/>
          <a:lstStyle/>
          <a:p>
            <a:fld id="{DF6DCE77-C896-744A-A3BE-C41776D844E4}" type="slidenum">
              <a:rPr lang="en-US" smtClean="0"/>
              <a:t>15</a:t>
            </a:fld>
            <a:endParaRPr lang="en-US"/>
          </a:p>
        </p:txBody>
      </p:sp>
    </p:spTree>
    <p:extLst>
      <p:ext uri="{BB962C8B-B14F-4D97-AF65-F5344CB8AC3E}">
        <p14:creationId xmlns:p14="http://schemas.microsoft.com/office/powerpoint/2010/main" val="21009017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smtClean="0"/>
          </a:p>
        </p:txBody>
      </p:sp>
      <p:sp>
        <p:nvSpPr>
          <p:cNvPr id="4" name="Slide Number Placeholder 3"/>
          <p:cNvSpPr>
            <a:spLocks noGrp="1"/>
          </p:cNvSpPr>
          <p:nvPr>
            <p:ph type="sldNum" sz="quarter" idx="10"/>
          </p:nvPr>
        </p:nvSpPr>
        <p:spPr/>
        <p:txBody>
          <a:bodyPr/>
          <a:lstStyle/>
          <a:p>
            <a:fld id="{98D2F329-A16A-CA44-B388-68FF309E43F7}" type="slidenum">
              <a:rPr lang="en-US" smtClean="0"/>
              <a:t>16</a:t>
            </a:fld>
            <a:endParaRPr lang="en-US"/>
          </a:p>
        </p:txBody>
      </p:sp>
    </p:spTree>
    <p:extLst>
      <p:ext uri="{BB962C8B-B14F-4D97-AF65-F5344CB8AC3E}">
        <p14:creationId xmlns:p14="http://schemas.microsoft.com/office/powerpoint/2010/main" val="76976106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Possibilities for E in control flow modifications</a:t>
            </a:r>
            <a:r>
              <a:rPr lang="en-US" baseline="0" dirty="0" smtClean="0"/>
              <a:t> are all </a:t>
            </a:r>
          </a:p>
          <a:p>
            <a:r>
              <a:rPr lang="en-US" baseline="0" dirty="0" smtClean="0"/>
              <a:t>  1) E is local variable, global variable, structure access path. Local variable occurs in same function. Global accessed somewhere in file. </a:t>
            </a:r>
          </a:p>
          <a:p>
            <a:r>
              <a:rPr lang="en-US" baseline="0" dirty="0" smtClean="0"/>
              <a:t>      structure access path before last member access should occur in same basic block (</a:t>
            </a:r>
            <a:r>
              <a:rPr lang="en-US" baseline="0" dirty="0" err="1" smtClean="0"/>
              <a:t>a.b</a:t>
            </a:r>
            <a:r>
              <a:rPr lang="en-US" baseline="0" dirty="0" smtClean="0"/>
              <a:t>-&gt;c, </a:t>
            </a:r>
            <a:r>
              <a:rPr lang="en-US" baseline="0" dirty="0" err="1" smtClean="0"/>
              <a:t>a.b</a:t>
            </a:r>
            <a:r>
              <a:rPr lang="en-US" baseline="0" dirty="0" smtClean="0"/>
              <a:t> occurs in same basic block).</a:t>
            </a:r>
          </a:p>
          <a:p>
            <a:r>
              <a:rPr lang="en-US" baseline="0" dirty="0" smtClean="0"/>
              <a:t>      Synthesized conditions check E == K or E != K for some K that appears in E during negative test case. </a:t>
            </a:r>
          </a:p>
          <a:p>
            <a:r>
              <a:rPr lang="en-US" baseline="0" dirty="0" smtClean="0"/>
              <a:t>  2) For tighten and loosen, also try clauses CL that appear in C, both CL and !CL. Split C on &amp;&amp; and ||, try each alternative A and !A</a:t>
            </a:r>
          </a:p>
          <a:p>
            <a:r>
              <a:rPr lang="en-US" baseline="0" dirty="0" smtClean="0"/>
              <a:t>       For machine learning ranking, put these in a bin with 3) below, feature says there is an abstract expression. </a:t>
            </a:r>
          </a:p>
          <a:p>
            <a:r>
              <a:rPr lang="en-US" baseline="0" dirty="0" smtClean="0"/>
              <a:t>  3) Also try 0 for tighten and insert guard. For loosen try 1.</a:t>
            </a:r>
          </a:p>
          <a:p>
            <a:r>
              <a:rPr lang="en-US" baseline="0" dirty="0" smtClean="0"/>
              <a:t> </a:t>
            </a:r>
          </a:p>
          <a:p>
            <a:r>
              <a:rPr lang="en-US" baseline="0" dirty="0" err="1" smtClean="0"/>
              <a:t>Goto</a:t>
            </a:r>
            <a:r>
              <a:rPr lang="en-US" baseline="0" dirty="0" smtClean="0"/>
              <a:t> L – L in same function.</a:t>
            </a:r>
          </a:p>
          <a:p>
            <a:r>
              <a:rPr lang="en-US" baseline="0" dirty="0" smtClean="0"/>
              <a:t>Return K – K is a constant (+0) that appears in the same function. </a:t>
            </a:r>
            <a:endParaRPr lang="en-US" dirty="0"/>
          </a:p>
        </p:txBody>
      </p:sp>
      <p:sp>
        <p:nvSpPr>
          <p:cNvPr id="4" name="Slide Number Placeholder 3"/>
          <p:cNvSpPr>
            <a:spLocks noGrp="1"/>
          </p:cNvSpPr>
          <p:nvPr>
            <p:ph type="sldNum" sz="quarter" idx="10"/>
          </p:nvPr>
        </p:nvSpPr>
        <p:spPr/>
        <p:txBody>
          <a:bodyPr/>
          <a:lstStyle/>
          <a:p>
            <a:fld id="{98D2F329-A16A-CA44-B388-68FF309E43F7}" type="slidenum">
              <a:rPr lang="en-US" smtClean="0"/>
              <a:t>19</a:t>
            </a:fld>
            <a:endParaRPr lang="en-US"/>
          </a:p>
        </p:txBody>
      </p:sp>
    </p:spTree>
    <p:extLst>
      <p:ext uri="{BB962C8B-B14F-4D97-AF65-F5344CB8AC3E}">
        <p14:creationId xmlns:p14="http://schemas.microsoft.com/office/powerpoint/2010/main" val="423199136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Key thing is each modification is a hypothesis about an error the developer may have made</a:t>
            </a:r>
            <a:r>
              <a:rPr lang="en-US" baseline="0" dirty="0" smtClean="0"/>
              <a:t> when they wrote the code.</a:t>
            </a:r>
          </a:p>
          <a:p>
            <a:r>
              <a:rPr lang="en-US" baseline="0" dirty="0" smtClean="0"/>
              <a:t>The goal of the modification is to correct that error.</a:t>
            </a:r>
          </a:p>
          <a:p>
            <a:endParaRPr lang="en-US" baseline="0" dirty="0" smtClean="0"/>
          </a:p>
          <a:p>
            <a:r>
              <a:rPr lang="en-US" baseline="0" dirty="0" smtClean="0"/>
              <a:t>Modifications manipulate program at the </a:t>
            </a:r>
            <a:r>
              <a:rPr lang="en-US" b="1" baseline="0" dirty="0" smtClean="0"/>
              <a:t>granularity of expressions. </a:t>
            </a:r>
            <a:endParaRPr lang="en-US" b="1" dirty="0" smtClean="0"/>
          </a:p>
          <a:p>
            <a:endParaRPr lang="en-US" dirty="0" smtClean="0"/>
          </a:p>
          <a:p>
            <a:r>
              <a:rPr lang="en-US" dirty="0" smtClean="0"/>
              <a:t>Possibilities for E in control flow modifications</a:t>
            </a:r>
            <a:r>
              <a:rPr lang="en-US" baseline="0" dirty="0" smtClean="0"/>
              <a:t> are all </a:t>
            </a:r>
          </a:p>
          <a:p>
            <a:r>
              <a:rPr lang="en-US" baseline="0" dirty="0" smtClean="0"/>
              <a:t>  1) E is local variable, global variable, structure access path. Local variable occurs in same function. Global accessed somewhere in file. </a:t>
            </a:r>
          </a:p>
          <a:p>
            <a:r>
              <a:rPr lang="en-US" baseline="0" dirty="0" smtClean="0"/>
              <a:t>      structure access path before last member access should occur in same basic block (</a:t>
            </a:r>
            <a:r>
              <a:rPr lang="en-US" baseline="0" dirty="0" err="1" smtClean="0"/>
              <a:t>a.b</a:t>
            </a:r>
            <a:r>
              <a:rPr lang="en-US" baseline="0" dirty="0" smtClean="0"/>
              <a:t>-&gt;c, </a:t>
            </a:r>
            <a:r>
              <a:rPr lang="en-US" baseline="0" dirty="0" err="1" smtClean="0"/>
              <a:t>a.b</a:t>
            </a:r>
            <a:r>
              <a:rPr lang="en-US" baseline="0" dirty="0" smtClean="0"/>
              <a:t> occurs in same basic block).</a:t>
            </a:r>
          </a:p>
          <a:p>
            <a:r>
              <a:rPr lang="en-US" baseline="0" dirty="0" smtClean="0"/>
              <a:t>      Synthesized conditions check E == K or E != K for some K that appears in E during negative test case. </a:t>
            </a:r>
          </a:p>
          <a:p>
            <a:r>
              <a:rPr lang="en-US" baseline="0" dirty="0" smtClean="0"/>
              <a:t>  2) For tighten and loosen, also try clauses CL that appear in C, both CL and !CL. Split C on &amp;&amp; and ||, try each alternative A and !A</a:t>
            </a:r>
          </a:p>
          <a:p>
            <a:r>
              <a:rPr lang="en-US" baseline="0" dirty="0" smtClean="0"/>
              <a:t>       For machine learning ranking, put these in a bin with 3) below, feature says there is an abstract expression. </a:t>
            </a:r>
          </a:p>
          <a:p>
            <a:r>
              <a:rPr lang="en-US" baseline="0" dirty="0" smtClean="0"/>
              <a:t>  3) Also try 0 for tighten and insert guard. For loosen try 1.</a:t>
            </a:r>
          </a:p>
          <a:p>
            <a:r>
              <a:rPr lang="en-US" baseline="0" dirty="0" smtClean="0"/>
              <a:t> </a:t>
            </a:r>
          </a:p>
          <a:p>
            <a:r>
              <a:rPr lang="en-US" baseline="0" dirty="0" err="1" smtClean="0"/>
              <a:t>Goto</a:t>
            </a:r>
            <a:r>
              <a:rPr lang="en-US" baseline="0" dirty="0" smtClean="0"/>
              <a:t> L – L in same function.</a:t>
            </a:r>
          </a:p>
          <a:p>
            <a:r>
              <a:rPr lang="en-US" baseline="0" dirty="0" smtClean="0"/>
              <a:t>Return K – K is a constant (+0) that appears in the same function. </a:t>
            </a:r>
            <a:endParaRPr lang="en-US" dirty="0"/>
          </a:p>
        </p:txBody>
      </p:sp>
      <p:sp>
        <p:nvSpPr>
          <p:cNvPr id="4" name="Slide Number Placeholder 3"/>
          <p:cNvSpPr>
            <a:spLocks noGrp="1"/>
          </p:cNvSpPr>
          <p:nvPr>
            <p:ph type="sldNum" sz="quarter" idx="10"/>
          </p:nvPr>
        </p:nvSpPr>
        <p:spPr/>
        <p:txBody>
          <a:bodyPr/>
          <a:lstStyle/>
          <a:p>
            <a:fld id="{98D2F329-A16A-CA44-B388-68FF309E43F7}" type="slidenum">
              <a:rPr lang="en-US" smtClean="0"/>
              <a:t>20</a:t>
            </a:fld>
            <a:endParaRPr lang="en-US"/>
          </a:p>
        </p:txBody>
      </p:sp>
    </p:spTree>
    <p:extLst>
      <p:ext uri="{BB962C8B-B14F-4D97-AF65-F5344CB8AC3E}">
        <p14:creationId xmlns:p14="http://schemas.microsoft.com/office/powerpoint/2010/main" val="423199136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8D2F329-A16A-CA44-B388-68FF309E43F7}" type="slidenum">
              <a:rPr lang="en-US" smtClean="0"/>
              <a:t>21</a:t>
            </a:fld>
            <a:endParaRPr lang="en-US"/>
          </a:p>
        </p:txBody>
      </p:sp>
    </p:spTree>
    <p:extLst>
      <p:ext uri="{BB962C8B-B14F-4D97-AF65-F5344CB8AC3E}">
        <p14:creationId xmlns:p14="http://schemas.microsoft.com/office/powerpoint/2010/main" val="127284457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8D2F329-A16A-CA44-B388-68FF309E43F7}" type="slidenum">
              <a:rPr lang="en-US" smtClean="0"/>
              <a:t>22</a:t>
            </a:fld>
            <a:endParaRPr lang="en-US"/>
          </a:p>
        </p:txBody>
      </p:sp>
    </p:spTree>
    <p:extLst>
      <p:ext uri="{BB962C8B-B14F-4D97-AF65-F5344CB8AC3E}">
        <p14:creationId xmlns:p14="http://schemas.microsoft.com/office/powerpoint/2010/main" val="29369320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Goal of the model is to give</a:t>
            </a:r>
            <a:r>
              <a:rPr lang="en-US" baseline="0" dirty="0" smtClean="0"/>
              <a:t> us an estimate that the patch is correct. </a:t>
            </a:r>
          </a:p>
          <a:p>
            <a:r>
              <a:rPr lang="en-US" baseline="0" dirty="0" smtClean="0"/>
              <a:t>A patch is a modification m applied to a location l in the program. </a:t>
            </a:r>
          </a:p>
          <a:p>
            <a:r>
              <a:rPr lang="en-US" baseline="0" dirty="0" smtClean="0"/>
              <a:t>Model will estimate m, l given the program and the model parameters. </a:t>
            </a:r>
            <a:endParaRPr lang="en-US" dirty="0"/>
          </a:p>
        </p:txBody>
      </p:sp>
      <p:sp>
        <p:nvSpPr>
          <p:cNvPr id="4" name="Slide Number Placeholder 3"/>
          <p:cNvSpPr>
            <a:spLocks noGrp="1"/>
          </p:cNvSpPr>
          <p:nvPr>
            <p:ph type="sldNum" sz="quarter" idx="10"/>
          </p:nvPr>
        </p:nvSpPr>
        <p:spPr/>
        <p:txBody>
          <a:bodyPr/>
          <a:lstStyle/>
          <a:p>
            <a:fld id="{98D2F329-A16A-CA44-B388-68FF309E43F7}" type="slidenum">
              <a:rPr lang="en-US" smtClean="0"/>
              <a:t>23</a:t>
            </a:fld>
            <a:endParaRPr lang="en-US"/>
          </a:p>
        </p:txBody>
      </p:sp>
    </p:spTree>
    <p:extLst>
      <p:ext uri="{BB962C8B-B14F-4D97-AF65-F5344CB8AC3E}">
        <p14:creationId xmlns:p14="http://schemas.microsoft.com/office/powerpoint/2010/main" val="293521298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Here is the context</a:t>
            </a:r>
            <a:r>
              <a:rPr lang="en-US" baseline="0" dirty="0" smtClean="0"/>
              <a:t> of patch generation systems. They start with an application that contains a defect and a test suite. The application can process a subset of the test suite inputs correctly. We call these inputs positive inputs. The remaining inputs triggers the error in the application. We call them negative inputs. The goal of an automatic patch generation systems is to generate a correct patch that fixes the defect in the application. Of course, the fixed application will pass the test suite.</a:t>
            </a:r>
            <a:endParaRPr lang="en-US" dirty="0"/>
          </a:p>
        </p:txBody>
      </p:sp>
      <p:sp>
        <p:nvSpPr>
          <p:cNvPr id="4" name="Slide Number Placeholder 3"/>
          <p:cNvSpPr>
            <a:spLocks noGrp="1"/>
          </p:cNvSpPr>
          <p:nvPr>
            <p:ph type="sldNum" sz="quarter" idx="10"/>
          </p:nvPr>
        </p:nvSpPr>
        <p:spPr/>
        <p:txBody>
          <a:bodyPr/>
          <a:lstStyle/>
          <a:p>
            <a:fld id="{98D2F329-A16A-CA44-B388-68FF309E43F7}" type="slidenum">
              <a:rPr lang="en-US" smtClean="0"/>
              <a:t>2</a:t>
            </a:fld>
            <a:endParaRPr lang="en-US"/>
          </a:p>
        </p:txBody>
      </p:sp>
    </p:spTree>
    <p:extLst>
      <p:ext uri="{BB962C8B-B14F-4D97-AF65-F5344CB8AC3E}">
        <p14:creationId xmlns:p14="http://schemas.microsoft.com/office/powerpoint/2010/main" val="49455173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 are going</a:t>
            </a:r>
            <a:r>
              <a:rPr lang="en-US" baseline="0" dirty="0" smtClean="0"/>
              <a:t> to use a standard log linear model.</a:t>
            </a:r>
          </a:p>
          <a:p>
            <a:r>
              <a:rPr lang="en-US" baseline="0" dirty="0" smtClean="0"/>
              <a:t>But we will encode the error localization information, which gives us an error localization rank r(</a:t>
            </a:r>
            <a:r>
              <a:rPr lang="en-US" baseline="0" dirty="0" err="1" smtClean="0"/>
              <a:t>p,l</a:t>
            </a:r>
            <a:r>
              <a:rPr lang="en-US" baseline="0" dirty="0" smtClean="0"/>
              <a:t>) for every location l,</a:t>
            </a:r>
          </a:p>
          <a:p>
            <a:r>
              <a:rPr lang="en-US" baseline="0" dirty="0" smtClean="0"/>
              <a:t>Using a geometric distribution. We choose this mechanism simply because it works well in practice. </a:t>
            </a:r>
          </a:p>
        </p:txBody>
      </p:sp>
      <p:sp>
        <p:nvSpPr>
          <p:cNvPr id="4" name="Slide Number Placeholder 3"/>
          <p:cNvSpPr>
            <a:spLocks noGrp="1"/>
          </p:cNvSpPr>
          <p:nvPr>
            <p:ph type="sldNum" sz="quarter" idx="10"/>
          </p:nvPr>
        </p:nvSpPr>
        <p:spPr/>
        <p:txBody>
          <a:bodyPr/>
          <a:lstStyle/>
          <a:p>
            <a:fld id="{98D2F329-A16A-CA44-B388-68FF309E43F7}" type="slidenum">
              <a:rPr lang="en-US" smtClean="0"/>
              <a:t>24</a:t>
            </a:fld>
            <a:endParaRPr lang="en-US"/>
          </a:p>
        </p:txBody>
      </p:sp>
    </p:spTree>
    <p:extLst>
      <p:ext uri="{BB962C8B-B14F-4D97-AF65-F5344CB8AC3E}">
        <p14:creationId xmlns:p14="http://schemas.microsoft.com/office/powerpoint/2010/main" val="99026144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smtClean="0"/>
          </a:p>
        </p:txBody>
      </p:sp>
      <p:sp>
        <p:nvSpPr>
          <p:cNvPr id="4" name="Slide Number Placeholder 3"/>
          <p:cNvSpPr>
            <a:spLocks noGrp="1"/>
          </p:cNvSpPr>
          <p:nvPr>
            <p:ph type="sldNum" sz="quarter" idx="10"/>
          </p:nvPr>
        </p:nvSpPr>
        <p:spPr/>
        <p:txBody>
          <a:bodyPr/>
          <a:lstStyle/>
          <a:p>
            <a:fld id="{98D2F329-A16A-CA44-B388-68FF309E43F7}" type="slidenum">
              <a:rPr lang="en-US" smtClean="0"/>
              <a:t>27</a:t>
            </a:fld>
            <a:endParaRPr lang="en-US"/>
          </a:p>
        </p:txBody>
      </p:sp>
    </p:spTree>
    <p:extLst>
      <p:ext uri="{BB962C8B-B14F-4D97-AF65-F5344CB8AC3E}">
        <p14:creationId xmlns:p14="http://schemas.microsoft.com/office/powerpoint/2010/main" val="50893461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smtClean="0"/>
          </a:p>
        </p:txBody>
      </p:sp>
      <p:sp>
        <p:nvSpPr>
          <p:cNvPr id="4" name="Slide Number Placeholder 3"/>
          <p:cNvSpPr>
            <a:spLocks noGrp="1"/>
          </p:cNvSpPr>
          <p:nvPr>
            <p:ph type="sldNum" sz="quarter" idx="10"/>
          </p:nvPr>
        </p:nvSpPr>
        <p:spPr/>
        <p:txBody>
          <a:bodyPr/>
          <a:lstStyle/>
          <a:p>
            <a:fld id="{98D2F329-A16A-CA44-B388-68FF309E43F7}" type="slidenum">
              <a:rPr lang="en-US" smtClean="0"/>
              <a:t>28</a:t>
            </a:fld>
            <a:endParaRPr lang="en-US"/>
          </a:p>
        </p:txBody>
      </p:sp>
    </p:spTree>
    <p:extLst>
      <p:ext uri="{BB962C8B-B14F-4D97-AF65-F5344CB8AC3E}">
        <p14:creationId xmlns:p14="http://schemas.microsoft.com/office/powerpoint/2010/main" val="64017747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smtClean="0"/>
          </a:p>
        </p:txBody>
      </p:sp>
      <p:sp>
        <p:nvSpPr>
          <p:cNvPr id="4" name="Slide Number Placeholder 3"/>
          <p:cNvSpPr>
            <a:spLocks noGrp="1"/>
          </p:cNvSpPr>
          <p:nvPr>
            <p:ph type="sldNum" sz="quarter" idx="10"/>
          </p:nvPr>
        </p:nvSpPr>
        <p:spPr/>
        <p:txBody>
          <a:bodyPr/>
          <a:lstStyle/>
          <a:p>
            <a:fld id="{98D2F329-A16A-CA44-B388-68FF309E43F7}" type="slidenum">
              <a:rPr lang="en-US" smtClean="0"/>
              <a:t>29</a:t>
            </a:fld>
            <a:endParaRPr lang="en-US"/>
          </a:p>
        </p:txBody>
      </p:sp>
    </p:spTree>
    <p:extLst>
      <p:ext uri="{BB962C8B-B14F-4D97-AF65-F5344CB8AC3E}">
        <p14:creationId xmlns:p14="http://schemas.microsoft.com/office/powerpoint/2010/main" val="165404563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smtClean="0"/>
          </a:p>
        </p:txBody>
      </p:sp>
      <p:sp>
        <p:nvSpPr>
          <p:cNvPr id="4" name="Slide Number Placeholder 3"/>
          <p:cNvSpPr>
            <a:spLocks noGrp="1"/>
          </p:cNvSpPr>
          <p:nvPr>
            <p:ph type="sldNum" sz="quarter" idx="10"/>
          </p:nvPr>
        </p:nvSpPr>
        <p:spPr/>
        <p:txBody>
          <a:bodyPr/>
          <a:lstStyle/>
          <a:p>
            <a:fld id="{98D2F329-A16A-CA44-B388-68FF309E43F7}" type="slidenum">
              <a:rPr lang="en-US" smtClean="0"/>
              <a:t>32</a:t>
            </a:fld>
            <a:endParaRPr lang="en-US"/>
          </a:p>
        </p:txBody>
      </p:sp>
    </p:spTree>
    <p:extLst>
      <p:ext uri="{BB962C8B-B14F-4D97-AF65-F5344CB8AC3E}">
        <p14:creationId xmlns:p14="http://schemas.microsoft.com/office/powerpoint/2010/main" val="59840164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Correct</a:t>
            </a:r>
            <a:r>
              <a:rPr lang="en-US" baseline="0" dirty="0" smtClean="0"/>
              <a:t> patch: </a:t>
            </a:r>
            <a:r>
              <a:rPr lang="en-US" dirty="0" smtClean="0"/>
              <a:t>Manual analysis on the</a:t>
            </a:r>
            <a:r>
              <a:rPr lang="en-US" baseline="0" dirty="0" smtClean="0"/>
              <a:t> patch to understand the defects.</a:t>
            </a:r>
            <a:endParaRPr lang="en-US" dirty="0"/>
          </a:p>
        </p:txBody>
      </p:sp>
      <p:sp>
        <p:nvSpPr>
          <p:cNvPr id="4" name="Slide Number Placeholder 3"/>
          <p:cNvSpPr>
            <a:spLocks noGrp="1"/>
          </p:cNvSpPr>
          <p:nvPr>
            <p:ph type="sldNum" sz="quarter" idx="10"/>
          </p:nvPr>
        </p:nvSpPr>
        <p:spPr/>
        <p:txBody>
          <a:bodyPr/>
          <a:lstStyle/>
          <a:p>
            <a:fld id="{DF6DCE77-C896-744A-A3BE-C41776D844E4}" type="slidenum">
              <a:rPr lang="en-US" smtClean="0"/>
              <a:t>33</a:t>
            </a:fld>
            <a:endParaRPr lang="en-US"/>
          </a:p>
        </p:txBody>
      </p:sp>
    </p:spTree>
    <p:extLst>
      <p:ext uri="{BB962C8B-B14F-4D97-AF65-F5344CB8AC3E}">
        <p14:creationId xmlns:p14="http://schemas.microsoft.com/office/powerpoint/2010/main" val="49011109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Explain </a:t>
            </a:r>
            <a:r>
              <a:rPr lang="en-US" dirty="0" err="1" smtClean="0"/>
              <a:t>CExt</a:t>
            </a:r>
            <a:r>
              <a:rPr lang="en-US" baseline="0" dirty="0" smtClean="0"/>
              <a:t> and </a:t>
            </a:r>
            <a:r>
              <a:rPr lang="en-US" baseline="0" dirty="0" err="1" smtClean="0"/>
              <a:t>RExt</a:t>
            </a:r>
            <a:endParaRPr lang="en-US" dirty="0"/>
          </a:p>
        </p:txBody>
      </p:sp>
      <p:sp>
        <p:nvSpPr>
          <p:cNvPr id="4" name="Slide Number Placeholder 3"/>
          <p:cNvSpPr>
            <a:spLocks noGrp="1"/>
          </p:cNvSpPr>
          <p:nvPr>
            <p:ph type="sldNum" sz="quarter" idx="10"/>
          </p:nvPr>
        </p:nvSpPr>
        <p:spPr/>
        <p:txBody>
          <a:bodyPr/>
          <a:lstStyle/>
          <a:p>
            <a:fld id="{DF6DCE77-C896-744A-A3BE-C41776D844E4}" type="slidenum">
              <a:rPr lang="en-US" smtClean="0"/>
              <a:t>34</a:t>
            </a:fld>
            <a:endParaRPr lang="en-US"/>
          </a:p>
        </p:txBody>
      </p:sp>
    </p:spTree>
    <p:extLst>
      <p:ext uri="{BB962C8B-B14F-4D97-AF65-F5344CB8AC3E}">
        <p14:creationId xmlns:p14="http://schemas.microsoft.com/office/powerpoint/2010/main" val="2356608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F6DCE77-C896-744A-A3BE-C41776D844E4}" type="slidenum">
              <a:rPr lang="en-US" smtClean="0"/>
              <a:t>35</a:t>
            </a:fld>
            <a:endParaRPr lang="en-US"/>
          </a:p>
        </p:txBody>
      </p:sp>
    </p:spTree>
    <p:extLst>
      <p:ext uri="{BB962C8B-B14F-4D97-AF65-F5344CB8AC3E}">
        <p14:creationId xmlns:p14="http://schemas.microsoft.com/office/powerpoint/2010/main" val="16572684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smtClean="0"/>
              <a:t>Both SPR and Prophet: 8 </a:t>
            </a:r>
            <a:r>
              <a:rPr lang="en-US" baseline="0" dirty="0" err="1" smtClean="0"/>
              <a:t>php</a:t>
            </a:r>
            <a:r>
              <a:rPr lang="en-US" baseline="0" dirty="0" smtClean="0"/>
              <a:t> defects with more than 1 validated patches, default search space.</a:t>
            </a:r>
          </a:p>
          <a:p>
            <a:endParaRPr lang="en-US" baseline="0" dirty="0" smtClean="0"/>
          </a:p>
        </p:txBody>
      </p:sp>
      <p:sp>
        <p:nvSpPr>
          <p:cNvPr id="4" name="Slide Number Placeholder 3"/>
          <p:cNvSpPr>
            <a:spLocks noGrp="1"/>
          </p:cNvSpPr>
          <p:nvPr>
            <p:ph type="sldNum" sz="quarter" idx="10"/>
          </p:nvPr>
        </p:nvSpPr>
        <p:spPr/>
        <p:txBody>
          <a:bodyPr/>
          <a:lstStyle/>
          <a:p>
            <a:fld id="{98D2F329-A16A-CA44-B388-68FF309E43F7}" type="slidenum">
              <a:rPr lang="en-US" smtClean="0"/>
              <a:t>36</a:t>
            </a:fld>
            <a:endParaRPr lang="en-US"/>
          </a:p>
        </p:txBody>
      </p:sp>
    </p:spTree>
    <p:extLst>
      <p:ext uri="{BB962C8B-B14F-4D97-AF65-F5344CB8AC3E}">
        <p14:creationId xmlns:p14="http://schemas.microsoft.com/office/powerpoint/2010/main" val="57162321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Prophet</a:t>
            </a:r>
            <a:r>
              <a:rPr lang="en-US" baseline="0" dirty="0" smtClean="0"/>
              <a:t> performs better than SPR.</a:t>
            </a:r>
            <a:endParaRPr lang="en-US" dirty="0"/>
          </a:p>
        </p:txBody>
      </p:sp>
      <p:sp>
        <p:nvSpPr>
          <p:cNvPr id="4" name="Slide Number Placeholder 3"/>
          <p:cNvSpPr>
            <a:spLocks noGrp="1"/>
          </p:cNvSpPr>
          <p:nvPr>
            <p:ph type="sldNum" sz="quarter" idx="10"/>
          </p:nvPr>
        </p:nvSpPr>
        <p:spPr/>
        <p:txBody>
          <a:bodyPr/>
          <a:lstStyle/>
          <a:p>
            <a:fld id="{DF6DCE77-C896-744A-A3BE-C41776D844E4}" type="slidenum">
              <a:rPr lang="en-US" smtClean="0"/>
              <a:t>38</a:t>
            </a:fld>
            <a:endParaRPr lang="en-US"/>
          </a:p>
        </p:txBody>
      </p:sp>
    </p:spTree>
    <p:extLst>
      <p:ext uri="{BB962C8B-B14F-4D97-AF65-F5344CB8AC3E}">
        <p14:creationId xmlns:p14="http://schemas.microsoft.com/office/powerpoint/2010/main" val="62313649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 standard approach</a:t>
            </a:r>
            <a:r>
              <a:rPr lang="en-US" baseline="0" dirty="0" smtClean="0"/>
              <a:t> to build a patch generation system is called generate and validate patching. It first generates a search space of candidate patches.</a:t>
            </a:r>
            <a:endParaRPr lang="en-US" dirty="0"/>
          </a:p>
        </p:txBody>
      </p:sp>
      <p:sp>
        <p:nvSpPr>
          <p:cNvPr id="4" name="Slide Number Placeholder 3"/>
          <p:cNvSpPr>
            <a:spLocks noGrp="1"/>
          </p:cNvSpPr>
          <p:nvPr>
            <p:ph type="sldNum" sz="quarter" idx="10"/>
          </p:nvPr>
        </p:nvSpPr>
        <p:spPr/>
        <p:txBody>
          <a:bodyPr/>
          <a:lstStyle/>
          <a:p>
            <a:fld id="{98D2F329-A16A-CA44-B388-68FF309E43F7}" type="slidenum">
              <a:rPr lang="en-US" smtClean="0"/>
              <a:t>3</a:t>
            </a:fld>
            <a:endParaRPr lang="en-US"/>
          </a:p>
        </p:txBody>
      </p:sp>
    </p:spTree>
    <p:extLst>
      <p:ext uri="{BB962C8B-B14F-4D97-AF65-F5344CB8AC3E}">
        <p14:creationId xmlns:p14="http://schemas.microsoft.com/office/powerpoint/2010/main" val="111149710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smtClean="0"/>
          </a:p>
        </p:txBody>
      </p:sp>
      <p:sp>
        <p:nvSpPr>
          <p:cNvPr id="4" name="Slide Number Placeholder 3"/>
          <p:cNvSpPr>
            <a:spLocks noGrp="1"/>
          </p:cNvSpPr>
          <p:nvPr>
            <p:ph type="sldNum" sz="quarter" idx="10"/>
          </p:nvPr>
        </p:nvSpPr>
        <p:spPr/>
        <p:txBody>
          <a:bodyPr/>
          <a:lstStyle/>
          <a:p>
            <a:fld id="{98D2F329-A16A-CA44-B388-68FF309E43F7}" type="slidenum">
              <a:rPr lang="en-US" smtClean="0"/>
              <a:t>39</a:t>
            </a:fld>
            <a:endParaRPr lang="en-US"/>
          </a:p>
        </p:txBody>
      </p:sp>
    </p:spTree>
    <p:extLst>
      <p:ext uri="{BB962C8B-B14F-4D97-AF65-F5344CB8AC3E}">
        <p14:creationId xmlns:p14="http://schemas.microsoft.com/office/powerpoint/2010/main" val="4372222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In conclusion, patch generation systems face a sophisticated tradeoff between coverage and tractability for search space design. Our analysis showed the fact that correct patches are sparse; validated but incorrect patches are relatively abundant. The consequence is that just having a patch generation system to produce validated patches that pass the test suite is not enough. A key challenge is to distinguish correct patches among many validated patches. This becomes even more important as we work with larger and more sophisticated search spaces. </a:t>
            </a:r>
          </a:p>
        </p:txBody>
      </p:sp>
      <p:sp>
        <p:nvSpPr>
          <p:cNvPr id="4" name="Slide Number Placeholder 3"/>
          <p:cNvSpPr>
            <a:spLocks noGrp="1"/>
          </p:cNvSpPr>
          <p:nvPr>
            <p:ph type="sldNum" sz="quarter" idx="10"/>
          </p:nvPr>
        </p:nvSpPr>
        <p:spPr/>
        <p:txBody>
          <a:bodyPr/>
          <a:lstStyle/>
          <a:p>
            <a:fld id="{98D2F329-A16A-CA44-B388-68FF309E43F7}" type="slidenum">
              <a:rPr lang="en-US" smtClean="0"/>
              <a:t>40</a:t>
            </a:fld>
            <a:endParaRPr lang="en-US"/>
          </a:p>
        </p:txBody>
      </p:sp>
    </p:spTree>
    <p:extLst>
      <p:ext uri="{BB962C8B-B14F-4D97-AF65-F5344CB8AC3E}">
        <p14:creationId xmlns:p14="http://schemas.microsoft.com/office/powerpoint/2010/main" val="77201622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And then validate each</a:t>
            </a:r>
            <a:r>
              <a:rPr lang="en-US" baseline="0" dirty="0" smtClean="0"/>
              <a:t> candidate patch against the test suite</a:t>
            </a:r>
            <a:endParaRPr lang="en-US" dirty="0"/>
          </a:p>
        </p:txBody>
      </p:sp>
      <p:sp>
        <p:nvSpPr>
          <p:cNvPr id="4" name="Slide Number Placeholder 3"/>
          <p:cNvSpPr>
            <a:spLocks noGrp="1"/>
          </p:cNvSpPr>
          <p:nvPr>
            <p:ph type="sldNum" sz="quarter" idx="10"/>
          </p:nvPr>
        </p:nvSpPr>
        <p:spPr/>
        <p:txBody>
          <a:bodyPr/>
          <a:lstStyle/>
          <a:p>
            <a:fld id="{98D2F329-A16A-CA44-B388-68FF309E43F7}" type="slidenum">
              <a:rPr lang="en-US" smtClean="0"/>
              <a:t>4</a:t>
            </a:fld>
            <a:endParaRPr lang="en-US"/>
          </a:p>
        </p:txBody>
      </p:sp>
    </p:spTree>
    <p:extLst>
      <p:ext uri="{BB962C8B-B14F-4D97-AF65-F5344CB8AC3E}">
        <p14:creationId xmlns:p14="http://schemas.microsoft.com/office/powerpoint/2010/main" val="174004462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8D2F329-A16A-CA44-B388-68FF309E43F7}" type="slidenum">
              <a:rPr lang="en-US" smtClean="0"/>
              <a:t>5</a:t>
            </a:fld>
            <a:endParaRPr lang="en-US"/>
          </a:p>
        </p:txBody>
      </p:sp>
    </p:spTree>
    <p:extLst>
      <p:ext uri="{BB962C8B-B14F-4D97-AF65-F5344CB8AC3E}">
        <p14:creationId xmlns:p14="http://schemas.microsoft.com/office/powerpoint/2010/main" val="190804266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latin typeface="+mn-lt"/>
                <a:ea typeface="+mn-ea"/>
                <a:cs typeface="+mn-cs"/>
              </a:rPr>
              <a:t>The system collects</a:t>
            </a:r>
            <a:r>
              <a:rPr lang="en-US" sz="1200" kern="1200" baseline="0" dirty="0" smtClean="0">
                <a:solidFill>
                  <a:schemeClr val="tx1"/>
                </a:solidFill>
                <a:latin typeface="+mn-lt"/>
                <a:ea typeface="+mn-ea"/>
                <a:cs typeface="+mn-cs"/>
              </a:rPr>
              <a:t> all candidate patches that </a:t>
            </a:r>
            <a:endParaRPr lang="en-US" dirty="0"/>
          </a:p>
        </p:txBody>
      </p:sp>
      <p:sp>
        <p:nvSpPr>
          <p:cNvPr id="4" name="Slide Number Placeholder 3"/>
          <p:cNvSpPr>
            <a:spLocks noGrp="1"/>
          </p:cNvSpPr>
          <p:nvPr>
            <p:ph type="sldNum" sz="quarter" idx="10"/>
          </p:nvPr>
        </p:nvSpPr>
        <p:spPr/>
        <p:txBody>
          <a:bodyPr/>
          <a:lstStyle/>
          <a:p>
            <a:fld id="{98D2F329-A16A-CA44-B388-68FF309E43F7}" type="slidenum">
              <a:rPr lang="en-US" smtClean="0"/>
              <a:t>6</a:t>
            </a:fld>
            <a:endParaRPr lang="en-US"/>
          </a:p>
        </p:txBody>
      </p:sp>
    </p:spTree>
    <p:extLst>
      <p:ext uri="{BB962C8B-B14F-4D97-AF65-F5344CB8AC3E}">
        <p14:creationId xmlns:p14="http://schemas.microsoft.com/office/powerpoint/2010/main" val="153576158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8D2F329-A16A-CA44-B388-68FF309E43F7}" type="slidenum">
              <a:rPr lang="en-US" smtClean="0"/>
              <a:t>8</a:t>
            </a:fld>
            <a:endParaRPr lang="en-US"/>
          </a:p>
        </p:txBody>
      </p:sp>
    </p:spTree>
    <p:extLst>
      <p:ext uri="{BB962C8B-B14F-4D97-AF65-F5344CB8AC3E}">
        <p14:creationId xmlns:p14="http://schemas.microsoft.com/office/powerpoint/2010/main" val="100594812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smtClean="0"/>
          </a:p>
        </p:txBody>
      </p:sp>
      <p:sp>
        <p:nvSpPr>
          <p:cNvPr id="4" name="Slide Number Placeholder 3"/>
          <p:cNvSpPr>
            <a:spLocks noGrp="1"/>
          </p:cNvSpPr>
          <p:nvPr>
            <p:ph type="sldNum" sz="quarter" idx="10"/>
          </p:nvPr>
        </p:nvSpPr>
        <p:spPr/>
        <p:txBody>
          <a:bodyPr/>
          <a:lstStyle/>
          <a:p>
            <a:fld id="{98D2F329-A16A-CA44-B388-68FF309E43F7}" type="slidenum">
              <a:rPr lang="en-US" smtClean="0"/>
              <a:t>10</a:t>
            </a:fld>
            <a:endParaRPr lang="en-US"/>
          </a:p>
        </p:txBody>
      </p:sp>
    </p:spTree>
    <p:extLst>
      <p:ext uri="{BB962C8B-B14F-4D97-AF65-F5344CB8AC3E}">
        <p14:creationId xmlns:p14="http://schemas.microsoft.com/office/powerpoint/2010/main" val="15122010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smtClean="0"/>
          </a:p>
        </p:txBody>
      </p:sp>
      <p:sp>
        <p:nvSpPr>
          <p:cNvPr id="4" name="Slide Number Placeholder 3"/>
          <p:cNvSpPr>
            <a:spLocks noGrp="1"/>
          </p:cNvSpPr>
          <p:nvPr>
            <p:ph type="sldNum" sz="quarter" idx="10"/>
          </p:nvPr>
        </p:nvSpPr>
        <p:spPr/>
        <p:txBody>
          <a:bodyPr/>
          <a:lstStyle/>
          <a:p>
            <a:fld id="{98D2F329-A16A-CA44-B388-68FF309E43F7}" type="slidenum">
              <a:rPr lang="en-US" smtClean="0"/>
              <a:t>11</a:t>
            </a:fld>
            <a:endParaRPr lang="en-US"/>
          </a:p>
        </p:txBody>
      </p:sp>
    </p:spTree>
    <p:extLst>
      <p:ext uri="{BB962C8B-B14F-4D97-AF65-F5344CB8AC3E}">
        <p14:creationId xmlns:p14="http://schemas.microsoft.com/office/powerpoint/2010/main" val="62360981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ltLang="zh-CN"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ltLang="zh-CN" smtClean="0"/>
              <a:t>Click to edit Master subtitle style</a:t>
            </a:r>
            <a:endParaRPr lang="en-US"/>
          </a:p>
        </p:txBody>
      </p:sp>
      <p:sp>
        <p:nvSpPr>
          <p:cNvPr id="4" name="Date Placeholder 3"/>
          <p:cNvSpPr>
            <a:spLocks noGrp="1"/>
          </p:cNvSpPr>
          <p:nvPr>
            <p:ph type="dt" sz="half" idx="10"/>
          </p:nvPr>
        </p:nvSpPr>
        <p:spPr/>
        <p:txBody>
          <a:bodyPr/>
          <a:lstStyle/>
          <a:p>
            <a:fld id="{84B9C6AA-67EA-0641-8592-FD71C5AFFBF5}" type="datetime1">
              <a:rPr lang="en-US" smtClean="0"/>
              <a:t>5/19/16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DFC4091-B588-AE4D-839F-133859BC685A}" type="slidenum">
              <a:rPr lang="en-US" smtClean="0"/>
              <a:t>‹#›</a:t>
            </a:fld>
            <a:endParaRPr lang="en-US"/>
          </a:p>
        </p:txBody>
      </p:sp>
    </p:spTree>
    <p:extLst>
      <p:ext uri="{BB962C8B-B14F-4D97-AF65-F5344CB8AC3E}">
        <p14:creationId xmlns:p14="http://schemas.microsoft.com/office/powerpoint/2010/main" val="12481062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F72F23C-68AB-BA4C-8CB8-9653D3FD9905}" type="datetime1">
              <a:rPr lang="en-US" smtClean="0"/>
              <a:t>5/19/16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DFC4091-B588-AE4D-839F-133859BC685A}" type="slidenum">
              <a:rPr lang="en-US" smtClean="0"/>
              <a:t>‹#›</a:t>
            </a:fld>
            <a:endParaRPr lang="en-US"/>
          </a:p>
        </p:txBody>
      </p:sp>
    </p:spTree>
    <p:extLst>
      <p:ext uri="{BB962C8B-B14F-4D97-AF65-F5344CB8AC3E}">
        <p14:creationId xmlns:p14="http://schemas.microsoft.com/office/powerpoint/2010/main" val="48032528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C7B5D96-AC31-5847-B01E-F13F7850E67B}" type="datetime1">
              <a:rPr lang="en-US" smtClean="0"/>
              <a:t>5/19/16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DFC4091-B588-AE4D-839F-133859BC685A}" type="slidenum">
              <a:rPr lang="en-US" smtClean="0"/>
              <a:t>‹#›</a:t>
            </a:fld>
            <a:endParaRPr lang="en-US"/>
          </a:p>
        </p:txBody>
      </p:sp>
    </p:spTree>
    <p:extLst>
      <p:ext uri="{BB962C8B-B14F-4D97-AF65-F5344CB8AC3E}">
        <p14:creationId xmlns:p14="http://schemas.microsoft.com/office/powerpoint/2010/main" val="104609072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E5FF478-9B4D-484B-863E-B0FEDAEA81BD}" type="datetime1">
              <a:rPr lang="en-US" smtClean="0"/>
              <a:t>5/19/16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DFC4091-B588-AE4D-839F-133859BC685A}" type="slidenum">
              <a:rPr lang="en-US" smtClean="0"/>
              <a:t>‹#›</a:t>
            </a:fld>
            <a:endParaRPr lang="en-US"/>
          </a:p>
        </p:txBody>
      </p:sp>
    </p:spTree>
    <p:extLst>
      <p:ext uri="{BB962C8B-B14F-4D97-AF65-F5344CB8AC3E}">
        <p14:creationId xmlns:p14="http://schemas.microsoft.com/office/powerpoint/2010/main" val="122794620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BC193AC-A1B5-064A-B064-A495E53063DD}" type="datetime1">
              <a:rPr lang="en-US" smtClean="0"/>
              <a:t>5/19/16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DFC4091-B588-AE4D-839F-133859BC685A}" type="slidenum">
              <a:rPr lang="en-US" smtClean="0"/>
              <a:t>‹#›</a:t>
            </a:fld>
            <a:endParaRPr lang="en-US"/>
          </a:p>
        </p:txBody>
      </p:sp>
    </p:spTree>
    <p:extLst>
      <p:ext uri="{BB962C8B-B14F-4D97-AF65-F5344CB8AC3E}">
        <p14:creationId xmlns:p14="http://schemas.microsoft.com/office/powerpoint/2010/main" val="150224362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085AD136-AF3F-A04B-AFFF-5744EE1AAD7B}" type="datetime1">
              <a:rPr lang="en-US" smtClean="0"/>
              <a:t>5/19/16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DFC4091-B588-AE4D-839F-133859BC685A}" type="slidenum">
              <a:rPr lang="en-US" smtClean="0"/>
              <a:t>‹#›</a:t>
            </a:fld>
            <a:endParaRPr lang="en-US"/>
          </a:p>
        </p:txBody>
      </p:sp>
    </p:spTree>
    <p:extLst>
      <p:ext uri="{BB962C8B-B14F-4D97-AF65-F5344CB8AC3E}">
        <p14:creationId xmlns:p14="http://schemas.microsoft.com/office/powerpoint/2010/main" val="77753576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624E55E0-136A-B14B-A28D-E91E4DAB8E8E}" type="datetime1">
              <a:rPr lang="en-US" smtClean="0"/>
              <a:t>5/19/16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DFC4091-B588-AE4D-839F-133859BC685A}" type="slidenum">
              <a:rPr lang="en-US" smtClean="0"/>
              <a:t>‹#›</a:t>
            </a:fld>
            <a:endParaRPr lang="en-US"/>
          </a:p>
        </p:txBody>
      </p:sp>
    </p:spTree>
    <p:extLst>
      <p:ext uri="{BB962C8B-B14F-4D97-AF65-F5344CB8AC3E}">
        <p14:creationId xmlns:p14="http://schemas.microsoft.com/office/powerpoint/2010/main" val="146310422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092B8B4A-7805-C44A-ADAF-2DAD99ABCF12}" type="datetime1">
              <a:rPr lang="en-US" smtClean="0"/>
              <a:t>5/19/16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DFC4091-B588-AE4D-839F-133859BC685A}" type="slidenum">
              <a:rPr lang="en-US" smtClean="0"/>
              <a:t>‹#›</a:t>
            </a:fld>
            <a:endParaRPr lang="en-US"/>
          </a:p>
        </p:txBody>
      </p:sp>
    </p:spTree>
    <p:extLst>
      <p:ext uri="{BB962C8B-B14F-4D97-AF65-F5344CB8AC3E}">
        <p14:creationId xmlns:p14="http://schemas.microsoft.com/office/powerpoint/2010/main" val="152257948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CF36FAF-8EB5-8E46-8AE9-11F6C8B81074}" type="datetime1">
              <a:rPr lang="en-US" smtClean="0"/>
              <a:t>5/19/16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DFC4091-B588-AE4D-839F-133859BC685A}" type="slidenum">
              <a:rPr lang="en-US" smtClean="0"/>
              <a:t>‹#›</a:t>
            </a:fld>
            <a:endParaRPr lang="en-US"/>
          </a:p>
        </p:txBody>
      </p:sp>
    </p:spTree>
    <p:extLst>
      <p:ext uri="{BB962C8B-B14F-4D97-AF65-F5344CB8AC3E}">
        <p14:creationId xmlns:p14="http://schemas.microsoft.com/office/powerpoint/2010/main" val="376929316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057037E-1C78-BC43-8AF8-1CDECD6AA956}" type="datetime1">
              <a:rPr lang="en-US" smtClean="0"/>
              <a:t>5/19/16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DFC4091-B588-AE4D-839F-133859BC685A}" type="slidenum">
              <a:rPr lang="en-US" smtClean="0"/>
              <a:t>‹#›</a:t>
            </a:fld>
            <a:endParaRPr lang="en-US"/>
          </a:p>
        </p:txBody>
      </p:sp>
    </p:spTree>
    <p:extLst>
      <p:ext uri="{BB962C8B-B14F-4D97-AF65-F5344CB8AC3E}">
        <p14:creationId xmlns:p14="http://schemas.microsoft.com/office/powerpoint/2010/main" val="159020540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B416A5E-96F7-0C45-8551-1574143C575D}" type="datetime1">
              <a:rPr lang="en-US" smtClean="0"/>
              <a:t>5/19/16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DFC4091-B588-AE4D-839F-133859BC685A}" type="slidenum">
              <a:rPr lang="en-US" smtClean="0"/>
              <a:t>‹#›</a:t>
            </a:fld>
            <a:endParaRPr lang="en-US"/>
          </a:p>
        </p:txBody>
      </p:sp>
    </p:spTree>
    <p:extLst>
      <p:ext uri="{BB962C8B-B14F-4D97-AF65-F5344CB8AC3E}">
        <p14:creationId xmlns:p14="http://schemas.microsoft.com/office/powerpoint/2010/main" val="2898260771"/>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ltLang="zh-CN"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ltLang="zh-CN" smtClean="0"/>
              <a:t>Click to 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0698790-D909-EA4D-9954-C79A5D9EF48F}" type="datetime1">
              <a:rPr lang="en-US" smtClean="0"/>
              <a:t>5/19/16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DFC4091-B588-AE4D-839F-133859BC685A}" type="slidenum">
              <a:rPr lang="en-US" smtClean="0"/>
              <a:t>‹#›</a:t>
            </a:fld>
            <a:endParaRPr lang="en-US"/>
          </a:p>
        </p:txBody>
      </p:sp>
    </p:spTree>
    <p:extLst>
      <p:ext uri="{BB962C8B-B14F-4D97-AF65-F5344CB8AC3E}">
        <p14:creationId xmlns:p14="http://schemas.microsoft.com/office/powerpoint/2010/main" val="188929508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4.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4.png"/></Relationships>
</file>

<file path=ppt/slides/_rels/slide12.xml.rels><?xml version="1.0" encoding="UTF-8" standalone="yes"?>
<Relationships xmlns="http://schemas.openxmlformats.org/package/2006/relationships"><Relationship Id="rId3" Type="http://schemas.openxmlformats.org/officeDocument/2006/relationships/image" Target="../media/image4.png"/><Relationship Id="rId4" Type="http://schemas.openxmlformats.org/officeDocument/2006/relationships/image" Target="../media/image5.tiff"/><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3.xml.rels><?xml version="1.0" encoding="UTF-8" standalone="yes"?>
<Relationships xmlns="http://schemas.openxmlformats.org/package/2006/relationships"><Relationship Id="rId3" Type="http://schemas.openxmlformats.org/officeDocument/2006/relationships/image" Target="../media/image4.png"/><Relationship Id="rId4" Type="http://schemas.openxmlformats.org/officeDocument/2006/relationships/image" Target="../media/image6.png"/><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14.xml.rels><?xml version="1.0" encoding="UTF-8" standalone="yes"?>
<Relationships xmlns="http://schemas.openxmlformats.org/package/2006/relationships"><Relationship Id="rId3" Type="http://schemas.openxmlformats.org/officeDocument/2006/relationships/image" Target="../media/image6.png"/><Relationship Id="rId4" Type="http://schemas.openxmlformats.org/officeDocument/2006/relationships/image" Target="../media/image4.png"/><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5.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4" Type="http://schemas.openxmlformats.org/officeDocument/2006/relationships/image" Target="../media/image2.png"/><Relationship Id="rId1" Type="http://schemas.openxmlformats.org/officeDocument/2006/relationships/slideLayout" Target="../slideLayouts/slideLayout6.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6.xml"/></Relationships>
</file>

<file path=ppt/slides/_rels/slide21.xml.rels><?xml version="1.0" encoding="UTF-8" standalone="yes"?>
<Relationships xmlns="http://schemas.openxmlformats.org/package/2006/relationships"><Relationship Id="rId3" Type="http://schemas.openxmlformats.org/officeDocument/2006/relationships/image" Target="../media/image6.png"/><Relationship Id="rId4" Type="http://schemas.openxmlformats.org/officeDocument/2006/relationships/image" Target="../media/image4.png"/><Relationship Id="rId1" Type="http://schemas.openxmlformats.org/officeDocument/2006/relationships/slideLayout" Target="../slideLayouts/slideLayout6.xml"/><Relationship Id="rId2" Type="http://schemas.openxmlformats.org/officeDocument/2006/relationships/notesSlide" Target="../notesSlides/notesSlide1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8.xml"/></Relationships>
</file>

<file path=ppt/slides/_rels/slide23.xml.rels><?xml version="1.0" encoding="UTF-8" standalone="yes"?>
<Relationships xmlns="http://schemas.openxmlformats.org/package/2006/relationships"><Relationship Id="rId11" Type="http://schemas.openxmlformats.org/officeDocument/2006/relationships/image" Target="../media/image7.emf"/><Relationship Id="rId12" Type="http://schemas.openxmlformats.org/officeDocument/2006/relationships/image" Target="../media/image2.png"/><Relationship Id="rId13" Type="http://schemas.openxmlformats.org/officeDocument/2006/relationships/image" Target="../media/image13.emf"/><Relationship Id="rId1" Type="http://schemas.openxmlformats.org/officeDocument/2006/relationships/vmlDrawing" Target="../drawings/vmlDrawing1.vml"/><Relationship Id="rId2" Type="http://schemas.openxmlformats.org/officeDocument/2006/relationships/slideLayout" Target="../slideLayouts/slideLayout6.xml"/><Relationship Id="rId3" Type="http://schemas.openxmlformats.org/officeDocument/2006/relationships/notesSlide" Target="../notesSlides/notesSlide19.xml"/><Relationship Id="rId4" Type="http://schemas.openxmlformats.org/officeDocument/2006/relationships/image" Target="../media/image1.png"/><Relationship Id="rId5" Type="http://schemas.openxmlformats.org/officeDocument/2006/relationships/image" Target="../media/image8.emf"/><Relationship Id="rId6" Type="http://schemas.openxmlformats.org/officeDocument/2006/relationships/image" Target="../media/image9.emf"/><Relationship Id="rId7" Type="http://schemas.openxmlformats.org/officeDocument/2006/relationships/image" Target="../media/image10.emf"/><Relationship Id="rId8" Type="http://schemas.openxmlformats.org/officeDocument/2006/relationships/image" Target="../media/image11.emf"/><Relationship Id="rId9" Type="http://schemas.openxmlformats.org/officeDocument/2006/relationships/image" Target="../media/image12.emf"/><Relationship Id="rId10" Type="http://schemas.openxmlformats.org/officeDocument/2006/relationships/oleObject" Target="../embeddings/oleObject1.bin"/></Relationships>
</file>

<file path=ppt/slides/_rels/slide24.xml.rels><?xml version="1.0" encoding="UTF-8" standalone="yes"?>
<Relationships xmlns="http://schemas.openxmlformats.org/package/2006/relationships"><Relationship Id="rId11" Type="http://schemas.openxmlformats.org/officeDocument/2006/relationships/image" Target="../media/image8.emf"/><Relationship Id="rId12" Type="http://schemas.openxmlformats.org/officeDocument/2006/relationships/image" Target="../media/image9.emf"/><Relationship Id="rId13" Type="http://schemas.openxmlformats.org/officeDocument/2006/relationships/image" Target="../media/image13.emf"/><Relationship Id="rId1" Type="http://schemas.openxmlformats.org/officeDocument/2006/relationships/slideLayout" Target="../slideLayouts/slideLayout7.xml"/><Relationship Id="rId2" Type="http://schemas.openxmlformats.org/officeDocument/2006/relationships/notesSlide" Target="../notesSlides/notesSlide20.xml"/><Relationship Id="rId3" Type="http://schemas.openxmlformats.org/officeDocument/2006/relationships/image" Target="../media/image14.emf"/><Relationship Id="rId4" Type="http://schemas.openxmlformats.org/officeDocument/2006/relationships/image" Target="../media/image15.emf"/><Relationship Id="rId5" Type="http://schemas.openxmlformats.org/officeDocument/2006/relationships/image" Target="../media/image16.emf"/><Relationship Id="rId6" Type="http://schemas.openxmlformats.org/officeDocument/2006/relationships/image" Target="../media/image17.emf"/><Relationship Id="rId7" Type="http://schemas.openxmlformats.org/officeDocument/2006/relationships/image" Target="../media/image18.emf"/><Relationship Id="rId8" Type="http://schemas.openxmlformats.org/officeDocument/2006/relationships/image" Target="../media/image19.emf"/><Relationship Id="rId9" Type="http://schemas.openxmlformats.org/officeDocument/2006/relationships/image" Target="../media/image10.emf"/><Relationship Id="rId10" Type="http://schemas.openxmlformats.org/officeDocument/2006/relationships/image" Target="../media/image2.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3.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4" Type="http://schemas.openxmlformats.org/officeDocument/2006/relationships/image" Target="../media/image3.jpeg"/><Relationship Id="rId5" Type="http://schemas.openxmlformats.org/officeDocument/2006/relationships/image" Target="../media/image2.png"/><Relationship Id="rId1" Type="http://schemas.openxmlformats.org/officeDocument/2006/relationships/slideLayout" Target="../slideLayouts/slideLayout6.xml"/><Relationship Id="rId2"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chart" Target="../charts/chart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4.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5.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6.xml"/><Relationship Id="rId3" Type="http://schemas.openxmlformats.org/officeDocument/2006/relationships/chart" Target="../charts/char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8.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3" Type="http://schemas.openxmlformats.org/officeDocument/2006/relationships/chart" Target="../charts/chart3.xml"/><Relationship Id="rId4" Type="http://schemas.openxmlformats.org/officeDocument/2006/relationships/chart" Target="../charts/chart4.xml"/><Relationship Id="rId1" Type="http://schemas.openxmlformats.org/officeDocument/2006/relationships/slideLayout" Target="../slideLayouts/slideLayout2.xml"/><Relationship Id="rId2" Type="http://schemas.openxmlformats.org/officeDocument/2006/relationships/notesSlide" Target="../notesSlides/notesSlide29.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0.xml"/></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4" Type="http://schemas.openxmlformats.org/officeDocument/2006/relationships/image" Target="../media/image2.png"/><Relationship Id="rId5" Type="http://schemas.openxmlformats.org/officeDocument/2006/relationships/image" Target="../media/image3.jpeg"/><Relationship Id="rId1" Type="http://schemas.openxmlformats.org/officeDocument/2006/relationships/slideLayout" Target="../slideLayouts/slideLayout6.xml"/><Relationship Id="rId2" Type="http://schemas.openxmlformats.org/officeDocument/2006/relationships/notesSlide" Target="../notesSlides/notesSlide4.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1.xml"/></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4" Type="http://schemas.openxmlformats.org/officeDocument/2006/relationships/image" Target="../media/image2.png"/><Relationship Id="rId5" Type="http://schemas.openxmlformats.org/officeDocument/2006/relationships/image" Target="../media/image3.jpeg"/><Relationship Id="rId1" Type="http://schemas.openxmlformats.org/officeDocument/2006/relationships/slideLayout" Target="../slideLayouts/slideLayout6.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4" Type="http://schemas.openxmlformats.org/officeDocument/2006/relationships/image" Target="../media/image2.png"/><Relationship Id="rId5" Type="http://schemas.openxmlformats.org/officeDocument/2006/relationships/image" Target="../media/image3.jpeg"/><Relationship Id="rId1" Type="http://schemas.openxmlformats.org/officeDocument/2006/relationships/slideLayout" Target="../slideLayouts/slideLayout6.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4" Type="http://schemas.openxmlformats.org/officeDocument/2006/relationships/image" Target="../media/image2.png"/><Relationship Id="rId5" Type="http://schemas.openxmlformats.org/officeDocument/2006/relationships/image" Target="../media/image3.jpeg"/><Relationship Id="rId1" Type="http://schemas.openxmlformats.org/officeDocument/2006/relationships/slideLayout" Target="../slideLayouts/slideLayout6.xml"/><Relationship Id="rId2" Type="http://schemas.openxmlformats.org/officeDocument/2006/relationships/notesSlide" Target="../notesSlides/notesSlide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dirty="0" smtClean="0"/>
              <a:t>An Analysis of the Search Space of Generate and Validate Patch Generation Systems</a:t>
            </a:r>
            <a:endParaRPr lang="en-US" dirty="0"/>
          </a:p>
        </p:txBody>
      </p:sp>
      <p:sp>
        <p:nvSpPr>
          <p:cNvPr id="3" name="Subtitle 2"/>
          <p:cNvSpPr>
            <a:spLocks noGrp="1"/>
          </p:cNvSpPr>
          <p:nvPr>
            <p:ph type="subTitle" idx="1"/>
          </p:nvPr>
        </p:nvSpPr>
        <p:spPr/>
        <p:txBody>
          <a:bodyPr/>
          <a:lstStyle/>
          <a:p>
            <a:r>
              <a:rPr lang="en-US" b="1" dirty="0" smtClean="0"/>
              <a:t>Fan Long</a:t>
            </a:r>
            <a:r>
              <a:rPr lang="en-US" dirty="0" smtClean="0"/>
              <a:t> and Martin </a:t>
            </a:r>
            <a:r>
              <a:rPr lang="en-US" dirty="0" err="1" smtClean="0"/>
              <a:t>Rinard</a:t>
            </a:r>
            <a:endParaRPr lang="en-US" dirty="0" smtClean="0"/>
          </a:p>
          <a:p>
            <a:r>
              <a:rPr lang="en-US" dirty="0" smtClean="0"/>
              <a:t>MIT EECS &amp; CSAIL</a:t>
            </a:r>
            <a:endParaRPr lang="en-US" dirty="0"/>
          </a:p>
        </p:txBody>
      </p:sp>
      <p:sp>
        <p:nvSpPr>
          <p:cNvPr id="4" name="Slide Number Placeholder 3"/>
          <p:cNvSpPr>
            <a:spLocks noGrp="1"/>
          </p:cNvSpPr>
          <p:nvPr>
            <p:ph type="sldNum" sz="quarter" idx="12"/>
          </p:nvPr>
        </p:nvSpPr>
        <p:spPr/>
        <p:txBody>
          <a:bodyPr/>
          <a:lstStyle/>
          <a:p>
            <a:fld id="{EDFC4091-B588-AE4D-839F-133859BC685A}" type="slidenum">
              <a:rPr lang="en-US" smtClean="0"/>
              <a:t>1</a:t>
            </a:fld>
            <a:endParaRPr lang="en-US"/>
          </a:p>
        </p:txBody>
      </p:sp>
    </p:spTree>
    <p:extLst>
      <p:ext uri="{BB962C8B-B14F-4D97-AF65-F5344CB8AC3E}">
        <p14:creationId xmlns:p14="http://schemas.microsoft.com/office/powerpoint/2010/main" val="160337035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 name="Oval 65"/>
          <p:cNvSpPr/>
          <p:nvPr/>
        </p:nvSpPr>
        <p:spPr>
          <a:xfrm>
            <a:off x="3604234" y="2823591"/>
            <a:ext cx="172615" cy="197264"/>
          </a:xfrm>
          <a:prstGeom prst="ellipse">
            <a:avLst/>
          </a:prstGeom>
          <a:noFill/>
          <a:ln w="508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68" name="Picture 67" descr="Screen Shot 2016-03-22 at 10.04.42 P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86249" y="825366"/>
            <a:ext cx="408932" cy="401758"/>
          </a:xfrm>
          <a:prstGeom prst="rect">
            <a:avLst/>
          </a:prstGeom>
        </p:spPr>
      </p:pic>
      <p:sp>
        <p:nvSpPr>
          <p:cNvPr id="69" name="TextBox 68"/>
          <p:cNvSpPr txBox="1"/>
          <p:nvPr/>
        </p:nvSpPr>
        <p:spPr>
          <a:xfrm>
            <a:off x="7188204" y="751392"/>
            <a:ext cx="1763145" cy="369332"/>
          </a:xfrm>
          <a:prstGeom prst="rect">
            <a:avLst/>
          </a:prstGeom>
          <a:noFill/>
        </p:spPr>
        <p:txBody>
          <a:bodyPr wrap="square" rtlCol="0">
            <a:spAutoFit/>
          </a:bodyPr>
          <a:lstStyle/>
          <a:p>
            <a:pPr algn="ctr"/>
            <a:r>
              <a:rPr lang="en-US" dirty="0" smtClean="0"/>
              <a:t>Correct patch</a:t>
            </a:r>
            <a:endParaRPr lang="en-US" dirty="0"/>
          </a:p>
        </p:txBody>
      </p:sp>
      <p:sp>
        <p:nvSpPr>
          <p:cNvPr id="71" name="Oval 70"/>
          <p:cNvSpPr/>
          <p:nvPr/>
        </p:nvSpPr>
        <p:spPr>
          <a:xfrm>
            <a:off x="6691098" y="411562"/>
            <a:ext cx="172615" cy="197264"/>
          </a:xfrm>
          <a:prstGeom prst="ellipse">
            <a:avLst/>
          </a:prstGeom>
          <a:noFill/>
          <a:ln w="508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2" name="TextBox 71"/>
          <p:cNvSpPr txBox="1"/>
          <p:nvPr/>
        </p:nvSpPr>
        <p:spPr>
          <a:xfrm>
            <a:off x="7188204" y="291749"/>
            <a:ext cx="1763145" cy="369332"/>
          </a:xfrm>
          <a:prstGeom prst="rect">
            <a:avLst/>
          </a:prstGeom>
          <a:noFill/>
        </p:spPr>
        <p:txBody>
          <a:bodyPr wrap="square" rtlCol="0">
            <a:spAutoFit/>
          </a:bodyPr>
          <a:lstStyle/>
          <a:p>
            <a:pPr algn="ctr"/>
            <a:r>
              <a:rPr lang="en-US" dirty="0" smtClean="0"/>
              <a:t>Original code</a:t>
            </a:r>
            <a:endParaRPr lang="en-US" dirty="0"/>
          </a:p>
        </p:txBody>
      </p:sp>
      <p:cxnSp>
        <p:nvCxnSpPr>
          <p:cNvPr id="77" name="Straight Arrow Connector 76"/>
          <p:cNvCxnSpPr>
            <a:stCxn id="66" idx="2"/>
          </p:cNvCxnSpPr>
          <p:nvPr/>
        </p:nvCxnSpPr>
        <p:spPr>
          <a:xfrm flipH="1">
            <a:off x="2416618" y="2922223"/>
            <a:ext cx="1187616" cy="369617"/>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sp>
        <p:nvSpPr>
          <p:cNvPr id="83" name="TextBox 82"/>
          <p:cNvSpPr txBox="1"/>
          <p:nvPr/>
        </p:nvSpPr>
        <p:spPr>
          <a:xfrm>
            <a:off x="2303706" y="6101097"/>
            <a:ext cx="2764699" cy="461665"/>
          </a:xfrm>
          <a:prstGeom prst="rect">
            <a:avLst/>
          </a:prstGeom>
          <a:noFill/>
        </p:spPr>
        <p:txBody>
          <a:bodyPr wrap="none" rtlCol="0">
            <a:spAutoFit/>
          </a:bodyPr>
          <a:lstStyle/>
          <a:p>
            <a:pPr algn="ctr"/>
            <a:r>
              <a:rPr lang="en-US" sz="2400" b="1" dirty="0" smtClean="0"/>
              <a:t>Possible Code Space</a:t>
            </a:r>
            <a:endParaRPr lang="en-US" sz="2400" b="1" dirty="0"/>
          </a:p>
        </p:txBody>
      </p:sp>
      <p:pic>
        <p:nvPicPr>
          <p:cNvPr id="89" name="Picture 88" descr="Screen Shot 2016-03-22 at 10.04.42 P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08220" y="3275502"/>
            <a:ext cx="408932" cy="401758"/>
          </a:xfrm>
          <a:prstGeom prst="rect">
            <a:avLst/>
          </a:prstGeom>
        </p:spPr>
      </p:pic>
      <p:cxnSp>
        <p:nvCxnSpPr>
          <p:cNvPr id="90" name="Straight Arrow Connector 89"/>
          <p:cNvCxnSpPr>
            <a:stCxn id="66" idx="5"/>
          </p:cNvCxnSpPr>
          <p:nvPr/>
        </p:nvCxnSpPr>
        <p:spPr>
          <a:xfrm>
            <a:off x="3751570" y="2991966"/>
            <a:ext cx="341884" cy="452274"/>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sp>
        <p:nvSpPr>
          <p:cNvPr id="97" name="TextBox 96"/>
          <p:cNvSpPr txBox="1"/>
          <p:nvPr/>
        </p:nvSpPr>
        <p:spPr>
          <a:xfrm>
            <a:off x="5400400" y="4472600"/>
            <a:ext cx="3649586" cy="1200328"/>
          </a:xfrm>
          <a:prstGeom prst="rect">
            <a:avLst/>
          </a:prstGeom>
          <a:noFill/>
        </p:spPr>
        <p:txBody>
          <a:bodyPr wrap="square" rtlCol="0">
            <a:spAutoFit/>
          </a:bodyPr>
          <a:lstStyle/>
          <a:p>
            <a:pPr algn="ctr"/>
            <a:r>
              <a:rPr lang="en-US" sz="2400" dirty="0" smtClean="0"/>
              <a:t>Other points in the plane correspond to candidate patches (modified code).</a:t>
            </a:r>
            <a:endParaRPr lang="en-US" sz="2400" dirty="0"/>
          </a:p>
        </p:txBody>
      </p:sp>
      <p:sp>
        <p:nvSpPr>
          <p:cNvPr id="12" name="TextBox 11"/>
          <p:cNvSpPr txBox="1"/>
          <p:nvPr/>
        </p:nvSpPr>
        <p:spPr>
          <a:xfrm>
            <a:off x="5161997" y="2922223"/>
            <a:ext cx="2173357" cy="1323439"/>
          </a:xfrm>
          <a:prstGeom prst="rect">
            <a:avLst/>
          </a:prstGeom>
          <a:noFill/>
          <a:ln>
            <a:solidFill>
              <a:schemeClr val="tx1"/>
            </a:solidFill>
          </a:ln>
        </p:spPr>
        <p:txBody>
          <a:bodyPr wrap="square" rtlCol="0">
            <a:spAutoFit/>
          </a:bodyPr>
          <a:lstStyle/>
          <a:p>
            <a:r>
              <a:rPr lang="is-IS" sz="2000" dirty="0" smtClean="0"/>
              <a:t>…</a:t>
            </a:r>
          </a:p>
          <a:p>
            <a:r>
              <a:rPr lang="en-US" sz="2000" dirty="0" smtClean="0">
                <a:solidFill>
                  <a:srgbClr val="00B050"/>
                </a:solidFill>
              </a:rPr>
              <a:t>if (p != 0) return;</a:t>
            </a:r>
          </a:p>
          <a:p>
            <a:r>
              <a:rPr lang="en-US" sz="2000" dirty="0" smtClean="0"/>
              <a:t>p-</a:t>
            </a:r>
            <a:r>
              <a:rPr lang="en-US" sz="2000" dirty="0"/>
              <a:t>&gt;</a:t>
            </a:r>
            <a:r>
              <a:rPr lang="en-US" sz="2000" dirty="0" smtClean="0"/>
              <a:t>f1 </a:t>
            </a:r>
            <a:r>
              <a:rPr lang="en-US" sz="2000" dirty="0"/>
              <a:t>= y</a:t>
            </a:r>
            <a:r>
              <a:rPr lang="en-US" sz="2000" dirty="0" smtClean="0"/>
              <a:t>;</a:t>
            </a:r>
          </a:p>
          <a:p>
            <a:r>
              <a:rPr lang="is-IS" sz="2000" dirty="0" smtClean="0"/>
              <a:t>…</a:t>
            </a:r>
            <a:endParaRPr lang="en-US" sz="2000" dirty="0"/>
          </a:p>
        </p:txBody>
      </p:sp>
      <p:cxnSp>
        <p:nvCxnSpPr>
          <p:cNvPr id="3" name="Straight Connector 2"/>
          <p:cNvCxnSpPr>
            <a:stCxn id="12" idx="1"/>
            <a:endCxn id="89" idx="3"/>
          </p:cNvCxnSpPr>
          <p:nvPr/>
        </p:nvCxnSpPr>
        <p:spPr>
          <a:xfrm flipH="1" flipV="1">
            <a:off x="4317152" y="3476381"/>
            <a:ext cx="844845" cy="107562"/>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2" name="Slide Number Placeholder 1"/>
          <p:cNvSpPr>
            <a:spLocks noGrp="1"/>
          </p:cNvSpPr>
          <p:nvPr>
            <p:ph type="sldNum" sz="quarter" idx="12"/>
          </p:nvPr>
        </p:nvSpPr>
        <p:spPr/>
        <p:txBody>
          <a:bodyPr/>
          <a:lstStyle/>
          <a:p>
            <a:fld id="{EDFC4091-B588-AE4D-839F-133859BC685A}" type="slidenum">
              <a:rPr lang="en-US" smtClean="0"/>
              <a:t>10</a:t>
            </a:fld>
            <a:endParaRPr lang="en-US"/>
          </a:p>
        </p:txBody>
      </p:sp>
    </p:spTree>
    <p:extLst>
      <p:ext uri="{BB962C8B-B14F-4D97-AF65-F5344CB8AC3E}">
        <p14:creationId xmlns:p14="http://schemas.microsoft.com/office/powerpoint/2010/main" val="145202328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97"/>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90"/>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89"/>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68"/>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69"/>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2"/>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9" grpId="0"/>
      <p:bldP spid="97" grpId="0"/>
      <p:bldP spid="12"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Picture 20" descr="Screen Shot 2016-03-22 at 10.04.42 P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08220" y="3275502"/>
            <a:ext cx="408932" cy="401758"/>
          </a:xfrm>
          <a:prstGeom prst="rect">
            <a:avLst/>
          </a:prstGeom>
        </p:spPr>
      </p:pic>
      <p:sp>
        <p:nvSpPr>
          <p:cNvPr id="25" name="Oval 24"/>
          <p:cNvSpPr/>
          <p:nvPr/>
        </p:nvSpPr>
        <p:spPr>
          <a:xfrm>
            <a:off x="2057840" y="2078770"/>
            <a:ext cx="3205721" cy="2168963"/>
          </a:xfrm>
          <a:prstGeom prst="ellipse">
            <a:avLst/>
          </a:prstGeom>
          <a:noFill/>
          <a:ln w="1905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i="1" dirty="0"/>
          </a:p>
        </p:txBody>
      </p:sp>
      <p:pic>
        <p:nvPicPr>
          <p:cNvPr id="30" name="Picture 29" descr="Screen Shot 2016-03-22 at 10.04.42 P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99288" y="2142832"/>
            <a:ext cx="408932" cy="401758"/>
          </a:xfrm>
          <a:prstGeom prst="rect">
            <a:avLst/>
          </a:prstGeom>
        </p:spPr>
      </p:pic>
      <p:pic>
        <p:nvPicPr>
          <p:cNvPr id="33" name="Picture 32" descr="Screen Shot 2016-03-22 at 10.04.42 P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84185" y="4480128"/>
            <a:ext cx="408932" cy="401758"/>
          </a:xfrm>
          <a:prstGeom prst="rect">
            <a:avLst/>
          </a:prstGeom>
        </p:spPr>
      </p:pic>
      <p:sp>
        <p:nvSpPr>
          <p:cNvPr id="66" name="Oval 65"/>
          <p:cNvSpPr/>
          <p:nvPr/>
        </p:nvSpPr>
        <p:spPr>
          <a:xfrm>
            <a:off x="3604234" y="2823591"/>
            <a:ext cx="172615" cy="197264"/>
          </a:xfrm>
          <a:prstGeom prst="ellipse">
            <a:avLst/>
          </a:prstGeom>
          <a:noFill/>
          <a:ln w="508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68" name="Picture 67" descr="Screen Shot 2016-03-22 at 10.04.42 P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86249" y="825366"/>
            <a:ext cx="408932" cy="401758"/>
          </a:xfrm>
          <a:prstGeom prst="rect">
            <a:avLst/>
          </a:prstGeom>
        </p:spPr>
      </p:pic>
      <p:sp>
        <p:nvSpPr>
          <p:cNvPr id="69" name="TextBox 68"/>
          <p:cNvSpPr txBox="1"/>
          <p:nvPr/>
        </p:nvSpPr>
        <p:spPr>
          <a:xfrm>
            <a:off x="7188204" y="751392"/>
            <a:ext cx="1763145" cy="369332"/>
          </a:xfrm>
          <a:prstGeom prst="rect">
            <a:avLst/>
          </a:prstGeom>
          <a:noFill/>
        </p:spPr>
        <p:txBody>
          <a:bodyPr wrap="square" rtlCol="0">
            <a:spAutoFit/>
          </a:bodyPr>
          <a:lstStyle/>
          <a:p>
            <a:pPr algn="ctr"/>
            <a:r>
              <a:rPr lang="en-US" dirty="0" smtClean="0"/>
              <a:t>Correct patch</a:t>
            </a:r>
            <a:endParaRPr lang="en-US" dirty="0"/>
          </a:p>
        </p:txBody>
      </p:sp>
      <p:sp>
        <p:nvSpPr>
          <p:cNvPr id="71" name="Oval 70"/>
          <p:cNvSpPr/>
          <p:nvPr/>
        </p:nvSpPr>
        <p:spPr>
          <a:xfrm>
            <a:off x="6691098" y="411562"/>
            <a:ext cx="172615" cy="197264"/>
          </a:xfrm>
          <a:prstGeom prst="ellipse">
            <a:avLst/>
          </a:prstGeom>
          <a:noFill/>
          <a:ln w="508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2" name="TextBox 71"/>
          <p:cNvSpPr txBox="1"/>
          <p:nvPr/>
        </p:nvSpPr>
        <p:spPr>
          <a:xfrm>
            <a:off x="7188204" y="291749"/>
            <a:ext cx="1763145" cy="369332"/>
          </a:xfrm>
          <a:prstGeom prst="rect">
            <a:avLst/>
          </a:prstGeom>
          <a:noFill/>
        </p:spPr>
        <p:txBody>
          <a:bodyPr wrap="square" rtlCol="0">
            <a:spAutoFit/>
          </a:bodyPr>
          <a:lstStyle/>
          <a:p>
            <a:pPr algn="ctr"/>
            <a:r>
              <a:rPr lang="en-US" dirty="0" smtClean="0"/>
              <a:t>Original code</a:t>
            </a:r>
            <a:endParaRPr lang="en-US" dirty="0"/>
          </a:p>
        </p:txBody>
      </p:sp>
      <p:sp>
        <p:nvSpPr>
          <p:cNvPr id="73" name="TextBox 72"/>
          <p:cNvSpPr txBox="1"/>
          <p:nvPr/>
        </p:nvSpPr>
        <p:spPr>
          <a:xfrm>
            <a:off x="2303706" y="6101097"/>
            <a:ext cx="2764699" cy="461665"/>
          </a:xfrm>
          <a:prstGeom prst="rect">
            <a:avLst/>
          </a:prstGeom>
          <a:noFill/>
        </p:spPr>
        <p:txBody>
          <a:bodyPr wrap="none" rtlCol="0">
            <a:spAutoFit/>
          </a:bodyPr>
          <a:lstStyle/>
          <a:p>
            <a:pPr algn="ctr"/>
            <a:r>
              <a:rPr lang="en-US" sz="2400" b="1" dirty="0" smtClean="0"/>
              <a:t>Possible Code Space</a:t>
            </a:r>
            <a:endParaRPr lang="en-US" sz="2400" b="1" dirty="0"/>
          </a:p>
        </p:txBody>
      </p:sp>
      <p:sp>
        <p:nvSpPr>
          <p:cNvPr id="76" name="Oval 75"/>
          <p:cNvSpPr/>
          <p:nvPr/>
        </p:nvSpPr>
        <p:spPr>
          <a:xfrm>
            <a:off x="6625545" y="1357401"/>
            <a:ext cx="320316" cy="247300"/>
          </a:xfrm>
          <a:prstGeom prst="ellipse">
            <a:avLst/>
          </a:prstGeom>
          <a:noFill/>
          <a:ln w="1905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i="1" dirty="0"/>
          </a:p>
        </p:txBody>
      </p:sp>
      <p:sp>
        <p:nvSpPr>
          <p:cNvPr id="77" name="TextBox 76"/>
          <p:cNvSpPr txBox="1"/>
          <p:nvPr/>
        </p:nvSpPr>
        <p:spPr>
          <a:xfrm>
            <a:off x="7188204" y="1286756"/>
            <a:ext cx="1763145" cy="369332"/>
          </a:xfrm>
          <a:prstGeom prst="rect">
            <a:avLst/>
          </a:prstGeom>
          <a:noFill/>
        </p:spPr>
        <p:txBody>
          <a:bodyPr wrap="square" rtlCol="0">
            <a:spAutoFit/>
          </a:bodyPr>
          <a:lstStyle/>
          <a:p>
            <a:pPr algn="ctr"/>
            <a:r>
              <a:rPr lang="en-US" dirty="0" smtClean="0"/>
              <a:t>Search space</a:t>
            </a:r>
            <a:endParaRPr lang="en-US" dirty="0"/>
          </a:p>
        </p:txBody>
      </p:sp>
      <p:sp>
        <p:nvSpPr>
          <p:cNvPr id="83" name="TextBox 82"/>
          <p:cNvSpPr txBox="1"/>
          <p:nvPr/>
        </p:nvSpPr>
        <p:spPr>
          <a:xfrm>
            <a:off x="5301763" y="4050889"/>
            <a:ext cx="3649586" cy="830997"/>
          </a:xfrm>
          <a:prstGeom prst="rect">
            <a:avLst/>
          </a:prstGeom>
          <a:noFill/>
        </p:spPr>
        <p:txBody>
          <a:bodyPr wrap="square" rtlCol="0">
            <a:spAutoFit/>
          </a:bodyPr>
          <a:lstStyle/>
          <a:p>
            <a:pPr algn="ctr"/>
            <a:r>
              <a:rPr lang="en-US" sz="2400" dirty="0" smtClean="0"/>
              <a:t>1. Search space needs to contain correct patches</a:t>
            </a:r>
            <a:endParaRPr lang="en-US" sz="2400" dirty="0"/>
          </a:p>
        </p:txBody>
      </p:sp>
      <p:sp>
        <p:nvSpPr>
          <p:cNvPr id="2" name="Slide Number Placeholder 1"/>
          <p:cNvSpPr>
            <a:spLocks noGrp="1"/>
          </p:cNvSpPr>
          <p:nvPr>
            <p:ph type="sldNum" sz="quarter" idx="12"/>
          </p:nvPr>
        </p:nvSpPr>
        <p:spPr/>
        <p:txBody>
          <a:bodyPr/>
          <a:lstStyle/>
          <a:p>
            <a:fld id="{EDFC4091-B588-AE4D-839F-133859BC685A}" type="slidenum">
              <a:rPr lang="en-US" smtClean="0"/>
              <a:t>11</a:t>
            </a:fld>
            <a:endParaRPr lang="en-US"/>
          </a:p>
        </p:txBody>
      </p:sp>
    </p:spTree>
    <p:extLst>
      <p:ext uri="{BB962C8B-B14F-4D97-AF65-F5344CB8AC3E}">
        <p14:creationId xmlns:p14="http://schemas.microsoft.com/office/powerpoint/2010/main" val="99641227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6"/>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77"/>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8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76" grpId="0" animBg="1"/>
      <p:bldP spid="77" grpId="0"/>
      <p:bldP spid="83"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Picture 20" descr="Screen Shot 2016-03-22 at 10.04.42 P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08220" y="3275502"/>
            <a:ext cx="408932" cy="401758"/>
          </a:xfrm>
          <a:prstGeom prst="rect">
            <a:avLst/>
          </a:prstGeom>
        </p:spPr>
      </p:pic>
      <p:pic>
        <p:nvPicPr>
          <p:cNvPr id="30" name="Picture 29" descr="Screen Shot 2016-03-22 at 10.04.42 P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99288" y="2142832"/>
            <a:ext cx="408932" cy="401758"/>
          </a:xfrm>
          <a:prstGeom prst="rect">
            <a:avLst/>
          </a:prstGeom>
        </p:spPr>
      </p:pic>
      <p:pic>
        <p:nvPicPr>
          <p:cNvPr id="33" name="Picture 32" descr="Screen Shot 2016-03-22 at 10.04.42 P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84185" y="4480128"/>
            <a:ext cx="408932" cy="401758"/>
          </a:xfrm>
          <a:prstGeom prst="rect">
            <a:avLst/>
          </a:prstGeom>
        </p:spPr>
      </p:pic>
      <p:sp>
        <p:nvSpPr>
          <p:cNvPr id="66" name="Oval 65"/>
          <p:cNvSpPr/>
          <p:nvPr/>
        </p:nvSpPr>
        <p:spPr>
          <a:xfrm>
            <a:off x="3604234" y="2823591"/>
            <a:ext cx="172615" cy="197264"/>
          </a:xfrm>
          <a:prstGeom prst="ellipse">
            <a:avLst/>
          </a:prstGeom>
          <a:noFill/>
          <a:ln w="508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68" name="Picture 67" descr="Screen Shot 2016-03-22 at 10.04.42 P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86249" y="825366"/>
            <a:ext cx="408932" cy="401758"/>
          </a:xfrm>
          <a:prstGeom prst="rect">
            <a:avLst/>
          </a:prstGeom>
        </p:spPr>
      </p:pic>
      <p:sp>
        <p:nvSpPr>
          <p:cNvPr id="69" name="TextBox 68"/>
          <p:cNvSpPr txBox="1"/>
          <p:nvPr/>
        </p:nvSpPr>
        <p:spPr>
          <a:xfrm>
            <a:off x="7188204" y="751392"/>
            <a:ext cx="1763145" cy="369332"/>
          </a:xfrm>
          <a:prstGeom prst="rect">
            <a:avLst/>
          </a:prstGeom>
          <a:noFill/>
        </p:spPr>
        <p:txBody>
          <a:bodyPr wrap="square" rtlCol="0">
            <a:spAutoFit/>
          </a:bodyPr>
          <a:lstStyle/>
          <a:p>
            <a:pPr algn="ctr"/>
            <a:r>
              <a:rPr lang="en-US" dirty="0" smtClean="0"/>
              <a:t>Correct patch</a:t>
            </a:r>
            <a:endParaRPr lang="en-US" dirty="0"/>
          </a:p>
        </p:txBody>
      </p:sp>
      <p:sp>
        <p:nvSpPr>
          <p:cNvPr id="71" name="Oval 70"/>
          <p:cNvSpPr/>
          <p:nvPr/>
        </p:nvSpPr>
        <p:spPr>
          <a:xfrm>
            <a:off x="6691098" y="411562"/>
            <a:ext cx="172615" cy="197264"/>
          </a:xfrm>
          <a:prstGeom prst="ellipse">
            <a:avLst/>
          </a:prstGeom>
          <a:noFill/>
          <a:ln w="508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2" name="TextBox 71"/>
          <p:cNvSpPr txBox="1"/>
          <p:nvPr/>
        </p:nvSpPr>
        <p:spPr>
          <a:xfrm>
            <a:off x="7188204" y="291749"/>
            <a:ext cx="1763145" cy="369332"/>
          </a:xfrm>
          <a:prstGeom prst="rect">
            <a:avLst/>
          </a:prstGeom>
          <a:noFill/>
        </p:spPr>
        <p:txBody>
          <a:bodyPr wrap="square" rtlCol="0">
            <a:spAutoFit/>
          </a:bodyPr>
          <a:lstStyle/>
          <a:p>
            <a:pPr algn="ctr"/>
            <a:r>
              <a:rPr lang="en-US" dirty="0" smtClean="0"/>
              <a:t>Original code</a:t>
            </a:r>
            <a:endParaRPr lang="en-US" dirty="0"/>
          </a:p>
        </p:txBody>
      </p:sp>
      <p:sp>
        <p:nvSpPr>
          <p:cNvPr id="73" name="TextBox 72"/>
          <p:cNvSpPr txBox="1"/>
          <p:nvPr/>
        </p:nvSpPr>
        <p:spPr>
          <a:xfrm>
            <a:off x="2303706" y="6101097"/>
            <a:ext cx="2764699" cy="461665"/>
          </a:xfrm>
          <a:prstGeom prst="rect">
            <a:avLst/>
          </a:prstGeom>
          <a:noFill/>
        </p:spPr>
        <p:txBody>
          <a:bodyPr wrap="none" rtlCol="0">
            <a:spAutoFit/>
          </a:bodyPr>
          <a:lstStyle/>
          <a:p>
            <a:pPr algn="ctr"/>
            <a:r>
              <a:rPr lang="en-US" sz="2400" b="1" dirty="0" smtClean="0"/>
              <a:t>Possible Code Space</a:t>
            </a:r>
            <a:endParaRPr lang="en-US" sz="2400" b="1" dirty="0"/>
          </a:p>
        </p:txBody>
      </p:sp>
      <p:sp>
        <p:nvSpPr>
          <p:cNvPr id="76" name="Oval 75"/>
          <p:cNvSpPr/>
          <p:nvPr/>
        </p:nvSpPr>
        <p:spPr>
          <a:xfrm>
            <a:off x="6625545" y="1357401"/>
            <a:ext cx="320316" cy="247300"/>
          </a:xfrm>
          <a:prstGeom prst="ellipse">
            <a:avLst/>
          </a:prstGeom>
          <a:noFill/>
          <a:ln w="1905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i="1" dirty="0"/>
          </a:p>
        </p:txBody>
      </p:sp>
      <p:sp>
        <p:nvSpPr>
          <p:cNvPr id="77" name="TextBox 76"/>
          <p:cNvSpPr txBox="1"/>
          <p:nvPr/>
        </p:nvSpPr>
        <p:spPr>
          <a:xfrm>
            <a:off x="7188204" y="1286756"/>
            <a:ext cx="1763145" cy="369332"/>
          </a:xfrm>
          <a:prstGeom prst="rect">
            <a:avLst/>
          </a:prstGeom>
          <a:noFill/>
        </p:spPr>
        <p:txBody>
          <a:bodyPr wrap="square" rtlCol="0">
            <a:spAutoFit/>
          </a:bodyPr>
          <a:lstStyle/>
          <a:p>
            <a:pPr algn="ctr"/>
            <a:r>
              <a:rPr lang="en-US" dirty="0" smtClean="0"/>
              <a:t>Search space</a:t>
            </a:r>
            <a:endParaRPr lang="en-US" dirty="0"/>
          </a:p>
        </p:txBody>
      </p:sp>
      <p:sp>
        <p:nvSpPr>
          <p:cNvPr id="83" name="TextBox 82"/>
          <p:cNvSpPr txBox="1"/>
          <p:nvPr/>
        </p:nvSpPr>
        <p:spPr>
          <a:xfrm>
            <a:off x="5465608" y="5406893"/>
            <a:ext cx="3678392" cy="1200329"/>
          </a:xfrm>
          <a:prstGeom prst="rect">
            <a:avLst/>
          </a:prstGeom>
          <a:noFill/>
        </p:spPr>
        <p:txBody>
          <a:bodyPr wrap="square" rtlCol="0">
            <a:spAutoFit/>
          </a:bodyPr>
          <a:lstStyle/>
          <a:p>
            <a:pPr algn="ctr"/>
            <a:r>
              <a:rPr lang="en-US" sz="2400" dirty="0"/>
              <a:t>2</a:t>
            </a:r>
            <a:r>
              <a:rPr lang="en-US" sz="2400" dirty="0" smtClean="0"/>
              <a:t>. The search algorithm can explore the search space and find correct patches</a:t>
            </a:r>
            <a:endParaRPr lang="en-US" sz="2400" dirty="0"/>
          </a:p>
        </p:txBody>
      </p:sp>
      <p:sp>
        <p:nvSpPr>
          <p:cNvPr id="15" name="Oval 14"/>
          <p:cNvSpPr/>
          <p:nvPr/>
        </p:nvSpPr>
        <p:spPr>
          <a:xfrm>
            <a:off x="762685" y="291749"/>
            <a:ext cx="5862860" cy="5530643"/>
          </a:xfrm>
          <a:prstGeom prst="ellipse">
            <a:avLst/>
          </a:prstGeom>
          <a:noFill/>
          <a:ln w="1905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i="1" dirty="0"/>
          </a:p>
        </p:txBody>
      </p:sp>
      <p:pic>
        <p:nvPicPr>
          <p:cNvPr id="2" name="Picture 1"/>
          <p:cNvPicPr>
            <a:picLocks noChangeAspect="1"/>
          </p:cNvPicPr>
          <p:nvPr/>
        </p:nvPicPr>
        <p:blipFill>
          <a:blip r:embed="rId4"/>
          <a:stretch>
            <a:fillRect/>
          </a:stretch>
        </p:blipFill>
        <p:spPr>
          <a:xfrm>
            <a:off x="7034641" y="2750928"/>
            <a:ext cx="1490200" cy="1490200"/>
          </a:xfrm>
          <a:prstGeom prst="rect">
            <a:avLst/>
          </a:prstGeom>
        </p:spPr>
      </p:pic>
      <p:sp>
        <p:nvSpPr>
          <p:cNvPr id="3" name="Slide Number Placeholder 2"/>
          <p:cNvSpPr>
            <a:spLocks noGrp="1"/>
          </p:cNvSpPr>
          <p:nvPr>
            <p:ph type="sldNum" sz="quarter" idx="12"/>
          </p:nvPr>
        </p:nvSpPr>
        <p:spPr/>
        <p:txBody>
          <a:bodyPr/>
          <a:lstStyle/>
          <a:p>
            <a:fld id="{EDFC4091-B588-AE4D-839F-133859BC685A}" type="slidenum">
              <a:rPr lang="en-US" smtClean="0"/>
              <a:t>12</a:t>
            </a:fld>
            <a:endParaRPr lang="en-US"/>
          </a:p>
        </p:txBody>
      </p:sp>
    </p:spTree>
    <p:extLst>
      <p:ext uri="{BB962C8B-B14F-4D97-AF65-F5344CB8AC3E}">
        <p14:creationId xmlns:p14="http://schemas.microsoft.com/office/powerpoint/2010/main" val="212764118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Picture 20" descr="Screen Shot 2016-03-22 at 10.04.42 P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08220" y="3275502"/>
            <a:ext cx="408932" cy="401758"/>
          </a:xfrm>
          <a:prstGeom prst="rect">
            <a:avLst/>
          </a:prstGeom>
        </p:spPr>
      </p:pic>
      <p:pic>
        <p:nvPicPr>
          <p:cNvPr id="30" name="Picture 29" descr="Screen Shot 2016-03-22 at 10.04.42 P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99288" y="2142832"/>
            <a:ext cx="408932" cy="401758"/>
          </a:xfrm>
          <a:prstGeom prst="rect">
            <a:avLst/>
          </a:prstGeom>
        </p:spPr>
      </p:pic>
      <p:pic>
        <p:nvPicPr>
          <p:cNvPr id="33" name="Picture 32" descr="Screen Shot 2016-03-22 at 10.04.42 P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84185" y="4480128"/>
            <a:ext cx="408932" cy="401758"/>
          </a:xfrm>
          <a:prstGeom prst="rect">
            <a:avLst/>
          </a:prstGeom>
        </p:spPr>
      </p:pic>
      <p:sp>
        <p:nvSpPr>
          <p:cNvPr id="66" name="Oval 65"/>
          <p:cNvSpPr/>
          <p:nvPr/>
        </p:nvSpPr>
        <p:spPr>
          <a:xfrm>
            <a:off x="3604234" y="2823591"/>
            <a:ext cx="172615" cy="197264"/>
          </a:xfrm>
          <a:prstGeom prst="ellipse">
            <a:avLst/>
          </a:prstGeom>
          <a:noFill/>
          <a:ln w="508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68" name="Picture 67" descr="Screen Shot 2016-03-22 at 10.04.42 P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86249" y="825366"/>
            <a:ext cx="408932" cy="401758"/>
          </a:xfrm>
          <a:prstGeom prst="rect">
            <a:avLst/>
          </a:prstGeom>
        </p:spPr>
      </p:pic>
      <p:sp>
        <p:nvSpPr>
          <p:cNvPr id="69" name="TextBox 68"/>
          <p:cNvSpPr txBox="1"/>
          <p:nvPr/>
        </p:nvSpPr>
        <p:spPr>
          <a:xfrm>
            <a:off x="7188204" y="751392"/>
            <a:ext cx="1763145" cy="369332"/>
          </a:xfrm>
          <a:prstGeom prst="rect">
            <a:avLst/>
          </a:prstGeom>
          <a:noFill/>
        </p:spPr>
        <p:txBody>
          <a:bodyPr wrap="square" rtlCol="0">
            <a:spAutoFit/>
          </a:bodyPr>
          <a:lstStyle/>
          <a:p>
            <a:pPr algn="ctr"/>
            <a:r>
              <a:rPr lang="en-US" dirty="0" smtClean="0"/>
              <a:t>Correct patch</a:t>
            </a:r>
            <a:endParaRPr lang="en-US" dirty="0"/>
          </a:p>
        </p:txBody>
      </p:sp>
      <p:sp>
        <p:nvSpPr>
          <p:cNvPr id="71" name="Oval 70"/>
          <p:cNvSpPr/>
          <p:nvPr/>
        </p:nvSpPr>
        <p:spPr>
          <a:xfrm>
            <a:off x="6691098" y="411562"/>
            <a:ext cx="172615" cy="197264"/>
          </a:xfrm>
          <a:prstGeom prst="ellipse">
            <a:avLst/>
          </a:prstGeom>
          <a:noFill/>
          <a:ln w="508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2" name="TextBox 71"/>
          <p:cNvSpPr txBox="1"/>
          <p:nvPr/>
        </p:nvSpPr>
        <p:spPr>
          <a:xfrm>
            <a:off x="7188204" y="291749"/>
            <a:ext cx="1763145" cy="369332"/>
          </a:xfrm>
          <a:prstGeom prst="rect">
            <a:avLst/>
          </a:prstGeom>
          <a:noFill/>
        </p:spPr>
        <p:txBody>
          <a:bodyPr wrap="square" rtlCol="0">
            <a:spAutoFit/>
          </a:bodyPr>
          <a:lstStyle/>
          <a:p>
            <a:pPr algn="ctr"/>
            <a:r>
              <a:rPr lang="en-US" dirty="0" smtClean="0"/>
              <a:t>Original code</a:t>
            </a:r>
            <a:endParaRPr lang="en-US" dirty="0"/>
          </a:p>
        </p:txBody>
      </p:sp>
      <p:sp>
        <p:nvSpPr>
          <p:cNvPr id="73" name="TextBox 72"/>
          <p:cNvSpPr txBox="1"/>
          <p:nvPr/>
        </p:nvSpPr>
        <p:spPr>
          <a:xfrm>
            <a:off x="2303706" y="6101097"/>
            <a:ext cx="2764699" cy="461665"/>
          </a:xfrm>
          <a:prstGeom prst="rect">
            <a:avLst/>
          </a:prstGeom>
          <a:noFill/>
        </p:spPr>
        <p:txBody>
          <a:bodyPr wrap="none" rtlCol="0">
            <a:spAutoFit/>
          </a:bodyPr>
          <a:lstStyle/>
          <a:p>
            <a:pPr algn="ctr"/>
            <a:r>
              <a:rPr lang="en-US" sz="2400" b="1" dirty="0" smtClean="0"/>
              <a:t>Possible Code Space</a:t>
            </a:r>
            <a:endParaRPr lang="en-US" sz="2400" b="1" dirty="0"/>
          </a:p>
        </p:txBody>
      </p:sp>
      <p:sp>
        <p:nvSpPr>
          <p:cNvPr id="76" name="Oval 75"/>
          <p:cNvSpPr/>
          <p:nvPr/>
        </p:nvSpPr>
        <p:spPr>
          <a:xfrm>
            <a:off x="6625545" y="1357401"/>
            <a:ext cx="320316" cy="247300"/>
          </a:xfrm>
          <a:prstGeom prst="ellipse">
            <a:avLst/>
          </a:prstGeom>
          <a:noFill/>
          <a:ln w="1905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i="1" dirty="0"/>
          </a:p>
        </p:txBody>
      </p:sp>
      <p:sp>
        <p:nvSpPr>
          <p:cNvPr id="77" name="TextBox 76"/>
          <p:cNvSpPr txBox="1"/>
          <p:nvPr/>
        </p:nvSpPr>
        <p:spPr>
          <a:xfrm>
            <a:off x="7188204" y="1286756"/>
            <a:ext cx="1763145" cy="369332"/>
          </a:xfrm>
          <a:prstGeom prst="rect">
            <a:avLst/>
          </a:prstGeom>
          <a:noFill/>
        </p:spPr>
        <p:txBody>
          <a:bodyPr wrap="square" rtlCol="0">
            <a:spAutoFit/>
          </a:bodyPr>
          <a:lstStyle/>
          <a:p>
            <a:pPr algn="ctr"/>
            <a:r>
              <a:rPr lang="en-US" dirty="0" smtClean="0"/>
              <a:t>Search space</a:t>
            </a:r>
            <a:endParaRPr lang="en-US" dirty="0"/>
          </a:p>
        </p:txBody>
      </p:sp>
      <p:pic>
        <p:nvPicPr>
          <p:cNvPr id="15" name="Picture 14" descr="Screen Shot 2016-03-22 at 10.04.37 PM.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952921" y="2255315"/>
            <a:ext cx="440196" cy="463364"/>
          </a:xfrm>
          <a:prstGeom prst="rect">
            <a:avLst/>
          </a:prstGeom>
        </p:spPr>
      </p:pic>
      <p:cxnSp>
        <p:nvCxnSpPr>
          <p:cNvPr id="16" name="Straight Arrow Connector 15"/>
          <p:cNvCxnSpPr/>
          <p:nvPr/>
        </p:nvCxnSpPr>
        <p:spPr>
          <a:xfrm flipH="1" flipV="1">
            <a:off x="3168728" y="2527443"/>
            <a:ext cx="460785" cy="325037"/>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pic>
        <p:nvPicPr>
          <p:cNvPr id="17" name="Picture 16" descr="Screen Shot 2016-03-22 at 10.04.37 PM.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577540" y="1750911"/>
            <a:ext cx="440196" cy="463364"/>
          </a:xfrm>
          <a:prstGeom prst="rect">
            <a:avLst/>
          </a:prstGeom>
        </p:spPr>
      </p:pic>
      <p:sp>
        <p:nvSpPr>
          <p:cNvPr id="18" name="TextBox 17"/>
          <p:cNvSpPr txBox="1"/>
          <p:nvPr/>
        </p:nvSpPr>
        <p:spPr>
          <a:xfrm>
            <a:off x="7210759" y="1659369"/>
            <a:ext cx="1763145" cy="646331"/>
          </a:xfrm>
          <a:prstGeom prst="rect">
            <a:avLst/>
          </a:prstGeom>
          <a:noFill/>
        </p:spPr>
        <p:txBody>
          <a:bodyPr wrap="square" rtlCol="0">
            <a:spAutoFit/>
          </a:bodyPr>
          <a:lstStyle/>
          <a:p>
            <a:pPr algn="ctr"/>
            <a:r>
              <a:rPr lang="en-US" dirty="0" smtClean="0"/>
              <a:t>Validated but incorrect patch</a:t>
            </a:r>
            <a:endParaRPr lang="en-US" dirty="0"/>
          </a:p>
        </p:txBody>
      </p:sp>
      <p:sp>
        <p:nvSpPr>
          <p:cNvPr id="19" name="TextBox 18"/>
          <p:cNvSpPr txBox="1"/>
          <p:nvPr/>
        </p:nvSpPr>
        <p:spPr>
          <a:xfrm>
            <a:off x="5324318" y="3879964"/>
            <a:ext cx="3649586" cy="1200329"/>
          </a:xfrm>
          <a:prstGeom prst="rect">
            <a:avLst/>
          </a:prstGeom>
          <a:noFill/>
        </p:spPr>
        <p:txBody>
          <a:bodyPr wrap="square" rtlCol="0">
            <a:spAutoFit/>
          </a:bodyPr>
          <a:lstStyle/>
          <a:p>
            <a:pPr algn="ctr"/>
            <a:r>
              <a:rPr lang="en-US" sz="2400" dirty="0" smtClean="0"/>
              <a:t>Some points in the plane correspond to validated but incorrect patches!</a:t>
            </a:r>
            <a:endParaRPr lang="en-US" sz="2400" dirty="0"/>
          </a:p>
        </p:txBody>
      </p:sp>
      <p:sp>
        <p:nvSpPr>
          <p:cNvPr id="20" name="TextBox 19"/>
          <p:cNvSpPr txBox="1"/>
          <p:nvPr/>
        </p:nvSpPr>
        <p:spPr>
          <a:xfrm>
            <a:off x="196749" y="1825277"/>
            <a:ext cx="2173357" cy="1323439"/>
          </a:xfrm>
          <a:prstGeom prst="rect">
            <a:avLst/>
          </a:prstGeom>
          <a:noFill/>
          <a:ln>
            <a:solidFill>
              <a:schemeClr val="tx1"/>
            </a:solidFill>
          </a:ln>
        </p:spPr>
        <p:txBody>
          <a:bodyPr wrap="square" rtlCol="0">
            <a:spAutoFit/>
          </a:bodyPr>
          <a:lstStyle/>
          <a:p>
            <a:r>
              <a:rPr lang="is-IS" sz="2000" dirty="0" smtClean="0"/>
              <a:t>…</a:t>
            </a:r>
          </a:p>
          <a:p>
            <a:r>
              <a:rPr lang="en-US" sz="2000" dirty="0" smtClean="0">
                <a:solidFill>
                  <a:srgbClr val="00B050"/>
                </a:solidFill>
              </a:rPr>
              <a:t>exit(0)</a:t>
            </a:r>
          </a:p>
          <a:p>
            <a:r>
              <a:rPr lang="en-US" sz="2000" dirty="0" smtClean="0"/>
              <a:t>p-</a:t>
            </a:r>
            <a:r>
              <a:rPr lang="en-US" sz="2000" dirty="0"/>
              <a:t>&gt;</a:t>
            </a:r>
            <a:r>
              <a:rPr lang="en-US" sz="2000" dirty="0" smtClean="0"/>
              <a:t>f1 </a:t>
            </a:r>
            <a:r>
              <a:rPr lang="en-US" sz="2000" dirty="0"/>
              <a:t>= y</a:t>
            </a:r>
            <a:r>
              <a:rPr lang="en-US" sz="2000" dirty="0" smtClean="0"/>
              <a:t>;</a:t>
            </a:r>
          </a:p>
          <a:p>
            <a:r>
              <a:rPr lang="is-IS" sz="2000" dirty="0" smtClean="0"/>
              <a:t>…</a:t>
            </a:r>
            <a:endParaRPr lang="en-US" sz="2000" dirty="0"/>
          </a:p>
        </p:txBody>
      </p:sp>
      <p:cxnSp>
        <p:nvCxnSpPr>
          <p:cNvPr id="3" name="Straight Connector 2"/>
          <p:cNvCxnSpPr>
            <a:stCxn id="15" idx="1"/>
            <a:endCxn id="20" idx="3"/>
          </p:cNvCxnSpPr>
          <p:nvPr/>
        </p:nvCxnSpPr>
        <p:spPr>
          <a:xfrm flipH="1">
            <a:off x="2370106" y="2486997"/>
            <a:ext cx="582815" cy="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2" name="Slide Number Placeholder 1"/>
          <p:cNvSpPr>
            <a:spLocks noGrp="1"/>
          </p:cNvSpPr>
          <p:nvPr>
            <p:ph type="sldNum" sz="quarter" idx="12"/>
          </p:nvPr>
        </p:nvSpPr>
        <p:spPr/>
        <p:txBody>
          <a:bodyPr/>
          <a:lstStyle/>
          <a:p>
            <a:fld id="{EDFC4091-B588-AE4D-839F-133859BC685A}" type="slidenum">
              <a:rPr lang="en-US" smtClean="0"/>
              <a:t>13</a:t>
            </a:fld>
            <a:endParaRPr lang="en-US"/>
          </a:p>
        </p:txBody>
      </p:sp>
    </p:spTree>
    <p:extLst>
      <p:ext uri="{BB962C8B-B14F-4D97-AF65-F5344CB8AC3E}">
        <p14:creationId xmlns:p14="http://schemas.microsoft.com/office/powerpoint/2010/main" val="175097586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descr="Screen Shot 2016-03-22 at 10.04.37 P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77938" y="2663959"/>
            <a:ext cx="440196" cy="463364"/>
          </a:xfrm>
          <a:prstGeom prst="rect">
            <a:avLst/>
          </a:prstGeom>
        </p:spPr>
      </p:pic>
      <p:pic>
        <p:nvPicPr>
          <p:cNvPr id="17" name="Picture 16" descr="Screen Shot 2016-03-22 at 10.04.37 P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52921" y="2255315"/>
            <a:ext cx="440196" cy="463364"/>
          </a:xfrm>
          <a:prstGeom prst="rect">
            <a:avLst/>
          </a:prstGeom>
        </p:spPr>
      </p:pic>
      <p:pic>
        <p:nvPicPr>
          <p:cNvPr id="18" name="Picture 17" descr="Screen Shot 2016-03-22 at 10.04.37 P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122298" y="2196374"/>
            <a:ext cx="440196" cy="463364"/>
          </a:xfrm>
          <a:prstGeom prst="rect">
            <a:avLst/>
          </a:prstGeom>
        </p:spPr>
      </p:pic>
      <p:pic>
        <p:nvPicPr>
          <p:cNvPr id="19" name="Picture 18" descr="Screen Shot 2016-03-22 at 10.04.37 P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112686" y="2659738"/>
            <a:ext cx="440196" cy="463364"/>
          </a:xfrm>
          <a:prstGeom prst="rect">
            <a:avLst/>
          </a:prstGeom>
        </p:spPr>
      </p:pic>
      <p:pic>
        <p:nvPicPr>
          <p:cNvPr id="20" name="Picture 19" descr="Screen Shot 2016-03-22 at 10.04.37 P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32354" y="1615406"/>
            <a:ext cx="440196" cy="463364"/>
          </a:xfrm>
          <a:prstGeom prst="rect">
            <a:avLst/>
          </a:prstGeom>
        </p:spPr>
      </p:pic>
      <p:pic>
        <p:nvPicPr>
          <p:cNvPr id="21" name="Picture 20" descr="Screen Shot 2016-03-22 at 10.04.42 PM.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908220" y="3275502"/>
            <a:ext cx="408932" cy="401758"/>
          </a:xfrm>
          <a:prstGeom prst="rect">
            <a:avLst/>
          </a:prstGeom>
        </p:spPr>
      </p:pic>
      <p:pic>
        <p:nvPicPr>
          <p:cNvPr id="22" name="Picture 21" descr="Screen Shot 2016-03-22 at 10.04.37 P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57840" y="1429866"/>
            <a:ext cx="440196" cy="463364"/>
          </a:xfrm>
          <a:prstGeom prst="rect">
            <a:avLst/>
          </a:prstGeom>
        </p:spPr>
      </p:pic>
      <p:pic>
        <p:nvPicPr>
          <p:cNvPr id="23" name="Picture 22" descr="Screen Shot 2016-03-22 at 10.04.37 P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21657" y="966502"/>
            <a:ext cx="440196" cy="463364"/>
          </a:xfrm>
          <a:prstGeom prst="rect">
            <a:avLst/>
          </a:prstGeom>
        </p:spPr>
      </p:pic>
      <p:pic>
        <p:nvPicPr>
          <p:cNvPr id="24" name="Picture 23" descr="Screen Shot 2016-03-22 at 10.04.37 P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92588" y="1119265"/>
            <a:ext cx="440196" cy="463364"/>
          </a:xfrm>
          <a:prstGeom prst="rect">
            <a:avLst/>
          </a:prstGeom>
        </p:spPr>
      </p:pic>
      <p:sp>
        <p:nvSpPr>
          <p:cNvPr id="25" name="Oval 24"/>
          <p:cNvSpPr/>
          <p:nvPr/>
        </p:nvSpPr>
        <p:spPr>
          <a:xfrm>
            <a:off x="2057840" y="2078770"/>
            <a:ext cx="3205721" cy="2168963"/>
          </a:xfrm>
          <a:prstGeom prst="ellipse">
            <a:avLst/>
          </a:prstGeom>
          <a:noFill/>
          <a:ln w="1905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i="1" dirty="0"/>
          </a:p>
        </p:txBody>
      </p:sp>
      <p:pic>
        <p:nvPicPr>
          <p:cNvPr id="26" name="Picture 25" descr="Screen Shot 2016-03-22 at 10.04.37 P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10012" y="3445578"/>
            <a:ext cx="440196" cy="463364"/>
          </a:xfrm>
          <a:prstGeom prst="rect">
            <a:avLst/>
          </a:prstGeom>
        </p:spPr>
      </p:pic>
      <p:pic>
        <p:nvPicPr>
          <p:cNvPr id="27" name="Picture 26" descr="Screen Shot 2016-03-22 at 10.04.37 P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672490" y="3727655"/>
            <a:ext cx="440196" cy="463364"/>
          </a:xfrm>
          <a:prstGeom prst="rect">
            <a:avLst/>
          </a:prstGeom>
        </p:spPr>
      </p:pic>
      <p:pic>
        <p:nvPicPr>
          <p:cNvPr id="28" name="Picture 27" descr="Screen Shot 2016-03-22 at 10.04.37 P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701559" y="3445578"/>
            <a:ext cx="440196" cy="463364"/>
          </a:xfrm>
          <a:prstGeom prst="rect">
            <a:avLst/>
          </a:prstGeom>
        </p:spPr>
      </p:pic>
      <p:pic>
        <p:nvPicPr>
          <p:cNvPr id="29" name="Picture 28" descr="Screen Shot 2016-03-22 at 10.04.37 P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02881" y="3323981"/>
            <a:ext cx="440196" cy="463364"/>
          </a:xfrm>
          <a:prstGeom prst="rect">
            <a:avLst/>
          </a:prstGeom>
        </p:spPr>
      </p:pic>
      <p:pic>
        <p:nvPicPr>
          <p:cNvPr id="30" name="Picture 29" descr="Screen Shot 2016-03-22 at 10.04.42 PM.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499288" y="2142832"/>
            <a:ext cx="408932" cy="401758"/>
          </a:xfrm>
          <a:prstGeom prst="rect">
            <a:avLst/>
          </a:prstGeom>
        </p:spPr>
      </p:pic>
      <p:pic>
        <p:nvPicPr>
          <p:cNvPr id="33" name="Picture 32" descr="Screen Shot 2016-03-22 at 10.04.42 PM.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984185" y="4480128"/>
            <a:ext cx="408932" cy="401758"/>
          </a:xfrm>
          <a:prstGeom prst="rect">
            <a:avLst/>
          </a:prstGeom>
        </p:spPr>
      </p:pic>
      <p:pic>
        <p:nvPicPr>
          <p:cNvPr id="34" name="Picture 33" descr="Screen Shot 2016-03-22 at 10.04.37 P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48859" y="3727655"/>
            <a:ext cx="440196" cy="463364"/>
          </a:xfrm>
          <a:prstGeom prst="rect">
            <a:avLst/>
          </a:prstGeom>
        </p:spPr>
      </p:pic>
      <p:pic>
        <p:nvPicPr>
          <p:cNvPr id="35" name="Picture 34" descr="Screen Shot 2016-03-22 at 10.04.37 P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89164" y="4191019"/>
            <a:ext cx="440196" cy="463364"/>
          </a:xfrm>
          <a:prstGeom prst="rect">
            <a:avLst/>
          </a:prstGeom>
        </p:spPr>
      </p:pic>
      <p:pic>
        <p:nvPicPr>
          <p:cNvPr id="36" name="Picture 35" descr="Screen Shot 2016-03-22 at 10.04.37 P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74741" y="2659738"/>
            <a:ext cx="440196" cy="463364"/>
          </a:xfrm>
          <a:prstGeom prst="rect">
            <a:avLst/>
          </a:prstGeom>
        </p:spPr>
      </p:pic>
      <p:pic>
        <p:nvPicPr>
          <p:cNvPr id="37" name="Picture 36" descr="Screen Shot 2016-03-22 at 10.04.37 P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2685" y="2726067"/>
            <a:ext cx="440196" cy="463364"/>
          </a:xfrm>
          <a:prstGeom prst="rect">
            <a:avLst/>
          </a:prstGeom>
        </p:spPr>
      </p:pic>
      <p:pic>
        <p:nvPicPr>
          <p:cNvPr id="38" name="Picture 37" descr="Screen Shot 2016-03-22 at 10.04.37 P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18668" y="1698461"/>
            <a:ext cx="440196" cy="463364"/>
          </a:xfrm>
          <a:prstGeom prst="rect">
            <a:avLst/>
          </a:prstGeom>
        </p:spPr>
      </p:pic>
      <p:pic>
        <p:nvPicPr>
          <p:cNvPr id="39" name="Picture 38" descr="Screen Shot 2016-03-22 at 10.04.37 P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53143" y="1235097"/>
            <a:ext cx="440196" cy="463364"/>
          </a:xfrm>
          <a:prstGeom prst="rect">
            <a:avLst/>
          </a:prstGeom>
        </p:spPr>
      </p:pic>
      <p:pic>
        <p:nvPicPr>
          <p:cNvPr id="40" name="Picture 39" descr="Screen Shot 2016-03-22 at 10.04.37 P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30556" y="5077456"/>
            <a:ext cx="440196" cy="463364"/>
          </a:xfrm>
          <a:prstGeom prst="rect">
            <a:avLst/>
          </a:prstGeom>
        </p:spPr>
      </p:pic>
      <p:pic>
        <p:nvPicPr>
          <p:cNvPr id="42" name="Picture 41" descr="Screen Shot 2016-03-22 at 10.04.37 P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52882" y="869946"/>
            <a:ext cx="440196" cy="463364"/>
          </a:xfrm>
          <a:prstGeom prst="rect">
            <a:avLst/>
          </a:prstGeom>
        </p:spPr>
      </p:pic>
      <p:pic>
        <p:nvPicPr>
          <p:cNvPr id="43" name="Picture 42" descr="Screen Shot 2016-03-22 at 10.04.37 P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52882" y="3127323"/>
            <a:ext cx="440196" cy="463364"/>
          </a:xfrm>
          <a:prstGeom prst="rect">
            <a:avLst/>
          </a:prstGeom>
        </p:spPr>
      </p:pic>
      <p:pic>
        <p:nvPicPr>
          <p:cNvPr id="44" name="Picture 43" descr="Screen Shot 2016-03-22 at 10.04.37 P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45478" y="1698461"/>
            <a:ext cx="440196" cy="463364"/>
          </a:xfrm>
          <a:prstGeom prst="rect">
            <a:avLst/>
          </a:prstGeom>
        </p:spPr>
      </p:pic>
      <p:pic>
        <p:nvPicPr>
          <p:cNvPr id="45" name="Picture 44" descr="Screen Shot 2016-03-22 at 10.04.37 P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58575" y="1101628"/>
            <a:ext cx="440196" cy="463364"/>
          </a:xfrm>
          <a:prstGeom prst="rect">
            <a:avLst/>
          </a:prstGeom>
        </p:spPr>
      </p:pic>
      <p:pic>
        <p:nvPicPr>
          <p:cNvPr id="46" name="Picture 45" descr="Screen Shot 2016-03-22 at 10.04.37 P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78673" y="2341985"/>
            <a:ext cx="440196" cy="463364"/>
          </a:xfrm>
          <a:prstGeom prst="rect">
            <a:avLst/>
          </a:prstGeom>
        </p:spPr>
      </p:pic>
      <p:pic>
        <p:nvPicPr>
          <p:cNvPr id="47" name="Picture 46" descr="Screen Shot 2016-03-22 at 10.04.37 P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10975" y="3213896"/>
            <a:ext cx="440196" cy="463364"/>
          </a:xfrm>
          <a:prstGeom prst="rect">
            <a:avLst/>
          </a:prstGeom>
        </p:spPr>
      </p:pic>
      <p:pic>
        <p:nvPicPr>
          <p:cNvPr id="49" name="Picture 48" descr="Screen Shot 2016-03-22 at 10.04.37 P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61363" y="668704"/>
            <a:ext cx="440196" cy="463364"/>
          </a:xfrm>
          <a:prstGeom prst="rect">
            <a:avLst/>
          </a:prstGeom>
        </p:spPr>
      </p:pic>
      <p:pic>
        <p:nvPicPr>
          <p:cNvPr id="50" name="Picture 49" descr="Screen Shot 2016-03-22 at 10.04.37 P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82145" y="3889229"/>
            <a:ext cx="440196" cy="463364"/>
          </a:xfrm>
          <a:prstGeom prst="rect">
            <a:avLst/>
          </a:prstGeom>
        </p:spPr>
      </p:pic>
      <p:pic>
        <p:nvPicPr>
          <p:cNvPr id="52" name="Picture 51" descr="Screen Shot 2016-03-22 at 10.04.37 P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17586" y="4625135"/>
            <a:ext cx="440196" cy="463364"/>
          </a:xfrm>
          <a:prstGeom prst="rect">
            <a:avLst/>
          </a:prstGeom>
        </p:spPr>
      </p:pic>
      <p:pic>
        <p:nvPicPr>
          <p:cNvPr id="53" name="Picture 52" descr="Screen Shot 2016-03-22 at 10.04.37 P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15879" y="5183887"/>
            <a:ext cx="440196" cy="463364"/>
          </a:xfrm>
          <a:prstGeom prst="rect">
            <a:avLst/>
          </a:prstGeom>
        </p:spPr>
      </p:pic>
      <p:pic>
        <p:nvPicPr>
          <p:cNvPr id="55" name="Picture 54" descr="Screen Shot 2016-03-22 at 10.04.37 P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263561" y="3959337"/>
            <a:ext cx="440196" cy="463364"/>
          </a:xfrm>
          <a:prstGeom prst="rect">
            <a:avLst/>
          </a:prstGeom>
        </p:spPr>
      </p:pic>
      <p:pic>
        <p:nvPicPr>
          <p:cNvPr id="56" name="Picture 55" descr="Screen Shot 2016-03-22 at 10.04.37 P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05282" y="4191019"/>
            <a:ext cx="440196" cy="463364"/>
          </a:xfrm>
          <a:prstGeom prst="rect">
            <a:avLst/>
          </a:prstGeom>
        </p:spPr>
      </p:pic>
      <p:pic>
        <p:nvPicPr>
          <p:cNvPr id="57" name="Picture 56" descr="Screen Shot 2016-03-22 at 10.04.37 P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332784" y="4720523"/>
            <a:ext cx="440196" cy="463364"/>
          </a:xfrm>
          <a:prstGeom prst="rect">
            <a:avLst/>
          </a:prstGeom>
        </p:spPr>
      </p:pic>
      <p:pic>
        <p:nvPicPr>
          <p:cNvPr id="58" name="Picture 57" descr="Screen Shot 2016-03-22 at 10.04.37 P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04583" y="4720523"/>
            <a:ext cx="440196" cy="463364"/>
          </a:xfrm>
          <a:prstGeom prst="rect">
            <a:avLst/>
          </a:prstGeom>
        </p:spPr>
      </p:pic>
      <p:pic>
        <p:nvPicPr>
          <p:cNvPr id="59" name="Picture 58" descr="Screen Shot 2016-03-22 at 10.04.37 P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141755" y="4970672"/>
            <a:ext cx="440196" cy="463364"/>
          </a:xfrm>
          <a:prstGeom prst="rect">
            <a:avLst/>
          </a:prstGeom>
        </p:spPr>
      </p:pic>
      <p:pic>
        <p:nvPicPr>
          <p:cNvPr id="60" name="Picture 59" descr="Screen Shot 2016-03-22 at 10.04.37 P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38521" y="5309138"/>
            <a:ext cx="440196" cy="463364"/>
          </a:xfrm>
          <a:prstGeom prst="rect">
            <a:avLst/>
          </a:prstGeom>
        </p:spPr>
      </p:pic>
      <p:pic>
        <p:nvPicPr>
          <p:cNvPr id="63" name="Picture 62" descr="Screen Shot 2016-03-22 at 10.04.37 P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51171" y="3647261"/>
            <a:ext cx="440196" cy="463364"/>
          </a:xfrm>
          <a:prstGeom prst="rect">
            <a:avLst/>
          </a:prstGeom>
        </p:spPr>
      </p:pic>
      <p:pic>
        <p:nvPicPr>
          <p:cNvPr id="64" name="Picture 63" descr="Screen Shot 2016-03-22 at 10.04.37 P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818869" y="1828528"/>
            <a:ext cx="440196" cy="463364"/>
          </a:xfrm>
          <a:prstGeom prst="rect">
            <a:avLst/>
          </a:prstGeom>
        </p:spPr>
      </p:pic>
      <p:pic>
        <p:nvPicPr>
          <p:cNvPr id="65" name="Picture 64" descr="Screen Shot 2016-03-22 at 10.04.37 P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21657" y="1624120"/>
            <a:ext cx="440196" cy="463364"/>
          </a:xfrm>
          <a:prstGeom prst="rect">
            <a:avLst/>
          </a:prstGeom>
        </p:spPr>
      </p:pic>
      <p:sp>
        <p:nvSpPr>
          <p:cNvPr id="66" name="Oval 65"/>
          <p:cNvSpPr/>
          <p:nvPr/>
        </p:nvSpPr>
        <p:spPr>
          <a:xfrm>
            <a:off x="3604234" y="2823591"/>
            <a:ext cx="172615" cy="197264"/>
          </a:xfrm>
          <a:prstGeom prst="ellipse">
            <a:avLst/>
          </a:prstGeom>
          <a:noFill/>
          <a:ln w="508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67" name="Picture 66" descr="Screen Shot 2016-03-22 at 10.04.37 P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77540" y="1750911"/>
            <a:ext cx="440196" cy="463364"/>
          </a:xfrm>
          <a:prstGeom prst="rect">
            <a:avLst/>
          </a:prstGeom>
        </p:spPr>
      </p:pic>
      <p:sp>
        <p:nvSpPr>
          <p:cNvPr id="70" name="TextBox 69"/>
          <p:cNvSpPr txBox="1"/>
          <p:nvPr/>
        </p:nvSpPr>
        <p:spPr>
          <a:xfrm>
            <a:off x="7210759" y="1659369"/>
            <a:ext cx="1763145" cy="646331"/>
          </a:xfrm>
          <a:prstGeom prst="rect">
            <a:avLst/>
          </a:prstGeom>
          <a:noFill/>
        </p:spPr>
        <p:txBody>
          <a:bodyPr wrap="square" rtlCol="0">
            <a:spAutoFit/>
          </a:bodyPr>
          <a:lstStyle/>
          <a:p>
            <a:pPr algn="ctr"/>
            <a:r>
              <a:rPr lang="en-US" dirty="0" smtClean="0"/>
              <a:t>Validated but incorrect patch</a:t>
            </a:r>
            <a:endParaRPr lang="en-US" dirty="0"/>
          </a:p>
        </p:txBody>
      </p:sp>
      <p:pic>
        <p:nvPicPr>
          <p:cNvPr id="74" name="Picture 73" descr="Screen Shot 2016-03-22 at 10.04.37 P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07043" y="1964692"/>
            <a:ext cx="440196" cy="463364"/>
          </a:xfrm>
          <a:prstGeom prst="rect">
            <a:avLst/>
          </a:prstGeom>
        </p:spPr>
      </p:pic>
      <p:pic>
        <p:nvPicPr>
          <p:cNvPr id="75" name="Picture 74" descr="Screen Shot 2016-03-22 at 10.04.37 P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1896" y="5359028"/>
            <a:ext cx="440196" cy="463364"/>
          </a:xfrm>
          <a:prstGeom prst="rect">
            <a:avLst/>
          </a:prstGeom>
        </p:spPr>
      </p:pic>
      <p:sp>
        <p:nvSpPr>
          <p:cNvPr id="73" name="TextBox 72"/>
          <p:cNvSpPr txBox="1"/>
          <p:nvPr/>
        </p:nvSpPr>
        <p:spPr>
          <a:xfrm>
            <a:off x="2303706" y="6101097"/>
            <a:ext cx="2764699" cy="461665"/>
          </a:xfrm>
          <a:prstGeom prst="rect">
            <a:avLst/>
          </a:prstGeom>
          <a:noFill/>
        </p:spPr>
        <p:txBody>
          <a:bodyPr wrap="none" rtlCol="0">
            <a:spAutoFit/>
          </a:bodyPr>
          <a:lstStyle/>
          <a:p>
            <a:pPr algn="ctr"/>
            <a:r>
              <a:rPr lang="en-US" sz="2400" b="1" dirty="0" smtClean="0"/>
              <a:t>Possible Code Space</a:t>
            </a:r>
            <a:endParaRPr lang="en-US" sz="2400" b="1" dirty="0"/>
          </a:p>
        </p:txBody>
      </p:sp>
      <p:pic>
        <p:nvPicPr>
          <p:cNvPr id="78" name="Picture 77" descr="Screen Shot 2016-03-22 at 10.04.37 P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54643" y="4353897"/>
            <a:ext cx="440196" cy="463364"/>
          </a:xfrm>
          <a:prstGeom prst="rect">
            <a:avLst/>
          </a:prstGeom>
        </p:spPr>
      </p:pic>
      <p:pic>
        <p:nvPicPr>
          <p:cNvPr id="79" name="Picture 78" descr="Screen Shot 2016-03-22 at 10.04.37 P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5307" y="3359005"/>
            <a:ext cx="440196" cy="463364"/>
          </a:xfrm>
          <a:prstGeom prst="rect">
            <a:avLst/>
          </a:prstGeom>
        </p:spPr>
      </p:pic>
      <p:pic>
        <p:nvPicPr>
          <p:cNvPr id="80" name="Picture 79" descr="Screen Shot 2016-03-22 at 10.04.37 P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98124" y="5054406"/>
            <a:ext cx="440196" cy="463364"/>
          </a:xfrm>
          <a:prstGeom prst="rect">
            <a:avLst/>
          </a:prstGeom>
        </p:spPr>
      </p:pic>
      <p:pic>
        <p:nvPicPr>
          <p:cNvPr id="81" name="Picture 80" descr="Screen Shot 2016-03-22 at 10.04.37 P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98771" y="4345745"/>
            <a:ext cx="440196" cy="463364"/>
          </a:xfrm>
          <a:prstGeom prst="rect">
            <a:avLst/>
          </a:prstGeom>
        </p:spPr>
      </p:pic>
      <p:pic>
        <p:nvPicPr>
          <p:cNvPr id="82" name="Picture 81" descr="Screen Shot 2016-03-22 at 10.04.37 P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650208" y="4681318"/>
            <a:ext cx="440196" cy="463364"/>
          </a:xfrm>
          <a:prstGeom prst="rect">
            <a:avLst/>
          </a:prstGeom>
        </p:spPr>
      </p:pic>
      <p:pic>
        <p:nvPicPr>
          <p:cNvPr id="83" name="Picture 82" descr="Screen Shot 2016-03-22 at 10.04.42 PM.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586249" y="825366"/>
            <a:ext cx="408932" cy="401758"/>
          </a:xfrm>
          <a:prstGeom prst="rect">
            <a:avLst/>
          </a:prstGeom>
        </p:spPr>
      </p:pic>
      <p:sp>
        <p:nvSpPr>
          <p:cNvPr id="84" name="TextBox 83"/>
          <p:cNvSpPr txBox="1"/>
          <p:nvPr/>
        </p:nvSpPr>
        <p:spPr>
          <a:xfrm>
            <a:off x="7188204" y="751392"/>
            <a:ext cx="1763145" cy="369332"/>
          </a:xfrm>
          <a:prstGeom prst="rect">
            <a:avLst/>
          </a:prstGeom>
          <a:noFill/>
        </p:spPr>
        <p:txBody>
          <a:bodyPr wrap="square" rtlCol="0">
            <a:spAutoFit/>
          </a:bodyPr>
          <a:lstStyle/>
          <a:p>
            <a:pPr algn="ctr"/>
            <a:r>
              <a:rPr lang="en-US" dirty="0" smtClean="0"/>
              <a:t>Correct patch</a:t>
            </a:r>
            <a:endParaRPr lang="en-US" dirty="0"/>
          </a:p>
        </p:txBody>
      </p:sp>
      <p:sp>
        <p:nvSpPr>
          <p:cNvPr id="85" name="Oval 84"/>
          <p:cNvSpPr/>
          <p:nvPr/>
        </p:nvSpPr>
        <p:spPr>
          <a:xfrm>
            <a:off x="6691098" y="411562"/>
            <a:ext cx="172615" cy="197264"/>
          </a:xfrm>
          <a:prstGeom prst="ellipse">
            <a:avLst/>
          </a:prstGeom>
          <a:noFill/>
          <a:ln w="508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6" name="TextBox 85"/>
          <p:cNvSpPr txBox="1"/>
          <p:nvPr/>
        </p:nvSpPr>
        <p:spPr>
          <a:xfrm>
            <a:off x="7188204" y="291749"/>
            <a:ext cx="1763145" cy="369332"/>
          </a:xfrm>
          <a:prstGeom prst="rect">
            <a:avLst/>
          </a:prstGeom>
          <a:noFill/>
        </p:spPr>
        <p:txBody>
          <a:bodyPr wrap="square" rtlCol="0">
            <a:spAutoFit/>
          </a:bodyPr>
          <a:lstStyle/>
          <a:p>
            <a:pPr algn="ctr"/>
            <a:r>
              <a:rPr lang="en-US" dirty="0" smtClean="0"/>
              <a:t>Original code</a:t>
            </a:r>
            <a:endParaRPr lang="en-US" dirty="0"/>
          </a:p>
        </p:txBody>
      </p:sp>
      <p:sp>
        <p:nvSpPr>
          <p:cNvPr id="87" name="Oval 86"/>
          <p:cNvSpPr/>
          <p:nvPr/>
        </p:nvSpPr>
        <p:spPr>
          <a:xfrm>
            <a:off x="6625545" y="1357401"/>
            <a:ext cx="320316" cy="247300"/>
          </a:xfrm>
          <a:prstGeom prst="ellipse">
            <a:avLst/>
          </a:prstGeom>
          <a:noFill/>
          <a:ln w="1905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i="1" dirty="0"/>
          </a:p>
        </p:txBody>
      </p:sp>
      <p:sp>
        <p:nvSpPr>
          <p:cNvPr id="88" name="TextBox 87"/>
          <p:cNvSpPr txBox="1"/>
          <p:nvPr/>
        </p:nvSpPr>
        <p:spPr>
          <a:xfrm>
            <a:off x="7188204" y="1286756"/>
            <a:ext cx="1763145" cy="369332"/>
          </a:xfrm>
          <a:prstGeom prst="rect">
            <a:avLst/>
          </a:prstGeom>
          <a:noFill/>
        </p:spPr>
        <p:txBody>
          <a:bodyPr wrap="square" rtlCol="0">
            <a:spAutoFit/>
          </a:bodyPr>
          <a:lstStyle/>
          <a:p>
            <a:pPr algn="ctr"/>
            <a:r>
              <a:rPr lang="en-US" dirty="0" smtClean="0"/>
              <a:t>Search space</a:t>
            </a:r>
            <a:endParaRPr lang="en-US" dirty="0"/>
          </a:p>
        </p:txBody>
      </p:sp>
      <p:pic>
        <p:nvPicPr>
          <p:cNvPr id="89" name="Picture 88" descr="Screen Shot 2016-03-22 at 10.04.37 P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622923" y="593684"/>
            <a:ext cx="440196" cy="463364"/>
          </a:xfrm>
          <a:prstGeom prst="rect">
            <a:avLst/>
          </a:prstGeom>
        </p:spPr>
      </p:pic>
      <p:pic>
        <p:nvPicPr>
          <p:cNvPr id="90" name="Picture 89" descr="Screen Shot 2016-03-22 at 10.04.37 P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71182" y="2848466"/>
            <a:ext cx="440196" cy="463364"/>
          </a:xfrm>
          <a:prstGeom prst="rect">
            <a:avLst/>
          </a:prstGeom>
        </p:spPr>
      </p:pic>
      <p:sp>
        <p:nvSpPr>
          <p:cNvPr id="91" name="TextBox 90"/>
          <p:cNvSpPr txBox="1"/>
          <p:nvPr/>
        </p:nvSpPr>
        <p:spPr>
          <a:xfrm>
            <a:off x="5531073" y="5131600"/>
            <a:ext cx="3485741" cy="1569660"/>
          </a:xfrm>
          <a:prstGeom prst="rect">
            <a:avLst/>
          </a:prstGeom>
          <a:noFill/>
        </p:spPr>
        <p:txBody>
          <a:bodyPr wrap="square" rtlCol="0">
            <a:spAutoFit/>
          </a:bodyPr>
          <a:lstStyle/>
          <a:p>
            <a:pPr algn="ctr"/>
            <a:r>
              <a:rPr lang="en-US" sz="2400" dirty="0" smtClean="0"/>
              <a:t>3. Search space does not contain too many validated but incorrect patches</a:t>
            </a:r>
            <a:endParaRPr lang="en-US" sz="2400" dirty="0"/>
          </a:p>
        </p:txBody>
      </p:sp>
      <p:sp>
        <p:nvSpPr>
          <p:cNvPr id="2" name="Slide Number Placeholder 1"/>
          <p:cNvSpPr>
            <a:spLocks noGrp="1"/>
          </p:cNvSpPr>
          <p:nvPr>
            <p:ph type="sldNum" sz="quarter" idx="12"/>
          </p:nvPr>
        </p:nvSpPr>
        <p:spPr/>
        <p:txBody>
          <a:bodyPr/>
          <a:lstStyle/>
          <a:p>
            <a:fld id="{EDFC4091-B588-AE4D-839F-133859BC685A}" type="slidenum">
              <a:rPr lang="en-US" smtClean="0"/>
              <a:t>14</a:t>
            </a:fld>
            <a:endParaRPr lang="en-US"/>
          </a:p>
        </p:txBody>
      </p:sp>
    </p:spTree>
    <p:extLst>
      <p:ext uri="{BB962C8B-B14F-4D97-AF65-F5344CB8AC3E}">
        <p14:creationId xmlns:p14="http://schemas.microsoft.com/office/powerpoint/2010/main" val="120931140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9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91"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Research Questions</a:t>
            </a:r>
            <a:endParaRPr lang="en-US" dirty="0"/>
          </a:p>
        </p:txBody>
      </p:sp>
      <p:sp>
        <p:nvSpPr>
          <p:cNvPr id="3" name="Content Placeholder 2"/>
          <p:cNvSpPr>
            <a:spLocks noGrp="1"/>
          </p:cNvSpPr>
          <p:nvPr>
            <p:ph idx="1"/>
          </p:nvPr>
        </p:nvSpPr>
        <p:spPr/>
        <p:txBody>
          <a:bodyPr>
            <a:normAutofit/>
          </a:bodyPr>
          <a:lstStyle/>
          <a:p>
            <a:r>
              <a:rPr lang="en-US" dirty="0"/>
              <a:t>How many correct patches in the search space</a:t>
            </a:r>
            <a:r>
              <a:rPr lang="en-US" b="1" dirty="0"/>
              <a:t> </a:t>
            </a:r>
            <a:r>
              <a:rPr lang="en-US" dirty="0"/>
              <a:t>for a defect?</a:t>
            </a:r>
          </a:p>
          <a:p>
            <a:endParaRPr lang="en-US" dirty="0" smtClean="0"/>
          </a:p>
          <a:p>
            <a:r>
              <a:rPr lang="en-US" dirty="0" smtClean="0"/>
              <a:t>How many candidate patches in the search space for a defect?</a:t>
            </a:r>
          </a:p>
          <a:p>
            <a:endParaRPr lang="en-US" dirty="0" smtClean="0"/>
          </a:p>
          <a:p>
            <a:r>
              <a:rPr lang="en-US" dirty="0" smtClean="0"/>
              <a:t>How many validated but incorrect patches in the search space</a:t>
            </a:r>
            <a:r>
              <a:rPr lang="en-US" b="1" dirty="0" smtClean="0"/>
              <a:t> </a:t>
            </a:r>
            <a:r>
              <a:rPr lang="en-US" dirty="0" smtClean="0"/>
              <a:t>for a defect?</a:t>
            </a:r>
          </a:p>
          <a:p>
            <a:pPr marL="0" indent="0">
              <a:buNone/>
            </a:pPr>
            <a:endParaRPr lang="en-US" dirty="0" smtClean="0"/>
          </a:p>
        </p:txBody>
      </p:sp>
      <p:sp>
        <p:nvSpPr>
          <p:cNvPr id="4" name="Slide Number Placeholder 3"/>
          <p:cNvSpPr>
            <a:spLocks noGrp="1"/>
          </p:cNvSpPr>
          <p:nvPr>
            <p:ph type="sldNum" sz="quarter" idx="12"/>
          </p:nvPr>
        </p:nvSpPr>
        <p:spPr/>
        <p:txBody>
          <a:bodyPr/>
          <a:lstStyle/>
          <a:p>
            <a:fld id="{EDFC4091-B588-AE4D-839F-133859BC685A}" type="slidenum">
              <a:rPr lang="en-US" smtClean="0"/>
              <a:t>15</a:t>
            </a:fld>
            <a:endParaRPr lang="en-US"/>
          </a:p>
        </p:txBody>
      </p:sp>
    </p:spTree>
    <p:extLst>
      <p:ext uri="{BB962C8B-B14F-4D97-AF65-F5344CB8AC3E}">
        <p14:creationId xmlns:p14="http://schemas.microsoft.com/office/powerpoint/2010/main" val="195808930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An Inherent Search Space Tradeoff</a:t>
            </a:r>
            <a:endParaRPr lang="en-US" dirty="0"/>
          </a:p>
        </p:txBody>
      </p:sp>
      <p:sp>
        <p:nvSpPr>
          <p:cNvPr id="3" name="Content Placeholder 2"/>
          <p:cNvSpPr>
            <a:spLocks noGrp="1"/>
          </p:cNvSpPr>
          <p:nvPr>
            <p:ph idx="1"/>
          </p:nvPr>
        </p:nvSpPr>
        <p:spPr/>
        <p:txBody>
          <a:bodyPr>
            <a:normAutofit/>
          </a:bodyPr>
          <a:lstStyle/>
          <a:p>
            <a:r>
              <a:rPr lang="en-US" sz="3500" dirty="0" smtClean="0"/>
              <a:t>Coverage: the space needs to contain enough useful patches</a:t>
            </a:r>
          </a:p>
          <a:p>
            <a:r>
              <a:rPr lang="en-US" sz="3500" dirty="0" smtClean="0"/>
              <a:t>Tractability: the space needs to be small enough to explore effectively</a:t>
            </a:r>
          </a:p>
          <a:p>
            <a:pPr lvl="1"/>
            <a:r>
              <a:rPr lang="en-US" sz="2700" dirty="0" smtClean="0"/>
              <a:t>Find correct patch in time</a:t>
            </a:r>
          </a:p>
          <a:p>
            <a:pPr lvl="1"/>
            <a:r>
              <a:rPr lang="en-US" sz="2700" dirty="0" smtClean="0"/>
              <a:t>Rank correct patch first among validated patches</a:t>
            </a:r>
            <a:endParaRPr lang="en-US" sz="2700" dirty="0"/>
          </a:p>
        </p:txBody>
      </p:sp>
      <p:sp>
        <p:nvSpPr>
          <p:cNvPr id="4" name="Slide Number Placeholder 3"/>
          <p:cNvSpPr>
            <a:spLocks noGrp="1"/>
          </p:cNvSpPr>
          <p:nvPr>
            <p:ph type="sldNum" sz="quarter" idx="12"/>
          </p:nvPr>
        </p:nvSpPr>
        <p:spPr/>
        <p:txBody>
          <a:bodyPr/>
          <a:lstStyle/>
          <a:p>
            <a:fld id="{EDFC4091-B588-AE4D-839F-133859BC685A}" type="slidenum">
              <a:rPr lang="en-US" smtClean="0"/>
              <a:t>16</a:t>
            </a:fld>
            <a:endParaRPr lang="en-US"/>
          </a:p>
        </p:txBody>
      </p:sp>
    </p:spTree>
    <p:extLst>
      <p:ext uri="{BB962C8B-B14F-4D97-AF65-F5344CB8AC3E}">
        <p14:creationId xmlns:p14="http://schemas.microsoft.com/office/powerpoint/2010/main" val="47822356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714366"/>
          </a:xfrm>
        </p:spPr>
        <p:txBody>
          <a:bodyPr>
            <a:noAutofit/>
          </a:bodyPr>
          <a:lstStyle/>
          <a:p>
            <a:r>
              <a:rPr lang="en-US" sz="4000" dirty="0" smtClean="0"/>
              <a:t>An empirical quantitative analysis on the </a:t>
            </a:r>
            <a:r>
              <a:rPr lang="en-US" sz="4000" b="1" dirty="0" smtClean="0"/>
              <a:t>search space</a:t>
            </a:r>
            <a:r>
              <a:rPr lang="en-US" sz="4000" dirty="0" smtClean="0"/>
              <a:t> of two patch generation systems SPR and Prophet</a:t>
            </a:r>
            <a:endParaRPr lang="en-US" sz="4000" dirty="0"/>
          </a:p>
        </p:txBody>
      </p:sp>
      <p:sp>
        <p:nvSpPr>
          <p:cNvPr id="3" name="Slide Number Placeholder 2"/>
          <p:cNvSpPr>
            <a:spLocks noGrp="1"/>
          </p:cNvSpPr>
          <p:nvPr>
            <p:ph type="sldNum" sz="quarter" idx="12"/>
          </p:nvPr>
        </p:nvSpPr>
        <p:spPr/>
        <p:txBody>
          <a:bodyPr/>
          <a:lstStyle/>
          <a:p>
            <a:fld id="{EDFC4091-B588-AE4D-839F-133859BC685A}" type="slidenum">
              <a:rPr lang="en-US" smtClean="0"/>
              <a:t>17</a:t>
            </a:fld>
            <a:endParaRPr lang="en-US"/>
          </a:p>
        </p:txBody>
      </p:sp>
    </p:spTree>
    <p:extLst>
      <p:ext uri="{BB962C8B-B14F-4D97-AF65-F5344CB8AC3E}">
        <p14:creationId xmlns:p14="http://schemas.microsoft.com/office/powerpoint/2010/main" val="374370168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SPR and Prophet Overview</a:t>
            </a:r>
            <a:endParaRPr lang="en-US" dirty="0"/>
          </a:p>
        </p:txBody>
      </p:sp>
      <p:sp>
        <p:nvSpPr>
          <p:cNvPr id="3" name="Content Placeholder 2"/>
          <p:cNvSpPr>
            <a:spLocks noGrp="1"/>
          </p:cNvSpPr>
          <p:nvPr>
            <p:ph idx="1"/>
          </p:nvPr>
        </p:nvSpPr>
        <p:spPr/>
        <p:txBody>
          <a:bodyPr>
            <a:normAutofit fontScale="92500" lnSpcReduction="10000"/>
          </a:bodyPr>
          <a:lstStyle/>
          <a:p>
            <a:r>
              <a:rPr lang="en-US" b="1" dirty="0" smtClean="0"/>
              <a:t>SPR </a:t>
            </a:r>
            <a:r>
              <a:rPr lang="en-US" dirty="0" smtClean="0"/>
              <a:t>[FSE’15]:</a:t>
            </a:r>
          </a:p>
          <a:p>
            <a:pPr lvl="1"/>
            <a:r>
              <a:rPr lang="en-US" dirty="0" smtClean="0"/>
              <a:t>Work with a search space derived from a productive set of expression-level modifications</a:t>
            </a:r>
          </a:p>
          <a:p>
            <a:pPr lvl="1"/>
            <a:r>
              <a:rPr lang="en-US" dirty="0" smtClean="0"/>
              <a:t>Use staged program repair and condition synthesis techniques to efficiently explore the space</a:t>
            </a:r>
          </a:p>
          <a:p>
            <a:r>
              <a:rPr lang="en-US" b="1" dirty="0" smtClean="0"/>
              <a:t>Prophet </a:t>
            </a:r>
            <a:r>
              <a:rPr lang="en-US" dirty="0" smtClean="0"/>
              <a:t>[POPL’16]</a:t>
            </a:r>
            <a:r>
              <a:rPr lang="en-US" b="1" dirty="0" smtClean="0"/>
              <a:t>:</a:t>
            </a:r>
          </a:p>
          <a:p>
            <a:pPr lvl="1"/>
            <a:r>
              <a:rPr lang="en-US" dirty="0" smtClean="0"/>
              <a:t>Work with the same SPR search space</a:t>
            </a:r>
          </a:p>
          <a:p>
            <a:pPr lvl="1"/>
            <a:r>
              <a:rPr lang="en-US" dirty="0" smtClean="0"/>
              <a:t>Learn a patch correctness model from past successful human patches to guide the search to recognize the correct patches</a:t>
            </a:r>
          </a:p>
        </p:txBody>
      </p:sp>
      <p:sp>
        <p:nvSpPr>
          <p:cNvPr id="4" name="Slide Number Placeholder 3"/>
          <p:cNvSpPr>
            <a:spLocks noGrp="1"/>
          </p:cNvSpPr>
          <p:nvPr>
            <p:ph type="sldNum" sz="quarter" idx="12"/>
          </p:nvPr>
        </p:nvSpPr>
        <p:spPr/>
        <p:txBody>
          <a:bodyPr/>
          <a:lstStyle/>
          <a:p>
            <a:fld id="{EDFC4091-B588-AE4D-839F-133859BC685A}" type="slidenum">
              <a:rPr lang="en-US" smtClean="0"/>
              <a:t>18</a:t>
            </a:fld>
            <a:endParaRPr lang="en-US"/>
          </a:p>
        </p:txBody>
      </p:sp>
    </p:spTree>
    <p:extLst>
      <p:ext uri="{BB962C8B-B14F-4D97-AF65-F5344CB8AC3E}">
        <p14:creationId xmlns:p14="http://schemas.microsoft.com/office/powerpoint/2010/main" val="425305642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SPR Search Space: Anatomy of a Modification</a:t>
            </a:r>
            <a:endParaRPr lang="en-US" dirty="0"/>
          </a:p>
        </p:txBody>
      </p:sp>
      <p:sp>
        <p:nvSpPr>
          <p:cNvPr id="45" name="TextBox 44"/>
          <p:cNvSpPr txBox="1"/>
          <p:nvPr/>
        </p:nvSpPr>
        <p:spPr>
          <a:xfrm>
            <a:off x="666491" y="3111456"/>
            <a:ext cx="2993127" cy="584776"/>
          </a:xfrm>
          <a:prstGeom prst="rect">
            <a:avLst/>
          </a:prstGeom>
          <a:noFill/>
        </p:spPr>
        <p:txBody>
          <a:bodyPr wrap="none" rtlCol="0">
            <a:spAutoFit/>
          </a:bodyPr>
          <a:lstStyle/>
          <a:p>
            <a:r>
              <a:rPr lang="en-US" sz="3200" dirty="0"/>
              <a:t>i</a:t>
            </a:r>
            <a:r>
              <a:rPr lang="en-US" sz="3200" dirty="0" smtClean="0"/>
              <a:t>f (C) {…} else {…}</a:t>
            </a:r>
          </a:p>
        </p:txBody>
      </p:sp>
      <p:sp>
        <p:nvSpPr>
          <p:cNvPr id="46" name="TextBox 45"/>
          <p:cNvSpPr txBox="1"/>
          <p:nvPr/>
        </p:nvSpPr>
        <p:spPr>
          <a:xfrm>
            <a:off x="4529630" y="3111456"/>
            <a:ext cx="3934290" cy="584776"/>
          </a:xfrm>
          <a:prstGeom prst="rect">
            <a:avLst/>
          </a:prstGeom>
          <a:noFill/>
        </p:spPr>
        <p:txBody>
          <a:bodyPr wrap="none" rtlCol="0">
            <a:spAutoFit/>
          </a:bodyPr>
          <a:lstStyle/>
          <a:p>
            <a:r>
              <a:rPr lang="en-US" sz="3200" dirty="0">
                <a:solidFill>
                  <a:schemeClr val="tx1">
                    <a:lumMod val="65000"/>
                    <a:lumOff val="35000"/>
                  </a:schemeClr>
                </a:solidFill>
              </a:rPr>
              <a:t>i</a:t>
            </a:r>
            <a:r>
              <a:rPr lang="en-US" sz="3200" dirty="0" smtClean="0">
                <a:solidFill>
                  <a:schemeClr val="tx1">
                    <a:lumMod val="65000"/>
                    <a:lumOff val="35000"/>
                  </a:schemeClr>
                </a:solidFill>
              </a:rPr>
              <a:t>f (C </a:t>
            </a:r>
            <a:r>
              <a:rPr lang="en-US" sz="3200" b="1" dirty="0" smtClean="0"/>
              <a:t>&amp;&amp; E</a:t>
            </a:r>
            <a:r>
              <a:rPr lang="en-US" sz="3200" dirty="0" smtClean="0">
                <a:solidFill>
                  <a:srgbClr val="595959"/>
                </a:solidFill>
              </a:rPr>
              <a:t>) {…} else {…}</a:t>
            </a:r>
          </a:p>
        </p:txBody>
      </p:sp>
      <p:sp>
        <p:nvSpPr>
          <p:cNvPr id="49" name="Right Arrow 48"/>
          <p:cNvSpPr/>
          <p:nvPr/>
        </p:nvSpPr>
        <p:spPr>
          <a:xfrm>
            <a:off x="3797109" y="3337455"/>
            <a:ext cx="533400" cy="228600"/>
          </a:xfrm>
          <a:prstGeom prst="rightArrow">
            <a:avLst/>
          </a:prstGeom>
          <a:solidFill>
            <a:srgbClr val="FFFF00"/>
          </a:solidFill>
          <a:ln w="12700" cmpd="sng">
            <a:solidFill>
              <a:srgbClr val="FF66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 name="TextBox 2"/>
          <p:cNvSpPr txBox="1"/>
          <p:nvPr/>
        </p:nvSpPr>
        <p:spPr>
          <a:xfrm>
            <a:off x="399485" y="1671021"/>
            <a:ext cx="3752689" cy="954107"/>
          </a:xfrm>
          <a:prstGeom prst="rect">
            <a:avLst/>
          </a:prstGeom>
          <a:noFill/>
        </p:spPr>
        <p:txBody>
          <a:bodyPr wrap="square" rtlCol="0">
            <a:spAutoFit/>
          </a:bodyPr>
          <a:lstStyle/>
          <a:p>
            <a:pPr algn="ctr"/>
            <a:r>
              <a:rPr lang="en-US" sz="2800" dirty="0" smtClean="0"/>
              <a:t>Statement in Original Unpatched Program</a:t>
            </a:r>
            <a:endParaRPr lang="en-US" sz="2800" dirty="0"/>
          </a:p>
        </p:txBody>
      </p:sp>
      <p:sp>
        <p:nvSpPr>
          <p:cNvPr id="30" name="TextBox 29"/>
          <p:cNvSpPr txBox="1"/>
          <p:nvPr/>
        </p:nvSpPr>
        <p:spPr>
          <a:xfrm>
            <a:off x="4736353" y="1671021"/>
            <a:ext cx="3182471" cy="954107"/>
          </a:xfrm>
          <a:prstGeom prst="rect">
            <a:avLst/>
          </a:prstGeom>
          <a:noFill/>
        </p:spPr>
        <p:txBody>
          <a:bodyPr wrap="square" rtlCol="0">
            <a:spAutoFit/>
          </a:bodyPr>
          <a:lstStyle/>
          <a:p>
            <a:pPr algn="ctr"/>
            <a:r>
              <a:rPr lang="en-US" sz="2800" dirty="0" smtClean="0"/>
              <a:t>Statement in Patched Program</a:t>
            </a:r>
            <a:endParaRPr lang="en-US" sz="2800" dirty="0"/>
          </a:p>
        </p:txBody>
      </p:sp>
      <p:sp>
        <p:nvSpPr>
          <p:cNvPr id="31" name="TextBox 30"/>
          <p:cNvSpPr txBox="1"/>
          <p:nvPr/>
        </p:nvSpPr>
        <p:spPr>
          <a:xfrm>
            <a:off x="4977245" y="4467432"/>
            <a:ext cx="2343333" cy="1015663"/>
          </a:xfrm>
          <a:prstGeom prst="rect">
            <a:avLst/>
          </a:prstGeom>
          <a:noFill/>
        </p:spPr>
        <p:txBody>
          <a:bodyPr wrap="square" rtlCol="0">
            <a:spAutoFit/>
          </a:bodyPr>
          <a:lstStyle/>
          <a:p>
            <a:pPr algn="ctr"/>
            <a:r>
              <a:rPr lang="en-US" sz="2800" dirty="0" smtClean="0"/>
              <a:t>Instantiate </a:t>
            </a:r>
            <a:r>
              <a:rPr lang="en-US" sz="3200" b="1" dirty="0" smtClean="0"/>
              <a:t>E</a:t>
            </a:r>
            <a:r>
              <a:rPr lang="en-US" sz="2800" dirty="0" smtClean="0"/>
              <a:t> to get a patch</a:t>
            </a:r>
            <a:endParaRPr lang="en-US" sz="2800" dirty="0"/>
          </a:p>
        </p:txBody>
      </p:sp>
      <p:sp>
        <p:nvSpPr>
          <p:cNvPr id="4" name="Right Brace 3"/>
          <p:cNvSpPr/>
          <p:nvPr/>
        </p:nvSpPr>
        <p:spPr>
          <a:xfrm rot="16200000">
            <a:off x="1964279" y="1417590"/>
            <a:ext cx="403412" cy="2987265"/>
          </a:xfrm>
          <a:prstGeom prst="rightBrace">
            <a:avLst>
              <a:gd name="adj1" fmla="val 63888"/>
              <a:gd name="adj2" fmla="val 50000"/>
            </a:avLst>
          </a:pr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33" name="Right Brace 32"/>
          <p:cNvSpPr/>
          <p:nvPr/>
        </p:nvSpPr>
        <p:spPr>
          <a:xfrm rot="16200000">
            <a:off x="6295070" y="878323"/>
            <a:ext cx="403412" cy="3934287"/>
          </a:xfrm>
          <a:prstGeom prst="rightBrace">
            <a:avLst>
              <a:gd name="adj1" fmla="val 63888"/>
              <a:gd name="adj2" fmla="val 50000"/>
            </a:avLst>
          </a:pr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cxnSp>
        <p:nvCxnSpPr>
          <p:cNvPr id="8" name="Straight Arrow Connector 7"/>
          <p:cNvCxnSpPr>
            <a:stCxn id="31" idx="0"/>
          </p:cNvCxnSpPr>
          <p:nvPr/>
        </p:nvCxnSpPr>
        <p:spPr>
          <a:xfrm flipV="1">
            <a:off x="6148912" y="3724024"/>
            <a:ext cx="0" cy="743408"/>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5" name="Slide Number Placeholder 4"/>
          <p:cNvSpPr>
            <a:spLocks noGrp="1"/>
          </p:cNvSpPr>
          <p:nvPr>
            <p:ph type="sldNum" sz="quarter" idx="12"/>
          </p:nvPr>
        </p:nvSpPr>
        <p:spPr/>
        <p:txBody>
          <a:bodyPr/>
          <a:lstStyle/>
          <a:p>
            <a:fld id="{EDFC4091-B588-AE4D-839F-133859BC685A}" type="slidenum">
              <a:rPr lang="en-US" smtClean="0"/>
              <a:t>19</a:t>
            </a:fld>
            <a:endParaRPr lang="en-US"/>
          </a:p>
        </p:txBody>
      </p:sp>
    </p:spTree>
    <p:extLst>
      <p:ext uri="{BB962C8B-B14F-4D97-AF65-F5344CB8AC3E}">
        <p14:creationId xmlns:p14="http://schemas.microsoft.com/office/powerpoint/2010/main" val="246427550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3536950" y="2231009"/>
            <a:ext cx="2203450" cy="3341688"/>
            <a:chOff x="3657600" y="2231009"/>
            <a:chExt cx="2203450" cy="3341688"/>
          </a:xfrm>
        </p:grpSpPr>
        <p:cxnSp>
          <p:nvCxnSpPr>
            <p:cNvPr id="75" name="Straight Connector 74"/>
            <p:cNvCxnSpPr/>
            <p:nvPr/>
          </p:nvCxnSpPr>
          <p:spPr>
            <a:xfrm>
              <a:off x="3886200" y="4124897"/>
              <a:ext cx="1676400"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76" name="Straight Connector 75"/>
            <p:cNvCxnSpPr/>
            <p:nvPr/>
          </p:nvCxnSpPr>
          <p:spPr>
            <a:xfrm>
              <a:off x="3886200" y="4277297"/>
              <a:ext cx="1676400"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77" name="Straight Connector 76"/>
            <p:cNvCxnSpPr/>
            <p:nvPr/>
          </p:nvCxnSpPr>
          <p:spPr>
            <a:xfrm>
              <a:off x="3886200" y="4429697"/>
              <a:ext cx="1676400"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78" name="Straight Connector 77"/>
            <p:cNvCxnSpPr/>
            <p:nvPr/>
          </p:nvCxnSpPr>
          <p:spPr>
            <a:xfrm>
              <a:off x="3886200" y="4582097"/>
              <a:ext cx="1676400"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68" name="Straight Connector 67"/>
            <p:cNvCxnSpPr/>
            <p:nvPr/>
          </p:nvCxnSpPr>
          <p:spPr>
            <a:xfrm>
              <a:off x="3886200" y="3058097"/>
              <a:ext cx="1676400"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69" name="Straight Connector 68"/>
            <p:cNvCxnSpPr/>
            <p:nvPr/>
          </p:nvCxnSpPr>
          <p:spPr>
            <a:xfrm>
              <a:off x="3886200" y="3210497"/>
              <a:ext cx="1676400"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70" name="Straight Connector 69"/>
            <p:cNvCxnSpPr/>
            <p:nvPr/>
          </p:nvCxnSpPr>
          <p:spPr>
            <a:xfrm>
              <a:off x="3886200" y="3362897"/>
              <a:ext cx="1676400"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71" name="Straight Connector 70"/>
            <p:cNvCxnSpPr/>
            <p:nvPr/>
          </p:nvCxnSpPr>
          <p:spPr>
            <a:xfrm>
              <a:off x="3886200" y="3515297"/>
              <a:ext cx="1676400"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72" name="Straight Connector 71"/>
            <p:cNvCxnSpPr/>
            <p:nvPr/>
          </p:nvCxnSpPr>
          <p:spPr>
            <a:xfrm>
              <a:off x="3886200" y="3667697"/>
              <a:ext cx="1676400" cy="0"/>
            </a:xfrm>
            <a:prstGeom prst="line">
              <a:avLst/>
            </a:prstGeom>
          </p:spPr>
          <p:style>
            <a:lnRef idx="2">
              <a:schemeClr val="accent1"/>
            </a:lnRef>
            <a:fillRef idx="0">
              <a:schemeClr val="accent1"/>
            </a:fillRef>
            <a:effectRef idx="1">
              <a:schemeClr val="accent1"/>
            </a:effectRef>
            <a:fontRef idx="minor">
              <a:schemeClr val="tx1"/>
            </a:fontRef>
          </p:style>
        </p:cxnSp>
        <p:pic>
          <p:nvPicPr>
            <p:cNvPr id="91" name="Picture 90"/>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973638" y="4146751"/>
              <a:ext cx="392112" cy="40798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66" name="Rectangle 65"/>
            <p:cNvSpPr/>
            <p:nvPr/>
          </p:nvSpPr>
          <p:spPr>
            <a:xfrm>
              <a:off x="3657600" y="2753297"/>
              <a:ext cx="2203450" cy="2819400"/>
            </a:xfrm>
            <a:prstGeom prst="rect">
              <a:avLst/>
            </a:prstGeom>
            <a:noFill/>
            <a:ln w="38100" cmpd="sng">
              <a:solidFill>
                <a:schemeClr val="tx1"/>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67" name="TextBox 5"/>
            <p:cNvSpPr txBox="1">
              <a:spLocks noChangeArrowheads="1"/>
            </p:cNvSpPr>
            <p:nvPr/>
          </p:nvSpPr>
          <p:spPr bwMode="auto">
            <a:xfrm>
              <a:off x="4114800" y="2231009"/>
              <a:ext cx="1327150" cy="3683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dirty="0"/>
                <a:t>Application</a:t>
              </a:r>
            </a:p>
          </p:txBody>
        </p:sp>
        <p:cxnSp>
          <p:nvCxnSpPr>
            <p:cNvPr id="73" name="Straight Connector 72"/>
            <p:cNvCxnSpPr/>
            <p:nvPr/>
          </p:nvCxnSpPr>
          <p:spPr>
            <a:xfrm>
              <a:off x="3886200" y="3820097"/>
              <a:ext cx="1676400"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74" name="Straight Connector 73"/>
            <p:cNvCxnSpPr/>
            <p:nvPr/>
          </p:nvCxnSpPr>
          <p:spPr>
            <a:xfrm>
              <a:off x="3886200" y="3972497"/>
              <a:ext cx="1676400"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79" name="Straight Connector 78"/>
            <p:cNvCxnSpPr/>
            <p:nvPr/>
          </p:nvCxnSpPr>
          <p:spPr>
            <a:xfrm>
              <a:off x="3886200" y="4734497"/>
              <a:ext cx="1676400"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80" name="Straight Connector 79"/>
            <p:cNvCxnSpPr/>
            <p:nvPr/>
          </p:nvCxnSpPr>
          <p:spPr>
            <a:xfrm>
              <a:off x="3886200" y="4886897"/>
              <a:ext cx="1676400"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81" name="Straight Connector 80"/>
            <p:cNvCxnSpPr/>
            <p:nvPr/>
          </p:nvCxnSpPr>
          <p:spPr>
            <a:xfrm>
              <a:off x="3886200" y="5039297"/>
              <a:ext cx="1676400"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82" name="Straight Connector 81"/>
            <p:cNvCxnSpPr/>
            <p:nvPr/>
          </p:nvCxnSpPr>
          <p:spPr>
            <a:xfrm>
              <a:off x="3886200" y="5191697"/>
              <a:ext cx="1676400"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83" name="Straight Connector 82"/>
            <p:cNvCxnSpPr/>
            <p:nvPr/>
          </p:nvCxnSpPr>
          <p:spPr>
            <a:xfrm>
              <a:off x="3886200" y="5344097"/>
              <a:ext cx="1676400" cy="0"/>
            </a:xfrm>
            <a:prstGeom prst="line">
              <a:avLst/>
            </a:prstGeom>
          </p:spPr>
          <p:style>
            <a:lnRef idx="2">
              <a:schemeClr val="accent1"/>
            </a:lnRef>
            <a:fillRef idx="0">
              <a:schemeClr val="accent1"/>
            </a:fillRef>
            <a:effectRef idx="1">
              <a:schemeClr val="accent1"/>
            </a:effectRef>
            <a:fontRef idx="minor">
              <a:schemeClr val="tx1"/>
            </a:fontRef>
          </p:style>
        </p:cxnSp>
      </p:grpSp>
      <p:sp>
        <p:nvSpPr>
          <p:cNvPr id="63" name="TextBox 62"/>
          <p:cNvSpPr txBox="1"/>
          <p:nvPr/>
        </p:nvSpPr>
        <p:spPr>
          <a:xfrm>
            <a:off x="6718506" y="4944020"/>
            <a:ext cx="363501" cy="523220"/>
          </a:xfrm>
          <a:prstGeom prst="rect">
            <a:avLst/>
          </a:prstGeom>
          <a:noFill/>
        </p:spPr>
        <p:txBody>
          <a:bodyPr wrap="none" rtlCol="0">
            <a:spAutoFit/>
          </a:bodyPr>
          <a:lstStyle/>
          <a:p>
            <a:r>
              <a:rPr lang="en-US" sz="2800" b="1" dirty="0" smtClean="0"/>
              <a:t>=</a:t>
            </a:r>
            <a:endParaRPr lang="en-US" sz="2800" b="1" dirty="0"/>
          </a:p>
        </p:txBody>
      </p:sp>
      <p:sp>
        <p:nvSpPr>
          <p:cNvPr id="52" name="Rectangle 51"/>
          <p:cNvSpPr/>
          <p:nvPr/>
        </p:nvSpPr>
        <p:spPr>
          <a:xfrm>
            <a:off x="6356350" y="4580695"/>
            <a:ext cx="228600" cy="228600"/>
          </a:xfrm>
          <a:prstGeom prst="rect">
            <a:avLst/>
          </a:prstGeom>
          <a:noFill/>
          <a:ln w="38100" cmpd="sng">
            <a:solidFill>
              <a:srgbClr val="0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8" name="Rectangle 57"/>
          <p:cNvSpPr/>
          <p:nvPr/>
        </p:nvSpPr>
        <p:spPr>
          <a:xfrm>
            <a:off x="6356350" y="5135537"/>
            <a:ext cx="228600" cy="228600"/>
          </a:xfrm>
          <a:prstGeom prst="rect">
            <a:avLst/>
          </a:prstGeom>
          <a:noFill/>
          <a:ln w="38100" cmpd="sng">
            <a:solidFill>
              <a:srgbClr val="0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2" name="Rectangle 31"/>
          <p:cNvSpPr/>
          <p:nvPr/>
        </p:nvSpPr>
        <p:spPr>
          <a:xfrm>
            <a:off x="6356350" y="2890362"/>
            <a:ext cx="228600" cy="228600"/>
          </a:xfrm>
          <a:prstGeom prst="rect">
            <a:avLst/>
          </a:prstGeom>
          <a:noFill/>
          <a:ln w="38100" cmpd="sng">
            <a:solidFill>
              <a:srgbClr val="0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0" name="Rectangle 39"/>
          <p:cNvSpPr/>
          <p:nvPr/>
        </p:nvSpPr>
        <p:spPr>
          <a:xfrm>
            <a:off x="6356350" y="3445490"/>
            <a:ext cx="228600" cy="228600"/>
          </a:xfrm>
          <a:prstGeom prst="rect">
            <a:avLst/>
          </a:prstGeom>
          <a:noFill/>
          <a:ln w="38100" cmpd="sng">
            <a:solidFill>
              <a:srgbClr val="0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6" name="Rectangle 45"/>
          <p:cNvSpPr/>
          <p:nvPr/>
        </p:nvSpPr>
        <p:spPr>
          <a:xfrm>
            <a:off x="6356350" y="4005784"/>
            <a:ext cx="228600" cy="228600"/>
          </a:xfrm>
          <a:prstGeom prst="rect">
            <a:avLst/>
          </a:prstGeom>
          <a:noFill/>
          <a:ln w="38100" cmpd="sng">
            <a:solidFill>
              <a:srgbClr val="0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12" name="Straight Arrow Connector 111"/>
          <p:cNvCxnSpPr>
            <a:stCxn id="29" idx="6"/>
          </p:cNvCxnSpPr>
          <p:nvPr/>
        </p:nvCxnSpPr>
        <p:spPr>
          <a:xfrm>
            <a:off x="2851150" y="2999231"/>
            <a:ext cx="609600" cy="2034"/>
          </a:xfrm>
          <a:prstGeom prst="straightConnector1">
            <a:avLst/>
          </a:prstGeom>
          <a:ln w="38100" cmpd="sng">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116" name="Straight Arrow Connector 115"/>
          <p:cNvCxnSpPr/>
          <p:nvPr/>
        </p:nvCxnSpPr>
        <p:spPr>
          <a:xfrm>
            <a:off x="2857500" y="3559450"/>
            <a:ext cx="609600" cy="0"/>
          </a:xfrm>
          <a:prstGeom prst="straightConnector1">
            <a:avLst/>
          </a:prstGeom>
          <a:ln w="38100" cmpd="sng">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118" name="Straight Arrow Connector 117"/>
          <p:cNvCxnSpPr/>
          <p:nvPr/>
        </p:nvCxnSpPr>
        <p:spPr>
          <a:xfrm>
            <a:off x="2851150" y="4124897"/>
            <a:ext cx="609600" cy="0"/>
          </a:xfrm>
          <a:prstGeom prst="straightConnector1">
            <a:avLst/>
          </a:prstGeom>
          <a:ln w="38100" cmpd="sng">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120" name="Straight Arrow Connector 119"/>
          <p:cNvCxnSpPr/>
          <p:nvPr/>
        </p:nvCxnSpPr>
        <p:spPr>
          <a:xfrm>
            <a:off x="2857500" y="4702450"/>
            <a:ext cx="609600" cy="0"/>
          </a:xfrm>
          <a:prstGeom prst="straightConnector1">
            <a:avLst/>
          </a:prstGeom>
          <a:ln w="38100" cmpd="sng">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122" name="Straight Arrow Connector 121"/>
          <p:cNvCxnSpPr/>
          <p:nvPr/>
        </p:nvCxnSpPr>
        <p:spPr>
          <a:xfrm>
            <a:off x="2851150" y="5235850"/>
            <a:ext cx="609600" cy="0"/>
          </a:xfrm>
          <a:prstGeom prst="straightConnector1">
            <a:avLst/>
          </a:prstGeom>
          <a:ln w="38100" cmpd="sng">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sp>
        <p:nvSpPr>
          <p:cNvPr id="31" name="TextBox 30"/>
          <p:cNvSpPr txBox="1"/>
          <p:nvPr/>
        </p:nvSpPr>
        <p:spPr>
          <a:xfrm>
            <a:off x="1063018" y="4606335"/>
            <a:ext cx="1399392" cy="830997"/>
          </a:xfrm>
          <a:prstGeom prst="rect">
            <a:avLst/>
          </a:prstGeom>
          <a:noFill/>
        </p:spPr>
        <p:txBody>
          <a:bodyPr wrap="none" rtlCol="0">
            <a:spAutoFit/>
          </a:bodyPr>
          <a:lstStyle/>
          <a:p>
            <a:pPr algn="ctr"/>
            <a:r>
              <a:rPr lang="en-US" sz="2400" dirty="0"/>
              <a:t>Negative</a:t>
            </a:r>
          </a:p>
          <a:p>
            <a:pPr algn="ctr"/>
            <a:r>
              <a:rPr lang="en-US" sz="2400" dirty="0"/>
              <a:t>Inputs</a:t>
            </a:r>
          </a:p>
        </p:txBody>
      </p:sp>
      <p:sp>
        <p:nvSpPr>
          <p:cNvPr id="29" name="Oval 28"/>
          <p:cNvSpPr/>
          <p:nvPr/>
        </p:nvSpPr>
        <p:spPr>
          <a:xfrm>
            <a:off x="2622550" y="2884931"/>
            <a:ext cx="228600" cy="228600"/>
          </a:xfrm>
          <a:prstGeom prst="ellipse">
            <a:avLst/>
          </a:prstGeom>
          <a:noFill/>
          <a:ln w="38100" cmpd="sng">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30" name="Rectangle 29"/>
          <p:cNvSpPr/>
          <p:nvPr/>
        </p:nvSpPr>
        <p:spPr>
          <a:xfrm>
            <a:off x="7194550" y="2886964"/>
            <a:ext cx="228600" cy="228600"/>
          </a:xfrm>
          <a:prstGeom prst="rect">
            <a:avLst/>
          </a:prstGeom>
          <a:noFill/>
          <a:ln w="38100" cmpd="sng">
            <a:solidFill>
              <a:srgbClr val="0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3" name="TextBox 32"/>
          <p:cNvSpPr txBox="1"/>
          <p:nvPr/>
        </p:nvSpPr>
        <p:spPr>
          <a:xfrm>
            <a:off x="6718506" y="2705291"/>
            <a:ext cx="363501" cy="523220"/>
          </a:xfrm>
          <a:prstGeom prst="rect">
            <a:avLst/>
          </a:prstGeom>
          <a:noFill/>
        </p:spPr>
        <p:txBody>
          <a:bodyPr wrap="none" rtlCol="0">
            <a:spAutoFit/>
          </a:bodyPr>
          <a:lstStyle/>
          <a:p>
            <a:r>
              <a:rPr lang="en-US" sz="2800" b="1" dirty="0" smtClean="0"/>
              <a:t>=</a:t>
            </a:r>
            <a:endParaRPr lang="en-US" sz="2800" b="1" dirty="0"/>
          </a:p>
        </p:txBody>
      </p:sp>
      <p:sp>
        <p:nvSpPr>
          <p:cNvPr id="35" name="TextBox 34"/>
          <p:cNvSpPr txBox="1"/>
          <p:nvPr/>
        </p:nvSpPr>
        <p:spPr>
          <a:xfrm>
            <a:off x="1162224" y="3143112"/>
            <a:ext cx="1262335" cy="830997"/>
          </a:xfrm>
          <a:prstGeom prst="rect">
            <a:avLst/>
          </a:prstGeom>
          <a:noFill/>
        </p:spPr>
        <p:txBody>
          <a:bodyPr wrap="none" rtlCol="0">
            <a:spAutoFit/>
          </a:bodyPr>
          <a:lstStyle/>
          <a:p>
            <a:pPr algn="ctr"/>
            <a:r>
              <a:rPr lang="en-US" sz="2400" dirty="0" smtClean="0"/>
              <a:t>Positive</a:t>
            </a:r>
            <a:endParaRPr lang="en-US" sz="2400" dirty="0"/>
          </a:p>
          <a:p>
            <a:pPr algn="ctr"/>
            <a:r>
              <a:rPr lang="en-US" sz="2400" dirty="0"/>
              <a:t>Inputs</a:t>
            </a:r>
          </a:p>
        </p:txBody>
      </p:sp>
      <p:sp>
        <p:nvSpPr>
          <p:cNvPr id="38" name="Oval 37"/>
          <p:cNvSpPr/>
          <p:nvPr/>
        </p:nvSpPr>
        <p:spPr>
          <a:xfrm>
            <a:off x="2622550" y="3440594"/>
            <a:ext cx="228600" cy="228600"/>
          </a:xfrm>
          <a:prstGeom prst="ellipse">
            <a:avLst/>
          </a:prstGeom>
          <a:noFill/>
          <a:ln w="38100" cmpd="sng">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39" name="Rectangle 38"/>
          <p:cNvSpPr/>
          <p:nvPr/>
        </p:nvSpPr>
        <p:spPr>
          <a:xfrm>
            <a:off x="7194550" y="3442092"/>
            <a:ext cx="228600" cy="228600"/>
          </a:xfrm>
          <a:prstGeom prst="rect">
            <a:avLst/>
          </a:prstGeom>
          <a:noFill/>
          <a:ln w="38100" cmpd="sng">
            <a:solidFill>
              <a:srgbClr val="0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4" name="Oval 43"/>
          <p:cNvSpPr/>
          <p:nvPr/>
        </p:nvSpPr>
        <p:spPr>
          <a:xfrm>
            <a:off x="2622550" y="4006491"/>
            <a:ext cx="228600" cy="228600"/>
          </a:xfrm>
          <a:prstGeom prst="ellipse">
            <a:avLst/>
          </a:prstGeom>
          <a:noFill/>
          <a:ln w="38100" cmpd="sng">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45" name="Rectangle 44"/>
          <p:cNvSpPr/>
          <p:nvPr/>
        </p:nvSpPr>
        <p:spPr>
          <a:xfrm>
            <a:off x="7194550" y="4002386"/>
            <a:ext cx="228600" cy="228600"/>
          </a:xfrm>
          <a:prstGeom prst="rect">
            <a:avLst/>
          </a:prstGeom>
          <a:noFill/>
          <a:ln w="38100" cmpd="sng">
            <a:solidFill>
              <a:srgbClr val="0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0" name="Oval 49"/>
          <p:cNvSpPr/>
          <p:nvPr/>
        </p:nvSpPr>
        <p:spPr>
          <a:xfrm>
            <a:off x="2622550" y="4574560"/>
            <a:ext cx="228600" cy="228600"/>
          </a:xfrm>
          <a:prstGeom prst="ellipse">
            <a:avLst/>
          </a:prstGeom>
          <a:noFill/>
          <a:ln w="38100" cmpd="sng">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51" name="Rectangle 50"/>
          <p:cNvSpPr/>
          <p:nvPr/>
        </p:nvSpPr>
        <p:spPr>
          <a:xfrm>
            <a:off x="7194550" y="4575227"/>
            <a:ext cx="228600" cy="228600"/>
          </a:xfrm>
          <a:prstGeom prst="rect">
            <a:avLst/>
          </a:prstGeom>
          <a:noFill/>
          <a:ln w="38100" cmpd="sng">
            <a:solidFill>
              <a:srgbClr val="0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6" name="Oval 55"/>
          <p:cNvSpPr/>
          <p:nvPr/>
        </p:nvSpPr>
        <p:spPr>
          <a:xfrm>
            <a:off x="2622550" y="5132774"/>
            <a:ext cx="228600" cy="228600"/>
          </a:xfrm>
          <a:prstGeom prst="ellipse">
            <a:avLst/>
          </a:prstGeom>
          <a:noFill/>
          <a:ln w="38100" cmpd="sng">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57" name="Rectangle 56"/>
          <p:cNvSpPr/>
          <p:nvPr/>
        </p:nvSpPr>
        <p:spPr>
          <a:xfrm>
            <a:off x="7194550" y="5131075"/>
            <a:ext cx="228600" cy="228600"/>
          </a:xfrm>
          <a:prstGeom prst="rect">
            <a:avLst/>
          </a:prstGeom>
          <a:noFill/>
          <a:ln w="38100" cmpd="sng">
            <a:solidFill>
              <a:srgbClr val="0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9" name="TextBox 58"/>
          <p:cNvSpPr txBox="1"/>
          <p:nvPr/>
        </p:nvSpPr>
        <p:spPr>
          <a:xfrm>
            <a:off x="6728106" y="4944020"/>
            <a:ext cx="381735" cy="523220"/>
          </a:xfrm>
          <a:prstGeom prst="rect">
            <a:avLst/>
          </a:prstGeom>
          <a:noFill/>
        </p:spPr>
        <p:txBody>
          <a:bodyPr wrap="none" rtlCol="0">
            <a:spAutoFit/>
          </a:bodyPr>
          <a:lstStyle/>
          <a:p>
            <a:r>
              <a:rPr lang="en-US" sz="2800" b="1" dirty="0" smtClean="0"/>
              <a:t>≠</a:t>
            </a:r>
            <a:endParaRPr lang="en-US" sz="2800" b="1" dirty="0"/>
          </a:p>
        </p:txBody>
      </p:sp>
      <p:sp>
        <p:nvSpPr>
          <p:cNvPr id="93" name="TextBox 92"/>
          <p:cNvSpPr txBox="1"/>
          <p:nvPr/>
        </p:nvSpPr>
        <p:spPr>
          <a:xfrm>
            <a:off x="6737350" y="4425289"/>
            <a:ext cx="381735" cy="523220"/>
          </a:xfrm>
          <a:prstGeom prst="rect">
            <a:avLst/>
          </a:prstGeom>
          <a:noFill/>
        </p:spPr>
        <p:txBody>
          <a:bodyPr wrap="none" rtlCol="0">
            <a:spAutoFit/>
          </a:bodyPr>
          <a:lstStyle/>
          <a:p>
            <a:r>
              <a:rPr lang="en-US" sz="2800" b="1" dirty="0" smtClean="0"/>
              <a:t>≠</a:t>
            </a:r>
            <a:endParaRPr lang="en-US" sz="2800" b="1" dirty="0"/>
          </a:p>
        </p:txBody>
      </p:sp>
      <p:sp>
        <p:nvSpPr>
          <p:cNvPr id="94" name="TextBox 93"/>
          <p:cNvSpPr txBox="1"/>
          <p:nvPr/>
        </p:nvSpPr>
        <p:spPr>
          <a:xfrm>
            <a:off x="4272096" y="1502050"/>
            <a:ext cx="1536148" cy="461665"/>
          </a:xfrm>
          <a:prstGeom prst="rect">
            <a:avLst/>
          </a:prstGeom>
          <a:noFill/>
        </p:spPr>
        <p:txBody>
          <a:bodyPr wrap="none" rtlCol="0">
            <a:spAutoFit/>
          </a:bodyPr>
          <a:lstStyle/>
          <a:p>
            <a:pPr algn="ctr"/>
            <a:r>
              <a:rPr lang="en-US" sz="2400" dirty="0" smtClean="0"/>
              <a:t>Test Suite</a:t>
            </a:r>
            <a:endParaRPr lang="en-US" sz="2400" dirty="0"/>
          </a:p>
        </p:txBody>
      </p:sp>
      <p:sp>
        <p:nvSpPr>
          <p:cNvPr id="95" name="TextBox 94"/>
          <p:cNvSpPr txBox="1"/>
          <p:nvPr/>
        </p:nvSpPr>
        <p:spPr>
          <a:xfrm>
            <a:off x="2241550" y="5843217"/>
            <a:ext cx="1023087" cy="461665"/>
          </a:xfrm>
          <a:prstGeom prst="rect">
            <a:avLst/>
          </a:prstGeom>
          <a:noFill/>
        </p:spPr>
        <p:txBody>
          <a:bodyPr wrap="none" rtlCol="0">
            <a:spAutoFit/>
          </a:bodyPr>
          <a:lstStyle/>
          <a:p>
            <a:pPr algn="ctr"/>
            <a:r>
              <a:rPr lang="en-US" sz="2400" dirty="0" smtClean="0"/>
              <a:t>Inputs</a:t>
            </a:r>
            <a:endParaRPr lang="en-US" sz="2400" dirty="0"/>
          </a:p>
        </p:txBody>
      </p:sp>
      <p:sp>
        <p:nvSpPr>
          <p:cNvPr id="96" name="TextBox 95"/>
          <p:cNvSpPr txBox="1"/>
          <p:nvPr/>
        </p:nvSpPr>
        <p:spPr>
          <a:xfrm>
            <a:off x="6688742" y="5843217"/>
            <a:ext cx="1200118" cy="830997"/>
          </a:xfrm>
          <a:prstGeom prst="rect">
            <a:avLst/>
          </a:prstGeom>
          <a:noFill/>
        </p:spPr>
        <p:txBody>
          <a:bodyPr wrap="none" rtlCol="0">
            <a:spAutoFit/>
          </a:bodyPr>
          <a:lstStyle/>
          <a:p>
            <a:pPr algn="ctr"/>
            <a:r>
              <a:rPr lang="en-US" sz="2400" dirty="0" smtClean="0"/>
              <a:t>Correct</a:t>
            </a:r>
          </a:p>
          <a:p>
            <a:pPr algn="ctr"/>
            <a:r>
              <a:rPr lang="en-US" sz="2400" dirty="0" smtClean="0"/>
              <a:t>Outputs</a:t>
            </a:r>
            <a:endParaRPr lang="en-US" sz="2400" dirty="0"/>
          </a:p>
        </p:txBody>
      </p:sp>
      <p:cxnSp>
        <p:nvCxnSpPr>
          <p:cNvPr id="102" name="Straight Arrow Connector 101"/>
          <p:cNvCxnSpPr>
            <a:stCxn id="94" idx="3"/>
          </p:cNvCxnSpPr>
          <p:nvPr/>
        </p:nvCxnSpPr>
        <p:spPr>
          <a:xfrm>
            <a:off x="5808244" y="1732883"/>
            <a:ext cx="1386306" cy="912167"/>
          </a:xfrm>
          <a:prstGeom prst="straightConnector1">
            <a:avLst/>
          </a:prstGeom>
          <a:ln w="28575" cmpd="sng">
            <a:solidFill>
              <a:srgbClr val="4A7EBB"/>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106" name="Straight Arrow Connector 105"/>
          <p:cNvCxnSpPr/>
          <p:nvPr/>
        </p:nvCxnSpPr>
        <p:spPr>
          <a:xfrm flipH="1">
            <a:off x="2885790" y="1746789"/>
            <a:ext cx="1386306" cy="912167"/>
          </a:xfrm>
          <a:prstGeom prst="straightConnector1">
            <a:avLst/>
          </a:prstGeom>
          <a:ln w="28575" cmpd="sng">
            <a:solidFill>
              <a:srgbClr val="4A7EBB"/>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115" name="Straight Arrow Connector 114"/>
          <p:cNvCxnSpPr/>
          <p:nvPr/>
        </p:nvCxnSpPr>
        <p:spPr>
          <a:xfrm>
            <a:off x="5740400" y="3001264"/>
            <a:ext cx="609600" cy="0"/>
          </a:xfrm>
          <a:prstGeom prst="straightConnector1">
            <a:avLst/>
          </a:prstGeom>
          <a:ln w="38100" cmpd="sng">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117" name="Straight Arrow Connector 116"/>
          <p:cNvCxnSpPr/>
          <p:nvPr/>
        </p:nvCxnSpPr>
        <p:spPr>
          <a:xfrm>
            <a:off x="5746750" y="3559450"/>
            <a:ext cx="609600" cy="0"/>
          </a:xfrm>
          <a:prstGeom prst="straightConnector1">
            <a:avLst/>
          </a:prstGeom>
          <a:ln w="38100" cmpd="sng">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119" name="Straight Arrow Connector 118"/>
          <p:cNvCxnSpPr/>
          <p:nvPr/>
        </p:nvCxnSpPr>
        <p:spPr>
          <a:xfrm>
            <a:off x="5740400" y="4124897"/>
            <a:ext cx="609600" cy="0"/>
          </a:xfrm>
          <a:prstGeom prst="straightConnector1">
            <a:avLst/>
          </a:prstGeom>
          <a:ln w="38100" cmpd="sng">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121" name="Straight Arrow Connector 120"/>
          <p:cNvCxnSpPr/>
          <p:nvPr/>
        </p:nvCxnSpPr>
        <p:spPr>
          <a:xfrm>
            <a:off x="5746750" y="4702450"/>
            <a:ext cx="609600" cy="0"/>
          </a:xfrm>
          <a:prstGeom prst="straightConnector1">
            <a:avLst/>
          </a:prstGeom>
          <a:ln w="38100" cmpd="sng">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123" name="Straight Arrow Connector 122"/>
          <p:cNvCxnSpPr/>
          <p:nvPr/>
        </p:nvCxnSpPr>
        <p:spPr>
          <a:xfrm>
            <a:off x="5740400" y="5235850"/>
            <a:ext cx="609600" cy="0"/>
          </a:xfrm>
          <a:prstGeom prst="straightConnector1">
            <a:avLst/>
          </a:prstGeom>
          <a:ln w="38100" cmpd="sng">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sp>
        <p:nvSpPr>
          <p:cNvPr id="130" name="Title 129"/>
          <p:cNvSpPr>
            <a:spLocks noGrp="1"/>
          </p:cNvSpPr>
          <p:nvPr>
            <p:ph type="title"/>
          </p:nvPr>
        </p:nvSpPr>
        <p:spPr/>
        <p:txBody>
          <a:bodyPr/>
          <a:lstStyle/>
          <a:p>
            <a:r>
              <a:rPr lang="en-US" dirty="0" smtClean="0"/>
              <a:t>Context</a:t>
            </a:r>
            <a:endParaRPr lang="en-US" dirty="0"/>
          </a:p>
        </p:txBody>
      </p:sp>
      <p:sp>
        <p:nvSpPr>
          <p:cNvPr id="84" name="TextBox 83"/>
          <p:cNvSpPr txBox="1"/>
          <p:nvPr/>
        </p:nvSpPr>
        <p:spPr>
          <a:xfrm>
            <a:off x="6737350" y="3255708"/>
            <a:ext cx="363501" cy="523220"/>
          </a:xfrm>
          <a:prstGeom prst="rect">
            <a:avLst/>
          </a:prstGeom>
          <a:noFill/>
        </p:spPr>
        <p:txBody>
          <a:bodyPr wrap="none" rtlCol="0">
            <a:spAutoFit/>
          </a:bodyPr>
          <a:lstStyle/>
          <a:p>
            <a:r>
              <a:rPr lang="en-US" sz="2800" b="1" dirty="0" smtClean="0"/>
              <a:t>=</a:t>
            </a:r>
            <a:endParaRPr lang="en-US" sz="2800" b="1" dirty="0"/>
          </a:p>
        </p:txBody>
      </p:sp>
      <p:sp>
        <p:nvSpPr>
          <p:cNvPr id="85" name="TextBox 84"/>
          <p:cNvSpPr txBox="1"/>
          <p:nvPr/>
        </p:nvSpPr>
        <p:spPr>
          <a:xfrm>
            <a:off x="6737350" y="3827259"/>
            <a:ext cx="363501" cy="523220"/>
          </a:xfrm>
          <a:prstGeom prst="rect">
            <a:avLst/>
          </a:prstGeom>
          <a:noFill/>
        </p:spPr>
        <p:txBody>
          <a:bodyPr wrap="none" rtlCol="0">
            <a:spAutoFit/>
          </a:bodyPr>
          <a:lstStyle/>
          <a:p>
            <a:r>
              <a:rPr lang="en-US" sz="2800" b="1" dirty="0" smtClean="0"/>
              <a:t>=</a:t>
            </a:r>
            <a:endParaRPr lang="en-US" sz="2800" b="1" dirty="0"/>
          </a:p>
        </p:txBody>
      </p:sp>
      <p:sp>
        <p:nvSpPr>
          <p:cNvPr id="62" name="TextBox 61"/>
          <p:cNvSpPr txBox="1"/>
          <p:nvPr/>
        </p:nvSpPr>
        <p:spPr>
          <a:xfrm>
            <a:off x="6736520" y="4426511"/>
            <a:ext cx="363501" cy="523220"/>
          </a:xfrm>
          <a:prstGeom prst="rect">
            <a:avLst/>
          </a:prstGeom>
          <a:noFill/>
        </p:spPr>
        <p:txBody>
          <a:bodyPr wrap="none" rtlCol="0">
            <a:spAutoFit/>
          </a:bodyPr>
          <a:lstStyle/>
          <a:p>
            <a:r>
              <a:rPr lang="en-US" sz="2800" b="1" dirty="0" smtClean="0"/>
              <a:t>=</a:t>
            </a:r>
            <a:endParaRPr lang="en-US" sz="2800" b="1" dirty="0"/>
          </a:p>
        </p:txBody>
      </p:sp>
      <p:sp>
        <p:nvSpPr>
          <p:cNvPr id="64" name="Title 129"/>
          <p:cNvSpPr txBox="1">
            <a:spLocks/>
          </p:cNvSpPr>
          <p:nvPr/>
        </p:nvSpPr>
        <p:spPr>
          <a:xfrm>
            <a:off x="457200" y="277390"/>
            <a:ext cx="8229600" cy="1143000"/>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dirty="0" smtClean="0"/>
              <a:t>Goal</a:t>
            </a:r>
            <a:endParaRPr lang="en-US" dirty="0"/>
          </a:p>
        </p:txBody>
      </p:sp>
      <p:pic>
        <p:nvPicPr>
          <p:cNvPr id="61" name="Picture 60"/>
          <p:cNvPicPr>
            <a:picLocks noChangeAspect="1"/>
          </p:cNvPicPr>
          <p:nvPr/>
        </p:nvPicPr>
        <p:blipFill>
          <a:blip r:embed="rId4"/>
          <a:stretch>
            <a:fillRect/>
          </a:stretch>
        </p:blipFill>
        <p:spPr>
          <a:xfrm>
            <a:off x="4771224" y="4064742"/>
            <a:ext cx="563108" cy="560605"/>
          </a:xfrm>
          <a:prstGeom prst="rect">
            <a:avLst/>
          </a:prstGeom>
        </p:spPr>
      </p:pic>
      <p:sp>
        <p:nvSpPr>
          <p:cNvPr id="86" name="Rounded Rectangle 85"/>
          <p:cNvSpPr/>
          <p:nvPr/>
        </p:nvSpPr>
        <p:spPr>
          <a:xfrm>
            <a:off x="714309" y="1376935"/>
            <a:ext cx="2746441" cy="1036170"/>
          </a:xfrm>
          <a:prstGeom prst="roundRect">
            <a:avLst/>
          </a:prstGeom>
          <a:noFill/>
          <a:ln w="28575" cmpd="sng">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dirty="0" smtClean="0">
                <a:solidFill>
                  <a:schemeClr val="tx1"/>
                </a:solidFill>
              </a:rPr>
              <a:t>Automatic Patch Generation System</a:t>
            </a:r>
            <a:endParaRPr lang="en-US" sz="2400" dirty="0">
              <a:solidFill>
                <a:schemeClr val="tx1"/>
              </a:solidFill>
            </a:endParaRPr>
          </a:p>
        </p:txBody>
      </p:sp>
      <p:cxnSp>
        <p:nvCxnSpPr>
          <p:cNvPr id="87" name="Straight Arrow Connector 86"/>
          <p:cNvCxnSpPr/>
          <p:nvPr/>
        </p:nvCxnSpPr>
        <p:spPr>
          <a:xfrm>
            <a:off x="3460750" y="2177125"/>
            <a:ext cx="1530217" cy="1898420"/>
          </a:xfrm>
          <a:prstGeom prst="straightConnector1">
            <a:avLst/>
          </a:prstGeom>
          <a:ln w="57150" cmpd="sng">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sp>
        <p:nvSpPr>
          <p:cNvPr id="3" name="Slide Number Placeholder 2"/>
          <p:cNvSpPr>
            <a:spLocks noGrp="1"/>
          </p:cNvSpPr>
          <p:nvPr>
            <p:ph type="sldNum" sz="quarter" idx="12"/>
          </p:nvPr>
        </p:nvSpPr>
        <p:spPr/>
        <p:txBody>
          <a:bodyPr/>
          <a:lstStyle/>
          <a:p>
            <a:fld id="{EDFC4091-B588-AE4D-839F-133859BC685A}" type="slidenum">
              <a:rPr lang="en-US" smtClean="0"/>
              <a:t>2</a:t>
            </a:fld>
            <a:endParaRPr lang="en-US"/>
          </a:p>
        </p:txBody>
      </p:sp>
    </p:spTree>
    <p:extLst>
      <p:ext uri="{BB962C8B-B14F-4D97-AF65-F5344CB8AC3E}">
        <p14:creationId xmlns:p14="http://schemas.microsoft.com/office/powerpoint/2010/main" val="25715998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96"/>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57"/>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51"/>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45"/>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9"/>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0"/>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02"/>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94"/>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06"/>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29"/>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38"/>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44"/>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50"/>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56"/>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52"/>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58"/>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32"/>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40"/>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46"/>
                                        </p:tgtEl>
                                        <p:attrNameLst>
                                          <p:attrName>style.visibility</p:attrName>
                                        </p:attrNameLst>
                                      </p:cBhvr>
                                      <p:to>
                                        <p:strVal val="visible"/>
                                      </p:to>
                                    </p:set>
                                  </p:childTnLst>
                                </p:cTn>
                              </p:par>
                              <p:par>
                                <p:cTn id="47" presetID="1" presetClass="entr" presetSubtype="0" fill="hold" nodeType="withEffect">
                                  <p:stCondLst>
                                    <p:cond delay="0"/>
                                  </p:stCondLst>
                                  <p:childTnLst>
                                    <p:set>
                                      <p:cBhvr>
                                        <p:cTn id="48" dur="1" fill="hold">
                                          <p:stCondLst>
                                            <p:cond delay="0"/>
                                          </p:stCondLst>
                                        </p:cTn>
                                        <p:tgtEl>
                                          <p:spTgt spid="112"/>
                                        </p:tgtEl>
                                        <p:attrNameLst>
                                          <p:attrName>style.visibility</p:attrName>
                                        </p:attrNameLst>
                                      </p:cBhvr>
                                      <p:to>
                                        <p:strVal val="visible"/>
                                      </p:to>
                                    </p:set>
                                  </p:childTnLst>
                                </p:cTn>
                              </p:par>
                              <p:par>
                                <p:cTn id="49" presetID="1" presetClass="entr" presetSubtype="0" fill="hold" nodeType="withEffect">
                                  <p:stCondLst>
                                    <p:cond delay="0"/>
                                  </p:stCondLst>
                                  <p:childTnLst>
                                    <p:set>
                                      <p:cBhvr>
                                        <p:cTn id="50" dur="1" fill="hold">
                                          <p:stCondLst>
                                            <p:cond delay="0"/>
                                          </p:stCondLst>
                                        </p:cTn>
                                        <p:tgtEl>
                                          <p:spTgt spid="116"/>
                                        </p:tgtEl>
                                        <p:attrNameLst>
                                          <p:attrName>style.visibility</p:attrName>
                                        </p:attrNameLst>
                                      </p:cBhvr>
                                      <p:to>
                                        <p:strVal val="visible"/>
                                      </p:to>
                                    </p:set>
                                  </p:childTnLst>
                                </p:cTn>
                              </p:par>
                              <p:par>
                                <p:cTn id="51" presetID="1" presetClass="entr" presetSubtype="0" fill="hold" nodeType="withEffect">
                                  <p:stCondLst>
                                    <p:cond delay="0"/>
                                  </p:stCondLst>
                                  <p:childTnLst>
                                    <p:set>
                                      <p:cBhvr>
                                        <p:cTn id="52" dur="1" fill="hold">
                                          <p:stCondLst>
                                            <p:cond delay="0"/>
                                          </p:stCondLst>
                                        </p:cTn>
                                        <p:tgtEl>
                                          <p:spTgt spid="118"/>
                                        </p:tgtEl>
                                        <p:attrNameLst>
                                          <p:attrName>style.visibility</p:attrName>
                                        </p:attrNameLst>
                                      </p:cBhvr>
                                      <p:to>
                                        <p:strVal val="visible"/>
                                      </p:to>
                                    </p:set>
                                  </p:childTnLst>
                                </p:cTn>
                              </p:par>
                              <p:par>
                                <p:cTn id="53" presetID="1" presetClass="entr" presetSubtype="0" fill="hold" nodeType="withEffect">
                                  <p:stCondLst>
                                    <p:cond delay="0"/>
                                  </p:stCondLst>
                                  <p:childTnLst>
                                    <p:set>
                                      <p:cBhvr>
                                        <p:cTn id="54" dur="1" fill="hold">
                                          <p:stCondLst>
                                            <p:cond delay="0"/>
                                          </p:stCondLst>
                                        </p:cTn>
                                        <p:tgtEl>
                                          <p:spTgt spid="120"/>
                                        </p:tgtEl>
                                        <p:attrNameLst>
                                          <p:attrName>style.visibility</p:attrName>
                                        </p:attrNameLst>
                                      </p:cBhvr>
                                      <p:to>
                                        <p:strVal val="visible"/>
                                      </p:to>
                                    </p:set>
                                  </p:childTnLst>
                                </p:cTn>
                              </p:par>
                              <p:par>
                                <p:cTn id="55" presetID="1" presetClass="entr" presetSubtype="0" fill="hold" nodeType="withEffect">
                                  <p:stCondLst>
                                    <p:cond delay="0"/>
                                  </p:stCondLst>
                                  <p:childTnLst>
                                    <p:set>
                                      <p:cBhvr>
                                        <p:cTn id="56" dur="1" fill="hold">
                                          <p:stCondLst>
                                            <p:cond delay="0"/>
                                          </p:stCondLst>
                                        </p:cTn>
                                        <p:tgtEl>
                                          <p:spTgt spid="122"/>
                                        </p:tgtEl>
                                        <p:attrNameLst>
                                          <p:attrName>style.visibility</p:attrName>
                                        </p:attrNameLst>
                                      </p:cBhvr>
                                      <p:to>
                                        <p:strVal val="visible"/>
                                      </p:to>
                                    </p:set>
                                  </p:childTnLst>
                                </p:cTn>
                              </p:par>
                              <p:par>
                                <p:cTn id="57" presetID="1" presetClass="entr" presetSubtype="0" fill="hold" nodeType="withEffect">
                                  <p:stCondLst>
                                    <p:cond delay="0"/>
                                  </p:stCondLst>
                                  <p:childTnLst>
                                    <p:set>
                                      <p:cBhvr>
                                        <p:cTn id="58" dur="1" fill="hold">
                                          <p:stCondLst>
                                            <p:cond delay="0"/>
                                          </p:stCondLst>
                                        </p:cTn>
                                        <p:tgtEl>
                                          <p:spTgt spid="115"/>
                                        </p:tgtEl>
                                        <p:attrNameLst>
                                          <p:attrName>style.visibility</p:attrName>
                                        </p:attrNameLst>
                                      </p:cBhvr>
                                      <p:to>
                                        <p:strVal val="visible"/>
                                      </p:to>
                                    </p:set>
                                  </p:childTnLst>
                                </p:cTn>
                              </p:par>
                              <p:par>
                                <p:cTn id="59" presetID="1" presetClass="entr" presetSubtype="0" fill="hold" nodeType="withEffect">
                                  <p:stCondLst>
                                    <p:cond delay="0"/>
                                  </p:stCondLst>
                                  <p:childTnLst>
                                    <p:set>
                                      <p:cBhvr>
                                        <p:cTn id="60" dur="1" fill="hold">
                                          <p:stCondLst>
                                            <p:cond delay="0"/>
                                          </p:stCondLst>
                                        </p:cTn>
                                        <p:tgtEl>
                                          <p:spTgt spid="117"/>
                                        </p:tgtEl>
                                        <p:attrNameLst>
                                          <p:attrName>style.visibility</p:attrName>
                                        </p:attrNameLst>
                                      </p:cBhvr>
                                      <p:to>
                                        <p:strVal val="visible"/>
                                      </p:to>
                                    </p:set>
                                  </p:childTnLst>
                                </p:cTn>
                              </p:par>
                              <p:par>
                                <p:cTn id="61" presetID="1" presetClass="entr" presetSubtype="0" fill="hold" nodeType="withEffect">
                                  <p:stCondLst>
                                    <p:cond delay="0"/>
                                  </p:stCondLst>
                                  <p:childTnLst>
                                    <p:set>
                                      <p:cBhvr>
                                        <p:cTn id="62" dur="1" fill="hold">
                                          <p:stCondLst>
                                            <p:cond delay="0"/>
                                          </p:stCondLst>
                                        </p:cTn>
                                        <p:tgtEl>
                                          <p:spTgt spid="119"/>
                                        </p:tgtEl>
                                        <p:attrNameLst>
                                          <p:attrName>style.visibility</p:attrName>
                                        </p:attrNameLst>
                                      </p:cBhvr>
                                      <p:to>
                                        <p:strVal val="visible"/>
                                      </p:to>
                                    </p:set>
                                  </p:childTnLst>
                                </p:cTn>
                              </p:par>
                              <p:par>
                                <p:cTn id="63" presetID="1" presetClass="entr" presetSubtype="0" fill="hold" nodeType="withEffect">
                                  <p:stCondLst>
                                    <p:cond delay="0"/>
                                  </p:stCondLst>
                                  <p:childTnLst>
                                    <p:set>
                                      <p:cBhvr>
                                        <p:cTn id="64" dur="1" fill="hold">
                                          <p:stCondLst>
                                            <p:cond delay="0"/>
                                          </p:stCondLst>
                                        </p:cTn>
                                        <p:tgtEl>
                                          <p:spTgt spid="121"/>
                                        </p:tgtEl>
                                        <p:attrNameLst>
                                          <p:attrName>style.visibility</p:attrName>
                                        </p:attrNameLst>
                                      </p:cBhvr>
                                      <p:to>
                                        <p:strVal val="visible"/>
                                      </p:to>
                                    </p:set>
                                  </p:childTnLst>
                                </p:cTn>
                              </p:par>
                              <p:par>
                                <p:cTn id="65" presetID="1" presetClass="entr" presetSubtype="0" fill="hold" nodeType="withEffect">
                                  <p:stCondLst>
                                    <p:cond delay="0"/>
                                  </p:stCondLst>
                                  <p:childTnLst>
                                    <p:set>
                                      <p:cBhvr>
                                        <p:cTn id="66" dur="1" fill="hold">
                                          <p:stCondLst>
                                            <p:cond delay="0"/>
                                          </p:stCondLst>
                                        </p:cTn>
                                        <p:tgtEl>
                                          <p:spTgt spid="123"/>
                                        </p:tgtEl>
                                        <p:attrNameLst>
                                          <p:attrName>style.visibility</p:attrName>
                                        </p:attrNameLst>
                                      </p:cBhvr>
                                      <p:to>
                                        <p:strVal val="visible"/>
                                      </p:to>
                                    </p:set>
                                  </p:childTnLst>
                                </p:cTn>
                              </p:par>
                              <p:par>
                                <p:cTn id="67" presetID="1" presetClass="entr" presetSubtype="0" fill="hold" grpId="0" nodeType="withEffect">
                                  <p:stCondLst>
                                    <p:cond delay="0"/>
                                  </p:stCondLst>
                                  <p:childTnLst>
                                    <p:set>
                                      <p:cBhvr>
                                        <p:cTn id="68" dur="1" fill="hold">
                                          <p:stCondLst>
                                            <p:cond delay="0"/>
                                          </p:stCondLst>
                                        </p:cTn>
                                        <p:tgtEl>
                                          <p:spTgt spid="33"/>
                                        </p:tgtEl>
                                        <p:attrNameLst>
                                          <p:attrName>style.visibility</p:attrName>
                                        </p:attrNameLst>
                                      </p:cBhvr>
                                      <p:to>
                                        <p:strVal val="visible"/>
                                      </p:to>
                                    </p:set>
                                  </p:childTnLst>
                                </p:cTn>
                              </p:par>
                              <p:par>
                                <p:cTn id="69" presetID="1" presetClass="entr" presetSubtype="0" fill="hold" grpId="0" nodeType="withEffect">
                                  <p:stCondLst>
                                    <p:cond delay="0"/>
                                  </p:stCondLst>
                                  <p:childTnLst>
                                    <p:set>
                                      <p:cBhvr>
                                        <p:cTn id="70" dur="1" fill="hold">
                                          <p:stCondLst>
                                            <p:cond delay="0"/>
                                          </p:stCondLst>
                                        </p:cTn>
                                        <p:tgtEl>
                                          <p:spTgt spid="84"/>
                                        </p:tgtEl>
                                        <p:attrNameLst>
                                          <p:attrName>style.visibility</p:attrName>
                                        </p:attrNameLst>
                                      </p:cBhvr>
                                      <p:to>
                                        <p:strVal val="visible"/>
                                      </p:to>
                                    </p:set>
                                  </p:childTnLst>
                                </p:cTn>
                              </p:par>
                              <p:par>
                                <p:cTn id="71" presetID="1" presetClass="entr" presetSubtype="0" fill="hold" grpId="0" nodeType="withEffect">
                                  <p:stCondLst>
                                    <p:cond delay="0"/>
                                  </p:stCondLst>
                                  <p:childTnLst>
                                    <p:set>
                                      <p:cBhvr>
                                        <p:cTn id="72" dur="1" fill="hold">
                                          <p:stCondLst>
                                            <p:cond delay="0"/>
                                          </p:stCondLst>
                                        </p:cTn>
                                        <p:tgtEl>
                                          <p:spTgt spid="85"/>
                                        </p:tgtEl>
                                        <p:attrNameLst>
                                          <p:attrName>style.visibility</p:attrName>
                                        </p:attrNameLst>
                                      </p:cBhvr>
                                      <p:to>
                                        <p:strVal val="visible"/>
                                      </p:to>
                                    </p:set>
                                  </p:childTnLst>
                                </p:cTn>
                              </p:par>
                              <p:par>
                                <p:cTn id="73" presetID="1" presetClass="emph" presetSubtype="2" fill="hold" nodeType="withEffect">
                                  <p:stCondLst>
                                    <p:cond delay="0"/>
                                  </p:stCondLst>
                                  <p:childTnLst>
                                    <p:animClr clrSpc="rgb" dir="cw">
                                      <p:cBhvr>
                                        <p:cTn id="74" dur="10" fill="hold"/>
                                        <p:tgtEl>
                                          <p:spTgt spid="32"/>
                                        </p:tgtEl>
                                        <p:attrNameLst>
                                          <p:attrName>fillcolor</p:attrName>
                                        </p:attrNameLst>
                                      </p:cBhvr>
                                      <p:to>
                                        <a:srgbClr val="008000"/>
                                      </p:to>
                                    </p:animClr>
                                    <p:set>
                                      <p:cBhvr>
                                        <p:cTn id="75" dur="10" fill="hold"/>
                                        <p:tgtEl>
                                          <p:spTgt spid="32"/>
                                        </p:tgtEl>
                                        <p:attrNameLst>
                                          <p:attrName>fill.type</p:attrName>
                                        </p:attrNameLst>
                                      </p:cBhvr>
                                      <p:to>
                                        <p:strVal val="solid"/>
                                      </p:to>
                                    </p:set>
                                    <p:set>
                                      <p:cBhvr>
                                        <p:cTn id="76" dur="10" fill="hold"/>
                                        <p:tgtEl>
                                          <p:spTgt spid="32"/>
                                        </p:tgtEl>
                                        <p:attrNameLst>
                                          <p:attrName>fill.on</p:attrName>
                                        </p:attrNameLst>
                                      </p:cBhvr>
                                      <p:to>
                                        <p:strVal val="true"/>
                                      </p:to>
                                    </p:set>
                                  </p:childTnLst>
                                </p:cTn>
                              </p:par>
                              <p:par>
                                <p:cTn id="77" presetID="1" presetClass="emph" presetSubtype="2" fill="hold" nodeType="withEffect">
                                  <p:stCondLst>
                                    <p:cond delay="0"/>
                                  </p:stCondLst>
                                  <p:childTnLst>
                                    <p:animClr clrSpc="rgb" dir="cw">
                                      <p:cBhvr>
                                        <p:cTn id="78" dur="10" fill="hold"/>
                                        <p:tgtEl>
                                          <p:spTgt spid="40"/>
                                        </p:tgtEl>
                                        <p:attrNameLst>
                                          <p:attrName>fillcolor</p:attrName>
                                        </p:attrNameLst>
                                      </p:cBhvr>
                                      <p:to>
                                        <a:srgbClr val="008000"/>
                                      </p:to>
                                    </p:animClr>
                                    <p:set>
                                      <p:cBhvr>
                                        <p:cTn id="79" dur="10" fill="hold"/>
                                        <p:tgtEl>
                                          <p:spTgt spid="40"/>
                                        </p:tgtEl>
                                        <p:attrNameLst>
                                          <p:attrName>fill.type</p:attrName>
                                        </p:attrNameLst>
                                      </p:cBhvr>
                                      <p:to>
                                        <p:strVal val="solid"/>
                                      </p:to>
                                    </p:set>
                                    <p:set>
                                      <p:cBhvr>
                                        <p:cTn id="80" dur="10" fill="hold"/>
                                        <p:tgtEl>
                                          <p:spTgt spid="40"/>
                                        </p:tgtEl>
                                        <p:attrNameLst>
                                          <p:attrName>fill.on</p:attrName>
                                        </p:attrNameLst>
                                      </p:cBhvr>
                                      <p:to>
                                        <p:strVal val="true"/>
                                      </p:to>
                                    </p:set>
                                  </p:childTnLst>
                                </p:cTn>
                              </p:par>
                              <p:par>
                                <p:cTn id="81" presetID="1" presetClass="emph" presetSubtype="2" fill="hold" nodeType="withEffect">
                                  <p:stCondLst>
                                    <p:cond delay="0"/>
                                  </p:stCondLst>
                                  <p:childTnLst>
                                    <p:animClr clrSpc="rgb" dir="cw">
                                      <p:cBhvr>
                                        <p:cTn id="82" dur="10" fill="hold"/>
                                        <p:tgtEl>
                                          <p:spTgt spid="46"/>
                                        </p:tgtEl>
                                        <p:attrNameLst>
                                          <p:attrName>fillcolor</p:attrName>
                                        </p:attrNameLst>
                                      </p:cBhvr>
                                      <p:to>
                                        <a:srgbClr val="008000"/>
                                      </p:to>
                                    </p:animClr>
                                    <p:set>
                                      <p:cBhvr>
                                        <p:cTn id="83" dur="10" fill="hold"/>
                                        <p:tgtEl>
                                          <p:spTgt spid="46"/>
                                        </p:tgtEl>
                                        <p:attrNameLst>
                                          <p:attrName>fill.type</p:attrName>
                                        </p:attrNameLst>
                                      </p:cBhvr>
                                      <p:to>
                                        <p:strVal val="solid"/>
                                      </p:to>
                                    </p:set>
                                    <p:set>
                                      <p:cBhvr>
                                        <p:cTn id="84" dur="10" fill="hold"/>
                                        <p:tgtEl>
                                          <p:spTgt spid="46"/>
                                        </p:tgtEl>
                                        <p:attrNameLst>
                                          <p:attrName>fill.on</p:attrName>
                                        </p:attrNameLst>
                                      </p:cBhvr>
                                      <p:to>
                                        <p:strVal val="true"/>
                                      </p:to>
                                    </p:set>
                                  </p:childTnLst>
                                </p:cTn>
                              </p:par>
                              <p:par>
                                <p:cTn id="85" presetID="7" presetClass="emph" presetSubtype="2" fill="hold" nodeType="withEffect">
                                  <p:stCondLst>
                                    <p:cond delay="0"/>
                                  </p:stCondLst>
                                  <p:childTnLst>
                                    <p:animClr clrSpc="rgb" dir="cw">
                                      <p:cBhvr>
                                        <p:cTn id="86" dur="10" fill="hold"/>
                                        <p:tgtEl>
                                          <p:spTgt spid="32"/>
                                        </p:tgtEl>
                                        <p:attrNameLst>
                                          <p:attrName>stroke.color</p:attrName>
                                        </p:attrNameLst>
                                      </p:cBhvr>
                                      <p:to>
                                        <a:srgbClr val="008000"/>
                                      </p:to>
                                    </p:animClr>
                                    <p:set>
                                      <p:cBhvr>
                                        <p:cTn id="87" dur="10" fill="hold"/>
                                        <p:tgtEl>
                                          <p:spTgt spid="32"/>
                                        </p:tgtEl>
                                        <p:attrNameLst>
                                          <p:attrName>stroke.on</p:attrName>
                                        </p:attrNameLst>
                                      </p:cBhvr>
                                      <p:to>
                                        <p:strVal val="true"/>
                                      </p:to>
                                    </p:set>
                                  </p:childTnLst>
                                </p:cTn>
                              </p:par>
                              <p:par>
                                <p:cTn id="88" presetID="7" presetClass="emph" presetSubtype="2" fill="hold" nodeType="withEffect">
                                  <p:stCondLst>
                                    <p:cond delay="0"/>
                                  </p:stCondLst>
                                  <p:childTnLst>
                                    <p:animClr clrSpc="rgb" dir="cw">
                                      <p:cBhvr>
                                        <p:cTn id="89" dur="10" fill="hold"/>
                                        <p:tgtEl>
                                          <p:spTgt spid="40"/>
                                        </p:tgtEl>
                                        <p:attrNameLst>
                                          <p:attrName>stroke.color</p:attrName>
                                        </p:attrNameLst>
                                      </p:cBhvr>
                                      <p:to>
                                        <a:srgbClr val="008000"/>
                                      </p:to>
                                    </p:animClr>
                                    <p:set>
                                      <p:cBhvr>
                                        <p:cTn id="90" dur="10" fill="hold"/>
                                        <p:tgtEl>
                                          <p:spTgt spid="40"/>
                                        </p:tgtEl>
                                        <p:attrNameLst>
                                          <p:attrName>stroke.on</p:attrName>
                                        </p:attrNameLst>
                                      </p:cBhvr>
                                      <p:to>
                                        <p:strVal val="true"/>
                                      </p:to>
                                    </p:set>
                                  </p:childTnLst>
                                </p:cTn>
                              </p:par>
                              <p:par>
                                <p:cTn id="91" presetID="7" presetClass="emph" presetSubtype="2" fill="hold" nodeType="withEffect">
                                  <p:stCondLst>
                                    <p:cond delay="0"/>
                                  </p:stCondLst>
                                  <p:childTnLst>
                                    <p:animClr clrSpc="rgb" dir="cw">
                                      <p:cBhvr>
                                        <p:cTn id="92" dur="10" fill="hold"/>
                                        <p:tgtEl>
                                          <p:spTgt spid="46"/>
                                        </p:tgtEl>
                                        <p:attrNameLst>
                                          <p:attrName>stroke.color</p:attrName>
                                        </p:attrNameLst>
                                      </p:cBhvr>
                                      <p:to>
                                        <a:srgbClr val="008000"/>
                                      </p:to>
                                    </p:animClr>
                                    <p:set>
                                      <p:cBhvr>
                                        <p:cTn id="93" dur="10" fill="hold"/>
                                        <p:tgtEl>
                                          <p:spTgt spid="46"/>
                                        </p:tgtEl>
                                        <p:attrNameLst>
                                          <p:attrName>stroke.on</p:attrName>
                                        </p:attrNameLst>
                                      </p:cBhvr>
                                      <p:to>
                                        <p:strVal val="true"/>
                                      </p:to>
                                    </p:set>
                                  </p:childTnLst>
                                </p:cTn>
                              </p:par>
                              <p:par>
                                <p:cTn id="94" presetID="1" presetClass="emph" presetSubtype="2" fill="hold" nodeType="withEffect">
                                  <p:stCondLst>
                                    <p:cond delay="0"/>
                                  </p:stCondLst>
                                  <p:childTnLst>
                                    <p:animClr clrSpc="rgb" dir="cw">
                                      <p:cBhvr>
                                        <p:cTn id="95" dur="10" fill="hold"/>
                                        <p:tgtEl>
                                          <p:spTgt spid="29"/>
                                        </p:tgtEl>
                                        <p:attrNameLst>
                                          <p:attrName>fillcolor</p:attrName>
                                        </p:attrNameLst>
                                      </p:cBhvr>
                                      <p:to>
                                        <a:srgbClr val="008000"/>
                                      </p:to>
                                    </p:animClr>
                                    <p:set>
                                      <p:cBhvr>
                                        <p:cTn id="96" dur="10" fill="hold"/>
                                        <p:tgtEl>
                                          <p:spTgt spid="29"/>
                                        </p:tgtEl>
                                        <p:attrNameLst>
                                          <p:attrName>fill.type</p:attrName>
                                        </p:attrNameLst>
                                      </p:cBhvr>
                                      <p:to>
                                        <p:strVal val="solid"/>
                                      </p:to>
                                    </p:set>
                                    <p:set>
                                      <p:cBhvr>
                                        <p:cTn id="97" dur="10" fill="hold"/>
                                        <p:tgtEl>
                                          <p:spTgt spid="29"/>
                                        </p:tgtEl>
                                        <p:attrNameLst>
                                          <p:attrName>fill.on</p:attrName>
                                        </p:attrNameLst>
                                      </p:cBhvr>
                                      <p:to>
                                        <p:strVal val="true"/>
                                      </p:to>
                                    </p:set>
                                  </p:childTnLst>
                                </p:cTn>
                              </p:par>
                              <p:par>
                                <p:cTn id="98" presetID="1" presetClass="emph" presetSubtype="2" fill="hold" nodeType="withEffect">
                                  <p:stCondLst>
                                    <p:cond delay="0"/>
                                  </p:stCondLst>
                                  <p:childTnLst>
                                    <p:animClr clrSpc="rgb" dir="cw">
                                      <p:cBhvr>
                                        <p:cTn id="99" dur="10" fill="hold"/>
                                        <p:tgtEl>
                                          <p:spTgt spid="38"/>
                                        </p:tgtEl>
                                        <p:attrNameLst>
                                          <p:attrName>fillcolor</p:attrName>
                                        </p:attrNameLst>
                                      </p:cBhvr>
                                      <p:to>
                                        <a:srgbClr val="008000"/>
                                      </p:to>
                                    </p:animClr>
                                    <p:set>
                                      <p:cBhvr>
                                        <p:cTn id="100" dur="10" fill="hold"/>
                                        <p:tgtEl>
                                          <p:spTgt spid="38"/>
                                        </p:tgtEl>
                                        <p:attrNameLst>
                                          <p:attrName>fill.type</p:attrName>
                                        </p:attrNameLst>
                                      </p:cBhvr>
                                      <p:to>
                                        <p:strVal val="solid"/>
                                      </p:to>
                                    </p:set>
                                    <p:set>
                                      <p:cBhvr>
                                        <p:cTn id="101" dur="10" fill="hold"/>
                                        <p:tgtEl>
                                          <p:spTgt spid="38"/>
                                        </p:tgtEl>
                                        <p:attrNameLst>
                                          <p:attrName>fill.on</p:attrName>
                                        </p:attrNameLst>
                                      </p:cBhvr>
                                      <p:to>
                                        <p:strVal val="true"/>
                                      </p:to>
                                    </p:set>
                                  </p:childTnLst>
                                </p:cTn>
                              </p:par>
                              <p:par>
                                <p:cTn id="102" presetID="1" presetClass="emph" presetSubtype="2" fill="hold" nodeType="withEffect">
                                  <p:stCondLst>
                                    <p:cond delay="0"/>
                                  </p:stCondLst>
                                  <p:childTnLst>
                                    <p:animClr clrSpc="rgb" dir="cw">
                                      <p:cBhvr>
                                        <p:cTn id="103" dur="10" fill="hold"/>
                                        <p:tgtEl>
                                          <p:spTgt spid="44"/>
                                        </p:tgtEl>
                                        <p:attrNameLst>
                                          <p:attrName>fillcolor</p:attrName>
                                        </p:attrNameLst>
                                      </p:cBhvr>
                                      <p:to>
                                        <a:srgbClr val="008000"/>
                                      </p:to>
                                    </p:animClr>
                                    <p:set>
                                      <p:cBhvr>
                                        <p:cTn id="104" dur="10" fill="hold"/>
                                        <p:tgtEl>
                                          <p:spTgt spid="44"/>
                                        </p:tgtEl>
                                        <p:attrNameLst>
                                          <p:attrName>fill.type</p:attrName>
                                        </p:attrNameLst>
                                      </p:cBhvr>
                                      <p:to>
                                        <p:strVal val="solid"/>
                                      </p:to>
                                    </p:set>
                                    <p:set>
                                      <p:cBhvr>
                                        <p:cTn id="105" dur="10" fill="hold"/>
                                        <p:tgtEl>
                                          <p:spTgt spid="44"/>
                                        </p:tgtEl>
                                        <p:attrNameLst>
                                          <p:attrName>fill.on</p:attrName>
                                        </p:attrNameLst>
                                      </p:cBhvr>
                                      <p:to>
                                        <p:strVal val="true"/>
                                      </p:to>
                                    </p:set>
                                  </p:childTnLst>
                                </p:cTn>
                              </p:par>
                              <p:par>
                                <p:cTn id="106" presetID="7" presetClass="emph" presetSubtype="2" fill="hold" nodeType="withEffect">
                                  <p:stCondLst>
                                    <p:cond delay="0"/>
                                  </p:stCondLst>
                                  <p:childTnLst>
                                    <p:animClr clrSpc="rgb" dir="cw">
                                      <p:cBhvr>
                                        <p:cTn id="107" dur="10" fill="hold"/>
                                        <p:tgtEl>
                                          <p:spTgt spid="29"/>
                                        </p:tgtEl>
                                        <p:attrNameLst>
                                          <p:attrName>stroke.color</p:attrName>
                                        </p:attrNameLst>
                                      </p:cBhvr>
                                      <p:to>
                                        <a:srgbClr val="008000"/>
                                      </p:to>
                                    </p:animClr>
                                    <p:set>
                                      <p:cBhvr>
                                        <p:cTn id="108" dur="10" fill="hold"/>
                                        <p:tgtEl>
                                          <p:spTgt spid="29"/>
                                        </p:tgtEl>
                                        <p:attrNameLst>
                                          <p:attrName>stroke.on</p:attrName>
                                        </p:attrNameLst>
                                      </p:cBhvr>
                                      <p:to>
                                        <p:strVal val="true"/>
                                      </p:to>
                                    </p:set>
                                  </p:childTnLst>
                                </p:cTn>
                              </p:par>
                              <p:par>
                                <p:cTn id="109" presetID="7" presetClass="emph" presetSubtype="2" fill="hold" nodeType="withEffect">
                                  <p:stCondLst>
                                    <p:cond delay="0"/>
                                  </p:stCondLst>
                                  <p:childTnLst>
                                    <p:animClr clrSpc="rgb" dir="cw">
                                      <p:cBhvr>
                                        <p:cTn id="110" dur="10" fill="hold"/>
                                        <p:tgtEl>
                                          <p:spTgt spid="38"/>
                                        </p:tgtEl>
                                        <p:attrNameLst>
                                          <p:attrName>stroke.color</p:attrName>
                                        </p:attrNameLst>
                                      </p:cBhvr>
                                      <p:to>
                                        <a:srgbClr val="008000"/>
                                      </p:to>
                                    </p:animClr>
                                    <p:set>
                                      <p:cBhvr>
                                        <p:cTn id="111" dur="10" fill="hold"/>
                                        <p:tgtEl>
                                          <p:spTgt spid="38"/>
                                        </p:tgtEl>
                                        <p:attrNameLst>
                                          <p:attrName>stroke.on</p:attrName>
                                        </p:attrNameLst>
                                      </p:cBhvr>
                                      <p:to>
                                        <p:strVal val="true"/>
                                      </p:to>
                                    </p:set>
                                  </p:childTnLst>
                                </p:cTn>
                              </p:par>
                              <p:par>
                                <p:cTn id="112" presetID="7" presetClass="emph" presetSubtype="2" fill="hold" nodeType="withEffect">
                                  <p:stCondLst>
                                    <p:cond delay="0"/>
                                  </p:stCondLst>
                                  <p:childTnLst>
                                    <p:animClr clrSpc="rgb" dir="cw">
                                      <p:cBhvr>
                                        <p:cTn id="113" dur="10" fill="hold"/>
                                        <p:tgtEl>
                                          <p:spTgt spid="44"/>
                                        </p:tgtEl>
                                        <p:attrNameLst>
                                          <p:attrName>stroke.color</p:attrName>
                                        </p:attrNameLst>
                                      </p:cBhvr>
                                      <p:to>
                                        <a:srgbClr val="008000"/>
                                      </p:to>
                                    </p:animClr>
                                    <p:set>
                                      <p:cBhvr>
                                        <p:cTn id="114" dur="10" fill="hold"/>
                                        <p:tgtEl>
                                          <p:spTgt spid="44"/>
                                        </p:tgtEl>
                                        <p:attrNameLst>
                                          <p:attrName>stroke.on</p:attrName>
                                        </p:attrNameLst>
                                      </p:cBhvr>
                                      <p:to>
                                        <p:strVal val="true"/>
                                      </p:to>
                                    </p:set>
                                  </p:childTnLst>
                                </p:cTn>
                              </p:par>
                              <p:par>
                                <p:cTn id="115" presetID="1" presetClass="entr" presetSubtype="0" fill="hold" grpId="0" nodeType="withEffect">
                                  <p:stCondLst>
                                    <p:cond delay="0"/>
                                  </p:stCondLst>
                                  <p:childTnLst>
                                    <p:set>
                                      <p:cBhvr>
                                        <p:cTn id="116" dur="1" fill="hold">
                                          <p:stCondLst>
                                            <p:cond delay="0"/>
                                          </p:stCondLst>
                                        </p:cTn>
                                        <p:tgtEl>
                                          <p:spTgt spid="35"/>
                                        </p:tgtEl>
                                        <p:attrNameLst>
                                          <p:attrName>style.visibility</p:attrName>
                                        </p:attrNameLst>
                                      </p:cBhvr>
                                      <p:to>
                                        <p:strVal val="visible"/>
                                      </p:to>
                                    </p:set>
                                  </p:childTnLst>
                                </p:cTn>
                              </p:par>
                            </p:childTnLst>
                          </p:cTn>
                        </p:par>
                      </p:childTnLst>
                    </p:cTn>
                  </p:par>
                  <p:par>
                    <p:cTn id="117" fill="hold">
                      <p:stCondLst>
                        <p:cond delay="indefinite"/>
                      </p:stCondLst>
                      <p:childTnLst>
                        <p:par>
                          <p:cTn id="118" fill="hold">
                            <p:stCondLst>
                              <p:cond delay="0"/>
                            </p:stCondLst>
                            <p:childTnLst>
                              <p:par>
                                <p:cTn id="119" presetID="1" presetClass="entr" presetSubtype="0" fill="hold" grpId="0" nodeType="clickEffect">
                                  <p:stCondLst>
                                    <p:cond delay="0"/>
                                  </p:stCondLst>
                                  <p:childTnLst>
                                    <p:set>
                                      <p:cBhvr>
                                        <p:cTn id="120" dur="1" fill="hold">
                                          <p:stCondLst>
                                            <p:cond delay="0"/>
                                          </p:stCondLst>
                                        </p:cTn>
                                        <p:tgtEl>
                                          <p:spTgt spid="93"/>
                                        </p:tgtEl>
                                        <p:attrNameLst>
                                          <p:attrName>style.visibility</p:attrName>
                                        </p:attrNameLst>
                                      </p:cBhvr>
                                      <p:to>
                                        <p:strVal val="visible"/>
                                      </p:to>
                                    </p:set>
                                  </p:childTnLst>
                                </p:cTn>
                              </p:par>
                              <p:par>
                                <p:cTn id="121" presetID="1" presetClass="entr" presetSubtype="0" fill="hold" grpId="0" nodeType="withEffect">
                                  <p:stCondLst>
                                    <p:cond delay="0"/>
                                  </p:stCondLst>
                                  <p:childTnLst>
                                    <p:set>
                                      <p:cBhvr>
                                        <p:cTn id="122" dur="1" fill="hold">
                                          <p:stCondLst>
                                            <p:cond delay="0"/>
                                          </p:stCondLst>
                                        </p:cTn>
                                        <p:tgtEl>
                                          <p:spTgt spid="59"/>
                                        </p:tgtEl>
                                        <p:attrNameLst>
                                          <p:attrName>style.visibility</p:attrName>
                                        </p:attrNameLst>
                                      </p:cBhvr>
                                      <p:to>
                                        <p:strVal val="visible"/>
                                      </p:to>
                                    </p:set>
                                  </p:childTnLst>
                                </p:cTn>
                              </p:par>
                              <p:par>
                                <p:cTn id="123" presetID="1" presetClass="emph" presetSubtype="2" fill="hold" nodeType="withEffect">
                                  <p:stCondLst>
                                    <p:cond delay="0"/>
                                  </p:stCondLst>
                                  <p:childTnLst>
                                    <p:animClr clrSpc="rgb" dir="cw">
                                      <p:cBhvr>
                                        <p:cTn id="124" dur="10" fill="hold"/>
                                        <p:tgtEl>
                                          <p:spTgt spid="52"/>
                                        </p:tgtEl>
                                        <p:attrNameLst>
                                          <p:attrName>fillcolor</p:attrName>
                                        </p:attrNameLst>
                                      </p:cBhvr>
                                      <p:to>
                                        <a:srgbClr val="FF0000"/>
                                      </p:to>
                                    </p:animClr>
                                    <p:set>
                                      <p:cBhvr>
                                        <p:cTn id="125" dur="10" fill="hold"/>
                                        <p:tgtEl>
                                          <p:spTgt spid="52"/>
                                        </p:tgtEl>
                                        <p:attrNameLst>
                                          <p:attrName>fill.type</p:attrName>
                                        </p:attrNameLst>
                                      </p:cBhvr>
                                      <p:to>
                                        <p:strVal val="solid"/>
                                      </p:to>
                                    </p:set>
                                    <p:set>
                                      <p:cBhvr>
                                        <p:cTn id="126" dur="10" fill="hold"/>
                                        <p:tgtEl>
                                          <p:spTgt spid="52"/>
                                        </p:tgtEl>
                                        <p:attrNameLst>
                                          <p:attrName>fill.on</p:attrName>
                                        </p:attrNameLst>
                                      </p:cBhvr>
                                      <p:to>
                                        <p:strVal val="true"/>
                                      </p:to>
                                    </p:set>
                                  </p:childTnLst>
                                </p:cTn>
                              </p:par>
                              <p:par>
                                <p:cTn id="127" presetID="1" presetClass="emph" presetSubtype="2" fill="hold" nodeType="withEffect">
                                  <p:stCondLst>
                                    <p:cond delay="0"/>
                                  </p:stCondLst>
                                  <p:childTnLst>
                                    <p:animClr clrSpc="rgb" dir="cw">
                                      <p:cBhvr>
                                        <p:cTn id="128" dur="10" fill="hold"/>
                                        <p:tgtEl>
                                          <p:spTgt spid="58"/>
                                        </p:tgtEl>
                                        <p:attrNameLst>
                                          <p:attrName>fillcolor</p:attrName>
                                        </p:attrNameLst>
                                      </p:cBhvr>
                                      <p:to>
                                        <a:srgbClr val="FF0000"/>
                                      </p:to>
                                    </p:animClr>
                                    <p:set>
                                      <p:cBhvr>
                                        <p:cTn id="129" dur="10" fill="hold"/>
                                        <p:tgtEl>
                                          <p:spTgt spid="58"/>
                                        </p:tgtEl>
                                        <p:attrNameLst>
                                          <p:attrName>fill.type</p:attrName>
                                        </p:attrNameLst>
                                      </p:cBhvr>
                                      <p:to>
                                        <p:strVal val="solid"/>
                                      </p:to>
                                    </p:set>
                                    <p:set>
                                      <p:cBhvr>
                                        <p:cTn id="130" dur="10" fill="hold"/>
                                        <p:tgtEl>
                                          <p:spTgt spid="58"/>
                                        </p:tgtEl>
                                        <p:attrNameLst>
                                          <p:attrName>fill.on</p:attrName>
                                        </p:attrNameLst>
                                      </p:cBhvr>
                                      <p:to>
                                        <p:strVal val="true"/>
                                      </p:to>
                                    </p:set>
                                  </p:childTnLst>
                                </p:cTn>
                              </p:par>
                              <p:par>
                                <p:cTn id="131" presetID="7" presetClass="emph" presetSubtype="2" fill="hold" nodeType="withEffect">
                                  <p:stCondLst>
                                    <p:cond delay="0"/>
                                  </p:stCondLst>
                                  <p:childTnLst>
                                    <p:animClr clrSpc="rgb" dir="cw">
                                      <p:cBhvr>
                                        <p:cTn id="132" dur="10" fill="hold"/>
                                        <p:tgtEl>
                                          <p:spTgt spid="52"/>
                                        </p:tgtEl>
                                        <p:attrNameLst>
                                          <p:attrName>stroke.color</p:attrName>
                                        </p:attrNameLst>
                                      </p:cBhvr>
                                      <p:to>
                                        <a:srgbClr val="FF0000"/>
                                      </p:to>
                                    </p:animClr>
                                    <p:set>
                                      <p:cBhvr>
                                        <p:cTn id="133" dur="10" fill="hold"/>
                                        <p:tgtEl>
                                          <p:spTgt spid="52"/>
                                        </p:tgtEl>
                                        <p:attrNameLst>
                                          <p:attrName>stroke.on</p:attrName>
                                        </p:attrNameLst>
                                      </p:cBhvr>
                                      <p:to>
                                        <p:strVal val="true"/>
                                      </p:to>
                                    </p:set>
                                  </p:childTnLst>
                                </p:cTn>
                              </p:par>
                              <p:par>
                                <p:cTn id="134" presetID="7" presetClass="emph" presetSubtype="2" fill="hold" nodeType="withEffect">
                                  <p:stCondLst>
                                    <p:cond delay="0"/>
                                  </p:stCondLst>
                                  <p:childTnLst>
                                    <p:animClr clrSpc="rgb" dir="cw">
                                      <p:cBhvr>
                                        <p:cTn id="135" dur="10" fill="hold"/>
                                        <p:tgtEl>
                                          <p:spTgt spid="58"/>
                                        </p:tgtEl>
                                        <p:attrNameLst>
                                          <p:attrName>stroke.color</p:attrName>
                                        </p:attrNameLst>
                                      </p:cBhvr>
                                      <p:to>
                                        <a:srgbClr val="FF0000"/>
                                      </p:to>
                                    </p:animClr>
                                    <p:set>
                                      <p:cBhvr>
                                        <p:cTn id="136" dur="10" fill="hold"/>
                                        <p:tgtEl>
                                          <p:spTgt spid="58"/>
                                        </p:tgtEl>
                                        <p:attrNameLst>
                                          <p:attrName>stroke.on</p:attrName>
                                        </p:attrNameLst>
                                      </p:cBhvr>
                                      <p:to>
                                        <p:strVal val="true"/>
                                      </p:to>
                                    </p:set>
                                  </p:childTnLst>
                                </p:cTn>
                              </p:par>
                              <p:par>
                                <p:cTn id="137" presetID="1" presetClass="emph" presetSubtype="2" fill="hold" nodeType="withEffect">
                                  <p:stCondLst>
                                    <p:cond delay="0"/>
                                  </p:stCondLst>
                                  <p:childTnLst>
                                    <p:animClr clrSpc="rgb" dir="cw">
                                      <p:cBhvr>
                                        <p:cTn id="138" dur="10" fill="hold"/>
                                        <p:tgtEl>
                                          <p:spTgt spid="50"/>
                                        </p:tgtEl>
                                        <p:attrNameLst>
                                          <p:attrName>fillcolor</p:attrName>
                                        </p:attrNameLst>
                                      </p:cBhvr>
                                      <p:to>
                                        <a:srgbClr val="FF0000"/>
                                      </p:to>
                                    </p:animClr>
                                    <p:set>
                                      <p:cBhvr>
                                        <p:cTn id="139" dur="10" fill="hold"/>
                                        <p:tgtEl>
                                          <p:spTgt spid="50"/>
                                        </p:tgtEl>
                                        <p:attrNameLst>
                                          <p:attrName>fill.type</p:attrName>
                                        </p:attrNameLst>
                                      </p:cBhvr>
                                      <p:to>
                                        <p:strVal val="solid"/>
                                      </p:to>
                                    </p:set>
                                    <p:set>
                                      <p:cBhvr>
                                        <p:cTn id="140" dur="10" fill="hold"/>
                                        <p:tgtEl>
                                          <p:spTgt spid="50"/>
                                        </p:tgtEl>
                                        <p:attrNameLst>
                                          <p:attrName>fill.on</p:attrName>
                                        </p:attrNameLst>
                                      </p:cBhvr>
                                      <p:to>
                                        <p:strVal val="true"/>
                                      </p:to>
                                    </p:set>
                                  </p:childTnLst>
                                </p:cTn>
                              </p:par>
                              <p:par>
                                <p:cTn id="141" presetID="1" presetClass="emph" presetSubtype="2" fill="hold" nodeType="withEffect">
                                  <p:stCondLst>
                                    <p:cond delay="0"/>
                                  </p:stCondLst>
                                  <p:childTnLst>
                                    <p:animClr clrSpc="rgb" dir="cw">
                                      <p:cBhvr>
                                        <p:cTn id="142" dur="10" fill="hold"/>
                                        <p:tgtEl>
                                          <p:spTgt spid="56"/>
                                        </p:tgtEl>
                                        <p:attrNameLst>
                                          <p:attrName>fillcolor</p:attrName>
                                        </p:attrNameLst>
                                      </p:cBhvr>
                                      <p:to>
                                        <a:srgbClr val="FF0000"/>
                                      </p:to>
                                    </p:animClr>
                                    <p:set>
                                      <p:cBhvr>
                                        <p:cTn id="143" dur="10" fill="hold"/>
                                        <p:tgtEl>
                                          <p:spTgt spid="56"/>
                                        </p:tgtEl>
                                        <p:attrNameLst>
                                          <p:attrName>fill.type</p:attrName>
                                        </p:attrNameLst>
                                      </p:cBhvr>
                                      <p:to>
                                        <p:strVal val="solid"/>
                                      </p:to>
                                    </p:set>
                                    <p:set>
                                      <p:cBhvr>
                                        <p:cTn id="144" dur="10" fill="hold"/>
                                        <p:tgtEl>
                                          <p:spTgt spid="56"/>
                                        </p:tgtEl>
                                        <p:attrNameLst>
                                          <p:attrName>fill.on</p:attrName>
                                        </p:attrNameLst>
                                      </p:cBhvr>
                                      <p:to>
                                        <p:strVal val="true"/>
                                      </p:to>
                                    </p:set>
                                  </p:childTnLst>
                                </p:cTn>
                              </p:par>
                              <p:par>
                                <p:cTn id="145" presetID="7" presetClass="emph" presetSubtype="2" fill="hold" nodeType="withEffect">
                                  <p:stCondLst>
                                    <p:cond delay="0"/>
                                  </p:stCondLst>
                                  <p:childTnLst>
                                    <p:animClr clrSpc="rgb" dir="cw">
                                      <p:cBhvr>
                                        <p:cTn id="146" dur="10" fill="hold"/>
                                        <p:tgtEl>
                                          <p:spTgt spid="50"/>
                                        </p:tgtEl>
                                        <p:attrNameLst>
                                          <p:attrName>stroke.color</p:attrName>
                                        </p:attrNameLst>
                                      </p:cBhvr>
                                      <p:to>
                                        <a:srgbClr val="FF0000"/>
                                      </p:to>
                                    </p:animClr>
                                    <p:set>
                                      <p:cBhvr>
                                        <p:cTn id="147" dur="10" fill="hold"/>
                                        <p:tgtEl>
                                          <p:spTgt spid="50"/>
                                        </p:tgtEl>
                                        <p:attrNameLst>
                                          <p:attrName>stroke.on</p:attrName>
                                        </p:attrNameLst>
                                      </p:cBhvr>
                                      <p:to>
                                        <p:strVal val="true"/>
                                      </p:to>
                                    </p:set>
                                  </p:childTnLst>
                                </p:cTn>
                              </p:par>
                              <p:par>
                                <p:cTn id="148" presetID="7" presetClass="emph" presetSubtype="2" fill="hold" nodeType="withEffect">
                                  <p:stCondLst>
                                    <p:cond delay="0"/>
                                  </p:stCondLst>
                                  <p:childTnLst>
                                    <p:animClr clrSpc="rgb" dir="cw">
                                      <p:cBhvr>
                                        <p:cTn id="149" dur="10" fill="hold"/>
                                        <p:tgtEl>
                                          <p:spTgt spid="56"/>
                                        </p:tgtEl>
                                        <p:attrNameLst>
                                          <p:attrName>stroke.color</p:attrName>
                                        </p:attrNameLst>
                                      </p:cBhvr>
                                      <p:to>
                                        <a:srgbClr val="FF0000"/>
                                      </p:to>
                                    </p:animClr>
                                    <p:set>
                                      <p:cBhvr>
                                        <p:cTn id="150" dur="10" fill="hold"/>
                                        <p:tgtEl>
                                          <p:spTgt spid="56"/>
                                        </p:tgtEl>
                                        <p:attrNameLst>
                                          <p:attrName>stroke.on</p:attrName>
                                        </p:attrNameLst>
                                      </p:cBhvr>
                                      <p:to>
                                        <p:strVal val="true"/>
                                      </p:to>
                                    </p:set>
                                  </p:childTnLst>
                                </p:cTn>
                              </p:par>
                              <p:par>
                                <p:cTn id="151" presetID="1" presetClass="entr" presetSubtype="0" fill="hold" grpId="0" nodeType="withEffect">
                                  <p:stCondLst>
                                    <p:cond delay="0"/>
                                  </p:stCondLst>
                                  <p:childTnLst>
                                    <p:set>
                                      <p:cBhvr>
                                        <p:cTn id="152" dur="1" fill="hold">
                                          <p:stCondLst>
                                            <p:cond delay="0"/>
                                          </p:stCondLst>
                                        </p:cTn>
                                        <p:tgtEl>
                                          <p:spTgt spid="31"/>
                                        </p:tgtEl>
                                        <p:attrNameLst>
                                          <p:attrName>style.visibility</p:attrName>
                                        </p:attrNameLst>
                                      </p:cBhvr>
                                      <p:to>
                                        <p:strVal val="visible"/>
                                      </p:to>
                                    </p:set>
                                  </p:childTnLst>
                                </p:cTn>
                              </p:par>
                            </p:childTnLst>
                          </p:cTn>
                        </p:par>
                      </p:childTnLst>
                    </p:cTn>
                  </p:par>
                  <p:par>
                    <p:cTn id="153" fill="hold">
                      <p:stCondLst>
                        <p:cond delay="indefinite"/>
                      </p:stCondLst>
                      <p:childTnLst>
                        <p:par>
                          <p:cTn id="154" fill="hold">
                            <p:stCondLst>
                              <p:cond delay="0"/>
                            </p:stCondLst>
                            <p:childTnLst>
                              <p:par>
                                <p:cTn id="155" presetID="1" presetClass="exit" presetSubtype="0" fill="hold" grpId="0" nodeType="clickEffect">
                                  <p:stCondLst>
                                    <p:cond delay="0"/>
                                  </p:stCondLst>
                                  <p:childTnLst>
                                    <p:set>
                                      <p:cBhvr>
                                        <p:cTn id="156" dur="1" fill="hold">
                                          <p:stCondLst>
                                            <p:cond delay="0"/>
                                          </p:stCondLst>
                                        </p:cTn>
                                        <p:tgtEl>
                                          <p:spTgt spid="130"/>
                                        </p:tgtEl>
                                        <p:attrNameLst>
                                          <p:attrName>style.visibility</p:attrName>
                                        </p:attrNameLst>
                                      </p:cBhvr>
                                      <p:to>
                                        <p:strVal val="hidden"/>
                                      </p:to>
                                    </p:set>
                                  </p:childTnLst>
                                </p:cTn>
                              </p:par>
                              <p:par>
                                <p:cTn id="157" presetID="1" presetClass="entr" presetSubtype="0" fill="hold" grpId="0" nodeType="withEffect">
                                  <p:stCondLst>
                                    <p:cond delay="0"/>
                                  </p:stCondLst>
                                  <p:childTnLst>
                                    <p:set>
                                      <p:cBhvr>
                                        <p:cTn id="158" dur="1" fill="hold">
                                          <p:stCondLst>
                                            <p:cond delay="0"/>
                                          </p:stCondLst>
                                        </p:cTn>
                                        <p:tgtEl>
                                          <p:spTgt spid="64"/>
                                        </p:tgtEl>
                                        <p:attrNameLst>
                                          <p:attrName>style.visibility</p:attrName>
                                        </p:attrNameLst>
                                      </p:cBhvr>
                                      <p:to>
                                        <p:strVal val="visible"/>
                                      </p:to>
                                    </p:set>
                                  </p:childTnLst>
                                </p:cTn>
                              </p:par>
                              <p:par>
                                <p:cTn id="159" presetID="1" presetClass="entr" presetSubtype="0" fill="hold" nodeType="withEffect">
                                  <p:stCondLst>
                                    <p:cond delay="0"/>
                                  </p:stCondLst>
                                  <p:childTnLst>
                                    <p:set>
                                      <p:cBhvr>
                                        <p:cTn id="160" dur="1" fill="hold">
                                          <p:stCondLst>
                                            <p:cond delay="0"/>
                                          </p:stCondLst>
                                        </p:cTn>
                                        <p:tgtEl>
                                          <p:spTgt spid="61"/>
                                        </p:tgtEl>
                                        <p:attrNameLst>
                                          <p:attrName>style.visibility</p:attrName>
                                        </p:attrNameLst>
                                      </p:cBhvr>
                                      <p:to>
                                        <p:strVal val="visible"/>
                                      </p:to>
                                    </p:set>
                                  </p:childTnLst>
                                </p:cTn>
                              </p:par>
                              <p:par>
                                <p:cTn id="161" presetID="1" presetClass="entr" presetSubtype="0" fill="hold" nodeType="withEffect">
                                  <p:stCondLst>
                                    <p:cond delay="0"/>
                                  </p:stCondLst>
                                  <p:childTnLst>
                                    <p:set>
                                      <p:cBhvr>
                                        <p:cTn id="162" dur="1" fill="hold">
                                          <p:stCondLst>
                                            <p:cond delay="0"/>
                                          </p:stCondLst>
                                        </p:cTn>
                                        <p:tgtEl>
                                          <p:spTgt spid="87"/>
                                        </p:tgtEl>
                                        <p:attrNameLst>
                                          <p:attrName>style.visibility</p:attrName>
                                        </p:attrNameLst>
                                      </p:cBhvr>
                                      <p:to>
                                        <p:strVal val="visible"/>
                                      </p:to>
                                    </p:set>
                                  </p:childTnLst>
                                </p:cTn>
                              </p:par>
                              <p:par>
                                <p:cTn id="163" presetID="1" presetClass="entr" presetSubtype="0" fill="hold" grpId="0" nodeType="withEffect">
                                  <p:stCondLst>
                                    <p:cond delay="0"/>
                                  </p:stCondLst>
                                  <p:childTnLst>
                                    <p:set>
                                      <p:cBhvr>
                                        <p:cTn id="164" dur="1" fill="hold">
                                          <p:stCondLst>
                                            <p:cond delay="0"/>
                                          </p:stCondLst>
                                        </p:cTn>
                                        <p:tgtEl>
                                          <p:spTgt spid="86"/>
                                        </p:tgtEl>
                                        <p:attrNameLst>
                                          <p:attrName>style.visibility</p:attrName>
                                        </p:attrNameLst>
                                      </p:cBhvr>
                                      <p:to>
                                        <p:strVal val="visible"/>
                                      </p:to>
                                    </p:set>
                                  </p:childTnLst>
                                </p:cTn>
                              </p:par>
                            </p:childTnLst>
                          </p:cTn>
                        </p:par>
                      </p:childTnLst>
                    </p:cTn>
                  </p:par>
                  <p:par>
                    <p:cTn id="165" fill="hold">
                      <p:stCondLst>
                        <p:cond delay="indefinite"/>
                      </p:stCondLst>
                      <p:childTnLst>
                        <p:par>
                          <p:cTn id="166" fill="hold">
                            <p:stCondLst>
                              <p:cond delay="0"/>
                            </p:stCondLst>
                            <p:childTnLst>
                              <p:par>
                                <p:cTn id="167" presetID="1" presetClass="emph" presetSubtype="2" fill="hold" nodeType="clickEffect">
                                  <p:stCondLst>
                                    <p:cond delay="0"/>
                                  </p:stCondLst>
                                  <p:childTnLst>
                                    <p:animClr clrSpc="rgb" dir="cw">
                                      <p:cBhvr>
                                        <p:cTn id="168" dur="10" fill="hold"/>
                                        <p:tgtEl>
                                          <p:spTgt spid="52"/>
                                        </p:tgtEl>
                                        <p:attrNameLst>
                                          <p:attrName>fillcolor</p:attrName>
                                        </p:attrNameLst>
                                      </p:cBhvr>
                                      <p:to>
                                        <a:srgbClr val="008000"/>
                                      </p:to>
                                    </p:animClr>
                                    <p:set>
                                      <p:cBhvr>
                                        <p:cTn id="169" dur="10" fill="hold"/>
                                        <p:tgtEl>
                                          <p:spTgt spid="52"/>
                                        </p:tgtEl>
                                        <p:attrNameLst>
                                          <p:attrName>fill.type</p:attrName>
                                        </p:attrNameLst>
                                      </p:cBhvr>
                                      <p:to>
                                        <p:strVal val="solid"/>
                                      </p:to>
                                    </p:set>
                                    <p:set>
                                      <p:cBhvr>
                                        <p:cTn id="170" dur="10" fill="hold"/>
                                        <p:tgtEl>
                                          <p:spTgt spid="52"/>
                                        </p:tgtEl>
                                        <p:attrNameLst>
                                          <p:attrName>fill.on</p:attrName>
                                        </p:attrNameLst>
                                      </p:cBhvr>
                                      <p:to>
                                        <p:strVal val="true"/>
                                      </p:to>
                                    </p:set>
                                  </p:childTnLst>
                                </p:cTn>
                              </p:par>
                              <p:par>
                                <p:cTn id="171" presetID="1" presetClass="emph" presetSubtype="2" fill="hold" nodeType="withEffect">
                                  <p:stCondLst>
                                    <p:cond delay="0"/>
                                  </p:stCondLst>
                                  <p:childTnLst>
                                    <p:animClr clrSpc="rgb" dir="cw">
                                      <p:cBhvr>
                                        <p:cTn id="172" dur="10" fill="hold"/>
                                        <p:tgtEl>
                                          <p:spTgt spid="58"/>
                                        </p:tgtEl>
                                        <p:attrNameLst>
                                          <p:attrName>fillcolor</p:attrName>
                                        </p:attrNameLst>
                                      </p:cBhvr>
                                      <p:to>
                                        <a:srgbClr val="008000"/>
                                      </p:to>
                                    </p:animClr>
                                    <p:set>
                                      <p:cBhvr>
                                        <p:cTn id="173" dur="10" fill="hold"/>
                                        <p:tgtEl>
                                          <p:spTgt spid="58"/>
                                        </p:tgtEl>
                                        <p:attrNameLst>
                                          <p:attrName>fill.type</p:attrName>
                                        </p:attrNameLst>
                                      </p:cBhvr>
                                      <p:to>
                                        <p:strVal val="solid"/>
                                      </p:to>
                                    </p:set>
                                    <p:set>
                                      <p:cBhvr>
                                        <p:cTn id="174" dur="10" fill="hold"/>
                                        <p:tgtEl>
                                          <p:spTgt spid="58"/>
                                        </p:tgtEl>
                                        <p:attrNameLst>
                                          <p:attrName>fill.on</p:attrName>
                                        </p:attrNameLst>
                                      </p:cBhvr>
                                      <p:to>
                                        <p:strVal val="true"/>
                                      </p:to>
                                    </p:set>
                                  </p:childTnLst>
                                </p:cTn>
                              </p:par>
                              <p:par>
                                <p:cTn id="175" presetID="7" presetClass="emph" presetSubtype="2" fill="hold" nodeType="withEffect">
                                  <p:stCondLst>
                                    <p:cond delay="0"/>
                                  </p:stCondLst>
                                  <p:childTnLst>
                                    <p:animClr clrSpc="rgb" dir="cw">
                                      <p:cBhvr>
                                        <p:cTn id="176" dur="10" fill="hold"/>
                                        <p:tgtEl>
                                          <p:spTgt spid="52"/>
                                        </p:tgtEl>
                                        <p:attrNameLst>
                                          <p:attrName>stroke.color</p:attrName>
                                        </p:attrNameLst>
                                      </p:cBhvr>
                                      <p:to>
                                        <a:srgbClr val="008000"/>
                                      </p:to>
                                    </p:animClr>
                                    <p:set>
                                      <p:cBhvr>
                                        <p:cTn id="177" dur="10" fill="hold"/>
                                        <p:tgtEl>
                                          <p:spTgt spid="52"/>
                                        </p:tgtEl>
                                        <p:attrNameLst>
                                          <p:attrName>stroke.on</p:attrName>
                                        </p:attrNameLst>
                                      </p:cBhvr>
                                      <p:to>
                                        <p:strVal val="true"/>
                                      </p:to>
                                    </p:set>
                                  </p:childTnLst>
                                </p:cTn>
                              </p:par>
                              <p:par>
                                <p:cTn id="178" presetID="7" presetClass="emph" presetSubtype="2" fill="hold" nodeType="withEffect">
                                  <p:stCondLst>
                                    <p:cond delay="0"/>
                                  </p:stCondLst>
                                  <p:childTnLst>
                                    <p:animClr clrSpc="rgb" dir="cw">
                                      <p:cBhvr>
                                        <p:cTn id="179" dur="10" fill="hold"/>
                                        <p:tgtEl>
                                          <p:spTgt spid="58"/>
                                        </p:tgtEl>
                                        <p:attrNameLst>
                                          <p:attrName>stroke.color</p:attrName>
                                        </p:attrNameLst>
                                      </p:cBhvr>
                                      <p:to>
                                        <a:srgbClr val="008000"/>
                                      </p:to>
                                    </p:animClr>
                                    <p:set>
                                      <p:cBhvr>
                                        <p:cTn id="180" dur="10" fill="hold"/>
                                        <p:tgtEl>
                                          <p:spTgt spid="58"/>
                                        </p:tgtEl>
                                        <p:attrNameLst>
                                          <p:attrName>stroke.on</p:attrName>
                                        </p:attrNameLst>
                                      </p:cBhvr>
                                      <p:to>
                                        <p:strVal val="true"/>
                                      </p:to>
                                    </p:set>
                                  </p:childTnLst>
                                </p:cTn>
                              </p:par>
                              <p:par>
                                <p:cTn id="181" presetID="1" presetClass="exit" presetSubtype="0" fill="hold" grpId="1" nodeType="withEffect">
                                  <p:stCondLst>
                                    <p:cond delay="0"/>
                                  </p:stCondLst>
                                  <p:childTnLst>
                                    <p:set>
                                      <p:cBhvr>
                                        <p:cTn id="182" dur="1" fill="hold">
                                          <p:stCondLst>
                                            <p:cond delay="0"/>
                                          </p:stCondLst>
                                        </p:cTn>
                                        <p:tgtEl>
                                          <p:spTgt spid="93"/>
                                        </p:tgtEl>
                                        <p:attrNameLst>
                                          <p:attrName>style.visibility</p:attrName>
                                        </p:attrNameLst>
                                      </p:cBhvr>
                                      <p:to>
                                        <p:strVal val="hidden"/>
                                      </p:to>
                                    </p:set>
                                  </p:childTnLst>
                                </p:cTn>
                              </p:par>
                              <p:par>
                                <p:cTn id="183" presetID="1" presetClass="exit" presetSubtype="0" fill="hold" grpId="1" nodeType="withEffect">
                                  <p:stCondLst>
                                    <p:cond delay="0"/>
                                  </p:stCondLst>
                                  <p:childTnLst>
                                    <p:set>
                                      <p:cBhvr>
                                        <p:cTn id="184" dur="1" fill="hold">
                                          <p:stCondLst>
                                            <p:cond delay="0"/>
                                          </p:stCondLst>
                                        </p:cTn>
                                        <p:tgtEl>
                                          <p:spTgt spid="59"/>
                                        </p:tgtEl>
                                        <p:attrNameLst>
                                          <p:attrName>style.visibility</p:attrName>
                                        </p:attrNameLst>
                                      </p:cBhvr>
                                      <p:to>
                                        <p:strVal val="hidden"/>
                                      </p:to>
                                    </p:set>
                                  </p:childTnLst>
                                </p:cTn>
                              </p:par>
                              <p:par>
                                <p:cTn id="185" presetID="1" presetClass="entr" presetSubtype="0" fill="hold" grpId="0" nodeType="withEffect">
                                  <p:stCondLst>
                                    <p:cond delay="0"/>
                                  </p:stCondLst>
                                  <p:childTnLst>
                                    <p:set>
                                      <p:cBhvr>
                                        <p:cTn id="186" dur="1" fill="hold">
                                          <p:stCondLst>
                                            <p:cond delay="0"/>
                                          </p:stCondLst>
                                        </p:cTn>
                                        <p:tgtEl>
                                          <p:spTgt spid="62"/>
                                        </p:tgtEl>
                                        <p:attrNameLst>
                                          <p:attrName>style.visibility</p:attrName>
                                        </p:attrNameLst>
                                      </p:cBhvr>
                                      <p:to>
                                        <p:strVal val="visible"/>
                                      </p:to>
                                    </p:set>
                                  </p:childTnLst>
                                </p:cTn>
                              </p:par>
                              <p:par>
                                <p:cTn id="187" presetID="1" presetClass="entr" presetSubtype="0" fill="hold" grpId="0" nodeType="withEffect">
                                  <p:stCondLst>
                                    <p:cond delay="0"/>
                                  </p:stCondLst>
                                  <p:childTnLst>
                                    <p:set>
                                      <p:cBhvr>
                                        <p:cTn id="188" dur="1" fill="hold">
                                          <p:stCondLst>
                                            <p:cond delay="0"/>
                                          </p:stCondLst>
                                        </p:cTn>
                                        <p:tgtEl>
                                          <p:spTgt spid="63"/>
                                        </p:tgtEl>
                                        <p:attrNameLst>
                                          <p:attrName>style.visibility</p:attrName>
                                        </p:attrNameLst>
                                      </p:cBhvr>
                                      <p:to>
                                        <p:strVal val="visible"/>
                                      </p:to>
                                    </p:set>
                                  </p:childTnLst>
                                </p:cTn>
                              </p:par>
                              <p:par>
                                <p:cTn id="189" presetID="1" presetClass="emph" presetSubtype="2" fill="hold" nodeType="withEffect">
                                  <p:stCondLst>
                                    <p:cond delay="0"/>
                                  </p:stCondLst>
                                  <p:childTnLst>
                                    <p:animClr clrSpc="rgb" dir="cw">
                                      <p:cBhvr>
                                        <p:cTn id="190" dur="10" fill="hold"/>
                                        <p:tgtEl>
                                          <p:spTgt spid="50"/>
                                        </p:tgtEl>
                                        <p:attrNameLst>
                                          <p:attrName>fillcolor</p:attrName>
                                        </p:attrNameLst>
                                      </p:cBhvr>
                                      <p:to>
                                        <a:srgbClr val="008000"/>
                                      </p:to>
                                    </p:animClr>
                                    <p:set>
                                      <p:cBhvr>
                                        <p:cTn id="191" dur="10" fill="hold"/>
                                        <p:tgtEl>
                                          <p:spTgt spid="50"/>
                                        </p:tgtEl>
                                        <p:attrNameLst>
                                          <p:attrName>fill.type</p:attrName>
                                        </p:attrNameLst>
                                      </p:cBhvr>
                                      <p:to>
                                        <p:strVal val="solid"/>
                                      </p:to>
                                    </p:set>
                                    <p:set>
                                      <p:cBhvr>
                                        <p:cTn id="192" dur="10" fill="hold"/>
                                        <p:tgtEl>
                                          <p:spTgt spid="50"/>
                                        </p:tgtEl>
                                        <p:attrNameLst>
                                          <p:attrName>fill.on</p:attrName>
                                        </p:attrNameLst>
                                      </p:cBhvr>
                                      <p:to>
                                        <p:strVal val="true"/>
                                      </p:to>
                                    </p:set>
                                  </p:childTnLst>
                                </p:cTn>
                              </p:par>
                              <p:par>
                                <p:cTn id="193" presetID="1" presetClass="emph" presetSubtype="2" fill="hold" nodeType="withEffect">
                                  <p:stCondLst>
                                    <p:cond delay="0"/>
                                  </p:stCondLst>
                                  <p:childTnLst>
                                    <p:animClr clrSpc="rgb" dir="cw">
                                      <p:cBhvr>
                                        <p:cTn id="194" dur="10" fill="hold"/>
                                        <p:tgtEl>
                                          <p:spTgt spid="56"/>
                                        </p:tgtEl>
                                        <p:attrNameLst>
                                          <p:attrName>fillcolor</p:attrName>
                                        </p:attrNameLst>
                                      </p:cBhvr>
                                      <p:to>
                                        <a:srgbClr val="008000"/>
                                      </p:to>
                                    </p:animClr>
                                    <p:set>
                                      <p:cBhvr>
                                        <p:cTn id="195" dur="10" fill="hold"/>
                                        <p:tgtEl>
                                          <p:spTgt spid="56"/>
                                        </p:tgtEl>
                                        <p:attrNameLst>
                                          <p:attrName>fill.type</p:attrName>
                                        </p:attrNameLst>
                                      </p:cBhvr>
                                      <p:to>
                                        <p:strVal val="solid"/>
                                      </p:to>
                                    </p:set>
                                    <p:set>
                                      <p:cBhvr>
                                        <p:cTn id="196" dur="10" fill="hold"/>
                                        <p:tgtEl>
                                          <p:spTgt spid="56"/>
                                        </p:tgtEl>
                                        <p:attrNameLst>
                                          <p:attrName>fill.on</p:attrName>
                                        </p:attrNameLst>
                                      </p:cBhvr>
                                      <p:to>
                                        <p:strVal val="true"/>
                                      </p:to>
                                    </p:set>
                                  </p:childTnLst>
                                </p:cTn>
                              </p:par>
                              <p:par>
                                <p:cTn id="197" presetID="7" presetClass="emph" presetSubtype="2" fill="hold" nodeType="withEffect">
                                  <p:stCondLst>
                                    <p:cond delay="0"/>
                                  </p:stCondLst>
                                  <p:childTnLst>
                                    <p:animClr clrSpc="rgb" dir="cw">
                                      <p:cBhvr>
                                        <p:cTn id="198" dur="10" fill="hold"/>
                                        <p:tgtEl>
                                          <p:spTgt spid="50"/>
                                        </p:tgtEl>
                                        <p:attrNameLst>
                                          <p:attrName>stroke.color</p:attrName>
                                        </p:attrNameLst>
                                      </p:cBhvr>
                                      <p:to>
                                        <a:srgbClr val="008000"/>
                                      </p:to>
                                    </p:animClr>
                                    <p:set>
                                      <p:cBhvr>
                                        <p:cTn id="199" dur="10" fill="hold"/>
                                        <p:tgtEl>
                                          <p:spTgt spid="50"/>
                                        </p:tgtEl>
                                        <p:attrNameLst>
                                          <p:attrName>stroke.on</p:attrName>
                                        </p:attrNameLst>
                                      </p:cBhvr>
                                      <p:to>
                                        <p:strVal val="true"/>
                                      </p:to>
                                    </p:set>
                                  </p:childTnLst>
                                </p:cTn>
                              </p:par>
                              <p:par>
                                <p:cTn id="200" presetID="7" presetClass="emph" presetSubtype="2" fill="hold" nodeType="withEffect">
                                  <p:stCondLst>
                                    <p:cond delay="0"/>
                                  </p:stCondLst>
                                  <p:childTnLst>
                                    <p:animClr clrSpc="rgb" dir="cw">
                                      <p:cBhvr>
                                        <p:cTn id="201" dur="10" fill="hold"/>
                                        <p:tgtEl>
                                          <p:spTgt spid="56"/>
                                        </p:tgtEl>
                                        <p:attrNameLst>
                                          <p:attrName>stroke.color</p:attrName>
                                        </p:attrNameLst>
                                      </p:cBhvr>
                                      <p:to>
                                        <a:srgbClr val="008000"/>
                                      </p:to>
                                    </p:animClr>
                                    <p:set>
                                      <p:cBhvr>
                                        <p:cTn id="202" dur="10" fill="hold"/>
                                        <p:tgtEl>
                                          <p:spTgt spid="56"/>
                                        </p:tgtEl>
                                        <p:attrNameLst>
                                          <p:attrName>stroke.on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p:bldP spid="52" grpId="0" animBg="1"/>
      <p:bldP spid="58" grpId="0" animBg="1"/>
      <p:bldP spid="32" grpId="0" animBg="1"/>
      <p:bldP spid="40" grpId="0" animBg="1"/>
      <p:bldP spid="46" grpId="0" animBg="1"/>
      <p:bldP spid="31" grpId="0"/>
      <p:bldP spid="29" grpId="0" animBg="1"/>
      <p:bldP spid="30" grpId="0" animBg="1"/>
      <p:bldP spid="33" grpId="0"/>
      <p:bldP spid="35" grpId="0"/>
      <p:bldP spid="38" grpId="0" animBg="1"/>
      <p:bldP spid="39" grpId="0" animBg="1"/>
      <p:bldP spid="44" grpId="0" animBg="1"/>
      <p:bldP spid="45" grpId="0" animBg="1"/>
      <p:bldP spid="50" grpId="0" animBg="1"/>
      <p:bldP spid="51" grpId="0" animBg="1"/>
      <p:bldP spid="56" grpId="0" animBg="1"/>
      <p:bldP spid="57" grpId="0" animBg="1"/>
      <p:bldP spid="59" grpId="0"/>
      <p:bldP spid="59" grpId="1"/>
      <p:bldP spid="93" grpId="0"/>
      <p:bldP spid="93" grpId="1"/>
      <p:bldP spid="94" grpId="0"/>
      <p:bldP spid="95" grpId="0"/>
      <p:bldP spid="96" grpId="0"/>
      <p:bldP spid="130" grpId="0"/>
      <p:bldP spid="84" grpId="0"/>
      <p:bldP spid="85" grpId="0"/>
      <p:bldP spid="62" grpId="0"/>
      <p:bldP spid="64" grpId="0"/>
      <p:bldP spid="86"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SPR Search Space: Other Modifications</a:t>
            </a:r>
            <a:endParaRPr lang="en-US" dirty="0"/>
          </a:p>
        </p:txBody>
      </p:sp>
      <p:sp>
        <p:nvSpPr>
          <p:cNvPr id="5" name="TextBox 4"/>
          <p:cNvSpPr txBox="1"/>
          <p:nvPr/>
        </p:nvSpPr>
        <p:spPr>
          <a:xfrm>
            <a:off x="3280311" y="2544228"/>
            <a:ext cx="373219" cy="584776"/>
          </a:xfrm>
          <a:prstGeom prst="rect">
            <a:avLst/>
          </a:prstGeom>
          <a:noFill/>
        </p:spPr>
        <p:txBody>
          <a:bodyPr wrap="none" rtlCol="0">
            <a:spAutoFit/>
          </a:bodyPr>
          <a:lstStyle/>
          <a:p>
            <a:r>
              <a:rPr lang="en-US" sz="3200" dirty="0" smtClean="0"/>
              <a:t>S</a:t>
            </a:r>
          </a:p>
        </p:txBody>
      </p:sp>
      <p:sp>
        <p:nvSpPr>
          <p:cNvPr id="6" name="TextBox 5"/>
          <p:cNvSpPr txBox="1"/>
          <p:nvPr/>
        </p:nvSpPr>
        <p:spPr>
          <a:xfrm>
            <a:off x="4529630" y="2544228"/>
            <a:ext cx="1856398" cy="584776"/>
          </a:xfrm>
          <a:prstGeom prst="rect">
            <a:avLst/>
          </a:prstGeom>
          <a:noFill/>
        </p:spPr>
        <p:txBody>
          <a:bodyPr wrap="none" rtlCol="0">
            <a:spAutoFit/>
          </a:bodyPr>
          <a:lstStyle/>
          <a:p>
            <a:r>
              <a:rPr lang="en-US" sz="3200" dirty="0" smtClean="0">
                <a:solidFill>
                  <a:srgbClr val="595959"/>
                </a:solidFill>
              </a:rPr>
              <a:t>if ( </a:t>
            </a:r>
            <a:r>
              <a:rPr lang="en-US" sz="3200" b="1" dirty="0" smtClean="0"/>
              <a:t>E </a:t>
            </a:r>
            <a:r>
              <a:rPr lang="en-US" sz="3200" dirty="0" smtClean="0">
                <a:solidFill>
                  <a:schemeClr val="tx1">
                    <a:lumMod val="65000"/>
                    <a:lumOff val="35000"/>
                  </a:schemeClr>
                </a:solidFill>
              </a:rPr>
              <a:t>)</a:t>
            </a:r>
            <a:r>
              <a:rPr lang="en-US" sz="3200" dirty="0" smtClean="0"/>
              <a:t> </a:t>
            </a:r>
            <a:r>
              <a:rPr lang="en-US" sz="3200" dirty="0" smtClean="0">
                <a:solidFill>
                  <a:srgbClr val="595959"/>
                </a:solidFill>
              </a:rPr>
              <a:t>{ S }</a:t>
            </a:r>
          </a:p>
        </p:txBody>
      </p:sp>
      <p:sp>
        <p:nvSpPr>
          <p:cNvPr id="9" name="TextBox 8"/>
          <p:cNvSpPr txBox="1"/>
          <p:nvPr/>
        </p:nvSpPr>
        <p:spPr>
          <a:xfrm>
            <a:off x="4523542" y="3163678"/>
            <a:ext cx="2940629" cy="584776"/>
          </a:xfrm>
          <a:prstGeom prst="rect">
            <a:avLst/>
          </a:prstGeom>
          <a:noFill/>
        </p:spPr>
        <p:txBody>
          <a:bodyPr wrap="none" rtlCol="0">
            <a:spAutoFit/>
          </a:bodyPr>
          <a:lstStyle/>
          <a:p>
            <a:r>
              <a:rPr lang="en-US" sz="3200" dirty="0" smtClean="0">
                <a:solidFill>
                  <a:srgbClr val="595959"/>
                </a:solidFill>
              </a:rPr>
              <a:t>if ( </a:t>
            </a:r>
            <a:r>
              <a:rPr lang="en-US" sz="3200" b="1" dirty="0" smtClean="0"/>
              <a:t>E </a:t>
            </a:r>
            <a:r>
              <a:rPr lang="en-US" sz="3200" dirty="0" smtClean="0">
                <a:solidFill>
                  <a:srgbClr val="595959"/>
                </a:solidFill>
              </a:rPr>
              <a:t>)</a:t>
            </a:r>
            <a:r>
              <a:rPr lang="en-US" sz="3200" dirty="0" smtClean="0"/>
              <a:t> return </a:t>
            </a:r>
            <a:r>
              <a:rPr lang="en-US" sz="3200" b="1" dirty="0" smtClean="0"/>
              <a:t>c</a:t>
            </a:r>
            <a:r>
              <a:rPr lang="en-US" sz="3200" dirty="0" smtClean="0">
                <a:solidFill>
                  <a:srgbClr val="595959"/>
                </a:solidFill>
              </a:rPr>
              <a:t>; S</a:t>
            </a:r>
          </a:p>
        </p:txBody>
      </p:sp>
      <p:sp>
        <p:nvSpPr>
          <p:cNvPr id="13" name="TextBox 12"/>
          <p:cNvSpPr txBox="1"/>
          <p:nvPr/>
        </p:nvSpPr>
        <p:spPr>
          <a:xfrm>
            <a:off x="3280311" y="3163678"/>
            <a:ext cx="373219" cy="584776"/>
          </a:xfrm>
          <a:prstGeom prst="rect">
            <a:avLst/>
          </a:prstGeom>
          <a:noFill/>
        </p:spPr>
        <p:txBody>
          <a:bodyPr wrap="none" rtlCol="0">
            <a:spAutoFit/>
          </a:bodyPr>
          <a:lstStyle/>
          <a:p>
            <a:r>
              <a:rPr lang="en-US" sz="3200" dirty="0" smtClean="0"/>
              <a:t>S</a:t>
            </a:r>
          </a:p>
        </p:txBody>
      </p:sp>
      <p:sp>
        <p:nvSpPr>
          <p:cNvPr id="17" name="Right Arrow 16"/>
          <p:cNvSpPr/>
          <p:nvPr/>
        </p:nvSpPr>
        <p:spPr>
          <a:xfrm>
            <a:off x="3797109" y="2748621"/>
            <a:ext cx="533400" cy="228600"/>
          </a:xfrm>
          <a:prstGeom prst="rightArrow">
            <a:avLst/>
          </a:prstGeom>
          <a:solidFill>
            <a:srgbClr val="FFFF00"/>
          </a:solidFill>
          <a:ln w="12700" cmpd="sng">
            <a:solidFill>
              <a:srgbClr val="FF66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9" name="Right Arrow 18"/>
          <p:cNvSpPr/>
          <p:nvPr/>
        </p:nvSpPr>
        <p:spPr>
          <a:xfrm>
            <a:off x="3791021" y="3346465"/>
            <a:ext cx="533400" cy="228600"/>
          </a:xfrm>
          <a:prstGeom prst="rightArrow">
            <a:avLst/>
          </a:prstGeom>
          <a:solidFill>
            <a:srgbClr val="FFFF00"/>
          </a:solidFill>
          <a:ln w="12700" cmpd="sng">
            <a:solidFill>
              <a:srgbClr val="FF66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8" name="TextBox 37"/>
          <p:cNvSpPr txBox="1"/>
          <p:nvPr/>
        </p:nvSpPr>
        <p:spPr>
          <a:xfrm>
            <a:off x="3280311" y="4637578"/>
            <a:ext cx="378629" cy="584776"/>
          </a:xfrm>
          <a:prstGeom prst="rect">
            <a:avLst/>
          </a:prstGeom>
          <a:noFill/>
        </p:spPr>
        <p:txBody>
          <a:bodyPr wrap="none" rtlCol="0">
            <a:spAutoFit/>
          </a:bodyPr>
          <a:lstStyle/>
          <a:p>
            <a:r>
              <a:rPr lang="en-US" sz="3200" dirty="0" smtClean="0"/>
              <a:t>S</a:t>
            </a:r>
          </a:p>
        </p:txBody>
      </p:sp>
      <p:sp>
        <p:nvSpPr>
          <p:cNvPr id="39" name="TextBox 38"/>
          <p:cNvSpPr txBox="1"/>
          <p:nvPr/>
        </p:nvSpPr>
        <p:spPr>
          <a:xfrm>
            <a:off x="4529630" y="4637578"/>
            <a:ext cx="4137671" cy="584776"/>
          </a:xfrm>
          <a:prstGeom prst="rect">
            <a:avLst/>
          </a:prstGeom>
          <a:noFill/>
        </p:spPr>
        <p:txBody>
          <a:bodyPr wrap="none" rtlCol="0">
            <a:spAutoFit/>
          </a:bodyPr>
          <a:lstStyle/>
          <a:p>
            <a:r>
              <a:rPr lang="en-US" sz="3200" dirty="0" smtClean="0">
                <a:solidFill>
                  <a:srgbClr val="000000"/>
                </a:solidFill>
              </a:rPr>
              <a:t>Q[</a:t>
            </a:r>
            <a:r>
              <a:rPr lang="en-US" sz="3200" dirty="0" smtClean="0"/>
              <a:t>replace v1 with v2]; S</a:t>
            </a:r>
          </a:p>
        </p:txBody>
      </p:sp>
      <p:sp>
        <p:nvSpPr>
          <p:cNvPr id="40" name="Right Arrow 39"/>
          <p:cNvSpPr/>
          <p:nvPr/>
        </p:nvSpPr>
        <p:spPr>
          <a:xfrm>
            <a:off x="3797109" y="4872598"/>
            <a:ext cx="533400" cy="228600"/>
          </a:xfrm>
          <a:prstGeom prst="rightArrow">
            <a:avLst/>
          </a:prstGeom>
          <a:solidFill>
            <a:srgbClr val="FFFF00"/>
          </a:solidFill>
          <a:ln w="12700" cmpd="sng">
            <a:solidFill>
              <a:srgbClr val="FF66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41" name="Group 40"/>
          <p:cNvGrpSpPr/>
          <p:nvPr/>
        </p:nvGrpSpPr>
        <p:grpSpPr>
          <a:xfrm>
            <a:off x="3280311" y="4032933"/>
            <a:ext cx="4909696" cy="584776"/>
            <a:chOff x="2679214" y="1551745"/>
            <a:chExt cx="4909696" cy="584776"/>
          </a:xfrm>
        </p:grpSpPr>
        <p:sp>
          <p:nvSpPr>
            <p:cNvPr id="42" name="TextBox 41"/>
            <p:cNvSpPr txBox="1"/>
            <p:nvPr/>
          </p:nvSpPr>
          <p:spPr>
            <a:xfrm>
              <a:off x="2679214" y="1551745"/>
              <a:ext cx="378629" cy="584776"/>
            </a:xfrm>
            <a:prstGeom prst="rect">
              <a:avLst/>
            </a:prstGeom>
            <a:noFill/>
          </p:spPr>
          <p:txBody>
            <a:bodyPr wrap="none" rtlCol="0">
              <a:spAutoFit/>
            </a:bodyPr>
            <a:lstStyle/>
            <a:p>
              <a:r>
                <a:rPr lang="en-US" sz="3200" dirty="0" smtClean="0"/>
                <a:t>S</a:t>
              </a:r>
            </a:p>
          </p:txBody>
        </p:sp>
        <p:sp>
          <p:nvSpPr>
            <p:cNvPr id="43" name="TextBox 42"/>
            <p:cNvSpPr txBox="1"/>
            <p:nvPr/>
          </p:nvSpPr>
          <p:spPr>
            <a:xfrm>
              <a:off x="3928533" y="1551745"/>
              <a:ext cx="3660377" cy="584776"/>
            </a:xfrm>
            <a:prstGeom prst="rect">
              <a:avLst/>
            </a:prstGeom>
            <a:noFill/>
          </p:spPr>
          <p:txBody>
            <a:bodyPr wrap="none" rtlCol="0">
              <a:spAutoFit/>
            </a:bodyPr>
            <a:lstStyle/>
            <a:p>
              <a:r>
                <a:rPr lang="en-US" sz="3200" dirty="0" smtClean="0">
                  <a:solidFill>
                    <a:srgbClr val="000000"/>
                  </a:solidFill>
                </a:rPr>
                <a:t>S[replace v1 with v2]</a:t>
              </a:r>
              <a:endParaRPr lang="en-US" sz="3200" dirty="0" smtClean="0"/>
            </a:p>
          </p:txBody>
        </p:sp>
        <p:sp>
          <p:nvSpPr>
            <p:cNvPr id="44" name="Right Arrow 43"/>
            <p:cNvSpPr/>
            <p:nvPr/>
          </p:nvSpPr>
          <p:spPr>
            <a:xfrm>
              <a:off x="3196012" y="1786765"/>
              <a:ext cx="533400" cy="228600"/>
            </a:xfrm>
            <a:prstGeom prst="rightArrow">
              <a:avLst/>
            </a:prstGeom>
            <a:solidFill>
              <a:srgbClr val="FFFF00"/>
            </a:solidFill>
            <a:ln w="12700" cmpd="sng">
              <a:solidFill>
                <a:srgbClr val="FF66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47" name="TextBox 46"/>
          <p:cNvSpPr txBox="1"/>
          <p:nvPr/>
        </p:nvSpPr>
        <p:spPr>
          <a:xfrm>
            <a:off x="666491" y="1834257"/>
            <a:ext cx="2993127" cy="584776"/>
          </a:xfrm>
          <a:prstGeom prst="rect">
            <a:avLst/>
          </a:prstGeom>
          <a:noFill/>
        </p:spPr>
        <p:txBody>
          <a:bodyPr wrap="none" rtlCol="0">
            <a:spAutoFit/>
          </a:bodyPr>
          <a:lstStyle/>
          <a:p>
            <a:r>
              <a:rPr lang="en-US" sz="3200" dirty="0"/>
              <a:t>i</a:t>
            </a:r>
            <a:r>
              <a:rPr lang="en-US" sz="3200" dirty="0" smtClean="0"/>
              <a:t>f (C) {…} else {…}</a:t>
            </a:r>
          </a:p>
        </p:txBody>
      </p:sp>
      <p:sp>
        <p:nvSpPr>
          <p:cNvPr id="48" name="TextBox 47"/>
          <p:cNvSpPr txBox="1"/>
          <p:nvPr/>
        </p:nvSpPr>
        <p:spPr>
          <a:xfrm>
            <a:off x="4529630" y="1834257"/>
            <a:ext cx="3954929" cy="584776"/>
          </a:xfrm>
          <a:prstGeom prst="rect">
            <a:avLst/>
          </a:prstGeom>
          <a:noFill/>
        </p:spPr>
        <p:txBody>
          <a:bodyPr wrap="none" rtlCol="0">
            <a:spAutoFit/>
          </a:bodyPr>
          <a:lstStyle/>
          <a:p>
            <a:r>
              <a:rPr lang="en-US" sz="3200" dirty="0">
                <a:solidFill>
                  <a:schemeClr val="tx1">
                    <a:lumMod val="65000"/>
                    <a:lumOff val="35000"/>
                  </a:schemeClr>
                </a:solidFill>
              </a:rPr>
              <a:t>i</a:t>
            </a:r>
            <a:r>
              <a:rPr lang="en-US" sz="3200" dirty="0" smtClean="0">
                <a:solidFill>
                  <a:schemeClr val="tx1">
                    <a:lumMod val="65000"/>
                    <a:lumOff val="35000"/>
                  </a:schemeClr>
                </a:solidFill>
              </a:rPr>
              <a:t>f (C </a:t>
            </a:r>
            <a:r>
              <a:rPr lang="en-US" sz="3200" b="1" dirty="0" smtClean="0">
                <a:solidFill>
                  <a:srgbClr val="000000"/>
                </a:solidFill>
              </a:rPr>
              <a:t>|</a:t>
            </a:r>
            <a:r>
              <a:rPr lang="en-US" sz="3200" b="1" smtClean="0">
                <a:solidFill>
                  <a:srgbClr val="000000"/>
                </a:solidFill>
              </a:rPr>
              <a:t>|  E </a:t>
            </a:r>
            <a:r>
              <a:rPr lang="en-US" sz="3200" dirty="0" smtClean="0">
                <a:solidFill>
                  <a:srgbClr val="595959"/>
                </a:solidFill>
              </a:rPr>
              <a:t>) {…} else {…}</a:t>
            </a:r>
          </a:p>
        </p:txBody>
      </p:sp>
      <p:sp>
        <p:nvSpPr>
          <p:cNvPr id="50" name="Right Arrow 49"/>
          <p:cNvSpPr/>
          <p:nvPr/>
        </p:nvSpPr>
        <p:spPr>
          <a:xfrm>
            <a:off x="3797109" y="2049453"/>
            <a:ext cx="533400" cy="228600"/>
          </a:xfrm>
          <a:prstGeom prst="rightArrow">
            <a:avLst/>
          </a:prstGeom>
          <a:solidFill>
            <a:srgbClr val="FFFF00"/>
          </a:solidFill>
          <a:ln w="12700" cmpd="sng">
            <a:solidFill>
              <a:srgbClr val="FF66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1" name="TextBox 50"/>
          <p:cNvSpPr txBox="1"/>
          <p:nvPr/>
        </p:nvSpPr>
        <p:spPr>
          <a:xfrm>
            <a:off x="1070328" y="4032933"/>
            <a:ext cx="1495722" cy="584776"/>
          </a:xfrm>
          <a:prstGeom prst="rect">
            <a:avLst/>
          </a:prstGeom>
          <a:noFill/>
        </p:spPr>
        <p:txBody>
          <a:bodyPr wrap="none" rtlCol="0">
            <a:spAutoFit/>
          </a:bodyPr>
          <a:lstStyle/>
          <a:p>
            <a:r>
              <a:rPr lang="en-US" sz="3200" dirty="0" smtClean="0">
                <a:solidFill>
                  <a:srgbClr val="000000"/>
                </a:solidFill>
              </a:rPr>
              <a:t>Replace</a:t>
            </a:r>
            <a:endParaRPr lang="en-US" sz="3200" b="1" dirty="0" smtClean="0">
              <a:solidFill>
                <a:srgbClr val="000000"/>
              </a:solidFill>
            </a:endParaRPr>
          </a:p>
        </p:txBody>
      </p:sp>
      <p:sp>
        <p:nvSpPr>
          <p:cNvPr id="52" name="TextBox 51"/>
          <p:cNvSpPr txBox="1"/>
          <p:nvPr/>
        </p:nvSpPr>
        <p:spPr>
          <a:xfrm>
            <a:off x="173926" y="4637578"/>
            <a:ext cx="2797761" cy="584776"/>
          </a:xfrm>
          <a:prstGeom prst="rect">
            <a:avLst/>
          </a:prstGeom>
          <a:noFill/>
        </p:spPr>
        <p:txBody>
          <a:bodyPr wrap="none" rtlCol="0">
            <a:spAutoFit/>
          </a:bodyPr>
          <a:lstStyle/>
          <a:p>
            <a:pPr algn="ctr"/>
            <a:r>
              <a:rPr lang="en-US" sz="3200" dirty="0" smtClean="0">
                <a:solidFill>
                  <a:srgbClr val="000000"/>
                </a:solidFill>
              </a:rPr>
              <a:t>Copy &amp; Replace</a:t>
            </a:r>
          </a:p>
        </p:txBody>
      </p:sp>
      <p:sp>
        <p:nvSpPr>
          <p:cNvPr id="24" name="TextBox 23"/>
          <p:cNvSpPr txBox="1"/>
          <p:nvPr/>
        </p:nvSpPr>
        <p:spPr>
          <a:xfrm>
            <a:off x="1052209" y="5503282"/>
            <a:ext cx="1577675" cy="584776"/>
          </a:xfrm>
          <a:prstGeom prst="rect">
            <a:avLst/>
          </a:prstGeom>
          <a:noFill/>
        </p:spPr>
        <p:txBody>
          <a:bodyPr wrap="none" rtlCol="0">
            <a:spAutoFit/>
          </a:bodyPr>
          <a:lstStyle/>
          <a:p>
            <a:pPr algn="ctr"/>
            <a:r>
              <a:rPr lang="en-US" sz="3200" dirty="0" smtClean="0">
                <a:solidFill>
                  <a:srgbClr val="000000"/>
                </a:solidFill>
              </a:rPr>
              <a:t>Initialize</a:t>
            </a:r>
          </a:p>
        </p:txBody>
      </p:sp>
      <p:sp>
        <p:nvSpPr>
          <p:cNvPr id="25" name="TextBox 24"/>
          <p:cNvSpPr txBox="1"/>
          <p:nvPr/>
        </p:nvSpPr>
        <p:spPr>
          <a:xfrm>
            <a:off x="4529630" y="5503282"/>
            <a:ext cx="4122192" cy="523220"/>
          </a:xfrm>
          <a:prstGeom prst="rect">
            <a:avLst/>
          </a:prstGeom>
          <a:noFill/>
        </p:spPr>
        <p:txBody>
          <a:bodyPr wrap="none" rtlCol="0">
            <a:spAutoFit/>
          </a:bodyPr>
          <a:lstStyle/>
          <a:p>
            <a:r>
              <a:rPr lang="en-US" sz="2800" dirty="0" err="1" smtClean="0">
                <a:solidFill>
                  <a:srgbClr val="000000"/>
                </a:solidFill>
              </a:rPr>
              <a:t>memset</a:t>
            </a:r>
            <a:r>
              <a:rPr lang="en-US" sz="2800" dirty="0" smtClean="0">
                <a:solidFill>
                  <a:srgbClr val="000000"/>
                </a:solidFill>
              </a:rPr>
              <a:t>(&amp;e, 0, </a:t>
            </a:r>
            <a:r>
              <a:rPr lang="en-US" sz="2800" dirty="0" err="1" smtClean="0">
                <a:solidFill>
                  <a:srgbClr val="000000"/>
                </a:solidFill>
              </a:rPr>
              <a:t>sizeof</a:t>
            </a:r>
            <a:r>
              <a:rPr lang="en-US" sz="2800" dirty="0" smtClean="0">
                <a:solidFill>
                  <a:srgbClr val="000000"/>
                </a:solidFill>
              </a:rPr>
              <a:t>(e)); S</a:t>
            </a:r>
            <a:endParaRPr lang="en-US" sz="2800" dirty="0">
              <a:solidFill>
                <a:srgbClr val="000000"/>
              </a:solidFill>
            </a:endParaRPr>
          </a:p>
        </p:txBody>
      </p:sp>
      <p:sp>
        <p:nvSpPr>
          <p:cNvPr id="26" name="TextBox 25"/>
          <p:cNvSpPr txBox="1"/>
          <p:nvPr/>
        </p:nvSpPr>
        <p:spPr>
          <a:xfrm>
            <a:off x="3289449" y="5503282"/>
            <a:ext cx="378629" cy="584776"/>
          </a:xfrm>
          <a:prstGeom prst="rect">
            <a:avLst/>
          </a:prstGeom>
          <a:noFill/>
        </p:spPr>
        <p:txBody>
          <a:bodyPr wrap="none" rtlCol="0">
            <a:spAutoFit/>
          </a:bodyPr>
          <a:lstStyle/>
          <a:p>
            <a:r>
              <a:rPr lang="en-US" sz="3200" dirty="0" smtClean="0"/>
              <a:t>S</a:t>
            </a:r>
          </a:p>
        </p:txBody>
      </p:sp>
      <p:sp>
        <p:nvSpPr>
          <p:cNvPr id="27" name="Right Arrow 26"/>
          <p:cNvSpPr/>
          <p:nvPr/>
        </p:nvSpPr>
        <p:spPr>
          <a:xfrm>
            <a:off x="3797109" y="5681370"/>
            <a:ext cx="533400" cy="228600"/>
          </a:xfrm>
          <a:prstGeom prst="rightArrow">
            <a:avLst/>
          </a:prstGeom>
          <a:solidFill>
            <a:srgbClr val="FFFF00"/>
          </a:solidFill>
          <a:ln w="12700" cmpd="sng">
            <a:solidFill>
              <a:srgbClr val="FF66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 name="Slide Number Placeholder 2"/>
          <p:cNvSpPr>
            <a:spLocks noGrp="1"/>
          </p:cNvSpPr>
          <p:nvPr>
            <p:ph type="sldNum" sz="quarter" idx="12"/>
          </p:nvPr>
        </p:nvSpPr>
        <p:spPr/>
        <p:txBody>
          <a:bodyPr/>
          <a:lstStyle/>
          <a:p>
            <a:fld id="{EDFC4091-B588-AE4D-839F-133859BC685A}" type="slidenum">
              <a:rPr lang="en-US" smtClean="0"/>
              <a:t>20</a:t>
            </a:fld>
            <a:endParaRPr lang="en-US"/>
          </a:p>
        </p:txBody>
      </p:sp>
    </p:spTree>
    <p:extLst>
      <p:ext uri="{BB962C8B-B14F-4D97-AF65-F5344CB8AC3E}">
        <p14:creationId xmlns:p14="http://schemas.microsoft.com/office/powerpoint/2010/main" val="370730168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smtClean="0"/>
              <a:t>Prophet</a:t>
            </a:r>
            <a:endParaRPr lang="en-US" sz="4000" dirty="0"/>
          </a:p>
        </p:txBody>
      </p:sp>
      <p:grpSp>
        <p:nvGrpSpPr>
          <p:cNvPr id="25" name="Group 24"/>
          <p:cNvGrpSpPr/>
          <p:nvPr/>
        </p:nvGrpSpPr>
        <p:grpSpPr>
          <a:xfrm>
            <a:off x="343185" y="2328152"/>
            <a:ext cx="2992582" cy="2119157"/>
            <a:chOff x="457200" y="2452843"/>
            <a:chExt cx="3205721" cy="2168963"/>
          </a:xfrm>
        </p:grpSpPr>
        <p:pic>
          <p:nvPicPr>
            <p:cNvPr id="5" name="Picture 4" descr="Screen Shot 2016-03-22 at 10.04.37 P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7298" y="3038032"/>
              <a:ext cx="440196" cy="463364"/>
            </a:xfrm>
            <a:prstGeom prst="rect">
              <a:avLst/>
            </a:prstGeom>
          </p:spPr>
        </p:pic>
        <p:pic>
          <p:nvPicPr>
            <p:cNvPr id="6" name="Picture 5" descr="Screen Shot 2016-03-22 at 10.04.37 P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52281" y="2629388"/>
              <a:ext cx="440196" cy="463364"/>
            </a:xfrm>
            <a:prstGeom prst="rect">
              <a:avLst/>
            </a:prstGeom>
          </p:spPr>
        </p:pic>
        <p:pic>
          <p:nvPicPr>
            <p:cNvPr id="7" name="Picture 6" descr="Screen Shot 2016-03-22 at 10.04.37 P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21658" y="2570447"/>
              <a:ext cx="440196" cy="463364"/>
            </a:xfrm>
            <a:prstGeom prst="rect">
              <a:avLst/>
            </a:prstGeom>
          </p:spPr>
        </p:pic>
        <p:pic>
          <p:nvPicPr>
            <p:cNvPr id="8" name="Picture 7" descr="Screen Shot 2016-03-22 at 10.04.37 P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12046" y="3033811"/>
              <a:ext cx="440196" cy="463364"/>
            </a:xfrm>
            <a:prstGeom prst="rect">
              <a:avLst/>
            </a:prstGeom>
          </p:spPr>
        </p:pic>
        <p:pic>
          <p:nvPicPr>
            <p:cNvPr id="9" name="Picture 8" descr="Screen Shot 2016-03-22 at 10.04.42 PM.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307580" y="3649575"/>
              <a:ext cx="408932" cy="401758"/>
            </a:xfrm>
            <a:prstGeom prst="rect">
              <a:avLst/>
            </a:prstGeom>
          </p:spPr>
        </p:pic>
        <p:sp>
          <p:nvSpPr>
            <p:cNvPr id="10" name="Oval 9"/>
            <p:cNvSpPr/>
            <p:nvPr/>
          </p:nvSpPr>
          <p:spPr>
            <a:xfrm>
              <a:off x="457200" y="2452843"/>
              <a:ext cx="3205721" cy="2168963"/>
            </a:xfrm>
            <a:prstGeom prst="ellipse">
              <a:avLst/>
            </a:prstGeom>
            <a:noFill/>
            <a:ln w="1905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i="1" dirty="0"/>
            </a:p>
          </p:txBody>
        </p:sp>
        <p:pic>
          <p:nvPicPr>
            <p:cNvPr id="11" name="Picture 10" descr="Screen Shot 2016-03-22 at 10.04.37 P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09372" y="3819651"/>
              <a:ext cx="440196" cy="463364"/>
            </a:xfrm>
            <a:prstGeom prst="rect">
              <a:avLst/>
            </a:prstGeom>
          </p:spPr>
        </p:pic>
        <p:pic>
          <p:nvPicPr>
            <p:cNvPr id="12" name="Picture 11" descr="Screen Shot 2016-03-22 at 10.04.37 P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71850" y="4101728"/>
              <a:ext cx="440196" cy="463364"/>
            </a:xfrm>
            <a:prstGeom prst="rect">
              <a:avLst/>
            </a:prstGeom>
          </p:spPr>
        </p:pic>
        <p:pic>
          <p:nvPicPr>
            <p:cNvPr id="13" name="Picture 12" descr="Screen Shot 2016-03-22 at 10.04.37 P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00919" y="3819651"/>
              <a:ext cx="440196" cy="463364"/>
            </a:xfrm>
            <a:prstGeom prst="rect">
              <a:avLst/>
            </a:prstGeom>
          </p:spPr>
        </p:pic>
        <p:pic>
          <p:nvPicPr>
            <p:cNvPr id="14" name="Picture 13" descr="Screen Shot 2016-03-22 at 10.04.42 PM.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898648" y="2516905"/>
              <a:ext cx="408932" cy="401758"/>
            </a:xfrm>
            <a:prstGeom prst="rect">
              <a:avLst/>
            </a:prstGeom>
          </p:spPr>
        </p:pic>
        <p:pic>
          <p:nvPicPr>
            <p:cNvPr id="17" name="Picture 16" descr="Screen Shot 2016-03-22 at 10.04.37 P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52242" y="3501396"/>
              <a:ext cx="440196" cy="463364"/>
            </a:xfrm>
            <a:prstGeom prst="rect">
              <a:avLst/>
            </a:prstGeom>
          </p:spPr>
        </p:pic>
        <p:sp>
          <p:nvSpPr>
            <p:cNvPr id="22" name="Oval 21"/>
            <p:cNvSpPr/>
            <p:nvPr/>
          </p:nvSpPr>
          <p:spPr>
            <a:xfrm>
              <a:off x="2003594" y="3197664"/>
              <a:ext cx="172615" cy="197264"/>
            </a:xfrm>
            <a:prstGeom prst="ellipse">
              <a:avLst/>
            </a:prstGeom>
            <a:noFill/>
            <a:ln w="508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23" name="Picture 22" descr="Screen Shot 2016-03-22 at 10.04.37 P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70542" y="3222539"/>
              <a:ext cx="440196" cy="463364"/>
            </a:xfrm>
            <a:prstGeom prst="rect">
              <a:avLst/>
            </a:prstGeom>
          </p:spPr>
        </p:pic>
      </p:grpSp>
      <p:sp>
        <p:nvSpPr>
          <p:cNvPr id="24" name="Rounded Rectangle 23"/>
          <p:cNvSpPr/>
          <p:nvPr/>
        </p:nvSpPr>
        <p:spPr>
          <a:xfrm>
            <a:off x="3850056" y="2593297"/>
            <a:ext cx="1870364" cy="1472340"/>
          </a:xfrm>
          <a:prstGeom prst="roundRect">
            <a:avLst/>
          </a:prstGeom>
          <a:noFill/>
          <a:ln w="34925">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500" dirty="0" smtClean="0">
                <a:solidFill>
                  <a:sysClr val="windowText" lastClr="000000"/>
                </a:solidFill>
              </a:rPr>
              <a:t>Patch Correctness Model</a:t>
            </a:r>
            <a:endParaRPr lang="en-US" sz="2500" dirty="0">
              <a:solidFill>
                <a:sysClr val="windowText" lastClr="000000"/>
              </a:solidFill>
            </a:endParaRPr>
          </a:p>
        </p:txBody>
      </p:sp>
      <p:grpSp>
        <p:nvGrpSpPr>
          <p:cNvPr id="38" name="Group 37"/>
          <p:cNvGrpSpPr/>
          <p:nvPr/>
        </p:nvGrpSpPr>
        <p:grpSpPr>
          <a:xfrm>
            <a:off x="6512836" y="1926394"/>
            <a:ext cx="1445232" cy="2935858"/>
            <a:chOff x="6512836" y="1926394"/>
            <a:chExt cx="1445232" cy="2935858"/>
          </a:xfrm>
        </p:grpSpPr>
        <p:pic>
          <p:nvPicPr>
            <p:cNvPr id="26" name="Picture 25" descr="Screen Shot 2016-03-22 at 10.04.37 P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12836" y="2538894"/>
              <a:ext cx="440196" cy="463364"/>
            </a:xfrm>
            <a:prstGeom prst="rect">
              <a:avLst/>
            </a:prstGeom>
            <a:ln>
              <a:noFill/>
            </a:ln>
          </p:spPr>
        </p:pic>
        <p:pic>
          <p:nvPicPr>
            <p:cNvPr id="27" name="Picture 26" descr="Screen Shot 2016-03-22 at 10.04.37 P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12836" y="3170834"/>
              <a:ext cx="440196" cy="463364"/>
            </a:xfrm>
            <a:prstGeom prst="rect">
              <a:avLst/>
            </a:prstGeom>
            <a:ln>
              <a:noFill/>
            </a:ln>
          </p:spPr>
        </p:pic>
        <p:pic>
          <p:nvPicPr>
            <p:cNvPr id="28" name="Picture 27" descr="Screen Shot 2016-03-22 at 10.04.42 PM.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544100" y="1926394"/>
              <a:ext cx="408932" cy="401758"/>
            </a:xfrm>
            <a:prstGeom prst="rect">
              <a:avLst/>
            </a:prstGeom>
            <a:ln>
              <a:noFill/>
            </a:ln>
          </p:spPr>
        </p:pic>
        <p:pic>
          <p:nvPicPr>
            <p:cNvPr id="29" name="Picture 28" descr="Screen Shot 2016-03-22 at 10.04.37 P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12836" y="3828047"/>
              <a:ext cx="440196" cy="463364"/>
            </a:xfrm>
            <a:prstGeom prst="rect">
              <a:avLst/>
            </a:prstGeom>
            <a:ln>
              <a:noFill/>
            </a:ln>
          </p:spPr>
        </p:pic>
        <p:sp>
          <p:nvSpPr>
            <p:cNvPr id="30" name="TextBox 29"/>
            <p:cNvSpPr txBox="1"/>
            <p:nvPr/>
          </p:nvSpPr>
          <p:spPr>
            <a:xfrm>
              <a:off x="7415837" y="1926394"/>
              <a:ext cx="476412" cy="369332"/>
            </a:xfrm>
            <a:prstGeom prst="rect">
              <a:avLst/>
            </a:prstGeom>
            <a:noFill/>
            <a:ln>
              <a:noFill/>
            </a:ln>
          </p:spPr>
          <p:txBody>
            <a:bodyPr wrap="none" rtlCol="0">
              <a:spAutoFit/>
            </a:bodyPr>
            <a:lstStyle/>
            <a:p>
              <a:r>
                <a:rPr lang="en-US" dirty="0" smtClean="0"/>
                <a:t>0.2</a:t>
              </a:r>
              <a:endParaRPr lang="en-US" dirty="0"/>
            </a:p>
          </p:txBody>
        </p:sp>
        <p:sp>
          <p:nvSpPr>
            <p:cNvPr id="31" name="TextBox 30"/>
            <p:cNvSpPr txBox="1"/>
            <p:nvPr/>
          </p:nvSpPr>
          <p:spPr>
            <a:xfrm>
              <a:off x="7364636" y="2612107"/>
              <a:ext cx="593432" cy="369332"/>
            </a:xfrm>
            <a:prstGeom prst="rect">
              <a:avLst/>
            </a:prstGeom>
            <a:noFill/>
            <a:ln>
              <a:noFill/>
            </a:ln>
          </p:spPr>
          <p:txBody>
            <a:bodyPr wrap="none" rtlCol="0">
              <a:spAutoFit/>
            </a:bodyPr>
            <a:lstStyle/>
            <a:p>
              <a:r>
                <a:rPr lang="en-US" dirty="0" smtClean="0"/>
                <a:t>0.05</a:t>
              </a:r>
              <a:endParaRPr lang="en-US" dirty="0"/>
            </a:p>
          </p:txBody>
        </p:sp>
        <p:sp>
          <p:nvSpPr>
            <p:cNvPr id="32" name="TextBox 31"/>
            <p:cNvSpPr txBox="1"/>
            <p:nvPr/>
          </p:nvSpPr>
          <p:spPr>
            <a:xfrm>
              <a:off x="7364636" y="3217850"/>
              <a:ext cx="593432" cy="369332"/>
            </a:xfrm>
            <a:prstGeom prst="rect">
              <a:avLst/>
            </a:prstGeom>
            <a:noFill/>
            <a:ln>
              <a:noFill/>
            </a:ln>
          </p:spPr>
          <p:txBody>
            <a:bodyPr wrap="none" rtlCol="0">
              <a:spAutoFit/>
            </a:bodyPr>
            <a:lstStyle/>
            <a:p>
              <a:r>
                <a:rPr lang="en-US" dirty="0" smtClean="0"/>
                <a:t>0.02</a:t>
              </a:r>
              <a:endParaRPr lang="en-US" dirty="0"/>
            </a:p>
          </p:txBody>
        </p:sp>
        <p:sp>
          <p:nvSpPr>
            <p:cNvPr id="33" name="TextBox 32"/>
            <p:cNvSpPr txBox="1"/>
            <p:nvPr/>
          </p:nvSpPr>
          <p:spPr>
            <a:xfrm>
              <a:off x="7364636" y="3894332"/>
              <a:ext cx="593432" cy="369332"/>
            </a:xfrm>
            <a:prstGeom prst="rect">
              <a:avLst/>
            </a:prstGeom>
            <a:noFill/>
            <a:ln>
              <a:noFill/>
            </a:ln>
          </p:spPr>
          <p:txBody>
            <a:bodyPr wrap="none" rtlCol="0">
              <a:spAutoFit/>
            </a:bodyPr>
            <a:lstStyle/>
            <a:p>
              <a:r>
                <a:rPr lang="en-US" dirty="0" smtClean="0"/>
                <a:t>0.01</a:t>
              </a:r>
              <a:endParaRPr lang="en-US" dirty="0"/>
            </a:p>
          </p:txBody>
        </p:sp>
        <p:sp>
          <p:nvSpPr>
            <p:cNvPr id="34" name="TextBox 33"/>
            <p:cNvSpPr txBox="1"/>
            <p:nvPr/>
          </p:nvSpPr>
          <p:spPr>
            <a:xfrm>
              <a:off x="7485481" y="4492920"/>
              <a:ext cx="343364" cy="369332"/>
            </a:xfrm>
            <a:prstGeom prst="rect">
              <a:avLst/>
            </a:prstGeom>
            <a:noFill/>
            <a:ln>
              <a:noFill/>
            </a:ln>
          </p:spPr>
          <p:txBody>
            <a:bodyPr wrap="none" rtlCol="0">
              <a:spAutoFit/>
            </a:bodyPr>
            <a:lstStyle/>
            <a:p>
              <a:r>
                <a:rPr lang="is-IS" dirty="0" smtClean="0"/>
                <a:t>…</a:t>
              </a:r>
              <a:endParaRPr lang="en-US" dirty="0"/>
            </a:p>
          </p:txBody>
        </p:sp>
        <p:sp>
          <p:nvSpPr>
            <p:cNvPr id="35" name="TextBox 34"/>
            <p:cNvSpPr txBox="1"/>
            <p:nvPr/>
          </p:nvSpPr>
          <p:spPr>
            <a:xfrm>
              <a:off x="6561252" y="4492920"/>
              <a:ext cx="343364" cy="369332"/>
            </a:xfrm>
            <a:prstGeom prst="rect">
              <a:avLst/>
            </a:prstGeom>
            <a:noFill/>
            <a:ln>
              <a:noFill/>
            </a:ln>
          </p:spPr>
          <p:txBody>
            <a:bodyPr wrap="none" rtlCol="0">
              <a:spAutoFit/>
            </a:bodyPr>
            <a:lstStyle/>
            <a:p>
              <a:r>
                <a:rPr lang="is-IS" dirty="0" smtClean="0"/>
                <a:t>…</a:t>
              </a:r>
              <a:endParaRPr lang="en-US" dirty="0"/>
            </a:p>
          </p:txBody>
        </p:sp>
      </p:grpSp>
      <p:sp>
        <p:nvSpPr>
          <p:cNvPr id="36" name="TextBox 35"/>
          <p:cNvSpPr txBox="1"/>
          <p:nvPr/>
        </p:nvSpPr>
        <p:spPr>
          <a:xfrm>
            <a:off x="877646" y="4755803"/>
            <a:ext cx="1825051" cy="461665"/>
          </a:xfrm>
          <a:prstGeom prst="rect">
            <a:avLst/>
          </a:prstGeom>
          <a:noFill/>
        </p:spPr>
        <p:txBody>
          <a:bodyPr wrap="none" rtlCol="0">
            <a:spAutoFit/>
          </a:bodyPr>
          <a:lstStyle/>
          <a:p>
            <a:r>
              <a:rPr lang="en-US" sz="2400" dirty="0" smtClean="0"/>
              <a:t>Search Space</a:t>
            </a:r>
            <a:endParaRPr lang="en-US" sz="2400" dirty="0"/>
          </a:p>
        </p:txBody>
      </p:sp>
      <p:sp>
        <p:nvSpPr>
          <p:cNvPr id="37" name="TextBox 36"/>
          <p:cNvSpPr txBox="1"/>
          <p:nvPr/>
        </p:nvSpPr>
        <p:spPr>
          <a:xfrm>
            <a:off x="5754777" y="5063761"/>
            <a:ext cx="3033074" cy="830997"/>
          </a:xfrm>
          <a:prstGeom prst="rect">
            <a:avLst/>
          </a:prstGeom>
          <a:noFill/>
        </p:spPr>
        <p:txBody>
          <a:bodyPr wrap="none" rtlCol="0">
            <a:spAutoFit/>
          </a:bodyPr>
          <a:lstStyle/>
          <a:p>
            <a:pPr algn="ctr"/>
            <a:r>
              <a:rPr lang="en-US" sz="2400" dirty="0" smtClean="0"/>
              <a:t>Rank Patches </a:t>
            </a:r>
          </a:p>
          <a:p>
            <a:pPr algn="ctr"/>
            <a:r>
              <a:rPr lang="en-US" sz="2400" dirty="0" smtClean="0"/>
              <a:t>with Probability Scores</a:t>
            </a:r>
            <a:endParaRPr lang="en-US" sz="2400" dirty="0"/>
          </a:p>
        </p:txBody>
      </p:sp>
      <p:sp>
        <p:nvSpPr>
          <p:cNvPr id="40" name="Rectangle 39"/>
          <p:cNvSpPr/>
          <p:nvPr/>
        </p:nvSpPr>
        <p:spPr>
          <a:xfrm>
            <a:off x="6413157" y="1828800"/>
            <a:ext cx="1544911" cy="3033452"/>
          </a:xfrm>
          <a:prstGeom prst="rect">
            <a:avLst/>
          </a:prstGeom>
          <a:noFill/>
          <a:ln w="1905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1" name="Right Arrow 40"/>
          <p:cNvSpPr/>
          <p:nvPr/>
        </p:nvSpPr>
        <p:spPr>
          <a:xfrm>
            <a:off x="3385472" y="3165895"/>
            <a:ext cx="414878" cy="357763"/>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2" name="Right Arrow 41"/>
          <p:cNvSpPr/>
          <p:nvPr/>
        </p:nvSpPr>
        <p:spPr>
          <a:xfrm>
            <a:off x="5859349" y="3175134"/>
            <a:ext cx="414878" cy="357763"/>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3" name="Slide Number Placeholder 42"/>
          <p:cNvSpPr>
            <a:spLocks noGrp="1"/>
          </p:cNvSpPr>
          <p:nvPr>
            <p:ph type="sldNum" sz="quarter" idx="12"/>
          </p:nvPr>
        </p:nvSpPr>
        <p:spPr/>
        <p:txBody>
          <a:bodyPr/>
          <a:lstStyle/>
          <a:p>
            <a:fld id="{EDFC4091-B588-AE4D-839F-133859BC685A}" type="slidenum">
              <a:rPr lang="en-US" smtClean="0"/>
              <a:t>21</a:t>
            </a:fld>
            <a:endParaRPr lang="en-US"/>
          </a:p>
        </p:txBody>
      </p:sp>
    </p:spTree>
    <p:extLst>
      <p:ext uri="{BB962C8B-B14F-4D97-AF65-F5344CB8AC3E}">
        <p14:creationId xmlns:p14="http://schemas.microsoft.com/office/powerpoint/2010/main" val="417207875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smtClean="0"/>
              <a:t>Prophet: Key Ideas</a:t>
            </a:r>
            <a:endParaRPr lang="en-US" sz="4000" dirty="0"/>
          </a:p>
        </p:txBody>
      </p:sp>
      <p:sp>
        <p:nvSpPr>
          <p:cNvPr id="3" name="Content Placeholder 2"/>
          <p:cNvSpPr txBox="1">
            <a:spLocks/>
          </p:cNvSpPr>
          <p:nvPr/>
        </p:nvSpPr>
        <p:spPr>
          <a:xfrm>
            <a:off x="457200" y="1641752"/>
            <a:ext cx="8229600" cy="4064282"/>
          </a:xfrm>
          <a:prstGeom prst="rect">
            <a:avLst/>
          </a:prstGeom>
        </p:spPr>
        <p:txBody>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dirty="0" smtClean="0"/>
              <a:t>Correct patches share </a:t>
            </a:r>
            <a:r>
              <a:rPr lang="en-US" b="1" dirty="0" smtClean="0"/>
              <a:t>universal</a:t>
            </a:r>
            <a:r>
              <a:rPr lang="en-US" dirty="0" smtClean="0"/>
              <a:t> features that hold across applications</a:t>
            </a:r>
          </a:p>
          <a:p>
            <a:r>
              <a:rPr lang="en-US" dirty="0" smtClean="0"/>
              <a:t>These features capture </a:t>
            </a:r>
            <a:r>
              <a:rPr lang="en-US" b="1" dirty="0" smtClean="0"/>
              <a:t>interactions</a:t>
            </a:r>
            <a:r>
              <a:rPr lang="en-US" dirty="0" smtClean="0"/>
              <a:t> between the </a:t>
            </a:r>
            <a:r>
              <a:rPr lang="en-US" b="1" dirty="0" smtClean="0"/>
              <a:t>patch</a:t>
            </a:r>
            <a:r>
              <a:rPr lang="en-US" dirty="0" smtClean="0"/>
              <a:t> and the </a:t>
            </a:r>
            <a:r>
              <a:rPr lang="en-US" b="1" dirty="0" smtClean="0"/>
              <a:t>surrounding code</a:t>
            </a:r>
          </a:p>
          <a:p>
            <a:r>
              <a:rPr lang="en-US" dirty="0"/>
              <a:t>Use program analysis to extract features</a:t>
            </a:r>
          </a:p>
          <a:p>
            <a:r>
              <a:rPr lang="en-US" dirty="0"/>
              <a:t>Obtain corpus of patches from open source software development </a:t>
            </a:r>
            <a:r>
              <a:rPr lang="en-US" dirty="0" smtClean="0"/>
              <a:t>efforts</a:t>
            </a:r>
          </a:p>
          <a:p>
            <a:r>
              <a:rPr lang="en-US" dirty="0"/>
              <a:t>Learn model to prioritize correct </a:t>
            </a:r>
            <a:r>
              <a:rPr lang="en-US" dirty="0" smtClean="0"/>
              <a:t>patches</a:t>
            </a:r>
            <a:endParaRPr lang="en-US" dirty="0"/>
          </a:p>
        </p:txBody>
      </p:sp>
      <p:sp>
        <p:nvSpPr>
          <p:cNvPr id="4" name="Slide Number Placeholder 3"/>
          <p:cNvSpPr>
            <a:spLocks noGrp="1"/>
          </p:cNvSpPr>
          <p:nvPr>
            <p:ph type="sldNum" sz="quarter" idx="12"/>
          </p:nvPr>
        </p:nvSpPr>
        <p:spPr/>
        <p:txBody>
          <a:bodyPr/>
          <a:lstStyle/>
          <a:p>
            <a:fld id="{EDFC4091-B588-AE4D-839F-133859BC685A}" type="slidenum">
              <a:rPr lang="en-US" smtClean="0"/>
              <a:t>22</a:t>
            </a:fld>
            <a:endParaRPr lang="en-US"/>
          </a:p>
        </p:txBody>
      </p:sp>
    </p:spTree>
    <p:extLst>
      <p:ext uri="{BB962C8B-B14F-4D97-AF65-F5344CB8AC3E}">
        <p14:creationId xmlns:p14="http://schemas.microsoft.com/office/powerpoint/2010/main" val="38282588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9"/>
            <a:ext cx="8229600" cy="460670"/>
          </a:xfrm>
        </p:spPr>
        <p:txBody>
          <a:bodyPr>
            <a:normAutofit fontScale="90000"/>
          </a:bodyPr>
          <a:lstStyle/>
          <a:p>
            <a:r>
              <a:rPr lang="en-US" dirty="0" smtClean="0"/>
              <a:t>Setup for Model</a:t>
            </a:r>
            <a:endParaRPr lang="en-US" dirty="0"/>
          </a:p>
        </p:txBody>
      </p:sp>
      <p:grpSp>
        <p:nvGrpSpPr>
          <p:cNvPr id="11" name="Group 10"/>
          <p:cNvGrpSpPr/>
          <p:nvPr/>
        </p:nvGrpSpPr>
        <p:grpSpPr>
          <a:xfrm>
            <a:off x="5085085" y="2665371"/>
            <a:ext cx="1627136" cy="2081984"/>
            <a:chOff x="3657600" y="2753297"/>
            <a:chExt cx="2203450" cy="2819400"/>
          </a:xfrm>
        </p:grpSpPr>
        <p:cxnSp>
          <p:nvCxnSpPr>
            <p:cNvPr id="12" name="Straight Connector 11"/>
            <p:cNvCxnSpPr/>
            <p:nvPr/>
          </p:nvCxnSpPr>
          <p:spPr>
            <a:xfrm>
              <a:off x="3886200" y="4124897"/>
              <a:ext cx="1676400"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13" name="Straight Connector 12"/>
            <p:cNvCxnSpPr/>
            <p:nvPr/>
          </p:nvCxnSpPr>
          <p:spPr>
            <a:xfrm>
              <a:off x="3886200" y="4277297"/>
              <a:ext cx="1676400"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14" name="Straight Connector 13"/>
            <p:cNvCxnSpPr/>
            <p:nvPr/>
          </p:nvCxnSpPr>
          <p:spPr>
            <a:xfrm>
              <a:off x="3886200" y="4429697"/>
              <a:ext cx="1676400"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15" name="Straight Connector 14"/>
            <p:cNvCxnSpPr/>
            <p:nvPr/>
          </p:nvCxnSpPr>
          <p:spPr>
            <a:xfrm>
              <a:off x="3886200" y="4582097"/>
              <a:ext cx="1676400"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16" name="Straight Connector 15"/>
            <p:cNvCxnSpPr/>
            <p:nvPr/>
          </p:nvCxnSpPr>
          <p:spPr>
            <a:xfrm>
              <a:off x="3886200" y="3058097"/>
              <a:ext cx="1676400"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p:nvCxnSpPr>
          <p:spPr>
            <a:xfrm>
              <a:off x="3886200" y="3210497"/>
              <a:ext cx="1676400"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3886200" y="3362897"/>
              <a:ext cx="1676400"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p:nvCxnSpPr>
          <p:spPr>
            <a:xfrm>
              <a:off x="3886200" y="3515297"/>
              <a:ext cx="1676400"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3886200" y="3667697"/>
              <a:ext cx="1676400" cy="0"/>
            </a:xfrm>
            <a:prstGeom prst="line">
              <a:avLst/>
            </a:prstGeom>
          </p:spPr>
          <p:style>
            <a:lnRef idx="2">
              <a:schemeClr val="accent1"/>
            </a:lnRef>
            <a:fillRef idx="0">
              <a:schemeClr val="accent1"/>
            </a:fillRef>
            <a:effectRef idx="1">
              <a:schemeClr val="accent1"/>
            </a:effectRef>
            <a:fontRef idx="minor">
              <a:schemeClr val="tx1"/>
            </a:fontRef>
          </p:style>
        </p:cxnSp>
        <p:pic>
          <p:nvPicPr>
            <p:cNvPr id="21" name="Picture 20"/>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973638" y="4146751"/>
              <a:ext cx="392112" cy="40798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22" name="Rectangle 21"/>
            <p:cNvSpPr/>
            <p:nvPr/>
          </p:nvSpPr>
          <p:spPr>
            <a:xfrm>
              <a:off x="3657600" y="2753297"/>
              <a:ext cx="2203450" cy="2819400"/>
            </a:xfrm>
            <a:prstGeom prst="rect">
              <a:avLst/>
            </a:prstGeom>
            <a:noFill/>
            <a:ln w="38100" cmpd="sng">
              <a:solidFill>
                <a:schemeClr val="tx1"/>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cxnSp>
          <p:nvCxnSpPr>
            <p:cNvPr id="23" name="Straight Connector 22"/>
            <p:cNvCxnSpPr/>
            <p:nvPr/>
          </p:nvCxnSpPr>
          <p:spPr>
            <a:xfrm>
              <a:off x="3886200" y="3820097"/>
              <a:ext cx="1676400"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24" name="Straight Connector 23"/>
            <p:cNvCxnSpPr/>
            <p:nvPr/>
          </p:nvCxnSpPr>
          <p:spPr>
            <a:xfrm>
              <a:off x="3886200" y="3972497"/>
              <a:ext cx="1676400"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25" name="Straight Connector 24"/>
            <p:cNvCxnSpPr/>
            <p:nvPr/>
          </p:nvCxnSpPr>
          <p:spPr>
            <a:xfrm>
              <a:off x="3886200" y="4734497"/>
              <a:ext cx="1676400"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26" name="Straight Connector 25"/>
            <p:cNvCxnSpPr/>
            <p:nvPr/>
          </p:nvCxnSpPr>
          <p:spPr>
            <a:xfrm>
              <a:off x="3886200" y="4886897"/>
              <a:ext cx="1676400"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27" name="Straight Connector 26"/>
            <p:cNvCxnSpPr/>
            <p:nvPr/>
          </p:nvCxnSpPr>
          <p:spPr>
            <a:xfrm>
              <a:off x="3886200" y="5039297"/>
              <a:ext cx="1676400"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28" name="Straight Connector 27"/>
            <p:cNvCxnSpPr/>
            <p:nvPr/>
          </p:nvCxnSpPr>
          <p:spPr>
            <a:xfrm>
              <a:off x="3886200" y="5191697"/>
              <a:ext cx="1676400"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29" name="Straight Connector 28"/>
            <p:cNvCxnSpPr/>
            <p:nvPr/>
          </p:nvCxnSpPr>
          <p:spPr>
            <a:xfrm>
              <a:off x="3886200" y="5344097"/>
              <a:ext cx="1676400" cy="0"/>
            </a:xfrm>
            <a:prstGeom prst="line">
              <a:avLst/>
            </a:prstGeom>
          </p:spPr>
          <p:style>
            <a:lnRef idx="2">
              <a:schemeClr val="accent1"/>
            </a:lnRef>
            <a:fillRef idx="0">
              <a:schemeClr val="accent1"/>
            </a:fillRef>
            <a:effectRef idx="1">
              <a:schemeClr val="accent1"/>
            </a:effectRef>
            <a:fontRef idx="minor">
              <a:schemeClr val="tx1"/>
            </a:fontRef>
          </p:style>
        </p:cxnSp>
      </p:grpSp>
      <p:grpSp>
        <p:nvGrpSpPr>
          <p:cNvPr id="30" name="Group 29"/>
          <p:cNvGrpSpPr/>
          <p:nvPr/>
        </p:nvGrpSpPr>
        <p:grpSpPr>
          <a:xfrm>
            <a:off x="2448735" y="2746144"/>
            <a:ext cx="2225405" cy="461666"/>
            <a:chOff x="1568084" y="2497327"/>
            <a:chExt cx="3005507" cy="623500"/>
          </a:xfrm>
        </p:grpSpPr>
        <p:sp>
          <p:nvSpPr>
            <p:cNvPr id="31" name="TextBox 30"/>
            <p:cNvSpPr txBox="1"/>
            <p:nvPr/>
          </p:nvSpPr>
          <p:spPr>
            <a:xfrm>
              <a:off x="1568084" y="2497328"/>
              <a:ext cx="440387" cy="623499"/>
            </a:xfrm>
            <a:prstGeom prst="rect">
              <a:avLst/>
            </a:prstGeom>
            <a:noFill/>
          </p:spPr>
          <p:txBody>
            <a:bodyPr wrap="none" rtlCol="0">
              <a:spAutoFit/>
            </a:bodyPr>
            <a:lstStyle/>
            <a:p>
              <a:r>
                <a:rPr lang="en-US" sz="2400" dirty="0" smtClean="0"/>
                <a:t>S</a:t>
              </a:r>
            </a:p>
          </p:txBody>
        </p:sp>
        <p:sp>
          <p:nvSpPr>
            <p:cNvPr id="32" name="TextBox 31"/>
            <p:cNvSpPr txBox="1"/>
            <p:nvPr/>
          </p:nvSpPr>
          <p:spPr>
            <a:xfrm>
              <a:off x="2817403" y="2497327"/>
              <a:ext cx="1756188" cy="623499"/>
            </a:xfrm>
            <a:prstGeom prst="rect">
              <a:avLst/>
            </a:prstGeom>
            <a:noFill/>
          </p:spPr>
          <p:txBody>
            <a:bodyPr wrap="none" rtlCol="0">
              <a:spAutoFit/>
            </a:bodyPr>
            <a:lstStyle/>
            <a:p>
              <a:r>
                <a:rPr lang="en-US" sz="2400" dirty="0" smtClean="0">
                  <a:solidFill>
                    <a:srgbClr val="595959"/>
                  </a:solidFill>
                </a:rPr>
                <a:t>if (</a:t>
              </a:r>
              <a:r>
                <a:rPr lang="en-US" sz="2400" b="1" dirty="0"/>
                <a:t>E</a:t>
              </a:r>
              <a:r>
                <a:rPr lang="en-US" sz="2400" dirty="0" smtClean="0">
                  <a:solidFill>
                    <a:schemeClr val="tx1">
                      <a:lumMod val="65000"/>
                      <a:lumOff val="35000"/>
                    </a:schemeClr>
                  </a:solidFill>
                </a:rPr>
                <a:t>)</a:t>
              </a:r>
              <a:r>
                <a:rPr lang="en-US" sz="2400" dirty="0" smtClean="0"/>
                <a:t> </a:t>
              </a:r>
              <a:r>
                <a:rPr lang="en-US" sz="2400" dirty="0" smtClean="0">
                  <a:solidFill>
                    <a:srgbClr val="595959"/>
                  </a:solidFill>
                </a:rPr>
                <a:t>{ S }</a:t>
              </a:r>
            </a:p>
          </p:txBody>
        </p:sp>
        <p:sp>
          <p:nvSpPr>
            <p:cNvPr id="33" name="Right Arrow 32"/>
            <p:cNvSpPr/>
            <p:nvPr/>
          </p:nvSpPr>
          <p:spPr>
            <a:xfrm>
              <a:off x="2084882" y="2701721"/>
              <a:ext cx="533400" cy="228600"/>
            </a:xfrm>
            <a:prstGeom prst="rightArrow">
              <a:avLst/>
            </a:prstGeom>
            <a:solidFill>
              <a:srgbClr val="FFFF00"/>
            </a:solidFill>
            <a:ln w="12700" cmpd="sng">
              <a:solidFill>
                <a:srgbClr val="FF66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p>
          </p:txBody>
        </p:sp>
      </p:grpSp>
      <p:sp>
        <p:nvSpPr>
          <p:cNvPr id="34" name="TextBox 33"/>
          <p:cNvSpPr txBox="1"/>
          <p:nvPr/>
        </p:nvSpPr>
        <p:spPr>
          <a:xfrm>
            <a:off x="2566484" y="3116531"/>
            <a:ext cx="1778401" cy="523220"/>
          </a:xfrm>
          <a:prstGeom prst="rect">
            <a:avLst/>
          </a:prstGeom>
          <a:noFill/>
        </p:spPr>
        <p:txBody>
          <a:bodyPr wrap="none" rtlCol="0">
            <a:spAutoFit/>
          </a:bodyPr>
          <a:lstStyle/>
          <a:p>
            <a:r>
              <a:rPr lang="en-US" sz="2400" dirty="0"/>
              <a:t>Modification</a:t>
            </a:r>
            <a:r>
              <a:rPr lang="en-US" sz="2800" dirty="0" smtClean="0"/>
              <a:t> </a:t>
            </a:r>
            <a:endParaRPr lang="en-US" sz="2800" dirty="0"/>
          </a:p>
        </p:txBody>
      </p:sp>
      <p:sp>
        <p:nvSpPr>
          <p:cNvPr id="36" name="TextBox 35"/>
          <p:cNvSpPr txBox="1"/>
          <p:nvPr/>
        </p:nvSpPr>
        <p:spPr>
          <a:xfrm>
            <a:off x="2666738" y="3687228"/>
            <a:ext cx="1249411" cy="523220"/>
          </a:xfrm>
          <a:prstGeom prst="rect">
            <a:avLst/>
          </a:prstGeom>
          <a:noFill/>
        </p:spPr>
        <p:txBody>
          <a:bodyPr wrap="none" rtlCol="0">
            <a:spAutoFit/>
          </a:bodyPr>
          <a:lstStyle/>
          <a:p>
            <a:r>
              <a:rPr lang="en-US" sz="2400" dirty="0" smtClean="0"/>
              <a:t>Location </a:t>
            </a:r>
            <a:r>
              <a:rPr lang="en-US" sz="2800" dirty="0" smtClean="0"/>
              <a:t> </a:t>
            </a:r>
            <a:endParaRPr lang="en-US" sz="2800" dirty="0"/>
          </a:p>
        </p:txBody>
      </p:sp>
      <p:pic>
        <p:nvPicPr>
          <p:cNvPr id="37" name="Picture 36"/>
          <p:cNvPicPr>
            <a:picLocks noChangeAspect="1"/>
          </p:cNvPicPr>
          <p:nvPr/>
        </p:nvPicPr>
        <p:blipFill>
          <a:blip r:embed="rId5"/>
          <a:stretch>
            <a:fillRect/>
          </a:stretch>
        </p:blipFill>
        <p:spPr>
          <a:xfrm>
            <a:off x="3867407" y="3768110"/>
            <a:ext cx="209447" cy="418893"/>
          </a:xfrm>
          <a:prstGeom prst="rect">
            <a:avLst/>
          </a:prstGeom>
        </p:spPr>
      </p:pic>
      <p:sp>
        <p:nvSpPr>
          <p:cNvPr id="38" name="TextBox 37"/>
          <p:cNvSpPr txBox="1"/>
          <p:nvPr/>
        </p:nvSpPr>
        <p:spPr>
          <a:xfrm>
            <a:off x="2510183" y="4043058"/>
            <a:ext cx="2172891" cy="523220"/>
          </a:xfrm>
          <a:prstGeom prst="rect">
            <a:avLst/>
          </a:prstGeom>
          <a:noFill/>
        </p:spPr>
        <p:txBody>
          <a:bodyPr wrap="none" rtlCol="0">
            <a:spAutoFit/>
          </a:bodyPr>
          <a:lstStyle/>
          <a:p>
            <a:r>
              <a:rPr lang="en-US" sz="2400" dirty="0" smtClean="0"/>
              <a:t>(statement in   )  </a:t>
            </a:r>
            <a:r>
              <a:rPr lang="en-US" sz="2800" dirty="0" smtClean="0"/>
              <a:t> </a:t>
            </a:r>
            <a:endParaRPr lang="en-US" sz="2800" dirty="0"/>
          </a:p>
        </p:txBody>
      </p:sp>
      <p:pic>
        <p:nvPicPr>
          <p:cNvPr id="39" name="Picture 38"/>
          <p:cNvPicPr>
            <a:picLocks noChangeAspect="1"/>
          </p:cNvPicPr>
          <p:nvPr/>
        </p:nvPicPr>
        <p:blipFill>
          <a:blip r:embed="rId6"/>
          <a:stretch>
            <a:fillRect/>
          </a:stretch>
        </p:blipFill>
        <p:spPr>
          <a:xfrm>
            <a:off x="4298544" y="4236328"/>
            <a:ext cx="181817" cy="309089"/>
          </a:xfrm>
          <a:prstGeom prst="rect">
            <a:avLst/>
          </a:prstGeom>
        </p:spPr>
      </p:pic>
      <p:sp>
        <p:nvSpPr>
          <p:cNvPr id="42" name="TextBox 41"/>
          <p:cNvSpPr txBox="1"/>
          <p:nvPr/>
        </p:nvSpPr>
        <p:spPr>
          <a:xfrm>
            <a:off x="5220746" y="2109526"/>
            <a:ext cx="1258728" cy="523220"/>
          </a:xfrm>
          <a:prstGeom prst="rect">
            <a:avLst/>
          </a:prstGeom>
          <a:noFill/>
        </p:spPr>
        <p:txBody>
          <a:bodyPr wrap="none" rtlCol="0">
            <a:spAutoFit/>
          </a:bodyPr>
          <a:lstStyle/>
          <a:p>
            <a:r>
              <a:rPr lang="en-US" sz="2400" dirty="0" smtClean="0"/>
              <a:t>Program </a:t>
            </a:r>
            <a:r>
              <a:rPr lang="en-US" sz="2800" dirty="0" smtClean="0"/>
              <a:t> </a:t>
            </a:r>
            <a:endParaRPr lang="en-US" sz="2800" dirty="0"/>
          </a:p>
        </p:txBody>
      </p:sp>
      <p:pic>
        <p:nvPicPr>
          <p:cNvPr id="43" name="Picture 42"/>
          <p:cNvPicPr>
            <a:picLocks noChangeAspect="1"/>
          </p:cNvPicPr>
          <p:nvPr/>
        </p:nvPicPr>
        <p:blipFill>
          <a:blip r:embed="rId6"/>
          <a:stretch>
            <a:fillRect/>
          </a:stretch>
        </p:blipFill>
        <p:spPr>
          <a:xfrm>
            <a:off x="6398460" y="2289064"/>
            <a:ext cx="181817" cy="309089"/>
          </a:xfrm>
          <a:prstGeom prst="rect">
            <a:avLst/>
          </a:prstGeom>
        </p:spPr>
      </p:pic>
      <p:sp>
        <p:nvSpPr>
          <p:cNvPr id="45" name="TextBox 44"/>
          <p:cNvSpPr txBox="1"/>
          <p:nvPr/>
        </p:nvSpPr>
        <p:spPr>
          <a:xfrm>
            <a:off x="2610179" y="824547"/>
            <a:ext cx="3872274" cy="523220"/>
          </a:xfrm>
          <a:prstGeom prst="rect">
            <a:avLst/>
          </a:prstGeom>
          <a:noFill/>
        </p:spPr>
        <p:txBody>
          <a:bodyPr wrap="none" rtlCol="0">
            <a:spAutoFit/>
          </a:bodyPr>
          <a:lstStyle/>
          <a:p>
            <a:r>
              <a:rPr lang="en-US" sz="2400" dirty="0" smtClean="0"/>
              <a:t>Goal: estimate     ,     given    ,    </a:t>
            </a:r>
            <a:r>
              <a:rPr lang="en-US" sz="2800" dirty="0" smtClean="0"/>
              <a:t> </a:t>
            </a:r>
            <a:endParaRPr lang="en-US" sz="2800" dirty="0"/>
          </a:p>
        </p:txBody>
      </p:sp>
      <p:pic>
        <p:nvPicPr>
          <p:cNvPr id="46" name="Picture 45"/>
          <p:cNvPicPr>
            <a:picLocks noChangeAspect="1"/>
          </p:cNvPicPr>
          <p:nvPr/>
        </p:nvPicPr>
        <p:blipFill>
          <a:blip r:embed="rId5"/>
          <a:stretch>
            <a:fillRect/>
          </a:stretch>
        </p:blipFill>
        <p:spPr>
          <a:xfrm>
            <a:off x="4936789" y="899350"/>
            <a:ext cx="209447" cy="418893"/>
          </a:xfrm>
          <a:prstGeom prst="rect">
            <a:avLst/>
          </a:prstGeom>
        </p:spPr>
      </p:pic>
      <p:pic>
        <p:nvPicPr>
          <p:cNvPr id="47" name="Picture 46"/>
          <p:cNvPicPr>
            <a:picLocks noChangeAspect="1"/>
          </p:cNvPicPr>
          <p:nvPr/>
        </p:nvPicPr>
        <p:blipFill>
          <a:blip r:embed="rId7"/>
          <a:stretch>
            <a:fillRect/>
          </a:stretch>
        </p:blipFill>
        <p:spPr>
          <a:xfrm>
            <a:off x="4528140" y="969248"/>
            <a:ext cx="300684" cy="300684"/>
          </a:xfrm>
          <a:prstGeom prst="rect">
            <a:avLst/>
          </a:prstGeom>
        </p:spPr>
      </p:pic>
      <p:pic>
        <p:nvPicPr>
          <p:cNvPr id="48" name="Picture 47"/>
          <p:cNvPicPr>
            <a:picLocks noChangeAspect="1"/>
          </p:cNvPicPr>
          <p:nvPr/>
        </p:nvPicPr>
        <p:blipFill>
          <a:blip r:embed="rId6"/>
          <a:stretch>
            <a:fillRect/>
          </a:stretch>
        </p:blipFill>
        <p:spPr>
          <a:xfrm>
            <a:off x="6004122" y="1014071"/>
            <a:ext cx="181817" cy="309089"/>
          </a:xfrm>
          <a:prstGeom prst="rect">
            <a:avLst/>
          </a:prstGeom>
        </p:spPr>
      </p:pic>
      <p:pic>
        <p:nvPicPr>
          <p:cNvPr id="49" name="Picture 48"/>
          <p:cNvPicPr>
            <a:picLocks noChangeAspect="1"/>
          </p:cNvPicPr>
          <p:nvPr/>
        </p:nvPicPr>
        <p:blipFill>
          <a:blip r:embed="rId8"/>
          <a:stretch>
            <a:fillRect/>
          </a:stretch>
        </p:blipFill>
        <p:spPr>
          <a:xfrm>
            <a:off x="6328893" y="968891"/>
            <a:ext cx="218589" cy="393460"/>
          </a:xfrm>
          <a:prstGeom prst="rect">
            <a:avLst/>
          </a:prstGeom>
        </p:spPr>
      </p:pic>
      <p:pic>
        <p:nvPicPr>
          <p:cNvPr id="50" name="Picture 49"/>
          <p:cNvPicPr>
            <a:picLocks noChangeAspect="1"/>
          </p:cNvPicPr>
          <p:nvPr/>
        </p:nvPicPr>
        <p:blipFill>
          <a:blip r:embed="rId9"/>
          <a:stretch>
            <a:fillRect/>
          </a:stretch>
        </p:blipFill>
        <p:spPr>
          <a:xfrm>
            <a:off x="3188615" y="1239525"/>
            <a:ext cx="2184272" cy="698967"/>
          </a:xfrm>
          <a:prstGeom prst="rect">
            <a:avLst/>
          </a:prstGeom>
        </p:spPr>
      </p:pic>
      <p:cxnSp>
        <p:nvCxnSpPr>
          <p:cNvPr id="52" name="Straight Arrow Connector 51"/>
          <p:cNvCxnSpPr/>
          <p:nvPr/>
        </p:nvCxnSpPr>
        <p:spPr>
          <a:xfrm flipV="1">
            <a:off x="3373784" y="1805893"/>
            <a:ext cx="464175" cy="940252"/>
          </a:xfrm>
          <a:prstGeom prst="straightConnector1">
            <a:avLst/>
          </a:prstGeom>
          <a:ln w="28575" cmpd="sng">
            <a:solidFill>
              <a:srgbClr val="000000"/>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55" name="Straight Arrow Connector 54"/>
          <p:cNvCxnSpPr/>
          <p:nvPr/>
        </p:nvCxnSpPr>
        <p:spPr>
          <a:xfrm>
            <a:off x="4445139" y="1938492"/>
            <a:ext cx="1558983" cy="1801707"/>
          </a:xfrm>
          <a:prstGeom prst="straightConnector1">
            <a:avLst/>
          </a:prstGeom>
          <a:ln w="28575" cmpd="sng">
            <a:solidFill>
              <a:srgbClr val="000000"/>
            </a:solidFill>
            <a:headEnd type="arrow"/>
            <a:tailEnd type="none"/>
          </a:ln>
          <a:effectLst/>
        </p:spPr>
        <p:style>
          <a:lnRef idx="2">
            <a:schemeClr val="accent1"/>
          </a:lnRef>
          <a:fillRef idx="0">
            <a:schemeClr val="accent1"/>
          </a:fillRef>
          <a:effectRef idx="1">
            <a:schemeClr val="accent1"/>
          </a:effectRef>
          <a:fontRef idx="minor">
            <a:schemeClr val="tx1"/>
          </a:fontRef>
        </p:style>
      </p:cxnSp>
      <p:cxnSp>
        <p:nvCxnSpPr>
          <p:cNvPr id="58" name="Straight Arrow Connector 57"/>
          <p:cNvCxnSpPr/>
          <p:nvPr/>
        </p:nvCxnSpPr>
        <p:spPr>
          <a:xfrm>
            <a:off x="4905002" y="1852072"/>
            <a:ext cx="348892" cy="411565"/>
          </a:xfrm>
          <a:prstGeom prst="straightConnector1">
            <a:avLst/>
          </a:prstGeom>
          <a:ln w="28575" cmpd="sng">
            <a:solidFill>
              <a:srgbClr val="000000"/>
            </a:solidFill>
            <a:headEnd type="arrow"/>
            <a:tailEnd type="none"/>
          </a:ln>
          <a:effectLst/>
        </p:spPr>
        <p:style>
          <a:lnRef idx="2">
            <a:schemeClr val="accent1"/>
          </a:lnRef>
          <a:fillRef idx="0">
            <a:schemeClr val="accent1"/>
          </a:fillRef>
          <a:effectRef idx="1">
            <a:schemeClr val="accent1"/>
          </a:effectRef>
          <a:fontRef idx="minor">
            <a:schemeClr val="tx1"/>
          </a:fontRef>
        </p:style>
      </p:cxnSp>
      <p:sp>
        <p:nvSpPr>
          <p:cNvPr id="10" name="Rectangle 9"/>
          <p:cNvSpPr/>
          <p:nvPr/>
        </p:nvSpPr>
        <p:spPr>
          <a:xfrm>
            <a:off x="2322551" y="2746144"/>
            <a:ext cx="2351589" cy="893607"/>
          </a:xfrm>
          <a:prstGeom prst="rect">
            <a:avLst/>
          </a:prstGeom>
          <a:no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53" name="Picture 52"/>
          <p:cNvPicPr>
            <a:picLocks noChangeAspect="1"/>
          </p:cNvPicPr>
          <p:nvPr/>
        </p:nvPicPr>
        <p:blipFill>
          <a:blip r:embed="rId7"/>
          <a:stretch>
            <a:fillRect/>
          </a:stretch>
        </p:blipFill>
        <p:spPr>
          <a:xfrm>
            <a:off x="4294797" y="3265004"/>
            <a:ext cx="300684" cy="300684"/>
          </a:xfrm>
          <a:prstGeom prst="rect">
            <a:avLst/>
          </a:prstGeom>
        </p:spPr>
      </p:pic>
      <p:sp>
        <p:nvSpPr>
          <p:cNvPr id="54" name="Rectangle 53"/>
          <p:cNvSpPr/>
          <p:nvPr/>
        </p:nvSpPr>
        <p:spPr>
          <a:xfrm>
            <a:off x="2332030" y="3740199"/>
            <a:ext cx="2351589" cy="893607"/>
          </a:xfrm>
          <a:prstGeom prst="rect">
            <a:avLst/>
          </a:prstGeom>
          <a:no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6" name="TextBox 55"/>
          <p:cNvSpPr txBox="1"/>
          <p:nvPr/>
        </p:nvSpPr>
        <p:spPr>
          <a:xfrm>
            <a:off x="2281665" y="4987712"/>
            <a:ext cx="4802817" cy="461665"/>
          </a:xfrm>
          <a:prstGeom prst="rect">
            <a:avLst/>
          </a:prstGeom>
          <a:noFill/>
        </p:spPr>
        <p:txBody>
          <a:bodyPr wrap="none" rtlCol="0">
            <a:spAutoFit/>
          </a:bodyPr>
          <a:lstStyle/>
          <a:p>
            <a:r>
              <a:rPr lang="en-US" sz="2400" dirty="0" smtClean="0"/>
              <a:t>Use the estimate to rank the patches</a:t>
            </a:r>
            <a:endParaRPr lang="en-US" sz="2800" dirty="0"/>
          </a:p>
        </p:txBody>
      </p:sp>
      <p:cxnSp>
        <p:nvCxnSpPr>
          <p:cNvPr id="65" name="Straight Arrow Connector 64"/>
          <p:cNvCxnSpPr/>
          <p:nvPr/>
        </p:nvCxnSpPr>
        <p:spPr>
          <a:xfrm flipH="1">
            <a:off x="4683619" y="3903307"/>
            <a:ext cx="1320503" cy="283696"/>
          </a:xfrm>
          <a:prstGeom prst="straightConnector1">
            <a:avLst/>
          </a:prstGeom>
          <a:ln w="28575" cmpd="sng">
            <a:solidFill>
              <a:srgbClr val="000000"/>
            </a:solidFill>
            <a:headEnd type="arrow"/>
            <a:tailEnd type="none"/>
          </a:ln>
          <a:effectLst/>
        </p:spPr>
        <p:style>
          <a:lnRef idx="2">
            <a:schemeClr val="accent1"/>
          </a:lnRef>
          <a:fillRef idx="0">
            <a:schemeClr val="accent1"/>
          </a:fillRef>
          <a:effectRef idx="1">
            <a:schemeClr val="accent1"/>
          </a:effectRef>
          <a:fontRef idx="minor">
            <a:schemeClr val="tx1"/>
          </a:fontRef>
        </p:style>
      </p:cxnSp>
      <p:graphicFrame>
        <p:nvGraphicFramePr>
          <p:cNvPr id="3" name="Object 2"/>
          <p:cNvGraphicFramePr>
            <a:graphicFrameLocks noChangeAspect="1"/>
          </p:cNvGraphicFramePr>
          <p:nvPr>
            <p:extLst>
              <p:ext uri="{D42A27DB-BD31-4B8C-83A1-F6EECF244321}">
                <p14:modId xmlns:p14="http://schemas.microsoft.com/office/powerpoint/2010/main" val="2886517903"/>
              </p:ext>
            </p:extLst>
          </p:nvPr>
        </p:nvGraphicFramePr>
        <p:xfrm>
          <a:off x="4514850" y="3346450"/>
          <a:ext cx="114300" cy="165100"/>
        </p:xfrm>
        <a:graphic>
          <a:graphicData uri="http://schemas.openxmlformats.org/presentationml/2006/ole">
            <mc:AlternateContent xmlns:mc="http://schemas.openxmlformats.org/markup-compatibility/2006">
              <mc:Choice xmlns:v="urn:schemas-microsoft-com:vml" Requires="v">
                <p:oleObj spid="_x0000_s1253" name="Equation" r:id="rId10" imgW="114300" imgH="165100" progId="Equation.3">
                  <p:embed/>
                </p:oleObj>
              </mc:Choice>
              <mc:Fallback>
                <p:oleObj name="Equation" r:id="rId10" imgW="114300" imgH="165100" progId="Equation.3">
                  <p:embed/>
                  <p:pic>
                    <p:nvPicPr>
                      <p:cNvPr id="0" name=""/>
                      <p:cNvPicPr/>
                      <p:nvPr/>
                    </p:nvPicPr>
                    <p:blipFill>
                      <a:blip r:embed="rId11"/>
                      <a:stretch>
                        <a:fillRect/>
                      </a:stretch>
                    </p:blipFill>
                    <p:spPr>
                      <a:xfrm>
                        <a:off x="4514850" y="3346450"/>
                        <a:ext cx="114300" cy="165100"/>
                      </a:xfrm>
                      <a:prstGeom prst="rect">
                        <a:avLst/>
                      </a:prstGeom>
                    </p:spPr>
                  </p:pic>
                </p:oleObj>
              </mc:Fallback>
            </mc:AlternateContent>
          </a:graphicData>
        </a:graphic>
      </p:graphicFrame>
      <p:sp>
        <p:nvSpPr>
          <p:cNvPr id="66" name="TextBox 65"/>
          <p:cNvSpPr txBox="1"/>
          <p:nvPr/>
        </p:nvSpPr>
        <p:spPr>
          <a:xfrm>
            <a:off x="1787790" y="5741393"/>
            <a:ext cx="6360692" cy="430887"/>
          </a:xfrm>
          <a:prstGeom prst="rect">
            <a:avLst/>
          </a:prstGeom>
          <a:noFill/>
        </p:spPr>
        <p:txBody>
          <a:bodyPr wrap="square" rtlCol="0">
            <a:spAutoFit/>
          </a:bodyPr>
          <a:lstStyle/>
          <a:p>
            <a:r>
              <a:rPr lang="en-US" sz="2200" dirty="0" smtClean="0"/>
              <a:t>A patch          is a modification      applied to a location  </a:t>
            </a:r>
          </a:p>
        </p:txBody>
      </p:sp>
      <p:pic>
        <p:nvPicPr>
          <p:cNvPr id="67" name="Picture 66"/>
          <p:cNvPicPr>
            <a:picLocks noChangeAspect="1"/>
          </p:cNvPicPr>
          <p:nvPr/>
        </p:nvPicPr>
        <p:blipFill>
          <a:blip r:embed="rId7"/>
          <a:stretch>
            <a:fillRect/>
          </a:stretch>
        </p:blipFill>
        <p:spPr>
          <a:xfrm>
            <a:off x="5268129" y="5829952"/>
            <a:ext cx="300684" cy="300684"/>
          </a:xfrm>
          <a:prstGeom prst="rect">
            <a:avLst/>
          </a:prstGeom>
        </p:spPr>
      </p:pic>
      <p:pic>
        <p:nvPicPr>
          <p:cNvPr id="68" name="Picture 67"/>
          <p:cNvPicPr>
            <a:picLocks noChangeAspect="1"/>
          </p:cNvPicPr>
          <p:nvPr/>
        </p:nvPicPr>
        <p:blipFill>
          <a:blip r:embed="rId12"/>
          <a:stretch>
            <a:fillRect/>
          </a:stretch>
        </p:blipFill>
        <p:spPr>
          <a:xfrm>
            <a:off x="2833862" y="5829952"/>
            <a:ext cx="307893" cy="306525"/>
          </a:xfrm>
          <a:prstGeom prst="rect">
            <a:avLst/>
          </a:prstGeom>
        </p:spPr>
      </p:pic>
      <p:pic>
        <p:nvPicPr>
          <p:cNvPr id="69" name="Picture 68"/>
          <p:cNvPicPr>
            <a:picLocks noChangeAspect="1"/>
          </p:cNvPicPr>
          <p:nvPr/>
        </p:nvPicPr>
        <p:blipFill>
          <a:blip r:embed="rId5"/>
          <a:stretch>
            <a:fillRect/>
          </a:stretch>
        </p:blipFill>
        <p:spPr>
          <a:xfrm>
            <a:off x="7953454" y="5740306"/>
            <a:ext cx="209447" cy="418893"/>
          </a:xfrm>
          <a:prstGeom prst="rect">
            <a:avLst/>
          </a:prstGeom>
        </p:spPr>
      </p:pic>
      <p:sp>
        <p:nvSpPr>
          <p:cNvPr id="70" name="TextBox 69"/>
          <p:cNvSpPr txBox="1"/>
          <p:nvPr/>
        </p:nvSpPr>
        <p:spPr>
          <a:xfrm>
            <a:off x="2607506" y="6147918"/>
            <a:ext cx="4698447" cy="430887"/>
          </a:xfrm>
          <a:prstGeom prst="rect">
            <a:avLst/>
          </a:prstGeom>
          <a:noFill/>
        </p:spPr>
        <p:txBody>
          <a:bodyPr wrap="none" rtlCol="0">
            <a:spAutoFit/>
          </a:bodyPr>
          <a:lstStyle/>
          <a:p>
            <a:r>
              <a:rPr lang="en-US" sz="2200" dirty="0" smtClean="0"/>
              <a:t>(    identifies a statement in program    )   </a:t>
            </a:r>
            <a:endParaRPr lang="en-US" sz="2200" dirty="0"/>
          </a:p>
        </p:txBody>
      </p:sp>
      <p:pic>
        <p:nvPicPr>
          <p:cNvPr id="71" name="Picture 70"/>
          <p:cNvPicPr>
            <a:picLocks noChangeAspect="1"/>
          </p:cNvPicPr>
          <p:nvPr/>
        </p:nvPicPr>
        <p:blipFill>
          <a:blip r:embed="rId6"/>
          <a:stretch>
            <a:fillRect/>
          </a:stretch>
        </p:blipFill>
        <p:spPr>
          <a:xfrm>
            <a:off x="6862315" y="6258763"/>
            <a:ext cx="181817" cy="309089"/>
          </a:xfrm>
          <a:prstGeom prst="rect">
            <a:avLst/>
          </a:prstGeom>
        </p:spPr>
      </p:pic>
      <p:pic>
        <p:nvPicPr>
          <p:cNvPr id="72" name="Picture 71"/>
          <p:cNvPicPr>
            <a:picLocks noChangeAspect="1"/>
          </p:cNvPicPr>
          <p:nvPr/>
        </p:nvPicPr>
        <p:blipFill>
          <a:blip r:embed="rId5"/>
          <a:stretch>
            <a:fillRect/>
          </a:stretch>
        </p:blipFill>
        <p:spPr>
          <a:xfrm>
            <a:off x="2760377" y="6161501"/>
            <a:ext cx="209447" cy="418893"/>
          </a:xfrm>
          <a:prstGeom prst="rect">
            <a:avLst/>
          </a:prstGeom>
        </p:spPr>
      </p:pic>
      <p:pic>
        <p:nvPicPr>
          <p:cNvPr id="73" name="Picture 72" descr="latex-image-1.pdf"/>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3141755" y="5839052"/>
            <a:ext cx="140149" cy="252268"/>
          </a:xfrm>
          <a:prstGeom prst="rect">
            <a:avLst/>
          </a:prstGeom>
        </p:spPr>
      </p:pic>
      <p:sp>
        <p:nvSpPr>
          <p:cNvPr id="4" name="Slide Number Placeholder 3"/>
          <p:cNvSpPr>
            <a:spLocks noGrp="1"/>
          </p:cNvSpPr>
          <p:nvPr>
            <p:ph type="sldNum" sz="quarter" idx="12"/>
          </p:nvPr>
        </p:nvSpPr>
        <p:spPr/>
        <p:txBody>
          <a:bodyPr/>
          <a:lstStyle/>
          <a:p>
            <a:fld id="{EDFC4091-B588-AE4D-839F-133859BC685A}" type="slidenum">
              <a:rPr lang="en-US" smtClean="0"/>
              <a:t>23</a:t>
            </a:fld>
            <a:endParaRPr lang="en-US"/>
          </a:p>
        </p:txBody>
      </p:sp>
    </p:spTree>
    <p:extLst>
      <p:ext uri="{BB962C8B-B14F-4D97-AF65-F5344CB8AC3E}">
        <p14:creationId xmlns:p14="http://schemas.microsoft.com/office/powerpoint/2010/main" val="2363889081"/>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7" name="TextBox 26"/>
          <p:cNvSpPr txBox="1"/>
          <p:nvPr/>
        </p:nvSpPr>
        <p:spPr>
          <a:xfrm>
            <a:off x="1787790" y="5741393"/>
            <a:ext cx="6360692" cy="430887"/>
          </a:xfrm>
          <a:prstGeom prst="rect">
            <a:avLst/>
          </a:prstGeom>
          <a:noFill/>
        </p:spPr>
        <p:txBody>
          <a:bodyPr wrap="square" rtlCol="0">
            <a:spAutoFit/>
          </a:bodyPr>
          <a:lstStyle/>
          <a:p>
            <a:r>
              <a:rPr lang="en-US" sz="2200" dirty="0" smtClean="0"/>
              <a:t>A patch          is a modification      applied to a location  </a:t>
            </a:r>
          </a:p>
        </p:txBody>
      </p:sp>
      <p:pic>
        <p:nvPicPr>
          <p:cNvPr id="6" name="Picture 5"/>
          <p:cNvPicPr>
            <a:picLocks noChangeAspect="1"/>
          </p:cNvPicPr>
          <p:nvPr/>
        </p:nvPicPr>
        <p:blipFill>
          <a:blip r:embed="rId3"/>
          <a:stretch>
            <a:fillRect/>
          </a:stretch>
        </p:blipFill>
        <p:spPr>
          <a:xfrm>
            <a:off x="393937" y="3322004"/>
            <a:ext cx="8220235" cy="1329744"/>
          </a:xfrm>
          <a:prstGeom prst="rect">
            <a:avLst/>
          </a:prstGeom>
        </p:spPr>
      </p:pic>
      <p:sp>
        <p:nvSpPr>
          <p:cNvPr id="10" name="TextBox 9"/>
          <p:cNvSpPr txBox="1"/>
          <p:nvPr/>
        </p:nvSpPr>
        <p:spPr>
          <a:xfrm>
            <a:off x="200278" y="1744806"/>
            <a:ext cx="4151793" cy="1107996"/>
          </a:xfrm>
          <a:prstGeom prst="rect">
            <a:avLst/>
          </a:prstGeom>
          <a:noFill/>
        </p:spPr>
        <p:txBody>
          <a:bodyPr wrap="square" rtlCol="0">
            <a:spAutoFit/>
          </a:bodyPr>
          <a:lstStyle/>
          <a:p>
            <a:pPr algn="ctr"/>
            <a:r>
              <a:rPr lang="en-US" sz="2200" dirty="0" smtClean="0"/>
              <a:t>Probability that modification     applied at location     in program    given    produces a correct patch</a:t>
            </a:r>
          </a:p>
        </p:txBody>
      </p:sp>
      <p:cxnSp>
        <p:nvCxnSpPr>
          <p:cNvPr id="11" name="Straight Arrow Connector 10"/>
          <p:cNvCxnSpPr/>
          <p:nvPr/>
        </p:nvCxnSpPr>
        <p:spPr>
          <a:xfrm>
            <a:off x="1787790" y="2852802"/>
            <a:ext cx="0" cy="625277"/>
          </a:xfrm>
          <a:prstGeom prst="straightConnector1">
            <a:avLst/>
          </a:prstGeom>
          <a:ln w="28575" cmpd="sng">
            <a:solidFill>
              <a:srgbClr val="4F81BD"/>
            </a:solidFill>
            <a:tailEnd type="arrow"/>
          </a:ln>
          <a:effectLst/>
        </p:spPr>
        <p:style>
          <a:lnRef idx="2">
            <a:schemeClr val="accent1"/>
          </a:lnRef>
          <a:fillRef idx="0">
            <a:schemeClr val="accent1"/>
          </a:fillRef>
          <a:effectRef idx="1">
            <a:schemeClr val="accent1"/>
          </a:effectRef>
          <a:fontRef idx="minor">
            <a:schemeClr val="tx1"/>
          </a:fontRef>
        </p:style>
      </p:cxnSp>
      <p:sp>
        <p:nvSpPr>
          <p:cNvPr id="13" name="TextBox 12"/>
          <p:cNvSpPr txBox="1"/>
          <p:nvPr/>
        </p:nvSpPr>
        <p:spPr>
          <a:xfrm>
            <a:off x="1077778" y="4805451"/>
            <a:ext cx="3658342" cy="707886"/>
          </a:xfrm>
          <a:prstGeom prst="rect">
            <a:avLst/>
          </a:prstGeom>
          <a:noFill/>
        </p:spPr>
        <p:txBody>
          <a:bodyPr wrap="square" rtlCol="0">
            <a:spAutoFit/>
          </a:bodyPr>
          <a:lstStyle/>
          <a:p>
            <a:pPr algn="ctr"/>
            <a:r>
              <a:rPr lang="en-US" sz="2000" dirty="0" smtClean="0"/>
              <a:t>Geometric distribution that encodes error localization</a:t>
            </a:r>
          </a:p>
        </p:txBody>
      </p:sp>
      <p:sp>
        <p:nvSpPr>
          <p:cNvPr id="14" name="TextBox 13"/>
          <p:cNvSpPr txBox="1"/>
          <p:nvPr/>
        </p:nvSpPr>
        <p:spPr>
          <a:xfrm>
            <a:off x="4736120" y="1863884"/>
            <a:ext cx="3878052" cy="707886"/>
          </a:xfrm>
          <a:prstGeom prst="rect">
            <a:avLst/>
          </a:prstGeom>
          <a:noFill/>
        </p:spPr>
        <p:txBody>
          <a:bodyPr wrap="square" rtlCol="0">
            <a:spAutoFit/>
          </a:bodyPr>
          <a:lstStyle/>
          <a:p>
            <a:pPr algn="ctr"/>
            <a:r>
              <a:rPr lang="en-US" sz="2000" dirty="0" smtClean="0"/>
              <a:t>Log linear distribution based on extracted features     </a:t>
            </a:r>
            <a:r>
              <a:rPr lang="en-US" sz="2000" dirty="0" err="1" smtClean="0"/>
              <a:t>lllll</a:t>
            </a:r>
            <a:r>
              <a:rPr lang="en-US" sz="2000" dirty="0" smtClean="0"/>
              <a:t>   l</a:t>
            </a:r>
          </a:p>
        </p:txBody>
      </p:sp>
      <p:cxnSp>
        <p:nvCxnSpPr>
          <p:cNvPr id="15" name="Straight Arrow Connector 14"/>
          <p:cNvCxnSpPr/>
          <p:nvPr/>
        </p:nvCxnSpPr>
        <p:spPr>
          <a:xfrm>
            <a:off x="6818068" y="2604394"/>
            <a:ext cx="0" cy="631466"/>
          </a:xfrm>
          <a:prstGeom prst="straightConnector1">
            <a:avLst/>
          </a:prstGeom>
          <a:ln w="28575" cmpd="sng">
            <a:solidFill>
              <a:srgbClr val="4F81BD"/>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16" name="Straight Arrow Connector 15"/>
          <p:cNvCxnSpPr/>
          <p:nvPr/>
        </p:nvCxnSpPr>
        <p:spPr>
          <a:xfrm flipV="1">
            <a:off x="3405617" y="4230888"/>
            <a:ext cx="0" cy="501756"/>
          </a:xfrm>
          <a:prstGeom prst="straightConnector1">
            <a:avLst/>
          </a:prstGeom>
          <a:ln w="28575" cmpd="sng">
            <a:solidFill>
              <a:srgbClr val="4F81BD"/>
            </a:solidFill>
            <a:tailEnd type="arrow"/>
          </a:ln>
          <a:effectLst/>
        </p:spPr>
        <p:style>
          <a:lnRef idx="2">
            <a:schemeClr val="accent1"/>
          </a:lnRef>
          <a:fillRef idx="0">
            <a:schemeClr val="accent1"/>
          </a:fillRef>
          <a:effectRef idx="1">
            <a:schemeClr val="accent1"/>
          </a:effectRef>
          <a:fontRef idx="minor">
            <a:schemeClr val="tx1"/>
          </a:fontRef>
        </p:style>
      </p:cxnSp>
      <p:sp>
        <p:nvSpPr>
          <p:cNvPr id="19" name="Rectangle 18"/>
          <p:cNvSpPr/>
          <p:nvPr/>
        </p:nvSpPr>
        <p:spPr>
          <a:xfrm>
            <a:off x="4813164" y="3322004"/>
            <a:ext cx="3801008" cy="1410640"/>
          </a:xfrm>
          <a:prstGeom prst="rect">
            <a:avLst/>
          </a:prstGeom>
          <a:noFill/>
          <a:ln w="28575" cmpd="sng"/>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1" name="Rectangle 20"/>
          <p:cNvSpPr/>
          <p:nvPr/>
        </p:nvSpPr>
        <p:spPr>
          <a:xfrm>
            <a:off x="2928838" y="3535176"/>
            <a:ext cx="1722538" cy="614813"/>
          </a:xfrm>
          <a:prstGeom prst="rect">
            <a:avLst/>
          </a:prstGeom>
          <a:noFill/>
          <a:ln w="28575" cmpd="sng"/>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2" name="Rectangle 21"/>
          <p:cNvSpPr/>
          <p:nvPr/>
        </p:nvSpPr>
        <p:spPr>
          <a:xfrm>
            <a:off x="476467" y="3607981"/>
            <a:ext cx="1659122" cy="555819"/>
          </a:xfrm>
          <a:prstGeom prst="rect">
            <a:avLst/>
          </a:prstGeom>
          <a:noFill/>
          <a:ln w="28575" cmpd="sng"/>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23" name="Picture 22"/>
          <p:cNvPicPr>
            <a:picLocks noChangeAspect="1"/>
          </p:cNvPicPr>
          <p:nvPr/>
        </p:nvPicPr>
        <p:blipFill>
          <a:blip r:embed="rId4"/>
          <a:stretch>
            <a:fillRect/>
          </a:stretch>
        </p:blipFill>
        <p:spPr>
          <a:xfrm>
            <a:off x="3941608" y="1880064"/>
            <a:ext cx="304209" cy="214736"/>
          </a:xfrm>
          <a:prstGeom prst="rect">
            <a:avLst/>
          </a:prstGeom>
        </p:spPr>
      </p:pic>
      <p:pic>
        <p:nvPicPr>
          <p:cNvPr id="24" name="Picture 23"/>
          <p:cNvPicPr>
            <a:picLocks noChangeAspect="1"/>
          </p:cNvPicPr>
          <p:nvPr/>
        </p:nvPicPr>
        <p:blipFill>
          <a:blip r:embed="rId5"/>
          <a:stretch>
            <a:fillRect/>
          </a:stretch>
        </p:blipFill>
        <p:spPr>
          <a:xfrm>
            <a:off x="2617586" y="2101651"/>
            <a:ext cx="188958" cy="396810"/>
          </a:xfrm>
          <a:prstGeom prst="rect">
            <a:avLst/>
          </a:prstGeom>
        </p:spPr>
      </p:pic>
      <p:pic>
        <p:nvPicPr>
          <p:cNvPr id="25" name="Picture 24"/>
          <p:cNvPicPr>
            <a:picLocks noChangeAspect="1"/>
          </p:cNvPicPr>
          <p:nvPr/>
        </p:nvPicPr>
        <p:blipFill>
          <a:blip r:embed="rId6"/>
          <a:stretch>
            <a:fillRect/>
          </a:stretch>
        </p:blipFill>
        <p:spPr>
          <a:xfrm>
            <a:off x="4121217" y="2193893"/>
            <a:ext cx="213579" cy="330077"/>
          </a:xfrm>
          <a:prstGeom prst="rect">
            <a:avLst/>
          </a:prstGeom>
        </p:spPr>
      </p:pic>
      <p:pic>
        <p:nvPicPr>
          <p:cNvPr id="26" name="Picture 25"/>
          <p:cNvPicPr>
            <a:picLocks noChangeAspect="1"/>
          </p:cNvPicPr>
          <p:nvPr/>
        </p:nvPicPr>
        <p:blipFill>
          <a:blip r:embed="rId7"/>
          <a:stretch>
            <a:fillRect/>
          </a:stretch>
        </p:blipFill>
        <p:spPr>
          <a:xfrm>
            <a:off x="1084509" y="2446471"/>
            <a:ext cx="185562" cy="389680"/>
          </a:xfrm>
          <a:prstGeom prst="rect">
            <a:avLst/>
          </a:prstGeom>
        </p:spPr>
      </p:pic>
      <p:pic>
        <p:nvPicPr>
          <p:cNvPr id="29" name="Picture 28"/>
          <p:cNvPicPr>
            <a:picLocks noChangeAspect="1"/>
          </p:cNvPicPr>
          <p:nvPr/>
        </p:nvPicPr>
        <p:blipFill>
          <a:blip r:embed="rId8"/>
          <a:stretch>
            <a:fillRect/>
          </a:stretch>
        </p:blipFill>
        <p:spPr>
          <a:xfrm>
            <a:off x="7269959" y="2233222"/>
            <a:ext cx="1175323" cy="350843"/>
          </a:xfrm>
          <a:prstGeom prst="rect">
            <a:avLst/>
          </a:prstGeom>
          <a:solidFill>
            <a:srgbClr val="FFFFFF"/>
          </a:solidFill>
        </p:spPr>
      </p:pic>
      <p:sp>
        <p:nvSpPr>
          <p:cNvPr id="30" name="Title 1"/>
          <p:cNvSpPr txBox="1">
            <a:spLocks/>
          </p:cNvSpPr>
          <p:nvPr/>
        </p:nvSpPr>
        <p:spPr>
          <a:xfrm>
            <a:off x="457200" y="274638"/>
            <a:ext cx="8229600" cy="1143000"/>
          </a:xfrm>
          <a:prstGeom prst="rect">
            <a:avLst/>
          </a:prstGeom>
        </p:spPr>
        <p:txBody>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smtClean="0"/>
              <a:t>Probabilistic Model</a:t>
            </a:r>
            <a:endParaRPr lang="en-US" dirty="0"/>
          </a:p>
        </p:txBody>
      </p:sp>
      <p:pic>
        <p:nvPicPr>
          <p:cNvPr id="18" name="Picture 17"/>
          <p:cNvPicPr>
            <a:picLocks noChangeAspect="1"/>
          </p:cNvPicPr>
          <p:nvPr/>
        </p:nvPicPr>
        <p:blipFill>
          <a:blip r:embed="rId9"/>
          <a:stretch>
            <a:fillRect/>
          </a:stretch>
        </p:blipFill>
        <p:spPr>
          <a:xfrm>
            <a:off x="5268129" y="5829952"/>
            <a:ext cx="300684" cy="300684"/>
          </a:xfrm>
          <a:prstGeom prst="rect">
            <a:avLst/>
          </a:prstGeom>
        </p:spPr>
      </p:pic>
      <p:pic>
        <p:nvPicPr>
          <p:cNvPr id="20" name="Picture 19"/>
          <p:cNvPicPr>
            <a:picLocks noChangeAspect="1"/>
          </p:cNvPicPr>
          <p:nvPr/>
        </p:nvPicPr>
        <p:blipFill>
          <a:blip r:embed="rId10"/>
          <a:stretch>
            <a:fillRect/>
          </a:stretch>
        </p:blipFill>
        <p:spPr>
          <a:xfrm>
            <a:off x="2833862" y="5829952"/>
            <a:ext cx="307893" cy="306525"/>
          </a:xfrm>
          <a:prstGeom prst="rect">
            <a:avLst/>
          </a:prstGeom>
        </p:spPr>
      </p:pic>
      <p:pic>
        <p:nvPicPr>
          <p:cNvPr id="28" name="Picture 27"/>
          <p:cNvPicPr>
            <a:picLocks noChangeAspect="1"/>
          </p:cNvPicPr>
          <p:nvPr/>
        </p:nvPicPr>
        <p:blipFill>
          <a:blip r:embed="rId11"/>
          <a:stretch>
            <a:fillRect/>
          </a:stretch>
        </p:blipFill>
        <p:spPr>
          <a:xfrm>
            <a:off x="7953454" y="5740306"/>
            <a:ext cx="209447" cy="418893"/>
          </a:xfrm>
          <a:prstGeom prst="rect">
            <a:avLst/>
          </a:prstGeom>
        </p:spPr>
      </p:pic>
      <p:sp>
        <p:nvSpPr>
          <p:cNvPr id="31" name="TextBox 30"/>
          <p:cNvSpPr txBox="1"/>
          <p:nvPr/>
        </p:nvSpPr>
        <p:spPr>
          <a:xfrm>
            <a:off x="2607506" y="6147918"/>
            <a:ext cx="4698447" cy="430887"/>
          </a:xfrm>
          <a:prstGeom prst="rect">
            <a:avLst/>
          </a:prstGeom>
          <a:noFill/>
        </p:spPr>
        <p:txBody>
          <a:bodyPr wrap="none" rtlCol="0">
            <a:spAutoFit/>
          </a:bodyPr>
          <a:lstStyle/>
          <a:p>
            <a:r>
              <a:rPr lang="en-US" sz="2200" dirty="0" smtClean="0"/>
              <a:t>(    identifies a statement in program    )   </a:t>
            </a:r>
            <a:endParaRPr lang="en-US" sz="2200" dirty="0"/>
          </a:p>
        </p:txBody>
      </p:sp>
      <p:pic>
        <p:nvPicPr>
          <p:cNvPr id="32" name="Picture 31"/>
          <p:cNvPicPr>
            <a:picLocks noChangeAspect="1"/>
          </p:cNvPicPr>
          <p:nvPr/>
        </p:nvPicPr>
        <p:blipFill>
          <a:blip r:embed="rId12"/>
          <a:stretch>
            <a:fillRect/>
          </a:stretch>
        </p:blipFill>
        <p:spPr>
          <a:xfrm>
            <a:off x="6862315" y="6258763"/>
            <a:ext cx="181817" cy="309089"/>
          </a:xfrm>
          <a:prstGeom prst="rect">
            <a:avLst/>
          </a:prstGeom>
        </p:spPr>
      </p:pic>
      <p:pic>
        <p:nvPicPr>
          <p:cNvPr id="33" name="Picture 32"/>
          <p:cNvPicPr>
            <a:picLocks noChangeAspect="1"/>
          </p:cNvPicPr>
          <p:nvPr/>
        </p:nvPicPr>
        <p:blipFill>
          <a:blip r:embed="rId11"/>
          <a:stretch>
            <a:fillRect/>
          </a:stretch>
        </p:blipFill>
        <p:spPr>
          <a:xfrm>
            <a:off x="2760377" y="6161501"/>
            <a:ext cx="209447" cy="418893"/>
          </a:xfrm>
          <a:prstGeom prst="rect">
            <a:avLst/>
          </a:prstGeom>
        </p:spPr>
      </p:pic>
      <p:pic>
        <p:nvPicPr>
          <p:cNvPr id="2" name="Picture 1" descr="latex-image-1.pdf"/>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3141755" y="5839052"/>
            <a:ext cx="140149" cy="252268"/>
          </a:xfrm>
          <a:prstGeom prst="rect">
            <a:avLst/>
          </a:prstGeom>
        </p:spPr>
      </p:pic>
      <p:sp>
        <p:nvSpPr>
          <p:cNvPr id="3" name="Slide Number Placeholder 2"/>
          <p:cNvSpPr>
            <a:spLocks noGrp="1"/>
          </p:cNvSpPr>
          <p:nvPr>
            <p:ph type="sldNum" sz="quarter" idx="12"/>
          </p:nvPr>
        </p:nvSpPr>
        <p:spPr/>
        <p:txBody>
          <a:bodyPr/>
          <a:lstStyle/>
          <a:p>
            <a:fld id="{EDFC4091-B588-AE4D-839F-133859BC685A}" type="slidenum">
              <a:rPr lang="en-US" smtClean="0"/>
              <a:t>24</a:t>
            </a:fld>
            <a:endParaRPr lang="en-US"/>
          </a:p>
        </p:txBody>
      </p:sp>
    </p:spTree>
    <p:extLst>
      <p:ext uri="{BB962C8B-B14F-4D97-AF65-F5344CB8AC3E}">
        <p14:creationId xmlns:p14="http://schemas.microsoft.com/office/powerpoint/2010/main" val="1791390700"/>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Experimental Setup</a:t>
            </a:r>
            <a:endParaRPr lang="en-US" dirty="0"/>
          </a:p>
        </p:txBody>
      </p:sp>
      <p:sp>
        <p:nvSpPr>
          <p:cNvPr id="3" name="Subtitle 2"/>
          <p:cNvSpPr>
            <a:spLocks noGrp="1"/>
          </p:cNvSpPr>
          <p:nvPr>
            <p:ph type="subTitle" idx="1"/>
          </p:nvPr>
        </p:nvSpPr>
        <p:spPr/>
        <p:txBody>
          <a:bodyPr/>
          <a:lstStyle/>
          <a:p>
            <a:endParaRPr lang="en-US"/>
          </a:p>
        </p:txBody>
      </p:sp>
      <p:sp>
        <p:nvSpPr>
          <p:cNvPr id="4" name="Slide Number Placeholder 3"/>
          <p:cNvSpPr>
            <a:spLocks noGrp="1"/>
          </p:cNvSpPr>
          <p:nvPr>
            <p:ph type="sldNum" sz="quarter" idx="12"/>
          </p:nvPr>
        </p:nvSpPr>
        <p:spPr/>
        <p:txBody>
          <a:bodyPr/>
          <a:lstStyle/>
          <a:p>
            <a:fld id="{EDFC4091-B588-AE4D-839F-133859BC685A}" type="slidenum">
              <a:rPr lang="en-US" smtClean="0"/>
              <a:t>25</a:t>
            </a:fld>
            <a:endParaRPr lang="en-US"/>
          </a:p>
        </p:txBody>
      </p:sp>
    </p:spTree>
    <p:extLst>
      <p:ext uri="{BB962C8B-B14F-4D97-AF65-F5344CB8AC3E}">
        <p14:creationId xmlns:p14="http://schemas.microsoft.com/office/powerpoint/2010/main" val="1066710401"/>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p:cNvGraphicFramePr>
            <a:graphicFrameLocks noGrp="1"/>
          </p:cNvGraphicFramePr>
          <p:nvPr>
            <p:extLst>
              <p:ext uri="{D42A27DB-BD31-4B8C-83A1-F6EECF244321}">
                <p14:modId xmlns:p14="http://schemas.microsoft.com/office/powerpoint/2010/main" val="1563197233"/>
              </p:ext>
            </p:extLst>
          </p:nvPr>
        </p:nvGraphicFramePr>
        <p:xfrm>
          <a:off x="1399456" y="1417638"/>
          <a:ext cx="6552374" cy="4623923"/>
        </p:xfrm>
        <a:graphic>
          <a:graphicData uri="http://schemas.openxmlformats.org/drawingml/2006/table">
            <a:tbl>
              <a:tblPr bandRow="1">
                <a:tableStyleId>{3C2FFA5D-87B4-456A-9821-1D502468CF0F}</a:tableStyleId>
              </a:tblPr>
              <a:tblGrid>
                <a:gridCol w="2075265"/>
                <a:gridCol w="1714500"/>
                <a:gridCol w="1420859"/>
                <a:gridCol w="1341750"/>
              </a:tblGrid>
              <a:tr h="506170">
                <a:tc>
                  <a:txBody>
                    <a:bodyPr/>
                    <a:lstStyle/>
                    <a:p>
                      <a:pPr algn="ctr"/>
                      <a:r>
                        <a:rPr lang="en-US" sz="2000" dirty="0" smtClean="0"/>
                        <a:t>Application</a:t>
                      </a:r>
                      <a:endParaRPr lang="en-US" sz="2000" dirty="0"/>
                    </a:p>
                  </a:txBody>
                  <a:tcPr/>
                </a:tc>
                <a:tc>
                  <a:txBody>
                    <a:bodyPr/>
                    <a:lstStyle/>
                    <a:p>
                      <a:pPr algn="r"/>
                      <a:r>
                        <a:rPr lang="en-US" sz="2000" dirty="0" err="1" smtClean="0"/>
                        <a:t>LoC</a:t>
                      </a:r>
                      <a:endParaRPr lang="en-US" sz="2000" dirty="0"/>
                    </a:p>
                  </a:txBody>
                  <a:tcPr/>
                </a:tc>
                <a:tc>
                  <a:txBody>
                    <a:bodyPr/>
                    <a:lstStyle/>
                    <a:p>
                      <a:pPr algn="r"/>
                      <a:r>
                        <a:rPr lang="en-US" sz="2000" dirty="0" smtClean="0"/>
                        <a:t>Tests</a:t>
                      </a:r>
                      <a:endParaRPr lang="en-US" sz="2000" dirty="0"/>
                    </a:p>
                  </a:txBody>
                  <a:tcPr/>
                </a:tc>
                <a:tc>
                  <a:txBody>
                    <a:bodyPr/>
                    <a:lstStyle/>
                    <a:p>
                      <a:pPr algn="r"/>
                      <a:r>
                        <a:rPr lang="en-US" sz="2000" dirty="0" smtClean="0"/>
                        <a:t>Defects</a:t>
                      </a:r>
                    </a:p>
                  </a:txBody>
                  <a:tcPr/>
                </a:tc>
              </a:tr>
              <a:tr h="475039">
                <a:tc>
                  <a:txBody>
                    <a:bodyPr/>
                    <a:lstStyle/>
                    <a:p>
                      <a:r>
                        <a:rPr lang="en-US" sz="2000" dirty="0" err="1" smtClean="0"/>
                        <a:t>libtiff</a:t>
                      </a:r>
                      <a:endParaRPr lang="en-US" sz="2000" dirty="0"/>
                    </a:p>
                  </a:txBody>
                  <a:tcPr/>
                </a:tc>
                <a:tc>
                  <a:txBody>
                    <a:bodyPr/>
                    <a:lstStyle/>
                    <a:p>
                      <a:pPr algn="r"/>
                      <a:r>
                        <a:rPr lang="en-US" sz="2000" dirty="0" smtClean="0"/>
                        <a:t>77 K</a:t>
                      </a:r>
                      <a:endParaRPr lang="en-US" sz="2000" dirty="0"/>
                    </a:p>
                  </a:txBody>
                  <a:tcPr/>
                </a:tc>
                <a:tc>
                  <a:txBody>
                    <a:bodyPr/>
                    <a:lstStyle/>
                    <a:p>
                      <a:pPr algn="r"/>
                      <a:r>
                        <a:rPr lang="en-US" sz="2000" dirty="0" smtClean="0"/>
                        <a:t>78</a:t>
                      </a:r>
                      <a:endParaRPr lang="en-US" sz="2000" dirty="0"/>
                    </a:p>
                  </a:txBody>
                  <a:tcPr/>
                </a:tc>
                <a:tc>
                  <a:txBody>
                    <a:bodyPr/>
                    <a:lstStyle/>
                    <a:p>
                      <a:pPr algn="r"/>
                      <a:r>
                        <a:rPr lang="en-US" sz="2000" dirty="0" smtClean="0"/>
                        <a:t>8</a:t>
                      </a:r>
                      <a:endParaRPr lang="en-US" sz="2000" dirty="0"/>
                    </a:p>
                  </a:txBody>
                  <a:tcPr/>
                </a:tc>
              </a:tr>
              <a:tr h="475039">
                <a:tc>
                  <a:txBody>
                    <a:bodyPr/>
                    <a:lstStyle/>
                    <a:p>
                      <a:r>
                        <a:rPr lang="en-US" sz="2000" dirty="0" err="1" smtClean="0"/>
                        <a:t>lighttpd</a:t>
                      </a:r>
                      <a:endParaRPr lang="en-US" sz="2000" dirty="0"/>
                    </a:p>
                  </a:txBody>
                  <a:tcPr/>
                </a:tc>
                <a:tc>
                  <a:txBody>
                    <a:bodyPr/>
                    <a:lstStyle/>
                    <a:p>
                      <a:pPr algn="r"/>
                      <a:r>
                        <a:rPr lang="en-US" sz="2000" dirty="0" smtClean="0"/>
                        <a:t>62 K</a:t>
                      </a:r>
                      <a:endParaRPr lang="en-US" sz="2000" dirty="0"/>
                    </a:p>
                  </a:txBody>
                  <a:tcPr/>
                </a:tc>
                <a:tc>
                  <a:txBody>
                    <a:bodyPr/>
                    <a:lstStyle/>
                    <a:p>
                      <a:pPr algn="r"/>
                      <a:r>
                        <a:rPr lang="en-US" sz="2000" dirty="0" smtClean="0"/>
                        <a:t>295</a:t>
                      </a:r>
                      <a:endParaRPr lang="en-US" sz="2000" dirty="0"/>
                    </a:p>
                  </a:txBody>
                  <a:tcPr/>
                </a:tc>
                <a:tc>
                  <a:txBody>
                    <a:bodyPr/>
                    <a:lstStyle/>
                    <a:p>
                      <a:pPr algn="r"/>
                      <a:r>
                        <a:rPr lang="en-US" sz="2000" dirty="0" smtClean="0"/>
                        <a:t>7</a:t>
                      </a:r>
                      <a:endParaRPr lang="en-US" sz="2000" dirty="0"/>
                    </a:p>
                  </a:txBody>
                  <a:tcPr/>
                </a:tc>
              </a:tr>
              <a:tr h="475039">
                <a:tc>
                  <a:txBody>
                    <a:bodyPr/>
                    <a:lstStyle/>
                    <a:p>
                      <a:r>
                        <a:rPr lang="en-US" sz="2000" dirty="0" err="1" smtClean="0"/>
                        <a:t>php</a:t>
                      </a:r>
                      <a:endParaRPr lang="en-US" sz="2000" dirty="0"/>
                    </a:p>
                  </a:txBody>
                  <a:tcPr/>
                </a:tc>
                <a:tc>
                  <a:txBody>
                    <a:bodyPr/>
                    <a:lstStyle/>
                    <a:p>
                      <a:pPr algn="r"/>
                      <a:r>
                        <a:rPr lang="en-US" sz="2000" dirty="0" smtClean="0"/>
                        <a:t>1,046 K</a:t>
                      </a:r>
                      <a:endParaRPr lang="en-US" sz="2000" dirty="0"/>
                    </a:p>
                  </a:txBody>
                  <a:tcPr/>
                </a:tc>
                <a:tc>
                  <a:txBody>
                    <a:bodyPr/>
                    <a:lstStyle/>
                    <a:p>
                      <a:pPr algn="r"/>
                      <a:r>
                        <a:rPr lang="en-US" sz="2000" dirty="0" smtClean="0"/>
                        <a:t>8471</a:t>
                      </a:r>
                      <a:endParaRPr lang="en-US" sz="2000" dirty="0"/>
                    </a:p>
                  </a:txBody>
                  <a:tcPr/>
                </a:tc>
                <a:tc>
                  <a:txBody>
                    <a:bodyPr/>
                    <a:lstStyle/>
                    <a:p>
                      <a:pPr algn="r"/>
                      <a:r>
                        <a:rPr lang="en-US" sz="2000" dirty="0" smtClean="0"/>
                        <a:t>31</a:t>
                      </a:r>
                      <a:endParaRPr lang="en-US" sz="2000" dirty="0"/>
                    </a:p>
                  </a:txBody>
                  <a:tcPr/>
                </a:tc>
              </a:tr>
              <a:tr h="475039">
                <a:tc>
                  <a:txBody>
                    <a:bodyPr/>
                    <a:lstStyle/>
                    <a:p>
                      <a:r>
                        <a:rPr lang="en-US" sz="2000" dirty="0" err="1" smtClean="0"/>
                        <a:t>gmp</a:t>
                      </a:r>
                      <a:endParaRPr lang="en-US" sz="2000" dirty="0"/>
                    </a:p>
                  </a:txBody>
                  <a:tcPr/>
                </a:tc>
                <a:tc>
                  <a:txBody>
                    <a:bodyPr/>
                    <a:lstStyle/>
                    <a:p>
                      <a:pPr algn="r"/>
                      <a:r>
                        <a:rPr lang="en-US" sz="2000" dirty="0" smtClean="0"/>
                        <a:t>145 K</a:t>
                      </a:r>
                      <a:endParaRPr lang="en-US" sz="2000" dirty="0"/>
                    </a:p>
                  </a:txBody>
                  <a:tcPr/>
                </a:tc>
                <a:tc>
                  <a:txBody>
                    <a:bodyPr/>
                    <a:lstStyle/>
                    <a:p>
                      <a:pPr algn="r"/>
                      <a:r>
                        <a:rPr lang="en-US" sz="2000" dirty="0" smtClean="0"/>
                        <a:t>146</a:t>
                      </a:r>
                      <a:endParaRPr lang="en-US" sz="2000" dirty="0"/>
                    </a:p>
                  </a:txBody>
                  <a:tcPr/>
                </a:tc>
                <a:tc>
                  <a:txBody>
                    <a:bodyPr/>
                    <a:lstStyle/>
                    <a:p>
                      <a:pPr algn="r"/>
                      <a:r>
                        <a:rPr lang="en-US" sz="2000" dirty="0" smtClean="0"/>
                        <a:t>2</a:t>
                      </a:r>
                      <a:endParaRPr lang="en-US" sz="2000" dirty="0"/>
                    </a:p>
                  </a:txBody>
                  <a:tcPr/>
                </a:tc>
              </a:tr>
              <a:tr h="475039">
                <a:tc>
                  <a:txBody>
                    <a:bodyPr/>
                    <a:lstStyle/>
                    <a:p>
                      <a:r>
                        <a:rPr lang="en-US" sz="2000" dirty="0" err="1" smtClean="0"/>
                        <a:t>gzip</a:t>
                      </a:r>
                      <a:endParaRPr lang="en-US" sz="2000" dirty="0"/>
                    </a:p>
                  </a:txBody>
                  <a:tcPr/>
                </a:tc>
                <a:tc>
                  <a:txBody>
                    <a:bodyPr/>
                    <a:lstStyle/>
                    <a:p>
                      <a:pPr algn="r"/>
                      <a:r>
                        <a:rPr lang="en-US" sz="2000" dirty="0" smtClean="0"/>
                        <a:t>491 K</a:t>
                      </a:r>
                      <a:endParaRPr lang="en-US" sz="2000" dirty="0"/>
                    </a:p>
                  </a:txBody>
                  <a:tcPr/>
                </a:tc>
                <a:tc>
                  <a:txBody>
                    <a:bodyPr/>
                    <a:lstStyle/>
                    <a:p>
                      <a:pPr algn="r"/>
                      <a:r>
                        <a:rPr lang="en-US" sz="2000" dirty="0" smtClean="0"/>
                        <a:t>12</a:t>
                      </a:r>
                      <a:endParaRPr lang="en-US" sz="2000" dirty="0"/>
                    </a:p>
                  </a:txBody>
                  <a:tcPr/>
                </a:tc>
                <a:tc>
                  <a:txBody>
                    <a:bodyPr/>
                    <a:lstStyle/>
                    <a:p>
                      <a:pPr algn="r"/>
                      <a:r>
                        <a:rPr lang="en-US" sz="2000" dirty="0" smtClean="0"/>
                        <a:t>4</a:t>
                      </a:r>
                      <a:endParaRPr lang="en-US" sz="2000" dirty="0"/>
                    </a:p>
                  </a:txBody>
                  <a:tcPr/>
                </a:tc>
              </a:tr>
              <a:tr h="475039">
                <a:tc>
                  <a:txBody>
                    <a:bodyPr/>
                    <a:lstStyle/>
                    <a:p>
                      <a:r>
                        <a:rPr lang="en-US" sz="2000" dirty="0" smtClean="0"/>
                        <a:t>python</a:t>
                      </a:r>
                      <a:endParaRPr lang="en-US" sz="2000" dirty="0"/>
                    </a:p>
                  </a:txBody>
                  <a:tcPr/>
                </a:tc>
                <a:tc>
                  <a:txBody>
                    <a:bodyPr/>
                    <a:lstStyle/>
                    <a:p>
                      <a:pPr algn="r"/>
                      <a:r>
                        <a:rPr lang="en-US" sz="2000" dirty="0" smtClean="0"/>
                        <a:t>407 K</a:t>
                      </a:r>
                      <a:endParaRPr lang="en-US" sz="2000" dirty="0"/>
                    </a:p>
                  </a:txBody>
                  <a:tcPr/>
                </a:tc>
                <a:tc>
                  <a:txBody>
                    <a:bodyPr/>
                    <a:lstStyle/>
                    <a:p>
                      <a:pPr algn="r"/>
                      <a:r>
                        <a:rPr lang="en-US" sz="2000" dirty="0" smtClean="0"/>
                        <a:t>35</a:t>
                      </a:r>
                      <a:endParaRPr lang="en-US" sz="2000" dirty="0"/>
                    </a:p>
                  </a:txBody>
                  <a:tcPr/>
                </a:tc>
                <a:tc>
                  <a:txBody>
                    <a:bodyPr/>
                    <a:lstStyle/>
                    <a:p>
                      <a:pPr algn="r"/>
                      <a:r>
                        <a:rPr lang="en-US" sz="2000" dirty="0" smtClean="0"/>
                        <a:t>9</a:t>
                      </a:r>
                      <a:endParaRPr lang="en-US" sz="2000" dirty="0"/>
                    </a:p>
                  </a:txBody>
                  <a:tcPr/>
                </a:tc>
              </a:tr>
              <a:tr h="475039">
                <a:tc>
                  <a:txBody>
                    <a:bodyPr/>
                    <a:lstStyle/>
                    <a:p>
                      <a:r>
                        <a:rPr lang="en-US" sz="2000" dirty="0" err="1" smtClean="0"/>
                        <a:t>wireshark</a:t>
                      </a:r>
                      <a:endParaRPr lang="en-US" sz="2000" dirty="0"/>
                    </a:p>
                  </a:txBody>
                  <a:tcPr/>
                </a:tc>
                <a:tc>
                  <a:txBody>
                    <a:bodyPr/>
                    <a:lstStyle/>
                    <a:p>
                      <a:pPr algn="r"/>
                      <a:r>
                        <a:rPr lang="en-US" sz="2000" dirty="0" smtClean="0"/>
                        <a:t>2,814 K</a:t>
                      </a:r>
                      <a:endParaRPr lang="en-US" sz="2000" dirty="0"/>
                    </a:p>
                  </a:txBody>
                  <a:tcPr/>
                </a:tc>
                <a:tc>
                  <a:txBody>
                    <a:bodyPr/>
                    <a:lstStyle/>
                    <a:p>
                      <a:pPr algn="r"/>
                      <a:r>
                        <a:rPr lang="en-US" sz="2000" dirty="0" smtClean="0"/>
                        <a:t>63</a:t>
                      </a:r>
                      <a:endParaRPr lang="en-US" sz="2000" dirty="0"/>
                    </a:p>
                  </a:txBody>
                  <a:tcPr/>
                </a:tc>
                <a:tc>
                  <a:txBody>
                    <a:bodyPr/>
                    <a:lstStyle/>
                    <a:p>
                      <a:pPr algn="r"/>
                      <a:r>
                        <a:rPr lang="en-US" sz="2000" dirty="0" smtClean="0"/>
                        <a:t>6</a:t>
                      </a:r>
                      <a:endParaRPr lang="en-US" sz="2000" dirty="0"/>
                    </a:p>
                  </a:txBody>
                  <a:tcPr/>
                </a:tc>
              </a:tr>
              <a:tr h="372922">
                <a:tc>
                  <a:txBody>
                    <a:bodyPr/>
                    <a:lstStyle/>
                    <a:p>
                      <a:r>
                        <a:rPr lang="en-US" sz="2000" dirty="0" err="1" smtClean="0"/>
                        <a:t>fbc</a:t>
                      </a:r>
                      <a:endParaRPr lang="en-US" sz="2000" dirty="0"/>
                    </a:p>
                  </a:txBody>
                  <a:tcPr/>
                </a:tc>
                <a:tc>
                  <a:txBody>
                    <a:bodyPr/>
                    <a:lstStyle/>
                    <a:p>
                      <a:pPr algn="r"/>
                      <a:r>
                        <a:rPr lang="en-US" sz="2000" dirty="0" smtClean="0"/>
                        <a:t>97 K</a:t>
                      </a:r>
                      <a:endParaRPr lang="en-US" sz="2000" dirty="0"/>
                    </a:p>
                  </a:txBody>
                  <a:tcPr/>
                </a:tc>
                <a:tc>
                  <a:txBody>
                    <a:bodyPr/>
                    <a:lstStyle/>
                    <a:p>
                      <a:pPr algn="r"/>
                      <a:r>
                        <a:rPr lang="en-US" sz="2000" dirty="0" smtClean="0"/>
                        <a:t>773</a:t>
                      </a:r>
                      <a:endParaRPr lang="en-US" sz="2000" dirty="0"/>
                    </a:p>
                  </a:txBody>
                  <a:tcPr/>
                </a:tc>
                <a:tc>
                  <a:txBody>
                    <a:bodyPr/>
                    <a:lstStyle/>
                    <a:p>
                      <a:pPr algn="r"/>
                      <a:r>
                        <a:rPr lang="en-US" sz="2000" dirty="0" smtClean="0"/>
                        <a:t>2</a:t>
                      </a:r>
                      <a:endParaRPr lang="en-US" sz="2000" dirty="0"/>
                    </a:p>
                  </a:txBody>
                  <a:tcPr/>
                </a:tc>
              </a:tr>
              <a:tr h="372922">
                <a:tc>
                  <a:txBody>
                    <a:bodyPr/>
                    <a:lstStyle/>
                    <a:p>
                      <a:r>
                        <a:rPr lang="en-US" sz="2000" dirty="0" smtClean="0"/>
                        <a:t>Total</a:t>
                      </a:r>
                      <a:endParaRPr lang="en-US" sz="2000" dirty="0"/>
                    </a:p>
                  </a:txBody>
                  <a:tcPr/>
                </a:tc>
                <a:tc>
                  <a:txBody>
                    <a:bodyPr/>
                    <a:lstStyle/>
                    <a:p>
                      <a:pPr algn="r"/>
                      <a:endParaRPr lang="en-US" sz="2000" dirty="0"/>
                    </a:p>
                  </a:txBody>
                  <a:tcPr/>
                </a:tc>
                <a:tc>
                  <a:txBody>
                    <a:bodyPr/>
                    <a:lstStyle/>
                    <a:p>
                      <a:pPr algn="r"/>
                      <a:endParaRPr lang="en-US" sz="2000" dirty="0"/>
                    </a:p>
                  </a:txBody>
                  <a:tcPr/>
                </a:tc>
                <a:tc>
                  <a:txBody>
                    <a:bodyPr/>
                    <a:lstStyle/>
                    <a:p>
                      <a:pPr algn="r"/>
                      <a:r>
                        <a:rPr lang="en-US" sz="2000" dirty="0" smtClean="0"/>
                        <a:t>69</a:t>
                      </a:r>
                      <a:endParaRPr lang="en-US" sz="2000" dirty="0"/>
                    </a:p>
                  </a:txBody>
                  <a:tcPr/>
                </a:tc>
              </a:tr>
            </a:tbl>
          </a:graphicData>
        </a:graphic>
      </p:graphicFrame>
      <p:sp>
        <p:nvSpPr>
          <p:cNvPr id="2" name="TextBox 1"/>
          <p:cNvSpPr txBox="1"/>
          <p:nvPr/>
        </p:nvSpPr>
        <p:spPr>
          <a:xfrm>
            <a:off x="1399455" y="6108535"/>
            <a:ext cx="6552375" cy="646331"/>
          </a:xfrm>
          <a:prstGeom prst="rect">
            <a:avLst/>
          </a:prstGeom>
          <a:noFill/>
        </p:spPr>
        <p:txBody>
          <a:bodyPr wrap="square" rtlCol="0">
            <a:spAutoFit/>
          </a:bodyPr>
          <a:lstStyle/>
          <a:p>
            <a:r>
              <a:rPr lang="en-US" dirty="0" err="1" smtClean="0"/>
              <a:t>GenProg</a:t>
            </a:r>
            <a:r>
              <a:rPr lang="en-US" dirty="0" smtClean="0"/>
              <a:t> Benchmark set by Claire Le </a:t>
            </a:r>
            <a:r>
              <a:rPr lang="en-US" dirty="0" err="1" smtClean="0"/>
              <a:t>Goues</a:t>
            </a:r>
            <a:r>
              <a:rPr lang="en-US" dirty="0" smtClean="0"/>
              <a:t>, Michael Dewey-Vogt, Stephanie Forrest, </a:t>
            </a:r>
            <a:r>
              <a:rPr lang="en-US" dirty="0" err="1" smtClean="0"/>
              <a:t>Westley</a:t>
            </a:r>
            <a:r>
              <a:rPr lang="en-US" dirty="0" smtClean="0"/>
              <a:t> Weimer</a:t>
            </a:r>
            <a:r>
              <a:rPr lang="en-US" dirty="0"/>
              <a:t> </a:t>
            </a:r>
            <a:r>
              <a:rPr lang="en-US" dirty="0" smtClean="0"/>
              <a:t>[ICSE 2012]</a:t>
            </a:r>
            <a:endParaRPr lang="en-US" dirty="0"/>
          </a:p>
        </p:txBody>
      </p:sp>
      <p:sp>
        <p:nvSpPr>
          <p:cNvPr id="4" name="Title 1"/>
          <p:cNvSpPr>
            <a:spLocks noGrp="1"/>
          </p:cNvSpPr>
          <p:nvPr>
            <p:ph type="title"/>
          </p:nvPr>
        </p:nvSpPr>
        <p:spPr>
          <a:xfrm>
            <a:off x="457200" y="274638"/>
            <a:ext cx="8229600" cy="1143000"/>
          </a:xfrm>
        </p:spPr>
        <p:txBody>
          <a:bodyPr/>
          <a:lstStyle/>
          <a:p>
            <a:r>
              <a:rPr lang="en-US" dirty="0" smtClean="0"/>
              <a:t>Benchmark</a:t>
            </a:r>
            <a:endParaRPr lang="en-US" dirty="0"/>
          </a:p>
        </p:txBody>
      </p:sp>
      <p:sp>
        <p:nvSpPr>
          <p:cNvPr id="5" name="Slide Number Placeholder 4"/>
          <p:cNvSpPr>
            <a:spLocks noGrp="1"/>
          </p:cNvSpPr>
          <p:nvPr>
            <p:ph type="sldNum" sz="quarter" idx="12"/>
          </p:nvPr>
        </p:nvSpPr>
        <p:spPr/>
        <p:txBody>
          <a:bodyPr/>
          <a:lstStyle/>
          <a:p>
            <a:fld id="{EDFC4091-B588-AE4D-839F-133859BC685A}" type="slidenum">
              <a:rPr lang="en-US" smtClean="0"/>
              <a:t>26</a:t>
            </a:fld>
            <a:endParaRPr lang="en-US"/>
          </a:p>
        </p:txBody>
      </p:sp>
    </p:spTree>
    <p:extLst>
      <p:ext uri="{BB962C8B-B14F-4D97-AF65-F5344CB8AC3E}">
        <p14:creationId xmlns:p14="http://schemas.microsoft.com/office/powerpoint/2010/main" val="231811419"/>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Search Space Configurations</a:t>
            </a:r>
            <a:endParaRPr lang="en-US" dirty="0"/>
          </a:p>
        </p:txBody>
      </p:sp>
      <p:sp>
        <p:nvSpPr>
          <p:cNvPr id="3" name="Content Placeholder 2"/>
          <p:cNvSpPr>
            <a:spLocks noGrp="1"/>
          </p:cNvSpPr>
          <p:nvPr>
            <p:ph idx="1"/>
          </p:nvPr>
        </p:nvSpPr>
        <p:spPr/>
        <p:txBody>
          <a:bodyPr>
            <a:normAutofit fontScale="92500" lnSpcReduction="10000"/>
          </a:bodyPr>
          <a:lstStyle/>
          <a:p>
            <a:r>
              <a:rPr lang="en-US" sz="3500" dirty="0" smtClean="0"/>
              <a:t>Consider different numbers of candidate statements</a:t>
            </a:r>
          </a:p>
          <a:p>
            <a:pPr lvl="1"/>
            <a:r>
              <a:rPr lang="en-US" sz="3100" dirty="0" smtClean="0"/>
              <a:t>Top 100, 200, 300, or 2000 instead of just top 200 from the error localizer</a:t>
            </a:r>
          </a:p>
          <a:p>
            <a:r>
              <a:rPr lang="en-US" sz="3500" dirty="0" smtClean="0"/>
              <a:t>Consider more operators for synthesizing condition (</a:t>
            </a:r>
            <a:r>
              <a:rPr lang="en-US" sz="3500" dirty="0" err="1" smtClean="0"/>
              <a:t>CExt</a:t>
            </a:r>
            <a:r>
              <a:rPr lang="en-US" sz="3500" dirty="0" smtClean="0"/>
              <a:t>)</a:t>
            </a:r>
          </a:p>
          <a:p>
            <a:r>
              <a:rPr lang="en-US" sz="3500" dirty="0" smtClean="0"/>
              <a:t>Consider more complicated expressions for replacement modifications (</a:t>
            </a:r>
            <a:r>
              <a:rPr lang="en-US" sz="3500" dirty="0" err="1" smtClean="0"/>
              <a:t>RExt</a:t>
            </a:r>
            <a:r>
              <a:rPr lang="en-US" sz="3500" dirty="0" smtClean="0"/>
              <a:t>)</a:t>
            </a:r>
            <a:endParaRPr lang="en-US" sz="3100" dirty="0"/>
          </a:p>
          <a:p>
            <a:pPr lvl="1"/>
            <a:r>
              <a:rPr lang="en-US" sz="3100" dirty="0" smtClean="0"/>
              <a:t>e.g., </a:t>
            </a:r>
            <a:r>
              <a:rPr lang="en-US" sz="3100" dirty="0"/>
              <a:t>r</a:t>
            </a:r>
            <a:r>
              <a:rPr lang="en-US" sz="3100" dirty="0" smtClean="0"/>
              <a:t>eplace v1 with (v2 + v3)</a:t>
            </a:r>
          </a:p>
        </p:txBody>
      </p:sp>
      <p:sp>
        <p:nvSpPr>
          <p:cNvPr id="4" name="Slide Number Placeholder 3"/>
          <p:cNvSpPr>
            <a:spLocks noGrp="1"/>
          </p:cNvSpPr>
          <p:nvPr>
            <p:ph type="sldNum" sz="quarter" idx="12"/>
          </p:nvPr>
        </p:nvSpPr>
        <p:spPr/>
        <p:txBody>
          <a:bodyPr/>
          <a:lstStyle/>
          <a:p>
            <a:fld id="{EDFC4091-B588-AE4D-839F-133859BC685A}" type="slidenum">
              <a:rPr lang="en-US" smtClean="0"/>
              <a:t>27</a:t>
            </a:fld>
            <a:endParaRPr lang="en-US"/>
          </a:p>
        </p:txBody>
      </p:sp>
    </p:spTree>
    <p:extLst>
      <p:ext uri="{BB962C8B-B14F-4D97-AF65-F5344CB8AC3E}">
        <p14:creationId xmlns:p14="http://schemas.microsoft.com/office/powerpoint/2010/main" val="71249347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Experimental Setup</a:t>
            </a:r>
            <a:endParaRPr lang="en-US" dirty="0"/>
          </a:p>
        </p:txBody>
      </p:sp>
      <p:sp>
        <p:nvSpPr>
          <p:cNvPr id="3" name="Content Placeholder 2"/>
          <p:cNvSpPr>
            <a:spLocks noGrp="1"/>
          </p:cNvSpPr>
          <p:nvPr>
            <p:ph idx="1"/>
          </p:nvPr>
        </p:nvSpPr>
        <p:spPr/>
        <p:txBody>
          <a:bodyPr>
            <a:normAutofit/>
          </a:bodyPr>
          <a:lstStyle/>
          <a:p>
            <a:r>
              <a:rPr lang="en-US" sz="3500" dirty="0" smtClean="0"/>
              <a:t>Run SPR and Prophet with </a:t>
            </a:r>
            <a:r>
              <a:rPr lang="en-US" sz="3500" dirty="0"/>
              <a:t>16 different search spaces including the default </a:t>
            </a:r>
            <a:r>
              <a:rPr lang="en-US" sz="3500" dirty="0" smtClean="0"/>
              <a:t>one.</a:t>
            </a:r>
            <a:endParaRPr lang="en-US" sz="3500" dirty="0"/>
          </a:p>
          <a:p>
            <a:r>
              <a:rPr lang="en-US" sz="3500" dirty="0" smtClean="0"/>
              <a:t>There are 19 defects whose correct patches are in the default search space.</a:t>
            </a:r>
          </a:p>
          <a:p>
            <a:r>
              <a:rPr lang="en-US" sz="3500" dirty="0" smtClean="0"/>
              <a:t>There are 24 defects whose correct patches are in some extended search spaces.</a:t>
            </a:r>
          </a:p>
          <a:p>
            <a:endParaRPr lang="en-US" sz="3500" dirty="0" smtClean="0"/>
          </a:p>
        </p:txBody>
      </p:sp>
      <p:sp>
        <p:nvSpPr>
          <p:cNvPr id="4" name="Slide Number Placeholder 3"/>
          <p:cNvSpPr>
            <a:spLocks noGrp="1"/>
          </p:cNvSpPr>
          <p:nvPr>
            <p:ph type="sldNum" sz="quarter" idx="12"/>
          </p:nvPr>
        </p:nvSpPr>
        <p:spPr/>
        <p:txBody>
          <a:bodyPr/>
          <a:lstStyle/>
          <a:p>
            <a:fld id="{EDFC4091-B588-AE4D-839F-133859BC685A}" type="slidenum">
              <a:rPr lang="en-US" smtClean="0"/>
              <a:t>28</a:t>
            </a:fld>
            <a:endParaRPr lang="en-US"/>
          </a:p>
        </p:txBody>
      </p:sp>
    </p:spTree>
    <p:extLst>
      <p:ext uri="{BB962C8B-B14F-4D97-AF65-F5344CB8AC3E}">
        <p14:creationId xmlns:p14="http://schemas.microsoft.com/office/powerpoint/2010/main" val="185377122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Experimental Setup</a:t>
            </a:r>
            <a:endParaRPr lang="en-US" dirty="0"/>
          </a:p>
        </p:txBody>
      </p:sp>
      <p:sp>
        <p:nvSpPr>
          <p:cNvPr id="3" name="Content Placeholder 2"/>
          <p:cNvSpPr>
            <a:spLocks noGrp="1"/>
          </p:cNvSpPr>
          <p:nvPr>
            <p:ph idx="1"/>
          </p:nvPr>
        </p:nvSpPr>
        <p:spPr/>
        <p:txBody>
          <a:bodyPr>
            <a:normAutofit/>
          </a:bodyPr>
          <a:lstStyle/>
          <a:p>
            <a:r>
              <a:rPr lang="en-US" sz="3500" dirty="0" smtClean="0"/>
              <a:t>For each of the 24 defects and each search space configuration, we record:</a:t>
            </a:r>
          </a:p>
          <a:p>
            <a:pPr lvl="1"/>
            <a:r>
              <a:rPr lang="en-US" sz="3100" dirty="0" smtClean="0"/>
              <a:t>The number of candidate patches in 12 hours</a:t>
            </a:r>
          </a:p>
          <a:p>
            <a:pPr lvl="1"/>
            <a:r>
              <a:rPr lang="en-US" sz="3100" dirty="0" smtClean="0"/>
              <a:t>The number of </a:t>
            </a:r>
            <a:r>
              <a:rPr lang="en-US" sz="3100" dirty="0"/>
              <a:t>v</a:t>
            </a:r>
            <a:r>
              <a:rPr lang="en-US" sz="3100" dirty="0" smtClean="0"/>
              <a:t>alidated patches in 12 hours</a:t>
            </a:r>
          </a:p>
          <a:p>
            <a:pPr lvl="1"/>
            <a:r>
              <a:rPr lang="en-US" sz="3100" dirty="0" smtClean="0"/>
              <a:t>The number of correct patches in 12 hours</a:t>
            </a:r>
          </a:p>
          <a:p>
            <a:pPr lvl="1"/>
            <a:r>
              <a:rPr lang="en-US" sz="3100" dirty="0" smtClean="0"/>
              <a:t>The rank of the first correct patch among all validated patches</a:t>
            </a:r>
          </a:p>
        </p:txBody>
      </p:sp>
      <p:sp>
        <p:nvSpPr>
          <p:cNvPr id="4" name="Slide Number Placeholder 3"/>
          <p:cNvSpPr>
            <a:spLocks noGrp="1"/>
          </p:cNvSpPr>
          <p:nvPr>
            <p:ph type="sldNum" sz="quarter" idx="12"/>
          </p:nvPr>
        </p:nvSpPr>
        <p:spPr/>
        <p:txBody>
          <a:bodyPr/>
          <a:lstStyle/>
          <a:p>
            <a:fld id="{EDFC4091-B588-AE4D-839F-133859BC685A}" type="slidenum">
              <a:rPr lang="en-US" smtClean="0"/>
              <a:t>29</a:t>
            </a:fld>
            <a:endParaRPr lang="en-US"/>
          </a:p>
        </p:txBody>
      </p:sp>
    </p:spTree>
    <p:extLst>
      <p:ext uri="{BB962C8B-B14F-4D97-AF65-F5344CB8AC3E}">
        <p14:creationId xmlns:p14="http://schemas.microsoft.com/office/powerpoint/2010/main" val="34380823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3536950" y="2753297"/>
            <a:ext cx="2203450" cy="2819400"/>
            <a:chOff x="3657600" y="2753297"/>
            <a:chExt cx="2203450" cy="2819400"/>
          </a:xfrm>
        </p:grpSpPr>
        <p:cxnSp>
          <p:nvCxnSpPr>
            <p:cNvPr id="75" name="Straight Connector 74"/>
            <p:cNvCxnSpPr/>
            <p:nvPr/>
          </p:nvCxnSpPr>
          <p:spPr>
            <a:xfrm>
              <a:off x="3886200" y="4124897"/>
              <a:ext cx="1676400"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76" name="Straight Connector 75"/>
            <p:cNvCxnSpPr/>
            <p:nvPr/>
          </p:nvCxnSpPr>
          <p:spPr>
            <a:xfrm>
              <a:off x="3886200" y="4277297"/>
              <a:ext cx="1676400"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77" name="Straight Connector 76"/>
            <p:cNvCxnSpPr/>
            <p:nvPr/>
          </p:nvCxnSpPr>
          <p:spPr>
            <a:xfrm>
              <a:off x="3886200" y="4429697"/>
              <a:ext cx="1676400"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78" name="Straight Connector 77"/>
            <p:cNvCxnSpPr/>
            <p:nvPr/>
          </p:nvCxnSpPr>
          <p:spPr>
            <a:xfrm>
              <a:off x="3886200" y="4582097"/>
              <a:ext cx="1676400"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68" name="Straight Connector 67"/>
            <p:cNvCxnSpPr/>
            <p:nvPr/>
          </p:nvCxnSpPr>
          <p:spPr>
            <a:xfrm>
              <a:off x="3886200" y="3058097"/>
              <a:ext cx="1676400"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69" name="Straight Connector 68"/>
            <p:cNvCxnSpPr/>
            <p:nvPr/>
          </p:nvCxnSpPr>
          <p:spPr>
            <a:xfrm>
              <a:off x="3886200" y="3210497"/>
              <a:ext cx="1676400"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70" name="Straight Connector 69"/>
            <p:cNvCxnSpPr/>
            <p:nvPr/>
          </p:nvCxnSpPr>
          <p:spPr>
            <a:xfrm>
              <a:off x="3886200" y="3362897"/>
              <a:ext cx="1676400"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71" name="Straight Connector 70"/>
            <p:cNvCxnSpPr/>
            <p:nvPr/>
          </p:nvCxnSpPr>
          <p:spPr>
            <a:xfrm>
              <a:off x="3886200" y="3515297"/>
              <a:ext cx="1676400"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72" name="Straight Connector 71"/>
            <p:cNvCxnSpPr/>
            <p:nvPr/>
          </p:nvCxnSpPr>
          <p:spPr>
            <a:xfrm>
              <a:off x="3886200" y="3667697"/>
              <a:ext cx="1676400" cy="0"/>
            </a:xfrm>
            <a:prstGeom prst="line">
              <a:avLst/>
            </a:prstGeom>
          </p:spPr>
          <p:style>
            <a:lnRef idx="2">
              <a:schemeClr val="accent1"/>
            </a:lnRef>
            <a:fillRef idx="0">
              <a:schemeClr val="accent1"/>
            </a:fillRef>
            <a:effectRef idx="1">
              <a:schemeClr val="accent1"/>
            </a:effectRef>
            <a:fontRef idx="minor">
              <a:schemeClr val="tx1"/>
            </a:fontRef>
          </p:style>
        </p:cxnSp>
        <p:pic>
          <p:nvPicPr>
            <p:cNvPr id="91" name="Picture 90"/>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973638" y="4146751"/>
              <a:ext cx="392112" cy="40798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66" name="Rectangle 65"/>
            <p:cNvSpPr/>
            <p:nvPr/>
          </p:nvSpPr>
          <p:spPr>
            <a:xfrm>
              <a:off x="3657600" y="2753297"/>
              <a:ext cx="2203450" cy="2819400"/>
            </a:xfrm>
            <a:prstGeom prst="rect">
              <a:avLst/>
            </a:prstGeom>
            <a:noFill/>
            <a:ln w="38100" cmpd="sng">
              <a:solidFill>
                <a:schemeClr val="tx1"/>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cxnSp>
          <p:nvCxnSpPr>
            <p:cNvPr id="73" name="Straight Connector 72"/>
            <p:cNvCxnSpPr/>
            <p:nvPr/>
          </p:nvCxnSpPr>
          <p:spPr>
            <a:xfrm>
              <a:off x="3886200" y="3820097"/>
              <a:ext cx="1676400"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74" name="Straight Connector 73"/>
            <p:cNvCxnSpPr/>
            <p:nvPr/>
          </p:nvCxnSpPr>
          <p:spPr>
            <a:xfrm>
              <a:off x="3886200" y="3972497"/>
              <a:ext cx="1676400"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79" name="Straight Connector 78"/>
            <p:cNvCxnSpPr/>
            <p:nvPr/>
          </p:nvCxnSpPr>
          <p:spPr>
            <a:xfrm>
              <a:off x="3886200" y="4734497"/>
              <a:ext cx="1676400"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80" name="Straight Connector 79"/>
            <p:cNvCxnSpPr/>
            <p:nvPr/>
          </p:nvCxnSpPr>
          <p:spPr>
            <a:xfrm>
              <a:off x="3886200" y="4886897"/>
              <a:ext cx="1676400"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81" name="Straight Connector 80"/>
            <p:cNvCxnSpPr/>
            <p:nvPr/>
          </p:nvCxnSpPr>
          <p:spPr>
            <a:xfrm>
              <a:off x="3886200" y="5039297"/>
              <a:ext cx="1676400"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82" name="Straight Connector 81"/>
            <p:cNvCxnSpPr/>
            <p:nvPr/>
          </p:nvCxnSpPr>
          <p:spPr>
            <a:xfrm>
              <a:off x="3886200" y="5191697"/>
              <a:ext cx="1676400"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83" name="Straight Connector 82"/>
            <p:cNvCxnSpPr/>
            <p:nvPr/>
          </p:nvCxnSpPr>
          <p:spPr>
            <a:xfrm>
              <a:off x="3886200" y="5344097"/>
              <a:ext cx="1676400" cy="0"/>
            </a:xfrm>
            <a:prstGeom prst="line">
              <a:avLst/>
            </a:prstGeom>
          </p:spPr>
          <p:style>
            <a:lnRef idx="2">
              <a:schemeClr val="accent1"/>
            </a:lnRef>
            <a:fillRef idx="0">
              <a:schemeClr val="accent1"/>
            </a:fillRef>
            <a:effectRef idx="1">
              <a:schemeClr val="accent1"/>
            </a:effectRef>
            <a:fontRef idx="minor">
              <a:schemeClr val="tx1"/>
            </a:fontRef>
          </p:style>
        </p:cxnSp>
      </p:grpSp>
      <p:sp>
        <p:nvSpPr>
          <p:cNvPr id="63" name="TextBox 62"/>
          <p:cNvSpPr txBox="1"/>
          <p:nvPr/>
        </p:nvSpPr>
        <p:spPr>
          <a:xfrm>
            <a:off x="6718506" y="4944020"/>
            <a:ext cx="363501" cy="523220"/>
          </a:xfrm>
          <a:prstGeom prst="rect">
            <a:avLst/>
          </a:prstGeom>
          <a:noFill/>
        </p:spPr>
        <p:txBody>
          <a:bodyPr wrap="none" rtlCol="0">
            <a:spAutoFit/>
          </a:bodyPr>
          <a:lstStyle/>
          <a:p>
            <a:r>
              <a:rPr lang="en-US" sz="2800" b="1" dirty="0" smtClean="0"/>
              <a:t>=</a:t>
            </a:r>
            <a:endParaRPr lang="en-US" sz="2800" b="1" dirty="0"/>
          </a:p>
        </p:txBody>
      </p:sp>
      <p:cxnSp>
        <p:nvCxnSpPr>
          <p:cNvPr id="112" name="Straight Arrow Connector 111"/>
          <p:cNvCxnSpPr/>
          <p:nvPr/>
        </p:nvCxnSpPr>
        <p:spPr>
          <a:xfrm>
            <a:off x="2851150" y="2999231"/>
            <a:ext cx="609600" cy="2034"/>
          </a:xfrm>
          <a:prstGeom prst="straightConnector1">
            <a:avLst/>
          </a:prstGeom>
          <a:ln w="38100" cmpd="sng">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116" name="Straight Arrow Connector 115"/>
          <p:cNvCxnSpPr/>
          <p:nvPr/>
        </p:nvCxnSpPr>
        <p:spPr>
          <a:xfrm>
            <a:off x="2857500" y="3559450"/>
            <a:ext cx="609600" cy="0"/>
          </a:xfrm>
          <a:prstGeom prst="straightConnector1">
            <a:avLst/>
          </a:prstGeom>
          <a:ln w="38100" cmpd="sng">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118" name="Straight Arrow Connector 117"/>
          <p:cNvCxnSpPr/>
          <p:nvPr/>
        </p:nvCxnSpPr>
        <p:spPr>
          <a:xfrm>
            <a:off x="2851150" y="4124897"/>
            <a:ext cx="609600" cy="0"/>
          </a:xfrm>
          <a:prstGeom prst="straightConnector1">
            <a:avLst/>
          </a:prstGeom>
          <a:ln w="38100" cmpd="sng">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120" name="Straight Arrow Connector 119"/>
          <p:cNvCxnSpPr/>
          <p:nvPr/>
        </p:nvCxnSpPr>
        <p:spPr>
          <a:xfrm>
            <a:off x="2857500" y="4702450"/>
            <a:ext cx="609600" cy="0"/>
          </a:xfrm>
          <a:prstGeom prst="straightConnector1">
            <a:avLst/>
          </a:prstGeom>
          <a:ln w="38100" cmpd="sng">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122" name="Straight Arrow Connector 121"/>
          <p:cNvCxnSpPr/>
          <p:nvPr/>
        </p:nvCxnSpPr>
        <p:spPr>
          <a:xfrm>
            <a:off x="2851150" y="5235850"/>
            <a:ext cx="609600" cy="0"/>
          </a:xfrm>
          <a:prstGeom prst="straightConnector1">
            <a:avLst/>
          </a:prstGeom>
          <a:ln w="38100" cmpd="sng">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sp>
        <p:nvSpPr>
          <p:cNvPr id="31" name="TextBox 30"/>
          <p:cNvSpPr txBox="1"/>
          <p:nvPr/>
        </p:nvSpPr>
        <p:spPr>
          <a:xfrm>
            <a:off x="1063018" y="4606335"/>
            <a:ext cx="1399392" cy="830997"/>
          </a:xfrm>
          <a:prstGeom prst="rect">
            <a:avLst/>
          </a:prstGeom>
          <a:noFill/>
        </p:spPr>
        <p:txBody>
          <a:bodyPr wrap="none" rtlCol="0">
            <a:spAutoFit/>
          </a:bodyPr>
          <a:lstStyle/>
          <a:p>
            <a:pPr algn="ctr"/>
            <a:r>
              <a:rPr lang="en-US" sz="2400" dirty="0"/>
              <a:t>Negative</a:t>
            </a:r>
          </a:p>
          <a:p>
            <a:pPr algn="ctr"/>
            <a:r>
              <a:rPr lang="en-US" sz="2400" dirty="0"/>
              <a:t>Inputs</a:t>
            </a:r>
          </a:p>
        </p:txBody>
      </p:sp>
      <p:sp>
        <p:nvSpPr>
          <p:cNvPr id="30" name="Rectangle 29"/>
          <p:cNvSpPr/>
          <p:nvPr/>
        </p:nvSpPr>
        <p:spPr>
          <a:xfrm>
            <a:off x="7194550" y="2886964"/>
            <a:ext cx="228600" cy="228600"/>
          </a:xfrm>
          <a:prstGeom prst="rect">
            <a:avLst/>
          </a:prstGeom>
          <a:noFill/>
          <a:ln w="38100" cmpd="sng">
            <a:solidFill>
              <a:srgbClr val="0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3" name="TextBox 32"/>
          <p:cNvSpPr txBox="1"/>
          <p:nvPr/>
        </p:nvSpPr>
        <p:spPr>
          <a:xfrm>
            <a:off x="6718506" y="2705291"/>
            <a:ext cx="363501" cy="523220"/>
          </a:xfrm>
          <a:prstGeom prst="rect">
            <a:avLst/>
          </a:prstGeom>
          <a:noFill/>
        </p:spPr>
        <p:txBody>
          <a:bodyPr wrap="none" rtlCol="0">
            <a:spAutoFit/>
          </a:bodyPr>
          <a:lstStyle/>
          <a:p>
            <a:r>
              <a:rPr lang="en-US" sz="2800" b="1" dirty="0" smtClean="0"/>
              <a:t>=</a:t>
            </a:r>
            <a:endParaRPr lang="en-US" sz="2800" b="1" dirty="0"/>
          </a:p>
        </p:txBody>
      </p:sp>
      <p:sp>
        <p:nvSpPr>
          <p:cNvPr id="35" name="TextBox 34"/>
          <p:cNvSpPr txBox="1"/>
          <p:nvPr/>
        </p:nvSpPr>
        <p:spPr>
          <a:xfrm>
            <a:off x="1162224" y="3143112"/>
            <a:ext cx="1262335" cy="830997"/>
          </a:xfrm>
          <a:prstGeom prst="rect">
            <a:avLst/>
          </a:prstGeom>
          <a:noFill/>
        </p:spPr>
        <p:txBody>
          <a:bodyPr wrap="none" rtlCol="0">
            <a:spAutoFit/>
          </a:bodyPr>
          <a:lstStyle/>
          <a:p>
            <a:pPr algn="ctr"/>
            <a:r>
              <a:rPr lang="en-US" sz="2400" dirty="0" smtClean="0"/>
              <a:t>Positive</a:t>
            </a:r>
            <a:endParaRPr lang="en-US" sz="2400" dirty="0"/>
          </a:p>
          <a:p>
            <a:pPr algn="ctr"/>
            <a:r>
              <a:rPr lang="en-US" sz="2400" dirty="0"/>
              <a:t>Inputs</a:t>
            </a:r>
          </a:p>
        </p:txBody>
      </p:sp>
      <p:sp>
        <p:nvSpPr>
          <p:cNvPr id="39" name="Rectangle 38"/>
          <p:cNvSpPr/>
          <p:nvPr/>
        </p:nvSpPr>
        <p:spPr>
          <a:xfrm>
            <a:off x="7194550" y="3442092"/>
            <a:ext cx="228600" cy="228600"/>
          </a:xfrm>
          <a:prstGeom prst="rect">
            <a:avLst/>
          </a:prstGeom>
          <a:noFill/>
          <a:ln w="38100" cmpd="sng">
            <a:solidFill>
              <a:srgbClr val="0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5" name="Rectangle 44"/>
          <p:cNvSpPr/>
          <p:nvPr/>
        </p:nvSpPr>
        <p:spPr>
          <a:xfrm>
            <a:off x="7194550" y="4002386"/>
            <a:ext cx="228600" cy="228600"/>
          </a:xfrm>
          <a:prstGeom prst="rect">
            <a:avLst/>
          </a:prstGeom>
          <a:noFill/>
          <a:ln w="38100" cmpd="sng">
            <a:solidFill>
              <a:srgbClr val="0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1" name="Rectangle 50"/>
          <p:cNvSpPr/>
          <p:nvPr/>
        </p:nvSpPr>
        <p:spPr>
          <a:xfrm>
            <a:off x="7194550" y="4575227"/>
            <a:ext cx="228600" cy="228600"/>
          </a:xfrm>
          <a:prstGeom prst="rect">
            <a:avLst/>
          </a:prstGeom>
          <a:noFill/>
          <a:ln w="38100" cmpd="sng">
            <a:solidFill>
              <a:srgbClr val="0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7" name="Rectangle 56"/>
          <p:cNvSpPr/>
          <p:nvPr/>
        </p:nvSpPr>
        <p:spPr>
          <a:xfrm>
            <a:off x="7194550" y="5131075"/>
            <a:ext cx="228600" cy="228600"/>
          </a:xfrm>
          <a:prstGeom prst="rect">
            <a:avLst/>
          </a:prstGeom>
          <a:noFill/>
          <a:ln w="38100" cmpd="sng">
            <a:solidFill>
              <a:srgbClr val="0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9" name="TextBox 58"/>
          <p:cNvSpPr txBox="1"/>
          <p:nvPr/>
        </p:nvSpPr>
        <p:spPr>
          <a:xfrm>
            <a:off x="6728106" y="4944020"/>
            <a:ext cx="381735" cy="523220"/>
          </a:xfrm>
          <a:prstGeom prst="rect">
            <a:avLst/>
          </a:prstGeom>
          <a:noFill/>
        </p:spPr>
        <p:txBody>
          <a:bodyPr wrap="none" rtlCol="0">
            <a:spAutoFit/>
          </a:bodyPr>
          <a:lstStyle/>
          <a:p>
            <a:r>
              <a:rPr lang="en-US" sz="2800" b="1" dirty="0" smtClean="0"/>
              <a:t>≠</a:t>
            </a:r>
            <a:endParaRPr lang="en-US" sz="2800" b="1" dirty="0"/>
          </a:p>
        </p:txBody>
      </p:sp>
      <p:sp>
        <p:nvSpPr>
          <p:cNvPr id="93" name="TextBox 92"/>
          <p:cNvSpPr txBox="1"/>
          <p:nvPr/>
        </p:nvSpPr>
        <p:spPr>
          <a:xfrm>
            <a:off x="6737350" y="4425289"/>
            <a:ext cx="381735" cy="523220"/>
          </a:xfrm>
          <a:prstGeom prst="rect">
            <a:avLst/>
          </a:prstGeom>
          <a:noFill/>
        </p:spPr>
        <p:txBody>
          <a:bodyPr wrap="none" rtlCol="0">
            <a:spAutoFit/>
          </a:bodyPr>
          <a:lstStyle/>
          <a:p>
            <a:r>
              <a:rPr lang="en-US" sz="2800" b="1" dirty="0" smtClean="0"/>
              <a:t>≠</a:t>
            </a:r>
            <a:endParaRPr lang="en-US" sz="2800" b="1" dirty="0"/>
          </a:p>
        </p:txBody>
      </p:sp>
      <p:cxnSp>
        <p:nvCxnSpPr>
          <p:cNvPr id="115" name="Straight Arrow Connector 114"/>
          <p:cNvCxnSpPr/>
          <p:nvPr/>
        </p:nvCxnSpPr>
        <p:spPr>
          <a:xfrm>
            <a:off x="5740400" y="3001264"/>
            <a:ext cx="609600" cy="0"/>
          </a:xfrm>
          <a:prstGeom prst="straightConnector1">
            <a:avLst/>
          </a:prstGeom>
          <a:ln w="38100" cmpd="sng">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117" name="Straight Arrow Connector 116"/>
          <p:cNvCxnSpPr/>
          <p:nvPr/>
        </p:nvCxnSpPr>
        <p:spPr>
          <a:xfrm>
            <a:off x="5746750" y="3559450"/>
            <a:ext cx="609600" cy="0"/>
          </a:xfrm>
          <a:prstGeom prst="straightConnector1">
            <a:avLst/>
          </a:prstGeom>
          <a:ln w="38100" cmpd="sng">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119" name="Straight Arrow Connector 118"/>
          <p:cNvCxnSpPr/>
          <p:nvPr/>
        </p:nvCxnSpPr>
        <p:spPr>
          <a:xfrm>
            <a:off x="5740400" y="4124897"/>
            <a:ext cx="609600" cy="0"/>
          </a:xfrm>
          <a:prstGeom prst="straightConnector1">
            <a:avLst/>
          </a:prstGeom>
          <a:ln w="38100" cmpd="sng">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121" name="Straight Arrow Connector 120"/>
          <p:cNvCxnSpPr/>
          <p:nvPr/>
        </p:nvCxnSpPr>
        <p:spPr>
          <a:xfrm>
            <a:off x="5746750" y="4702450"/>
            <a:ext cx="609600" cy="0"/>
          </a:xfrm>
          <a:prstGeom prst="straightConnector1">
            <a:avLst/>
          </a:prstGeom>
          <a:ln w="38100" cmpd="sng">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123" name="Straight Arrow Connector 122"/>
          <p:cNvCxnSpPr/>
          <p:nvPr/>
        </p:nvCxnSpPr>
        <p:spPr>
          <a:xfrm>
            <a:off x="5740400" y="5235850"/>
            <a:ext cx="609600" cy="0"/>
          </a:xfrm>
          <a:prstGeom prst="straightConnector1">
            <a:avLst/>
          </a:prstGeom>
          <a:ln w="38100" cmpd="sng">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sp>
        <p:nvSpPr>
          <p:cNvPr id="84" name="TextBox 83"/>
          <p:cNvSpPr txBox="1"/>
          <p:nvPr/>
        </p:nvSpPr>
        <p:spPr>
          <a:xfrm>
            <a:off x="6737350" y="3255708"/>
            <a:ext cx="363501" cy="523220"/>
          </a:xfrm>
          <a:prstGeom prst="rect">
            <a:avLst/>
          </a:prstGeom>
          <a:noFill/>
        </p:spPr>
        <p:txBody>
          <a:bodyPr wrap="none" rtlCol="0">
            <a:spAutoFit/>
          </a:bodyPr>
          <a:lstStyle/>
          <a:p>
            <a:r>
              <a:rPr lang="en-US" sz="2800" b="1" dirty="0" smtClean="0"/>
              <a:t>=</a:t>
            </a:r>
            <a:endParaRPr lang="en-US" sz="2800" b="1" dirty="0"/>
          </a:p>
        </p:txBody>
      </p:sp>
      <p:sp>
        <p:nvSpPr>
          <p:cNvPr id="85" name="TextBox 84"/>
          <p:cNvSpPr txBox="1"/>
          <p:nvPr/>
        </p:nvSpPr>
        <p:spPr>
          <a:xfrm>
            <a:off x="6737350" y="3827259"/>
            <a:ext cx="363501" cy="523220"/>
          </a:xfrm>
          <a:prstGeom prst="rect">
            <a:avLst/>
          </a:prstGeom>
          <a:noFill/>
        </p:spPr>
        <p:txBody>
          <a:bodyPr wrap="none" rtlCol="0">
            <a:spAutoFit/>
          </a:bodyPr>
          <a:lstStyle/>
          <a:p>
            <a:r>
              <a:rPr lang="en-US" sz="2800" b="1" dirty="0" smtClean="0"/>
              <a:t>=</a:t>
            </a:r>
            <a:endParaRPr lang="en-US" sz="2800" b="1" dirty="0"/>
          </a:p>
        </p:txBody>
      </p:sp>
      <p:sp>
        <p:nvSpPr>
          <p:cNvPr id="62" name="TextBox 61"/>
          <p:cNvSpPr txBox="1"/>
          <p:nvPr/>
        </p:nvSpPr>
        <p:spPr>
          <a:xfrm>
            <a:off x="6736520" y="4426511"/>
            <a:ext cx="363501" cy="523220"/>
          </a:xfrm>
          <a:prstGeom prst="rect">
            <a:avLst/>
          </a:prstGeom>
          <a:noFill/>
        </p:spPr>
        <p:txBody>
          <a:bodyPr wrap="none" rtlCol="0">
            <a:spAutoFit/>
          </a:bodyPr>
          <a:lstStyle/>
          <a:p>
            <a:r>
              <a:rPr lang="en-US" sz="2800" b="1" dirty="0" smtClean="0"/>
              <a:t>=</a:t>
            </a:r>
            <a:endParaRPr lang="en-US" sz="2800" b="1" dirty="0"/>
          </a:p>
        </p:txBody>
      </p:sp>
      <p:sp>
        <p:nvSpPr>
          <p:cNvPr id="64" name="Title 129"/>
          <p:cNvSpPr txBox="1">
            <a:spLocks/>
          </p:cNvSpPr>
          <p:nvPr/>
        </p:nvSpPr>
        <p:spPr>
          <a:xfrm>
            <a:off x="457200" y="277390"/>
            <a:ext cx="8229600" cy="1143000"/>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dirty="0" smtClean="0"/>
              <a:t>Generate and Validate Patching</a:t>
            </a:r>
            <a:endParaRPr lang="en-US" dirty="0"/>
          </a:p>
        </p:txBody>
      </p:sp>
      <p:grpSp>
        <p:nvGrpSpPr>
          <p:cNvPr id="88" name="Group 87"/>
          <p:cNvGrpSpPr/>
          <p:nvPr/>
        </p:nvGrpSpPr>
        <p:grpSpPr>
          <a:xfrm>
            <a:off x="4142159" y="1377270"/>
            <a:ext cx="613744" cy="785309"/>
            <a:chOff x="5543015" y="2561657"/>
            <a:chExt cx="613744" cy="785309"/>
          </a:xfrm>
        </p:grpSpPr>
        <p:sp>
          <p:nvSpPr>
            <p:cNvPr id="89" name="Rectangle 88"/>
            <p:cNvSpPr/>
            <p:nvPr/>
          </p:nvSpPr>
          <p:spPr>
            <a:xfrm>
              <a:off x="5543015" y="2561657"/>
              <a:ext cx="613744" cy="785309"/>
            </a:xfrm>
            <a:prstGeom prst="rect">
              <a:avLst/>
            </a:prstGeom>
            <a:noFill/>
            <a:ln w="38100" cmpd="sng">
              <a:solidFill>
                <a:schemeClr val="tx1"/>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cxnSp>
          <p:nvCxnSpPr>
            <p:cNvPr id="90" name="Straight Connector 89"/>
            <p:cNvCxnSpPr/>
            <p:nvPr/>
          </p:nvCxnSpPr>
          <p:spPr>
            <a:xfrm>
              <a:off x="5606689" y="2646555"/>
              <a:ext cx="466941"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92" name="Straight Connector 91"/>
            <p:cNvCxnSpPr/>
            <p:nvPr/>
          </p:nvCxnSpPr>
          <p:spPr>
            <a:xfrm>
              <a:off x="5606689" y="2731454"/>
              <a:ext cx="466941"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97" name="Straight Connector 96"/>
            <p:cNvCxnSpPr/>
            <p:nvPr/>
          </p:nvCxnSpPr>
          <p:spPr>
            <a:xfrm>
              <a:off x="5606689" y="2816352"/>
              <a:ext cx="466941"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98" name="Straight Connector 97"/>
            <p:cNvCxnSpPr/>
            <p:nvPr/>
          </p:nvCxnSpPr>
          <p:spPr>
            <a:xfrm>
              <a:off x="5606689" y="2901250"/>
              <a:ext cx="466941"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99" name="Straight Connector 98"/>
            <p:cNvCxnSpPr/>
            <p:nvPr/>
          </p:nvCxnSpPr>
          <p:spPr>
            <a:xfrm>
              <a:off x="5606689" y="2986148"/>
              <a:ext cx="466941"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100" name="Straight Connector 99"/>
            <p:cNvCxnSpPr/>
            <p:nvPr/>
          </p:nvCxnSpPr>
          <p:spPr>
            <a:xfrm>
              <a:off x="5606689" y="3071046"/>
              <a:ext cx="466941"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101" name="Straight Connector 100"/>
            <p:cNvCxnSpPr/>
            <p:nvPr/>
          </p:nvCxnSpPr>
          <p:spPr>
            <a:xfrm>
              <a:off x="5606689" y="3155945"/>
              <a:ext cx="466941"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103" name="Straight Connector 102"/>
            <p:cNvCxnSpPr/>
            <p:nvPr/>
          </p:nvCxnSpPr>
          <p:spPr>
            <a:xfrm>
              <a:off x="5606689" y="3240843"/>
              <a:ext cx="466941" cy="0"/>
            </a:xfrm>
            <a:prstGeom prst="line">
              <a:avLst/>
            </a:prstGeom>
          </p:spPr>
          <p:style>
            <a:lnRef idx="2">
              <a:schemeClr val="accent1"/>
            </a:lnRef>
            <a:fillRef idx="0">
              <a:schemeClr val="accent1"/>
            </a:fillRef>
            <a:effectRef idx="1">
              <a:schemeClr val="accent1"/>
            </a:effectRef>
            <a:fontRef idx="minor">
              <a:schemeClr val="tx1"/>
            </a:fontRef>
          </p:style>
        </p:cxnSp>
        <p:pic>
          <p:nvPicPr>
            <p:cNvPr id="104" name="Picture 78" descr="gray.jp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5909581" y="3079890"/>
              <a:ext cx="104354" cy="10877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05" name="Picture 104"/>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819487" y="2986148"/>
              <a:ext cx="199313" cy="20738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07" name="Picture 106"/>
            <p:cNvPicPr>
              <a:picLocks noChangeAspect="1"/>
            </p:cNvPicPr>
            <p:nvPr/>
          </p:nvPicPr>
          <p:blipFill>
            <a:blip r:embed="rId5"/>
            <a:stretch>
              <a:fillRect/>
            </a:stretch>
          </p:blipFill>
          <p:spPr>
            <a:xfrm>
              <a:off x="5672787" y="2719998"/>
              <a:ext cx="240999" cy="239928"/>
            </a:xfrm>
            <a:prstGeom prst="rect">
              <a:avLst/>
            </a:prstGeom>
            <a:solidFill>
              <a:srgbClr val="FF0000"/>
            </a:solidFill>
            <a:ln w="28575" cmpd="sng">
              <a:solidFill>
                <a:srgbClr val="FF0000"/>
              </a:solidFill>
            </a:ln>
          </p:spPr>
        </p:pic>
      </p:grpSp>
      <p:grpSp>
        <p:nvGrpSpPr>
          <p:cNvPr id="108" name="Group 107"/>
          <p:cNvGrpSpPr/>
          <p:nvPr/>
        </p:nvGrpSpPr>
        <p:grpSpPr>
          <a:xfrm>
            <a:off x="3356383" y="1377270"/>
            <a:ext cx="613744" cy="785309"/>
            <a:chOff x="5845473" y="4021992"/>
            <a:chExt cx="613744" cy="785309"/>
          </a:xfrm>
        </p:grpSpPr>
        <p:sp>
          <p:nvSpPr>
            <p:cNvPr id="109" name="Rectangle 108"/>
            <p:cNvSpPr/>
            <p:nvPr/>
          </p:nvSpPr>
          <p:spPr>
            <a:xfrm>
              <a:off x="5845473" y="4021992"/>
              <a:ext cx="613744" cy="785309"/>
            </a:xfrm>
            <a:prstGeom prst="rect">
              <a:avLst/>
            </a:prstGeom>
            <a:noFill/>
            <a:ln w="38100" cmpd="sng">
              <a:solidFill>
                <a:schemeClr val="tx1"/>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cxnSp>
          <p:nvCxnSpPr>
            <p:cNvPr id="110" name="Straight Connector 109"/>
            <p:cNvCxnSpPr/>
            <p:nvPr/>
          </p:nvCxnSpPr>
          <p:spPr>
            <a:xfrm>
              <a:off x="5909147" y="4106890"/>
              <a:ext cx="466941"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111" name="Straight Connector 110"/>
            <p:cNvCxnSpPr/>
            <p:nvPr/>
          </p:nvCxnSpPr>
          <p:spPr>
            <a:xfrm>
              <a:off x="5909147" y="4191789"/>
              <a:ext cx="466941"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113" name="Straight Connector 112"/>
            <p:cNvCxnSpPr/>
            <p:nvPr/>
          </p:nvCxnSpPr>
          <p:spPr>
            <a:xfrm>
              <a:off x="5909147" y="4276687"/>
              <a:ext cx="466941"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114" name="Straight Connector 113"/>
            <p:cNvCxnSpPr/>
            <p:nvPr/>
          </p:nvCxnSpPr>
          <p:spPr>
            <a:xfrm>
              <a:off x="5909147" y="4361585"/>
              <a:ext cx="466941"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124" name="Straight Connector 123"/>
            <p:cNvCxnSpPr/>
            <p:nvPr/>
          </p:nvCxnSpPr>
          <p:spPr>
            <a:xfrm>
              <a:off x="5909147" y="4446483"/>
              <a:ext cx="466941"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125" name="Straight Connector 124"/>
            <p:cNvCxnSpPr/>
            <p:nvPr/>
          </p:nvCxnSpPr>
          <p:spPr>
            <a:xfrm>
              <a:off x="5909147" y="4531381"/>
              <a:ext cx="466941"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126" name="Straight Connector 125"/>
            <p:cNvCxnSpPr/>
            <p:nvPr/>
          </p:nvCxnSpPr>
          <p:spPr>
            <a:xfrm>
              <a:off x="5909147" y="4616280"/>
              <a:ext cx="466941"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127" name="Straight Connector 126"/>
            <p:cNvCxnSpPr/>
            <p:nvPr/>
          </p:nvCxnSpPr>
          <p:spPr>
            <a:xfrm>
              <a:off x="5909147" y="4701178"/>
              <a:ext cx="466941" cy="0"/>
            </a:xfrm>
            <a:prstGeom prst="line">
              <a:avLst/>
            </a:prstGeom>
          </p:spPr>
          <p:style>
            <a:lnRef idx="2">
              <a:schemeClr val="accent1"/>
            </a:lnRef>
            <a:fillRef idx="0">
              <a:schemeClr val="accent1"/>
            </a:fillRef>
            <a:effectRef idx="1">
              <a:schemeClr val="accent1"/>
            </a:effectRef>
            <a:fontRef idx="minor">
              <a:schemeClr val="tx1"/>
            </a:fontRef>
          </p:style>
        </p:cxnSp>
        <p:pic>
          <p:nvPicPr>
            <p:cNvPr id="128" name="Picture 78" descr="gray.jp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6212039" y="4540225"/>
              <a:ext cx="104354" cy="10877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29" name="Picture 128"/>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121945" y="4446483"/>
              <a:ext cx="199313" cy="20738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31" name="Picture 130"/>
            <p:cNvPicPr>
              <a:picLocks noChangeAspect="1"/>
            </p:cNvPicPr>
            <p:nvPr/>
          </p:nvPicPr>
          <p:blipFill>
            <a:blip r:embed="rId5"/>
            <a:stretch>
              <a:fillRect/>
            </a:stretch>
          </p:blipFill>
          <p:spPr>
            <a:xfrm>
              <a:off x="6095745" y="4420261"/>
              <a:ext cx="240999" cy="239928"/>
            </a:xfrm>
            <a:prstGeom prst="rect">
              <a:avLst/>
            </a:prstGeom>
          </p:spPr>
        </p:pic>
      </p:grpSp>
      <p:grpSp>
        <p:nvGrpSpPr>
          <p:cNvPr id="132" name="Group 131"/>
          <p:cNvGrpSpPr/>
          <p:nvPr/>
        </p:nvGrpSpPr>
        <p:grpSpPr>
          <a:xfrm>
            <a:off x="999055" y="1377270"/>
            <a:ext cx="613744" cy="785309"/>
            <a:chOff x="3899435" y="2093233"/>
            <a:chExt cx="613744" cy="785309"/>
          </a:xfrm>
        </p:grpSpPr>
        <p:sp>
          <p:nvSpPr>
            <p:cNvPr id="133" name="Rectangle 132"/>
            <p:cNvSpPr/>
            <p:nvPr/>
          </p:nvSpPr>
          <p:spPr>
            <a:xfrm>
              <a:off x="3899435" y="2093233"/>
              <a:ext cx="613744" cy="785309"/>
            </a:xfrm>
            <a:prstGeom prst="rect">
              <a:avLst/>
            </a:prstGeom>
            <a:noFill/>
            <a:ln w="38100" cmpd="sng">
              <a:solidFill>
                <a:schemeClr val="tx1"/>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cxnSp>
          <p:nvCxnSpPr>
            <p:cNvPr id="134" name="Straight Connector 133"/>
            <p:cNvCxnSpPr/>
            <p:nvPr/>
          </p:nvCxnSpPr>
          <p:spPr>
            <a:xfrm>
              <a:off x="3963109" y="2178131"/>
              <a:ext cx="466941"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135" name="Straight Connector 134"/>
            <p:cNvCxnSpPr/>
            <p:nvPr/>
          </p:nvCxnSpPr>
          <p:spPr>
            <a:xfrm>
              <a:off x="3963109" y="2263030"/>
              <a:ext cx="466941"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136" name="Straight Connector 135"/>
            <p:cNvCxnSpPr/>
            <p:nvPr/>
          </p:nvCxnSpPr>
          <p:spPr>
            <a:xfrm>
              <a:off x="3963109" y="2347928"/>
              <a:ext cx="466941"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137" name="Straight Connector 136"/>
            <p:cNvCxnSpPr/>
            <p:nvPr/>
          </p:nvCxnSpPr>
          <p:spPr>
            <a:xfrm>
              <a:off x="3963109" y="2432826"/>
              <a:ext cx="466941"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138" name="Straight Connector 137"/>
            <p:cNvCxnSpPr/>
            <p:nvPr/>
          </p:nvCxnSpPr>
          <p:spPr>
            <a:xfrm>
              <a:off x="3963109" y="2517724"/>
              <a:ext cx="466941"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139" name="Straight Connector 138"/>
            <p:cNvCxnSpPr/>
            <p:nvPr/>
          </p:nvCxnSpPr>
          <p:spPr>
            <a:xfrm>
              <a:off x="3963109" y="2602622"/>
              <a:ext cx="466941"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140" name="Straight Connector 139"/>
            <p:cNvCxnSpPr/>
            <p:nvPr/>
          </p:nvCxnSpPr>
          <p:spPr>
            <a:xfrm>
              <a:off x="3963109" y="2687521"/>
              <a:ext cx="466941"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141" name="Straight Connector 140"/>
            <p:cNvCxnSpPr/>
            <p:nvPr/>
          </p:nvCxnSpPr>
          <p:spPr>
            <a:xfrm>
              <a:off x="3963109" y="2772419"/>
              <a:ext cx="466941" cy="0"/>
            </a:xfrm>
            <a:prstGeom prst="line">
              <a:avLst/>
            </a:prstGeom>
          </p:spPr>
          <p:style>
            <a:lnRef idx="2">
              <a:schemeClr val="accent1"/>
            </a:lnRef>
            <a:fillRef idx="0">
              <a:schemeClr val="accent1"/>
            </a:fillRef>
            <a:effectRef idx="1">
              <a:schemeClr val="accent1"/>
            </a:effectRef>
            <a:fontRef idx="minor">
              <a:schemeClr val="tx1"/>
            </a:fontRef>
          </p:style>
        </p:cxnSp>
        <p:pic>
          <p:nvPicPr>
            <p:cNvPr id="142" name="Picture 78" descr="gray.jp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266001" y="2611466"/>
              <a:ext cx="104354" cy="10877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43" name="Picture 14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175907" y="2517724"/>
              <a:ext cx="199313" cy="20738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44" name="Picture 143"/>
            <p:cNvPicPr>
              <a:picLocks noChangeAspect="1"/>
            </p:cNvPicPr>
            <p:nvPr/>
          </p:nvPicPr>
          <p:blipFill>
            <a:blip r:embed="rId5"/>
            <a:stretch>
              <a:fillRect/>
            </a:stretch>
          </p:blipFill>
          <p:spPr>
            <a:xfrm>
              <a:off x="3976042" y="2495259"/>
              <a:ext cx="240999" cy="239928"/>
            </a:xfrm>
            <a:prstGeom prst="rect">
              <a:avLst/>
            </a:prstGeom>
            <a:ln w="28575" cmpd="sng">
              <a:solidFill>
                <a:srgbClr val="008000"/>
              </a:solidFill>
            </a:ln>
          </p:spPr>
        </p:pic>
      </p:grpSp>
      <p:grpSp>
        <p:nvGrpSpPr>
          <p:cNvPr id="145" name="Group 144"/>
          <p:cNvGrpSpPr/>
          <p:nvPr/>
        </p:nvGrpSpPr>
        <p:grpSpPr>
          <a:xfrm>
            <a:off x="4923797" y="1377270"/>
            <a:ext cx="613744" cy="785309"/>
            <a:chOff x="1956432" y="4075054"/>
            <a:chExt cx="613744" cy="785309"/>
          </a:xfrm>
        </p:grpSpPr>
        <p:sp>
          <p:nvSpPr>
            <p:cNvPr id="146" name="Rectangle 145"/>
            <p:cNvSpPr/>
            <p:nvPr/>
          </p:nvSpPr>
          <p:spPr>
            <a:xfrm>
              <a:off x="1956432" y="4075054"/>
              <a:ext cx="613744" cy="785309"/>
            </a:xfrm>
            <a:prstGeom prst="rect">
              <a:avLst/>
            </a:prstGeom>
            <a:noFill/>
            <a:ln w="38100" cmpd="sng">
              <a:solidFill>
                <a:schemeClr val="tx1"/>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cxnSp>
          <p:nvCxnSpPr>
            <p:cNvPr id="147" name="Straight Connector 146"/>
            <p:cNvCxnSpPr/>
            <p:nvPr/>
          </p:nvCxnSpPr>
          <p:spPr>
            <a:xfrm>
              <a:off x="2020106" y="4159952"/>
              <a:ext cx="466941"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148" name="Straight Connector 147"/>
            <p:cNvCxnSpPr/>
            <p:nvPr/>
          </p:nvCxnSpPr>
          <p:spPr>
            <a:xfrm>
              <a:off x="2020106" y="4244851"/>
              <a:ext cx="466941"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149" name="Straight Connector 148"/>
            <p:cNvCxnSpPr/>
            <p:nvPr/>
          </p:nvCxnSpPr>
          <p:spPr>
            <a:xfrm>
              <a:off x="2020106" y="4329749"/>
              <a:ext cx="466941"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150" name="Straight Connector 149"/>
            <p:cNvCxnSpPr/>
            <p:nvPr/>
          </p:nvCxnSpPr>
          <p:spPr>
            <a:xfrm>
              <a:off x="2020106" y="4414647"/>
              <a:ext cx="466941"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151" name="Straight Connector 150"/>
            <p:cNvCxnSpPr/>
            <p:nvPr/>
          </p:nvCxnSpPr>
          <p:spPr>
            <a:xfrm>
              <a:off x="2020106" y="4499545"/>
              <a:ext cx="466941"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152" name="Straight Connector 151"/>
            <p:cNvCxnSpPr/>
            <p:nvPr/>
          </p:nvCxnSpPr>
          <p:spPr>
            <a:xfrm>
              <a:off x="2020106" y="4584443"/>
              <a:ext cx="466941"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153" name="Straight Connector 152"/>
            <p:cNvCxnSpPr/>
            <p:nvPr/>
          </p:nvCxnSpPr>
          <p:spPr>
            <a:xfrm>
              <a:off x="2020106" y="4669342"/>
              <a:ext cx="466941"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154" name="Straight Connector 153"/>
            <p:cNvCxnSpPr/>
            <p:nvPr/>
          </p:nvCxnSpPr>
          <p:spPr>
            <a:xfrm>
              <a:off x="2020106" y="4754240"/>
              <a:ext cx="466941" cy="0"/>
            </a:xfrm>
            <a:prstGeom prst="line">
              <a:avLst/>
            </a:prstGeom>
          </p:spPr>
          <p:style>
            <a:lnRef idx="2">
              <a:schemeClr val="accent1"/>
            </a:lnRef>
            <a:fillRef idx="0">
              <a:schemeClr val="accent1"/>
            </a:fillRef>
            <a:effectRef idx="1">
              <a:schemeClr val="accent1"/>
            </a:effectRef>
            <a:fontRef idx="minor">
              <a:schemeClr val="tx1"/>
            </a:fontRef>
          </p:style>
        </p:cxnSp>
        <p:pic>
          <p:nvPicPr>
            <p:cNvPr id="155" name="Picture 78" descr="gray.jp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2322998" y="4593287"/>
              <a:ext cx="104354" cy="10877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56" name="Picture 155"/>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232904" y="4499545"/>
              <a:ext cx="199313" cy="20738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57" name="Picture 156"/>
            <p:cNvPicPr>
              <a:picLocks noChangeAspect="1"/>
            </p:cNvPicPr>
            <p:nvPr/>
          </p:nvPicPr>
          <p:blipFill>
            <a:blip r:embed="rId5"/>
            <a:stretch>
              <a:fillRect/>
            </a:stretch>
          </p:blipFill>
          <p:spPr>
            <a:xfrm>
              <a:off x="2208468" y="4329749"/>
              <a:ext cx="240999" cy="239928"/>
            </a:xfrm>
            <a:prstGeom prst="rect">
              <a:avLst/>
            </a:prstGeom>
            <a:ln w="28575" cmpd="sng">
              <a:solidFill>
                <a:schemeClr val="tx2">
                  <a:lumMod val="75000"/>
                </a:schemeClr>
              </a:solidFill>
            </a:ln>
          </p:spPr>
        </p:pic>
      </p:grpSp>
      <p:grpSp>
        <p:nvGrpSpPr>
          <p:cNvPr id="158" name="Group 157"/>
          <p:cNvGrpSpPr/>
          <p:nvPr/>
        </p:nvGrpSpPr>
        <p:grpSpPr>
          <a:xfrm>
            <a:off x="2570607" y="1377270"/>
            <a:ext cx="613744" cy="785309"/>
            <a:chOff x="3084462" y="5593794"/>
            <a:chExt cx="613744" cy="785309"/>
          </a:xfrm>
        </p:grpSpPr>
        <p:sp>
          <p:nvSpPr>
            <p:cNvPr id="159" name="Rectangle 158"/>
            <p:cNvSpPr/>
            <p:nvPr/>
          </p:nvSpPr>
          <p:spPr>
            <a:xfrm>
              <a:off x="3084462" y="5593794"/>
              <a:ext cx="613744" cy="785309"/>
            </a:xfrm>
            <a:prstGeom prst="rect">
              <a:avLst/>
            </a:prstGeom>
            <a:noFill/>
            <a:ln w="38100" cmpd="sng">
              <a:solidFill>
                <a:schemeClr val="tx1"/>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cxnSp>
          <p:nvCxnSpPr>
            <p:cNvPr id="160" name="Straight Connector 159"/>
            <p:cNvCxnSpPr/>
            <p:nvPr/>
          </p:nvCxnSpPr>
          <p:spPr>
            <a:xfrm>
              <a:off x="3148136" y="5678692"/>
              <a:ext cx="466941"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161" name="Straight Connector 160"/>
            <p:cNvCxnSpPr/>
            <p:nvPr/>
          </p:nvCxnSpPr>
          <p:spPr>
            <a:xfrm>
              <a:off x="3148136" y="5763591"/>
              <a:ext cx="466941"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162" name="Straight Connector 161"/>
            <p:cNvCxnSpPr/>
            <p:nvPr/>
          </p:nvCxnSpPr>
          <p:spPr>
            <a:xfrm>
              <a:off x="3148136" y="5848489"/>
              <a:ext cx="466941"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163" name="Straight Connector 162"/>
            <p:cNvCxnSpPr/>
            <p:nvPr/>
          </p:nvCxnSpPr>
          <p:spPr>
            <a:xfrm>
              <a:off x="3148136" y="5933387"/>
              <a:ext cx="466941"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164" name="Straight Connector 163"/>
            <p:cNvCxnSpPr/>
            <p:nvPr/>
          </p:nvCxnSpPr>
          <p:spPr>
            <a:xfrm>
              <a:off x="3148136" y="6018285"/>
              <a:ext cx="466941"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165" name="Straight Connector 164"/>
            <p:cNvCxnSpPr/>
            <p:nvPr/>
          </p:nvCxnSpPr>
          <p:spPr>
            <a:xfrm>
              <a:off x="3148136" y="6103183"/>
              <a:ext cx="466941"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166" name="Straight Connector 165"/>
            <p:cNvCxnSpPr/>
            <p:nvPr/>
          </p:nvCxnSpPr>
          <p:spPr>
            <a:xfrm>
              <a:off x="3148136" y="6188082"/>
              <a:ext cx="466941"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167" name="Straight Connector 166"/>
            <p:cNvCxnSpPr/>
            <p:nvPr/>
          </p:nvCxnSpPr>
          <p:spPr>
            <a:xfrm>
              <a:off x="3148136" y="6272980"/>
              <a:ext cx="466941" cy="0"/>
            </a:xfrm>
            <a:prstGeom prst="line">
              <a:avLst/>
            </a:prstGeom>
          </p:spPr>
          <p:style>
            <a:lnRef idx="2">
              <a:schemeClr val="accent1"/>
            </a:lnRef>
            <a:fillRef idx="0">
              <a:schemeClr val="accent1"/>
            </a:fillRef>
            <a:effectRef idx="1">
              <a:schemeClr val="accent1"/>
            </a:effectRef>
            <a:fontRef idx="minor">
              <a:schemeClr val="tx1"/>
            </a:fontRef>
          </p:style>
        </p:cxnSp>
        <p:pic>
          <p:nvPicPr>
            <p:cNvPr id="168" name="Picture 78" descr="gray.jp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451028" y="6112027"/>
              <a:ext cx="104354" cy="10877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69" name="Picture 168"/>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360934" y="6018285"/>
              <a:ext cx="199313" cy="20738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70" name="Picture 169"/>
            <p:cNvPicPr>
              <a:picLocks noChangeAspect="1"/>
            </p:cNvPicPr>
            <p:nvPr/>
          </p:nvPicPr>
          <p:blipFill>
            <a:blip r:embed="rId5"/>
            <a:stretch>
              <a:fillRect/>
            </a:stretch>
          </p:blipFill>
          <p:spPr>
            <a:xfrm>
              <a:off x="3210029" y="6058965"/>
              <a:ext cx="240999" cy="239928"/>
            </a:xfrm>
            <a:prstGeom prst="rect">
              <a:avLst/>
            </a:prstGeom>
            <a:ln w="28575" cmpd="sng">
              <a:solidFill>
                <a:srgbClr val="660066"/>
              </a:solidFill>
            </a:ln>
          </p:spPr>
        </p:pic>
      </p:grpSp>
      <p:grpSp>
        <p:nvGrpSpPr>
          <p:cNvPr id="171" name="Group 170"/>
          <p:cNvGrpSpPr/>
          <p:nvPr/>
        </p:nvGrpSpPr>
        <p:grpSpPr>
          <a:xfrm>
            <a:off x="1784831" y="1377270"/>
            <a:ext cx="613744" cy="785309"/>
            <a:chOff x="4820730" y="5593794"/>
            <a:chExt cx="613744" cy="785309"/>
          </a:xfrm>
        </p:grpSpPr>
        <p:sp>
          <p:nvSpPr>
            <p:cNvPr id="172" name="Rectangle 171"/>
            <p:cNvSpPr/>
            <p:nvPr/>
          </p:nvSpPr>
          <p:spPr>
            <a:xfrm>
              <a:off x="4820730" y="5593794"/>
              <a:ext cx="613744" cy="785309"/>
            </a:xfrm>
            <a:prstGeom prst="rect">
              <a:avLst/>
            </a:prstGeom>
            <a:noFill/>
            <a:ln w="38100" cmpd="sng">
              <a:solidFill>
                <a:schemeClr val="tx1"/>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cxnSp>
          <p:nvCxnSpPr>
            <p:cNvPr id="173" name="Straight Connector 172"/>
            <p:cNvCxnSpPr/>
            <p:nvPr/>
          </p:nvCxnSpPr>
          <p:spPr>
            <a:xfrm>
              <a:off x="4884404" y="5678692"/>
              <a:ext cx="466941"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174" name="Straight Connector 173"/>
            <p:cNvCxnSpPr/>
            <p:nvPr/>
          </p:nvCxnSpPr>
          <p:spPr>
            <a:xfrm>
              <a:off x="4884404" y="5763591"/>
              <a:ext cx="466941"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175" name="Straight Connector 174"/>
            <p:cNvCxnSpPr/>
            <p:nvPr/>
          </p:nvCxnSpPr>
          <p:spPr>
            <a:xfrm>
              <a:off x="4884404" y="5848489"/>
              <a:ext cx="466941"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176" name="Straight Connector 175"/>
            <p:cNvCxnSpPr/>
            <p:nvPr/>
          </p:nvCxnSpPr>
          <p:spPr>
            <a:xfrm>
              <a:off x="4884404" y="5933387"/>
              <a:ext cx="466941"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177" name="Straight Connector 176"/>
            <p:cNvCxnSpPr/>
            <p:nvPr/>
          </p:nvCxnSpPr>
          <p:spPr>
            <a:xfrm>
              <a:off x="4884404" y="6018285"/>
              <a:ext cx="466941"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178" name="Straight Connector 177"/>
            <p:cNvCxnSpPr/>
            <p:nvPr/>
          </p:nvCxnSpPr>
          <p:spPr>
            <a:xfrm>
              <a:off x="4884404" y="6103183"/>
              <a:ext cx="466941"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179" name="Straight Connector 178"/>
            <p:cNvCxnSpPr/>
            <p:nvPr/>
          </p:nvCxnSpPr>
          <p:spPr>
            <a:xfrm>
              <a:off x="4884404" y="6188082"/>
              <a:ext cx="466941"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180" name="Straight Connector 179"/>
            <p:cNvCxnSpPr/>
            <p:nvPr/>
          </p:nvCxnSpPr>
          <p:spPr>
            <a:xfrm>
              <a:off x="4884404" y="6272980"/>
              <a:ext cx="466941" cy="0"/>
            </a:xfrm>
            <a:prstGeom prst="line">
              <a:avLst/>
            </a:prstGeom>
          </p:spPr>
          <p:style>
            <a:lnRef idx="2">
              <a:schemeClr val="accent1"/>
            </a:lnRef>
            <a:fillRef idx="0">
              <a:schemeClr val="accent1"/>
            </a:fillRef>
            <a:effectRef idx="1">
              <a:schemeClr val="accent1"/>
            </a:effectRef>
            <a:fontRef idx="minor">
              <a:schemeClr val="tx1"/>
            </a:fontRef>
          </p:style>
        </p:cxnSp>
        <p:pic>
          <p:nvPicPr>
            <p:cNvPr id="181" name="Picture 78" descr="gray.jp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5187296" y="6112027"/>
              <a:ext cx="104354" cy="10877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82" name="Picture 18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097202" y="6018285"/>
              <a:ext cx="199313" cy="20738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83" name="Picture 182"/>
            <p:cNvPicPr>
              <a:picLocks noChangeAspect="1"/>
            </p:cNvPicPr>
            <p:nvPr/>
          </p:nvPicPr>
          <p:blipFill>
            <a:blip r:embed="rId5"/>
            <a:stretch>
              <a:fillRect/>
            </a:stretch>
          </p:blipFill>
          <p:spPr>
            <a:xfrm>
              <a:off x="4928282" y="5659330"/>
              <a:ext cx="240999" cy="239928"/>
            </a:xfrm>
            <a:prstGeom prst="rect">
              <a:avLst/>
            </a:prstGeom>
            <a:ln w="28575" cmpd="sng">
              <a:solidFill>
                <a:srgbClr val="FF6600"/>
              </a:solidFill>
            </a:ln>
          </p:spPr>
        </p:pic>
      </p:grpSp>
      <p:sp>
        <p:nvSpPr>
          <p:cNvPr id="194" name="Right Arrow 193"/>
          <p:cNvSpPr/>
          <p:nvPr/>
        </p:nvSpPr>
        <p:spPr>
          <a:xfrm rot="5400000">
            <a:off x="5050705" y="2244861"/>
            <a:ext cx="369332" cy="397461"/>
          </a:xfrm>
          <a:prstGeom prst="rightArrow">
            <a:avLst/>
          </a:prstGeom>
          <a:solidFill>
            <a:srgbClr val="FFFF00"/>
          </a:solidFill>
          <a:ln w="12700" cmpd="sng">
            <a:solidFill>
              <a:srgbClr val="FF66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95" name="Oval 194"/>
          <p:cNvSpPr/>
          <p:nvPr/>
        </p:nvSpPr>
        <p:spPr>
          <a:xfrm>
            <a:off x="2622550" y="2884931"/>
            <a:ext cx="228600" cy="228600"/>
          </a:xfrm>
          <a:prstGeom prst="ellipse">
            <a:avLst/>
          </a:prstGeom>
          <a:noFill/>
          <a:ln w="38100" cmpd="sng">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196" name="Oval 195"/>
          <p:cNvSpPr/>
          <p:nvPr/>
        </p:nvSpPr>
        <p:spPr>
          <a:xfrm>
            <a:off x="2622550" y="3440594"/>
            <a:ext cx="228600" cy="228600"/>
          </a:xfrm>
          <a:prstGeom prst="ellipse">
            <a:avLst/>
          </a:prstGeom>
          <a:noFill/>
          <a:ln w="38100" cmpd="sng">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197" name="Oval 196"/>
          <p:cNvSpPr/>
          <p:nvPr/>
        </p:nvSpPr>
        <p:spPr>
          <a:xfrm>
            <a:off x="2622550" y="4006491"/>
            <a:ext cx="228600" cy="228600"/>
          </a:xfrm>
          <a:prstGeom prst="ellipse">
            <a:avLst/>
          </a:prstGeom>
          <a:noFill/>
          <a:ln w="38100" cmpd="sng">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198" name="Oval 197"/>
          <p:cNvSpPr/>
          <p:nvPr/>
        </p:nvSpPr>
        <p:spPr>
          <a:xfrm>
            <a:off x="2622550" y="4574560"/>
            <a:ext cx="228600" cy="228600"/>
          </a:xfrm>
          <a:prstGeom prst="ellipse">
            <a:avLst/>
          </a:prstGeom>
          <a:noFill/>
          <a:ln w="38100" cmpd="sng">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199" name="Oval 198"/>
          <p:cNvSpPr/>
          <p:nvPr/>
        </p:nvSpPr>
        <p:spPr>
          <a:xfrm>
            <a:off x="2622550" y="5132774"/>
            <a:ext cx="228600" cy="228600"/>
          </a:xfrm>
          <a:prstGeom prst="ellipse">
            <a:avLst/>
          </a:prstGeom>
          <a:noFill/>
          <a:ln w="38100" cmpd="sng">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200" name="Rectangle 199"/>
          <p:cNvSpPr/>
          <p:nvPr/>
        </p:nvSpPr>
        <p:spPr>
          <a:xfrm>
            <a:off x="6356350" y="4580695"/>
            <a:ext cx="228600" cy="228600"/>
          </a:xfrm>
          <a:prstGeom prst="rect">
            <a:avLst/>
          </a:prstGeom>
          <a:noFill/>
          <a:ln w="38100" cmpd="sng">
            <a:solidFill>
              <a:srgbClr val="0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01" name="Rectangle 200"/>
          <p:cNvSpPr/>
          <p:nvPr/>
        </p:nvSpPr>
        <p:spPr>
          <a:xfrm>
            <a:off x="6356350" y="5135537"/>
            <a:ext cx="228600" cy="228600"/>
          </a:xfrm>
          <a:prstGeom prst="rect">
            <a:avLst/>
          </a:prstGeom>
          <a:noFill/>
          <a:ln w="38100" cmpd="sng">
            <a:solidFill>
              <a:srgbClr val="0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02" name="Rectangle 201"/>
          <p:cNvSpPr/>
          <p:nvPr/>
        </p:nvSpPr>
        <p:spPr>
          <a:xfrm>
            <a:off x="6356350" y="2890362"/>
            <a:ext cx="228600" cy="228600"/>
          </a:xfrm>
          <a:prstGeom prst="rect">
            <a:avLst/>
          </a:prstGeom>
          <a:noFill/>
          <a:ln w="38100" cmpd="sng">
            <a:solidFill>
              <a:srgbClr val="0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03" name="Rectangle 202"/>
          <p:cNvSpPr/>
          <p:nvPr/>
        </p:nvSpPr>
        <p:spPr>
          <a:xfrm>
            <a:off x="6356350" y="3445490"/>
            <a:ext cx="228600" cy="228600"/>
          </a:xfrm>
          <a:prstGeom prst="rect">
            <a:avLst/>
          </a:prstGeom>
          <a:noFill/>
          <a:ln w="38100" cmpd="sng">
            <a:solidFill>
              <a:srgbClr val="0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04" name="Rectangle 203"/>
          <p:cNvSpPr/>
          <p:nvPr/>
        </p:nvSpPr>
        <p:spPr>
          <a:xfrm>
            <a:off x="6356350" y="4005784"/>
            <a:ext cx="228600" cy="228600"/>
          </a:xfrm>
          <a:prstGeom prst="rect">
            <a:avLst/>
          </a:prstGeom>
          <a:noFill/>
          <a:ln w="38100" cmpd="sng">
            <a:solidFill>
              <a:srgbClr val="0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05" name="TextBox 204"/>
          <p:cNvSpPr txBox="1"/>
          <p:nvPr/>
        </p:nvSpPr>
        <p:spPr>
          <a:xfrm>
            <a:off x="946600" y="6040728"/>
            <a:ext cx="7035573" cy="523220"/>
          </a:xfrm>
          <a:prstGeom prst="rect">
            <a:avLst/>
          </a:prstGeom>
          <a:noFill/>
        </p:spPr>
        <p:txBody>
          <a:bodyPr wrap="square" rtlCol="0">
            <a:spAutoFit/>
          </a:bodyPr>
          <a:lstStyle/>
          <a:p>
            <a:r>
              <a:rPr lang="en-US" sz="2800" dirty="0" smtClean="0"/>
              <a:t>Generate a search space of candidate patches</a:t>
            </a:r>
            <a:endParaRPr lang="en-US" sz="2800" dirty="0"/>
          </a:p>
        </p:txBody>
      </p:sp>
      <p:sp>
        <p:nvSpPr>
          <p:cNvPr id="3" name="TextBox 2"/>
          <p:cNvSpPr txBox="1"/>
          <p:nvPr/>
        </p:nvSpPr>
        <p:spPr>
          <a:xfrm>
            <a:off x="6222171" y="1377270"/>
            <a:ext cx="2173357" cy="1015663"/>
          </a:xfrm>
          <a:prstGeom prst="rect">
            <a:avLst/>
          </a:prstGeom>
          <a:noFill/>
          <a:ln>
            <a:solidFill>
              <a:schemeClr val="tx1"/>
            </a:solidFill>
          </a:ln>
        </p:spPr>
        <p:txBody>
          <a:bodyPr wrap="square" rtlCol="0">
            <a:spAutoFit/>
          </a:bodyPr>
          <a:lstStyle/>
          <a:p>
            <a:r>
              <a:rPr lang="is-IS" sz="2000" dirty="0" smtClean="0"/>
              <a:t>…</a:t>
            </a:r>
            <a:endParaRPr lang="en-US" sz="2000" dirty="0" smtClean="0"/>
          </a:p>
          <a:p>
            <a:r>
              <a:rPr lang="en-US" sz="2000" dirty="0" smtClean="0"/>
              <a:t>p-</a:t>
            </a:r>
            <a:r>
              <a:rPr lang="en-US" sz="2000" dirty="0"/>
              <a:t>&gt;</a:t>
            </a:r>
            <a:r>
              <a:rPr lang="en-US" sz="2000" dirty="0" smtClean="0"/>
              <a:t>f1 </a:t>
            </a:r>
            <a:r>
              <a:rPr lang="en-US" sz="2000" dirty="0"/>
              <a:t>= y</a:t>
            </a:r>
            <a:r>
              <a:rPr lang="en-US" sz="2000" dirty="0" smtClean="0"/>
              <a:t>;</a:t>
            </a:r>
          </a:p>
          <a:p>
            <a:r>
              <a:rPr lang="is-IS" sz="2000" dirty="0" smtClean="0"/>
              <a:t>…</a:t>
            </a:r>
            <a:endParaRPr lang="en-US" sz="2000" dirty="0"/>
          </a:p>
        </p:txBody>
      </p:sp>
      <p:sp>
        <p:nvSpPr>
          <p:cNvPr id="4" name="Slide Number Placeholder 3"/>
          <p:cNvSpPr>
            <a:spLocks noGrp="1"/>
          </p:cNvSpPr>
          <p:nvPr>
            <p:ph type="sldNum" sz="quarter" idx="12"/>
          </p:nvPr>
        </p:nvSpPr>
        <p:spPr/>
        <p:txBody>
          <a:bodyPr/>
          <a:lstStyle/>
          <a:p>
            <a:fld id="{EDFC4091-B588-AE4D-839F-133859BC685A}" type="slidenum">
              <a:rPr lang="en-US" smtClean="0"/>
              <a:t>3</a:t>
            </a:fld>
            <a:endParaRPr lang="en-US"/>
          </a:p>
        </p:txBody>
      </p:sp>
    </p:spTree>
    <p:extLst>
      <p:ext uri="{BB962C8B-B14F-4D97-AF65-F5344CB8AC3E}">
        <p14:creationId xmlns:p14="http://schemas.microsoft.com/office/powerpoint/2010/main" val="1840127536"/>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dirty="0" smtClean="0"/>
              <a:t>Finding 1: Validated patches are abundant</a:t>
            </a:r>
            <a:r>
              <a:rPr lang="zh-CN" altLang="en-US" dirty="0" smtClean="0"/>
              <a:t> </a:t>
            </a:r>
            <a:r>
              <a:rPr lang="en-US" altLang="zh-CN" dirty="0" smtClean="0"/>
              <a:t>in the search space</a:t>
            </a:r>
            <a:endParaRPr lang="en-US" dirty="0"/>
          </a:p>
        </p:txBody>
      </p:sp>
      <p:sp>
        <p:nvSpPr>
          <p:cNvPr id="3" name="Subtitle 2"/>
          <p:cNvSpPr>
            <a:spLocks noGrp="1"/>
          </p:cNvSpPr>
          <p:nvPr>
            <p:ph type="subTitle" idx="1"/>
          </p:nvPr>
        </p:nvSpPr>
        <p:spPr/>
        <p:txBody>
          <a:bodyPr/>
          <a:lstStyle/>
          <a:p>
            <a:endParaRPr lang="en-US"/>
          </a:p>
        </p:txBody>
      </p:sp>
      <p:sp>
        <p:nvSpPr>
          <p:cNvPr id="4" name="Slide Number Placeholder 3"/>
          <p:cNvSpPr>
            <a:spLocks noGrp="1"/>
          </p:cNvSpPr>
          <p:nvPr>
            <p:ph type="sldNum" sz="quarter" idx="12"/>
          </p:nvPr>
        </p:nvSpPr>
        <p:spPr/>
        <p:txBody>
          <a:bodyPr/>
          <a:lstStyle/>
          <a:p>
            <a:fld id="{EDFC4091-B588-AE4D-839F-133859BC685A}" type="slidenum">
              <a:rPr lang="en-US" smtClean="0"/>
              <a:t>30</a:t>
            </a:fld>
            <a:endParaRPr lang="en-US"/>
          </a:p>
        </p:txBody>
      </p:sp>
    </p:spTree>
    <p:extLst>
      <p:ext uri="{BB962C8B-B14F-4D97-AF65-F5344CB8AC3E}">
        <p14:creationId xmlns:p14="http://schemas.microsoft.com/office/powerpoint/2010/main" val="1064532387"/>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nvPr>
        </p:nvGraphicFramePr>
        <p:xfrm>
          <a:off x="361948" y="51684"/>
          <a:ext cx="8229600" cy="4645705"/>
        </p:xfrm>
        <a:graphic>
          <a:graphicData uri="http://schemas.openxmlformats.org/drawingml/2006/chart">
            <c:chart xmlns:c="http://schemas.openxmlformats.org/drawingml/2006/chart" xmlns:r="http://schemas.openxmlformats.org/officeDocument/2006/relationships" r:id="rId2"/>
          </a:graphicData>
        </a:graphic>
      </p:graphicFrame>
      <p:sp>
        <p:nvSpPr>
          <p:cNvPr id="5" name="TextBox 4"/>
          <p:cNvSpPr txBox="1"/>
          <p:nvPr/>
        </p:nvSpPr>
        <p:spPr>
          <a:xfrm flipH="1">
            <a:off x="1186213" y="5287963"/>
            <a:ext cx="6869214" cy="369332"/>
          </a:xfrm>
          <a:prstGeom prst="rect">
            <a:avLst/>
          </a:prstGeom>
          <a:noFill/>
        </p:spPr>
        <p:txBody>
          <a:bodyPr wrap="square" rtlCol="0">
            <a:spAutoFit/>
          </a:bodyPr>
          <a:lstStyle/>
          <a:p>
            <a:r>
              <a:rPr lang="en-US" dirty="0" smtClean="0"/>
              <a:t>1. SPR and Prophet generate 700-4000 validated patches if </a:t>
            </a:r>
            <a:r>
              <a:rPr lang="en-US" dirty="0" err="1" smtClean="0"/>
              <a:t>CExt</a:t>
            </a:r>
            <a:r>
              <a:rPr lang="en-US" dirty="0" smtClean="0"/>
              <a:t> is off</a:t>
            </a:r>
            <a:endParaRPr lang="en-US" dirty="0"/>
          </a:p>
        </p:txBody>
      </p:sp>
      <p:sp>
        <p:nvSpPr>
          <p:cNvPr id="6" name="TextBox 5"/>
          <p:cNvSpPr txBox="1"/>
          <p:nvPr/>
        </p:nvSpPr>
        <p:spPr>
          <a:xfrm flipH="1">
            <a:off x="1186213" y="5657295"/>
            <a:ext cx="6869214" cy="369332"/>
          </a:xfrm>
          <a:prstGeom prst="rect">
            <a:avLst/>
          </a:prstGeom>
          <a:noFill/>
        </p:spPr>
        <p:txBody>
          <a:bodyPr wrap="square" rtlCol="0">
            <a:spAutoFit/>
          </a:bodyPr>
          <a:lstStyle/>
          <a:p>
            <a:r>
              <a:rPr lang="en-US" dirty="0" smtClean="0"/>
              <a:t>2. SPR and Prophet generate 5900-12000 validated patches if </a:t>
            </a:r>
            <a:r>
              <a:rPr lang="en-US" dirty="0" err="1" smtClean="0"/>
              <a:t>CExt</a:t>
            </a:r>
            <a:r>
              <a:rPr lang="en-US" dirty="0" smtClean="0"/>
              <a:t> is on</a:t>
            </a:r>
            <a:endParaRPr lang="en-US" dirty="0"/>
          </a:p>
        </p:txBody>
      </p:sp>
      <p:sp>
        <p:nvSpPr>
          <p:cNvPr id="7" name="TextBox 6"/>
          <p:cNvSpPr txBox="1"/>
          <p:nvPr/>
        </p:nvSpPr>
        <p:spPr>
          <a:xfrm>
            <a:off x="939113" y="4791655"/>
            <a:ext cx="3537635" cy="307777"/>
          </a:xfrm>
          <a:prstGeom prst="rect">
            <a:avLst/>
          </a:prstGeom>
          <a:noFill/>
        </p:spPr>
        <p:txBody>
          <a:bodyPr wrap="none" rtlCol="0">
            <a:spAutoFit/>
          </a:bodyPr>
          <a:lstStyle/>
          <a:p>
            <a:r>
              <a:rPr lang="en-US" sz="1400" dirty="0" err="1" smtClean="0"/>
              <a:t>CExt</a:t>
            </a:r>
            <a:r>
              <a:rPr lang="en-US" sz="1400" dirty="0" smtClean="0"/>
              <a:t>: Condition synthesis extension turned on</a:t>
            </a:r>
            <a:endParaRPr lang="en-US" sz="1400" dirty="0"/>
          </a:p>
        </p:txBody>
      </p:sp>
      <p:sp>
        <p:nvSpPr>
          <p:cNvPr id="8" name="TextBox 7"/>
          <p:cNvSpPr txBox="1"/>
          <p:nvPr/>
        </p:nvSpPr>
        <p:spPr>
          <a:xfrm>
            <a:off x="4709781" y="4791654"/>
            <a:ext cx="3074496" cy="307777"/>
          </a:xfrm>
          <a:prstGeom prst="rect">
            <a:avLst/>
          </a:prstGeom>
          <a:noFill/>
        </p:spPr>
        <p:txBody>
          <a:bodyPr wrap="none" rtlCol="0">
            <a:spAutoFit/>
          </a:bodyPr>
          <a:lstStyle/>
          <a:p>
            <a:r>
              <a:rPr lang="en-US" sz="1400" dirty="0" err="1" smtClean="0"/>
              <a:t>RExt</a:t>
            </a:r>
            <a:r>
              <a:rPr lang="en-US" sz="1400" dirty="0" smtClean="0"/>
              <a:t>: Replacement extension turned on</a:t>
            </a:r>
            <a:endParaRPr lang="en-US" sz="1400" dirty="0"/>
          </a:p>
        </p:txBody>
      </p:sp>
      <p:sp>
        <p:nvSpPr>
          <p:cNvPr id="9" name="TextBox 8"/>
          <p:cNvSpPr txBox="1"/>
          <p:nvPr/>
        </p:nvSpPr>
        <p:spPr>
          <a:xfrm>
            <a:off x="925508" y="4527663"/>
            <a:ext cx="5427127" cy="307777"/>
          </a:xfrm>
          <a:prstGeom prst="rect">
            <a:avLst/>
          </a:prstGeom>
          <a:noFill/>
        </p:spPr>
        <p:txBody>
          <a:bodyPr wrap="none" rtlCol="0">
            <a:spAutoFit/>
          </a:bodyPr>
          <a:lstStyle/>
          <a:p>
            <a:r>
              <a:rPr lang="en-US" sz="1400" dirty="0" smtClean="0"/>
              <a:t>100, 200, 300, or 2000: The number of candidate statements to consider</a:t>
            </a:r>
            <a:endParaRPr lang="en-US" sz="1400" dirty="0"/>
          </a:p>
        </p:txBody>
      </p:sp>
      <p:sp>
        <p:nvSpPr>
          <p:cNvPr id="2" name="Slide Number Placeholder 1"/>
          <p:cNvSpPr>
            <a:spLocks noGrp="1"/>
          </p:cNvSpPr>
          <p:nvPr>
            <p:ph type="sldNum" sz="quarter" idx="12"/>
          </p:nvPr>
        </p:nvSpPr>
        <p:spPr/>
        <p:txBody>
          <a:bodyPr/>
          <a:lstStyle/>
          <a:p>
            <a:fld id="{EDFC4091-B588-AE4D-839F-133859BC685A}" type="slidenum">
              <a:rPr lang="en-US" smtClean="0"/>
              <a:t>31</a:t>
            </a:fld>
            <a:endParaRPr lang="en-US"/>
          </a:p>
        </p:txBody>
      </p:sp>
    </p:spTree>
    <p:extLst>
      <p:ext uri="{BB962C8B-B14F-4D97-AF65-F5344CB8AC3E}">
        <p14:creationId xmlns:p14="http://schemas.microsoft.com/office/powerpoint/2010/main" val="909565152"/>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Identify Correct Patches</a:t>
            </a:r>
            <a:endParaRPr lang="en-US" dirty="0"/>
          </a:p>
        </p:txBody>
      </p:sp>
      <p:sp>
        <p:nvSpPr>
          <p:cNvPr id="3" name="Content Placeholder 2"/>
          <p:cNvSpPr>
            <a:spLocks noGrp="1"/>
          </p:cNvSpPr>
          <p:nvPr>
            <p:ph idx="1"/>
          </p:nvPr>
        </p:nvSpPr>
        <p:spPr/>
        <p:txBody>
          <a:bodyPr>
            <a:normAutofit lnSpcReduction="10000"/>
          </a:bodyPr>
          <a:lstStyle/>
          <a:p>
            <a:r>
              <a:rPr lang="en-US" sz="3500" dirty="0" smtClean="0"/>
              <a:t>Manually analyze the root cause of each defect</a:t>
            </a:r>
          </a:p>
          <a:p>
            <a:r>
              <a:rPr lang="en-US" sz="3500" dirty="0" smtClean="0"/>
              <a:t>Annotate modifications that produce correct patches for each case</a:t>
            </a:r>
          </a:p>
          <a:p>
            <a:r>
              <a:rPr lang="en-US" sz="3500" dirty="0" smtClean="0"/>
              <a:t>Run a script to match validated patches against annotations</a:t>
            </a:r>
          </a:p>
          <a:p>
            <a:r>
              <a:rPr lang="en-US" sz="3500" dirty="0" smtClean="0"/>
              <a:t>All developer fixes in later revisions are correct</a:t>
            </a:r>
          </a:p>
        </p:txBody>
      </p:sp>
      <p:sp>
        <p:nvSpPr>
          <p:cNvPr id="4" name="Slide Number Placeholder 3"/>
          <p:cNvSpPr>
            <a:spLocks noGrp="1"/>
          </p:cNvSpPr>
          <p:nvPr>
            <p:ph type="sldNum" sz="quarter" idx="12"/>
          </p:nvPr>
        </p:nvSpPr>
        <p:spPr/>
        <p:txBody>
          <a:bodyPr/>
          <a:lstStyle/>
          <a:p>
            <a:fld id="{EDFC4091-B588-AE4D-839F-133859BC685A}" type="slidenum">
              <a:rPr lang="en-US" smtClean="0"/>
              <a:t>32</a:t>
            </a:fld>
            <a:endParaRPr lang="en-US"/>
          </a:p>
        </p:txBody>
      </p:sp>
    </p:spTree>
    <p:extLst>
      <p:ext uri="{BB962C8B-B14F-4D97-AF65-F5344CB8AC3E}">
        <p14:creationId xmlns:p14="http://schemas.microsoft.com/office/powerpoint/2010/main" val="79261257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Finding 2: Correct patches are sparse in search space</a:t>
            </a:r>
            <a:endParaRPr lang="en-US" dirty="0"/>
          </a:p>
        </p:txBody>
      </p:sp>
      <p:sp>
        <p:nvSpPr>
          <p:cNvPr id="3" name="Subtitle 2"/>
          <p:cNvSpPr>
            <a:spLocks noGrp="1"/>
          </p:cNvSpPr>
          <p:nvPr>
            <p:ph type="subTitle" idx="1"/>
          </p:nvPr>
        </p:nvSpPr>
        <p:spPr/>
        <p:txBody>
          <a:bodyPr/>
          <a:lstStyle/>
          <a:p>
            <a:endParaRPr lang="en-US"/>
          </a:p>
        </p:txBody>
      </p:sp>
      <p:sp>
        <p:nvSpPr>
          <p:cNvPr id="4" name="Slide Number Placeholder 3"/>
          <p:cNvSpPr>
            <a:spLocks noGrp="1"/>
          </p:cNvSpPr>
          <p:nvPr>
            <p:ph type="sldNum" sz="quarter" idx="12"/>
          </p:nvPr>
        </p:nvSpPr>
        <p:spPr/>
        <p:txBody>
          <a:bodyPr/>
          <a:lstStyle/>
          <a:p>
            <a:fld id="{EDFC4091-B588-AE4D-839F-133859BC685A}" type="slidenum">
              <a:rPr lang="en-US" smtClean="0"/>
              <a:t>33</a:t>
            </a:fld>
            <a:endParaRPr lang="en-US"/>
          </a:p>
        </p:txBody>
      </p:sp>
    </p:spTree>
    <p:extLst>
      <p:ext uri="{BB962C8B-B14F-4D97-AF65-F5344CB8AC3E}">
        <p14:creationId xmlns:p14="http://schemas.microsoft.com/office/powerpoint/2010/main" val="447270718"/>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1839359041"/>
              </p:ext>
            </p:extLst>
          </p:nvPr>
        </p:nvGraphicFramePr>
        <p:xfrm>
          <a:off x="348343" y="92380"/>
          <a:ext cx="8229600" cy="4645705"/>
        </p:xfrm>
        <a:graphic>
          <a:graphicData uri="http://schemas.openxmlformats.org/drawingml/2006/chart">
            <c:chart xmlns:c="http://schemas.openxmlformats.org/drawingml/2006/chart" xmlns:r="http://schemas.openxmlformats.org/officeDocument/2006/relationships" r:id="rId3"/>
          </a:graphicData>
        </a:graphic>
      </p:graphicFrame>
      <p:sp>
        <p:nvSpPr>
          <p:cNvPr id="5" name="TextBox 4"/>
          <p:cNvSpPr txBox="1"/>
          <p:nvPr/>
        </p:nvSpPr>
        <p:spPr>
          <a:xfrm flipH="1">
            <a:off x="1186213" y="5195287"/>
            <a:ext cx="6869214" cy="369332"/>
          </a:xfrm>
          <a:prstGeom prst="rect">
            <a:avLst/>
          </a:prstGeom>
          <a:noFill/>
        </p:spPr>
        <p:txBody>
          <a:bodyPr wrap="square" rtlCol="0">
            <a:spAutoFit/>
          </a:bodyPr>
          <a:lstStyle/>
          <a:p>
            <a:r>
              <a:rPr lang="en-US" dirty="0" smtClean="0"/>
              <a:t>1. SPR and Prophet generate 11 to 25 correct patches for all 24 defects.</a:t>
            </a:r>
            <a:endParaRPr lang="en-US" dirty="0"/>
          </a:p>
        </p:txBody>
      </p:sp>
      <p:sp>
        <p:nvSpPr>
          <p:cNvPr id="6" name="TextBox 5"/>
          <p:cNvSpPr txBox="1"/>
          <p:nvPr/>
        </p:nvSpPr>
        <p:spPr>
          <a:xfrm flipH="1">
            <a:off x="1186213" y="5564619"/>
            <a:ext cx="6869214" cy="369332"/>
          </a:xfrm>
          <a:prstGeom prst="rect">
            <a:avLst/>
          </a:prstGeom>
          <a:noFill/>
        </p:spPr>
        <p:txBody>
          <a:bodyPr wrap="square" rtlCol="0">
            <a:spAutoFit/>
          </a:bodyPr>
          <a:lstStyle/>
          <a:p>
            <a:r>
              <a:rPr lang="en-US" dirty="0" smtClean="0"/>
              <a:t>2. Prophet generates 25 correct patches with default search space.</a:t>
            </a:r>
            <a:endParaRPr lang="en-US" dirty="0"/>
          </a:p>
        </p:txBody>
      </p:sp>
      <p:sp>
        <p:nvSpPr>
          <p:cNvPr id="7" name="TextBox 6"/>
          <p:cNvSpPr txBox="1"/>
          <p:nvPr/>
        </p:nvSpPr>
        <p:spPr>
          <a:xfrm flipH="1">
            <a:off x="1186213" y="5967760"/>
            <a:ext cx="6869214" cy="646331"/>
          </a:xfrm>
          <a:prstGeom prst="rect">
            <a:avLst/>
          </a:prstGeom>
          <a:noFill/>
        </p:spPr>
        <p:txBody>
          <a:bodyPr wrap="square" rtlCol="0">
            <a:spAutoFit/>
          </a:bodyPr>
          <a:lstStyle/>
          <a:p>
            <a:r>
              <a:rPr lang="en-US" dirty="0" smtClean="0"/>
              <a:t>3. SPR and Prophet generate only 11 correct patches with largest search space 2000+CExt+RExt.</a:t>
            </a:r>
            <a:endParaRPr lang="en-US" dirty="0"/>
          </a:p>
        </p:txBody>
      </p:sp>
      <p:sp>
        <p:nvSpPr>
          <p:cNvPr id="3" name="TextBox 2"/>
          <p:cNvSpPr txBox="1"/>
          <p:nvPr/>
        </p:nvSpPr>
        <p:spPr>
          <a:xfrm>
            <a:off x="939113" y="4791655"/>
            <a:ext cx="3537635" cy="307777"/>
          </a:xfrm>
          <a:prstGeom prst="rect">
            <a:avLst/>
          </a:prstGeom>
          <a:noFill/>
        </p:spPr>
        <p:txBody>
          <a:bodyPr wrap="none" rtlCol="0">
            <a:spAutoFit/>
          </a:bodyPr>
          <a:lstStyle/>
          <a:p>
            <a:r>
              <a:rPr lang="en-US" sz="1400" dirty="0" err="1" smtClean="0"/>
              <a:t>CExt</a:t>
            </a:r>
            <a:r>
              <a:rPr lang="en-US" sz="1400" dirty="0" smtClean="0"/>
              <a:t>: Condition synthesis extension turned on</a:t>
            </a:r>
            <a:endParaRPr lang="en-US" sz="1400" dirty="0"/>
          </a:p>
        </p:txBody>
      </p:sp>
      <p:sp>
        <p:nvSpPr>
          <p:cNvPr id="8" name="TextBox 7"/>
          <p:cNvSpPr txBox="1"/>
          <p:nvPr/>
        </p:nvSpPr>
        <p:spPr>
          <a:xfrm>
            <a:off x="4709781" y="4791654"/>
            <a:ext cx="3074496" cy="307777"/>
          </a:xfrm>
          <a:prstGeom prst="rect">
            <a:avLst/>
          </a:prstGeom>
          <a:noFill/>
        </p:spPr>
        <p:txBody>
          <a:bodyPr wrap="none" rtlCol="0">
            <a:spAutoFit/>
          </a:bodyPr>
          <a:lstStyle/>
          <a:p>
            <a:r>
              <a:rPr lang="en-US" sz="1400" dirty="0" err="1" smtClean="0"/>
              <a:t>RExt</a:t>
            </a:r>
            <a:r>
              <a:rPr lang="en-US" sz="1400" dirty="0" smtClean="0"/>
              <a:t>: Replacement extension turned on</a:t>
            </a:r>
            <a:endParaRPr lang="en-US" sz="1400" dirty="0"/>
          </a:p>
        </p:txBody>
      </p:sp>
      <p:sp>
        <p:nvSpPr>
          <p:cNvPr id="9" name="TextBox 8"/>
          <p:cNvSpPr txBox="1"/>
          <p:nvPr/>
        </p:nvSpPr>
        <p:spPr>
          <a:xfrm>
            <a:off x="925508" y="4527663"/>
            <a:ext cx="5427127" cy="307777"/>
          </a:xfrm>
          <a:prstGeom prst="rect">
            <a:avLst/>
          </a:prstGeom>
          <a:noFill/>
        </p:spPr>
        <p:txBody>
          <a:bodyPr wrap="none" rtlCol="0">
            <a:spAutoFit/>
          </a:bodyPr>
          <a:lstStyle/>
          <a:p>
            <a:r>
              <a:rPr lang="en-US" sz="1400" dirty="0" smtClean="0"/>
              <a:t>100, 200, 300, or 2000: The number of candidate statements to consider</a:t>
            </a:r>
            <a:endParaRPr lang="en-US" sz="1400" dirty="0"/>
          </a:p>
        </p:txBody>
      </p:sp>
      <p:sp>
        <p:nvSpPr>
          <p:cNvPr id="10" name="Slide Number Placeholder 9"/>
          <p:cNvSpPr>
            <a:spLocks noGrp="1"/>
          </p:cNvSpPr>
          <p:nvPr>
            <p:ph type="sldNum" sz="quarter" idx="12"/>
          </p:nvPr>
        </p:nvSpPr>
        <p:spPr/>
        <p:txBody>
          <a:bodyPr/>
          <a:lstStyle/>
          <a:p>
            <a:fld id="{EDFC4091-B588-AE4D-839F-133859BC685A}" type="slidenum">
              <a:rPr lang="en-US" smtClean="0"/>
              <a:t>34</a:t>
            </a:fld>
            <a:endParaRPr lang="en-US"/>
          </a:p>
        </p:txBody>
      </p:sp>
    </p:spTree>
    <p:extLst>
      <p:ext uri="{BB962C8B-B14F-4D97-AF65-F5344CB8AC3E}">
        <p14:creationId xmlns:p14="http://schemas.microsoft.com/office/powerpoint/2010/main" val="1172601442"/>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dirty="0" smtClean="0"/>
              <a:t>Validated but incorrect patches are much more abundant than correct patches!</a:t>
            </a:r>
            <a:endParaRPr lang="en-US" dirty="0"/>
          </a:p>
        </p:txBody>
      </p:sp>
      <p:sp>
        <p:nvSpPr>
          <p:cNvPr id="3" name="Subtitle 2"/>
          <p:cNvSpPr>
            <a:spLocks noGrp="1"/>
          </p:cNvSpPr>
          <p:nvPr>
            <p:ph type="subTitle" idx="1"/>
          </p:nvPr>
        </p:nvSpPr>
        <p:spPr/>
        <p:txBody>
          <a:bodyPr/>
          <a:lstStyle/>
          <a:p>
            <a:endParaRPr lang="en-US"/>
          </a:p>
        </p:txBody>
      </p:sp>
      <p:sp>
        <p:nvSpPr>
          <p:cNvPr id="4" name="Slide Number Placeholder 3"/>
          <p:cNvSpPr>
            <a:spLocks noGrp="1"/>
          </p:cNvSpPr>
          <p:nvPr>
            <p:ph type="sldNum" sz="quarter" idx="12"/>
          </p:nvPr>
        </p:nvSpPr>
        <p:spPr/>
        <p:txBody>
          <a:bodyPr/>
          <a:lstStyle/>
          <a:p>
            <a:fld id="{EDFC4091-B588-AE4D-839F-133859BC685A}" type="slidenum">
              <a:rPr lang="en-US" smtClean="0"/>
              <a:t>35</a:t>
            </a:fld>
            <a:endParaRPr lang="en-US"/>
          </a:p>
        </p:txBody>
      </p:sp>
    </p:spTree>
    <p:extLst>
      <p:ext uri="{BB962C8B-B14F-4D97-AF65-F5344CB8AC3E}">
        <p14:creationId xmlns:p14="http://schemas.microsoft.com/office/powerpoint/2010/main" val="1443591121"/>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Will Stronger Test Suite Reduce the Number of Validated Patches?</a:t>
            </a:r>
            <a:endParaRPr lang="en-US" dirty="0"/>
          </a:p>
        </p:txBody>
      </p:sp>
      <p:sp>
        <p:nvSpPr>
          <p:cNvPr id="3" name="Content Placeholder 2"/>
          <p:cNvSpPr>
            <a:spLocks noGrp="1"/>
          </p:cNvSpPr>
          <p:nvPr>
            <p:ph idx="1"/>
          </p:nvPr>
        </p:nvSpPr>
        <p:spPr/>
        <p:txBody>
          <a:bodyPr>
            <a:normAutofit/>
          </a:bodyPr>
          <a:lstStyle/>
          <a:p>
            <a:r>
              <a:rPr lang="en-US" sz="3100" dirty="0" smtClean="0"/>
              <a:t>PHP has 10x more test cases than any other application in the benchmark set</a:t>
            </a:r>
          </a:p>
          <a:p>
            <a:pPr lvl="1"/>
            <a:r>
              <a:rPr lang="en-US" sz="2700" dirty="0" smtClean="0"/>
              <a:t>13 PHP defects </a:t>
            </a:r>
          </a:p>
          <a:p>
            <a:pPr lvl="1"/>
            <a:r>
              <a:rPr lang="en-US" sz="2700" dirty="0" smtClean="0"/>
              <a:t>11 non-PHP defects</a:t>
            </a:r>
            <a:endParaRPr lang="en-US" sz="2700" dirty="0"/>
          </a:p>
          <a:p>
            <a:r>
              <a:rPr lang="en-US" sz="3100" dirty="0" smtClean="0"/>
              <a:t>SPR and Prophet generate 5x-20x more validated patches on non-PHP defects</a:t>
            </a:r>
          </a:p>
          <a:p>
            <a:r>
              <a:rPr lang="en-US" sz="3100" dirty="0" smtClean="0"/>
              <a:t>However, SPR and Prophet still generate hundreds of validated patches on PHP defects</a:t>
            </a:r>
            <a:endParaRPr lang="en-US" sz="2700" dirty="0" smtClean="0"/>
          </a:p>
        </p:txBody>
      </p:sp>
      <p:sp>
        <p:nvSpPr>
          <p:cNvPr id="4" name="Slide Number Placeholder 3"/>
          <p:cNvSpPr>
            <a:spLocks noGrp="1"/>
          </p:cNvSpPr>
          <p:nvPr>
            <p:ph type="sldNum" sz="quarter" idx="12"/>
          </p:nvPr>
        </p:nvSpPr>
        <p:spPr/>
        <p:txBody>
          <a:bodyPr/>
          <a:lstStyle/>
          <a:p>
            <a:fld id="{EDFC4091-B588-AE4D-839F-133859BC685A}" type="slidenum">
              <a:rPr lang="en-US" smtClean="0"/>
              <a:t>36</a:t>
            </a:fld>
            <a:endParaRPr lang="en-US"/>
          </a:p>
        </p:txBody>
      </p:sp>
    </p:spTree>
    <p:extLst>
      <p:ext uri="{BB962C8B-B14F-4D97-AF65-F5344CB8AC3E}">
        <p14:creationId xmlns:p14="http://schemas.microsoft.com/office/powerpoint/2010/main" val="127291031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dirty="0" smtClean="0"/>
              <a:t>Finding </a:t>
            </a:r>
            <a:r>
              <a:rPr lang="en-US" dirty="0"/>
              <a:t>3</a:t>
            </a:r>
            <a:r>
              <a:rPr lang="en-US" dirty="0" smtClean="0"/>
              <a:t>: Larger search space may produce correct patches for less defects</a:t>
            </a:r>
            <a:endParaRPr lang="en-US" dirty="0"/>
          </a:p>
        </p:txBody>
      </p:sp>
      <p:sp>
        <p:nvSpPr>
          <p:cNvPr id="3" name="Subtitle 2"/>
          <p:cNvSpPr>
            <a:spLocks noGrp="1"/>
          </p:cNvSpPr>
          <p:nvPr>
            <p:ph type="subTitle" idx="1"/>
          </p:nvPr>
        </p:nvSpPr>
        <p:spPr/>
        <p:txBody>
          <a:bodyPr/>
          <a:lstStyle/>
          <a:p>
            <a:endParaRPr lang="en-US"/>
          </a:p>
        </p:txBody>
      </p:sp>
      <p:sp>
        <p:nvSpPr>
          <p:cNvPr id="4" name="Slide Number Placeholder 3"/>
          <p:cNvSpPr>
            <a:spLocks noGrp="1"/>
          </p:cNvSpPr>
          <p:nvPr>
            <p:ph type="sldNum" sz="quarter" idx="12"/>
          </p:nvPr>
        </p:nvSpPr>
        <p:spPr/>
        <p:txBody>
          <a:bodyPr/>
          <a:lstStyle/>
          <a:p>
            <a:fld id="{EDFC4091-B588-AE4D-839F-133859BC685A}" type="slidenum">
              <a:rPr lang="en-US" smtClean="0"/>
              <a:t>37</a:t>
            </a:fld>
            <a:endParaRPr lang="en-US"/>
          </a:p>
        </p:txBody>
      </p:sp>
    </p:spTree>
    <p:extLst>
      <p:ext uri="{BB962C8B-B14F-4D97-AF65-F5344CB8AC3E}">
        <p14:creationId xmlns:p14="http://schemas.microsoft.com/office/powerpoint/2010/main" val="1263012962"/>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Content Placeholder 2"/>
          <p:cNvGraphicFramePr>
            <a:graphicFrameLocks noGrp="1"/>
          </p:cNvGraphicFramePr>
          <p:nvPr>
            <p:ph idx="1"/>
            <p:extLst>
              <p:ext uri="{D42A27DB-BD31-4B8C-83A1-F6EECF244321}">
                <p14:modId xmlns:p14="http://schemas.microsoft.com/office/powerpoint/2010/main" val="1732213723"/>
              </p:ext>
            </p:extLst>
          </p:nvPr>
        </p:nvGraphicFramePr>
        <p:xfrm>
          <a:off x="397163" y="130629"/>
          <a:ext cx="8229600" cy="330925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7" name="Content Placeholder 2"/>
          <p:cNvGraphicFramePr>
            <a:graphicFrameLocks/>
          </p:cNvGraphicFramePr>
          <p:nvPr>
            <p:extLst>
              <p:ext uri="{D42A27DB-BD31-4B8C-83A1-F6EECF244321}">
                <p14:modId xmlns:p14="http://schemas.microsoft.com/office/powerpoint/2010/main" val="1242057986"/>
              </p:ext>
            </p:extLst>
          </p:nvPr>
        </p:nvGraphicFramePr>
        <p:xfrm>
          <a:off x="397163" y="3363686"/>
          <a:ext cx="8229600" cy="2895599"/>
        </p:xfrm>
        <a:graphic>
          <a:graphicData uri="http://schemas.openxmlformats.org/drawingml/2006/chart">
            <c:chart xmlns:c="http://schemas.openxmlformats.org/drawingml/2006/chart" xmlns:r="http://schemas.openxmlformats.org/officeDocument/2006/relationships" r:id="rId4"/>
          </a:graphicData>
        </a:graphic>
      </p:graphicFrame>
      <p:sp>
        <p:nvSpPr>
          <p:cNvPr id="2" name="Slide Number Placeholder 1"/>
          <p:cNvSpPr>
            <a:spLocks noGrp="1"/>
          </p:cNvSpPr>
          <p:nvPr>
            <p:ph type="sldNum" sz="quarter" idx="12"/>
          </p:nvPr>
        </p:nvSpPr>
        <p:spPr/>
        <p:txBody>
          <a:bodyPr/>
          <a:lstStyle/>
          <a:p>
            <a:fld id="{EDFC4091-B588-AE4D-839F-133859BC685A}" type="slidenum">
              <a:rPr lang="en-US" smtClean="0"/>
              <a:t>38</a:t>
            </a:fld>
            <a:endParaRPr lang="en-US"/>
          </a:p>
        </p:txBody>
      </p:sp>
    </p:spTree>
    <p:extLst>
      <p:ext uri="{BB962C8B-B14F-4D97-AF65-F5344CB8AC3E}">
        <p14:creationId xmlns:p14="http://schemas.microsoft.com/office/powerpoint/2010/main" val="1220263176"/>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Explanation</a:t>
            </a:r>
            <a:endParaRPr lang="en-US" dirty="0"/>
          </a:p>
        </p:txBody>
      </p:sp>
      <p:sp>
        <p:nvSpPr>
          <p:cNvPr id="3" name="Content Placeholder 2"/>
          <p:cNvSpPr>
            <a:spLocks noGrp="1"/>
          </p:cNvSpPr>
          <p:nvPr>
            <p:ph idx="1"/>
          </p:nvPr>
        </p:nvSpPr>
        <p:spPr/>
        <p:txBody>
          <a:bodyPr>
            <a:normAutofit/>
          </a:bodyPr>
          <a:lstStyle/>
          <a:p>
            <a:r>
              <a:rPr lang="en-US" sz="3100" dirty="0" smtClean="0"/>
              <a:t>More candidate patches:</a:t>
            </a:r>
          </a:p>
          <a:p>
            <a:pPr lvl="1"/>
            <a:r>
              <a:rPr lang="en-US" sz="2700" dirty="0"/>
              <a:t>Unable to find correct patch within </a:t>
            </a:r>
            <a:r>
              <a:rPr lang="en-US" sz="2700" dirty="0" smtClean="0"/>
              <a:t>time-budget</a:t>
            </a:r>
            <a:endParaRPr lang="en-US" sz="3100" dirty="0" smtClean="0"/>
          </a:p>
          <a:p>
            <a:endParaRPr lang="en-US" sz="3100" dirty="0" smtClean="0"/>
          </a:p>
          <a:p>
            <a:r>
              <a:rPr lang="en-US" sz="3100" dirty="0" smtClean="0"/>
              <a:t>Relatively much more validated patches than correct patches:</a:t>
            </a:r>
          </a:p>
          <a:p>
            <a:pPr lvl="1"/>
            <a:r>
              <a:rPr lang="en-US" sz="2700" dirty="0" smtClean="0"/>
              <a:t>Find incorrect patch first</a:t>
            </a:r>
            <a:endParaRPr lang="en-US" sz="3100" dirty="0"/>
          </a:p>
          <a:p>
            <a:endParaRPr lang="en-US" sz="3500" dirty="0" smtClean="0"/>
          </a:p>
          <a:p>
            <a:r>
              <a:rPr lang="en-US" sz="3500" dirty="0" smtClean="0"/>
              <a:t>The second case occurs more often!</a:t>
            </a:r>
          </a:p>
        </p:txBody>
      </p:sp>
      <p:sp>
        <p:nvSpPr>
          <p:cNvPr id="4" name="Slide Number Placeholder 3"/>
          <p:cNvSpPr>
            <a:spLocks noGrp="1"/>
          </p:cNvSpPr>
          <p:nvPr>
            <p:ph type="sldNum" sz="quarter" idx="12"/>
          </p:nvPr>
        </p:nvSpPr>
        <p:spPr/>
        <p:txBody>
          <a:bodyPr/>
          <a:lstStyle/>
          <a:p>
            <a:fld id="{EDFC4091-B588-AE4D-839F-133859BC685A}" type="slidenum">
              <a:rPr lang="en-US" smtClean="0"/>
              <a:t>39</a:t>
            </a:fld>
            <a:endParaRPr lang="en-US"/>
          </a:p>
        </p:txBody>
      </p:sp>
    </p:spTree>
    <p:extLst>
      <p:ext uri="{BB962C8B-B14F-4D97-AF65-F5344CB8AC3E}">
        <p14:creationId xmlns:p14="http://schemas.microsoft.com/office/powerpoint/2010/main" val="167919758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3536950" y="2753297"/>
            <a:ext cx="2203450" cy="2819400"/>
            <a:chOff x="3657600" y="2753297"/>
            <a:chExt cx="2203450" cy="2819400"/>
          </a:xfrm>
        </p:grpSpPr>
        <p:cxnSp>
          <p:nvCxnSpPr>
            <p:cNvPr id="75" name="Straight Connector 74"/>
            <p:cNvCxnSpPr/>
            <p:nvPr/>
          </p:nvCxnSpPr>
          <p:spPr>
            <a:xfrm>
              <a:off x="3886200" y="4124897"/>
              <a:ext cx="1676400"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76" name="Straight Connector 75"/>
            <p:cNvCxnSpPr/>
            <p:nvPr/>
          </p:nvCxnSpPr>
          <p:spPr>
            <a:xfrm>
              <a:off x="3886200" y="4277297"/>
              <a:ext cx="1676400"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77" name="Straight Connector 76"/>
            <p:cNvCxnSpPr/>
            <p:nvPr/>
          </p:nvCxnSpPr>
          <p:spPr>
            <a:xfrm>
              <a:off x="3886200" y="4429697"/>
              <a:ext cx="1676400"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78" name="Straight Connector 77"/>
            <p:cNvCxnSpPr/>
            <p:nvPr/>
          </p:nvCxnSpPr>
          <p:spPr>
            <a:xfrm>
              <a:off x="3886200" y="4582097"/>
              <a:ext cx="1676400"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68" name="Straight Connector 67"/>
            <p:cNvCxnSpPr/>
            <p:nvPr/>
          </p:nvCxnSpPr>
          <p:spPr>
            <a:xfrm>
              <a:off x="3886200" y="3058097"/>
              <a:ext cx="1676400"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69" name="Straight Connector 68"/>
            <p:cNvCxnSpPr/>
            <p:nvPr/>
          </p:nvCxnSpPr>
          <p:spPr>
            <a:xfrm>
              <a:off x="3886200" y="3210497"/>
              <a:ext cx="1676400"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70" name="Straight Connector 69"/>
            <p:cNvCxnSpPr/>
            <p:nvPr/>
          </p:nvCxnSpPr>
          <p:spPr>
            <a:xfrm>
              <a:off x="3886200" y="3362897"/>
              <a:ext cx="1676400"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71" name="Straight Connector 70"/>
            <p:cNvCxnSpPr/>
            <p:nvPr/>
          </p:nvCxnSpPr>
          <p:spPr>
            <a:xfrm>
              <a:off x="3886200" y="3515297"/>
              <a:ext cx="1676400"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72" name="Straight Connector 71"/>
            <p:cNvCxnSpPr/>
            <p:nvPr/>
          </p:nvCxnSpPr>
          <p:spPr>
            <a:xfrm>
              <a:off x="3886200" y="3667697"/>
              <a:ext cx="1676400" cy="0"/>
            </a:xfrm>
            <a:prstGeom prst="line">
              <a:avLst/>
            </a:prstGeom>
          </p:spPr>
          <p:style>
            <a:lnRef idx="2">
              <a:schemeClr val="accent1"/>
            </a:lnRef>
            <a:fillRef idx="0">
              <a:schemeClr val="accent1"/>
            </a:fillRef>
            <a:effectRef idx="1">
              <a:schemeClr val="accent1"/>
            </a:effectRef>
            <a:fontRef idx="minor">
              <a:schemeClr val="tx1"/>
            </a:fontRef>
          </p:style>
        </p:cxnSp>
        <p:pic>
          <p:nvPicPr>
            <p:cNvPr id="91" name="Picture 90"/>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973638" y="4146751"/>
              <a:ext cx="392112" cy="40798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66" name="Rectangle 65"/>
            <p:cNvSpPr/>
            <p:nvPr/>
          </p:nvSpPr>
          <p:spPr>
            <a:xfrm>
              <a:off x="3657600" y="2753297"/>
              <a:ext cx="2203450" cy="2819400"/>
            </a:xfrm>
            <a:prstGeom prst="rect">
              <a:avLst/>
            </a:prstGeom>
            <a:noFill/>
            <a:ln w="38100" cmpd="sng">
              <a:solidFill>
                <a:schemeClr val="tx1"/>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cxnSp>
          <p:nvCxnSpPr>
            <p:cNvPr id="73" name="Straight Connector 72"/>
            <p:cNvCxnSpPr/>
            <p:nvPr/>
          </p:nvCxnSpPr>
          <p:spPr>
            <a:xfrm>
              <a:off x="3886200" y="3820097"/>
              <a:ext cx="1676400"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74" name="Straight Connector 73"/>
            <p:cNvCxnSpPr/>
            <p:nvPr/>
          </p:nvCxnSpPr>
          <p:spPr>
            <a:xfrm>
              <a:off x="3886200" y="3972497"/>
              <a:ext cx="1676400"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79" name="Straight Connector 78"/>
            <p:cNvCxnSpPr/>
            <p:nvPr/>
          </p:nvCxnSpPr>
          <p:spPr>
            <a:xfrm>
              <a:off x="3886200" y="4734497"/>
              <a:ext cx="1676400"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80" name="Straight Connector 79"/>
            <p:cNvCxnSpPr/>
            <p:nvPr/>
          </p:nvCxnSpPr>
          <p:spPr>
            <a:xfrm>
              <a:off x="3886200" y="4886897"/>
              <a:ext cx="1676400"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81" name="Straight Connector 80"/>
            <p:cNvCxnSpPr/>
            <p:nvPr/>
          </p:nvCxnSpPr>
          <p:spPr>
            <a:xfrm>
              <a:off x="3886200" y="5039297"/>
              <a:ext cx="1676400"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82" name="Straight Connector 81"/>
            <p:cNvCxnSpPr/>
            <p:nvPr/>
          </p:nvCxnSpPr>
          <p:spPr>
            <a:xfrm>
              <a:off x="3886200" y="5191697"/>
              <a:ext cx="1676400"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83" name="Straight Connector 82"/>
            <p:cNvCxnSpPr/>
            <p:nvPr/>
          </p:nvCxnSpPr>
          <p:spPr>
            <a:xfrm>
              <a:off x="3886200" y="5344097"/>
              <a:ext cx="1676400" cy="0"/>
            </a:xfrm>
            <a:prstGeom prst="line">
              <a:avLst/>
            </a:prstGeom>
          </p:spPr>
          <p:style>
            <a:lnRef idx="2">
              <a:schemeClr val="accent1"/>
            </a:lnRef>
            <a:fillRef idx="0">
              <a:schemeClr val="accent1"/>
            </a:fillRef>
            <a:effectRef idx="1">
              <a:schemeClr val="accent1"/>
            </a:effectRef>
            <a:fontRef idx="minor">
              <a:schemeClr val="tx1"/>
            </a:fontRef>
          </p:style>
        </p:cxnSp>
      </p:grpSp>
      <p:sp>
        <p:nvSpPr>
          <p:cNvPr id="63" name="TextBox 62"/>
          <p:cNvSpPr txBox="1"/>
          <p:nvPr/>
        </p:nvSpPr>
        <p:spPr>
          <a:xfrm>
            <a:off x="6718506" y="4944020"/>
            <a:ext cx="363501" cy="523220"/>
          </a:xfrm>
          <a:prstGeom prst="rect">
            <a:avLst/>
          </a:prstGeom>
          <a:noFill/>
        </p:spPr>
        <p:txBody>
          <a:bodyPr wrap="none" rtlCol="0">
            <a:spAutoFit/>
          </a:bodyPr>
          <a:lstStyle/>
          <a:p>
            <a:r>
              <a:rPr lang="en-US" sz="2800" b="1" dirty="0" smtClean="0"/>
              <a:t>=</a:t>
            </a:r>
            <a:endParaRPr lang="en-US" sz="2800" b="1" dirty="0"/>
          </a:p>
        </p:txBody>
      </p:sp>
      <p:cxnSp>
        <p:nvCxnSpPr>
          <p:cNvPr id="112" name="Straight Arrow Connector 111"/>
          <p:cNvCxnSpPr/>
          <p:nvPr/>
        </p:nvCxnSpPr>
        <p:spPr>
          <a:xfrm>
            <a:off x="2851150" y="2999231"/>
            <a:ext cx="609600" cy="2034"/>
          </a:xfrm>
          <a:prstGeom prst="straightConnector1">
            <a:avLst/>
          </a:prstGeom>
          <a:ln w="38100" cmpd="sng">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116" name="Straight Arrow Connector 115"/>
          <p:cNvCxnSpPr/>
          <p:nvPr/>
        </p:nvCxnSpPr>
        <p:spPr>
          <a:xfrm>
            <a:off x="2857500" y="3559450"/>
            <a:ext cx="609600" cy="0"/>
          </a:xfrm>
          <a:prstGeom prst="straightConnector1">
            <a:avLst/>
          </a:prstGeom>
          <a:ln w="38100" cmpd="sng">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118" name="Straight Arrow Connector 117"/>
          <p:cNvCxnSpPr/>
          <p:nvPr/>
        </p:nvCxnSpPr>
        <p:spPr>
          <a:xfrm>
            <a:off x="2851150" y="4124897"/>
            <a:ext cx="609600" cy="0"/>
          </a:xfrm>
          <a:prstGeom prst="straightConnector1">
            <a:avLst/>
          </a:prstGeom>
          <a:ln w="38100" cmpd="sng">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120" name="Straight Arrow Connector 119"/>
          <p:cNvCxnSpPr/>
          <p:nvPr/>
        </p:nvCxnSpPr>
        <p:spPr>
          <a:xfrm>
            <a:off x="2857500" y="4702450"/>
            <a:ext cx="609600" cy="0"/>
          </a:xfrm>
          <a:prstGeom prst="straightConnector1">
            <a:avLst/>
          </a:prstGeom>
          <a:ln w="38100" cmpd="sng">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122" name="Straight Arrow Connector 121"/>
          <p:cNvCxnSpPr/>
          <p:nvPr/>
        </p:nvCxnSpPr>
        <p:spPr>
          <a:xfrm>
            <a:off x="2851150" y="5235850"/>
            <a:ext cx="609600" cy="0"/>
          </a:xfrm>
          <a:prstGeom prst="straightConnector1">
            <a:avLst/>
          </a:prstGeom>
          <a:ln w="38100" cmpd="sng">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sp>
        <p:nvSpPr>
          <p:cNvPr id="31" name="TextBox 30"/>
          <p:cNvSpPr txBox="1"/>
          <p:nvPr/>
        </p:nvSpPr>
        <p:spPr>
          <a:xfrm>
            <a:off x="1063018" y="4606335"/>
            <a:ext cx="1399392" cy="830997"/>
          </a:xfrm>
          <a:prstGeom prst="rect">
            <a:avLst/>
          </a:prstGeom>
          <a:noFill/>
        </p:spPr>
        <p:txBody>
          <a:bodyPr wrap="none" rtlCol="0">
            <a:spAutoFit/>
          </a:bodyPr>
          <a:lstStyle/>
          <a:p>
            <a:pPr algn="ctr"/>
            <a:r>
              <a:rPr lang="en-US" sz="2400" dirty="0"/>
              <a:t>Negative</a:t>
            </a:r>
          </a:p>
          <a:p>
            <a:pPr algn="ctr"/>
            <a:r>
              <a:rPr lang="en-US" sz="2400" dirty="0"/>
              <a:t>Inputs</a:t>
            </a:r>
          </a:p>
        </p:txBody>
      </p:sp>
      <p:sp>
        <p:nvSpPr>
          <p:cNvPr id="30" name="Rectangle 29"/>
          <p:cNvSpPr/>
          <p:nvPr/>
        </p:nvSpPr>
        <p:spPr>
          <a:xfrm>
            <a:off x="7194550" y="2886964"/>
            <a:ext cx="228600" cy="228600"/>
          </a:xfrm>
          <a:prstGeom prst="rect">
            <a:avLst/>
          </a:prstGeom>
          <a:noFill/>
          <a:ln w="38100" cmpd="sng">
            <a:solidFill>
              <a:srgbClr val="0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3" name="TextBox 32"/>
          <p:cNvSpPr txBox="1"/>
          <p:nvPr/>
        </p:nvSpPr>
        <p:spPr>
          <a:xfrm>
            <a:off x="6718506" y="2705291"/>
            <a:ext cx="363501" cy="523220"/>
          </a:xfrm>
          <a:prstGeom prst="rect">
            <a:avLst/>
          </a:prstGeom>
          <a:noFill/>
        </p:spPr>
        <p:txBody>
          <a:bodyPr wrap="none" rtlCol="0">
            <a:spAutoFit/>
          </a:bodyPr>
          <a:lstStyle/>
          <a:p>
            <a:r>
              <a:rPr lang="en-US" sz="2800" b="1" dirty="0" smtClean="0"/>
              <a:t>=</a:t>
            </a:r>
            <a:endParaRPr lang="en-US" sz="2800" b="1" dirty="0"/>
          </a:p>
        </p:txBody>
      </p:sp>
      <p:sp>
        <p:nvSpPr>
          <p:cNvPr id="35" name="TextBox 34"/>
          <p:cNvSpPr txBox="1"/>
          <p:nvPr/>
        </p:nvSpPr>
        <p:spPr>
          <a:xfrm>
            <a:off x="1162224" y="3143112"/>
            <a:ext cx="1262335" cy="830997"/>
          </a:xfrm>
          <a:prstGeom prst="rect">
            <a:avLst/>
          </a:prstGeom>
          <a:noFill/>
        </p:spPr>
        <p:txBody>
          <a:bodyPr wrap="none" rtlCol="0">
            <a:spAutoFit/>
          </a:bodyPr>
          <a:lstStyle/>
          <a:p>
            <a:pPr algn="ctr"/>
            <a:r>
              <a:rPr lang="en-US" sz="2400" dirty="0" smtClean="0"/>
              <a:t>Positive</a:t>
            </a:r>
            <a:endParaRPr lang="en-US" sz="2400" dirty="0"/>
          </a:p>
          <a:p>
            <a:pPr algn="ctr"/>
            <a:r>
              <a:rPr lang="en-US" sz="2400" dirty="0"/>
              <a:t>Inputs</a:t>
            </a:r>
          </a:p>
        </p:txBody>
      </p:sp>
      <p:sp>
        <p:nvSpPr>
          <p:cNvPr id="39" name="Rectangle 38"/>
          <p:cNvSpPr/>
          <p:nvPr/>
        </p:nvSpPr>
        <p:spPr>
          <a:xfrm>
            <a:off x="7194550" y="3442092"/>
            <a:ext cx="228600" cy="228600"/>
          </a:xfrm>
          <a:prstGeom prst="rect">
            <a:avLst/>
          </a:prstGeom>
          <a:noFill/>
          <a:ln w="38100" cmpd="sng">
            <a:solidFill>
              <a:srgbClr val="0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5" name="Rectangle 44"/>
          <p:cNvSpPr/>
          <p:nvPr/>
        </p:nvSpPr>
        <p:spPr>
          <a:xfrm>
            <a:off x="7194550" y="4002386"/>
            <a:ext cx="228600" cy="228600"/>
          </a:xfrm>
          <a:prstGeom prst="rect">
            <a:avLst/>
          </a:prstGeom>
          <a:noFill/>
          <a:ln w="38100" cmpd="sng">
            <a:solidFill>
              <a:srgbClr val="0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1" name="Rectangle 50"/>
          <p:cNvSpPr/>
          <p:nvPr/>
        </p:nvSpPr>
        <p:spPr>
          <a:xfrm>
            <a:off x="7194550" y="4575227"/>
            <a:ext cx="228600" cy="228600"/>
          </a:xfrm>
          <a:prstGeom prst="rect">
            <a:avLst/>
          </a:prstGeom>
          <a:noFill/>
          <a:ln w="38100" cmpd="sng">
            <a:solidFill>
              <a:srgbClr val="0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7" name="Rectangle 56"/>
          <p:cNvSpPr/>
          <p:nvPr/>
        </p:nvSpPr>
        <p:spPr>
          <a:xfrm>
            <a:off x="7194550" y="5131075"/>
            <a:ext cx="228600" cy="228600"/>
          </a:xfrm>
          <a:prstGeom prst="rect">
            <a:avLst/>
          </a:prstGeom>
          <a:noFill/>
          <a:ln w="38100" cmpd="sng">
            <a:solidFill>
              <a:srgbClr val="0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9" name="TextBox 58"/>
          <p:cNvSpPr txBox="1"/>
          <p:nvPr/>
        </p:nvSpPr>
        <p:spPr>
          <a:xfrm>
            <a:off x="6728106" y="4944020"/>
            <a:ext cx="381735" cy="523220"/>
          </a:xfrm>
          <a:prstGeom prst="rect">
            <a:avLst/>
          </a:prstGeom>
          <a:noFill/>
        </p:spPr>
        <p:txBody>
          <a:bodyPr wrap="none" rtlCol="0">
            <a:spAutoFit/>
          </a:bodyPr>
          <a:lstStyle/>
          <a:p>
            <a:r>
              <a:rPr lang="en-US" sz="2800" b="1" dirty="0" smtClean="0"/>
              <a:t>≠</a:t>
            </a:r>
            <a:endParaRPr lang="en-US" sz="2800" b="1" dirty="0"/>
          </a:p>
        </p:txBody>
      </p:sp>
      <p:sp>
        <p:nvSpPr>
          <p:cNvPr id="93" name="TextBox 92"/>
          <p:cNvSpPr txBox="1"/>
          <p:nvPr/>
        </p:nvSpPr>
        <p:spPr>
          <a:xfrm>
            <a:off x="6737350" y="4425289"/>
            <a:ext cx="364202" cy="523220"/>
          </a:xfrm>
          <a:prstGeom prst="rect">
            <a:avLst/>
          </a:prstGeom>
          <a:noFill/>
        </p:spPr>
        <p:txBody>
          <a:bodyPr wrap="none" rtlCol="0">
            <a:spAutoFit/>
          </a:bodyPr>
          <a:lstStyle/>
          <a:p>
            <a:r>
              <a:rPr lang="en-US" sz="2800" b="1" dirty="0" smtClean="0"/>
              <a:t>=</a:t>
            </a:r>
            <a:endParaRPr lang="en-US" sz="2800" b="1" dirty="0"/>
          </a:p>
        </p:txBody>
      </p:sp>
      <p:cxnSp>
        <p:nvCxnSpPr>
          <p:cNvPr id="115" name="Straight Arrow Connector 114"/>
          <p:cNvCxnSpPr/>
          <p:nvPr/>
        </p:nvCxnSpPr>
        <p:spPr>
          <a:xfrm>
            <a:off x="5740400" y="3001264"/>
            <a:ext cx="609600" cy="0"/>
          </a:xfrm>
          <a:prstGeom prst="straightConnector1">
            <a:avLst/>
          </a:prstGeom>
          <a:ln w="38100" cmpd="sng">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117" name="Straight Arrow Connector 116"/>
          <p:cNvCxnSpPr/>
          <p:nvPr/>
        </p:nvCxnSpPr>
        <p:spPr>
          <a:xfrm>
            <a:off x="5746750" y="3559450"/>
            <a:ext cx="609600" cy="0"/>
          </a:xfrm>
          <a:prstGeom prst="straightConnector1">
            <a:avLst/>
          </a:prstGeom>
          <a:ln w="38100" cmpd="sng">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119" name="Straight Arrow Connector 118"/>
          <p:cNvCxnSpPr/>
          <p:nvPr/>
        </p:nvCxnSpPr>
        <p:spPr>
          <a:xfrm>
            <a:off x="5740400" y="4124897"/>
            <a:ext cx="609600" cy="0"/>
          </a:xfrm>
          <a:prstGeom prst="straightConnector1">
            <a:avLst/>
          </a:prstGeom>
          <a:ln w="38100" cmpd="sng">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121" name="Straight Arrow Connector 120"/>
          <p:cNvCxnSpPr/>
          <p:nvPr/>
        </p:nvCxnSpPr>
        <p:spPr>
          <a:xfrm>
            <a:off x="5746750" y="4702450"/>
            <a:ext cx="609600" cy="0"/>
          </a:xfrm>
          <a:prstGeom prst="straightConnector1">
            <a:avLst/>
          </a:prstGeom>
          <a:ln w="38100" cmpd="sng">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123" name="Straight Arrow Connector 122"/>
          <p:cNvCxnSpPr/>
          <p:nvPr/>
        </p:nvCxnSpPr>
        <p:spPr>
          <a:xfrm>
            <a:off x="5740400" y="5235850"/>
            <a:ext cx="609600" cy="0"/>
          </a:xfrm>
          <a:prstGeom prst="straightConnector1">
            <a:avLst/>
          </a:prstGeom>
          <a:ln w="38100" cmpd="sng">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sp>
        <p:nvSpPr>
          <p:cNvPr id="84" name="TextBox 83"/>
          <p:cNvSpPr txBox="1"/>
          <p:nvPr/>
        </p:nvSpPr>
        <p:spPr>
          <a:xfrm>
            <a:off x="6737350" y="3255708"/>
            <a:ext cx="363501" cy="523220"/>
          </a:xfrm>
          <a:prstGeom prst="rect">
            <a:avLst/>
          </a:prstGeom>
          <a:noFill/>
        </p:spPr>
        <p:txBody>
          <a:bodyPr wrap="none" rtlCol="0">
            <a:spAutoFit/>
          </a:bodyPr>
          <a:lstStyle/>
          <a:p>
            <a:r>
              <a:rPr lang="en-US" sz="2800" b="1" dirty="0" smtClean="0"/>
              <a:t>=</a:t>
            </a:r>
            <a:endParaRPr lang="en-US" sz="2800" b="1" dirty="0"/>
          </a:p>
        </p:txBody>
      </p:sp>
      <p:sp>
        <p:nvSpPr>
          <p:cNvPr id="85" name="TextBox 84"/>
          <p:cNvSpPr txBox="1"/>
          <p:nvPr/>
        </p:nvSpPr>
        <p:spPr>
          <a:xfrm>
            <a:off x="6737350" y="3827259"/>
            <a:ext cx="363501" cy="523220"/>
          </a:xfrm>
          <a:prstGeom prst="rect">
            <a:avLst/>
          </a:prstGeom>
          <a:noFill/>
        </p:spPr>
        <p:txBody>
          <a:bodyPr wrap="none" rtlCol="0">
            <a:spAutoFit/>
          </a:bodyPr>
          <a:lstStyle/>
          <a:p>
            <a:r>
              <a:rPr lang="en-US" sz="2800" b="1" dirty="0" smtClean="0"/>
              <a:t>=</a:t>
            </a:r>
            <a:endParaRPr lang="en-US" sz="2800" b="1" dirty="0"/>
          </a:p>
        </p:txBody>
      </p:sp>
      <p:sp>
        <p:nvSpPr>
          <p:cNvPr id="64" name="Title 129"/>
          <p:cNvSpPr txBox="1">
            <a:spLocks/>
          </p:cNvSpPr>
          <p:nvPr/>
        </p:nvSpPr>
        <p:spPr>
          <a:xfrm>
            <a:off x="457200" y="277390"/>
            <a:ext cx="8229600" cy="1143000"/>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dirty="0" smtClean="0"/>
              <a:t>Generate and Validate Patching</a:t>
            </a:r>
            <a:endParaRPr lang="en-US" dirty="0"/>
          </a:p>
        </p:txBody>
      </p:sp>
      <p:pic>
        <p:nvPicPr>
          <p:cNvPr id="61" name="Picture 60"/>
          <p:cNvPicPr>
            <a:picLocks noChangeAspect="1"/>
          </p:cNvPicPr>
          <p:nvPr/>
        </p:nvPicPr>
        <p:blipFill>
          <a:blip r:embed="rId4"/>
          <a:stretch>
            <a:fillRect/>
          </a:stretch>
        </p:blipFill>
        <p:spPr>
          <a:xfrm>
            <a:off x="4755086" y="3783985"/>
            <a:ext cx="563108" cy="560605"/>
          </a:xfrm>
          <a:prstGeom prst="rect">
            <a:avLst/>
          </a:prstGeom>
        </p:spPr>
      </p:pic>
      <p:grpSp>
        <p:nvGrpSpPr>
          <p:cNvPr id="88" name="Group 87"/>
          <p:cNvGrpSpPr/>
          <p:nvPr/>
        </p:nvGrpSpPr>
        <p:grpSpPr>
          <a:xfrm>
            <a:off x="4938224" y="1377270"/>
            <a:ext cx="613744" cy="785309"/>
            <a:chOff x="5543015" y="2561657"/>
            <a:chExt cx="613744" cy="785309"/>
          </a:xfrm>
        </p:grpSpPr>
        <p:sp>
          <p:nvSpPr>
            <p:cNvPr id="89" name="Rectangle 88"/>
            <p:cNvSpPr/>
            <p:nvPr/>
          </p:nvSpPr>
          <p:spPr>
            <a:xfrm>
              <a:off x="5543015" y="2561657"/>
              <a:ext cx="613744" cy="785309"/>
            </a:xfrm>
            <a:prstGeom prst="rect">
              <a:avLst/>
            </a:prstGeom>
            <a:noFill/>
            <a:ln w="38100" cmpd="sng">
              <a:solidFill>
                <a:schemeClr val="tx1"/>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cxnSp>
          <p:nvCxnSpPr>
            <p:cNvPr id="90" name="Straight Connector 89"/>
            <p:cNvCxnSpPr/>
            <p:nvPr/>
          </p:nvCxnSpPr>
          <p:spPr>
            <a:xfrm>
              <a:off x="5606689" y="2646555"/>
              <a:ext cx="466941"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92" name="Straight Connector 91"/>
            <p:cNvCxnSpPr/>
            <p:nvPr/>
          </p:nvCxnSpPr>
          <p:spPr>
            <a:xfrm>
              <a:off x="5606689" y="2731454"/>
              <a:ext cx="466941"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97" name="Straight Connector 96"/>
            <p:cNvCxnSpPr/>
            <p:nvPr/>
          </p:nvCxnSpPr>
          <p:spPr>
            <a:xfrm>
              <a:off x="5606689" y="2816352"/>
              <a:ext cx="466941"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98" name="Straight Connector 97"/>
            <p:cNvCxnSpPr/>
            <p:nvPr/>
          </p:nvCxnSpPr>
          <p:spPr>
            <a:xfrm>
              <a:off x="5606689" y="2901250"/>
              <a:ext cx="466941"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99" name="Straight Connector 98"/>
            <p:cNvCxnSpPr/>
            <p:nvPr/>
          </p:nvCxnSpPr>
          <p:spPr>
            <a:xfrm>
              <a:off x="5606689" y="2986148"/>
              <a:ext cx="466941"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100" name="Straight Connector 99"/>
            <p:cNvCxnSpPr/>
            <p:nvPr/>
          </p:nvCxnSpPr>
          <p:spPr>
            <a:xfrm>
              <a:off x="5606689" y="3071046"/>
              <a:ext cx="466941"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101" name="Straight Connector 100"/>
            <p:cNvCxnSpPr/>
            <p:nvPr/>
          </p:nvCxnSpPr>
          <p:spPr>
            <a:xfrm>
              <a:off x="5606689" y="3155945"/>
              <a:ext cx="466941"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103" name="Straight Connector 102"/>
            <p:cNvCxnSpPr/>
            <p:nvPr/>
          </p:nvCxnSpPr>
          <p:spPr>
            <a:xfrm>
              <a:off x="5606689" y="3240843"/>
              <a:ext cx="466941" cy="0"/>
            </a:xfrm>
            <a:prstGeom prst="line">
              <a:avLst/>
            </a:prstGeom>
          </p:spPr>
          <p:style>
            <a:lnRef idx="2">
              <a:schemeClr val="accent1"/>
            </a:lnRef>
            <a:fillRef idx="0">
              <a:schemeClr val="accent1"/>
            </a:fillRef>
            <a:effectRef idx="1">
              <a:schemeClr val="accent1"/>
            </a:effectRef>
            <a:fontRef idx="minor">
              <a:schemeClr val="tx1"/>
            </a:fontRef>
          </p:style>
        </p:cxnSp>
        <p:pic>
          <p:nvPicPr>
            <p:cNvPr id="104" name="Picture 78" descr="gray.jpg"/>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5909581" y="3079890"/>
              <a:ext cx="104354" cy="10877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05" name="Picture 104"/>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819487" y="2986148"/>
              <a:ext cx="199313" cy="20738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07" name="Picture 106"/>
            <p:cNvPicPr>
              <a:picLocks noChangeAspect="1"/>
            </p:cNvPicPr>
            <p:nvPr/>
          </p:nvPicPr>
          <p:blipFill>
            <a:blip r:embed="rId4"/>
            <a:stretch>
              <a:fillRect/>
            </a:stretch>
          </p:blipFill>
          <p:spPr>
            <a:xfrm>
              <a:off x="5672787" y="2719998"/>
              <a:ext cx="240999" cy="239928"/>
            </a:xfrm>
            <a:prstGeom prst="rect">
              <a:avLst/>
            </a:prstGeom>
            <a:solidFill>
              <a:srgbClr val="FF0000"/>
            </a:solidFill>
            <a:ln w="28575" cmpd="sng">
              <a:solidFill>
                <a:srgbClr val="FF0000"/>
              </a:solidFill>
            </a:ln>
          </p:spPr>
        </p:pic>
      </p:grpSp>
      <p:grpSp>
        <p:nvGrpSpPr>
          <p:cNvPr id="108" name="Group 107"/>
          <p:cNvGrpSpPr/>
          <p:nvPr/>
        </p:nvGrpSpPr>
        <p:grpSpPr>
          <a:xfrm>
            <a:off x="4152448" y="1377270"/>
            <a:ext cx="613744" cy="785309"/>
            <a:chOff x="5845473" y="4021992"/>
            <a:chExt cx="613744" cy="785309"/>
          </a:xfrm>
        </p:grpSpPr>
        <p:sp>
          <p:nvSpPr>
            <p:cNvPr id="109" name="Rectangle 108"/>
            <p:cNvSpPr/>
            <p:nvPr/>
          </p:nvSpPr>
          <p:spPr>
            <a:xfrm>
              <a:off x="5845473" y="4021992"/>
              <a:ext cx="613744" cy="785309"/>
            </a:xfrm>
            <a:prstGeom prst="rect">
              <a:avLst/>
            </a:prstGeom>
            <a:noFill/>
            <a:ln w="38100" cmpd="sng">
              <a:solidFill>
                <a:schemeClr val="tx1"/>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cxnSp>
          <p:nvCxnSpPr>
            <p:cNvPr id="110" name="Straight Connector 109"/>
            <p:cNvCxnSpPr/>
            <p:nvPr/>
          </p:nvCxnSpPr>
          <p:spPr>
            <a:xfrm>
              <a:off x="5909147" y="4106890"/>
              <a:ext cx="466941"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111" name="Straight Connector 110"/>
            <p:cNvCxnSpPr/>
            <p:nvPr/>
          </p:nvCxnSpPr>
          <p:spPr>
            <a:xfrm>
              <a:off x="5909147" y="4191789"/>
              <a:ext cx="466941"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113" name="Straight Connector 112"/>
            <p:cNvCxnSpPr/>
            <p:nvPr/>
          </p:nvCxnSpPr>
          <p:spPr>
            <a:xfrm>
              <a:off x="5909147" y="4276687"/>
              <a:ext cx="466941"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114" name="Straight Connector 113"/>
            <p:cNvCxnSpPr/>
            <p:nvPr/>
          </p:nvCxnSpPr>
          <p:spPr>
            <a:xfrm>
              <a:off x="5909147" y="4361585"/>
              <a:ext cx="466941"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124" name="Straight Connector 123"/>
            <p:cNvCxnSpPr/>
            <p:nvPr/>
          </p:nvCxnSpPr>
          <p:spPr>
            <a:xfrm>
              <a:off x="5909147" y="4446483"/>
              <a:ext cx="466941"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125" name="Straight Connector 124"/>
            <p:cNvCxnSpPr/>
            <p:nvPr/>
          </p:nvCxnSpPr>
          <p:spPr>
            <a:xfrm>
              <a:off x="5909147" y="4531381"/>
              <a:ext cx="466941"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126" name="Straight Connector 125"/>
            <p:cNvCxnSpPr/>
            <p:nvPr/>
          </p:nvCxnSpPr>
          <p:spPr>
            <a:xfrm>
              <a:off x="5909147" y="4616280"/>
              <a:ext cx="466941"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127" name="Straight Connector 126"/>
            <p:cNvCxnSpPr/>
            <p:nvPr/>
          </p:nvCxnSpPr>
          <p:spPr>
            <a:xfrm>
              <a:off x="5909147" y="4701178"/>
              <a:ext cx="466941" cy="0"/>
            </a:xfrm>
            <a:prstGeom prst="line">
              <a:avLst/>
            </a:prstGeom>
          </p:spPr>
          <p:style>
            <a:lnRef idx="2">
              <a:schemeClr val="accent1"/>
            </a:lnRef>
            <a:fillRef idx="0">
              <a:schemeClr val="accent1"/>
            </a:fillRef>
            <a:effectRef idx="1">
              <a:schemeClr val="accent1"/>
            </a:effectRef>
            <a:fontRef idx="minor">
              <a:schemeClr val="tx1"/>
            </a:fontRef>
          </p:style>
        </p:cxnSp>
        <p:pic>
          <p:nvPicPr>
            <p:cNvPr id="128" name="Picture 78" descr="gray.jpg"/>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6212039" y="4540225"/>
              <a:ext cx="104354" cy="10877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29" name="Picture 128"/>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121945" y="4446483"/>
              <a:ext cx="199313" cy="20738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31" name="Picture 130"/>
            <p:cNvPicPr>
              <a:picLocks noChangeAspect="1"/>
            </p:cNvPicPr>
            <p:nvPr/>
          </p:nvPicPr>
          <p:blipFill>
            <a:blip r:embed="rId4"/>
            <a:stretch>
              <a:fillRect/>
            </a:stretch>
          </p:blipFill>
          <p:spPr>
            <a:xfrm>
              <a:off x="6095745" y="4420261"/>
              <a:ext cx="240999" cy="239928"/>
            </a:xfrm>
            <a:prstGeom prst="rect">
              <a:avLst/>
            </a:prstGeom>
          </p:spPr>
        </p:pic>
      </p:grpSp>
      <p:grpSp>
        <p:nvGrpSpPr>
          <p:cNvPr id="132" name="Group 131"/>
          <p:cNvGrpSpPr/>
          <p:nvPr/>
        </p:nvGrpSpPr>
        <p:grpSpPr>
          <a:xfrm>
            <a:off x="1795120" y="1377270"/>
            <a:ext cx="613744" cy="785309"/>
            <a:chOff x="3899435" y="2093233"/>
            <a:chExt cx="613744" cy="785309"/>
          </a:xfrm>
        </p:grpSpPr>
        <p:sp>
          <p:nvSpPr>
            <p:cNvPr id="133" name="Rectangle 132"/>
            <p:cNvSpPr/>
            <p:nvPr/>
          </p:nvSpPr>
          <p:spPr>
            <a:xfrm>
              <a:off x="3899435" y="2093233"/>
              <a:ext cx="613744" cy="785309"/>
            </a:xfrm>
            <a:prstGeom prst="rect">
              <a:avLst/>
            </a:prstGeom>
            <a:noFill/>
            <a:ln w="38100" cmpd="sng">
              <a:solidFill>
                <a:schemeClr val="tx1"/>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cxnSp>
          <p:nvCxnSpPr>
            <p:cNvPr id="134" name="Straight Connector 133"/>
            <p:cNvCxnSpPr/>
            <p:nvPr/>
          </p:nvCxnSpPr>
          <p:spPr>
            <a:xfrm>
              <a:off x="3963109" y="2178131"/>
              <a:ext cx="466941"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135" name="Straight Connector 134"/>
            <p:cNvCxnSpPr/>
            <p:nvPr/>
          </p:nvCxnSpPr>
          <p:spPr>
            <a:xfrm>
              <a:off x="3963109" y="2263030"/>
              <a:ext cx="466941"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136" name="Straight Connector 135"/>
            <p:cNvCxnSpPr/>
            <p:nvPr/>
          </p:nvCxnSpPr>
          <p:spPr>
            <a:xfrm>
              <a:off x="3963109" y="2347928"/>
              <a:ext cx="466941"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137" name="Straight Connector 136"/>
            <p:cNvCxnSpPr/>
            <p:nvPr/>
          </p:nvCxnSpPr>
          <p:spPr>
            <a:xfrm>
              <a:off x="3963109" y="2432826"/>
              <a:ext cx="466941"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138" name="Straight Connector 137"/>
            <p:cNvCxnSpPr/>
            <p:nvPr/>
          </p:nvCxnSpPr>
          <p:spPr>
            <a:xfrm>
              <a:off x="3963109" y="2517724"/>
              <a:ext cx="466941"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139" name="Straight Connector 138"/>
            <p:cNvCxnSpPr/>
            <p:nvPr/>
          </p:nvCxnSpPr>
          <p:spPr>
            <a:xfrm>
              <a:off x="3963109" y="2602622"/>
              <a:ext cx="466941"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140" name="Straight Connector 139"/>
            <p:cNvCxnSpPr/>
            <p:nvPr/>
          </p:nvCxnSpPr>
          <p:spPr>
            <a:xfrm>
              <a:off x="3963109" y="2687521"/>
              <a:ext cx="466941"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141" name="Straight Connector 140"/>
            <p:cNvCxnSpPr/>
            <p:nvPr/>
          </p:nvCxnSpPr>
          <p:spPr>
            <a:xfrm>
              <a:off x="3963109" y="2772419"/>
              <a:ext cx="466941" cy="0"/>
            </a:xfrm>
            <a:prstGeom prst="line">
              <a:avLst/>
            </a:prstGeom>
          </p:spPr>
          <p:style>
            <a:lnRef idx="2">
              <a:schemeClr val="accent1"/>
            </a:lnRef>
            <a:fillRef idx="0">
              <a:schemeClr val="accent1"/>
            </a:fillRef>
            <a:effectRef idx="1">
              <a:schemeClr val="accent1"/>
            </a:effectRef>
            <a:fontRef idx="minor">
              <a:schemeClr val="tx1"/>
            </a:fontRef>
          </p:style>
        </p:cxnSp>
        <p:pic>
          <p:nvPicPr>
            <p:cNvPr id="142" name="Picture 78" descr="gray.jpg"/>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4266001" y="2611466"/>
              <a:ext cx="104354" cy="10877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43" name="Picture 14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175907" y="2517724"/>
              <a:ext cx="199313" cy="20738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44" name="Picture 143"/>
            <p:cNvPicPr>
              <a:picLocks noChangeAspect="1"/>
            </p:cNvPicPr>
            <p:nvPr/>
          </p:nvPicPr>
          <p:blipFill>
            <a:blip r:embed="rId4"/>
            <a:stretch>
              <a:fillRect/>
            </a:stretch>
          </p:blipFill>
          <p:spPr>
            <a:xfrm>
              <a:off x="3976042" y="2495259"/>
              <a:ext cx="240999" cy="239928"/>
            </a:xfrm>
            <a:prstGeom prst="rect">
              <a:avLst/>
            </a:prstGeom>
            <a:ln w="28575" cmpd="sng">
              <a:solidFill>
                <a:srgbClr val="008000"/>
              </a:solidFill>
            </a:ln>
          </p:spPr>
        </p:pic>
      </p:grpSp>
      <p:grpSp>
        <p:nvGrpSpPr>
          <p:cNvPr id="158" name="Group 157"/>
          <p:cNvGrpSpPr/>
          <p:nvPr/>
        </p:nvGrpSpPr>
        <p:grpSpPr>
          <a:xfrm>
            <a:off x="3366672" y="1377270"/>
            <a:ext cx="613744" cy="785309"/>
            <a:chOff x="3084462" y="5593794"/>
            <a:chExt cx="613744" cy="785309"/>
          </a:xfrm>
        </p:grpSpPr>
        <p:sp>
          <p:nvSpPr>
            <p:cNvPr id="159" name="Rectangle 158"/>
            <p:cNvSpPr/>
            <p:nvPr/>
          </p:nvSpPr>
          <p:spPr>
            <a:xfrm>
              <a:off x="3084462" y="5593794"/>
              <a:ext cx="613744" cy="785309"/>
            </a:xfrm>
            <a:prstGeom prst="rect">
              <a:avLst/>
            </a:prstGeom>
            <a:noFill/>
            <a:ln w="38100" cmpd="sng">
              <a:solidFill>
                <a:schemeClr val="tx1"/>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cxnSp>
          <p:nvCxnSpPr>
            <p:cNvPr id="160" name="Straight Connector 159"/>
            <p:cNvCxnSpPr/>
            <p:nvPr/>
          </p:nvCxnSpPr>
          <p:spPr>
            <a:xfrm>
              <a:off x="3148136" y="5678692"/>
              <a:ext cx="466941"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161" name="Straight Connector 160"/>
            <p:cNvCxnSpPr/>
            <p:nvPr/>
          </p:nvCxnSpPr>
          <p:spPr>
            <a:xfrm>
              <a:off x="3148136" y="5763591"/>
              <a:ext cx="466941"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162" name="Straight Connector 161"/>
            <p:cNvCxnSpPr/>
            <p:nvPr/>
          </p:nvCxnSpPr>
          <p:spPr>
            <a:xfrm>
              <a:off x="3148136" y="5848489"/>
              <a:ext cx="466941"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163" name="Straight Connector 162"/>
            <p:cNvCxnSpPr/>
            <p:nvPr/>
          </p:nvCxnSpPr>
          <p:spPr>
            <a:xfrm>
              <a:off x="3148136" y="5933387"/>
              <a:ext cx="466941"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164" name="Straight Connector 163"/>
            <p:cNvCxnSpPr/>
            <p:nvPr/>
          </p:nvCxnSpPr>
          <p:spPr>
            <a:xfrm>
              <a:off x="3148136" y="6018285"/>
              <a:ext cx="466941"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165" name="Straight Connector 164"/>
            <p:cNvCxnSpPr/>
            <p:nvPr/>
          </p:nvCxnSpPr>
          <p:spPr>
            <a:xfrm>
              <a:off x="3148136" y="6103183"/>
              <a:ext cx="466941"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166" name="Straight Connector 165"/>
            <p:cNvCxnSpPr/>
            <p:nvPr/>
          </p:nvCxnSpPr>
          <p:spPr>
            <a:xfrm>
              <a:off x="3148136" y="6188082"/>
              <a:ext cx="466941"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167" name="Straight Connector 166"/>
            <p:cNvCxnSpPr/>
            <p:nvPr/>
          </p:nvCxnSpPr>
          <p:spPr>
            <a:xfrm>
              <a:off x="3148136" y="6272980"/>
              <a:ext cx="466941" cy="0"/>
            </a:xfrm>
            <a:prstGeom prst="line">
              <a:avLst/>
            </a:prstGeom>
          </p:spPr>
          <p:style>
            <a:lnRef idx="2">
              <a:schemeClr val="accent1"/>
            </a:lnRef>
            <a:fillRef idx="0">
              <a:schemeClr val="accent1"/>
            </a:fillRef>
            <a:effectRef idx="1">
              <a:schemeClr val="accent1"/>
            </a:effectRef>
            <a:fontRef idx="minor">
              <a:schemeClr val="tx1"/>
            </a:fontRef>
          </p:style>
        </p:cxnSp>
        <p:pic>
          <p:nvPicPr>
            <p:cNvPr id="168" name="Picture 78" descr="gray.jpg"/>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3451028" y="6112027"/>
              <a:ext cx="104354" cy="10877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69" name="Picture 168"/>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360934" y="6018285"/>
              <a:ext cx="199313" cy="20738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70" name="Picture 169"/>
            <p:cNvPicPr>
              <a:picLocks noChangeAspect="1"/>
            </p:cNvPicPr>
            <p:nvPr/>
          </p:nvPicPr>
          <p:blipFill>
            <a:blip r:embed="rId4"/>
            <a:stretch>
              <a:fillRect/>
            </a:stretch>
          </p:blipFill>
          <p:spPr>
            <a:xfrm>
              <a:off x="3210029" y="6058965"/>
              <a:ext cx="240999" cy="239928"/>
            </a:xfrm>
            <a:prstGeom prst="rect">
              <a:avLst/>
            </a:prstGeom>
            <a:ln w="28575" cmpd="sng">
              <a:solidFill>
                <a:srgbClr val="660066"/>
              </a:solidFill>
            </a:ln>
          </p:spPr>
        </p:pic>
      </p:grpSp>
      <p:grpSp>
        <p:nvGrpSpPr>
          <p:cNvPr id="171" name="Group 170"/>
          <p:cNvGrpSpPr/>
          <p:nvPr/>
        </p:nvGrpSpPr>
        <p:grpSpPr>
          <a:xfrm>
            <a:off x="2580896" y="1377270"/>
            <a:ext cx="613744" cy="785309"/>
            <a:chOff x="4820730" y="5593794"/>
            <a:chExt cx="613744" cy="785309"/>
          </a:xfrm>
        </p:grpSpPr>
        <p:sp>
          <p:nvSpPr>
            <p:cNvPr id="172" name="Rectangle 171"/>
            <p:cNvSpPr/>
            <p:nvPr/>
          </p:nvSpPr>
          <p:spPr>
            <a:xfrm>
              <a:off x="4820730" y="5593794"/>
              <a:ext cx="613744" cy="785309"/>
            </a:xfrm>
            <a:prstGeom prst="rect">
              <a:avLst/>
            </a:prstGeom>
            <a:noFill/>
            <a:ln w="38100" cmpd="sng">
              <a:solidFill>
                <a:schemeClr val="tx1"/>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cxnSp>
          <p:nvCxnSpPr>
            <p:cNvPr id="173" name="Straight Connector 172"/>
            <p:cNvCxnSpPr/>
            <p:nvPr/>
          </p:nvCxnSpPr>
          <p:spPr>
            <a:xfrm>
              <a:off x="4884404" y="5678692"/>
              <a:ext cx="466941"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174" name="Straight Connector 173"/>
            <p:cNvCxnSpPr/>
            <p:nvPr/>
          </p:nvCxnSpPr>
          <p:spPr>
            <a:xfrm>
              <a:off x="4884404" y="5763591"/>
              <a:ext cx="466941"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175" name="Straight Connector 174"/>
            <p:cNvCxnSpPr/>
            <p:nvPr/>
          </p:nvCxnSpPr>
          <p:spPr>
            <a:xfrm>
              <a:off x="4884404" y="5848489"/>
              <a:ext cx="466941"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176" name="Straight Connector 175"/>
            <p:cNvCxnSpPr/>
            <p:nvPr/>
          </p:nvCxnSpPr>
          <p:spPr>
            <a:xfrm>
              <a:off x="4884404" y="5933387"/>
              <a:ext cx="466941"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177" name="Straight Connector 176"/>
            <p:cNvCxnSpPr/>
            <p:nvPr/>
          </p:nvCxnSpPr>
          <p:spPr>
            <a:xfrm>
              <a:off x="4884404" y="6018285"/>
              <a:ext cx="466941"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178" name="Straight Connector 177"/>
            <p:cNvCxnSpPr/>
            <p:nvPr/>
          </p:nvCxnSpPr>
          <p:spPr>
            <a:xfrm>
              <a:off x="4884404" y="6103183"/>
              <a:ext cx="466941"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179" name="Straight Connector 178"/>
            <p:cNvCxnSpPr/>
            <p:nvPr/>
          </p:nvCxnSpPr>
          <p:spPr>
            <a:xfrm>
              <a:off x="4884404" y="6188082"/>
              <a:ext cx="466941"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180" name="Straight Connector 179"/>
            <p:cNvCxnSpPr/>
            <p:nvPr/>
          </p:nvCxnSpPr>
          <p:spPr>
            <a:xfrm>
              <a:off x="4884404" y="6272980"/>
              <a:ext cx="466941" cy="0"/>
            </a:xfrm>
            <a:prstGeom prst="line">
              <a:avLst/>
            </a:prstGeom>
          </p:spPr>
          <p:style>
            <a:lnRef idx="2">
              <a:schemeClr val="accent1"/>
            </a:lnRef>
            <a:fillRef idx="0">
              <a:schemeClr val="accent1"/>
            </a:fillRef>
            <a:effectRef idx="1">
              <a:schemeClr val="accent1"/>
            </a:effectRef>
            <a:fontRef idx="minor">
              <a:schemeClr val="tx1"/>
            </a:fontRef>
          </p:style>
        </p:cxnSp>
        <p:pic>
          <p:nvPicPr>
            <p:cNvPr id="181" name="Picture 78" descr="gray.jpg"/>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5187296" y="6112027"/>
              <a:ext cx="104354" cy="10877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82" name="Picture 18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097202" y="6018285"/>
              <a:ext cx="199313" cy="20738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83" name="Picture 182"/>
            <p:cNvPicPr>
              <a:picLocks noChangeAspect="1"/>
            </p:cNvPicPr>
            <p:nvPr/>
          </p:nvPicPr>
          <p:blipFill>
            <a:blip r:embed="rId4"/>
            <a:stretch>
              <a:fillRect/>
            </a:stretch>
          </p:blipFill>
          <p:spPr>
            <a:xfrm>
              <a:off x="4928282" y="5659330"/>
              <a:ext cx="240999" cy="239928"/>
            </a:xfrm>
            <a:prstGeom prst="rect">
              <a:avLst/>
            </a:prstGeom>
            <a:ln w="28575" cmpd="sng">
              <a:solidFill>
                <a:srgbClr val="FF6600"/>
              </a:solidFill>
            </a:ln>
          </p:spPr>
        </p:pic>
      </p:grpSp>
      <p:sp>
        <p:nvSpPr>
          <p:cNvPr id="184" name="Oval 183"/>
          <p:cNvSpPr/>
          <p:nvPr/>
        </p:nvSpPr>
        <p:spPr>
          <a:xfrm>
            <a:off x="2608563" y="2889827"/>
            <a:ext cx="228600" cy="228600"/>
          </a:xfrm>
          <a:prstGeom prst="ellipse">
            <a:avLst/>
          </a:prstGeom>
          <a:solidFill>
            <a:srgbClr val="008000"/>
          </a:solidFill>
          <a:ln w="38100" cmpd="sng">
            <a:solidFill>
              <a:srgbClr val="008000"/>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185" name="Oval 184"/>
          <p:cNvSpPr/>
          <p:nvPr/>
        </p:nvSpPr>
        <p:spPr>
          <a:xfrm>
            <a:off x="2608563" y="3445490"/>
            <a:ext cx="228600" cy="228600"/>
          </a:xfrm>
          <a:prstGeom prst="ellipse">
            <a:avLst/>
          </a:prstGeom>
          <a:solidFill>
            <a:srgbClr val="008000"/>
          </a:solidFill>
          <a:ln w="38100" cmpd="sng">
            <a:solidFill>
              <a:srgbClr val="008000"/>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186" name="Oval 185"/>
          <p:cNvSpPr/>
          <p:nvPr/>
        </p:nvSpPr>
        <p:spPr>
          <a:xfrm>
            <a:off x="2608563" y="4011387"/>
            <a:ext cx="228600" cy="228600"/>
          </a:xfrm>
          <a:prstGeom prst="ellipse">
            <a:avLst/>
          </a:prstGeom>
          <a:solidFill>
            <a:srgbClr val="008000"/>
          </a:solidFill>
          <a:ln w="38100" cmpd="sng">
            <a:solidFill>
              <a:srgbClr val="008000"/>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187" name="Oval 186"/>
          <p:cNvSpPr/>
          <p:nvPr/>
        </p:nvSpPr>
        <p:spPr>
          <a:xfrm>
            <a:off x="2608563" y="4579456"/>
            <a:ext cx="228600" cy="228600"/>
          </a:xfrm>
          <a:prstGeom prst="ellipse">
            <a:avLst/>
          </a:prstGeom>
          <a:solidFill>
            <a:srgbClr val="008000"/>
          </a:solidFill>
          <a:ln w="38100" cmpd="sng">
            <a:solidFill>
              <a:srgbClr val="008000"/>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188" name="Oval 187"/>
          <p:cNvSpPr/>
          <p:nvPr/>
        </p:nvSpPr>
        <p:spPr>
          <a:xfrm>
            <a:off x="2608563" y="5137670"/>
            <a:ext cx="228600" cy="228600"/>
          </a:xfrm>
          <a:prstGeom prst="ellipse">
            <a:avLst/>
          </a:prstGeom>
          <a:solidFill>
            <a:srgbClr val="FF0000"/>
          </a:solidFill>
          <a:ln w="38100" cmpd="sng">
            <a:solidFill>
              <a:srgbClr val="FF0000"/>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189" name="Rectangle 188"/>
          <p:cNvSpPr/>
          <p:nvPr/>
        </p:nvSpPr>
        <p:spPr>
          <a:xfrm>
            <a:off x="6354593" y="4577297"/>
            <a:ext cx="228600" cy="228600"/>
          </a:xfrm>
          <a:prstGeom prst="rect">
            <a:avLst/>
          </a:prstGeom>
          <a:solidFill>
            <a:srgbClr val="008000"/>
          </a:solidFill>
          <a:ln w="38100" cmpd="sng">
            <a:solidFill>
              <a:srgbClr val="008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90" name="Rectangle 189"/>
          <p:cNvSpPr/>
          <p:nvPr/>
        </p:nvSpPr>
        <p:spPr>
          <a:xfrm>
            <a:off x="6354593" y="5132139"/>
            <a:ext cx="228600" cy="228600"/>
          </a:xfrm>
          <a:prstGeom prst="rect">
            <a:avLst/>
          </a:prstGeom>
          <a:solidFill>
            <a:srgbClr val="FF0000"/>
          </a:solidFill>
          <a:ln w="38100" cmpd="sng">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91" name="Rectangle 190"/>
          <p:cNvSpPr/>
          <p:nvPr/>
        </p:nvSpPr>
        <p:spPr>
          <a:xfrm>
            <a:off x="6354593" y="2886964"/>
            <a:ext cx="228600" cy="228600"/>
          </a:xfrm>
          <a:prstGeom prst="rect">
            <a:avLst/>
          </a:prstGeom>
          <a:solidFill>
            <a:srgbClr val="008000"/>
          </a:solidFill>
          <a:ln w="38100" cmpd="sng">
            <a:solidFill>
              <a:srgbClr val="008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92" name="Rectangle 191"/>
          <p:cNvSpPr/>
          <p:nvPr/>
        </p:nvSpPr>
        <p:spPr>
          <a:xfrm>
            <a:off x="6354593" y="3442092"/>
            <a:ext cx="228600" cy="228600"/>
          </a:xfrm>
          <a:prstGeom prst="rect">
            <a:avLst/>
          </a:prstGeom>
          <a:solidFill>
            <a:srgbClr val="008000"/>
          </a:solidFill>
          <a:ln w="38100" cmpd="sng">
            <a:solidFill>
              <a:srgbClr val="008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93" name="Rectangle 192"/>
          <p:cNvSpPr/>
          <p:nvPr/>
        </p:nvSpPr>
        <p:spPr>
          <a:xfrm>
            <a:off x="6354593" y="4002386"/>
            <a:ext cx="228600" cy="228600"/>
          </a:xfrm>
          <a:prstGeom prst="rect">
            <a:avLst/>
          </a:prstGeom>
          <a:solidFill>
            <a:srgbClr val="008000"/>
          </a:solidFill>
          <a:ln w="38100" cmpd="sng">
            <a:solidFill>
              <a:srgbClr val="008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94" name="Right Arrow 193"/>
          <p:cNvSpPr/>
          <p:nvPr/>
        </p:nvSpPr>
        <p:spPr>
          <a:xfrm rot="5400000">
            <a:off x="5050705" y="2244861"/>
            <a:ext cx="369332" cy="397461"/>
          </a:xfrm>
          <a:prstGeom prst="rightArrow">
            <a:avLst/>
          </a:prstGeom>
          <a:solidFill>
            <a:srgbClr val="FFFF00"/>
          </a:solidFill>
          <a:ln w="12700" cmpd="sng">
            <a:solidFill>
              <a:srgbClr val="FF66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95" name="TextBox 194"/>
          <p:cNvSpPr txBox="1"/>
          <p:nvPr/>
        </p:nvSpPr>
        <p:spPr>
          <a:xfrm>
            <a:off x="753268" y="6041130"/>
            <a:ext cx="7740200" cy="523220"/>
          </a:xfrm>
          <a:prstGeom prst="rect">
            <a:avLst/>
          </a:prstGeom>
          <a:noFill/>
        </p:spPr>
        <p:txBody>
          <a:bodyPr wrap="square" rtlCol="0">
            <a:spAutoFit/>
          </a:bodyPr>
          <a:lstStyle/>
          <a:p>
            <a:r>
              <a:rPr lang="en-US" sz="2800" smtClean="0"/>
              <a:t>Validate each candidate patch against the test suite </a:t>
            </a:r>
            <a:endParaRPr lang="en-US" sz="2800" dirty="0"/>
          </a:p>
        </p:txBody>
      </p:sp>
      <p:sp>
        <p:nvSpPr>
          <p:cNvPr id="130" name="TextBox 129"/>
          <p:cNvSpPr txBox="1"/>
          <p:nvPr/>
        </p:nvSpPr>
        <p:spPr>
          <a:xfrm>
            <a:off x="6222171" y="1377270"/>
            <a:ext cx="2173357" cy="1015663"/>
          </a:xfrm>
          <a:prstGeom prst="rect">
            <a:avLst/>
          </a:prstGeom>
          <a:noFill/>
          <a:ln>
            <a:solidFill>
              <a:schemeClr val="tx1"/>
            </a:solidFill>
          </a:ln>
        </p:spPr>
        <p:txBody>
          <a:bodyPr wrap="square" rtlCol="0">
            <a:spAutoFit/>
          </a:bodyPr>
          <a:lstStyle/>
          <a:p>
            <a:r>
              <a:rPr lang="is-IS" sz="2000" dirty="0" smtClean="0"/>
              <a:t>…</a:t>
            </a:r>
            <a:endParaRPr lang="en-US" sz="2000" dirty="0" smtClean="0"/>
          </a:p>
          <a:p>
            <a:r>
              <a:rPr lang="en-US" sz="2000" dirty="0" smtClean="0"/>
              <a:t>p-</a:t>
            </a:r>
            <a:r>
              <a:rPr lang="en-US" sz="2000" dirty="0"/>
              <a:t>&gt;</a:t>
            </a:r>
            <a:r>
              <a:rPr lang="en-US" sz="2000" dirty="0" smtClean="0"/>
              <a:t>f1 </a:t>
            </a:r>
            <a:r>
              <a:rPr lang="en-US" sz="2000" dirty="0"/>
              <a:t>= </a:t>
            </a:r>
            <a:r>
              <a:rPr lang="en-US" sz="2000" strike="sngStrike" dirty="0" smtClean="0">
                <a:solidFill>
                  <a:srgbClr val="FF0000"/>
                </a:solidFill>
              </a:rPr>
              <a:t>y</a:t>
            </a:r>
            <a:r>
              <a:rPr lang="en-US" sz="2000" dirty="0" smtClean="0">
                <a:solidFill>
                  <a:srgbClr val="FF0000"/>
                </a:solidFill>
              </a:rPr>
              <a:t> </a:t>
            </a:r>
            <a:r>
              <a:rPr lang="en-US" sz="2000" dirty="0" smtClean="0">
                <a:solidFill>
                  <a:srgbClr val="00B050"/>
                </a:solidFill>
              </a:rPr>
              <a:t>z</a:t>
            </a:r>
            <a:r>
              <a:rPr lang="en-US" sz="2000" dirty="0" smtClean="0"/>
              <a:t>;</a:t>
            </a:r>
          </a:p>
          <a:p>
            <a:r>
              <a:rPr lang="is-IS" sz="2000" dirty="0" smtClean="0"/>
              <a:t>…</a:t>
            </a:r>
            <a:endParaRPr lang="en-US" sz="2000" dirty="0"/>
          </a:p>
        </p:txBody>
      </p:sp>
      <p:sp>
        <p:nvSpPr>
          <p:cNvPr id="3" name="Slide Number Placeholder 2"/>
          <p:cNvSpPr>
            <a:spLocks noGrp="1"/>
          </p:cNvSpPr>
          <p:nvPr>
            <p:ph type="sldNum" sz="quarter" idx="12"/>
          </p:nvPr>
        </p:nvSpPr>
        <p:spPr/>
        <p:txBody>
          <a:bodyPr/>
          <a:lstStyle/>
          <a:p>
            <a:fld id="{EDFC4091-B588-AE4D-839F-133859BC685A}" type="slidenum">
              <a:rPr lang="en-US" smtClean="0"/>
              <a:t>4</a:t>
            </a:fld>
            <a:endParaRPr lang="en-US"/>
          </a:p>
        </p:txBody>
      </p:sp>
    </p:spTree>
    <p:extLst>
      <p:ext uri="{BB962C8B-B14F-4D97-AF65-F5344CB8AC3E}">
        <p14:creationId xmlns:p14="http://schemas.microsoft.com/office/powerpoint/2010/main" val="2037830026"/>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Conclusion</a:t>
            </a:r>
            <a:endParaRPr lang="en-US" dirty="0"/>
          </a:p>
        </p:txBody>
      </p:sp>
      <p:sp>
        <p:nvSpPr>
          <p:cNvPr id="3" name="Content Placeholder 2"/>
          <p:cNvSpPr>
            <a:spLocks noGrp="1"/>
          </p:cNvSpPr>
          <p:nvPr>
            <p:ph idx="1"/>
          </p:nvPr>
        </p:nvSpPr>
        <p:spPr/>
        <p:txBody>
          <a:bodyPr>
            <a:normAutofit lnSpcReduction="10000"/>
          </a:bodyPr>
          <a:lstStyle/>
          <a:p>
            <a:r>
              <a:rPr lang="en-US" sz="3100" dirty="0" smtClean="0"/>
              <a:t>Search Space Tradeoff</a:t>
            </a:r>
            <a:r>
              <a:rPr lang="en-US" sz="3100" dirty="0"/>
              <a:t>: </a:t>
            </a:r>
            <a:r>
              <a:rPr lang="en-US" sz="3100" dirty="0" smtClean="0"/>
              <a:t>Coverage </a:t>
            </a:r>
            <a:r>
              <a:rPr lang="en-US" sz="3100" dirty="0" err="1"/>
              <a:t>v.s</a:t>
            </a:r>
            <a:r>
              <a:rPr lang="en-US" sz="3100" dirty="0"/>
              <a:t>. </a:t>
            </a:r>
            <a:r>
              <a:rPr lang="en-US" sz="3100" dirty="0" smtClean="0"/>
              <a:t>tractability</a:t>
            </a:r>
          </a:p>
          <a:p>
            <a:r>
              <a:rPr lang="en-US" sz="3100" dirty="0" smtClean="0"/>
              <a:t>Correct patches are sparse; validated patches are relatively abundant.</a:t>
            </a:r>
          </a:p>
          <a:p>
            <a:r>
              <a:rPr lang="en-US" sz="3100" dirty="0" smtClean="0"/>
              <a:t>Challenge: How to distinguish correct patches among many validated patches?</a:t>
            </a:r>
          </a:p>
          <a:p>
            <a:r>
              <a:rPr lang="en-US" sz="3100" dirty="0" smtClean="0"/>
              <a:t>How to move forward:</a:t>
            </a:r>
          </a:p>
          <a:p>
            <a:pPr lvl="1"/>
            <a:r>
              <a:rPr lang="en-US" sz="2700" dirty="0" smtClean="0"/>
              <a:t>Use additional information other than test suite to recognize correct patches (Prophet)</a:t>
            </a:r>
          </a:p>
          <a:p>
            <a:pPr lvl="1"/>
            <a:r>
              <a:rPr lang="en-US" sz="2700" dirty="0" smtClean="0"/>
              <a:t>More productive and focused search space</a:t>
            </a:r>
            <a:endParaRPr lang="en-US" sz="2700" dirty="0"/>
          </a:p>
        </p:txBody>
      </p:sp>
      <p:sp>
        <p:nvSpPr>
          <p:cNvPr id="4" name="Slide Number Placeholder 3"/>
          <p:cNvSpPr>
            <a:spLocks noGrp="1"/>
          </p:cNvSpPr>
          <p:nvPr>
            <p:ph type="sldNum" sz="quarter" idx="12"/>
          </p:nvPr>
        </p:nvSpPr>
        <p:spPr/>
        <p:txBody>
          <a:bodyPr/>
          <a:lstStyle/>
          <a:p>
            <a:fld id="{EDFC4091-B588-AE4D-839F-133859BC685A}" type="slidenum">
              <a:rPr lang="en-US" smtClean="0"/>
              <a:t>40</a:t>
            </a:fld>
            <a:endParaRPr lang="en-US"/>
          </a:p>
        </p:txBody>
      </p:sp>
    </p:spTree>
    <p:extLst>
      <p:ext uri="{BB962C8B-B14F-4D97-AF65-F5344CB8AC3E}">
        <p14:creationId xmlns:p14="http://schemas.microsoft.com/office/powerpoint/2010/main" val="16193453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3536950" y="2753297"/>
            <a:ext cx="2203450" cy="2819400"/>
            <a:chOff x="3657600" y="2753297"/>
            <a:chExt cx="2203450" cy="2819400"/>
          </a:xfrm>
        </p:grpSpPr>
        <p:cxnSp>
          <p:nvCxnSpPr>
            <p:cNvPr id="75" name="Straight Connector 74"/>
            <p:cNvCxnSpPr/>
            <p:nvPr/>
          </p:nvCxnSpPr>
          <p:spPr>
            <a:xfrm>
              <a:off x="3886200" y="4124897"/>
              <a:ext cx="1676400"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76" name="Straight Connector 75"/>
            <p:cNvCxnSpPr/>
            <p:nvPr/>
          </p:nvCxnSpPr>
          <p:spPr>
            <a:xfrm>
              <a:off x="3886200" y="4277297"/>
              <a:ext cx="1676400"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77" name="Straight Connector 76"/>
            <p:cNvCxnSpPr/>
            <p:nvPr/>
          </p:nvCxnSpPr>
          <p:spPr>
            <a:xfrm>
              <a:off x="3886200" y="4429697"/>
              <a:ext cx="1676400"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78" name="Straight Connector 77"/>
            <p:cNvCxnSpPr/>
            <p:nvPr/>
          </p:nvCxnSpPr>
          <p:spPr>
            <a:xfrm>
              <a:off x="3886200" y="4582097"/>
              <a:ext cx="1676400"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68" name="Straight Connector 67"/>
            <p:cNvCxnSpPr/>
            <p:nvPr/>
          </p:nvCxnSpPr>
          <p:spPr>
            <a:xfrm>
              <a:off x="3886200" y="3058097"/>
              <a:ext cx="1676400"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69" name="Straight Connector 68"/>
            <p:cNvCxnSpPr/>
            <p:nvPr/>
          </p:nvCxnSpPr>
          <p:spPr>
            <a:xfrm>
              <a:off x="3886200" y="3210497"/>
              <a:ext cx="1676400"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70" name="Straight Connector 69"/>
            <p:cNvCxnSpPr/>
            <p:nvPr/>
          </p:nvCxnSpPr>
          <p:spPr>
            <a:xfrm>
              <a:off x="3886200" y="3362897"/>
              <a:ext cx="1676400"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71" name="Straight Connector 70"/>
            <p:cNvCxnSpPr/>
            <p:nvPr/>
          </p:nvCxnSpPr>
          <p:spPr>
            <a:xfrm>
              <a:off x="3886200" y="3515297"/>
              <a:ext cx="1676400"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72" name="Straight Connector 71"/>
            <p:cNvCxnSpPr/>
            <p:nvPr/>
          </p:nvCxnSpPr>
          <p:spPr>
            <a:xfrm>
              <a:off x="3886200" y="3667697"/>
              <a:ext cx="1676400" cy="0"/>
            </a:xfrm>
            <a:prstGeom prst="line">
              <a:avLst/>
            </a:prstGeom>
          </p:spPr>
          <p:style>
            <a:lnRef idx="2">
              <a:schemeClr val="accent1"/>
            </a:lnRef>
            <a:fillRef idx="0">
              <a:schemeClr val="accent1"/>
            </a:fillRef>
            <a:effectRef idx="1">
              <a:schemeClr val="accent1"/>
            </a:effectRef>
            <a:fontRef idx="minor">
              <a:schemeClr val="tx1"/>
            </a:fontRef>
          </p:style>
        </p:cxnSp>
        <p:pic>
          <p:nvPicPr>
            <p:cNvPr id="91" name="Picture 90"/>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973638" y="4146751"/>
              <a:ext cx="392112" cy="40798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66" name="Rectangle 65"/>
            <p:cNvSpPr/>
            <p:nvPr/>
          </p:nvSpPr>
          <p:spPr>
            <a:xfrm>
              <a:off x="3657600" y="2753297"/>
              <a:ext cx="2203450" cy="2819400"/>
            </a:xfrm>
            <a:prstGeom prst="rect">
              <a:avLst/>
            </a:prstGeom>
            <a:noFill/>
            <a:ln w="38100" cmpd="sng">
              <a:solidFill>
                <a:schemeClr val="tx1"/>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cxnSp>
          <p:nvCxnSpPr>
            <p:cNvPr id="73" name="Straight Connector 72"/>
            <p:cNvCxnSpPr/>
            <p:nvPr/>
          </p:nvCxnSpPr>
          <p:spPr>
            <a:xfrm>
              <a:off x="3886200" y="3820097"/>
              <a:ext cx="1676400"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74" name="Straight Connector 73"/>
            <p:cNvCxnSpPr/>
            <p:nvPr/>
          </p:nvCxnSpPr>
          <p:spPr>
            <a:xfrm>
              <a:off x="3886200" y="3972497"/>
              <a:ext cx="1676400"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79" name="Straight Connector 78"/>
            <p:cNvCxnSpPr/>
            <p:nvPr/>
          </p:nvCxnSpPr>
          <p:spPr>
            <a:xfrm>
              <a:off x="3886200" y="4734497"/>
              <a:ext cx="1676400"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80" name="Straight Connector 79"/>
            <p:cNvCxnSpPr/>
            <p:nvPr/>
          </p:nvCxnSpPr>
          <p:spPr>
            <a:xfrm>
              <a:off x="3886200" y="4886897"/>
              <a:ext cx="1676400"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81" name="Straight Connector 80"/>
            <p:cNvCxnSpPr/>
            <p:nvPr/>
          </p:nvCxnSpPr>
          <p:spPr>
            <a:xfrm>
              <a:off x="3886200" y="5039297"/>
              <a:ext cx="1676400"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82" name="Straight Connector 81"/>
            <p:cNvCxnSpPr/>
            <p:nvPr/>
          </p:nvCxnSpPr>
          <p:spPr>
            <a:xfrm>
              <a:off x="3886200" y="5191697"/>
              <a:ext cx="1676400"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83" name="Straight Connector 82"/>
            <p:cNvCxnSpPr/>
            <p:nvPr/>
          </p:nvCxnSpPr>
          <p:spPr>
            <a:xfrm>
              <a:off x="3886200" y="5344097"/>
              <a:ext cx="1676400" cy="0"/>
            </a:xfrm>
            <a:prstGeom prst="line">
              <a:avLst/>
            </a:prstGeom>
          </p:spPr>
          <p:style>
            <a:lnRef idx="2">
              <a:schemeClr val="accent1"/>
            </a:lnRef>
            <a:fillRef idx="0">
              <a:schemeClr val="accent1"/>
            </a:fillRef>
            <a:effectRef idx="1">
              <a:schemeClr val="accent1"/>
            </a:effectRef>
            <a:fontRef idx="minor">
              <a:schemeClr val="tx1"/>
            </a:fontRef>
          </p:style>
        </p:cxnSp>
      </p:grpSp>
      <p:sp>
        <p:nvSpPr>
          <p:cNvPr id="63" name="TextBox 62"/>
          <p:cNvSpPr txBox="1"/>
          <p:nvPr/>
        </p:nvSpPr>
        <p:spPr>
          <a:xfrm>
            <a:off x="6718506" y="4944020"/>
            <a:ext cx="363501" cy="523220"/>
          </a:xfrm>
          <a:prstGeom prst="rect">
            <a:avLst/>
          </a:prstGeom>
          <a:noFill/>
        </p:spPr>
        <p:txBody>
          <a:bodyPr wrap="none" rtlCol="0">
            <a:spAutoFit/>
          </a:bodyPr>
          <a:lstStyle/>
          <a:p>
            <a:r>
              <a:rPr lang="en-US" sz="2800" b="1" dirty="0" smtClean="0"/>
              <a:t>=</a:t>
            </a:r>
            <a:endParaRPr lang="en-US" sz="2800" b="1" dirty="0"/>
          </a:p>
        </p:txBody>
      </p:sp>
      <p:cxnSp>
        <p:nvCxnSpPr>
          <p:cNvPr id="112" name="Straight Arrow Connector 111"/>
          <p:cNvCxnSpPr/>
          <p:nvPr/>
        </p:nvCxnSpPr>
        <p:spPr>
          <a:xfrm>
            <a:off x="2851150" y="2999231"/>
            <a:ext cx="609600" cy="2034"/>
          </a:xfrm>
          <a:prstGeom prst="straightConnector1">
            <a:avLst/>
          </a:prstGeom>
          <a:ln w="38100" cmpd="sng">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116" name="Straight Arrow Connector 115"/>
          <p:cNvCxnSpPr/>
          <p:nvPr/>
        </p:nvCxnSpPr>
        <p:spPr>
          <a:xfrm>
            <a:off x="2857500" y="3559450"/>
            <a:ext cx="609600" cy="0"/>
          </a:xfrm>
          <a:prstGeom prst="straightConnector1">
            <a:avLst/>
          </a:prstGeom>
          <a:ln w="38100" cmpd="sng">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118" name="Straight Arrow Connector 117"/>
          <p:cNvCxnSpPr/>
          <p:nvPr/>
        </p:nvCxnSpPr>
        <p:spPr>
          <a:xfrm>
            <a:off x="2851150" y="4124897"/>
            <a:ext cx="609600" cy="0"/>
          </a:xfrm>
          <a:prstGeom prst="straightConnector1">
            <a:avLst/>
          </a:prstGeom>
          <a:ln w="38100" cmpd="sng">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120" name="Straight Arrow Connector 119"/>
          <p:cNvCxnSpPr/>
          <p:nvPr/>
        </p:nvCxnSpPr>
        <p:spPr>
          <a:xfrm>
            <a:off x="2857500" y="4702450"/>
            <a:ext cx="609600" cy="0"/>
          </a:xfrm>
          <a:prstGeom prst="straightConnector1">
            <a:avLst/>
          </a:prstGeom>
          <a:ln w="38100" cmpd="sng">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122" name="Straight Arrow Connector 121"/>
          <p:cNvCxnSpPr/>
          <p:nvPr/>
        </p:nvCxnSpPr>
        <p:spPr>
          <a:xfrm>
            <a:off x="2851150" y="5235850"/>
            <a:ext cx="609600" cy="0"/>
          </a:xfrm>
          <a:prstGeom prst="straightConnector1">
            <a:avLst/>
          </a:prstGeom>
          <a:ln w="38100" cmpd="sng">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sp>
        <p:nvSpPr>
          <p:cNvPr id="31" name="TextBox 30"/>
          <p:cNvSpPr txBox="1"/>
          <p:nvPr/>
        </p:nvSpPr>
        <p:spPr>
          <a:xfrm>
            <a:off x="1063018" y="4606335"/>
            <a:ext cx="1399392" cy="830997"/>
          </a:xfrm>
          <a:prstGeom prst="rect">
            <a:avLst/>
          </a:prstGeom>
          <a:noFill/>
        </p:spPr>
        <p:txBody>
          <a:bodyPr wrap="none" rtlCol="0">
            <a:spAutoFit/>
          </a:bodyPr>
          <a:lstStyle/>
          <a:p>
            <a:pPr algn="ctr"/>
            <a:r>
              <a:rPr lang="en-US" sz="2400" dirty="0"/>
              <a:t>Negative</a:t>
            </a:r>
          </a:p>
          <a:p>
            <a:pPr algn="ctr"/>
            <a:r>
              <a:rPr lang="en-US" sz="2400" dirty="0"/>
              <a:t>Inputs</a:t>
            </a:r>
          </a:p>
        </p:txBody>
      </p:sp>
      <p:sp>
        <p:nvSpPr>
          <p:cNvPr id="30" name="Rectangle 29"/>
          <p:cNvSpPr/>
          <p:nvPr/>
        </p:nvSpPr>
        <p:spPr>
          <a:xfrm>
            <a:off x="7194550" y="2886964"/>
            <a:ext cx="228600" cy="228600"/>
          </a:xfrm>
          <a:prstGeom prst="rect">
            <a:avLst/>
          </a:prstGeom>
          <a:noFill/>
          <a:ln w="38100" cmpd="sng">
            <a:solidFill>
              <a:srgbClr val="0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3" name="TextBox 32"/>
          <p:cNvSpPr txBox="1"/>
          <p:nvPr/>
        </p:nvSpPr>
        <p:spPr>
          <a:xfrm>
            <a:off x="6718506" y="2705291"/>
            <a:ext cx="363501" cy="523220"/>
          </a:xfrm>
          <a:prstGeom prst="rect">
            <a:avLst/>
          </a:prstGeom>
          <a:noFill/>
        </p:spPr>
        <p:txBody>
          <a:bodyPr wrap="none" rtlCol="0">
            <a:spAutoFit/>
          </a:bodyPr>
          <a:lstStyle/>
          <a:p>
            <a:r>
              <a:rPr lang="en-US" sz="2800" b="1" dirty="0" smtClean="0"/>
              <a:t>=</a:t>
            </a:r>
            <a:endParaRPr lang="en-US" sz="2800" b="1" dirty="0"/>
          </a:p>
        </p:txBody>
      </p:sp>
      <p:sp>
        <p:nvSpPr>
          <p:cNvPr id="35" name="TextBox 34"/>
          <p:cNvSpPr txBox="1"/>
          <p:nvPr/>
        </p:nvSpPr>
        <p:spPr>
          <a:xfrm>
            <a:off x="1162224" y="3143112"/>
            <a:ext cx="1262335" cy="830997"/>
          </a:xfrm>
          <a:prstGeom prst="rect">
            <a:avLst/>
          </a:prstGeom>
          <a:noFill/>
        </p:spPr>
        <p:txBody>
          <a:bodyPr wrap="none" rtlCol="0">
            <a:spAutoFit/>
          </a:bodyPr>
          <a:lstStyle/>
          <a:p>
            <a:pPr algn="ctr"/>
            <a:r>
              <a:rPr lang="en-US" sz="2400" dirty="0" smtClean="0"/>
              <a:t>Positive</a:t>
            </a:r>
            <a:endParaRPr lang="en-US" sz="2400" dirty="0"/>
          </a:p>
          <a:p>
            <a:pPr algn="ctr"/>
            <a:r>
              <a:rPr lang="en-US" sz="2400" dirty="0"/>
              <a:t>Inputs</a:t>
            </a:r>
          </a:p>
        </p:txBody>
      </p:sp>
      <p:sp>
        <p:nvSpPr>
          <p:cNvPr id="39" name="Rectangle 38"/>
          <p:cNvSpPr/>
          <p:nvPr/>
        </p:nvSpPr>
        <p:spPr>
          <a:xfrm>
            <a:off x="7194550" y="3442092"/>
            <a:ext cx="228600" cy="228600"/>
          </a:xfrm>
          <a:prstGeom prst="rect">
            <a:avLst/>
          </a:prstGeom>
          <a:noFill/>
          <a:ln w="38100" cmpd="sng">
            <a:solidFill>
              <a:srgbClr val="0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5" name="Rectangle 44"/>
          <p:cNvSpPr/>
          <p:nvPr/>
        </p:nvSpPr>
        <p:spPr>
          <a:xfrm>
            <a:off x="7194550" y="4002386"/>
            <a:ext cx="228600" cy="228600"/>
          </a:xfrm>
          <a:prstGeom prst="rect">
            <a:avLst/>
          </a:prstGeom>
          <a:noFill/>
          <a:ln w="38100" cmpd="sng">
            <a:solidFill>
              <a:srgbClr val="0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1" name="Rectangle 50"/>
          <p:cNvSpPr/>
          <p:nvPr/>
        </p:nvSpPr>
        <p:spPr>
          <a:xfrm>
            <a:off x="7194550" y="4575227"/>
            <a:ext cx="228600" cy="228600"/>
          </a:xfrm>
          <a:prstGeom prst="rect">
            <a:avLst/>
          </a:prstGeom>
          <a:noFill/>
          <a:ln w="38100" cmpd="sng">
            <a:solidFill>
              <a:srgbClr val="0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7" name="Rectangle 56"/>
          <p:cNvSpPr/>
          <p:nvPr/>
        </p:nvSpPr>
        <p:spPr>
          <a:xfrm>
            <a:off x="7194550" y="5131075"/>
            <a:ext cx="228600" cy="228600"/>
          </a:xfrm>
          <a:prstGeom prst="rect">
            <a:avLst/>
          </a:prstGeom>
          <a:noFill/>
          <a:ln w="38100" cmpd="sng">
            <a:solidFill>
              <a:srgbClr val="0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3" name="TextBox 92"/>
          <p:cNvSpPr txBox="1"/>
          <p:nvPr/>
        </p:nvSpPr>
        <p:spPr>
          <a:xfrm>
            <a:off x="6737350" y="4425289"/>
            <a:ext cx="364202" cy="523220"/>
          </a:xfrm>
          <a:prstGeom prst="rect">
            <a:avLst/>
          </a:prstGeom>
          <a:noFill/>
        </p:spPr>
        <p:txBody>
          <a:bodyPr wrap="none" rtlCol="0">
            <a:spAutoFit/>
          </a:bodyPr>
          <a:lstStyle/>
          <a:p>
            <a:r>
              <a:rPr lang="en-US" sz="2800" b="1" dirty="0"/>
              <a:t>=</a:t>
            </a:r>
          </a:p>
        </p:txBody>
      </p:sp>
      <p:cxnSp>
        <p:nvCxnSpPr>
          <p:cNvPr id="115" name="Straight Arrow Connector 114"/>
          <p:cNvCxnSpPr/>
          <p:nvPr/>
        </p:nvCxnSpPr>
        <p:spPr>
          <a:xfrm>
            <a:off x="5740400" y="3001264"/>
            <a:ext cx="609600" cy="0"/>
          </a:xfrm>
          <a:prstGeom prst="straightConnector1">
            <a:avLst/>
          </a:prstGeom>
          <a:ln w="38100" cmpd="sng">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117" name="Straight Arrow Connector 116"/>
          <p:cNvCxnSpPr/>
          <p:nvPr/>
        </p:nvCxnSpPr>
        <p:spPr>
          <a:xfrm>
            <a:off x="5746750" y="3559450"/>
            <a:ext cx="609600" cy="0"/>
          </a:xfrm>
          <a:prstGeom prst="straightConnector1">
            <a:avLst/>
          </a:prstGeom>
          <a:ln w="38100" cmpd="sng">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119" name="Straight Arrow Connector 118"/>
          <p:cNvCxnSpPr/>
          <p:nvPr/>
        </p:nvCxnSpPr>
        <p:spPr>
          <a:xfrm>
            <a:off x="5740400" y="4124897"/>
            <a:ext cx="609600" cy="0"/>
          </a:xfrm>
          <a:prstGeom prst="straightConnector1">
            <a:avLst/>
          </a:prstGeom>
          <a:ln w="38100" cmpd="sng">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121" name="Straight Arrow Connector 120"/>
          <p:cNvCxnSpPr/>
          <p:nvPr/>
        </p:nvCxnSpPr>
        <p:spPr>
          <a:xfrm>
            <a:off x="5746750" y="4702450"/>
            <a:ext cx="609600" cy="0"/>
          </a:xfrm>
          <a:prstGeom prst="straightConnector1">
            <a:avLst/>
          </a:prstGeom>
          <a:ln w="38100" cmpd="sng">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123" name="Straight Arrow Connector 122"/>
          <p:cNvCxnSpPr/>
          <p:nvPr/>
        </p:nvCxnSpPr>
        <p:spPr>
          <a:xfrm>
            <a:off x="5740400" y="5235850"/>
            <a:ext cx="609600" cy="0"/>
          </a:xfrm>
          <a:prstGeom prst="straightConnector1">
            <a:avLst/>
          </a:prstGeom>
          <a:ln w="38100" cmpd="sng">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sp>
        <p:nvSpPr>
          <p:cNvPr id="84" name="TextBox 83"/>
          <p:cNvSpPr txBox="1"/>
          <p:nvPr/>
        </p:nvSpPr>
        <p:spPr>
          <a:xfrm>
            <a:off x="6737350" y="3255708"/>
            <a:ext cx="363501" cy="523220"/>
          </a:xfrm>
          <a:prstGeom prst="rect">
            <a:avLst/>
          </a:prstGeom>
          <a:noFill/>
        </p:spPr>
        <p:txBody>
          <a:bodyPr wrap="none" rtlCol="0">
            <a:spAutoFit/>
          </a:bodyPr>
          <a:lstStyle/>
          <a:p>
            <a:r>
              <a:rPr lang="en-US" sz="2800" b="1" dirty="0" smtClean="0"/>
              <a:t>=</a:t>
            </a:r>
            <a:endParaRPr lang="en-US" sz="2800" b="1" dirty="0"/>
          </a:p>
        </p:txBody>
      </p:sp>
      <p:sp>
        <p:nvSpPr>
          <p:cNvPr id="85" name="TextBox 84"/>
          <p:cNvSpPr txBox="1"/>
          <p:nvPr/>
        </p:nvSpPr>
        <p:spPr>
          <a:xfrm>
            <a:off x="6737350" y="3827259"/>
            <a:ext cx="364202" cy="523220"/>
          </a:xfrm>
          <a:prstGeom prst="rect">
            <a:avLst/>
          </a:prstGeom>
          <a:noFill/>
        </p:spPr>
        <p:txBody>
          <a:bodyPr wrap="none" rtlCol="0">
            <a:spAutoFit/>
          </a:bodyPr>
          <a:lstStyle/>
          <a:p>
            <a:r>
              <a:rPr lang="en-US" sz="2800" b="1" dirty="0" smtClean="0"/>
              <a:t>≠</a:t>
            </a:r>
            <a:endParaRPr lang="en-US" sz="2800" b="1" dirty="0"/>
          </a:p>
        </p:txBody>
      </p:sp>
      <p:sp>
        <p:nvSpPr>
          <p:cNvPr id="64" name="Title 129"/>
          <p:cNvSpPr txBox="1">
            <a:spLocks/>
          </p:cNvSpPr>
          <p:nvPr/>
        </p:nvSpPr>
        <p:spPr>
          <a:xfrm>
            <a:off x="457200" y="277390"/>
            <a:ext cx="8229600" cy="1143000"/>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dirty="0" smtClean="0"/>
              <a:t>Generate and Validate Patching</a:t>
            </a:r>
            <a:endParaRPr lang="en-US" dirty="0"/>
          </a:p>
        </p:txBody>
      </p:sp>
      <p:pic>
        <p:nvPicPr>
          <p:cNvPr id="61" name="Picture 60"/>
          <p:cNvPicPr>
            <a:picLocks noChangeAspect="1"/>
          </p:cNvPicPr>
          <p:nvPr/>
        </p:nvPicPr>
        <p:blipFill>
          <a:blip r:embed="rId4"/>
          <a:stretch>
            <a:fillRect/>
          </a:stretch>
        </p:blipFill>
        <p:spPr>
          <a:xfrm>
            <a:off x="4200449" y="3397377"/>
            <a:ext cx="563108" cy="560605"/>
          </a:xfrm>
          <a:prstGeom prst="rect">
            <a:avLst/>
          </a:prstGeom>
        </p:spPr>
      </p:pic>
      <p:sp>
        <p:nvSpPr>
          <p:cNvPr id="184" name="Oval 183"/>
          <p:cNvSpPr/>
          <p:nvPr/>
        </p:nvSpPr>
        <p:spPr>
          <a:xfrm>
            <a:off x="2608563" y="2889827"/>
            <a:ext cx="228600" cy="228600"/>
          </a:xfrm>
          <a:prstGeom prst="ellipse">
            <a:avLst/>
          </a:prstGeom>
          <a:solidFill>
            <a:srgbClr val="008000"/>
          </a:solidFill>
          <a:ln w="38100" cmpd="sng">
            <a:solidFill>
              <a:srgbClr val="008000"/>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185" name="Oval 184"/>
          <p:cNvSpPr/>
          <p:nvPr/>
        </p:nvSpPr>
        <p:spPr>
          <a:xfrm>
            <a:off x="2608563" y="3445490"/>
            <a:ext cx="228600" cy="228600"/>
          </a:xfrm>
          <a:prstGeom prst="ellipse">
            <a:avLst/>
          </a:prstGeom>
          <a:solidFill>
            <a:srgbClr val="008000"/>
          </a:solidFill>
          <a:ln w="38100" cmpd="sng">
            <a:solidFill>
              <a:srgbClr val="008000"/>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186" name="Oval 185"/>
          <p:cNvSpPr/>
          <p:nvPr/>
        </p:nvSpPr>
        <p:spPr>
          <a:xfrm>
            <a:off x="2597723" y="5131075"/>
            <a:ext cx="228600" cy="228600"/>
          </a:xfrm>
          <a:prstGeom prst="ellipse">
            <a:avLst/>
          </a:prstGeom>
          <a:solidFill>
            <a:srgbClr val="008000"/>
          </a:solidFill>
          <a:ln w="38100" cmpd="sng">
            <a:solidFill>
              <a:srgbClr val="008000"/>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187" name="Oval 186"/>
          <p:cNvSpPr/>
          <p:nvPr/>
        </p:nvSpPr>
        <p:spPr>
          <a:xfrm>
            <a:off x="2608563" y="4579456"/>
            <a:ext cx="228600" cy="228600"/>
          </a:xfrm>
          <a:prstGeom prst="ellipse">
            <a:avLst/>
          </a:prstGeom>
          <a:solidFill>
            <a:srgbClr val="008000"/>
          </a:solidFill>
          <a:ln w="38100" cmpd="sng">
            <a:solidFill>
              <a:srgbClr val="008000"/>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188" name="Oval 187"/>
          <p:cNvSpPr/>
          <p:nvPr/>
        </p:nvSpPr>
        <p:spPr>
          <a:xfrm>
            <a:off x="2597723" y="4004412"/>
            <a:ext cx="228600" cy="228600"/>
          </a:xfrm>
          <a:prstGeom prst="ellipse">
            <a:avLst/>
          </a:prstGeom>
          <a:solidFill>
            <a:srgbClr val="FF0000"/>
          </a:solidFill>
          <a:ln w="38100" cmpd="sng">
            <a:solidFill>
              <a:srgbClr val="FF0000"/>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189" name="Rectangle 188"/>
          <p:cNvSpPr/>
          <p:nvPr/>
        </p:nvSpPr>
        <p:spPr>
          <a:xfrm>
            <a:off x="6354593" y="4577297"/>
            <a:ext cx="228600" cy="228600"/>
          </a:xfrm>
          <a:prstGeom prst="rect">
            <a:avLst/>
          </a:prstGeom>
          <a:solidFill>
            <a:srgbClr val="008000"/>
          </a:solidFill>
          <a:ln w="38100" cmpd="sng">
            <a:solidFill>
              <a:srgbClr val="008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90" name="Rectangle 189"/>
          <p:cNvSpPr/>
          <p:nvPr/>
        </p:nvSpPr>
        <p:spPr>
          <a:xfrm>
            <a:off x="6354593" y="4004412"/>
            <a:ext cx="228600" cy="228600"/>
          </a:xfrm>
          <a:prstGeom prst="rect">
            <a:avLst/>
          </a:prstGeom>
          <a:solidFill>
            <a:srgbClr val="FF0000"/>
          </a:solidFill>
          <a:ln w="38100" cmpd="sng">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91" name="Rectangle 190"/>
          <p:cNvSpPr/>
          <p:nvPr/>
        </p:nvSpPr>
        <p:spPr>
          <a:xfrm>
            <a:off x="6354593" y="2886964"/>
            <a:ext cx="228600" cy="228600"/>
          </a:xfrm>
          <a:prstGeom prst="rect">
            <a:avLst/>
          </a:prstGeom>
          <a:solidFill>
            <a:srgbClr val="008000"/>
          </a:solidFill>
          <a:ln w="38100" cmpd="sng">
            <a:solidFill>
              <a:srgbClr val="008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92" name="Rectangle 191"/>
          <p:cNvSpPr/>
          <p:nvPr/>
        </p:nvSpPr>
        <p:spPr>
          <a:xfrm>
            <a:off x="6354593" y="3442092"/>
            <a:ext cx="228600" cy="228600"/>
          </a:xfrm>
          <a:prstGeom prst="rect">
            <a:avLst/>
          </a:prstGeom>
          <a:solidFill>
            <a:srgbClr val="008000"/>
          </a:solidFill>
          <a:ln w="38100" cmpd="sng">
            <a:solidFill>
              <a:srgbClr val="008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93" name="Rectangle 192"/>
          <p:cNvSpPr/>
          <p:nvPr/>
        </p:nvSpPr>
        <p:spPr>
          <a:xfrm>
            <a:off x="6343040" y="5128033"/>
            <a:ext cx="228600" cy="228600"/>
          </a:xfrm>
          <a:prstGeom prst="rect">
            <a:avLst/>
          </a:prstGeom>
          <a:solidFill>
            <a:srgbClr val="008000"/>
          </a:solidFill>
          <a:ln w="38100" cmpd="sng">
            <a:solidFill>
              <a:srgbClr val="008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94" name="Right Arrow 193"/>
          <p:cNvSpPr/>
          <p:nvPr/>
        </p:nvSpPr>
        <p:spPr>
          <a:xfrm rot="5400000">
            <a:off x="5050705" y="2244861"/>
            <a:ext cx="369332" cy="397461"/>
          </a:xfrm>
          <a:prstGeom prst="rightArrow">
            <a:avLst/>
          </a:prstGeom>
          <a:solidFill>
            <a:srgbClr val="FFFF00"/>
          </a:solidFill>
          <a:ln w="12700" cmpd="sng">
            <a:solidFill>
              <a:srgbClr val="FF66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208" name="Group 207"/>
          <p:cNvGrpSpPr/>
          <p:nvPr/>
        </p:nvGrpSpPr>
        <p:grpSpPr>
          <a:xfrm>
            <a:off x="4937759" y="1377270"/>
            <a:ext cx="613744" cy="785309"/>
            <a:chOff x="5845473" y="4021992"/>
            <a:chExt cx="613744" cy="785309"/>
          </a:xfrm>
        </p:grpSpPr>
        <p:sp>
          <p:nvSpPr>
            <p:cNvPr id="209" name="Rectangle 208"/>
            <p:cNvSpPr/>
            <p:nvPr/>
          </p:nvSpPr>
          <p:spPr>
            <a:xfrm>
              <a:off x="5845473" y="4021992"/>
              <a:ext cx="613744" cy="785309"/>
            </a:xfrm>
            <a:prstGeom prst="rect">
              <a:avLst/>
            </a:prstGeom>
            <a:noFill/>
            <a:ln w="38100" cmpd="sng">
              <a:solidFill>
                <a:schemeClr val="tx1"/>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cxnSp>
          <p:nvCxnSpPr>
            <p:cNvPr id="210" name="Straight Connector 209"/>
            <p:cNvCxnSpPr/>
            <p:nvPr/>
          </p:nvCxnSpPr>
          <p:spPr>
            <a:xfrm>
              <a:off x="5909147" y="4106890"/>
              <a:ext cx="466941"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211" name="Straight Connector 210"/>
            <p:cNvCxnSpPr/>
            <p:nvPr/>
          </p:nvCxnSpPr>
          <p:spPr>
            <a:xfrm>
              <a:off x="5909147" y="4191789"/>
              <a:ext cx="466941"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212" name="Straight Connector 211"/>
            <p:cNvCxnSpPr/>
            <p:nvPr/>
          </p:nvCxnSpPr>
          <p:spPr>
            <a:xfrm>
              <a:off x="5909147" y="4276687"/>
              <a:ext cx="466941"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213" name="Straight Connector 212"/>
            <p:cNvCxnSpPr/>
            <p:nvPr/>
          </p:nvCxnSpPr>
          <p:spPr>
            <a:xfrm>
              <a:off x="5909147" y="4361585"/>
              <a:ext cx="466941"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214" name="Straight Connector 213"/>
            <p:cNvCxnSpPr/>
            <p:nvPr/>
          </p:nvCxnSpPr>
          <p:spPr>
            <a:xfrm>
              <a:off x="5909147" y="4446483"/>
              <a:ext cx="466941"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215" name="Straight Connector 214"/>
            <p:cNvCxnSpPr/>
            <p:nvPr/>
          </p:nvCxnSpPr>
          <p:spPr>
            <a:xfrm>
              <a:off x="5909147" y="4531381"/>
              <a:ext cx="466941"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216" name="Straight Connector 215"/>
            <p:cNvCxnSpPr/>
            <p:nvPr/>
          </p:nvCxnSpPr>
          <p:spPr>
            <a:xfrm>
              <a:off x="5909147" y="4616280"/>
              <a:ext cx="466941"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217" name="Straight Connector 216"/>
            <p:cNvCxnSpPr/>
            <p:nvPr/>
          </p:nvCxnSpPr>
          <p:spPr>
            <a:xfrm>
              <a:off x="5909147" y="4701178"/>
              <a:ext cx="466941" cy="0"/>
            </a:xfrm>
            <a:prstGeom prst="line">
              <a:avLst/>
            </a:prstGeom>
          </p:spPr>
          <p:style>
            <a:lnRef idx="2">
              <a:schemeClr val="accent1"/>
            </a:lnRef>
            <a:fillRef idx="0">
              <a:schemeClr val="accent1"/>
            </a:fillRef>
            <a:effectRef idx="1">
              <a:schemeClr val="accent1"/>
            </a:effectRef>
            <a:fontRef idx="minor">
              <a:schemeClr val="tx1"/>
            </a:fontRef>
          </p:style>
        </p:cxnSp>
        <p:pic>
          <p:nvPicPr>
            <p:cNvPr id="218" name="Picture 78" descr="gray.jpg"/>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6212039" y="4540225"/>
              <a:ext cx="104354" cy="10877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219" name="Picture 218"/>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121945" y="4446483"/>
              <a:ext cx="199313" cy="20738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220" name="Picture 219"/>
            <p:cNvPicPr>
              <a:picLocks noChangeAspect="1"/>
            </p:cNvPicPr>
            <p:nvPr/>
          </p:nvPicPr>
          <p:blipFill>
            <a:blip r:embed="rId4"/>
            <a:stretch>
              <a:fillRect/>
            </a:stretch>
          </p:blipFill>
          <p:spPr>
            <a:xfrm>
              <a:off x="6095745" y="4420261"/>
              <a:ext cx="240999" cy="239928"/>
            </a:xfrm>
            <a:prstGeom prst="rect">
              <a:avLst/>
            </a:prstGeom>
          </p:spPr>
        </p:pic>
      </p:grpSp>
      <p:grpSp>
        <p:nvGrpSpPr>
          <p:cNvPr id="221" name="Group 220"/>
          <p:cNvGrpSpPr/>
          <p:nvPr/>
        </p:nvGrpSpPr>
        <p:grpSpPr>
          <a:xfrm>
            <a:off x="2580431" y="1377270"/>
            <a:ext cx="613744" cy="785309"/>
            <a:chOff x="3899435" y="2093233"/>
            <a:chExt cx="613744" cy="785309"/>
          </a:xfrm>
        </p:grpSpPr>
        <p:sp>
          <p:nvSpPr>
            <p:cNvPr id="222" name="Rectangle 221"/>
            <p:cNvSpPr/>
            <p:nvPr/>
          </p:nvSpPr>
          <p:spPr>
            <a:xfrm>
              <a:off x="3899435" y="2093233"/>
              <a:ext cx="613744" cy="785309"/>
            </a:xfrm>
            <a:prstGeom prst="rect">
              <a:avLst/>
            </a:prstGeom>
            <a:noFill/>
            <a:ln w="38100" cmpd="sng">
              <a:solidFill>
                <a:schemeClr val="tx1"/>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cxnSp>
          <p:nvCxnSpPr>
            <p:cNvPr id="223" name="Straight Connector 222"/>
            <p:cNvCxnSpPr/>
            <p:nvPr/>
          </p:nvCxnSpPr>
          <p:spPr>
            <a:xfrm>
              <a:off x="3963109" y="2178131"/>
              <a:ext cx="466941"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224" name="Straight Connector 223"/>
            <p:cNvCxnSpPr/>
            <p:nvPr/>
          </p:nvCxnSpPr>
          <p:spPr>
            <a:xfrm>
              <a:off x="3963109" y="2263030"/>
              <a:ext cx="466941"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225" name="Straight Connector 224"/>
            <p:cNvCxnSpPr/>
            <p:nvPr/>
          </p:nvCxnSpPr>
          <p:spPr>
            <a:xfrm>
              <a:off x="3963109" y="2347928"/>
              <a:ext cx="466941"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226" name="Straight Connector 225"/>
            <p:cNvCxnSpPr/>
            <p:nvPr/>
          </p:nvCxnSpPr>
          <p:spPr>
            <a:xfrm>
              <a:off x="3963109" y="2432826"/>
              <a:ext cx="466941"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227" name="Straight Connector 226"/>
            <p:cNvCxnSpPr/>
            <p:nvPr/>
          </p:nvCxnSpPr>
          <p:spPr>
            <a:xfrm>
              <a:off x="3963109" y="2517724"/>
              <a:ext cx="466941"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228" name="Straight Connector 227"/>
            <p:cNvCxnSpPr/>
            <p:nvPr/>
          </p:nvCxnSpPr>
          <p:spPr>
            <a:xfrm>
              <a:off x="3963109" y="2602622"/>
              <a:ext cx="466941"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229" name="Straight Connector 228"/>
            <p:cNvCxnSpPr/>
            <p:nvPr/>
          </p:nvCxnSpPr>
          <p:spPr>
            <a:xfrm>
              <a:off x="3963109" y="2687521"/>
              <a:ext cx="466941"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230" name="Straight Connector 229"/>
            <p:cNvCxnSpPr/>
            <p:nvPr/>
          </p:nvCxnSpPr>
          <p:spPr>
            <a:xfrm>
              <a:off x="3963109" y="2772419"/>
              <a:ext cx="466941" cy="0"/>
            </a:xfrm>
            <a:prstGeom prst="line">
              <a:avLst/>
            </a:prstGeom>
          </p:spPr>
          <p:style>
            <a:lnRef idx="2">
              <a:schemeClr val="accent1"/>
            </a:lnRef>
            <a:fillRef idx="0">
              <a:schemeClr val="accent1"/>
            </a:fillRef>
            <a:effectRef idx="1">
              <a:schemeClr val="accent1"/>
            </a:effectRef>
            <a:fontRef idx="minor">
              <a:schemeClr val="tx1"/>
            </a:fontRef>
          </p:style>
        </p:cxnSp>
        <p:pic>
          <p:nvPicPr>
            <p:cNvPr id="231" name="Picture 78" descr="gray.jpg"/>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4266001" y="2611466"/>
              <a:ext cx="104354" cy="10877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232" name="Picture 23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175907" y="2517724"/>
              <a:ext cx="199313" cy="20738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233" name="Picture 232"/>
            <p:cNvPicPr>
              <a:picLocks noChangeAspect="1"/>
            </p:cNvPicPr>
            <p:nvPr/>
          </p:nvPicPr>
          <p:blipFill>
            <a:blip r:embed="rId4"/>
            <a:stretch>
              <a:fillRect/>
            </a:stretch>
          </p:blipFill>
          <p:spPr>
            <a:xfrm>
              <a:off x="3976042" y="2495259"/>
              <a:ext cx="240999" cy="239928"/>
            </a:xfrm>
            <a:prstGeom prst="rect">
              <a:avLst/>
            </a:prstGeom>
            <a:ln w="28575" cmpd="sng">
              <a:solidFill>
                <a:srgbClr val="008000"/>
              </a:solidFill>
            </a:ln>
          </p:spPr>
        </p:pic>
      </p:grpSp>
      <p:grpSp>
        <p:nvGrpSpPr>
          <p:cNvPr id="234" name="Group 233"/>
          <p:cNvGrpSpPr/>
          <p:nvPr/>
        </p:nvGrpSpPr>
        <p:grpSpPr>
          <a:xfrm>
            <a:off x="4151983" y="1377270"/>
            <a:ext cx="613744" cy="785309"/>
            <a:chOff x="3084462" y="5593794"/>
            <a:chExt cx="613744" cy="785309"/>
          </a:xfrm>
        </p:grpSpPr>
        <p:sp>
          <p:nvSpPr>
            <p:cNvPr id="235" name="Rectangle 234"/>
            <p:cNvSpPr/>
            <p:nvPr/>
          </p:nvSpPr>
          <p:spPr>
            <a:xfrm>
              <a:off x="3084462" y="5593794"/>
              <a:ext cx="613744" cy="785309"/>
            </a:xfrm>
            <a:prstGeom prst="rect">
              <a:avLst/>
            </a:prstGeom>
            <a:noFill/>
            <a:ln w="38100" cmpd="sng">
              <a:solidFill>
                <a:schemeClr val="tx1"/>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cxnSp>
          <p:nvCxnSpPr>
            <p:cNvPr id="236" name="Straight Connector 235"/>
            <p:cNvCxnSpPr/>
            <p:nvPr/>
          </p:nvCxnSpPr>
          <p:spPr>
            <a:xfrm>
              <a:off x="3148136" y="5678692"/>
              <a:ext cx="466941"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237" name="Straight Connector 236"/>
            <p:cNvCxnSpPr/>
            <p:nvPr/>
          </p:nvCxnSpPr>
          <p:spPr>
            <a:xfrm>
              <a:off x="3148136" y="5763591"/>
              <a:ext cx="466941"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238" name="Straight Connector 237"/>
            <p:cNvCxnSpPr/>
            <p:nvPr/>
          </p:nvCxnSpPr>
          <p:spPr>
            <a:xfrm>
              <a:off x="3148136" y="5848489"/>
              <a:ext cx="466941"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239" name="Straight Connector 238"/>
            <p:cNvCxnSpPr/>
            <p:nvPr/>
          </p:nvCxnSpPr>
          <p:spPr>
            <a:xfrm>
              <a:off x="3148136" y="5933387"/>
              <a:ext cx="466941"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240" name="Straight Connector 239"/>
            <p:cNvCxnSpPr/>
            <p:nvPr/>
          </p:nvCxnSpPr>
          <p:spPr>
            <a:xfrm>
              <a:off x="3148136" y="6018285"/>
              <a:ext cx="466941"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241" name="Straight Connector 240"/>
            <p:cNvCxnSpPr/>
            <p:nvPr/>
          </p:nvCxnSpPr>
          <p:spPr>
            <a:xfrm>
              <a:off x="3148136" y="6103183"/>
              <a:ext cx="466941"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242" name="Straight Connector 241"/>
            <p:cNvCxnSpPr/>
            <p:nvPr/>
          </p:nvCxnSpPr>
          <p:spPr>
            <a:xfrm>
              <a:off x="3148136" y="6188082"/>
              <a:ext cx="466941"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243" name="Straight Connector 242"/>
            <p:cNvCxnSpPr/>
            <p:nvPr/>
          </p:nvCxnSpPr>
          <p:spPr>
            <a:xfrm>
              <a:off x="3148136" y="6272980"/>
              <a:ext cx="466941" cy="0"/>
            </a:xfrm>
            <a:prstGeom prst="line">
              <a:avLst/>
            </a:prstGeom>
          </p:spPr>
          <p:style>
            <a:lnRef idx="2">
              <a:schemeClr val="accent1"/>
            </a:lnRef>
            <a:fillRef idx="0">
              <a:schemeClr val="accent1"/>
            </a:fillRef>
            <a:effectRef idx="1">
              <a:schemeClr val="accent1"/>
            </a:effectRef>
            <a:fontRef idx="minor">
              <a:schemeClr val="tx1"/>
            </a:fontRef>
          </p:style>
        </p:cxnSp>
        <p:pic>
          <p:nvPicPr>
            <p:cNvPr id="244" name="Picture 78" descr="gray.jpg"/>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3451028" y="6112027"/>
              <a:ext cx="104354" cy="10877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245" name="Picture 244"/>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360934" y="6018285"/>
              <a:ext cx="199313" cy="20738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246" name="Picture 245"/>
            <p:cNvPicPr>
              <a:picLocks noChangeAspect="1"/>
            </p:cNvPicPr>
            <p:nvPr/>
          </p:nvPicPr>
          <p:blipFill>
            <a:blip r:embed="rId4"/>
            <a:stretch>
              <a:fillRect/>
            </a:stretch>
          </p:blipFill>
          <p:spPr>
            <a:xfrm>
              <a:off x="3210029" y="6058965"/>
              <a:ext cx="240999" cy="239928"/>
            </a:xfrm>
            <a:prstGeom prst="rect">
              <a:avLst/>
            </a:prstGeom>
            <a:ln w="28575" cmpd="sng">
              <a:solidFill>
                <a:srgbClr val="660066"/>
              </a:solidFill>
            </a:ln>
          </p:spPr>
        </p:pic>
      </p:grpSp>
      <p:grpSp>
        <p:nvGrpSpPr>
          <p:cNvPr id="247" name="Group 246"/>
          <p:cNvGrpSpPr/>
          <p:nvPr/>
        </p:nvGrpSpPr>
        <p:grpSpPr>
          <a:xfrm>
            <a:off x="3366207" y="1377270"/>
            <a:ext cx="613744" cy="785309"/>
            <a:chOff x="4820730" y="5593794"/>
            <a:chExt cx="613744" cy="785309"/>
          </a:xfrm>
        </p:grpSpPr>
        <p:sp>
          <p:nvSpPr>
            <p:cNvPr id="248" name="Rectangle 247"/>
            <p:cNvSpPr/>
            <p:nvPr/>
          </p:nvSpPr>
          <p:spPr>
            <a:xfrm>
              <a:off x="4820730" y="5593794"/>
              <a:ext cx="613744" cy="785309"/>
            </a:xfrm>
            <a:prstGeom prst="rect">
              <a:avLst/>
            </a:prstGeom>
            <a:noFill/>
            <a:ln w="38100" cmpd="sng">
              <a:solidFill>
                <a:schemeClr val="tx1"/>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cxnSp>
          <p:nvCxnSpPr>
            <p:cNvPr id="249" name="Straight Connector 248"/>
            <p:cNvCxnSpPr/>
            <p:nvPr/>
          </p:nvCxnSpPr>
          <p:spPr>
            <a:xfrm>
              <a:off x="4884404" y="5678692"/>
              <a:ext cx="466941"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250" name="Straight Connector 249"/>
            <p:cNvCxnSpPr/>
            <p:nvPr/>
          </p:nvCxnSpPr>
          <p:spPr>
            <a:xfrm>
              <a:off x="4884404" y="5763591"/>
              <a:ext cx="466941"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251" name="Straight Connector 250"/>
            <p:cNvCxnSpPr/>
            <p:nvPr/>
          </p:nvCxnSpPr>
          <p:spPr>
            <a:xfrm>
              <a:off x="4884404" y="5848489"/>
              <a:ext cx="466941"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252" name="Straight Connector 251"/>
            <p:cNvCxnSpPr/>
            <p:nvPr/>
          </p:nvCxnSpPr>
          <p:spPr>
            <a:xfrm>
              <a:off x="4884404" y="5933387"/>
              <a:ext cx="466941"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253" name="Straight Connector 252"/>
            <p:cNvCxnSpPr/>
            <p:nvPr/>
          </p:nvCxnSpPr>
          <p:spPr>
            <a:xfrm>
              <a:off x="4884404" y="6018285"/>
              <a:ext cx="466941"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254" name="Straight Connector 253"/>
            <p:cNvCxnSpPr/>
            <p:nvPr/>
          </p:nvCxnSpPr>
          <p:spPr>
            <a:xfrm>
              <a:off x="4884404" y="6103183"/>
              <a:ext cx="466941"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255" name="Straight Connector 254"/>
            <p:cNvCxnSpPr/>
            <p:nvPr/>
          </p:nvCxnSpPr>
          <p:spPr>
            <a:xfrm>
              <a:off x="4884404" y="6188082"/>
              <a:ext cx="466941"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256" name="Straight Connector 255"/>
            <p:cNvCxnSpPr/>
            <p:nvPr/>
          </p:nvCxnSpPr>
          <p:spPr>
            <a:xfrm>
              <a:off x="4884404" y="6272980"/>
              <a:ext cx="466941" cy="0"/>
            </a:xfrm>
            <a:prstGeom prst="line">
              <a:avLst/>
            </a:prstGeom>
          </p:spPr>
          <p:style>
            <a:lnRef idx="2">
              <a:schemeClr val="accent1"/>
            </a:lnRef>
            <a:fillRef idx="0">
              <a:schemeClr val="accent1"/>
            </a:fillRef>
            <a:effectRef idx="1">
              <a:schemeClr val="accent1"/>
            </a:effectRef>
            <a:fontRef idx="minor">
              <a:schemeClr val="tx1"/>
            </a:fontRef>
          </p:style>
        </p:cxnSp>
        <p:pic>
          <p:nvPicPr>
            <p:cNvPr id="257" name="Picture 78" descr="gray.jpg"/>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5187296" y="6112027"/>
              <a:ext cx="104354" cy="10877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258" name="Picture 257"/>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097202" y="6018285"/>
              <a:ext cx="199313" cy="20738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259" name="Picture 258"/>
            <p:cNvPicPr>
              <a:picLocks noChangeAspect="1"/>
            </p:cNvPicPr>
            <p:nvPr/>
          </p:nvPicPr>
          <p:blipFill>
            <a:blip r:embed="rId4"/>
            <a:stretch>
              <a:fillRect/>
            </a:stretch>
          </p:blipFill>
          <p:spPr>
            <a:xfrm>
              <a:off x="4928282" y="5659330"/>
              <a:ext cx="240999" cy="239928"/>
            </a:xfrm>
            <a:prstGeom prst="rect">
              <a:avLst/>
            </a:prstGeom>
            <a:ln w="28575" cmpd="sng">
              <a:solidFill>
                <a:srgbClr val="FF6600"/>
              </a:solidFill>
            </a:ln>
          </p:spPr>
        </p:pic>
      </p:grpSp>
      <p:sp>
        <p:nvSpPr>
          <p:cNvPr id="260" name="TextBox 259"/>
          <p:cNvSpPr txBox="1"/>
          <p:nvPr/>
        </p:nvSpPr>
        <p:spPr>
          <a:xfrm>
            <a:off x="753268" y="6041130"/>
            <a:ext cx="7740200" cy="523220"/>
          </a:xfrm>
          <a:prstGeom prst="rect">
            <a:avLst/>
          </a:prstGeom>
          <a:noFill/>
        </p:spPr>
        <p:txBody>
          <a:bodyPr wrap="square" rtlCol="0">
            <a:spAutoFit/>
          </a:bodyPr>
          <a:lstStyle/>
          <a:p>
            <a:r>
              <a:rPr lang="en-US" sz="2800" smtClean="0"/>
              <a:t>Validate each candidate patch against the test suite </a:t>
            </a:r>
            <a:endParaRPr lang="en-US" sz="2800" dirty="0"/>
          </a:p>
        </p:txBody>
      </p:sp>
      <p:sp>
        <p:nvSpPr>
          <p:cNvPr id="109" name="TextBox 108"/>
          <p:cNvSpPr txBox="1"/>
          <p:nvPr/>
        </p:nvSpPr>
        <p:spPr>
          <a:xfrm>
            <a:off x="6222171" y="1377270"/>
            <a:ext cx="2173357" cy="1015663"/>
          </a:xfrm>
          <a:prstGeom prst="rect">
            <a:avLst/>
          </a:prstGeom>
          <a:noFill/>
          <a:ln>
            <a:solidFill>
              <a:schemeClr val="tx1"/>
            </a:solidFill>
          </a:ln>
        </p:spPr>
        <p:txBody>
          <a:bodyPr wrap="square" rtlCol="0">
            <a:spAutoFit/>
          </a:bodyPr>
          <a:lstStyle/>
          <a:p>
            <a:r>
              <a:rPr lang="is-IS" sz="2000" dirty="0" smtClean="0"/>
              <a:t>…</a:t>
            </a:r>
            <a:endParaRPr lang="en-US" sz="2000" dirty="0" smtClean="0"/>
          </a:p>
          <a:p>
            <a:r>
              <a:rPr lang="en-US" sz="2000" dirty="0" smtClean="0"/>
              <a:t>p-</a:t>
            </a:r>
            <a:r>
              <a:rPr lang="en-US" sz="2000" dirty="0"/>
              <a:t>&gt;</a:t>
            </a:r>
            <a:r>
              <a:rPr lang="en-US" sz="2000" strike="sngStrike" dirty="0" smtClean="0">
                <a:solidFill>
                  <a:srgbClr val="FF0000"/>
                </a:solidFill>
              </a:rPr>
              <a:t>f1</a:t>
            </a:r>
            <a:r>
              <a:rPr lang="en-US" sz="2000" dirty="0" smtClean="0"/>
              <a:t> </a:t>
            </a:r>
            <a:r>
              <a:rPr lang="en-US" sz="2000" dirty="0" smtClean="0">
                <a:solidFill>
                  <a:srgbClr val="00B050"/>
                </a:solidFill>
              </a:rPr>
              <a:t>f2</a:t>
            </a:r>
            <a:r>
              <a:rPr lang="en-US" sz="2000" dirty="0" smtClean="0"/>
              <a:t> = y;</a:t>
            </a:r>
          </a:p>
          <a:p>
            <a:r>
              <a:rPr lang="is-IS" sz="2000" dirty="0" smtClean="0"/>
              <a:t>…</a:t>
            </a:r>
            <a:endParaRPr lang="en-US" sz="2000" dirty="0"/>
          </a:p>
        </p:txBody>
      </p:sp>
      <p:sp>
        <p:nvSpPr>
          <p:cNvPr id="3" name="Slide Number Placeholder 2"/>
          <p:cNvSpPr>
            <a:spLocks noGrp="1"/>
          </p:cNvSpPr>
          <p:nvPr>
            <p:ph type="sldNum" sz="quarter" idx="12"/>
          </p:nvPr>
        </p:nvSpPr>
        <p:spPr/>
        <p:txBody>
          <a:bodyPr/>
          <a:lstStyle/>
          <a:p>
            <a:fld id="{EDFC4091-B588-AE4D-839F-133859BC685A}" type="slidenum">
              <a:rPr lang="en-US" smtClean="0"/>
              <a:t>5</a:t>
            </a:fld>
            <a:endParaRPr lang="en-US"/>
          </a:p>
        </p:txBody>
      </p:sp>
    </p:spTree>
    <p:extLst>
      <p:ext uri="{BB962C8B-B14F-4D97-AF65-F5344CB8AC3E}">
        <p14:creationId xmlns:p14="http://schemas.microsoft.com/office/powerpoint/2010/main" val="166474236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3536950" y="2753297"/>
            <a:ext cx="2203450" cy="2819400"/>
            <a:chOff x="3657600" y="2753297"/>
            <a:chExt cx="2203450" cy="2819400"/>
          </a:xfrm>
        </p:grpSpPr>
        <p:cxnSp>
          <p:nvCxnSpPr>
            <p:cNvPr id="75" name="Straight Connector 74"/>
            <p:cNvCxnSpPr/>
            <p:nvPr/>
          </p:nvCxnSpPr>
          <p:spPr>
            <a:xfrm>
              <a:off x="3886200" y="4124897"/>
              <a:ext cx="1676400"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76" name="Straight Connector 75"/>
            <p:cNvCxnSpPr/>
            <p:nvPr/>
          </p:nvCxnSpPr>
          <p:spPr>
            <a:xfrm>
              <a:off x="3886200" y="4277297"/>
              <a:ext cx="1676400"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77" name="Straight Connector 76"/>
            <p:cNvCxnSpPr/>
            <p:nvPr/>
          </p:nvCxnSpPr>
          <p:spPr>
            <a:xfrm>
              <a:off x="3886200" y="4429697"/>
              <a:ext cx="1676400"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78" name="Straight Connector 77"/>
            <p:cNvCxnSpPr/>
            <p:nvPr/>
          </p:nvCxnSpPr>
          <p:spPr>
            <a:xfrm>
              <a:off x="3886200" y="4582097"/>
              <a:ext cx="1676400"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68" name="Straight Connector 67"/>
            <p:cNvCxnSpPr/>
            <p:nvPr/>
          </p:nvCxnSpPr>
          <p:spPr>
            <a:xfrm>
              <a:off x="3886200" y="3058097"/>
              <a:ext cx="1676400"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69" name="Straight Connector 68"/>
            <p:cNvCxnSpPr/>
            <p:nvPr/>
          </p:nvCxnSpPr>
          <p:spPr>
            <a:xfrm>
              <a:off x="3886200" y="3210497"/>
              <a:ext cx="1676400"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70" name="Straight Connector 69"/>
            <p:cNvCxnSpPr/>
            <p:nvPr/>
          </p:nvCxnSpPr>
          <p:spPr>
            <a:xfrm>
              <a:off x="3886200" y="3362897"/>
              <a:ext cx="1676400"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71" name="Straight Connector 70"/>
            <p:cNvCxnSpPr/>
            <p:nvPr/>
          </p:nvCxnSpPr>
          <p:spPr>
            <a:xfrm>
              <a:off x="3886200" y="3515297"/>
              <a:ext cx="1676400"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72" name="Straight Connector 71"/>
            <p:cNvCxnSpPr/>
            <p:nvPr/>
          </p:nvCxnSpPr>
          <p:spPr>
            <a:xfrm>
              <a:off x="3886200" y="3667697"/>
              <a:ext cx="1676400" cy="0"/>
            </a:xfrm>
            <a:prstGeom prst="line">
              <a:avLst/>
            </a:prstGeom>
          </p:spPr>
          <p:style>
            <a:lnRef idx="2">
              <a:schemeClr val="accent1"/>
            </a:lnRef>
            <a:fillRef idx="0">
              <a:schemeClr val="accent1"/>
            </a:fillRef>
            <a:effectRef idx="1">
              <a:schemeClr val="accent1"/>
            </a:effectRef>
            <a:fontRef idx="minor">
              <a:schemeClr val="tx1"/>
            </a:fontRef>
          </p:style>
        </p:cxnSp>
        <p:pic>
          <p:nvPicPr>
            <p:cNvPr id="91" name="Picture 90"/>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973638" y="4146751"/>
              <a:ext cx="392112" cy="40798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66" name="Rectangle 65"/>
            <p:cNvSpPr/>
            <p:nvPr/>
          </p:nvSpPr>
          <p:spPr>
            <a:xfrm>
              <a:off x="3657600" y="2753297"/>
              <a:ext cx="2203450" cy="2819400"/>
            </a:xfrm>
            <a:prstGeom prst="rect">
              <a:avLst/>
            </a:prstGeom>
            <a:noFill/>
            <a:ln w="38100" cmpd="sng">
              <a:solidFill>
                <a:schemeClr val="tx1"/>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cxnSp>
          <p:nvCxnSpPr>
            <p:cNvPr id="73" name="Straight Connector 72"/>
            <p:cNvCxnSpPr/>
            <p:nvPr/>
          </p:nvCxnSpPr>
          <p:spPr>
            <a:xfrm>
              <a:off x="3886200" y="3820097"/>
              <a:ext cx="1676400"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74" name="Straight Connector 73"/>
            <p:cNvCxnSpPr/>
            <p:nvPr/>
          </p:nvCxnSpPr>
          <p:spPr>
            <a:xfrm>
              <a:off x="3886200" y="3972497"/>
              <a:ext cx="1676400"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79" name="Straight Connector 78"/>
            <p:cNvCxnSpPr/>
            <p:nvPr/>
          </p:nvCxnSpPr>
          <p:spPr>
            <a:xfrm>
              <a:off x="3886200" y="4734497"/>
              <a:ext cx="1676400"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80" name="Straight Connector 79"/>
            <p:cNvCxnSpPr/>
            <p:nvPr/>
          </p:nvCxnSpPr>
          <p:spPr>
            <a:xfrm>
              <a:off x="3886200" y="4886897"/>
              <a:ext cx="1676400"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81" name="Straight Connector 80"/>
            <p:cNvCxnSpPr/>
            <p:nvPr/>
          </p:nvCxnSpPr>
          <p:spPr>
            <a:xfrm>
              <a:off x="3886200" y="5039297"/>
              <a:ext cx="1676400"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82" name="Straight Connector 81"/>
            <p:cNvCxnSpPr/>
            <p:nvPr/>
          </p:nvCxnSpPr>
          <p:spPr>
            <a:xfrm>
              <a:off x="3886200" y="5191697"/>
              <a:ext cx="1676400"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83" name="Straight Connector 82"/>
            <p:cNvCxnSpPr/>
            <p:nvPr/>
          </p:nvCxnSpPr>
          <p:spPr>
            <a:xfrm>
              <a:off x="3886200" y="5344097"/>
              <a:ext cx="1676400" cy="0"/>
            </a:xfrm>
            <a:prstGeom prst="line">
              <a:avLst/>
            </a:prstGeom>
          </p:spPr>
          <p:style>
            <a:lnRef idx="2">
              <a:schemeClr val="accent1"/>
            </a:lnRef>
            <a:fillRef idx="0">
              <a:schemeClr val="accent1"/>
            </a:fillRef>
            <a:effectRef idx="1">
              <a:schemeClr val="accent1"/>
            </a:effectRef>
            <a:fontRef idx="minor">
              <a:schemeClr val="tx1"/>
            </a:fontRef>
          </p:style>
        </p:cxnSp>
      </p:grpSp>
      <p:sp>
        <p:nvSpPr>
          <p:cNvPr id="63" name="TextBox 62"/>
          <p:cNvSpPr txBox="1"/>
          <p:nvPr/>
        </p:nvSpPr>
        <p:spPr>
          <a:xfrm>
            <a:off x="6718506" y="4944020"/>
            <a:ext cx="364202" cy="523220"/>
          </a:xfrm>
          <a:prstGeom prst="rect">
            <a:avLst/>
          </a:prstGeom>
          <a:noFill/>
        </p:spPr>
        <p:txBody>
          <a:bodyPr wrap="none" rtlCol="0">
            <a:spAutoFit/>
          </a:bodyPr>
          <a:lstStyle/>
          <a:p>
            <a:r>
              <a:rPr lang="en-US" sz="2800" b="1" dirty="0"/>
              <a:t>=</a:t>
            </a:r>
          </a:p>
        </p:txBody>
      </p:sp>
      <p:cxnSp>
        <p:nvCxnSpPr>
          <p:cNvPr id="112" name="Straight Arrow Connector 111"/>
          <p:cNvCxnSpPr/>
          <p:nvPr/>
        </p:nvCxnSpPr>
        <p:spPr>
          <a:xfrm>
            <a:off x="2851150" y="2999231"/>
            <a:ext cx="609600" cy="2034"/>
          </a:xfrm>
          <a:prstGeom prst="straightConnector1">
            <a:avLst/>
          </a:prstGeom>
          <a:ln w="38100" cmpd="sng">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116" name="Straight Arrow Connector 115"/>
          <p:cNvCxnSpPr/>
          <p:nvPr/>
        </p:nvCxnSpPr>
        <p:spPr>
          <a:xfrm>
            <a:off x="2857500" y="3559450"/>
            <a:ext cx="609600" cy="0"/>
          </a:xfrm>
          <a:prstGeom prst="straightConnector1">
            <a:avLst/>
          </a:prstGeom>
          <a:ln w="38100" cmpd="sng">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118" name="Straight Arrow Connector 117"/>
          <p:cNvCxnSpPr/>
          <p:nvPr/>
        </p:nvCxnSpPr>
        <p:spPr>
          <a:xfrm>
            <a:off x="2851150" y="4124897"/>
            <a:ext cx="609600" cy="0"/>
          </a:xfrm>
          <a:prstGeom prst="straightConnector1">
            <a:avLst/>
          </a:prstGeom>
          <a:ln w="38100" cmpd="sng">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120" name="Straight Arrow Connector 119"/>
          <p:cNvCxnSpPr/>
          <p:nvPr/>
        </p:nvCxnSpPr>
        <p:spPr>
          <a:xfrm>
            <a:off x="2857500" y="4702450"/>
            <a:ext cx="609600" cy="0"/>
          </a:xfrm>
          <a:prstGeom prst="straightConnector1">
            <a:avLst/>
          </a:prstGeom>
          <a:ln w="38100" cmpd="sng">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122" name="Straight Arrow Connector 121"/>
          <p:cNvCxnSpPr/>
          <p:nvPr/>
        </p:nvCxnSpPr>
        <p:spPr>
          <a:xfrm>
            <a:off x="2851150" y="5235850"/>
            <a:ext cx="609600" cy="0"/>
          </a:xfrm>
          <a:prstGeom prst="straightConnector1">
            <a:avLst/>
          </a:prstGeom>
          <a:ln w="38100" cmpd="sng">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sp>
        <p:nvSpPr>
          <p:cNvPr id="31" name="TextBox 30"/>
          <p:cNvSpPr txBox="1"/>
          <p:nvPr/>
        </p:nvSpPr>
        <p:spPr>
          <a:xfrm>
            <a:off x="1063018" y="4606335"/>
            <a:ext cx="1399392" cy="830997"/>
          </a:xfrm>
          <a:prstGeom prst="rect">
            <a:avLst/>
          </a:prstGeom>
          <a:noFill/>
        </p:spPr>
        <p:txBody>
          <a:bodyPr wrap="none" rtlCol="0">
            <a:spAutoFit/>
          </a:bodyPr>
          <a:lstStyle/>
          <a:p>
            <a:pPr algn="ctr"/>
            <a:r>
              <a:rPr lang="en-US" sz="2400" dirty="0"/>
              <a:t>Negative</a:t>
            </a:r>
          </a:p>
          <a:p>
            <a:pPr algn="ctr"/>
            <a:r>
              <a:rPr lang="en-US" sz="2400" dirty="0"/>
              <a:t>Inputs</a:t>
            </a:r>
          </a:p>
        </p:txBody>
      </p:sp>
      <p:sp>
        <p:nvSpPr>
          <p:cNvPr id="30" name="Rectangle 29"/>
          <p:cNvSpPr/>
          <p:nvPr/>
        </p:nvSpPr>
        <p:spPr>
          <a:xfrm>
            <a:off x="7194550" y="2886964"/>
            <a:ext cx="228600" cy="228600"/>
          </a:xfrm>
          <a:prstGeom prst="rect">
            <a:avLst/>
          </a:prstGeom>
          <a:noFill/>
          <a:ln w="38100" cmpd="sng">
            <a:solidFill>
              <a:srgbClr val="0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3" name="TextBox 32"/>
          <p:cNvSpPr txBox="1"/>
          <p:nvPr/>
        </p:nvSpPr>
        <p:spPr>
          <a:xfrm>
            <a:off x="6718506" y="2705291"/>
            <a:ext cx="363501" cy="523220"/>
          </a:xfrm>
          <a:prstGeom prst="rect">
            <a:avLst/>
          </a:prstGeom>
          <a:noFill/>
        </p:spPr>
        <p:txBody>
          <a:bodyPr wrap="none" rtlCol="0">
            <a:spAutoFit/>
          </a:bodyPr>
          <a:lstStyle/>
          <a:p>
            <a:r>
              <a:rPr lang="en-US" sz="2800" b="1" dirty="0" smtClean="0"/>
              <a:t>=</a:t>
            </a:r>
            <a:endParaRPr lang="en-US" sz="2800" b="1" dirty="0"/>
          </a:p>
        </p:txBody>
      </p:sp>
      <p:sp>
        <p:nvSpPr>
          <p:cNvPr id="35" name="TextBox 34"/>
          <p:cNvSpPr txBox="1"/>
          <p:nvPr/>
        </p:nvSpPr>
        <p:spPr>
          <a:xfrm>
            <a:off x="1162224" y="3143112"/>
            <a:ext cx="1262335" cy="830997"/>
          </a:xfrm>
          <a:prstGeom prst="rect">
            <a:avLst/>
          </a:prstGeom>
          <a:noFill/>
        </p:spPr>
        <p:txBody>
          <a:bodyPr wrap="none" rtlCol="0">
            <a:spAutoFit/>
          </a:bodyPr>
          <a:lstStyle/>
          <a:p>
            <a:pPr algn="ctr"/>
            <a:r>
              <a:rPr lang="en-US" sz="2400" dirty="0" smtClean="0"/>
              <a:t>Positive</a:t>
            </a:r>
            <a:endParaRPr lang="en-US" sz="2400" dirty="0"/>
          </a:p>
          <a:p>
            <a:pPr algn="ctr"/>
            <a:r>
              <a:rPr lang="en-US" sz="2400" dirty="0"/>
              <a:t>Inputs</a:t>
            </a:r>
          </a:p>
        </p:txBody>
      </p:sp>
      <p:sp>
        <p:nvSpPr>
          <p:cNvPr id="39" name="Rectangle 38"/>
          <p:cNvSpPr/>
          <p:nvPr/>
        </p:nvSpPr>
        <p:spPr>
          <a:xfrm>
            <a:off x="7194550" y="3442092"/>
            <a:ext cx="228600" cy="228600"/>
          </a:xfrm>
          <a:prstGeom prst="rect">
            <a:avLst/>
          </a:prstGeom>
          <a:noFill/>
          <a:ln w="38100" cmpd="sng">
            <a:solidFill>
              <a:srgbClr val="0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5" name="Rectangle 44"/>
          <p:cNvSpPr/>
          <p:nvPr/>
        </p:nvSpPr>
        <p:spPr>
          <a:xfrm>
            <a:off x="7194550" y="4002386"/>
            <a:ext cx="228600" cy="228600"/>
          </a:xfrm>
          <a:prstGeom prst="rect">
            <a:avLst/>
          </a:prstGeom>
          <a:noFill/>
          <a:ln w="38100" cmpd="sng">
            <a:solidFill>
              <a:srgbClr val="0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1" name="Rectangle 50"/>
          <p:cNvSpPr/>
          <p:nvPr/>
        </p:nvSpPr>
        <p:spPr>
          <a:xfrm>
            <a:off x="7194550" y="4575227"/>
            <a:ext cx="228600" cy="228600"/>
          </a:xfrm>
          <a:prstGeom prst="rect">
            <a:avLst/>
          </a:prstGeom>
          <a:noFill/>
          <a:ln w="38100" cmpd="sng">
            <a:solidFill>
              <a:srgbClr val="0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7" name="Rectangle 56"/>
          <p:cNvSpPr/>
          <p:nvPr/>
        </p:nvSpPr>
        <p:spPr>
          <a:xfrm>
            <a:off x="7194550" y="5131075"/>
            <a:ext cx="228600" cy="228600"/>
          </a:xfrm>
          <a:prstGeom prst="rect">
            <a:avLst/>
          </a:prstGeom>
          <a:noFill/>
          <a:ln w="38100" cmpd="sng">
            <a:solidFill>
              <a:srgbClr val="0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3" name="TextBox 92"/>
          <p:cNvSpPr txBox="1"/>
          <p:nvPr/>
        </p:nvSpPr>
        <p:spPr>
          <a:xfrm>
            <a:off x="6737350" y="4425289"/>
            <a:ext cx="364202" cy="523220"/>
          </a:xfrm>
          <a:prstGeom prst="rect">
            <a:avLst/>
          </a:prstGeom>
          <a:noFill/>
        </p:spPr>
        <p:txBody>
          <a:bodyPr wrap="none" rtlCol="0">
            <a:spAutoFit/>
          </a:bodyPr>
          <a:lstStyle/>
          <a:p>
            <a:r>
              <a:rPr lang="en-US" sz="2800" b="1" dirty="0"/>
              <a:t>=</a:t>
            </a:r>
          </a:p>
        </p:txBody>
      </p:sp>
      <p:cxnSp>
        <p:nvCxnSpPr>
          <p:cNvPr id="115" name="Straight Arrow Connector 114"/>
          <p:cNvCxnSpPr/>
          <p:nvPr/>
        </p:nvCxnSpPr>
        <p:spPr>
          <a:xfrm>
            <a:off x="5740400" y="3001264"/>
            <a:ext cx="609600" cy="0"/>
          </a:xfrm>
          <a:prstGeom prst="straightConnector1">
            <a:avLst/>
          </a:prstGeom>
          <a:ln w="38100" cmpd="sng">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117" name="Straight Arrow Connector 116"/>
          <p:cNvCxnSpPr/>
          <p:nvPr/>
        </p:nvCxnSpPr>
        <p:spPr>
          <a:xfrm>
            <a:off x="5746750" y="3559450"/>
            <a:ext cx="609600" cy="0"/>
          </a:xfrm>
          <a:prstGeom prst="straightConnector1">
            <a:avLst/>
          </a:prstGeom>
          <a:ln w="38100" cmpd="sng">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119" name="Straight Arrow Connector 118"/>
          <p:cNvCxnSpPr/>
          <p:nvPr/>
        </p:nvCxnSpPr>
        <p:spPr>
          <a:xfrm>
            <a:off x="5740400" y="4124897"/>
            <a:ext cx="609600" cy="0"/>
          </a:xfrm>
          <a:prstGeom prst="straightConnector1">
            <a:avLst/>
          </a:prstGeom>
          <a:ln w="38100" cmpd="sng">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121" name="Straight Arrow Connector 120"/>
          <p:cNvCxnSpPr/>
          <p:nvPr/>
        </p:nvCxnSpPr>
        <p:spPr>
          <a:xfrm>
            <a:off x="5746750" y="4702450"/>
            <a:ext cx="609600" cy="0"/>
          </a:xfrm>
          <a:prstGeom prst="straightConnector1">
            <a:avLst/>
          </a:prstGeom>
          <a:ln w="38100" cmpd="sng">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123" name="Straight Arrow Connector 122"/>
          <p:cNvCxnSpPr/>
          <p:nvPr/>
        </p:nvCxnSpPr>
        <p:spPr>
          <a:xfrm>
            <a:off x="5740400" y="5235850"/>
            <a:ext cx="609600" cy="0"/>
          </a:xfrm>
          <a:prstGeom prst="straightConnector1">
            <a:avLst/>
          </a:prstGeom>
          <a:ln w="38100" cmpd="sng">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sp>
        <p:nvSpPr>
          <p:cNvPr id="84" name="TextBox 83"/>
          <p:cNvSpPr txBox="1"/>
          <p:nvPr/>
        </p:nvSpPr>
        <p:spPr>
          <a:xfrm>
            <a:off x="6737350" y="3255708"/>
            <a:ext cx="363501" cy="523220"/>
          </a:xfrm>
          <a:prstGeom prst="rect">
            <a:avLst/>
          </a:prstGeom>
          <a:noFill/>
        </p:spPr>
        <p:txBody>
          <a:bodyPr wrap="none" rtlCol="0">
            <a:spAutoFit/>
          </a:bodyPr>
          <a:lstStyle/>
          <a:p>
            <a:r>
              <a:rPr lang="en-US" sz="2800" b="1" dirty="0" smtClean="0"/>
              <a:t>=</a:t>
            </a:r>
            <a:endParaRPr lang="en-US" sz="2800" b="1" dirty="0"/>
          </a:p>
        </p:txBody>
      </p:sp>
      <p:sp>
        <p:nvSpPr>
          <p:cNvPr id="85" name="TextBox 84"/>
          <p:cNvSpPr txBox="1"/>
          <p:nvPr/>
        </p:nvSpPr>
        <p:spPr>
          <a:xfrm>
            <a:off x="6737350" y="3827259"/>
            <a:ext cx="363501" cy="523220"/>
          </a:xfrm>
          <a:prstGeom prst="rect">
            <a:avLst/>
          </a:prstGeom>
          <a:noFill/>
        </p:spPr>
        <p:txBody>
          <a:bodyPr wrap="none" rtlCol="0">
            <a:spAutoFit/>
          </a:bodyPr>
          <a:lstStyle/>
          <a:p>
            <a:r>
              <a:rPr lang="en-US" sz="2800" b="1" dirty="0" smtClean="0"/>
              <a:t>=</a:t>
            </a:r>
            <a:endParaRPr lang="en-US" sz="2800" b="1" dirty="0"/>
          </a:p>
        </p:txBody>
      </p:sp>
      <p:sp>
        <p:nvSpPr>
          <p:cNvPr id="64" name="Title 129"/>
          <p:cNvSpPr txBox="1">
            <a:spLocks/>
          </p:cNvSpPr>
          <p:nvPr/>
        </p:nvSpPr>
        <p:spPr>
          <a:xfrm>
            <a:off x="457200" y="277390"/>
            <a:ext cx="8229600" cy="1143000"/>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dirty="0" smtClean="0"/>
              <a:t>Generate and Validate Patching</a:t>
            </a:r>
            <a:endParaRPr lang="en-US" dirty="0"/>
          </a:p>
        </p:txBody>
      </p:sp>
      <p:pic>
        <p:nvPicPr>
          <p:cNvPr id="61" name="Picture 60"/>
          <p:cNvPicPr>
            <a:picLocks noChangeAspect="1"/>
          </p:cNvPicPr>
          <p:nvPr/>
        </p:nvPicPr>
        <p:blipFill>
          <a:blip r:embed="rId4"/>
          <a:stretch>
            <a:fillRect/>
          </a:stretch>
        </p:blipFill>
        <p:spPr>
          <a:xfrm>
            <a:off x="4758192" y="4030933"/>
            <a:ext cx="563108" cy="560605"/>
          </a:xfrm>
          <a:prstGeom prst="rect">
            <a:avLst/>
          </a:prstGeom>
        </p:spPr>
      </p:pic>
      <p:grpSp>
        <p:nvGrpSpPr>
          <p:cNvPr id="132" name="Group 131"/>
          <p:cNvGrpSpPr/>
          <p:nvPr/>
        </p:nvGrpSpPr>
        <p:grpSpPr>
          <a:xfrm>
            <a:off x="3365739" y="1377270"/>
            <a:ext cx="613744" cy="785309"/>
            <a:chOff x="3899435" y="2093233"/>
            <a:chExt cx="613744" cy="785309"/>
          </a:xfrm>
        </p:grpSpPr>
        <p:sp>
          <p:nvSpPr>
            <p:cNvPr id="133" name="Rectangle 132"/>
            <p:cNvSpPr/>
            <p:nvPr/>
          </p:nvSpPr>
          <p:spPr>
            <a:xfrm>
              <a:off x="3899435" y="2093233"/>
              <a:ext cx="613744" cy="785309"/>
            </a:xfrm>
            <a:prstGeom prst="rect">
              <a:avLst/>
            </a:prstGeom>
            <a:noFill/>
            <a:ln w="38100" cmpd="sng">
              <a:solidFill>
                <a:schemeClr val="tx1"/>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cxnSp>
          <p:nvCxnSpPr>
            <p:cNvPr id="134" name="Straight Connector 133"/>
            <p:cNvCxnSpPr/>
            <p:nvPr/>
          </p:nvCxnSpPr>
          <p:spPr>
            <a:xfrm>
              <a:off x="3963109" y="2178131"/>
              <a:ext cx="466941"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135" name="Straight Connector 134"/>
            <p:cNvCxnSpPr/>
            <p:nvPr/>
          </p:nvCxnSpPr>
          <p:spPr>
            <a:xfrm>
              <a:off x="3963109" y="2263030"/>
              <a:ext cx="466941"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136" name="Straight Connector 135"/>
            <p:cNvCxnSpPr/>
            <p:nvPr/>
          </p:nvCxnSpPr>
          <p:spPr>
            <a:xfrm>
              <a:off x="3963109" y="2347928"/>
              <a:ext cx="466941"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137" name="Straight Connector 136"/>
            <p:cNvCxnSpPr/>
            <p:nvPr/>
          </p:nvCxnSpPr>
          <p:spPr>
            <a:xfrm>
              <a:off x="3963109" y="2432826"/>
              <a:ext cx="466941"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138" name="Straight Connector 137"/>
            <p:cNvCxnSpPr/>
            <p:nvPr/>
          </p:nvCxnSpPr>
          <p:spPr>
            <a:xfrm>
              <a:off x="3963109" y="2517724"/>
              <a:ext cx="466941"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139" name="Straight Connector 138"/>
            <p:cNvCxnSpPr/>
            <p:nvPr/>
          </p:nvCxnSpPr>
          <p:spPr>
            <a:xfrm>
              <a:off x="3963109" y="2602622"/>
              <a:ext cx="466941"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140" name="Straight Connector 139"/>
            <p:cNvCxnSpPr/>
            <p:nvPr/>
          </p:nvCxnSpPr>
          <p:spPr>
            <a:xfrm>
              <a:off x="3963109" y="2687521"/>
              <a:ext cx="466941"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141" name="Straight Connector 140"/>
            <p:cNvCxnSpPr/>
            <p:nvPr/>
          </p:nvCxnSpPr>
          <p:spPr>
            <a:xfrm>
              <a:off x="3963109" y="2772419"/>
              <a:ext cx="466941" cy="0"/>
            </a:xfrm>
            <a:prstGeom prst="line">
              <a:avLst/>
            </a:prstGeom>
          </p:spPr>
          <p:style>
            <a:lnRef idx="2">
              <a:schemeClr val="accent1"/>
            </a:lnRef>
            <a:fillRef idx="0">
              <a:schemeClr val="accent1"/>
            </a:fillRef>
            <a:effectRef idx="1">
              <a:schemeClr val="accent1"/>
            </a:effectRef>
            <a:fontRef idx="minor">
              <a:schemeClr val="tx1"/>
            </a:fontRef>
          </p:style>
        </p:cxnSp>
        <p:pic>
          <p:nvPicPr>
            <p:cNvPr id="142" name="Picture 78" descr="gray.jpg"/>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4266001" y="2611466"/>
              <a:ext cx="104354" cy="10877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43" name="Picture 14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175907" y="2517724"/>
              <a:ext cx="199313" cy="20738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44" name="Picture 143"/>
            <p:cNvPicPr>
              <a:picLocks noChangeAspect="1"/>
            </p:cNvPicPr>
            <p:nvPr/>
          </p:nvPicPr>
          <p:blipFill>
            <a:blip r:embed="rId4"/>
            <a:stretch>
              <a:fillRect/>
            </a:stretch>
          </p:blipFill>
          <p:spPr>
            <a:xfrm>
              <a:off x="3976042" y="2495259"/>
              <a:ext cx="240999" cy="239928"/>
            </a:xfrm>
            <a:prstGeom prst="rect">
              <a:avLst/>
            </a:prstGeom>
            <a:ln w="28575" cmpd="sng">
              <a:solidFill>
                <a:srgbClr val="008000"/>
              </a:solidFill>
            </a:ln>
          </p:spPr>
        </p:pic>
      </p:grpSp>
      <p:grpSp>
        <p:nvGrpSpPr>
          <p:cNvPr id="158" name="Group 157"/>
          <p:cNvGrpSpPr/>
          <p:nvPr/>
        </p:nvGrpSpPr>
        <p:grpSpPr>
          <a:xfrm>
            <a:off x="4937291" y="1377270"/>
            <a:ext cx="613744" cy="785309"/>
            <a:chOff x="3084462" y="5593794"/>
            <a:chExt cx="613744" cy="785309"/>
          </a:xfrm>
        </p:grpSpPr>
        <p:sp>
          <p:nvSpPr>
            <p:cNvPr id="159" name="Rectangle 158"/>
            <p:cNvSpPr/>
            <p:nvPr/>
          </p:nvSpPr>
          <p:spPr>
            <a:xfrm>
              <a:off x="3084462" y="5593794"/>
              <a:ext cx="613744" cy="785309"/>
            </a:xfrm>
            <a:prstGeom prst="rect">
              <a:avLst/>
            </a:prstGeom>
            <a:noFill/>
            <a:ln w="38100" cmpd="sng">
              <a:solidFill>
                <a:schemeClr val="tx1"/>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cxnSp>
          <p:nvCxnSpPr>
            <p:cNvPr id="160" name="Straight Connector 159"/>
            <p:cNvCxnSpPr/>
            <p:nvPr/>
          </p:nvCxnSpPr>
          <p:spPr>
            <a:xfrm>
              <a:off x="3148136" y="5678692"/>
              <a:ext cx="466941"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161" name="Straight Connector 160"/>
            <p:cNvCxnSpPr/>
            <p:nvPr/>
          </p:nvCxnSpPr>
          <p:spPr>
            <a:xfrm>
              <a:off x="3148136" y="5763591"/>
              <a:ext cx="466941"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162" name="Straight Connector 161"/>
            <p:cNvCxnSpPr/>
            <p:nvPr/>
          </p:nvCxnSpPr>
          <p:spPr>
            <a:xfrm>
              <a:off x="3148136" y="5848489"/>
              <a:ext cx="466941"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163" name="Straight Connector 162"/>
            <p:cNvCxnSpPr/>
            <p:nvPr/>
          </p:nvCxnSpPr>
          <p:spPr>
            <a:xfrm>
              <a:off x="3148136" y="5933387"/>
              <a:ext cx="466941"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164" name="Straight Connector 163"/>
            <p:cNvCxnSpPr/>
            <p:nvPr/>
          </p:nvCxnSpPr>
          <p:spPr>
            <a:xfrm>
              <a:off x="3148136" y="6018285"/>
              <a:ext cx="466941"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165" name="Straight Connector 164"/>
            <p:cNvCxnSpPr/>
            <p:nvPr/>
          </p:nvCxnSpPr>
          <p:spPr>
            <a:xfrm>
              <a:off x="3148136" y="6103183"/>
              <a:ext cx="466941"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166" name="Straight Connector 165"/>
            <p:cNvCxnSpPr/>
            <p:nvPr/>
          </p:nvCxnSpPr>
          <p:spPr>
            <a:xfrm>
              <a:off x="3148136" y="6188082"/>
              <a:ext cx="466941"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167" name="Straight Connector 166"/>
            <p:cNvCxnSpPr/>
            <p:nvPr/>
          </p:nvCxnSpPr>
          <p:spPr>
            <a:xfrm>
              <a:off x="3148136" y="6272980"/>
              <a:ext cx="466941" cy="0"/>
            </a:xfrm>
            <a:prstGeom prst="line">
              <a:avLst/>
            </a:prstGeom>
          </p:spPr>
          <p:style>
            <a:lnRef idx="2">
              <a:schemeClr val="accent1"/>
            </a:lnRef>
            <a:fillRef idx="0">
              <a:schemeClr val="accent1"/>
            </a:fillRef>
            <a:effectRef idx="1">
              <a:schemeClr val="accent1"/>
            </a:effectRef>
            <a:fontRef idx="minor">
              <a:schemeClr val="tx1"/>
            </a:fontRef>
          </p:style>
        </p:cxnSp>
        <p:pic>
          <p:nvPicPr>
            <p:cNvPr id="168" name="Picture 78" descr="gray.jpg"/>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3451028" y="6112027"/>
              <a:ext cx="104354" cy="10877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69" name="Picture 168"/>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360934" y="6018285"/>
              <a:ext cx="199313" cy="20738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70" name="Picture 169"/>
            <p:cNvPicPr>
              <a:picLocks noChangeAspect="1"/>
            </p:cNvPicPr>
            <p:nvPr/>
          </p:nvPicPr>
          <p:blipFill>
            <a:blip r:embed="rId4"/>
            <a:stretch>
              <a:fillRect/>
            </a:stretch>
          </p:blipFill>
          <p:spPr>
            <a:xfrm>
              <a:off x="3210029" y="6058965"/>
              <a:ext cx="240999" cy="239928"/>
            </a:xfrm>
            <a:prstGeom prst="rect">
              <a:avLst/>
            </a:prstGeom>
            <a:ln w="28575" cmpd="sng">
              <a:solidFill>
                <a:srgbClr val="660066"/>
              </a:solidFill>
            </a:ln>
          </p:spPr>
        </p:pic>
      </p:grpSp>
      <p:grpSp>
        <p:nvGrpSpPr>
          <p:cNvPr id="171" name="Group 170"/>
          <p:cNvGrpSpPr/>
          <p:nvPr/>
        </p:nvGrpSpPr>
        <p:grpSpPr>
          <a:xfrm>
            <a:off x="4151515" y="1377270"/>
            <a:ext cx="613744" cy="785309"/>
            <a:chOff x="4820730" y="5593794"/>
            <a:chExt cx="613744" cy="785309"/>
          </a:xfrm>
        </p:grpSpPr>
        <p:sp>
          <p:nvSpPr>
            <p:cNvPr id="172" name="Rectangle 171"/>
            <p:cNvSpPr/>
            <p:nvPr/>
          </p:nvSpPr>
          <p:spPr>
            <a:xfrm>
              <a:off x="4820730" y="5593794"/>
              <a:ext cx="613744" cy="785309"/>
            </a:xfrm>
            <a:prstGeom prst="rect">
              <a:avLst/>
            </a:prstGeom>
            <a:noFill/>
            <a:ln w="38100" cmpd="sng">
              <a:solidFill>
                <a:schemeClr val="tx1"/>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cxnSp>
          <p:nvCxnSpPr>
            <p:cNvPr id="173" name="Straight Connector 172"/>
            <p:cNvCxnSpPr/>
            <p:nvPr/>
          </p:nvCxnSpPr>
          <p:spPr>
            <a:xfrm>
              <a:off x="4884404" y="5678692"/>
              <a:ext cx="466941"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174" name="Straight Connector 173"/>
            <p:cNvCxnSpPr/>
            <p:nvPr/>
          </p:nvCxnSpPr>
          <p:spPr>
            <a:xfrm>
              <a:off x="4884404" y="5763591"/>
              <a:ext cx="466941"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175" name="Straight Connector 174"/>
            <p:cNvCxnSpPr/>
            <p:nvPr/>
          </p:nvCxnSpPr>
          <p:spPr>
            <a:xfrm>
              <a:off x="4884404" y="5848489"/>
              <a:ext cx="466941"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176" name="Straight Connector 175"/>
            <p:cNvCxnSpPr/>
            <p:nvPr/>
          </p:nvCxnSpPr>
          <p:spPr>
            <a:xfrm>
              <a:off x="4884404" y="5933387"/>
              <a:ext cx="466941"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177" name="Straight Connector 176"/>
            <p:cNvCxnSpPr/>
            <p:nvPr/>
          </p:nvCxnSpPr>
          <p:spPr>
            <a:xfrm>
              <a:off x="4884404" y="6018285"/>
              <a:ext cx="466941"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178" name="Straight Connector 177"/>
            <p:cNvCxnSpPr/>
            <p:nvPr/>
          </p:nvCxnSpPr>
          <p:spPr>
            <a:xfrm>
              <a:off x="4884404" y="6103183"/>
              <a:ext cx="466941"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179" name="Straight Connector 178"/>
            <p:cNvCxnSpPr/>
            <p:nvPr/>
          </p:nvCxnSpPr>
          <p:spPr>
            <a:xfrm>
              <a:off x="4884404" y="6188082"/>
              <a:ext cx="466941"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180" name="Straight Connector 179"/>
            <p:cNvCxnSpPr/>
            <p:nvPr/>
          </p:nvCxnSpPr>
          <p:spPr>
            <a:xfrm>
              <a:off x="4884404" y="6272980"/>
              <a:ext cx="466941" cy="0"/>
            </a:xfrm>
            <a:prstGeom prst="line">
              <a:avLst/>
            </a:prstGeom>
          </p:spPr>
          <p:style>
            <a:lnRef idx="2">
              <a:schemeClr val="accent1"/>
            </a:lnRef>
            <a:fillRef idx="0">
              <a:schemeClr val="accent1"/>
            </a:fillRef>
            <a:effectRef idx="1">
              <a:schemeClr val="accent1"/>
            </a:effectRef>
            <a:fontRef idx="minor">
              <a:schemeClr val="tx1"/>
            </a:fontRef>
          </p:style>
        </p:cxnSp>
        <p:pic>
          <p:nvPicPr>
            <p:cNvPr id="181" name="Picture 78" descr="gray.jpg"/>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5187296" y="6112027"/>
              <a:ext cx="104354" cy="10877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82" name="Picture 18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097202" y="6018285"/>
              <a:ext cx="199313" cy="20738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83" name="Picture 182"/>
            <p:cNvPicPr>
              <a:picLocks noChangeAspect="1"/>
            </p:cNvPicPr>
            <p:nvPr/>
          </p:nvPicPr>
          <p:blipFill>
            <a:blip r:embed="rId4"/>
            <a:stretch>
              <a:fillRect/>
            </a:stretch>
          </p:blipFill>
          <p:spPr>
            <a:xfrm>
              <a:off x="4928282" y="5659330"/>
              <a:ext cx="240999" cy="239928"/>
            </a:xfrm>
            <a:prstGeom prst="rect">
              <a:avLst/>
            </a:prstGeom>
            <a:ln w="28575" cmpd="sng">
              <a:solidFill>
                <a:srgbClr val="FF6600"/>
              </a:solidFill>
            </a:ln>
          </p:spPr>
        </p:pic>
      </p:grpSp>
      <p:sp>
        <p:nvSpPr>
          <p:cNvPr id="184" name="Oval 183"/>
          <p:cNvSpPr/>
          <p:nvPr/>
        </p:nvSpPr>
        <p:spPr>
          <a:xfrm>
            <a:off x="2608563" y="2889827"/>
            <a:ext cx="228600" cy="228600"/>
          </a:xfrm>
          <a:prstGeom prst="ellipse">
            <a:avLst/>
          </a:prstGeom>
          <a:solidFill>
            <a:srgbClr val="008000"/>
          </a:solidFill>
          <a:ln w="38100" cmpd="sng">
            <a:solidFill>
              <a:srgbClr val="008000"/>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185" name="Oval 184"/>
          <p:cNvSpPr/>
          <p:nvPr/>
        </p:nvSpPr>
        <p:spPr>
          <a:xfrm>
            <a:off x="2608563" y="3445490"/>
            <a:ext cx="228600" cy="228600"/>
          </a:xfrm>
          <a:prstGeom prst="ellipse">
            <a:avLst/>
          </a:prstGeom>
          <a:solidFill>
            <a:srgbClr val="008000"/>
          </a:solidFill>
          <a:ln w="38100" cmpd="sng">
            <a:solidFill>
              <a:srgbClr val="008000"/>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186" name="Oval 185"/>
          <p:cNvSpPr/>
          <p:nvPr/>
        </p:nvSpPr>
        <p:spPr>
          <a:xfrm>
            <a:off x="2597723" y="5131075"/>
            <a:ext cx="228600" cy="228600"/>
          </a:xfrm>
          <a:prstGeom prst="ellipse">
            <a:avLst/>
          </a:prstGeom>
          <a:solidFill>
            <a:srgbClr val="008000"/>
          </a:solidFill>
          <a:ln w="38100" cmpd="sng">
            <a:solidFill>
              <a:srgbClr val="008000"/>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187" name="Oval 186"/>
          <p:cNvSpPr/>
          <p:nvPr/>
        </p:nvSpPr>
        <p:spPr>
          <a:xfrm>
            <a:off x="2608563" y="4579456"/>
            <a:ext cx="228600" cy="228600"/>
          </a:xfrm>
          <a:prstGeom prst="ellipse">
            <a:avLst/>
          </a:prstGeom>
          <a:solidFill>
            <a:srgbClr val="008000"/>
          </a:solidFill>
          <a:ln w="38100" cmpd="sng">
            <a:solidFill>
              <a:srgbClr val="008000"/>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189" name="Rectangle 188"/>
          <p:cNvSpPr/>
          <p:nvPr/>
        </p:nvSpPr>
        <p:spPr>
          <a:xfrm>
            <a:off x="6354593" y="4577297"/>
            <a:ext cx="228600" cy="228600"/>
          </a:xfrm>
          <a:prstGeom prst="rect">
            <a:avLst/>
          </a:prstGeom>
          <a:solidFill>
            <a:srgbClr val="008000"/>
          </a:solidFill>
          <a:ln w="38100" cmpd="sng">
            <a:solidFill>
              <a:srgbClr val="008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91" name="Rectangle 190"/>
          <p:cNvSpPr/>
          <p:nvPr/>
        </p:nvSpPr>
        <p:spPr>
          <a:xfrm>
            <a:off x="6354593" y="2886964"/>
            <a:ext cx="228600" cy="228600"/>
          </a:xfrm>
          <a:prstGeom prst="rect">
            <a:avLst/>
          </a:prstGeom>
          <a:solidFill>
            <a:srgbClr val="008000"/>
          </a:solidFill>
          <a:ln w="38100" cmpd="sng">
            <a:solidFill>
              <a:srgbClr val="008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92" name="Rectangle 191"/>
          <p:cNvSpPr/>
          <p:nvPr/>
        </p:nvSpPr>
        <p:spPr>
          <a:xfrm>
            <a:off x="6354593" y="3442092"/>
            <a:ext cx="228600" cy="228600"/>
          </a:xfrm>
          <a:prstGeom prst="rect">
            <a:avLst/>
          </a:prstGeom>
          <a:solidFill>
            <a:srgbClr val="008000"/>
          </a:solidFill>
          <a:ln w="38100" cmpd="sng">
            <a:solidFill>
              <a:srgbClr val="008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93" name="Rectangle 192"/>
          <p:cNvSpPr/>
          <p:nvPr/>
        </p:nvSpPr>
        <p:spPr>
          <a:xfrm>
            <a:off x="6343040" y="5128033"/>
            <a:ext cx="228600" cy="228600"/>
          </a:xfrm>
          <a:prstGeom prst="rect">
            <a:avLst/>
          </a:prstGeom>
          <a:solidFill>
            <a:srgbClr val="008000"/>
          </a:solidFill>
          <a:ln w="38100" cmpd="sng">
            <a:solidFill>
              <a:srgbClr val="008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0" name="TextBox 129"/>
          <p:cNvSpPr txBox="1"/>
          <p:nvPr/>
        </p:nvSpPr>
        <p:spPr>
          <a:xfrm>
            <a:off x="946601" y="6040728"/>
            <a:ext cx="5768756" cy="523220"/>
          </a:xfrm>
          <a:prstGeom prst="rect">
            <a:avLst/>
          </a:prstGeom>
          <a:noFill/>
        </p:spPr>
        <p:txBody>
          <a:bodyPr wrap="square" rtlCol="0">
            <a:spAutoFit/>
          </a:bodyPr>
          <a:lstStyle/>
          <a:p>
            <a:r>
              <a:rPr lang="en-US" sz="2800" dirty="0" smtClean="0"/>
              <a:t>Collect all of the patches that validate</a:t>
            </a:r>
            <a:endParaRPr lang="en-US" sz="2800" dirty="0"/>
          </a:p>
        </p:txBody>
      </p:sp>
      <p:pic>
        <p:nvPicPr>
          <p:cNvPr id="194" name="Picture 193"/>
          <p:cNvPicPr>
            <a:picLocks noChangeAspect="1"/>
          </p:cNvPicPr>
          <p:nvPr/>
        </p:nvPicPr>
        <p:blipFill>
          <a:blip r:embed="rId4"/>
          <a:stretch>
            <a:fillRect/>
          </a:stretch>
        </p:blipFill>
        <p:spPr>
          <a:xfrm>
            <a:off x="6562005" y="6022035"/>
            <a:ext cx="563108" cy="560605"/>
          </a:xfrm>
          <a:prstGeom prst="rect">
            <a:avLst/>
          </a:prstGeom>
          <a:solidFill>
            <a:schemeClr val="bg1"/>
          </a:solidFill>
          <a:ln w="38100" cmpd="sng">
            <a:solidFill>
              <a:schemeClr val="bg1"/>
            </a:solidFill>
          </a:ln>
        </p:spPr>
      </p:pic>
      <p:sp>
        <p:nvSpPr>
          <p:cNvPr id="195" name="Oval 194"/>
          <p:cNvSpPr/>
          <p:nvPr/>
        </p:nvSpPr>
        <p:spPr>
          <a:xfrm>
            <a:off x="2597723" y="4004412"/>
            <a:ext cx="228600" cy="228600"/>
          </a:xfrm>
          <a:prstGeom prst="ellipse">
            <a:avLst/>
          </a:prstGeom>
          <a:solidFill>
            <a:srgbClr val="008000"/>
          </a:solidFill>
          <a:ln w="38100" cmpd="sng">
            <a:solidFill>
              <a:srgbClr val="008000"/>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196" name="Rectangle 195"/>
          <p:cNvSpPr/>
          <p:nvPr/>
        </p:nvSpPr>
        <p:spPr>
          <a:xfrm>
            <a:off x="6356350" y="4002386"/>
            <a:ext cx="228600" cy="228600"/>
          </a:xfrm>
          <a:prstGeom prst="rect">
            <a:avLst/>
          </a:prstGeom>
          <a:solidFill>
            <a:srgbClr val="008000"/>
          </a:solidFill>
          <a:ln w="38100" cmpd="sng">
            <a:solidFill>
              <a:srgbClr val="008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97" name="Right Arrow 196"/>
          <p:cNvSpPr/>
          <p:nvPr/>
        </p:nvSpPr>
        <p:spPr>
          <a:xfrm rot="5400000">
            <a:off x="5050705" y="2244861"/>
            <a:ext cx="369332" cy="397461"/>
          </a:xfrm>
          <a:prstGeom prst="rightArrow">
            <a:avLst/>
          </a:prstGeom>
          <a:solidFill>
            <a:srgbClr val="FFFF00"/>
          </a:solidFill>
          <a:ln w="12700" cmpd="sng">
            <a:solidFill>
              <a:srgbClr val="FF66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7" name="TextBox 96"/>
          <p:cNvSpPr txBox="1"/>
          <p:nvPr/>
        </p:nvSpPr>
        <p:spPr>
          <a:xfrm>
            <a:off x="6222171" y="1377270"/>
            <a:ext cx="2173357" cy="1323439"/>
          </a:xfrm>
          <a:prstGeom prst="rect">
            <a:avLst/>
          </a:prstGeom>
          <a:noFill/>
          <a:ln>
            <a:solidFill>
              <a:schemeClr val="tx1"/>
            </a:solidFill>
          </a:ln>
        </p:spPr>
        <p:txBody>
          <a:bodyPr wrap="square" rtlCol="0">
            <a:spAutoFit/>
          </a:bodyPr>
          <a:lstStyle/>
          <a:p>
            <a:r>
              <a:rPr lang="is-IS" sz="2000" dirty="0" smtClean="0"/>
              <a:t>…</a:t>
            </a:r>
          </a:p>
          <a:p>
            <a:r>
              <a:rPr lang="en-US" sz="2000" dirty="0" smtClean="0">
                <a:solidFill>
                  <a:srgbClr val="00B050"/>
                </a:solidFill>
              </a:rPr>
              <a:t>if (p != 0) return;</a:t>
            </a:r>
          </a:p>
          <a:p>
            <a:r>
              <a:rPr lang="en-US" sz="2000" dirty="0" smtClean="0"/>
              <a:t>p-</a:t>
            </a:r>
            <a:r>
              <a:rPr lang="en-US" sz="2000" dirty="0"/>
              <a:t>&gt;</a:t>
            </a:r>
            <a:r>
              <a:rPr lang="en-US" sz="2000" dirty="0" smtClean="0"/>
              <a:t>f1 </a:t>
            </a:r>
            <a:r>
              <a:rPr lang="en-US" sz="2000" dirty="0"/>
              <a:t>= y</a:t>
            </a:r>
            <a:r>
              <a:rPr lang="en-US" sz="2000" dirty="0" smtClean="0"/>
              <a:t>;</a:t>
            </a:r>
          </a:p>
          <a:p>
            <a:r>
              <a:rPr lang="is-IS" sz="2000" dirty="0" smtClean="0"/>
              <a:t>…</a:t>
            </a:r>
            <a:endParaRPr lang="en-US" sz="2000" dirty="0"/>
          </a:p>
        </p:txBody>
      </p:sp>
      <p:sp>
        <p:nvSpPr>
          <p:cNvPr id="3" name="Slide Number Placeholder 2"/>
          <p:cNvSpPr>
            <a:spLocks noGrp="1"/>
          </p:cNvSpPr>
          <p:nvPr>
            <p:ph type="sldNum" sz="quarter" idx="12"/>
          </p:nvPr>
        </p:nvSpPr>
        <p:spPr/>
        <p:txBody>
          <a:bodyPr/>
          <a:lstStyle/>
          <a:p>
            <a:fld id="{EDFC4091-B588-AE4D-839F-133859BC685A}" type="slidenum">
              <a:rPr lang="en-US" smtClean="0"/>
              <a:t>6</a:t>
            </a:fld>
            <a:endParaRPr lang="en-US"/>
          </a:p>
        </p:txBody>
      </p:sp>
    </p:spTree>
    <p:extLst>
      <p:ext uri="{BB962C8B-B14F-4D97-AF65-F5344CB8AC3E}">
        <p14:creationId xmlns:p14="http://schemas.microsoft.com/office/powerpoint/2010/main" val="29971945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sz="3600" dirty="0" smtClean="0"/>
              <a:t>Are all validated patches correct?</a:t>
            </a:r>
            <a:endParaRPr lang="en-US" sz="3600" dirty="0"/>
          </a:p>
        </p:txBody>
      </p:sp>
      <p:sp>
        <p:nvSpPr>
          <p:cNvPr id="3" name="TextBox 2"/>
          <p:cNvSpPr txBox="1"/>
          <p:nvPr/>
        </p:nvSpPr>
        <p:spPr>
          <a:xfrm>
            <a:off x="3400333" y="3277284"/>
            <a:ext cx="2343333" cy="646331"/>
          </a:xfrm>
          <a:prstGeom prst="rect">
            <a:avLst/>
          </a:prstGeom>
          <a:noFill/>
        </p:spPr>
        <p:txBody>
          <a:bodyPr wrap="square" rtlCol="0">
            <a:spAutoFit/>
          </a:bodyPr>
          <a:lstStyle/>
          <a:p>
            <a:pPr algn="ctr"/>
            <a:r>
              <a:rPr lang="en-US" sz="3600" b="1" dirty="0" smtClean="0"/>
              <a:t>No!</a:t>
            </a:r>
            <a:endParaRPr lang="en-US" sz="3600" b="1" dirty="0"/>
          </a:p>
        </p:txBody>
      </p:sp>
      <p:sp>
        <p:nvSpPr>
          <p:cNvPr id="4" name="Slide Number Placeholder 3"/>
          <p:cNvSpPr>
            <a:spLocks noGrp="1"/>
          </p:cNvSpPr>
          <p:nvPr>
            <p:ph type="sldNum" sz="quarter" idx="12"/>
          </p:nvPr>
        </p:nvSpPr>
        <p:spPr/>
        <p:txBody>
          <a:bodyPr/>
          <a:lstStyle/>
          <a:p>
            <a:fld id="{EDFC4091-B588-AE4D-839F-133859BC685A}" type="slidenum">
              <a:rPr lang="en-US" smtClean="0"/>
              <a:t>7</a:t>
            </a:fld>
            <a:endParaRPr lang="en-US"/>
          </a:p>
        </p:txBody>
      </p:sp>
    </p:spTree>
    <p:extLst>
      <p:ext uri="{BB962C8B-B14F-4D97-AF65-F5344CB8AC3E}">
        <p14:creationId xmlns:p14="http://schemas.microsoft.com/office/powerpoint/2010/main" val="8440501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3536950" y="2753297"/>
            <a:ext cx="2203450" cy="2819400"/>
            <a:chOff x="3657600" y="2753297"/>
            <a:chExt cx="2203450" cy="2819400"/>
          </a:xfrm>
        </p:grpSpPr>
        <p:cxnSp>
          <p:nvCxnSpPr>
            <p:cNvPr id="75" name="Straight Connector 74"/>
            <p:cNvCxnSpPr/>
            <p:nvPr/>
          </p:nvCxnSpPr>
          <p:spPr>
            <a:xfrm>
              <a:off x="3886200" y="4124897"/>
              <a:ext cx="1676400"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76" name="Straight Connector 75"/>
            <p:cNvCxnSpPr/>
            <p:nvPr/>
          </p:nvCxnSpPr>
          <p:spPr>
            <a:xfrm>
              <a:off x="3886200" y="4277297"/>
              <a:ext cx="1676400"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77" name="Straight Connector 76"/>
            <p:cNvCxnSpPr/>
            <p:nvPr/>
          </p:nvCxnSpPr>
          <p:spPr>
            <a:xfrm>
              <a:off x="3886200" y="4429697"/>
              <a:ext cx="1676400"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78" name="Straight Connector 77"/>
            <p:cNvCxnSpPr/>
            <p:nvPr/>
          </p:nvCxnSpPr>
          <p:spPr>
            <a:xfrm>
              <a:off x="3886200" y="4582097"/>
              <a:ext cx="1676400"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68" name="Straight Connector 67"/>
            <p:cNvCxnSpPr/>
            <p:nvPr/>
          </p:nvCxnSpPr>
          <p:spPr>
            <a:xfrm>
              <a:off x="3886200" y="3058097"/>
              <a:ext cx="1676400"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69" name="Straight Connector 68"/>
            <p:cNvCxnSpPr/>
            <p:nvPr/>
          </p:nvCxnSpPr>
          <p:spPr>
            <a:xfrm>
              <a:off x="3886200" y="3210497"/>
              <a:ext cx="1676400"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70" name="Straight Connector 69"/>
            <p:cNvCxnSpPr/>
            <p:nvPr/>
          </p:nvCxnSpPr>
          <p:spPr>
            <a:xfrm>
              <a:off x="3886200" y="3362897"/>
              <a:ext cx="1676400"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71" name="Straight Connector 70"/>
            <p:cNvCxnSpPr/>
            <p:nvPr/>
          </p:nvCxnSpPr>
          <p:spPr>
            <a:xfrm>
              <a:off x="3886200" y="3515297"/>
              <a:ext cx="1676400"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72" name="Straight Connector 71"/>
            <p:cNvCxnSpPr/>
            <p:nvPr/>
          </p:nvCxnSpPr>
          <p:spPr>
            <a:xfrm>
              <a:off x="3886200" y="3667697"/>
              <a:ext cx="1676400" cy="0"/>
            </a:xfrm>
            <a:prstGeom prst="line">
              <a:avLst/>
            </a:prstGeom>
          </p:spPr>
          <p:style>
            <a:lnRef idx="2">
              <a:schemeClr val="accent1"/>
            </a:lnRef>
            <a:fillRef idx="0">
              <a:schemeClr val="accent1"/>
            </a:fillRef>
            <a:effectRef idx="1">
              <a:schemeClr val="accent1"/>
            </a:effectRef>
            <a:fontRef idx="minor">
              <a:schemeClr val="tx1"/>
            </a:fontRef>
          </p:style>
        </p:cxnSp>
        <p:pic>
          <p:nvPicPr>
            <p:cNvPr id="91" name="Picture 90"/>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973638" y="4146751"/>
              <a:ext cx="392112" cy="40798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66" name="Rectangle 65"/>
            <p:cNvSpPr/>
            <p:nvPr/>
          </p:nvSpPr>
          <p:spPr>
            <a:xfrm>
              <a:off x="3657600" y="2753297"/>
              <a:ext cx="2203450" cy="2819400"/>
            </a:xfrm>
            <a:prstGeom prst="rect">
              <a:avLst/>
            </a:prstGeom>
            <a:noFill/>
            <a:ln w="38100" cmpd="sng">
              <a:solidFill>
                <a:schemeClr val="tx1"/>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cxnSp>
          <p:nvCxnSpPr>
            <p:cNvPr id="73" name="Straight Connector 72"/>
            <p:cNvCxnSpPr/>
            <p:nvPr/>
          </p:nvCxnSpPr>
          <p:spPr>
            <a:xfrm>
              <a:off x="3886200" y="3820097"/>
              <a:ext cx="1676400"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74" name="Straight Connector 73"/>
            <p:cNvCxnSpPr/>
            <p:nvPr/>
          </p:nvCxnSpPr>
          <p:spPr>
            <a:xfrm>
              <a:off x="3886200" y="3972497"/>
              <a:ext cx="1676400"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79" name="Straight Connector 78"/>
            <p:cNvCxnSpPr/>
            <p:nvPr/>
          </p:nvCxnSpPr>
          <p:spPr>
            <a:xfrm>
              <a:off x="3886200" y="4734497"/>
              <a:ext cx="1676400"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80" name="Straight Connector 79"/>
            <p:cNvCxnSpPr/>
            <p:nvPr/>
          </p:nvCxnSpPr>
          <p:spPr>
            <a:xfrm>
              <a:off x="3886200" y="4886897"/>
              <a:ext cx="1676400"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81" name="Straight Connector 80"/>
            <p:cNvCxnSpPr/>
            <p:nvPr/>
          </p:nvCxnSpPr>
          <p:spPr>
            <a:xfrm>
              <a:off x="3886200" y="5039297"/>
              <a:ext cx="1676400"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82" name="Straight Connector 81"/>
            <p:cNvCxnSpPr/>
            <p:nvPr/>
          </p:nvCxnSpPr>
          <p:spPr>
            <a:xfrm>
              <a:off x="3886200" y="5191697"/>
              <a:ext cx="1676400"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83" name="Straight Connector 82"/>
            <p:cNvCxnSpPr/>
            <p:nvPr/>
          </p:nvCxnSpPr>
          <p:spPr>
            <a:xfrm>
              <a:off x="3886200" y="5344097"/>
              <a:ext cx="1676400" cy="0"/>
            </a:xfrm>
            <a:prstGeom prst="line">
              <a:avLst/>
            </a:prstGeom>
          </p:spPr>
          <p:style>
            <a:lnRef idx="2">
              <a:schemeClr val="accent1"/>
            </a:lnRef>
            <a:fillRef idx="0">
              <a:schemeClr val="accent1"/>
            </a:fillRef>
            <a:effectRef idx="1">
              <a:schemeClr val="accent1"/>
            </a:effectRef>
            <a:fontRef idx="minor">
              <a:schemeClr val="tx1"/>
            </a:fontRef>
          </p:style>
        </p:cxnSp>
      </p:grpSp>
      <p:sp>
        <p:nvSpPr>
          <p:cNvPr id="63" name="TextBox 62"/>
          <p:cNvSpPr txBox="1"/>
          <p:nvPr/>
        </p:nvSpPr>
        <p:spPr>
          <a:xfrm>
            <a:off x="6718506" y="4944020"/>
            <a:ext cx="364202" cy="523220"/>
          </a:xfrm>
          <a:prstGeom prst="rect">
            <a:avLst/>
          </a:prstGeom>
          <a:noFill/>
        </p:spPr>
        <p:txBody>
          <a:bodyPr wrap="none" rtlCol="0">
            <a:spAutoFit/>
          </a:bodyPr>
          <a:lstStyle/>
          <a:p>
            <a:r>
              <a:rPr lang="en-US" sz="2800" b="1" dirty="0"/>
              <a:t>=</a:t>
            </a:r>
          </a:p>
        </p:txBody>
      </p:sp>
      <p:cxnSp>
        <p:nvCxnSpPr>
          <p:cNvPr id="112" name="Straight Arrow Connector 111"/>
          <p:cNvCxnSpPr/>
          <p:nvPr/>
        </p:nvCxnSpPr>
        <p:spPr>
          <a:xfrm>
            <a:off x="2851150" y="2999231"/>
            <a:ext cx="609600" cy="2034"/>
          </a:xfrm>
          <a:prstGeom prst="straightConnector1">
            <a:avLst/>
          </a:prstGeom>
          <a:ln w="38100" cmpd="sng">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116" name="Straight Arrow Connector 115"/>
          <p:cNvCxnSpPr/>
          <p:nvPr/>
        </p:nvCxnSpPr>
        <p:spPr>
          <a:xfrm>
            <a:off x="2857500" y="3559450"/>
            <a:ext cx="609600" cy="0"/>
          </a:xfrm>
          <a:prstGeom prst="straightConnector1">
            <a:avLst/>
          </a:prstGeom>
          <a:ln w="38100" cmpd="sng">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118" name="Straight Arrow Connector 117"/>
          <p:cNvCxnSpPr/>
          <p:nvPr/>
        </p:nvCxnSpPr>
        <p:spPr>
          <a:xfrm>
            <a:off x="2851150" y="4124897"/>
            <a:ext cx="609600" cy="0"/>
          </a:xfrm>
          <a:prstGeom prst="straightConnector1">
            <a:avLst/>
          </a:prstGeom>
          <a:ln w="38100" cmpd="sng">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120" name="Straight Arrow Connector 119"/>
          <p:cNvCxnSpPr/>
          <p:nvPr/>
        </p:nvCxnSpPr>
        <p:spPr>
          <a:xfrm>
            <a:off x="2857500" y="4702450"/>
            <a:ext cx="609600" cy="0"/>
          </a:xfrm>
          <a:prstGeom prst="straightConnector1">
            <a:avLst/>
          </a:prstGeom>
          <a:ln w="38100" cmpd="sng">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122" name="Straight Arrow Connector 121"/>
          <p:cNvCxnSpPr/>
          <p:nvPr/>
        </p:nvCxnSpPr>
        <p:spPr>
          <a:xfrm>
            <a:off x="2851150" y="5235850"/>
            <a:ext cx="609600" cy="0"/>
          </a:xfrm>
          <a:prstGeom prst="straightConnector1">
            <a:avLst/>
          </a:prstGeom>
          <a:ln w="38100" cmpd="sng">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sp>
        <p:nvSpPr>
          <p:cNvPr id="31" name="TextBox 30"/>
          <p:cNvSpPr txBox="1"/>
          <p:nvPr/>
        </p:nvSpPr>
        <p:spPr>
          <a:xfrm>
            <a:off x="1063018" y="4606335"/>
            <a:ext cx="1399392" cy="830997"/>
          </a:xfrm>
          <a:prstGeom prst="rect">
            <a:avLst/>
          </a:prstGeom>
          <a:noFill/>
        </p:spPr>
        <p:txBody>
          <a:bodyPr wrap="none" rtlCol="0">
            <a:spAutoFit/>
          </a:bodyPr>
          <a:lstStyle/>
          <a:p>
            <a:pPr algn="ctr"/>
            <a:r>
              <a:rPr lang="en-US" sz="2400" dirty="0"/>
              <a:t>Negative</a:t>
            </a:r>
          </a:p>
          <a:p>
            <a:pPr algn="ctr"/>
            <a:r>
              <a:rPr lang="en-US" sz="2400" dirty="0"/>
              <a:t>Inputs</a:t>
            </a:r>
          </a:p>
        </p:txBody>
      </p:sp>
      <p:sp>
        <p:nvSpPr>
          <p:cNvPr id="30" name="Rectangle 29"/>
          <p:cNvSpPr/>
          <p:nvPr/>
        </p:nvSpPr>
        <p:spPr>
          <a:xfrm>
            <a:off x="7194550" y="2886964"/>
            <a:ext cx="228600" cy="228600"/>
          </a:xfrm>
          <a:prstGeom prst="rect">
            <a:avLst/>
          </a:prstGeom>
          <a:noFill/>
          <a:ln w="38100" cmpd="sng">
            <a:solidFill>
              <a:srgbClr val="0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3" name="TextBox 32"/>
          <p:cNvSpPr txBox="1"/>
          <p:nvPr/>
        </p:nvSpPr>
        <p:spPr>
          <a:xfrm>
            <a:off x="6718506" y="2705291"/>
            <a:ext cx="363501" cy="523220"/>
          </a:xfrm>
          <a:prstGeom prst="rect">
            <a:avLst/>
          </a:prstGeom>
          <a:noFill/>
        </p:spPr>
        <p:txBody>
          <a:bodyPr wrap="none" rtlCol="0">
            <a:spAutoFit/>
          </a:bodyPr>
          <a:lstStyle/>
          <a:p>
            <a:r>
              <a:rPr lang="en-US" sz="2800" b="1" dirty="0" smtClean="0"/>
              <a:t>=</a:t>
            </a:r>
            <a:endParaRPr lang="en-US" sz="2800" b="1" dirty="0"/>
          </a:p>
        </p:txBody>
      </p:sp>
      <p:sp>
        <p:nvSpPr>
          <p:cNvPr id="35" name="TextBox 34"/>
          <p:cNvSpPr txBox="1"/>
          <p:nvPr/>
        </p:nvSpPr>
        <p:spPr>
          <a:xfrm>
            <a:off x="1162224" y="3143112"/>
            <a:ext cx="1262335" cy="830997"/>
          </a:xfrm>
          <a:prstGeom prst="rect">
            <a:avLst/>
          </a:prstGeom>
          <a:noFill/>
        </p:spPr>
        <p:txBody>
          <a:bodyPr wrap="none" rtlCol="0">
            <a:spAutoFit/>
          </a:bodyPr>
          <a:lstStyle/>
          <a:p>
            <a:pPr algn="ctr"/>
            <a:r>
              <a:rPr lang="en-US" sz="2400" dirty="0" smtClean="0"/>
              <a:t>Positive</a:t>
            </a:r>
            <a:endParaRPr lang="en-US" sz="2400" dirty="0"/>
          </a:p>
          <a:p>
            <a:pPr algn="ctr"/>
            <a:r>
              <a:rPr lang="en-US" sz="2400" dirty="0"/>
              <a:t>Inputs</a:t>
            </a:r>
          </a:p>
        </p:txBody>
      </p:sp>
      <p:sp>
        <p:nvSpPr>
          <p:cNvPr id="39" name="Rectangle 38"/>
          <p:cNvSpPr/>
          <p:nvPr/>
        </p:nvSpPr>
        <p:spPr>
          <a:xfrm>
            <a:off x="7194550" y="3442092"/>
            <a:ext cx="228600" cy="228600"/>
          </a:xfrm>
          <a:prstGeom prst="rect">
            <a:avLst/>
          </a:prstGeom>
          <a:noFill/>
          <a:ln w="38100" cmpd="sng">
            <a:solidFill>
              <a:srgbClr val="0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5" name="Rectangle 44"/>
          <p:cNvSpPr/>
          <p:nvPr/>
        </p:nvSpPr>
        <p:spPr>
          <a:xfrm>
            <a:off x="7194550" y="4002386"/>
            <a:ext cx="228600" cy="228600"/>
          </a:xfrm>
          <a:prstGeom prst="rect">
            <a:avLst/>
          </a:prstGeom>
          <a:noFill/>
          <a:ln w="38100" cmpd="sng">
            <a:solidFill>
              <a:srgbClr val="0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1" name="Rectangle 50"/>
          <p:cNvSpPr/>
          <p:nvPr/>
        </p:nvSpPr>
        <p:spPr>
          <a:xfrm>
            <a:off x="7194550" y="4575227"/>
            <a:ext cx="228600" cy="228600"/>
          </a:xfrm>
          <a:prstGeom prst="rect">
            <a:avLst/>
          </a:prstGeom>
          <a:noFill/>
          <a:ln w="38100" cmpd="sng">
            <a:solidFill>
              <a:srgbClr val="0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7" name="Rectangle 56"/>
          <p:cNvSpPr/>
          <p:nvPr/>
        </p:nvSpPr>
        <p:spPr>
          <a:xfrm>
            <a:off x="7194550" y="5131075"/>
            <a:ext cx="228600" cy="228600"/>
          </a:xfrm>
          <a:prstGeom prst="rect">
            <a:avLst/>
          </a:prstGeom>
          <a:noFill/>
          <a:ln w="38100" cmpd="sng">
            <a:solidFill>
              <a:srgbClr val="0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3" name="TextBox 92"/>
          <p:cNvSpPr txBox="1"/>
          <p:nvPr/>
        </p:nvSpPr>
        <p:spPr>
          <a:xfrm>
            <a:off x="6737350" y="4425289"/>
            <a:ext cx="364202" cy="523220"/>
          </a:xfrm>
          <a:prstGeom prst="rect">
            <a:avLst/>
          </a:prstGeom>
          <a:noFill/>
        </p:spPr>
        <p:txBody>
          <a:bodyPr wrap="none" rtlCol="0">
            <a:spAutoFit/>
          </a:bodyPr>
          <a:lstStyle/>
          <a:p>
            <a:r>
              <a:rPr lang="en-US" sz="2800" b="1" dirty="0"/>
              <a:t>=</a:t>
            </a:r>
          </a:p>
        </p:txBody>
      </p:sp>
      <p:cxnSp>
        <p:nvCxnSpPr>
          <p:cNvPr id="115" name="Straight Arrow Connector 114"/>
          <p:cNvCxnSpPr/>
          <p:nvPr/>
        </p:nvCxnSpPr>
        <p:spPr>
          <a:xfrm>
            <a:off x="5740400" y="3001264"/>
            <a:ext cx="609600" cy="0"/>
          </a:xfrm>
          <a:prstGeom prst="straightConnector1">
            <a:avLst/>
          </a:prstGeom>
          <a:ln w="38100" cmpd="sng">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117" name="Straight Arrow Connector 116"/>
          <p:cNvCxnSpPr/>
          <p:nvPr/>
        </p:nvCxnSpPr>
        <p:spPr>
          <a:xfrm>
            <a:off x="5746750" y="3559450"/>
            <a:ext cx="609600" cy="0"/>
          </a:xfrm>
          <a:prstGeom prst="straightConnector1">
            <a:avLst/>
          </a:prstGeom>
          <a:ln w="38100" cmpd="sng">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119" name="Straight Arrow Connector 118"/>
          <p:cNvCxnSpPr/>
          <p:nvPr/>
        </p:nvCxnSpPr>
        <p:spPr>
          <a:xfrm>
            <a:off x="5740400" y="4124897"/>
            <a:ext cx="609600" cy="0"/>
          </a:xfrm>
          <a:prstGeom prst="straightConnector1">
            <a:avLst/>
          </a:prstGeom>
          <a:ln w="38100" cmpd="sng">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121" name="Straight Arrow Connector 120"/>
          <p:cNvCxnSpPr/>
          <p:nvPr/>
        </p:nvCxnSpPr>
        <p:spPr>
          <a:xfrm>
            <a:off x="5746750" y="4702450"/>
            <a:ext cx="609600" cy="0"/>
          </a:xfrm>
          <a:prstGeom prst="straightConnector1">
            <a:avLst/>
          </a:prstGeom>
          <a:ln w="38100" cmpd="sng">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123" name="Straight Arrow Connector 122"/>
          <p:cNvCxnSpPr/>
          <p:nvPr/>
        </p:nvCxnSpPr>
        <p:spPr>
          <a:xfrm>
            <a:off x="5740400" y="5235850"/>
            <a:ext cx="609600" cy="0"/>
          </a:xfrm>
          <a:prstGeom prst="straightConnector1">
            <a:avLst/>
          </a:prstGeom>
          <a:ln w="38100" cmpd="sng">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sp>
        <p:nvSpPr>
          <p:cNvPr id="84" name="TextBox 83"/>
          <p:cNvSpPr txBox="1"/>
          <p:nvPr/>
        </p:nvSpPr>
        <p:spPr>
          <a:xfrm>
            <a:off x="6737350" y="3255708"/>
            <a:ext cx="363501" cy="523220"/>
          </a:xfrm>
          <a:prstGeom prst="rect">
            <a:avLst/>
          </a:prstGeom>
          <a:noFill/>
        </p:spPr>
        <p:txBody>
          <a:bodyPr wrap="none" rtlCol="0">
            <a:spAutoFit/>
          </a:bodyPr>
          <a:lstStyle/>
          <a:p>
            <a:r>
              <a:rPr lang="en-US" sz="2800" b="1" dirty="0" smtClean="0"/>
              <a:t>=</a:t>
            </a:r>
            <a:endParaRPr lang="en-US" sz="2800" b="1" dirty="0"/>
          </a:p>
        </p:txBody>
      </p:sp>
      <p:sp>
        <p:nvSpPr>
          <p:cNvPr id="85" name="TextBox 84"/>
          <p:cNvSpPr txBox="1"/>
          <p:nvPr/>
        </p:nvSpPr>
        <p:spPr>
          <a:xfrm>
            <a:off x="6737350" y="3827259"/>
            <a:ext cx="363501" cy="523220"/>
          </a:xfrm>
          <a:prstGeom prst="rect">
            <a:avLst/>
          </a:prstGeom>
          <a:noFill/>
        </p:spPr>
        <p:txBody>
          <a:bodyPr wrap="none" rtlCol="0">
            <a:spAutoFit/>
          </a:bodyPr>
          <a:lstStyle/>
          <a:p>
            <a:r>
              <a:rPr lang="en-US" sz="2800" b="1" dirty="0" smtClean="0"/>
              <a:t>=</a:t>
            </a:r>
            <a:endParaRPr lang="en-US" sz="2800" b="1" dirty="0"/>
          </a:p>
        </p:txBody>
      </p:sp>
      <p:sp>
        <p:nvSpPr>
          <p:cNvPr id="64" name="Title 129"/>
          <p:cNvSpPr txBox="1">
            <a:spLocks/>
          </p:cNvSpPr>
          <p:nvPr/>
        </p:nvSpPr>
        <p:spPr>
          <a:xfrm>
            <a:off x="457200" y="277390"/>
            <a:ext cx="8229600" cy="1143000"/>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dirty="0" smtClean="0"/>
              <a:t>A Validated but Incorrect Patch</a:t>
            </a:r>
            <a:endParaRPr lang="en-US" dirty="0"/>
          </a:p>
        </p:txBody>
      </p:sp>
      <p:pic>
        <p:nvPicPr>
          <p:cNvPr id="61" name="Picture 60"/>
          <p:cNvPicPr>
            <a:picLocks noChangeAspect="1"/>
          </p:cNvPicPr>
          <p:nvPr/>
        </p:nvPicPr>
        <p:blipFill>
          <a:blip r:embed="rId4"/>
          <a:stretch>
            <a:fillRect/>
          </a:stretch>
        </p:blipFill>
        <p:spPr>
          <a:xfrm>
            <a:off x="4533334" y="4266068"/>
            <a:ext cx="563108" cy="560605"/>
          </a:xfrm>
          <a:prstGeom prst="rect">
            <a:avLst/>
          </a:prstGeom>
        </p:spPr>
      </p:pic>
      <p:grpSp>
        <p:nvGrpSpPr>
          <p:cNvPr id="132" name="Group 131"/>
          <p:cNvGrpSpPr/>
          <p:nvPr/>
        </p:nvGrpSpPr>
        <p:grpSpPr>
          <a:xfrm>
            <a:off x="4151048" y="1377270"/>
            <a:ext cx="613744" cy="785309"/>
            <a:chOff x="3899435" y="2093233"/>
            <a:chExt cx="613744" cy="785309"/>
          </a:xfrm>
        </p:grpSpPr>
        <p:sp>
          <p:nvSpPr>
            <p:cNvPr id="133" name="Rectangle 132"/>
            <p:cNvSpPr/>
            <p:nvPr/>
          </p:nvSpPr>
          <p:spPr>
            <a:xfrm>
              <a:off x="3899435" y="2093233"/>
              <a:ext cx="613744" cy="785309"/>
            </a:xfrm>
            <a:prstGeom prst="rect">
              <a:avLst/>
            </a:prstGeom>
            <a:noFill/>
            <a:ln w="38100" cmpd="sng">
              <a:solidFill>
                <a:schemeClr val="tx1"/>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cxnSp>
          <p:nvCxnSpPr>
            <p:cNvPr id="134" name="Straight Connector 133"/>
            <p:cNvCxnSpPr/>
            <p:nvPr/>
          </p:nvCxnSpPr>
          <p:spPr>
            <a:xfrm>
              <a:off x="3963109" y="2178131"/>
              <a:ext cx="466941"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135" name="Straight Connector 134"/>
            <p:cNvCxnSpPr/>
            <p:nvPr/>
          </p:nvCxnSpPr>
          <p:spPr>
            <a:xfrm>
              <a:off x="3963109" y="2263030"/>
              <a:ext cx="466941"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136" name="Straight Connector 135"/>
            <p:cNvCxnSpPr/>
            <p:nvPr/>
          </p:nvCxnSpPr>
          <p:spPr>
            <a:xfrm>
              <a:off x="3963109" y="2347928"/>
              <a:ext cx="466941"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137" name="Straight Connector 136"/>
            <p:cNvCxnSpPr/>
            <p:nvPr/>
          </p:nvCxnSpPr>
          <p:spPr>
            <a:xfrm>
              <a:off x="3963109" y="2432826"/>
              <a:ext cx="466941"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138" name="Straight Connector 137"/>
            <p:cNvCxnSpPr/>
            <p:nvPr/>
          </p:nvCxnSpPr>
          <p:spPr>
            <a:xfrm>
              <a:off x="3963109" y="2517724"/>
              <a:ext cx="466941"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139" name="Straight Connector 138"/>
            <p:cNvCxnSpPr/>
            <p:nvPr/>
          </p:nvCxnSpPr>
          <p:spPr>
            <a:xfrm>
              <a:off x="3963109" y="2602622"/>
              <a:ext cx="466941"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140" name="Straight Connector 139"/>
            <p:cNvCxnSpPr/>
            <p:nvPr/>
          </p:nvCxnSpPr>
          <p:spPr>
            <a:xfrm>
              <a:off x="3963109" y="2687521"/>
              <a:ext cx="466941"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141" name="Straight Connector 140"/>
            <p:cNvCxnSpPr/>
            <p:nvPr/>
          </p:nvCxnSpPr>
          <p:spPr>
            <a:xfrm>
              <a:off x="3963109" y="2772419"/>
              <a:ext cx="466941" cy="0"/>
            </a:xfrm>
            <a:prstGeom prst="line">
              <a:avLst/>
            </a:prstGeom>
          </p:spPr>
          <p:style>
            <a:lnRef idx="2">
              <a:schemeClr val="accent1"/>
            </a:lnRef>
            <a:fillRef idx="0">
              <a:schemeClr val="accent1"/>
            </a:fillRef>
            <a:effectRef idx="1">
              <a:schemeClr val="accent1"/>
            </a:effectRef>
            <a:fontRef idx="minor">
              <a:schemeClr val="tx1"/>
            </a:fontRef>
          </p:style>
        </p:cxnSp>
        <p:pic>
          <p:nvPicPr>
            <p:cNvPr id="142" name="Picture 78" descr="gray.jpg"/>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4266001" y="2611466"/>
              <a:ext cx="104354" cy="10877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43" name="Picture 14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175907" y="2517724"/>
              <a:ext cx="199313" cy="20738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44" name="Picture 143"/>
            <p:cNvPicPr>
              <a:picLocks noChangeAspect="1"/>
            </p:cNvPicPr>
            <p:nvPr/>
          </p:nvPicPr>
          <p:blipFill>
            <a:blip r:embed="rId4"/>
            <a:stretch>
              <a:fillRect/>
            </a:stretch>
          </p:blipFill>
          <p:spPr>
            <a:xfrm>
              <a:off x="3976042" y="2495259"/>
              <a:ext cx="240999" cy="239928"/>
            </a:xfrm>
            <a:prstGeom prst="rect">
              <a:avLst/>
            </a:prstGeom>
            <a:ln w="28575" cmpd="sng">
              <a:solidFill>
                <a:srgbClr val="008000"/>
              </a:solidFill>
            </a:ln>
          </p:spPr>
        </p:pic>
      </p:grpSp>
      <p:grpSp>
        <p:nvGrpSpPr>
          <p:cNvPr id="171" name="Group 170"/>
          <p:cNvGrpSpPr/>
          <p:nvPr/>
        </p:nvGrpSpPr>
        <p:grpSpPr>
          <a:xfrm>
            <a:off x="4936824" y="1377270"/>
            <a:ext cx="613744" cy="785309"/>
            <a:chOff x="4820730" y="5593794"/>
            <a:chExt cx="613744" cy="785309"/>
          </a:xfrm>
        </p:grpSpPr>
        <p:sp>
          <p:nvSpPr>
            <p:cNvPr id="172" name="Rectangle 171"/>
            <p:cNvSpPr/>
            <p:nvPr/>
          </p:nvSpPr>
          <p:spPr>
            <a:xfrm>
              <a:off x="4820730" y="5593794"/>
              <a:ext cx="613744" cy="785309"/>
            </a:xfrm>
            <a:prstGeom prst="rect">
              <a:avLst/>
            </a:prstGeom>
            <a:noFill/>
            <a:ln w="38100" cmpd="sng">
              <a:solidFill>
                <a:schemeClr val="tx1"/>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cxnSp>
          <p:nvCxnSpPr>
            <p:cNvPr id="173" name="Straight Connector 172"/>
            <p:cNvCxnSpPr/>
            <p:nvPr/>
          </p:nvCxnSpPr>
          <p:spPr>
            <a:xfrm>
              <a:off x="4884404" y="5678692"/>
              <a:ext cx="466941"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174" name="Straight Connector 173"/>
            <p:cNvCxnSpPr/>
            <p:nvPr/>
          </p:nvCxnSpPr>
          <p:spPr>
            <a:xfrm>
              <a:off x="4884404" y="5763591"/>
              <a:ext cx="466941"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175" name="Straight Connector 174"/>
            <p:cNvCxnSpPr/>
            <p:nvPr/>
          </p:nvCxnSpPr>
          <p:spPr>
            <a:xfrm>
              <a:off x="4884404" y="5848489"/>
              <a:ext cx="466941"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176" name="Straight Connector 175"/>
            <p:cNvCxnSpPr/>
            <p:nvPr/>
          </p:nvCxnSpPr>
          <p:spPr>
            <a:xfrm>
              <a:off x="4884404" y="5933387"/>
              <a:ext cx="466941"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177" name="Straight Connector 176"/>
            <p:cNvCxnSpPr/>
            <p:nvPr/>
          </p:nvCxnSpPr>
          <p:spPr>
            <a:xfrm>
              <a:off x="4884404" y="6018285"/>
              <a:ext cx="466941"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178" name="Straight Connector 177"/>
            <p:cNvCxnSpPr/>
            <p:nvPr/>
          </p:nvCxnSpPr>
          <p:spPr>
            <a:xfrm>
              <a:off x="4884404" y="6103183"/>
              <a:ext cx="466941"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179" name="Straight Connector 178"/>
            <p:cNvCxnSpPr/>
            <p:nvPr/>
          </p:nvCxnSpPr>
          <p:spPr>
            <a:xfrm>
              <a:off x="4884404" y="6188082"/>
              <a:ext cx="466941"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180" name="Straight Connector 179"/>
            <p:cNvCxnSpPr/>
            <p:nvPr/>
          </p:nvCxnSpPr>
          <p:spPr>
            <a:xfrm>
              <a:off x="4884404" y="6272980"/>
              <a:ext cx="466941" cy="0"/>
            </a:xfrm>
            <a:prstGeom prst="line">
              <a:avLst/>
            </a:prstGeom>
          </p:spPr>
          <p:style>
            <a:lnRef idx="2">
              <a:schemeClr val="accent1"/>
            </a:lnRef>
            <a:fillRef idx="0">
              <a:schemeClr val="accent1"/>
            </a:fillRef>
            <a:effectRef idx="1">
              <a:schemeClr val="accent1"/>
            </a:effectRef>
            <a:fontRef idx="minor">
              <a:schemeClr val="tx1"/>
            </a:fontRef>
          </p:style>
        </p:cxnSp>
        <p:pic>
          <p:nvPicPr>
            <p:cNvPr id="181" name="Picture 78" descr="gray.jpg"/>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5187296" y="6112027"/>
              <a:ext cx="104354" cy="10877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82" name="Picture 18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097202" y="6018285"/>
              <a:ext cx="199313" cy="20738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83" name="Picture 182"/>
            <p:cNvPicPr>
              <a:picLocks noChangeAspect="1"/>
            </p:cNvPicPr>
            <p:nvPr/>
          </p:nvPicPr>
          <p:blipFill>
            <a:blip r:embed="rId4"/>
            <a:stretch>
              <a:fillRect/>
            </a:stretch>
          </p:blipFill>
          <p:spPr>
            <a:xfrm>
              <a:off x="4928282" y="5659330"/>
              <a:ext cx="240999" cy="239928"/>
            </a:xfrm>
            <a:prstGeom prst="rect">
              <a:avLst/>
            </a:prstGeom>
            <a:ln w="28575" cmpd="sng">
              <a:solidFill>
                <a:srgbClr val="FF6600"/>
              </a:solidFill>
            </a:ln>
          </p:spPr>
        </p:pic>
      </p:grpSp>
      <p:sp>
        <p:nvSpPr>
          <p:cNvPr id="184" name="Oval 183"/>
          <p:cNvSpPr/>
          <p:nvPr/>
        </p:nvSpPr>
        <p:spPr>
          <a:xfrm>
            <a:off x="2608563" y="2889827"/>
            <a:ext cx="228600" cy="228600"/>
          </a:xfrm>
          <a:prstGeom prst="ellipse">
            <a:avLst/>
          </a:prstGeom>
          <a:solidFill>
            <a:srgbClr val="008000"/>
          </a:solidFill>
          <a:ln w="38100" cmpd="sng">
            <a:solidFill>
              <a:srgbClr val="008000"/>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185" name="Oval 184"/>
          <p:cNvSpPr/>
          <p:nvPr/>
        </p:nvSpPr>
        <p:spPr>
          <a:xfrm>
            <a:off x="2608563" y="3445490"/>
            <a:ext cx="228600" cy="228600"/>
          </a:xfrm>
          <a:prstGeom prst="ellipse">
            <a:avLst/>
          </a:prstGeom>
          <a:solidFill>
            <a:srgbClr val="008000"/>
          </a:solidFill>
          <a:ln w="38100" cmpd="sng">
            <a:solidFill>
              <a:srgbClr val="008000"/>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186" name="Oval 185"/>
          <p:cNvSpPr/>
          <p:nvPr/>
        </p:nvSpPr>
        <p:spPr>
          <a:xfrm>
            <a:off x="2597723" y="5131075"/>
            <a:ext cx="228600" cy="228600"/>
          </a:xfrm>
          <a:prstGeom prst="ellipse">
            <a:avLst/>
          </a:prstGeom>
          <a:solidFill>
            <a:srgbClr val="008000"/>
          </a:solidFill>
          <a:ln w="38100" cmpd="sng">
            <a:solidFill>
              <a:srgbClr val="008000"/>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187" name="Oval 186"/>
          <p:cNvSpPr/>
          <p:nvPr/>
        </p:nvSpPr>
        <p:spPr>
          <a:xfrm>
            <a:off x="2608563" y="4579456"/>
            <a:ext cx="228600" cy="228600"/>
          </a:xfrm>
          <a:prstGeom prst="ellipse">
            <a:avLst/>
          </a:prstGeom>
          <a:solidFill>
            <a:srgbClr val="008000"/>
          </a:solidFill>
          <a:ln w="38100" cmpd="sng">
            <a:solidFill>
              <a:srgbClr val="008000"/>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189" name="Rectangle 188"/>
          <p:cNvSpPr/>
          <p:nvPr/>
        </p:nvSpPr>
        <p:spPr>
          <a:xfrm>
            <a:off x="6354593" y="4577297"/>
            <a:ext cx="228600" cy="228600"/>
          </a:xfrm>
          <a:prstGeom prst="rect">
            <a:avLst/>
          </a:prstGeom>
          <a:solidFill>
            <a:srgbClr val="008000"/>
          </a:solidFill>
          <a:ln w="38100" cmpd="sng">
            <a:solidFill>
              <a:srgbClr val="008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91" name="Rectangle 190"/>
          <p:cNvSpPr/>
          <p:nvPr/>
        </p:nvSpPr>
        <p:spPr>
          <a:xfrm>
            <a:off x="6354593" y="2886964"/>
            <a:ext cx="228600" cy="228600"/>
          </a:xfrm>
          <a:prstGeom prst="rect">
            <a:avLst/>
          </a:prstGeom>
          <a:solidFill>
            <a:srgbClr val="008000"/>
          </a:solidFill>
          <a:ln w="38100" cmpd="sng">
            <a:solidFill>
              <a:srgbClr val="008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92" name="Rectangle 191"/>
          <p:cNvSpPr/>
          <p:nvPr/>
        </p:nvSpPr>
        <p:spPr>
          <a:xfrm>
            <a:off x="6354593" y="3442092"/>
            <a:ext cx="228600" cy="228600"/>
          </a:xfrm>
          <a:prstGeom prst="rect">
            <a:avLst/>
          </a:prstGeom>
          <a:solidFill>
            <a:srgbClr val="008000"/>
          </a:solidFill>
          <a:ln w="38100" cmpd="sng">
            <a:solidFill>
              <a:srgbClr val="008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93" name="Rectangle 192"/>
          <p:cNvSpPr/>
          <p:nvPr/>
        </p:nvSpPr>
        <p:spPr>
          <a:xfrm>
            <a:off x="6343040" y="5128033"/>
            <a:ext cx="228600" cy="228600"/>
          </a:xfrm>
          <a:prstGeom prst="rect">
            <a:avLst/>
          </a:prstGeom>
          <a:solidFill>
            <a:srgbClr val="008000"/>
          </a:solidFill>
          <a:ln w="38100" cmpd="sng">
            <a:solidFill>
              <a:srgbClr val="008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0" name="TextBox 129"/>
          <p:cNvSpPr txBox="1"/>
          <p:nvPr/>
        </p:nvSpPr>
        <p:spPr>
          <a:xfrm>
            <a:off x="946600" y="6040728"/>
            <a:ext cx="7412091" cy="523220"/>
          </a:xfrm>
          <a:prstGeom prst="rect">
            <a:avLst/>
          </a:prstGeom>
          <a:noFill/>
        </p:spPr>
        <p:txBody>
          <a:bodyPr wrap="square" rtlCol="0">
            <a:spAutoFit/>
          </a:bodyPr>
          <a:lstStyle/>
          <a:p>
            <a:r>
              <a:rPr lang="en-US" sz="2800" dirty="0" smtClean="0"/>
              <a:t>Because test suite is incomplete!</a:t>
            </a:r>
            <a:endParaRPr lang="en-US" sz="2800" dirty="0"/>
          </a:p>
        </p:txBody>
      </p:sp>
      <p:sp>
        <p:nvSpPr>
          <p:cNvPr id="195" name="Oval 194"/>
          <p:cNvSpPr/>
          <p:nvPr/>
        </p:nvSpPr>
        <p:spPr>
          <a:xfrm>
            <a:off x="2597723" y="4004412"/>
            <a:ext cx="228600" cy="228600"/>
          </a:xfrm>
          <a:prstGeom prst="ellipse">
            <a:avLst/>
          </a:prstGeom>
          <a:solidFill>
            <a:srgbClr val="008000"/>
          </a:solidFill>
          <a:ln w="38100" cmpd="sng">
            <a:solidFill>
              <a:srgbClr val="008000"/>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196" name="Rectangle 195"/>
          <p:cNvSpPr/>
          <p:nvPr/>
        </p:nvSpPr>
        <p:spPr>
          <a:xfrm>
            <a:off x="6356350" y="4002386"/>
            <a:ext cx="228600" cy="228600"/>
          </a:xfrm>
          <a:prstGeom prst="rect">
            <a:avLst/>
          </a:prstGeom>
          <a:solidFill>
            <a:srgbClr val="008000"/>
          </a:solidFill>
          <a:ln w="38100" cmpd="sng">
            <a:solidFill>
              <a:srgbClr val="008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97" name="Right Arrow 196"/>
          <p:cNvSpPr/>
          <p:nvPr/>
        </p:nvSpPr>
        <p:spPr>
          <a:xfrm rot="5400000">
            <a:off x="5050705" y="2244861"/>
            <a:ext cx="369332" cy="397461"/>
          </a:xfrm>
          <a:prstGeom prst="rightArrow">
            <a:avLst/>
          </a:prstGeom>
          <a:solidFill>
            <a:srgbClr val="FFFF00"/>
          </a:solidFill>
          <a:ln w="12700" cmpd="sng">
            <a:solidFill>
              <a:srgbClr val="FF66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6" name="TextBox 85"/>
          <p:cNvSpPr txBox="1"/>
          <p:nvPr/>
        </p:nvSpPr>
        <p:spPr>
          <a:xfrm>
            <a:off x="6222171" y="1377270"/>
            <a:ext cx="2173357" cy="1323439"/>
          </a:xfrm>
          <a:prstGeom prst="rect">
            <a:avLst/>
          </a:prstGeom>
          <a:noFill/>
          <a:ln>
            <a:solidFill>
              <a:schemeClr val="tx1"/>
            </a:solidFill>
          </a:ln>
        </p:spPr>
        <p:txBody>
          <a:bodyPr wrap="square" rtlCol="0">
            <a:spAutoFit/>
          </a:bodyPr>
          <a:lstStyle/>
          <a:p>
            <a:r>
              <a:rPr lang="is-IS" sz="2000" dirty="0" smtClean="0"/>
              <a:t>…</a:t>
            </a:r>
          </a:p>
          <a:p>
            <a:r>
              <a:rPr lang="en-US" sz="2000" dirty="0" smtClean="0">
                <a:solidFill>
                  <a:srgbClr val="00B050"/>
                </a:solidFill>
              </a:rPr>
              <a:t>exit(0)</a:t>
            </a:r>
          </a:p>
          <a:p>
            <a:r>
              <a:rPr lang="en-US" sz="2000" dirty="0" smtClean="0"/>
              <a:t>p-</a:t>
            </a:r>
            <a:r>
              <a:rPr lang="en-US" sz="2000" dirty="0"/>
              <a:t>&gt;</a:t>
            </a:r>
            <a:r>
              <a:rPr lang="en-US" sz="2000" dirty="0" smtClean="0"/>
              <a:t>f1 </a:t>
            </a:r>
            <a:r>
              <a:rPr lang="en-US" sz="2000" dirty="0"/>
              <a:t>= y</a:t>
            </a:r>
            <a:r>
              <a:rPr lang="en-US" sz="2000" dirty="0" smtClean="0"/>
              <a:t>;</a:t>
            </a:r>
          </a:p>
          <a:p>
            <a:r>
              <a:rPr lang="is-IS" sz="2000" dirty="0" smtClean="0"/>
              <a:t>…</a:t>
            </a:r>
            <a:endParaRPr lang="en-US" sz="2000" dirty="0"/>
          </a:p>
        </p:txBody>
      </p:sp>
      <p:sp>
        <p:nvSpPr>
          <p:cNvPr id="3" name="Slide Number Placeholder 2"/>
          <p:cNvSpPr>
            <a:spLocks noGrp="1"/>
          </p:cNvSpPr>
          <p:nvPr>
            <p:ph type="sldNum" sz="quarter" idx="12"/>
          </p:nvPr>
        </p:nvSpPr>
        <p:spPr/>
        <p:txBody>
          <a:bodyPr/>
          <a:lstStyle/>
          <a:p>
            <a:fld id="{EDFC4091-B588-AE4D-839F-133859BC685A}" type="slidenum">
              <a:rPr lang="en-US" smtClean="0"/>
              <a:t>8</a:t>
            </a:fld>
            <a:endParaRPr lang="en-US"/>
          </a:p>
        </p:txBody>
      </p:sp>
    </p:spTree>
    <p:extLst>
      <p:ext uri="{BB962C8B-B14F-4D97-AF65-F5344CB8AC3E}">
        <p14:creationId xmlns:p14="http://schemas.microsoft.com/office/powerpoint/2010/main" val="208020704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sz="3600" dirty="0" smtClean="0"/>
              <a:t>How to make such a system to generate correct patches?</a:t>
            </a:r>
            <a:endParaRPr lang="en-US" sz="3600" dirty="0"/>
          </a:p>
        </p:txBody>
      </p:sp>
      <p:sp>
        <p:nvSpPr>
          <p:cNvPr id="3" name="Slide Number Placeholder 2"/>
          <p:cNvSpPr>
            <a:spLocks noGrp="1"/>
          </p:cNvSpPr>
          <p:nvPr>
            <p:ph type="sldNum" sz="quarter" idx="12"/>
          </p:nvPr>
        </p:nvSpPr>
        <p:spPr/>
        <p:txBody>
          <a:bodyPr/>
          <a:lstStyle/>
          <a:p>
            <a:fld id="{EDFC4091-B588-AE4D-839F-133859BC685A}" type="slidenum">
              <a:rPr lang="en-US" smtClean="0"/>
              <a:t>9</a:t>
            </a:fld>
            <a:endParaRPr lang="en-US"/>
          </a:p>
        </p:txBody>
      </p:sp>
    </p:spTree>
    <p:extLst>
      <p:ext uri="{BB962C8B-B14F-4D97-AF65-F5344CB8AC3E}">
        <p14:creationId xmlns:p14="http://schemas.microsoft.com/office/powerpoint/2010/main" val="3263066209"/>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2315</TotalTime>
  <Words>2287</Words>
  <Application>Microsoft Macintosh PowerPoint</Application>
  <PresentationFormat>On-screen Show (4:3)</PresentationFormat>
  <Paragraphs>425</Paragraphs>
  <Slides>40</Slides>
  <Notes>31</Notes>
  <HiddenSlides>2</HiddenSlides>
  <MMClips>0</MMClips>
  <ScaleCrop>false</ScaleCrop>
  <HeadingPairs>
    <vt:vector size="8" baseType="variant">
      <vt:variant>
        <vt:lpstr>Fonts Used</vt:lpstr>
      </vt:variant>
      <vt:variant>
        <vt:i4>4</vt:i4>
      </vt:variant>
      <vt:variant>
        <vt:lpstr>Theme</vt:lpstr>
      </vt:variant>
      <vt:variant>
        <vt:i4>1</vt:i4>
      </vt:variant>
      <vt:variant>
        <vt:lpstr>Embedded OLE Servers</vt:lpstr>
      </vt:variant>
      <vt:variant>
        <vt:i4>1</vt:i4>
      </vt:variant>
      <vt:variant>
        <vt:lpstr>Slide Titles</vt:lpstr>
      </vt:variant>
      <vt:variant>
        <vt:i4>40</vt:i4>
      </vt:variant>
    </vt:vector>
  </HeadingPairs>
  <TitlesOfParts>
    <vt:vector size="46" baseType="lpstr">
      <vt:lpstr>Arial</vt:lpstr>
      <vt:lpstr>Calibri</vt:lpstr>
      <vt:lpstr>ＭＳ Ｐゴシック</vt:lpstr>
      <vt:lpstr>宋体</vt:lpstr>
      <vt:lpstr>Office Theme</vt:lpstr>
      <vt:lpstr>Equation</vt:lpstr>
      <vt:lpstr>An Analysis of the Search Space of Generate and Validate Patch Generation Systems</vt:lpstr>
      <vt:lpstr>Context</vt:lpstr>
      <vt:lpstr>PowerPoint Presentation</vt:lpstr>
      <vt:lpstr>PowerPoint Presentation</vt:lpstr>
      <vt:lpstr>PowerPoint Presentation</vt:lpstr>
      <vt:lpstr>PowerPoint Presentation</vt:lpstr>
      <vt:lpstr>Are all validated patches correct?</vt:lpstr>
      <vt:lpstr>PowerPoint Presentation</vt:lpstr>
      <vt:lpstr>How to make such a system to generate correct patches?</vt:lpstr>
      <vt:lpstr>PowerPoint Presentation</vt:lpstr>
      <vt:lpstr>PowerPoint Presentation</vt:lpstr>
      <vt:lpstr>PowerPoint Presentation</vt:lpstr>
      <vt:lpstr>PowerPoint Presentation</vt:lpstr>
      <vt:lpstr>PowerPoint Presentation</vt:lpstr>
      <vt:lpstr>Research Questions</vt:lpstr>
      <vt:lpstr>An Inherent Search Space Tradeoff</vt:lpstr>
      <vt:lpstr>An empirical quantitative analysis on the search space of two patch generation systems SPR and Prophet</vt:lpstr>
      <vt:lpstr>SPR and Prophet Overview</vt:lpstr>
      <vt:lpstr>SPR Search Space: Anatomy of a Modification</vt:lpstr>
      <vt:lpstr>SPR Search Space: Other Modifications</vt:lpstr>
      <vt:lpstr>Prophet</vt:lpstr>
      <vt:lpstr>Prophet: Key Ideas</vt:lpstr>
      <vt:lpstr>Setup for Model</vt:lpstr>
      <vt:lpstr>PowerPoint Presentation</vt:lpstr>
      <vt:lpstr>Experimental Setup</vt:lpstr>
      <vt:lpstr>Benchmark</vt:lpstr>
      <vt:lpstr>Search Space Configurations</vt:lpstr>
      <vt:lpstr>Experimental Setup</vt:lpstr>
      <vt:lpstr>Experimental Setup</vt:lpstr>
      <vt:lpstr>Finding 1: Validated patches are abundant in the search space</vt:lpstr>
      <vt:lpstr>PowerPoint Presentation</vt:lpstr>
      <vt:lpstr>Identify Correct Patches</vt:lpstr>
      <vt:lpstr>Finding 2: Correct patches are sparse in search space</vt:lpstr>
      <vt:lpstr>PowerPoint Presentation</vt:lpstr>
      <vt:lpstr>Validated but incorrect patches are much more abundant than correct patches!</vt:lpstr>
      <vt:lpstr>Will Stronger Test Suite Reduce the Number of Validated Patches?</vt:lpstr>
      <vt:lpstr>Finding 3: Larger search space may produce correct patches for less defects</vt:lpstr>
      <vt:lpstr>PowerPoint Presentation</vt:lpstr>
      <vt:lpstr>Explanation</vt:lpstr>
      <vt:lpstr>Conclusion</vt:lpstr>
    </vt:vector>
  </TitlesOfParts>
  <Company>MIT</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An Analysis of the Search Space of Generate and Validate Patch Generation Systems</dc:title>
  <dc:creator>Fan Long</dc:creator>
  <cp:lastModifiedBy>Microsoft Office User</cp:lastModifiedBy>
  <cp:revision>124</cp:revision>
  <cp:lastPrinted>2016-05-17T03:49:47Z</cp:lastPrinted>
  <dcterms:created xsi:type="dcterms:W3CDTF">2016-05-08T02:12:23Z</dcterms:created>
  <dcterms:modified xsi:type="dcterms:W3CDTF">2016-05-19T19:48:43Z</dcterms:modified>
</cp:coreProperties>
</file>