
<file path=[Content_Types].xml><?xml version="1.0" encoding="utf-8"?>
<Types xmlns="http://schemas.openxmlformats.org/package/2006/content-types">
  <Default Extension="xml" ContentType="application/xml"/>
  <Default Extension="wav" ContentType="audio/wav"/>
  <Default Extension="jpeg" ContentType="image/jpeg"/>
  <Default Extension="rels" ContentType="application/vnd.openxmlformats-package.relationships+xml"/>
  <Default Extension="mp4" ContentType="video/unknown"/>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ppt/charts/chart2.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notesSlides/notesSlide34.xml" ContentType="application/vnd.openxmlformats-officedocument.presentationml.notesSlide+xml"/>
  <Override PartName="/ppt/charts/chart4.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xml" ContentType="application/vnd.openxmlformats-officedocument.presentationml.tags+xml"/>
  <Override PartName="/ppt/notesSlides/notesSlide4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256" r:id="rId2"/>
    <p:sldId id="354" r:id="rId3"/>
    <p:sldId id="355" r:id="rId4"/>
    <p:sldId id="265" r:id="rId5"/>
    <p:sldId id="262" r:id="rId6"/>
    <p:sldId id="316" r:id="rId7"/>
    <p:sldId id="310" r:id="rId8"/>
    <p:sldId id="295" r:id="rId9"/>
    <p:sldId id="320" r:id="rId10"/>
    <p:sldId id="324" r:id="rId11"/>
    <p:sldId id="323" r:id="rId12"/>
    <p:sldId id="334" r:id="rId13"/>
    <p:sldId id="335" r:id="rId14"/>
    <p:sldId id="318" r:id="rId15"/>
    <p:sldId id="356" r:id="rId16"/>
    <p:sldId id="296" r:id="rId17"/>
    <p:sldId id="277" r:id="rId18"/>
    <p:sldId id="297" r:id="rId19"/>
    <p:sldId id="311" r:id="rId20"/>
    <p:sldId id="312" r:id="rId21"/>
    <p:sldId id="333" r:id="rId22"/>
    <p:sldId id="313" r:id="rId23"/>
    <p:sldId id="314" r:id="rId24"/>
    <p:sldId id="336" r:id="rId25"/>
    <p:sldId id="337" r:id="rId26"/>
    <p:sldId id="298" r:id="rId27"/>
    <p:sldId id="299" r:id="rId28"/>
    <p:sldId id="357" r:id="rId29"/>
    <p:sldId id="301" r:id="rId30"/>
    <p:sldId id="322" r:id="rId31"/>
    <p:sldId id="325" r:id="rId32"/>
    <p:sldId id="358" r:id="rId33"/>
    <p:sldId id="302" r:id="rId34"/>
    <p:sldId id="303" r:id="rId35"/>
    <p:sldId id="329" r:id="rId36"/>
    <p:sldId id="304" r:id="rId37"/>
    <p:sldId id="275" r:id="rId38"/>
    <p:sldId id="338" r:id="rId39"/>
    <p:sldId id="274" r:id="rId40"/>
    <p:sldId id="353" r:id="rId41"/>
    <p:sldId id="285" r:id="rId42"/>
    <p:sldId id="361" r:id="rId43"/>
    <p:sldId id="351" r:id="rId44"/>
    <p:sldId id="284" r:id="rId45"/>
    <p:sldId id="276" r:id="rId46"/>
    <p:sldId id="286" r:id="rId47"/>
    <p:sldId id="278" r:id="rId48"/>
    <p:sldId id="294" r:id="rId49"/>
    <p:sldId id="280" r:id="rId50"/>
    <p:sldId id="281" r:id="rId51"/>
    <p:sldId id="321" r:id="rId52"/>
    <p:sldId id="326" r:id="rId53"/>
    <p:sldId id="328" r:id="rId54"/>
    <p:sldId id="263" r:id="rId55"/>
    <p:sldId id="270" r:id="rId56"/>
    <p:sldId id="327" r:id="rId57"/>
    <p:sldId id="266" r:id="rId58"/>
    <p:sldId id="282" r:id="rId59"/>
    <p:sldId id="267" r:id="rId60"/>
    <p:sldId id="273" r:id="rId61"/>
    <p:sldId id="268" r:id="rId62"/>
    <p:sldId id="340" r:id="rId63"/>
    <p:sldId id="341" r:id="rId64"/>
    <p:sldId id="342" r:id="rId65"/>
    <p:sldId id="343" r:id="rId66"/>
    <p:sldId id="344" r:id="rId67"/>
    <p:sldId id="345" r:id="rId68"/>
    <p:sldId id="346" r:id="rId69"/>
    <p:sldId id="339" r:id="rId70"/>
    <p:sldId id="348" r:id="rId71"/>
    <p:sldId id="349" r:id="rId72"/>
    <p:sldId id="347" r:id="rId73"/>
    <p:sldId id="350" r:id="rId74"/>
    <p:sldId id="331" r:id="rId75"/>
    <p:sldId id="269" r:id="rId76"/>
    <p:sldId id="283" r:id="rId77"/>
    <p:sldId id="287" r:id="rId78"/>
    <p:sldId id="288" r:id="rId79"/>
    <p:sldId id="258" r:id="rId80"/>
    <p:sldId id="259" r:id="rId81"/>
    <p:sldId id="260" r:id="rId82"/>
    <p:sldId id="279" r:id="rId83"/>
    <p:sldId id="359" r:id="rId84"/>
    <p:sldId id="360"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autoAdjust="0"/>
    <p:restoredTop sz="77939" autoAdjust="0"/>
  </p:normalViewPr>
  <p:slideViewPr>
    <p:cSldViewPr snapToGrid="0" snapToObjects="1">
      <p:cViewPr>
        <p:scale>
          <a:sx n="152" d="100"/>
          <a:sy n="152" d="100"/>
        </p:scale>
        <p:origin x="-2008" y="528"/>
      </p:cViewPr>
      <p:guideLst>
        <p:guide orient="horz" pos="2160"/>
        <p:guide pos="2880"/>
      </p:guideLst>
    </p:cSldViewPr>
  </p:slideViewPr>
  <p:outlineViewPr>
    <p:cViewPr>
      <p:scale>
        <a:sx n="33" d="100"/>
        <a:sy n="33" d="100"/>
      </p:scale>
      <p:origin x="0" y="393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printerSettings" Target="printerSettings/printerSettings1.bin"/><Relationship Id="rId88" Type="http://schemas.openxmlformats.org/officeDocument/2006/relationships/presProps" Target="presProps.xml"/><Relationship Id="rId8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309617728245969"/>
          <c:y val="0.0838130598111097"/>
          <c:w val="0.387939754518477"/>
          <c:h val="0.585242437311668"/>
        </c:manualLayout>
      </c:layout>
      <c:pieChart>
        <c:varyColors val="1"/>
        <c:ser>
          <c:idx val="0"/>
          <c:order val="0"/>
          <c:tx>
            <c:strRef>
              <c:f>Sheet1!$B$1</c:f>
              <c:strCache>
                <c:ptCount val="1"/>
                <c:pt idx="0">
                  <c:v>Column1</c:v>
                </c:pt>
              </c:strCache>
            </c:strRef>
          </c:tx>
          <c:dPt>
            <c:idx val="0"/>
            <c:bubble3D val="0"/>
            <c:spPr>
              <a:solidFill>
                <a:schemeClr val="accent3"/>
              </a:solidFill>
              <a:ln w="25400" cap="flat" cmpd="sng" algn="ctr">
                <a:solidFill>
                  <a:schemeClr val="accent3">
                    <a:shade val="50000"/>
                  </a:schemeClr>
                </a:solidFill>
                <a:prstDash val="solid"/>
              </a:ln>
              <a:effectLst/>
            </c:spPr>
          </c:dPt>
          <c:dPt>
            <c:idx val="1"/>
            <c:bubble3D val="0"/>
            <c:spPr>
              <a:solidFill>
                <a:schemeClr val="accent1"/>
              </a:solidFill>
              <a:ln w="25400" cap="flat" cmpd="sng" algn="ctr">
                <a:solidFill>
                  <a:schemeClr val="accent1">
                    <a:shade val="50000"/>
                  </a:schemeClr>
                </a:solidFill>
                <a:prstDash val="solid"/>
              </a:ln>
              <a:effectLst/>
            </c:spPr>
          </c:dPt>
          <c:dPt>
            <c:idx val="2"/>
            <c:bubble3D val="0"/>
            <c:spPr>
              <a:solidFill>
                <a:schemeClr val="accent6"/>
              </a:solidFill>
              <a:ln w="25400" cap="flat" cmpd="sng" algn="ctr">
                <a:solidFill>
                  <a:schemeClr val="accent6">
                    <a:shade val="50000"/>
                  </a:schemeClr>
                </a:solidFill>
                <a:prstDash val="solid"/>
              </a:ln>
              <a:effectLst/>
            </c:spPr>
          </c:dPt>
          <c:dPt>
            <c:idx val="3"/>
            <c:bubble3D val="0"/>
            <c:spPr>
              <a:solidFill>
                <a:schemeClr val="accent2"/>
              </a:solidFill>
              <a:ln w="25400" cap="flat" cmpd="sng" algn="ctr">
                <a:solidFill>
                  <a:schemeClr val="accent2">
                    <a:shade val="50000"/>
                  </a:schemeClr>
                </a:solidFill>
                <a:prstDash val="solid"/>
              </a:ln>
              <a:effectLst/>
            </c:spPr>
          </c:dPt>
          <c:dPt>
            <c:idx val="4"/>
            <c:bubble3D val="0"/>
            <c:spPr>
              <a:solidFill>
                <a:schemeClr val="accent4"/>
              </a:solidFill>
              <a:ln w="25400" cap="flat" cmpd="sng" algn="ctr">
                <a:solidFill>
                  <a:schemeClr val="accent4">
                    <a:shade val="50000"/>
                  </a:schemeClr>
                </a:solidFill>
                <a:prstDash val="solid"/>
              </a:ln>
              <a:effectLst/>
            </c:spPr>
          </c:dPt>
          <c:dLbls>
            <c:showLegendKey val="0"/>
            <c:showVal val="1"/>
            <c:showCatName val="0"/>
            <c:showSerName val="0"/>
            <c:showPercent val="0"/>
            <c:showBubbleSize val="0"/>
            <c:showLeaderLines val="1"/>
          </c:dLbls>
          <c:cat>
            <c:strRef>
              <c:f>Sheet1!$A$2:$A$6</c:f>
              <c:strCache>
                <c:ptCount val="5"/>
                <c:pt idx="0">
                  <c:v>Identical</c:v>
                </c:pt>
                <c:pt idx="1">
                  <c:v>Equivalent</c:v>
                </c:pt>
                <c:pt idx="2">
                  <c:v>Acceptable</c:v>
                </c:pt>
                <c:pt idx="3">
                  <c:v>Different</c:v>
                </c:pt>
                <c:pt idx="4">
                  <c:v>N/A</c:v>
                </c:pt>
              </c:strCache>
            </c:strRef>
          </c:cat>
          <c:val>
            <c:numRef>
              <c:f>Sheet1!$B$2:$B$6</c:f>
              <c:numCache>
                <c:formatCode>General</c:formatCode>
                <c:ptCount val="5"/>
                <c:pt idx="0">
                  <c:v>9.0</c:v>
                </c:pt>
                <c:pt idx="1">
                  <c:v>2.0</c:v>
                </c:pt>
                <c:pt idx="2">
                  <c:v>3.0</c:v>
                </c:pt>
                <c:pt idx="3">
                  <c:v>3.0</c:v>
                </c:pt>
                <c:pt idx="4">
                  <c:v>1.0</c:v>
                </c:pt>
              </c:numCache>
            </c:numRef>
          </c:val>
        </c:ser>
        <c:dLbls>
          <c:showLegendKey val="0"/>
          <c:showVal val="1"/>
          <c:showCatName val="0"/>
          <c:showSerName val="0"/>
          <c:showPercent val="0"/>
          <c:showBubbleSize val="0"/>
          <c:showLeaderLines val="1"/>
        </c:dLbls>
        <c:firstSliceAng val="0"/>
      </c:pieChart>
    </c:plotArea>
    <c:legend>
      <c:legendPos val="b"/>
      <c:layout>
        <c:manualLayout>
          <c:xMode val="edge"/>
          <c:yMode val="edge"/>
          <c:x val="0.206952265137974"/>
          <c:y val="0.76008505236505"/>
          <c:w val="0.665024862476221"/>
          <c:h val="0.207440718194717"/>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309617728245969"/>
          <c:y val="0.0838130598111097"/>
          <c:w val="0.387939754518477"/>
          <c:h val="0.585242437311668"/>
        </c:manualLayout>
      </c:layout>
      <c:pieChart>
        <c:varyColors val="1"/>
        <c:ser>
          <c:idx val="0"/>
          <c:order val="0"/>
          <c:tx>
            <c:strRef>
              <c:f>Sheet1!$B$1</c:f>
              <c:strCache>
                <c:ptCount val="1"/>
                <c:pt idx="0">
                  <c:v>Column1</c:v>
                </c:pt>
              </c:strCache>
            </c:strRef>
          </c:tx>
          <c:dPt>
            <c:idx val="0"/>
            <c:bubble3D val="0"/>
            <c:spPr>
              <a:solidFill>
                <a:schemeClr val="accent3"/>
              </a:solidFill>
              <a:ln w="25400" cap="flat" cmpd="sng" algn="ctr">
                <a:solidFill>
                  <a:schemeClr val="accent3">
                    <a:shade val="50000"/>
                  </a:schemeClr>
                </a:solidFill>
                <a:prstDash val="solid"/>
              </a:ln>
              <a:effectLst/>
            </c:spPr>
          </c:dPt>
          <c:dPt>
            <c:idx val="1"/>
            <c:bubble3D val="0"/>
            <c:spPr>
              <a:solidFill>
                <a:schemeClr val="accent1"/>
              </a:solidFill>
              <a:ln w="25400" cap="flat" cmpd="sng" algn="ctr">
                <a:solidFill>
                  <a:schemeClr val="accent1">
                    <a:shade val="50000"/>
                  </a:schemeClr>
                </a:solidFill>
                <a:prstDash val="solid"/>
              </a:ln>
              <a:effectLst/>
            </c:spPr>
          </c:dPt>
          <c:dPt>
            <c:idx val="2"/>
            <c:bubble3D val="0"/>
            <c:spPr>
              <a:solidFill>
                <a:schemeClr val="accent6"/>
              </a:solidFill>
              <a:ln w="25400" cap="flat" cmpd="sng" algn="ctr">
                <a:solidFill>
                  <a:schemeClr val="accent6">
                    <a:shade val="50000"/>
                  </a:schemeClr>
                </a:solidFill>
                <a:prstDash val="solid"/>
              </a:ln>
              <a:effectLst/>
            </c:spPr>
          </c:dPt>
          <c:dPt>
            <c:idx val="3"/>
            <c:bubble3D val="0"/>
            <c:spPr>
              <a:solidFill>
                <a:schemeClr val="accent2"/>
              </a:solidFill>
              <a:ln w="25400" cap="flat" cmpd="sng" algn="ctr">
                <a:solidFill>
                  <a:schemeClr val="accent2">
                    <a:shade val="50000"/>
                  </a:schemeClr>
                </a:solidFill>
                <a:prstDash val="solid"/>
              </a:ln>
              <a:effectLst/>
            </c:spPr>
          </c:dPt>
          <c:dPt>
            <c:idx val="4"/>
            <c:bubble3D val="0"/>
            <c:spPr>
              <a:solidFill>
                <a:schemeClr val="accent4"/>
              </a:solidFill>
              <a:ln w="25400" cap="flat" cmpd="sng" algn="ctr">
                <a:solidFill>
                  <a:schemeClr val="accent4">
                    <a:shade val="50000"/>
                  </a:schemeClr>
                </a:solidFill>
                <a:prstDash val="solid"/>
              </a:ln>
              <a:effectLst/>
            </c:spPr>
          </c:dPt>
          <c:dLbls>
            <c:showLegendKey val="0"/>
            <c:showVal val="1"/>
            <c:showCatName val="0"/>
            <c:showSerName val="0"/>
            <c:showPercent val="0"/>
            <c:showBubbleSize val="0"/>
            <c:showLeaderLines val="1"/>
          </c:dLbls>
          <c:cat>
            <c:strRef>
              <c:f>Sheet1!$A$2:$A$6</c:f>
              <c:strCache>
                <c:ptCount val="5"/>
                <c:pt idx="0">
                  <c:v>Identical</c:v>
                </c:pt>
                <c:pt idx="1">
                  <c:v>Equivalent</c:v>
                </c:pt>
                <c:pt idx="2">
                  <c:v>Acceptable</c:v>
                </c:pt>
                <c:pt idx="3">
                  <c:v>Different</c:v>
                </c:pt>
                <c:pt idx="4">
                  <c:v>N/A</c:v>
                </c:pt>
              </c:strCache>
            </c:strRef>
          </c:cat>
          <c:val>
            <c:numRef>
              <c:f>Sheet1!$B$2:$B$6</c:f>
              <c:numCache>
                <c:formatCode>General</c:formatCode>
                <c:ptCount val="5"/>
                <c:pt idx="0">
                  <c:v>9.0</c:v>
                </c:pt>
                <c:pt idx="1">
                  <c:v>2.0</c:v>
                </c:pt>
                <c:pt idx="2">
                  <c:v>3.0</c:v>
                </c:pt>
                <c:pt idx="3">
                  <c:v>3.0</c:v>
                </c:pt>
                <c:pt idx="4">
                  <c:v>1.0</c:v>
                </c:pt>
              </c:numCache>
            </c:numRef>
          </c:val>
        </c:ser>
        <c:dLbls>
          <c:showLegendKey val="0"/>
          <c:showVal val="1"/>
          <c:showCatName val="0"/>
          <c:showSerName val="0"/>
          <c:showPercent val="0"/>
          <c:showBubbleSize val="0"/>
          <c:showLeaderLines val="1"/>
        </c:dLbls>
        <c:firstSliceAng val="270"/>
      </c:pieChart>
    </c:plotArea>
    <c:legend>
      <c:legendPos val="b"/>
      <c:layout>
        <c:manualLayout>
          <c:xMode val="edge"/>
          <c:yMode val="edge"/>
          <c:x val="0.206952265137974"/>
          <c:y val="0.76008505236505"/>
          <c:w val="0.665024862476221"/>
          <c:h val="0.207440718194717"/>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3"/>
              </a:solidFill>
              <a:ln w="25400" cap="flat" cmpd="sng" algn="ctr">
                <a:solidFill>
                  <a:schemeClr val="accent3">
                    <a:shade val="50000"/>
                  </a:schemeClr>
                </a:solidFill>
                <a:prstDash val="solid"/>
              </a:ln>
              <a:effectLst/>
            </c:spPr>
          </c:dPt>
          <c:dPt>
            <c:idx val="1"/>
            <c:bubble3D val="0"/>
            <c:spPr>
              <a:solidFill>
                <a:schemeClr val="accent2"/>
              </a:solidFill>
              <a:ln w="25400" cap="flat" cmpd="sng" algn="ctr">
                <a:solidFill>
                  <a:schemeClr val="accent2">
                    <a:shade val="50000"/>
                  </a:schemeClr>
                </a:solidFill>
                <a:prstDash val="solid"/>
              </a:ln>
              <a:effectLst/>
            </c:spPr>
          </c:dPt>
          <c:dLbls>
            <c:showLegendKey val="0"/>
            <c:showVal val="1"/>
            <c:showCatName val="0"/>
            <c:showSerName val="0"/>
            <c:showPercent val="0"/>
            <c:showBubbleSize val="0"/>
            <c:showLeaderLines val="1"/>
          </c:dLbls>
          <c:cat>
            <c:strRef>
              <c:f>Sheet1!$A$2:$A$3</c:f>
              <c:strCache>
                <c:ptCount val="2"/>
                <c:pt idx="0">
                  <c:v>Survived</c:v>
                </c:pt>
                <c:pt idx="1">
                  <c:v>Failed</c:v>
                </c:pt>
              </c:strCache>
            </c:strRef>
          </c:cat>
          <c:val>
            <c:numRef>
              <c:f>Sheet1!$B$2:$B$3</c:f>
              <c:numCache>
                <c:formatCode>General</c:formatCode>
                <c:ptCount val="2"/>
                <c:pt idx="0">
                  <c:v>17.0</c:v>
                </c:pt>
                <c:pt idx="1">
                  <c:v>1.0</c:v>
                </c:pt>
              </c:numCache>
            </c:numRef>
          </c:val>
        </c:ser>
        <c:dLbls>
          <c:showLegendKey val="0"/>
          <c:showVal val="0"/>
          <c:showCatName val="0"/>
          <c:showSerName val="0"/>
          <c:showPercent val="0"/>
          <c:showBubbleSize val="0"/>
          <c:showLeaderLines val="1"/>
        </c:dLbls>
        <c:firstSliceAng val="270"/>
      </c:pieChart>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3"/>
              </a:solidFill>
              <a:ln w="25400" cap="flat" cmpd="sng" algn="ctr">
                <a:solidFill>
                  <a:schemeClr val="accent3">
                    <a:shade val="50000"/>
                  </a:schemeClr>
                </a:solidFill>
                <a:prstDash val="solid"/>
              </a:ln>
              <a:effectLst/>
            </c:spPr>
          </c:dPt>
          <c:dPt>
            <c:idx val="1"/>
            <c:bubble3D val="0"/>
            <c:spPr>
              <a:solidFill>
                <a:schemeClr val="accent1"/>
              </a:solidFill>
              <a:ln w="25400" cap="flat" cmpd="sng" algn="ctr">
                <a:solidFill>
                  <a:schemeClr val="accent1">
                    <a:shade val="50000"/>
                  </a:schemeClr>
                </a:solidFill>
                <a:prstDash val="solid"/>
              </a:ln>
              <a:effectLst/>
            </c:spPr>
          </c:dPt>
          <c:dPt>
            <c:idx val="2"/>
            <c:bubble3D val="0"/>
            <c:spPr>
              <a:solidFill>
                <a:schemeClr val="accent2"/>
              </a:solidFill>
              <a:ln w="25400" cap="flat" cmpd="sng" algn="ctr">
                <a:solidFill>
                  <a:schemeClr val="accent2">
                    <a:shade val="50000"/>
                  </a:schemeClr>
                </a:solidFill>
                <a:prstDash val="solid"/>
              </a:ln>
              <a:effectLst/>
            </c:spPr>
          </c:dPt>
          <c:dLbls>
            <c:showLegendKey val="0"/>
            <c:showVal val="1"/>
            <c:showCatName val="0"/>
            <c:showSerName val="0"/>
            <c:showPercent val="0"/>
            <c:showBubbleSize val="0"/>
            <c:showLeaderLines val="1"/>
          </c:dLbls>
          <c:cat>
            <c:strRef>
              <c:f>Sheet1!$A$2:$A$4</c:f>
              <c:strCache>
                <c:ptCount val="3"/>
                <c:pt idx="0">
                  <c:v>Identical</c:v>
                </c:pt>
                <c:pt idx="1">
                  <c:v>Equivalent</c:v>
                </c:pt>
                <c:pt idx="2">
                  <c:v>Failed</c:v>
                </c:pt>
              </c:strCache>
            </c:strRef>
          </c:cat>
          <c:val>
            <c:numRef>
              <c:f>Sheet1!$B$2:$B$4</c:f>
              <c:numCache>
                <c:formatCode>General</c:formatCode>
                <c:ptCount val="3"/>
                <c:pt idx="0">
                  <c:v>12.0</c:v>
                </c:pt>
                <c:pt idx="1">
                  <c:v>5.0</c:v>
                </c:pt>
                <c:pt idx="2">
                  <c:v>1.0</c:v>
                </c:pt>
              </c:numCache>
            </c:numRef>
          </c:val>
        </c:ser>
        <c:dLbls>
          <c:showLegendKey val="0"/>
          <c:showVal val="0"/>
          <c:showCatName val="0"/>
          <c:showSerName val="0"/>
          <c:showPercent val="0"/>
          <c:showBubbleSize val="0"/>
          <c:showLeaderLines val="1"/>
        </c:dLbls>
        <c:firstSliceAng val="270"/>
      </c:pieChart>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Flush Time</c:v>
                </c:pt>
              </c:strCache>
            </c:strRef>
          </c:tx>
          <c:invertIfNegative val="0"/>
          <c:cat>
            <c:strRef>
              <c:f>Sheet1!$A$2:$A$19</c:f>
              <c:strCache>
                <c:ptCount val="18"/>
                <c:pt idx="0">
                  <c:v>CVE-2013-2483</c:v>
                </c:pt>
                <c:pt idx="1">
                  <c:v>CVE-2012-4286</c:v>
                </c:pt>
                <c:pt idx="2">
                  <c:v>CVE-2012-4285</c:v>
                </c:pt>
                <c:pt idx="3">
                  <c:v>CVE-2012-1143</c:v>
                </c:pt>
                <c:pt idx="4">
                  <c:v>CVE-2012-5668</c:v>
                </c:pt>
                <c:pt idx="5">
                  <c:v>CVE-2012-4507</c:v>
                </c:pt>
                <c:pt idx="6">
                  <c:v>CVE-2012-4233</c:v>
                </c:pt>
                <c:pt idx="7">
                  <c:v>CVE-2012-3236</c:v>
                </c:pt>
                <c:pt idx="8">
                  <c:v>CVE-2012-1593</c:v>
                </c:pt>
                <c:pt idx="9">
                  <c:v>CVE-2012-1128</c:v>
                </c:pt>
                <c:pt idx="10">
                  <c:v>CVE-2012-0781</c:v>
                </c:pt>
                <c:pt idx="11">
                  <c:v>CVE-2011-4153</c:v>
                </c:pt>
                <c:pt idx="12">
                  <c:v>CVE-2011-3182</c:v>
                </c:pt>
                <c:pt idx="13">
                  <c:v>CVE-2011-3083</c:v>
                </c:pt>
                <c:pt idx="14">
                  <c:v>CVE-2011-2849</c:v>
                </c:pt>
                <c:pt idx="15">
                  <c:v>CVE-2011-1956</c:v>
                </c:pt>
                <c:pt idx="16">
                  <c:v>CVE-2011-1691</c:v>
                </c:pt>
                <c:pt idx="17">
                  <c:v>CVE-2011-0421</c:v>
                </c:pt>
              </c:strCache>
            </c:strRef>
          </c:cat>
          <c:val>
            <c:numRef>
              <c:f>Sheet1!$B$2:$B$19</c:f>
              <c:numCache>
                <c:formatCode>General</c:formatCode>
                <c:ptCount val="18"/>
                <c:pt idx="0">
                  <c:v>35.0</c:v>
                </c:pt>
                <c:pt idx="1">
                  <c:v>0.0</c:v>
                </c:pt>
                <c:pt idx="2">
                  <c:v>41.0</c:v>
                </c:pt>
                <c:pt idx="3">
                  <c:v>0.0</c:v>
                </c:pt>
                <c:pt idx="4">
                  <c:v>1.0</c:v>
                </c:pt>
                <c:pt idx="5">
                  <c:v>23.0</c:v>
                </c:pt>
                <c:pt idx="6">
                  <c:v>44.0</c:v>
                </c:pt>
                <c:pt idx="7">
                  <c:v>2.0</c:v>
                </c:pt>
                <c:pt idx="8">
                  <c:v>34.0</c:v>
                </c:pt>
                <c:pt idx="9">
                  <c:v>3.0</c:v>
                </c:pt>
                <c:pt idx="10">
                  <c:v>1.0</c:v>
                </c:pt>
                <c:pt idx="11">
                  <c:v>0.0</c:v>
                </c:pt>
                <c:pt idx="12">
                  <c:v>0.0</c:v>
                </c:pt>
                <c:pt idx="13">
                  <c:v>19.0</c:v>
                </c:pt>
                <c:pt idx="14">
                  <c:v>10.0</c:v>
                </c:pt>
                <c:pt idx="15">
                  <c:v>0.0</c:v>
                </c:pt>
                <c:pt idx="16">
                  <c:v>2.0</c:v>
                </c:pt>
                <c:pt idx="17">
                  <c:v>1.0</c:v>
                </c:pt>
              </c:numCache>
            </c:numRef>
          </c:val>
        </c:ser>
        <c:dLbls>
          <c:showLegendKey val="0"/>
          <c:showVal val="0"/>
          <c:showCatName val="0"/>
          <c:showSerName val="0"/>
          <c:showPercent val="0"/>
          <c:showBubbleSize val="0"/>
        </c:dLbls>
        <c:gapWidth val="150"/>
        <c:axId val="-2061263592"/>
        <c:axId val="-2061260568"/>
      </c:barChart>
      <c:catAx>
        <c:axId val="-2061263592"/>
        <c:scaling>
          <c:orientation val="minMax"/>
        </c:scaling>
        <c:delete val="0"/>
        <c:axPos val="b"/>
        <c:majorTickMark val="out"/>
        <c:minorTickMark val="none"/>
        <c:tickLblPos val="nextTo"/>
        <c:txPr>
          <a:bodyPr rot="5400000" vert="horz"/>
          <a:lstStyle/>
          <a:p>
            <a:pPr>
              <a:defRPr/>
            </a:pPr>
            <a:endParaRPr lang="en-US"/>
          </a:p>
        </c:txPr>
        <c:crossAx val="-2061260568"/>
        <c:crosses val="autoZero"/>
        <c:auto val="1"/>
        <c:lblAlgn val="ctr"/>
        <c:lblOffset val="100"/>
        <c:noMultiLvlLbl val="0"/>
      </c:catAx>
      <c:valAx>
        <c:axId val="-2061260568"/>
        <c:scaling>
          <c:orientation val="minMax"/>
        </c:scaling>
        <c:delete val="0"/>
        <c:axPos val="l"/>
        <c:majorGridlines/>
        <c:numFmt formatCode="General" sourceLinked="1"/>
        <c:majorTickMark val="out"/>
        <c:minorTickMark val="none"/>
        <c:tickLblPos val="nextTo"/>
        <c:crossAx val="-20612635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Cascading Error #</c:v>
                </c:pt>
              </c:strCache>
            </c:strRef>
          </c:tx>
          <c:invertIfNegative val="0"/>
          <c:cat>
            <c:strRef>
              <c:f>Sheet1!$A$2:$A$19</c:f>
              <c:strCache>
                <c:ptCount val="18"/>
                <c:pt idx="0">
                  <c:v>CVE-2013-2483</c:v>
                </c:pt>
                <c:pt idx="1">
                  <c:v>CVE-2012-4286</c:v>
                </c:pt>
                <c:pt idx="2">
                  <c:v>CVE-2012-4285</c:v>
                </c:pt>
                <c:pt idx="3">
                  <c:v>CVE-2012-1143</c:v>
                </c:pt>
                <c:pt idx="4">
                  <c:v>CVE-2012-5668</c:v>
                </c:pt>
                <c:pt idx="5">
                  <c:v>CVE-2012-4507</c:v>
                </c:pt>
                <c:pt idx="6">
                  <c:v>CVE-2012-4233</c:v>
                </c:pt>
                <c:pt idx="7">
                  <c:v>CVE-2012-3236</c:v>
                </c:pt>
                <c:pt idx="8">
                  <c:v>CVE-2012-1593</c:v>
                </c:pt>
                <c:pt idx="9">
                  <c:v>CVE-2012-1128</c:v>
                </c:pt>
                <c:pt idx="10">
                  <c:v>CVE-2012-0781</c:v>
                </c:pt>
                <c:pt idx="11">
                  <c:v>CVE-2011-4153</c:v>
                </c:pt>
                <c:pt idx="12">
                  <c:v>CVE-2011-3182</c:v>
                </c:pt>
                <c:pt idx="13">
                  <c:v>CVE-2011-3083</c:v>
                </c:pt>
                <c:pt idx="14">
                  <c:v>CVE-2011-2849</c:v>
                </c:pt>
                <c:pt idx="15">
                  <c:v>CVE-2011-1956</c:v>
                </c:pt>
                <c:pt idx="16">
                  <c:v>CVE-2011-1691</c:v>
                </c:pt>
                <c:pt idx="17">
                  <c:v>CVE-2011-0421</c:v>
                </c:pt>
              </c:strCache>
            </c:strRef>
          </c:cat>
          <c:val>
            <c:numRef>
              <c:f>Sheet1!$B$2:$B$19</c:f>
              <c:numCache>
                <c:formatCode>General</c:formatCode>
                <c:ptCount val="18"/>
                <c:pt idx="0">
                  <c:v>3.0</c:v>
                </c:pt>
                <c:pt idx="1">
                  <c:v>8.0</c:v>
                </c:pt>
                <c:pt idx="2">
                  <c:v>3.0</c:v>
                </c:pt>
                <c:pt idx="3">
                  <c:v>1608.0</c:v>
                </c:pt>
                <c:pt idx="4">
                  <c:v>6.0</c:v>
                </c:pt>
                <c:pt idx="5">
                  <c:v>3.0</c:v>
                </c:pt>
                <c:pt idx="6">
                  <c:v>12.0</c:v>
                </c:pt>
                <c:pt idx="7">
                  <c:v>1.0</c:v>
                </c:pt>
                <c:pt idx="8">
                  <c:v>24.0</c:v>
                </c:pt>
                <c:pt idx="9">
                  <c:v>23050.0</c:v>
                </c:pt>
                <c:pt idx="10">
                  <c:v>8.0</c:v>
                </c:pt>
                <c:pt idx="11">
                  <c:v>34.0</c:v>
                </c:pt>
                <c:pt idx="12">
                  <c:v>216.0</c:v>
                </c:pt>
                <c:pt idx="13">
                  <c:v>20.0</c:v>
                </c:pt>
                <c:pt idx="14">
                  <c:v>3.0</c:v>
                </c:pt>
                <c:pt idx="15">
                  <c:v>124.0</c:v>
                </c:pt>
                <c:pt idx="16">
                  <c:v>2.0</c:v>
                </c:pt>
                <c:pt idx="17">
                  <c:v>1.0</c:v>
                </c:pt>
              </c:numCache>
            </c:numRef>
          </c:val>
        </c:ser>
        <c:dLbls>
          <c:showLegendKey val="0"/>
          <c:showVal val="0"/>
          <c:showCatName val="0"/>
          <c:showSerName val="0"/>
          <c:showPercent val="0"/>
          <c:showBubbleSize val="0"/>
        </c:dLbls>
        <c:gapWidth val="150"/>
        <c:axId val="-2062595960"/>
        <c:axId val="-2062592984"/>
      </c:barChart>
      <c:catAx>
        <c:axId val="-2062595960"/>
        <c:scaling>
          <c:orientation val="minMax"/>
        </c:scaling>
        <c:delete val="0"/>
        <c:axPos val="b"/>
        <c:majorTickMark val="out"/>
        <c:minorTickMark val="none"/>
        <c:tickLblPos val="nextTo"/>
        <c:txPr>
          <a:bodyPr rot="5400000" vert="horz"/>
          <a:lstStyle/>
          <a:p>
            <a:pPr>
              <a:defRPr/>
            </a:pPr>
            <a:endParaRPr lang="en-US"/>
          </a:p>
        </c:txPr>
        <c:crossAx val="-2062592984"/>
        <c:crossesAt val="0.0"/>
        <c:auto val="1"/>
        <c:lblAlgn val="ctr"/>
        <c:lblOffset val="100"/>
        <c:noMultiLvlLbl val="0"/>
      </c:catAx>
      <c:valAx>
        <c:axId val="-2062592984"/>
        <c:scaling>
          <c:logBase val="10.0"/>
          <c:orientation val="minMax"/>
          <c:min val="1.0"/>
        </c:scaling>
        <c:delete val="0"/>
        <c:axPos val="l"/>
        <c:majorGridlines/>
        <c:numFmt formatCode="General" sourceLinked="1"/>
        <c:majorTickMark val="out"/>
        <c:minorTickMark val="none"/>
        <c:tickLblPos val="nextTo"/>
        <c:crossAx val="-20625959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172D85-FBCE-EF41-8D4D-D7900CD8E7BD}" type="datetimeFigureOut">
              <a:rPr lang="en-US" smtClean="0"/>
              <a:t>6/6/14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D2F329-A16A-CA44-B388-68FF309E43F7}" type="slidenum">
              <a:rPr lang="en-US" smtClean="0"/>
              <a:t>‹#›</a:t>
            </a:fld>
            <a:endParaRPr lang="en-US"/>
          </a:p>
        </p:txBody>
      </p:sp>
    </p:spTree>
    <p:extLst>
      <p:ext uri="{BB962C8B-B14F-4D97-AF65-F5344CB8AC3E}">
        <p14:creationId xmlns:p14="http://schemas.microsoft.com/office/powerpoint/2010/main" val="21004677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 want to start my talk with a demo.</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open the demo -</a:t>
            </a:r>
          </a:p>
          <a:p>
            <a:r>
              <a:rPr lang="en-US" sz="1200" kern="1200" dirty="0" smtClean="0">
                <a:solidFill>
                  <a:schemeClr val="tx1"/>
                </a:solidFill>
                <a:latin typeface="+mn-lt"/>
                <a:ea typeface="+mn-ea"/>
                <a:cs typeface="+mn-cs"/>
              </a:rPr>
              <a:t>Here is chromium, an open source web-browser. It serves as the code base for the popular </a:t>
            </a:r>
            <a:r>
              <a:rPr lang="en-US" sz="1200" kern="1200" dirty="0" err="1" smtClean="0">
                <a:solidFill>
                  <a:schemeClr val="tx1"/>
                </a:solidFill>
                <a:latin typeface="+mn-lt"/>
                <a:ea typeface="+mn-ea"/>
                <a:cs typeface="+mn-cs"/>
              </a:rPr>
              <a:t>google</a:t>
            </a:r>
            <a:r>
              <a:rPr lang="en-US" sz="1200" kern="1200" dirty="0" smtClean="0">
                <a:solidFill>
                  <a:schemeClr val="tx1"/>
                </a:solidFill>
                <a:latin typeface="+mn-lt"/>
                <a:ea typeface="+mn-ea"/>
                <a:cs typeface="+mn-cs"/>
              </a:rPr>
              <a:t> chrome browser. This is chromium version 19.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open the webpage -</a:t>
            </a:r>
          </a:p>
          <a:p>
            <a:r>
              <a:rPr lang="en-US" sz="1200" kern="1200" dirty="0" smtClean="0">
                <a:solidFill>
                  <a:schemeClr val="tx1"/>
                </a:solidFill>
                <a:latin typeface="+mn-lt"/>
                <a:ea typeface="+mn-ea"/>
                <a:cs typeface="+mn-cs"/>
              </a:rPr>
              <a:t>Clearly the chrome crashes because of a segmentation fault. I am sure everyone in the audience has this experience, and I am willing to bet this was not a pleasant experience for you. After investigation, it turns out that this segmentation fault is caused by a null-dereference error. </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1</a:t>
            </a:fld>
            <a:endParaRPr lang="en-US"/>
          </a:p>
        </p:txBody>
      </p:sp>
    </p:spTree>
    <p:extLst>
      <p:ext uri="{BB962C8B-B14F-4D97-AF65-F5344CB8AC3E}">
        <p14:creationId xmlns:p14="http://schemas.microsoft.com/office/powerpoint/2010/main" val="2543669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Just to note that Transaction_ is a reference counting pointer object. After executing reset(), it will gets NULL(0) value, which is returned by RCV.</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17</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18</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As the program continues, we hit an anticipated failure check in chromium code. It checks whether the content in transaction_ is NULL or not. It goes to else branch, and sets a failure error code that will be handled by the higher level.</a:t>
            </a:r>
            <a:endParaRPr lang="en-US" dirty="0" smtClean="0"/>
          </a:p>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19</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20</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21</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can actually compare this with the official patch of the error. Chromium developers have patched this error. They changed the initialization code so that the empty link will cause this expression that highlighted in red color to return a dummy object instead of null object. So transaction_ gets the dummy object.</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22</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As we continue, we hit the check. This time we go to the other branch. It calls start method of the dummy object. For dummy object, this method simply returns failure error code. Therefore, we have identical behavior to RCV in high level. </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23</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24</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actually represents a common pattern we have observed. The RCV allows the program execution to continue. The execution then hits an anticipated error check and recovers from the error. It has identical or similar behavior to the human patch in high level.</a:t>
            </a:r>
          </a:p>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25</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about another program,</a:t>
            </a:r>
            <a:r>
              <a:rPr lang="en-US" baseline="0" dirty="0" smtClean="0"/>
              <a:t> </a:t>
            </a:r>
            <a:r>
              <a:rPr lang="en-US" baseline="0" dirty="0" err="1" smtClean="0"/>
              <a:t>wireshark</a:t>
            </a:r>
            <a:r>
              <a:rPr lang="en-US" baseline="0" dirty="0" smtClean="0"/>
              <a:t>. </a:t>
            </a:r>
            <a:r>
              <a:rPr lang="en-US" baseline="0" dirty="0" err="1" smtClean="0"/>
              <a:t>Wirshark</a:t>
            </a:r>
            <a:r>
              <a:rPr lang="en-US" baseline="0" dirty="0" smtClean="0"/>
              <a:t> is a network protocol analyzer program.</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27</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about another program,</a:t>
            </a:r>
            <a:r>
              <a:rPr lang="en-US" baseline="0" dirty="0" smtClean="0"/>
              <a:t> </a:t>
            </a:r>
            <a:r>
              <a:rPr lang="en-US" baseline="0" dirty="0" err="1" smtClean="0"/>
              <a:t>wireshark</a:t>
            </a:r>
            <a:r>
              <a:rPr lang="en-US" baseline="0" dirty="0" smtClean="0"/>
              <a:t>. </a:t>
            </a:r>
            <a:r>
              <a:rPr lang="en-US" baseline="0" dirty="0" err="1" smtClean="0"/>
              <a:t>Wirshark</a:t>
            </a:r>
            <a:r>
              <a:rPr lang="en-US" baseline="0" dirty="0" smtClean="0"/>
              <a:t> is a network protocol analyzer program.</a:t>
            </a:r>
          </a:p>
          <a:p>
            <a:endParaRPr lang="en-US" baseline="0" dirty="0" smtClean="0"/>
          </a:p>
          <a:p>
            <a:r>
              <a:rPr lang="en-US" baseline="0" dirty="0" smtClean="0"/>
              <a:t>Animation: Pages =&gt; Rendered pages</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2</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ACN</a:t>
            </a:r>
            <a:r>
              <a:rPr lang="en-US" baseline="0" dirty="0" smtClean="0"/>
              <a:t> packet</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29</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we have eliminated all null dereference errors. We may also eliminate all divide by zero errors too.</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30</a:t>
            </a:fld>
            <a:endParaRPr lang="en-US"/>
          </a:p>
        </p:txBody>
      </p:sp>
    </p:spTree>
    <p:extLst>
      <p:ext uri="{BB962C8B-B14F-4D97-AF65-F5344CB8AC3E}">
        <p14:creationId xmlns:p14="http://schemas.microsoft.com/office/powerpoint/2010/main" val="4269826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33</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has to be zero, because this is the reason we have divide by zero error in first place.</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34</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code that process each fragment. For the error triggering input unit, it just turns it into a no-op. Again, this is a common pattern we have seen. In many applications that process input units, what RCV does error. It turns it into a no-op.</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35</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Turn it to no-op. This is</a:t>
            </a:r>
            <a:r>
              <a:rPr lang="en-US" baseline="0" dirty="0" smtClean="0"/>
              <a:t> the right thing to do.</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36</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37</a:t>
            </a:fld>
            <a:endParaRPr lang="en-US"/>
          </a:p>
        </p:txBody>
      </p:sp>
    </p:spTree>
    <p:extLst>
      <p:ext uri="{BB962C8B-B14F-4D97-AF65-F5344CB8AC3E}">
        <p14:creationId xmlns:p14="http://schemas.microsoft.com/office/powerpoint/2010/main" val="1949995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38</a:t>
            </a:fld>
            <a:endParaRPr lang="en-US"/>
          </a:p>
        </p:txBody>
      </p:sp>
    </p:spTree>
    <p:extLst>
      <p:ext uri="{BB962C8B-B14F-4D97-AF65-F5344CB8AC3E}">
        <p14:creationId xmlns:p14="http://schemas.microsoft.com/office/powerpoint/2010/main" val="67160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CVE-2012-4286 failed because an</a:t>
            </a:r>
            <a:r>
              <a:rPr lang="en-US" baseline="0" dirty="0" smtClean="0"/>
              <a:t> assertion failure. This error is not purely a divide-by-zero. It interprets an union data structure. It causes data corruption first. </a:t>
            </a:r>
          </a:p>
          <a:p>
            <a:r>
              <a:rPr lang="en-US" baseline="0" dirty="0" smtClean="0"/>
              <a:t>Divide-by-zero the first exposed error. </a:t>
            </a:r>
          </a:p>
          <a:p>
            <a:endParaRPr lang="en-US" baseline="0" dirty="0" smtClean="0"/>
          </a:p>
          <a:p>
            <a:r>
              <a:rPr lang="en-US" baseline="0" dirty="0" smtClean="0"/>
              <a:t>We have disabled this assertion. More assertions come. If disable all, get different results.</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39</a:t>
            </a:fld>
            <a:endParaRPr lang="en-US"/>
          </a:p>
        </p:txBody>
      </p:sp>
    </p:spTree>
    <p:extLst>
      <p:ext uri="{BB962C8B-B14F-4D97-AF65-F5344CB8AC3E}">
        <p14:creationId xmlns:p14="http://schemas.microsoft.com/office/powerpoint/2010/main" val="67160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40</a:t>
            </a:fld>
            <a:endParaRPr lang="en-US"/>
          </a:p>
        </p:txBody>
      </p:sp>
    </p:spTree>
    <p:extLst>
      <p:ext uri="{BB962C8B-B14F-4D97-AF65-F5344CB8AC3E}">
        <p14:creationId xmlns:p14="http://schemas.microsoft.com/office/powerpoint/2010/main" val="67160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Here is the code snippet that shows what’s going on. The black box on the right side of the slide shows the html code of the web page that triggers the error. The second line of the html file asks chromium to open a video stream with an empty FTP link. This empty FTP link causes </a:t>
            </a:r>
            <a:r>
              <a:rPr lang="en-US" sz="1200" kern="1200" dirty="0" err="1" smtClean="0">
                <a:solidFill>
                  <a:schemeClr val="tx1"/>
                </a:solidFill>
                <a:latin typeface="+mn-lt"/>
                <a:ea typeface="+mn-ea"/>
                <a:cs typeface="+mn-cs"/>
              </a:rPr>
              <a:t>ftp_transaction_factory</a:t>
            </a:r>
            <a:r>
              <a:rPr lang="en-US" sz="1200" kern="1200" dirty="0" smtClean="0">
                <a:solidFill>
                  <a:schemeClr val="tx1"/>
                </a:solidFill>
                <a:latin typeface="+mn-lt"/>
                <a:ea typeface="+mn-ea"/>
                <a:cs typeface="+mn-cs"/>
              </a:rPr>
              <a:t>() function to return NULL. </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7</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 is no </a:t>
            </a:r>
            <a:r>
              <a:rPr lang="en-US" dirty="0" err="1" smtClean="0"/>
              <a:t>sourcecode</a:t>
            </a:r>
            <a:r>
              <a:rPr lang="en-US" dirty="0" smtClean="0"/>
              <a:t>.</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41</a:t>
            </a:fld>
            <a:endParaRPr lang="en-US"/>
          </a:p>
        </p:txBody>
      </p:sp>
    </p:spTree>
    <p:extLst>
      <p:ext uri="{BB962C8B-B14F-4D97-AF65-F5344CB8AC3E}">
        <p14:creationId xmlns:p14="http://schemas.microsoft.com/office/powerpoint/2010/main" val="4033115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 is no </a:t>
            </a:r>
            <a:r>
              <a:rPr lang="en-US" dirty="0" err="1" smtClean="0"/>
              <a:t>sourcecode</a:t>
            </a:r>
            <a:r>
              <a:rPr lang="en-US" dirty="0" smtClean="0"/>
              <a:t>.</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42</a:t>
            </a:fld>
            <a:endParaRPr lang="en-US"/>
          </a:p>
        </p:txBody>
      </p:sp>
    </p:spTree>
    <p:extLst>
      <p:ext uri="{BB962C8B-B14F-4D97-AF65-F5344CB8AC3E}">
        <p14:creationId xmlns:p14="http://schemas.microsoft.com/office/powerpoint/2010/main" val="4033115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43</a:t>
            </a:fld>
            <a:endParaRPr lang="en-US"/>
          </a:p>
        </p:txBody>
      </p:sp>
    </p:spTree>
    <p:extLst>
      <p:ext uri="{BB962C8B-B14F-4D97-AF65-F5344CB8AC3E}">
        <p14:creationId xmlns:p14="http://schemas.microsoft.com/office/powerpoint/2010/main" val="67160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 pie graph</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44</a:t>
            </a:fld>
            <a:endParaRPr lang="en-US"/>
          </a:p>
        </p:txBody>
      </p:sp>
    </p:spTree>
    <p:extLst>
      <p:ext uri="{BB962C8B-B14F-4D97-AF65-F5344CB8AC3E}">
        <p14:creationId xmlns:p14="http://schemas.microsoft.com/office/powerpoint/2010/main" val="23523523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45</a:t>
            </a:fld>
            <a:endParaRPr lang="en-US"/>
          </a:p>
        </p:txBody>
      </p:sp>
    </p:spTree>
    <p:extLst>
      <p:ext uri="{BB962C8B-B14F-4D97-AF65-F5344CB8AC3E}">
        <p14:creationId xmlns:p14="http://schemas.microsoft.com/office/powerpoint/2010/main" val="2352352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48</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53</a:t>
            </a:fld>
            <a:endParaRPr lang="en-US"/>
          </a:p>
        </p:txBody>
      </p:sp>
    </p:spTree>
    <p:extLst>
      <p:ext uri="{BB962C8B-B14F-4D97-AF65-F5344CB8AC3E}">
        <p14:creationId xmlns:p14="http://schemas.microsoft.com/office/powerpoint/2010/main" val="1395891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54</a:t>
            </a:fld>
            <a:endParaRPr lang="en-US"/>
          </a:p>
        </p:txBody>
      </p:sp>
    </p:spTree>
    <p:extLst>
      <p:ext uri="{BB962C8B-B14F-4D97-AF65-F5344CB8AC3E}">
        <p14:creationId xmlns:p14="http://schemas.microsoft.com/office/powerpoint/2010/main" val="112338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example for this slide</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60</a:t>
            </a:fld>
            <a:endParaRPr lang="en-US"/>
          </a:p>
        </p:txBody>
      </p:sp>
    </p:spTree>
    <p:extLst>
      <p:ext uri="{BB962C8B-B14F-4D97-AF65-F5344CB8AC3E}">
        <p14:creationId xmlns:p14="http://schemas.microsoft.com/office/powerpoint/2010/main" val="42698264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an example to show this taint</a:t>
            </a:r>
            <a:r>
              <a:rPr lang="en-US" baseline="0" dirty="0" smtClean="0"/>
              <a:t> analysis and block system call</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70</a:t>
            </a:fld>
            <a:endParaRPr lang="en-US"/>
          </a:p>
        </p:txBody>
      </p:sp>
    </p:spTree>
    <p:extLst>
      <p:ext uri="{BB962C8B-B14F-4D97-AF65-F5344CB8AC3E}">
        <p14:creationId xmlns:p14="http://schemas.microsoft.com/office/powerpoint/2010/main" val="4024781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Then the program calls a method </a:t>
            </a:r>
            <a:r>
              <a:rPr lang="en-US" sz="1200" kern="1200" dirty="0" err="1" smtClean="0">
                <a:solidFill>
                  <a:schemeClr val="tx1"/>
                </a:solidFill>
                <a:latin typeface="+mn-lt"/>
                <a:ea typeface="+mn-ea"/>
                <a:cs typeface="+mn-cs"/>
              </a:rPr>
              <a:t>createTransaction</a:t>
            </a:r>
            <a:r>
              <a:rPr lang="en-US" sz="1200" kern="1200" dirty="0" smtClean="0">
                <a:solidFill>
                  <a:schemeClr val="tx1"/>
                </a:solidFill>
                <a:latin typeface="+mn-lt"/>
                <a:ea typeface="+mn-ea"/>
                <a:cs typeface="+mn-cs"/>
              </a:rPr>
              <a:t>() of this NULL object, which triggers a null-dereference error. This kind of null dereference errors has been around for a long time. It has been a constant </a:t>
            </a:r>
            <a:r>
              <a:rPr lang="en-US" sz="1200" kern="1200" dirty="0" err="1" smtClean="0">
                <a:solidFill>
                  <a:schemeClr val="tx1"/>
                </a:solidFill>
                <a:latin typeface="+mn-lt"/>
                <a:ea typeface="+mn-ea"/>
                <a:cs typeface="+mn-cs"/>
              </a:rPr>
              <a:t>problem.We</a:t>
            </a:r>
            <a:r>
              <a:rPr lang="en-US" sz="1200" kern="1200" dirty="0" smtClean="0">
                <a:solidFill>
                  <a:schemeClr val="tx1"/>
                </a:solidFill>
                <a:latin typeface="+mn-lt"/>
                <a:ea typeface="+mn-ea"/>
                <a:cs typeface="+mn-cs"/>
              </a:rPr>
              <a:t> are tired of it and we decide to eliminate null-dereference crashes forever!</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8</a:t>
            </a:fld>
            <a:endParaRPr lang="en-US"/>
          </a:p>
        </p:txBody>
      </p:sp>
    </p:spTree>
    <p:extLst>
      <p:ext uri="{BB962C8B-B14F-4D97-AF65-F5344CB8AC3E}">
        <p14:creationId xmlns:p14="http://schemas.microsoft.com/office/powerpoint/2010/main" val="5706565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an example to show this taint</a:t>
            </a:r>
            <a:r>
              <a:rPr lang="en-US" baseline="0" dirty="0" smtClean="0"/>
              <a:t> analysis and block system call</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71</a:t>
            </a:fld>
            <a:endParaRPr lang="en-US"/>
          </a:p>
        </p:txBody>
      </p:sp>
    </p:spTree>
    <p:extLst>
      <p:ext uri="{BB962C8B-B14F-4D97-AF65-F5344CB8AC3E}">
        <p14:creationId xmlns:p14="http://schemas.microsoft.com/office/powerpoint/2010/main" val="40247819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summary</a:t>
            </a:r>
            <a:r>
              <a:rPr lang="en-US" baseline="0" dirty="0" smtClean="0"/>
              <a:t> slide before this slide. </a:t>
            </a:r>
            <a:endParaRPr lang="en-US" dirty="0" smtClean="0"/>
          </a:p>
          <a:p>
            <a:endParaRPr lang="en-US" dirty="0" smtClean="0"/>
          </a:p>
          <a:p>
            <a:r>
              <a:rPr lang="en-US" dirty="0" smtClean="0"/>
              <a:t>Add an example to show this taint</a:t>
            </a:r>
            <a:r>
              <a:rPr lang="en-US" baseline="0" dirty="0" smtClean="0"/>
              <a:t> analysis and block system call</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72</a:t>
            </a:fld>
            <a:endParaRPr lang="en-US"/>
          </a:p>
        </p:txBody>
      </p:sp>
    </p:spTree>
    <p:extLst>
      <p:ext uri="{BB962C8B-B14F-4D97-AF65-F5344CB8AC3E}">
        <p14:creationId xmlns:p14="http://schemas.microsoft.com/office/powerpoint/2010/main" val="4024781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an example to show this taint</a:t>
            </a:r>
            <a:r>
              <a:rPr lang="en-US" baseline="0" dirty="0" smtClean="0"/>
              <a:t> analysis and block system call</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73</a:t>
            </a:fld>
            <a:endParaRPr lang="en-US"/>
          </a:p>
        </p:txBody>
      </p:sp>
    </p:spTree>
    <p:extLst>
      <p:ext uri="{BB962C8B-B14F-4D97-AF65-F5344CB8AC3E}">
        <p14:creationId xmlns:p14="http://schemas.microsoft.com/office/powerpoint/2010/main" val="4024781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an example to show this taint</a:t>
            </a:r>
            <a:r>
              <a:rPr lang="en-US" baseline="0" dirty="0" smtClean="0"/>
              <a:t> analysis and block system call</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74</a:t>
            </a:fld>
            <a:endParaRPr lang="en-US"/>
          </a:p>
        </p:txBody>
      </p:sp>
    </p:spTree>
    <p:extLst>
      <p:ext uri="{BB962C8B-B14F-4D97-AF65-F5344CB8AC3E}">
        <p14:creationId xmlns:p14="http://schemas.microsoft.com/office/powerpoint/2010/main" val="40247819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76</a:t>
            </a:fld>
            <a:endParaRPr lang="en-US"/>
          </a:p>
        </p:txBody>
      </p:sp>
    </p:spTree>
    <p:extLst>
      <p:ext uri="{BB962C8B-B14F-4D97-AF65-F5344CB8AC3E}">
        <p14:creationId xmlns:p14="http://schemas.microsoft.com/office/powerpoint/2010/main" val="1817535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82</a:t>
            </a:fld>
            <a:endParaRPr lang="en-US"/>
          </a:p>
        </p:txBody>
      </p:sp>
    </p:spTree>
    <p:extLst>
      <p:ext uri="{BB962C8B-B14F-4D97-AF65-F5344CB8AC3E}">
        <p14:creationId xmlns:p14="http://schemas.microsoft.com/office/powerpoint/2010/main" val="331525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Here is how we are going to do it. For write to null address instructions, it is simple. We just discard it and skip the instruction. For read from null instructions, it is a little complicated. The program needs a value to continue. So we just give them a value 0. We set the result of the read to 0 and skip the read instruction. For a call to null function, we simply skip the call and set the return value to 0. For example, in this example we set register value </a:t>
            </a:r>
            <a:r>
              <a:rPr lang="en-US" sz="1200" kern="1200" dirty="0" err="1" smtClean="0">
                <a:solidFill>
                  <a:schemeClr val="tx1"/>
                </a:solidFill>
                <a:latin typeface="+mn-lt"/>
                <a:ea typeface="+mn-ea"/>
                <a:cs typeface="+mn-cs"/>
              </a:rPr>
              <a:t>rax</a:t>
            </a:r>
            <a:r>
              <a:rPr lang="en-US" sz="1200" kern="1200" dirty="0" smtClean="0">
                <a:solidFill>
                  <a:schemeClr val="tx1"/>
                </a:solidFill>
                <a:latin typeface="+mn-lt"/>
                <a:ea typeface="+mn-ea"/>
                <a:cs typeface="+mn-cs"/>
              </a:rPr>
              <a:t> to 0, which holds the return value of the function. We then change </a:t>
            </a:r>
            <a:r>
              <a:rPr lang="en-US" sz="1200" kern="1200" dirty="0" err="1" smtClean="0">
                <a:solidFill>
                  <a:schemeClr val="tx1"/>
                </a:solidFill>
                <a:latin typeface="+mn-lt"/>
                <a:ea typeface="+mn-ea"/>
                <a:cs typeface="+mn-cs"/>
              </a:rPr>
              <a:t>ip</a:t>
            </a:r>
            <a:r>
              <a:rPr lang="en-US" sz="1200" kern="1200" dirty="0" smtClean="0">
                <a:solidFill>
                  <a:schemeClr val="tx1"/>
                </a:solidFill>
                <a:latin typeface="+mn-lt"/>
                <a:ea typeface="+mn-ea"/>
                <a:cs typeface="+mn-cs"/>
              </a:rPr>
              <a:t> to the start of the next instruction. </a:t>
            </a:r>
          </a:p>
        </p:txBody>
      </p:sp>
      <p:sp>
        <p:nvSpPr>
          <p:cNvPr id="4" name="Slide Number Placeholder 3"/>
          <p:cNvSpPr>
            <a:spLocks noGrp="1"/>
          </p:cNvSpPr>
          <p:nvPr>
            <p:ph type="sldNum" sz="quarter" idx="10"/>
          </p:nvPr>
        </p:nvSpPr>
        <p:spPr/>
        <p:txBody>
          <a:bodyPr/>
          <a:lstStyle/>
          <a:p>
            <a:fld id="{98D2F329-A16A-CA44-B388-68FF309E43F7}" type="slidenum">
              <a:rPr lang="en-US" smtClean="0"/>
              <a:t>10</a:t>
            </a:fld>
            <a:endParaRPr lang="en-US"/>
          </a:p>
        </p:txBody>
      </p:sp>
    </p:spTree>
    <p:extLst>
      <p:ext uri="{BB962C8B-B14F-4D97-AF65-F5344CB8AC3E}">
        <p14:creationId xmlns:p14="http://schemas.microsoft.com/office/powerpoint/2010/main" val="4269826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How to make the computer to do it? Fortunately , we can use the signal handler mechanisms from the operating system. We write our own signal handler for SIGSEGV that triggered by null-dereference errors. We register the handler at the start of the program. In this way, we can catch null-dereference errors with negligible overhead during normal executions. </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11</a:t>
            </a:fld>
            <a:endParaRPr lang="en-US"/>
          </a:p>
        </p:txBody>
      </p:sp>
    </p:spTree>
    <p:extLst>
      <p:ext uri="{BB962C8B-B14F-4D97-AF65-F5344CB8AC3E}">
        <p14:creationId xmlns:p14="http://schemas.microsoft.com/office/powerpoint/2010/main" val="3334792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When the signal handler is invoked, we load our PIN tool that does binary instrumentation into the application address space, and apply the recovery strategy above.</a:t>
            </a:r>
          </a:p>
        </p:txBody>
      </p:sp>
      <p:sp>
        <p:nvSpPr>
          <p:cNvPr id="4" name="Slide Number Placeholder 3"/>
          <p:cNvSpPr>
            <a:spLocks noGrp="1"/>
          </p:cNvSpPr>
          <p:nvPr>
            <p:ph type="sldNum" sz="quarter" idx="10"/>
          </p:nvPr>
        </p:nvSpPr>
        <p:spPr/>
        <p:txBody>
          <a:bodyPr/>
          <a:lstStyle/>
          <a:p>
            <a:fld id="{98D2F329-A16A-CA44-B388-68FF309E43F7}" type="slidenum">
              <a:rPr lang="en-US" smtClean="0"/>
              <a:t>12</a:t>
            </a:fld>
            <a:endParaRPr lang="en-US"/>
          </a:p>
        </p:txBody>
      </p:sp>
    </p:spTree>
    <p:extLst>
      <p:ext uri="{BB962C8B-B14F-4D97-AF65-F5344CB8AC3E}">
        <p14:creationId xmlns:p14="http://schemas.microsoft.com/office/powerpoint/2010/main" val="2497002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Let’s see how it works for the chromium error.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use </a:t>
            </a:r>
            <a:r>
              <a:rPr lang="en-US" sz="1200" kern="1200" dirty="0" err="1" smtClean="0">
                <a:solidFill>
                  <a:schemeClr val="tx1"/>
                </a:solidFill>
                <a:latin typeface="+mn-lt"/>
                <a:ea typeface="+mn-ea"/>
                <a:cs typeface="+mn-cs"/>
              </a:rPr>
              <a:t>rcv</a:t>
            </a:r>
            <a:r>
              <a:rPr lang="en-US" sz="1200" kern="1200" dirty="0" smtClean="0">
                <a:solidFill>
                  <a:schemeClr val="tx1"/>
                </a:solidFill>
                <a:latin typeface="+mn-lt"/>
                <a:ea typeface="+mn-ea"/>
                <a:cs typeface="+mn-cs"/>
              </a:rPr>
              <a:t> with chrome-</a:t>
            </a:r>
          </a:p>
          <a:p>
            <a:r>
              <a:rPr lang="en-US" sz="1200" kern="1200" dirty="0" smtClean="0">
                <a:solidFill>
                  <a:schemeClr val="tx1"/>
                </a:solidFill>
                <a:latin typeface="+mn-lt"/>
                <a:ea typeface="+mn-ea"/>
                <a:cs typeface="+mn-cs"/>
              </a:rPr>
              <a:t>So our tool catches the signal and chrome recovers from the null-dereference errors. It shows part of the webpage. It uses a black box to represent the video that it cannot open. More importantly, chromium GUI remains fully functional. We are pretty happy about it. Let’s just see why RCV enables this recovery.</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13</a:t>
            </a:fld>
            <a:endParaRPr lang="en-US"/>
          </a:p>
        </p:txBody>
      </p:sp>
    </p:spTree>
    <p:extLst>
      <p:ext uri="{BB962C8B-B14F-4D97-AF65-F5344CB8AC3E}">
        <p14:creationId xmlns:p14="http://schemas.microsoft.com/office/powerpoint/2010/main" val="402736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When the error occurs, RCV ignores the call to null function and set return value to 0. </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16</a:t>
            </a:fld>
            <a:endParaRPr lang="en-US"/>
          </a:p>
        </p:txBody>
      </p:sp>
    </p:spTree>
    <p:extLst>
      <p:ext uri="{BB962C8B-B14F-4D97-AF65-F5344CB8AC3E}">
        <p14:creationId xmlns:p14="http://schemas.microsoft.com/office/powerpoint/2010/main" val="570656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US"/>
          </a:p>
        </p:txBody>
      </p:sp>
      <p:sp>
        <p:nvSpPr>
          <p:cNvPr id="4" name="Date Placeholder 3"/>
          <p:cNvSpPr>
            <a:spLocks noGrp="1"/>
          </p:cNvSpPr>
          <p:nvPr>
            <p:ph type="dt" sz="half" idx="10"/>
          </p:nvPr>
        </p:nvSpPr>
        <p:spPr/>
        <p:txBody>
          <a:bodyPr/>
          <a:lstStyle/>
          <a:p>
            <a:fld id="{A3BAFE2C-44CF-704B-95A6-183DF0C8AFFC}" type="datetimeFigureOut">
              <a:rPr lang="en-US" smtClean="0"/>
              <a:t>6/6/14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7315A-6BE4-2649-81ED-EB39F12F485B}" type="slidenum">
              <a:rPr lang="en-US" smtClean="0"/>
              <a:t>‹#›</a:t>
            </a:fld>
            <a:endParaRPr lang="en-US"/>
          </a:p>
        </p:txBody>
      </p:sp>
    </p:spTree>
    <p:extLst>
      <p:ext uri="{BB962C8B-B14F-4D97-AF65-F5344CB8AC3E}">
        <p14:creationId xmlns:p14="http://schemas.microsoft.com/office/powerpoint/2010/main" val="785683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BAFE2C-44CF-704B-95A6-183DF0C8AFFC}" type="datetimeFigureOut">
              <a:rPr lang="en-US" smtClean="0"/>
              <a:t>6/6/14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7315A-6BE4-2649-81ED-EB39F12F485B}" type="slidenum">
              <a:rPr lang="en-US" smtClean="0"/>
              <a:t>‹#›</a:t>
            </a:fld>
            <a:endParaRPr lang="en-US"/>
          </a:p>
        </p:txBody>
      </p:sp>
    </p:spTree>
    <p:extLst>
      <p:ext uri="{BB962C8B-B14F-4D97-AF65-F5344CB8AC3E}">
        <p14:creationId xmlns:p14="http://schemas.microsoft.com/office/powerpoint/2010/main" val="2521062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BAFE2C-44CF-704B-95A6-183DF0C8AFFC}" type="datetimeFigureOut">
              <a:rPr lang="en-US" smtClean="0"/>
              <a:t>6/6/14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7315A-6BE4-2649-81ED-EB39F12F485B}" type="slidenum">
              <a:rPr lang="en-US" smtClean="0"/>
              <a:t>‹#›</a:t>
            </a:fld>
            <a:endParaRPr lang="en-US"/>
          </a:p>
        </p:txBody>
      </p:sp>
    </p:spTree>
    <p:extLst>
      <p:ext uri="{BB962C8B-B14F-4D97-AF65-F5344CB8AC3E}">
        <p14:creationId xmlns:p14="http://schemas.microsoft.com/office/powerpoint/2010/main" val="120966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BAFE2C-44CF-704B-95A6-183DF0C8AFFC}" type="datetimeFigureOut">
              <a:rPr lang="en-US" smtClean="0"/>
              <a:t>6/6/14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7315A-6BE4-2649-81ED-EB39F12F485B}" type="slidenum">
              <a:rPr lang="en-US" smtClean="0"/>
              <a:t>‹#›</a:t>
            </a:fld>
            <a:endParaRPr lang="en-US"/>
          </a:p>
        </p:txBody>
      </p:sp>
    </p:spTree>
    <p:extLst>
      <p:ext uri="{BB962C8B-B14F-4D97-AF65-F5344CB8AC3E}">
        <p14:creationId xmlns:p14="http://schemas.microsoft.com/office/powerpoint/2010/main" val="994468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BAFE2C-44CF-704B-95A6-183DF0C8AFFC}" type="datetimeFigureOut">
              <a:rPr lang="en-US" smtClean="0"/>
              <a:t>6/6/14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7315A-6BE4-2649-81ED-EB39F12F485B}" type="slidenum">
              <a:rPr lang="en-US" smtClean="0"/>
              <a:t>‹#›</a:t>
            </a:fld>
            <a:endParaRPr lang="en-US"/>
          </a:p>
        </p:txBody>
      </p:sp>
    </p:spTree>
    <p:extLst>
      <p:ext uri="{BB962C8B-B14F-4D97-AF65-F5344CB8AC3E}">
        <p14:creationId xmlns:p14="http://schemas.microsoft.com/office/powerpoint/2010/main" val="725295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BAFE2C-44CF-704B-95A6-183DF0C8AFFC}" type="datetimeFigureOut">
              <a:rPr lang="en-US" smtClean="0"/>
              <a:t>6/6/14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57315A-6BE4-2649-81ED-EB39F12F485B}" type="slidenum">
              <a:rPr lang="en-US" smtClean="0"/>
              <a:t>‹#›</a:t>
            </a:fld>
            <a:endParaRPr lang="en-US"/>
          </a:p>
        </p:txBody>
      </p:sp>
    </p:spTree>
    <p:extLst>
      <p:ext uri="{BB962C8B-B14F-4D97-AF65-F5344CB8AC3E}">
        <p14:creationId xmlns:p14="http://schemas.microsoft.com/office/powerpoint/2010/main" val="1556406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BAFE2C-44CF-704B-95A6-183DF0C8AFFC}" type="datetimeFigureOut">
              <a:rPr lang="en-US" smtClean="0"/>
              <a:t>6/6/14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57315A-6BE4-2649-81ED-EB39F12F485B}" type="slidenum">
              <a:rPr lang="en-US" smtClean="0"/>
              <a:t>‹#›</a:t>
            </a:fld>
            <a:endParaRPr lang="en-US"/>
          </a:p>
        </p:txBody>
      </p:sp>
    </p:spTree>
    <p:extLst>
      <p:ext uri="{BB962C8B-B14F-4D97-AF65-F5344CB8AC3E}">
        <p14:creationId xmlns:p14="http://schemas.microsoft.com/office/powerpoint/2010/main" val="501042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BAFE2C-44CF-704B-95A6-183DF0C8AFFC}" type="datetimeFigureOut">
              <a:rPr lang="en-US" smtClean="0"/>
              <a:t>6/6/14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57315A-6BE4-2649-81ED-EB39F12F485B}" type="slidenum">
              <a:rPr lang="en-US" smtClean="0"/>
              <a:t>‹#›</a:t>
            </a:fld>
            <a:endParaRPr lang="en-US"/>
          </a:p>
        </p:txBody>
      </p:sp>
    </p:spTree>
    <p:extLst>
      <p:ext uri="{BB962C8B-B14F-4D97-AF65-F5344CB8AC3E}">
        <p14:creationId xmlns:p14="http://schemas.microsoft.com/office/powerpoint/2010/main" val="338251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AFE2C-44CF-704B-95A6-183DF0C8AFFC}" type="datetimeFigureOut">
              <a:rPr lang="en-US" smtClean="0"/>
              <a:t>6/6/14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57315A-6BE4-2649-81ED-EB39F12F485B}" type="slidenum">
              <a:rPr lang="en-US" smtClean="0"/>
              <a:t>‹#›</a:t>
            </a:fld>
            <a:endParaRPr lang="en-US"/>
          </a:p>
        </p:txBody>
      </p:sp>
    </p:spTree>
    <p:extLst>
      <p:ext uri="{BB962C8B-B14F-4D97-AF65-F5344CB8AC3E}">
        <p14:creationId xmlns:p14="http://schemas.microsoft.com/office/powerpoint/2010/main" val="3319129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BAFE2C-44CF-704B-95A6-183DF0C8AFFC}" type="datetimeFigureOut">
              <a:rPr lang="en-US" smtClean="0"/>
              <a:t>6/6/14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57315A-6BE4-2649-81ED-EB39F12F485B}" type="slidenum">
              <a:rPr lang="en-US" smtClean="0"/>
              <a:t>‹#›</a:t>
            </a:fld>
            <a:endParaRPr lang="en-US"/>
          </a:p>
        </p:txBody>
      </p:sp>
    </p:spTree>
    <p:extLst>
      <p:ext uri="{BB962C8B-B14F-4D97-AF65-F5344CB8AC3E}">
        <p14:creationId xmlns:p14="http://schemas.microsoft.com/office/powerpoint/2010/main" val="630880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BAFE2C-44CF-704B-95A6-183DF0C8AFFC}" type="datetimeFigureOut">
              <a:rPr lang="en-US" smtClean="0"/>
              <a:t>6/6/14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57315A-6BE4-2649-81ED-EB39F12F485B}" type="slidenum">
              <a:rPr lang="en-US" smtClean="0"/>
              <a:t>‹#›</a:t>
            </a:fld>
            <a:endParaRPr lang="en-US"/>
          </a:p>
        </p:txBody>
      </p:sp>
    </p:spTree>
    <p:extLst>
      <p:ext uri="{BB962C8B-B14F-4D97-AF65-F5344CB8AC3E}">
        <p14:creationId xmlns:p14="http://schemas.microsoft.com/office/powerpoint/2010/main" val="10563495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AFE2C-44CF-704B-95A6-183DF0C8AFFC}" type="datetimeFigureOut">
              <a:rPr lang="en-US" smtClean="0"/>
              <a:t>6/6/14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7315A-6BE4-2649-81ED-EB39F12F485B}" type="slidenum">
              <a:rPr lang="en-US" smtClean="0"/>
              <a:t>‹#›</a:t>
            </a:fld>
            <a:endParaRPr lang="en-US"/>
          </a:p>
        </p:txBody>
      </p:sp>
    </p:spTree>
    <p:extLst>
      <p:ext uri="{BB962C8B-B14F-4D97-AF65-F5344CB8AC3E}">
        <p14:creationId xmlns:p14="http://schemas.microsoft.com/office/powerpoint/2010/main" val="1789296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2.mp4"/><Relationship Id="rId2" Type="http://schemas.openxmlformats.org/officeDocument/2006/relationships/video" Target="../media/media2.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7.png"/><Relationship Id="rId1" Type="http://schemas.microsoft.com/office/2007/relationships/media" Target="../media/media3.wav"/><Relationship Id="rId2" Type="http://schemas.openxmlformats.org/officeDocument/2006/relationships/audio" Target="../media/media3.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4.mp4"/><Relationship Id="rId2" Type="http://schemas.openxmlformats.org/officeDocument/2006/relationships/video" Target="../media/media4.mp4"/></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5.mp4"/><Relationship Id="rId2" Type="http://schemas.openxmlformats.org/officeDocument/2006/relationships/video" Target="../media/media5.mp4"/></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chart" Target="../charts/char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chart" Target="../charts/char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chart" Target="../charts/char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chart" Target="../charts/char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t>Automatic Runtime Error Repair and Containment via Recovery Shepherding</a:t>
            </a:r>
            <a:endParaRPr lang="en-US" b="1" dirty="0"/>
          </a:p>
        </p:txBody>
      </p:sp>
      <p:sp>
        <p:nvSpPr>
          <p:cNvPr id="3" name="Subtitle 2"/>
          <p:cNvSpPr>
            <a:spLocks noGrp="1"/>
          </p:cNvSpPr>
          <p:nvPr>
            <p:ph type="subTitle" idx="1"/>
          </p:nvPr>
        </p:nvSpPr>
        <p:spPr>
          <a:xfrm>
            <a:off x="1371600" y="3896280"/>
            <a:ext cx="6400800" cy="1752600"/>
          </a:xfrm>
        </p:spPr>
        <p:txBody>
          <a:bodyPr/>
          <a:lstStyle/>
          <a:p>
            <a:r>
              <a:rPr lang="en-US" b="1" dirty="0" smtClean="0"/>
              <a:t>Fan Long</a:t>
            </a:r>
            <a:r>
              <a:rPr lang="en-US" dirty="0" smtClean="0"/>
              <a:t>, </a:t>
            </a:r>
            <a:r>
              <a:rPr lang="en-US" dirty="0" err="1" smtClean="0"/>
              <a:t>Stelios</a:t>
            </a:r>
            <a:r>
              <a:rPr lang="en-US" dirty="0" smtClean="0"/>
              <a:t> </a:t>
            </a:r>
            <a:r>
              <a:rPr lang="en-US" dirty="0" err="1" smtClean="0"/>
              <a:t>Sidiroglou</a:t>
            </a:r>
            <a:r>
              <a:rPr lang="en-US" dirty="0" smtClean="0"/>
              <a:t>, and Martin </a:t>
            </a:r>
            <a:r>
              <a:rPr lang="en-US" dirty="0" err="1" smtClean="0"/>
              <a:t>Rinard</a:t>
            </a:r>
            <a:endParaRPr lang="en-US" dirty="0" smtClean="0"/>
          </a:p>
          <a:p>
            <a:r>
              <a:rPr lang="en-US" dirty="0" smtClean="0"/>
              <a:t>MIT EECS&amp;CSAIL</a:t>
            </a:r>
            <a:endParaRPr lang="en-US" dirty="0"/>
          </a:p>
        </p:txBody>
      </p:sp>
    </p:spTree>
    <p:extLst>
      <p:ext uri="{BB962C8B-B14F-4D97-AF65-F5344CB8AC3E}">
        <p14:creationId xmlns:p14="http://schemas.microsoft.com/office/powerpoint/2010/main" val="1531245041"/>
      </p:ext>
    </p:extLst>
  </p:cSld>
  <p:clrMapOvr>
    <a:masterClrMapping/>
  </p:clrMapOvr>
  <mc:AlternateContent xmlns:mc="http://schemas.openxmlformats.org/markup-compatibility/2006" xmlns:p14="http://schemas.microsoft.com/office/powerpoint/2010/main">
    <mc:Choice Requires="p14">
      <p:transition spd="slow" p14:dur="2000" advTm="899"/>
    </mc:Choice>
    <mc:Fallback xmlns="">
      <p:transition xmlns:p14="http://schemas.microsoft.com/office/powerpoint/2010/main" spd="slow" advTm="899"/>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457200" y="1600200"/>
            <a:ext cx="8229600" cy="4525963"/>
          </a:xfrm>
        </p:spPr>
        <p:txBody>
          <a:bodyPr>
            <a:normAutofit/>
          </a:bodyPr>
          <a:lstStyle/>
          <a:p>
            <a:r>
              <a:rPr lang="en-US" sz="2800" dirty="0"/>
              <a:t>Write to null address: </a:t>
            </a:r>
            <a:r>
              <a:rPr lang="en-US" sz="2800" dirty="0" smtClean="0"/>
              <a:t>Ignore</a:t>
            </a:r>
          </a:p>
          <a:p>
            <a:endParaRPr lang="en-US" sz="2800" dirty="0" smtClean="0"/>
          </a:p>
          <a:p>
            <a:endParaRPr lang="en-US" sz="2800" dirty="0"/>
          </a:p>
          <a:p>
            <a:r>
              <a:rPr lang="en-US" sz="2800" dirty="0" smtClean="0"/>
              <a:t>Read from null address: Set 0 + Skip</a:t>
            </a:r>
          </a:p>
          <a:p>
            <a:pPr marL="0" indent="0">
              <a:buNone/>
            </a:pPr>
            <a:endParaRPr lang="en-US" sz="2800" dirty="0"/>
          </a:p>
          <a:p>
            <a:pPr marL="0" indent="0">
              <a:buNone/>
            </a:pPr>
            <a:endParaRPr lang="en-US" sz="2800" dirty="0" smtClean="0"/>
          </a:p>
          <a:p>
            <a:r>
              <a:rPr lang="en-US" sz="2800" dirty="0" smtClean="0"/>
              <a:t>Call to null function: Skip + Set 0 as return value</a:t>
            </a:r>
          </a:p>
          <a:p>
            <a:endParaRPr lang="en-US" sz="2800" dirty="0" smtClean="0"/>
          </a:p>
          <a:p>
            <a:pPr marL="457200" lvl="1" indent="0">
              <a:buNone/>
            </a:pPr>
            <a:endParaRPr lang="en-US" sz="2400" dirty="0" smtClean="0"/>
          </a:p>
        </p:txBody>
      </p:sp>
      <p:sp>
        <p:nvSpPr>
          <p:cNvPr id="2" name="Title 1"/>
          <p:cNvSpPr>
            <a:spLocks noGrp="1"/>
          </p:cNvSpPr>
          <p:nvPr>
            <p:ph type="title"/>
          </p:nvPr>
        </p:nvSpPr>
        <p:spPr/>
        <p:txBody>
          <a:bodyPr>
            <a:normAutofit fontScale="90000"/>
          </a:bodyPr>
          <a:lstStyle/>
          <a:p>
            <a:r>
              <a:rPr lang="en-US" b="1" dirty="0" smtClean="0"/>
              <a:t>Eliminating Null-Dereference Crashes</a:t>
            </a:r>
            <a:endParaRPr lang="en-US" b="1" dirty="0"/>
          </a:p>
        </p:txBody>
      </p:sp>
      <p:sp>
        <p:nvSpPr>
          <p:cNvPr id="11" name="TextBox 10"/>
          <p:cNvSpPr txBox="1"/>
          <p:nvPr/>
        </p:nvSpPr>
        <p:spPr>
          <a:xfrm>
            <a:off x="1654630" y="5303346"/>
            <a:ext cx="2191656" cy="1015663"/>
          </a:xfrm>
          <a:prstGeom prst="rect">
            <a:avLst/>
          </a:prstGeom>
          <a:noFill/>
        </p:spPr>
        <p:txBody>
          <a:bodyPr wrap="square" rtlCol="0">
            <a:spAutoFit/>
          </a:bodyPr>
          <a:lstStyle/>
          <a:p>
            <a:r>
              <a:rPr lang="en-US" sz="2000" dirty="0" err="1" smtClean="0"/>
              <a:t>mov</a:t>
            </a:r>
            <a:r>
              <a:rPr lang="en-US" sz="2000" dirty="0" smtClean="0"/>
              <a:t>    $0, </a:t>
            </a:r>
            <a:r>
              <a:rPr lang="en-US" sz="2000" dirty="0" smtClean="0">
                <a:solidFill>
                  <a:srgbClr val="3366FF"/>
                </a:solidFill>
              </a:rPr>
              <a:t>%</a:t>
            </a:r>
            <a:r>
              <a:rPr lang="en-US" sz="2000" dirty="0" err="1" smtClean="0">
                <a:solidFill>
                  <a:srgbClr val="3366FF"/>
                </a:solidFill>
              </a:rPr>
              <a:t>rbx</a:t>
            </a:r>
            <a:endParaRPr lang="en-US" sz="2000" dirty="0" smtClean="0">
              <a:solidFill>
                <a:srgbClr val="3366FF"/>
              </a:solidFill>
            </a:endParaRPr>
          </a:p>
          <a:p>
            <a:r>
              <a:rPr lang="en-US" sz="2000" dirty="0" smtClean="0"/>
              <a:t>…</a:t>
            </a:r>
          </a:p>
          <a:p>
            <a:r>
              <a:rPr lang="en-US" sz="2000" dirty="0" smtClean="0"/>
              <a:t>call</a:t>
            </a:r>
            <a:r>
              <a:rPr lang="en-US" sz="2000" dirty="0"/>
              <a:t>	 </a:t>
            </a:r>
            <a:r>
              <a:rPr lang="en-US" sz="2000" dirty="0" smtClean="0"/>
              <a:t>  </a:t>
            </a:r>
            <a:r>
              <a:rPr lang="en-US" sz="2000" dirty="0" smtClean="0">
                <a:solidFill>
                  <a:srgbClr val="3366FF"/>
                </a:solidFill>
              </a:rPr>
              <a:t> %</a:t>
            </a:r>
            <a:r>
              <a:rPr lang="en-US" sz="2000" dirty="0" err="1" smtClean="0">
                <a:solidFill>
                  <a:srgbClr val="3366FF"/>
                </a:solidFill>
              </a:rPr>
              <a:t>rbx</a:t>
            </a:r>
            <a:endParaRPr lang="en-US" sz="2000" dirty="0" smtClean="0">
              <a:solidFill>
                <a:srgbClr val="3366FF"/>
              </a:solidFill>
            </a:endParaRPr>
          </a:p>
        </p:txBody>
      </p:sp>
      <p:sp>
        <p:nvSpPr>
          <p:cNvPr id="14" name="TextBox 13"/>
          <p:cNvSpPr txBox="1"/>
          <p:nvPr/>
        </p:nvSpPr>
        <p:spPr>
          <a:xfrm>
            <a:off x="5150836" y="5453744"/>
            <a:ext cx="2943980" cy="707886"/>
          </a:xfrm>
          <a:prstGeom prst="rect">
            <a:avLst/>
          </a:prstGeom>
          <a:noFill/>
        </p:spPr>
        <p:txBody>
          <a:bodyPr wrap="square" rtlCol="0">
            <a:spAutoFit/>
          </a:bodyPr>
          <a:lstStyle/>
          <a:p>
            <a:r>
              <a:rPr lang="en-US" sz="2000" dirty="0" smtClean="0">
                <a:solidFill>
                  <a:srgbClr val="3366FF"/>
                </a:solidFill>
              </a:rPr>
              <a:t>%</a:t>
            </a:r>
            <a:r>
              <a:rPr lang="en-US" sz="2000" dirty="0" err="1" smtClean="0">
                <a:solidFill>
                  <a:srgbClr val="3366FF"/>
                </a:solidFill>
              </a:rPr>
              <a:t>rax</a:t>
            </a:r>
            <a:r>
              <a:rPr lang="en-US" sz="2000" dirty="0" smtClean="0"/>
              <a:t> </a:t>
            </a:r>
            <a:r>
              <a:rPr lang="en-US" sz="2000" dirty="0" smtClean="0">
                <a:sym typeface="Wingdings"/>
              </a:rPr>
              <a:t></a:t>
            </a:r>
            <a:r>
              <a:rPr lang="en-US" sz="2000" dirty="0" smtClean="0"/>
              <a:t> 0 </a:t>
            </a:r>
          </a:p>
          <a:p>
            <a:r>
              <a:rPr lang="en-US" sz="2000" dirty="0" err="1" smtClean="0">
                <a:solidFill>
                  <a:srgbClr val="3366FF"/>
                </a:solidFill>
                <a:sym typeface="Wingdings"/>
              </a:rPr>
              <a:t>ip</a:t>
            </a:r>
            <a:r>
              <a:rPr lang="en-US" sz="2000" dirty="0" err="1" smtClean="0">
                <a:sym typeface="Wingdings"/>
              </a:rPr>
              <a:t>next</a:t>
            </a:r>
            <a:r>
              <a:rPr lang="en-US" sz="2000" dirty="0">
                <a:sym typeface="Wingdings"/>
              </a:rPr>
              <a:t> </a:t>
            </a:r>
            <a:r>
              <a:rPr lang="en-US" sz="2000" dirty="0" err="1" smtClean="0">
                <a:sym typeface="Wingdings"/>
              </a:rPr>
              <a:t>inst</a:t>
            </a:r>
            <a:r>
              <a:rPr lang="en-US" sz="2000" dirty="0" smtClean="0"/>
              <a:t> </a:t>
            </a:r>
            <a:endParaRPr lang="en-US" sz="2000" dirty="0"/>
          </a:p>
        </p:txBody>
      </p:sp>
      <p:cxnSp>
        <p:nvCxnSpPr>
          <p:cNvPr id="17" name="Straight Arrow Connector 16"/>
          <p:cNvCxnSpPr/>
          <p:nvPr/>
        </p:nvCxnSpPr>
        <p:spPr>
          <a:xfrm>
            <a:off x="1427240" y="6142875"/>
            <a:ext cx="22739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Striped Right Arrow 19"/>
          <p:cNvSpPr/>
          <p:nvPr/>
        </p:nvSpPr>
        <p:spPr>
          <a:xfrm>
            <a:off x="3980450" y="5678130"/>
            <a:ext cx="544285" cy="266095"/>
          </a:xfrm>
          <a:prstGeom prst="striped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1359520" y="3673325"/>
            <a:ext cx="6671727" cy="1015663"/>
            <a:chOff x="1451430" y="2140297"/>
            <a:chExt cx="6671727" cy="1015663"/>
          </a:xfrm>
        </p:grpSpPr>
        <p:sp>
          <p:nvSpPr>
            <p:cNvPr id="21" name="TextBox 20"/>
            <p:cNvSpPr txBox="1"/>
            <p:nvPr/>
          </p:nvSpPr>
          <p:spPr>
            <a:xfrm>
              <a:off x="1678820" y="2140297"/>
              <a:ext cx="2385180" cy="1015663"/>
            </a:xfrm>
            <a:prstGeom prst="rect">
              <a:avLst/>
            </a:prstGeom>
            <a:noFill/>
          </p:spPr>
          <p:txBody>
            <a:bodyPr wrap="square" rtlCol="0">
              <a:spAutoFit/>
            </a:bodyPr>
            <a:lstStyle/>
            <a:p>
              <a:r>
                <a:rPr lang="en-US" sz="2000" dirty="0" err="1"/>
                <a:t>m</a:t>
              </a:r>
              <a:r>
                <a:rPr lang="en-US" sz="2000" dirty="0" err="1" smtClean="0"/>
                <a:t>ov</a:t>
              </a:r>
              <a:r>
                <a:rPr lang="en-US" sz="2000" dirty="0" smtClean="0"/>
                <a:t>    $0, </a:t>
              </a:r>
              <a:r>
                <a:rPr lang="en-US" sz="2000" dirty="0" smtClean="0">
                  <a:solidFill>
                    <a:srgbClr val="3366FF"/>
                  </a:solidFill>
                </a:rPr>
                <a:t>%</a:t>
              </a:r>
              <a:r>
                <a:rPr lang="en-US" sz="2000" dirty="0" err="1" smtClean="0">
                  <a:solidFill>
                    <a:srgbClr val="3366FF"/>
                  </a:solidFill>
                </a:rPr>
                <a:t>rsi</a:t>
              </a:r>
              <a:endParaRPr lang="en-US" sz="2000" dirty="0" smtClean="0"/>
            </a:p>
            <a:p>
              <a:r>
                <a:rPr lang="en-US" sz="2000" dirty="0" smtClean="0"/>
                <a:t>…</a:t>
              </a:r>
            </a:p>
            <a:p>
              <a:r>
                <a:rPr lang="en-US" sz="2000" dirty="0" err="1" smtClean="0"/>
                <a:t>mov</a:t>
              </a:r>
              <a:r>
                <a:rPr lang="en-US" sz="2000" dirty="0"/>
                <a:t>	 </a:t>
              </a:r>
              <a:r>
                <a:rPr lang="en-US" sz="2000" dirty="0" smtClean="0"/>
                <a:t>   8(</a:t>
              </a:r>
              <a:r>
                <a:rPr lang="en-US" sz="2000" dirty="0" smtClean="0">
                  <a:solidFill>
                    <a:srgbClr val="3366FF"/>
                  </a:solidFill>
                </a:rPr>
                <a:t>%</a:t>
              </a:r>
              <a:r>
                <a:rPr lang="en-US" sz="2000" dirty="0" err="1" smtClean="0">
                  <a:solidFill>
                    <a:srgbClr val="3366FF"/>
                  </a:solidFill>
                </a:rPr>
                <a:t>rsi</a:t>
              </a:r>
              <a:r>
                <a:rPr lang="en-US" sz="2000" dirty="0" smtClean="0"/>
                <a:t>), </a:t>
              </a:r>
              <a:r>
                <a:rPr lang="en-US" sz="2000" dirty="0" smtClean="0">
                  <a:solidFill>
                    <a:srgbClr val="3366FF"/>
                  </a:solidFill>
                </a:rPr>
                <a:t>%</a:t>
              </a:r>
              <a:r>
                <a:rPr lang="en-US" sz="2000" dirty="0" err="1" smtClean="0">
                  <a:solidFill>
                    <a:srgbClr val="3366FF"/>
                  </a:solidFill>
                </a:rPr>
                <a:t>rdx</a:t>
              </a:r>
              <a:endParaRPr lang="en-US" sz="2000" dirty="0" smtClean="0">
                <a:solidFill>
                  <a:srgbClr val="3366FF"/>
                </a:solidFill>
              </a:endParaRPr>
            </a:p>
          </p:txBody>
        </p:sp>
        <p:sp>
          <p:nvSpPr>
            <p:cNvPr id="24" name="TextBox 23"/>
            <p:cNvSpPr txBox="1"/>
            <p:nvPr/>
          </p:nvSpPr>
          <p:spPr>
            <a:xfrm>
              <a:off x="5179177" y="2270671"/>
              <a:ext cx="2943980" cy="707886"/>
            </a:xfrm>
            <a:prstGeom prst="rect">
              <a:avLst/>
            </a:prstGeom>
            <a:noFill/>
          </p:spPr>
          <p:txBody>
            <a:bodyPr wrap="square" rtlCol="0">
              <a:spAutoFit/>
            </a:bodyPr>
            <a:lstStyle/>
            <a:p>
              <a:r>
                <a:rPr lang="en-US" sz="2000" dirty="0" smtClean="0">
                  <a:solidFill>
                    <a:srgbClr val="3366FF"/>
                  </a:solidFill>
                </a:rPr>
                <a:t>%</a:t>
              </a:r>
              <a:r>
                <a:rPr lang="en-US" sz="2000" dirty="0" err="1" smtClean="0">
                  <a:solidFill>
                    <a:srgbClr val="3366FF"/>
                  </a:solidFill>
                </a:rPr>
                <a:t>rdx</a:t>
              </a:r>
              <a:r>
                <a:rPr lang="en-US" sz="2000" dirty="0" smtClean="0">
                  <a:solidFill>
                    <a:srgbClr val="3366FF"/>
                  </a:solidFill>
                </a:rPr>
                <a:t> </a:t>
              </a:r>
              <a:r>
                <a:rPr lang="en-US" sz="2000" dirty="0" smtClean="0">
                  <a:sym typeface="Wingdings"/>
                </a:rPr>
                <a:t></a:t>
              </a:r>
              <a:r>
                <a:rPr lang="en-US" sz="2000" dirty="0" smtClean="0"/>
                <a:t> 0 </a:t>
              </a:r>
            </a:p>
            <a:p>
              <a:r>
                <a:rPr lang="en-US" sz="2000" dirty="0" err="1" smtClean="0">
                  <a:solidFill>
                    <a:srgbClr val="3366FF"/>
                  </a:solidFill>
                  <a:sym typeface="Wingdings"/>
                </a:rPr>
                <a:t>ip</a:t>
              </a:r>
              <a:r>
                <a:rPr lang="en-US" sz="2000" dirty="0" err="1" smtClean="0">
                  <a:sym typeface="Wingdings"/>
                </a:rPr>
                <a:t>next</a:t>
              </a:r>
              <a:r>
                <a:rPr lang="en-US" sz="2000" dirty="0">
                  <a:sym typeface="Wingdings"/>
                </a:rPr>
                <a:t> </a:t>
              </a:r>
              <a:r>
                <a:rPr lang="en-US" sz="2000" dirty="0" err="1" smtClean="0">
                  <a:sym typeface="Wingdings"/>
                </a:rPr>
                <a:t>inst</a:t>
              </a:r>
              <a:r>
                <a:rPr lang="en-US" sz="2000" dirty="0" smtClean="0"/>
                <a:t> </a:t>
              </a:r>
              <a:endParaRPr lang="en-US" sz="2000" dirty="0"/>
            </a:p>
          </p:txBody>
        </p:sp>
        <p:cxnSp>
          <p:nvCxnSpPr>
            <p:cNvPr id="25" name="Straight Arrow Connector 24"/>
            <p:cNvCxnSpPr/>
            <p:nvPr/>
          </p:nvCxnSpPr>
          <p:spPr>
            <a:xfrm>
              <a:off x="1451430" y="3006148"/>
              <a:ext cx="22739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Striped Right Arrow 26"/>
            <p:cNvSpPr/>
            <p:nvPr/>
          </p:nvSpPr>
          <p:spPr>
            <a:xfrm>
              <a:off x="4064000" y="2515081"/>
              <a:ext cx="544285" cy="266095"/>
            </a:xfrm>
            <a:prstGeom prst="striped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1359520" y="2095359"/>
            <a:ext cx="6671727" cy="1015663"/>
            <a:chOff x="1451430" y="3682956"/>
            <a:chExt cx="6671727" cy="1015663"/>
          </a:xfrm>
        </p:grpSpPr>
        <p:sp>
          <p:nvSpPr>
            <p:cNvPr id="19" name="TextBox 18"/>
            <p:cNvSpPr txBox="1"/>
            <p:nvPr/>
          </p:nvSpPr>
          <p:spPr>
            <a:xfrm>
              <a:off x="1678820" y="3682956"/>
              <a:ext cx="2421466" cy="1015663"/>
            </a:xfrm>
            <a:prstGeom prst="rect">
              <a:avLst/>
            </a:prstGeom>
            <a:noFill/>
          </p:spPr>
          <p:txBody>
            <a:bodyPr wrap="square" rtlCol="0">
              <a:spAutoFit/>
            </a:bodyPr>
            <a:lstStyle/>
            <a:p>
              <a:r>
                <a:rPr lang="en-US" sz="2000" dirty="0" err="1" smtClean="0"/>
                <a:t>mov</a:t>
              </a:r>
              <a:r>
                <a:rPr lang="en-US" sz="2000" dirty="0"/>
                <a:t>	</a:t>
              </a:r>
              <a:r>
                <a:rPr lang="en-US" sz="2000" dirty="0" smtClean="0"/>
                <a:t>    $0, </a:t>
              </a:r>
              <a:r>
                <a:rPr lang="en-US" sz="2000" dirty="0" smtClean="0">
                  <a:solidFill>
                    <a:srgbClr val="3366FF"/>
                  </a:solidFill>
                </a:rPr>
                <a:t>%</a:t>
              </a:r>
              <a:r>
                <a:rPr lang="en-US" sz="2000" dirty="0" err="1" smtClean="0">
                  <a:solidFill>
                    <a:srgbClr val="3366FF"/>
                  </a:solidFill>
                </a:rPr>
                <a:t>rsi</a:t>
              </a:r>
              <a:endParaRPr lang="en-US" sz="2000" dirty="0" smtClean="0"/>
            </a:p>
            <a:p>
              <a:r>
                <a:rPr lang="en-US" sz="2000" dirty="0" smtClean="0"/>
                <a:t>…</a:t>
              </a:r>
            </a:p>
            <a:p>
              <a:r>
                <a:rPr lang="en-US" sz="2000" dirty="0" err="1" smtClean="0"/>
                <a:t>mov</a:t>
              </a:r>
              <a:r>
                <a:rPr lang="en-US" sz="2000" dirty="0"/>
                <a:t>	 </a:t>
              </a:r>
              <a:r>
                <a:rPr lang="en-US" sz="2000" dirty="0" smtClean="0"/>
                <a:t>   </a:t>
              </a:r>
              <a:r>
                <a:rPr lang="en-US" sz="2000" dirty="0" smtClean="0">
                  <a:solidFill>
                    <a:srgbClr val="3366FF"/>
                  </a:solidFill>
                </a:rPr>
                <a:t>%</a:t>
              </a:r>
              <a:r>
                <a:rPr lang="en-US" sz="2000" dirty="0" err="1" smtClean="0">
                  <a:solidFill>
                    <a:srgbClr val="3366FF"/>
                  </a:solidFill>
                </a:rPr>
                <a:t>rax</a:t>
              </a:r>
              <a:r>
                <a:rPr lang="en-US" sz="2000" dirty="0" smtClean="0"/>
                <a:t>, 8(</a:t>
              </a:r>
              <a:r>
                <a:rPr lang="en-US" sz="2000" dirty="0" smtClean="0">
                  <a:solidFill>
                    <a:srgbClr val="3366FF"/>
                  </a:solidFill>
                </a:rPr>
                <a:t>%</a:t>
              </a:r>
              <a:r>
                <a:rPr lang="en-US" sz="2000" dirty="0" err="1" smtClean="0">
                  <a:solidFill>
                    <a:srgbClr val="3366FF"/>
                  </a:solidFill>
                </a:rPr>
                <a:t>rsi</a:t>
              </a:r>
              <a:r>
                <a:rPr lang="en-US" sz="2000" dirty="0" smtClean="0"/>
                <a:t>)</a:t>
              </a:r>
            </a:p>
          </p:txBody>
        </p:sp>
        <p:sp>
          <p:nvSpPr>
            <p:cNvPr id="30" name="TextBox 29"/>
            <p:cNvSpPr txBox="1"/>
            <p:nvPr/>
          </p:nvSpPr>
          <p:spPr>
            <a:xfrm>
              <a:off x="5179177" y="4044081"/>
              <a:ext cx="2943980" cy="400110"/>
            </a:xfrm>
            <a:prstGeom prst="rect">
              <a:avLst/>
            </a:prstGeom>
            <a:noFill/>
          </p:spPr>
          <p:txBody>
            <a:bodyPr wrap="square" rtlCol="0">
              <a:spAutoFit/>
            </a:bodyPr>
            <a:lstStyle/>
            <a:p>
              <a:r>
                <a:rPr lang="en-US" sz="2000" dirty="0" err="1" smtClean="0">
                  <a:solidFill>
                    <a:srgbClr val="3366FF"/>
                  </a:solidFill>
                  <a:sym typeface="Wingdings"/>
                </a:rPr>
                <a:t>ip</a:t>
              </a:r>
              <a:r>
                <a:rPr lang="en-US" sz="2000" dirty="0" err="1" smtClean="0">
                  <a:sym typeface="Wingdings"/>
                </a:rPr>
                <a:t>next</a:t>
              </a:r>
              <a:r>
                <a:rPr lang="en-US" sz="2000" dirty="0">
                  <a:sym typeface="Wingdings"/>
                </a:rPr>
                <a:t> </a:t>
              </a:r>
              <a:r>
                <a:rPr lang="en-US" sz="2000" dirty="0" err="1" smtClean="0">
                  <a:sym typeface="Wingdings"/>
                </a:rPr>
                <a:t>inst</a:t>
              </a:r>
              <a:r>
                <a:rPr lang="en-US" sz="2000" dirty="0" smtClean="0"/>
                <a:t> </a:t>
              </a:r>
              <a:endParaRPr lang="en-US" sz="2000" dirty="0"/>
            </a:p>
          </p:txBody>
        </p:sp>
        <p:cxnSp>
          <p:nvCxnSpPr>
            <p:cNvPr id="31" name="Straight Arrow Connector 30"/>
            <p:cNvCxnSpPr/>
            <p:nvPr/>
          </p:nvCxnSpPr>
          <p:spPr>
            <a:xfrm>
              <a:off x="1451430" y="4533375"/>
              <a:ext cx="22739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Striped Right Arrow 32"/>
            <p:cNvSpPr/>
            <p:nvPr/>
          </p:nvSpPr>
          <p:spPr>
            <a:xfrm>
              <a:off x="4064000" y="4144162"/>
              <a:ext cx="544285" cy="266095"/>
            </a:xfrm>
            <a:prstGeom prst="striped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75643459"/>
      </p:ext>
    </p:extLst>
  </p:cSld>
  <p:clrMapOvr>
    <a:masterClrMapping/>
  </p:clrMapOvr>
  <mc:AlternateContent xmlns:mc="http://schemas.openxmlformats.org/markup-compatibility/2006" xmlns:p14="http://schemas.microsoft.com/office/powerpoint/2010/main">
    <mc:Choice Requires="p14">
      <p:transition spd="slow" p14:dur="2000" advTm="52651"/>
    </mc:Choice>
    <mc:Fallback xmlns="">
      <p:transition xmlns:p14="http://schemas.microsoft.com/office/powerpoint/2010/main" spd="slow" advTm="52651"/>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to make the computer do it?</a:t>
            </a:r>
            <a:endParaRPr lang="en-US" b="1" dirty="0"/>
          </a:p>
        </p:txBody>
      </p:sp>
      <p:sp>
        <p:nvSpPr>
          <p:cNvPr id="3" name="Content Placeholder 2"/>
          <p:cNvSpPr>
            <a:spLocks noGrp="1"/>
          </p:cNvSpPr>
          <p:nvPr>
            <p:ph idx="1"/>
          </p:nvPr>
        </p:nvSpPr>
        <p:spPr>
          <a:xfrm>
            <a:off x="457200" y="1600201"/>
            <a:ext cx="8229600" cy="2276878"/>
          </a:xfrm>
        </p:spPr>
        <p:txBody>
          <a:bodyPr>
            <a:normAutofit fontScale="92500" lnSpcReduction="10000"/>
          </a:bodyPr>
          <a:lstStyle/>
          <a:p>
            <a:r>
              <a:rPr lang="en-US" dirty="0" smtClean="0"/>
              <a:t>Catch signals from null-dereferences</a:t>
            </a:r>
          </a:p>
          <a:p>
            <a:pPr lvl="1"/>
            <a:r>
              <a:rPr lang="en-US" dirty="0" smtClean="0"/>
              <a:t>Write our own signal handler of SIGSEGV in a library</a:t>
            </a:r>
          </a:p>
          <a:p>
            <a:pPr lvl="1"/>
            <a:r>
              <a:rPr lang="en-US" dirty="0" smtClean="0"/>
              <a:t>Use LD_PRELOAD to register with the operating system at the start of the program</a:t>
            </a:r>
          </a:p>
          <a:p>
            <a:pPr lvl="1"/>
            <a:r>
              <a:rPr lang="en-US" dirty="0" smtClean="0"/>
              <a:t>Negligible overhead during normal execution</a:t>
            </a:r>
          </a:p>
        </p:txBody>
      </p:sp>
      <p:sp>
        <p:nvSpPr>
          <p:cNvPr id="4" name="Rectangle 3"/>
          <p:cNvSpPr/>
          <p:nvPr/>
        </p:nvSpPr>
        <p:spPr>
          <a:xfrm>
            <a:off x="2556961" y="4032023"/>
            <a:ext cx="1372349" cy="63874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chemeClr val="tx1"/>
                </a:solidFill>
              </a:rPr>
              <a:t>Lightweight Library</a:t>
            </a:r>
            <a:endParaRPr lang="en-US" dirty="0">
              <a:solidFill>
                <a:schemeClr val="tx1"/>
              </a:solidFill>
            </a:endParaRPr>
          </a:p>
        </p:txBody>
      </p:sp>
      <p:pic>
        <p:nvPicPr>
          <p:cNvPr id="5" name="Picture 4"/>
          <p:cNvPicPr>
            <a:picLocks noChangeAspect="1"/>
          </p:cNvPicPr>
          <p:nvPr/>
        </p:nvPicPr>
        <p:blipFill>
          <a:blip r:embed="rId3">
            <a:clrChange>
              <a:clrFrom>
                <a:srgbClr val="FAFAFA"/>
              </a:clrFrom>
              <a:clrTo>
                <a:srgbClr val="FAFAFA">
                  <a:alpha val="0"/>
                </a:srgbClr>
              </a:clrTo>
            </a:clrChange>
          </a:blip>
          <a:stretch>
            <a:fillRect/>
          </a:stretch>
        </p:blipFill>
        <p:spPr>
          <a:xfrm>
            <a:off x="2500333" y="4689590"/>
            <a:ext cx="742803" cy="743846"/>
          </a:xfrm>
          <a:prstGeom prst="rect">
            <a:avLst/>
          </a:prstGeom>
        </p:spPr>
      </p:pic>
      <p:sp>
        <p:nvSpPr>
          <p:cNvPr id="6" name="Rectangle 5"/>
          <p:cNvSpPr/>
          <p:nvPr/>
        </p:nvSpPr>
        <p:spPr>
          <a:xfrm>
            <a:off x="4871835" y="4017496"/>
            <a:ext cx="1733038" cy="71879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900" dirty="0" smtClean="0">
                <a:solidFill>
                  <a:srgbClr val="000000"/>
                </a:solidFill>
              </a:rPr>
              <a:t>RCV Recovery System</a:t>
            </a:r>
            <a:endParaRPr lang="en-US" sz="1900" dirty="0">
              <a:solidFill>
                <a:srgbClr val="000000"/>
              </a:solidFill>
            </a:endParaRPr>
          </a:p>
        </p:txBody>
      </p:sp>
      <p:cxnSp>
        <p:nvCxnSpPr>
          <p:cNvPr id="8" name="Straight Connector 7"/>
          <p:cNvCxnSpPr>
            <a:stCxn id="4" idx="2"/>
            <a:endCxn id="15" idx="0"/>
          </p:cNvCxnSpPr>
          <p:nvPr/>
        </p:nvCxnSpPr>
        <p:spPr>
          <a:xfrm>
            <a:off x="3243136" y="4670763"/>
            <a:ext cx="6249" cy="680571"/>
          </a:xfrm>
          <a:prstGeom prst="line">
            <a:avLst/>
          </a:prstGeom>
          <a:ln>
            <a:tailEnd type="arrow" w="lg" len="lg"/>
          </a:ln>
        </p:spPr>
        <p:style>
          <a:lnRef idx="2">
            <a:schemeClr val="dk1"/>
          </a:lnRef>
          <a:fillRef idx="0">
            <a:schemeClr val="dk1"/>
          </a:fillRef>
          <a:effectRef idx="1">
            <a:schemeClr val="dk1"/>
          </a:effectRef>
          <a:fontRef idx="minor">
            <a:schemeClr val="tx1"/>
          </a:fontRef>
        </p:style>
      </p:cxnSp>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3663659" y="4964721"/>
            <a:ext cx="1392095" cy="1276782"/>
          </a:xfrm>
          <a:prstGeom prst="rect">
            <a:avLst/>
          </a:prstGeom>
        </p:spPr>
      </p:pic>
      <p:sp>
        <p:nvSpPr>
          <p:cNvPr id="15" name="Rectangle 14"/>
          <p:cNvSpPr/>
          <p:nvPr/>
        </p:nvSpPr>
        <p:spPr>
          <a:xfrm>
            <a:off x="2730460" y="5351334"/>
            <a:ext cx="1037849" cy="49770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Signal Handler</a:t>
            </a:r>
            <a:endParaRPr lang="en-US" dirty="0">
              <a:solidFill>
                <a:srgbClr val="000000"/>
              </a:solidFill>
            </a:endParaRPr>
          </a:p>
        </p:txBody>
      </p:sp>
    </p:spTree>
    <p:extLst>
      <p:ext uri="{BB962C8B-B14F-4D97-AF65-F5344CB8AC3E}">
        <p14:creationId xmlns:p14="http://schemas.microsoft.com/office/powerpoint/2010/main" val="2145601328"/>
      </p:ext>
    </p:extLst>
  </p:cSld>
  <p:clrMapOvr>
    <a:masterClrMapping/>
  </p:clrMapOvr>
  <mc:AlternateContent xmlns:mc="http://schemas.openxmlformats.org/markup-compatibility/2006" xmlns:p14="http://schemas.microsoft.com/office/powerpoint/2010/main">
    <mc:Choice Requires="p14">
      <p:transition spd="slow" p14:dur="2000" advTm="28463"/>
    </mc:Choice>
    <mc:Fallback xmlns="">
      <p:transition xmlns:p14="http://schemas.microsoft.com/office/powerpoint/2010/main" spd="slow" advTm="28463"/>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to make the computer do it?</a:t>
            </a:r>
            <a:endParaRPr lang="en-US" b="1" dirty="0"/>
          </a:p>
        </p:txBody>
      </p:sp>
      <p:sp>
        <p:nvSpPr>
          <p:cNvPr id="3" name="Content Placeholder 2"/>
          <p:cNvSpPr>
            <a:spLocks noGrp="1"/>
          </p:cNvSpPr>
          <p:nvPr>
            <p:ph idx="1"/>
          </p:nvPr>
        </p:nvSpPr>
        <p:spPr/>
        <p:txBody>
          <a:bodyPr>
            <a:normAutofit/>
          </a:bodyPr>
          <a:lstStyle/>
          <a:p>
            <a:r>
              <a:rPr lang="en-US" dirty="0" smtClean="0"/>
              <a:t>When the signal handler is invoked:</a:t>
            </a:r>
          </a:p>
          <a:p>
            <a:pPr lvl="1"/>
            <a:r>
              <a:rPr lang="en-US" dirty="0" smtClean="0"/>
              <a:t>Load our PIN tool that implements the recovery strategies</a:t>
            </a:r>
          </a:p>
          <a:p>
            <a:pPr lvl="1"/>
            <a:r>
              <a:rPr lang="en-US" dirty="0" smtClean="0"/>
              <a:t>Attach the PIN tool to the application process</a:t>
            </a:r>
          </a:p>
        </p:txBody>
      </p:sp>
      <p:sp>
        <p:nvSpPr>
          <p:cNvPr id="4" name="Rectangle 3"/>
          <p:cNvSpPr/>
          <p:nvPr/>
        </p:nvSpPr>
        <p:spPr>
          <a:xfrm>
            <a:off x="2556961" y="4032023"/>
            <a:ext cx="1372349" cy="63874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chemeClr val="tx1"/>
                </a:solidFill>
              </a:rPr>
              <a:t>Lightweight Library</a:t>
            </a:r>
            <a:endParaRPr lang="en-US" dirty="0">
              <a:solidFill>
                <a:schemeClr val="tx1"/>
              </a:solidFill>
            </a:endParaRPr>
          </a:p>
        </p:txBody>
      </p:sp>
      <p:pic>
        <p:nvPicPr>
          <p:cNvPr id="5" name="Picture 4"/>
          <p:cNvPicPr>
            <a:picLocks noChangeAspect="1"/>
          </p:cNvPicPr>
          <p:nvPr/>
        </p:nvPicPr>
        <p:blipFill>
          <a:blip r:embed="rId3">
            <a:clrChange>
              <a:clrFrom>
                <a:srgbClr val="FAFAFA"/>
              </a:clrFrom>
              <a:clrTo>
                <a:srgbClr val="FAFAFA">
                  <a:alpha val="0"/>
                </a:srgbClr>
              </a:clrTo>
            </a:clrChange>
          </a:blip>
          <a:stretch>
            <a:fillRect/>
          </a:stretch>
        </p:blipFill>
        <p:spPr>
          <a:xfrm>
            <a:off x="2500333" y="4689590"/>
            <a:ext cx="742803" cy="743846"/>
          </a:xfrm>
          <a:prstGeom prst="rect">
            <a:avLst/>
          </a:prstGeom>
        </p:spPr>
      </p:pic>
      <p:sp>
        <p:nvSpPr>
          <p:cNvPr id="6" name="Rectangle 5"/>
          <p:cNvSpPr/>
          <p:nvPr/>
        </p:nvSpPr>
        <p:spPr>
          <a:xfrm>
            <a:off x="4871835" y="4017496"/>
            <a:ext cx="1733038" cy="71879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900" dirty="0" smtClean="0">
                <a:solidFill>
                  <a:srgbClr val="000000"/>
                </a:solidFill>
              </a:rPr>
              <a:t>RCV Recovery System</a:t>
            </a:r>
            <a:endParaRPr lang="en-US" sz="1900" dirty="0">
              <a:solidFill>
                <a:srgbClr val="000000"/>
              </a:solidFill>
            </a:endParaRPr>
          </a:p>
        </p:txBody>
      </p:sp>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flipH="1">
            <a:off x="3970894" y="4123679"/>
            <a:ext cx="795778" cy="515724"/>
          </a:xfrm>
          <a:prstGeom prst="rect">
            <a:avLst/>
          </a:prstGeom>
        </p:spPr>
      </p:pic>
      <p:cxnSp>
        <p:nvCxnSpPr>
          <p:cNvPr id="8" name="Straight Connector 7"/>
          <p:cNvCxnSpPr>
            <a:stCxn id="4" idx="2"/>
            <a:endCxn id="10" idx="0"/>
          </p:cNvCxnSpPr>
          <p:nvPr/>
        </p:nvCxnSpPr>
        <p:spPr>
          <a:xfrm>
            <a:off x="3243136" y="4670763"/>
            <a:ext cx="6249" cy="680571"/>
          </a:xfrm>
          <a:prstGeom prst="line">
            <a:avLst/>
          </a:prstGeom>
          <a:ln>
            <a:tailEnd type="arrow" w="lg" len="lg"/>
          </a:ln>
        </p:spPr>
        <p:style>
          <a:lnRef idx="2">
            <a:schemeClr val="dk1"/>
          </a:lnRef>
          <a:fillRef idx="0">
            <a:schemeClr val="dk1"/>
          </a:fillRef>
          <a:effectRef idx="1">
            <a:schemeClr val="dk1"/>
          </a:effectRef>
          <a:fontRef idx="minor">
            <a:schemeClr val="tx1"/>
          </a:fontRef>
        </p:style>
      </p:cxnSp>
      <p:pic>
        <p:nvPicPr>
          <p:cNvPr id="9" name="Picture 8"/>
          <p:cNvPicPr>
            <a:picLocks noChangeAspect="1"/>
          </p:cNvPicPr>
          <p:nvPr/>
        </p:nvPicPr>
        <p:blipFill>
          <a:blip r:embed="rId5">
            <a:clrChange>
              <a:clrFrom>
                <a:srgbClr val="FFFFFF"/>
              </a:clrFrom>
              <a:clrTo>
                <a:srgbClr val="FFFFFF">
                  <a:alpha val="0"/>
                </a:srgbClr>
              </a:clrTo>
            </a:clrChange>
          </a:blip>
          <a:stretch>
            <a:fillRect/>
          </a:stretch>
        </p:blipFill>
        <p:spPr>
          <a:xfrm>
            <a:off x="3663659" y="4964721"/>
            <a:ext cx="1392095" cy="1276782"/>
          </a:xfrm>
          <a:prstGeom prst="rect">
            <a:avLst/>
          </a:prstGeom>
        </p:spPr>
      </p:pic>
      <p:sp>
        <p:nvSpPr>
          <p:cNvPr id="10" name="Rectangle 9"/>
          <p:cNvSpPr/>
          <p:nvPr/>
        </p:nvSpPr>
        <p:spPr>
          <a:xfrm>
            <a:off x="2730460" y="5351334"/>
            <a:ext cx="1037849" cy="49770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Signal Handler</a:t>
            </a:r>
            <a:endParaRPr lang="en-US" dirty="0">
              <a:solidFill>
                <a:srgbClr val="000000"/>
              </a:solidFill>
            </a:endParaRPr>
          </a:p>
        </p:txBody>
      </p:sp>
      <p:sp>
        <p:nvSpPr>
          <p:cNvPr id="11" name="TextBox 10"/>
          <p:cNvSpPr txBox="1"/>
          <p:nvPr/>
        </p:nvSpPr>
        <p:spPr>
          <a:xfrm>
            <a:off x="3249385" y="4736294"/>
            <a:ext cx="1270634" cy="369332"/>
          </a:xfrm>
          <a:prstGeom prst="rect">
            <a:avLst/>
          </a:prstGeom>
          <a:noFill/>
        </p:spPr>
        <p:txBody>
          <a:bodyPr wrap="square" rtlCol="0">
            <a:spAutoFit/>
          </a:bodyPr>
          <a:lstStyle/>
          <a:p>
            <a:r>
              <a:rPr lang="en-US" dirty="0" smtClean="0">
                <a:solidFill>
                  <a:srgbClr val="FF0000"/>
                </a:solidFill>
              </a:rPr>
              <a:t>SIGSEGV!!!</a:t>
            </a:r>
            <a:endParaRPr lang="en-US" dirty="0">
              <a:solidFill>
                <a:srgbClr val="FF0000"/>
              </a:solidFill>
            </a:endParaRPr>
          </a:p>
        </p:txBody>
      </p:sp>
    </p:spTree>
    <p:extLst>
      <p:ext uri="{BB962C8B-B14F-4D97-AF65-F5344CB8AC3E}">
        <p14:creationId xmlns:p14="http://schemas.microsoft.com/office/powerpoint/2010/main" val="1280790401"/>
      </p:ext>
    </p:extLst>
  </p:cSld>
  <p:clrMapOvr>
    <a:masterClrMapping/>
  </p:clrMapOvr>
  <mc:AlternateContent xmlns:mc="http://schemas.openxmlformats.org/markup-compatibility/2006" xmlns:p14="http://schemas.microsoft.com/office/powerpoint/2010/main">
    <mc:Choice Requires="p14">
      <p:transition spd="slow" p14:dur="2000" advTm="17462"/>
    </mc:Choice>
    <mc:Fallback xmlns="">
      <p:transition xmlns:p14="http://schemas.microsoft.com/office/powerpoint/2010/main" spd="slow" advTm="17462"/>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to make the computer do it?</a:t>
            </a:r>
            <a:endParaRPr lang="en-US" b="1" dirty="0"/>
          </a:p>
        </p:txBody>
      </p:sp>
      <p:sp>
        <p:nvSpPr>
          <p:cNvPr id="3" name="Content Placeholder 2"/>
          <p:cNvSpPr>
            <a:spLocks noGrp="1"/>
          </p:cNvSpPr>
          <p:nvPr>
            <p:ph idx="1"/>
          </p:nvPr>
        </p:nvSpPr>
        <p:spPr/>
        <p:txBody>
          <a:bodyPr>
            <a:normAutofit/>
          </a:bodyPr>
          <a:lstStyle/>
          <a:p>
            <a:r>
              <a:rPr lang="en-US" dirty="0" smtClean="0"/>
              <a:t>When the signal handler is invoked:</a:t>
            </a:r>
          </a:p>
          <a:p>
            <a:pPr lvl="1"/>
            <a:r>
              <a:rPr lang="en-US" dirty="0" smtClean="0"/>
              <a:t>Load our PIN tool that implements the recovery strategies</a:t>
            </a:r>
          </a:p>
          <a:p>
            <a:pPr lvl="1"/>
            <a:r>
              <a:rPr lang="en-US" dirty="0" smtClean="0"/>
              <a:t>Attach the PIN tool to the application process</a:t>
            </a:r>
          </a:p>
        </p:txBody>
      </p:sp>
      <p:sp>
        <p:nvSpPr>
          <p:cNvPr id="4" name="Rectangle 3"/>
          <p:cNvSpPr/>
          <p:nvPr/>
        </p:nvSpPr>
        <p:spPr>
          <a:xfrm>
            <a:off x="2556961" y="4032023"/>
            <a:ext cx="1372349" cy="63874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chemeClr val="tx1"/>
                </a:solidFill>
              </a:rPr>
              <a:t>Lightweight Library</a:t>
            </a:r>
            <a:endParaRPr lang="en-US" dirty="0">
              <a:solidFill>
                <a:schemeClr val="tx1"/>
              </a:solidFill>
            </a:endParaRPr>
          </a:p>
        </p:txBody>
      </p:sp>
      <p:sp>
        <p:nvSpPr>
          <p:cNvPr id="6" name="Rectangle 5"/>
          <p:cNvSpPr/>
          <p:nvPr/>
        </p:nvSpPr>
        <p:spPr>
          <a:xfrm>
            <a:off x="4871835" y="4017496"/>
            <a:ext cx="1733038" cy="71879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900" dirty="0" smtClean="0">
                <a:solidFill>
                  <a:srgbClr val="000000"/>
                </a:solidFill>
              </a:rPr>
              <a:t>RCV Recovery System</a:t>
            </a:r>
            <a:endParaRPr lang="en-US" sz="1900" dirty="0">
              <a:solidFill>
                <a:srgbClr val="000000"/>
              </a:solidFill>
            </a:endParaRPr>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3663659" y="4964721"/>
            <a:ext cx="1392095" cy="1276782"/>
          </a:xfrm>
          <a:prstGeom prst="rect">
            <a:avLst/>
          </a:prstGeom>
        </p:spPr>
      </p:pic>
      <p:sp>
        <p:nvSpPr>
          <p:cNvPr id="10" name="Rectangle 9"/>
          <p:cNvSpPr/>
          <p:nvPr/>
        </p:nvSpPr>
        <p:spPr>
          <a:xfrm>
            <a:off x="2730460" y="5351334"/>
            <a:ext cx="1037849" cy="49770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Signal Handler</a:t>
            </a:r>
            <a:endParaRPr lang="en-US" dirty="0">
              <a:solidFill>
                <a:srgbClr val="000000"/>
              </a:solidFill>
            </a:endParaRPr>
          </a:p>
        </p:txBody>
      </p:sp>
      <p:cxnSp>
        <p:nvCxnSpPr>
          <p:cNvPr id="13" name="Elbow Connector 12"/>
          <p:cNvCxnSpPr>
            <a:stCxn id="6" idx="2"/>
            <a:endCxn id="9" idx="3"/>
          </p:cNvCxnSpPr>
          <p:nvPr/>
        </p:nvCxnSpPr>
        <p:spPr>
          <a:xfrm rot="5400000">
            <a:off x="4963645" y="4828403"/>
            <a:ext cx="866818" cy="682600"/>
          </a:xfrm>
          <a:prstGeom prst="bentConnector2">
            <a:avLst/>
          </a:prstGeom>
          <a:ln w="38100" cmpd="dbl">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4482631"/>
      </p:ext>
    </p:extLst>
  </p:cSld>
  <p:clrMapOvr>
    <a:masterClrMapping/>
  </p:clrMapOvr>
  <mc:AlternateContent xmlns:mc="http://schemas.openxmlformats.org/markup-compatibility/2006" xmlns:p14="http://schemas.microsoft.com/office/powerpoint/2010/main">
    <mc:Choice Requires="p14">
      <p:transition spd="slow" p14:dur="2000" advTm="1580"/>
    </mc:Choice>
    <mc:Fallback xmlns="">
      <p:transition xmlns:p14="http://schemas.microsoft.com/office/powerpoint/2010/main" spd="slow" advTm="158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Apply RCV to Chromium</a:t>
            </a:r>
            <a:endParaRPr lang="en-US" b="1" dirty="0"/>
          </a:p>
        </p:txBody>
      </p:sp>
      <p:sp>
        <p:nvSpPr>
          <p:cNvPr id="6" name="Rectangle 5"/>
          <p:cNvSpPr/>
          <p:nvPr/>
        </p:nvSpPr>
        <p:spPr>
          <a:xfrm>
            <a:off x="2023252" y="2095151"/>
            <a:ext cx="1599933" cy="89826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solidFill>
                  <a:schemeClr val="tx1"/>
                </a:solidFill>
              </a:rPr>
              <a:t>Lightweight Library</a:t>
            </a:r>
            <a:endParaRPr lang="en-US" sz="2000" dirty="0">
              <a:solidFill>
                <a:schemeClr val="tx1"/>
              </a:solidFill>
            </a:endParaRPr>
          </a:p>
        </p:txBody>
      </p:sp>
      <p:pic>
        <p:nvPicPr>
          <p:cNvPr id="7" name="Picture 6"/>
          <p:cNvPicPr>
            <a:picLocks noChangeAspect="1"/>
          </p:cNvPicPr>
          <p:nvPr/>
        </p:nvPicPr>
        <p:blipFill>
          <a:blip r:embed="rId2">
            <a:clrChange>
              <a:clrFrom>
                <a:srgbClr val="FAFAFA"/>
              </a:clrFrom>
              <a:clrTo>
                <a:srgbClr val="FAFAFA">
                  <a:alpha val="0"/>
                </a:srgbClr>
              </a:clrTo>
            </a:clrChange>
          </a:blip>
          <a:stretch>
            <a:fillRect/>
          </a:stretch>
        </p:blipFill>
        <p:spPr>
          <a:xfrm>
            <a:off x="1864837" y="2993415"/>
            <a:ext cx="958079" cy="1046074"/>
          </a:xfrm>
          <a:prstGeom prst="rect">
            <a:avLst/>
          </a:prstGeom>
        </p:spPr>
      </p:pic>
      <p:sp>
        <p:nvSpPr>
          <p:cNvPr id="8" name="Rectangle 7"/>
          <p:cNvSpPr/>
          <p:nvPr/>
        </p:nvSpPr>
        <p:spPr>
          <a:xfrm>
            <a:off x="4649592" y="2068674"/>
            <a:ext cx="2235300" cy="101084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900" dirty="0">
                <a:solidFill>
                  <a:srgbClr val="000000"/>
                </a:solidFill>
              </a:rPr>
              <a:t>Recovery Shepherding System</a:t>
            </a:r>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flipH="1">
            <a:off x="3623184" y="2197570"/>
            <a:ext cx="1026407" cy="725265"/>
          </a:xfrm>
          <a:prstGeom prst="rect">
            <a:avLst/>
          </a:prstGeom>
        </p:spPr>
      </p:pic>
      <p:cxnSp>
        <p:nvCxnSpPr>
          <p:cNvPr id="10" name="Straight Connector 9"/>
          <p:cNvCxnSpPr>
            <a:stCxn id="6" idx="2"/>
          </p:cNvCxnSpPr>
          <p:nvPr/>
        </p:nvCxnSpPr>
        <p:spPr>
          <a:xfrm flipH="1">
            <a:off x="2822916" y="2993415"/>
            <a:ext cx="303" cy="930613"/>
          </a:xfrm>
          <a:prstGeom prst="line">
            <a:avLst/>
          </a:prstGeom>
          <a:ln>
            <a:tailEnd type="arrow" w="lg" len="lg"/>
          </a:ln>
        </p:spPr>
        <p:style>
          <a:lnRef idx="2">
            <a:schemeClr val="dk1"/>
          </a:lnRef>
          <a:fillRef idx="0">
            <a:schemeClr val="dk1"/>
          </a:fillRef>
          <a:effectRef idx="1">
            <a:schemeClr val="dk1"/>
          </a:effectRef>
          <a:fontRef idx="minor">
            <a:schemeClr val="tx1"/>
          </a:fontRef>
        </p:style>
      </p:cxnSp>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2226242" y="3721106"/>
            <a:ext cx="1795546" cy="1795546"/>
          </a:xfrm>
          <a:prstGeom prst="rect">
            <a:avLst/>
          </a:prstGeom>
        </p:spPr>
      </p:pic>
      <p:sp>
        <p:nvSpPr>
          <p:cNvPr id="13" name="TextBox 12"/>
          <p:cNvSpPr txBox="1"/>
          <p:nvPr/>
        </p:nvSpPr>
        <p:spPr>
          <a:xfrm>
            <a:off x="5080116" y="4256267"/>
            <a:ext cx="1520692" cy="646331"/>
          </a:xfrm>
          <a:prstGeom prst="rect">
            <a:avLst/>
          </a:prstGeom>
          <a:noFill/>
        </p:spPr>
        <p:txBody>
          <a:bodyPr wrap="square" rtlCol="0">
            <a:spAutoFit/>
          </a:bodyPr>
          <a:lstStyle/>
          <a:p>
            <a:r>
              <a:rPr lang="en-US" sz="3600" dirty="0" smtClean="0"/>
              <a:t>Demo</a:t>
            </a:r>
            <a:endParaRPr lang="en-US" sz="3600" dirty="0"/>
          </a:p>
        </p:txBody>
      </p:sp>
    </p:spTree>
    <p:extLst>
      <p:ext uri="{BB962C8B-B14F-4D97-AF65-F5344CB8AC3E}">
        <p14:creationId xmlns:p14="http://schemas.microsoft.com/office/powerpoint/2010/main" val="33880248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Chromium Example</a:t>
            </a:r>
            <a:endParaRPr lang="en-US" b="1" dirty="0"/>
          </a:p>
        </p:txBody>
      </p:sp>
      <p:pic>
        <p:nvPicPr>
          <p:cNvPr id="5" name="chromium_demob.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4909" r="4947"/>
          <a:stretch/>
        </p:blipFill>
        <p:spPr>
          <a:xfrm>
            <a:off x="944165" y="1600200"/>
            <a:ext cx="7252535" cy="4525963"/>
          </a:xfrm>
        </p:spPr>
      </p:pic>
    </p:spTree>
    <p:extLst>
      <p:ext uri="{BB962C8B-B14F-4D97-AF65-F5344CB8AC3E}">
        <p14:creationId xmlns:p14="http://schemas.microsoft.com/office/powerpoint/2010/main" val="3724984180"/>
      </p:ext>
    </p:extLst>
  </p:cSld>
  <p:clrMapOvr>
    <a:masterClrMapping/>
  </p:clrMapOvr>
  <mc:AlternateContent xmlns:mc="http://schemas.openxmlformats.org/markup-compatibility/2006" xmlns:p14="http://schemas.microsoft.com/office/powerpoint/2010/main">
    <mc:Choice Requires="p14">
      <p:transition spd="slow" p14:dur="2000" advTm="68538"/>
    </mc:Choice>
    <mc:Fallback xmlns="">
      <p:transition xmlns:p14="http://schemas.microsoft.com/office/powerpoint/2010/main" spd="slow" advTm="68538"/>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extLst mod="1">
    <p:ext uri="{E180D4A7-C9FB-4DFB-919C-405C955672EB}">
      <p14:showEvtLst xmlns:p14="http://schemas.microsoft.com/office/powerpoint/2010/main">
        <p14:playEvt time="3502" objId="5"/>
        <p14:pauseEvt time="27041" objId="5"/>
        <p14:resumeEvt time="51219" objId="5"/>
        <p14:stopEvt time="65579"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Chromium Example</a:t>
            </a:r>
            <a:endParaRPr lang="en-US" b="1" dirty="0"/>
          </a:p>
        </p:txBody>
      </p:sp>
      <p:sp>
        <p:nvSpPr>
          <p:cNvPr id="4" name="TextBox 3"/>
          <p:cNvSpPr txBox="1"/>
          <p:nvPr/>
        </p:nvSpPr>
        <p:spPr>
          <a:xfrm>
            <a:off x="945847" y="1557951"/>
            <a:ext cx="7145867" cy="4247317"/>
          </a:xfrm>
          <a:prstGeom prst="rect">
            <a:avLst/>
          </a:prstGeom>
          <a:noFill/>
        </p:spPr>
        <p:txBody>
          <a:bodyPr wrap="square" rtlCol="0">
            <a:spAutoFit/>
          </a:bodyPr>
          <a:lstStyle/>
          <a:p>
            <a:r>
              <a:rPr lang="en-US" dirty="0">
                <a:solidFill>
                  <a:srgbClr val="BB2CA2"/>
                </a:solidFill>
                <a:latin typeface="Menlo"/>
                <a:ea typeface="Menlo"/>
                <a:cs typeface="Menlo"/>
              </a:rPr>
              <a:t>void</a:t>
            </a:r>
            <a:r>
              <a:rPr lang="en-US" dirty="0">
                <a:solidFill>
                  <a:srgbClr val="000000"/>
                </a:solidFill>
                <a:latin typeface="Menlo"/>
                <a:ea typeface="Menlo"/>
                <a:cs typeface="Menlo"/>
              </a:rPr>
              <a:t> </a:t>
            </a:r>
            <a:r>
              <a:rPr lang="en-US" dirty="0" err="1">
                <a:solidFill>
                  <a:srgbClr val="000000"/>
                </a:solidFill>
                <a:latin typeface="Menlo"/>
                <a:ea typeface="Menlo"/>
                <a:cs typeface="Menlo"/>
              </a:rPr>
              <a:t>URLRequestFtpJob</a:t>
            </a:r>
            <a:r>
              <a:rPr lang="en-US" dirty="0">
                <a:solidFill>
                  <a:srgbClr val="000000"/>
                </a:solidFill>
                <a:latin typeface="Menlo"/>
                <a:ea typeface="Menlo"/>
                <a:cs typeface="Menlo"/>
              </a:rPr>
              <a:t>::</a:t>
            </a:r>
            <a:r>
              <a:rPr lang="en-US" dirty="0" err="1">
                <a:solidFill>
                  <a:srgbClr val="000000"/>
                </a:solidFill>
                <a:latin typeface="Menlo"/>
                <a:ea typeface="Menlo"/>
                <a:cs typeface="Menlo"/>
              </a:rPr>
              <a:t>StartTransaction</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transaction_.reset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    </a:t>
            </a:r>
            <a:r>
              <a:rPr lang="en-US" b="1" dirty="0" smtClean="0">
                <a:solidFill>
                  <a:srgbClr val="C0504D"/>
                </a:solidFill>
                <a:latin typeface="Menlo"/>
                <a:ea typeface="Menlo"/>
                <a:cs typeface="Menlo"/>
              </a:rPr>
              <a:t>request_</a:t>
            </a:r>
            <a:r>
              <a:rPr lang="en-US" b="1" dirty="0">
                <a:solidFill>
                  <a:srgbClr val="C0504D"/>
                </a:solidFill>
                <a:latin typeface="Menlo"/>
                <a:ea typeface="Menlo"/>
                <a:cs typeface="Menlo"/>
              </a:rPr>
              <a:t>-&gt;context()-&gt;</a:t>
            </a:r>
            <a:r>
              <a:rPr lang="en-US" b="1" dirty="0" err="1">
                <a:solidFill>
                  <a:srgbClr val="C0504D"/>
                </a:solidFill>
                <a:latin typeface="Menlo"/>
                <a:ea typeface="Menlo"/>
                <a:cs typeface="Menlo"/>
              </a:rPr>
              <a:t>ftp_transaction_factory</a:t>
            </a:r>
            <a:r>
              <a:rPr lang="en-US" b="1" dirty="0">
                <a:solidFill>
                  <a:srgbClr val="C0504D"/>
                </a:solidFill>
                <a:latin typeface="Menlo"/>
                <a:ea typeface="Menlo"/>
                <a:cs typeface="Menlo"/>
              </a:rPr>
              <a:t>()</a:t>
            </a:r>
          </a:p>
          <a:p>
            <a:r>
              <a:rPr lang="en-US" b="1" dirty="0">
                <a:solidFill>
                  <a:srgbClr val="C0504D"/>
                </a:solidFill>
                <a:latin typeface="Menlo"/>
                <a:ea typeface="Menlo"/>
                <a:cs typeface="Menlo"/>
              </a:rPr>
              <a:t>    -&gt;</a:t>
            </a:r>
            <a:r>
              <a:rPr lang="en-US" b="1" dirty="0" err="1">
                <a:solidFill>
                  <a:srgbClr val="C0504D"/>
                </a:solidFill>
                <a:latin typeface="Menlo"/>
                <a:ea typeface="Menlo"/>
                <a:cs typeface="Menlo"/>
              </a:rPr>
              <a:t>CreateTransaction</a:t>
            </a:r>
            <a:r>
              <a:rPr lang="en-US" b="1" dirty="0">
                <a:solidFill>
                  <a:srgbClr val="C0504D"/>
                </a:solidFill>
                <a:latin typeface="Menlo"/>
                <a:ea typeface="Menlo"/>
                <a:cs typeface="Menlo"/>
              </a:rPr>
              <a:t>()</a:t>
            </a:r>
            <a:r>
              <a:rPr lang="en-US" dirty="0">
                <a:solidFill>
                  <a:srgbClr val="000000"/>
                </a:solidFill>
                <a:latin typeface="Menlo"/>
                <a:ea typeface="Menlo"/>
                <a:cs typeface="Menlo"/>
              </a:rPr>
              <a:t>)</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 </a:t>
            </a:r>
            <a:r>
              <a:rPr lang="en-US" dirty="0">
                <a:solidFill>
                  <a:srgbClr val="008400"/>
                </a:solidFill>
                <a:latin typeface="Menlo"/>
                <a:ea typeface="Menlo"/>
                <a:cs typeface="Menlo"/>
              </a:rPr>
              <a:t>// code that does not change transaction_</a:t>
            </a:r>
          </a:p>
          <a:p>
            <a:r>
              <a:rPr lang="en-US" dirty="0">
                <a:solidFill>
                  <a:srgbClr val="BB2CA2"/>
                </a:solidFill>
                <a:latin typeface="Menlo"/>
                <a:ea typeface="Menlo"/>
                <a:cs typeface="Menlo"/>
              </a:rPr>
              <a:t>  </a:t>
            </a:r>
            <a:r>
              <a:rPr lang="en-US" dirty="0" err="1">
                <a:solidFill>
                  <a:srgbClr val="BB2CA2"/>
                </a:solidFill>
                <a:latin typeface="Menlo"/>
                <a:ea typeface="Menlo"/>
                <a:cs typeface="Menlo"/>
              </a:rPr>
              <a:t>int</a:t>
            </a:r>
            <a:r>
              <a:rPr lang="en-US" dirty="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a:solidFill>
                  <a:srgbClr val="BB2CA2"/>
                </a:solidFill>
                <a:latin typeface="Menlo"/>
                <a:ea typeface="Menlo"/>
                <a:cs typeface="Menlo"/>
              </a:rPr>
              <a:t>if</a:t>
            </a:r>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transaction_.get</a:t>
            </a:r>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 = transaction_-&gt;Start(...)  </a:t>
            </a:r>
            <a:endParaRPr lang="en-US" dirty="0" smtClean="0">
              <a:solidFill>
                <a:srgbClr val="000000"/>
              </a:solidFill>
              <a:latin typeface="Menlo"/>
              <a:ea typeface="Menlo"/>
              <a:cs typeface="Menlo"/>
            </a:endParaRP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  </a:t>
            </a:r>
          </a:p>
          <a:p>
            <a:r>
              <a:rPr lang="en-US" dirty="0" smtClean="0">
                <a:solidFill>
                  <a:srgbClr val="000000"/>
                </a:solidFill>
                <a:latin typeface="Menlo"/>
                <a:ea typeface="Menlo"/>
                <a:cs typeface="Menlo"/>
              </a:rPr>
              <a:t>  } </a:t>
            </a:r>
            <a:r>
              <a:rPr lang="en-US" dirty="0">
                <a:solidFill>
                  <a:srgbClr val="BB2CA2"/>
                </a:solidFill>
                <a:latin typeface="Menlo"/>
                <a:ea typeface="Menlo"/>
                <a:cs typeface="Menlo"/>
              </a:rPr>
              <a:t>else</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err="1" smtClean="0">
                <a:solidFill>
                  <a:srgbClr val="000000"/>
                </a:solidFill>
                <a:latin typeface="Menlo"/>
                <a:ea typeface="Menlo"/>
                <a:cs typeface="Menlo"/>
              </a:rPr>
              <a:t>rv</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 ERR_FAILED;</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endParaRPr lang="en-US" dirty="0">
              <a:solidFill>
                <a:srgbClr val="000000"/>
              </a:solidFill>
              <a:latin typeface="Menlo"/>
              <a:ea typeface="Menlo"/>
              <a:cs typeface="Menlo"/>
            </a:endParaRPr>
          </a:p>
          <a:p>
            <a:r>
              <a:rPr lang="en-US" dirty="0" smtClean="0">
                <a:solidFill>
                  <a:srgbClr val="000000"/>
                </a:solidFill>
                <a:latin typeface="Menlo"/>
                <a:ea typeface="Menlo"/>
                <a:cs typeface="Menlo"/>
              </a:rPr>
              <a:t>}</a:t>
            </a:r>
            <a:endParaRPr lang="en-US" dirty="0"/>
          </a:p>
        </p:txBody>
      </p:sp>
      <p:sp>
        <p:nvSpPr>
          <p:cNvPr id="6" name="TextBox 5"/>
          <p:cNvSpPr txBox="1"/>
          <p:nvPr/>
        </p:nvSpPr>
        <p:spPr>
          <a:xfrm>
            <a:off x="3204847" y="4996075"/>
            <a:ext cx="5481953" cy="1569660"/>
          </a:xfrm>
          <a:prstGeom prst="rect">
            <a:avLst/>
          </a:prstGeom>
          <a:noFill/>
        </p:spPr>
        <p:txBody>
          <a:bodyPr wrap="square" rtlCol="0">
            <a:spAutoFit/>
          </a:bodyPr>
          <a:lstStyle/>
          <a:p>
            <a:r>
              <a:rPr lang="en-US" sz="3200" dirty="0" smtClean="0"/>
              <a:t>RCV ignores the call and set the return value of the ignored call to 0.</a:t>
            </a:r>
            <a:endParaRPr lang="en-US" sz="3200" dirty="0"/>
          </a:p>
        </p:txBody>
      </p:sp>
      <p:cxnSp>
        <p:nvCxnSpPr>
          <p:cNvPr id="10" name="Straight Arrow Connector 9"/>
          <p:cNvCxnSpPr/>
          <p:nvPr/>
        </p:nvCxnSpPr>
        <p:spPr>
          <a:xfrm>
            <a:off x="444519" y="2322905"/>
            <a:ext cx="5013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8167282"/>
      </p:ext>
    </p:extLst>
  </p:cSld>
  <p:clrMapOvr>
    <a:masterClrMapping/>
  </p:clrMapOvr>
  <mc:AlternateContent xmlns:mc="http://schemas.openxmlformats.org/markup-compatibility/2006" xmlns:p14="http://schemas.microsoft.com/office/powerpoint/2010/main">
    <mc:Choice Requires="p14">
      <p:transition spd="slow" p14:dur="2000" advTm="14728"/>
    </mc:Choice>
    <mc:Fallback xmlns="">
      <p:transition xmlns:p14="http://schemas.microsoft.com/office/powerpoint/2010/main" spd="slow" advTm="14728"/>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Chromium Example</a:t>
            </a:r>
            <a:endParaRPr lang="en-US" b="1" dirty="0"/>
          </a:p>
        </p:txBody>
      </p:sp>
      <p:sp>
        <p:nvSpPr>
          <p:cNvPr id="4" name="TextBox 3"/>
          <p:cNvSpPr txBox="1"/>
          <p:nvPr/>
        </p:nvSpPr>
        <p:spPr>
          <a:xfrm>
            <a:off x="945847" y="1557951"/>
            <a:ext cx="7145867" cy="4247317"/>
          </a:xfrm>
          <a:prstGeom prst="rect">
            <a:avLst/>
          </a:prstGeom>
          <a:noFill/>
        </p:spPr>
        <p:txBody>
          <a:bodyPr wrap="square" rtlCol="0">
            <a:spAutoFit/>
          </a:bodyPr>
          <a:lstStyle/>
          <a:p>
            <a:r>
              <a:rPr lang="en-US" dirty="0">
                <a:solidFill>
                  <a:srgbClr val="BB2CA2"/>
                </a:solidFill>
                <a:latin typeface="Menlo"/>
                <a:ea typeface="Menlo"/>
                <a:cs typeface="Menlo"/>
              </a:rPr>
              <a:t>void</a:t>
            </a:r>
            <a:r>
              <a:rPr lang="en-US" dirty="0">
                <a:solidFill>
                  <a:srgbClr val="000000"/>
                </a:solidFill>
                <a:latin typeface="Menlo"/>
                <a:ea typeface="Menlo"/>
                <a:cs typeface="Menlo"/>
              </a:rPr>
              <a:t> </a:t>
            </a:r>
            <a:r>
              <a:rPr lang="en-US" dirty="0" err="1">
                <a:solidFill>
                  <a:srgbClr val="000000"/>
                </a:solidFill>
                <a:latin typeface="Menlo"/>
                <a:ea typeface="Menlo"/>
                <a:cs typeface="Menlo"/>
              </a:rPr>
              <a:t>URLRequestFtpJob</a:t>
            </a:r>
            <a:r>
              <a:rPr lang="en-US" dirty="0">
                <a:solidFill>
                  <a:srgbClr val="000000"/>
                </a:solidFill>
                <a:latin typeface="Menlo"/>
                <a:ea typeface="Menlo"/>
                <a:cs typeface="Menlo"/>
              </a:rPr>
              <a:t>::</a:t>
            </a:r>
            <a:r>
              <a:rPr lang="en-US" dirty="0" err="1">
                <a:solidFill>
                  <a:srgbClr val="000000"/>
                </a:solidFill>
                <a:latin typeface="Menlo"/>
                <a:ea typeface="Menlo"/>
                <a:cs typeface="Menlo"/>
              </a:rPr>
              <a:t>StartTransaction</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b="1" dirty="0" err="1">
                <a:solidFill>
                  <a:schemeClr val="accent2"/>
                </a:solidFill>
                <a:latin typeface="Menlo"/>
                <a:ea typeface="Menlo"/>
                <a:cs typeface="Menlo"/>
              </a:rPr>
              <a:t>transaction_.reset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    </a:t>
            </a:r>
            <a:r>
              <a:rPr lang="en-US" dirty="0">
                <a:solidFill>
                  <a:srgbClr val="000000"/>
                </a:solidFill>
                <a:latin typeface="Menlo"/>
                <a:ea typeface="Menlo"/>
                <a:cs typeface="Menlo"/>
              </a:rPr>
              <a:t>request_-&gt;context()-&gt;</a:t>
            </a:r>
            <a:r>
              <a:rPr lang="en-US" dirty="0" err="1">
                <a:solidFill>
                  <a:srgbClr val="000000"/>
                </a:solidFill>
                <a:latin typeface="Menlo"/>
                <a:ea typeface="Menlo"/>
                <a:cs typeface="Menlo"/>
              </a:rPr>
              <a:t>ftp_transaction_factory</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    </a:t>
            </a:r>
            <a:r>
              <a:rPr lang="en-US" dirty="0">
                <a:solidFill>
                  <a:srgbClr val="000000"/>
                </a:solidFill>
                <a:latin typeface="Menlo"/>
                <a:ea typeface="Menlo"/>
                <a:cs typeface="Menlo"/>
              </a:rPr>
              <a:t>-&gt;</a:t>
            </a:r>
            <a:r>
              <a:rPr lang="en-US" dirty="0" err="1">
                <a:solidFill>
                  <a:srgbClr val="000000"/>
                </a:solidFill>
                <a:latin typeface="Menlo"/>
                <a:ea typeface="Menlo"/>
                <a:cs typeface="Menlo"/>
              </a:rPr>
              <a:t>CreateTransaction</a:t>
            </a:r>
            <a:r>
              <a:rPr lang="en-US" dirty="0">
                <a:solidFill>
                  <a:srgbClr val="000000"/>
                </a:solidFill>
                <a:latin typeface="Menlo"/>
                <a:ea typeface="Menlo"/>
                <a:cs typeface="Menlo"/>
              </a:rPr>
              <a:t>())</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 </a:t>
            </a:r>
            <a:r>
              <a:rPr lang="en-US" dirty="0">
                <a:solidFill>
                  <a:srgbClr val="008400"/>
                </a:solidFill>
                <a:latin typeface="Menlo"/>
                <a:ea typeface="Menlo"/>
                <a:cs typeface="Menlo"/>
              </a:rPr>
              <a:t>// </a:t>
            </a:r>
            <a:r>
              <a:rPr lang="en-US" dirty="0" smtClean="0">
                <a:solidFill>
                  <a:srgbClr val="008400"/>
                </a:solidFill>
                <a:latin typeface="Menlo"/>
                <a:ea typeface="Menlo"/>
                <a:cs typeface="Menlo"/>
              </a:rPr>
              <a:t>code that does not change transaction_</a:t>
            </a:r>
          </a:p>
          <a:p>
            <a:r>
              <a:rPr lang="en-US" dirty="0" smtClean="0">
                <a:solidFill>
                  <a:srgbClr val="BB2CA2"/>
                </a:solidFill>
                <a:latin typeface="Menlo"/>
                <a:ea typeface="Menlo"/>
                <a:cs typeface="Menlo"/>
              </a:rPr>
              <a:t>  </a:t>
            </a:r>
            <a:r>
              <a:rPr lang="en-US" dirty="0" err="1" smtClean="0">
                <a:solidFill>
                  <a:srgbClr val="BB2CA2"/>
                </a:solidFill>
                <a:latin typeface="Menlo"/>
                <a:ea typeface="Menlo"/>
                <a:cs typeface="Menlo"/>
              </a:rPr>
              <a:t>int</a:t>
            </a:r>
            <a:r>
              <a:rPr lang="en-US" dirty="0" smtClean="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a:solidFill>
                  <a:srgbClr val="BB2CA2"/>
                </a:solidFill>
                <a:latin typeface="Menlo"/>
                <a:ea typeface="Menlo"/>
                <a:cs typeface="Menlo"/>
              </a:rPr>
              <a:t>if</a:t>
            </a:r>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transaction_.get</a:t>
            </a:r>
            <a:r>
              <a:rPr lang="en-US" dirty="0">
                <a:solidFill>
                  <a:srgbClr val="000000"/>
                </a:solidFill>
                <a:latin typeface="Menlo"/>
                <a:ea typeface="Menlo"/>
                <a:cs typeface="Menlo"/>
              </a:rPr>
              <a:t>()) </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r>
              <a:rPr lang="en-US" dirty="0" err="1" smtClean="0">
                <a:solidFill>
                  <a:srgbClr val="000000"/>
                </a:solidFill>
                <a:latin typeface="Menlo"/>
                <a:ea typeface="Menlo"/>
                <a:cs typeface="Menlo"/>
              </a:rPr>
              <a:t>rv</a:t>
            </a:r>
            <a:r>
              <a:rPr lang="en-US" dirty="0" smtClean="0">
                <a:solidFill>
                  <a:srgbClr val="000000"/>
                </a:solidFill>
                <a:latin typeface="Menlo"/>
                <a:ea typeface="Menlo"/>
                <a:cs typeface="Menlo"/>
              </a:rPr>
              <a:t> = transaction_-&gt;Start(...)  </a:t>
            </a:r>
          </a:p>
          <a:p>
            <a:r>
              <a:rPr lang="en-US" dirty="0" smtClean="0">
                <a:solidFill>
                  <a:srgbClr val="000000"/>
                </a:solidFill>
                <a:latin typeface="Menlo"/>
                <a:ea typeface="Menlo"/>
                <a:cs typeface="Menlo"/>
              </a:rPr>
              <a:t>    ...</a:t>
            </a:r>
          </a:p>
          <a:p>
            <a:r>
              <a:rPr lang="en-US" dirty="0" smtClean="0">
                <a:solidFill>
                  <a:srgbClr val="000000"/>
                </a:solidFill>
                <a:latin typeface="Menlo"/>
                <a:ea typeface="Menlo"/>
                <a:cs typeface="Menlo"/>
              </a:rPr>
              <a:t>  } </a:t>
            </a:r>
            <a:r>
              <a:rPr lang="en-US" dirty="0">
                <a:solidFill>
                  <a:srgbClr val="BB2CA2"/>
                </a:solidFill>
                <a:latin typeface="Menlo"/>
                <a:ea typeface="Menlo"/>
                <a:cs typeface="Menlo"/>
              </a:rPr>
              <a:t>else</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err="1" smtClean="0">
                <a:solidFill>
                  <a:srgbClr val="000000"/>
                </a:solidFill>
                <a:latin typeface="Menlo"/>
                <a:ea typeface="Menlo"/>
                <a:cs typeface="Menlo"/>
              </a:rPr>
              <a:t>rv</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 ERR_FAILED;</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endParaRPr lang="en-US" dirty="0">
              <a:solidFill>
                <a:srgbClr val="000000"/>
              </a:solidFill>
              <a:latin typeface="Menlo"/>
              <a:ea typeface="Menlo"/>
              <a:cs typeface="Menlo"/>
            </a:endParaRPr>
          </a:p>
          <a:p>
            <a:r>
              <a:rPr lang="en-US" dirty="0" smtClean="0">
                <a:solidFill>
                  <a:srgbClr val="000000"/>
                </a:solidFill>
                <a:latin typeface="Menlo"/>
                <a:ea typeface="Menlo"/>
                <a:cs typeface="Menlo"/>
              </a:rPr>
              <a:t>}</a:t>
            </a:r>
            <a:endParaRPr lang="en-US" dirty="0"/>
          </a:p>
        </p:txBody>
      </p:sp>
      <p:sp>
        <p:nvSpPr>
          <p:cNvPr id="6" name="TextBox 5"/>
          <p:cNvSpPr txBox="1"/>
          <p:nvPr/>
        </p:nvSpPr>
        <p:spPr>
          <a:xfrm>
            <a:off x="1882170" y="5565985"/>
            <a:ext cx="5595961" cy="1077218"/>
          </a:xfrm>
          <a:prstGeom prst="rect">
            <a:avLst/>
          </a:prstGeom>
          <a:noFill/>
        </p:spPr>
        <p:txBody>
          <a:bodyPr wrap="square" rtlCol="0">
            <a:spAutoFit/>
          </a:bodyPr>
          <a:lstStyle/>
          <a:p>
            <a:r>
              <a:rPr lang="en-US" sz="3200" dirty="0">
                <a:latin typeface="Menlo Regular"/>
                <a:cs typeface="Menlo Regular"/>
              </a:rPr>
              <a:t>t</a:t>
            </a:r>
            <a:r>
              <a:rPr lang="en-US" sz="3200" dirty="0" smtClean="0">
                <a:latin typeface="Menlo Regular"/>
                <a:cs typeface="Menlo Regular"/>
              </a:rPr>
              <a:t>ransaction_</a:t>
            </a:r>
            <a:r>
              <a:rPr lang="en-US" sz="3200" dirty="0" smtClean="0"/>
              <a:t> is a reference counting pointer object</a:t>
            </a:r>
            <a:endParaRPr lang="en-US" sz="3200" dirty="0"/>
          </a:p>
        </p:txBody>
      </p:sp>
      <p:grpSp>
        <p:nvGrpSpPr>
          <p:cNvPr id="8" name="Group 7"/>
          <p:cNvGrpSpPr/>
          <p:nvPr/>
        </p:nvGrpSpPr>
        <p:grpSpPr>
          <a:xfrm>
            <a:off x="6617519" y="3868712"/>
            <a:ext cx="1896687" cy="342587"/>
            <a:chOff x="6116193" y="4545539"/>
            <a:chExt cx="1896687" cy="342587"/>
          </a:xfrm>
        </p:grpSpPr>
        <p:sp>
          <p:nvSpPr>
            <p:cNvPr id="5" name="Rectangle 4"/>
            <p:cNvSpPr/>
            <p:nvPr/>
          </p:nvSpPr>
          <p:spPr>
            <a:xfrm>
              <a:off x="6116193" y="4545539"/>
              <a:ext cx="944167"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r</a:t>
              </a:r>
              <a:r>
                <a:rPr lang="en-US" dirty="0" err="1" smtClean="0">
                  <a:solidFill>
                    <a:schemeClr val="tx1"/>
                  </a:solidFill>
                </a:rPr>
                <a:t>ef_cnt</a:t>
              </a:r>
              <a:endParaRPr lang="en-US" dirty="0">
                <a:solidFill>
                  <a:schemeClr val="tx1"/>
                </a:solidFill>
              </a:endParaRPr>
            </a:p>
          </p:txBody>
        </p:sp>
        <p:sp>
          <p:nvSpPr>
            <p:cNvPr id="9" name="Rectangle 8"/>
            <p:cNvSpPr/>
            <p:nvPr/>
          </p:nvSpPr>
          <p:spPr>
            <a:xfrm>
              <a:off x="7060359" y="4545539"/>
              <a:ext cx="952521"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00"/>
                  </a:solidFill>
                </a:rPr>
                <a:t>undef</a:t>
              </a:r>
              <a:endParaRPr lang="en-US" dirty="0">
                <a:solidFill>
                  <a:srgbClr val="000000"/>
                </a:solidFill>
              </a:endParaRPr>
            </a:p>
          </p:txBody>
        </p:sp>
      </p:grpSp>
      <p:sp>
        <p:nvSpPr>
          <p:cNvPr id="7" name="TextBox 6"/>
          <p:cNvSpPr txBox="1"/>
          <p:nvPr/>
        </p:nvSpPr>
        <p:spPr>
          <a:xfrm>
            <a:off x="6876537" y="3534483"/>
            <a:ext cx="1387005" cy="367653"/>
          </a:xfrm>
          <a:prstGeom prst="rect">
            <a:avLst/>
          </a:prstGeom>
          <a:noFill/>
        </p:spPr>
        <p:txBody>
          <a:bodyPr wrap="square" rtlCol="0">
            <a:spAutoFit/>
          </a:bodyPr>
          <a:lstStyle/>
          <a:p>
            <a:r>
              <a:rPr lang="en-US" dirty="0"/>
              <a:t>t</a:t>
            </a:r>
            <a:r>
              <a:rPr lang="en-US" dirty="0" smtClean="0"/>
              <a:t>ransaction_</a:t>
            </a:r>
            <a:endParaRPr lang="en-US" dirty="0"/>
          </a:p>
        </p:txBody>
      </p:sp>
    </p:spTree>
    <p:extLst>
      <p:ext uri="{BB962C8B-B14F-4D97-AF65-F5344CB8AC3E}">
        <p14:creationId xmlns:p14="http://schemas.microsoft.com/office/powerpoint/2010/main" val="2641478673"/>
      </p:ext>
    </p:extLst>
  </p:cSld>
  <p:clrMapOvr>
    <a:masterClrMapping/>
  </p:clrMapOvr>
  <mc:AlternateContent xmlns:mc="http://schemas.openxmlformats.org/markup-compatibility/2006" xmlns:p14="http://schemas.microsoft.com/office/powerpoint/2010/main">
    <mc:Choice Requires="p14">
      <p:transition spd="slow" p14:dur="2000" advTm="9492"/>
    </mc:Choice>
    <mc:Fallback xmlns="">
      <p:transition xmlns:p14="http://schemas.microsoft.com/office/powerpoint/2010/main" spd="slow" advTm="9492"/>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Chromium Example</a:t>
            </a:r>
            <a:endParaRPr lang="en-US" b="1" dirty="0"/>
          </a:p>
        </p:txBody>
      </p:sp>
      <p:sp>
        <p:nvSpPr>
          <p:cNvPr id="4" name="TextBox 3"/>
          <p:cNvSpPr txBox="1"/>
          <p:nvPr/>
        </p:nvSpPr>
        <p:spPr>
          <a:xfrm>
            <a:off x="945847" y="1557951"/>
            <a:ext cx="7145867" cy="4247317"/>
          </a:xfrm>
          <a:prstGeom prst="rect">
            <a:avLst/>
          </a:prstGeom>
          <a:noFill/>
        </p:spPr>
        <p:txBody>
          <a:bodyPr wrap="square" rtlCol="0">
            <a:spAutoFit/>
          </a:bodyPr>
          <a:lstStyle/>
          <a:p>
            <a:r>
              <a:rPr lang="en-US" dirty="0">
                <a:solidFill>
                  <a:srgbClr val="BB2CA2"/>
                </a:solidFill>
                <a:latin typeface="Menlo"/>
                <a:ea typeface="Menlo"/>
                <a:cs typeface="Menlo"/>
              </a:rPr>
              <a:t>void</a:t>
            </a:r>
            <a:r>
              <a:rPr lang="en-US" dirty="0">
                <a:solidFill>
                  <a:srgbClr val="000000"/>
                </a:solidFill>
                <a:latin typeface="Menlo"/>
                <a:ea typeface="Menlo"/>
                <a:cs typeface="Menlo"/>
              </a:rPr>
              <a:t> </a:t>
            </a:r>
            <a:r>
              <a:rPr lang="en-US" dirty="0" err="1">
                <a:solidFill>
                  <a:srgbClr val="000000"/>
                </a:solidFill>
                <a:latin typeface="Menlo"/>
                <a:ea typeface="Menlo"/>
                <a:cs typeface="Menlo"/>
              </a:rPr>
              <a:t>URLRequestFtpJob</a:t>
            </a:r>
            <a:r>
              <a:rPr lang="en-US" dirty="0">
                <a:solidFill>
                  <a:srgbClr val="000000"/>
                </a:solidFill>
                <a:latin typeface="Menlo"/>
                <a:ea typeface="Menlo"/>
                <a:cs typeface="Menlo"/>
              </a:rPr>
              <a:t>::</a:t>
            </a:r>
            <a:r>
              <a:rPr lang="en-US" dirty="0" err="1">
                <a:solidFill>
                  <a:srgbClr val="000000"/>
                </a:solidFill>
                <a:latin typeface="Menlo"/>
                <a:ea typeface="Menlo"/>
                <a:cs typeface="Menlo"/>
              </a:rPr>
              <a:t>StartTransaction</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b="1" dirty="0" err="1">
                <a:solidFill>
                  <a:schemeClr val="accent2"/>
                </a:solidFill>
                <a:latin typeface="Menlo"/>
                <a:ea typeface="Menlo"/>
                <a:cs typeface="Menlo"/>
              </a:rPr>
              <a:t>transaction_.reset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    request_</a:t>
            </a:r>
            <a:r>
              <a:rPr lang="en-US" dirty="0">
                <a:solidFill>
                  <a:srgbClr val="000000"/>
                </a:solidFill>
                <a:latin typeface="Menlo"/>
                <a:ea typeface="Menlo"/>
                <a:cs typeface="Menlo"/>
              </a:rPr>
              <a:t>-&gt;context()-&gt;</a:t>
            </a:r>
            <a:r>
              <a:rPr lang="en-US" dirty="0" err="1">
                <a:solidFill>
                  <a:srgbClr val="000000"/>
                </a:solidFill>
                <a:latin typeface="Menlo"/>
                <a:ea typeface="Menlo"/>
                <a:cs typeface="Menlo"/>
              </a:rPr>
              <a:t>ftp_transaction_factory</a:t>
            </a:r>
            <a:r>
              <a:rPr lang="en-US" dirty="0">
                <a:solidFill>
                  <a:srgbClr val="000000"/>
                </a:solidFill>
                <a:latin typeface="Menlo"/>
                <a:ea typeface="Menlo"/>
                <a:cs typeface="Menlo"/>
              </a:rPr>
              <a:t>()</a:t>
            </a:r>
          </a:p>
          <a:p>
            <a:r>
              <a:rPr lang="en-US" dirty="0">
                <a:solidFill>
                  <a:srgbClr val="000000"/>
                </a:solidFill>
                <a:latin typeface="Menlo"/>
                <a:ea typeface="Menlo"/>
                <a:cs typeface="Menlo"/>
              </a:rPr>
              <a:t>    -&gt;</a:t>
            </a:r>
            <a:r>
              <a:rPr lang="en-US" dirty="0" err="1">
                <a:solidFill>
                  <a:srgbClr val="000000"/>
                </a:solidFill>
                <a:latin typeface="Menlo"/>
                <a:ea typeface="Menlo"/>
                <a:cs typeface="Menlo"/>
              </a:rPr>
              <a:t>CreateTransaction</a:t>
            </a:r>
            <a:r>
              <a:rPr lang="en-US" dirty="0">
                <a:solidFill>
                  <a:srgbClr val="000000"/>
                </a:solidFill>
                <a:latin typeface="Menlo"/>
                <a:ea typeface="Menlo"/>
                <a:cs typeface="Menlo"/>
              </a:rPr>
              <a:t>())</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 </a:t>
            </a:r>
            <a:r>
              <a:rPr lang="en-US" dirty="0">
                <a:solidFill>
                  <a:srgbClr val="008400"/>
                </a:solidFill>
                <a:latin typeface="Menlo"/>
                <a:ea typeface="Menlo"/>
                <a:cs typeface="Menlo"/>
              </a:rPr>
              <a:t>// code that does not change transaction_</a:t>
            </a:r>
          </a:p>
          <a:p>
            <a:r>
              <a:rPr lang="en-US" dirty="0">
                <a:solidFill>
                  <a:srgbClr val="BB2CA2"/>
                </a:solidFill>
                <a:latin typeface="Menlo"/>
                <a:ea typeface="Menlo"/>
                <a:cs typeface="Menlo"/>
              </a:rPr>
              <a:t>  </a:t>
            </a:r>
            <a:r>
              <a:rPr lang="en-US" dirty="0" err="1">
                <a:solidFill>
                  <a:srgbClr val="BB2CA2"/>
                </a:solidFill>
                <a:latin typeface="Menlo"/>
                <a:ea typeface="Menlo"/>
                <a:cs typeface="Menlo"/>
              </a:rPr>
              <a:t>int</a:t>
            </a:r>
            <a:r>
              <a:rPr lang="en-US" dirty="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a:solidFill>
                  <a:srgbClr val="BB2CA2"/>
                </a:solidFill>
                <a:latin typeface="Menlo"/>
                <a:ea typeface="Menlo"/>
                <a:cs typeface="Menlo"/>
              </a:rPr>
              <a:t>if</a:t>
            </a:r>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transaction_.get</a:t>
            </a:r>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 = transaction_-&gt;Start(...)  </a:t>
            </a:r>
            <a:endParaRPr lang="en-US" dirty="0" smtClean="0">
              <a:solidFill>
                <a:srgbClr val="000000"/>
              </a:solidFill>
              <a:latin typeface="Menlo"/>
              <a:ea typeface="Menlo"/>
              <a:cs typeface="Menlo"/>
            </a:endParaRPr>
          </a:p>
          <a:p>
            <a:r>
              <a:rPr lang="en-US" dirty="0" smtClean="0">
                <a:solidFill>
                  <a:srgbClr val="000000"/>
                </a:solidFill>
                <a:latin typeface="Menlo"/>
                <a:ea typeface="Menlo"/>
                <a:cs typeface="Menlo"/>
              </a:rPr>
              <a:t>    ...  </a:t>
            </a:r>
          </a:p>
          <a:p>
            <a:r>
              <a:rPr lang="en-US" dirty="0" smtClean="0">
                <a:solidFill>
                  <a:srgbClr val="000000"/>
                </a:solidFill>
                <a:latin typeface="Menlo"/>
                <a:ea typeface="Menlo"/>
                <a:cs typeface="Menlo"/>
              </a:rPr>
              <a:t>  } </a:t>
            </a:r>
            <a:r>
              <a:rPr lang="en-US" dirty="0">
                <a:solidFill>
                  <a:srgbClr val="BB2CA2"/>
                </a:solidFill>
                <a:latin typeface="Menlo"/>
                <a:ea typeface="Menlo"/>
                <a:cs typeface="Menlo"/>
              </a:rPr>
              <a:t>else</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 = ERR_FAILED;</a:t>
            </a:r>
          </a:p>
          <a:p>
            <a:r>
              <a:rPr lang="en-US" dirty="0" smtClean="0">
                <a:solidFill>
                  <a:srgbClr val="000000"/>
                </a:solidFill>
                <a:latin typeface="Menlo"/>
                <a:ea typeface="Menlo"/>
                <a:cs typeface="Menlo"/>
              </a:rPr>
              <a:t>  }</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endParaRPr lang="en-US" dirty="0">
              <a:solidFill>
                <a:srgbClr val="000000"/>
              </a:solidFill>
              <a:latin typeface="Menlo"/>
              <a:ea typeface="Menlo"/>
              <a:cs typeface="Menlo"/>
            </a:endParaRPr>
          </a:p>
          <a:p>
            <a:r>
              <a:rPr lang="en-US" dirty="0" smtClean="0">
                <a:solidFill>
                  <a:srgbClr val="000000"/>
                </a:solidFill>
                <a:latin typeface="Menlo"/>
                <a:ea typeface="Menlo"/>
                <a:cs typeface="Menlo"/>
              </a:rPr>
              <a:t>}</a:t>
            </a:r>
            <a:endParaRPr lang="en-US" dirty="0"/>
          </a:p>
        </p:txBody>
      </p:sp>
      <p:sp>
        <p:nvSpPr>
          <p:cNvPr id="6" name="TextBox 5"/>
          <p:cNvSpPr txBox="1"/>
          <p:nvPr/>
        </p:nvSpPr>
        <p:spPr>
          <a:xfrm>
            <a:off x="2887339" y="5266659"/>
            <a:ext cx="5481953" cy="1077218"/>
          </a:xfrm>
          <a:prstGeom prst="rect">
            <a:avLst/>
          </a:prstGeom>
          <a:noFill/>
        </p:spPr>
        <p:txBody>
          <a:bodyPr wrap="square" rtlCol="0">
            <a:spAutoFit/>
          </a:bodyPr>
          <a:lstStyle/>
          <a:p>
            <a:r>
              <a:rPr lang="en-US" sz="3200" dirty="0" smtClean="0">
                <a:latin typeface="Menlo Regular"/>
                <a:cs typeface="Menlo Regular"/>
              </a:rPr>
              <a:t>transaction_</a:t>
            </a:r>
            <a:r>
              <a:rPr lang="en-US" sz="3200" dirty="0" smtClean="0"/>
              <a:t> now contains NULL(0) after </a:t>
            </a:r>
            <a:r>
              <a:rPr lang="en-US" sz="3200" dirty="0" smtClean="0">
                <a:latin typeface="Menlo Regular"/>
                <a:cs typeface="Menlo Regular"/>
              </a:rPr>
              <a:t>reset()</a:t>
            </a:r>
            <a:endParaRPr lang="en-US" sz="3200" dirty="0">
              <a:latin typeface="Menlo Regular"/>
              <a:cs typeface="Menlo Regular"/>
            </a:endParaRPr>
          </a:p>
        </p:txBody>
      </p:sp>
      <p:grpSp>
        <p:nvGrpSpPr>
          <p:cNvPr id="5" name="Group 4"/>
          <p:cNvGrpSpPr/>
          <p:nvPr/>
        </p:nvGrpSpPr>
        <p:grpSpPr>
          <a:xfrm>
            <a:off x="6617519" y="3868712"/>
            <a:ext cx="1896687" cy="342587"/>
            <a:chOff x="6116193" y="4545539"/>
            <a:chExt cx="1896687" cy="342587"/>
          </a:xfrm>
        </p:grpSpPr>
        <p:sp>
          <p:nvSpPr>
            <p:cNvPr id="7" name="Rectangle 6"/>
            <p:cNvSpPr/>
            <p:nvPr/>
          </p:nvSpPr>
          <p:spPr>
            <a:xfrm>
              <a:off x="6116193" y="4545539"/>
              <a:ext cx="944167"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r</a:t>
              </a:r>
              <a:r>
                <a:rPr lang="en-US" dirty="0" err="1" smtClean="0">
                  <a:solidFill>
                    <a:schemeClr val="tx1"/>
                  </a:solidFill>
                </a:rPr>
                <a:t>ef_cnt</a:t>
              </a:r>
              <a:endParaRPr lang="en-US" dirty="0">
                <a:solidFill>
                  <a:schemeClr val="tx1"/>
                </a:solidFill>
              </a:endParaRPr>
            </a:p>
          </p:txBody>
        </p:sp>
        <p:sp>
          <p:nvSpPr>
            <p:cNvPr id="8" name="Rectangle 7"/>
            <p:cNvSpPr/>
            <p:nvPr/>
          </p:nvSpPr>
          <p:spPr>
            <a:xfrm>
              <a:off x="7060359" y="4545539"/>
              <a:ext cx="952521"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0</a:t>
              </a:r>
              <a:endParaRPr lang="en-US" dirty="0">
                <a:solidFill>
                  <a:srgbClr val="000000"/>
                </a:solidFill>
              </a:endParaRPr>
            </a:p>
          </p:txBody>
        </p:sp>
      </p:grpSp>
      <p:sp>
        <p:nvSpPr>
          <p:cNvPr id="9" name="TextBox 8"/>
          <p:cNvSpPr txBox="1"/>
          <p:nvPr/>
        </p:nvSpPr>
        <p:spPr>
          <a:xfrm>
            <a:off x="6876537" y="3534483"/>
            <a:ext cx="1387005" cy="367653"/>
          </a:xfrm>
          <a:prstGeom prst="rect">
            <a:avLst/>
          </a:prstGeom>
          <a:noFill/>
        </p:spPr>
        <p:txBody>
          <a:bodyPr wrap="square" rtlCol="0">
            <a:spAutoFit/>
          </a:bodyPr>
          <a:lstStyle/>
          <a:p>
            <a:r>
              <a:rPr lang="en-US" dirty="0"/>
              <a:t>t</a:t>
            </a:r>
            <a:r>
              <a:rPr lang="en-US" dirty="0" smtClean="0"/>
              <a:t>ransaction_</a:t>
            </a:r>
            <a:endParaRPr lang="en-US" dirty="0"/>
          </a:p>
        </p:txBody>
      </p:sp>
      <p:cxnSp>
        <p:nvCxnSpPr>
          <p:cNvPr id="14" name="Straight Arrow Connector 13"/>
          <p:cNvCxnSpPr/>
          <p:nvPr/>
        </p:nvCxnSpPr>
        <p:spPr>
          <a:xfrm>
            <a:off x="444519" y="2322905"/>
            <a:ext cx="5013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6050506"/>
      </p:ext>
    </p:extLst>
  </p:cSld>
  <p:clrMapOvr>
    <a:masterClrMapping/>
  </p:clrMapOvr>
  <mc:AlternateContent xmlns:mc="http://schemas.openxmlformats.org/markup-compatibility/2006" xmlns:p14="http://schemas.microsoft.com/office/powerpoint/2010/main">
    <mc:Choice Requires="p14">
      <p:transition spd="slow" p14:dur="2000" advTm="5880"/>
    </mc:Choice>
    <mc:Fallback xmlns="">
      <p:transition xmlns:p14="http://schemas.microsoft.com/office/powerpoint/2010/main" spd="slow" advTm="588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Chromium Example</a:t>
            </a:r>
            <a:endParaRPr lang="en-US" b="1" dirty="0"/>
          </a:p>
        </p:txBody>
      </p:sp>
      <p:sp>
        <p:nvSpPr>
          <p:cNvPr id="4" name="TextBox 3"/>
          <p:cNvSpPr txBox="1"/>
          <p:nvPr/>
        </p:nvSpPr>
        <p:spPr>
          <a:xfrm>
            <a:off x="945847" y="1557951"/>
            <a:ext cx="7145867" cy="4247317"/>
          </a:xfrm>
          <a:prstGeom prst="rect">
            <a:avLst/>
          </a:prstGeom>
          <a:noFill/>
        </p:spPr>
        <p:txBody>
          <a:bodyPr wrap="square" rtlCol="0">
            <a:spAutoFit/>
          </a:bodyPr>
          <a:lstStyle/>
          <a:p>
            <a:r>
              <a:rPr lang="en-US" dirty="0">
                <a:solidFill>
                  <a:srgbClr val="BB2CA2"/>
                </a:solidFill>
                <a:latin typeface="Menlo"/>
                <a:ea typeface="Menlo"/>
                <a:cs typeface="Menlo"/>
              </a:rPr>
              <a:t>void</a:t>
            </a:r>
            <a:r>
              <a:rPr lang="en-US" dirty="0">
                <a:solidFill>
                  <a:srgbClr val="000000"/>
                </a:solidFill>
                <a:latin typeface="Menlo"/>
                <a:ea typeface="Menlo"/>
                <a:cs typeface="Menlo"/>
              </a:rPr>
              <a:t> </a:t>
            </a:r>
            <a:r>
              <a:rPr lang="en-US" dirty="0" err="1">
                <a:solidFill>
                  <a:srgbClr val="000000"/>
                </a:solidFill>
                <a:latin typeface="Menlo"/>
                <a:ea typeface="Menlo"/>
                <a:cs typeface="Menlo"/>
              </a:rPr>
              <a:t>URLRequestFtpJob</a:t>
            </a:r>
            <a:r>
              <a:rPr lang="en-US" dirty="0">
                <a:solidFill>
                  <a:srgbClr val="000000"/>
                </a:solidFill>
                <a:latin typeface="Menlo"/>
                <a:ea typeface="Menlo"/>
                <a:cs typeface="Menlo"/>
              </a:rPr>
              <a:t>::</a:t>
            </a:r>
            <a:r>
              <a:rPr lang="en-US" dirty="0" err="1">
                <a:solidFill>
                  <a:srgbClr val="000000"/>
                </a:solidFill>
                <a:latin typeface="Menlo"/>
                <a:ea typeface="Menlo"/>
                <a:cs typeface="Menlo"/>
              </a:rPr>
              <a:t>StartTransaction</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transaction_.reset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    request_</a:t>
            </a:r>
            <a:r>
              <a:rPr lang="en-US" dirty="0">
                <a:solidFill>
                  <a:srgbClr val="000000"/>
                </a:solidFill>
                <a:latin typeface="Menlo"/>
                <a:ea typeface="Menlo"/>
                <a:cs typeface="Menlo"/>
              </a:rPr>
              <a:t>-&gt;context()-&gt;</a:t>
            </a:r>
            <a:r>
              <a:rPr lang="en-US" dirty="0" err="1">
                <a:solidFill>
                  <a:srgbClr val="000000"/>
                </a:solidFill>
                <a:latin typeface="Menlo"/>
                <a:ea typeface="Menlo"/>
                <a:cs typeface="Menlo"/>
              </a:rPr>
              <a:t>ftp_transaction_factory</a:t>
            </a:r>
            <a:r>
              <a:rPr lang="en-US" dirty="0">
                <a:solidFill>
                  <a:srgbClr val="000000"/>
                </a:solidFill>
                <a:latin typeface="Menlo"/>
                <a:ea typeface="Menlo"/>
                <a:cs typeface="Menlo"/>
              </a:rPr>
              <a:t>()</a:t>
            </a:r>
          </a:p>
          <a:p>
            <a:r>
              <a:rPr lang="en-US" dirty="0">
                <a:solidFill>
                  <a:srgbClr val="000000"/>
                </a:solidFill>
                <a:latin typeface="Menlo"/>
                <a:ea typeface="Menlo"/>
                <a:cs typeface="Menlo"/>
              </a:rPr>
              <a:t>    -&gt;</a:t>
            </a:r>
            <a:r>
              <a:rPr lang="en-US" dirty="0" err="1">
                <a:solidFill>
                  <a:srgbClr val="000000"/>
                </a:solidFill>
                <a:latin typeface="Menlo"/>
                <a:ea typeface="Menlo"/>
                <a:cs typeface="Menlo"/>
              </a:rPr>
              <a:t>CreateTransaction</a:t>
            </a:r>
            <a:r>
              <a:rPr lang="en-US" dirty="0">
                <a:solidFill>
                  <a:srgbClr val="000000"/>
                </a:solidFill>
                <a:latin typeface="Menlo"/>
                <a:ea typeface="Menlo"/>
                <a:cs typeface="Menlo"/>
              </a:rPr>
              <a:t>())</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 </a:t>
            </a:r>
            <a:r>
              <a:rPr lang="en-US" dirty="0">
                <a:solidFill>
                  <a:srgbClr val="008400"/>
                </a:solidFill>
                <a:latin typeface="Menlo"/>
                <a:ea typeface="Menlo"/>
                <a:cs typeface="Menlo"/>
              </a:rPr>
              <a:t>// code that does not change transaction_</a:t>
            </a:r>
          </a:p>
          <a:p>
            <a:r>
              <a:rPr lang="en-US" dirty="0">
                <a:solidFill>
                  <a:srgbClr val="BB2CA2"/>
                </a:solidFill>
                <a:latin typeface="Menlo"/>
                <a:ea typeface="Menlo"/>
                <a:cs typeface="Menlo"/>
              </a:rPr>
              <a:t>  </a:t>
            </a:r>
            <a:r>
              <a:rPr lang="en-US" dirty="0" err="1">
                <a:solidFill>
                  <a:srgbClr val="BB2CA2"/>
                </a:solidFill>
                <a:latin typeface="Menlo"/>
                <a:ea typeface="Menlo"/>
                <a:cs typeface="Menlo"/>
              </a:rPr>
              <a:t>int</a:t>
            </a:r>
            <a:r>
              <a:rPr lang="en-US" dirty="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b="1" dirty="0">
                <a:solidFill>
                  <a:srgbClr val="C0504D"/>
                </a:solidFill>
                <a:latin typeface="Menlo"/>
                <a:ea typeface="Menlo"/>
                <a:cs typeface="Menlo"/>
              </a:rPr>
              <a:t>if (</a:t>
            </a:r>
            <a:r>
              <a:rPr lang="en-US" b="1" dirty="0" err="1">
                <a:solidFill>
                  <a:srgbClr val="C0504D"/>
                </a:solidFill>
                <a:latin typeface="Menlo"/>
                <a:ea typeface="Menlo"/>
                <a:cs typeface="Menlo"/>
              </a:rPr>
              <a:t>transaction_.get</a:t>
            </a:r>
            <a:r>
              <a:rPr lang="en-US" b="1" dirty="0">
                <a:solidFill>
                  <a:srgbClr val="C0504D"/>
                </a:solidFill>
                <a:latin typeface="Menlo"/>
                <a:ea typeface="Menlo"/>
                <a:cs typeface="Menlo"/>
              </a:rPr>
              <a:t>())</a:t>
            </a:r>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 = transaction_-&gt;Start(...)  </a:t>
            </a:r>
            <a:endParaRPr lang="en-US" dirty="0" smtClean="0">
              <a:solidFill>
                <a:srgbClr val="000000"/>
              </a:solidFill>
              <a:latin typeface="Menlo"/>
              <a:ea typeface="Menlo"/>
              <a:cs typeface="Menlo"/>
            </a:endParaRPr>
          </a:p>
          <a:p>
            <a:r>
              <a:rPr lang="en-US" dirty="0" smtClean="0">
                <a:solidFill>
                  <a:srgbClr val="000000"/>
                </a:solidFill>
                <a:latin typeface="Menlo"/>
                <a:ea typeface="Menlo"/>
                <a:cs typeface="Menlo"/>
              </a:rPr>
              <a:t>    ...  </a:t>
            </a:r>
          </a:p>
          <a:p>
            <a:r>
              <a:rPr lang="en-US" dirty="0" smtClean="0">
                <a:solidFill>
                  <a:srgbClr val="000000"/>
                </a:solidFill>
                <a:latin typeface="Menlo"/>
                <a:ea typeface="Menlo"/>
                <a:cs typeface="Menlo"/>
              </a:rPr>
              <a:t>  } </a:t>
            </a:r>
            <a:r>
              <a:rPr lang="en-US" dirty="0">
                <a:solidFill>
                  <a:srgbClr val="BB2CA2"/>
                </a:solidFill>
                <a:latin typeface="Menlo"/>
                <a:ea typeface="Menlo"/>
                <a:cs typeface="Menlo"/>
              </a:rPr>
              <a:t>else</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 = ERR_FAILED;</a:t>
            </a:r>
          </a:p>
          <a:p>
            <a:r>
              <a:rPr lang="en-US" dirty="0" smtClean="0">
                <a:solidFill>
                  <a:srgbClr val="000000"/>
                </a:solidFill>
                <a:latin typeface="Menlo"/>
                <a:ea typeface="Menlo"/>
                <a:cs typeface="Menlo"/>
              </a:rPr>
              <a:t>  }</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endParaRPr lang="en-US" dirty="0">
              <a:solidFill>
                <a:srgbClr val="000000"/>
              </a:solidFill>
              <a:latin typeface="Menlo"/>
              <a:ea typeface="Menlo"/>
              <a:cs typeface="Menlo"/>
            </a:endParaRPr>
          </a:p>
          <a:p>
            <a:r>
              <a:rPr lang="en-US" dirty="0" smtClean="0">
                <a:solidFill>
                  <a:srgbClr val="000000"/>
                </a:solidFill>
                <a:latin typeface="Menlo"/>
                <a:ea typeface="Menlo"/>
                <a:cs typeface="Menlo"/>
              </a:rPr>
              <a:t>}</a:t>
            </a:r>
            <a:endParaRPr lang="en-US" dirty="0"/>
          </a:p>
        </p:txBody>
      </p:sp>
      <p:sp>
        <p:nvSpPr>
          <p:cNvPr id="6" name="TextBox 5"/>
          <p:cNvSpPr txBox="1"/>
          <p:nvPr/>
        </p:nvSpPr>
        <p:spPr>
          <a:xfrm>
            <a:off x="3204847" y="4996075"/>
            <a:ext cx="5481953" cy="1077218"/>
          </a:xfrm>
          <a:prstGeom prst="rect">
            <a:avLst/>
          </a:prstGeom>
          <a:noFill/>
        </p:spPr>
        <p:txBody>
          <a:bodyPr wrap="square" rtlCol="0">
            <a:spAutoFit/>
          </a:bodyPr>
          <a:lstStyle/>
          <a:p>
            <a:r>
              <a:rPr lang="en-US" sz="3200" dirty="0" smtClean="0"/>
              <a:t>Hit an anticipated failure check in chromium code.</a:t>
            </a:r>
            <a:endParaRPr lang="en-US" sz="3200" dirty="0"/>
          </a:p>
        </p:txBody>
      </p:sp>
      <p:grpSp>
        <p:nvGrpSpPr>
          <p:cNvPr id="5" name="Group 4"/>
          <p:cNvGrpSpPr/>
          <p:nvPr/>
        </p:nvGrpSpPr>
        <p:grpSpPr>
          <a:xfrm>
            <a:off x="6617519" y="3868712"/>
            <a:ext cx="1896687" cy="342587"/>
            <a:chOff x="6116193" y="4545539"/>
            <a:chExt cx="1896687" cy="342587"/>
          </a:xfrm>
        </p:grpSpPr>
        <p:sp>
          <p:nvSpPr>
            <p:cNvPr id="7" name="Rectangle 6"/>
            <p:cNvSpPr/>
            <p:nvPr/>
          </p:nvSpPr>
          <p:spPr>
            <a:xfrm>
              <a:off x="6116193" y="4545539"/>
              <a:ext cx="944167"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r</a:t>
              </a:r>
              <a:r>
                <a:rPr lang="en-US" dirty="0" err="1" smtClean="0">
                  <a:solidFill>
                    <a:schemeClr val="tx1"/>
                  </a:solidFill>
                </a:rPr>
                <a:t>ef_cnt</a:t>
              </a:r>
              <a:endParaRPr lang="en-US" dirty="0">
                <a:solidFill>
                  <a:schemeClr val="tx1"/>
                </a:solidFill>
              </a:endParaRPr>
            </a:p>
          </p:txBody>
        </p:sp>
        <p:sp>
          <p:nvSpPr>
            <p:cNvPr id="8" name="Rectangle 7"/>
            <p:cNvSpPr/>
            <p:nvPr/>
          </p:nvSpPr>
          <p:spPr>
            <a:xfrm>
              <a:off x="7060359" y="4545539"/>
              <a:ext cx="952521"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0</a:t>
              </a:r>
              <a:endParaRPr lang="en-US" dirty="0">
                <a:solidFill>
                  <a:srgbClr val="000000"/>
                </a:solidFill>
              </a:endParaRPr>
            </a:p>
          </p:txBody>
        </p:sp>
      </p:grpSp>
      <p:sp>
        <p:nvSpPr>
          <p:cNvPr id="9" name="TextBox 8"/>
          <p:cNvSpPr txBox="1"/>
          <p:nvPr/>
        </p:nvSpPr>
        <p:spPr>
          <a:xfrm>
            <a:off x="6876537" y="3534483"/>
            <a:ext cx="1387005" cy="367653"/>
          </a:xfrm>
          <a:prstGeom prst="rect">
            <a:avLst/>
          </a:prstGeom>
          <a:noFill/>
        </p:spPr>
        <p:txBody>
          <a:bodyPr wrap="square" rtlCol="0">
            <a:spAutoFit/>
          </a:bodyPr>
          <a:lstStyle/>
          <a:p>
            <a:r>
              <a:rPr lang="en-US" dirty="0"/>
              <a:t>t</a:t>
            </a:r>
            <a:r>
              <a:rPr lang="en-US" dirty="0" smtClean="0"/>
              <a:t>ransaction_</a:t>
            </a:r>
            <a:endParaRPr lang="en-US" dirty="0"/>
          </a:p>
        </p:txBody>
      </p:sp>
      <p:cxnSp>
        <p:nvCxnSpPr>
          <p:cNvPr id="10" name="Straight Arrow Connector 9"/>
          <p:cNvCxnSpPr/>
          <p:nvPr/>
        </p:nvCxnSpPr>
        <p:spPr>
          <a:xfrm>
            <a:off x="444519" y="3668184"/>
            <a:ext cx="5013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5787086"/>
      </p:ext>
    </p:extLst>
  </p:cSld>
  <p:clrMapOvr>
    <a:masterClrMapping/>
  </p:clrMapOvr>
  <mc:AlternateContent xmlns:mc="http://schemas.openxmlformats.org/markup-compatibility/2006" xmlns:p14="http://schemas.microsoft.com/office/powerpoint/2010/main">
    <mc:Choice Requires="p14">
      <p:transition spd="slow" p14:dur="2000" advTm="11600"/>
    </mc:Choice>
    <mc:Fallback xmlns="">
      <p:transition xmlns:p14="http://schemas.microsoft.com/office/powerpoint/2010/main" spd="slow" advTm="116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1600200"/>
            <a:ext cx="8229600" cy="4525963"/>
          </a:xfrm>
        </p:spPr>
        <p:txBody>
          <a:bodyPr/>
          <a:lstStyle/>
          <a:p>
            <a:r>
              <a:rPr lang="en-US" dirty="0" smtClean="0"/>
              <a:t>Chromium is a open source browser</a:t>
            </a:r>
          </a:p>
          <a:p>
            <a:r>
              <a:rPr lang="en-US" dirty="0" smtClean="0"/>
              <a:t>Input: webpages</a:t>
            </a:r>
          </a:p>
          <a:p>
            <a:r>
              <a:rPr lang="en-US" dirty="0" smtClean="0"/>
              <a:t>Output: rendered content in GUI</a:t>
            </a:r>
            <a:endParaRPr lang="en-US" dirty="0"/>
          </a:p>
        </p:txBody>
      </p:sp>
      <p:sp>
        <p:nvSpPr>
          <p:cNvPr id="2" name="Title 1"/>
          <p:cNvSpPr>
            <a:spLocks noGrp="1"/>
          </p:cNvSpPr>
          <p:nvPr>
            <p:ph type="title"/>
          </p:nvPr>
        </p:nvSpPr>
        <p:spPr/>
        <p:txBody>
          <a:bodyPr/>
          <a:lstStyle/>
          <a:p>
            <a:r>
              <a:rPr lang="en-US" b="1" dirty="0" smtClean="0"/>
              <a:t>Chromium Example</a:t>
            </a:r>
            <a:endParaRPr lang="en-US" b="1" dirty="0"/>
          </a:p>
        </p:txBody>
      </p:sp>
      <p:sp>
        <p:nvSpPr>
          <p:cNvPr id="4" name="TextBox 3"/>
          <p:cNvSpPr txBox="1"/>
          <p:nvPr/>
        </p:nvSpPr>
        <p:spPr>
          <a:xfrm>
            <a:off x="5080116" y="4904838"/>
            <a:ext cx="2155707" cy="646331"/>
          </a:xfrm>
          <a:prstGeom prst="rect">
            <a:avLst/>
          </a:prstGeom>
          <a:noFill/>
        </p:spPr>
        <p:txBody>
          <a:bodyPr wrap="square" rtlCol="0">
            <a:spAutoFit/>
          </a:bodyPr>
          <a:lstStyle/>
          <a:p>
            <a:endParaRPr lang="en-US" sz="3600" dirty="0"/>
          </a:p>
        </p:txBody>
      </p:sp>
      <p:sp>
        <p:nvSpPr>
          <p:cNvPr id="5" name="TextBox 4"/>
          <p:cNvSpPr txBox="1"/>
          <p:nvPr/>
        </p:nvSpPr>
        <p:spPr>
          <a:xfrm>
            <a:off x="5380912" y="6659550"/>
            <a:ext cx="184666"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3060966" y="3707484"/>
            <a:ext cx="1843685" cy="1843685"/>
          </a:xfrm>
          <a:prstGeom prst="rect">
            <a:avLst/>
          </a:prstGeom>
        </p:spPr>
      </p:pic>
      <p:pic>
        <p:nvPicPr>
          <p:cNvPr id="3" name="Picture 2" descr="Screen Shot 2014-06-05 at 4.05.1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3619" y="3850984"/>
            <a:ext cx="2535122" cy="1700185"/>
          </a:xfrm>
          <a:prstGeom prst="rect">
            <a:avLst/>
          </a:prstGeom>
        </p:spPr>
      </p:pic>
      <p:sp>
        <p:nvSpPr>
          <p:cNvPr id="9" name="Multidocument 8"/>
          <p:cNvSpPr/>
          <p:nvPr/>
        </p:nvSpPr>
        <p:spPr>
          <a:xfrm>
            <a:off x="1176506" y="4076869"/>
            <a:ext cx="943428" cy="1071638"/>
          </a:xfrm>
          <a:prstGeom prst="flowChartMulti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Web pages</a:t>
            </a:r>
            <a:endParaRPr lang="en-US" dirty="0"/>
          </a:p>
        </p:txBody>
      </p:sp>
      <p:sp>
        <p:nvSpPr>
          <p:cNvPr id="6" name="Right Arrow 5"/>
          <p:cNvSpPr/>
          <p:nvPr/>
        </p:nvSpPr>
        <p:spPr>
          <a:xfrm>
            <a:off x="2325686" y="4570607"/>
            <a:ext cx="735280" cy="2005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4904651" y="4570607"/>
            <a:ext cx="735280" cy="2005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2367715"/>
      </p:ext>
    </p:extLst>
  </p:cSld>
  <p:clrMapOvr>
    <a:masterClrMapping/>
  </p:clrMapOvr>
  <mc:AlternateContent xmlns:mc="http://schemas.openxmlformats.org/markup-compatibility/2006" xmlns:p14="http://schemas.microsoft.com/office/powerpoint/2010/main">
    <mc:Choice Requires="p14">
      <p:transition spd="slow" p14:dur="2000" advTm="16332"/>
    </mc:Choice>
    <mc:Fallback xmlns="">
      <p:transition xmlns:p14="http://schemas.microsoft.com/office/powerpoint/2010/main" spd="slow" advTm="16333"/>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Chromium Example</a:t>
            </a:r>
            <a:endParaRPr lang="en-US" b="1" dirty="0"/>
          </a:p>
        </p:txBody>
      </p:sp>
      <p:sp>
        <p:nvSpPr>
          <p:cNvPr id="4" name="TextBox 3"/>
          <p:cNvSpPr txBox="1"/>
          <p:nvPr/>
        </p:nvSpPr>
        <p:spPr>
          <a:xfrm>
            <a:off x="995980" y="1323989"/>
            <a:ext cx="7145867" cy="4801315"/>
          </a:xfrm>
          <a:prstGeom prst="rect">
            <a:avLst/>
          </a:prstGeom>
          <a:noFill/>
        </p:spPr>
        <p:txBody>
          <a:bodyPr wrap="square" rtlCol="0">
            <a:spAutoFit/>
          </a:bodyPr>
          <a:lstStyle/>
          <a:p>
            <a:r>
              <a:rPr lang="en-US" dirty="0">
                <a:solidFill>
                  <a:srgbClr val="BB2CA2"/>
                </a:solidFill>
                <a:latin typeface="Menlo"/>
                <a:ea typeface="Menlo"/>
                <a:cs typeface="Menlo"/>
              </a:rPr>
              <a:t>void</a:t>
            </a:r>
            <a:r>
              <a:rPr lang="en-US" dirty="0">
                <a:solidFill>
                  <a:srgbClr val="000000"/>
                </a:solidFill>
                <a:latin typeface="Menlo"/>
                <a:ea typeface="Menlo"/>
                <a:cs typeface="Menlo"/>
              </a:rPr>
              <a:t> </a:t>
            </a:r>
            <a:r>
              <a:rPr lang="en-US" dirty="0" err="1">
                <a:solidFill>
                  <a:srgbClr val="000000"/>
                </a:solidFill>
                <a:latin typeface="Menlo"/>
                <a:ea typeface="Menlo"/>
                <a:cs typeface="Menlo"/>
              </a:rPr>
              <a:t>URLRequestFtpJob</a:t>
            </a:r>
            <a:r>
              <a:rPr lang="en-US" dirty="0">
                <a:solidFill>
                  <a:srgbClr val="000000"/>
                </a:solidFill>
                <a:latin typeface="Menlo"/>
                <a:ea typeface="Menlo"/>
                <a:cs typeface="Menlo"/>
              </a:rPr>
              <a:t>::</a:t>
            </a:r>
            <a:r>
              <a:rPr lang="en-US" dirty="0" err="1">
                <a:solidFill>
                  <a:srgbClr val="000000"/>
                </a:solidFill>
                <a:latin typeface="Menlo"/>
                <a:ea typeface="Menlo"/>
                <a:cs typeface="Menlo"/>
              </a:rPr>
              <a:t>StartTransaction</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transaction_.reset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    request_</a:t>
            </a:r>
            <a:r>
              <a:rPr lang="en-US" dirty="0">
                <a:solidFill>
                  <a:srgbClr val="000000"/>
                </a:solidFill>
                <a:latin typeface="Menlo"/>
                <a:ea typeface="Menlo"/>
                <a:cs typeface="Menlo"/>
              </a:rPr>
              <a:t>-&gt;context()-&gt;</a:t>
            </a:r>
            <a:r>
              <a:rPr lang="en-US" dirty="0" err="1">
                <a:solidFill>
                  <a:srgbClr val="000000"/>
                </a:solidFill>
                <a:latin typeface="Menlo"/>
                <a:ea typeface="Menlo"/>
                <a:cs typeface="Menlo"/>
              </a:rPr>
              <a:t>ftp_transaction_factory</a:t>
            </a:r>
            <a:r>
              <a:rPr lang="en-US" dirty="0">
                <a:solidFill>
                  <a:srgbClr val="000000"/>
                </a:solidFill>
                <a:latin typeface="Menlo"/>
                <a:ea typeface="Menlo"/>
                <a:cs typeface="Menlo"/>
              </a:rPr>
              <a:t>()</a:t>
            </a:r>
          </a:p>
          <a:p>
            <a:r>
              <a:rPr lang="en-US" dirty="0">
                <a:solidFill>
                  <a:srgbClr val="000000"/>
                </a:solidFill>
                <a:latin typeface="Menlo"/>
                <a:ea typeface="Menlo"/>
                <a:cs typeface="Menlo"/>
              </a:rPr>
              <a:t>    -&gt;</a:t>
            </a:r>
            <a:r>
              <a:rPr lang="en-US" dirty="0" err="1">
                <a:solidFill>
                  <a:srgbClr val="000000"/>
                </a:solidFill>
                <a:latin typeface="Menlo"/>
                <a:ea typeface="Menlo"/>
                <a:cs typeface="Menlo"/>
              </a:rPr>
              <a:t>CreateTransaction</a:t>
            </a:r>
            <a:r>
              <a:rPr lang="en-US" dirty="0">
                <a:solidFill>
                  <a:srgbClr val="000000"/>
                </a:solidFill>
                <a:latin typeface="Menlo"/>
                <a:ea typeface="Menlo"/>
                <a:cs typeface="Menlo"/>
              </a:rPr>
              <a:t>())</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 </a:t>
            </a:r>
            <a:r>
              <a:rPr lang="en-US" dirty="0">
                <a:solidFill>
                  <a:srgbClr val="008400"/>
                </a:solidFill>
                <a:latin typeface="Menlo"/>
                <a:ea typeface="Menlo"/>
                <a:cs typeface="Menlo"/>
              </a:rPr>
              <a:t>// code that does not change transaction_</a:t>
            </a:r>
          </a:p>
          <a:p>
            <a:r>
              <a:rPr lang="en-US" dirty="0">
                <a:solidFill>
                  <a:srgbClr val="BB2CA2"/>
                </a:solidFill>
                <a:latin typeface="Menlo"/>
                <a:ea typeface="Menlo"/>
                <a:cs typeface="Menlo"/>
              </a:rPr>
              <a:t>  </a:t>
            </a:r>
            <a:r>
              <a:rPr lang="en-US" dirty="0" err="1">
                <a:solidFill>
                  <a:srgbClr val="BB2CA2"/>
                </a:solidFill>
                <a:latin typeface="Menlo"/>
                <a:ea typeface="Menlo"/>
                <a:cs typeface="Menlo"/>
              </a:rPr>
              <a:t>int</a:t>
            </a:r>
            <a:r>
              <a:rPr lang="en-US" dirty="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a:solidFill>
                  <a:srgbClr val="BB2CA2"/>
                </a:solidFill>
                <a:latin typeface="Menlo"/>
                <a:ea typeface="Menlo"/>
                <a:cs typeface="Menlo"/>
              </a:rPr>
              <a:t>if</a:t>
            </a:r>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transaction_.get</a:t>
            </a:r>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 = transaction_-&gt;Start(...)  </a:t>
            </a:r>
            <a:endParaRPr lang="en-US" dirty="0" smtClean="0">
              <a:solidFill>
                <a:srgbClr val="000000"/>
              </a:solidFill>
              <a:latin typeface="Menlo"/>
              <a:ea typeface="Menlo"/>
              <a:cs typeface="Menlo"/>
            </a:endParaRPr>
          </a:p>
          <a:p>
            <a:r>
              <a:rPr lang="en-US" dirty="0" smtClean="0">
                <a:solidFill>
                  <a:srgbClr val="000000"/>
                </a:solidFill>
                <a:latin typeface="Menlo"/>
                <a:ea typeface="Menlo"/>
                <a:cs typeface="Menlo"/>
              </a:rPr>
              <a:t>    ...  </a:t>
            </a:r>
          </a:p>
          <a:p>
            <a:r>
              <a:rPr lang="en-US" dirty="0" smtClean="0">
                <a:solidFill>
                  <a:srgbClr val="000000"/>
                </a:solidFill>
                <a:latin typeface="Menlo"/>
                <a:ea typeface="Menlo"/>
                <a:cs typeface="Menlo"/>
              </a:rPr>
              <a:t>  } </a:t>
            </a:r>
            <a:r>
              <a:rPr lang="en-US" dirty="0">
                <a:solidFill>
                  <a:srgbClr val="BB2CA2"/>
                </a:solidFill>
                <a:latin typeface="Menlo"/>
                <a:ea typeface="Menlo"/>
                <a:cs typeface="Menlo"/>
              </a:rPr>
              <a:t>else</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b="1" dirty="0" err="1" smtClean="0">
                <a:solidFill>
                  <a:srgbClr val="C0504D"/>
                </a:solidFill>
                <a:latin typeface="Menlo"/>
                <a:ea typeface="Menlo"/>
                <a:cs typeface="Menlo"/>
              </a:rPr>
              <a:t>rv</a:t>
            </a:r>
            <a:r>
              <a:rPr lang="en-US" b="1" dirty="0" smtClean="0">
                <a:solidFill>
                  <a:srgbClr val="C0504D"/>
                </a:solidFill>
                <a:latin typeface="Menlo"/>
                <a:ea typeface="Menlo"/>
                <a:cs typeface="Menlo"/>
              </a:rPr>
              <a:t> </a:t>
            </a:r>
            <a:r>
              <a:rPr lang="en-US" b="1" dirty="0">
                <a:solidFill>
                  <a:srgbClr val="C0504D"/>
                </a:solidFill>
                <a:latin typeface="Menlo"/>
                <a:ea typeface="Menlo"/>
                <a:cs typeface="Menlo"/>
              </a:rPr>
              <a:t>= ERR_FAILED;</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r>
              <a:rPr lang="en-US" dirty="0">
                <a:solidFill>
                  <a:srgbClr val="008400"/>
                </a:solidFill>
                <a:latin typeface="Menlo"/>
                <a:ea typeface="Menlo"/>
                <a:cs typeface="Menlo"/>
              </a:rPr>
              <a:t>// </a:t>
            </a:r>
            <a:r>
              <a:rPr lang="en-US" dirty="0" smtClean="0">
                <a:solidFill>
                  <a:srgbClr val="008400"/>
                </a:solidFill>
                <a:latin typeface="Menlo"/>
                <a:ea typeface="Menlo"/>
                <a:cs typeface="Menlo"/>
              </a:rPr>
              <a:t>notify higher level class via </a:t>
            </a:r>
            <a:r>
              <a:rPr lang="en-US" dirty="0" err="1" smtClean="0">
                <a:solidFill>
                  <a:srgbClr val="008400"/>
                </a:solidFill>
                <a:latin typeface="Menlo"/>
                <a:ea typeface="Menlo"/>
                <a:cs typeface="Menlo"/>
              </a:rPr>
              <a:t>MessageLoop</a:t>
            </a:r>
            <a:endParaRPr lang="en-US" dirty="0" smtClean="0">
              <a:solidFill>
                <a:srgbClr val="000000"/>
              </a:solidFill>
              <a:latin typeface="Menlo"/>
              <a:ea typeface="Menlo"/>
              <a:cs typeface="Menlo"/>
            </a:endParaRP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r>
              <a:rPr lang="en-US" dirty="0" err="1" smtClean="0">
                <a:latin typeface="Menlo Regular"/>
                <a:cs typeface="Menlo Regular"/>
              </a:rPr>
              <a:t>MessageLoop</a:t>
            </a:r>
            <a:r>
              <a:rPr lang="en-US" dirty="0">
                <a:latin typeface="Menlo Regular"/>
                <a:cs typeface="Menlo Regular"/>
              </a:rPr>
              <a:t>::current()-&gt;</a:t>
            </a:r>
            <a:r>
              <a:rPr lang="en-US" dirty="0" err="1">
                <a:latin typeface="Menlo Regular"/>
                <a:cs typeface="Menlo Regular"/>
              </a:rPr>
              <a:t>PostTask</a:t>
            </a:r>
            <a:r>
              <a:rPr lang="en-US" dirty="0">
                <a:latin typeface="Menlo Regular"/>
                <a:cs typeface="Menlo Regular"/>
              </a:rPr>
              <a:t>(</a:t>
            </a:r>
          </a:p>
          <a:p>
            <a:r>
              <a:rPr lang="en-US" dirty="0">
                <a:latin typeface="Menlo Regular"/>
                <a:cs typeface="Menlo Regular"/>
              </a:rPr>
              <a:t>   </a:t>
            </a:r>
            <a:r>
              <a:rPr lang="en-US" dirty="0" err="1" smtClean="0">
                <a:latin typeface="Menlo Regular"/>
                <a:cs typeface="Menlo Regular"/>
              </a:rPr>
              <a:t>FROM_HERE,base</a:t>
            </a:r>
            <a:r>
              <a:rPr lang="en-US" dirty="0">
                <a:latin typeface="Menlo Regular"/>
                <a:cs typeface="Menlo Regular"/>
              </a:rPr>
              <a:t>::Bind</a:t>
            </a:r>
            <a:r>
              <a:rPr lang="en-US" dirty="0" smtClean="0">
                <a:latin typeface="Menlo Regular"/>
                <a:cs typeface="Menlo Regular"/>
              </a:rPr>
              <a:t>(..., </a:t>
            </a:r>
            <a:r>
              <a:rPr lang="en-US" b="1" dirty="0" err="1">
                <a:solidFill>
                  <a:schemeClr val="accent2"/>
                </a:solidFill>
                <a:latin typeface="Menlo Regular"/>
                <a:cs typeface="Menlo Regular"/>
              </a:rPr>
              <a:t>rv</a:t>
            </a:r>
            <a:r>
              <a:rPr lang="en-US" dirty="0">
                <a:latin typeface="Menlo Regular"/>
                <a:cs typeface="Menlo Regular"/>
              </a:rPr>
              <a:t>));</a:t>
            </a:r>
            <a:endParaRPr lang="en-US" dirty="0">
              <a:solidFill>
                <a:srgbClr val="000000"/>
              </a:solidFill>
              <a:latin typeface="Menlo Regular"/>
              <a:ea typeface="Menlo"/>
              <a:cs typeface="Menlo Regular"/>
            </a:endParaRPr>
          </a:p>
          <a:p>
            <a:r>
              <a:rPr lang="en-US" dirty="0" smtClean="0">
                <a:solidFill>
                  <a:srgbClr val="000000"/>
                </a:solidFill>
                <a:latin typeface="Menlo"/>
                <a:ea typeface="Menlo"/>
                <a:cs typeface="Menlo"/>
              </a:rPr>
              <a:t>}</a:t>
            </a:r>
            <a:endParaRPr lang="en-US" dirty="0"/>
          </a:p>
        </p:txBody>
      </p:sp>
      <p:sp>
        <p:nvSpPr>
          <p:cNvPr id="6" name="TextBox 5"/>
          <p:cNvSpPr txBox="1"/>
          <p:nvPr/>
        </p:nvSpPr>
        <p:spPr>
          <a:xfrm>
            <a:off x="2506636" y="5710779"/>
            <a:ext cx="5481953" cy="1077218"/>
          </a:xfrm>
          <a:prstGeom prst="rect">
            <a:avLst/>
          </a:prstGeom>
          <a:noFill/>
        </p:spPr>
        <p:txBody>
          <a:bodyPr wrap="square" rtlCol="0">
            <a:spAutoFit/>
          </a:bodyPr>
          <a:lstStyle/>
          <a:p>
            <a:r>
              <a:rPr lang="en-US" sz="3200" dirty="0" smtClean="0"/>
              <a:t>Set error code that will be handled later</a:t>
            </a:r>
            <a:endParaRPr lang="en-US" sz="3200" dirty="0"/>
          </a:p>
        </p:txBody>
      </p:sp>
      <p:grpSp>
        <p:nvGrpSpPr>
          <p:cNvPr id="5" name="Group 4"/>
          <p:cNvGrpSpPr/>
          <p:nvPr/>
        </p:nvGrpSpPr>
        <p:grpSpPr>
          <a:xfrm>
            <a:off x="6617519" y="3868712"/>
            <a:ext cx="1896687" cy="342587"/>
            <a:chOff x="6116193" y="4545539"/>
            <a:chExt cx="1896687" cy="342587"/>
          </a:xfrm>
        </p:grpSpPr>
        <p:sp>
          <p:nvSpPr>
            <p:cNvPr id="7" name="Rectangle 6"/>
            <p:cNvSpPr/>
            <p:nvPr/>
          </p:nvSpPr>
          <p:spPr>
            <a:xfrm>
              <a:off x="6116193" y="4545539"/>
              <a:ext cx="944167"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r</a:t>
              </a:r>
              <a:r>
                <a:rPr lang="en-US" dirty="0" err="1" smtClean="0">
                  <a:solidFill>
                    <a:schemeClr val="tx1"/>
                  </a:solidFill>
                </a:rPr>
                <a:t>ef_cnt</a:t>
              </a:r>
              <a:endParaRPr lang="en-US" dirty="0">
                <a:solidFill>
                  <a:schemeClr val="tx1"/>
                </a:solidFill>
              </a:endParaRPr>
            </a:p>
          </p:txBody>
        </p:sp>
        <p:sp>
          <p:nvSpPr>
            <p:cNvPr id="8" name="Rectangle 7"/>
            <p:cNvSpPr/>
            <p:nvPr/>
          </p:nvSpPr>
          <p:spPr>
            <a:xfrm>
              <a:off x="7060359" y="4545539"/>
              <a:ext cx="952521"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0</a:t>
              </a:r>
              <a:endParaRPr lang="en-US" dirty="0">
                <a:solidFill>
                  <a:srgbClr val="000000"/>
                </a:solidFill>
              </a:endParaRPr>
            </a:p>
          </p:txBody>
        </p:sp>
      </p:grpSp>
      <p:sp>
        <p:nvSpPr>
          <p:cNvPr id="9" name="TextBox 8"/>
          <p:cNvSpPr txBox="1"/>
          <p:nvPr/>
        </p:nvSpPr>
        <p:spPr>
          <a:xfrm>
            <a:off x="6876537" y="3534483"/>
            <a:ext cx="1387005" cy="367653"/>
          </a:xfrm>
          <a:prstGeom prst="rect">
            <a:avLst/>
          </a:prstGeom>
          <a:noFill/>
        </p:spPr>
        <p:txBody>
          <a:bodyPr wrap="square" rtlCol="0">
            <a:spAutoFit/>
          </a:bodyPr>
          <a:lstStyle/>
          <a:p>
            <a:r>
              <a:rPr lang="en-US" dirty="0"/>
              <a:t>t</a:t>
            </a:r>
            <a:r>
              <a:rPr lang="en-US" dirty="0" smtClean="0"/>
              <a:t>ransaction_</a:t>
            </a:r>
            <a:endParaRPr lang="en-US" dirty="0"/>
          </a:p>
        </p:txBody>
      </p:sp>
      <p:cxnSp>
        <p:nvCxnSpPr>
          <p:cNvPr id="10" name="Straight Arrow Connector 9"/>
          <p:cNvCxnSpPr/>
          <p:nvPr/>
        </p:nvCxnSpPr>
        <p:spPr>
          <a:xfrm>
            <a:off x="444519" y="4520473"/>
            <a:ext cx="5013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7146364"/>
      </p:ext>
    </p:extLst>
  </p:cSld>
  <p:clrMapOvr>
    <a:masterClrMapping/>
  </p:clrMapOvr>
  <mc:AlternateContent xmlns:mc="http://schemas.openxmlformats.org/markup-compatibility/2006" xmlns:p14="http://schemas.microsoft.com/office/powerpoint/2010/main">
    <mc:Choice Requires="p14">
      <p:transition spd="slow" p14:dur="2000" advTm="4114"/>
    </mc:Choice>
    <mc:Fallback xmlns="">
      <p:transition xmlns:p14="http://schemas.microsoft.com/office/powerpoint/2010/main" spd="slow" advTm="4114"/>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Chromium Example</a:t>
            </a:r>
            <a:endParaRPr lang="en-US" b="1" dirty="0"/>
          </a:p>
        </p:txBody>
      </p:sp>
      <p:sp>
        <p:nvSpPr>
          <p:cNvPr id="4" name="TextBox 3"/>
          <p:cNvSpPr txBox="1"/>
          <p:nvPr/>
        </p:nvSpPr>
        <p:spPr>
          <a:xfrm>
            <a:off x="995980" y="1323989"/>
            <a:ext cx="7145867" cy="4801315"/>
          </a:xfrm>
          <a:prstGeom prst="rect">
            <a:avLst/>
          </a:prstGeom>
          <a:noFill/>
        </p:spPr>
        <p:txBody>
          <a:bodyPr wrap="square" rtlCol="0">
            <a:spAutoFit/>
          </a:bodyPr>
          <a:lstStyle/>
          <a:p>
            <a:r>
              <a:rPr lang="en-US" dirty="0">
                <a:solidFill>
                  <a:srgbClr val="BB2CA2"/>
                </a:solidFill>
                <a:latin typeface="Menlo"/>
                <a:ea typeface="Menlo"/>
                <a:cs typeface="Menlo"/>
              </a:rPr>
              <a:t>void</a:t>
            </a:r>
            <a:r>
              <a:rPr lang="en-US" dirty="0">
                <a:solidFill>
                  <a:srgbClr val="000000"/>
                </a:solidFill>
                <a:latin typeface="Menlo"/>
                <a:ea typeface="Menlo"/>
                <a:cs typeface="Menlo"/>
              </a:rPr>
              <a:t> </a:t>
            </a:r>
            <a:r>
              <a:rPr lang="en-US" dirty="0" err="1">
                <a:solidFill>
                  <a:srgbClr val="000000"/>
                </a:solidFill>
                <a:latin typeface="Menlo"/>
                <a:ea typeface="Menlo"/>
                <a:cs typeface="Menlo"/>
              </a:rPr>
              <a:t>URLRequestFtpJob</a:t>
            </a:r>
            <a:r>
              <a:rPr lang="en-US" dirty="0">
                <a:solidFill>
                  <a:srgbClr val="000000"/>
                </a:solidFill>
                <a:latin typeface="Menlo"/>
                <a:ea typeface="Menlo"/>
                <a:cs typeface="Menlo"/>
              </a:rPr>
              <a:t>::</a:t>
            </a:r>
            <a:r>
              <a:rPr lang="en-US" dirty="0" err="1">
                <a:solidFill>
                  <a:srgbClr val="000000"/>
                </a:solidFill>
                <a:latin typeface="Menlo"/>
                <a:ea typeface="Menlo"/>
                <a:cs typeface="Menlo"/>
              </a:rPr>
              <a:t>StartTransaction</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transaction_.reset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    request_</a:t>
            </a:r>
            <a:r>
              <a:rPr lang="en-US" dirty="0">
                <a:solidFill>
                  <a:srgbClr val="000000"/>
                </a:solidFill>
                <a:latin typeface="Menlo"/>
                <a:ea typeface="Menlo"/>
                <a:cs typeface="Menlo"/>
              </a:rPr>
              <a:t>-&gt;context()-&gt;</a:t>
            </a:r>
            <a:r>
              <a:rPr lang="en-US" dirty="0" err="1">
                <a:solidFill>
                  <a:srgbClr val="000000"/>
                </a:solidFill>
                <a:latin typeface="Menlo"/>
                <a:ea typeface="Menlo"/>
                <a:cs typeface="Menlo"/>
              </a:rPr>
              <a:t>ftp_transaction_factory</a:t>
            </a:r>
            <a:r>
              <a:rPr lang="en-US" dirty="0">
                <a:solidFill>
                  <a:srgbClr val="000000"/>
                </a:solidFill>
                <a:latin typeface="Menlo"/>
                <a:ea typeface="Menlo"/>
                <a:cs typeface="Menlo"/>
              </a:rPr>
              <a:t>()</a:t>
            </a:r>
          </a:p>
          <a:p>
            <a:r>
              <a:rPr lang="en-US" dirty="0">
                <a:solidFill>
                  <a:srgbClr val="000000"/>
                </a:solidFill>
                <a:latin typeface="Menlo"/>
                <a:ea typeface="Menlo"/>
                <a:cs typeface="Menlo"/>
              </a:rPr>
              <a:t>    -&gt;</a:t>
            </a:r>
            <a:r>
              <a:rPr lang="en-US" dirty="0" err="1">
                <a:solidFill>
                  <a:srgbClr val="000000"/>
                </a:solidFill>
                <a:latin typeface="Menlo"/>
                <a:ea typeface="Menlo"/>
                <a:cs typeface="Menlo"/>
              </a:rPr>
              <a:t>CreateTransaction</a:t>
            </a:r>
            <a:r>
              <a:rPr lang="en-US" dirty="0">
                <a:solidFill>
                  <a:srgbClr val="000000"/>
                </a:solidFill>
                <a:latin typeface="Menlo"/>
                <a:ea typeface="Menlo"/>
                <a:cs typeface="Menlo"/>
              </a:rPr>
              <a:t>())</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 </a:t>
            </a:r>
            <a:r>
              <a:rPr lang="en-US" dirty="0">
                <a:solidFill>
                  <a:srgbClr val="008400"/>
                </a:solidFill>
                <a:latin typeface="Menlo"/>
                <a:ea typeface="Menlo"/>
                <a:cs typeface="Menlo"/>
              </a:rPr>
              <a:t>// code that does not change transaction_</a:t>
            </a:r>
          </a:p>
          <a:p>
            <a:r>
              <a:rPr lang="en-US" dirty="0">
                <a:solidFill>
                  <a:srgbClr val="BB2CA2"/>
                </a:solidFill>
                <a:latin typeface="Menlo"/>
                <a:ea typeface="Menlo"/>
                <a:cs typeface="Menlo"/>
              </a:rPr>
              <a:t>  </a:t>
            </a:r>
            <a:r>
              <a:rPr lang="en-US" dirty="0" err="1">
                <a:solidFill>
                  <a:srgbClr val="BB2CA2"/>
                </a:solidFill>
                <a:latin typeface="Menlo"/>
                <a:ea typeface="Menlo"/>
                <a:cs typeface="Menlo"/>
              </a:rPr>
              <a:t>int</a:t>
            </a:r>
            <a:r>
              <a:rPr lang="en-US" dirty="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a:solidFill>
                  <a:srgbClr val="BB2CA2"/>
                </a:solidFill>
                <a:latin typeface="Menlo"/>
                <a:ea typeface="Menlo"/>
                <a:cs typeface="Menlo"/>
              </a:rPr>
              <a:t>if</a:t>
            </a:r>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transaction_.get</a:t>
            </a:r>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 = transaction_-&gt;Start(...)  </a:t>
            </a:r>
            <a:endParaRPr lang="en-US" dirty="0" smtClean="0">
              <a:solidFill>
                <a:srgbClr val="000000"/>
              </a:solidFill>
              <a:latin typeface="Menlo"/>
              <a:ea typeface="Menlo"/>
              <a:cs typeface="Menlo"/>
            </a:endParaRPr>
          </a:p>
          <a:p>
            <a:r>
              <a:rPr lang="en-US" dirty="0" smtClean="0">
                <a:solidFill>
                  <a:srgbClr val="000000"/>
                </a:solidFill>
                <a:latin typeface="Menlo"/>
                <a:ea typeface="Menlo"/>
                <a:cs typeface="Menlo"/>
              </a:rPr>
              <a:t>    ...  </a:t>
            </a:r>
          </a:p>
          <a:p>
            <a:r>
              <a:rPr lang="en-US" dirty="0" smtClean="0">
                <a:solidFill>
                  <a:srgbClr val="000000"/>
                </a:solidFill>
                <a:latin typeface="Menlo"/>
                <a:ea typeface="Menlo"/>
                <a:cs typeface="Menlo"/>
              </a:rPr>
              <a:t>  } </a:t>
            </a:r>
            <a:r>
              <a:rPr lang="en-US" dirty="0">
                <a:solidFill>
                  <a:srgbClr val="BB2CA2"/>
                </a:solidFill>
                <a:latin typeface="Menlo"/>
                <a:ea typeface="Menlo"/>
                <a:cs typeface="Menlo"/>
              </a:rPr>
              <a:t>else</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b="1" dirty="0" err="1" smtClean="0">
                <a:solidFill>
                  <a:srgbClr val="C0504D"/>
                </a:solidFill>
                <a:latin typeface="Menlo"/>
                <a:ea typeface="Menlo"/>
                <a:cs typeface="Menlo"/>
              </a:rPr>
              <a:t>rv</a:t>
            </a:r>
            <a:r>
              <a:rPr lang="en-US" b="1" dirty="0" smtClean="0">
                <a:solidFill>
                  <a:srgbClr val="C0504D"/>
                </a:solidFill>
                <a:latin typeface="Menlo"/>
                <a:ea typeface="Menlo"/>
                <a:cs typeface="Menlo"/>
              </a:rPr>
              <a:t> </a:t>
            </a:r>
            <a:r>
              <a:rPr lang="en-US" b="1" dirty="0">
                <a:solidFill>
                  <a:srgbClr val="C0504D"/>
                </a:solidFill>
                <a:latin typeface="Menlo"/>
                <a:ea typeface="Menlo"/>
                <a:cs typeface="Menlo"/>
              </a:rPr>
              <a:t>= ERR_FAILED;</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r>
              <a:rPr lang="en-US" dirty="0">
                <a:solidFill>
                  <a:srgbClr val="008400"/>
                </a:solidFill>
                <a:latin typeface="Menlo"/>
                <a:ea typeface="Menlo"/>
                <a:cs typeface="Menlo"/>
              </a:rPr>
              <a:t>// </a:t>
            </a:r>
            <a:r>
              <a:rPr lang="en-US" dirty="0" smtClean="0">
                <a:solidFill>
                  <a:srgbClr val="008400"/>
                </a:solidFill>
                <a:latin typeface="Menlo"/>
                <a:ea typeface="Menlo"/>
                <a:cs typeface="Menlo"/>
              </a:rPr>
              <a:t>notify higher level class via </a:t>
            </a:r>
            <a:r>
              <a:rPr lang="en-US" dirty="0" err="1" smtClean="0">
                <a:solidFill>
                  <a:srgbClr val="008400"/>
                </a:solidFill>
                <a:latin typeface="Menlo"/>
                <a:ea typeface="Menlo"/>
                <a:cs typeface="Menlo"/>
              </a:rPr>
              <a:t>MessageLoop</a:t>
            </a:r>
            <a:endParaRPr lang="en-US" dirty="0" smtClean="0">
              <a:solidFill>
                <a:srgbClr val="000000"/>
              </a:solidFill>
              <a:latin typeface="Menlo"/>
              <a:ea typeface="Menlo"/>
              <a:cs typeface="Menlo"/>
            </a:endParaRP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r>
              <a:rPr lang="en-US" dirty="0" err="1" smtClean="0">
                <a:latin typeface="Menlo Regular"/>
                <a:cs typeface="Menlo Regular"/>
              </a:rPr>
              <a:t>MessageLoop</a:t>
            </a:r>
            <a:r>
              <a:rPr lang="en-US" dirty="0">
                <a:latin typeface="Menlo Regular"/>
                <a:cs typeface="Menlo Regular"/>
              </a:rPr>
              <a:t>::current()-&gt;</a:t>
            </a:r>
            <a:r>
              <a:rPr lang="en-US" dirty="0" err="1">
                <a:latin typeface="Menlo Regular"/>
                <a:cs typeface="Menlo Regular"/>
              </a:rPr>
              <a:t>PostTask</a:t>
            </a:r>
            <a:r>
              <a:rPr lang="en-US" dirty="0">
                <a:latin typeface="Menlo Regular"/>
                <a:cs typeface="Menlo Regular"/>
              </a:rPr>
              <a:t>(</a:t>
            </a:r>
          </a:p>
          <a:p>
            <a:r>
              <a:rPr lang="en-US" dirty="0">
                <a:latin typeface="Menlo Regular"/>
                <a:cs typeface="Menlo Regular"/>
              </a:rPr>
              <a:t>   </a:t>
            </a:r>
            <a:r>
              <a:rPr lang="en-US" dirty="0" err="1" smtClean="0">
                <a:latin typeface="Menlo Regular"/>
                <a:cs typeface="Menlo Regular"/>
              </a:rPr>
              <a:t>FROM_HERE,base</a:t>
            </a:r>
            <a:r>
              <a:rPr lang="en-US" dirty="0">
                <a:latin typeface="Menlo Regular"/>
                <a:cs typeface="Menlo Regular"/>
              </a:rPr>
              <a:t>::Bind</a:t>
            </a:r>
            <a:r>
              <a:rPr lang="en-US" dirty="0" smtClean="0">
                <a:latin typeface="Menlo Regular"/>
                <a:cs typeface="Menlo Regular"/>
              </a:rPr>
              <a:t>(..., </a:t>
            </a:r>
            <a:r>
              <a:rPr lang="en-US" b="1" dirty="0" err="1">
                <a:solidFill>
                  <a:schemeClr val="accent2"/>
                </a:solidFill>
                <a:latin typeface="Menlo Regular"/>
                <a:cs typeface="Menlo Regular"/>
              </a:rPr>
              <a:t>rv</a:t>
            </a:r>
            <a:r>
              <a:rPr lang="en-US" dirty="0">
                <a:latin typeface="Menlo Regular"/>
                <a:cs typeface="Menlo Regular"/>
              </a:rPr>
              <a:t>));</a:t>
            </a:r>
            <a:endParaRPr lang="en-US" dirty="0">
              <a:solidFill>
                <a:srgbClr val="000000"/>
              </a:solidFill>
              <a:latin typeface="Menlo Regular"/>
              <a:ea typeface="Menlo"/>
              <a:cs typeface="Menlo Regular"/>
            </a:endParaRPr>
          </a:p>
          <a:p>
            <a:r>
              <a:rPr lang="en-US" dirty="0" smtClean="0">
                <a:solidFill>
                  <a:srgbClr val="000000"/>
                </a:solidFill>
                <a:latin typeface="Menlo"/>
                <a:ea typeface="Menlo"/>
                <a:cs typeface="Menlo"/>
              </a:rPr>
              <a:t>}</a:t>
            </a:r>
            <a:endParaRPr lang="en-US" dirty="0"/>
          </a:p>
        </p:txBody>
      </p:sp>
      <p:sp>
        <p:nvSpPr>
          <p:cNvPr id="6" name="TextBox 5"/>
          <p:cNvSpPr txBox="1"/>
          <p:nvPr/>
        </p:nvSpPr>
        <p:spPr>
          <a:xfrm>
            <a:off x="2506636" y="5710779"/>
            <a:ext cx="5481953" cy="1077218"/>
          </a:xfrm>
          <a:prstGeom prst="rect">
            <a:avLst/>
          </a:prstGeom>
          <a:noFill/>
        </p:spPr>
        <p:txBody>
          <a:bodyPr wrap="square" rtlCol="0">
            <a:spAutoFit/>
          </a:bodyPr>
          <a:lstStyle/>
          <a:p>
            <a:r>
              <a:rPr lang="en-US" sz="3200" dirty="0" smtClean="0"/>
              <a:t>Set error code that will be handled later</a:t>
            </a:r>
            <a:endParaRPr lang="en-US" sz="3200" dirty="0"/>
          </a:p>
        </p:txBody>
      </p:sp>
      <p:grpSp>
        <p:nvGrpSpPr>
          <p:cNvPr id="5" name="Group 4"/>
          <p:cNvGrpSpPr/>
          <p:nvPr/>
        </p:nvGrpSpPr>
        <p:grpSpPr>
          <a:xfrm>
            <a:off x="6617519" y="3868712"/>
            <a:ext cx="1896687" cy="342587"/>
            <a:chOff x="6116193" y="4545539"/>
            <a:chExt cx="1896687" cy="342587"/>
          </a:xfrm>
        </p:grpSpPr>
        <p:sp>
          <p:nvSpPr>
            <p:cNvPr id="7" name="Rectangle 6"/>
            <p:cNvSpPr/>
            <p:nvPr/>
          </p:nvSpPr>
          <p:spPr>
            <a:xfrm>
              <a:off x="6116193" y="4545539"/>
              <a:ext cx="944167"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r</a:t>
              </a:r>
              <a:r>
                <a:rPr lang="en-US" dirty="0" err="1" smtClean="0">
                  <a:solidFill>
                    <a:schemeClr val="tx1"/>
                  </a:solidFill>
                </a:rPr>
                <a:t>ef_cnt</a:t>
              </a:r>
              <a:endParaRPr lang="en-US" dirty="0">
                <a:solidFill>
                  <a:schemeClr val="tx1"/>
                </a:solidFill>
              </a:endParaRPr>
            </a:p>
          </p:txBody>
        </p:sp>
        <p:sp>
          <p:nvSpPr>
            <p:cNvPr id="8" name="Rectangle 7"/>
            <p:cNvSpPr/>
            <p:nvPr/>
          </p:nvSpPr>
          <p:spPr>
            <a:xfrm>
              <a:off x="7060359" y="4545539"/>
              <a:ext cx="952521"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0</a:t>
              </a:r>
              <a:endParaRPr lang="en-US" dirty="0">
                <a:solidFill>
                  <a:srgbClr val="000000"/>
                </a:solidFill>
              </a:endParaRPr>
            </a:p>
          </p:txBody>
        </p:sp>
      </p:grpSp>
      <p:sp>
        <p:nvSpPr>
          <p:cNvPr id="9" name="TextBox 8"/>
          <p:cNvSpPr txBox="1"/>
          <p:nvPr/>
        </p:nvSpPr>
        <p:spPr>
          <a:xfrm>
            <a:off x="6876537" y="3534483"/>
            <a:ext cx="1387005" cy="367653"/>
          </a:xfrm>
          <a:prstGeom prst="rect">
            <a:avLst/>
          </a:prstGeom>
          <a:noFill/>
        </p:spPr>
        <p:txBody>
          <a:bodyPr wrap="square" rtlCol="0">
            <a:spAutoFit/>
          </a:bodyPr>
          <a:lstStyle/>
          <a:p>
            <a:r>
              <a:rPr lang="en-US" dirty="0"/>
              <a:t>t</a:t>
            </a:r>
            <a:r>
              <a:rPr lang="en-US" dirty="0" smtClean="0"/>
              <a:t>ransaction_</a:t>
            </a:r>
            <a:endParaRPr lang="en-US" dirty="0"/>
          </a:p>
        </p:txBody>
      </p:sp>
      <p:cxnSp>
        <p:nvCxnSpPr>
          <p:cNvPr id="10" name="Straight Arrow Connector 9"/>
          <p:cNvCxnSpPr/>
          <p:nvPr/>
        </p:nvCxnSpPr>
        <p:spPr>
          <a:xfrm>
            <a:off x="494652" y="5372762"/>
            <a:ext cx="5013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27250526"/>
      </p:ext>
    </p:extLst>
  </p:cSld>
  <p:clrMapOvr>
    <a:masterClrMapping/>
  </p:clrMapOvr>
  <mc:AlternateContent xmlns:mc="http://schemas.openxmlformats.org/markup-compatibility/2006" xmlns:p14="http://schemas.microsoft.com/office/powerpoint/2010/main">
    <mc:Choice Requires="p14">
      <p:transition spd="slow" p14:dur="2000" advTm="2331"/>
    </mc:Choice>
    <mc:Fallback xmlns="">
      <p:transition xmlns:p14="http://schemas.microsoft.com/office/powerpoint/2010/main" spd="slow" advTm="233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Chromium Example: Patch</a:t>
            </a:r>
            <a:endParaRPr lang="en-US" b="1" dirty="0"/>
          </a:p>
        </p:txBody>
      </p:sp>
      <p:sp>
        <p:nvSpPr>
          <p:cNvPr id="4" name="TextBox 3"/>
          <p:cNvSpPr txBox="1"/>
          <p:nvPr/>
        </p:nvSpPr>
        <p:spPr>
          <a:xfrm>
            <a:off x="945847" y="1557951"/>
            <a:ext cx="7145867" cy="4247317"/>
          </a:xfrm>
          <a:prstGeom prst="rect">
            <a:avLst/>
          </a:prstGeom>
          <a:noFill/>
        </p:spPr>
        <p:txBody>
          <a:bodyPr wrap="square" rtlCol="0">
            <a:spAutoFit/>
          </a:bodyPr>
          <a:lstStyle/>
          <a:p>
            <a:r>
              <a:rPr lang="en-US" dirty="0">
                <a:solidFill>
                  <a:srgbClr val="BB2CA2"/>
                </a:solidFill>
                <a:latin typeface="Menlo"/>
                <a:ea typeface="Menlo"/>
                <a:cs typeface="Menlo"/>
              </a:rPr>
              <a:t>void</a:t>
            </a:r>
            <a:r>
              <a:rPr lang="en-US" dirty="0">
                <a:solidFill>
                  <a:srgbClr val="000000"/>
                </a:solidFill>
                <a:latin typeface="Menlo"/>
                <a:ea typeface="Menlo"/>
                <a:cs typeface="Menlo"/>
              </a:rPr>
              <a:t> </a:t>
            </a:r>
            <a:r>
              <a:rPr lang="en-US" dirty="0" err="1">
                <a:solidFill>
                  <a:srgbClr val="000000"/>
                </a:solidFill>
                <a:latin typeface="Menlo"/>
                <a:ea typeface="Menlo"/>
                <a:cs typeface="Menlo"/>
              </a:rPr>
              <a:t>URLRequestFtpJob</a:t>
            </a:r>
            <a:r>
              <a:rPr lang="en-US" dirty="0">
                <a:solidFill>
                  <a:srgbClr val="000000"/>
                </a:solidFill>
                <a:latin typeface="Menlo"/>
                <a:ea typeface="Menlo"/>
                <a:cs typeface="Menlo"/>
              </a:rPr>
              <a:t>::</a:t>
            </a:r>
            <a:r>
              <a:rPr lang="en-US" dirty="0" err="1">
                <a:solidFill>
                  <a:srgbClr val="000000"/>
                </a:solidFill>
                <a:latin typeface="Menlo"/>
                <a:ea typeface="Menlo"/>
                <a:cs typeface="Menlo"/>
              </a:rPr>
              <a:t>StartTransaction</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transaction_.reset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    </a:t>
            </a:r>
            <a:r>
              <a:rPr lang="en-US" b="1" dirty="0" smtClean="0">
                <a:solidFill>
                  <a:srgbClr val="C0504D"/>
                </a:solidFill>
                <a:latin typeface="Menlo"/>
                <a:ea typeface="Menlo"/>
                <a:cs typeface="Menlo"/>
              </a:rPr>
              <a:t>request_-&gt;context()-&gt;</a:t>
            </a:r>
            <a:r>
              <a:rPr lang="en-US" b="1" dirty="0" err="1" smtClean="0">
                <a:solidFill>
                  <a:srgbClr val="C0504D"/>
                </a:solidFill>
                <a:latin typeface="Menlo"/>
                <a:ea typeface="Menlo"/>
                <a:cs typeface="Menlo"/>
              </a:rPr>
              <a:t>ftp_transaction_factory</a:t>
            </a:r>
            <a:r>
              <a:rPr lang="en-US" b="1" dirty="0" smtClean="0">
                <a:solidFill>
                  <a:srgbClr val="C0504D"/>
                </a:solidFill>
                <a:latin typeface="Menlo"/>
                <a:ea typeface="Menlo"/>
                <a:cs typeface="Menlo"/>
              </a:rPr>
              <a:t>()</a:t>
            </a:r>
          </a:p>
          <a:p>
            <a:r>
              <a:rPr lang="en-US" b="1" dirty="0" smtClean="0">
                <a:solidFill>
                  <a:srgbClr val="C0504D"/>
                </a:solidFill>
                <a:latin typeface="Menlo"/>
                <a:ea typeface="Menlo"/>
                <a:cs typeface="Menlo"/>
              </a:rPr>
              <a:t>    -&gt;</a:t>
            </a:r>
            <a:r>
              <a:rPr lang="en-US" b="1" dirty="0" err="1" smtClean="0">
                <a:solidFill>
                  <a:srgbClr val="C0504D"/>
                </a:solidFill>
                <a:latin typeface="Menlo"/>
                <a:ea typeface="Menlo"/>
                <a:cs typeface="Menlo"/>
              </a:rPr>
              <a:t>CreateTransaction</a:t>
            </a:r>
            <a:r>
              <a:rPr lang="en-US" b="1" dirty="0" smtClean="0">
                <a:solidFill>
                  <a:srgbClr val="C0504D"/>
                </a:solidFill>
                <a:latin typeface="Menlo"/>
                <a:ea typeface="Menlo"/>
                <a:cs typeface="Menlo"/>
              </a:rPr>
              <a:t>()</a:t>
            </a:r>
            <a:r>
              <a:rPr lang="en-US" dirty="0" smtClean="0">
                <a:solidFill>
                  <a:srgbClr val="000000"/>
                </a:solidFill>
                <a:latin typeface="Menlo"/>
                <a:ea typeface="Menlo"/>
                <a:cs typeface="Menlo"/>
              </a:rPr>
              <a:t>);</a:t>
            </a:r>
          </a:p>
          <a:p>
            <a:r>
              <a:rPr lang="en-US" dirty="0" smtClean="0">
                <a:solidFill>
                  <a:srgbClr val="000000"/>
                </a:solidFill>
                <a:latin typeface="Menlo"/>
                <a:ea typeface="Menlo"/>
                <a:cs typeface="Menlo"/>
              </a:rPr>
              <a:t>  ... </a:t>
            </a:r>
            <a:r>
              <a:rPr lang="en-US" dirty="0">
                <a:solidFill>
                  <a:srgbClr val="008400"/>
                </a:solidFill>
                <a:latin typeface="Menlo"/>
                <a:ea typeface="Menlo"/>
                <a:cs typeface="Menlo"/>
              </a:rPr>
              <a:t>// </a:t>
            </a:r>
            <a:r>
              <a:rPr lang="en-US" dirty="0" smtClean="0">
                <a:solidFill>
                  <a:srgbClr val="008400"/>
                </a:solidFill>
                <a:latin typeface="Menlo"/>
                <a:ea typeface="Menlo"/>
                <a:cs typeface="Menlo"/>
              </a:rPr>
              <a:t>code that does not change transaction_</a:t>
            </a:r>
          </a:p>
          <a:p>
            <a:r>
              <a:rPr lang="en-US" dirty="0" smtClean="0">
                <a:solidFill>
                  <a:srgbClr val="BB2CA2"/>
                </a:solidFill>
                <a:latin typeface="Menlo"/>
                <a:ea typeface="Menlo"/>
                <a:cs typeface="Menlo"/>
              </a:rPr>
              <a:t>  </a:t>
            </a:r>
            <a:r>
              <a:rPr lang="en-US" dirty="0" err="1" smtClean="0">
                <a:solidFill>
                  <a:srgbClr val="BB2CA2"/>
                </a:solidFill>
                <a:latin typeface="Menlo"/>
                <a:ea typeface="Menlo"/>
                <a:cs typeface="Menlo"/>
              </a:rPr>
              <a:t>int</a:t>
            </a:r>
            <a:r>
              <a:rPr lang="en-US" dirty="0" smtClean="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a:solidFill>
                  <a:srgbClr val="BB2CA2"/>
                </a:solidFill>
                <a:latin typeface="Menlo"/>
                <a:ea typeface="Menlo"/>
                <a:cs typeface="Menlo"/>
              </a:rPr>
              <a:t>if</a:t>
            </a:r>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transaction_.get</a:t>
            </a:r>
            <a:r>
              <a:rPr lang="en-US" dirty="0">
                <a:solidFill>
                  <a:srgbClr val="000000"/>
                </a:solidFill>
                <a:latin typeface="Menlo"/>
                <a:ea typeface="Menlo"/>
                <a:cs typeface="Menlo"/>
              </a:rPr>
              <a:t>()) </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r>
              <a:rPr lang="en-US" dirty="0" err="1" smtClean="0">
                <a:solidFill>
                  <a:srgbClr val="000000"/>
                </a:solidFill>
                <a:latin typeface="Menlo"/>
                <a:ea typeface="Menlo"/>
                <a:cs typeface="Menlo"/>
              </a:rPr>
              <a:t>rv</a:t>
            </a:r>
            <a:r>
              <a:rPr lang="en-US" dirty="0" smtClean="0">
                <a:solidFill>
                  <a:srgbClr val="000000"/>
                </a:solidFill>
                <a:latin typeface="Menlo"/>
                <a:ea typeface="Menlo"/>
                <a:cs typeface="Menlo"/>
              </a:rPr>
              <a:t> = transaction_-&gt;Start(...)  </a:t>
            </a:r>
          </a:p>
          <a:p>
            <a:r>
              <a:rPr lang="en-US" dirty="0" smtClean="0">
                <a:solidFill>
                  <a:srgbClr val="000000"/>
                </a:solidFill>
                <a:latin typeface="Menlo"/>
                <a:ea typeface="Menlo"/>
                <a:cs typeface="Menlo"/>
              </a:rPr>
              <a:t>    ...</a:t>
            </a:r>
          </a:p>
          <a:p>
            <a:r>
              <a:rPr lang="en-US" dirty="0" smtClean="0">
                <a:solidFill>
                  <a:srgbClr val="000000"/>
                </a:solidFill>
                <a:latin typeface="Menlo"/>
                <a:ea typeface="Menlo"/>
                <a:cs typeface="Menlo"/>
              </a:rPr>
              <a:t>  } </a:t>
            </a:r>
            <a:r>
              <a:rPr lang="en-US" dirty="0">
                <a:solidFill>
                  <a:srgbClr val="BB2CA2"/>
                </a:solidFill>
                <a:latin typeface="Menlo"/>
                <a:ea typeface="Menlo"/>
                <a:cs typeface="Menlo"/>
              </a:rPr>
              <a:t>else</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err="1" smtClean="0">
                <a:solidFill>
                  <a:srgbClr val="000000"/>
                </a:solidFill>
                <a:latin typeface="Menlo"/>
                <a:ea typeface="Menlo"/>
                <a:cs typeface="Menlo"/>
              </a:rPr>
              <a:t>rv</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 ERR_FAILED;</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endParaRPr lang="en-US" dirty="0">
              <a:solidFill>
                <a:srgbClr val="000000"/>
              </a:solidFill>
              <a:latin typeface="Menlo"/>
              <a:ea typeface="Menlo"/>
              <a:cs typeface="Menlo"/>
            </a:endParaRPr>
          </a:p>
          <a:p>
            <a:r>
              <a:rPr lang="en-US" dirty="0" smtClean="0">
                <a:solidFill>
                  <a:srgbClr val="000000"/>
                </a:solidFill>
                <a:latin typeface="Menlo"/>
                <a:ea typeface="Menlo"/>
                <a:cs typeface="Menlo"/>
              </a:rPr>
              <a:t>}</a:t>
            </a:r>
            <a:endParaRPr lang="en-US" dirty="0"/>
          </a:p>
        </p:txBody>
      </p:sp>
      <p:sp>
        <p:nvSpPr>
          <p:cNvPr id="6" name="TextBox 5"/>
          <p:cNvSpPr txBox="1"/>
          <p:nvPr/>
        </p:nvSpPr>
        <p:spPr>
          <a:xfrm>
            <a:off x="2238485" y="5205104"/>
            <a:ext cx="6576520" cy="1200328"/>
          </a:xfrm>
          <a:prstGeom prst="rect">
            <a:avLst/>
          </a:prstGeom>
          <a:noFill/>
        </p:spPr>
        <p:txBody>
          <a:bodyPr wrap="square" rtlCol="0">
            <a:spAutoFit/>
          </a:bodyPr>
          <a:lstStyle/>
          <a:p>
            <a:r>
              <a:rPr lang="en-US" sz="2400" dirty="0" smtClean="0"/>
              <a:t>Changed initialization code, so that empty link causes this expression to return a dummy object instead of triggering the error.</a:t>
            </a:r>
            <a:endParaRPr lang="en-US" sz="2400" dirty="0"/>
          </a:p>
        </p:txBody>
      </p:sp>
      <p:grpSp>
        <p:nvGrpSpPr>
          <p:cNvPr id="12" name="Group 11"/>
          <p:cNvGrpSpPr/>
          <p:nvPr/>
        </p:nvGrpSpPr>
        <p:grpSpPr>
          <a:xfrm>
            <a:off x="6617519" y="3868712"/>
            <a:ext cx="1896687" cy="342587"/>
            <a:chOff x="6116193" y="4545539"/>
            <a:chExt cx="1896687" cy="342587"/>
          </a:xfrm>
        </p:grpSpPr>
        <p:sp>
          <p:nvSpPr>
            <p:cNvPr id="13" name="Rectangle 12"/>
            <p:cNvSpPr/>
            <p:nvPr/>
          </p:nvSpPr>
          <p:spPr>
            <a:xfrm>
              <a:off x="6116193" y="4545539"/>
              <a:ext cx="944167"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r</a:t>
              </a:r>
              <a:r>
                <a:rPr lang="en-US" dirty="0" err="1" smtClean="0">
                  <a:solidFill>
                    <a:schemeClr val="tx1"/>
                  </a:solidFill>
                </a:rPr>
                <a:t>ef_cnt</a:t>
              </a:r>
              <a:endParaRPr lang="en-US" dirty="0">
                <a:solidFill>
                  <a:schemeClr val="tx1"/>
                </a:solidFill>
              </a:endParaRPr>
            </a:p>
          </p:txBody>
        </p:sp>
        <p:sp>
          <p:nvSpPr>
            <p:cNvPr id="14" name="Rectangle 13"/>
            <p:cNvSpPr/>
            <p:nvPr/>
          </p:nvSpPr>
          <p:spPr>
            <a:xfrm>
              <a:off x="7060359" y="4545539"/>
              <a:ext cx="952521"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00"/>
                  </a:solidFill>
                </a:rPr>
                <a:t>undef</a:t>
              </a:r>
              <a:endParaRPr lang="en-US" dirty="0">
                <a:solidFill>
                  <a:srgbClr val="000000"/>
                </a:solidFill>
              </a:endParaRPr>
            </a:p>
          </p:txBody>
        </p:sp>
      </p:grpSp>
      <p:sp>
        <p:nvSpPr>
          <p:cNvPr id="15" name="TextBox 14"/>
          <p:cNvSpPr txBox="1"/>
          <p:nvPr/>
        </p:nvSpPr>
        <p:spPr>
          <a:xfrm>
            <a:off x="6876537" y="3534483"/>
            <a:ext cx="1387005" cy="367653"/>
          </a:xfrm>
          <a:prstGeom prst="rect">
            <a:avLst/>
          </a:prstGeom>
          <a:noFill/>
        </p:spPr>
        <p:txBody>
          <a:bodyPr wrap="square" rtlCol="0">
            <a:spAutoFit/>
          </a:bodyPr>
          <a:lstStyle/>
          <a:p>
            <a:r>
              <a:rPr lang="en-US" dirty="0"/>
              <a:t>t</a:t>
            </a:r>
            <a:r>
              <a:rPr lang="en-US" dirty="0" smtClean="0"/>
              <a:t>ransaction_</a:t>
            </a:r>
            <a:endParaRPr lang="en-US" dirty="0"/>
          </a:p>
        </p:txBody>
      </p:sp>
      <p:cxnSp>
        <p:nvCxnSpPr>
          <p:cNvPr id="11" name="Straight Arrow Connector 10"/>
          <p:cNvCxnSpPr/>
          <p:nvPr/>
        </p:nvCxnSpPr>
        <p:spPr>
          <a:xfrm>
            <a:off x="444519" y="2322905"/>
            <a:ext cx="5013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2054422"/>
      </p:ext>
    </p:extLst>
  </p:cSld>
  <p:clrMapOvr>
    <a:masterClrMapping/>
  </p:clrMapOvr>
  <mc:AlternateContent xmlns:mc="http://schemas.openxmlformats.org/markup-compatibility/2006" xmlns:p14="http://schemas.microsoft.com/office/powerpoint/2010/main">
    <mc:Choice Requires="p14">
      <p:transition spd="slow" p14:dur="2000" advTm="22275"/>
    </mc:Choice>
    <mc:Fallback xmlns="">
      <p:transition xmlns:p14="http://schemas.microsoft.com/office/powerpoint/2010/main" spd="slow" advTm="22275"/>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Chromium Example: Patch</a:t>
            </a:r>
            <a:endParaRPr lang="en-US" b="1" dirty="0"/>
          </a:p>
        </p:txBody>
      </p:sp>
      <p:sp>
        <p:nvSpPr>
          <p:cNvPr id="4" name="TextBox 3"/>
          <p:cNvSpPr txBox="1"/>
          <p:nvPr/>
        </p:nvSpPr>
        <p:spPr>
          <a:xfrm>
            <a:off x="945847" y="1557951"/>
            <a:ext cx="7145867" cy="4247317"/>
          </a:xfrm>
          <a:prstGeom prst="rect">
            <a:avLst/>
          </a:prstGeom>
          <a:noFill/>
        </p:spPr>
        <p:txBody>
          <a:bodyPr wrap="square" rtlCol="0">
            <a:spAutoFit/>
          </a:bodyPr>
          <a:lstStyle/>
          <a:p>
            <a:r>
              <a:rPr lang="en-US" dirty="0">
                <a:solidFill>
                  <a:srgbClr val="BB2CA2"/>
                </a:solidFill>
                <a:latin typeface="Menlo"/>
                <a:ea typeface="Menlo"/>
                <a:cs typeface="Menlo"/>
              </a:rPr>
              <a:t>void</a:t>
            </a:r>
            <a:r>
              <a:rPr lang="en-US" dirty="0">
                <a:solidFill>
                  <a:srgbClr val="000000"/>
                </a:solidFill>
                <a:latin typeface="Menlo"/>
                <a:ea typeface="Menlo"/>
                <a:cs typeface="Menlo"/>
              </a:rPr>
              <a:t> </a:t>
            </a:r>
            <a:r>
              <a:rPr lang="en-US" dirty="0" err="1">
                <a:solidFill>
                  <a:srgbClr val="000000"/>
                </a:solidFill>
                <a:latin typeface="Menlo"/>
                <a:ea typeface="Menlo"/>
                <a:cs typeface="Menlo"/>
              </a:rPr>
              <a:t>URLRequestFtpJob</a:t>
            </a:r>
            <a:r>
              <a:rPr lang="en-US" dirty="0">
                <a:solidFill>
                  <a:srgbClr val="000000"/>
                </a:solidFill>
                <a:latin typeface="Menlo"/>
                <a:ea typeface="Menlo"/>
                <a:cs typeface="Menlo"/>
              </a:rPr>
              <a:t>::</a:t>
            </a:r>
            <a:r>
              <a:rPr lang="en-US" dirty="0" err="1">
                <a:solidFill>
                  <a:srgbClr val="000000"/>
                </a:solidFill>
                <a:latin typeface="Menlo"/>
                <a:ea typeface="Menlo"/>
                <a:cs typeface="Menlo"/>
              </a:rPr>
              <a:t>StartTransaction</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transaction_.reset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    </a:t>
            </a:r>
            <a:r>
              <a:rPr lang="en-US" dirty="0">
                <a:solidFill>
                  <a:srgbClr val="000000"/>
                </a:solidFill>
                <a:latin typeface="Menlo"/>
                <a:ea typeface="Menlo"/>
                <a:cs typeface="Menlo"/>
              </a:rPr>
              <a:t>request_-&gt;context()-&gt;</a:t>
            </a:r>
            <a:r>
              <a:rPr lang="en-US" dirty="0" err="1">
                <a:solidFill>
                  <a:srgbClr val="000000"/>
                </a:solidFill>
                <a:latin typeface="Menlo"/>
                <a:ea typeface="Menlo"/>
                <a:cs typeface="Menlo"/>
              </a:rPr>
              <a:t>ftp_transaction_factory</a:t>
            </a:r>
            <a:r>
              <a:rPr lang="en-US" dirty="0">
                <a:solidFill>
                  <a:srgbClr val="000000"/>
                </a:solidFill>
                <a:latin typeface="Menlo"/>
                <a:ea typeface="Menlo"/>
                <a:cs typeface="Menlo"/>
              </a:rPr>
              <a:t>()</a:t>
            </a:r>
          </a:p>
          <a:p>
            <a:r>
              <a:rPr lang="en-US" dirty="0">
                <a:solidFill>
                  <a:srgbClr val="000000"/>
                </a:solidFill>
                <a:latin typeface="Menlo"/>
                <a:ea typeface="Menlo"/>
                <a:cs typeface="Menlo"/>
              </a:rPr>
              <a:t>    -&gt;</a:t>
            </a:r>
            <a:r>
              <a:rPr lang="en-US" dirty="0" err="1">
                <a:solidFill>
                  <a:srgbClr val="000000"/>
                </a:solidFill>
                <a:latin typeface="Menlo"/>
                <a:ea typeface="Menlo"/>
                <a:cs typeface="Menlo"/>
              </a:rPr>
              <a:t>CreateTransaction</a:t>
            </a:r>
            <a:r>
              <a:rPr lang="en-US" dirty="0">
                <a:solidFill>
                  <a:srgbClr val="000000"/>
                </a:solidFill>
                <a:latin typeface="Menlo"/>
                <a:ea typeface="Menlo"/>
                <a:cs typeface="Menlo"/>
              </a:rPr>
              <a:t>())</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 </a:t>
            </a:r>
            <a:r>
              <a:rPr lang="en-US" dirty="0">
                <a:solidFill>
                  <a:srgbClr val="008400"/>
                </a:solidFill>
                <a:latin typeface="Menlo"/>
                <a:ea typeface="Menlo"/>
                <a:cs typeface="Menlo"/>
              </a:rPr>
              <a:t>// </a:t>
            </a:r>
            <a:r>
              <a:rPr lang="en-US" dirty="0" smtClean="0">
                <a:solidFill>
                  <a:srgbClr val="008400"/>
                </a:solidFill>
                <a:latin typeface="Menlo"/>
                <a:ea typeface="Menlo"/>
                <a:cs typeface="Menlo"/>
              </a:rPr>
              <a:t>code that does not change transaction_</a:t>
            </a:r>
          </a:p>
          <a:p>
            <a:r>
              <a:rPr lang="en-US" dirty="0" smtClean="0">
                <a:solidFill>
                  <a:srgbClr val="BB2CA2"/>
                </a:solidFill>
                <a:latin typeface="Menlo"/>
                <a:ea typeface="Menlo"/>
                <a:cs typeface="Menlo"/>
              </a:rPr>
              <a:t>  </a:t>
            </a:r>
            <a:r>
              <a:rPr lang="en-US" dirty="0" err="1" smtClean="0">
                <a:solidFill>
                  <a:srgbClr val="BB2CA2"/>
                </a:solidFill>
                <a:latin typeface="Menlo"/>
                <a:ea typeface="Menlo"/>
                <a:cs typeface="Menlo"/>
              </a:rPr>
              <a:t>int</a:t>
            </a:r>
            <a:r>
              <a:rPr lang="en-US" dirty="0" smtClean="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a:solidFill>
                  <a:srgbClr val="BB2CA2"/>
                </a:solidFill>
                <a:latin typeface="Menlo"/>
                <a:ea typeface="Menlo"/>
                <a:cs typeface="Menlo"/>
              </a:rPr>
              <a:t>if</a:t>
            </a:r>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transaction_.get</a:t>
            </a:r>
            <a:r>
              <a:rPr lang="en-US" dirty="0">
                <a:solidFill>
                  <a:srgbClr val="000000"/>
                </a:solidFill>
                <a:latin typeface="Menlo"/>
                <a:ea typeface="Menlo"/>
                <a:cs typeface="Menlo"/>
              </a:rPr>
              <a:t>()) </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r>
              <a:rPr lang="en-US" dirty="0" err="1" smtClean="0">
                <a:solidFill>
                  <a:srgbClr val="000000"/>
                </a:solidFill>
                <a:latin typeface="Menlo"/>
                <a:ea typeface="Menlo"/>
                <a:cs typeface="Menlo"/>
              </a:rPr>
              <a:t>rv</a:t>
            </a:r>
            <a:r>
              <a:rPr lang="en-US" dirty="0" smtClean="0">
                <a:solidFill>
                  <a:srgbClr val="000000"/>
                </a:solidFill>
                <a:latin typeface="Menlo"/>
                <a:ea typeface="Menlo"/>
                <a:cs typeface="Menlo"/>
              </a:rPr>
              <a:t> = transaction_-&gt;Start(...)  </a:t>
            </a:r>
          </a:p>
          <a:p>
            <a:r>
              <a:rPr lang="en-US" dirty="0" smtClean="0">
                <a:solidFill>
                  <a:srgbClr val="000000"/>
                </a:solidFill>
                <a:latin typeface="Menlo"/>
                <a:ea typeface="Menlo"/>
                <a:cs typeface="Menlo"/>
              </a:rPr>
              <a:t>    ...</a:t>
            </a:r>
          </a:p>
          <a:p>
            <a:r>
              <a:rPr lang="en-US" dirty="0" smtClean="0">
                <a:solidFill>
                  <a:srgbClr val="000000"/>
                </a:solidFill>
                <a:latin typeface="Menlo"/>
                <a:ea typeface="Menlo"/>
                <a:cs typeface="Menlo"/>
              </a:rPr>
              <a:t>  } </a:t>
            </a:r>
            <a:r>
              <a:rPr lang="en-US" dirty="0">
                <a:solidFill>
                  <a:srgbClr val="BB2CA2"/>
                </a:solidFill>
                <a:latin typeface="Menlo"/>
                <a:ea typeface="Menlo"/>
                <a:cs typeface="Menlo"/>
              </a:rPr>
              <a:t>else</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err="1" smtClean="0">
                <a:solidFill>
                  <a:srgbClr val="000000"/>
                </a:solidFill>
                <a:latin typeface="Menlo"/>
                <a:ea typeface="Menlo"/>
                <a:cs typeface="Menlo"/>
              </a:rPr>
              <a:t>rv</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 ERR_FAILED;</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endParaRPr lang="en-US" dirty="0">
              <a:solidFill>
                <a:srgbClr val="000000"/>
              </a:solidFill>
              <a:latin typeface="Menlo"/>
              <a:ea typeface="Menlo"/>
              <a:cs typeface="Menlo"/>
            </a:endParaRPr>
          </a:p>
          <a:p>
            <a:r>
              <a:rPr lang="en-US" dirty="0" smtClean="0">
                <a:solidFill>
                  <a:srgbClr val="000000"/>
                </a:solidFill>
                <a:latin typeface="Menlo"/>
                <a:ea typeface="Menlo"/>
                <a:cs typeface="Menlo"/>
              </a:rPr>
              <a:t>}</a:t>
            </a:r>
            <a:endParaRPr lang="en-US" dirty="0"/>
          </a:p>
        </p:txBody>
      </p:sp>
      <p:sp>
        <p:nvSpPr>
          <p:cNvPr id="6" name="TextBox 5"/>
          <p:cNvSpPr txBox="1"/>
          <p:nvPr/>
        </p:nvSpPr>
        <p:spPr>
          <a:xfrm>
            <a:off x="3374826" y="5096474"/>
            <a:ext cx="5481953" cy="584776"/>
          </a:xfrm>
          <a:prstGeom prst="rect">
            <a:avLst/>
          </a:prstGeom>
          <a:noFill/>
        </p:spPr>
        <p:txBody>
          <a:bodyPr wrap="square" rtlCol="0">
            <a:spAutoFit/>
          </a:bodyPr>
          <a:lstStyle/>
          <a:p>
            <a:r>
              <a:rPr lang="en-US" sz="3200" dirty="0" smtClean="0"/>
              <a:t>Hit the check, not NULL.</a:t>
            </a:r>
            <a:endParaRPr lang="en-US" sz="3200" dirty="0"/>
          </a:p>
        </p:txBody>
      </p:sp>
      <p:grpSp>
        <p:nvGrpSpPr>
          <p:cNvPr id="12" name="Group 11"/>
          <p:cNvGrpSpPr/>
          <p:nvPr/>
        </p:nvGrpSpPr>
        <p:grpSpPr>
          <a:xfrm>
            <a:off x="6617519" y="3868712"/>
            <a:ext cx="1896687" cy="342587"/>
            <a:chOff x="6116193" y="4545539"/>
            <a:chExt cx="1896687" cy="342587"/>
          </a:xfrm>
        </p:grpSpPr>
        <p:sp>
          <p:nvSpPr>
            <p:cNvPr id="13" name="Rectangle 12"/>
            <p:cNvSpPr/>
            <p:nvPr/>
          </p:nvSpPr>
          <p:spPr>
            <a:xfrm>
              <a:off x="6116193" y="4545539"/>
              <a:ext cx="944167"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r</a:t>
              </a:r>
              <a:r>
                <a:rPr lang="en-US" dirty="0" err="1" smtClean="0">
                  <a:solidFill>
                    <a:schemeClr val="tx1"/>
                  </a:solidFill>
                </a:rPr>
                <a:t>ef_cnt</a:t>
              </a:r>
              <a:endParaRPr lang="en-US" dirty="0">
                <a:solidFill>
                  <a:schemeClr val="tx1"/>
                </a:solidFill>
              </a:endParaRPr>
            </a:p>
          </p:txBody>
        </p:sp>
        <p:sp>
          <p:nvSpPr>
            <p:cNvPr id="14" name="Rectangle 13"/>
            <p:cNvSpPr/>
            <p:nvPr/>
          </p:nvSpPr>
          <p:spPr>
            <a:xfrm>
              <a:off x="7060359" y="4545539"/>
              <a:ext cx="952521"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dummy</a:t>
              </a:r>
              <a:endParaRPr lang="en-US" dirty="0">
                <a:solidFill>
                  <a:srgbClr val="000000"/>
                </a:solidFill>
              </a:endParaRPr>
            </a:p>
          </p:txBody>
        </p:sp>
      </p:grpSp>
      <p:sp>
        <p:nvSpPr>
          <p:cNvPr id="15" name="TextBox 14"/>
          <p:cNvSpPr txBox="1"/>
          <p:nvPr/>
        </p:nvSpPr>
        <p:spPr>
          <a:xfrm>
            <a:off x="6876537" y="3534483"/>
            <a:ext cx="1387005" cy="367653"/>
          </a:xfrm>
          <a:prstGeom prst="rect">
            <a:avLst/>
          </a:prstGeom>
          <a:noFill/>
        </p:spPr>
        <p:txBody>
          <a:bodyPr wrap="square" rtlCol="0">
            <a:spAutoFit/>
          </a:bodyPr>
          <a:lstStyle/>
          <a:p>
            <a:r>
              <a:rPr lang="en-US" dirty="0"/>
              <a:t>t</a:t>
            </a:r>
            <a:r>
              <a:rPr lang="en-US" dirty="0" smtClean="0"/>
              <a:t>ransaction_</a:t>
            </a:r>
            <a:endParaRPr lang="en-US" dirty="0"/>
          </a:p>
        </p:txBody>
      </p:sp>
      <p:cxnSp>
        <p:nvCxnSpPr>
          <p:cNvPr id="11" name="Straight Arrow Connector 10"/>
          <p:cNvCxnSpPr/>
          <p:nvPr/>
        </p:nvCxnSpPr>
        <p:spPr>
          <a:xfrm>
            <a:off x="444519" y="3676540"/>
            <a:ext cx="5013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1622936"/>
      </p:ext>
    </p:extLst>
  </p:cSld>
  <p:clrMapOvr>
    <a:masterClrMapping/>
  </p:clrMapOvr>
  <mc:AlternateContent xmlns:mc="http://schemas.openxmlformats.org/markup-compatibility/2006" xmlns:p14="http://schemas.microsoft.com/office/powerpoint/2010/main">
    <mc:Choice Requires="p14">
      <p:transition spd="slow" p14:dur="2000" advTm="6247"/>
    </mc:Choice>
    <mc:Fallback xmlns="">
      <p:transition xmlns:p14="http://schemas.microsoft.com/office/powerpoint/2010/main" spd="slow" advTm="6247"/>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Chromium Example: Patch</a:t>
            </a:r>
            <a:endParaRPr lang="en-US" b="1" dirty="0"/>
          </a:p>
        </p:txBody>
      </p:sp>
      <p:sp>
        <p:nvSpPr>
          <p:cNvPr id="4" name="TextBox 3"/>
          <p:cNvSpPr txBox="1"/>
          <p:nvPr/>
        </p:nvSpPr>
        <p:spPr>
          <a:xfrm>
            <a:off x="945847" y="1557951"/>
            <a:ext cx="7145867" cy="4247317"/>
          </a:xfrm>
          <a:prstGeom prst="rect">
            <a:avLst/>
          </a:prstGeom>
          <a:noFill/>
        </p:spPr>
        <p:txBody>
          <a:bodyPr wrap="square" rtlCol="0">
            <a:spAutoFit/>
          </a:bodyPr>
          <a:lstStyle/>
          <a:p>
            <a:r>
              <a:rPr lang="en-US" dirty="0">
                <a:solidFill>
                  <a:srgbClr val="BB2CA2"/>
                </a:solidFill>
                <a:latin typeface="Menlo"/>
                <a:ea typeface="Menlo"/>
                <a:cs typeface="Menlo"/>
              </a:rPr>
              <a:t>void</a:t>
            </a:r>
            <a:r>
              <a:rPr lang="en-US" dirty="0">
                <a:solidFill>
                  <a:srgbClr val="000000"/>
                </a:solidFill>
                <a:latin typeface="Menlo"/>
                <a:ea typeface="Menlo"/>
                <a:cs typeface="Menlo"/>
              </a:rPr>
              <a:t> </a:t>
            </a:r>
            <a:r>
              <a:rPr lang="en-US" dirty="0" err="1">
                <a:solidFill>
                  <a:srgbClr val="000000"/>
                </a:solidFill>
                <a:latin typeface="Menlo"/>
                <a:ea typeface="Menlo"/>
                <a:cs typeface="Menlo"/>
              </a:rPr>
              <a:t>URLRequestFtpJob</a:t>
            </a:r>
            <a:r>
              <a:rPr lang="en-US" dirty="0">
                <a:solidFill>
                  <a:srgbClr val="000000"/>
                </a:solidFill>
                <a:latin typeface="Menlo"/>
                <a:ea typeface="Menlo"/>
                <a:cs typeface="Menlo"/>
              </a:rPr>
              <a:t>::</a:t>
            </a:r>
            <a:r>
              <a:rPr lang="en-US" dirty="0" err="1">
                <a:solidFill>
                  <a:srgbClr val="000000"/>
                </a:solidFill>
                <a:latin typeface="Menlo"/>
                <a:ea typeface="Menlo"/>
                <a:cs typeface="Menlo"/>
              </a:rPr>
              <a:t>StartTransaction</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transaction_.reset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    </a:t>
            </a:r>
            <a:r>
              <a:rPr lang="en-US" dirty="0">
                <a:solidFill>
                  <a:srgbClr val="000000"/>
                </a:solidFill>
                <a:latin typeface="Menlo"/>
                <a:ea typeface="Menlo"/>
                <a:cs typeface="Menlo"/>
              </a:rPr>
              <a:t>request_-&gt;context()-&gt;</a:t>
            </a:r>
            <a:r>
              <a:rPr lang="en-US" dirty="0" err="1">
                <a:solidFill>
                  <a:srgbClr val="000000"/>
                </a:solidFill>
                <a:latin typeface="Menlo"/>
                <a:ea typeface="Menlo"/>
                <a:cs typeface="Menlo"/>
              </a:rPr>
              <a:t>ftp_transaction_factory</a:t>
            </a:r>
            <a:r>
              <a:rPr lang="en-US" dirty="0">
                <a:solidFill>
                  <a:srgbClr val="000000"/>
                </a:solidFill>
                <a:latin typeface="Menlo"/>
                <a:ea typeface="Menlo"/>
                <a:cs typeface="Menlo"/>
              </a:rPr>
              <a:t>()</a:t>
            </a:r>
          </a:p>
          <a:p>
            <a:r>
              <a:rPr lang="en-US" dirty="0">
                <a:solidFill>
                  <a:srgbClr val="000000"/>
                </a:solidFill>
                <a:latin typeface="Menlo"/>
                <a:ea typeface="Menlo"/>
                <a:cs typeface="Menlo"/>
              </a:rPr>
              <a:t>    -&gt;</a:t>
            </a:r>
            <a:r>
              <a:rPr lang="en-US" dirty="0" err="1">
                <a:solidFill>
                  <a:srgbClr val="000000"/>
                </a:solidFill>
                <a:latin typeface="Menlo"/>
                <a:ea typeface="Menlo"/>
                <a:cs typeface="Menlo"/>
              </a:rPr>
              <a:t>CreateTransaction</a:t>
            </a:r>
            <a:r>
              <a:rPr lang="en-US" dirty="0">
                <a:solidFill>
                  <a:srgbClr val="000000"/>
                </a:solidFill>
                <a:latin typeface="Menlo"/>
                <a:ea typeface="Menlo"/>
                <a:cs typeface="Menlo"/>
              </a:rPr>
              <a:t>())</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 </a:t>
            </a:r>
            <a:r>
              <a:rPr lang="en-US" dirty="0">
                <a:solidFill>
                  <a:srgbClr val="008400"/>
                </a:solidFill>
                <a:latin typeface="Menlo"/>
                <a:ea typeface="Menlo"/>
                <a:cs typeface="Menlo"/>
              </a:rPr>
              <a:t>// </a:t>
            </a:r>
            <a:r>
              <a:rPr lang="en-US" dirty="0" smtClean="0">
                <a:solidFill>
                  <a:srgbClr val="008400"/>
                </a:solidFill>
                <a:latin typeface="Menlo"/>
                <a:ea typeface="Menlo"/>
                <a:cs typeface="Menlo"/>
              </a:rPr>
              <a:t>code that does not change transaction_</a:t>
            </a:r>
          </a:p>
          <a:p>
            <a:r>
              <a:rPr lang="en-US" dirty="0" smtClean="0">
                <a:solidFill>
                  <a:srgbClr val="BB2CA2"/>
                </a:solidFill>
                <a:latin typeface="Menlo"/>
                <a:ea typeface="Menlo"/>
                <a:cs typeface="Menlo"/>
              </a:rPr>
              <a:t>  </a:t>
            </a:r>
            <a:r>
              <a:rPr lang="en-US" dirty="0" err="1" smtClean="0">
                <a:solidFill>
                  <a:srgbClr val="BB2CA2"/>
                </a:solidFill>
                <a:latin typeface="Menlo"/>
                <a:ea typeface="Menlo"/>
                <a:cs typeface="Menlo"/>
              </a:rPr>
              <a:t>int</a:t>
            </a:r>
            <a:r>
              <a:rPr lang="en-US" dirty="0" smtClean="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a:solidFill>
                  <a:srgbClr val="BB2CA2"/>
                </a:solidFill>
                <a:latin typeface="Menlo"/>
                <a:ea typeface="Menlo"/>
                <a:cs typeface="Menlo"/>
              </a:rPr>
              <a:t>if</a:t>
            </a:r>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transaction_.get</a:t>
            </a:r>
            <a:r>
              <a:rPr lang="en-US" dirty="0">
                <a:solidFill>
                  <a:srgbClr val="000000"/>
                </a:solidFill>
                <a:latin typeface="Menlo"/>
                <a:ea typeface="Menlo"/>
                <a:cs typeface="Menlo"/>
              </a:rPr>
              <a:t>()) </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r>
              <a:rPr lang="en-US" dirty="0" err="1" smtClean="0">
                <a:solidFill>
                  <a:srgbClr val="000000"/>
                </a:solidFill>
                <a:latin typeface="Menlo"/>
                <a:ea typeface="Menlo"/>
                <a:cs typeface="Menlo"/>
              </a:rPr>
              <a:t>rv</a:t>
            </a:r>
            <a:r>
              <a:rPr lang="en-US" dirty="0" smtClean="0">
                <a:solidFill>
                  <a:srgbClr val="000000"/>
                </a:solidFill>
                <a:latin typeface="Menlo"/>
                <a:ea typeface="Menlo"/>
                <a:cs typeface="Menlo"/>
              </a:rPr>
              <a:t> = </a:t>
            </a:r>
            <a:r>
              <a:rPr lang="en-US" b="1" dirty="0" smtClean="0">
                <a:solidFill>
                  <a:schemeClr val="accent2"/>
                </a:solidFill>
                <a:latin typeface="Menlo"/>
                <a:ea typeface="Menlo"/>
                <a:cs typeface="Menlo"/>
              </a:rPr>
              <a:t>transaction_-&gt;Start</a:t>
            </a:r>
            <a:r>
              <a:rPr lang="en-US" dirty="0" smtClean="0">
                <a:solidFill>
                  <a:srgbClr val="000000"/>
                </a:solidFill>
                <a:latin typeface="Menlo"/>
                <a:ea typeface="Menlo"/>
                <a:cs typeface="Menlo"/>
              </a:rPr>
              <a:t>(...)  </a:t>
            </a:r>
          </a:p>
          <a:p>
            <a:r>
              <a:rPr lang="en-US" dirty="0" smtClean="0">
                <a:solidFill>
                  <a:srgbClr val="000000"/>
                </a:solidFill>
                <a:latin typeface="Menlo"/>
                <a:ea typeface="Menlo"/>
                <a:cs typeface="Menlo"/>
              </a:rPr>
              <a:t>    ...</a:t>
            </a:r>
          </a:p>
          <a:p>
            <a:r>
              <a:rPr lang="en-US" dirty="0" smtClean="0">
                <a:solidFill>
                  <a:srgbClr val="000000"/>
                </a:solidFill>
                <a:latin typeface="Menlo"/>
                <a:ea typeface="Menlo"/>
                <a:cs typeface="Menlo"/>
              </a:rPr>
              <a:t>  } </a:t>
            </a:r>
            <a:r>
              <a:rPr lang="en-US" dirty="0">
                <a:solidFill>
                  <a:srgbClr val="BB2CA2"/>
                </a:solidFill>
                <a:latin typeface="Menlo"/>
                <a:ea typeface="Menlo"/>
                <a:cs typeface="Menlo"/>
              </a:rPr>
              <a:t>else</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err="1" smtClean="0">
                <a:solidFill>
                  <a:srgbClr val="000000"/>
                </a:solidFill>
                <a:latin typeface="Menlo"/>
                <a:ea typeface="Menlo"/>
                <a:cs typeface="Menlo"/>
              </a:rPr>
              <a:t>rv</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 ERR_FAILED;</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endParaRPr lang="en-US" dirty="0">
              <a:solidFill>
                <a:srgbClr val="000000"/>
              </a:solidFill>
              <a:latin typeface="Menlo"/>
              <a:ea typeface="Menlo"/>
              <a:cs typeface="Menlo"/>
            </a:endParaRPr>
          </a:p>
          <a:p>
            <a:r>
              <a:rPr lang="en-US" dirty="0" smtClean="0">
                <a:solidFill>
                  <a:srgbClr val="000000"/>
                </a:solidFill>
                <a:latin typeface="Menlo"/>
                <a:ea typeface="Menlo"/>
                <a:cs typeface="Menlo"/>
              </a:rPr>
              <a:t>}</a:t>
            </a:r>
            <a:endParaRPr lang="en-US" dirty="0"/>
          </a:p>
        </p:txBody>
      </p:sp>
      <p:grpSp>
        <p:nvGrpSpPr>
          <p:cNvPr id="12" name="Group 11"/>
          <p:cNvGrpSpPr/>
          <p:nvPr/>
        </p:nvGrpSpPr>
        <p:grpSpPr>
          <a:xfrm>
            <a:off x="6617519" y="3868712"/>
            <a:ext cx="1896687" cy="342587"/>
            <a:chOff x="6116193" y="4545539"/>
            <a:chExt cx="1896687" cy="342587"/>
          </a:xfrm>
        </p:grpSpPr>
        <p:sp>
          <p:nvSpPr>
            <p:cNvPr id="13" name="Rectangle 12"/>
            <p:cNvSpPr/>
            <p:nvPr/>
          </p:nvSpPr>
          <p:spPr>
            <a:xfrm>
              <a:off x="6116193" y="4545539"/>
              <a:ext cx="944167"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r</a:t>
              </a:r>
              <a:r>
                <a:rPr lang="en-US" dirty="0" err="1" smtClean="0">
                  <a:solidFill>
                    <a:schemeClr val="tx1"/>
                  </a:solidFill>
                </a:rPr>
                <a:t>ef_cnt</a:t>
              </a:r>
              <a:endParaRPr lang="en-US" dirty="0">
                <a:solidFill>
                  <a:schemeClr val="tx1"/>
                </a:solidFill>
              </a:endParaRPr>
            </a:p>
          </p:txBody>
        </p:sp>
        <p:sp>
          <p:nvSpPr>
            <p:cNvPr id="14" name="Rectangle 13"/>
            <p:cNvSpPr/>
            <p:nvPr/>
          </p:nvSpPr>
          <p:spPr>
            <a:xfrm>
              <a:off x="7060359" y="4545539"/>
              <a:ext cx="952521"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dummy</a:t>
              </a:r>
              <a:endParaRPr lang="en-US" dirty="0">
                <a:solidFill>
                  <a:srgbClr val="000000"/>
                </a:solidFill>
              </a:endParaRPr>
            </a:p>
          </p:txBody>
        </p:sp>
      </p:grpSp>
      <p:sp>
        <p:nvSpPr>
          <p:cNvPr id="15" name="TextBox 14"/>
          <p:cNvSpPr txBox="1"/>
          <p:nvPr/>
        </p:nvSpPr>
        <p:spPr>
          <a:xfrm>
            <a:off x="6876537" y="3534483"/>
            <a:ext cx="1387005" cy="367653"/>
          </a:xfrm>
          <a:prstGeom prst="rect">
            <a:avLst/>
          </a:prstGeom>
          <a:noFill/>
        </p:spPr>
        <p:txBody>
          <a:bodyPr wrap="square" rtlCol="0">
            <a:spAutoFit/>
          </a:bodyPr>
          <a:lstStyle/>
          <a:p>
            <a:r>
              <a:rPr lang="en-US" dirty="0"/>
              <a:t>t</a:t>
            </a:r>
            <a:r>
              <a:rPr lang="en-US" dirty="0" smtClean="0"/>
              <a:t>ransaction_</a:t>
            </a:r>
            <a:endParaRPr lang="en-US" dirty="0"/>
          </a:p>
        </p:txBody>
      </p:sp>
      <p:cxnSp>
        <p:nvCxnSpPr>
          <p:cNvPr id="11" name="Straight Arrow Connector 10"/>
          <p:cNvCxnSpPr/>
          <p:nvPr/>
        </p:nvCxnSpPr>
        <p:spPr>
          <a:xfrm>
            <a:off x="444519" y="3943916"/>
            <a:ext cx="5013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221773" y="5266659"/>
            <a:ext cx="5481953" cy="1077218"/>
          </a:xfrm>
          <a:prstGeom prst="rect">
            <a:avLst/>
          </a:prstGeom>
          <a:noFill/>
        </p:spPr>
        <p:txBody>
          <a:bodyPr wrap="square" rtlCol="0">
            <a:spAutoFit/>
          </a:bodyPr>
          <a:lstStyle/>
          <a:p>
            <a:r>
              <a:rPr lang="en-US" sz="3200" dirty="0" smtClean="0"/>
              <a:t>Dummy object simply returns failure error code</a:t>
            </a:r>
          </a:p>
        </p:txBody>
      </p:sp>
    </p:spTree>
    <p:extLst>
      <p:ext uri="{BB962C8B-B14F-4D97-AF65-F5344CB8AC3E}">
        <p14:creationId xmlns:p14="http://schemas.microsoft.com/office/powerpoint/2010/main" val="1917867875"/>
      </p:ext>
    </p:extLst>
  </p:cSld>
  <p:clrMapOvr>
    <a:masterClrMapping/>
  </p:clrMapOvr>
  <mc:AlternateContent xmlns:mc="http://schemas.openxmlformats.org/markup-compatibility/2006" xmlns:p14="http://schemas.microsoft.com/office/powerpoint/2010/main">
    <mc:Choice Requires="p14">
      <p:transition spd="slow" p14:dur="2000" advTm="5568"/>
    </mc:Choice>
    <mc:Fallback xmlns="">
      <p:transition xmlns:p14="http://schemas.microsoft.com/office/powerpoint/2010/main" spd="slow" advTm="5568"/>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Chromium Example: Patch</a:t>
            </a:r>
            <a:endParaRPr lang="en-US" b="1" dirty="0"/>
          </a:p>
        </p:txBody>
      </p:sp>
      <p:sp>
        <p:nvSpPr>
          <p:cNvPr id="4" name="TextBox 3"/>
          <p:cNvSpPr txBox="1"/>
          <p:nvPr/>
        </p:nvSpPr>
        <p:spPr>
          <a:xfrm>
            <a:off x="945847" y="1557951"/>
            <a:ext cx="7145867" cy="4247317"/>
          </a:xfrm>
          <a:prstGeom prst="rect">
            <a:avLst/>
          </a:prstGeom>
          <a:noFill/>
        </p:spPr>
        <p:txBody>
          <a:bodyPr wrap="square" rtlCol="0">
            <a:spAutoFit/>
          </a:bodyPr>
          <a:lstStyle/>
          <a:p>
            <a:r>
              <a:rPr lang="en-US" dirty="0">
                <a:solidFill>
                  <a:srgbClr val="BB2CA2"/>
                </a:solidFill>
                <a:latin typeface="Menlo"/>
                <a:ea typeface="Menlo"/>
                <a:cs typeface="Menlo"/>
              </a:rPr>
              <a:t>void</a:t>
            </a:r>
            <a:r>
              <a:rPr lang="en-US" dirty="0">
                <a:solidFill>
                  <a:srgbClr val="000000"/>
                </a:solidFill>
                <a:latin typeface="Menlo"/>
                <a:ea typeface="Menlo"/>
                <a:cs typeface="Menlo"/>
              </a:rPr>
              <a:t> </a:t>
            </a:r>
            <a:r>
              <a:rPr lang="en-US" dirty="0" err="1">
                <a:solidFill>
                  <a:srgbClr val="000000"/>
                </a:solidFill>
                <a:latin typeface="Menlo"/>
                <a:ea typeface="Menlo"/>
                <a:cs typeface="Menlo"/>
              </a:rPr>
              <a:t>URLRequestFtpJob</a:t>
            </a:r>
            <a:r>
              <a:rPr lang="en-US" dirty="0">
                <a:solidFill>
                  <a:srgbClr val="000000"/>
                </a:solidFill>
                <a:latin typeface="Menlo"/>
                <a:ea typeface="Menlo"/>
                <a:cs typeface="Menlo"/>
              </a:rPr>
              <a:t>::</a:t>
            </a:r>
            <a:r>
              <a:rPr lang="en-US" dirty="0" err="1">
                <a:solidFill>
                  <a:srgbClr val="000000"/>
                </a:solidFill>
                <a:latin typeface="Menlo"/>
                <a:ea typeface="Menlo"/>
                <a:cs typeface="Menlo"/>
              </a:rPr>
              <a:t>StartTransaction</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transaction_.reset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    </a:t>
            </a:r>
            <a:r>
              <a:rPr lang="en-US" dirty="0">
                <a:solidFill>
                  <a:srgbClr val="000000"/>
                </a:solidFill>
                <a:latin typeface="Menlo"/>
                <a:ea typeface="Menlo"/>
                <a:cs typeface="Menlo"/>
              </a:rPr>
              <a:t>request_-&gt;context()-&gt;</a:t>
            </a:r>
            <a:r>
              <a:rPr lang="en-US" dirty="0" err="1">
                <a:solidFill>
                  <a:srgbClr val="000000"/>
                </a:solidFill>
                <a:latin typeface="Menlo"/>
                <a:ea typeface="Menlo"/>
                <a:cs typeface="Menlo"/>
              </a:rPr>
              <a:t>ftp_transaction_factory</a:t>
            </a:r>
            <a:r>
              <a:rPr lang="en-US" dirty="0">
                <a:solidFill>
                  <a:srgbClr val="000000"/>
                </a:solidFill>
                <a:latin typeface="Menlo"/>
                <a:ea typeface="Menlo"/>
                <a:cs typeface="Menlo"/>
              </a:rPr>
              <a:t>()</a:t>
            </a:r>
          </a:p>
          <a:p>
            <a:r>
              <a:rPr lang="en-US" dirty="0">
                <a:solidFill>
                  <a:srgbClr val="000000"/>
                </a:solidFill>
                <a:latin typeface="Menlo"/>
                <a:ea typeface="Menlo"/>
                <a:cs typeface="Menlo"/>
              </a:rPr>
              <a:t>    -&gt;</a:t>
            </a:r>
            <a:r>
              <a:rPr lang="en-US" dirty="0" err="1">
                <a:solidFill>
                  <a:srgbClr val="000000"/>
                </a:solidFill>
                <a:latin typeface="Menlo"/>
                <a:ea typeface="Menlo"/>
                <a:cs typeface="Menlo"/>
              </a:rPr>
              <a:t>CreateTransaction</a:t>
            </a:r>
            <a:r>
              <a:rPr lang="en-US" dirty="0">
                <a:solidFill>
                  <a:srgbClr val="000000"/>
                </a:solidFill>
                <a:latin typeface="Menlo"/>
                <a:ea typeface="Menlo"/>
                <a:cs typeface="Menlo"/>
              </a:rPr>
              <a:t>())</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 </a:t>
            </a:r>
            <a:r>
              <a:rPr lang="en-US" dirty="0">
                <a:solidFill>
                  <a:srgbClr val="008400"/>
                </a:solidFill>
                <a:latin typeface="Menlo"/>
                <a:ea typeface="Menlo"/>
                <a:cs typeface="Menlo"/>
              </a:rPr>
              <a:t>// </a:t>
            </a:r>
            <a:r>
              <a:rPr lang="en-US" dirty="0" smtClean="0">
                <a:solidFill>
                  <a:srgbClr val="008400"/>
                </a:solidFill>
                <a:latin typeface="Menlo"/>
                <a:ea typeface="Menlo"/>
                <a:cs typeface="Menlo"/>
              </a:rPr>
              <a:t>code that does not change transaction_</a:t>
            </a:r>
          </a:p>
          <a:p>
            <a:r>
              <a:rPr lang="en-US" dirty="0" smtClean="0">
                <a:solidFill>
                  <a:srgbClr val="BB2CA2"/>
                </a:solidFill>
                <a:latin typeface="Menlo"/>
                <a:ea typeface="Menlo"/>
                <a:cs typeface="Menlo"/>
              </a:rPr>
              <a:t>  </a:t>
            </a:r>
            <a:r>
              <a:rPr lang="en-US" dirty="0" err="1" smtClean="0">
                <a:solidFill>
                  <a:srgbClr val="BB2CA2"/>
                </a:solidFill>
                <a:latin typeface="Menlo"/>
                <a:ea typeface="Menlo"/>
                <a:cs typeface="Menlo"/>
              </a:rPr>
              <a:t>int</a:t>
            </a:r>
            <a:r>
              <a:rPr lang="en-US" dirty="0" smtClean="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a:solidFill>
                  <a:srgbClr val="BB2CA2"/>
                </a:solidFill>
                <a:latin typeface="Menlo"/>
                <a:ea typeface="Menlo"/>
                <a:cs typeface="Menlo"/>
              </a:rPr>
              <a:t>if</a:t>
            </a:r>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transaction_.get</a:t>
            </a:r>
            <a:r>
              <a:rPr lang="en-US" dirty="0">
                <a:solidFill>
                  <a:srgbClr val="000000"/>
                </a:solidFill>
                <a:latin typeface="Menlo"/>
                <a:ea typeface="Menlo"/>
                <a:cs typeface="Menlo"/>
              </a:rPr>
              <a:t>()) </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r>
              <a:rPr lang="en-US" dirty="0" err="1" smtClean="0">
                <a:solidFill>
                  <a:srgbClr val="000000"/>
                </a:solidFill>
                <a:latin typeface="Menlo"/>
                <a:ea typeface="Menlo"/>
                <a:cs typeface="Menlo"/>
              </a:rPr>
              <a:t>rv</a:t>
            </a:r>
            <a:r>
              <a:rPr lang="en-US" dirty="0" smtClean="0">
                <a:solidFill>
                  <a:srgbClr val="000000"/>
                </a:solidFill>
                <a:latin typeface="Menlo"/>
                <a:ea typeface="Menlo"/>
                <a:cs typeface="Menlo"/>
              </a:rPr>
              <a:t> = </a:t>
            </a:r>
            <a:r>
              <a:rPr lang="en-US" b="1" dirty="0" smtClean="0">
                <a:solidFill>
                  <a:schemeClr val="accent2"/>
                </a:solidFill>
                <a:latin typeface="Menlo"/>
                <a:ea typeface="Menlo"/>
                <a:cs typeface="Menlo"/>
              </a:rPr>
              <a:t>transaction_-&gt;Start</a:t>
            </a:r>
            <a:r>
              <a:rPr lang="en-US" dirty="0" smtClean="0">
                <a:solidFill>
                  <a:srgbClr val="000000"/>
                </a:solidFill>
                <a:latin typeface="Menlo"/>
                <a:ea typeface="Menlo"/>
                <a:cs typeface="Menlo"/>
              </a:rPr>
              <a:t>(...)  </a:t>
            </a:r>
          </a:p>
          <a:p>
            <a:r>
              <a:rPr lang="en-US" dirty="0" smtClean="0">
                <a:solidFill>
                  <a:srgbClr val="000000"/>
                </a:solidFill>
                <a:latin typeface="Menlo"/>
                <a:ea typeface="Menlo"/>
                <a:cs typeface="Menlo"/>
              </a:rPr>
              <a:t>    ...</a:t>
            </a:r>
          </a:p>
          <a:p>
            <a:r>
              <a:rPr lang="en-US" dirty="0" smtClean="0">
                <a:solidFill>
                  <a:srgbClr val="000000"/>
                </a:solidFill>
                <a:latin typeface="Menlo"/>
                <a:ea typeface="Menlo"/>
                <a:cs typeface="Menlo"/>
              </a:rPr>
              <a:t>  } </a:t>
            </a:r>
            <a:r>
              <a:rPr lang="en-US" dirty="0">
                <a:solidFill>
                  <a:srgbClr val="BB2CA2"/>
                </a:solidFill>
                <a:latin typeface="Menlo"/>
                <a:ea typeface="Menlo"/>
                <a:cs typeface="Menlo"/>
              </a:rPr>
              <a:t>else</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err="1" smtClean="0">
                <a:solidFill>
                  <a:srgbClr val="000000"/>
                </a:solidFill>
                <a:latin typeface="Menlo"/>
                <a:ea typeface="Menlo"/>
                <a:cs typeface="Menlo"/>
              </a:rPr>
              <a:t>rv</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 ERR_FAILED;</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endParaRPr lang="en-US" dirty="0">
              <a:solidFill>
                <a:srgbClr val="000000"/>
              </a:solidFill>
              <a:latin typeface="Menlo"/>
              <a:ea typeface="Menlo"/>
              <a:cs typeface="Menlo"/>
            </a:endParaRPr>
          </a:p>
          <a:p>
            <a:r>
              <a:rPr lang="en-US" dirty="0" smtClean="0">
                <a:solidFill>
                  <a:srgbClr val="000000"/>
                </a:solidFill>
                <a:latin typeface="Menlo"/>
                <a:ea typeface="Menlo"/>
                <a:cs typeface="Menlo"/>
              </a:rPr>
              <a:t>}</a:t>
            </a:r>
            <a:endParaRPr lang="en-US" dirty="0"/>
          </a:p>
        </p:txBody>
      </p:sp>
      <p:grpSp>
        <p:nvGrpSpPr>
          <p:cNvPr id="12" name="Group 11"/>
          <p:cNvGrpSpPr/>
          <p:nvPr/>
        </p:nvGrpSpPr>
        <p:grpSpPr>
          <a:xfrm>
            <a:off x="6617519" y="3868712"/>
            <a:ext cx="1896687" cy="342587"/>
            <a:chOff x="6116193" y="4545539"/>
            <a:chExt cx="1896687" cy="342587"/>
          </a:xfrm>
        </p:grpSpPr>
        <p:sp>
          <p:nvSpPr>
            <p:cNvPr id="13" name="Rectangle 12"/>
            <p:cNvSpPr/>
            <p:nvPr/>
          </p:nvSpPr>
          <p:spPr>
            <a:xfrm>
              <a:off x="6116193" y="4545539"/>
              <a:ext cx="944167"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r</a:t>
              </a:r>
              <a:r>
                <a:rPr lang="en-US" dirty="0" err="1" smtClean="0">
                  <a:solidFill>
                    <a:schemeClr val="tx1"/>
                  </a:solidFill>
                </a:rPr>
                <a:t>ef_cnt</a:t>
              </a:r>
              <a:endParaRPr lang="en-US" dirty="0">
                <a:solidFill>
                  <a:schemeClr val="tx1"/>
                </a:solidFill>
              </a:endParaRPr>
            </a:p>
          </p:txBody>
        </p:sp>
        <p:sp>
          <p:nvSpPr>
            <p:cNvPr id="14" name="Rectangle 13"/>
            <p:cNvSpPr/>
            <p:nvPr/>
          </p:nvSpPr>
          <p:spPr>
            <a:xfrm>
              <a:off x="7060359" y="4545539"/>
              <a:ext cx="952521" cy="34258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dummy</a:t>
              </a:r>
              <a:endParaRPr lang="en-US" dirty="0">
                <a:solidFill>
                  <a:srgbClr val="000000"/>
                </a:solidFill>
              </a:endParaRPr>
            </a:p>
          </p:txBody>
        </p:sp>
      </p:grpSp>
      <p:sp>
        <p:nvSpPr>
          <p:cNvPr id="15" name="TextBox 14"/>
          <p:cNvSpPr txBox="1"/>
          <p:nvPr/>
        </p:nvSpPr>
        <p:spPr>
          <a:xfrm>
            <a:off x="6876537" y="3534483"/>
            <a:ext cx="1387005" cy="367653"/>
          </a:xfrm>
          <a:prstGeom prst="rect">
            <a:avLst/>
          </a:prstGeom>
          <a:noFill/>
        </p:spPr>
        <p:txBody>
          <a:bodyPr wrap="square" rtlCol="0">
            <a:spAutoFit/>
          </a:bodyPr>
          <a:lstStyle/>
          <a:p>
            <a:r>
              <a:rPr lang="en-US" dirty="0"/>
              <a:t>t</a:t>
            </a:r>
            <a:r>
              <a:rPr lang="en-US" dirty="0" smtClean="0"/>
              <a:t>ransaction_</a:t>
            </a:r>
            <a:endParaRPr lang="en-US" dirty="0"/>
          </a:p>
        </p:txBody>
      </p:sp>
      <p:cxnSp>
        <p:nvCxnSpPr>
          <p:cNvPr id="11" name="Straight Arrow Connector 10"/>
          <p:cNvCxnSpPr/>
          <p:nvPr/>
        </p:nvCxnSpPr>
        <p:spPr>
          <a:xfrm>
            <a:off x="444519" y="3943916"/>
            <a:ext cx="5013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67945" y="5649025"/>
            <a:ext cx="6895597" cy="584776"/>
          </a:xfrm>
          <a:prstGeom prst="rect">
            <a:avLst/>
          </a:prstGeom>
          <a:noFill/>
        </p:spPr>
        <p:txBody>
          <a:bodyPr wrap="square" rtlCol="0">
            <a:spAutoFit/>
          </a:bodyPr>
          <a:lstStyle/>
          <a:p>
            <a:r>
              <a:rPr lang="en-US" sz="3200" dirty="0" smtClean="0">
                <a:solidFill>
                  <a:schemeClr val="accent1"/>
                </a:solidFill>
              </a:rPr>
              <a:t>Identical behavior to RCV in high level!</a:t>
            </a:r>
          </a:p>
        </p:txBody>
      </p:sp>
    </p:spTree>
    <p:extLst>
      <p:ext uri="{BB962C8B-B14F-4D97-AF65-F5344CB8AC3E}">
        <p14:creationId xmlns:p14="http://schemas.microsoft.com/office/powerpoint/2010/main" val="1513403785"/>
      </p:ext>
    </p:extLst>
  </p:cSld>
  <p:clrMapOvr>
    <a:masterClrMapping/>
  </p:clrMapOvr>
  <mc:AlternateContent xmlns:mc="http://schemas.openxmlformats.org/markup-compatibility/2006" xmlns:p14="http://schemas.microsoft.com/office/powerpoint/2010/main">
    <mc:Choice Requires="p14">
      <p:transition spd="slow" p14:dur="2000" advTm="19999"/>
    </mc:Choice>
    <mc:Fallback xmlns="">
      <p:transition xmlns:p14="http://schemas.microsoft.com/office/powerpoint/2010/main" spd="slow" advTm="19999"/>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CVE-2011-3083</a:t>
            </a:r>
            <a:endParaRPr lang="en-US" b="1" dirty="0"/>
          </a:p>
        </p:txBody>
      </p:sp>
      <p:sp>
        <p:nvSpPr>
          <p:cNvPr id="3" name="Content Placeholder 2"/>
          <p:cNvSpPr>
            <a:spLocks noGrp="1"/>
          </p:cNvSpPr>
          <p:nvPr>
            <p:ph idx="1"/>
          </p:nvPr>
        </p:nvSpPr>
        <p:spPr>
          <a:xfrm>
            <a:off x="457200" y="1600200"/>
            <a:ext cx="8229600" cy="4525963"/>
          </a:xfrm>
        </p:spPr>
        <p:txBody>
          <a:bodyPr>
            <a:normAutofit lnSpcReduction="10000"/>
          </a:bodyPr>
          <a:lstStyle/>
          <a:p>
            <a:r>
              <a:rPr lang="en-US" dirty="0" smtClean="0"/>
              <a:t>Official patch modifies the initialization code: </a:t>
            </a:r>
          </a:p>
          <a:p>
            <a:pPr lvl="1"/>
            <a:r>
              <a:rPr lang="en-US" dirty="0" smtClean="0"/>
              <a:t>If the FTP link is empty or malformed</a:t>
            </a:r>
          </a:p>
          <a:p>
            <a:pPr lvl="1"/>
            <a:r>
              <a:rPr lang="en-US" dirty="0" err="1" smtClean="0"/>
              <a:t>ftp_transaction_factory</a:t>
            </a:r>
            <a:r>
              <a:rPr lang="en-US" dirty="0" smtClean="0"/>
              <a:t>() returns a dummy object.</a:t>
            </a:r>
          </a:p>
          <a:p>
            <a:pPr lvl="1"/>
            <a:endParaRPr lang="en-US" dirty="0" smtClean="0"/>
          </a:p>
          <a:p>
            <a:endParaRPr lang="en-US" dirty="0" smtClean="0"/>
          </a:p>
          <a:p>
            <a:r>
              <a:rPr lang="en-US" dirty="0" smtClean="0"/>
              <a:t>The dummy object simply returns failure</a:t>
            </a:r>
          </a:p>
          <a:p>
            <a:pPr lvl="1"/>
            <a:r>
              <a:rPr lang="en-US" dirty="0" smtClean="0"/>
              <a:t>Does not cause null-dereference error</a:t>
            </a:r>
          </a:p>
          <a:p>
            <a:pPr lvl="1"/>
            <a:endParaRPr lang="en-US" dirty="0"/>
          </a:p>
          <a:p>
            <a:r>
              <a:rPr lang="en-US" dirty="0" smtClean="0"/>
              <a:t>Identical behavior to RCV repair in high-level</a:t>
            </a:r>
          </a:p>
        </p:txBody>
      </p:sp>
    </p:spTree>
    <p:extLst>
      <p:ext uri="{BB962C8B-B14F-4D97-AF65-F5344CB8AC3E}">
        <p14:creationId xmlns:p14="http://schemas.microsoft.com/office/powerpoint/2010/main" val="37531920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1600200"/>
            <a:ext cx="8229600" cy="4525963"/>
          </a:xfrm>
        </p:spPr>
        <p:txBody>
          <a:bodyPr/>
          <a:lstStyle/>
          <a:p>
            <a:r>
              <a:rPr lang="en-US" dirty="0" err="1" smtClean="0"/>
              <a:t>Wireshark</a:t>
            </a:r>
            <a:r>
              <a:rPr lang="en-US" dirty="0" smtClean="0"/>
              <a:t> is a network protocol analysis tool</a:t>
            </a:r>
          </a:p>
          <a:p>
            <a:r>
              <a:rPr lang="en-US" dirty="0" smtClean="0"/>
              <a:t>Input: the network traffic capture</a:t>
            </a:r>
          </a:p>
          <a:p>
            <a:r>
              <a:rPr lang="en-US" dirty="0" smtClean="0"/>
              <a:t>Output: parsed packet information in GUI</a:t>
            </a:r>
            <a:endParaRPr lang="en-US" dirty="0"/>
          </a:p>
        </p:txBody>
      </p:sp>
      <p:sp>
        <p:nvSpPr>
          <p:cNvPr id="2" name="Title 1"/>
          <p:cNvSpPr>
            <a:spLocks noGrp="1"/>
          </p:cNvSpPr>
          <p:nvPr>
            <p:ph type="title"/>
          </p:nvPr>
        </p:nvSpPr>
        <p:spPr/>
        <p:txBody>
          <a:bodyPr/>
          <a:lstStyle/>
          <a:p>
            <a:r>
              <a:rPr lang="en-US" b="1" dirty="0" err="1" smtClean="0"/>
              <a:t>Wireshark</a:t>
            </a:r>
            <a:r>
              <a:rPr lang="en-US" b="1" dirty="0" smtClean="0"/>
              <a:t> Example</a:t>
            </a:r>
            <a:endParaRPr lang="en-US" b="1" dirty="0"/>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2802458" y="4024735"/>
            <a:ext cx="2733875" cy="1516801"/>
          </a:xfrm>
          <a:prstGeom prst="rect">
            <a:avLst/>
          </a:prstGeom>
        </p:spPr>
      </p:pic>
      <p:sp>
        <p:nvSpPr>
          <p:cNvPr id="5" name="TextBox 4"/>
          <p:cNvSpPr txBox="1"/>
          <p:nvPr/>
        </p:nvSpPr>
        <p:spPr>
          <a:xfrm>
            <a:off x="4921387" y="6659550"/>
            <a:ext cx="184666" cy="369332"/>
          </a:xfrm>
          <a:prstGeom prst="rect">
            <a:avLst/>
          </a:prstGeom>
          <a:noFill/>
        </p:spPr>
        <p:txBody>
          <a:bodyPr wrap="none" rtlCol="0">
            <a:spAutoFit/>
          </a:bodyPr>
          <a:lstStyle/>
          <a:p>
            <a:endParaRPr lang="en-US" dirty="0"/>
          </a:p>
        </p:txBody>
      </p:sp>
      <p:sp>
        <p:nvSpPr>
          <p:cNvPr id="8" name="Rectangle 7"/>
          <p:cNvSpPr/>
          <p:nvPr/>
        </p:nvSpPr>
        <p:spPr>
          <a:xfrm>
            <a:off x="855138" y="4031343"/>
            <a:ext cx="1318381" cy="35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Packet1</a:t>
            </a:r>
            <a:endParaRPr lang="en-US" dirty="0"/>
          </a:p>
        </p:txBody>
      </p:sp>
      <p:sp>
        <p:nvSpPr>
          <p:cNvPr id="9" name="Rectangle 8"/>
          <p:cNvSpPr/>
          <p:nvPr/>
        </p:nvSpPr>
        <p:spPr>
          <a:xfrm>
            <a:off x="855138" y="4488978"/>
            <a:ext cx="1318381" cy="35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Packet2</a:t>
            </a:r>
            <a:endParaRPr lang="en-US" dirty="0"/>
          </a:p>
        </p:txBody>
      </p:sp>
      <p:sp>
        <p:nvSpPr>
          <p:cNvPr id="10" name="Rectangle 9"/>
          <p:cNvSpPr/>
          <p:nvPr/>
        </p:nvSpPr>
        <p:spPr>
          <a:xfrm>
            <a:off x="855138" y="4920446"/>
            <a:ext cx="1318381" cy="35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Packet3</a:t>
            </a:r>
            <a:endParaRPr lang="en-US" dirty="0"/>
          </a:p>
        </p:txBody>
      </p:sp>
      <p:sp>
        <p:nvSpPr>
          <p:cNvPr id="11" name="Rectangle 10"/>
          <p:cNvSpPr/>
          <p:nvPr/>
        </p:nvSpPr>
        <p:spPr>
          <a:xfrm>
            <a:off x="855138" y="5342680"/>
            <a:ext cx="1318381" cy="35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Packet…</a:t>
            </a:r>
          </a:p>
        </p:txBody>
      </p:sp>
      <p:pic>
        <p:nvPicPr>
          <p:cNvPr id="12" name="Picture 11"/>
          <p:cNvPicPr>
            <a:picLocks noChangeAspect="1"/>
          </p:cNvPicPr>
          <p:nvPr/>
        </p:nvPicPr>
        <p:blipFill rotWithShape="1">
          <a:blip r:embed="rId4"/>
          <a:srcRect t="20143"/>
          <a:stretch/>
        </p:blipFill>
        <p:spPr>
          <a:xfrm>
            <a:off x="6073381" y="3792239"/>
            <a:ext cx="2600394" cy="2095001"/>
          </a:xfrm>
          <a:prstGeom prst="rect">
            <a:avLst/>
          </a:prstGeom>
        </p:spPr>
      </p:pic>
      <p:sp>
        <p:nvSpPr>
          <p:cNvPr id="13" name="Right Arrow 12"/>
          <p:cNvSpPr/>
          <p:nvPr/>
        </p:nvSpPr>
        <p:spPr>
          <a:xfrm>
            <a:off x="2281042" y="4760912"/>
            <a:ext cx="462931" cy="1576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5561398" y="4755656"/>
            <a:ext cx="462931" cy="1576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212756"/>
      </p:ext>
    </p:extLst>
  </p:cSld>
  <p:clrMapOvr>
    <a:masterClrMapping/>
  </p:clrMapOvr>
  <mc:AlternateContent xmlns:mc="http://schemas.openxmlformats.org/markup-compatibility/2006" xmlns:p14="http://schemas.microsoft.com/office/powerpoint/2010/main">
    <mc:Choice Requires="p14">
      <p:transition spd="slow" p14:dur="2000" advTm="25858"/>
    </mc:Choice>
    <mc:Fallback xmlns="">
      <p:transition xmlns:p14="http://schemas.microsoft.com/office/powerpoint/2010/main" spd="slow" advTm="25858"/>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Wireshark</a:t>
            </a:r>
            <a:r>
              <a:rPr lang="en-US" b="1" dirty="0" smtClean="0"/>
              <a:t> Example</a:t>
            </a:r>
            <a:endParaRPr lang="en-US" b="1" dirty="0"/>
          </a:p>
        </p:txBody>
      </p:sp>
      <p:pic>
        <p:nvPicPr>
          <p:cNvPr id="7" name="wireshark_demo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012" r="4947"/>
          <a:stretch/>
        </p:blipFill>
        <p:spPr>
          <a:xfrm>
            <a:off x="952521" y="1600200"/>
            <a:ext cx="7244179" cy="4525963"/>
          </a:xfrm>
          <a:prstGeom prst="rect">
            <a:avLst/>
          </a:prstGeom>
        </p:spPr>
      </p:pic>
    </p:spTree>
    <p:extLst>
      <p:ext uri="{BB962C8B-B14F-4D97-AF65-F5344CB8AC3E}">
        <p14:creationId xmlns:p14="http://schemas.microsoft.com/office/powerpoint/2010/main" val="1184098238"/>
      </p:ext>
    </p:extLst>
  </p:cSld>
  <p:clrMapOvr>
    <a:masterClrMapping/>
  </p:clrMapOvr>
  <mc:AlternateContent xmlns:mc="http://schemas.openxmlformats.org/markup-compatibility/2006" xmlns:p14="http://schemas.microsoft.com/office/powerpoint/2010/main">
    <mc:Choice Requires="p14">
      <p:transition spd="slow" p14:dur="2000" advTm="26798"/>
    </mc:Choice>
    <mc:Fallback xmlns="">
      <p:transition xmlns:p14="http://schemas.microsoft.com/office/powerpoint/2010/main" spd="slow" advTm="26798"/>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extLst mod="1">
    <p:ext uri="{E180D4A7-C9FB-4DFB-919C-405C955672EB}">
      <p14:showEvtLst xmlns:p14="http://schemas.microsoft.com/office/powerpoint/2010/main">
        <p14:playEvt time="1970" objId="7"/>
        <p14:stopEvt time="14059" objId="7"/>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Wireshark</a:t>
            </a:r>
            <a:r>
              <a:rPr lang="en-US" b="1" dirty="0" smtClean="0"/>
              <a:t> Example</a:t>
            </a:r>
            <a:endParaRPr lang="en-US" b="1" dirty="0"/>
          </a:p>
        </p:txBody>
      </p:sp>
      <p:sp>
        <p:nvSpPr>
          <p:cNvPr id="4" name="TextBox 3"/>
          <p:cNvSpPr txBox="1"/>
          <p:nvPr/>
        </p:nvSpPr>
        <p:spPr>
          <a:xfrm>
            <a:off x="945847" y="1557951"/>
            <a:ext cx="7145867" cy="3693319"/>
          </a:xfrm>
          <a:prstGeom prst="rect">
            <a:avLst/>
          </a:prstGeom>
          <a:noFill/>
        </p:spPr>
        <p:txBody>
          <a:bodyPr wrap="square" rtlCol="0">
            <a:spAutoFit/>
          </a:bodyPr>
          <a:lstStyle/>
          <a:p>
            <a:r>
              <a:rPr lang="en-US" dirty="0">
                <a:solidFill>
                  <a:srgbClr val="BB2CA2"/>
                </a:solidFill>
                <a:latin typeface="Menlo"/>
                <a:ea typeface="Menlo"/>
                <a:cs typeface="Menlo"/>
              </a:rPr>
              <a:t>switch</a:t>
            </a:r>
            <a:r>
              <a:rPr lang="en-US" dirty="0">
                <a:solidFill>
                  <a:srgbClr val="000000"/>
                </a:solidFill>
                <a:latin typeface="Menlo"/>
                <a:ea typeface="Menlo"/>
                <a:cs typeface="Menlo"/>
              </a:rPr>
              <a:t> (D) {</a:t>
            </a:r>
          </a:p>
          <a:p>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r>
              <a:rPr lang="en-US" dirty="0">
                <a:solidFill>
                  <a:srgbClr val="BB2CA2"/>
                </a:solidFill>
                <a:latin typeface="Menlo"/>
                <a:ea typeface="Menlo"/>
                <a:cs typeface="Menlo"/>
              </a:rPr>
              <a:t>case</a:t>
            </a:r>
            <a:r>
              <a:rPr lang="en-US" dirty="0">
                <a:solidFill>
                  <a:srgbClr val="000000"/>
                </a:solidFill>
                <a:latin typeface="Menlo"/>
                <a:ea typeface="Menlo"/>
                <a:cs typeface="Menlo"/>
              </a:rPr>
              <a:t> ACN_DMP_ADT_D_RS:</a:t>
            </a:r>
          </a:p>
          <a:p>
            <a:r>
              <a:rPr lang="en-US" dirty="0">
                <a:solidFill>
                  <a:srgbClr val="000000"/>
                </a:solidFill>
                <a:latin typeface="Menlo"/>
                <a:ea typeface="Menlo"/>
                <a:cs typeface="Menlo"/>
              </a:rPr>
              <a:t>    </a:t>
            </a:r>
            <a:r>
              <a:rPr lang="en-US" dirty="0" smtClean="0">
                <a:solidFill>
                  <a:srgbClr val="008400"/>
                </a:solidFill>
                <a:latin typeface="Menlo"/>
                <a:ea typeface="Menlo"/>
                <a:cs typeface="Menlo"/>
              </a:rPr>
              <a:t>// </a:t>
            </a:r>
            <a:r>
              <a:rPr lang="en-US" dirty="0">
                <a:solidFill>
                  <a:srgbClr val="008400"/>
                </a:solidFill>
                <a:latin typeface="Menlo"/>
                <a:ea typeface="Menlo"/>
                <a:cs typeface="Menlo"/>
              </a:rPr>
              <a:t>calculate data size </a:t>
            </a:r>
            <a:endParaRPr lang="en-US" dirty="0">
              <a:solidFill>
                <a:srgbClr val="000000"/>
              </a:solidFill>
              <a:latin typeface="Menlo"/>
              <a:ea typeface="Menlo"/>
              <a:cs typeface="Menlo"/>
            </a:endParaRPr>
          </a:p>
          <a:p>
            <a:r>
              <a:rPr lang="en-US" dirty="0">
                <a:solidFill>
                  <a:srgbClr val="000000"/>
                </a:solidFill>
                <a:latin typeface="Menlo"/>
                <a:ea typeface="Menlo"/>
                <a:cs typeface="Menlo"/>
              </a:rPr>
              <a:t>    </a:t>
            </a:r>
            <a:r>
              <a:rPr lang="en-US" dirty="0" err="1">
                <a:solidFill>
                  <a:srgbClr val="000000"/>
                </a:solidFill>
                <a:latin typeface="Menlo"/>
                <a:ea typeface="Menlo"/>
                <a:cs typeface="Menlo"/>
              </a:rPr>
              <a:t>data_size</a:t>
            </a:r>
            <a:r>
              <a:rPr lang="en-US" dirty="0">
                <a:solidFill>
                  <a:srgbClr val="000000"/>
                </a:solidFill>
                <a:latin typeface="Menlo"/>
                <a:ea typeface="Menlo"/>
                <a:cs typeface="Menlo"/>
              </a:rPr>
              <a:t> = </a:t>
            </a:r>
            <a:r>
              <a:rPr lang="en-US" b="1" dirty="0" err="1">
                <a:solidFill>
                  <a:srgbClr val="C0504D"/>
                </a:solidFill>
                <a:latin typeface="Menlo"/>
                <a:ea typeface="Menlo"/>
                <a:cs typeface="Menlo"/>
              </a:rPr>
              <a:t>adt</a:t>
            </a:r>
            <a:r>
              <a:rPr lang="en-US" b="1" dirty="0">
                <a:solidFill>
                  <a:srgbClr val="C0504D"/>
                </a:solidFill>
                <a:latin typeface="Menlo"/>
                <a:ea typeface="Menlo"/>
                <a:cs typeface="Menlo"/>
              </a:rPr>
              <a:t>-&gt;</a:t>
            </a:r>
            <a:r>
              <a:rPr lang="en-US" b="1" dirty="0" err="1">
                <a:solidFill>
                  <a:srgbClr val="C0504D"/>
                </a:solidFill>
                <a:latin typeface="Menlo"/>
                <a:ea typeface="Menlo"/>
                <a:cs typeface="Menlo"/>
              </a:rPr>
              <a:t>data_length</a:t>
            </a:r>
            <a:r>
              <a:rPr lang="en-US" b="1" dirty="0">
                <a:solidFill>
                  <a:srgbClr val="C0504D"/>
                </a:solidFill>
                <a:latin typeface="Menlo"/>
                <a:ea typeface="Menlo"/>
                <a:cs typeface="Menlo"/>
              </a:rPr>
              <a:t>/</a:t>
            </a:r>
            <a:r>
              <a:rPr lang="en-US" b="1" dirty="0" err="1">
                <a:solidFill>
                  <a:srgbClr val="C0504D"/>
                </a:solidFill>
                <a:latin typeface="Menlo"/>
                <a:ea typeface="Menlo"/>
                <a:cs typeface="Menlo"/>
              </a:rPr>
              <a:t>adt</a:t>
            </a:r>
            <a:r>
              <a:rPr lang="en-US" b="1" dirty="0">
                <a:solidFill>
                  <a:srgbClr val="C0504D"/>
                </a:solidFill>
                <a:latin typeface="Menlo"/>
                <a:ea typeface="Menlo"/>
                <a:cs typeface="Menlo"/>
              </a:rPr>
              <a:t>-&gt;count</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data_address</a:t>
            </a:r>
            <a:r>
              <a:rPr lang="en-US" dirty="0">
                <a:solidFill>
                  <a:srgbClr val="000000"/>
                </a:solidFill>
                <a:latin typeface="Menlo"/>
                <a:ea typeface="Menlo"/>
                <a:cs typeface="Menlo"/>
              </a:rPr>
              <a:t> = </a:t>
            </a:r>
            <a:r>
              <a:rPr lang="en-US" dirty="0" err="1">
                <a:solidFill>
                  <a:srgbClr val="000000"/>
                </a:solidFill>
                <a:latin typeface="Menlo"/>
                <a:ea typeface="Menlo"/>
                <a:cs typeface="Menlo"/>
              </a:rPr>
              <a:t>adt</a:t>
            </a:r>
            <a:r>
              <a:rPr lang="en-US" dirty="0">
                <a:solidFill>
                  <a:srgbClr val="000000"/>
                </a:solidFill>
                <a:latin typeface="Menlo"/>
                <a:ea typeface="Menlo"/>
                <a:cs typeface="Menlo"/>
              </a:rPr>
              <a:t>-&gt;address;</a:t>
            </a:r>
          </a:p>
          <a:p>
            <a:r>
              <a:rPr lang="en-US" dirty="0">
                <a:solidFill>
                  <a:srgbClr val="000000"/>
                </a:solidFill>
                <a:latin typeface="Menlo"/>
                <a:ea typeface="Menlo"/>
                <a:cs typeface="Menlo"/>
              </a:rPr>
              <a:t>    </a:t>
            </a:r>
            <a:r>
              <a:rPr lang="en-US" dirty="0" smtClean="0">
                <a:solidFill>
                  <a:srgbClr val="008400"/>
                </a:solidFill>
                <a:latin typeface="Menlo"/>
                <a:ea typeface="Menlo"/>
                <a:cs typeface="Menlo"/>
              </a:rPr>
              <a:t>// </a:t>
            </a:r>
            <a:r>
              <a:rPr lang="en-US" dirty="0">
                <a:solidFill>
                  <a:srgbClr val="008400"/>
                </a:solidFill>
                <a:latin typeface="Menlo"/>
                <a:ea typeface="Menlo"/>
                <a:cs typeface="Menlo"/>
              </a:rPr>
              <a:t>process each </a:t>
            </a:r>
            <a:r>
              <a:rPr lang="en-US" dirty="0" smtClean="0">
                <a:solidFill>
                  <a:srgbClr val="008400"/>
                </a:solidFill>
                <a:latin typeface="Menlo"/>
                <a:ea typeface="Menlo"/>
                <a:cs typeface="Menlo"/>
              </a:rPr>
              <a:t>fragment</a:t>
            </a:r>
            <a:endParaRPr lang="en-US" dirty="0">
              <a:solidFill>
                <a:srgbClr val="000000"/>
              </a:solidFill>
              <a:latin typeface="Menlo"/>
              <a:ea typeface="Menlo"/>
              <a:cs typeface="Menlo"/>
            </a:endParaRPr>
          </a:p>
          <a:p>
            <a:r>
              <a:rPr lang="en-US" dirty="0">
                <a:solidFill>
                  <a:srgbClr val="000000"/>
                </a:solidFill>
                <a:latin typeface="Menlo"/>
                <a:ea typeface="Menlo"/>
                <a:cs typeface="Menlo"/>
              </a:rPr>
              <a:t>    </a:t>
            </a:r>
            <a:r>
              <a:rPr lang="en-US" dirty="0">
                <a:solidFill>
                  <a:srgbClr val="BB2CA2"/>
                </a:solidFill>
                <a:latin typeface="Menlo"/>
                <a:ea typeface="Menlo"/>
                <a:cs typeface="Menlo"/>
              </a:rPr>
              <a:t>for</a:t>
            </a:r>
            <a:r>
              <a:rPr lang="en-US" dirty="0">
                <a:solidFill>
                  <a:srgbClr val="000000"/>
                </a:solidFill>
                <a:latin typeface="Menlo"/>
                <a:ea typeface="Menlo"/>
                <a:cs typeface="Menlo"/>
              </a:rPr>
              <a:t> (x=</a:t>
            </a:r>
            <a:r>
              <a:rPr lang="en-US" dirty="0">
                <a:solidFill>
                  <a:srgbClr val="2629D9"/>
                </a:solidFill>
                <a:latin typeface="Menlo"/>
                <a:ea typeface="Menlo"/>
                <a:cs typeface="Menlo"/>
              </a:rPr>
              <a:t>0</a:t>
            </a:r>
            <a:r>
              <a:rPr lang="en-US" dirty="0">
                <a:solidFill>
                  <a:srgbClr val="000000"/>
                </a:solidFill>
                <a:latin typeface="Menlo"/>
                <a:ea typeface="Menlo"/>
                <a:cs typeface="Menlo"/>
              </a:rPr>
              <a:t>; x&lt;</a:t>
            </a:r>
            <a:r>
              <a:rPr lang="en-US" dirty="0" err="1">
                <a:solidFill>
                  <a:srgbClr val="000000"/>
                </a:solidFill>
                <a:latin typeface="Menlo"/>
                <a:ea typeface="Menlo"/>
                <a:cs typeface="Menlo"/>
              </a:rPr>
              <a:t>adt</a:t>
            </a:r>
            <a:r>
              <a:rPr lang="en-US" dirty="0">
                <a:solidFill>
                  <a:srgbClr val="000000"/>
                </a:solidFill>
                <a:latin typeface="Menlo"/>
                <a:ea typeface="Menlo"/>
                <a:cs typeface="Menlo"/>
              </a:rPr>
              <a:t>-&gt;count; x++) {</a:t>
            </a:r>
          </a:p>
          <a:p>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r>
              <a:rPr lang="en-US" dirty="0">
                <a:solidFill>
                  <a:srgbClr val="BB2CA2"/>
                </a:solidFill>
                <a:latin typeface="Menlo"/>
                <a:ea typeface="Menlo"/>
                <a:cs typeface="Menlo"/>
              </a:rPr>
              <a:t>break</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p>
          <a:p>
            <a:r>
              <a:rPr lang="en-US" dirty="0">
                <a:solidFill>
                  <a:srgbClr val="000000"/>
                </a:solidFill>
                <a:latin typeface="Menlo"/>
                <a:ea typeface="Menlo"/>
                <a:cs typeface="Menlo"/>
              </a:rPr>
              <a:t>}</a:t>
            </a:r>
            <a:endParaRPr lang="en-US" dirty="0"/>
          </a:p>
        </p:txBody>
      </p:sp>
      <p:sp>
        <p:nvSpPr>
          <p:cNvPr id="6" name="TextBox 5"/>
          <p:cNvSpPr txBox="1"/>
          <p:nvPr/>
        </p:nvSpPr>
        <p:spPr>
          <a:xfrm>
            <a:off x="3204847" y="4520478"/>
            <a:ext cx="5643579" cy="1077218"/>
          </a:xfrm>
          <a:prstGeom prst="rect">
            <a:avLst/>
          </a:prstGeom>
          <a:noFill/>
        </p:spPr>
        <p:txBody>
          <a:bodyPr wrap="square" rtlCol="0">
            <a:spAutoFit/>
          </a:bodyPr>
          <a:lstStyle/>
          <a:p>
            <a:r>
              <a:rPr lang="en-US" sz="3200" dirty="0" smtClean="0"/>
              <a:t>Zero fragment count input field causes that </a:t>
            </a:r>
            <a:r>
              <a:rPr lang="en-US" sz="3200" dirty="0" err="1" smtClean="0"/>
              <a:t>adt</a:t>
            </a:r>
            <a:r>
              <a:rPr lang="en-US" sz="3200" dirty="0" smtClean="0"/>
              <a:t>-&gt;count equals 0.</a:t>
            </a:r>
            <a:endParaRPr lang="en-US" sz="3200" dirty="0"/>
          </a:p>
        </p:txBody>
      </p:sp>
      <p:cxnSp>
        <p:nvCxnSpPr>
          <p:cNvPr id="5" name="Straight Arrow Connector 4"/>
          <p:cNvCxnSpPr/>
          <p:nvPr/>
        </p:nvCxnSpPr>
        <p:spPr>
          <a:xfrm>
            <a:off x="444519" y="2849319"/>
            <a:ext cx="5013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9217886"/>
      </p:ext>
    </p:extLst>
  </p:cSld>
  <p:clrMapOvr>
    <a:masterClrMapping/>
  </p:clrMapOvr>
  <mc:AlternateContent xmlns:mc="http://schemas.openxmlformats.org/markup-compatibility/2006" xmlns:p14="http://schemas.microsoft.com/office/powerpoint/2010/main">
    <mc:Choice Requires="p14">
      <p:transition spd="slow" p14:dur="2000" advTm="20916"/>
    </mc:Choice>
    <mc:Fallback xmlns="">
      <p:transition xmlns:p14="http://schemas.microsoft.com/office/powerpoint/2010/main" spd="slow" advTm="20916"/>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Chromium Example</a:t>
            </a:r>
            <a:endParaRPr lang="en-US" b="1" dirty="0"/>
          </a:p>
        </p:txBody>
      </p:sp>
      <p:pic>
        <p:nvPicPr>
          <p:cNvPr id="5" name="chromium_demo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47564170"/>
      </p:ext>
    </p:extLst>
  </p:cSld>
  <p:clrMapOvr>
    <a:masterClrMapping/>
  </p:clrMapOvr>
  <mc:AlternateContent xmlns:mc="http://schemas.openxmlformats.org/markup-compatibility/2006" xmlns:p14="http://schemas.microsoft.com/office/powerpoint/2010/main">
    <mc:Choice Requires="p14">
      <p:transition spd="slow" p14:dur="2000" advTm="52891"/>
    </mc:Choice>
    <mc:Fallback xmlns="">
      <p:transition xmlns:p14="http://schemas.microsoft.com/office/powerpoint/2010/main" spd="slow" advTm="52891"/>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extLst mod="1">
    <p:ext uri="{E180D4A7-C9FB-4DFB-919C-405C955672EB}">
      <p14:showEvtLst xmlns:p14="http://schemas.microsoft.com/office/powerpoint/2010/main">
        <p14:playEvt time="2597" objId="5"/>
        <p14:pauseEvt time="15537" objId="5"/>
        <p14:resumeEvt time="18010" objId="5"/>
        <p14:stopEvt time="30865" objId="5"/>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457200" y="1613788"/>
            <a:ext cx="8229600" cy="4525963"/>
          </a:xfrm>
        </p:spPr>
        <p:txBody>
          <a:bodyPr/>
          <a:lstStyle/>
          <a:p>
            <a:endParaRPr lang="en-US" dirty="0" smtClean="0"/>
          </a:p>
          <a:p>
            <a:endParaRPr lang="en-US" dirty="0"/>
          </a:p>
          <a:p>
            <a:r>
              <a:rPr lang="en-US" sz="2800" dirty="0" smtClean="0"/>
              <a:t>Divide-by-zero: Skip + Set result registers to 0</a:t>
            </a:r>
          </a:p>
          <a:p>
            <a:endParaRPr lang="en-US" dirty="0"/>
          </a:p>
          <a:p>
            <a:endParaRPr lang="en-US" dirty="0" smtClean="0"/>
          </a:p>
          <a:p>
            <a:pPr marL="0" indent="0">
              <a:buNone/>
            </a:pPr>
            <a:endParaRPr lang="en-US" dirty="0" smtClean="0"/>
          </a:p>
          <a:p>
            <a:pPr marL="457200" lvl="1" indent="0">
              <a:buNone/>
            </a:pPr>
            <a:endParaRPr lang="en-US" dirty="0" smtClean="0"/>
          </a:p>
        </p:txBody>
      </p:sp>
      <p:sp>
        <p:nvSpPr>
          <p:cNvPr id="2" name="Title 1"/>
          <p:cNvSpPr>
            <a:spLocks noGrp="1"/>
          </p:cNvSpPr>
          <p:nvPr>
            <p:ph type="title"/>
          </p:nvPr>
        </p:nvSpPr>
        <p:spPr/>
        <p:txBody>
          <a:bodyPr>
            <a:normAutofit fontScale="90000"/>
          </a:bodyPr>
          <a:lstStyle/>
          <a:p>
            <a:r>
              <a:rPr lang="en-US" b="1" dirty="0" smtClean="0"/>
              <a:t>Eliminating Divide-by-Zero Crashes</a:t>
            </a:r>
            <a:endParaRPr lang="en-US" b="1" dirty="0"/>
          </a:p>
        </p:txBody>
      </p:sp>
      <p:sp>
        <p:nvSpPr>
          <p:cNvPr id="5" name="TextBox 4"/>
          <p:cNvSpPr txBox="1"/>
          <p:nvPr/>
        </p:nvSpPr>
        <p:spPr>
          <a:xfrm>
            <a:off x="1536785" y="3617676"/>
            <a:ext cx="2022324" cy="1015663"/>
          </a:xfrm>
          <a:prstGeom prst="rect">
            <a:avLst/>
          </a:prstGeom>
          <a:noFill/>
        </p:spPr>
        <p:txBody>
          <a:bodyPr wrap="square" rtlCol="0">
            <a:spAutoFit/>
          </a:bodyPr>
          <a:lstStyle/>
          <a:p>
            <a:r>
              <a:rPr lang="en-US" sz="2000" dirty="0" err="1" smtClean="0"/>
              <a:t>movl</a:t>
            </a:r>
            <a:r>
              <a:rPr lang="en-US" sz="2000" dirty="0" smtClean="0"/>
              <a:t>   $0, </a:t>
            </a:r>
            <a:r>
              <a:rPr lang="en-US" sz="2000" dirty="0" smtClean="0">
                <a:solidFill>
                  <a:srgbClr val="3366FF"/>
                </a:solidFill>
              </a:rPr>
              <a:t>%</a:t>
            </a:r>
            <a:r>
              <a:rPr lang="en-US" sz="2000" dirty="0" err="1" smtClean="0">
                <a:solidFill>
                  <a:srgbClr val="3366FF"/>
                </a:solidFill>
              </a:rPr>
              <a:t>ebx</a:t>
            </a:r>
            <a:endParaRPr lang="en-US" sz="2000" dirty="0" smtClean="0">
              <a:solidFill>
                <a:srgbClr val="3366FF"/>
              </a:solidFill>
            </a:endParaRPr>
          </a:p>
          <a:p>
            <a:r>
              <a:rPr lang="en-US" sz="2000" dirty="0" smtClean="0"/>
              <a:t>…</a:t>
            </a:r>
          </a:p>
          <a:p>
            <a:r>
              <a:rPr lang="en-US" sz="2000" dirty="0" err="1" smtClean="0"/>
              <a:t>idivl</a:t>
            </a:r>
            <a:r>
              <a:rPr lang="en-US" sz="2000" dirty="0"/>
              <a:t>	 </a:t>
            </a:r>
            <a:r>
              <a:rPr lang="en-US" sz="2000" dirty="0" smtClean="0"/>
              <a:t>  </a:t>
            </a:r>
            <a:r>
              <a:rPr lang="en-US" sz="2000" dirty="0" smtClean="0">
                <a:solidFill>
                  <a:srgbClr val="3366FF"/>
                </a:solidFill>
              </a:rPr>
              <a:t> %</a:t>
            </a:r>
            <a:r>
              <a:rPr lang="en-US" sz="2000" dirty="0" err="1" smtClean="0">
                <a:solidFill>
                  <a:srgbClr val="3366FF"/>
                </a:solidFill>
              </a:rPr>
              <a:t>ebx</a:t>
            </a:r>
            <a:endParaRPr lang="en-US" sz="2000" dirty="0" smtClean="0">
              <a:solidFill>
                <a:srgbClr val="3366FF"/>
              </a:solidFill>
            </a:endParaRPr>
          </a:p>
        </p:txBody>
      </p:sp>
      <p:sp>
        <p:nvSpPr>
          <p:cNvPr id="9" name="TextBox 8"/>
          <p:cNvSpPr txBox="1"/>
          <p:nvPr/>
        </p:nvSpPr>
        <p:spPr>
          <a:xfrm>
            <a:off x="4770626" y="3617676"/>
            <a:ext cx="3623741" cy="1015663"/>
          </a:xfrm>
          <a:prstGeom prst="rect">
            <a:avLst/>
          </a:prstGeom>
          <a:noFill/>
        </p:spPr>
        <p:txBody>
          <a:bodyPr wrap="square" rtlCol="0">
            <a:spAutoFit/>
          </a:bodyPr>
          <a:lstStyle/>
          <a:p>
            <a:r>
              <a:rPr lang="en-US" sz="2000" dirty="0" smtClean="0">
                <a:solidFill>
                  <a:srgbClr val="3366FF"/>
                </a:solidFill>
              </a:rPr>
              <a:t>%</a:t>
            </a:r>
            <a:r>
              <a:rPr lang="en-US" sz="2000" dirty="0" err="1" smtClean="0">
                <a:solidFill>
                  <a:srgbClr val="3366FF"/>
                </a:solidFill>
              </a:rPr>
              <a:t>eax</a:t>
            </a:r>
            <a:r>
              <a:rPr lang="en-US" sz="2000" dirty="0" smtClean="0">
                <a:solidFill>
                  <a:srgbClr val="3366FF"/>
                </a:solidFill>
              </a:rPr>
              <a:t> </a:t>
            </a:r>
            <a:r>
              <a:rPr lang="en-US" sz="2000" dirty="0" smtClean="0">
                <a:sym typeface="Wingdings"/>
              </a:rPr>
              <a:t></a:t>
            </a:r>
            <a:r>
              <a:rPr lang="en-US" sz="2000" dirty="0" smtClean="0"/>
              <a:t> 0</a:t>
            </a:r>
          </a:p>
          <a:p>
            <a:r>
              <a:rPr lang="en-US" sz="2000" dirty="0" smtClean="0">
                <a:solidFill>
                  <a:srgbClr val="3366FF"/>
                </a:solidFill>
              </a:rPr>
              <a:t>%edx</a:t>
            </a:r>
            <a:r>
              <a:rPr lang="en-US" sz="2000" dirty="0" smtClean="0">
                <a:sym typeface="Wingdings"/>
              </a:rPr>
              <a:t>0 </a:t>
            </a:r>
          </a:p>
          <a:p>
            <a:r>
              <a:rPr lang="en-US" sz="2000" dirty="0" err="1" smtClean="0">
                <a:solidFill>
                  <a:srgbClr val="3366FF"/>
                </a:solidFill>
                <a:sym typeface="Wingdings"/>
              </a:rPr>
              <a:t>ip</a:t>
            </a:r>
            <a:r>
              <a:rPr lang="en-US" sz="2000" dirty="0" err="1" smtClean="0">
                <a:sym typeface="Wingdings"/>
              </a:rPr>
              <a:t>next</a:t>
            </a:r>
            <a:r>
              <a:rPr lang="en-US" sz="2000" dirty="0">
                <a:sym typeface="Wingdings"/>
              </a:rPr>
              <a:t> </a:t>
            </a:r>
            <a:r>
              <a:rPr lang="en-US" sz="2000" dirty="0" err="1" smtClean="0">
                <a:sym typeface="Wingdings"/>
              </a:rPr>
              <a:t>inst</a:t>
            </a:r>
            <a:r>
              <a:rPr lang="en-US" sz="2000" dirty="0" smtClean="0"/>
              <a:t> </a:t>
            </a:r>
            <a:endParaRPr lang="en-US" sz="2000" dirty="0"/>
          </a:p>
        </p:txBody>
      </p:sp>
      <p:cxnSp>
        <p:nvCxnSpPr>
          <p:cNvPr id="16" name="Straight Arrow Connector 15"/>
          <p:cNvCxnSpPr/>
          <p:nvPr/>
        </p:nvCxnSpPr>
        <p:spPr>
          <a:xfrm>
            <a:off x="1309395" y="4449808"/>
            <a:ext cx="22739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Striped Right Arrow 19"/>
          <p:cNvSpPr/>
          <p:nvPr/>
        </p:nvSpPr>
        <p:spPr>
          <a:xfrm>
            <a:off x="3921965" y="3985398"/>
            <a:ext cx="544285" cy="266095"/>
          </a:xfrm>
          <a:prstGeom prst="striped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75953"/>
      </p:ext>
    </p:extLst>
  </p:cSld>
  <p:clrMapOvr>
    <a:masterClrMapping/>
  </p:clrMapOvr>
  <mc:AlternateContent xmlns:mc="http://schemas.openxmlformats.org/markup-compatibility/2006" xmlns:p14="http://schemas.microsoft.com/office/powerpoint/2010/main">
    <mc:Choice Requires="p14">
      <p:transition spd="slow" p14:dur="2000" advTm="36108"/>
    </mc:Choice>
    <mc:Fallback xmlns="">
      <p:transition xmlns:p14="http://schemas.microsoft.com/office/powerpoint/2010/main" spd="slow" advTm="36108"/>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to make the computer do it?</a:t>
            </a:r>
            <a:endParaRPr lang="en-US" b="1" dirty="0"/>
          </a:p>
        </p:txBody>
      </p:sp>
      <p:sp>
        <p:nvSpPr>
          <p:cNvPr id="3" name="Content Placeholder 2"/>
          <p:cNvSpPr>
            <a:spLocks noGrp="1"/>
          </p:cNvSpPr>
          <p:nvPr>
            <p:ph idx="1"/>
          </p:nvPr>
        </p:nvSpPr>
        <p:spPr/>
        <p:txBody>
          <a:bodyPr>
            <a:normAutofit lnSpcReduction="10000"/>
          </a:bodyPr>
          <a:lstStyle/>
          <a:p>
            <a:r>
              <a:rPr lang="en-US" dirty="0" smtClean="0"/>
              <a:t>Catch signals from divide-by-zero</a:t>
            </a:r>
          </a:p>
          <a:p>
            <a:pPr lvl="1"/>
            <a:r>
              <a:rPr lang="en-US" dirty="0" smtClean="0"/>
              <a:t>Write our own signal handler of SIGFPE</a:t>
            </a:r>
          </a:p>
          <a:p>
            <a:pPr lvl="1"/>
            <a:r>
              <a:rPr lang="en-US" dirty="0" smtClean="0"/>
              <a:t>Register with the operating system at the start of the program</a:t>
            </a:r>
          </a:p>
          <a:p>
            <a:pPr lvl="1"/>
            <a:r>
              <a:rPr lang="en-US" dirty="0"/>
              <a:t>Negligible overhead during normal </a:t>
            </a:r>
            <a:r>
              <a:rPr lang="en-US" dirty="0" smtClean="0"/>
              <a:t>execution</a:t>
            </a:r>
          </a:p>
          <a:p>
            <a:r>
              <a:rPr lang="en-US" dirty="0" smtClean="0"/>
              <a:t>When the signal handler is invoked:</a:t>
            </a:r>
          </a:p>
          <a:p>
            <a:pPr lvl="1"/>
            <a:r>
              <a:rPr lang="en-US" dirty="0" smtClean="0"/>
              <a:t>Load our PIN tool that implements the recovery strategies</a:t>
            </a:r>
          </a:p>
          <a:p>
            <a:pPr lvl="1"/>
            <a:r>
              <a:rPr lang="en-US" dirty="0" smtClean="0"/>
              <a:t>Attach the PIN tool to the application process</a:t>
            </a:r>
          </a:p>
        </p:txBody>
      </p:sp>
    </p:spTree>
    <p:extLst>
      <p:ext uri="{BB962C8B-B14F-4D97-AF65-F5344CB8AC3E}">
        <p14:creationId xmlns:p14="http://schemas.microsoft.com/office/powerpoint/2010/main" val="2720706631"/>
      </p:ext>
    </p:extLst>
  </p:cSld>
  <p:clrMapOvr>
    <a:masterClrMapping/>
  </p:clrMapOvr>
  <mc:AlternateContent xmlns:mc="http://schemas.openxmlformats.org/markup-compatibility/2006" xmlns:p14="http://schemas.microsoft.com/office/powerpoint/2010/main">
    <mc:Choice Requires="p14">
      <p:transition spd="slow" p14:dur="2000" advTm="14457"/>
    </mc:Choice>
    <mc:Fallback xmlns="">
      <p:transition xmlns:p14="http://schemas.microsoft.com/office/powerpoint/2010/main" spd="slow" advTm="14457"/>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Wireshark</a:t>
            </a:r>
            <a:r>
              <a:rPr lang="en-US" b="1" dirty="0" smtClean="0"/>
              <a:t> Example</a:t>
            </a:r>
            <a:endParaRPr lang="en-US" b="1" dirty="0"/>
          </a:p>
        </p:txBody>
      </p:sp>
      <p:pic>
        <p:nvPicPr>
          <p:cNvPr id="7" name="wireshark_demob.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5116" r="5051"/>
          <a:stretch/>
        </p:blipFill>
        <p:spPr>
          <a:xfrm>
            <a:off x="960877" y="1600200"/>
            <a:ext cx="7227468" cy="4525963"/>
          </a:xfrm>
        </p:spPr>
      </p:pic>
    </p:spTree>
    <p:extLst>
      <p:ext uri="{BB962C8B-B14F-4D97-AF65-F5344CB8AC3E}">
        <p14:creationId xmlns:p14="http://schemas.microsoft.com/office/powerpoint/2010/main" val="4200024218"/>
      </p:ext>
    </p:extLst>
  </p:cSld>
  <p:clrMapOvr>
    <a:masterClrMapping/>
  </p:clrMapOvr>
  <mc:AlternateContent xmlns:mc="http://schemas.openxmlformats.org/markup-compatibility/2006" xmlns:p14="http://schemas.microsoft.com/office/powerpoint/2010/main">
    <mc:Choice Requires="p14">
      <p:transition spd="slow" p14:dur="2000" advTm="49831"/>
    </mc:Choice>
    <mc:Fallback xmlns="">
      <p:transition xmlns:p14="http://schemas.microsoft.com/office/powerpoint/2010/main" spd="slow" advTm="49831"/>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extLst mod="1">
    <p:ext uri="{E180D4A7-C9FB-4DFB-919C-405C955672EB}">
      <p14:showEvtLst xmlns:p14="http://schemas.microsoft.com/office/powerpoint/2010/main">
        <p14:playEvt time="5094" objId="7"/>
        <p14:pauseEvt time="16068" objId="7"/>
        <p14:resumeEvt time="37697" objId="7"/>
        <p14:stopEvt time="46066" objId="7"/>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Wireshark</a:t>
            </a:r>
            <a:r>
              <a:rPr lang="en-US" b="1" dirty="0" smtClean="0"/>
              <a:t> Example</a:t>
            </a:r>
            <a:endParaRPr lang="en-US" b="1" dirty="0"/>
          </a:p>
        </p:txBody>
      </p:sp>
      <p:sp>
        <p:nvSpPr>
          <p:cNvPr id="4" name="TextBox 3"/>
          <p:cNvSpPr txBox="1"/>
          <p:nvPr/>
        </p:nvSpPr>
        <p:spPr>
          <a:xfrm>
            <a:off x="945847" y="1557951"/>
            <a:ext cx="7145867" cy="3693319"/>
          </a:xfrm>
          <a:prstGeom prst="rect">
            <a:avLst/>
          </a:prstGeom>
          <a:noFill/>
        </p:spPr>
        <p:txBody>
          <a:bodyPr wrap="square" rtlCol="0">
            <a:spAutoFit/>
          </a:bodyPr>
          <a:lstStyle/>
          <a:p>
            <a:r>
              <a:rPr lang="en-US" dirty="0">
                <a:solidFill>
                  <a:srgbClr val="BB2CA2"/>
                </a:solidFill>
                <a:latin typeface="Menlo"/>
                <a:ea typeface="Menlo"/>
                <a:cs typeface="Menlo"/>
              </a:rPr>
              <a:t>switch</a:t>
            </a:r>
            <a:r>
              <a:rPr lang="en-US" dirty="0">
                <a:solidFill>
                  <a:srgbClr val="000000"/>
                </a:solidFill>
                <a:latin typeface="Menlo"/>
                <a:ea typeface="Menlo"/>
                <a:cs typeface="Menlo"/>
              </a:rPr>
              <a:t> (D) {</a:t>
            </a:r>
          </a:p>
          <a:p>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r>
              <a:rPr lang="en-US" dirty="0">
                <a:solidFill>
                  <a:srgbClr val="BB2CA2"/>
                </a:solidFill>
                <a:latin typeface="Menlo"/>
                <a:ea typeface="Menlo"/>
                <a:cs typeface="Menlo"/>
              </a:rPr>
              <a:t>case</a:t>
            </a:r>
            <a:r>
              <a:rPr lang="en-US" dirty="0">
                <a:solidFill>
                  <a:srgbClr val="000000"/>
                </a:solidFill>
                <a:latin typeface="Menlo"/>
                <a:ea typeface="Menlo"/>
                <a:cs typeface="Menlo"/>
              </a:rPr>
              <a:t> ACN_DMP_ADT_D_RS:</a:t>
            </a:r>
          </a:p>
          <a:p>
            <a:r>
              <a:rPr lang="en-US" dirty="0">
                <a:solidFill>
                  <a:srgbClr val="000000"/>
                </a:solidFill>
                <a:latin typeface="Menlo"/>
                <a:ea typeface="Menlo"/>
                <a:cs typeface="Menlo"/>
              </a:rPr>
              <a:t>    </a:t>
            </a:r>
            <a:r>
              <a:rPr lang="en-US" dirty="0" smtClean="0">
                <a:solidFill>
                  <a:srgbClr val="008400"/>
                </a:solidFill>
                <a:latin typeface="Menlo"/>
                <a:ea typeface="Menlo"/>
                <a:cs typeface="Menlo"/>
              </a:rPr>
              <a:t>// </a:t>
            </a:r>
            <a:r>
              <a:rPr lang="en-US" dirty="0">
                <a:solidFill>
                  <a:srgbClr val="008400"/>
                </a:solidFill>
                <a:latin typeface="Menlo"/>
                <a:ea typeface="Menlo"/>
                <a:cs typeface="Menlo"/>
              </a:rPr>
              <a:t>calculate data size </a:t>
            </a:r>
            <a:endParaRPr lang="en-US" dirty="0">
              <a:solidFill>
                <a:srgbClr val="000000"/>
              </a:solidFill>
              <a:latin typeface="Menlo"/>
              <a:ea typeface="Menlo"/>
              <a:cs typeface="Menlo"/>
            </a:endParaRPr>
          </a:p>
          <a:p>
            <a:r>
              <a:rPr lang="en-US" dirty="0">
                <a:solidFill>
                  <a:srgbClr val="000000"/>
                </a:solidFill>
                <a:latin typeface="Menlo"/>
                <a:ea typeface="Menlo"/>
                <a:cs typeface="Menlo"/>
              </a:rPr>
              <a:t>    </a:t>
            </a:r>
            <a:r>
              <a:rPr lang="en-US" b="1" dirty="0" err="1">
                <a:solidFill>
                  <a:srgbClr val="C0504D"/>
                </a:solidFill>
                <a:latin typeface="Menlo"/>
                <a:ea typeface="Menlo"/>
                <a:cs typeface="Menlo"/>
              </a:rPr>
              <a:t>data_size</a:t>
            </a:r>
            <a:r>
              <a:rPr lang="en-US" dirty="0">
                <a:solidFill>
                  <a:srgbClr val="000000"/>
                </a:solidFill>
                <a:latin typeface="Menlo"/>
                <a:ea typeface="Menlo"/>
                <a:cs typeface="Menlo"/>
              </a:rPr>
              <a:t> = </a:t>
            </a:r>
            <a:r>
              <a:rPr lang="en-US" dirty="0" err="1">
                <a:solidFill>
                  <a:srgbClr val="000000"/>
                </a:solidFill>
                <a:latin typeface="Menlo"/>
                <a:ea typeface="Menlo"/>
                <a:cs typeface="Menlo"/>
              </a:rPr>
              <a:t>adt</a:t>
            </a:r>
            <a:r>
              <a:rPr lang="en-US" dirty="0">
                <a:solidFill>
                  <a:srgbClr val="000000"/>
                </a:solidFill>
                <a:latin typeface="Menlo"/>
                <a:ea typeface="Menlo"/>
                <a:cs typeface="Menlo"/>
              </a:rPr>
              <a:t>-&gt;</a:t>
            </a:r>
            <a:r>
              <a:rPr lang="en-US" dirty="0" err="1">
                <a:solidFill>
                  <a:srgbClr val="000000"/>
                </a:solidFill>
                <a:latin typeface="Menlo"/>
                <a:ea typeface="Menlo"/>
                <a:cs typeface="Menlo"/>
              </a:rPr>
              <a:t>data_length</a:t>
            </a:r>
            <a:r>
              <a:rPr lang="en-US" dirty="0">
                <a:solidFill>
                  <a:srgbClr val="000000"/>
                </a:solidFill>
                <a:latin typeface="Menlo"/>
                <a:ea typeface="Menlo"/>
                <a:cs typeface="Menlo"/>
              </a:rPr>
              <a:t>/</a:t>
            </a:r>
            <a:r>
              <a:rPr lang="en-US" dirty="0" err="1">
                <a:solidFill>
                  <a:srgbClr val="000000"/>
                </a:solidFill>
                <a:latin typeface="Menlo"/>
                <a:ea typeface="Menlo"/>
                <a:cs typeface="Menlo"/>
              </a:rPr>
              <a:t>adt</a:t>
            </a:r>
            <a:r>
              <a:rPr lang="en-US" dirty="0">
                <a:solidFill>
                  <a:srgbClr val="000000"/>
                </a:solidFill>
                <a:latin typeface="Menlo"/>
                <a:ea typeface="Menlo"/>
                <a:cs typeface="Menlo"/>
              </a:rPr>
              <a:t>-&gt;count;</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data_address</a:t>
            </a:r>
            <a:r>
              <a:rPr lang="en-US" dirty="0">
                <a:solidFill>
                  <a:srgbClr val="000000"/>
                </a:solidFill>
                <a:latin typeface="Menlo"/>
                <a:ea typeface="Menlo"/>
                <a:cs typeface="Menlo"/>
              </a:rPr>
              <a:t> = </a:t>
            </a:r>
            <a:r>
              <a:rPr lang="en-US" dirty="0" err="1">
                <a:solidFill>
                  <a:srgbClr val="000000"/>
                </a:solidFill>
                <a:latin typeface="Menlo"/>
                <a:ea typeface="Menlo"/>
                <a:cs typeface="Menlo"/>
              </a:rPr>
              <a:t>adt</a:t>
            </a:r>
            <a:r>
              <a:rPr lang="en-US" dirty="0">
                <a:solidFill>
                  <a:srgbClr val="000000"/>
                </a:solidFill>
                <a:latin typeface="Menlo"/>
                <a:ea typeface="Menlo"/>
                <a:cs typeface="Menlo"/>
              </a:rPr>
              <a:t>-&gt;address;</a:t>
            </a:r>
          </a:p>
          <a:p>
            <a:r>
              <a:rPr lang="en-US" dirty="0">
                <a:solidFill>
                  <a:srgbClr val="000000"/>
                </a:solidFill>
                <a:latin typeface="Menlo"/>
                <a:ea typeface="Menlo"/>
                <a:cs typeface="Menlo"/>
              </a:rPr>
              <a:t>    </a:t>
            </a:r>
            <a:r>
              <a:rPr lang="en-US" dirty="0" smtClean="0">
                <a:solidFill>
                  <a:srgbClr val="008400"/>
                </a:solidFill>
                <a:latin typeface="Menlo"/>
                <a:ea typeface="Menlo"/>
                <a:cs typeface="Menlo"/>
              </a:rPr>
              <a:t>// </a:t>
            </a:r>
            <a:r>
              <a:rPr lang="en-US" dirty="0">
                <a:solidFill>
                  <a:srgbClr val="008400"/>
                </a:solidFill>
                <a:latin typeface="Menlo"/>
                <a:ea typeface="Menlo"/>
                <a:cs typeface="Menlo"/>
              </a:rPr>
              <a:t>process each </a:t>
            </a:r>
            <a:r>
              <a:rPr lang="en-US" dirty="0" smtClean="0">
                <a:solidFill>
                  <a:srgbClr val="008400"/>
                </a:solidFill>
                <a:latin typeface="Menlo"/>
                <a:ea typeface="Menlo"/>
                <a:cs typeface="Menlo"/>
              </a:rPr>
              <a:t>fragment</a:t>
            </a:r>
            <a:endParaRPr lang="en-US" dirty="0">
              <a:solidFill>
                <a:srgbClr val="000000"/>
              </a:solidFill>
              <a:latin typeface="Menlo"/>
              <a:ea typeface="Menlo"/>
              <a:cs typeface="Menlo"/>
            </a:endParaRPr>
          </a:p>
          <a:p>
            <a:r>
              <a:rPr lang="en-US" dirty="0">
                <a:solidFill>
                  <a:srgbClr val="000000"/>
                </a:solidFill>
                <a:latin typeface="Menlo"/>
                <a:ea typeface="Menlo"/>
                <a:cs typeface="Menlo"/>
              </a:rPr>
              <a:t>    </a:t>
            </a:r>
            <a:r>
              <a:rPr lang="en-US" dirty="0">
                <a:solidFill>
                  <a:srgbClr val="BB2CA2"/>
                </a:solidFill>
                <a:latin typeface="Menlo"/>
                <a:ea typeface="Menlo"/>
                <a:cs typeface="Menlo"/>
              </a:rPr>
              <a:t>for</a:t>
            </a:r>
            <a:r>
              <a:rPr lang="en-US" dirty="0">
                <a:solidFill>
                  <a:srgbClr val="000000"/>
                </a:solidFill>
                <a:latin typeface="Menlo"/>
                <a:ea typeface="Menlo"/>
                <a:cs typeface="Menlo"/>
              </a:rPr>
              <a:t> (x=</a:t>
            </a:r>
            <a:r>
              <a:rPr lang="en-US" dirty="0">
                <a:solidFill>
                  <a:srgbClr val="2629D9"/>
                </a:solidFill>
                <a:latin typeface="Menlo"/>
                <a:ea typeface="Menlo"/>
                <a:cs typeface="Menlo"/>
              </a:rPr>
              <a:t>0</a:t>
            </a:r>
            <a:r>
              <a:rPr lang="en-US" dirty="0">
                <a:solidFill>
                  <a:srgbClr val="000000"/>
                </a:solidFill>
                <a:latin typeface="Menlo"/>
                <a:ea typeface="Menlo"/>
                <a:cs typeface="Menlo"/>
              </a:rPr>
              <a:t>; x&lt;</a:t>
            </a:r>
            <a:r>
              <a:rPr lang="en-US" dirty="0" err="1">
                <a:solidFill>
                  <a:srgbClr val="000000"/>
                </a:solidFill>
                <a:latin typeface="Menlo"/>
                <a:ea typeface="Menlo"/>
                <a:cs typeface="Menlo"/>
              </a:rPr>
              <a:t>adt</a:t>
            </a:r>
            <a:r>
              <a:rPr lang="en-US" dirty="0">
                <a:solidFill>
                  <a:srgbClr val="000000"/>
                </a:solidFill>
                <a:latin typeface="Menlo"/>
                <a:ea typeface="Menlo"/>
                <a:cs typeface="Menlo"/>
              </a:rPr>
              <a:t>-&gt;count; x++) {</a:t>
            </a:r>
          </a:p>
          <a:p>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r>
              <a:rPr lang="en-US" dirty="0">
                <a:solidFill>
                  <a:srgbClr val="BB2CA2"/>
                </a:solidFill>
                <a:latin typeface="Menlo"/>
                <a:ea typeface="Menlo"/>
                <a:cs typeface="Menlo"/>
              </a:rPr>
              <a:t>break</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p>
          <a:p>
            <a:r>
              <a:rPr lang="en-US" dirty="0">
                <a:solidFill>
                  <a:srgbClr val="000000"/>
                </a:solidFill>
                <a:latin typeface="Menlo"/>
                <a:ea typeface="Menlo"/>
                <a:cs typeface="Menlo"/>
              </a:rPr>
              <a:t>}</a:t>
            </a:r>
            <a:endParaRPr lang="en-US" dirty="0"/>
          </a:p>
        </p:txBody>
      </p:sp>
      <p:sp>
        <p:nvSpPr>
          <p:cNvPr id="6" name="TextBox 5"/>
          <p:cNvSpPr txBox="1"/>
          <p:nvPr/>
        </p:nvSpPr>
        <p:spPr>
          <a:xfrm>
            <a:off x="3204847" y="4712661"/>
            <a:ext cx="5481953" cy="1077218"/>
          </a:xfrm>
          <a:prstGeom prst="rect">
            <a:avLst/>
          </a:prstGeom>
          <a:noFill/>
        </p:spPr>
        <p:txBody>
          <a:bodyPr wrap="square" rtlCol="0">
            <a:spAutoFit/>
          </a:bodyPr>
          <a:lstStyle/>
          <a:p>
            <a:r>
              <a:rPr lang="en-US" sz="3200" dirty="0" smtClean="0"/>
              <a:t>RCV continues the execution and sets </a:t>
            </a:r>
            <a:r>
              <a:rPr lang="en-US" sz="3200" dirty="0" err="1" smtClean="0"/>
              <a:t>data_size</a:t>
            </a:r>
            <a:r>
              <a:rPr lang="en-US" sz="3200" dirty="0" smtClean="0"/>
              <a:t> to 0.</a:t>
            </a:r>
            <a:endParaRPr lang="en-US" sz="3200" dirty="0"/>
          </a:p>
        </p:txBody>
      </p:sp>
      <p:cxnSp>
        <p:nvCxnSpPr>
          <p:cNvPr id="5" name="Straight Arrow Connector 4"/>
          <p:cNvCxnSpPr/>
          <p:nvPr/>
        </p:nvCxnSpPr>
        <p:spPr>
          <a:xfrm>
            <a:off x="444519" y="2849319"/>
            <a:ext cx="5013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5666507"/>
      </p:ext>
    </p:extLst>
  </p:cSld>
  <p:clrMapOvr>
    <a:masterClrMapping/>
  </p:clrMapOvr>
  <mc:AlternateContent xmlns:mc="http://schemas.openxmlformats.org/markup-compatibility/2006" xmlns:p14="http://schemas.microsoft.com/office/powerpoint/2010/main">
    <mc:Choice Requires="p14">
      <p:transition spd="slow" p14:dur="2000" advTm="11776"/>
    </mc:Choice>
    <mc:Fallback xmlns="">
      <p:transition xmlns:p14="http://schemas.microsoft.com/office/powerpoint/2010/main" spd="slow" advTm="11776"/>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Wireshark</a:t>
            </a:r>
            <a:r>
              <a:rPr lang="en-US" b="1" dirty="0" smtClean="0"/>
              <a:t> Example</a:t>
            </a:r>
            <a:endParaRPr lang="en-US" b="1" dirty="0"/>
          </a:p>
        </p:txBody>
      </p:sp>
      <p:sp>
        <p:nvSpPr>
          <p:cNvPr id="4" name="TextBox 3"/>
          <p:cNvSpPr txBox="1"/>
          <p:nvPr/>
        </p:nvSpPr>
        <p:spPr>
          <a:xfrm>
            <a:off x="945847" y="1557951"/>
            <a:ext cx="7145867" cy="3693319"/>
          </a:xfrm>
          <a:prstGeom prst="rect">
            <a:avLst/>
          </a:prstGeom>
          <a:noFill/>
        </p:spPr>
        <p:txBody>
          <a:bodyPr wrap="square" rtlCol="0">
            <a:spAutoFit/>
          </a:bodyPr>
          <a:lstStyle/>
          <a:p>
            <a:r>
              <a:rPr lang="en-US" dirty="0">
                <a:solidFill>
                  <a:srgbClr val="BB2CA2"/>
                </a:solidFill>
                <a:latin typeface="Menlo"/>
                <a:ea typeface="Menlo"/>
                <a:cs typeface="Menlo"/>
              </a:rPr>
              <a:t>switch</a:t>
            </a:r>
            <a:r>
              <a:rPr lang="en-US" dirty="0">
                <a:solidFill>
                  <a:srgbClr val="000000"/>
                </a:solidFill>
                <a:latin typeface="Menlo"/>
                <a:ea typeface="Menlo"/>
                <a:cs typeface="Menlo"/>
              </a:rPr>
              <a:t> (D) {</a:t>
            </a:r>
          </a:p>
          <a:p>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r>
              <a:rPr lang="en-US" dirty="0">
                <a:solidFill>
                  <a:srgbClr val="BB2CA2"/>
                </a:solidFill>
                <a:latin typeface="Menlo"/>
                <a:ea typeface="Menlo"/>
                <a:cs typeface="Menlo"/>
              </a:rPr>
              <a:t>case</a:t>
            </a:r>
            <a:r>
              <a:rPr lang="en-US" dirty="0">
                <a:solidFill>
                  <a:srgbClr val="000000"/>
                </a:solidFill>
                <a:latin typeface="Menlo"/>
                <a:ea typeface="Menlo"/>
                <a:cs typeface="Menlo"/>
              </a:rPr>
              <a:t> ACN_DMP_ADT_D_RS:</a:t>
            </a:r>
          </a:p>
          <a:p>
            <a:r>
              <a:rPr lang="en-US" dirty="0">
                <a:solidFill>
                  <a:srgbClr val="000000"/>
                </a:solidFill>
                <a:latin typeface="Menlo"/>
                <a:ea typeface="Menlo"/>
                <a:cs typeface="Menlo"/>
              </a:rPr>
              <a:t>    </a:t>
            </a:r>
            <a:r>
              <a:rPr lang="en-US" dirty="0" smtClean="0">
                <a:solidFill>
                  <a:srgbClr val="008400"/>
                </a:solidFill>
                <a:latin typeface="Menlo"/>
                <a:ea typeface="Menlo"/>
                <a:cs typeface="Menlo"/>
              </a:rPr>
              <a:t>// </a:t>
            </a:r>
            <a:r>
              <a:rPr lang="en-US" dirty="0">
                <a:solidFill>
                  <a:srgbClr val="008400"/>
                </a:solidFill>
                <a:latin typeface="Menlo"/>
                <a:ea typeface="Menlo"/>
                <a:cs typeface="Menlo"/>
              </a:rPr>
              <a:t>calculate data size </a:t>
            </a:r>
            <a:endParaRPr lang="en-US" dirty="0">
              <a:solidFill>
                <a:srgbClr val="000000"/>
              </a:solidFill>
              <a:latin typeface="Menlo"/>
              <a:ea typeface="Menlo"/>
              <a:cs typeface="Menlo"/>
            </a:endParaRPr>
          </a:p>
          <a:p>
            <a:r>
              <a:rPr lang="en-US" dirty="0">
                <a:solidFill>
                  <a:srgbClr val="000000"/>
                </a:solidFill>
                <a:latin typeface="Menlo"/>
                <a:ea typeface="Menlo"/>
                <a:cs typeface="Menlo"/>
              </a:rPr>
              <a:t>    </a:t>
            </a:r>
            <a:r>
              <a:rPr lang="en-US" dirty="0" err="1">
                <a:solidFill>
                  <a:srgbClr val="000000"/>
                </a:solidFill>
                <a:latin typeface="Menlo"/>
                <a:ea typeface="Menlo"/>
                <a:cs typeface="Menlo"/>
              </a:rPr>
              <a:t>data_size</a:t>
            </a:r>
            <a:r>
              <a:rPr lang="en-US" dirty="0">
                <a:solidFill>
                  <a:srgbClr val="000000"/>
                </a:solidFill>
                <a:latin typeface="Menlo"/>
                <a:ea typeface="Menlo"/>
                <a:cs typeface="Menlo"/>
              </a:rPr>
              <a:t> = </a:t>
            </a:r>
            <a:r>
              <a:rPr lang="en-US" dirty="0" err="1">
                <a:solidFill>
                  <a:srgbClr val="000000"/>
                </a:solidFill>
                <a:latin typeface="Menlo"/>
                <a:ea typeface="Menlo"/>
                <a:cs typeface="Menlo"/>
              </a:rPr>
              <a:t>adt</a:t>
            </a:r>
            <a:r>
              <a:rPr lang="en-US" dirty="0">
                <a:solidFill>
                  <a:srgbClr val="000000"/>
                </a:solidFill>
                <a:latin typeface="Menlo"/>
                <a:ea typeface="Menlo"/>
                <a:cs typeface="Menlo"/>
              </a:rPr>
              <a:t>-&gt;</a:t>
            </a:r>
            <a:r>
              <a:rPr lang="en-US" dirty="0" err="1">
                <a:solidFill>
                  <a:srgbClr val="000000"/>
                </a:solidFill>
                <a:latin typeface="Menlo"/>
                <a:ea typeface="Menlo"/>
                <a:cs typeface="Menlo"/>
              </a:rPr>
              <a:t>data_length</a:t>
            </a:r>
            <a:r>
              <a:rPr lang="en-US" dirty="0">
                <a:solidFill>
                  <a:srgbClr val="000000"/>
                </a:solidFill>
                <a:latin typeface="Menlo"/>
                <a:ea typeface="Menlo"/>
                <a:cs typeface="Menlo"/>
              </a:rPr>
              <a:t>/</a:t>
            </a:r>
            <a:r>
              <a:rPr lang="en-US" b="1" dirty="0" err="1">
                <a:solidFill>
                  <a:schemeClr val="accent2"/>
                </a:solidFill>
                <a:latin typeface="Menlo"/>
                <a:ea typeface="Menlo"/>
                <a:cs typeface="Menlo"/>
              </a:rPr>
              <a:t>adt</a:t>
            </a:r>
            <a:r>
              <a:rPr lang="en-US" b="1" dirty="0">
                <a:solidFill>
                  <a:schemeClr val="accent2"/>
                </a:solidFill>
                <a:latin typeface="Menlo"/>
                <a:ea typeface="Menlo"/>
                <a:cs typeface="Menlo"/>
              </a:rPr>
              <a:t>-&gt;count</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data_address</a:t>
            </a:r>
            <a:r>
              <a:rPr lang="en-US" dirty="0">
                <a:solidFill>
                  <a:srgbClr val="000000"/>
                </a:solidFill>
                <a:latin typeface="Menlo"/>
                <a:ea typeface="Menlo"/>
                <a:cs typeface="Menlo"/>
              </a:rPr>
              <a:t> = </a:t>
            </a:r>
            <a:r>
              <a:rPr lang="en-US" dirty="0" err="1">
                <a:solidFill>
                  <a:srgbClr val="000000"/>
                </a:solidFill>
                <a:latin typeface="Menlo"/>
                <a:ea typeface="Menlo"/>
                <a:cs typeface="Menlo"/>
              </a:rPr>
              <a:t>adt</a:t>
            </a:r>
            <a:r>
              <a:rPr lang="en-US" dirty="0">
                <a:solidFill>
                  <a:srgbClr val="000000"/>
                </a:solidFill>
                <a:latin typeface="Menlo"/>
                <a:ea typeface="Menlo"/>
                <a:cs typeface="Menlo"/>
              </a:rPr>
              <a:t>-&gt;address;</a:t>
            </a:r>
          </a:p>
          <a:p>
            <a:r>
              <a:rPr lang="en-US" dirty="0">
                <a:solidFill>
                  <a:srgbClr val="000000"/>
                </a:solidFill>
                <a:latin typeface="Menlo"/>
                <a:ea typeface="Menlo"/>
                <a:cs typeface="Menlo"/>
              </a:rPr>
              <a:t>    </a:t>
            </a:r>
            <a:r>
              <a:rPr lang="en-US" dirty="0" smtClean="0">
                <a:solidFill>
                  <a:srgbClr val="008400"/>
                </a:solidFill>
                <a:latin typeface="Menlo"/>
                <a:ea typeface="Menlo"/>
                <a:cs typeface="Menlo"/>
              </a:rPr>
              <a:t>// </a:t>
            </a:r>
            <a:r>
              <a:rPr lang="en-US" dirty="0">
                <a:solidFill>
                  <a:srgbClr val="008400"/>
                </a:solidFill>
                <a:latin typeface="Menlo"/>
                <a:ea typeface="Menlo"/>
                <a:cs typeface="Menlo"/>
              </a:rPr>
              <a:t>process each </a:t>
            </a:r>
            <a:r>
              <a:rPr lang="en-US" dirty="0" smtClean="0">
                <a:solidFill>
                  <a:srgbClr val="008400"/>
                </a:solidFill>
                <a:latin typeface="Menlo"/>
                <a:ea typeface="Menlo"/>
                <a:cs typeface="Menlo"/>
              </a:rPr>
              <a:t>fragment</a:t>
            </a:r>
            <a:endParaRPr lang="en-US" dirty="0">
              <a:solidFill>
                <a:srgbClr val="000000"/>
              </a:solidFill>
              <a:latin typeface="Menlo"/>
              <a:ea typeface="Menlo"/>
              <a:cs typeface="Menlo"/>
            </a:endParaRPr>
          </a:p>
          <a:p>
            <a:r>
              <a:rPr lang="en-US" dirty="0">
                <a:solidFill>
                  <a:srgbClr val="000000"/>
                </a:solidFill>
                <a:latin typeface="Menlo"/>
                <a:ea typeface="Menlo"/>
                <a:cs typeface="Menlo"/>
              </a:rPr>
              <a:t>    </a:t>
            </a:r>
            <a:r>
              <a:rPr lang="en-US" dirty="0">
                <a:solidFill>
                  <a:srgbClr val="BB2CA2"/>
                </a:solidFill>
                <a:latin typeface="Menlo"/>
                <a:ea typeface="Menlo"/>
                <a:cs typeface="Menlo"/>
              </a:rPr>
              <a:t>for</a:t>
            </a:r>
            <a:r>
              <a:rPr lang="en-US" dirty="0">
                <a:solidFill>
                  <a:srgbClr val="000000"/>
                </a:solidFill>
                <a:latin typeface="Menlo"/>
                <a:ea typeface="Menlo"/>
                <a:cs typeface="Menlo"/>
              </a:rPr>
              <a:t> (x=</a:t>
            </a:r>
            <a:r>
              <a:rPr lang="en-US" dirty="0">
                <a:solidFill>
                  <a:srgbClr val="2629D9"/>
                </a:solidFill>
                <a:latin typeface="Menlo"/>
                <a:ea typeface="Menlo"/>
                <a:cs typeface="Menlo"/>
              </a:rPr>
              <a:t>0</a:t>
            </a:r>
            <a:r>
              <a:rPr lang="en-US" dirty="0">
                <a:solidFill>
                  <a:srgbClr val="000000"/>
                </a:solidFill>
                <a:latin typeface="Menlo"/>
                <a:ea typeface="Menlo"/>
                <a:cs typeface="Menlo"/>
              </a:rPr>
              <a:t>; x&lt;</a:t>
            </a:r>
            <a:r>
              <a:rPr lang="en-US" b="1" dirty="0" err="1">
                <a:solidFill>
                  <a:srgbClr val="C0504D"/>
                </a:solidFill>
                <a:latin typeface="Menlo"/>
                <a:ea typeface="Menlo"/>
                <a:cs typeface="Menlo"/>
              </a:rPr>
              <a:t>adt</a:t>
            </a:r>
            <a:r>
              <a:rPr lang="en-US" b="1" dirty="0">
                <a:solidFill>
                  <a:srgbClr val="C0504D"/>
                </a:solidFill>
                <a:latin typeface="Menlo"/>
                <a:ea typeface="Menlo"/>
                <a:cs typeface="Menlo"/>
              </a:rPr>
              <a:t>-&gt;count</a:t>
            </a:r>
            <a:r>
              <a:rPr lang="en-US" dirty="0">
                <a:solidFill>
                  <a:srgbClr val="000000"/>
                </a:solidFill>
                <a:latin typeface="Menlo"/>
                <a:ea typeface="Menlo"/>
                <a:cs typeface="Menlo"/>
              </a:rPr>
              <a:t>; x++) {</a:t>
            </a:r>
          </a:p>
          <a:p>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r>
              <a:rPr lang="en-US" dirty="0">
                <a:solidFill>
                  <a:srgbClr val="BB2CA2"/>
                </a:solidFill>
                <a:latin typeface="Menlo"/>
                <a:ea typeface="Menlo"/>
                <a:cs typeface="Menlo"/>
              </a:rPr>
              <a:t>break</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p>
          <a:p>
            <a:r>
              <a:rPr lang="en-US" dirty="0">
                <a:solidFill>
                  <a:srgbClr val="000000"/>
                </a:solidFill>
                <a:latin typeface="Menlo"/>
                <a:ea typeface="Menlo"/>
                <a:cs typeface="Menlo"/>
              </a:rPr>
              <a:t>}</a:t>
            </a:r>
            <a:endParaRPr lang="en-US" dirty="0"/>
          </a:p>
        </p:txBody>
      </p:sp>
      <p:sp>
        <p:nvSpPr>
          <p:cNvPr id="6" name="TextBox 5"/>
          <p:cNvSpPr txBox="1"/>
          <p:nvPr/>
        </p:nvSpPr>
        <p:spPr>
          <a:xfrm>
            <a:off x="3204846" y="4712661"/>
            <a:ext cx="5600487" cy="1077218"/>
          </a:xfrm>
          <a:prstGeom prst="rect">
            <a:avLst/>
          </a:prstGeom>
          <a:noFill/>
        </p:spPr>
        <p:txBody>
          <a:bodyPr wrap="square" rtlCol="0">
            <a:spAutoFit/>
          </a:bodyPr>
          <a:lstStyle/>
          <a:p>
            <a:r>
              <a:rPr lang="en-US" sz="3200" dirty="0" smtClean="0"/>
              <a:t>The actual processing loop is skipped because </a:t>
            </a:r>
            <a:r>
              <a:rPr lang="en-US" sz="3200" dirty="0" err="1" smtClean="0"/>
              <a:t>adt</a:t>
            </a:r>
            <a:r>
              <a:rPr lang="en-US" sz="3200" dirty="0" smtClean="0"/>
              <a:t>-&gt;count is 0.</a:t>
            </a:r>
          </a:p>
        </p:txBody>
      </p:sp>
      <p:cxnSp>
        <p:nvCxnSpPr>
          <p:cNvPr id="5" name="Straight Arrow Connector 4"/>
          <p:cNvCxnSpPr/>
          <p:nvPr/>
        </p:nvCxnSpPr>
        <p:spPr>
          <a:xfrm>
            <a:off x="444519" y="3684919"/>
            <a:ext cx="5013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1986091"/>
      </p:ext>
    </p:extLst>
  </p:cSld>
  <p:clrMapOvr>
    <a:masterClrMapping/>
  </p:clrMapOvr>
  <mc:AlternateContent xmlns:mc="http://schemas.openxmlformats.org/markup-compatibility/2006" xmlns:p14="http://schemas.microsoft.com/office/powerpoint/2010/main">
    <mc:Choice Requires="p14">
      <p:transition spd="slow" p14:dur="2000" advTm="19889"/>
    </mc:Choice>
    <mc:Fallback xmlns="">
      <p:transition xmlns:p14="http://schemas.microsoft.com/office/powerpoint/2010/main" spd="slow" advTm="19889"/>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Wireshark</a:t>
            </a:r>
            <a:r>
              <a:rPr lang="en-US" b="1" dirty="0" smtClean="0"/>
              <a:t> Example</a:t>
            </a:r>
            <a:endParaRPr lang="en-US" b="1" dirty="0"/>
          </a:p>
        </p:txBody>
      </p:sp>
      <p:sp>
        <p:nvSpPr>
          <p:cNvPr id="4" name="TextBox 3"/>
          <p:cNvSpPr txBox="1"/>
          <p:nvPr/>
        </p:nvSpPr>
        <p:spPr>
          <a:xfrm>
            <a:off x="945847" y="1557951"/>
            <a:ext cx="7145867" cy="3693319"/>
          </a:xfrm>
          <a:prstGeom prst="rect">
            <a:avLst/>
          </a:prstGeom>
          <a:noFill/>
        </p:spPr>
        <p:txBody>
          <a:bodyPr wrap="square" rtlCol="0">
            <a:spAutoFit/>
          </a:bodyPr>
          <a:lstStyle/>
          <a:p>
            <a:r>
              <a:rPr lang="en-US" dirty="0">
                <a:solidFill>
                  <a:srgbClr val="BB2CA2"/>
                </a:solidFill>
                <a:latin typeface="Menlo"/>
                <a:ea typeface="Menlo"/>
                <a:cs typeface="Menlo"/>
              </a:rPr>
              <a:t>switch</a:t>
            </a:r>
            <a:r>
              <a:rPr lang="en-US" dirty="0">
                <a:solidFill>
                  <a:srgbClr val="000000"/>
                </a:solidFill>
                <a:latin typeface="Menlo"/>
                <a:ea typeface="Menlo"/>
                <a:cs typeface="Menlo"/>
              </a:rPr>
              <a:t> (D) {</a:t>
            </a:r>
          </a:p>
          <a:p>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r>
              <a:rPr lang="en-US" dirty="0">
                <a:solidFill>
                  <a:srgbClr val="BB2CA2"/>
                </a:solidFill>
                <a:latin typeface="Menlo"/>
                <a:ea typeface="Menlo"/>
                <a:cs typeface="Menlo"/>
              </a:rPr>
              <a:t>case</a:t>
            </a:r>
            <a:r>
              <a:rPr lang="en-US" dirty="0">
                <a:solidFill>
                  <a:srgbClr val="000000"/>
                </a:solidFill>
                <a:latin typeface="Menlo"/>
                <a:ea typeface="Menlo"/>
                <a:cs typeface="Menlo"/>
              </a:rPr>
              <a:t> ACN_DMP_ADT_D_RS:</a:t>
            </a:r>
          </a:p>
          <a:p>
            <a:r>
              <a:rPr lang="en-US" dirty="0">
                <a:solidFill>
                  <a:srgbClr val="000000"/>
                </a:solidFill>
                <a:latin typeface="Menlo"/>
                <a:ea typeface="Menlo"/>
                <a:cs typeface="Menlo"/>
              </a:rPr>
              <a:t>    </a:t>
            </a:r>
            <a:r>
              <a:rPr lang="en-US" dirty="0" smtClean="0">
                <a:solidFill>
                  <a:srgbClr val="008400"/>
                </a:solidFill>
                <a:latin typeface="Menlo"/>
                <a:ea typeface="Menlo"/>
                <a:cs typeface="Menlo"/>
              </a:rPr>
              <a:t>// </a:t>
            </a:r>
            <a:r>
              <a:rPr lang="en-US" dirty="0">
                <a:solidFill>
                  <a:srgbClr val="008400"/>
                </a:solidFill>
                <a:latin typeface="Menlo"/>
                <a:ea typeface="Menlo"/>
                <a:cs typeface="Menlo"/>
              </a:rPr>
              <a:t>calculate data size </a:t>
            </a:r>
            <a:endParaRPr lang="en-US" dirty="0">
              <a:solidFill>
                <a:srgbClr val="000000"/>
              </a:solidFill>
              <a:latin typeface="Menlo"/>
              <a:ea typeface="Menlo"/>
              <a:cs typeface="Menlo"/>
            </a:endParaRPr>
          </a:p>
          <a:p>
            <a:r>
              <a:rPr lang="en-US" dirty="0">
                <a:solidFill>
                  <a:srgbClr val="000000"/>
                </a:solidFill>
                <a:latin typeface="Menlo"/>
                <a:ea typeface="Menlo"/>
                <a:cs typeface="Menlo"/>
              </a:rPr>
              <a:t>    </a:t>
            </a:r>
            <a:r>
              <a:rPr lang="en-US" dirty="0" err="1">
                <a:solidFill>
                  <a:srgbClr val="000000"/>
                </a:solidFill>
                <a:latin typeface="Menlo"/>
                <a:ea typeface="Menlo"/>
                <a:cs typeface="Menlo"/>
              </a:rPr>
              <a:t>data_size</a:t>
            </a:r>
            <a:r>
              <a:rPr lang="en-US" dirty="0">
                <a:solidFill>
                  <a:srgbClr val="000000"/>
                </a:solidFill>
                <a:latin typeface="Menlo"/>
                <a:ea typeface="Menlo"/>
                <a:cs typeface="Menlo"/>
              </a:rPr>
              <a:t> = </a:t>
            </a:r>
            <a:r>
              <a:rPr lang="en-US" dirty="0" err="1">
                <a:solidFill>
                  <a:srgbClr val="000000"/>
                </a:solidFill>
                <a:latin typeface="Menlo"/>
                <a:ea typeface="Menlo"/>
                <a:cs typeface="Menlo"/>
              </a:rPr>
              <a:t>adt</a:t>
            </a:r>
            <a:r>
              <a:rPr lang="en-US" dirty="0">
                <a:solidFill>
                  <a:srgbClr val="000000"/>
                </a:solidFill>
                <a:latin typeface="Menlo"/>
                <a:ea typeface="Menlo"/>
                <a:cs typeface="Menlo"/>
              </a:rPr>
              <a:t>-&gt;</a:t>
            </a:r>
            <a:r>
              <a:rPr lang="en-US" dirty="0" err="1">
                <a:solidFill>
                  <a:srgbClr val="000000"/>
                </a:solidFill>
                <a:latin typeface="Menlo"/>
                <a:ea typeface="Menlo"/>
                <a:cs typeface="Menlo"/>
              </a:rPr>
              <a:t>data_length</a:t>
            </a:r>
            <a:r>
              <a:rPr lang="en-US" dirty="0">
                <a:solidFill>
                  <a:srgbClr val="000000"/>
                </a:solidFill>
                <a:latin typeface="Menlo"/>
                <a:ea typeface="Menlo"/>
                <a:cs typeface="Menlo"/>
              </a:rPr>
              <a:t>/</a:t>
            </a:r>
            <a:r>
              <a:rPr lang="en-US" dirty="0" err="1">
                <a:solidFill>
                  <a:srgbClr val="000000"/>
                </a:solidFill>
                <a:latin typeface="Menlo"/>
                <a:ea typeface="Menlo"/>
                <a:cs typeface="Menlo"/>
              </a:rPr>
              <a:t>adt</a:t>
            </a:r>
            <a:r>
              <a:rPr lang="en-US" dirty="0">
                <a:solidFill>
                  <a:srgbClr val="000000"/>
                </a:solidFill>
                <a:latin typeface="Menlo"/>
                <a:ea typeface="Menlo"/>
                <a:cs typeface="Menlo"/>
              </a:rPr>
              <a:t>-&gt;count;</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data_address</a:t>
            </a:r>
            <a:r>
              <a:rPr lang="en-US" dirty="0">
                <a:solidFill>
                  <a:srgbClr val="000000"/>
                </a:solidFill>
                <a:latin typeface="Menlo"/>
                <a:ea typeface="Menlo"/>
                <a:cs typeface="Menlo"/>
              </a:rPr>
              <a:t> = </a:t>
            </a:r>
            <a:r>
              <a:rPr lang="en-US" dirty="0" err="1">
                <a:solidFill>
                  <a:srgbClr val="000000"/>
                </a:solidFill>
                <a:latin typeface="Menlo"/>
                <a:ea typeface="Menlo"/>
                <a:cs typeface="Menlo"/>
              </a:rPr>
              <a:t>adt</a:t>
            </a:r>
            <a:r>
              <a:rPr lang="en-US" dirty="0">
                <a:solidFill>
                  <a:srgbClr val="000000"/>
                </a:solidFill>
                <a:latin typeface="Menlo"/>
                <a:ea typeface="Menlo"/>
                <a:cs typeface="Menlo"/>
              </a:rPr>
              <a:t>-&gt;address;</a:t>
            </a:r>
          </a:p>
          <a:p>
            <a:r>
              <a:rPr lang="en-US" dirty="0">
                <a:solidFill>
                  <a:srgbClr val="000000"/>
                </a:solidFill>
                <a:latin typeface="Menlo"/>
                <a:ea typeface="Menlo"/>
                <a:cs typeface="Menlo"/>
              </a:rPr>
              <a:t>    </a:t>
            </a:r>
            <a:r>
              <a:rPr lang="en-US" dirty="0" smtClean="0">
                <a:solidFill>
                  <a:srgbClr val="008400"/>
                </a:solidFill>
                <a:latin typeface="Menlo"/>
                <a:ea typeface="Menlo"/>
                <a:cs typeface="Menlo"/>
              </a:rPr>
              <a:t>// </a:t>
            </a:r>
            <a:r>
              <a:rPr lang="en-US" dirty="0">
                <a:solidFill>
                  <a:srgbClr val="008400"/>
                </a:solidFill>
                <a:latin typeface="Menlo"/>
                <a:ea typeface="Menlo"/>
                <a:cs typeface="Menlo"/>
              </a:rPr>
              <a:t>process each </a:t>
            </a:r>
            <a:r>
              <a:rPr lang="en-US" dirty="0" smtClean="0">
                <a:solidFill>
                  <a:srgbClr val="008400"/>
                </a:solidFill>
                <a:latin typeface="Menlo"/>
                <a:ea typeface="Menlo"/>
                <a:cs typeface="Menlo"/>
              </a:rPr>
              <a:t>fragment</a:t>
            </a:r>
            <a:endParaRPr lang="en-US" dirty="0">
              <a:solidFill>
                <a:srgbClr val="000000"/>
              </a:solidFill>
              <a:latin typeface="Menlo"/>
              <a:ea typeface="Menlo"/>
              <a:cs typeface="Menlo"/>
            </a:endParaRPr>
          </a:p>
          <a:p>
            <a:r>
              <a:rPr lang="en-US" dirty="0">
                <a:solidFill>
                  <a:srgbClr val="000000"/>
                </a:solidFill>
                <a:latin typeface="Menlo"/>
                <a:ea typeface="Menlo"/>
                <a:cs typeface="Menlo"/>
              </a:rPr>
              <a:t>    </a:t>
            </a:r>
            <a:r>
              <a:rPr lang="en-US" dirty="0">
                <a:solidFill>
                  <a:srgbClr val="BB2CA2"/>
                </a:solidFill>
                <a:latin typeface="Menlo"/>
                <a:ea typeface="Menlo"/>
                <a:cs typeface="Menlo"/>
              </a:rPr>
              <a:t>for</a:t>
            </a:r>
            <a:r>
              <a:rPr lang="en-US" dirty="0">
                <a:solidFill>
                  <a:srgbClr val="000000"/>
                </a:solidFill>
                <a:latin typeface="Menlo"/>
                <a:ea typeface="Menlo"/>
                <a:cs typeface="Menlo"/>
              </a:rPr>
              <a:t> (x=</a:t>
            </a:r>
            <a:r>
              <a:rPr lang="en-US" dirty="0">
                <a:solidFill>
                  <a:srgbClr val="2629D9"/>
                </a:solidFill>
                <a:latin typeface="Menlo"/>
                <a:ea typeface="Menlo"/>
                <a:cs typeface="Menlo"/>
              </a:rPr>
              <a:t>0</a:t>
            </a:r>
            <a:r>
              <a:rPr lang="en-US" dirty="0">
                <a:solidFill>
                  <a:srgbClr val="000000"/>
                </a:solidFill>
                <a:latin typeface="Menlo"/>
                <a:ea typeface="Menlo"/>
                <a:cs typeface="Menlo"/>
              </a:rPr>
              <a:t>; x&lt;</a:t>
            </a:r>
            <a:r>
              <a:rPr lang="en-US" b="1" dirty="0" err="1">
                <a:solidFill>
                  <a:srgbClr val="C0504D"/>
                </a:solidFill>
                <a:latin typeface="Menlo"/>
                <a:ea typeface="Menlo"/>
                <a:cs typeface="Menlo"/>
              </a:rPr>
              <a:t>adt</a:t>
            </a:r>
            <a:r>
              <a:rPr lang="en-US" b="1" dirty="0">
                <a:solidFill>
                  <a:srgbClr val="C0504D"/>
                </a:solidFill>
                <a:latin typeface="Menlo"/>
                <a:ea typeface="Menlo"/>
                <a:cs typeface="Menlo"/>
              </a:rPr>
              <a:t>-&gt;count</a:t>
            </a:r>
            <a:r>
              <a:rPr lang="en-US" dirty="0">
                <a:solidFill>
                  <a:srgbClr val="000000"/>
                </a:solidFill>
                <a:latin typeface="Menlo"/>
                <a:ea typeface="Menlo"/>
                <a:cs typeface="Menlo"/>
              </a:rPr>
              <a:t>; x++) {</a:t>
            </a:r>
          </a:p>
          <a:p>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r>
              <a:rPr lang="en-US" dirty="0">
                <a:solidFill>
                  <a:srgbClr val="BB2CA2"/>
                </a:solidFill>
                <a:latin typeface="Menlo"/>
                <a:ea typeface="Menlo"/>
                <a:cs typeface="Menlo"/>
              </a:rPr>
              <a:t>break</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p>
          <a:p>
            <a:r>
              <a:rPr lang="en-US" dirty="0">
                <a:solidFill>
                  <a:srgbClr val="000000"/>
                </a:solidFill>
                <a:latin typeface="Menlo"/>
                <a:ea typeface="Menlo"/>
                <a:cs typeface="Menlo"/>
              </a:rPr>
              <a:t>}</a:t>
            </a:r>
            <a:endParaRPr lang="en-US" dirty="0"/>
          </a:p>
        </p:txBody>
      </p:sp>
      <p:sp>
        <p:nvSpPr>
          <p:cNvPr id="6" name="TextBox 5"/>
          <p:cNvSpPr txBox="1"/>
          <p:nvPr/>
        </p:nvSpPr>
        <p:spPr>
          <a:xfrm>
            <a:off x="3204846" y="4712661"/>
            <a:ext cx="5600487" cy="1077218"/>
          </a:xfrm>
          <a:prstGeom prst="rect">
            <a:avLst/>
          </a:prstGeom>
          <a:noFill/>
        </p:spPr>
        <p:txBody>
          <a:bodyPr wrap="square" rtlCol="0">
            <a:spAutoFit/>
          </a:bodyPr>
          <a:lstStyle/>
          <a:p>
            <a:r>
              <a:rPr lang="en-US" sz="3200" dirty="0" smtClean="0"/>
              <a:t>The actual processing loop is skipped because </a:t>
            </a:r>
            <a:r>
              <a:rPr lang="en-US" sz="3200" dirty="0" err="1" smtClean="0"/>
              <a:t>adt</a:t>
            </a:r>
            <a:r>
              <a:rPr lang="en-US" sz="3200" dirty="0" smtClean="0"/>
              <a:t>-&gt;count is 0.</a:t>
            </a:r>
          </a:p>
        </p:txBody>
      </p:sp>
      <p:cxnSp>
        <p:nvCxnSpPr>
          <p:cNvPr id="5" name="Straight Arrow Connector 4"/>
          <p:cNvCxnSpPr/>
          <p:nvPr/>
        </p:nvCxnSpPr>
        <p:spPr>
          <a:xfrm>
            <a:off x="444519" y="4487073"/>
            <a:ext cx="5013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931472"/>
      </p:ext>
    </p:extLst>
  </p:cSld>
  <p:clrMapOvr>
    <a:masterClrMapping/>
  </p:clrMapOvr>
  <mc:AlternateContent xmlns:mc="http://schemas.openxmlformats.org/markup-compatibility/2006" xmlns:p14="http://schemas.microsoft.com/office/powerpoint/2010/main">
    <mc:Choice Requires="p14">
      <p:transition spd="slow" p14:dur="2000" advTm="5856"/>
    </mc:Choice>
    <mc:Fallback xmlns="">
      <p:transition xmlns:p14="http://schemas.microsoft.com/office/powerpoint/2010/main" spd="slow" advTm="5856"/>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Wireshark</a:t>
            </a:r>
            <a:r>
              <a:rPr lang="en-US" b="1" dirty="0" smtClean="0"/>
              <a:t> Example: Patch</a:t>
            </a:r>
            <a:endParaRPr lang="en-US" b="1" dirty="0"/>
          </a:p>
        </p:txBody>
      </p:sp>
      <p:sp>
        <p:nvSpPr>
          <p:cNvPr id="4" name="TextBox 3"/>
          <p:cNvSpPr txBox="1"/>
          <p:nvPr/>
        </p:nvSpPr>
        <p:spPr>
          <a:xfrm>
            <a:off x="945847" y="1557951"/>
            <a:ext cx="7145867" cy="3693319"/>
          </a:xfrm>
          <a:prstGeom prst="rect">
            <a:avLst/>
          </a:prstGeom>
          <a:noFill/>
        </p:spPr>
        <p:txBody>
          <a:bodyPr wrap="square" rtlCol="0">
            <a:spAutoFit/>
          </a:bodyPr>
          <a:lstStyle/>
          <a:p>
            <a:r>
              <a:rPr lang="en-US" dirty="0">
                <a:solidFill>
                  <a:schemeClr val="bg1">
                    <a:lumMod val="50000"/>
                  </a:schemeClr>
                </a:solidFill>
                <a:latin typeface="Menlo"/>
                <a:ea typeface="Menlo"/>
                <a:cs typeface="Menlo"/>
              </a:rPr>
              <a:t>switch (D) {</a:t>
            </a:r>
          </a:p>
          <a:p>
            <a:r>
              <a:rPr lang="en-US" dirty="0">
                <a:solidFill>
                  <a:schemeClr val="bg1">
                    <a:lumMod val="50000"/>
                  </a:schemeClr>
                </a:solidFill>
                <a:latin typeface="Menlo"/>
                <a:ea typeface="Menlo"/>
                <a:cs typeface="Menlo"/>
              </a:rPr>
              <a:t>  ...</a:t>
            </a:r>
          </a:p>
          <a:p>
            <a:r>
              <a:rPr lang="en-US" dirty="0">
                <a:solidFill>
                  <a:schemeClr val="bg1">
                    <a:lumMod val="50000"/>
                  </a:schemeClr>
                </a:solidFill>
                <a:latin typeface="Menlo"/>
                <a:ea typeface="Menlo"/>
                <a:cs typeface="Menlo"/>
              </a:rPr>
              <a:t>  case ACN_DMP_ADT_D_RS:</a:t>
            </a:r>
          </a:p>
          <a:p>
            <a:r>
              <a:rPr lang="en-US" dirty="0">
                <a:solidFill>
                  <a:schemeClr val="bg1">
                    <a:lumMod val="50000"/>
                  </a:schemeClr>
                </a:solidFill>
                <a:latin typeface="Menlo"/>
                <a:ea typeface="Menlo"/>
                <a:cs typeface="Menlo"/>
              </a:rPr>
              <a:t>    </a:t>
            </a:r>
            <a:r>
              <a:rPr lang="en-US" dirty="0" smtClean="0">
                <a:solidFill>
                  <a:schemeClr val="bg1">
                    <a:lumMod val="50000"/>
                  </a:schemeClr>
                </a:solidFill>
                <a:latin typeface="Menlo"/>
                <a:ea typeface="Menlo"/>
                <a:cs typeface="Menlo"/>
              </a:rPr>
              <a:t>// </a:t>
            </a:r>
            <a:r>
              <a:rPr lang="en-US" dirty="0">
                <a:solidFill>
                  <a:schemeClr val="bg1">
                    <a:lumMod val="50000"/>
                  </a:schemeClr>
                </a:solidFill>
                <a:latin typeface="Menlo"/>
                <a:ea typeface="Menlo"/>
                <a:cs typeface="Menlo"/>
              </a:rPr>
              <a:t>calculate data size </a:t>
            </a:r>
          </a:p>
          <a:p>
            <a:r>
              <a:rPr lang="en-US" dirty="0">
                <a:solidFill>
                  <a:schemeClr val="bg1">
                    <a:lumMod val="50000"/>
                  </a:schemeClr>
                </a:solidFill>
                <a:latin typeface="Menlo"/>
                <a:ea typeface="Menlo"/>
                <a:cs typeface="Menlo"/>
              </a:rPr>
              <a:t>    </a:t>
            </a:r>
            <a:r>
              <a:rPr lang="en-US" dirty="0" err="1">
                <a:solidFill>
                  <a:schemeClr val="bg1">
                    <a:lumMod val="50000"/>
                  </a:schemeClr>
                </a:solidFill>
                <a:latin typeface="Menlo"/>
                <a:ea typeface="Menlo"/>
                <a:cs typeface="Menlo"/>
              </a:rPr>
              <a:t>data_size</a:t>
            </a:r>
            <a:r>
              <a:rPr lang="en-US" dirty="0">
                <a:solidFill>
                  <a:schemeClr val="bg1">
                    <a:lumMod val="50000"/>
                  </a:schemeClr>
                </a:solidFill>
                <a:latin typeface="Menlo"/>
                <a:ea typeface="Menlo"/>
                <a:cs typeface="Menlo"/>
              </a:rPr>
              <a:t> = </a:t>
            </a:r>
            <a:r>
              <a:rPr lang="en-US" dirty="0" err="1">
                <a:solidFill>
                  <a:schemeClr val="bg1">
                    <a:lumMod val="50000"/>
                  </a:schemeClr>
                </a:solidFill>
                <a:latin typeface="Menlo"/>
                <a:ea typeface="Menlo"/>
                <a:cs typeface="Menlo"/>
              </a:rPr>
              <a:t>adt</a:t>
            </a:r>
            <a:r>
              <a:rPr lang="en-US" dirty="0">
                <a:solidFill>
                  <a:schemeClr val="bg1">
                    <a:lumMod val="50000"/>
                  </a:schemeClr>
                </a:solidFill>
                <a:latin typeface="Menlo"/>
                <a:ea typeface="Menlo"/>
                <a:cs typeface="Menlo"/>
              </a:rPr>
              <a:t>-&gt;</a:t>
            </a:r>
            <a:r>
              <a:rPr lang="en-US" dirty="0" err="1">
                <a:solidFill>
                  <a:schemeClr val="bg1">
                    <a:lumMod val="50000"/>
                  </a:schemeClr>
                </a:solidFill>
                <a:latin typeface="Menlo"/>
                <a:ea typeface="Menlo"/>
                <a:cs typeface="Menlo"/>
              </a:rPr>
              <a:t>data_length</a:t>
            </a:r>
            <a:r>
              <a:rPr lang="en-US" dirty="0">
                <a:solidFill>
                  <a:schemeClr val="bg1">
                    <a:lumMod val="50000"/>
                  </a:schemeClr>
                </a:solidFill>
                <a:latin typeface="Menlo"/>
                <a:ea typeface="Menlo"/>
                <a:cs typeface="Menlo"/>
              </a:rPr>
              <a:t>/</a:t>
            </a:r>
            <a:r>
              <a:rPr lang="en-US" dirty="0" err="1">
                <a:solidFill>
                  <a:schemeClr val="bg1">
                    <a:lumMod val="50000"/>
                  </a:schemeClr>
                </a:solidFill>
                <a:latin typeface="Menlo"/>
                <a:ea typeface="Menlo"/>
                <a:cs typeface="Menlo"/>
              </a:rPr>
              <a:t>adt</a:t>
            </a:r>
            <a:r>
              <a:rPr lang="en-US" dirty="0">
                <a:solidFill>
                  <a:schemeClr val="bg1">
                    <a:lumMod val="50000"/>
                  </a:schemeClr>
                </a:solidFill>
                <a:latin typeface="Menlo"/>
                <a:ea typeface="Menlo"/>
                <a:cs typeface="Menlo"/>
              </a:rPr>
              <a:t>-&gt;count;</a:t>
            </a:r>
          </a:p>
          <a:p>
            <a:r>
              <a:rPr lang="en-US" dirty="0">
                <a:solidFill>
                  <a:schemeClr val="bg1">
                    <a:lumMod val="50000"/>
                  </a:schemeClr>
                </a:solidFill>
                <a:latin typeface="Menlo"/>
                <a:ea typeface="Menlo"/>
                <a:cs typeface="Menlo"/>
              </a:rPr>
              <a:t>    </a:t>
            </a:r>
            <a:r>
              <a:rPr lang="en-US" dirty="0" err="1">
                <a:solidFill>
                  <a:schemeClr val="bg1">
                    <a:lumMod val="50000"/>
                  </a:schemeClr>
                </a:solidFill>
                <a:latin typeface="Menlo"/>
                <a:ea typeface="Menlo"/>
                <a:cs typeface="Menlo"/>
              </a:rPr>
              <a:t>data_address</a:t>
            </a:r>
            <a:r>
              <a:rPr lang="en-US" dirty="0">
                <a:solidFill>
                  <a:schemeClr val="bg1">
                    <a:lumMod val="50000"/>
                  </a:schemeClr>
                </a:solidFill>
                <a:latin typeface="Menlo"/>
                <a:ea typeface="Menlo"/>
                <a:cs typeface="Menlo"/>
              </a:rPr>
              <a:t> = </a:t>
            </a:r>
            <a:r>
              <a:rPr lang="en-US" dirty="0" err="1">
                <a:solidFill>
                  <a:schemeClr val="bg1">
                    <a:lumMod val="50000"/>
                  </a:schemeClr>
                </a:solidFill>
                <a:latin typeface="Menlo"/>
                <a:ea typeface="Menlo"/>
                <a:cs typeface="Menlo"/>
              </a:rPr>
              <a:t>adt</a:t>
            </a:r>
            <a:r>
              <a:rPr lang="en-US" dirty="0">
                <a:solidFill>
                  <a:schemeClr val="bg1">
                    <a:lumMod val="50000"/>
                  </a:schemeClr>
                </a:solidFill>
                <a:latin typeface="Menlo"/>
                <a:ea typeface="Menlo"/>
                <a:cs typeface="Menlo"/>
              </a:rPr>
              <a:t>-&gt;address;</a:t>
            </a:r>
          </a:p>
          <a:p>
            <a:r>
              <a:rPr lang="en-US" dirty="0">
                <a:solidFill>
                  <a:schemeClr val="bg1">
                    <a:lumMod val="50000"/>
                  </a:schemeClr>
                </a:solidFill>
                <a:latin typeface="Menlo"/>
                <a:ea typeface="Menlo"/>
                <a:cs typeface="Menlo"/>
              </a:rPr>
              <a:t>    </a:t>
            </a:r>
            <a:r>
              <a:rPr lang="en-US" dirty="0" smtClean="0">
                <a:solidFill>
                  <a:schemeClr val="bg1">
                    <a:lumMod val="50000"/>
                  </a:schemeClr>
                </a:solidFill>
                <a:latin typeface="Menlo"/>
                <a:ea typeface="Menlo"/>
                <a:cs typeface="Menlo"/>
              </a:rPr>
              <a:t>// </a:t>
            </a:r>
            <a:r>
              <a:rPr lang="en-US" dirty="0">
                <a:solidFill>
                  <a:schemeClr val="bg1">
                    <a:lumMod val="50000"/>
                  </a:schemeClr>
                </a:solidFill>
                <a:latin typeface="Menlo"/>
                <a:ea typeface="Menlo"/>
                <a:cs typeface="Menlo"/>
              </a:rPr>
              <a:t>process each </a:t>
            </a:r>
            <a:r>
              <a:rPr lang="en-US" dirty="0" smtClean="0">
                <a:solidFill>
                  <a:schemeClr val="bg1">
                    <a:lumMod val="50000"/>
                  </a:schemeClr>
                </a:solidFill>
                <a:latin typeface="Menlo"/>
                <a:ea typeface="Menlo"/>
                <a:cs typeface="Menlo"/>
              </a:rPr>
              <a:t>fragment</a:t>
            </a:r>
            <a:endParaRPr lang="en-US" dirty="0">
              <a:solidFill>
                <a:schemeClr val="bg1">
                  <a:lumMod val="50000"/>
                </a:schemeClr>
              </a:solidFill>
              <a:latin typeface="Menlo"/>
              <a:ea typeface="Menlo"/>
              <a:cs typeface="Menlo"/>
            </a:endParaRPr>
          </a:p>
          <a:p>
            <a:r>
              <a:rPr lang="en-US" dirty="0">
                <a:solidFill>
                  <a:schemeClr val="bg1">
                    <a:lumMod val="50000"/>
                  </a:schemeClr>
                </a:solidFill>
                <a:latin typeface="Menlo"/>
                <a:ea typeface="Menlo"/>
                <a:cs typeface="Menlo"/>
              </a:rPr>
              <a:t>    for (x=0; x&lt;</a:t>
            </a:r>
            <a:r>
              <a:rPr lang="en-US" dirty="0" err="1">
                <a:solidFill>
                  <a:schemeClr val="bg1">
                    <a:lumMod val="50000"/>
                  </a:schemeClr>
                </a:solidFill>
                <a:latin typeface="Menlo"/>
                <a:ea typeface="Menlo"/>
                <a:cs typeface="Menlo"/>
              </a:rPr>
              <a:t>adt</a:t>
            </a:r>
            <a:r>
              <a:rPr lang="en-US" dirty="0">
                <a:solidFill>
                  <a:schemeClr val="bg1">
                    <a:lumMod val="50000"/>
                  </a:schemeClr>
                </a:solidFill>
                <a:latin typeface="Menlo"/>
                <a:ea typeface="Menlo"/>
                <a:cs typeface="Menlo"/>
              </a:rPr>
              <a:t>-&gt;count; x++) {</a:t>
            </a:r>
          </a:p>
          <a:p>
            <a:r>
              <a:rPr lang="en-US" dirty="0">
                <a:solidFill>
                  <a:schemeClr val="bg1">
                    <a:lumMod val="50000"/>
                  </a:schemeClr>
                </a:solidFill>
                <a:latin typeface="Menlo"/>
                <a:ea typeface="Menlo"/>
                <a:cs typeface="Menlo"/>
              </a:rPr>
              <a:t>      ...</a:t>
            </a:r>
          </a:p>
          <a:p>
            <a:r>
              <a:rPr lang="en-US" dirty="0">
                <a:solidFill>
                  <a:schemeClr val="bg1">
                    <a:lumMod val="50000"/>
                  </a:schemeClr>
                </a:solidFill>
                <a:latin typeface="Menlo"/>
                <a:ea typeface="Menlo"/>
                <a:cs typeface="Menlo"/>
              </a:rPr>
              <a:t>    }</a:t>
            </a:r>
          </a:p>
          <a:p>
            <a:r>
              <a:rPr lang="en-US" dirty="0">
                <a:solidFill>
                  <a:schemeClr val="bg1">
                    <a:lumMod val="50000"/>
                  </a:schemeClr>
                </a:solidFill>
                <a:latin typeface="Menlo"/>
                <a:ea typeface="Menlo"/>
                <a:cs typeface="Menlo"/>
              </a:rPr>
              <a:t>    break;</a:t>
            </a:r>
          </a:p>
          <a:p>
            <a:r>
              <a:rPr lang="en-US" dirty="0">
                <a:solidFill>
                  <a:schemeClr val="bg1">
                    <a:lumMod val="50000"/>
                  </a:schemeClr>
                </a:solidFill>
                <a:latin typeface="Menlo"/>
                <a:ea typeface="Menlo"/>
                <a:cs typeface="Menlo"/>
              </a:rPr>
              <a:t>  ...</a:t>
            </a:r>
          </a:p>
          <a:p>
            <a:r>
              <a:rPr lang="en-US" dirty="0">
                <a:solidFill>
                  <a:schemeClr val="bg1">
                    <a:lumMod val="50000"/>
                  </a:schemeClr>
                </a:solidFill>
                <a:latin typeface="Menlo"/>
                <a:ea typeface="Menlo"/>
                <a:cs typeface="Menlo"/>
              </a:rPr>
              <a:t>}</a:t>
            </a:r>
            <a:endParaRPr lang="en-US" dirty="0">
              <a:solidFill>
                <a:schemeClr val="bg1">
                  <a:lumMod val="50000"/>
                </a:schemeClr>
              </a:solidFill>
            </a:endParaRPr>
          </a:p>
        </p:txBody>
      </p:sp>
      <p:sp>
        <p:nvSpPr>
          <p:cNvPr id="6" name="TextBox 5"/>
          <p:cNvSpPr txBox="1"/>
          <p:nvPr/>
        </p:nvSpPr>
        <p:spPr>
          <a:xfrm>
            <a:off x="3204846" y="4712661"/>
            <a:ext cx="5709344" cy="1569660"/>
          </a:xfrm>
          <a:prstGeom prst="rect">
            <a:avLst/>
          </a:prstGeom>
          <a:noFill/>
        </p:spPr>
        <p:txBody>
          <a:bodyPr wrap="square" rtlCol="0">
            <a:spAutoFit/>
          </a:bodyPr>
          <a:lstStyle/>
          <a:p>
            <a:r>
              <a:rPr lang="en-US" sz="3200" dirty="0" smtClean="0"/>
              <a:t>The patch skips the process of this input part if </a:t>
            </a:r>
            <a:r>
              <a:rPr lang="en-US" sz="3200" dirty="0" err="1" smtClean="0"/>
              <a:t>adt</a:t>
            </a:r>
            <a:r>
              <a:rPr lang="en-US" sz="3200" dirty="0" smtClean="0"/>
              <a:t>-&gt;count is 0.</a:t>
            </a:r>
          </a:p>
          <a:p>
            <a:r>
              <a:rPr lang="en-US" sz="3200" dirty="0" smtClean="0"/>
              <a:t>Identical behavior to RCV. </a:t>
            </a:r>
          </a:p>
        </p:txBody>
      </p:sp>
    </p:spTree>
    <p:extLst>
      <p:ext uri="{BB962C8B-B14F-4D97-AF65-F5344CB8AC3E}">
        <p14:creationId xmlns:p14="http://schemas.microsoft.com/office/powerpoint/2010/main" val="155792463"/>
      </p:ext>
    </p:extLst>
  </p:cSld>
  <p:clrMapOvr>
    <a:masterClrMapping/>
  </p:clrMapOvr>
  <mc:AlternateContent xmlns:mc="http://schemas.openxmlformats.org/markup-compatibility/2006" xmlns:p14="http://schemas.microsoft.com/office/powerpoint/2010/main">
    <mc:Choice Requires="p14">
      <p:transition spd="slow" p14:dur="2000" advTm="17524"/>
    </mc:Choice>
    <mc:Fallback xmlns="">
      <p:transition xmlns:p14="http://schemas.microsoft.com/office/powerpoint/2010/main" spd="slow" advTm="17524"/>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30476" y="2286000"/>
            <a:ext cx="6289524" cy="1569660"/>
          </a:xfrm>
          <a:prstGeom prst="rect">
            <a:avLst/>
          </a:prstGeom>
          <a:noFill/>
        </p:spPr>
        <p:txBody>
          <a:bodyPr wrap="square" rtlCol="0">
            <a:spAutoFit/>
          </a:bodyPr>
          <a:lstStyle/>
          <a:p>
            <a:pPr algn="ctr"/>
            <a:r>
              <a:rPr lang="en-US" sz="4800" b="1" dirty="0" smtClean="0"/>
              <a:t>Does this work in practice?</a:t>
            </a:r>
            <a:endParaRPr lang="en-US" sz="4800" b="1" dirty="0"/>
          </a:p>
        </p:txBody>
      </p:sp>
    </p:spTree>
    <p:extLst>
      <p:ext uri="{BB962C8B-B14F-4D97-AF65-F5344CB8AC3E}">
        <p14:creationId xmlns:p14="http://schemas.microsoft.com/office/powerpoint/2010/main" val="3719516961"/>
      </p:ext>
    </p:extLst>
  </p:cSld>
  <p:clrMapOvr>
    <a:masterClrMapping/>
  </p:clrMapOvr>
  <mc:AlternateContent xmlns:mc="http://schemas.openxmlformats.org/markup-compatibility/2006" xmlns:p14="http://schemas.microsoft.com/office/powerpoint/2010/main">
    <mc:Choice Requires="p14">
      <p:transition spd="slow" p14:dur="2000" advTm="33507"/>
    </mc:Choice>
    <mc:Fallback xmlns="">
      <p:transition xmlns:p14="http://schemas.microsoft.com/office/powerpoint/2010/main" spd="slow" advTm="33507"/>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Evaluation Benchmark</a:t>
            </a:r>
            <a:endParaRPr lang="en-US" b="1" dirty="0"/>
          </a:p>
        </p:txBody>
      </p:sp>
      <p:sp>
        <p:nvSpPr>
          <p:cNvPr id="3" name="Content Placeholder 2"/>
          <p:cNvSpPr>
            <a:spLocks noGrp="1"/>
          </p:cNvSpPr>
          <p:nvPr>
            <p:ph idx="1"/>
          </p:nvPr>
        </p:nvSpPr>
        <p:spPr/>
        <p:txBody>
          <a:bodyPr>
            <a:normAutofit/>
          </a:bodyPr>
          <a:lstStyle/>
          <a:p>
            <a:r>
              <a:rPr lang="en-US" dirty="0" smtClean="0"/>
              <a:t>We collected </a:t>
            </a:r>
            <a:r>
              <a:rPr lang="en-US" dirty="0"/>
              <a:t>14 null-dereference errors and 4 divide-by-zero errors</a:t>
            </a:r>
          </a:p>
          <a:p>
            <a:pPr lvl="1"/>
            <a:r>
              <a:rPr lang="en-US" dirty="0" smtClean="0">
                <a:solidFill>
                  <a:srgbClr val="C0504D"/>
                </a:solidFill>
              </a:rPr>
              <a:t>All</a:t>
            </a:r>
            <a:r>
              <a:rPr lang="en-US" dirty="0" smtClean="0"/>
              <a:t> null-dereference and divide-by-zero errors in CVE database </a:t>
            </a:r>
            <a:r>
              <a:rPr lang="en-US" dirty="0" smtClean="0">
                <a:solidFill>
                  <a:srgbClr val="008000"/>
                </a:solidFill>
              </a:rPr>
              <a:t>from Jan 2011 to March 2013</a:t>
            </a:r>
          </a:p>
          <a:p>
            <a:pPr lvl="1"/>
            <a:r>
              <a:rPr lang="en-US" dirty="0" smtClean="0"/>
              <a:t>That we can reproduce in our environment</a:t>
            </a:r>
          </a:p>
          <a:p>
            <a:r>
              <a:rPr lang="en-US" dirty="0" smtClean="0"/>
              <a:t>From 7 large applications </a:t>
            </a:r>
          </a:p>
          <a:p>
            <a:pPr lvl="1"/>
            <a:r>
              <a:rPr lang="en-US" dirty="0" err="1" smtClean="0"/>
              <a:t>Wireshark</a:t>
            </a:r>
            <a:r>
              <a:rPr lang="en-US" dirty="0" smtClean="0"/>
              <a:t>, the </a:t>
            </a:r>
            <a:r>
              <a:rPr lang="en-US" dirty="0" err="1" smtClean="0"/>
              <a:t>Freetype</a:t>
            </a:r>
            <a:r>
              <a:rPr lang="en-US" dirty="0" smtClean="0"/>
              <a:t> library, Claws Mail, </a:t>
            </a:r>
            <a:r>
              <a:rPr lang="en-US" dirty="0" err="1" smtClean="0"/>
              <a:t>Libre</a:t>
            </a:r>
            <a:r>
              <a:rPr lang="en-US" dirty="0" smtClean="0"/>
              <a:t> Office, GIMP, the PHP interpreter, and Chromium.</a:t>
            </a:r>
            <a:endParaRPr lang="en-US" dirty="0"/>
          </a:p>
        </p:txBody>
      </p:sp>
    </p:spTree>
    <p:extLst>
      <p:ext uri="{BB962C8B-B14F-4D97-AF65-F5344CB8AC3E}">
        <p14:creationId xmlns:p14="http://schemas.microsoft.com/office/powerpoint/2010/main" val="3030080857"/>
      </p:ext>
    </p:extLst>
  </p:cSld>
  <p:clrMapOvr>
    <a:masterClrMapping/>
  </p:clrMapOvr>
  <mc:AlternateContent xmlns:mc="http://schemas.openxmlformats.org/markup-compatibility/2006" xmlns:p14="http://schemas.microsoft.com/office/powerpoint/2010/main">
    <mc:Choice Requires="p14">
      <p:transition spd="slow" p14:dur="2000" advTm="39636"/>
    </mc:Choice>
    <mc:Fallback xmlns="">
      <p:transition xmlns:p14="http://schemas.microsoft.com/office/powerpoint/2010/main" spd="slow" advTm="39636"/>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Experimental Results</a:t>
            </a:r>
            <a:endParaRPr lang="en-US" b="1" dirty="0"/>
          </a:p>
        </p:txBody>
      </p:sp>
      <p:sp>
        <p:nvSpPr>
          <p:cNvPr id="3" name="Content Placeholder 2"/>
          <p:cNvSpPr>
            <a:spLocks noGrp="1"/>
          </p:cNvSpPr>
          <p:nvPr>
            <p:ph idx="1"/>
          </p:nvPr>
        </p:nvSpPr>
        <p:spPr>
          <a:xfrm>
            <a:off x="457200" y="1600200"/>
            <a:ext cx="8229600" cy="5067706"/>
          </a:xfrm>
        </p:spPr>
        <p:txBody>
          <a:bodyPr>
            <a:normAutofit/>
          </a:bodyPr>
          <a:lstStyle/>
          <a:p>
            <a:r>
              <a:rPr lang="en-US" sz="2800" dirty="0" smtClean="0"/>
              <a:t>Applied RCV to each </a:t>
            </a:r>
            <a:r>
              <a:rPr lang="en-US" sz="2800" smtClean="0"/>
              <a:t>collected error </a:t>
            </a:r>
            <a:r>
              <a:rPr lang="en-US" sz="2800" dirty="0" smtClean="0"/>
              <a:t>with</a:t>
            </a:r>
            <a:r>
              <a:rPr lang="en-US" sz="2800" dirty="0" smtClean="0">
                <a:solidFill>
                  <a:srgbClr val="008000"/>
                </a:solidFill>
              </a:rPr>
              <a:t> the collected error triggering input</a:t>
            </a:r>
            <a:r>
              <a:rPr lang="en-US" sz="2800" dirty="0" smtClean="0"/>
              <a:t> :</a:t>
            </a:r>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pPr marL="0" indent="0">
              <a:buNone/>
            </a:pPr>
            <a:endParaRPr lang="en-US" sz="2800" dirty="0" smtClean="0"/>
          </a:p>
          <a:p>
            <a:endParaRPr lang="en-US" sz="2800" dirty="0"/>
          </a:p>
          <a:p>
            <a:endParaRPr lang="en-US" sz="2800" dirty="0" smtClean="0"/>
          </a:p>
          <a:p>
            <a:endParaRPr lang="en-US" sz="2800" dirty="0"/>
          </a:p>
          <a:p>
            <a:endParaRPr lang="en-US" sz="2800" dirty="0" smtClean="0"/>
          </a:p>
          <a:p>
            <a:endParaRPr lang="en-US" sz="2800" dirty="0" smtClean="0"/>
          </a:p>
        </p:txBody>
      </p:sp>
      <p:graphicFrame>
        <p:nvGraphicFramePr>
          <p:cNvPr id="5" name="Table 4"/>
          <p:cNvGraphicFramePr>
            <a:graphicFrameLocks noGrp="1"/>
          </p:cNvGraphicFramePr>
          <p:nvPr>
            <p:extLst>
              <p:ext uri="{D42A27DB-BD31-4B8C-83A1-F6EECF244321}">
                <p14:modId xmlns:p14="http://schemas.microsoft.com/office/powerpoint/2010/main" val="2402974765"/>
              </p:ext>
            </p:extLst>
          </p:nvPr>
        </p:nvGraphicFramePr>
        <p:xfrm>
          <a:off x="1415380" y="2585842"/>
          <a:ext cx="6096000" cy="3337560"/>
        </p:xfrm>
        <a:graphic>
          <a:graphicData uri="http://schemas.openxmlformats.org/drawingml/2006/table">
            <a:tbl>
              <a:tblPr bandRow="1">
                <a:tableStyleId>{5940675A-B579-460E-94D1-54222C63F5DA}</a:tableStyleId>
              </a:tblPr>
              <a:tblGrid>
                <a:gridCol w="1517384"/>
                <a:gridCol w="1077854"/>
                <a:gridCol w="452762"/>
                <a:gridCol w="1452281"/>
                <a:gridCol w="1111276"/>
                <a:gridCol w="484443"/>
              </a:tblGrid>
              <a:tr h="370840">
                <a:tc>
                  <a:txBody>
                    <a:bodyPr/>
                    <a:lstStyle/>
                    <a:p>
                      <a:r>
                        <a:rPr lang="en-US" sz="1600" dirty="0" smtClean="0"/>
                        <a:t>CVE-2013-2483</a:t>
                      </a:r>
                      <a:endParaRPr lang="en-US" sz="1600" dirty="0"/>
                    </a:p>
                  </a:txBody>
                  <a:tcPr>
                    <a:solidFill>
                      <a:schemeClr val="tx2">
                        <a:lumMod val="20000"/>
                        <a:lumOff val="80000"/>
                      </a:schemeClr>
                    </a:solidFill>
                  </a:tcPr>
                </a:tc>
                <a:tc>
                  <a:txBody>
                    <a:bodyPr/>
                    <a:lstStyle/>
                    <a:p>
                      <a:r>
                        <a:rPr lang="en-US" sz="1600" dirty="0" err="1" smtClean="0"/>
                        <a:t>Wireshark</a:t>
                      </a:r>
                      <a:endParaRPr lang="en-US" sz="1600" dirty="0"/>
                    </a:p>
                  </a:txBody>
                  <a:tcPr>
                    <a:solidFill>
                      <a:schemeClr val="tx2">
                        <a:lumMod val="20000"/>
                        <a:lumOff val="8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tx2">
                        <a:lumMod val="20000"/>
                        <a:lumOff val="80000"/>
                      </a:schemeClr>
                    </a:solidFill>
                  </a:tcPr>
                </a:tc>
                <a:tc>
                  <a:txBody>
                    <a:bodyPr/>
                    <a:lstStyle/>
                    <a:p>
                      <a:r>
                        <a:rPr lang="en-US" sz="1600" dirty="0" smtClean="0"/>
                        <a:t>CVE-2012-1128</a:t>
                      </a:r>
                      <a:endParaRPr lang="en-US" sz="1600" dirty="0"/>
                    </a:p>
                  </a:txBody>
                  <a:tcPr>
                    <a:solidFill>
                      <a:srgbClr val="D7E4BD"/>
                    </a:solidFill>
                  </a:tcPr>
                </a:tc>
                <a:tc>
                  <a:txBody>
                    <a:bodyPr/>
                    <a:lstStyle/>
                    <a:p>
                      <a:r>
                        <a:rPr lang="en-US" sz="1600" dirty="0" err="1" smtClean="0"/>
                        <a:t>Freetype</a:t>
                      </a:r>
                      <a:endParaRPr lang="en-US" sz="1600" dirty="0"/>
                    </a:p>
                  </a:txBody>
                  <a:tcPr>
                    <a:solidFill>
                      <a:srgbClr val="D7E4BD"/>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rgbClr val="D7E4BD"/>
                    </a:solidFill>
                  </a:tcPr>
                </a:tc>
              </a:tr>
              <a:tr h="370840">
                <a:tc>
                  <a:txBody>
                    <a:bodyPr/>
                    <a:lstStyle/>
                    <a:p>
                      <a:r>
                        <a:rPr lang="en-US" sz="1600" dirty="0" smtClean="0"/>
                        <a:t>CVE-2012-4286</a:t>
                      </a:r>
                      <a:endParaRPr lang="en-US" sz="1600" dirty="0"/>
                    </a:p>
                  </a:txBody>
                  <a:tcPr>
                    <a:solidFill>
                      <a:schemeClr val="tx2">
                        <a:lumMod val="20000"/>
                        <a:lumOff val="80000"/>
                      </a:schemeClr>
                    </a:solidFill>
                  </a:tcPr>
                </a:tc>
                <a:tc>
                  <a:txBody>
                    <a:bodyPr/>
                    <a:lstStyle/>
                    <a:p>
                      <a:r>
                        <a:rPr lang="en-US" sz="1600" dirty="0" err="1" smtClean="0"/>
                        <a:t>Wireshark</a:t>
                      </a:r>
                      <a:endParaRPr lang="en-US" sz="1600" dirty="0"/>
                    </a:p>
                  </a:txBody>
                  <a:tcPr>
                    <a:solidFill>
                      <a:schemeClr val="tx2">
                        <a:lumMod val="20000"/>
                        <a:lumOff val="80000"/>
                      </a:schemeClr>
                    </a:solidFill>
                  </a:tcPr>
                </a:tc>
                <a:tc>
                  <a:txBody>
                    <a:bodyPr/>
                    <a:lstStyle/>
                    <a:p>
                      <a:r>
                        <a:rPr lang="en-US" sz="1600" dirty="0" smtClean="0">
                          <a:solidFill>
                            <a:srgbClr val="FF0000"/>
                          </a:solidFill>
                          <a:latin typeface="Zapf Dingbats"/>
                          <a:ea typeface="Zapf Dingbats"/>
                          <a:cs typeface="Zapf Dingbats"/>
                          <a:sym typeface="Zapf Dingbats"/>
                        </a:rPr>
                        <a:t>✖</a:t>
                      </a:r>
                      <a:endParaRPr lang="en-US" sz="1600" dirty="0">
                        <a:solidFill>
                          <a:srgbClr val="FF0000"/>
                        </a:solidFill>
                      </a:endParaRPr>
                    </a:p>
                  </a:txBody>
                  <a:tcPr>
                    <a:solidFill>
                      <a:schemeClr val="tx2">
                        <a:lumMod val="20000"/>
                        <a:lumOff val="80000"/>
                      </a:schemeClr>
                    </a:solidFill>
                  </a:tcPr>
                </a:tc>
                <a:tc>
                  <a:txBody>
                    <a:bodyPr/>
                    <a:lstStyle/>
                    <a:p>
                      <a:r>
                        <a:rPr lang="en-US" sz="1600" dirty="0" smtClean="0"/>
                        <a:t>CVE-2012-0781</a:t>
                      </a:r>
                      <a:endParaRPr lang="en-US" sz="1600" dirty="0"/>
                    </a:p>
                  </a:txBody>
                  <a:tcPr>
                    <a:solidFill>
                      <a:srgbClr val="D7E4BD"/>
                    </a:solidFill>
                  </a:tcPr>
                </a:tc>
                <a:tc>
                  <a:txBody>
                    <a:bodyPr/>
                    <a:lstStyle/>
                    <a:p>
                      <a:r>
                        <a:rPr lang="en-US" sz="1600" dirty="0" smtClean="0"/>
                        <a:t>PHP</a:t>
                      </a:r>
                      <a:endParaRPr lang="en-US" sz="1600" dirty="0"/>
                    </a:p>
                  </a:txBody>
                  <a:tcPr>
                    <a:solidFill>
                      <a:srgbClr val="D7E4BD"/>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rgbClr val="D7E4BD"/>
                    </a:solidFill>
                  </a:tcPr>
                </a:tc>
              </a:tr>
              <a:tr h="370840">
                <a:tc>
                  <a:txBody>
                    <a:bodyPr/>
                    <a:lstStyle/>
                    <a:p>
                      <a:r>
                        <a:rPr lang="en-US" sz="1600" dirty="0" smtClean="0"/>
                        <a:t>CVE-2012-4285</a:t>
                      </a:r>
                      <a:endParaRPr lang="en-US" sz="1600" dirty="0"/>
                    </a:p>
                  </a:txBody>
                  <a:tcPr>
                    <a:solidFill>
                      <a:schemeClr val="tx2">
                        <a:lumMod val="20000"/>
                        <a:lumOff val="80000"/>
                      </a:schemeClr>
                    </a:solidFill>
                  </a:tcPr>
                </a:tc>
                <a:tc>
                  <a:txBody>
                    <a:bodyPr/>
                    <a:lstStyle/>
                    <a:p>
                      <a:r>
                        <a:rPr lang="en-US" sz="1600" dirty="0" err="1" smtClean="0"/>
                        <a:t>Wireshark</a:t>
                      </a:r>
                      <a:endParaRPr lang="en-US" sz="1600" dirty="0"/>
                    </a:p>
                  </a:txBody>
                  <a:tcPr>
                    <a:solidFill>
                      <a:schemeClr val="tx2">
                        <a:lumMod val="20000"/>
                        <a:lumOff val="8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tx2">
                        <a:lumMod val="20000"/>
                        <a:lumOff val="80000"/>
                      </a:schemeClr>
                    </a:solidFill>
                  </a:tcPr>
                </a:tc>
                <a:tc>
                  <a:txBody>
                    <a:bodyPr/>
                    <a:lstStyle/>
                    <a:p>
                      <a:r>
                        <a:rPr lang="en-US" sz="1600" dirty="0" smtClean="0"/>
                        <a:t>CVE-2011-4153</a:t>
                      </a:r>
                      <a:endParaRPr lang="en-US" sz="1600" dirty="0"/>
                    </a:p>
                  </a:txBody>
                  <a:tcPr>
                    <a:solidFill>
                      <a:srgbClr val="D7E4BD"/>
                    </a:solidFill>
                  </a:tcPr>
                </a:tc>
                <a:tc>
                  <a:txBody>
                    <a:bodyPr/>
                    <a:lstStyle/>
                    <a:p>
                      <a:r>
                        <a:rPr lang="en-US" sz="1600" dirty="0" smtClean="0"/>
                        <a:t>PHP</a:t>
                      </a:r>
                      <a:endParaRPr lang="en-US" sz="1600" dirty="0"/>
                    </a:p>
                  </a:txBody>
                  <a:tcPr>
                    <a:solidFill>
                      <a:srgbClr val="D7E4BD"/>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rgbClr val="D7E4BD"/>
                    </a:solidFill>
                  </a:tcPr>
                </a:tc>
              </a:tr>
              <a:tr h="370840">
                <a:tc>
                  <a:txBody>
                    <a:bodyPr/>
                    <a:lstStyle/>
                    <a:p>
                      <a:r>
                        <a:rPr lang="en-US" sz="1600" dirty="0" smtClean="0"/>
                        <a:t>CVE-2012-1143</a:t>
                      </a:r>
                      <a:endParaRPr lang="en-US" sz="1600" dirty="0"/>
                    </a:p>
                  </a:txBody>
                  <a:tcPr>
                    <a:solidFill>
                      <a:schemeClr val="tx2">
                        <a:lumMod val="20000"/>
                        <a:lumOff val="80000"/>
                      </a:schemeClr>
                    </a:solidFill>
                  </a:tcPr>
                </a:tc>
                <a:tc>
                  <a:txBody>
                    <a:bodyPr/>
                    <a:lstStyle/>
                    <a:p>
                      <a:r>
                        <a:rPr lang="en-US" sz="1600" dirty="0" err="1" smtClean="0"/>
                        <a:t>Freetype</a:t>
                      </a:r>
                      <a:endParaRPr lang="en-US" sz="1600" dirty="0"/>
                    </a:p>
                  </a:txBody>
                  <a:tcPr>
                    <a:solidFill>
                      <a:schemeClr val="tx2">
                        <a:lumMod val="20000"/>
                        <a:lumOff val="8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tx2">
                        <a:lumMod val="20000"/>
                        <a:lumOff val="80000"/>
                      </a:schemeClr>
                    </a:solidFill>
                  </a:tcPr>
                </a:tc>
                <a:tc>
                  <a:txBody>
                    <a:bodyPr/>
                    <a:lstStyle/>
                    <a:p>
                      <a:r>
                        <a:rPr lang="en-US" sz="1600" dirty="0" smtClean="0"/>
                        <a:t>CVE-2011-3182</a:t>
                      </a:r>
                      <a:endParaRPr lang="en-US" sz="1600" dirty="0"/>
                    </a:p>
                  </a:txBody>
                  <a:tcPr>
                    <a:solidFill>
                      <a:srgbClr val="D7E4BD"/>
                    </a:solidFill>
                  </a:tcPr>
                </a:tc>
                <a:tc>
                  <a:txBody>
                    <a:bodyPr/>
                    <a:lstStyle/>
                    <a:p>
                      <a:r>
                        <a:rPr lang="en-US" sz="1600" dirty="0" smtClean="0"/>
                        <a:t>PHP</a:t>
                      </a:r>
                      <a:endParaRPr lang="en-US" sz="1600" dirty="0"/>
                    </a:p>
                  </a:txBody>
                  <a:tcPr>
                    <a:solidFill>
                      <a:srgbClr val="D7E4BD"/>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rgbClr val="D7E4BD"/>
                    </a:solidFill>
                  </a:tcPr>
                </a:tc>
              </a:tr>
              <a:tr h="370840">
                <a:tc>
                  <a:txBody>
                    <a:bodyPr/>
                    <a:lstStyle/>
                    <a:p>
                      <a:r>
                        <a:rPr lang="en-US" sz="1600" dirty="0" smtClean="0"/>
                        <a:t>CVE-2012-5668</a:t>
                      </a:r>
                      <a:endParaRPr lang="en-US" sz="1600" dirty="0"/>
                    </a:p>
                  </a:txBody>
                  <a:tcPr>
                    <a:solidFill>
                      <a:schemeClr val="accent3">
                        <a:lumMod val="40000"/>
                        <a:lumOff val="60000"/>
                      </a:schemeClr>
                    </a:solidFill>
                  </a:tcPr>
                </a:tc>
                <a:tc>
                  <a:txBody>
                    <a:bodyPr/>
                    <a:lstStyle/>
                    <a:p>
                      <a:r>
                        <a:rPr lang="en-US" sz="1600" dirty="0" err="1" smtClean="0"/>
                        <a:t>Freetype</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c>
                  <a:txBody>
                    <a:bodyPr/>
                    <a:lstStyle/>
                    <a:p>
                      <a:r>
                        <a:rPr lang="en-US" sz="1600" dirty="0" smtClean="0"/>
                        <a:t>CVE-2011-3083</a:t>
                      </a:r>
                      <a:endParaRPr lang="en-US" sz="1600" dirty="0"/>
                    </a:p>
                  </a:txBody>
                  <a:tcPr>
                    <a:solidFill>
                      <a:schemeClr val="accent3">
                        <a:lumMod val="40000"/>
                        <a:lumOff val="60000"/>
                      </a:schemeClr>
                    </a:solidFill>
                  </a:tcPr>
                </a:tc>
                <a:tc>
                  <a:txBody>
                    <a:bodyPr/>
                    <a:lstStyle/>
                    <a:p>
                      <a:r>
                        <a:rPr lang="en-US" sz="1600" dirty="0" smtClean="0"/>
                        <a:t>Chromium</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r>
              <a:tr h="370840">
                <a:tc>
                  <a:txBody>
                    <a:bodyPr/>
                    <a:lstStyle/>
                    <a:p>
                      <a:r>
                        <a:rPr lang="en-US" sz="1600" dirty="0" smtClean="0"/>
                        <a:t>CVE-2012-4507</a:t>
                      </a:r>
                      <a:endParaRPr lang="en-US" sz="1600" dirty="0"/>
                    </a:p>
                  </a:txBody>
                  <a:tcPr>
                    <a:solidFill>
                      <a:schemeClr val="accent3">
                        <a:lumMod val="40000"/>
                        <a:lumOff val="60000"/>
                      </a:schemeClr>
                    </a:solidFill>
                  </a:tcPr>
                </a:tc>
                <a:tc>
                  <a:txBody>
                    <a:bodyPr/>
                    <a:lstStyle/>
                    <a:p>
                      <a:r>
                        <a:rPr lang="en-US" sz="1600" dirty="0" err="1" smtClean="0"/>
                        <a:t>ClawsMail</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c>
                  <a:txBody>
                    <a:bodyPr/>
                    <a:lstStyle/>
                    <a:p>
                      <a:r>
                        <a:rPr lang="en-US" sz="1600" dirty="0" smtClean="0"/>
                        <a:t>CVE-2011-2849</a:t>
                      </a:r>
                      <a:endParaRPr lang="en-US" sz="1600" dirty="0"/>
                    </a:p>
                  </a:txBody>
                  <a:tcPr>
                    <a:solidFill>
                      <a:schemeClr val="accent3">
                        <a:lumMod val="40000"/>
                        <a:lumOff val="60000"/>
                      </a:schemeClr>
                    </a:solidFill>
                  </a:tcPr>
                </a:tc>
                <a:tc>
                  <a:txBody>
                    <a:bodyPr/>
                    <a:lstStyle/>
                    <a:p>
                      <a:r>
                        <a:rPr lang="en-US" sz="1600" dirty="0" smtClean="0"/>
                        <a:t>Chromium</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r>
              <a:tr h="370840">
                <a:tc>
                  <a:txBody>
                    <a:bodyPr/>
                    <a:lstStyle/>
                    <a:p>
                      <a:r>
                        <a:rPr lang="en-US" sz="1600" dirty="0" smtClean="0"/>
                        <a:t>CVE-2012-4233</a:t>
                      </a:r>
                      <a:endParaRPr lang="en-US" sz="1600" dirty="0"/>
                    </a:p>
                  </a:txBody>
                  <a:tcPr>
                    <a:solidFill>
                      <a:schemeClr val="accent3">
                        <a:lumMod val="40000"/>
                        <a:lumOff val="60000"/>
                      </a:schemeClr>
                    </a:solidFill>
                  </a:tcPr>
                </a:tc>
                <a:tc>
                  <a:txBody>
                    <a:bodyPr/>
                    <a:lstStyle/>
                    <a:p>
                      <a:r>
                        <a:rPr lang="en-US" sz="1600" dirty="0" err="1" smtClean="0"/>
                        <a:t>LibreOffice</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c>
                  <a:txBody>
                    <a:bodyPr/>
                    <a:lstStyle/>
                    <a:p>
                      <a:r>
                        <a:rPr lang="en-US" sz="1600" dirty="0" smtClean="0"/>
                        <a:t>CVE-2011-1956</a:t>
                      </a:r>
                      <a:endParaRPr lang="en-US" sz="1600" dirty="0"/>
                    </a:p>
                  </a:txBody>
                  <a:tcPr>
                    <a:solidFill>
                      <a:schemeClr val="accent3">
                        <a:lumMod val="40000"/>
                        <a:lumOff val="60000"/>
                      </a:schemeClr>
                    </a:solidFill>
                  </a:tcPr>
                </a:tc>
                <a:tc>
                  <a:txBody>
                    <a:bodyPr/>
                    <a:lstStyle/>
                    <a:p>
                      <a:r>
                        <a:rPr lang="en-US" sz="1600" dirty="0" err="1" smtClean="0"/>
                        <a:t>Wireshark</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r>
              <a:tr h="370840">
                <a:tc>
                  <a:txBody>
                    <a:bodyPr/>
                    <a:lstStyle/>
                    <a:p>
                      <a:r>
                        <a:rPr lang="en-US" sz="1600" dirty="0" smtClean="0"/>
                        <a:t>CVE-2012-3236</a:t>
                      </a:r>
                      <a:endParaRPr lang="en-US" sz="1600" dirty="0"/>
                    </a:p>
                  </a:txBody>
                  <a:tcPr>
                    <a:solidFill>
                      <a:schemeClr val="accent3">
                        <a:lumMod val="40000"/>
                        <a:lumOff val="60000"/>
                      </a:schemeClr>
                    </a:solidFill>
                  </a:tcPr>
                </a:tc>
                <a:tc>
                  <a:txBody>
                    <a:bodyPr/>
                    <a:lstStyle/>
                    <a:p>
                      <a:r>
                        <a:rPr lang="en-US" sz="1600" dirty="0" smtClean="0"/>
                        <a:t>GIMP</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c>
                  <a:txBody>
                    <a:bodyPr/>
                    <a:lstStyle/>
                    <a:p>
                      <a:r>
                        <a:rPr lang="en-US" sz="1600" dirty="0" smtClean="0"/>
                        <a:t>CVE-2011-1691</a:t>
                      </a:r>
                      <a:endParaRPr lang="en-US" sz="1600" dirty="0"/>
                    </a:p>
                  </a:txBody>
                  <a:tcPr>
                    <a:solidFill>
                      <a:schemeClr val="accent3">
                        <a:lumMod val="40000"/>
                        <a:lumOff val="60000"/>
                      </a:schemeClr>
                    </a:solidFill>
                  </a:tcPr>
                </a:tc>
                <a:tc>
                  <a:txBody>
                    <a:bodyPr/>
                    <a:lstStyle/>
                    <a:p>
                      <a:r>
                        <a:rPr lang="en-US" sz="1600" dirty="0" smtClean="0"/>
                        <a:t>Chromium</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r>
              <a:tr h="370840">
                <a:tc>
                  <a:txBody>
                    <a:bodyPr/>
                    <a:lstStyle/>
                    <a:p>
                      <a:r>
                        <a:rPr lang="en-US" sz="1600" dirty="0" smtClean="0"/>
                        <a:t>CVE-2012-1593</a:t>
                      </a:r>
                      <a:endParaRPr lang="en-US" sz="1600" dirty="0"/>
                    </a:p>
                  </a:txBody>
                  <a:tcPr>
                    <a:solidFill>
                      <a:schemeClr val="accent3">
                        <a:lumMod val="40000"/>
                        <a:lumOff val="60000"/>
                      </a:schemeClr>
                    </a:solidFill>
                  </a:tcPr>
                </a:tc>
                <a:tc>
                  <a:txBody>
                    <a:bodyPr/>
                    <a:lstStyle/>
                    <a:p>
                      <a:r>
                        <a:rPr lang="en-US" sz="1600" dirty="0" err="1" smtClean="0"/>
                        <a:t>Wireshark</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c>
                  <a:txBody>
                    <a:bodyPr/>
                    <a:lstStyle/>
                    <a:p>
                      <a:r>
                        <a:rPr lang="en-US" sz="1600" dirty="0" smtClean="0"/>
                        <a:t>CVE-2011-0421</a:t>
                      </a:r>
                      <a:endParaRPr lang="en-US" sz="1600" dirty="0"/>
                    </a:p>
                  </a:txBody>
                  <a:tcPr>
                    <a:solidFill>
                      <a:schemeClr val="accent3">
                        <a:lumMod val="40000"/>
                        <a:lumOff val="60000"/>
                      </a:schemeClr>
                    </a:solidFill>
                  </a:tcPr>
                </a:tc>
                <a:tc>
                  <a:txBody>
                    <a:bodyPr/>
                    <a:lstStyle/>
                    <a:p>
                      <a:r>
                        <a:rPr lang="en-US" sz="1600" dirty="0" smtClean="0"/>
                        <a:t>PHP</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r>
            </a:tbl>
          </a:graphicData>
        </a:graphic>
      </p:graphicFrame>
      <p:sp>
        <p:nvSpPr>
          <p:cNvPr id="4" name="TextBox 3"/>
          <p:cNvSpPr txBox="1"/>
          <p:nvPr/>
        </p:nvSpPr>
        <p:spPr>
          <a:xfrm>
            <a:off x="1579180" y="5923402"/>
            <a:ext cx="5807041" cy="369332"/>
          </a:xfrm>
          <a:prstGeom prst="rect">
            <a:avLst/>
          </a:prstGeom>
          <a:noFill/>
        </p:spPr>
        <p:txBody>
          <a:bodyPr wrap="square" rtlCol="0">
            <a:spAutoFit/>
          </a:bodyPr>
          <a:lstStyle/>
          <a:p>
            <a:r>
              <a:rPr lang="en-US" dirty="0" smtClean="0">
                <a:solidFill>
                  <a:schemeClr val="tx2">
                    <a:lumMod val="60000"/>
                    <a:lumOff val="40000"/>
                  </a:schemeClr>
                </a:solidFill>
              </a:rPr>
              <a:t>Blue: </a:t>
            </a:r>
            <a:r>
              <a:rPr lang="en-US" dirty="0" smtClean="0"/>
              <a:t>divide-by-zero errors     </a:t>
            </a:r>
            <a:r>
              <a:rPr lang="en-US" dirty="0" smtClean="0">
                <a:solidFill>
                  <a:schemeClr val="accent3">
                    <a:lumMod val="75000"/>
                  </a:schemeClr>
                </a:solidFill>
              </a:rPr>
              <a:t>Green: </a:t>
            </a:r>
            <a:r>
              <a:rPr lang="en-US" dirty="0" smtClean="0"/>
              <a:t>null-dereference errors</a:t>
            </a:r>
            <a:endParaRPr lang="en-US" dirty="0"/>
          </a:p>
        </p:txBody>
      </p:sp>
      <p:sp>
        <p:nvSpPr>
          <p:cNvPr id="6" name="TextBox 5"/>
          <p:cNvSpPr txBox="1"/>
          <p:nvPr/>
        </p:nvSpPr>
        <p:spPr>
          <a:xfrm>
            <a:off x="2523347" y="6292734"/>
            <a:ext cx="3993908" cy="369332"/>
          </a:xfrm>
          <a:prstGeom prst="rect">
            <a:avLst/>
          </a:prstGeom>
          <a:noFill/>
        </p:spPr>
        <p:txBody>
          <a:bodyPr wrap="square" rtlCol="0">
            <a:spAutoFit/>
          </a:bodyPr>
          <a:lstStyle/>
          <a:p>
            <a:r>
              <a:rPr lang="en-US" dirty="0" smtClean="0">
                <a:solidFill>
                  <a:srgbClr val="008000"/>
                </a:solidFill>
                <a:latin typeface="Zapf Dingbats"/>
                <a:ea typeface="Zapf Dingbats"/>
                <a:cs typeface="Zapf Dingbats"/>
                <a:sym typeface="Zapf Dingbats"/>
              </a:rPr>
              <a:t>✔</a:t>
            </a:r>
            <a:r>
              <a:rPr lang="en-US" dirty="0" smtClean="0">
                <a:solidFill>
                  <a:srgbClr val="008000"/>
                </a:solidFill>
                <a:sym typeface="Zapf Dingbats"/>
              </a:rPr>
              <a:t>:</a:t>
            </a:r>
            <a:r>
              <a:rPr lang="en-US" dirty="0" smtClean="0"/>
              <a:t>survived the error  </a:t>
            </a:r>
            <a:r>
              <a:rPr lang="en-US" dirty="0" smtClean="0">
                <a:solidFill>
                  <a:srgbClr val="FF0000"/>
                </a:solidFill>
                <a:latin typeface="Zapf Dingbats"/>
                <a:ea typeface="Zapf Dingbats"/>
                <a:cs typeface="Zapf Dingbats"/>
                <a:sym typeface="Zapf Dingbats"/>
              </a:rPr>
              <a:t>✖</a:t>
            </a:r>
            <a:r>
              <a:rPr lang="en-US" dirty="0" smtClean="0">
                <a:solidFill>
                  <a:srgbClr val="FF0000"/>
                </a:solidFill>
                <a:sym typeface="Zapf Dingbats"/>
              </a:rPr>
              <a:t>:</a:t>
            </a:r>
            <a:r>
              <a:rPr lang="en-US" dirty="0" smtClean="0"/>
              <a:t>failed to recover</a:t>
            </a:r>
            <a:endParaRPr lang="en-US" dirty="0"/>
          </a:p>
        </p:txBody>
      </p:sp>
    </p:spTree>
    <p:extLst>
      <p:ext uri="{BB962C8B-B14F-4D97-AF65-F5344CB8AC3E}">
        <p14:creationId xmlns:p14="http://schemas.microsoft.com/office/powerpoint/2010/main" val="3201081476"/>
      </p:ext>
    </p:extLst>
  </p:cSld>
  <p:clrMapOvr>
    <a:masterClrMapping/>
  </p:clrMapOvr>
  <mc:AlternateContent xmlns:mc="http://schemas.openxmlformats.org/markup-compatibility/2006" xmlns:p14="http://schemas.microsoft.com/office/powerpoint/2010/main">
    <mc:Choice Requires="p14">
      <p:transition spd="slow" p14:dur="2000" advTm="102440"/>
    </mc:Choice>
    <mc:Fallback xmlns="">
      <p:transition xmlns:p14="http://schemas.microsoft.com/office/powerpoint/2010/main" spd="slow" advTm="10244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smtClean="0"/>
              <a:t>CVE-2011-3083</a:t>
            </a:r>
            <a:endParaRPr lang="en-US" b="1" dirty="0"/>
          </a:p>
        </p:txBody>
      </p:sp>
      <p:sp>
        <p:nvSpPr>
          <p:cNvPr id="18" name="TextBox 17"/>
          <p:cNvSpPr txBox="1"/>
          <p:nvPr/>
        </p:nvSpPr>
        <p:spPr>
          <a:xfrm>
            <a:off x="2431367" y="3471628"/>
            <a:ext cx="5003800" cy="175432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solidFill>
                  <a:srgbClr val="0000FF"/>
                </a:solidFill>
              </a:rPr>
              <a:t>void </a:t>
            </a:r>
            <a:r>
              <a:rPr lang="en-US" dirty="0" err="1"/>
              <a:t>URLRequestFtpJob</a:t>
            </a:r>
            <a:r>
              <a:rPr lang="en-US" dirty="0"/>
              <a:t>::</a:t>
            </a:r>
            <a:r>
              <a:rPr lang="en-US" dirty="0" err="1"/>
              <a:t>StartTransaction</a:t>
            </a:r>
            <a:r>
              <a:rPr lang="en-US" dirty="0"/>
              <a:t>() {</a:t>
            </a:r>
          </a:p>
          <a:p>
            <a:r>
              <a:rPr lang="en-US" dirty="0"/>
              <a:t>  ...</a:t>
            </a:r>
          </a:p>
          <a:p>
            <a:r>
              <a:rPr lang="en-US" dirty="0"/>
              <a:t>  </a:t>
            </a:r>
            <a:r>
              <a:rPr lang="en-US" dirty="0" err="1"/>
              <a:t>transaction_.reset</a:t>
            </a:r>
            <a:r>
              <a:rPr lang="en-US" dirty="0"/>
              <a:t>(</a:t>
            </a:r>
          </a:p>
          <a:p>
            <a:r>
              <a:rPr lang="en-US" dirty="0"/>
              <a:t>  </a:t>
            </a:r>
            <a:r>
              <a:rPr lang="en-US" dirty="0" smtClean="0">
                <a:solidFill>
                  <a:schemeClr val="tx1"/>
                </a:solidFill>
              </a:rPr>
              <a:t> </a:t>
            </a:r>
            <a:r>
              <a:rPr lang="en-US" b="1" dirty="0" smtClean="0">
                <a:solidFill>
                  <a:schemeClr val="tx1"/>
                </a:solidFill>
              </a:rPr>
              <a:t>request_</a:t>
            </a:r>
            <a:r>
              <a:rPr lang="en-US" b="1" dirty="0">
                <a:solidFill>
                  <a:schemeClr val="tx1"/>
                </a:solidFill>
              </a:rPr>
              <a:t>-&gt;context()-&gt;</a:t>
            </a:r>
            <a:r>
              <a:rPr lang="en-US" b="1" dirty="0" err="1">
                <a:solidFill>
                  <a:schemeClr val="tx1"/>
                </a:solidFill>
              </a:rPr>
              <a:t>ftp_transaction_factory</a:t>
            </a:r>
            <a:r>
              <a:rPr lang="en-US" b="1" dirty="0">
                <a:solidFill>
                  <a:schemeClr val="tx1"/>
                </a:solidFill>
              </a:rPr>
              <a:t>()</a:t>
            </a:r>
          </a:p>
          <a:p>
            <a:r>
              <a:rPr lang="en-US" dirty="0"/>
              <a:t>   </a:t>
            </a:r>
            <a:r>
              <a:rPr lang="en-US" dirty="0" smtClean="0"/>
              <a:t>-</a:t>
            </a:r>
            <a:r>
              <a:rPr lang="en-US" dirty="0"/>
              <a:t>&gt;</a:t>
            </a:r>
            <a:r>
              <a:rPr lang="en-US" dirty="0" err="1"/>
              <a:t>CreateTransaction</a:t>
            </a:r>
            <a:r>
              <a:rPr lang="en-US" dirty="0"/>
              <a:t>())</a:t>
            </a:r>
            <a:r>
              <a:rPr lang="en-US" dirty="0" smtClean="0"/>
              <a:t>;}</a:t>
            </a:r>
            <a:endParaRPr lang="en-US" dirty="0"/>
          </a:p>
          <a:p>
            <a:endParaRPr lang="en-US" dirty="0"/>
          </a:p>
        </p:txBody>
      </p:sp>
      <p:sp>
        <p:nvSpPr>
          <p:cNvPr id="9" name="TextBox 8"/>
          <p:cNvSpPr txBox="1"/>
          <p:nvPr/>
        </p:nvSpPr>
        <p:spPr>
          <a:xfrm>
            <a:off x="2431367" y="2650046"/>
            <a:ext cx="454335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&lt;hl style=“font-size:48px”&gt;Hello world&lt;/hl&gt;</a:t>
            </a:r>
          </a:p>
          <a:p>
            <a:r>
              <a:rPr lang="en-US" dirty="0" smtClean="0">
                <a:solidFill>
                  <a:schemeClr val="tx1"/>
                </a:solidFill>
              </a:rPr>
              <a:t>&lt;video width=“150” height=“50” </a:t>
            </a:r>
            <a:r>
              <a:rPr lang="en-US" b="1" dirty="0" err="1" smtClean="0">
                <a:solidFill>
                  <a:schemeClr val="tx1"/>
                </a:solidFill>
              </a:rPr>
              <a:t>src</a:t>
            </a:r>
            <a:r>
              <a:rPr lang="en-US" b="1" dirty="0" smtClean="0">
                <a:solidFill>
                  <a:schemeClr val="tx1"/>
                </a:solidFill>
              </a:rPr>
              <a:t>=ftp://1</a:t>
            </a:r>
            <a:r>
              <a:rPr lang="en-US" dirty="0" smtClean="0">
                <a:solidFill>
                  <a:schemeClr val="tx1"/>
                </a:solidFill>
              </a:rPr>
              <a:t>&gt;</a:t>
            </a:r>
            <a:endParaRPr lang="en-US" dirty="0">
              <a:solidFill>
                <a:schemeClr val="tx1"/>
              </a:solidFill>
            </a:endParaRPr>
          </a:p>
        </p:txBody>
      </p:sp>
      <p:sp>
        <p:nvSpPr>
          <p:cNvPr id="14" name="Oval 13"/>
          <p:cNvSpPr/>
          <p:nvPr/>
        </p:nvSpPr>
        <p:spPr>
          <a:xfrm>
            <a:off x="5461000" y="2990157"/>
            <a:ext cx="1308100" cy="26812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431367" y="4361757"/>
            <a:ext cx="5003800" cy="26812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a:stCxn id="14" idx="4"/>
            <a:endCxn id="7" idx="0"/>
          </p:cNvCxnSpPr>
          <p:nvPr/>
        </p:nvCxnSpPr>
        <p:spPr>
          <a:xfrm flipH="1">
            <a:off x="4933267" y="3258277"/>
            <a:ext cx="1181783" cy="110348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 name="TextBox 4"/>
          <p:cNvSpPr txBox="1"/>
          <p:nvPr/>
        </p:nvSpPr>
        <p:spPr>
          <a:xfrm>
            <a:off x="1054100" y="2795412"/>
            <a:ext cx="1168400" cy="369332"/>
          </a:xfrm>
          <a:prstGeom prst="rect">
            <a:avLst/>
          </a:prstGeom>
          <a:noFill/>
        </p:spPr>
        <p:txBody>
          <a:bodyPr wrap="square" rtlCol="0">
            <a:spAutoFit/>
          </a:bodyPr>
          <a:lstStyle/>
          <a:p>
            <a:r>
              <a:rPr lang="en-US" dirty="0" smtClean="0"/>
              <a:t>Html page</a:t>
            </a:r>
            <a:endParaRPr lang="en-US" dirty="0"/>
          </a:p>
        </p:txBody>
      </p:sp>
      <p:sp>
        <p:nvSpPr>
          <p:cNvPr id="11" name="TextBox 10"/>
          <p:cNvSpPr txBox="1"/>
          <p:nvPr/>
        </p:nvSpPr>
        <p:spPr>
          <a:xfrm>
            <a:off x="1054100" y="3981569"/>
            <a:ext cx="1168400" cy="646331"/>
          </a:xfrm>
          <a:prstGeom prst="rect">
            <a:avLst/>
          </a:prstGeom>
          <a:noFill/>
        </p:spPr>
        <p:txBody>
          <a:bodyPr wrap="square" rtlCol="0">
            <a:spAutoFit/>
          </a:bodyPr>
          <a:lstStyle/>
          <a:p>
            <a:r>
              <a:rPr lang="en-US" dirty="0" smtClean="0"/>
              <a:t>Code snippet</a:t>
            </a:r>
            <a:endParaRPr lang="en-US" dirty="0"/>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3010833" y="1417638"/>
            <a:ext cx="1065291" cy="1065291"/>
          </a:xfrm>
          <a:prstGeom prst="rect">
            <a:avLst/>
          </a:prstGeom>
        </p:spPr>
      </p:pic>
      <p:sp>
        <p:nvSpPr>
          <p:cNvPr id="6" name="TextBox 5"/>
          <p:cNvSpPr txBox="1"/>
          <p:nvPr/>
        </p:nvSpPr>
        <p:spPr>
          <a:xfrm>
            <a:off x="4545368" y="1679510"/>
            <a:ext cx="1253318" cy="584776"/>
          </a:xfrm>
          <a:prstGeom prst="rect">
            <a:avLst/>
          </a:prstGeom>
          <a:noFill/>
        </p:spPr>
        <p:txBody>
          <a:bodyPr wrap="square" rtlCol="0">
            <a:spAutoFit/>
          </a:bodyPr>
          <a:lstStyle/>
          <a:p>
            <a:r>
              <a:rPr lang="en-US" sz="3200" dirty="0" smtClean="0"/>
              <a:t>Demo</a:t>
            </a:r>
            <a:endParaRPr lang="en-US" sz="3200" dirty="0"/>
          </a:p>
        </p:txBody>
      </p:sp>
      <p:sp>
        <p:nvSpPr>
          <p:cNvPr id="15" name="TextBox 14"/>
          <p:cNvSpPr txBox="1"/>
          <p:nvPr/>
        </p:nvSpPr>
        <p:spPr>
          <a:xfrm>
            <a:off x="524530" y="5719341"/>
            <a:ext cx="1777708" cy="461665"/>
          </a:xfrm>
          <a:prstGeom prst="rect">
            <a:avLst/>
          </a:prstGeom>
          <a:noFill/>
        </p:spPr>
        <p:txBody>
          <a:bodyPr wrap="square" rtlCol="0">
            <a:spAutoFit/>
          </a:bodyPr>
          <a:lstStyle/>
          <a:p>
            <a:r>
              <a:rPr lang="en-US" sz="2400" dirty="0" smtClean="0"/>
              <a:t>Return NULL</a:t>
            </a:r>
            <a:endParaRPr lang="en-US" sz="2400" dirty="0"/>
          </a:p>
        </p:txBody>
      </p:sp>
      <p:sp>
        <p:nvSpPr>
          <p:cNvPr id="16" name="TextBox 15"/>
          <p:cNvSpPr txBox="1"/>
          <p:nvPr/>
        </p:nvSpPr>
        <p:spPr>
          <a:xfrm>
            <a:off x="4203243" y="5575296"/>
            <a:ext cx="4778869" cy="461665"/>
          </a:xfrm>
          <a:prstGeom prst="rect">
            <a:avLst/>
          </a:prstGeom>
          <a:noFill/>
        </p:spPr>
        <p:txBody>
          <a:bodyPr wrap="square" rtlCol="0">
            <a:spAutoFit/>
          </a:bodyPr>
          <a:lstStyle/>
          <a:p>
            <a:r>
              <a:rPr lang="en-US" sz="2400" dirty="0" smtClean="0"/>
              <a:t>Call to a method of NULL object!!!</a:t>
            </a:r>
            <a:endParaRPr lang="en-US" sz="2400" dirty="0"/>
          </a:p>
        </p:txBody>
      </p:sp>
      <p:cxnSp>
        <p:nvCxnSpPr>
          <p:cNvPr id="10" name="Straight Arrow Connector 9"/>
          <p:cNvCxnSpPr>
            <a:stCxn id="15" idx="0"/>
          </p:cNvCxnSpPr>
          <p:nvPr/>
        </p:nvCxnSpPr>
        <p:spPr>
          <a:xfrm flipV="1">
            <a:off x="1413384" y="4495405"/>
            <a:ext cx="1218584" cy="122393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6" idx="0"/>
          </p:cNvCxnSpPr>
          <p:nvPr/>
        </p:nvCxnSpPr>
        <p:spPr>
          <a:xfrm flipH="1" flipV="1">
            <a:off x="4478523" y="4896482"/>
            <a:ext cx="2114155" cy="67881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21563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Experimental Results</a:t>
            </a:r>
            <a:endParaRPr lang="en-US" b="1" dirty="0"/>
          </a:p>
        </p:txBody>
      </p:sp>
      <p:sp>
        <p:nvSpPr>
          <p:cNvPr id="3" name="Content Placeholder 2"/>
          <p:cNvSpPr>
            <a:spLocks noGrp="1"/>
          </p:cNvSpPr>
          <p:nvPr>
            <p:ph idx="1"/>
          </p:nvPr>
        </p:nvSpPr>
        <p:spPr>
          <a:xfrm>
            <a:off x="457200" y="1600200"/>
            <a:ext cx="8229600" cy="5067706"/>
          </a:xfrm>
        </p:spPr>
        <p:txBody>
          <a:bodyPr>
            <a:normAutofit/>
          </a:bodyPr>
          <a:lstStyle/>
          <a:p>
            <a:r>
              <a:rPr lang="en-US" sz="2800" dirty="0" smtClean="0"/>
              <a:t>Compared to the patches on </a:t>
            </a:r>
            <a:r>
              <a:rPr lang="en-US" sz="2800" dirty="0" smtClean="0">
                <a:solidFill>
                  <a:srgbClr val="008000"/>
                </a:solidFill>
              </a:rPr>
              <a:t>the collected input</a:t>
            </a:r>
            <a:r>
              <a:rPr lang="en-US" sz="2800" dirty="0" smtClean="0"/>
              <a:t>:</a:t>
            </a:r>
            <a:endParaRPr lang="en-US" sz="2800" dirty="0"/>
          </a:p>
          <a:p>
            <a:endParaRPr lang="en-US" sz="2800" dirty="0" smtClean="0"/>
          </a:p>
        </p:txBody>
      </p:sp>
      <p:graphicFrame>
        <p:nvGraphicFramePr>
          <p:cNvPr id="5" name="Table 4"/>
          <p:cNvGraphicFramePr>
            <a:graphicFrameLocks noGrp="1"/>
          </p:cNvGraphicFramePr>
          <p:nvPr>
            <p:extLst>
              <p:ext uri="{D42A27DB-BD31-4B8C-83A1-F6EECF244321}">
                <p14:modId xmlns:p14="http://schemas.microsoft.com/office/powerpoint/2010/main" val="646456290"/>
              </p:ext>
            </p:extLst>
          </p:nvPr>
        </p:nvGraphicFramePr>
        <p:xfrm>
          <a:off x="1415380" y="2184765"/>
          <a:ext cx="6096000" cy="3337560"/>
        </p:xfrm>
        <a:graphic>
          <a:graphicData uri="http://schemas.openxmlformats.org/drawingml/2006/table">
            <a:tbl>
              <a:tblPr bandRow="1">
                <a:tableStyleId>{5940675A-B579-460E-94D1-54222C63F5DA}</a:tableStyleId>
              </a:tblPr>
              <a:tblGrid>
                <a:gridCol w="1517384"/>
                <a:gridCol w="1077854"/>
                <a:gridCol w="452762"/>
                <a:gridCol w="1452281"/>
                <a:gridCol w="1111276"/>
                <a:gridCol w="484443"/>
              </a:tblGrid>
              <a:tr h="370840">
                <a:tc>
                  <a:txBody>
                    <a:bodyPr/>
                    <a:lstStyle/>
                    <a:p>
                      <a:r>
                        <a:rPr lang="en-US" sz="1600" dirty="0" smtClean="0"/>
                        <a:t>CVE-2013-2483</a:t>
                      </a:r>
                      <a:endParaRPr lang="en-US" sz="1600" dirty="0"/>
                    </a:p>
                  </a:txBody>
                  <a:tcPr>
                    <a:solidFill>
                      <a:schemeClr val="tx2">
                        <a:lumMod val="20000"/>
                        <a:lumOff val="80000"/>
                      </a:schemeClr>
                    </a:solidFill>
                  </a:tcPr>
                </a:tc>
                <a:tc>
                  <a:txBody>
                    <a:bodyPr/>
                    <a:lstStyle/>
                    <a:p>
                      <a:r>
                        <a:rPr lang="en-US" sz="1600" dirty="0" err="1" smtClean="0"/>
                        <a:t>Wireshark</a:t>
                      </a:r>
                      <a:endParaRPr lang="en-US" sz="1600" dirty="0"/>
                    </a:p>
                  </a:txBody>
                  <a:tcPr>
                    <a:solidFill>
                      <a:schemeClr val="tx2">
                        <a:lumMod val="20000"/>
                        <a:lumOff val="8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tx2">
                        <a:lumMod val="20000"/>
                        <a:lumOff val="80000"/>
                      </a:schemeClr>
                    </a:solidFill>
                  </a:tcPr>
                </a:tc>
                <a:tc>
                  <a:txBody>
                    <a:bodyPr/>
                    <a:lstStyle/>
                    <a:p>
                      <a:r>
                        <a:rPr lang="en-US" sz="1600" dirty="0" smtClean="0"/>
                        <a:t>CVE-2012-1128</a:t>
                      </a:r>
                      <a:endParaRPr lang="en-US" sz="1600" dirty="0"/>
                    </a:p>
                  </a:txBody>
                  <a:tcPr>
                    <a:solidFill>
                      <a:srgbClr val="D7E4BD"/>
                    </a:solidFill>
                  </a:tcPr>
                </a:tc>
                <a:tc>
                  <a:txBody>
                    <a:bodyPr/>
                    <a:lstStyle/>
                    <a:p>
                      <a:r>
                        <a:rPr lang="en-US" sz="1600" dirty="0" err="1" smtClean="0"/>
                        <a:t>Freetype</a:t>
                      </a:r>
                      <a:endParaRPr lang="en-US" sz="1600" dirty="0"/>
                    </a:p>
                  </a:txBody>
                  <a:tcPr>
                    <a:solidFill>
                      <a:srgbClr val="D7E4BD"/>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rgbClr val="D7E4BD"/>
                    </a:solidFill>
                  </a:tcPr>
                </a:tc>
              </a:tr>
              <a:tr h="370840">
                <a:tc>
                  <a:txBody>
                    <a:bodyPr/>
                    <a:lstStyle/>
                    <a:p>
                      <a:r>
                        <a:rPr lang="en-US" sz="1600" dirty="0" smtClean="0"/>
                        <a:t>CVE-2012-4286</a:t>
                      </a:r>
                      <a:endParaRPr lang="en-US" sz="1600" dirty="0"/>
                    </a:p>
                  </a:txBody>
                  <a:tcPr>
                    <a:solidFill>
                      <a:schemeClr val="tx2">
                        <a:lumMod val="20000"/>
                        <a:lumOff val="80000"/>
                      </a:schemeClr>
                    </a:solidFill>
                  </a:tcPr>
                </a:tc>
                <a:tc>
                  <a:txBody>
                    <a:bodyPr/>
                    <a:lstStyle/>
                    <a:p>
                      <a:r>
                        <a:rPr lang="en-US" sz="1600" dirty="0" err="1" smtClean="0"/>
                        <a:t>Wireshark</a:t>
                      </a:r>
                      <a:endParaRPr lang="en-US" sz="1600" dirty="0"/>
                    </a:p>
                  </a:txBody>
                  <a:tcPr>
                    <a:solidFill>
                      <a:schemeClr val="tx2">
                        <a:lumMod val="20000"/>
                        <a:lumOff val="80000"/>
                      </a:schemeClr>
                    </a:solidFill>
                  </a:tcPr>
                </a:tc>
                <a:tc>
                  <a:txBody>
                    <a:bodyPr/>
                    <a:lstStyle/>
                    <a:p>
                      <a:r>
                        <a:rPr lang="en-US" sz="1600" dirty="0" smtClean="0">
                          <a:solidFill>
                            <a:srgbClr val="FF0000"/>
                          </a:solidFill>
                          <a:latin typeface="Zapf Dingbats"/>
                          <a:ea typeface="Zapf Dingbats"/>
                          <a:cs typeface="Zapf Dingbats"/>
                          <a:sym typeface="Zapf Dingbats"/>
                        </a:rPr>
                        <a:t>✖</a:t>
                      </a:r>
                      <a:endParaRPr lang="en-US" sz="1600" dirty="0">
                        <a:solidFill>
                          <a:srgbClr val="FF0000"/>
                        </a:solidFill>
                      </a:endParaRPr>
                    </a:p>
                  </a:txBody>
                  <a:tcPr>
                    <a:solidFill>
                      <a:schemeClr val="tx2">
                        <a:lumMod val="20000"/>
                        <a:lumOff val="80000"/>
                      </a:schemeClr>
                    </a:solidFill>
                  </a:tcPr>
                </a:tc>
                <a:tc>
                  <a:txBody>
                    <a:bodyPr/>
                    <a:lstStyle/>
                    <a:p>
                      <a:r>
                        <a:rPr lang="en-US" sz="1600" dirty="0" smtClean="0"/>
                        <a:t>CVE-2012-0781</a:t>
                      </a:r>
                      <a:endParaRPr lang="en-US" sz="1600" dirty="0"/>
                    </a:p>
                  </a:txBody>
                  <a:tcPr>
                    <a:solidFill>
                      <a:srgbClr val="D7E4BD"/>
                    </a:solidFill>
                  </a:tcPr>
                </a:tc>
                <a:tc>
                  <a:txBody>
                    <a:bodyPr/>
                    <a:lstStyle/>
                    <a:p>
                      <a:r>
                        <a:rPr lang="en-US" sz="1600" dirty="0" smtClean="0"/>
                        <a:t>PHP</a:t>
                      </a:r>
                      <a:endParaRPr lang="en-US" sz="1600" dirty="0"/>
                    </a:p>
                  </a:txBody>
                  <a:tcPr>
                    <a:solidFill>
                      <a:srgbClr val="D7E4BD"/>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rgbClr val="D7E4BD"/>
                    </a:solidFill>
                  </a:tcPr>
                </a:tc>
              </a:tr>
              <a:tr h="370840">
                <a:tc>
                  <a:txBody>
                    <a:bodyPr/>
                    <a:lstStyle/>
                    <a:p>
                      <a:r>
                        <a:rPr lang="en-US" sz="1600" dirty="0" smtClean="0"/>
                        <a:t>CVE-2012-4285</a:t>
                      </a:r>
                      <a:endParaRPr lang="en-US" sz="1600" dirty="0"/>
                    </a:p>
                  </a:txBody>
                  <a:tcPr>
                    <a:solidFill>
                      <a:schemeClr val="tx2">
                        <a:lumMod val="20000"/>
                        <a:lumOff val="80000"/>
                      </a:schemeClr>
                    </a:solidFill>
                  </a:tcPr>
                </a:tc>
                <a:tc>
                  <a:txBody>
                    <a:bodyPr/>
                    <a:lstStyle/>
                    <a:p>
                      <a:r>
                        <a:rPr lang="en-US" sz="1600" dirty="0" err="1" smtClean="0"/>
                        <a:t>Wireshark</a:t>
                      </a:r>
                      <a:endParaRPr lang="en-US" sz="1600" dirty="0"/>
                    </a:p>
                  </a:txBody>
                  <a:tcPr>
                    <a:solidFill>
                      <a:schemeClr val="tx2">
                        <a:lumMod val="20000"/>
                        <a:lumOff val="80000"/>
                      </a:schemeClr>
                    </a:solidFill>
                  </a:tcPr>
                </a:tc>
                <a:tc>
                  <a:txBody>
                    <a:bodyPr/>
                    <a:lstStyle/>
                    <a:p>
                      <a:r>
                        <a:rPr lang="en-US" sz="1600" dirty="0" smtClean="0">
                          <a:solidFill>
                            <a:srgbClr val="008000"/>
                          </a:solidFill>
                          <a:latin typeface="Wingdings"/>
                          <a:ea typeface="Wingdings"/>
                          <a:cs typeface="Wingdings"/>
                          <a:sym typeface="Wingdings"/>
                        </a:rPr>
                        <a:t></a:t>
                      </a:r>
                      <a:endParaRPr lang="en-US" sz="1600" dirty="0">
                        <a:solidFill>
                          <a:srgbClr val="008000"/>
                        </a:solidFill>
                      </a:endParaRPr>
                    </a:p>
                  </a:txBody>
                  <a:tcPr>
                    <a:solidFill>
                      <a:schemeClr val="tx2">
                        <a:lumMod val="20000"/>
                        <a:lumOff val="80000"/>
                      </a:schemeClr>
                    </a:solidFill>
                  </a:tcPr>
                </a:tc>
                <a:tc>
                  <a:txBody>
                    <a:bodyPr/>
                    <a:lstStyle/>
                    <a:p>
                      <a:r>
                        <a:rPr lang="en-US" sz="1600" dirty="0" smtClean="0"/>
                        <a:t>CVE-2011-4153</a:t>
                      </a:r>
                      <a:endParaRPr lang="en-US" sz="1600" dirty="0"/>
                    </a:p>
                  </a:txBody>
                  <a:tcPr>
                    <a:solidFill>
                      <a:srgbClr val="D7E4BD"/>
                    </a:solidFill>
                  </a:tcPr>
                </a:tc>
                <a:tc>
                  <a:txBody>
                    <a:bodyPr/>
                    <a:lstStyle/>
                    <a:p>
                      <a:r>
                        <a:rPr lang="en-US" sz="1600" dirty="0" smtClean="0"/>
                        <a:t>PHP</a:t>
                      </a:r>
                      <a:endParaRPr lang="en-US" sz="1600" dirty="0"/>
                    </a:p>
                  </a:txBody>
                  <a:tcPr>
                    <a:solidFill>
                      <a:srgbClr val="D7E4BD"/>
                    </a:solidFill>
                  </a:tcPr>
                </a:tc>
                <a:tc>
                  <a:txBody>
                    <a:bodyPr/>
                    <a:lstStyle/>
                    <a:p>
                      <a:r>
                        <a:rPr lang="en-US" sz="1600" dirty="0" smtClean="0">
                          <a:solidFill>
                            <a:srgbClr val="008000"/>
                          </a:solidFill>
                          <a:latin typeface="Wingdings"/>
                          <a:ea typeface="Wingdings"/>
                          <a:cs typeface="Wingdings"/>
                          <a:sym typeface="Wingdings"/>
                        </a:rPr>
                        <a:t></a:t>
                      </a:r>
                      <a:endParaRPr lang="en-US" sz="1600" dirty="0">
                        <a:solidFill>
                          <a:srgbClr val="008000"/>
                        </a:solidFill>
                      </a:endParaRPr>
                    </a:p>
                  </a:txBody>
                  <a:tcPr>
                    <a:solidFill>
                      <a:srgbClr val="D7E4BD"/>
                    </a:solidFill>
                  </a:tcPr>
                </a:tc>
              </a:tr>
              <a:tr h="370840">
                <a:tc>
                  <a:txBody>
                    <a:bodyPr/>
                    <a:lstStyle/>
                    <a:p>
                      <a:r>
                        <a:rPr lang="en-US" sz="1600" dirty="0" smtClean="0"/>
                        <a:t>CVE-2012-1143</a:t>
                      </a:r>
                      <a:endParaRPr lang="en-US" sz="1600" dirty="0"/>
                    </a:p>
                  </a:txBody>
                  <a:tcPr>
                    <a:solidFill>
                      <a:schemeClr val="tx2">
                        <a:lumMod val="20000"/>
                        <a:lumOff val="80000"/>
                      </a:schemeClr>
                    </a:solidFill>
                  </a:tcPr>
                </a:tc>
                <a:tc>
                  <a:txBody>
                    <a:bodyPr/>
                    <a:lstStyle/>
                    <a:p>
                      <a:r>
                        <a:rPr lang="en-US" sz="1600" dirty="0" err="1" smtClean="0"/>
                        <a:t>Freetype</a:t>
                      </a:r>
                      <a:endParaRPr lang="en-US" sz="1600" dirty="0"/>
                    </a:p>
                  </a:txBody>
                  <a:tcPr>
                    <a:solidFill>
                      <a:schemeClr val="tx2">
                        <a:lumMod val="20000"/>
                        <a:lumOff val="8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tx2">
                        <a:lumMod val="20000"/>
                        <a:lumOff val="80000"/>
                      </a:schemeClr>
                    </a:solidFill>
                  </a:tcPr>
                </a:tc>
                <a:tc>
                  <a:txBody>
                    <a:bodyPr/>
                    <a:lstStyle/>
                    <a:p>
                      <a:r>
                        <a:rPr lang="en-US" sz="1600" dirty="0" smtClean="0"/>
                        <a:t>CVE-2011-3182</a:t>
                      </a:r>
                      <a:endParaRPr lang="en-US" sz="1600" dirty="0"/>
                    </a:p>
                  </a:txBody>
                  <a:tcPr>
                    <a:solidFill>
                      <a:srgbClr val="D7E4BD"/>
                    </a:solidFill>
                  </a:tcPr>
                </a:tc>
                <a:tc>
                  <a:txBody>
                    <a:bodyPr/>
                    <a:lstStyle/>
                    <a:p>
                      <a:r>
                        <a:rPr lang="en-US" sz="1600" dirty="0" smtClean="0"/>
                        <a:t>PHP</a:t>
                      </a:r>
                      <a:endParaRPr lang="en-US" sz="1600" dirty="0"/>
                    </a:p>
                  </a:txBody>
                  <a:tcPr>
                    <a:solidFill>
                      <a:srgbClr val="D7E4BD"/>
                    </a:solidFill>
                  </a:tcPr>
                </a:tc>
                <a:tc>
                  <a:txBody>
                    <a:bodyPr/>
                    <a:lstStyle/>
                    <a:p>
                      <a:r>
                        <a:rPr lang="en-US" sz="1600" dirty="0" smtClean="0">
                          <a:solidFill>
                            <a:srgbClr val="008000"/>
                          </a:solidFill>
                          <a:latin typeface="Wingdings"/>
                          <a:ea typeface="Wingdings"/>
                          <a:cs typeface="Wingdings"/>
                          <a:sym typeface="Wingdings"/>
                        </a:rPr>
                        <a:t></a:t>
                      </a:r>
                      <a:endParaRPr lang="en-US" sz="1600" dirty="0">
                        <a:solidFill>
                          <a:srgbClr val="008000"/>
                        </a:solidFill>
                      </a:endParaRPr>
                    </a:p>
                  </a:txBody>
                  <a:tcPr>
                    <a:solidFill>
                      <a:srgbClr val="D7E4BD"/>
                    </a:solidFill>
                  </a:tcPr>
                </a:tc>
              </a:tr>
              <a:tr h="370840">
                <a:tc>
                  <a:txBody>
                    <a:bodyPr/>
                    <a:lstStyle/>
                    <a:p>
                      <a:r>
                        <a:rPr lang="en-US" sz="1600" dirty="0" smtClean="0"/>
                        <a:t>CVE-2012-5668</a:t>
                      </a:r>
                      <a:endParaRPr lang="en-US" sz="1600" dirty="0"/>
                    </a:p>
                  </a:txBody>
                  <a:tcPr>
                    <a:solidFill>
                      <a:schemeClr val="accent3">
                        <a:lumMod val="40000"/>
                        <a:lumOff val="60000"/>
                      </a:schemeClr>
                    </a:solidFill>
                  </a:tcPr>
                </a:tc>
                <a:tc>
                  <a:txBody>
                    <a:bodyPr/>
                    <a:lstStyle/>
                    <a:p>
                      <a:r>
                        <a:rPr lang="en-US" sz="1600" dirty="0" err="1" smtClean="0"/>
                        <a:t>Freetype</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c>
                  <a:txBody>
                    <a:bodyPr/>
                    <a:lstStyle/>
                    <a:p>
                      <a:r>
                        <a:rPr lang="en-US" sz="1600" dirty="0" smtClean="0"/>
                        <a:t>CVE-2011-3083</a:t>
                      </a:r>
                      <a:endParaRPr lang="en-US" sz="1600" dirty="0"/>
                    </a:p>
                  </a:txBody>
                  <a:tcPr>
                    <a:solidFill>
                      <a:schemeClr val="accent3">
                        <a:lumMod val="40000"/>
                        <a:lumOff val="60000"/>
                      </a:schemeClr>
                    </a:solidFill>
                  </a:tcPr>
                </a:tc>
                <a:tc>
                  <a:txBody>
                    <a:bodyPr/>
                    <a:lstStyle/>
                    <a:p>
                      <a:r>
                        <a:rPr lang="en-US" sz="1600" dirty="0" smtClean="0"/>
                        <a:t>Chromium</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r>
              <a:tr h="370840">
                <a:tc>
                  <a:txBody>
                    <a:bodyPr/>
                    <a:lstStyle/>
                    <a:p>
                      <a:r>
                        <a:rPr lang="en-US" sz="1600" dirty="0" smtClean="0"/>
                        <a:t>CVE-2012-4507</a:t>
                      </a:r>
                      <a:endParaRPr lang="en-US" sz="1600" dirty="0"/>
                    </a:p>
                  </a:txBody>
                  <a:tcPr>
                    <a:solidFill>
                      <a:schemeClr val="accent3">
                        <a:lumMod val="40000"/>
                        <a:lumOff val="60000"/>
                      </a:schemeClr>
                    </a:solidFill>
                  </a:tcPr>
                </a:tc>
                <a:tc>
                  <a:txBody>
                    <a:bodyPr/>
                    <a:lstStyle/>
                    <a:p>
                      <a:r>
                        <a:rPr lang="en-US" sz="1600" dirty="0" err="1" smtClean="0"/>
                        <a:t>ClawsMail</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c>
                  <a:txBody>
                    <a:bodyPr/>
                    <a:lstStyle/>
                    <a:p>
                      <a:r>
                        <a:rPr lang="en-US" sz="1600" dirty="0" smtClean="0"/>
                        <a:t>CVE-2011-2849</a:t>
                      </a:r>
                      <a:endParaRPr lang="en-US" sz="1600" dirty="0"/>
                    </a:p>
                  </a:txBody>
                  <a:tcPr>
                    <a:solidFill>
                      <a:schemeClr val="accent3">
                        <a:lumMod val="40000"/>
                        <a:lumOff val="60000"/>
                      </a:schemeClr>
                    </a:solidFill>
                  </a:tcPr>
                </a:tc>
                <a:tc>
                  <a:txBody>
                    <a:bodyPr/>
                    <a:lstStyle/>
                    <a:p>
                      <a:r>
                        <a:rPr lang="en-US" sz="1600" dirty="0" smtClean="0"/>
                        <a:t>Chromium</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r>
              <a:tr h="370840">
                <a:tc>
                  <a:txBody>
                    <a:bodyPr/>
                    <a:lstStyle/>
                    <a:p>
                      <a:r>
                        <a:rPr lang="en-US" sz="1600" dirty="0" smtClean="0"/>
                        <a:t>CVE-2012-4233</a:t>
                      </a:r>
                      <a:endParaRPr lang="en-US" sz="1600" dirty="0"/>
                    </a:p>
                  </a:txBody>
                  <a:tcPr>
                    <a:solidFill>
                      <a:schemeClr val="accent3">
                        <a:lumMod val="40000"/>
                        <a:lumOff val="60000"/>
                      </a:schemeClr>
                    </a:solidFill>
                  </a:tcPr>
                </a:tc>
                <a:tc>
                  <a:txBody>
                    <a:bodyPr/>
                    <a:lstStyle/>
                    <a:p>
                      <a:r>
                        <a:rPr lang="en-US" sz="1600" dirty="0" err="1" smtClean="0"/>
                        <a:t>LibreOffice</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c>
                  <a:txBody>
                    <a:bodyPr/>
                    <a:lstStyle/>
                    <a:p>
                      <a:r>
                        <a:rPr lang="en-US" sz="1600" dirty="0" smtClean="0"/>
                        <a:t>CVE-2011-1956</a:t>
                      </a:r>
                      <a:endParaRPr lang="en-US" sz="1600" dirty="0"/>
                    </a:p>
                  </a:txBody>
                  <a:tcPr>
                    <a:solidFill>
                      <a:schemeClr val="accent3">
                        <a:lumMod val="40000"/>
                        <a:lumOff val="60000"/>
                      </a:schemeClr>
                    </a:solidFill>
                  </a:tcPr>
                </a:tc>
                <a:tc>
                  <a:txBody>
                    <a:bodyPr/>
                    <a:lstStyle/>
                    <a:p>
                      <a:r>
                        <a:rPr lang="en-US" sz="1600" dirty="0" err="1" smtClean="0"/>
                        <a:t>Wireshark</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r>
              <a:tr h="370840">
                <a:tc>
                  <a:txBody>
                    <a:bodyPr/>
                    <a:lstStyle/>
                    <a:p>
                      <a:r>
                        <a:rPr lang="en-US" sz="1600" dirty="0" smtClean="0"/>
                        <a:t>CVE-2012-3236</a:t>
                      </a:r>
                      <a:endParaRPr lang="en-US" sz="1600" dirty="0"/>
                    </a:p>
                  </a:txBody>
                  <a:tcPr>
                    <a:solidFill>
                      <a:schemeClr val="accent3">
                        <a:lumMod val="40000"/>
                        <a:lumOff val="60000"/>
                      </a:schemeClr>
                    </a:solidFill>
                  </a:tcPr>
                </a:tc>
                <a:tc>
                  <a:txBody>
                    <a:bodyPr/>
                    <a:lstStyle/>
                    <a:p>
                      <a:r>
                        <a:rPr lang="en-US" sz="1600" dirty="0" smtClean="0"/>
                        <a:t>GIMP</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Wingdings"/>
                          <a:ea typeface="Wingdings"/>
                          <a:cs typeface="Wingdings"/>
                          <a:sym typeface="Wingdings"/>
                        </a:rPr>
                        <a:t></a:t>
                      </a:r>
                      <a:endParaRPr lang="en-US" sz="1600" dirty="0">
                        <a:solidFill>
                          <a:srgbClr val="008000"/>
                        </a:solidFill>
                      </a:endParaRPr>
                    </a:p>
                  </a:txBody>
                  <a:tcPr>
                    <a:solidFill>
                      <a:schemeClr val="accent3">
                        <a:lumMod val="40000"/>
                        <a:lumOff val="60000"/>
                      </a:schemeClr>
                    </a:solidFill>
                  </a:tcPr>
                </a:tc>
                <a:tc>
                  <a:txBody>
                    <a:bodyPr/>
                    <a:lstStyle/>
                    <a:p>
                      <a:r>
                        <a:rPr lang="en-US" sz="1600" dirty="0" smtClean="0"/>
                        <a:t>CVE-2011-1691</a:t>
                      </a:r>
                      <a:endParaRPr lang="en-US" sz="1600" dirty="0"/>
                    </a:p>
                  </a:txBody>
                  <a:tcPr>
                    <a:solidFill>
                      <a:schemeClr val="accent3">
                        <a:lumMod val="40000"/>
                        <a:lumOff val="60000"/>
                      </a:schemeClr>
                    </a:solidFill>
                  </a:tcPr>
                </a:tc>
                <a:tc>
                  <a:txBody>
                    <a:bodyPr/>
                    <a:lstStyle/>
                    <a:p>
                      <a:r>
                        <a:rPr lang="en-US" sz="1600" dirty="0" smtClean="0"/>
                        <a:t>Chromium</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r>
              <a:tr h="370840">
                <a:tc>
                  <a:txBody>
                    <a:bodyPr/>
                    <a:lstStyle/>
                    <a:p>
                      <a:r>
                        <a:rPr lang="en-US" sz="1600" dirty="0" smtClean="0"/>
                        <a:t>CVE-2012-1593</a:t>
                      </a:r>
                      <a:endParaRPr lang="en-US" sz="1600" dirty="0"/>
                    </a:p>
                  </a:txBody>
                  <a:tcPr>
                    <a:solidFill>
                      <a:schemeClr val="accent3">
                        <a:lumMod val="40000"/>
                        <a:lumOff val="60000"/>
                      </a:schemeClr>
                    </a:solidFill>
                  </a:tcPr>
                </a:tc>
                <a:tc>
                  <a:txBody>
                    <a:bodyPr/>
                    <a:lstStyle/>
                    <a:p>
                      <a:r>
                        <a:rPr lang="en-US" sz="1600" dirty="0" err="1" smtClean="0"/>
                        <a:t>Wireshark</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Wingdings"/>
                          <a:ea typeface="Wingdings"/>
                          <a:cs typeface="Wingdings"/>
                          <a:sym typeface="Wingdings"/>
                        </a:rPr>
                        <a:t></a:t>
                      </a:r>
                      <a:endParaRPr lang="en-US" sz="1600" dirty="0">
                        <a:solidFill>
                          <a:srgbClr val="008000"/>
                        </a:solidFill>
                      </a:endParaRPr>
                    </a:p>
                  </a:txBody>
                  <a:tcPr>
                    <a:solidFill>
                      <a:schemeClr val="accent3">
                        <a:lumMod val="40000"/>
                        <a:lumOff val="60000"/>
                      </a:schemeClr>
                    </a:solidFill>
                  </a:tcPr>
                </a:tc>
                <a:tc>
                  <a:txBody>
                    <a:bodyPr/>
                    <a:lstStyle/>
                    <a:p>
                      <a:r>
                        <a:rPr lang="en-US" sz="1600" dirty="0" smtClean="0"/>
                        <a:t>CVE-2011-0421</a:t>
                      </a:r>
                      <a:endParaRPr lang="en-US" sz="1600" dirty="0"/>
                    </a:p>
                  </a:txBody>
                  <a:tcPr>
                    <a:solidFill>
                      <a:schemeClr val="accent3">
                        <a:lumMod val="40000"/>
                        <a:lumOff val="60000"/>
                      </a:schemeClr>
                    </a:solidFill>
                  </a:tcPr>
                </a:tc>
                <a:tc>
                  <a:txBody>
                    <a:bodyPr/>
                    <a:lstStyle/>
                    <a:p>
                      <a:r>
                        <a:rPr lang="en-US" sz="1600" dirty="0" smtClean="0"/>
                        <a:t>PHP</a:t>
                      </a:r>
                      <a:endParaRPr lang="en-US" sz="1600" dirty="0"/>
                    </a:p>
                  </a:txBody>
                  <a:tcPr>
                    <a:solidFill>
                      <a:schemeClr val="accent3">
                        <a:lumMod val="40000"/>
                        <a:lumOff val="60000"/>
                      </a:schemeClr>
                    </a:solidFill>
                  </a:tcPr>
                </a:tc>
                <a:tc>
                  <a:txBody>
                    <a:bodyPr/>
                    <a:lstStyle/>
                    <a:p>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a:solidFill>
                      <a:schemeClr val="accent3">
                        <a:lumMod val="40000"/>
                        <a:lumOff val="60000"/>
                      </a:schemeClr>
                    </a:solidFill>
                  </a:tcPr>
                </a:tc>
              </a:tr>
            </a:tbl>
          </a:graphicData>
        </a:graphic>
      </p:graphicFrame>
      <p:sp>
        <p:nvSpPr>
          <p:cNvPr id="6" name="TextBox 5"/>
          <p:cNvSpPr txBox="1"/>
          <p:nvPr/>
        </p:nvSpPr>
        <p:spPr>
          <a:xfrm>
            <a:off x="2264327" y="5580454"/>
            <a:ext cx="4386613" cy="646331"/>
          </a:xfrm>
          <a:prstGeom prst="rect">
            <a:avLst/>
          </a:prstGeom>
          <a:noFill/>
        </p:spPr>
        <p:txBody>
          <a:bodyPr wrap="square" rtlCol="0">
            <a:spAutoFit/>
          </a:bodyPr>
          <a:lstStyle/>
          <a:p>
            <a:pPr algn="ctr"/>
            <a:r>
              <a:rPr lang="en-US" dirty="0" smtClean="0">
                <a:solidFill>
                  <a:srgbClr val="008000"/>
                </a:solidFill>
                <a:latin typeface="Zapf Dingbats"/>
                <a:ea typeface="Zapf Dingbats"/>
                <a:cs typeface="Zapf Dingbats"/>
                <a:sym typeface="Zapf Dingbats"/>
              </a:rPr>
              <a:t>★</a:t>
            </a:r>
            <a:r>
              <a:rPr lang="en-US" dirty="0" smtClean="0">
                <a:solidFill>
                  <a:srgbClr val="008000"/>
                </a:solidFill>
                <a:sym typeface="Zapf Dingbats"/>
              </a:rPr>
              <a:t>:</a:t>
            </a:r>
            <a:r>
              <a:rPr lang="en-US" dirty="0" smtClean="0">
                <a:sym typeface="Zapf Dingbats"/>
              </a:rPr>
              <a:t>identical </a:t>
            </a:r>
            <a:r>
              <a:rPr lang="en-US" dirty="0" smtClean="0">
                <a:solidFill>
                  <a:srgbClr val="FF0000"/>
                </a:solidFill>
                <a:latin typeface="Zapf Dingbats"/>
                <a:ea typeface="Zapf Dingbats"/>
                <a:cs typeface="Zapf Dingbats"/>
                <a:sym typeface="Zapf Dingbats"/>
              </a:rPr>
              <a:t>✖</a:t>
            </a:r>
            <a:r>
              <a:rPr lang="en-US" dirty="0" smtClean="0">
                <a:solidFill>
                  <a:srgbClr val="FF0000"/>
                </a:solidFill>
                <a:sym typeface="Zapf Dingbats"/>
              </a:rPr>
              <a:t>:</a:t>
            </a:r>
            <a:r>
              <a:rPr lang="en-US" dirty="0" smtClean="0">
                <a:sym typeface="Zapf Dingbats"/>
              </a:rPr>
              <a:t>different</a:t>
            </a:r>
          </a:p>
          <a:p>
            <a:pPr algn="ctr"/>
            <a:r>
              <a:rPr lang="en-US" dirty="0" smtClean="0">
                <a:solidFill>
                  <a:srgbClr val="008000"/>
                </a:solidFill>
                <a:latin typeface="Wingdings"/>
                <a:ea typeface="Wingdings"/>
                <a:cs typeface="Wingdings"/>
                <a:sym typeface="Wingdings"/>
              </a:rPr>
              <a:t></a:t>
            </a:r>
            <a:r>
              <a:rPr lang="en-US" dirty="0" smtClean="0">
                <a:solidFill>
                  <a:srgbClr val="008000"/>
                </a:solidFill>
                <a:sym typeface="Zapf Dingbats"/>
              </a:rPr>
              <a:t>:</a:t>
            </a:r>
            <a:r>
              <a:rPr lang="en-US" dirty="0" smtClean="0">
                <a:sym typeface="Zapf Dingbats"/>
              </a:rPr>
              <a:t>equivalent, differ only in error messages</a:t>
            </a:r>
            <a:endParaRPr lang="en-US" dirty="0"/>
          </a:p>
        </p:txBody>
      </p:sp>
    </p:spTree>
    <p:extLst>
      <p:ext uri="{BB962C8B-B14F-4D97-AF65-F5344CB8AC3E}">
        <p14:creationId xmlns:p14="http://schemas.microsoft.com/office/powerpoint/2010/main" val="282379364"/>
      </p:ext>
    </p:extLst>
  </p:cSld>
  <p:clrMapOvr>
    <a:masterClrMapping/>
  </p:clrMapOvr>
  <mc:AlternateContent xmlns:mc="http://schemas.openxmlformats.org/markup-compatibility/2006" xmlns:p14="http://schemas.microsoft.com/office/powerpoint/2010/main">
    <mc:Choice Requires="p14">
      <p:transition spd="slow" p14:dur="2000" advTm="38572"/>
    </mc:Choice>
    <mc:Fallback xmlns="">
      <p:transition xmlns:p14="http://schemas.microsoft.com/office/powerpoint/2010/main" spd="slow" advTm="38572"/>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Code Analysis Results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08396900"/>
              </p:ext>
            </p:extLst>
          </p:nvPr>
        </p:nvGraphicFramePr>
        <p:xfrm>
          <a:off x="4221239" y="3144762"/>
          <a:ext cx="5309809" cy="3519714"/>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p:cNvSpPr txBox="1">
            <a:spLocks/>
          </p:cNvSpPr>
          <p:nvPr/>
        </p:nvSpPr>
        <p:spPr>
          <a:xfrm>
            <a:off x="457200" y="1600200"/>
            <a:ext cx="8553752" cy="188020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We manually analyzed source code of each error to understand the repair effect of RCV.</a:t>
            </a:r>
          </a:p>
          <a:p>
            <a:r>
              <a:rPr lang="en-US" dirty="0" smtClean="0"/>
              <a:t>Compared to the patched versions on </a:t>
            </a:r>
            <a:r>
              <a:rPr lang="en-US" dirty="0" smtClean="0">
                <a:solidFill>
                  <a:srgbClr val="FF0000"/>
                </a:solidFill>
              </a:rPr>
              <a:t>all inputs</a:t>
            </a:r>
            <a:r>
              <a:rPr lang="en-US" dirty="0" smtClean="0"/>
              <a:t>:</a:t>
            </a:r>
          </a:p>
        </p:txBody>
      </p:sp>
      <p:sp>
        <p:nvSpPr>
          <p:cNvPr id="6" name="Content Placeholder 2"/>
          <p:cNvSpPr txBox="1">
            <a:spLocks/>
          </p:cNvSpPr>
          <p:nvPr/>
        </p:nvSpPr>
        <p:spPr>
          <a:xfrm>
            <a:off x="457200" y="3480405"/>
            <a:ext cx="5075162" cy="252911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Identical behavior on 9</a:t>
            </a:r>
          </a:p>
          <a:p>
            <a:r>
              <a:rPr lang="en-US" dirty="0" smtClean="0"/>
              <a:t>Equivalent behavior on 2</a:t>
            </a:r>
          </a:p>
          <a:p>
            <a:r>
              <a:rPr lang="en-US" dirty="0" smtClean="0"/>
              <a:t>Acceptable behavior on 3</a:t>
            </a:r>
          </a:p>
          <a:p>
            <a:r>
              <a:rPr lang="en-US" dirty="0" smtClean="0"/>
              <a:t>Different behavior on 3</a:t>
            </a:r>
          </a:p>
          <a:p>
            <a:r>
              <a:rPr lang="en-US" dirty="0" smtClean="0"/>
              <a:t>Source code is not available for the last one</a:t>
            </a:r>
          </a:p>
        </p:txBody>
      </p:sp>
    </p:spTree>
    <p:extLst>
      <p:ext uri="{BB962C8B-B14F-4D97-AF65-F5344CB8AC3E}">
        <p14:creationId xmlns:p14="http://schemas.microsoft.com/office/powerpoint/2010/main" val="1408431946"/>
      </p:ext>
    </p:extLst>
  </p:cSld>
  <p:clrMapOvr>
    <a:masterClrMapping/>
  </p:clrMapOvr>
  <mc:AlternateContent xmlns:mc="http://schemas.openxmlformats.org/markup-compatibility/2006" xmlns:p14="http://schemas.microsoft.com/office/powerpoint/2010/main">
    <mc:Choice Requires="p14">
      <p:transition spd="slow" p14:dur="2000" advTm="76696"/>
    </mc:Choice>
    <mc:Fallback xmlns="">
      <p:transition xmlns:p14="http://schemas.microsoft.com/office/powerpoint/2010/main" spd="slow" advTm="76696"/>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Code Analysis Results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5683621"/>
              </p:ext>
            </p:extLst>
          </p:nvPr>
        </p:nvGraphicFramePr>
        <p:xfrm>
          <a:off x="4221239" y="3144762"/>
          <a:ext cx="5309809" cy="3519714"/>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p:cNvSpPr txBox="1">
            <a:spLocks/>
          </p:cNvSpPr>
          <p:nvPr/>
        </p:nvSpPr>
        <p:spPr>
          <a:xfrm>
            <a:off x="457200" y="1600200"/>
            <a:ext cx="8553752" cy="188020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We manually analyzed source code of each error to understand the repair effect of RCV.</a:t>
            </a:r>
          </a:p>
          <a:p>
            <a:r>
              <a:rPr lang="en-US" dirty="0" smtClean="0"/>
              <a:t>Compared to the patched versions on </a:t>
            </a:r>
            <a:r>
              <a:rPr lang="en-US" dirty="0" smtClean="0">
                <a:solidFill>
                  <a:srgbClr val="FF0000"/>
                </a:solidFill>
              </a:rPr>
              <a:t>all inputs</a:t>
            </a:r>
            <a:r>
              <a:rPr lang="en-US" dirty="0" smtClean="0"/>
              <a:t>:</a:t>
            </a:r>
          </a:p>
        </p:txBody>
      </p:sp>
      <p:sp>
        <p:nvSpPr>
          <p:cNvPr id="6" name="Content Placeholder 2"/>
          <p:cNvSpPr txBox="1">
            <a:spLocks/>
          </p:cNvSpPr>
          <p:nvPr/>
        </p:nvSpPr>
        <p:spPr>
          <a:xfrm>
            <a:off x="457200" y="3480405"/>
            <a:ext cx="5075162" cy="252911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Identical behavior on 9</a:t>
            </a:r>
          </a:p>
          <a:p>
            <a:r>
              <a:rPr lang="en-US" dirty="0" smtClean="0"/>
              <a:t>Equivalent behavior on 2</a:t>
            </a:r>
          </a:p>
          <a:p>
            <a:r>
              <a:rPr lang="en-US" dirty="0" smtClean="0"/>
              <a:t>Acceptable behavior on 3</a:t>
            </a:r>
          </a:p>
          <a:p>
            <a:r>
              <a:rPr lang="en-US" dirty="0" smtClean="0"/>
              <a:t>Different behavior on 3</a:t>
            </a:r>
          </a:p>
          <a:p>
            <a:r>
              <a:rPr lang="en-US" dirty="0" smtClean="0"/>
              <a:t>Source code is not available for the last one</a:t>
            </a:r>
          </a:p>
        </p:txBody>
      </p:sp>
    </p:spTree>
    <p:extLst>
      <p:ext uri="{BB962C8B-B14F-4D97-AF65-F5344CB8AC3E}">
        <p14:creationId xmlns:p14="http://schemas.microsoft.com/office/powerpoint/2010/main" val="3241942133"/>
      </p:ext>
    </p:extLst>
  </p:cSld>
  <p:clrMapOvr>
    <a:masterClrMapping/>
  </p:clrMapOvr>
  <mc:AlternateContent xmlns:mc="http://schemas.openxmlformats.org/markup-compatibility/2006" xmlns:p14="http://schemas.microsoft.com/office/powerpoint/2010/main">
    <mc:Choice Requires="p14">
      <p:transition spd="slow" p14:dur="2000" advTm="76696"/>
    </mc:Choice>
    <mc:Fallback xmlns="">
      <p:transition xmlns:p14="http://schemas.microsoft.com/office/powerpoint/2010/main" spd="slow" advTm="76696"/>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Evaluation</a:t>
            </a:r>
            <a:endParaRPr lang="en-US" b="1" dirty="0"/>
          </a:p>
        </p:txBody>
      </p:sp>
      <p:sp>
        <p:nvSpPr>
          <p:cNvPr id="3" name="Content Placeholder 2"/>
          <p:cNvSpPr>
            <a:spLocks noGrp="1"/>
          </p:cNvSpPr>
          <p:nvPr>
            <p:ph idx="1"/>
          </p:nvPr>
        </p:nvSpPr>
        <p:spPr/>
        <p:txBody>
          <a:bodyPr>
            <a:normAutofit/>
          </a:bodyPr>
          <a:lstStyle/>
          <a:p>
            <a:r>
              <a:rPr lang="en-US" dirty="0" smtClean="0"/>
              <a:t>These collected errors are:</a:t>
            </a:r>
          </a:p>
          <a:p>
            <a:pPr lvl="1"/>
            <a:r>
              <a:rPr lang="en-US" dirty="0" smtClean="0"/>
              <a:t>All null-dereference and divide-by-zero errors in CVE database from Jan 2011 to March 2013</a:t>
            </a:r>
          </a:p>
          <a:p>
            <a:pPr lvl="1"/>
            <a:r>
              <a:rPr lang="en-US" dirty="0" smtClean="0"/>
              <a:t>That we can reproduce in our environment</a:t>
            </a:r>
          </a:p>
          <a:p>
            <a:pPr lvl="1"/>
            <a:endParaRPr lang="en-US" dirty="0" smtClean="0"/>
          </a:p>
          <a:p>
            <a:r>
              <a:rPr lang="en-US" dirty="0" smtClean="0"/>
              <a:t>From 7 large applications </a:t>
            </a:r>
          </a:p>
          <a:p>
            <a:pPr lvl="1"/>
            <a:r>
              <a:rPr lang="en-US" dirty="0" err="1" smtClean="0"/>
              <a:t>Wireshark</a:t>
            </a:r>
            <a:r>
              <a:rPr lang="en-US" dirty="0" smtClean="0"/>
              <a:t>, the </a:t>
            </a:r>
            <a:r>
              <a:rPr lang="en-US" dirty="0" err="1" smtClean="0"/>
              <a:t>Freetype</a:t>
            </a:r>
            <a:r>
              <a:rPr lang="en-US" dirty="0" smtClean="0"/>
              <a:t> library, Claws Mail, </a:t>
            </a:r>
            <a:r>
              <a:rPr lang="en-US" dirty="0" err="1" smtClean="0"/>
              <a:t>Libre</a:t>
            </a:r>
            <a:r>
              <a:rPr lang="en-US" dirty="0" smtClean="0"/>
              <a:t> Office, GIMP, the PHP interpreter, and Chromium.</a:t>
            </a:r>
            <a:endParaRPr lang="en-US" dirty="0"/>
          </a:p>
        </p:txBody>
      </p:sp>
    </p:spTree>
    <p:extLst>
      <p:ext uri="{BB962C8B-B14F-4D97-AF65-F5344CB8AC3E}">
        <p14:creationId xmlns:p14="http://schemas.microsoft.com/office/powerpoint/2010/main" val="2431519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Experimental Results</a:t>
            </a:r>
            <a:endParaRPr lang="en-US" b="1" dirty="0"/>
          </a:p>
        </p:txBody>
      </p:sp>
      <p:sp>
        <p:nvSpPr>
          <p:cNvPr id="3" name="Content Placeholder 2"/>
          <p:cNvSpPr>
            <a:spLocks noGrp="1"/>
          </p:cNvSpPr>
          <p:nvPr>
            <p:ph idx="1"/>
          </p:nvPr>
        </p:nvSpPr>
        <p:spPr>
          <a:xfrm>
            <a:off x="457200" y="1600200"/>
            <a:ext cx="8229600" cy="1880205"/>
          </a:xfrm>
        </p:spPr>
        <p:txBody>
          <a:bodyPr/>
          <a:lstStyle/>
          <a:p>
            <a:r>
              <a:rPr lang="en-US" dirty="0" smtClean="0"/>
              <a:t>Reproduce each error with the collected error triggering input.</a:t>
            </a:r>
          </a:p>
          <a:p>
            <a:r>
              <a:rPr lang="en-US" dirty="0" smtClean="0"/>
              <a:t>Apply RCV to repair each reproduced error.</a:t>
            </a:r>
          </a:p>
        </p:txBody>
      </p:sp>
      <p:graphicFrame>
        <p:nvGraphicFramePr>
          <p:cNvPr id="4" name="Chart 3"/>
          <p:cNvGraphicFramePr/>
          <p:nvPr>
            <p:extLst>
              <p:ext uri="{D42A27DB-BD31-4B8C-83A1-F6EECF244321}">
                <p14:modId xmlns:p14="http://schemas.microsoft.com/office/powerpoint/2010/main" val="3921148292"/>
              </p:ext>
            </p:extLst>
          </p:nvPr>
        </p:nvGraphicFramePr>
        <p:xfrm>
          <a:off x="5147735" y="3205087"/>
          <a:ext cx="3539065" cy="3132817"/>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p:cNvSpPr txBox="1">
            <a:spLocks/>
          </p:cNvSpPr>
          <p:nvPr/>
        </p:nvSpPr>
        <p:spPr>
          <a:xfrm>
            <a:off x="457200" y="3480405"/>
            <a:ext cx="5075162" cy="25291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RCV repairs 17 errors</a:t>
            </a:r>
          </a:p>
        </p:txBody>
      </p:sp>
      <p:sp>
        <p:nvSpPr>
          <p:cNvPr id="6" name="TextBox 5"/>
          <p:cNvSpPr txBox="1"/>
          <p:nvPr/>
        </p:nvSpPr>
        <p:spPr>
          <a:xfrm>
            <a:off x="3011714" y="562428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108058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Experimental Results</a:t>
            </a:r>
            <a:endParaRPr lang="en-US" b="1" dirty="0"/>
          </a:p>
        </p:txBody>
      </p:sp>
      <p:sp>
        <p:nvSpPr>
          <p:cNvPr id="3" name="Content Placeholder 2"/>
          <p:cNvSpPr>
            <a:spLocks noGrp="1"/>
          </p:cNvSpPr>
          <p:nvPr>
            <p:ph idx="1"/>
          </p:nvPr>
        </p:nvSpPr>
        <p:spPr>
          <a:xfrm>
            <a:off x="457200" y="1608556"/>
            <a:ext cx="8229600" cy="1880205"/>
          </a:xfrm>
        </p:spPr>
        <p:txBody>
          <a:bodyPr>
            <a:normAutofit/>
          </a:bodyPr>
          <a:lstStyle/>
          <a:p>
            <a:r>
              <a:rPr lang="en-US" dirty="0" smtClean="0"/>
              <a:t>We compared with the patched version for each error on the collected error triggering input.</a:t>
            </a:r>
          </a:p>
        </p:txBody>
      </p:sp>
      <p:graphicFrame>
        <p:nvGraphicFramePr>
          <p:cNvPr id="4" name="Chart 3"/>
          <p:cNvGraphicFramePr/>
          <p:nvPr>
            <p:extLst>
              <p:ext uri="{D42A27DB-BD31-4B8C-83A1-F6EECF244321}">
                <p14:modId xmlns:p14="http://schemas.microsoft.com/office/powerpoint/2010/main" val="2300700964"/>
              </p:ext>
            </p:extLst>
          </p:nvPr>
        </p:nvGraphicFramePr>
        <p:xfrm>
          <a:off x="5147735" y="3205087"/>
          <a:ext cx="3539065" cy="3132817"/>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p:cNvSpPr txBox="1">
            <a:spLocks/>
          </p:cNvSpPr>
          <p:nvPr/>
        </p:nvSpPr>
        <p:spPr>
          <a:xfrm>
            <a:off x="457200" y="3480404"/>
            <a:ext cx="5075162" cy="26109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Identical output on 12</a:t>
            </a:r>
          </a:p>
          <a:p>
            <a:r>
              <a:rPr lang="en-US" dirty="0" smtClean="0"/>
              <a:t>Equivalent on the rest</a:t>
            </a:r>
          </a:p>
          <a:p>
            <a:pPr lvl="1"/>
            <a:r>
              <a:rPr lang="en-US" dirty="0" smtClean="0"/>
              <a:t>Outputs differ only in error message for the offending input unit.</a:t>
            </a:r>
          </a:p>
        </p:txBody>
      </p:sp>
    </p:spTree>
    <p:extLst>
      <p:ext uri="{BB962C8B-B14F-4D97-AF65-F5344CB8AC3E}">
        <p14:creationId xmlns:p14="http://schemas.microsoft.com/office/powerpoint/2010/main" val="35882724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Performance</a:t>
            </a:r>
            <a:endParaRPr lang="en-US" b="1" dirty="0"/>
          </a:p>
        </p:txBody>
      </p:sp>
      <p:sp>
        <p:nvSpPr>
          <p:cNvPr id="4" name="TextBox 3"/>
          <p:cNvSpPr txBox="1"/>
          <p:nvPr/>
        </p:nvSpPr>
        <p:spPr>
          <a:xfrm>
            <a:off x="1094565" y="2682202"/>
            <a:ext cx="6918316" cy="2062103"/>
          </a:xfrm>
          <a:prstGeom prst="rect">
            <a:avLst/>
          </a:prstGeom>
          <a:noFill/>
        </p:spPr>
        <p:txBody>
          <a:bodyPr wrap="square" rtlCol="0">
            <a:spAutoFit/>
          </a:bodyPr>
          <a:lstStyle/>
          <a:p>
            <a:pPr algn="ctr"/>
            <a:r>
              <a:rPr lang="en-US" sz="3200" dirty="0"/>
              <a:t>RCV incurs negligible overhead during normal </a:t>
            </a:r>
            <a:r>
              <a:rPr lang="en-US" sz="3200" dirty="0" smtClean="0"/>
              <a:t>executions </a:t>
            </a:r>
            <a:r>
              <a:rPr lang="en-US" sz="3200" dirty="0"/>
              <a:t>in our experiments (less than 1%).</a:t>
            </a:r>
          </a:p>
          <a:p>
            <a:endParaRPr lang="en-US" sz="3200" dirty="0"/>
          </a:p>
        </p:txBody>
      </p:sp>
    </p:spTree>
    <p:extLst>
      <p:ext uri="{BB962C8B-B14F-4D97-AF65-F5344CB8AC3E}">
        <p14:creationId xmlns:p14="http://schemas.microsoft.com/office/powerpoint/2010/main" val="2424961987"/>
      </p:ext>
    </p:extLst>
  </p:cSld>
  <p:clrMapOvr>
    <a:masterClrMapping/>
  </p:clrMapOvr>
  <mc:AlternateContent xmlns:mc="http://schemas.openxmlformats.org/markup-compatibility/2006" xmlns:p14="http://schemas.microsoft.com/office/powerpoint/2010/main">
    <mc:Choice Requires="p14">
      <p:transition spd="slow" p14:dur="2000" advTm="11840"/>
    </mc:Choice>
    <mc:Fallback xmlns="">
      <p:transition xmlns:p14="http://schemas.microsoft.com/office/powerpoint/2010/main" spd="slow" advTm="11840"/>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30476" y="2394858"/>
            <a:ext cx="6289524" cy="830997"/>
          </a:xfrm>
          <a:prstGeom prst="rect">
            <a:avLst/>
          </a:prstGeom>
          <a:noFill/>
        </p:spPr>
        <p:txBody>
          <a:bodyPr wrap="square" rtlCol="0">
            <a:spAutoFit/>
          </a:bodyPr>
          <a:lstStyle/>
          <a:p>
            <a:pPr algn="ctr"/>
            <a:r>
              <a:rPr lang="en-US" sz="4800" b="1" dirty="0" smtClean="0"/>
              <a:t>Why does this work?</a:t>
            </a:r>
            <a:endParaRPr lang="en-US" sz="4800" b="1" dirty="0"/>
          </a:p>
        </p:txBody>
      </p:sp>
    </p:spTree>
    <p:extLst>
      <p:ext uri="{BB962C8B-B14F-4D97-AF65-F5344CB8AC3E}">
        <p14:creationId xmlns:p14="http://schemas.microsoft.com/office/powerpoint/2010/main" val="295835153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xmlns:p14="http://schemas.microsoft.com/office/powerpoint/2010/main" spd="slow" advTm="10000"/>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Computation </a:t>
            </a:r>
            <a:r>
              <a:rPr lang="en-US" b="1" dirty="0"/>
              <a:t>P</a:t>
            </a:r>
            <a:r>
              <a:rPr lang="en-US" b="1" dirty="0" smtClean="0"/>
              <a:t>attern</a:t>
            </a:r>
            <a:endParaRPr lang="en-US" b="1" dirty="0"/>
          </a:p>
        </p:txBody>
      </p:sp>
      <p:sp>
        <p:nvSpPr>
          <p:cNvPr id="3" name="Content Placeholder 2"/>
          <p:cNvSpPr>
            <a:spLocks noGrp="1"/>
          </p:cNvSpPr>
          <p:nvPr>
            <p:ph idx="1"/>
          </p:nvPr>
        </p:nvSpPr>
        <p:spPr>
          <a:xfrm>
            <a:off x="457200" y="1600200"/>
            <a:ext cx="8229600" cy="4882848"/>
          </a:xfrm>
        </p:spPr>
        <p:txBody>
          <a:bodyPr>
            <a:normAutofit/>
          </a:bodyPr>
          <a:lstStyle/>
          <a:p>
            <a:r>
              <a:rPr lang="en-US" dirty="0" smtClean="0"/>
              <a:t>Applications process input in units:</a:t>
            </a:r>
          </a:p>
          <a:p>
            <a:endParaRPr lang="en-US" dirty="0" smtClean="0"/>
          </a:p>
          <a:p>
            <a:endParaRPr lang="en-US" dirty="0" smtClean="0"/>
          </a:p>
          <a:p>
            <a:endParaRPr lang="en-US" dirty="0"/>
          </a:p>
          <a:p>
            <a:endParaRPr lang="en-US" dirty="0" smtClean="0"/>
          </a:p>
          <a:p>
            <a:pPr marL="0" indent="0">
              <a:buNone/>
            </a:pPr>
            <a:endParaRPr lang="en-US" dirty="0" smtClean="0"/>
          </a:p>
          <a:p>
            <a:r>
              <a:rPr lang="en-US" dirty="0" smtClean="0"/>
              <a:t>Little or no interaction between computations of different input units.</a:t>
            </a:r>
          </a:p>
        </p:txBody>
      </p:sp>
      <p:pic>
        <p:nvPicPr>
          <p:cNvPr id="7" name="Picture 6"/>
          <p:cNvPicPr>
            <a:picLocks noChangeAspect="1"/>
          </p:cNvPicPr>
          <p:nvPr/>
        </p:nvPicPr>
        <p:blipFill>
          <a:blip r:embed="rId3"/>
          <a:stretch>
            <a:fillRect/>
          </a:stretch>
        </p:blipFill>
        <p:spPr>
          <a:xfrm>
            <a:off x="2487990" y="3011714"/>
            <a:ext cx="1289352" cy="1289352"/>
          </a:xfrm>
          <a:prstGeom prst="rect">
            <a:avLst/>
          </a:prstGeom>
        </p:spPr>
      </p:pic>
      <p:pic>
        <p:nvPicPr>
          <p:cNvPr id="11" name="Picture 10"/>
          <p:cNvPicPr>
            <a:picLocks noChangeAspect="1"/>
          </p:cNvPicPr>
          <p:nvPr/>
        </p:nvPicPr>
        <p:blipFill>
          <a:blip r:embed="rId4"/>
          <a:stretch>
            <a:fillRect/>
          </a:stretch>
        </p:blipFill>
        <p:spPr>
          <a:xfrm>
            <a:off x="6065010" y="2480733"/>
            <a:ext cx="2600394" cy="2623458"/>
          </a:xfrm>
          <a:prstGeom prst="rect">
            <a:avLst/>
          </a:prstGeom>
        </p:spPr>
      </p:pic>
      <p:sp>
        <p:nvSpPr>
          <p:cNvPr id="12" name="Multidocument 11"/>
          <p:cNvSpPr/>
          <p:nvPr/>
        </p:nvSpPr>
        <p:spPr>
          <a:xfrm>
            <a:off x="967620" y="3132667"/>
            <a:ext cx="943428" cy="1071638"/>
          </a:xfrm>
          <a:prstGeom prst="flowChartMulti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Web pages</a:t>
            </a:r>
            <a:endParaRPr lang="en-US" dirty="0"/>
          </a:p>
        </p:txBody>
      </p:sp>
      <p:sp>
        <p:nvSpPr>
          <p:cNvPr id="13" name="Rectangle 12"/>
          <p:cNvSpPr/>
          <p:nvPr/>
        </p:nvSpPr>
        <p:spPr>
          <a:xfrm>
            <a:off x="4305908" y="3011714"/>
            <a:ext cx="1318381" cy="35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Packet1</a:t>
            </a:r>
            <a:endParaRPr lang="en-US" dirty="0"/>
          </a:p>
        </p:txBody>
      </p:sp>
      <p:sp>
        <p:nvSpPr>
          <p:cNvPr id="14" name="Rectangle 13"/>
          <p:cNvSpPr/>
          <p:nvPr/>
        </p:nvSpPr>
        <p:spPr>
          <a:xfrm>
            <a:off x="4305908" y="3410857"/>
            <a:ext cx="1318381" cy="35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Packet2</a:t>
            </a:r>
            <a:endParaRPr lang="en-US" dirty="0"/>
          </a:p>
        </p:txBody>
      </p:sp>
      <p:sp>
        <p:nvSpPr>
          <p:cNvPr id="15" name="Rectangle 14"/>
          <p:cNvSpPr/>
          <p:nvPr/>
        </p:nvSpPr>
        <p:spPr>
          <a:xfrm>
            <a:off x="4305908" y="3817257"/>
            <a:ext cx="1318381" cy="35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Packet3</a:t>
            </a:r>
            <a:endParaRPr lang="en-US" dirty="0"/>
          </a:p>
        </p:txBody>
      </p:sp>
      <p:sp>
        <p:nvSpPr>
          <p:cNvPr id="16" name="Rectangle 15"/>
          <p:cNvSpPr/>
          <p:nvPr/>
        </p:nvSpPr>
        <p:spPr>
          <a:xfrm>
            <a:off x="4305908" y="4247847"/>
            <a:ext cx="1318381" cy="350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Packet4</a:t>
            </a:r>
          </a:p>
        </p:txBody>
      </p:sp>
      <p:cxnSp>
        <p:nvCxnSpPr>
          <p:cNvPr id="18" name="Straight Arrow Connector 17"/>
          <p:cNvCxnSpPr>
            <a:stCxn id="13" idx="3"/>
          </p:cNvCxnSpPr>
          <p:nvPr/>
        </p:nvCxnSpPr>
        <p:spPr>
          <a:xfrm>
            <a:off x="5624289" y="3187095"/>
            <a:ext cx="440721" cy="3991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4" idx="3"/>
            <a:endCxn id="11" idx="1"/>
          </p:cNvCxnSpPr>
          <p:nvPr/>
        </p:nvCxnSpPr>
        <p:spPr>
          <a:xfrm>
            <a:off x="5624289" y="3586238"/>
            <a:ext cx="440721" cy="2062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3"/>
          </p:cNvCxnSpPr>
          <p:nvPr/>
        </p:nvCxnSpPr>
        <p:spPr>
          <a:xfrm>
            <a:off x="5624289" y="3992638"/>
            <a:ext cx="44072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6" idx="3"/>
          </p:cNvCxnSpPr>
          <p:nvPr/>
        </p:nvCxnSpPr>
        <p:spPr>
          <a:xfrm flipV="1">
            <a:off x="5624289" y="4168019"/>
            <a:ext cx="440721" cy="2552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Right Arrow 25"/>
          <p:cNvSpPr/>
          <p:nvPr/>
        </p:nvSpPr>
        <p:spPr>
          <a:xfrm>
            <a:off x="2032000" y="3514877"/>
            <a:ext cx="431800" cy="26609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302861"/>
      </p:ext>
    </p:extLst>
  </p:cSld>
  <p:clrMapOvr>
    <a:masterClrMapping/>
  </p:clrMapOvr>
  <mc:AlternateContent xmlns:mc="http://schemas.openxmlformats.org/markup-compatibility/2006" xmlns:p14="http://schemas.microsoft.com/office/powerpoint/2010/main">
    <mc:Choice Requires="p14">
      <p:transition spd="slow" p14:dur="2000" advTm="45895"/>
    </mc:Choice>
    <mc:Fallback xmlns="">
      <p:transition xmlns:p14="http://schemas.microsoft.com/office/powerpoint/2010/main" spd="slow" advTm="45895"/>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Error Pattern</a:t>
            </a:r>
            <a:endParaRPr lang="en-US" b="1" dirty="0"/>
          </a:p>
        </p:txBody>
      </p:sp>
      <p:sp>
        <p:nvSpPr>
          <p:cNvPr id="3" name="Content Placeholder 2"/>
          <p:cNvSpPr>
            <a:spLocks noGrp="1"/>
          </p:cNvSpPr>
          <p:nvPr>
            <p:ph idx="1"/>
          </p:nvPr>
        </p:nvSpPr>
        <p:spPr/>
        <p:txBody>
          <a:bodyPr/>
          <a:lstStyle/>
          <a:p>
            <a:r>
              <a:rPr lang="en-US" dirty="0" smtClean="0"/>
              <a:t>Errors are triggered by bad input units that applications are not supposed to process</a:t>
            </a:r>
          </a:p>
          <a:p>
            <a:pPr lvl="1"/>
            <a:r>
              <a:rPr lang="en-US" dirty="0" smtClean="0"/>
              <a:t>8 of 18 errors are missing sanity checks</a:t>
            </a:r>
          </a:p>
          <a:p>
            <a:endParaRPr lang="en-US" dirty="0" smtClean="0"/>
          </a:p>
          <a:p>
            <a:r>
              <a:rPr lang="en-US" dirty="0" smtClean="0"/>
              <a:t>Skipping the computation of the offending input units is typically the correct behavior.</a:t>
            </a:r>
          </a:p>
          <a:p>
            <a:pPr lvl="1"/>
            <a:r>
              <a:rPr lang="en-US" dirty="0" smtClean="0"/>
              <a:t>For 12 of 18 errors, the patches skip the computation of the offending input units.</a:t>
            </a:r>
          </a:p>
        </p:txBody>
      </p:sp>
    </p:spTree>
    <p:extLst>
      <p:ext uri="{BB962C8B-B14F-4D97-AF65-F5344CB8AC3E}">
        <p14:creationId xmlns:p14="http://schemas.microsoft.com/office/powerpoint/2010/main" val="3587600518"/>
      </p:ext>
    </p:extLst>
  </p:cSld>
  <p:clrMapOvr>
    <a:masterClrMapping/>
  </p:clrMapOvr>
  <mc:AlternateContent xmlns:mc="http://schemas.openxmlformats.org/markup-compatibility/2006" xmlns:p14="http://schemas.microsoft.com/office/powerpoint/2010/main">
    <mc:Choice Requires="p14">
      <p:transition spd="slow" p14:dur="2000" advTm="41846"/>
    </mc:Choice>
    <mc:Fallback xmlns="">
      <p:transition xmlns:p14="http://schemas.microsoft.com/office/powerpoint/2010/main" spd="slow" advTm="41846"/>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RCV</a:t>
            </a:r>
            <a:endParaRPr lang="en-US" b="1" dirty="0"/>
          </a:p>
        </p:txBody>
      </p:sp>
      <p:sp>
        <p:nvSpPr>
          <p:cNvPr id="5" name="Bevel 4"/>
          <p:cNvSpPr/>
          <p:nvPr/>
        </p:nvSpPr>
        <p:spPr>
          <a:xfrm>
            <a:off x="1936864" y="4184549"/>
            <a:ext cx="3520114" cy="1351948"/>
          </a:xfrm>
          <a:prstGeom prst="beve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Application</a:t>
            </a:r>
            <a:endParaRPr lang="en-US" sz="3200" dirty="0">
              <a:solidFill>
                <a:schemeClr val="tx1"/>
              </a:solidFill>
            </a:endParaRPr>
          </a:p>
        </p:txBody>
      </p:sp>
      <p:sp>
        <p:nvSpPr>
          <p:cNvPr id="6" name="Rectangle 5"/>
          <p:cNvSpPr/>
          <p:nvPr/>
        </p:nvSpPr>
        <p:spPr>
          <a:xfrm>
            <a:off x="1800803" y="2074966"/>
            <a:ext cx="1884869" cy="1019235"/>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solidFill>
                  <a:schemeClr val="tx1"/>
                </a:solidFill>
              </a:rPr>
              <a:t>Lightweight Library</a:t>
            </a:r>
            <a:endParaRPr lang="en-US" sz="2000" dirty="0">
              <a:solidFill>
                <a:schemeClr val="tx1"/>
              </a:solidFill>
            </a:endParaRPr>
          </a:p>
        </p:txBody>
      </p:sp>
      <p:pic>
        <p:nvPicPr>
          <p:cNvPr id="7" name="Picture 6"/>
          <p:cNvPicPr>
            <a:picLocks noChangeAspect="1"/>
          </p:cNvPicPr>
          <p:nvPr/>
        </p:nvPicPr>
        <p:blipFill>
          <a:blip r:embed="rId2">
            <a:clrChange>
              <a:clrFrom>
                <a:srgbClr val="FAFAFA"/>
              </a:clrFrom>
              <a:clrTo>
                <a:srgbClr val="FAFAFA">
                  <a:alpha val="0"/>
                </a:srgbClr>
              </a:clrTo>
            </a:clrChange>
          </a:blip>
          <a:stretch>
            <a:fillRect/>
          </a:stretch>
        </p:blipFill>
        <p:spPr>
          <a:xfrm>
            <a:off x="1614176" y="3094201"/>
            <a:ext cx="1128705" cy="1186951"/>
          </a:xfrm>
          <a:prstGeom prst="rect">
            <a:avLst/>
          </a:prstGeom>
        </p:spPr>
      </p:pic>
      <p:sp>
        <p:nvSpPr>
          <p:cNvPr id="8" name="Rectangle 7"/>
          <p:cNvSpPr/>
          <p:nvPr/>
        </p:nvSpPr>
        <p:spPr>
          <a:xfrm>
            <a:off x="4894875" y="2044923"/>
            <a:ext cx="2633389" cy="114698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900" dirty="0">
                <a:solidFill>
                  <a:srgbClr val="000000"/>
                </a:solidFill>
              </a:rPr>
              <a:t>Recovery Shepherding System</a:t>
            </a:r>
          </a:p>
        </p:txBody>
      </p:sp>
      <p:cxnSp>
        <p:nvCxnSpPr>
          <p:cNvPr id="10" name="Straight Connector 9"/>
          <p:cNvCxnSpPr>
            <a:stCxn id="6" idx="2"/>
          </p:cNvCxnSpPr>
          <p:nvPr/>
        </p:nvCxnSpPr>
        <p:spPr>
          <a:xfrm flipH="1">
            <a:off x="2742881" y="3094201"/>
            <a:ext cx="357" cy="1055941"/>
          </a:xfrm>
          <a:prstGeom prst="line">
            <a:avLst/>
          </a:prstGeom>
          <a:ln>
            <a:tailEnd type="arrow" w="lg" len="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053121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RCV Recovery Pattern</a:t>
            </a:r>
            <a:endParaRPr lang="en-US" b="1" dirty="0"/>
          </a:p>
        </p:txBody>
      </p:sp>
      <p:sp>
        <p:nvSpPr>
          <p:cNvPr id="3" name="Content Placeholder 2"/>
          <p:cNvSpPr>
            <a:spLocks noGrp="1"/>
          </p:cNvSpPr>
          <p:nvPr>
            <p:ph idx="1"/>
          </p:nvPr>
        </p:nvSpPr>
        <p:spPr/>
        <p:txBody>
          <a:bodyPr>
            <a:normAutofit/>
          </a:bodyPr>
          <a:lstStyle/>
          <a:p>
            <a:r>
              <a:rPr lang="en-US" dirty="0" smtClean="0"/>
              <a:t>RCV recovery nullifies the computation of the input unit for 14 of 18 errors, because:</a:t>
            </a:r>
          </a:p>
          <a:p>
            <a:pPr lvl="1"/>
            <a:r>
              <a:rPr lang="en-US" dirty="0" smtClean="0"/>
              <a:t>Discard updates via null-write to data structures</a:t>
            </a:r>
          </a:p>
          <a:p>
            <a:pPr lvl="1"/>
            <a:r>
              <a:rPr lang="en-US" dirty="0" smtClean="0"/>
              <a:t>Discard calls to null-address</a:t>
            </a:r>
          </a:p>
          <a:p>
            <a:pPr lvl="1"/>
            <a:r>
              <a:rPr lang="en-US" dirty="0" smtClean="0"/>
              <a:t>Hit anticipated error checks</a:t>
            </a:r>
          </a:p>
          <a:p>
            <a:pPr lvl="1"/>
            <a:r>
              <a:rPr lang="en-US" dirty="0" smtClean="0"/>
              <a:t>Zero input fields in the error triggering input unit</a:t>
            </a:r>
          </a:p>
          <a:p>
            <a:r>
              <a:rPr lang="en-US" dirty="0" smtClean="0"/>
              <a:t>Often identical behavior to the patch</a:t>
            </a:r>
          </a:p>
        </p:txBody>
      </p:sp>
    </p:spTree>
    <p:extLst>
      <p:ext uri="{BB962C8B-B14F-4D97-AF65-F5344CB8AC3E}">
        <p14:creationId xmlns:p14="http://schemas.microsoft.com/office/powerpoint/2010/main" val="1657882410"/>
      </p:ext>
    </p:extLst>
  </p:cSld>
  <p:clrMapOvr>
    <a:masterClrMapping/>
  </p:clrMapOvr>
  <mc:AlternateContent xmlns:mc="http://schemas.openxmlformats.org/markup-compatibility/2006" xmlns:p14="http://schemas.microsoft.com/office/powerpoint/2010/main">
    <mc:Choice Requires="p14">
      <p:transition spd="slow" p14:dur="2000" advTm="54482"/>
    </mc:Choice>
    <mc:Fallback xmlns="">
      <p:transition xmlns:p14="http://schemas.microsoft.com/office/powerpoint/2010/main" spd="slow" advTm="54482"/>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RCV Overview</a:t>
            </a:r>
            <a:endParaRPr lang="en-US" b="1" dirty="0"/>
          </a:p>
        </p:txBody>
      </p:sp>
      <p:grpSp>
        <p:nvGrpSpPr>
          <p:cNvPr id="11" name="Group 10"/>
          <p:cNvGrpSpPr/>
          <p:nvPr/>
        </p:nvGrpSpPr>
        <p:grpSpPr>
          <a:xfrm>
            <a:off x="1614176" y="2044923"/>
            <a:ext cx="5914088" cy="3491574"/>
            <a:chOff x="1973461" y="2415957"/>
            <a:chExt cx="5007607" cy="2811327"/>
          </a:xfrm>
        </p:grpSpPr>
        <p:sp>
          <p:nvSpPr>
            <p:cNvPr id="5" name="Bevel 4"/>
            <p:cNvSpPr/>
            <p:nvPr/>
          </p:nvSpPr>
          <p:spPr>
            <a:xfrm>
              <a:off x="2246689" y="4138730"/>
              <a:ext cx="2980569" cy="1088554"/>
            </a:xfrm>
            <a:prstGeom prst="beve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Application</a:t>
              </a:r>
              <a:endParaRPr lang="en-US" sz="3200" dirty="0">
                <a:solidFill>
                  <a:schemeClr val="tx1"/>
                </a:solidFill>
              </a:endParaRPr>
            </a:p>
          </p:txBody>
        </p:sp>
        <p:sp>
          <p:nvSpPr>
            <p:cNvPr id="6" name="Rectangle 5"/>
            <p:cNvSpPr/>
            <p:nvPr/>
          </p:nvSpPr>
          <p:spPr>
            <a:xfrm>
              <a:off x="2131483" y="2440147"/>
              <a:ext cx="1595966" cy="82066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solidFill>
                    <a:schemeClr val="tx1"/>
                  </a:solidFill>
                </a:rPr>
                <a:t>Lightweight Library</a:t>
              </a:r>
              <a:endParaRPr lang="en-US" sz="2000" dirty="0">
                <a:solidFill>
                  <a:schemeClr val="tx1"/>
                </a:solidFill>
              </a:endParaRPr>
            </a:p>
          </p:txBody>
        </p:sp>
        <p:pic>
          <p:nvPicPr>
            <p:cNvPr id="7" name="Picture 6"/>
            <p:cNvPicPr>
              <a:picLocks noChangeAspect="1"/>
            </p:cNvPicPr>
            <p:nvPr/>
          </p:nvPicPr>
          <p:blipFill>
            <a:blip r:embed="rId2">
              <a:clrChange>
                <a:clrFrom>
                  <a:srgbClr val="FAFAFA"/>
                </a:clrFrom>
                <a:clrTo>
                  <a:srgbClr val="FAFAFA">
                    <a:alpha val="0"/>
                  </a:srgbClr>
                </a:clrTo>
              </a:clrChange>
            </a:blip>
            <a:stretch>
              <a:fillRect/>
            </a:stretch>
          </p:blipFill>
          <p:spPr>
            <a:xfrm>
              <a:off x="1973461" y="3260809"/>
              <a:ext cx="955703" cy="955703"/>
            </a:xfrm>
            <a:prstGeom prst="rect">
              <a:avLst/>
            </a:prstGeom>
          </p:spPr>
        </p:pic>
        <p:sp>
          <p:nvSpPr>
            <p:cNvPr id="8" name="Rectangle 7"/>
            <p:cNvSpPr/>
            <p:nvPr/>
          </p:nvSpPr>
          <p:spPr>
            <a:xfrm>
              <a:off x="4751311" y="2415957"/>
              <a:ext cx="2229757" cy="92352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900" dirty="0">
                  <a:solidFill>
                    <a:srgbClr val="000000"/>
                  </a:solidFill>
                </a:rPr>
                <a:t>Recovery Shepherding System</a:t>
              </a:r>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flipH="1">
              <a:off x="3727448" y="2533718"/>
              <a:ext cx="1023862" cy="662609"/>
            </a:xfrm>
            <a:prstGeom prst="rect">
              <a:avLst/>
            </a:prstGeom>
          </p:spPr>
        </p:pic>
        <p:cxnSp>
          <p:nvCxnSpPr>
            <p:cNvPr id="10" name="Straight Connector 9"/>
            <p:cNvCxnSpPr>
              <a:stCxn id="6" idx="2"/>
            </p:cNvCxnSpPr>
            <p:nvPr/>
          </p:nvCxnSpPr>
          <p:spPr>
            <a:xfrm flipH="1">
              <a:off x="2929164" y="3260809"/>
              <a:ext cx="302" cy="850217"/>
            </a:xfrm>
            <a:prstGeom prst="line">
              <a:avLst/>
            </a:prstGeom>
            <a:ln>
              <a:tailEnd type="arrow" w="lg" len="lg"/>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9726490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30476" y="2394858"/>
            <a:ext cx="6456808" cy="830997"/>
          </a:xfrm>
          <a:prstGeom prst="rect">
            <a:avLst/>
          </a:prstGeom>
          <a:noFill/>
        </p:spPr>
        <p:txBody>
          <a:bodyPr wrap="square" rtlCol="0">
            <a:spAutoFit/>
          </a:bodyPr>
          <a:lstStyle/>
          <a:p>
            <a:pPr algn="ctr"/>
            <a:r>
              <a:rPr lang="en-US" sz="4800" b="1" dirty="0" smtClean="0"/>
              <a:t>Recovery Shepherding</a:t>
            </a:r>
            <a:endParaRPr lang="en-US" sz="4800" b="1" dirty="0"/>
          </a:p>
        </p:txBody>
      </p:sp>
    </p:spTree>
    <p:extLst>
      <p:ext uri="{BB962C8B-B14F-4D97-AF65-F5344CB8AC3E}">
        <p14:creationId xmlns:p14="http://schemas.microsoft.com/office/powerpoint/2010/main" val="823297449"/>
      </p:ext>
    </p:extLst>
  </p:cSld>
  <p:clrMapOvr>
    <a:masterClrMapping/>
  </p:clrMapOvr>
  <mc:AlternateContent xmlns:mc="http://schemas.openxmlformats.org/markup-compatibility/2006" xmlns:p14="http://schemas.microsoft.com/office/powerpoint/2010/main">
    <mc:Choice Requires="p14">
      <p:transition spd="slow" p14:dur="2000" advTm="12694"/>
    </mc:Choice>
    <mc:Fallback xmlns="">
      <p:transition xmlns:p14="http://schemas.microsoft.com/office/powerpoint/2010/main" spd="slow" advTm="12694"/>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Concerns about RCV</a:t>
            </a:r>
            <a:endParaRPr lang="en-US" b="1" dirty="0"/>
          </a:p>
        </p:txBody>
      </p:sp>
      <p:sp>
        <p:nvSpPr>
          <p:cNvPr id="3" name="Content Placeholder 2"/>
          <p:cNvSpPr>
            <a:spLocks noGrp="1"/>
          </p:cNvSpPr>
          <p:nvPr>
            <p:ph idx="1"/>
          </p:nvPr>
        </p:nvSpPr>
        <p:spPr>
          <a:xfrm>
            <a:off x="457200" y="1624390"/>
            <a:ext cx="8229600" cy="4525963"/>
          </a:xfrm>
        </p:spPr>
        <p:txBody>
          <a:bodyPr>
            <a:normAutofit/>
          </a:bodyPr>
          <a:lstStyle/>
          <a:p>
            <a:r>
              <a:rPr lang="en-US" dirty="0" smtClean="0"/>
              <a:t>RCV manufactures zero values for null-read, null-call, and divide-by-zero instructions as results</a:t>
            </a:r>
          </a:p>
          <a:p>
            <a:pPr lvl="1"/>
            <a:r>
              <a:rPr lang="en-US" dirty="0" smtClean="0"/>
              <a:t>How these values influence the execution?</a:t>
            </a:r>
          </a:p>
          <a:p>
            <a:endParaRPr lang="en-US" dirty="0" smtClean="0"/>
          </a:p>
          <a:p>
            <a:r>
              <a:rPr lang="en-US" dirty="0" smtClean="0"/>
              <a:t>Does the error-triggering process influences other good processes during recovery?</a:t>
            </a:r>
          </a:p>
        </p:txBody>
      </p:sp>
    </p:spTree>
    <p:extLst>
      <p:ext uri="{BB962C8B-B14F-4D97-AF65-F5344CB8AC3E}">
        <p14:creationId xmlns:p14="http://schemas.microsoft.com/office/powerpoint/2010/main" val="489625593"/>
      </p:ext>
    </p:extLst>
  </p:cSld>
  <p:clrMapOvr>
    <a:masterClrMapping/>
  </p:clrMapOvr>
  <mc:AlternateContent xmlns:mc="http://schemas.openxmlformats.org/markup-compatibility/2006" xmlns:p14="http://schemas.microsoft.com/office/powerpoint/2010/main">
    <mc:Choice Requires="p14">
      <p:transition spd="slow" p14:dur="2000" advTm="29854"/>
    </mc:Choice>
    <mc:Fallback xmlns="">
      <p:transition xmlns:p14="http://schemas.microsoft.com/office/powerpoint/2010/main" spd="slow" advTm="29854"/>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Intercept Signals</a:t>
            </a:r>
          </a:p>
        </p:txBody>
      </p:sp>
      <p:sp>
        <p:nvSpPr>
          <p:cNvPr id="13" name="Rounded Rectangle 12"/>
          <p:cNvSpPr/>
          <p:nvPr/>
        </p:nvSpPr>
        <p:spPr>
          <a:xfrm>
            <a:off x="6762689" y="1816099"/>
            <a:ext cx="1803157" cy="701772"/>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solidFill>
                  <a:schemeClr val="tx1"/>
                </a:solidFill>
              </a:rPr>
              <a:t>Intercept Signals</a:t>
            </a:r>
            <a:endParaRPr lang="en-US" sz="2200" dirty="0">
              <a:solidFill>
                <a:schemeClr val="tx1"/>
              </a:solidFill>
            </a:endParaRPr>
          </a:p>
        </p:txBody>
      </p:sp>
      <p:sp>
        <p:nvSpPr>
          <p:cNvPr id="30" name="Bevel 29"/>
          <p:cNvSpPr/>
          <p:nvPr/>
        </p:nvSpPr>
        <p:spPr>
          <a:xfrm>
            <a:off x="1131811" y="3676970"/>
            <a:ext cx="2980569" cy="1088554"/>
          </a:xfrm>
          <a:prstGeom prst="beve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Application</a:t>
            </a:r>
            <a:endParaRPr lang="en-US" sz="3200" dirty="0">
              <a:solidFill>
                <a:schemeClr val="tx1"/>
              </a:solidFill>
            </a:endParaRPr>
          </a:p>
        </p:txBody>
      </p:sp>
      <p:sp>
        <p:nvSpPr>
          <p:cNvPr id="31" name="Rectangle 30"/>
          <p:cNvSpPr/>
          <p:nvPr/>
        </p:nvSpPr>
        <p:spPr>
          <a:xfrm>
            <a:off x="1016605" y="1978387"/>
            <a:ext cx="1595966" cy="82066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solidFill>
                  <a:schemeClr val="tx1"/>
                </a:solidFill>
              </a:rPr>
              <a:t>Lightweight Library</a:t>
            </a:r>
            <a:endParaRPr lang="en-US" sz="2000" dirty="0">
              <a:solidFill>
                <a:schemeClr val="tx1"/>
              </a:solidFill>
            </a:endParaRPr>
          </a:p>
        </p:txBody>
      </p:sp>
      <p:pic>
        <p:nvPicPr>
          <p:cNvPr id="32" name="Picture 31"/>
          <p:cNvPicPr>
            <a:picLocks noChangeAspect="1"/>
          </p:cNvPicPr>
          <p:nvPr/>
        </p:nvPicPr>
        <p:blipFill>
          <a:blip r:embed="rId3">
            <a:clrChange>
              <a:clrFrom>
                <a:srgbClr val="FAFAFA"/>
              </a:clrFrom>
              <a:clrTo>
                <a:srgbClr val="FAFAFA">
                  <a:alpha val="0"/>
                </a:srgbClr>
              </a:clrTo>
            </a:clrChange>
          </a:blip>
          <a:stretch>
            <a:fillRect/>
          </a:stretch>
        </p:blipFill>
        <p:spPr>
          <a:xfrm>
            <a:off x="858583" y="2799049"/>
            <a:ext cx="955703" cy="955703"/>
          </a:xfrm>
          <a:prstGeom prst="rect">
            <a:avLst/>
          </a:prstGeom>
        </p:spPr>
      </p:pic>
      <p:sp>
        <p:nvSpPr>
          <p:cNvPr id="33" name="Rectangle 32"/>
          <p:cNvSpPr/>
          <p:nvPr/>
        </p:nvSpPr>
        <p:spPr>
          <a:xfrm>
            <a:off x="3636433" y="1954197"/>
            <a:ext cx="2229757" cy="92352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900" dirty="0">
                <a:solidFill>
                  <a:srgbClr val="000000"/>
                </a:solidFill>
              </a:rPr>
              <a:t>Recovery Shepherding System</a:t>
            </a:r>
          </a:p>
        </p:txBody>
      </p:sp>
      <p:cxnSp>
        <p:nvCxnSpPr>
          <p:cNvPr id="37" name="Straight Connector 36"/>
          <p:cNvCxnSpPr>
            <a:stCxn id="31" idx="2"/>
          </p:cNvCxnSpPr>
          <p:nvPr/>
        </p:nvCxnSpPr>
        <p:spPr>
          <a:xfrm flipH="1">
            <a:off x="1814286" y="2799049"/>
            <a:ext cx="302" cy="850217"/>
          </a:xfrm>
          <a:prstGeom prst="line">
            <a:avLst/>
          </a:prstGeom>
          <a:ln>
            <a:tailEnd type="arrow" w="lg" len="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042843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Intercept Signals</a:t>
            </a:r>
            <a:endParaRPr lang="en-US" b="1" dirty="0"/>
          </a:p>
        </p:txBody>
      </p:sp>
      <p:sp>
        <p:nvSpPr>
          <p:cNvPr id="3" name="Content Placeholder 2"/>
          <p:cNvSpPr>
            <a:spLocks noGrp="1"/>
          </p:cNvSpPr>
          <p:nvPr>
            <p:ph idx="1"/>
          </p:nvPr>
        </p:nvSpPr>
        <p:spPr>
          <a:xfrm>
            <a:off x="457200" y="1624390"/>
            <a:ext cx="8229600" cy="4525963"/>
          </a:xfrm>
        </p:spPr>
        <p:txBody>
          <a:bodyPr>
            <a:normAutofit fontScale="92500"/>
          </a:bodyPr>
          <a:lstStyle/>
          <a:p>
            <a:r>
              <a:rPr lang="en-US" dirty="0" smtClean="0"/>
              <a:t>Design choice: Minimize the normal execution overhead</a:t>
            </a:r>
          </a:p>
          <a:p>
            <a:r>
              <a:rPr lang="en-US" dirty="0" smtClean="0"/>
              <a:t>Use LD_PRELOAD to load a lightweight library that registers signal handlers to intercept signals:</a:t>
            </a:r>
          </a:p>
          <a:p>
            <a:pPr lvl="1"/>
            <a:r>
              <a:rPr lang="en-US" dirty="0" smtClean="0"/>
              <a:t>SIGFPE (divide-by-zero error)</a:t>
            </a:r>
          </a:p>
          <a:p>
            <a:pPr lvl="1"/>
            <a:r>
              <a:rPr lang="en-US" dirty="0" smtClean="0"/>
              <a:t>SIGSEGV (null-dereference error)</a:t>
            </a:r>
            <a:endParaRPr lang="en-US" dirty="0"/>
          </a:p>
          <a:p>
            <a:r>
              <a:rPr lang="en-US" dirty="0" smtClean="0"/>
              <a:t>Recovery shepherding system that uses binary instrumentation is not running during normal execution.</a:t>
            </a:r>
          </a:p>
        </p:txBody>
      </p:sp>
    </p:spTree>
    <p:extLst>
      <p:ext uri="{BB962C8B-B14F-4D97-AF65-F5344CB8AC3E}">
        <p14:creationId xmlns:p14="http://schemas.microsoft.com/office/powerpoint/2010/main" val="1435989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Intercept Signals</a:t>
            </a:r>
            <a:endParaRPr lang="en-US" b="1" dirty="0"/>
          </a:p>
        </p:txBody>
      </p:sp>
      <p:sp>
        <p:nvSpPr>
          <p:cNvPr id="3" name="Content Placeholder 2"/>
          <p:cNvSpPr>
            <a:spLocks noGrp="1"/>
          </p:cNvSpPr>
          <p:nvPr>
            <p:ph idx="1"/>
          </p:nvPr>
        </p:nvSpPr>
        <p:spPr>
          <a:xfrm>
            <a:off x="457200" y="1624390"/>
            <a:ext cx="8229600" cy="4525963"/>
          </a:xfrm>
        </p:spPr>
        <p:txBody>
          <a:bodyPr>
            <a:normAutofit/>
          </a:bodyPr>
          <a:lstStyle/>
          <a:p>
            <a:r>
              <a:rPr lang="en-US" dirty="0" smtClean="0"/>
              <a:t>Register signal handlers to intercept signals:</a:t>
            </a:r>
          </a:p>
          <a:p>
            <a:pPr lvl="1"/>
            <a:r>
              <a:rPr lang="en-US" dirty="0" smtClean="0"/>
              <a:t>SIGFPE (divide-by-zero error)</a:t>
            </a:r>
          </a:p>
          <a:p>
            <a:pPr lvl="1"/>
            <a:r>
              <a:rPr lang="en-US" dirty="0" smtClean="0"/>
              <a:t>SIGSEGV (null-dereference error)</a:t>
            </a:r>
            <a:endParaRPr lang="en-US" dirty="0"/>
          </a:p>
          <a:p>
            <a:endParaRPr lang="en-US" dirty="0" smtClean="0"/>
          </a:p>
          <a:p>
            <a:r>
              <a:rPr lang="en-US" dirty="0" smtClean="0"/>
              <a:t>Detect null-dereference and divide-by-zero errors</a:t>
            </a:r>
          </a:p>
          <a:p>
            <a:pPr lvl="1"/>
            <a:r>
              <a:rPr lang="en-US" dirty="0" smtClean="0"/>
              <a:t>Prevent program crashes</a:t>
            </a:r>
          </a:p>
          <a:p>
            <a:pPr lvl="1"/>
            <a:r>
              <a:rPr lang="en-US" dirty="0" smtClean="0"/>
              <a:t>Invoke recovery shepherding system</a:t>
            </a:r>
          </a:p>
        </p:txBody>
      </p:sp>
    </p:spTree>
    <p:extLst>
      <p:ext uri="{BB962C8B-B14F-4D97-AF65-F5344CB8AC3E}">
        <p14:creationId xmlns:p14="http://schemas.microsoft.com/office/powerpoint/2010/main" val="17686962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Attach</a:t>
            </a:r>
            <a:endParaRPr lang="en-US" b="1" dirty="0"/>
          </a:p>
        </p:txBody>
      </p:sp>
      <p:sp>
        <p:nvSpPr>
          <p:cNvPr id="16" name="Rounded Rectangle 15"/>
          <p:cNvSpPr/>
          <p:nvPr/>
        </p:nvSpPr>
        <p:spPr>
          <a:xfrm>
            <a:off x="6762689" y="1816099"/>
            <a:ext cx="1803157" cy="701772"/>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solidFill>
                  <a:schemeClr val="tx1"/>
                </a:solidFill>
              </a:rPr>
              <a:t>Intercept Signals</a:t>
            </a:r>
            <a:endParaRPr lang="en-US" sz="2200" dirty="0">
              <a:solidFill>
                <a:schemeClr val="tx1"/>
              </a:solidFill>
            </a:endParaRPr>
          </a:p>
        </p:txBody>
      </p:sp>
      <p:sp>
        <p:nvSpPr>
          <p:cNvPr id="17" name="Rounded Rectangle 16"/>
          <p:cNvSpPr/>
          <p:nvPr/>
        </p:nvSpPr>
        <p:spPr>
          <a:xfrm>
            <a:off x="6762689" y="2719427"/>
            <a:ext cx="1803157" cy="701772"/>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Attach</a:t>
            </a:r>
          </a:p>
        </p:txBody>
      </p:sp>
      <p:cxnSp>
        <p:nvCxnSpPr>
          <p:cNvPr id="21" name="Straight Arrow Connector 20"/>
          <p:cNvCxnSpPr>
            <a:stCxn id="16" idx="2"/>
            <a:endCxn id="17" idx="0"/>
          </p:cNvCxnSpPr>
          <p:nvPr/>
        </p:nvCxnSpPr>
        <p:spPr>
          <a:xfrm>
            <a:off x="7664268" y="2517871"/>
            <a:ext cx="0" cy="2015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Bevel 31"/>
          <p:cNvSpPr/>
          <p:nvPr/>
        </p:nvSpPr>
        <p:spPr>
          <a:xfrm>
            <a:off x="1131811" y="3676970"/>
            <a:ext cx="2980569" cy="1088554"/>
          </a:xfrm>
          <a:prstGeom prst="beve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Application</a:t>
            </a:r>
            <a:endParaRPr lang="en-US" sz="3200" dirty="0">
              <a:solidFill>
                <a:schemeClr val="tx1"/>
              </a:solidFill>
            </a:endParaRPr>
          </a:p>
        </p:txBody>
      </p:sp>
      <p:sp>
        <p:nvSpPr>
          <p:cNvPr id="33" name="Rectangle 32"/>
          <p:cNvSpPr/>
          <p:nvPr/>
        </p:nvSpPr>
        <p:spPr>
          <a:xfrm>
            <a:off x="1016605" y="1978387"/>
            <a:ext cx="1595966" cy="82066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solidFill>
                  <a:schemeClr val="tx1"/>
                </a:solidFill>
              </a:rPr>
              <a:t>Lightweight Library</a:t>
            </a:r>
            <a:endParaRPr lang="en-US" sz="2000" dirty="0">
              <a:solidFill>
                <a:schemeClr val="tx1"/>
              </a:solidFill>
            </a:endParaRPr>
          </a:p>
        </p:txBody>
      </p:sp>
      <p:pic>
        <p:nvPicPr>
          <p:cNvPr id="34" name="Picture 33"/>
          <p:cNvPicPr>
            <a:picLocks noChangeAspect="1"/>
          </p:cNvPicPr>
          <p:nvPr/>
        </p:nvPicPr>
        <p:blipFill>
          <a:blip r:embed="rId2">
            <a:clrChange>
              <a:clrFrom>
                <a:srgbClr val="FAFAFA"/>
              </a:clrFrom>
              <a:clrTo>
                <a:srgbClr val="FAFAFA">
                  <a:alpha val="0"/>
                </a:srgbClr>
              </a:clrTo>
            </a:clrChange>
          </a:blip>
          <a:stretch>
            <a:fillRect/>
          </a:stretch>
        </p:blipFill>
        <p:spPr>
          <a:xfrm>
            <a:off x="858583" y="2799049"/>
            <a:ext cx="955703" cy="955703"/>
          </a:xfrm>
          <a:prstGeom prst="rect">
            <a:avLst/>
          </a:prstGeom>
        </p:spPr>
      </p:pic>
      <p:sp>
        <p:nvSpPr>
          <p:cNvPr id="35" name="Rectangle 34"/>
          <p:cNvSpPr/>
          <p:nvPr/>
        </p:nvSpPr>
        <p:spPr>
          <a:xfrm>
            <a:off x="3636433" y="1954197"/>
            <a:ext cx="2229757" cy="92352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900" dirty="0">
                <a:solidFill>
                  <a:srgbClr val="000000"/>
                </a:solidFill>
              </a:rPr>
              <a:t>Recovery Shepherding System</a:t>
            </a:r>
          </a:p>
        </p:txBody>
      </p:sp>
      <p:pic>
        <p:nvPicPr>
          <p:cNvPr id="36" name="Picture 35"/>
          <p:cNvPicPr>
            <a:picLocks noChangeAspect="1"/>
          </p:cNvPicPr>
          <p:nvPr/>
        </p:nvPicPr>
        <p:blipFill>
          <a:blip r:embed="rId3">
            <a:clrChange>
              <a:clrFrom>
                <a:srgbClr val="FFFFFF"/>
              </a:clrFrom>
              <a:clrTo>
                <a:srgbClr val="FFFFFF">
                  <a:alpha val="0"/>
                </a:srgbClr>
              </a:clrTo>
            </a:clrChange>
          </a:blip>
          <a:stretch>
            <a:fillRect/>
          </a:stretch>
        </p:blipFill>
        <p:spPr>
          <a:xfrm flipH="1">
            <a:off x="2612570" y="2071958"/>
            <a:ext cx="1023862" cy="662609"/>
          </a:xfrm>
          <a:prstGeom prst="rect">
            <a:avLst/>
          </a:prstGeom>
        </p:spPr>
      </p:pic>
      <p:cxnSp>
        <p:nvCxnSpPr>
          <p:cNvPr id="39" name="Straight Connector 38"/>
          <p:cNvCxnSpPr>
            <a:stCxn id="33" idx="2"/>
          </p:cNvCxnSpPr>
          <p:nvPr/>
        </p:nvCxnSpPr>
        <p:spPr>
          <a:xfrm flipH="1">
            <a:off x="1814286" y="2799049"/>
            <a:ext cx="302" cy="850217"/>
          </a:xfrm>
          <a:prstGeom prst="line">
            <a:avLst/>
          </a:prstGeom>
          <a:ln>
            <a:tailEnd type="arrow" w="lg" len="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732117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Attach</a:t>
            </a:r>
            <a:endParaRPr lang="en-US" b="1" dirty="0"/>
          </a:p>
        </p:txBody>
      </p:sp>
      <p:sp>
        <p:nvSpPr>
          <p:cNvPr id="16" name="Rounded Rectangle 15"/>
          <p:cNvSpPr/>
          <p:nvPr/>
        </p:nvSpPr>
        <p:spPr>
          <a:xfrm>
            <a:off x="6762689" y="1816099"/>
            <a:ext cx="1803157" cy="701772"/>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solidFill>
                  <a:schemeClr val="tx1"/>
                </a:solidFill>
              </a:rPr>
              <a:t>Intercept Signals</a:t>
            </a:r>
            <a:endParaRPr lang="en-US" sz="2200" dirty="0">
              <a:solidFill>
                <a:schemeClr val="tx1"/>
              </a:solidFill>
            </a:endParaRPr>
          </a:p>
        </p:txBody>
      </p:sp>
      <p:sp>
        <p:nvSpPr>
          <p:cNvPr id="17" name="Rounded Rectangle 16"/>
          <p:cNvSpPr/>
          <p:nvPr/>
        </p:nvSpPr>
        <p:spPr>
          <a:xfrm>
            <a:off x="6762689" y="2719427"/>
            <a:ext cx="1803157" cy="701772"/>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Attach</a:t>
            </a:r>
          </a:p>
        </p:txBody>
      </p:sp>
      <p:cxnSp>
        <p:nvCxnSpPr>
          <p:cNvPr id="21" name="Straight Arrow Connector 20"/>
          <p:cNvCxnSpPr>
            <a:stCxn id="16" idx="2"/>
            <a:endCxn id="17" idx="0"/>
          </p:cNvCxnSpPr>
          <p:nvPr/>
        </p:nvCxnSpPr>
        <p:spPr>
          <a:xfrm>
            <a:off x="7664268" y="2517871"/>
            <a:ext cx="0" cy="2015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Bevel 31"/>
          <p:cNvSpPr/>
          <p:nvPr/>
        </p:nvSpPr>
        <p:spPr>
          <a:xfrm>
            <a:off x="1131811" y="3676970"/>
            <a:ext cx="2980569" cy="1088554"/>
          </a:xfrm>
          <a:prstGeom prst="beve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Application</a:t>
            </a:r>
            <a:endParaRPr lang="en-US" sz="3200" dirty="0">
              <a:solidFill>
                <a:schemeClr val="tx1"/>
              </a:solidFill>
            </a:endParaRPr>
          </a:p>
        </p:txBody>
      </p:sp>
      <p:sp>
        <p:nvSpPr>
          <p:cNvPr id="33" name="Rectangle 32"/>
          <p:cNvSpPr/>
          <p:nvPr/>
        </p:nvSpPr>
        <p:spPr>
          <a:xfrm>
            <a:off x="1016605" y="1978387"/>
            <a:ext cx="1595966" cy="82066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solidFill>
                  <a:schemeClr val="tx1"/>
                </a:solidFill>
              </a:rPr>
              <a:t>Lightweight Library</a:t>
            </a:r>
            <a:endParaRPr lang="en-US" sz="2000" dirty="0">
              <a:solidFill>
                <a:schemeClr val="tx1"/>
              </a:solidFill>
            </a:endParaRPr>
          </a:p>
        </p:txBody>
      </p:sp>
      <p:sp>
        <p:nvSpPr>
          <p:cNvPr id="35" name="Rectangle 34"/>
          <p:cNvSpPr/>
          <p:nvPr/>
        </p:nvSpPr>
        <p:spPr>
          <a:xfrm>
            <a:off x="3636433" y="1954197"/>
            <a:ext cx="2229757" cy="92352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900" dirty="0">
                <a:solidFill>
                  <a:srgbClr val="000000"/>
                </a:solidFill>
              </a:rPr>
              <a:t>Recovery Shepherding System</a:t>
            </a:r>
          </a:p>
        </p:txBody>
      </p:sp>
      <p:cxnSp>
        <p:nvCxnSpPr>
          <p:cNvPr id="4" name="Elbow Connector 3"/>
          <p:cNvCxnSpPr>
            <a:stCxn id="35" idx="2"/>
            <a:endCxn id="32" idx="0"/>
          </p:cNvCxnSpPr>
          <p:nvPr/>
        </p:nvCxnSpPr>
        <p:spPr>
          <a:xfrm rot="5400000">
            <a:off x="3760082" y="3230016"/>
            <a:ext cx="1343529" cy="638932"/>
          </a:xfrm>
          <a:prstGeom prst="bentConnector2">
            <a:avLst/>
          </a:prstGeom>
          <a:ln>
            <a:tailEnd type="arrow" w="lg" len="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689060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Repair Strategies</a:t>
            </a:r>
          </a:p>
        </p:txBody>
      </p:sp>
      <p:sp>
        <p:nvSpPr>
          <p:cNvPr id="11" name="Rounded Rectangle 10"/>
          <p:cNvSpPr/>
          <p:nvPr/>
        </p:nvSpPr>
        <p:spPr>
          <a:xfrm>
            <a:off x="6762689" y="1816099"/>
            <a:ext cx="1803157" cy="701772"/>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solidFill>
                  <a:schemeClr val="tx1"/>
                </a:solidFill>
              </a:rPr>
              <a:t>Intercept Signals</a:t>
            </a:r>
            <a:endParaRPr lang="en-US" sz="2200" dirty="0">
              <a:solidFill>
                <a:schemeClr val="tx1"/>
              </a:solidFill>
            </a:endParaRPr>
          </a:p>
        </p:txBody>
      </p:sp>
      <p:sp>
        <p:nvSpPr>
          <p:cNvPr id="13" name="Rounded Rectangle 12"/>
          <p:cNvSpPr/>
          <p:nvPr/>
        </p:nvSpPr>
        <p:spPr>
          <a:xfrm>
            <a:off x="6762689" y="2719427"/>
            <a:ext cx="1803157" cy="701772"/>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Attach</a:t>
            </a:r>
          </a:p>
        </p:txBody>
      </p:sp>
      <p:sp>
        <p:nvSpPr>
          <p:cNvPr id="14" name="Rounded Rectangle 13"/>
          <p:cNvSpPr/>
          <p:nvPr/>
        </p:nvSpPr>
        <p:spPr>
          <a:xfrm>
            <a:off x="6762689" y="3649266"/>
            <a:ext cx="1803157" cy="701772"/>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Repair</a:t>
            </a:r>
          </a:p>
        </p:txBody>
      </p:sp>
      <p:cxnSp>
        <p:nvCxnSpPr>
          <p:cNvPr id="17" name="Straight Arrow Connector 16"/>
          <p:cNvCxnSpPr>
            <a:stCxn id="11" idx="2"/>
            <a:endCxn id="13" idx="0"/>
          </p:cNvCxnSpPr>
          <p:nvPr/>
        </p:nvCxnSpPr>
        <p:spPr>
          <a:xfrm>
            <a:off x="7664268" y="2517871"/>
            <a:ext cx="0" cy="2015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2"/>
            <a:endCxn id="14" idx="0"/>
          </p:cNvCxnSpPr>
          <p:nvPr/>
        </p:nvCxnSpPr>
        <p:spPr>
          <a:xfrm>
            <a:off x="7664268" y="3421199"/>
            <a:ext cx="0" cy="2280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Bevel 36"/>
          <p:cNvSpPr/>
          <p:nvPr/>
        </p:nvSpPr>
        <p:spPr>
          <a:xfrm>
            <a:off x="1131811" y="3676970"/>
            <a:ext cx="2980569" cy="1088554"/>
          </a:xfrm>
          <a:prstGeom prst="beve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Application</a:t>
            </a:r>
            <a:endParaRPr lang="en-US" sz="3200" dirty="0">
              <a:solidFill>
                <a:schemeClr val="tx1"/>
              </a:solidFill>
            </a:endParaRPr>
          </a:p>
        </p:txBody>
      </p:sp>
      <p:sp>
        <p:nvSpPr>
          <p:cNvPr id="38" name="Rectangle 37"/>
          <p:cNvSpPr/>
          <p:nvPr/>
        </p:nvSpPr>
        <p:spPr>
          <a:xfrm>
            <a:off x="1016605" y="1978387"/>
            <a:ext cx="1595966" cy="82066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solidFill>
                  <a:schemeClr val="tx1"/>
                </a:solidFill>
              </a:rPr>
              <a:t>Lightweight Library</a:t>
            </a:r>
            <a:endParaRPr lang="en-US" sz="2000" dirty="0">
              <a:solidFill>
                <a:schemeClr val="tx1"/>
              </a:solidFill>
            </a:endParaRPr>
          </a:p>
        </p:txBody>
      </p:sp>
      <p:sp>
        <p:nvSpPr>
          <p:cNvPr id="39" name="Rectangle 38"/>
          <p:cNvSpPr/>
          <p:nvPr/>
        </p:nvSpPr>
        <p:spPr>
          <a:xfrm>
            <a:off x="3636433" y="1954197"/>
            <a:ext cx="2229757" cy="92352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900" dirty="0">
                <a:solidFill>
                  <a:srgbClr val="000000"/>
                </a:solidFill>
              </a:rPr>
              <a:t>Recovery Shepherding System</a:t>
            </a:r>
          </a:p>
        </p:txBody>
      </p:sp>
      <p:cxnSp>
        <p:nvCxnSpPr>
          <p:cNvPr id="40" name="Elbow Connector 39"/>
          <p:cNvCxnSpPr>
            <a:stCxn id="39" idx="2"/>
            <a:endCxn id="37" idx="0"/>
          </p:cNvCxnSpPr>
          <p:nvPr/>
        </p:nvCxnSpPr>
        <p:spPr>
          <a:xfrm rot="5400000">
            <a:off x="3760082" y="3230016"/>
            <a:ext cx="1343529" cy="638932"/>
          </a:xfrm>
          <a:prstGeom prst="bentConnector2">
            <a:avLst/>
          </a:prstGeom>
          <a:ln>
            <a:tailEnd type="arrow" w="lg" len="lg"/>
          </a:ln>
        </p:spPr>
        <p:style>
          <a:lnRef idx="2">
            <a:schemeClr val="dk1"/>
          </a:lnRef>
          <a:fillRef idx="0">
            <a:schemeClr val="dk1"/>
          </a:fillRef>
          <a:effectRef idx="1">
            <a:schemeClr val="dk1"/>
          </a:effectRef>
          <a:fontRef idx="minor">
            <a:schemeClr val="tx1"/>
          </a:fontRef>
        </p:style>
      </p:cxnSp>
      <p:pic>
        <p:nvPicPr>
          <p:cNvPr id="36" name="Picture 35"/>
          <p:cNvPicPr>
            <a:picLocks noChangeAspect="1"/>
          </p:cNvPicPr>
          <p:nvPr/>
        </p:nvPicPr>
        <p:blipFill>
          <a:blip r:embed="rId2">
            <a:clrChange>
              <a:clrFrom>
                <a:srgbClr val="FFFFFF"/>
              </a:clrFrom>
              <a:clrTo>
                <a:srgbClr val="FFFFFF">
                  <a:alpha val="0"/>
                </a:srgbClr>
              </a:clrTo>
            </a:clrChange>
            <a:duotone>
              <a:prstClr val="black"/>
              <a:schemeClr val="accent2">
                <a:tint val="45000"/>
                <a:satMod val="400000"/>
              </a:schemeClr>
            </a:duotone>
          </a:blip>
          <a:stretch>
            <a:fillRect/>
          </a:stretch>
        </p:blipFill>
        <p:spPr>
          <a:xfrm>
            <a:off x="3884617" y="2898196"/>
            <a:ext cx="770002" cy="1331650"/>
          </a:xfrm>
          <a:prstGeom prst="rect">
            <a:avLst/>
          </a:prstGeom>
        </p:spPr>
      </p:pic>
    </p:spTree>
    <p:extLst>
      <p:ext uri="{BB962C8B-B14F-4D97-AF65-F5344CB8AC3E}">
        <p14:creationId xmlns:p14="http://schemas.microsoft.com/office/powerpoint/2010/main" val="2249047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RCV</a:t>
            </a:r>
            <a:endParaRPr lang="en-US" b="1" dirty="0"/>
          </a:p>
        </p:txBody>
      </p:sp>
      <p:sp>
        <p:nvSpPr>
          <p:cNvPr id="3" name="Content Placeholder 2"/>
          <p:cNvSpPr>
            <a:spLocks noGrp="1"/>
          </p:cNvSpPr>
          <p:nvPr>
            <p:ph idx="1"/>
          </p:nvPr>
        </p:nvSpPr>
        <p:spPr/>
        <p:txBody>
          <a:bodyPr>
            <a:normAutofit/>
          </a:bodyPr>
          <a:lstStyle/>
          <a:p>
            <a:r>
              <a:rPr lang="en-US" dirty="0" smtClean="0"/>
              <a:t>RCV enables applications to recover from program crashes that are caused by:</a:t>
            </a:r>
          </a:p>
          <a:p>
            <a:pPr lvl="1"/>
            <a:r>
              <a:rPr lang="en-US" dirty="0" smtClean="0"/>
              <a:t>Divide-by-zero errors</a:t>
            </a:r>
          </a:p>
          <a:p>
            <a:pPr lvl="1"/>
            <a:r>
              <a:rPr lang="en-US" dirty="0" smtClean="0"/>
              <a:t>Null-dereference errors</a:t>
            </a:r>
            <a:endParaRPr lang="en-US" dirty="0"/>
          </a:p>
          <a:p>
            <a:r>
              <a:rPr lang="en-US" dirty="0" smtClean="0"/>
              <a:t>Goal: enables the applications to continue productively</a:t>
            </a:r>
          </a:p>
          <a:p>
            <a:pPr lvl="1"/>
            <a:r>
              <a:rPr lang="en-US" dirty="0" smtClean="0"/>
              <a:t>Avoid losing unsaved data</a:t>
            </a:r>
          </a:p>
          <a:p>
            <a:pPr lvl="1"/>
            <a:r>
              <a:rPr lang="en-US" dirty="0" smtClean="0"/>
              <a:t>Provide better user experience</a:t>
            </a:r>
            <a:endParaRPr lang="en-US" dirty="0"/>
          </a:p>
        </p:txBody>
      </p:sp>
    </p:spTree>
    <p:extLst>
      <p:ext uri="{BB962C8B-B14F-4D97-AF65-F5344CB8AC3E}">
        <p14:creationId xmlns:p14="http://schemas.microsoft.com/office/powerpoint/2010/main" val="42360113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Repair Strategies</a:t>
            </a:r>
            <a:endParaRPr lang="en-US" b="1" dirty="0"/>
          </a:p>
        </p:txBody>
      </p:sp>
      <p:sp>
        <p:nvSpPr>
          <p:cNvPr id="3" name="Content Placeholder 2"/>
          <p:cNvSpPr>
            <a:spLocks noGrp="1"/>
          </p:cNvSpPr>
          <p:nvPr>
            <p:ph idx="1"/>
          </p:nvPr>
        </p:nvSpPr>
        <p:spPr/>
        <p:txBody>
          <a:bodyPr/>
          <a:lstStyle/>
          <a:p>
            <a:r>
              <a:rPr lang="en-US" dirty="0" smtClean="0"/>
              <a:t>Multiple cascading errors may occur, RCV repairs each of them.</a:t>
            </a:r>
          </a:p>
          <a:p>
            <a:endParaRPr lang="en-US" dirty="0"/>
          </a:p>
          <a:p>
            <a:r>
              <a:rPr lang="en-US" dirty="0" smtClean="0"/>
              <a:t>Null-dereference errors in a loop</a:t>
            </a:r>
          </a:p>
          <a:p>
            <a:pPr lvl="1"/>
            <a:r>
              <a:rPr lang="en-US" dirty="0" smtClean="0"/>
              <a:t>The same error occurs more than 5 times </a:t>
            </a:r>
          </a:p>
          <a:p>
            <a:pPr lvl="1"/>
            <a:r>
              <a:rPr lang="en-US" dirty="0" smtClean="0"/>
              <a:t>Jump out of the loop</a:t>
            </a:r>
          </a:p>
          <a:p>
            <a:pPr marL="457200" lvl="1" indent="0">
              <a:buNone/>
            </a:pPr>
            <a:endParaRPr lang="en-US" dirty="0" smtClean="0"/>
          </a:p>
        </p:txBody>
      </p:sp>
    </p:spTree>
    <p:extLst>
      <p:ext uri="{BB962C8B-B14F-4D97-AF65-F5344CB8AC3E}">
        <p14:creationId xmlns:p14="http://schemas.microsoft.com/office/powerpoint/2010/main" val="9821627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Error Containment</a:t>
            </a:r>
            <a:endParaRPr lang="en-US" b="1" dirty="0"/>
          </a:p>
        </p:txBody>
      </p:sp>
      <p:sp>
        <p:nvSpPr>
          <p:cNvPr id="13" name="Rounded Rectangle 12"/>
          <p:cNvSpPr/>
          <p:nvPr/>
        </p:nvSpPr>
        <p:spPr>
          <a:xfrm>
            <a:off x="6762689" y="1816099"/>
            <a:ext cx="1803157" cy="701772"/>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solidFill>
                  <a:schemeClr val="tx1"/>
                </a:solidFill>
              </a:rPr>
              <a:t>Intercept Signals</a:t>
            </a:r>
            <a:endParaRPr lang="en-US" sz="2200" dirty="0">
              <a:solidFill>
                <a:schemeClr val="tx1"/>
              </a:solidFill>
            </a:endParaRPr>
          </a:p>
        </p:txBody>
      </p:sp>
      <p:sp>
        <p:nvSpPr>
          <p:cNvPr id="14" name="Rounded Rectangle 13"/>
          <p:cNvSpPr/>
          <p:nvPr/>
        </p:nvSpPr>
        <p:spPr>
          <a:xfrm>
            <a:off x="6762689" y="2719427"/>
            <a:ext cx="1803157" cy="701772"/>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Attach</a:t>
            </a:r>
          </a:p>
        </p:txBody>
      </p:sp>
      <p:sp>
        <p:nvSpPr>
          <p:cNvPr id="16" name="Rounded Rectangle 15"/>
          <p:cNvSpPr/>
          <p:nvPr/>
        </p:nvSpPr>
        <p:spPr>
          <a:xfrm>
            <a:off x="6762689" y="3649266"/>
            <a:ext cx="1803157" cy="701772"/>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Repair</a:t>
            </a:r>
          </a:p>
        </p:txBody>
      </p:sp>
      <p:sp>
        <p:nvSpPr>
          <p:cNvPr id="17" name="Rounded Rectangle 16"/>
          <p:cNvSpPr/>
          <p:nvPr/>
        </p:nvSpPr>
        <p:spPr>
          <a:xfrm>
            <a:off x="6762689" y="4601762"/>
            <a:ext cx="1803157" cy="701772"/>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dirty="0" smtClean="0">
                <a:solidFill>
                  <a:schemeClr val="tx1"/>
                </a:solidFill>
              </a:rPr>
              <a:t>Containment</a:t>
            </a:r>
          </a:p>
        </p:txBody>
      </p:sp>
      <p:cxnSp>
        <p:nvCxnSpPr>
          <p:cNvPr id="19" name="Straight Arrow Connector 18"/>
          <p:cNvCxnSpPr>
            <a:stCxn id="13" idx="2"/>
            <a:endCxn id="14" idx="0"/>
          </p:cNvCxnSpPr>
          <p:nvPr/>
        </p:nvCxnSpPr>
        <p:spPr>
          <a:xfrm>
            <a:off x="7664268" y="2517871"/>
            <a:ext cx="0" cy="2015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4" idx="2"/>
            <a:endCxn id="16" idx="0"/>
          </p:cNvCxnSpPr>
          <p:nvPr/>
        </p:nvCxnSpPr>
        <p:spPr>
          <a:xfrm>
            <a:off x="7664268" y="3421199"/>
            <a:ext cx="0" cy="2280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6" idx="2"/>
          </p:cNvCxnSpPr>
          <p:nvPr/>
        </p:nvCxnSpPr>
        <p:spPr>
          <a:xfrm>
            <a:off x="7664268" y="4351038"/>
            <a:ext cx="0" cy="2507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Bevel 34"/>
          <p:cNvSpPr/>
          <p:nvPr/>
        </p:nvSpPr>
        <p:spPr>
          <a:xfrm>
            <a:off x="1122285" y="5037621"/>
            <a:ext cx="2980569" cy="550379"/>
          </a:xfrm>
          <a:prstGeom prst="beve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dirty="0" smtClean="0">
                <a:solidFill>
                  <a:schemeClr val="tx1"/>
                </a:solidFill>
              </a:rPr>
              <a:t>Other</a:t>
            </a:r>
            <a:r>
              <a:rPr lang="zh-CN" altLang="en-US" sz="2400" dirty="0" smtClean="0">
                <a:solidFill>
                  <a:schemeClr val="tx1"/>
                </a:solidFill>
              </a:rPr>
              <a:t> </a:t>
            </a:r>
            <a:r>
              <a:rPr lang="en-US" altLang="zh-CN" sz="2400" dirty="0" smtClean="0">
                <a:solidFill>
                  <a:schemeClr val="tx1"/>
                </a:solidFill>
              </a:rPr>
              <a:t>Process</a:t>
            </a:r>
            <a:r>
              <a:rPr lang="zh-CN" altLang="en-US" sz="2400" dirty="0" smtClean="0">
                <a:solidFill>
                  <a:schemeClr val="tx1"/>
                </a:solidFill>
              </a:rPr>
              <a:t> </a:t>
            </a:r>
            <a:r>
              <a:rPr lang="zh-CN" altLang="zh-CN" sz="2400" dirty="0" smtClean="0">
                <a:solidFill>
                  <a:schemeClr val="tx1"/>
                </a:solidFill>
              </a:rPr>
              <a:t>1</a:t>
            </a:r>
            <a:endParaRPr lang="en-US" sz="2400" dirty="0">
              <a:solidFill>
                <a:schemeClr val="tx1"/>
              </a:solidFill>
            </a:endParaRPr>
          </a:p>
        </p:txBody>
      </p:sp>
      <p:sp>
        <p:nvSpPr>
          <p:cNvPr id="36" name="Bevel 35"/>
          <p:cNvSpPr/>
          <p:nvPr/>
        </p:nvSpPr>
        <p:spPr>
          <a:xfrm>
            <a:off x="1122285" y="5709960"/>
            <a:ext cx="2980569" cy="550379"/>
          </a:xfrm>
          <a:prstGeom prst="beve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dirty="0" smtClean="0">
                <a:solidFill>
                  <a:schemeClr val="tx1"/>
                </a:solidFill>
              </a:rPr>
              <a:t>Other</a:t>
            </a:r>
            <a:r>
              <a:rPr lang="zh-CN" altLang="en-US" sz="2400" dirty="0" smtClean="0">
                <a:solidFill>
                  <a:schemeClr val="tx1"/>
                </a:solidFill>
              </a:rPr>
              <a:t> </a:t>
            </a:r>
            <a:r>
              <a:rPr lang="en-US" altLang="zh-CN" sz="2400" dirty="0" smtClean="0">
                <a:solidFill>
                  <a:schemeClr val="tx1"/>
                </a:solidFill>
              </a:rPr>
              <a:t>Process</a:t>
            </a:r>
            <a:r>
              <a:rPr lang="zh-CN" altLang="en-US" sz="2400" dirty="0" smtClean="0">
                <a:solidFill>
                  <a:schemeClr val="tx1"/>
                </a:solidFill>
              </a:rPr>
              <a:t> </a:t>
            </a:r>
            <a:r>
              <a:rPr lang="zh-CN" altLang="zh-CN" sz="2400" dirty="0">
                <a:solidFill>
                  <a:schemeClr val="tx1"/>
                </a:solidFill>
              </a:rPr>
              <a:t>2</a:t>
            </a:r>
            <a:endParaRPr lang="en-US" sz="2400" dirty="0">
              <a:solidFill>
                <a:schemeClr val="tx1"/>
              </a:solidFill>
            </a:endParaRPr>
          </a:p>
        </p:txBody>
      </p:sp>
      <p:sp>
        <p:nvSpPr>
          <p:cNvPr id="38" name="Bevel 37"/>
          <p:cNvSpPr/>
          <p:nvPr/>
        </p:nvSpPr>
        <p:spPr>
          <a:xfrm>
            <a:off x="1131811" y="3676970"/>
            <a:ext cx="2980569" cy="1088554"/>
          </a:xfrm>
          <a:prstGeom prst="beve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Application</a:t>
            </a:r>
            <a:endParaRPr lang="en-US" sz="3200" dirty="0">
              <a:solidFill>
                <a:schemeClr val="tx1"/>
              </a:solidFill>
            </a:endParaRPr>
          </a:p>
        </p:txBody>
      </p:sp>
      <p:sp>
        <p:nvSpPr>
          <p:cNvPr id="39" name="Rectangle 38"/>
          <p:cNvSpPr/>
          <p:nvPr/>
        </p:nvSpPr>
        <p:spPr>
          <a:xfrm>
            <a:off x="1016605" y="1978387"/>
            <a:ext cx="1595966" cy="82066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solidFill>
                  <a:schemeClr val="tx1"/>
                </a:solidFill>
              </a:rPr>
              <a:t>Lightweight Library</a:t>
            </a:r>
            <a:endParaRPr lang="en-US" sz="2000" dirty="0">
              <a:solidFill>
                <a:schemeClr val="tx1"/>
              </a:solidFill>
            </a:endParaRPr>
          </a:p>
        </p:txBody>
      </p:sp>
      <p:sp>
        <p:nvSpPr>
          <p:cNvPr id="40" name="Rectangle 39"/>
          <p:cNvSpPr/>
          <p:nvPr/>
        </p:nvSpPr>
        <p:spPr>
          <a:xfrm>
            <a:off x="3636433" y="1954197"/>
            <a:ext cx="2229757" cy="92352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900" dirty="0" smtClean="0">
                <a:solidFill>
                  <a:srgbClr val="000000"/>
                </a:solidFill>
              </a:rPr>
              <a:t>Recovery Shepherding System</a:t>
            </a:r>
            <a:endParaRPr lang="en-US" sz="1900" dirty="0">
              <a:solidFill>
                <a:srgbClr val="000000"/>
              </a:solidFill>
            </a:endParaRPr>
          </a:p>
        </p:txBody>
      </p:sp>
      <p:cxnSp>
        <p:nvCxnSpPr>
          <p:cNvPr id="41" name="Elbow Connector 40"/>
          <p:cNvCxnSpPr>
            <a:stCxn id="40" idx="2"/>
            <a:endCxn id="38" idx="0"/>
          </p:cNvCxnSpPr>
          <p:nvPr/>
        </p:nvCxnSpPr>
        <p:spPr>
          <a:xfrm rot="5400000">
            <a:off x="3760082" y="3230016"/>
            <a:ext cx="1343529" cy="638932"/>
          </a:xfrm>
          <a:prstGeom prst="bentConnector2">
            <a:avLst/>
          </a:prstGeom>
          <a:ln>
            <a:tailEnd type="arrow" w="lg" len="lg"/>
          </a:ln>
        </p:spPr>
        <p:style>
          <a:lnRef idx="2">
            <a:schemeClr val="dk1"/>
          </a:lnRef>
          <a:fillRef idx="0">
            <a:schemeClr val="dk1"/>
          </a:fillRef>
          <a:effectRef idx="1">
            <a:schemeClr val="dk1"/>
          </a:effectRef>
          <a:fontRef idx="minor">
            <a:schemeClr val="tx1"/>
          </a:fontRef>
        </p:style>
      </p:cxnSp>
      <p:sp>
        <p:nvSpPr>
          <p:cNvPr id="8" name="Rectangle 7"/>
          <p:cNvSpPr/>
          <p:nvPr/>
        </p:nvSpPr>
        <p:spPr>
          <a:xfrm>
            <a:off x="888999" y="3421199"/>
            <a:ext cx="3447143" cy="1513658"/>
          </a:xfrm>
          <a:prstGeom prst="rect">
            <a:avLst/>
          </a:prstGeom>
          <a:noFill/>
          <a:ln w="76200" cmpd="tri">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a:off x="4751313" y="3349189"/>
            <a:ext cx="800401" cy="872058"/>
          </a:xfrm>
          <a:prstGeom prst="rect">
            <a:avLst/>
          </a:prstGeom>
        </p:spPr>
      </p:pic>
    </p:spTree>
    <p:extLst>
      <p:ext uri="{BB962C8B-B14F-4D97-AF65-F5344CB8AC3E}">
        <p14:creationId xmlns:p14="http://schemas.microsoft.com/office/powerpoint/2010/main" val="2249047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Track Manufactured Values</a:t>
            </a:r>
            <a:endParaRPr lang="en-US" b="1" dirty="0"/>
          </a:p>
        </p:txBody>
      </p:sp>
      <p:sp>
        <p:nvSpPr>
          <p:cNvPr id="3" name="Content Placeholder 2"/>
          <p:cNvSpPr>
            <a:spLocks noGrp="1"/>
          </p:cNvSpPr>
          <p:nvPr>
            <p:ph idx="1"/>
          </p:nvPr>
        </p:nvSpPr>
        <p:spPr>
          <a:xfrm>
            <a:off x="457200" y="1600200"/>
            <a:ext cx="8229600" cy="1808955"/>
          </a:xfrm>
        </p:spPr>
        <p:txBody>
          <a:bodyPr>
            <a:normAutofit/>
          </a:bodyPr>
          <a:lstStyle/>
          <a:p>
            <a:r>
              <a:rPr lang="en-US" dirty="0" smtClean="0"/>
              <a:t>Recovery shepherding system uses dynamic taint analysis to track how manufactured values influence the continued execution.</a:t>
            </a:r>
          </a:p>
        </p:txBody>
      </p:sp>
      <p:sp>
        <p:nvSpPr>
          <p:cNvPr id="4" name="TextBox 3"/>
          <p:cNvSpPr txBox="1"/>
          <p:nvPr/>
        </p:nvSpPr>
        <p:spPr>
          <a:xfrm>
            <a:off x="1083859" y="3601337"/>
            <a:ext cx="3428086" cy="2308324"/>
          </a:xfrm>
          <a:prstGeom prst="rect">
            <a:avLst/>
          </a:prstGeom>
          <a:noFill/>
        </p:spPr>
        <p:txBody>
          <a:bodyPr wrap="square" rtlCol="0">
            <a:spAutoFit/>
          </a:bodyPr>
          <a:lstStyle/>
          <a:p>
            <a:r>
              <a:rPr lang="en-US" dirty="0" smtClean="0">
                <a:solidFill>
                  <a:srgbClr val="000000"/>
                </a:solidFill>
                <a:latin typeface="Menlo"/>
                <a:ea typeface="Menlo"/>
                <a:cs typeface="Menlo"/>
              </a:rPr>
              <a:t>a </a:t>
            </a:r>
            <a:r>
              <a:rPr lang="en-US" dirty="0">
                <a:solidFill>
                  <a:srgbClr val="000000"/>
                </a:solidFill>
                <a:latin typeface="Menlo"/>
                <a:ea typeface="Menlo"/>
                <a:cs typeface="Menlo"/>
              </a:rPr>
              <a:t>= </a:t>
            </a:r>
            <a:r>
              <a:rPr lang="en-US" dirty="0">
                <a:solidFill>
                  <a:srgbClr val="BB2CA2"/>
                </a:solidFill>
                <a:latin typeface="Menlo"/>
                <a:ea typeface="Menlo"/>
                <a:cs typeface="Menlo"/>
              </a:rPr>
              <a:t>new</a:t>
            </a:r>
            <a:r>
              <a:rPr lang="en-US" dirty="0">
                <a:solidFill>
                  <a:srgbClr val="000000"/>
                </a:solidFill>
                <a:latin typeface="Menlo"/>
                <a:ea typeface="Menlo"/>
                <a:cs typeface="Menlo"/>
              </a:rPr>
              <a:t> </a:t>
            </a:r>
            <a:r>
              <a:rPr lang="en-US" dirty="0" err="1">
                <a:solidFill>
                  <a:srgbClr val="BB2CA2"/>
                </a:solidFill>
                <a:latin typeface="Menlo"/>
                <a:ea typeface="Menlo"/>
                <a:cs typeface="Menlo"/>
              </a:rPr>
              <a:t>int</a:t>
            </a:r>
            <a:r>
              <a:rPr lang="en-US" dirty="0">
                <a:solidFill>
                  <a:srgbClr val="000000"/>
                </a:solidFill>
                <a:latin typeface="Menlo"/>
                <a:ea typeface="Menlo"/>
                <a:cs typeface="Menlo"/>
              </a:rPr>
              <a:t>[n]</a:t>
            </a:r>
            <a:r>
              <a:rPr lang="en-US" dirty="0" smtClean="0">
                <a:solidFill>
                  <a:srgbClr val="000000"/>
                </a:solidFill>
                <a:latin typeface="Menlo"/>
                <a:ea typeface="Menlo"/>
                <a:cs typeface="Menlo"/>
              </a:rPr>
              <a:t>;</a:t>
            </a:r>
          </a:p>
          <a:p>
            <a:r>
              <a:rPr lang="en-US" dirty="0" smtClean="0">
                <a:solidFill>
                  <a:srgbClr val="BB2CA2"/>
                </a:solidFill>
                <a:latin typeface="Menlo"/>
                <a:ea typeface="Menlo"/>
                <a:cs typeface="Menlo"/>
              </a:rPr>
              <a:t>for</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r>
              <a:rPr lang="en-US" dirty="0" err="1">
                <a:solidFill>
                  <a:srgbClr val="BB2CA2"/>
                </a:solidFill>
                <a:latin typeface="Menlo"/>
                <a:ea typeface="Menlo"/>
                <a:cs typeface="Menlo"/>
              </a:rPr>
              <a:t>int</a:t>
            </a:r>
            <a:r>
              <a:rPr lang="en-US" dirty="0">
                <a:solidFill>
                  <a:srgbClr val="000000"/>
                </a:solidFill>
                <a:latin typeface="Menlo"/>
                <a:ea typeface="Menlo"/>
                <a:cs typeface="Menlo"/>
              </a:rPr>
              <a:t> </a:t>
            </a:r>
            <a:r>
              <a:rPr lang="en-US" dirty="0" err="1" smtClean="0">
                <a:solidFill>
                  <a:srgbClr val="000000"/>
                </a:solidFill>
                <a:latin typeface="Menlo"/>
                <a:ea typeface="Menlo"/>
                <a:cs typeface="Menlo"/>
              </a:rPr>
              <a:t>i</a:t>
            </a:r>
            <a:r>
              <a:rPr lang="en-US" dirty="0" smtClean="0">
                <a:solidFill>
                  <a:srgbClr val="000000"/>
                </a:solidFill>
                <a:latin typeface="Menlo"/>
                <a:ea typeface="Menlo"/>
                <a:cs typeface="Menlo"/>
              </a:rPr>
              <a:t>=</a:t>
            </a:r>
            <a:r>
              <a:rPr lang="en-US" dirty="0" smtClean="0">
                <a:solidFill>
                  <a:srgbClr val="2629D9"/>
                </a:solidFill>
                <a:latin typeface="Menlo"/>
                <a:ea typeface="Menlo"/>
                <a:cs typeface="Menlo"/>
              </a:rPr>
              <a:t>0</a:t>
            </a:r>
            <a:r>
              <a:rPr lang="en-US" dirty="0" smtClean="0">
                <a:solidFill>
                  <a:srgbClr val="000000"/>
                </a:solidFill>
                <a:latin typeface="Menlo"/>
                <a:ea typeface="Menlo"/>
                <a:cs typeface="Menlo"/>
              </a:rPr>
              <a:t>;i&lt;</a:t>
            </a:r>
            <a:r>
              <a:rPr lang="en-US" dirty="0" err="1" smtClean="0">
                <a:solidFill>
                  <a:srgbClr val="000000"/>
                </a:solidFill>
                <a:latin typeface="Menlo"/>
                <a:ea typeface="Menlo"/>
                <a:cs typeface="Menlo"/>
              </a:rPr>
              <a:t>n;i</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 = </a:t>
            </a:r>
            <a:r>
              <a:rPr lang="en-US" b="1" dirty="0" err="1">
                <a:solidFill>
                  <a:schemeClr val="accent2"/>
                </a:solidFill>
                <a:latin typeface="Menlo"/>
                <a:ea typeface="Menlo"/>
                <a:cs typeface="Menlo"/>
              </a:rPr>
              <a:t>call_null</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memcpy</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memset</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t>
            </a:r>
            <a:r>
              <a:rPr lang="en-US" dirty="0">
                <a:solidFill>
                  <a:srgbClr val="2629D9"/>
                </a:solidFill>
                <a:latin typeface="Menlo"/>
                <a:ea typeface="Menlo"/>
                <a:cs typeface="Menlo"/>
              </a:rPr>
              <a:t>0</a:t>
            </a:r>
            <a:r>
              <a:rPr lang="en-US" dirty="0">
                <a:solidFill>
                  <a:srgbClr val="000000"/>
                </a:solidFill>
                <a:latin typeface="Menlo"/>
                <a:ea typeface="Menlo"/>
                <a:cs typeface="Menlo"/>
              </a:rPr>
              <a:t>,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smtClean="0">
                <a:solidFill>
                  <a:srgbClr val="BB2CA2"/>
                </a:solidFill>
                <a:latin typeface="Menlo"/>
                <a:ea typeface="Menlo"/>
                <a:cs typeface="Menlo"/>
              </a:rPr>
              <a:t>delete</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a:t>
            </a:r>
            <a:endParaRPr lang="en-US" dirty="0" smtClean="0"/>
          </a:p>
        </p:txBody>
      </p:sp>
      <p:sp>
        <p:nvSpPr>
          <p:cNvPr id="5" name="Rectangle 4"/>
          <p:cNvSpPr/>
          <p:nvPr/>
        </p:nvSpPr>
        <p:spPr>
          <a:xfrm>
            <a:off x="4954789" y="3801874"/>
            <a:ext cx="492972"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6" name="Rectangle 5"/>
          <p:cNvSpPr/>
          <p:nvPr/>
        </p:nvSpPr>
        <p:spPr>
          <a:xfrm>
            <a:off x="5447761" y="3801875"/>
            <a:ext cx="868968"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a:t>
            </a:r>
            <a:endParaRPr lang="en-US" dirty="0"/>
          </a:p>
        </p:txBody>
      </p:sp>
      <p:sp>
        <p:nvSpPr>
          <p:cNvPr id="7" name="Rectangle 6"/>
          <p:cNvSpPr/>
          <p:nvPr/>
        </p:nvSpPr>
        <p:spPr>
          <a:xfrm>
            <a:off x="6316729" y="3801875"/>
            <a:ext cx="392705"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8" name="Rectangle 7"/>
          <p:cNvSpPr/>
          <p:nvPr/>
        </p:nvSpPr>
        <p:spPr>
          <a:xfrm>
            <a:off x="6709434" y="3801875"/>
            <a:ext cx="863484"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tmp</a:t>
            </a:r>
            <a:endParaRPr lang="en-US" dirty="0"/>
          </a:p>
        </p:txBody>
      </p:sp>
      <p:sp>
        <p:nvSpPr>
          <p:cNvPr id="9" name="Rectangle 8"/>
          <p:cNvSpPr/>
          <p:nvPr/>
        </p:nvSpPr>
        <p:spPr>
          <a:xfrm>
            <a:off x="7572918" y="3801875"/>
            <a:ext cx="439968"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cxnSp>
        <p:nvCxnSpPr>
          <p:cNvPr id="11" name="Straight Arrow Connector 10"/>
          <p:cNvCxnSpPr/>
          <p:nvPr/>
        </p:nvCxnSpPr>
        <p:spPr>
          <a:xfrm>
            <a:off x="660081" y="4336644"/>
            <a:ext cx="423778"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2923859"/>
      </p:ext>
    </p:extLst>
  </p:cSld>
  <p:clrMapOvr>
    <a:masterClrMapping/>
  </p:clrMapOvr>
  <mc:AlternateContent xmlns:mc="http://schemas.openxmlformats.org/markup-compatibility/2006" xmlns:p14="http://schemas.microsoft.com/office/powerpoint/2010/main">
    <mc:Choice Requires="p14">
      <p:transition spd="slow" p14:dur="2000" advTm="13490"/>
    </mc:Choice>
    <mc:Fallback xmlns="">
      <p:transition xmlns:p14="http://schemas.microsoft.com/office/powerpoint/2010/main" spd="slow" advTm="13490"/>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Track Manufactured Values</a:t>
            </a:r>
            <a:endParaRPr lang="en-US" b="1" dirty="0"/>
          </a:p>
        </p:txBody>
      </p:sp>
      <p:sp>
        <p:nvSpPr>
          <p:cNvPr id="3" name="Content Placeholder 2"/>
          <p:cNvSpPr>
            <a:spLocks noGrp="1"/>
          </p:cNvSpPr>
          <p:nvPr>
            <p:ph idx="1"/>
          </p:nvPr>
        </p:nvSpPr>
        <p:spPr>
          <a:xfrm>
            <a:off x="457200" y="1600200"/>
            <a:ext cx="8229600" cy="1808955"/>
          </a:xfrm>
        </p:spPr>
        <p:txBody>
          <a:bodyPr>
            <a:normAutofit/>
          </a:bodyPr>
          <a:lstStyle/>
          <a:p>
            <a:r>
              <a:rPr lang="en-US" dirty="0" smtClean="0"/>
              <a:t>Recovery shepherding system uses dynamic taint analysis to track how manufactured values influence the continued execution.</a:t>
            </a:r>
          </a:p>
        </p:txBody>
      </p:sp>
      <p:sp>
        <p:nvSpPr>
          <p:cNvPr id="4" name="TextBox 3"/>
          <p:cNvSpPr txBox="1"/>
          <p:nvPr/>
        </p:nvSpPr>
        <p:spPr>
          <a:xfrm>
            <a:off x="1083859" y="3601337"/>
            <a:ext cx="3428086" cy="2308324"/>
          </a:xfrm>
          <a:prstGeom prst="rect">
            <a:avLst/>
          </a:prstGeom>
          <a:noFill/>
        </p:spPr>
        <p:txBody>
          <a:bodyPr wrap="square" rtlCol="0">
            <a:spAutoFit/>
          </a:bodyPr>
          <a:lstStyle/>
          <a:p>
            <a:r>
              <a:rPr lang="en-US" dirty="0" smtClean="0">
                <a:solidFill>
                  <a:srgbClr val="000000"/>
                </a:solidFill>
                <a:latin typeface="Menlo"/>
                <a:ea typeface="Menlo"/>
                <a:cs typeface="Menlo"/>
              </a:rPr>
              <a:t>a </a:t>
            </a:r>
            <a:r>
              <a:rPr lang="en-US" dirty="0">
                <a:solidFill>
                  <a:srgbClr val="000000"/>
                </a:solidFill>
                <a:latin typeface="Menlo"/>
                <a:ea typeface="Menlo"/>
                <a:cs typeface="Menlo"/>
              </a:rPr>
              <a:t>= </a:t>
            </a:r>
            <a:r>
              <a:rPr lang="en-US" dirty="0">
                <a:solidFill>
                  <a:srgbClr val="BB2CA2"/>
                </a:solidFill>
                <a:latin typeface="Menlo"/>
                <a:ea typeface="Menlo"/>
                <a:cs typeface="Menlo"/>
              </a:rPr>
              <a:t>new</a:t>
            </a:r>
            <a:r>
              <a:rPr lang="en-US" dirty="0">
                <a:solidFill>
                  <a:srgbClr val="000000"/>
                </a:solidFill>
                <a:latin typeface="Menlo"/>
                <a:ea typeface="Menlo"/>
                <a:cs typeface="Menlo"/>
              </a:rPr>
              <a:t> </a:t>
            </a:r>
            <a:r>
              <a:rPr lang="en-US" dirty="0" err="1">
                <a:solidFill>
                  <a:srgbClr val="BB2CA2"/>
                </a:solidFill>
                <a:latin typeface="Menlo"/>
                <a:ea typeface="Menlo"/>
                <a:cs typeface="Menlo"/>
              </a:rPr>
              <a:t>int</a:t>
            </a:r>
            <a:r>
              <a:rPr lang="en-US" dirty="0">
                <a:solidFill>
                  <a:srgbClr val="000000"/>
                </a:solidFill>
                <a:latin typeface="Menlo"/>
                <a:ea typeface="Menlo"/>
                <a:cs typeface="Menlo"/>
              </a:rPr>
              <a:t>[n]</a:t>
            </a:r>
            <a:r>
              <a:rPr lang="en-US" dirty="0" smtClean="0">
                <a:solidFill>
                  <a:srgbClr val="000000"/>
                </a:solidFill>
                <a:latin typeface="Menlo"/>
                <a:ea typeface="Menlo"/>
                <a:cs typeface="Menlo"/>
              </a:rPr>
              <a:t>;</a:t>
            </a:r>
          </a:p>
          <a:p>
            <a:r>
              <a:rPr lang="en-US" dirty="0" smtClean="0">
                <a:solidFill>
                  <a:srgbClr val="BB2CA2"/>
                </a:solidFill>
                <a:latin typeface="Menlo"/>
                <a:ea typeface="Menlo"/>
                <a:cs typeface="Menlo"/>
              </a:rPr>
              <a:t>for</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r>
              <a:rPr lang="en-US" dirty="0" err="1">
                <a:solidFill>
                  <a:srgbClr val="BB2CA2"/>
                </a:solidFill>
                <a:latin typeface="Menlo"/>
                <a:ea typeface="Menlo"/>
                <a:cs typeface="Menlo"/>
              </a:rPr>
              <a:t>int</a:t>
            </a:r>
            <a:r>
              <a:rPr lang="en-US" dirty="0">
                <a:solidFill>
                  <a:srgbClr val="000000"/>
                </a:solidFill>
                <a:latin typeface="Menlo"/>
                <a:ea typeface="Menlo"/>
                <a:cs typeface="Menlo"/>
              </a:rPr>
              <a:t> </a:t>
            </a:r>
            <a:r>
              <a:rPr lang="en-US" dirty="0" err="1" smtClean="0">
                <a:solidFill>
                  <a:srgbClr val="000000"/>
                </a:solidFill>
                <a:latin typeface="Menlo"/>
                <a:ea typeface="Menlo"/>
                <a:cs typeface="Menlo"/>
              </a:rPr>
              <a:t>i</a:t>
            </a:r>
            <a:r>
              <a:rPr lang="en-US" dirty="0" smtClean="0">
                <a:solidFill>
                  <a:srgbClr val="000000"/>
                </a:solidFill>
                <a:latin typeface="Menlo"/>
                <a:ea typeface="Menlo"/>
                <a:cs typeface="Menlo"/>
              </a:rPr>
              <a:t>=</a:t>
            </a:r>
            <a:r>
              <a:rPr lang="en-US" dirty="0" smtClean="0">
                <a:solidFill>
                  <a:srgbClr val="2629D9"/>
                </a:solidFill>
                <a:latin typeface="Menlo"/>
                <a:ea typeface="Menlo"/>
                <a:cs typeface="Menlo"/>
              </a:rPr>
              <a:t>0</a:t>
            </a:r>
            <a:r>
              <a:rPr lang="en-US" dirty="0" smtClean="0">
                <a:solidFill>
                  <a:srgbClr val="000000"/>
                </a:solidFill>
                <a:latin typeface="Menlo"/>
                <a:ea typeface="Menlo"/>
                <a:cs typeface="Menlo"/>
              </a:rPr>
              <a:t>;i&lt;</a:t>
            </a:r>
            <a:r>
              <a:rPr lang="en-US" dirty="0" err="1" smtClean="0">
                <a:solidFill>
                  <a:srgbClr val="000000"/>
                </a:solidFill>
                <a:latin typeface="Menlo"/>
                <a:ea typeface="Menlo"/>
                <a:cs typeface="Menlo"/>
              </a:rPr>
              <a:t>n;i</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 = </a:t>
            </a:r>
            <a:r>
              <a:rPr lang="en-US" dirty="0" err="1">
                <a:latin typeface="Menlo"/>
                <a:ea typeface="Menlo"/>
                <a:cs typeface="Menlo"/>
              </a:rPr>
              <a:t>call_null</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memcpy</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memset</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t>
            </a:r>
            <a:r>
              <a:rPr lang="en-US" dirty="0">
                <a:solidFill>
                  <a:srgbClr val="2629D9"/>
                </a:solidFill>
                <a:latin typeface="Menlo"/>
                <a:ea typeface="Menlo"/>
                <a:cs typeface="Menlo"/>
              </a:rPr>
              <a:t>0</a:t>
            </a:r>
            <a:r>
              <a:rPr lang="en-US" dirty="0">
                <a:solidFill>
                  <a:srgbClr val="000000"/>
                </a:solidFill>
                <a:latin typeface="Menlo"/>
                <a:ea typeface="Menlo"/>
                <a:cs typeface="Menlo"/>
              </a:rPr>
              <a:t>,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smtClean="0">
                <a:solidFill>
                  <a:srgbClr val="BB2CA2"/>
                </a:solidFill>
                <a:latin typeface="Menlo"/>
                <a:ea typeface="Menlo"/>
                <a:cs typeface="Menlo"/>
              </a:rPr>
              <a:t>delete</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a:t>
            </a:r>
            <a:endParaRPr lang="en-US" dirty="0" smtClean="0"/>
          </a:p>
        </p:txBody>
      </p:sp>
      <p:sp>
        <p:nvSpPr>
          <p:cNvPr id="5" name="Rectangle 4"/>
          <p:cNvSpPr/>
          <p:nvPr/>
        </p:nvSpPr>
        <p:spPr>
          <a:xfrm>
            <a:off x="4954789" y="3801874"/>
            <a:ext cx="492972"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6" name="Rectangle 5"/>
          <p:cNvSpPr/>
          <p:nvPr/>
        </p:nvSpPr>
        <p:spPr>
          <a:xfrm>
            <a:off x="5447761" y="3801875"/>
            <a:ext cx="868968" cy="350943"/>
          </a:xfrm>
          <a:prstGeom prst="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a:t>
            </a:r>
            <a:endParaRPr lang="en-US" dirty="0"/>
          </a:p>
        </p:txBody>
      </p:sp>
      <p:sp>
        <p:nvSpPr>
          <p:cNvPr id="7" name="Rectangle 6"/>
          <p:cNvSpPr/>
          <p:nvPr/>
        </p:nvSpPr>
        <p:spPr>
          <a:xfrm>
            <a:off x="6316729" y="3801875"/>
            <a:ext cx="392705"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8" name="Rectangle 7"/>
          <p:cNvSpPr/>
          <p:nvPr/>
        </p:nvSpPr>
        <p:spPr>
          <a:xfrm>
            <a:off x="6709434" y="3801875"/>
            <a:ext cx="863484"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tmp</a:t>
            </a:r>
            <a:endParaRPr lang="en-US" dirty="0"/>
          </a:p>
        </p:txBody>
      </p:sp>
      <p:sp>
        <p:nvSpPr>
          <p:cNvPr id="9" name="Rectangle 8"/>
          <p:cNvSpPr/>
          <p:nvPr/>
        </p:nvSpPr>
        <p:spPr>
          <a:xfrm>
            <a:off x="7572918" y="3801875"/>
            <a:ext cx="439968"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cxnSp>
        <p:nvCxnSpPr>
          <p:cNvPr id="11" name="Straight Arrow Connector 10"/>
          <p:cNvCxnSpPr/>
          <p:nvPr/>
        </p:nvCxnSpPr>
        <p:spPr>
          <a:xfrm>
            <a:off x="660081" y="4654163"/>
            <a:ext cx="423778"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0709779"/>
      </p:ext>
    </p:extLst>
  </p:cSld>
  <p:clrMapOvr>
    <a:masterClrMapping/>
  </p:clrMapOvr>
  <mc:AlternateContent xmlns:mc="http://schemas.openxmlformats.org/markup-compatibility/2006" xmlns:p14="http://schemas.microsoft.com/office/powerpoint/2010/main">
    <mc:Choice Requires="p14">
      <p:transition spd="slow" p14:dur="2000" advTm="11222"/>
    </mc:Choice>
    <mc:Fallback xmlns="">
      <p:transition xmlns:p14="http://schemas.microsoft.com/office/powerpoint/2010/main" spd="slow" advTm="11222"/>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Track Manufactured Values</a:t>
            </a:r>
            <a:endParaRPr lang="en-US" b="1" dirty="0"/>
          </a:p>
        </p:txBody>
      </p:sp>
      <p:sp>
        <p:nvSpPr>
          <p:cNvPr id="3" name="Content Placeholder 2"/>
          <p:cNvSpPr>
            <a:spLocks noGrp="1"/>
          </p:cNvSpPr>
          <p:nvPr>
            <p:ph idx="1"/>
          </p:nvPr>
        </p:nvSpPr>
        <p:spPr>
          <a:xfrm>
            <a:off x="457200" y="1600200"/>
            <a:ext cx="8229600" cy="1808955"/>
          </a:xfrm>
        </p:spPr>
        <p:txBody>
          <a:bodyPr>
            <a:normAutofit/>
          </a:bodyPr>
          <a:lstStyle/>
          <a:p>
            <a:r>
              <a:rPr lang="en-US" dirty="0"/>
              <a:t>Flag registers or memory addresses that are influenced by manufactured value.</a:t>
            </a:r>
          </a:p>
        </p:txBody>
      </p:sp>
      <p:sp>
        <p:nvSpPr>
          <p:cNvPr id="4" name="TextBox 3"/>
          <p:cNvSpPr txBox="1"/>
          <p:nvPr/>
        </p:nvSpPr>
        <p:spPr>
          <a:xfrm>
            <a:off x="1083859" y="3601337"/>
            <a:ext cx="3428086" cy="2308324"/>
          </a:xfrm>
          <a:prstGeom prst="rect">
            <a:avLst/>
          </a:prstGeom>
          <a:noFill/>
        </p:spPr>
        <p:txBody>
          <a:bodyPr wrap="square" rtlCol="0">
            <a:spAutoFit/>
          </a:bodyPr>
          <a:lstStyle/>
          <a:p>
            <a:r>
              <a:rPr lang="en-US" dirty="0" smtClean="0">
                <a:solidFill>
                  <a:srgbClr val="000000"/>
                </a:solidFill>
                <a:latin typeface="Menlo"/>
                <a:ea typeface="Menlo"/>
                <a:cs typeface="Menlo"/>
              </a:rPr>
              <a:t>a </a:t>
            </a:r>
            <a:r>
              <a:rPr lang="en-US" dirty="0">
                <a:solidFill>
                  <a:srgbClr val="000000"/>
                </a:solidFill>
                <a:latin typeface="Menlo"/>
                <a:ea typeface="Menlo"/>
                <a:cs typeface="Menlo"/>
              </a:rPr>
              <a:t>= </a:t>
            </a:r>
            <a:r>
              <a:rPr lang="en-US" dirty="0">
                <a:solidFill>
                  <a:srgbClr val="BB2CA2"/>
                </a:solidFill>
                <a:latin typeface="Menlo"/>
                <a:ea typeface="Menlo"/>
                <a:cs typeface="Menlo"/>
              </a:rPr>
              <a:t>new</a:t>
            </a:r>
            <a:r>
              <a:rPr lang="en-US" dirty="0">
                <a:solidFill>
                  <a:srgbClr val="000000"/>
                </a:solidFill>
                <a:latin typeface="Menlo"/>
                <a:ea typeface="Menlo"/>
                <a:cs typeface="Menlo"/>
              </a:rPr>
              <a:t> </a:t>
            </a:r>
            <a:r>
              <a:rPr lang="en-US" dirty="0" err="1">
                <a:solidFill>
                  <a:srgbClr val="BB2CA2"/>
                </a:solidFill>
                <a:latin typeface="Menlo"/>
                <a:ea typeface="Menlo"/>
                <a:cs typeface="Menlo"/>
              </a:rPr>
              <a:t>int</a:t>
            </a:r>
            <a:r>
              <a:rPr lang="en-US" dirty="0">
                <a:solidFill>
                  <a:srgbClr val="000000"/>
                </a:solidFill>
                <a:latin typeface="Menlo"/>
                <a:ea typeface="Menlo"/>
                <a:cs typeface="Menlo"/>
              </a:rPr>
              <a:t>[n]</a:t>
            </a:r>
            <a:r>
              <a:rPr lang="en-US" dirty="0" smtClean="0">
                <a:solidFill>
                  <a:srgbClr val="000000"/>
                </a:solidFill>
                <a:latin typeface="Menlo"/>
                <a:ea typeface="Menlo"/>
                <a:cs typeface="Menlo"/>
              </a:rPr>
              <a:t>;</a:t>
            </a:r>
          </a:p>
          <a:p>
            <a:r>
              <a:rPr lang="en-US" dirty="0" smtClean="0">
                <a:solidFill>
                  <a:srgbClr val="BB2CA2"/>
                </a:solidFill>
                <a:latin typeface="Menlo"/>
                <a:ea typeface="Menlo"/>
                <a:cs typeface="Menlo"/>
              </a:rPr>
              <a:t>for</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r>
              <a:rPr lang="en-US" dirty="0" err="1">
                <a:solidFill>
                  <a:srgbClr val="BB2CA2"/>
                </a:solidFill>
                <a:latin typeface="Menlo"/>
                <a:ea typeface="Menlo"/>
                <a:cs typeface="Menlo"/>
              </a:rPr>
              <a:t>int</a:t>
            </a:r>
            <a:r>
              <a:rPr lang="en-US" dirty="0">
                <a:solidFill>
                  <a:srgbClr val="000000"/>
                </a:solidFill>
                <a:latin typeface="Menlo"/>
                <a:ea typeface="Menlo"/>
                <a:cs typeface="Menlo"/>
              </a:rPr>
              <a:t> </a:t>
            </a:r>
            <a:r>
              <a:rPr lang="en-US" dirty="0" err="1" smtClean="0">
                <a:solidFill>
                  <a:srgbClr val="000000"/>
                </a:solidFill>
                <a:latin typeface="Menlo"/>
                <a:ea typeface="Menlo"/>
                <a:cs typeface="Menlo"/>
              </a:rPr>
              <a:t>i</a:t>
            </a:r>
            <a:r>
              <a:rPr lang="en-US" dirty="0" smtClean="0">
                <a:solidFill>
                  <a:srgbClr val="000000"/>
                </a:solidFill>
                <a:latin typeface="Menlo"/>
                <a:ea typeface="Menlo"/>
                <a:cs typeface="Menlo"/>
              </a:rPr>
              <a:t>=</a:t>
            </a:r>
            <a:r>
              <a:rPr lang="en-US" dirty="0" smtClean="0">
                <a:solidFill>
                  <a:srgbClr val="2629D9"/>
                </a:solidFill>
                <a:latin typeface="Menlo"/>
                <a:ea typeface="Menlo"/>
                <a:cs typeface="Menlo"/>
              </a:rPr>
              <a:t>0</a:t>
            </a:r>
            <a:r>
              <a:rPr lang="en-US" dirty="0" smtClean="0">
                <a:solidFill>
                  <a:srgbClr val="000000"/>
                </a:solidFill>
                <a:latin typeface="Menlo"/>
                <a:ea typeface="Menlo"/>
                <a:cs typeface="Menlo"/>
              </a:rPr>
              <a:t>;i&lt;</a:t>
            </a:r>
            <a:r>
              <a:rPr lang="en-US" dirty="0" err="1" smtClean="0">
                <a:solidFill>
                  <a:srgbClr val="000000"/>
                </a:solidFill>
                <a:latin typeface="Menlo"/>
                <a:ea typeface="Menlo"/>
                <a:cs typeface="Menlo"/>
              </a:rPr>
              <a:t>n;i</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 = </a:t>
            </a:r>
            <a:r>
              <a:rPr lang="en-US" dirty="0" err="1">
                <a:latin typeface="Menlo"/>
                <a:ea typeface="Menlo"/>
                <a:cs typeface="Menlo"/>
              </a:rPr>
              <a:t>call_null</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memcpy</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memset</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t>
            </a:r>
            <a:r>
              <a:rPr lang="en-US" dirty="0">
                <a:solidFill>
                  <a:srgbClr val="2629D9"/>
                </a:solidFill>
                <a:latin typeface="Menlo"/>
                <a:ea typeface="Menlo"/>
                <a:cs typeface="Menlo"/>
              </a:rPr>
              <a:t>0</a:t>
            </a:r>
            <a:r>
              <a:rPr lang="en-US" dirty="0">
                <a:solidFill>
                  <a:srgbClr val="000000"/>
                </a:solidFill>
                <a:latin typeface="Menlo"/>
                <a:ea typeface="Menlo"/>
                <a:cs typeface="Menlo"/>
              </a:rPr>
              <a:t>,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smtClean="0">
                <a:solidFill>
                  <a:srgbClr val="BB2CA2"/>
                </a:solidFill>
                <a:latin typeface="Menlo"/>
                <a:ea typeface="Menlo"/>
                <a:cs typeface="Menlo"/>
              </a:rPr>
              <a:t>delete</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a:t>
            </a:r>
            <a:endParaRPr lang="en-US" dirty="0" smtClean="0"/>
          </a:p>
        </p:txBody>
      </p:sp>
      <p:sp>
        <p:nvSpPr>
          <p:cNvPr id="5" name="Rectangle 4"/>
          <p:cNvSpPr/>
          <p:nvPr/>
        </p:nvSpPr>
        <p:spPr>
          <a:xfrm>
            <a:off x="4954789" y="3801874"/>
            <a:ext cx="492972"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6" name="Rectangle 5"/>
          <p:cNvSpPr/>
          <p:nvPr/>
        </p:nvSpPr>
        <p:spPr>
          <a:xfrm>
            <a:off x="5447761" y="3801875"/>
            <a:ext cx="868968" cy="350943"/>
          </a:xfrm>
          <a:prstGeom prst="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a:t>
            </a:r>
            <a:endParaRPr lang="en-US" dirty="0"/>
          </a:p>
        </p:txBody>
      </p:sp>
      <p:sp>
        <p:nvSpPr>
          <p:cNvPr id="7" name="Rectangle 6"/>
          <p:cNvSpPr/>
          <p:nvPr/>
        </p:nvSpPr>
        <p:spPr>
          <a:xfrm>
            <a:off x="6316729" y="3801875"/>
            <a:ext cx="392705"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8" name="Rectangle 7"/>
          <p:cNvSpPr/>
          <p:nvPr/>
        </p:nvSpPr>
        <p:spPr>
          <a:xfrm>
            <a:off x="6709434" y="3801875"/>
            <a:ext cx="863484"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tmp</a:t>
            </a:r>
            <a:endParaRPr lang="en-US" dirty="0"/>
          </a:p>
        </p:txBody>
      </p:sp>
      <p:sp>
        <p:nvSpPr>
          <p:cNvPr id="9" name="Rectangle 8"/>
          <p:cNvSpPr/>
          <p:nvPr/>
        </p:nvSpPr>
        <p:spPr>
          <a:xfrm>
            <a:off x="7572918" y="3801875"/>
            <a:ext cx="439968"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cxnSp>
        <p:nvCxnSpPr>
          <p:cNvPr id="11" name="Straight Arrow Connector 10"/>
          <p:cNvCxnSpPr/>
          <p:nvPr/>
        </p:nvCxnSpPr>
        <p:spPr>
          <a:xfrm>
            <a:off x="660081" y="4896480"/>
            <a:ext cx="423778"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9389020"/>
      </p:ext>
    </p:extLst>
  </p:cSld>
  <p:clrMapOvr>
    <a:masterClrMapping/>
  </p:clrMapOvr>
  <mc:AlternateContent xmlns:mc="http://schemas.openxmlformats.org/markup-compatibility/2006" xmlns:p14="http://schemas.microsoft.com/office/powerpoint/2010/main">
    <mc:Choice Requires="p14">
      <p:transition spd="slow" p14:dur="2000" advTm="4768"/>
    </mc:Choice>
    <mc:Fallback xmlns="">
      <p:transition xmlns:p14="http://schemas.microsoft.com/office/powerpoint/2010/main" spd="slow" advTm="4768"/>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Track Manufactured Values</a:t>
            </a:r>
            <a:endParaRPr lang="en-US" b="1" dirty="0"/>
          </a:p>
        </p:txBody>
      </p:sp>
      <p:sp>
        <p:nvSpPr>
          <p:cNvPr id="3" name="Content Placeholder 2"/>
          <p:cNvSpPr>
            <a:spLocks noGrp="1"/>
          </p:cNvSpPr>
          <p:nvPr>
            <p:ph idx="1"/>
          </p:nvPr>
        </p:nvSpPr>
        <p:spPr>
          <a:xfrm>
            <a:off x="457200" y="1600200"/>
            <a:ext cx="8229600" cy="1808955"/>
          </a:xfrm>
        </p:spPr>
        <p:txBody>
          <a:bodyPr>
            <a:normAutofit/>
          </a:bodyPr>
          <a:lstStyle/>
          <a:p>
            <a:r>
              <a:rPr lang="en-US" dirty="0"/>
              <a:t>Flag registers or memory addresses that are influenced by manufactured value.</a:t>
            </a:r>
          </a:p>
        </p:txBody>
      </p:sp>
      <p:sp>
        <p:nvSpPr>
          <p:cNvPr id="4" name="TextBox 3"/>
          <p:cNvSpPr txBox="1"/>
          <p:nvPr/>
        </p:nvSpPr>
        <p:spPr>
          <a:xfrm>
            <a:off x="1083859" y="3601337"/>
            <a:ext cx="3428086" cy="2308324"/>
          </a:xfrm>
          <a:prstGeom prst="rect">
            <a:avLst/>
          </a:prstGeom>
          <a:noFill/>
        </p:spPr>
        <p:txBody>
          <a:bodyPr wrap="square" rtlCol="0">
            <a:spAutoFit/>
          </a:bodyPr>
          <a:lstStyle/>
          <a:p>
            <a:r>
              <a:rPr lang="en-US" dirty="0" smtClean="0">
                <a:solidFill>
                  <a:srgbClr val="000000"/>
                </a:solidFill>
                <a:latin typeface="Menlo"/>
                <a:ea typeface="Menlo"/>
                <a:cs typeface="Menlo"/>
              </a:rPr>
              <a:t>a </a:t>
            </a:r>
            <a:r>
              <a:rPr lang="en-US" dirty="0">
                <a:solidFill>
                  <a:srgbClr val="000000"/>
                </a:solidFill>
                <a:latin typeface="Menlo"/>
                <a:ea typeface="Menlo"/>
                <a:cs typeface="Menlo"/>
              </a:rPr>
              <a:t>= </a:t>
            </a:r>
            <a:r>
              <a:rPr lang="en-US" dirty="0">
                <a:solidFill>
                  <a:srgbClr val="BB2CA2"/>
                </a:solidFill>
                <a:latin typeface="Menlo"/>
                <a:ea typeface="Menlo"/>
                <a:cs typeface="Menlo"/>
              </a:rPr>
              <a:t>new</a:t>
            </a:r>
            <a:r>
              <a:rPr lang="en-US" dirty="0">
                <a:solidFill>
                  <a:srgbClr val="000000"/>
                </a:solidFill>
                <a:latin typeface="Menlo"/>
                <a:ea typeface="Menlo"/>
                <a:cs typeface="Menlo"/>
              </a:rPr>
              <a:t> </a:t>
            </a:r>
            <a:r>
              <a:rPr lang="en-US" dirty="0" err="1">
                <a:solidFill>
                  <a:srgbClr val="BB2CA2"/>
                </a:solidFill>
                <a:latin typeface="Menlo"/>
                <a:ea typeface="Menlo"/>
                <a:cs typeface="Menlo"/>
              </a:rPr>
              <a:t>int</a:t>
            </a:r>
            <a:r>
              <a:rPr lang="en-US" dirty="0">
                <a:solidFill>
                  <a:srgbClr val="000000"/>
                </a:solidFill>
                <a:latin typeface="Menlo"/>
                <a:ea typeface="Menlo"/>
                <a:cs typeface="Menlo"/>
              </a:rPr>
              <a:t>[n]</a:t>
            </a:r>
            <a:r>
              <a:rPr lang="en-US" dirty="0" smtClean="0">
                <a:solidFill>
                  <a:srgbClr val="000000"/>
                </a:solidFill>
                <a:latin typeface="Menlo"/>
                <a:ea typeface="Menlo"/>
                <a:cs typeface="Menlo"/>
              </a:rPr>
              <a:t>;</a:t>
            </a:r>
          </a:p>
          <a:p>
            <a:r>
              <a:rPr lang="en-US" dirty="0" smtClean="0">
                <a:solidFill>
                  <a:srgbClr val="BB2CA2"/>
                </a:solidFill>
                <a:latin typeface="Menlo"/>
                <a:ea typeface="Menlo"/>
                <a:cs typeface="Menlo"/>
              </a:rPr>
              <a:t>for</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r>
              <a:rPr lang="en-US" dirty="0" err="1">
                <a:solidFill>
                  <a:srgbClr val="BB2CA2"/>
                </a:solidFill>
                <a:latin typeface="Menlo"/>
                <a:ea typeface="Menlo"/>
                <a:cs typeface="Menlo"/>
              </a:rPr>
              <a:t>int</a:t>
            </a:r>
            <a:r>
              <a:rPr lang="en-US" dirty="0">
                <a:solidFill>
                  <a:srgbClr val="000000"/>
                </a:solidFill>
                <a:latin typeface="Menlo"/>
                <a:ea typeface="Menlo"/>
                <a:cs typeface="Menlo"/>
              </a:rPr>
              <a:t> </a:t>
            </a:r>
            <a:r>
              <a:rPr lang="en-US" dirty="0" err="1" smtClean="0">
                <a:solidFill>
                  <a:srgbClr val="000000"/>
                </a:solidFill>
                <a:latin typeface="Menlo"/>
                <a:ea typeface="Menlo"/>
                <a:cs typeface="Menlo"/>
              </a:rPr>
              <a:t>i</a:t>
            </a:r>
            <a:r>
              <a:rPr lang="en-US" dirty="0" smtClean="0">
                <a:solidFill>
                  <a:srgbClr val="000000"/>
                </a:solidFill>
                <a:latin typeface="Menlo"/>
                <a:ea typeface="Menlo"/>
                <a:cs typeface="Menlo"/>
              </a:rPr>
              <a:t>=</a:t>
            </a:r>
            <a:r>
              <a:rPr lang="en-US" dirty="0" smtClean="0">
                <a:solidFill>
                  <a:srgbClr val="2629D9"/>
                </a:solidFill>
                <a:latin typeface="Menlo"/>
                <a:ea typeface="Menlo"/>
                <a:cs typeface="Menlo"/>
              </a:rPr>
              <a:t>0</a:t>
            </a:r>
            <a:r>
              <a:rPr lang="en-US" dirty="0" smtClean="0">
                <a:solidFill>
                  <a:srgbClr val="000000"/>
                </a:solidFill>
                <a:latin typeface="Menlo"/>
                <a:ea typeface="Menlo"/>
                <a:cs typeface="Menlo"/>
              </a:rPr>
              <a:t>;i&lt;</a:t>
            </a:r>
            <a:r>
              <a:rPr lang="en-US" dirty="0" err="1" smtClean="0">
                <a:solidFill>
                  <a:srgbClr val="000000"/>
                </a:solidFill>
                <a:latin typeface="Menlo"/>
                <a:ea typeface="Menlo"/>
                <a:cs typeface="Menlo"/>
              </a:rPr>
              <a:t>n;i</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 = </a:t>
            </a:r>
            <a:r>
              <a:rPr lang="en-US" dirty="0" err="1">
                <a:latin typeface="Menlo"/>
                <a:ea typeface="Menlo"/>
                <a:cs typeface="Menlo"/>
              </a:rPr>
              <a:t>call_null</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memcpy</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memset</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t>
            </a:r>
            <a:r>
              <a:rPr lang="en-US" dirty="0">
                <a:solidFill>
                  <a:srgbClr val="2629D9"/>
                </a:solidFill>
                <a:latin typeface="Menlo"/>
                <a:ea typeface="Menlo"/>
                <a:cs typeface="Menlo"/>
              </a:rPr>
              <a:t>0</a:t>
            </a:r>
            <a:r>
              <a:rPr lang="en-US" dirty="0">
                <a:solidFill>
                  <a:srgbClr val="000000"/>
                </a:solidFill>
                <a:latin typeface="Menlo"/>
                <a:ea typeface="Menlo"/>
                <a:cs typeface="Menlo"/>
              </a:rPr>
              <a:t>,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smtClean="0">
                <a:solidFill>
                  <a:srgbClr val="BB2CA2"/>
                </a:solidFill>
                <a:latin typeface="Menlo"/>
                <a:ea typeface="Menlo"/>
                <a:cs typeface="Menlo"/>
              </a:rPr>
              <a:t>delete</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a:t>
            </a:r>
            <a:endParaRPr lang="en-US" dirty="0" smtClean="0"/>
          </a:p>
        </p:txBody>
      </p:sp>
      <p:sp>
        <p:nvSpPr>
          <p:cNvPr id="5" name="Rectangle 4"/>
          <p:cNvSpPr/>
          <p:nvPr/>
        </p:nvSpPr>
        <p:spPr>
          <a:xfrm>
            <a:off x="4954789" y="3801874"/>
            <a:ext cx="492972"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6" name="Rectangle 5"/>
          <p:cNvSpPr/>
          <p:nvPr/>
        </p:nvSpPr>
        <p:spPr>
          <a:xfrm>
            <a:off x="5447761" y="3801875"/>
            <a:ext cx="868968" cy="350943"/>
          </a:xfrm>
          <a:prstGeom prst="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a:t>
            </a:r>
            <a:endParaRPr lang="en-US" dirty="0"/>
          </a:p>
        </p:txBody>
      </p:sp>
      <p:sp>
        <p:nvSpPr>
          <p:cNvPr id="7" name="Rectangle 6"/>
          <p:cNvSpPr/>
          <p:nvPr/>
        </p:nvSpPr>
        <p:spPr>
          <a:xfrm>
            <a:off x="6316729" y="3801875"/>
            <a:ext cx="392705"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8" name="Rectangle 7"/>
          <p:cNvSpPr/>
          <p:nvPr/>
        </p:nvSpPr>
        <p:spPr>
          <a:xfrm>
            <a:off x="6709434" y="3801875"/>
            <a:ext cx="863484" cy="350943"/>
          </a:xfrm>
          <a:prstGeom prst="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tmp</a:t>
            </a:r>
            <a:endParaRPr lang="en-US" dirty="0"/>
          </a:p>
        </p:txBody>
      </p:sp>
      <p:sp>
        <p:nvSpPr>
          <p:cNvPr id="9" name="Rectangle 8"/>
          <p:cNvSpPr/>
          <p:nvPr/>
        </p:nvSpPr>
        <p:spPr>
          <a:xfrm>
            <a:off x="7572918" y="3801875"/>
            <a:ext cx="439968"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cxnSp>
        <p:nvCxnSpPr>
          <p:cNvPr id="11" name="Straight Arrow Connector 10"/>
          <p:cNvCxnSpPr/>
          <p:nvPr/>
        </p:nvCxnSpPr>
        <p:spPr>
          <a:xfrm>
            <a:off x="660081" y="5188932"/>
            <a:ext cx="423778"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0558175"/>
      </p:ext>
    </p:extLst>
  </p:cSld>
  <p:clrMapOvr>
    <a:masterClrMapping/>
  </p:clrMapOvr>
  <mc:AlternateContent xmlns:mc="http://schemas.openxmlformats.org/markup-compatibility/2006" xmlns:p14="http://schemas.microsoft.com/office/powerpoint/2010/main">
    <mc:Choice Requires="p14">
      <p:transition spd="slow" p14:dur="2000" advTm="3987"/>
    </mc:Choice>
    <mc:Fallback xmlns="">
      <p:transition xmlns:p14="http://schemas.microsoft.com/office/powerpoint/2010/main" spd="slow" advTm="3987"/>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Track Manufactured Values</a:t>
            </a:r>
            <a:endParaRPr lang="en-US" b="1" dirty="0"/>
          </a:p>
        </p:txBody>
      </p:sp>
      <p:sp>
        <p:nvSpPr>
          <p:cNvPr id="3" name="Content Placeholder 2"/>
          <p:cNvSpPr>
            <a:spLocks noGrp="1"/>
          </p:cNvSpPr>
          <p:nvPr>
            <p:ph idx="1"/>
          </p:nvPr>
        </p:nvSpPr>
        <p:spPr>
          <a:xfrm>
            <a:off x="457200" y="1600200"/>
            <a:ext cx="8229600" cy="1808955"/>
          </a:xfrm>
        </p:spPr>
        <p:txBody>
          <a:bodyPr>
            <a:normAutofit/>
          </a:bodyPr>
          <a:lstStyle/>
          <a:p>
            <a:r>
              <a:rPr lang="en-US" dirty="0" err="1"/>
              <a:t>Unflag</a:t>
            </a:r>
            <a:r>
              <a:rPr lang="en-US" dirty="0"/>
              <a:t> if:</a:t>
            </a:r>
          </a:p>
          <a:p>
            <a:pPr lvl="1"/>
            <a:r>
              <a:rPr lang="en-US" dirty="0"/>
              <a:t>The place is over-written by other values.</a:t>
            </a:r>
          </a:p>
          <a:p>
            <a:pPr lvl="1"/>
            <a:r>
              <a:rPr lang="en-US" dirty="0"/>
              <a:t>Memory block gets de-allocated in stack or heap.</a:t>
            </a:r>
          </a:p>
        </p:txBody>
      </p:sp>
      <p:sp>
        <p:nvSpPr>
          <p:cNvPr id="4" name="TextBox 3"/>
          <p:cNvSpPr txBox="1"/>
          <p:nvPr/>
        </p:nvSpPr>
        <p:spPr>
          <a:xfrm>
            <a:off x="1083859" y="3601337"/>
            <a:ext cx="3428086" cy="2308324"/>
          </a:xfrm>
          <a:prstGeom prst="rect">
            <a:avLst/>
          </a:prstGeom>
          <a:noFill/>
        </p:spPr>
        <p:txBody>
          <a:bodyPr wrap="square" rtlCol="0">
            <a:spAutoFit/>
          </a:bodyPr>
          <a:lstStyle/>
          <a:p>
            <a:r>
              <a:rPr lang="en-US" dirty="0" smtClean="0">
                <a:solidFill>
                  <a:srgbClr val="000000"/>
                </a:solidFill>
                <a:latin typeface="Menlo"/>
                <a:ea typeface="Menlo"/>
                <a:cs typeface="Menlo"/>
              </a:rPr>
              <a:t>a </a:t>
            </a:r>
            <a:r>
              <a:rPr lang="en-US" dirty="0">
                <a:solidFill>
                  <a:srgbClr val="000000"/>
                </a:solidFill>
                <a:latin typeface="Menlo"/>
                <a:ea typeface="Menlo"/>
                <a:cs typeface="Menlo"/>
              </a:rPr>
              <a:t>= </a:t>
            </a:r>
            <a:r>
              <a:rPr lang="en-US" dirty="0">
                <a:solidFill>
                  <a:srgbClr val="BB2CA2"/>
                </a:solidFill>
                <a:latin typeface="Menlo"/>
                <a:ea typeface="Menlo"/>
                <a:cs typeface="Menlo"/>
              </a:rPr>
              <a:t>new</a:t>
            </a:r>
            <a:r>
              <a:rPr lang="en-US" dirty="0">
                <a:solidFill>
                  <a:srgbClr val="000000"/>
                </a:solidFill>
                <a:latin typeface="Menlo"/>
                <a:ea typeface="Menlo"/>
                <a:cs typeface="Menlo"/>
              </a:rPr>
              <a:t> </a:t>
            </a:r>
            <a:r>
              <a:rPr lang="en-US" dirty="0" err="1">
                <a:solidFill>
                  <a:srgbClr val="BB2CA2"/>
                </a:solidFill>
                <a:latin typeface="Menlo"/>
                <a:ea typeface="Menlo"/>
                <a:cs typeface="Menlo"/>
              </a:rPr>
              <a:t>int</a:t>
            </a:r>
            <a:r>
              <a:rPr lang="en-US" dirty="0">
                <a:solidFill>
                  <a:srgbClr val="000000"/>
                </a:solidFill>
                <a:latin typeface="Menlo"/>
                <a:ea typeface="Menlo"/>
                <a:cs typeface="Menlo"/>
              </a:rPr>
              <a:t>[n]</a:t>
            </a:r>
            <a:r>
              <a:rPr lang="en-US" dirty="0" smtClean="0">
                <a:solidFill>
                  <a:srgbClr val="000000"/>
                </a:solidFill>
                <a:latin typeface="Menlo"/>
                <a:ea typeface="Menlo"/>
                <a:cs typeface="Menlo"/>
              </a:rPr>
              <a:t>;</a:t>
            </a:r>
          </a:p>
          <a:p>
            <a:r>
              <a:rPr lang="en-US" dirty="0" smtClean="0">
                <a:solidFill>
                  <a:srgbClr val="BB2CA2"/>
                </a:solidFill>
                <a:latin typeface="Menlo"/>
                <a:ea typeface="Menlo"/>
                <a:cs typeface="Menlo"/>
              </a:rPr>
              <a:t>for</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r>
              <a:rPr lang="en-US" dirty="0" err="1">
                <a:solidFill>
                  <a:srgbClr val="BB2CA2"/>
                </a:solidFill>
                <a:latin typeface="Menlo"/>
                <a:ea typeface="Menlo"/>
                <a:cs typeface="Menlo"/>
              </a:rPr>
              <a:t>int</a:t>
            </a:r>
            <a:r>
              <a:rPr lang="en-US" dirty="0">
                <a:solidFill>
                  <a:srgbClr val="000000"/>
                </a:solidFill>
                <a:latin typeface="Menlo"/>
                <a:ea typeface="Menlo"/>
                <a:cs typeface="Menlo"/>
              </a:rPr>
              <a:t> </a:t>
            </a:r>
            <a:r>
              <a:rPr lang="en-US" dirty="0" err="1" smtClean="0">
                <a:solidFill>
                  <a:srgbClr val="000000"/>
                </a:solidFill>
                <a:latin typeface="Menlo"/>
                <a:ea typeface="Menlo"/>
                <a:cs typeface="Menlo"/>
              </a:rPr>
              <a:t>i</a:t>
            </a:r>
            <a:r>
              <a:rPr lang="en-US" dirty="0" smtClean="0">
                <a:solidFill>
                  <a:srgbClr val="000000"/>
                </a:solidFill>
                <a:latin typeface="Menlo"/>
                <a:ea typeface="Menlo"/>
                <a:cs typeface="Menlo"/>
              </a:rPr>
              <a:t>=</a:t>
            </a:r>
            <a:r>
              <a:rPr lang="en-US" dirty="0" smtClean="0">
                <a:solidFill>
                  <a:srgbClr val="2629D9"/>
                </a:solidFill>
                <a:latin typeface="Menlo"/>
                <a:ea typeface="Menlo"/>
                <a:cs typeface="Menlo"/>
              </a:rPr>
              <a:t>0</a:t>
            </a:r>
            <a:r>
              <a:rPr lang="en-US" dirty="0" smtClean="0">
                <a:solidFill>
                  <a:srgbClr val="000000"/>
                </a:solidFill>
                <a:latin typeface="Menlo"/>
                <a:ea typeface="Menlo"/>
                <a:cs typeface="Menlo"/>
              </a:rPr>
              <a:t>;i&lt;</a:t>
            </a:r>
            <a:r>
              <a:rPr lang="en-US" dirty="0" err="1" smtClean="0">
                <a:solidFill>
                  <a:srgbClr val="000000"/>
                </a:solidFill>
                <a:latin typeface="Menlo"/>
                <a:ea typeface="Menlo"/>
                <a:cs typeface="Menlo"/>
              </a:rPr>
              <a:t>n;i</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 = </a:t>
            </a:r>
            <a:r>
              <a:rPr lang="en-US" dirty="0" err="1">
                <a:latin typeface="Menlo"/>
                <a:ea typeface="Menlo"/>
                <a:cs typeface="Menlo"/>
              </a:rPr>
              <a:t>call_null</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memcpy</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memset</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t>
            </a:r>
            <a:r>
              <a:rPr lang="en-US" dirty="0">
                <a:solidFill>
                  <a:srgbClr val="2629D9"/>
                </a:solidFill>
                <a:latin typeface="Menlo"/>
                <a:ea typeface="Menlo"/>
                <a:cs typeface="Menlo"/>
              </a:rPr>
              <a:t>0</a:t>
            </a:r>
            <a:r>
              <a:rPr lang="en-US" dirty="0">
                <a:solidFill>
                  <a:srgbClr val="000000"/>
                </a:solidFill>
                <a:latin typeface="Menlo"/>
                <a:ea typeface="Menlo"/>
                <a:cs typeface="Menlo"/>
              </a:rPr>
              <a:t>,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smtClean="0">
                <a:solidFill>
                  <a:srgbClr val="BB2CA2"/>
                </a:solidFill>
                <a:latin typeface="Menlo"/>
                <a:ea typeface="Menlo"/>
                <a:cs typeface="Menlo"/>
              </a:rPr>
              <a:t>delete</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a:t>
            </a:r>
            <a:endParaRPr lang="en-US" dirty="0" smtClean="0"/>
          </a:p>
        </p:txBody>
      </p:sp>
      <p:sp>
        <p:nvSpPr>
          <p:cNvPr id="5" name="Rectangle 4"/>
          <p:cNvSpPr/>
          <p:nvPr/>
        </p:nvSpPr>
        <p:spPr>
          <a:xfrm>
            <a:off x="4954789" y="3801874"/>
            <a:ext cx="492972"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6" name="Rectangle 5"/>
          <p:cNvSpPr/>
          <p:nvPr/>
        </p:nvSpPr>
        <p:spPr>
          <a:xfrm>
            <a:off x="5447761" y="3801875"/>
            <a:ext cx="868968" cy="350943"/>
          </a:xfrm>
          <a:prstGeom prst="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a:t>
            </a:r>
            <a:endParaRPr lang="en-US" dirty="0"/>
          </a:p>
        </p:txBody>
      </p:sp>
      <p:sp>
        <p:nvSpPr>
          <p:cNvPr id="7" name="Rectangle 6"/>
          <p:cNvSpPr/>
          <p:nvPr/>
        </p:nvSpPr>
        <p:spPr>
          <a:xfrm>
            <a:off x="6316729" y="3801875"/>
            <a:ext cx="392705"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8" name="Rectangle 7"/>
          <p:cNvSpPr/>
          <p:nvPr/>
        </p:nvSpPr>
        <p:spPr>
          <a:xfrm>
            <a:off x="6709434" y="3801875"/>
            <a:ext cx="863484" cy="350943"/>
          </a:xfrm>
          <a:prstGeom prst="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tmp</a:t>
            </a:r>
            <a:endParaRPr lang="en-US" dirty="0"/>
          </a:p>
        </p:txBody>
      </p:sp>
      <p:sp>
        <p:nvSpPr>
          <p:cNvPr id="9" name="Rectangle 8"/>
          <p:cNvSpPr/>
          <p:nvPr/>
        </p:nvSpPr>
        <p:spPr>
          <a:xfrm>
            <a:off x="7572918" y="3801875"/>
            <a:ext cx="439968"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cxnSp>
        <p:nvCxnSpPr>
          <p:cNvPr id="11" name="Straight Arrow Connector 10"/>
          <p:cNvCxnSpPr/>
          <p:nvPr/>
        </p:nvCxnSpPr>
        <p:spPr>
          <a:xfrm>
            <a:off x="660081" y="5439605"/>
            <a:ext cx="423778"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9266562"/>
      </p:ext>
    </p:extLst>
  </p:cSld>
  <p:clrMapOvr>
    <a:masterClrMapping/>
  </p:clrMapOvr>
  <mc:AlternateContent xmlns:mc="http://schemas.openxmlformats.org/markup-compatibility/2006" xmlns:p14="http://schemas.microsoft.com/office/powerpoint/2010/main">
    <mc:Choice Requires="p14">
      <p:transition spd="slow" p14:dur="2000" advTm="7194"/>
    </mc:Choice>
    <mc:Fallback xmlns="">
      <p:transition xmlns:p14="http://schemas.microsoft.com/office/powerpoint/2010/main" spd="slow" advTm="7194"/>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Track Manufactured Values</a:t>
            </a:r>
            <a:endParaRPr lang="en-US" b="1" dirty="0"/>
          </a:p>
        </p:txBody>
      </p:sp>
      <p:sp>
        <p:nvSpPr>
          <p:cNvPr id="3" name="Content Placeholder 2"/>
          <p:cNvSpPr>
            <a:spLocks noGrp="1"/>
          </p:cNvSpPr>
          <p:nvPr>
            <p:ph idx="1"/>
          </p:nvPr>
        </p:nvSpPr>
        <p:spPr>
          <a:xfrm>
            <a:off x="457200" y="1600200"/>
            <a:ext cx="8229600" cy="1808955"/>
          </a:xfrm>
        </p:spPr>
        <p:txBody>
          <a:bodyPr>
            <a:normAutofit/>
          </a:bodyPr>
          <a:lstStyle/>
          <a:p>
            <a:r>
              <a:rPr lang="en-US" dirty="0" err="1"/>
              <a:t>Unflag</a:t>
            </a:r>
            <a:r>
              <a:rPr lang="en-US" dirty="0"/>
              <a:t> if:</a:t>
            </a:r>
          </a:p>
          <a:p>
            <a:pPr lvl="1"/>
            <a:r>
              <a:rPr lang="en-US" dirty="0"/>
              <a:t>The place is over-written by other values.</a:t>
            </a:r>
          </a:p>
          <a:p>
            <a:pPr lvl="1"/>
            <a:r>
              <a:rPr lang="en-US" dirty="0"/>
              <a:t>Memory block gets de-allocated in stack or heap.</a:t>
            </a:r>
          </a:p>
        </p:txBody>
      </p:sp>
      <p:sp>
        <p:nvSpPr>
          <p:cNvPr id="4" name="TextBox 3"/>
          <p:cNvSpPr txBox="1"/>
          <p:nvPr/>
        </p:nvSpPr>
        <p:spPr>
          <a:xfrm>
            <a:off x="1083859" y="3601337"/>
            <a:ext cx="3428086" cy="2308324"/>
          </a:xfrm>
          <a:prstGeom prst="rect">
            <a:avLst/>
          </a:prstGeom>
          <a:noFill/>
        </p:spPr>
        <p:txBody>
          <a:bodyPr wrap="square" rtlCol="0">
            <a:spAutoFit/>
          </a:bodyPr>
          <a:lstStyle/>
          <a:p>
            <a:r>
              <a:rPr lang="en-US" dirty="0" smtClean="0">
                <a:solidFill>
                  <a:srgbClr val="000000"/>
                </a:solidFill>
                <a:latin typeface="Menlo"/>
                <a:ea typeface="Menlo"/>
                <a:cs typeface="Menlo"/>
              </a:rPr>
              <a:t>a </a:t>
            </a:r>
            <a:r>
              <a:rPr lang="en-US" dirty="0">
                <a:solidFill>
                  <a:srgbClr val="000000"/>
                </a:solidFill>
                <a:latin typeface="Menlo"/>
                <a:ea typeface="Menlo"/>
                <a:cs typeface="Menlo"/>
              </a:rPr>
              <a:t>= </a:t>
            </a:r>
            <a:r>
              <a:rPr lang="en-US" dirty="0">
                <a:solidFill>
                  <a:srgbClr val="BB2CA2"/>
                </a:solidFill>
                <a:latin typeface="Menlo"/>
                <a:ea typeface="Menlo"/>
                <a:cs typeface="Menlo"/>
              </a:rPr>
              <a:t>new</a:t>
            </a:r>
            <a:r>
              <a:rPr lang="en-US" dirty="0">
                <a:solidFill>
                  <a:srgbClr val="000000"/>
                </a:solidFill>
                <a:latin typeface="Menlo"/>
                <a:ea typeface="Menlo"/>
                <a:cs typeface="Menlo"/>
              </a:rPr>
              <a:t> </a:t>
            </a:r>
            <a:r>
              <a:rPr lang="en-US" dirty="0" err="1">
                <a:solidFill>
                  <a:srgbClr val="BB2CA2"/>
                </a:solidFill>
                <a:latin typeface="Menlo"/>
                <a:ea typeface="Menlo"/>
                <a:cs typeface="Menlo"/>
              </a:rPr>
              <a:t>int</a:t>
            </a:r>
            <a:r>
              <a:rPr lang="en-US" dirty="0">
                <a:solidFill>
                  <a:srgbClr val="000000"/>
                </a:solidFill>
                <a:latin typeface="Menlo"/>
                <a:ea typeface="Menlo"/>
                <a:cs typeface="Menlo"/>
              </a:rPr>
              <a:t>[n]</a:t>
            </a:r>
            <a:r>
              <a:rPr lang="en-US" dirty="0" smtClean="0">
                <a:solidFill>
                  <a:srgbClr val="000000"/>
                </a:solidFill>
                <a:latin typeface="Menlo"/>
                <a:ea typeface="Menlo"/>
                <a:cs typeface="Menlo"/>
              </a:rPr>
              <a:t>;</a:t>
            </a:r>
          </a:p>
          <a:p>
            <a:r>
              <a:rPr lang="en-US" dirty="0" smtClean="0">
                <a:solidFill>
                  <a:srgbClr val="BB2CA2"/>
                </a:solidFill>
                <a:latin typeface="Menlo"/>
                <a:ea typeface="Menlo"/>
                <a:cs typeface="Menlo"/>
              </a:rPr>
              <a:t>for</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r>
              <a:rPr lang="en-US" dirty="0" err="1">
                <a:solidFill>
                  <a:srgbClr val="BB2CA2"/>
                </a:solidFill>
                <a:latin typeface="Menlo"/>
                <a:ea typeface="Menlo"/>
                <a:cs typeface="Menlo"/>
              </a:rPr>
              <a:t>int</a:t>
            </a:r>
            <a:r>
              <a:rPr lang="en-US" dirty="0">
                <a:solidFill>
                  <a:srgbClr val="000000"/>
                </a:solidFill>
                <a:latin typeface="Menlo"/>
                <a:ea typeface="Menlo"/>
                <a:cs typeface="Menlo"/>
              </a:rPr>
              <a:t> </a:t>
            </a:r>
            <a:r>
              <a:rPr lang="en-US" dirty="0" err="1" smtClean="0">
                <a:solidFill>
                  <a:srgbClr val="000000"/>
                </a:solidFill>
                <a:latin typeface="Menlo"/>
                <a:ea typeface="Menlo"/>
                <a:cs typeface="Menlo"/>
              </a:rPr>
              <a:t>i</a:t>
            </a:r>
            <a:r>
              <a:rPr lang="en-US" dirty="0" smtClean="0">
                <a:solidFill>
                  <a:srgbClr val="000000"/>
                </a:solidFill>
                <a:latin typeface="Menlo"/>
                <a:ea typeface="Menlo"/>
                <a:cs typeface="Menlo"/>
              </a:rPr>
              <a:t>=</a:t>
            </a:r>
            <a:r>
              <a:rPr lang="en-US" dirty="0" smtClean="0">
                <a:solidFill>
                  <a:srgbClr val="2629D9"/>
                </a:solidFill>
                <a:latin typeface="Menlo"/>
                <a:ea typeface="Menlo"/>
                <a:cs typeface="Menlo"/>
              </a:rPr>
              <a:t>0</a:t>
            </a:r>
            <a:r>
              <a:rPr lang="en-US" dirty="0" smtClean="0">
                <a:solidFill>
                  <a:srgbClr val="000000"/>
                </a:solidFill>
                <a:latin typeface="Menlo"/>
                <a:ea typeface="Menlo"/>
                <a:cs typeface="Menlo"/>
              </a:rPr>
              <a:t>;i&lt;</a:t>
            </a:r>
            <a:r>
              <a:rPr lang="en-US" dirty="0" err="1" smtClean="0">
                <a:solidFill>
                  <a:srgbClr val="000000"/>
                </a:solidFill>
                <a:latin typeface="Menlo"/>
                <a:ea typeface="Menlo"/>
                <a:cs typeface="Menlo"/>
              </a:rPr>
              <a:t>n;i</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 = </a:t>
            </a:r>
            <a:r>
              <a:rPr lang="en-US" dirty="0" err="1">
                <a:latin typeface="Menlo"/>
                <a:ea typeface="Menlo"/>
                <a:cs typeface="Menlo"/>
              </a:rPr>
              <a:t>call_null</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memcpy</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memset</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t>
            </a:r>
            <a:r>
              <a:rPr lang="en-US" dirty="0">
                <a:solidFill>
                  <a:srgbClr val="2629D9"/>
                </a:solidFill>
                <a:latin typeface="Menlo"/>
                <a:ea typeface="Menlo"/>
                <a:cs typeface="Menlo"/>
              </a:rPr>
              <a:t>0</a:t>
            </a:r>
            <a:r>
              <a:rPr lang="en-US" dirty="0">
                <a:solidFill>
                  <a:srgbClr val="000000"/>
                </a:solidFill>
                <a:latin typeface="Menlo"/>
                <a:ea typeface="Menlo"/>
                <a:cs typeface="Menlo"/>
              </a:rPr>
              <a:t>,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smtClean="0">
                <a:solidFill>
                  <a:srgbClr val="BB2CA2"/>
                </a:solidFill>
                <a:latin typeface="Menlo"/>
                <a:ea typeface="Menlo"/>
                <a:cs typeface="Menlo"/>
              </a:rPr>
              <a:t>delete</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a:t>
            </a:r>
            <a:endParaRPr lang="en-US" dirty="0" smtClean="0"/>
          </a:p>
        </p:txBody>
      </p:sp>
      <p:sp>
        <p:nvSpPr>
          <p:cNvPr id="5" name="Rectangle 4"/>
          <p:cNvSpPr/>
          <p:nvPr/>
        </p:nvSpPr>
        <p:spPr>
          <a:xfrm>
            <a:off x="4954789" y="3801874"/>
            <a:ext cx="492972"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6" name="Rectangle 5"/>
          <p:cNvSpPr/>
          <p:nvPr/>
        </p:nvSpPr>
        <p:spPr>
          <a:xfrm>
            <a:off x="5447761" y="3801875"/>
            <a:ext cx="868968" cy="350943"/>
          </a:xfrm>
          <a:prstGeom prst="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a:t>
            </a:r>
            <a:endParaRPr lang="en-US" dirty="0"/>
          </a:p>
        </p:txBody>
      </p:sp>
      <p:sp>
        <p:nvSpPr>
          <p:cNvPr id="7" name="Rectangle 6"/>
          <p:cNvSpPr/>
          <p:nvPr/>
        </p:nvSpPr>
        <p:spPr>
          <a:xfrm>
            <a:off x="6316729" y="3801875"/>
            <a:ext cx="392705"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8" name="Rectangle 7"/>
          <p:cNvSpPr/>
          <p:nvPr/>
        </p:nvSpPr>
        <p:spPr>
          <a:xfrm>
            <a:off x="6709434" y="3801875"/>
            <a:ext cx="863484"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tmp</a:t>
            </a:r>
            <a:endParaRPr lang="en-US" dirty="0"/>
          </a:p>
        </p:txBody>
      </p:sp>
      <p:sp>
        <p:nvSpPr>
          <p:cNvPr id="9" name="Rectangle 8"/>
          <p:cNvSpPr/>
          <p:nvPr/>
        </p:nvSpPr>
        <p:spPr>
          <a:xfrm>
            <a:off x="7572918" y="3801875"/>
            <a:ext cx="439968"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cxnSp>
        <p:nvCxnSpPr>
          <p:cNvPr id="11" name="Straight Arrow Connector 10"/>
          <p:cNvCxnSpPr/>
          <p:nvPr/>
        </p:nvCxnSpPr>
        <p:spPr>
          <a:xfrm>
            <a:off x="660081" y="5706990"/>
            <a:ext cx="423778"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6337324"/>
      </p:ext>
    </p:extLst>
  </p:cSld>
  <p:clrMapOvr>
    <a:masterClrMapping/>
  </p:clrMapOvr>
  <mc:AlternateContent xmlns:mc="http://schemas.openxmlformats.org/markup-compatibility/2006" xmlns:p14="http://schemas.microsoft.com/office/powerpoint/2010/main">
    <mc:Choice Requires="p14">
      <p:transition spd="slow" p14:dur="2000" advTm="1114"/>
    </mc:Choice>
    <mc:Fallback xmlns="">
      <p:transition xmlns:p14="http://schemas.microsoft.com/office/powerpoint/2010/main" spd="slow" advTm="1114"/>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Track Manufactured Values</a:t>
            </a:r>
            <a:endParaRPr lang="en-US" b="1" dirty="0"/>
          </a:p>
        </p:txBody>
      </p:sp>
      <p:sp>
        <p:nvSpPr>
          <p:cNvPr id="3" name="Content Placeholder 2"/>
          <p:cNvSpPr>
            <a:spLocks noGrp="1"/>
          </p:cNvSpPr>
          <p:nvPr>
            <p:ph idx="1"/>
          </p:nvPr>
        </p:nvSpPr>
        <p:spPr>
          <a:xfrm>
            <a:off x="457200" y="1600200"/>
            <a:ext cx="8229600" cy="1808955"/>
          </a:xfrm>
        </p:spPr>
        <p:txBody>
          <a:bodyPr>
            <a:normAutofit/>
          </a:bodyPr>
          <a:lstStyle/>
          <a:p>
            <a:r>
              <a:rPr lang="en-US" dirty="0" err="1"/>
              <a:t>Unflag</a:t>
            </a:r>
            <a:r>
              <a:rPr lang="en-US" dirty="0"/>
              <a:t> if:</a:t>
            </a:r>
          </a:p>
          <a:p>
            <a:pPr lvl="1"/>
            <a:r>
              <a:rPr lang="en-US" dirty="0"/>
              <a:t>The place is over-written by other values.</a:t>
            </a:r>
          </a:p>
          <a:p>
            <a:pPr lvl="1"/>
            <a:r>
              <a:rPr lang="en-US" dirty="0"/>
              <a:t>Memory block gets de-allocated in stack or heap.</a:t>
            </a:r>
          </a:p>
        </p:txBody>
      </p:sp>
      <p:sp>
        <p:nvSpPr>
          <p:cNvPr id="4" name="TextBox 3"/>
          <p:cNvSpPr txBox="1"/>
          <p:nvPr/>
        </p:nvSpPr>
        <p:spPr>
          <a:xfrm>
            <a:off x="1083859" y="3601337"/>
            <a:ext cx="3428086" cy="2308324"/>
          </a:xfrm>
          <a:prstGeom prst="rect">
            <a:avLst/>
          </a:prstGeom>
          <a:noFill/>
        </p:spPr>
        <p:txBody>
          <a:bodyPr wrap="square" rtlCol="0">
            <a:spAutoFit/>
          </a:bodyPr>
          <a:lstStyle/>
          <a:p>
            <a:r>
              <a:rPr lang="en-US" dirty="0" smtClean="0">
                <a:solidFill>
                  <a:srgbClr val="000000"/>
                </a:solidFill>
                <a:latin typeface="Menlo"/>
                <a:ea typeface="Menlo"/>
                <a:cs typeface="Menlo"/>
              </a:rPr>
              <a:t>a </a:t>
            </a:r>
            <a:r>
              <a:rPr lang="en-US" dirty="0">
                <a:solidFill>
                  <a:srgbClr val="000000"/>
                </a:solidFill>
                <a:latin typeface="Menlo"/>
                <a:ea typeface="Menlo"/>
                <a:cs typeface="Menlo"/>
              </a:rPr>
              <a:t>= </a:t>
            </a:r>
            <a:r>
              <a:rPr lang="en-US" dirty="0">
                <a:solidFill>
                  <a:srgbClr val="BB2CA2"/>
                </a:solidFill>
                <a:latin typeface="Menlo"/>
                <a:ea typeface="Menlo"/>
                <a:cs typeface="Menlo"/>
              </a:rPr>
              <a:t>new</a:t>
            </a:r>
            <a:r>
              <a:rPr lang="en-US" dirty="0">
                <a:solidFill>
                  <a:srgbClr val="000000"/>
                </a:solidFill>
                <a:latin typeface="Menlo"/>
                <a:ea typeface="Menlo"/>
                <a:cs typeface="Menlo"/>
              </a:rPr>
              <a:t> </a:t>
            </a:r>
            <a:r>
              <a:rPr lang="en-US" dirty="0" err="1">
                <a:solidFill>
                  <a:srgbClr val="BB2CA2"/>
                </a:solidFill>
                <a:latin typeface="Menlo"/>
                <a:ea typeface="Menlo"/>
                <a:cs typeface="Menlo"/>
              </a:rPr>
              <a:t>int</a:t>
            </a:r>
            <a:r>
              <a:rPr lang="en-US" dirty="0">
                <a:solidFill>
                  <a:srgbClr val="000000"/>
                </a:solidFill>
                <a:latin typeface="Menlo"/>
                <a:ea typeface="Menlo"/>
                <a:cs typeface="Menlo"/>
              </a:rPr>
              <a:t>[n]</a:t>
            </a:r>
            <a:r>
              <a:rPr lang="en-US" dirty="0" smtClean="0">
                <a:solidFill>
                  <a:srgbClr val="000000"/>
                </a:solidFill>
                <a:latin typeface="Menlo"/>
                <a:ea typeface="Menlo"/>
                <a:cs typeface="Menlo"/>
              </a:rPr>
              <a:t>;</a:t>
            </a:r>
          </a:p>
          <a:p>
            <a:r>
              <a:rPr lang="en-US" dirty="0" smtClean="0">
                <a:solidFill>
                  <a:srgbClr val="BB2CA2"/>
                </a:solidFill>
                <a:latin typeface="Menlo"/>
                <a:ea typeface="Menlo"/>
                <a:cs typeface="Menlo"/>
              </a:rPr>
              <a:t>for</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r>
              <a:rPr lang="en-US" dirty="0" err="1">
                <a:solidFill>
                  <a:srgbClr val="BB2CA2"/>
                </a:solidFill>
                <a:latin typeface="Menlo"/>
                <a:ea typeface="Menlo"/>
                <a:cs typeface="Menlo"/>
              </a:rPr>
              <a:t>int</a:t>
            </a:r>
            <a:r>
              <a:rPr lang="en-US" dirty="0">
                <a:solidFill>
                  <a:srgbClr val="000000"/>
                </a:solidFill>
                <a:latin typeface="Menlo"/>
                <a:ea typeface="Menlo"/>
                <a:cs typeface="Menlo"/>
              </a:rPr>
              <a:t> </a:t>
            </a:r>
            <a:r>
              <a:rPr lang="en-US" dirty="0" err="1" smtClean="0">
                <a:solidFill>
                  <a:srgbClr val="000000"/>
                </a:solidFill>
                <a:latin typeface="Menlo"/>
                <a:ea typeface="Menlo"/>
                <a:cs typeface="Menlo"/>
              </a:rPr>
              <a:t>i</a:t>
            </a:r>
            <a:r>
              <a:rPr lang="en-US" dirty="0" smtClean="0">
                <a:solidFill>
                  <a:srgbClr val="000000"/>
                </a:solidFill>
                <a:latin typeface="Menlo"/>
                <a:ea typeface="Menlo"/>
                <a:cs typeface="Menlo"/>
              </a:rPr>
              <a:t>=</a:t>
            </a:r>
            <a:r>
              <a:rPr lang="en-US" dirty="0" smtClean="0">
                <a:solidFill>
                  <a:srgbClr val="2629D9"/>
                </a:solidFill>
                <a:latin typeface="Menlo"/>
                <a:ea typeface="Menlo"/>
                <a:cs typeface="Menlo"/>
              </a:rPr>
              <a:t>0</a:t>
            </a:r>
            <a:r>
              <a:rPr lang="en-US" dirty="0" smtClean="0">
                <a:solidFill>
                  <a:srgbClr val="000000"/>
                </a:solidFill>
                <a:latin typeface="Menlo"/>
                <a:ea typeface="Menlo"/>
                <a:cs typeface="Menlo"/>
              </a:rPr>
              <a:t>;i&lt;</a:t>
            </a:r>
            <a:r>
              <a:rPr lang="en-US" dirty="0" err="1" smtClean="0">
                <a:solidFill>
                  <a:srgbClr val="000000"/>
                </a:solidFill>
                <a:latin typeface="Menlo"/>
                <a:ea typeface="Menlo"/>
                <a:cs typeface="Menlo"/>
              </a:rPr>
              <a:t>n;i</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 = </a:t>
            </a:r>
            <a:r>
              <a:rPr lang="en-US" dirty="0" err="1">
                <a:latin typeface="Menlo"/>
                <a:ea typeface="Menlo"/>
                <a:cs typeface="Menlo"/>
              </a:rPr>
              <a:t>call_null</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memcpy</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memset</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t>
            </a:r>
            <a:r>
              <a:rPr lang="en-US" dirty="0">
                <a:solidFill>
                  <a:srgbClr val="2629D9"/>
                </a:solidFill>
                <a:latin typeface="Menlo"/>
                <a:ea typeface="Menlo"/>
                <a:cs typeface="Menlo"/>
              </a:rPr>
              <a:t>0</a:t>
            </a:r>
            <a:r>
              <a:rPr lang="en-US" dirty="0">
                <a:solidFill>
                  <a:srgbClr val="000000"/>
                </a:solidFill>
                <a:latin typeface="Menlo"/>
                <a:ea typeface="Menlo"/>
                <a:cs typeface="Menlo"/>
              </a:rPr>
              <a:t>,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smtClean="0">
                <a:solidFill>
                  <a:srgbClr val="BB2CA2"/>
                </a:solidFill>
                <a:latin typeface="Menlo"/>
                <a:ea typeface="Menlo"/>
                <a:cs typeface="Menlo"/>
              </a:rPr>
              <a:t>delete</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a:t>
            </a:r>
            <a:endParaRPr lang="en-US" dirty="0" smtClean="0"/>
          </a:p>
        </p:txBody>
      </p:sp>
      <p:sp>
        <p:nvSpPr>
          <p:cNvPr id="5" name="Rectangle 4"/>
          <p:cNvSpPr/>
          <p:nvPr/>
        </p:nvSpPr>
        <p:spPr>
          <a:xfrm>
            <a:off x="4954789" y="3801874"/>
            <a:ext cx="492972"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6" name="Rectangle 5"/>
          <p:cNvSpPr/>
          <p:nvPr/>
        </p:nvSpPr>
        <p:spPr>
          <a:xfrm>
            <a:off x="5447761" y="3801875"/>
            <a:ext cx="868968"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a:t>
            </a:r>
            <a:endParaRPr lang="en-US" dirty="0"/>
          </a:p>
        </p:txBody>
      </p:sp>
      <p:sp>
        <p:nvSpPr>
          <p:cNvPr id="7" name="Rectangle 6"/>
          <p:cNvSpPr/>
          <p:nvPr/>
        </p:nvSpPr>
        <p:spPr>
          <a:xfrm>
            <a:off x="6316729" y="3801875"/>
            <a:ext cx="392705"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8" name="Rectangle 7"/>
          <p:cNvSpPr/>
          <p:nvPr/>
        </p:nvSpPr>
        <p:spPr>
          <a:xfrm>
            <a:off x="6709434" y="3801875"/>
            <a:ext cx="863484"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tmp</a:t>
            </a:r>
            <a:endParaRPr lang="en-US" dirty="0"/>
          </a:p>
        </p:txBody>
      </p:sp>
      <p:sp>
        <p:nvSpPr>
          <p:cNvPr id="9" name="Rectangle 8"/>
          <p:cNvSpPr/>
          <p:nvPr/>
        </p:nvSpPr>
        <p:spPr>
          <a:xfrm>
            <a:off x="7572918" y="3801875"/>
            <a:ext cx="439968"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cxnSp>
        <p:nvCxnSpPr>
          <p:cNvPr id="11" name="Straight Arrow Connector 10"/>
          <p:cNvCxnSpPr/>
          <p:nvPr/>
        </p:nvCxnSpPr>
        <p:spPr>
          <a:xfrm>
            <a:off x="660081" y="5918014"/>
            <a:ext cx="423778"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6337324"/>
      </p:ext>
    </p:extLst>
  </p:cSld>
  <p:clrMapOvr>
    <a:masterClrMapping/>
  </p:clrMapOvr>
  <mc:AlternateContent xmlns:mc="http://schemas.openxmlformats.org/markup-compatibility/2006" xmlns:p14="http://schemas.microsoft.com/office/powerpoint/2010/main">
    <mc:Choice Requires="p14">
      <p:transition spd="slow" p14:dur="2000" advTm="6946"/>
    </mc:Choice>
    <mc:Fallback xmlns="">
      <p:transition xmlns:p14="http://schemas.microsoft.com/office/powerpoint/2010/main" spd="slow" advTm="6946"/>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Track Manufactured Values</a:t>
            </a:r>
            <a:endParaRPr lang="en-US" b="1" dirty="0"/>
          </a:p>
        </p:txBody>
      </p:sp>
      <p:sp>
        <p:nvSpPr>
          <p:cNvPr id="3" name="Content Placeholder 2"/>
          <p:cNvSpPr>
            <a:spLocks noGrp="1"/>
          </p:cNvSpPr>
          <p:nvPr>
            <p:ph idx="1"/>
          </p:nvPr>
        </p:nvSpPr>
        <p:spPr/>
        <p:txBody>
          <a:bodyPr>
            <a:normAutofit/>
          </a:bodyPr>
          <a:lstStyle/>
          <a:p>
            <a:r>
              <a:rPr lang="en-US" dirty="0" smtClean="0"/>
              <a:t>Recovery shepherding system uses dynamic taint analysis to track how manufactured values influence the continued execution.</a:t>
            </a:r>
          </a:p>
          <a:p>
            <a:r>
              <a:rPr lang="en-US" dirty="0" smtClean="0"/>
              <a:t>Flag registers or memory addresses that are influenced by manufactured value.</a:t>
            </a:r>
          </a:p>
          <a:p>
            <a:r>
              <a:rPr lang="en-US" dirty="0" err="1" smtClean="0"/>
              <a:t>Unflag</a:t>
            </a:r>
            <a:r>
              <a:rPr lang="en-US" dirty="0" smtClean="0"/>
              <a:t> if:</a:t>
            </a:r>
          </a:p>
          <a:p>
            <a:pPr lvl="1"/>
            <a:r>
              <a:rPr lang="en-US" dirty="0" smtClean="0"/>
              <a:t>The place is over-written by other values.</a:t>
            </a:r>
          </a:p>
          <a:p>
            <a:pPr lvl="1"/>
            <a:r>
              <a:rPr lang="en-US" dirty="0" smtClean="0"/>
              <a:t>Memory block gets de-allocated in stack or heap.</a:t>
            </a:r>
          </a:p>
        </p:txBody>
      </p:sp>
    </p:spTree>
    <p:extLst>
      <p:ext uri="{BB962C8B-B14F-4D97-AF65-F5344CB8AC3E}">
        <p14:creationId xmlns:p14="http://schemas.microsoft.com/office/powerpoint/2010/main" val="15823426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Chromium Example</a:t>
            </a:r>
            <a:endParaRPr lang="en-US" b="1" dirty="0"/>
          </a:p>
        </p:txBody>
      </p:sp>
      <p:sp>
        <p:nvSpPr>
          <p:cNvPr id="4" name="TextBox 3"/>
          <p:cNvSpPr txBox="1"/>
          <p:nvPr/>
        </p:nvSpPr>
        <p:spPr>
          <a:xfrm>
            <a:off x="945847" y="1557951"/>
            <a:ext cx="7145867" cy="4247317"/>
          </a:xfrm>
          <a:prstGeom prst="rect">
            <a:avLst/>
          </a:prstGeom>
          <a:noFill/>
        </p:spPr>
        <p:txBody>
          <a:bodyPr wrap="square" rtlCol="0">
            <a:spAutoFit/>
          </a:bodyPr>
          <a:lstStyle/>
          <a:p>
            <a:r>
              <a:rPr lang="en-US" dirty="0">
                <a:solidFill>
                  <a:srgbClr val="BB2CA2"/>
                </a:solidFill>
                <a:latin typeface="Menlo"/>
                <a:ea typeface="Menlo"/>
                <a:cs typeface="Menlo"/>
              </a:rPr>
              <a:t>void</a:t>
            </a:r>
            <a:r>
              <a:rPr lang="en-US" dirty="0">
                <a:solidFill>
                  <a:srgbClr val="000000"/>
                </a:solidFill>
                <a:latin typeface="Menlo"/>
                <a:ea typeface="Menlo"/>
                <a:cs typeface="Menlo"/>
              </a:rPr>
              <a:t> </a:t>
            </a:r>
            <a:r>
              <a:rPr lang="en-US" dirty="0" err="1">
                <a:solidFill>
                  <a:srgbClr val="000000"/>
                </a:solidFill>
                <a:latin typeface="Menlo"/>
                <a:ea typeface="Menlo"/>
                <a:cs typeface="Menlo"/>
              </a:rPr>
              <a:t>URLRequestFtpJob</a:t>
            </a:r>
            <a:r>
              <a:rPr lang="en-US" dirty="0">
                <a:solidFill>
                  <a:srgbClr val="000000"/>
                </a:solidFill>
                <a:latin typeface="Menlo"/>
                <a:ea typeface="Menlo"/>
                <a:cs typeface="Menlo"/>
              </a:rPr>
              <a:t>::</a:t>
            </a:r>
            <a:r>
              <a:rPr lang="en-US" dirty="0" err="1">
                <a:solidFill>
                  <a:srgbClr val="000000"/>
                </a:solidFill>
                <a:latin typeface="Menlo"/>
                <a:ea typeface="Menlo"/>
                <a:cs typeface="Menlo"/>
              </a:rPr>
              <a:t>StartTransaction</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transaction_.reset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    </a:t>
            </a:r>
            <a:r>
              <a:rPr lang="en-US" b="1" dirty="0" smtClean="0">
                <a:solidFill>
                  <a:schemeClr val="accent2"/>
                </a:solidFill>
                <a:latin typeface="Menlo"/>
                <a:ea typeface="Menlo"/>
                <a:cs typeface="Menlo"/>
              </a:rPr>
              <a:t>request_</a:t>
            </a:r>
            <a:r>
              <a:rPr lang="en-US" b="1" dirty="0">
                <a:solidFill>
                  <a:schemeClr val="accent2"/>
                </a:solidFill>
                <a:latin typeface="Menlo"/>
                <a:ea typeface="Menlo"/>
                <a:cs typeface="Menlo"/>
              </a:rPr>
              <a:t>-&gt;context()-&gt;</a:t>
            </a:r>
            <a:r>
              <a:rPr lang="en-US" b="1" dirty="0" err="1">
                <a:solidFill>
                  <a:schemeClr val="accent2"/>
                </a:solidFill>
                <a:latin typeface="Menlo"/>
                <a:ea typeface="Menlo"/>
                <a:cs typeface="Menlo"/>
              </a:rPr>
              <a:t>ftp_transaction_factory</a:t>
            </a:r>
            <a:r>
              <a:rPr lang="en-US" b="1" dirty="0">
                <a:solidFill>
                  <a:schemeClr val="accent2"/>
                </a:solidFill>
                <a:latin typeface="Menlo"/>
                <a:ea typeface="Menlo"/>
                <a:cs typeface="Menlo"/>
              </a:rPr>
              <a:t>()</a:t>
            </a:r>
          </a:p>
          <a:p>
            <a:r>
              <a:rPr lang="en-US" dirty="0">
                <a:solidFill>
                  <a:srgbClr val="000000"/>
                </a:solidFill>
                <a:latin typeface="Menlo"/>
                <a:ea typeface="Menlo"/>
                <a:cs typeface="Menlo"/>
              </a:rPr>
              <a:t>    -&gt;</a:t>
            </a:r>
            <a:r>
              <a:rPr lang="en-US" dirty="0" err="1">
                <a:solidFill>
                  <a:srgbClr val="000000"/>
                </a:solidFill>
                <a:latin typeface="Menlo"/>
                <a:ea typeface="Menlo"/>
                <a:cs typeface="Menlo"/>
              </a:rPr>
              <a:t>CreateTransaction</a:t>
            </a:r>
            <a:r>
              <a:rPr lang="en-US" dirty="0">
                <a:solidFill>
                  <a:srgbClr val="000000"/>
                </a:solidFill>
                <a:latin typeface="Menlo"/>
                <a:ea typeface="Menlo"/>
                <a:cs typeface="Menlo"/>
              </a:rPr>
              <a:t>())</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 </a:t>
            </a:r>
            <a:r>
              <a:rPr lang="en-US" dirty="0">
                <a:solidFill>
                  <a:srgbClr val="008400"/>
                </a:solidFill>
                <a:latin typeface="Menlo"/>
                <a:ea typeface="Menlo"/>
                <a:cs typeface="Menlo"/>
              </a:rPr>
              <a:t>// </a:t>
            </a:r>
            <a:r>
              <a:rPr lang="en-US" dirty="0" smtClean="0">
                <a:solidFill>
                  <a:srgbClr val="008400"/>
                </a:solidFill>
                <a:latin typeface="Menlo"/>
                <a:ea typeface="Menlo"/>
                <a:cs typeface="Menlo"/>
              </a:rPr>
              <a:t>code that does not change transaction_</a:t>
            </a:r>
          </a:p>
          <a:p>
            <a:r>
              <a:rPr lang="en-US" dirty="0" smtClean="0">
                <a:solidFill>
                  <a:srgbClr val="BB2CA2"/>
                </a:solidFill>
                <a:latin typeface="Menlo"/>
                <a:ea typeface="Menlo"/>
                <a:cs typeface="Menlo"/>
              </a:rPr>
              <a:t>  </a:t>
            </a:r>
            <a:r>
              <a:rPr lang="en-US" dirty="0" err="1" smtClean="0">
                <a:solidFill>
                  <a:srgbClr val="BB2CA2"/>
                </a:solidFill>
                <a:latin typeface="Menlo"/>
                <a:ea typeface="Menlo"/>
                <a:cs typeface="Menlo"/>
              </a:rPr>
              <a:t>int</a:t>
            </a:r>
            <a:r>
              <a:rPr lang="en-US" dirty="0" smtClean="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a:solidFill>
                  <a:srgbClr val="BB2CA2"/>
                </a:solidFill>
                <a:latin typeface="Menlo"/>
                <a:ea typeface="Menlo"/>
                <a:cs typeface="Menlo"/>
              </a:rPr>
              <a:t>if</a:t>
            </a:r>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transaction_.get</a:t>
            </a:r>
            <a:r>
              <a:rPr lang="en-US" dirty="0">
                <a:solidFill>
                  <a:srgbClr val="000000"/>
                </a:solidFill>
                <a:latin typeface="Menlo"/>
                <a:ea typeface="Menlo"/>
                <a:cs typeface="Menlo"/>
              </a:rPr>
              <a:t>()) </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r>
              <a:rPr lang="en-US" dirty="0" err="1" smtClean="0">
                <a:solidFill>
                  <a:srgbClr val="000000"/>
                </a:solidFill>
                <a:latin typeface="Menlo"/>
                <a:ea typeface="Menlo"/>
                <a:cs typeface="Menlo"/>
              </a:rPr>
              <a:t>rv</a:t>
            </a:r>
            <a:r>
              <a:rPr lang="en-US" dirty="0" smtClean="0">
                <a:solidFill>
                  <a:srgbClr val="000000"/>
                </a:solidFill>
                <a:latin typeface="Menlo"/>
                <a:ea typeface="Menlo"/>
                <a:cs typeface="Menlo"/>
              </a:rPr>
              <a:t> = transaction_-&gt;Start(...)  </a:t>
            </a:r>
          </a:p>
          <a:p>
            <a:r>
              <a:rPr lang="en-US" dirty="0" smtClean="0">
                <a:solidFill>
                  <a:srgbClr val="000000"/>
                </a:solidFill>
                <a:latin typeface="Menlo"/>
                <a:ea typeface="Menlo"/>
                <a:cs typeface="Menlo"/>
              </a:rPr>
              <a:t>    ...</a:t>
            </a:r>
          </a:p>
          <a:p>
            <a:r>
              <a:rPr lang="en-US" dirty="0" smtClean="0">
                <a:solidFill>
                  <a:srgbClr val="000000"/>
                </a:solidFill>
                <a:latin typeface="Menlo"/>
                <a:ea typeface="Menlo"/>
                <a:cs typeface="Menlo"/>
              </a:rPr>
              <a:t>  } </a:t>
            </a:r>
            <a:r>
              <a:rPr lang="en-US" dirty="0">
                <a:solidFill>
                  <a:srgbClr val="BB2CA2"/>
                </a:solidFill>
                <a:latin typeface="Menlo"/>
                <a:ea typeface="Menlo"/>
                <a:cs typeface="Menlo"/>
              </a:rPr>
              <a:t>else</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err="1" smtClean="0">
                <a:solidFill>
                  <a:srgbClr val="000000"/>
                </a:solidFill>
                <a:latin typeface="Menlo"/>
                <a:ea typeface="Menlo"/>
                <a:cs typeface="Menlo"/>
              </a:rPr>
              <a:t>rv</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 ERR_FAILED;</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endParaRPr lang="en-US" dirty="0">
              <a:solidFill>
                <a:srgbClr val="000000"/>
              </a:solidFill>
              <a:latin typeface="Menlo"/>
              <a:ea typeface="Menlo"/>
              <a:cs typeface="Menlo"/>
            </a:endParaRPr>
          </a:p>
          <a:p>
            <a:r>
              <a:rPr lang="en-US" dirty="0" smtClean="0">
                <a:solidFill>
                  <a:srgbClr val="000000"/>
                </a:solidFill>
                <a:latin typeface="Menlo"/>
                <a:ea typeface="Menlo"/>
                <a:cs typeface="Menlo"/>
              </a:rPr>
              <a:t>}</a:t>
            </a:r>
            <a:endParaRPr lang="en-US" dirty="0"/>
          </a:p>
        </p:txBody>
      </p:sp>
      <p:sp>
        <p:nvSpPr>
          <p:cNvPr id="6" name="TextBox 5"/>
          <p:cNvSpPr txBox="1"/>
          <p:nvPr/>
        </p:nvSpPr>
        <p:spPr>
          <a:xfrm>
            <a:off x="2305328" y="5096474"/>
            <a:ext cx="5481953" cy="1569660"/>
          </a:xfrm>
          <a:prstGeom prst="rect">
            <a:avLst/>
          </a:prstGeom>
          <a:noFill/>
        </p:spPr>
        <p:txBody>
          <a:bodyPr wrap="square" rtlCol="0">
            <a:spAutoFit/>
          </a:bodyPr>
          <a:lstStyle/>
          <a:p>
            <a:r>
              <a:rPr lang="en-US" sz="3200" dirty="0" smtClean="0"/>
              <a:t>Empty FTP link causes </a:t>
            </a:r>
            <a:r>
              <a:rPr lang="en-US" sz="3200" dirty="0" err="1" smtClean="0"/>
              <a:t>ftp_transaction_factory</a:t>
            </a:r>
            <a:r>
              <a:rPr lang="en-US" sz="3200" dirty="0" smtClean="0"/>
              <a:t>() to return NULL</a:t>
            </a:r>
            <a:endParaRPr lang="en-US" sz="3200" dirty="0"/>
          </a:p>
        </p:txBody>
      </p:sp>
      <p:grpSp>
        <p:nvGrpSpPr>
          <p:cNvPr id="3" name="Group 2"/>
          <p:cNvGrpSpPr/>
          <p:nvPr/>
        </p:nvGrpSpPr>
        <p:grpSpPr>
          <a:xfrm>
            <a:off x="4417826" y="4332296"/>
            <a:ext cx="4543358" cy="646331"/>
            <a:chOff x="4330319" y="4253066"/>
            <a:chExt cx="4543358" cy="646331"/>
          </a:xfrm>
        </p:grpSpPr>
        <p:sp>
          <p:nvSpPr>
            <p:cNvPr id="19" name="TextBox 18"/>
            <p:cNvSpPr txBox="1"/>
            <p:nvPr/>
          </p:nvSpPr>
          <p:spPr>
            <a:xfrm>
              <a:off x="4330319" y="4253066"/>
              <a:ext cx="454335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a:t>
              </a:r>
            </a:p>
            <a:p>
              <a:r>
                <a:rPr lang="en-US" dirty="0" smtClean="0">
                  <a:solidFill>
                    <a:schemeClr val="tx1"/>
                  </a:solidFill>
                </a:rPr>
                <a:t>&lt;video width=“250” height=“150” </a:t>
              </a:r>
              <a:r>
                <a:rPr lang="en-US" b="1" dirty="0" err="1" smtClean="0">
                  <a:solidFill>
                    <a:schemeClr val="tx1"/>
                  </a:solidFill>
                </a:rPr>
                <a:t>src</a:t>
              </a:r>
              <a:r>
                <a:rPr lang="en-US" b="1" dirty="0" smtClean="0">
                  <a:solidFill>
                    <a:schemeClr val="tx1"/>
                  </a:solidFill>
                </a:rPr>
                <a:t>=ftp://1</a:t>
              </a:r>
              <a:r>
                <a:rPr lang="en-US" dirty="0" smtClean="0">
                  <a:solidFill>
                    <a:schemeClr val="tx1"/>
                  </a:solidFill>
                </a:rPr>
                <a:t>&gt;</a:t>
              </a:r>
              <a:endParaRPr lang="en-US" dirty="0">
                <a:solidFill>
                  <a:schemeClr val="tx1"/>
                </a:solidFill>
              </a:endParaRPr>
            </a:p>
          </p:txBody>
        </p:sp>
        <p:sp>
          <p:nvSpPr>
            <p:cNvPr id="21" name="Oval 20"/>
            <p:cNvSpPr/>
            <p:nvPr/>
          </p:nvSpPr>
          <p:spPr>
            <a:xfrm>
              <a:off x="7493632" y="4593177"/>
              <a:ext cx="1308100" cy="26812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Straight Arrow Connector 10"/>
          <p:cNvCxnSpPr/>
          <p:nvPr/>
        </p:nvCxnSpPr>
        <p:spPr>
          <a:xfrm>
            <a:off x="444519" y="2322905"/>
            <a:ext cx="5013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273556" y="3943924"/>
            <a:ext cx="1173903" cy="369332"/>
          </a:xfrm>
          <a:prstGeom prst="rect">
            <a:avLst/>
          </a:prstGeom>
          <a:noFill/>
        </p:spPr>
        <p:txBody>
          <a:bodyPr wrap="square" rtlCol="0">
            <a:spAutoFit/>
          </a:bodyPr>
          <a:lstStyle/>
          <a:p>
            <a:r>
              <a:rPr lang="en-US" dirty="0"/>
              <a:t>h</a:t>
            </a:r>
            <a:r>
              <a:rPr lang="en-US" dirty="0" smtClean="0"/>
              <a:t>tml code</a:t>
            </a:r>
            <a:endParaRPr lang="en-US" dirty="0"/>
          </a:p>
        </p:txBody>
      </p:sp>
    </p:spTree>
    <p:extLst>
      <p:ext uri="{BB962C8B-B14F-4D97-AF65-F5344CB8AC3E}">
        <p14:creationId xmlns:p14="http://schemas.microsoft.com/office/powerpoint/2010/main" val="34802528"/>
      </p:ext>
    </p:extLst>
  </p:cSld>
  <p:clrMapOvr>
    <a:masterClrMapping/>
  </p:clrMapOvr>
  <mc:AlternateContent xmlns:mc="http://schemas.openxmlformats.org/markup-compatibility/2006" xmlns:p14="http://schemas.microsoft.com/office/powerpoint/2010/main">
    <mc:Choice Requires="p14">
      <p:transition spd="slow" p14:dur="2000" advTm="33685"/>
    </mc:Choice>
    <mc:Fallback xmlns="">
      <p:transition xmlns:p14="http://schemas.microsoft.com/office/powerpoint/2010/main" spd="slow" advTm="33685"/>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Error Containment</a:t>
            </a:r>
            <a:endParaRPr lang="en-US" b="1" dirty="0"/>
          </a:p>
        </p:txBody>
      </p:sp>
      <p:sp>
        <p:nvSpPr>
          <p:cNvPr id="3" name="Content Placeholder 2"/>
          <p:cNvSpPr>
            <a:spLocks noGrp="1"/>
          </p:cNvSpPr>
          <p:nvPr>
            <p:ph idx="1"/>
          </p:nvPr>
        </p:nvSpPr>
        <p:spPr/>
        <p:txBody>
          <a:bodyPr>
            <a:normAutofit/>
          </a:bodyPr>
          <a:lstStyle/>
          <a:p>
            <a:r>
              <a:rPr lang="en-US" dirty="0" smtClean="0"/>
              <a:t>Before the manufactured values are flushed away from the process</a:t>
            </a:r>
          </a:p>
          <a:p>
            <a:r>
              <a:rPr lang="en-US" dirty="0" smtClean="0"/>
              <a:t>RCV blocks system calls that cause externally visible side effect to other processes.</a:t>
            </a:r>
          </a:p>
        </p:txBody>
      </p:sp>
      <p:sp>
        <p:nvSpPr>
          <p:cNvPr id="4" name="TextBox 3"/>
          <p:cNvSpPr txBox="1"/>
          <p:nvPr/>
        </p:nvSpPr>
        <p:spPr>
          <a:xfrm>
            <a:off x="1083859" y="3768457"/>
            <a:ext cx="3770660" cy="2862323"/>
          </a:xfrm>
          <a:prstGeom prst="rect">
            <a:avLst/>
          </a:prstGeom>
          <a:noFill/>
        </p:spPr>
        <p:txBody>
          <a:bodyPr wrap="square" rtlCol="0">
            <a:spAutoFit/>
          </a:bodyPr>
          <a:lstStyle/>
          <a:p>
            <a:r>
              <a:rPr lang="en-US" dirty="0" smtClean="0">
                <a:solidFill>
                  <a:srgbClr val="000000"/>
                </a:solidFill>
                <a:latin typeface="Menlo"/>
                <a:ea typeface="Menlo"/>
                <a:cs typeface="Menlo"/>
              </a:rPr>
              <a:t>a </a:t>
            </a:r>
            <a:r>
              <a:rPr lang="en-US" dirty="0">
                <a:solidFill>
                  <a:srgbClr val="000000"/>
                </a:solidFill>
                <a:latin typeface="Menlo"/>
                <a:ea typeface="Menlo"/>
                <a:cs typeface="Menlo"/>
              </a:rPr>
              <a:t>= </a:t>
            </a:r>
            <a:r>
              <a:rPr lang="en-US" dirty="0">
                <a:solidFill>
                  <a:srgbClr val="BB2CA2"/>
                </a:solidFill>
                <a:latin typeface="Menlo"/>
                <a:ea typeface="Menlo"/>
                <a:cs typeface="Menlo"/>
              </a:rPr>
              <a:t>new</a:t>
            </a:r>
            <a:r>
              <a:rPr lang="en-US" dirty="0">
                <a:solidFill>
                  <a:srgbClr val="000000"/>
                </a:solidFill>
                <a:latin typeface="Menlo"/>
                <a:ea typeface="Menlo"/>
                <a:cs typeface="Menlo"/>
              </a:rPr>
              <a:t> </a:t>
            </a:r>
            <a:r>
              <a:rPr lang="en-US" dirty="0" err="1">
                <a:solidFill>
                  <a:srgbClr val="BB2CA2"/>
                </a:solidFill>
                <a:latin typeface="Menlo"/>
                <a:ea typeface="Menlo"/>
                <a:cs typeface="Menlo"/>
              </a:rPr>
              <a:t>int</a:t>
            </a:r>
            <a:r>
              <a:rPr lang="en-US" dirty="0">
                <a:solidFill>
                  <a:srgbClr val="000000"/>
                </a:solidFill>
                <a:latin typeface="Menlo"/>
                <a:ea typeface="Menlo"/>
                <a:cs typeface="Menlo"/>
              </a:rPr>
              <a:t>[n]</a:t>
            </a:r>
            <a:r>
              <a:rPr lang="en-US" dirty="0" smtClean="0">
                <a:solidFill>
                  <a:srgbClr val="000000"/>
                </a:solidFill>
                <a:latin typeface="Menlo"/>
                <a:ea typeface="Menlo"/>
                <a:cs typeface="Menlo"/>
              </a:rPr>
              <a:t>;</a:t>
            </a:r>
          </a:p>
          <a:p>
            <a:r>
              <a:rPr lang="en-US" dirty="0" smtClean="0">
                <a:solidFill>
                  <a:srgbClr val="BB2CA2"/>
                </a:solidFill>
                <a:latin typeface="Menlo"/>
                <a:ea typeface="Menlo"/>
                <a:cs typeface="Menlo"/>
              </a:rPr>
              <a:t>for</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r>
              <a:rPr lang="en-US" dirty="0" err="1">
                <a:solidFill>
                  <a:srgbClr val="BB2CA2"/>
                </a:solidFill>
                <a:latin typeface="Menlo"/>
                <a:ea typeface="Menlo"/>
                <a:cs typeface="Menlo"/>
              </a:rPr>
              <a:t>int</a:t>
            </a:r>
            <a:r>
              <a:rPr lang="en-US" dirty="0">
                <a:solidFill>
                  <a:srgbClr val="000000"/>
                </a:solidFill>
                <a:latin typeface="Menlo"/>
                <a:ea typeface="Menlo"/>
                <a:cs typeface="Menlo"/>
              </a:rPr>
              <a:t> </a:t>
            </a:r>
            <a:r>
              <a:rPr lang="en-US" dirty="0" err="1" smtClean="0">
                <a:solidFill>
                  <a:srgbClr val="000000"/>
                </a:solidFill>
                <a:latin typeface="Menlo"/>
                <a:ea typeface="Menlo"/>
                <a:cs typeface="Menlo"/>
              </a:rPr>
              <a:t>i</a:t>
            </a:r>
            <a:r>
              <a:rPr lang="en-US" dirty="0" smtClean="0">
                <a:solidFill>
                  <a:srgbClr val="000000"/>
                </a:solidFill>
                <a:latin typeface="Menlo"/>
                <a:ea typeface="Menlo"/>
                <a:cs typeface="Menlo"/>
              </a:rPr>
              <a:t>=</a:t>
            </a:r>
            <a:r>
              <a:rPr lang="en-US" dirty="0" smtClean="0">
                <a:solidFill>
                  <a:srgbClr val="2629D9"/>
                </a:solidFill>
                <a:latin typeface="Menlo"/>
                <a:ea typeface="Menlo"/>
                <a:cs typeface="Menlo"/>
              </a:rPr>
              <a:t>0</a:t>
            </a:r>
            <a:r>
              <a:rPr lang="en-US" dirty="0" smtClean="0">
                <a:solidFill>
                  <a:srgbClr val="000000"/>
                </a:solidFill>
                <a:latin typeface="Menlo"/>
                <a:ea typeface="Menlo"/>
                <a:cs typeface="Menlo"/>
              </a:rPr>
              <a:t>;i&lt;</a:t>
            </a:r>
            <a:r>
              <a:rPr lang="en-US" dirty="0" err="1" smtClean="0">
                <a:solidFill>
                  <a:srgbClr val="000000"/>
                </a:solidFill>
                <a:latin typeface="Menlo"/>
                <a:ea typeface="Menlo"/>
                <a:cs typeface="Menlo"/>
              </a:rPr>
              <a:t>n;i</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 = </a:t>
            </a:r>
            <a:r>
              <a:rPr lang="en-US" dirty="0" err="1">
                <a:latin typeface="Menlo"/>
                <a:ea typeface="Menlo"/>
                <a:cs typeface="Menlo"/>
              </a:rPr>
              <a:t>call_null</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memcpy</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p>
          <a:p>
            <a:r>
              <a:rPr lang="en-US" dirty="0" smtClean="0">
                <a:solidFill>
                  <a:srgbClr val="000000"/>
                </a:solidFill>
                <a:latin typeface="Menlo"/>
                <a:ea typeface="Menlo"/>
                <a:cs typeface="Menlo"/>
              </a:rPr>
              <a:t>...</a:t>
            </a:r>
          </a:p>
          <a:p>
            <a:r>
              <a:rPr lang="en-US" b="1" dirty="0" err="1" smtClean="0">
                <a:solidFill>
                  <a:schemeClr val="accent2"/>
                </a:solidFill>
                <a:latin typeface="Menlo"/>
                <a:ea typeface="Menlo"/>
                <a:cs typeface="Menlo"/>
              </a:rPr>
              <a:t>syscall_send</a:t>
            </a:r>
            <a:r>
              <a:rPr lang="en-US" b="1" dirty="0" smtClean="0">
                <a:solidFill>
                  <a:schemeClr val="accent2"/>
                </a:solidFill>
                <a:latin typeface="Menlo"/>
                <a:ea typeface="Menlo"/>
                <a:cs typeface="Menlo"/>
              </a:rPr>
              <a:t>(</a:t>
            </a:r>
            <a:r>
              <a:rPr lang="en-US" b="1" dirty="0" err="1" smtClean="0">
                <a:solidFill>
                  <a:schemeClr val="accent2"/>
                </a:solidFill>
                <a:latin typeface="Menlo"/>
                <a:ea typeface="Menlo"/>
                <a:cs typeface="Menlo"/>
              </a:rPr>
              <a:t>fd,buf</a:t>
            </a:r>
            <a:r>
              <a:rPr lang="en-US" b="1" dirty="0" smtClean="0">
                <a:solidFill>
                  <a:schemeClr val="accent2"/>
                </a:solidFill>
                <a:latin typeface="Menlo"/>
                <a:ea typeface="Menlo"/>
                <a:cs typeface="Menlo"/>
              </a:rPr>
              <a:t>,...)</a:t>
            </a:r>
            <a:endParaRPr lang="en-US" b="1" dirty="0">
              <a:solidFill>
                <a:schemeClr val="accent2"/>
              </a:solidFill>
              <a:latin typeface="Menlo"/>
              <a:ea typeface="Menlo"/>
              <a:cs typeface="Menlo"/>
            </a:endParaRP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memset</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t>
            </a:r>
            <a:r>
              <a:rPr lang="en-US" dirty="0">
                <a:solidFill>
                  <a:srgbClr val="2629D9"/>
                </a:solidFill>
                <a:latin typeface="Menlo"/>
                <a:ea typeface="Menlo"/>
                <a:cs typeface="Menlo"/>
              </a:rPr>
              <a:t>0</a:t>
            </a:r>
            <a:r>
              <a:rPr lang="en-US" dirty="0">
                <a:solidFill>
                  <a:srgbClr val="000000"/>
                </a:solidFill>
                <a:latin typeface="Menlo"/>
                <a:ea typeface="Menlo"/>
                <a:cs typeface="Menlo"/>
              </a:rPr>
              <a:t>,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smtClean="0">
                <a:solidFill>
                  <a:srgbClr val="BB2CA2"/>
                </a:solidFill>
                <a:latin typeface="Menlo"/>
                <a:ea typeface="Menlo"/>
                <a:cs typeface="Menlo"/>
              </a:rPr>
              <a:t>delete</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a:t>
            </a:r>
            <a:endParaRPr lang="en-US" dirty="0" smtClean="0"/>
          </a:p>
        </p:txBody>
      </p:sp>
      <p:sp>
        <p:nvSpPr>
          <p:cNvPr id="5" name="Rectangle 4"/>
          <p:cNvSpPr/>
          <p:nvPr/>
        </p:nvSpPr>
        <p:spPr>
          <a:xfrm>
            <a:off x="4954789" y="4010774"/>
            <a:ext cx="492972"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6" name="Rectangle 5"/>
          <p:cNvSpPr/>
          <p:nvPr/>
        </p:nvSpPr>
        <p:spPr>
          <a:xfrm>
            <a:off x="5447761" y="4010775"/>
            <a:ext cx="868968" cy="350943"/>
          </a:xfrm>
          <a:prstGeom prst="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a:t>
            </a:r>
            <a:endParaRPr lang="en-US" dirty="0"/>
          </a:p>
        </p:txBody>
      </p:sp>
      <p:sp>
        <p:nvSpPr>
          <p:cNvPr id="7" name="Rectangle 6"/>
          <p:cNvSpPr/>
          <p:nvPr/>
        </p:nvSpPr>
        <p:spPr>
          <a:xfrm>
            <a:off x="6316729" y="4010775"/>
            <a:ext cx="392705"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8" name="Rectangle 7"/>
          <p:cNvSpPr/>
          <p:nvPr/>
        </p:nvSpPr>
        <p:spPr>
          <a:xfrm>
            <a:off x="6709434" y="4010775"/>
            <a:ext cx="863484" cy="350943"/>
          </a:xfrm>
          <a:prstGeom prst="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tmp</a:t>
            </a:r>
            <a:endParaRPr lang="en-US" dirty="0"/>
          </a:p>
        </p:txBody>
      </p:sp>
      <p:sp>
        <p:nvSpPr>
          <p:cNvPr id="9" name="Rectangle 8"/>
          <p:cNvSpPr/>
          <p:nvPr/>
        </p:nvSpPr>
        <p:spPr>
          <a:xfrm>
            <a:off x="7572918" y="4010775"/>
            <a:ext cx="439968"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cxnSp>
        <p:nvCxnSpPr>
          <p:cNvPr id="10" name="Straight Arrow Connector 9"/>
          <p:cNvCxnSpPr/>
          <p:nvPr/>
        </p:nvCxnSpPr>
        <p:spPr>
          <a:xfrm>
            <a:off x="660081" y="5608855"/>
            <a:ext cx="423778"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Bevel 19"/>
          <p:cNvSpPr/>
          <p:nvPr/>
        </p:nvSpPr>
        <p:spPr>
          <a:xfrm>
            <a:off x="6316729" y="5333665"/>
            <a:ext cx="2122285" cy="550379"/>
          </a:xfrm>
          <a:prstGeom prst="beve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dirty="0" smtClean="0">
                <a:solidFill>
                  <a:schemeClr val="tx1"/>
                </a:solidFill>
              </a:rPr>
              <a:t>Other</a:t>
            </a:r>
            <a:r>
              <a:rPr lang="zh-CN" altLang="en-US" sz="2400" dirty="0" smtClean="0">
                <a:solidFill>
                  <a:schemeClr val="tx1"/>
                </a:solidFill>
              </a:rPr>
              <a:t> </a:t>
            </a:r>
            <a:r>
              <a:rPr lang="en-US" altLang="zh-CN" sz="2400" dirty="0" smtClean="0">
                <a:solidFill>
                  <a:schemeClr val="tx1"/>
                </a:solidFill>
              </a:rPr>
              <a:t>Process</a:t>
            </a:r>
            <a:endParaRPr lang="en-US" sz="2400" dirty="0">
              <a:solidFill>
                <a:schemeClr val="tx1"/>
              </a:solidFill>
            </a:endParaRPr>
          </a:p>
        </p:txBody>
      </p:sp>
      <p:cxnSp>
        <p:nvCxnSpPr>
          <p:cNvPr id="12" name="Straight Arrow Connector 11"/>
          <p:cNvCxnSpPr>
            <a:endCxn id="20" idx="4"/>
          </p:cNvCxnSpPr>
          <p:nvPr/>
        </p:nvCxnSpPr>
        <p:spPr>
          <a:xfrm flipV="1">
            <a:off x="4520301" y="5608855"/>
            <a:ext cx="1796428" cy="1"/>
          </a:xfrm>
          <a:prstGeom prst="straightConnector1">
            <a:avLst/>
          </a:prstGeom>
          <a:ln w="38100" cmpd="sng">
            <a:solidFill>
              <a:srgbClr val="3366FF"/>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0333653"/>
      </p:ext>
    </p:extLst>
  </p:cSld>
  <p:clrMapOvr>
    <a:masterClrMapping/>
  </p:clrMapOvr>
  <mc:AlternateContent xmlns:mc="http://schemas.openxmlformats.org/markup-compatibility/2006" xmlns:p14="http://schemas.microsoft.com/office/powerpoint/2010/main">
    <mc:Choice Requires="p14">
      <p:transition spd="slow" p14:dur="2000" advTm="20355"/>
    </mc:Choice>
    <mc:Fallback xmlns="">
      <p:transition xmlns:p14="http://schemas.microsoft.com/office/powerpoint/2010/main" spd="slow" advTm="20355"/>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Error Containment</a:t>
            </a:r>
            <a:endParaRPr lang="en-US" b="1" dirty="0"/>
          </a:p>
        </p:txBody>
      </p:sp>
      <p:sp>
        <p:nvSpPr>
          <p:cNvPr id="3" name="Content Placeholder 2"/>
          <p:cNvSpPr>
            <a:spLocks noGrp="1"/>
          </p:cNvSpPr>
          <p:nvPr>
            <p:ph idx="1"/>
          </p:nvPr>
        </p:nvSpPr>
        <p:spPr/>
        <p:txBody>
          <a:bodyPr>
            <a:normAutofit/>
          </a:bodyPr>
          <a:lstStyle/>
          <a:p>
            <a:r>
              <a:rPr lang="en-US" dirty="0" smtClean="0"/>
              <a:t>Before the manufactured values are flushed away from the process</a:t>
            </a:r>
          </a:p>
          <a:p>
            <a:r>
              <a:rPr lang="en-US" dirty="0" smtClean="0"/>
              <a:t>RCV blocks system calls that cause externally visible side effect to other processes.</a:t>
            </a:r>
          </a:p>
        </p:txBody>
      </p:sp>
      <p:sp>
        <p:nvSpPr>
          <p:cNvPr id="4" name="TextBox 3"/>
          <p:cNvSpPr txBox="1"/>
          <p:nvPr/>
        </p:nvSpPr>
        <p:spPr>
          <a:xfrm>
            <a:off x="1083859" y="3768457"/>
            <a:ext cx="3770660" cy="2862323"/>
          </a:xfrm>
          <a:prstGeom prst="rect">
            <a:avLst/>
          </a:prstGeom>
          <a:noFill/>
        </p:spPr>
        <p:txBody>
          <a:bodyPr wrap="square" rtlCol="0">
            <a:spAutoFit/>
          </a:bodyPr>
          <a:lstStyle/>
          <a:p>
            <a:r>
              <a:rPr lang="en-US" dirty="0" smtClean="0">
                <a:solidFill>
                  <a:srgbClr val="000000"/>
                </a:solidFill>
                <a:latin typeface="Menlo"/>
                <a:ea typeface="Menlo"/>
                <a:cs typeface="Menlo"/>
              </a:rPr>
              <a:t>a </a:t>
            </a:r>
            <a:r>
              <a:rPr lang="en-US" dirty="0">
                <a:solidFill>
                  <a:srgbClr val="000000"/>
                </a:solidFill>
                <a:latin typeface="Menlo"/>
                <a:ea typeface="Menlo"/>
                <a:cs typeface="Menlo"/>
              </a:rPr>
              <a:t>= </a:t>
            </a:r>
            <a:r>
              <a:rPr lang="en-US" dirty="0">
                <a:solidFill>
                  <a:srgbClr val="BB2CA2"/>
                </a:solidFill>
                <a:latin typeface="Menlo"/>
                <a:ea typeface="Menlo"/>
                <a:cs typeface="Menlo"/>
              </a:rPr>
              <a:t>new</a:t>
            </a:r>
            <a:r>
              <a:rPr lang="en-US" dirty="0">
                <a:solidFill>
                  <a:srgbClr val="000000"/>
                </a:solidFill>
                <a:latin typeface="Menlo"/>
                <a:ea typeface="Menlo"/>
                <a:cs typeface="Menlo"/>
              </a:rPr>
              <a:t> </a:t>
            </a:r>
            <a:r>
              <a:rPr lang="en-US" dirty="0" err="1">
                <a:solidFill>
                  <a:srgbClr val="BB2CA2"/>
                </a:solidFill>
                <a:latin typeface="Menlo"/>
                <a:ea typeface="Menlo"/>
                <a:cs typeface="Menlo"/>
              </a:rPr>
              <a:t>int</a:t>
            </a:r>
            <a:r>
              <a:rPr lang="en-US" dirty="0">
                <a:solidFill>
                  <a:srgbClr val="000000"/>
                </a:solidFill>
                <a:latin typeface="Menlo"/>
                <a:ea typeface="Menlo"/>
                <a:cs typeface="Menlo"/>
              </a:rPr>
              <a:t>[n]</a:t>
            </a:r>
            <a:r>
              <a:rPr lang="en-US" dirty="0" smtClean="0">
                <a:solidFill>
                  <a:srgbClr val="000000"/>
                </a:solidFill>
                <a:latin typeface="Menlo"/>
                <a:ea typeface="Menlo"/>
                <a:cs typeface="Menlo"/>
              </a:rPr>
              <a:t>;</a:t>
            </a:r>
          </a:p>
          <a:p>
            <a:r>
              <a:rPr lang="en-US" dirty="0" smtClean="0">
                <a:solidFill>
                  <a:srgbClr val="BB2CA2"/>
                </a:solidFill>
                <a:latin typeface="Menlo"/>
                <a:ea typeface="Menlo"/>
                <a:cs typeface="Menlo"/>
              </a:rPr>
              <a:t>for</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r>
              <a:rPr lang="en-US" dirty="0" err="1">
                <a:solidFill>
                  <a:srgbClr val="BB2CA2"/>
                </a:solidFill>
                <a:latin typeface="Menlo"/>
                <a:ea typeface="Menlo"/>
                <a:cs typeface="Menlo"/>
              </a:rPr>
              <a:t>int</a:t>
            </a:r>
            <a:r>
              <a:rPr lang="en-US" dirty="0">
                <a:solidFill>
                  <a:srgbClr val="000000"/>
                </a:solidFill>
                <a:latin typeface="Menlo"/>
                <a:ea typeface="Menlo"/>
                <a:cs typeface="Menlo"/>
              </a:rPr>
              <a:t> </a:t>
            </a:r>
            <a:r>
              <a:rPr lang="en-US" dirty="0" err="1" smtClean="0">
                <a:solidFill>
                  <a:srgbClr val="000000"/>
                </a:solidFill>
                <a:latin typeface="Menlo"/>
                <a:ea typeface="Menlo"/>
                <a:cs typeface="Menlo"/>
              </a:rPr>
              <a:t>i</a:t>
            </a:r>
            <a:r>
              <a:rPr lang="en-US" dirty="0" smtClean="0">
                <a:solidFill>
                  <a:srgbClr val="000000"/>
                </a:solidFill>
                <a:latin typeface="Menlo"/>
                <a:ea typeface="Menlo"/>
                <a:cs typeface="Menlo"/>
              </a:rPr>
              <a:t>=</a:t>
            </a:r>
            <a:r>
              <a:rPr lang="en-US" dirty="0" smtClean="0">
                <a:solidFill>
                  <a:srgbClr val="2629D9"/>
                </a:solidFill>
                <a:latin typeface="Menlo"/>
                <a:ea typeface="Menlo"/>
                <a:cs typeface="Menlo"/>
              </a:rPr>
              <a:t>0</a:t>
            </a:r>
            <a:r>
              <a:rPr lang="en-US" dirty="0" smtClean="0">
                <a:solidFill>
                  <a:srgbClr val="000000"/>
                </a:solidFill>
                <a:latin typeface="Menlo"/>
                <a:ea typeface="Menlo"/>
                <a:cs typeface="Menlo"/>
              </a:rPr>
              <a:t>;i&lt;</a:t>
            </a:r>
            <a:r>
              <a:rPr lang="en-US" dirty="0" err="1" smtClean="0">
                <a:solidFill>
                  <a:srgbClr val="000000"/>
                </a:solidFill>
                <a:latin typeface="Menlo"/>
                <a:ea typeface="Menlo"/>
                <a:cs typeface="Menlo"/>
              </a:rPr>
              <a:t>n;i</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 = </a:t>
            </a:r>
            <a:r>
              <a:rPr lang="en-US" dirty="0" err="1">
                <a:latin typeface="Menlo"/>
                <a:ea typeface="Menlo"/>
                <a:cs typeface="Menlo"/>
              </a:rPr>
              <a:t>call_null</a:t>
            </a:r>
            <a:r>
              <a:rPr lang="en-US" dirty="0">
                <a:solidFill>
                  <a:srgbClr val="000000"/>
                </a:solidFill>
                <a:latin typeface="Menlo"/>
                <a:ea typeface="Menlo"/>
                <a:cs typeface="Menlo"/>
              </a:rPr>
              <a:t>(</a:t>
            </a:r>
            <a:r>
              <a:rPr lang="en-US" dirty="0" err="1">
                <a:solidFill>
                  <a:srgbClr val="000000"/>
                </a:solidFill>
                <a:latin typeface="Menlo"/>
                <a:ea typeface="Menlo"/>
                <a:cs typeface="Menlo"/>
              </a:rPr>
              <a:t>i</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memcpy</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p>
          <a:p>
            <a:r>
              <a:rPr lang="en-US" dirty="0" smtClean="0">
                <a:solidFill>
                  <a:srgbClr val="000000"/>
                </a:solidFill>
                <a:latin typeface="Menlo"/>
                <a:ea typeface="Menlo"/>
                <a:cs typeface="Menlo"/>
              </a:rPr>
              <a:t>...</a:t>
            </a:r>
          </a:p>
          <a:p>
            <a:r>
              <a:rPr lang="en-US" b="1" dirty="0" err="1" smtClean="0">
                <a:solidFill>
                  <a:schemeClr val="accent2"/>
                </a:solidFill>
                <a:latin typeface="Menlo"/>
                <a:ea typeface="Menlo"/>
                <a:cs typeface="Menlo"/>
              </a:rPr>
              <a:t>syscall_send</a:t>
            </a:r>
            <a:r>
              <a:rPr lang="en-US" b="1" dirty="0" smtClean="0">
                <a:solidFill>
                  <a:schemeClr val="accent2"/>
                </a:solidFill>
                <a:latin typeface="Menlo"/>
                <a:ea typeface="Menlo"/>
                <a:cs typeface="Menlo"/>
              </a:rPr>
              <a:t>(</a:t>
            </a:r>
            <a:r>
              <a:rPr lang="en-US" b="1" dirty="0" err="1" smtClean="0">
                <a:solidFill>
                  <a:schemeClr val="accent2"/>
                </a:solidFill>
                <a:latin typeface="Menlo"/>
                <a:ea typeface="Menlo"/>
                <a:cs typeface="Menlo"/>
              </a:rPr>
              <a:t>fd,buf</a:t>
            </a:r>
            <a:r>
              <a:rPr lang="en-US" b="1" dirty="0" smtClean="0">
                <a:solidFill>
                  <a:schemeClr val="accent2"/>
                </a:solidFill>
                <a:latin typeface="Menlo"/>
                <a:ea typeface="Menlo"/>
                <a:cs typeface="Menlo"/>
              </a:rPr>
              <a:t>,...)</a:t>
            </a:r>
            <a:endParaRPr lang="en-US" b="1" dirty="0">
              <a:solidFill>
                <a:schemeClr val="accent2"/>
              </a:solidFill>
              <a:latin typeface="Menlo"/>
              <a:ea typeface="Menlo"/>
              <a:cs typeface="Menlo"/>
            </a:endParaRPr>
          </a:p>
          <a:p>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err="1" smtClean="0">
                <a:solidFill>
                  <a:srgbClr val="000000"/>
                </a:solidFill>
                <a:latin typeface="Menlo"/>
                <a:ea typeface="Menlo"/>
                <a:cs typeface="Menlo"/>
              </a:rPr>
              <a:t>memset</a:t>
            </a:r>
            <a:r>
              <a:rPr lang="en-US" dirty="0">
                <a:solidFill>
                  <a:srgbClr val="000000"/>
                </a:solidFill>
                <a:latin typeface="Menlo"/>
                <a:ea typeface="Menlo"/>
                <a:cs typeface="Menlo"/>
              </a:rPr>
              <a:t>(</a:t>
            </a:r>
            <a:r>
              <a:rPr lang="en-US" dirty="0" err="1">
                <a:solidFill>
                  <a:srgbClr val="000000"/>
                </a:solidFill>
                <a:latin typeface="Menlo"/>
                <a:ea typeface="Menlo"/>
                <a:cs typeface="Menlo"/>
              </a:rPr>
              <a:t>tmp</a:t>
            </a:r>
            <a:r>
              <a:rPr lang="en-US" dirty="0">
                <a:solidFill>
                  <a:srgbClr val="000000"/>
                </a:solidFill>
                <a:latin typeface="Menlo"/>
                <a:ea typeface="Menlo"/>
                <a:cs typeface="Menlo"/>
              </a:rPr>
              <a:t>, </a:t>
            </a:r>
            <a:r>
              <a:rPr lang="en-US" dirty="0">
                <a:solidFill>
                  <a:srgbClr val="2629D9"/>
                </a:solidFill>
                <a:latin typeface="Menlo"/>
                <a:ea typeface="Menlo"/>
                <a:cs typeface="Menlo"/>
              </a:rPr>
              <a:t>0</a:t>
            </a:r>
            <a:r>
              <a:rPr lang="en-US" dirty="0">
                <a:solidFill>
                  <a:srgbClr val="000000"/>
                </a:solidFill>
                <a:latin typeface="Menlo"/>
                <a:ea typeface="Menlo"/>
                <a:cs typeface="Menlo"/>
              </a:rPr>
              <a:t>, </a:t>
            </a:r>
            <a:r>
              <a:rPr lang="en-US" dirty="0" smtClean="0">
                <a:solidFill>
                  <a:srgbClr val="000000"/>
                </a:solidFill>
                <a:latin typeface="Menlo"/>
                <a:ea typeface="Menlo"/>
                <a:cs typeface="Menlo"/>
              </a:rPr>
              <a:t>n*</a:t>
            </a:r>
            <a:r>
              <a:rPr lang="en-US" dirty="0" smtClean="0">
                <a:solidFill>
                  <a:srgbClr val="BB2CA2"/>
                </a:solidFill>
                <a:latin typeface="Menlo"/>
                <a:ea typeface="Menlo"/>
                <a:cs typeface="Menlo"/>
              </a:rPr>
              <a:t>4</a:t>
            </a:r>
            <a:r>
              <a:rPr lang="en-US" dirty="0" smtClean="0">
                <a:solidFill>
                  <a:srgbClr val="000000"/>
                </a:solidFill>
                <a:latin typeface="Menlo"/>
                <a:ea typeface="Menlo"/>
                <a:cs typeface="Menlo"/>
              </a:rPr>
              <a:t>)</a:t>
            </a:r>
            <a:r>
              <a:rPr lang="en-US" dirty="0">
                <a:solidFill>
                  <a:srgbClr val="000000"/>
                </a:solidFill>
                <a:latin typeface="Menlo"/>
                <a:ea typeface="Menlo"/>
                <a:cs typeface="Menlo"/>
              </a:rPr>
              <a:t>;</a:t>
            </a:r>
          </a:p>
          <a:p>
            <a:r>
              <a:rPr lang="en-US" dirty="0" smtClean="0">
                <a:solidFill>
                  <a:srgbClr val="BB2CA2"/>
                </a:solidFill>
                <a:latin typeface="Menlo"/>
                <a:ea typeface="Menlo"/>
                <a:cs typeface="Menlo"/>
              </a:rPr>
              <a:t>delete</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a;</a:t>
            </a:r>
            <a:endParaRPr lang="en-US" dirty="0" smtClean="0"/>
          </a:p>
        </p:txBody>
      </p:sp>
      <p:sp>
        <p:nvSpPr>
          <p:cNvPr id="5" name="Rectangle 4"/>
          <p:cNvSpPr/>
          <p:nvPr/>
        </p:nvSpPr>
        <p:spPr>
          <a:xfrm>
            <a:off x="4954789" y="4010774"/>
            <a:ext cx="492972"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6" name="Rectangle 5"/>
          <p:cNvSpPr/>
          <p:nvPr/>
        </p:nvSpPr>
        <p:spPr>
          <a:xfrm>
            <a:off x="5447761" y="4010775"/>
            <a:ext cx="868968" cy="350943"/>
          </a:xfrm>
          <a:prstGeom prst="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a:t>
            </a:r>
            <a:endParaRPr lang="en-US" dirty="0"/>
          </a:p>
        </p:txBody>
      </p:sp>
      <p:sp>
        <p:nvSpPr>
          <p:cNvPr id="7" name="Rectangle 6"/>
          <p:cNvSpPr/>
          <p:nvPr/>
        </p:nvSpPr>
        <p:spPr>
          <a:xfrm>
            <a:off x="6316729" y="4010775"/>
            <a:ext cx="392705"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sp>
        <p:nvSpPr>
          <p:cNvPr id="8" name="Rectangle 7"/>
          <p:cNvSpPr/>
          <p:nvPr/>
        </p:nvSpPr>
        <p:spPr>
          <a:xfrm>
            <a:off x="6709434" y="4010775"/>
            <a:ext cx="863484" cy="350943"/>
          </a:xfrm>
          <a:prstGeom prst="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tmp</a:t>
            </a:r>
            <a:endParaRPr lang="en-US" dirty="0"/>
          </a:p>
        </p:txBody>
      </p:sp>
      <p:sp>
        <p:nvSpPr>
          <p:cNvPr id="9" name="Rectangle 8"/>
          <p:cNvSpPr/>
          <p:nvPr/>
        </p:nvSpPr>
        <p:spPr>
          <a:xfrm>
            <a:off x="7572918" y="4010775"/>
            <a:ext cx="439968" cy="3509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t>
            </a:r>
            <a:endParaRPr lang="en-US" dirty="0"/>
          </a:p>
        </p:txBody>
      </p:sp>
      <p:cxnSp>
        <p:nvCxnSpPr>
          <p:cNvPr id="10" name="Straight Arrow Connector 9"/>
          <p:cNvCxnSpPr/>
          <p:nvPr/>
        </p:nvCxnSpPr>
        <p:spPr>
          <a:xfrm>
            <a:off x="660081" y="5608855"/>
            <a:ext cx="423778"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Curved Connector 12"/>
          <p:cNvCxnSpPr/>
          <p:nvPr/>
        </p:nvCxnSpPr>
        <p:spPr>
          <a:xfrm rot="10800000" flipV="1">
            <a:off x="3601201" y="5608855"/>
            <a:ext cx="919100" cy="275190"/>
          </a:xfrm>
          <a:prstGeom prst="curvedConnector3">
            <a:avLst>
              <a:gd name="adj1" fmla="val -43636"/>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073284" y="5756831"/>
            <a:ext cx="894033" cy="369332"/>
          </a:xfrm>
          <a:prstGeom prst="rect">
            <a:avLst/>
          </a:prstGeom>
          <a:noFill/>
        </p:spPr>
        <p:txBody>
          <a:bodyPr wrap="square" rtlCol="0">
            <a:spAutoFit/>
          </a:bodyPr>
          <a:lstStyle/>
          <a:p>
            <a:r>
              <a:rPr lang="en-US" dirty="0" smtClean="0">
                <a:solidFill>
                  <a:srgbClr val="C0504D"/>
                </a:solidFill>
              </a:rPr>
              <a:t>ERR_IO</a:t>
            </a:r>
            <a:endParaRPr lang="en-US" dirty="0">
              <a:solidFill>
                <a:srgbClr val="C0504D"/>
              </a:solidFill>
            </a:endParaRPr>
          </a:p>
        </p:txBody>
      </p:sp>
      <p:sp>
        <p:nvSpPr>
          <p:cNvPr id="18" name="Bevel 17"/>
          <p:cNvSpPr/>
          <p:nvPr/>
        </p:nvSpPr>
        <p:spPr>
          <a:xfrm>
            <a:off x="6316729" y="5333665"/>
            <a:ext cx="2122285" cy="550379"/>
          </a:xfrm>
          <a:prstGeom prst="beve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dirty="0" smtClean="0">
                <a:solidFill>
                  <a:schemeClr val="tx1"/>
                </a:solidFill>
              </a:rPr>
              <a:t>Other</a:t>
            </a:r>
            <a:r>
              <a:rPr lang="zh-CN" altLang="en-US" sz="2400" dirty="0" smtClean="0">
                <a:solidFill>
                  <a:schemeClr val="tx1"/>
                </a:solidFill>
              </a:rPr>
              <a:t> </a:t>
            </a:r>
            <a:r>
              <a:rPr lang="en-US" altLang="zh-CN" sz="2400" dirty="0" smtClean="0">
                <a:solidFill>
                  <a:schemeClr val="tx1"/>
                </a:solidFill>
              </a:rPr>
              <a:t>Process</a:t>
            </a:r>
            <a:endParaRPr lang="en-US" sz="2400" dirty="0">
              <a:solidFill>
                <a:schemeClr val="tx1"/>
              </a:solidFill>
            </a:endParaRPr>
          </a:p>
        </p:txBody>
      </p:sp>
      <p:pic>
        <p:nvPicPr>
          <p:cNvPr id="19" name="Picture 18"/>
          <p:cNvPicPr>
            <a:picLocks noChangeAspect="1"/>
          </p:cNvPicPr>
          <p:nvPr/>
        </p:nvPicPr>
        <p:blipFill>
          <a:blip r:embed="rId3"/>
          <a:stretch>
            <a:fillRect/>
          </a:stretch>
        </p:blipFill>
        <p:spPr>
          <a:xfrm>
            <a:off x="4954789" y="5216755"/>
            <a:ext cx="451182" cy="953319"/>
          </a:xfrm>
          <a:prstGeom prst="rect">
            <a:avLst/>
          </a:prstGeom>
        </p:spPr>
      </p:pic>
    </p:spTree>
    <p:extLst>
      <p:ext uri="{BB962C8B-B14F-4D97-AF65-F5344CB8AC3E}">
        <p14:creationId xmlns:p14="http://schemas.microsoft.com/office/powerpoint/2010/main" val="489805041"/>
      </p:ext>
    </p:extLst>
  </p:cSld>
  <p:clrMapOvr>
    <a:masterClrMapping/>
  </p:clrMapOvr>
  <mc:AlternateContent xmlns:mc="http://schemas.openxmlformats.org/markup-compatibility/2006" xmlns:p14="http://schemas.microsoft.com/office/powerpoint/2010/main">
    <mc:Choice Requires="p14">
      <p:transition spd="slow" p14:dur="2000" advTm="15938"/>
    </mc:Choice>
    <mc:Fallback xmlns="">
      <p:transition xmlns:p14="http://schemas.microsoft.com/office/powerpoint/2010/main" spd="slow" advTm="15938"/>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Recovery Shepherding</a:t>
            </a:r>
            <a:endParaRPr lang="en-US" b="1" dirty="0"/>
          </a:p>
        </p:txBody>
      </p:sp>
      <p:sp>
        <p:nvSpPr>
          <p:cNvPr id="3" name="Content Placeholder 2"/>
          <p:cNvSpPr>
            <a:spLocks noGrp="1"/>
          </p:cNvSpPr>
          <p:nvPr>
            <p:ph idx="1"/>
          </p:nvPr>
        </p:nvSpPr>
        <p:spPr/>
        <p:txBody>
          <a:bodyPr>
            <a:normAutofit/>
          </a:bodyPr>
          <a:lstStyle/>
          <a:p>
            <a:r>
              <a:rPr lang="en-US" dirty="0" smtClean="0">
                <a:solidFill>
                  <a:srgbClr val="008000"/>
                </a:solidFill>
              </a:rPr>
              <a:t>Pro</a:t>
            </a:r>
            <a:r>
              <a:rPr lang="en-US" dirty="0" smtClean="0"/>
              <a:t>: contains the effect of recovery</a:t>
            </a:r>
          </a:p>
          <a:p>
            <a:pPr lvl="1"/>
            <a:r>
              <a:rPr lang="en-US" dirty="0" smtClean="0"/>
              <a:t>Track manufactured values.</a:t>
            </a:r>
          </a:p>
          <a:p>
            <a:pPr lvl="1"/>
            <a:r>
              <a:rPr lang="en-US" dirty="0" smtClean="0"/>
              <a:t>Prevent collateral damage to other processes during recovery.</a:t>
            </a:r>
            <a:endParaRPr lang="en-US" dirty="0"/>
          </a:p>
          <a:p>
            <a:r>
              <a:rPr lang="en-US" dirty="0" smtClean="0">
                <a:solidFill>
                  <a:srgbClr val="FF0000"/>
                </a:solidFill>
              </a:rPr>
              <a:t>Cons</a:t>
            </a:r>
            <a:r>
              <a:rPr lang="en-US" dirty="0" smtClean="0"/>
              <a:t>: overhead, </a:t>
            </a:r>
            <a:r>
              <a:rPr lang="en-US" dirty="0" smtClean="0">
                <a:solidFill>
                  <a:srgbClr val="008000"/>
                </a:solidFill>
              </a:rPr>
              <a:t>but only during recovery</a:t>
            </a:r>
          </a:p>
          <a:p>
            <a:pPr lvl="1"/>
            <a:r>
              <a:rPr lang="en-US" dirty="0" smtClean="0"/>
              <a:t>Close to 80x overhead when enabled</a:t>
            </a:r>
          </a:p>
          <a:p>
            <a:pPr lvl="1"/>
            <a:r>
              <a:rPr lang="en-US" dirty="0" smtClean="0"/>
              <a:t>Recovery takes </a:t>
            </a:r>
            <a:r>
              <a:rPr lang="en-US" dirty="0" smtClean="0">
                <a:solidFill>
                  <a:srgbClr val="008000"/>
                </a:solidFill>
              </a:rPr>
              <a:t>less than 1 min </a:t>
            </a:r>
            <a:r>
              <a:rPr lang="en-US" dirty="0" smtClean="0"/>
              <a:t>even with recovery shepherding enabled in our experiments.</a:t>
            </a:r>
            <a:endParaRPr lang="en-US" dirty="0"/>
          </a:p>
        </p:txBody>
      </p:sp>
    </p:spTree>
    <p:extLst>
      <p:ext uri="{BB962C8B-B14F-4D97-AF65-F5344CB8AC3E}">
        <p14:creationId xmlns:p14="http://schemas.microsoft.com/office/powerpoint/2010/main" val="1131422469"/>
      </p:ext>
    </p:extLst>
  </p:cSld>
  <p:clrMapOvr>
    <a:masterClrMapping/>
  </p:clrMapOvr>
  <mc:AlternateContent xmlns:mc="http://schemas.openxmlformats.org/markup-compatibility/2006" xmlns:p14="http://schemas.microsoft.com/office/powerpoint/2010/main">
    <mc:Choice Requires="p14">
      <p:transition spd="slow" p14:dur="2000" advTm="43634"/>
    </mc:Choice>
    <mc:Fallback xmlns="">
      <p:transition xmlns:p14="http://schemas.microsoft.com/office/powerpoint/2010/main" spd="slow" advTm="43634"/>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Error Containment</a:t>
            </a:r>
            <a:endParaRPr lang="en-US" b="1" dirty="0"/>
          </a:p>
        </p:txBody>
      </p:sp>
      <p:sp>
        <p:nvSpPr>
          <p:cNvPr id="3" name="Content Placeholder 2"/>
          <p:cNvSpPr>
            <a:spLocks noGrp="1"/>
          </p:cNvSpPr>
          <p:nvPr>
            <p:ph idx="1"/>
          </p:nvPr>
        </p:nvSpPr>
        <p:spPr/>
        <p:txBody>
          <a:bodyPr>
            <a:normAutofit/>
          </a:bodyPr>
          <a:lstStyle/>
          <a:p>
            <a:r>
              <a:rPr lang="en-US" dirty="0" smtClean="0"/>
              <a:t>Before the manufactured values are flushed away from the process</a:t>
            </a:r>
          </a:p>
          <a:p>
            <a:r>
              <a:rPr lang="en-US" dirty="0" smtClean="0"/>
              <a:t>RCV blocks system calls that cause externally visible side effect to other processes.</a:t>
            </a:r>
          </a:p>
          <a:p>
            <a:pPr lvl="1"/>
            <a:r>
              <a:rPr lang="en-US" dirty="0" smtClean="0"/>
              <a:t>Skip the system call</a:t>
            </a:r>
          </a:p>
          <a:p>
            <a:pPr lvl="1"/>
            <a:r>
              <a:rPr lang="en-US" dirty="0" smtClean="0"/>
              <a:t>Return an error code that indicates IO error</a:t>
            </a:r>
          </a:p>
          <a:p>
            <a:pPr lvl="1"/>
            <a:r>
              <a:rPr lang="en-US" dirty="0" smtClean="0"/>
              <a:t>Special case: RCV allows system calls that output to console or update GUI</a:t>
            </a:r>
          </a:p>
        </p:txBody>
      </p:sp>
    </p:spTree>
    <p:extLst>
      <p:ext uri="{BB962C8B-B14F-4D97-AF65-F5344CB8AC3E}">
        <p14:creationId xmlns:p14="http://schemas.microsoft.com/office/powerpoint/2010/main" val="41848227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Error Containment</a:t>
            </a:r>
            <a:endParaRPr lang="en-US" b="1" dirty="0"/>
          </a:p>
        </p:txBody>
      </p:sp>
      <p:sp>
        <p:nvSpPr>
          <p:cNvPr id="3" name="Content Placeholder 2"/>
          <p:cNvSpPr>
            <a:spLocks noGrp="1"/>
          </p:cNvSpPr>
          <p:nvPr>
            <p:ph idx="1"/>
          </p:nvPr>
        </p:nvSpPr>
        <p:spPr/>
        <p:txBody>
          <a:bodyPr>
            <a:normAutofit/>
          </a:bodyPr>
          <a:lstStyle/>
          <a:p>
            <a:r>
              <a:rPr lang="en-US" dirty="0" smtClean="0"/>
              <a:t>Manufactured values may corrupt persistent data or other processes.</a:t>
            </a:r>
          </a:p>
          <a:p>
            <a:r>
              <a:rPr lang="en-US" dirty="0" smtClean="0"/>
              <a:t>RCV uses a dynamic taint analysis to track how manufactured values propagate.</a:t>
            </a:r>
          </a:p>
          <a:p>
            <a:r>
              <a:rPr lang="en-US" dirty="0" smtClean="0"/>
              <a:t>RCV blocks system calls that cause externally visible side effect to other processes.</a:t>
            </a:r>
          </a:p>
          <a:p>
            <a:r>
              <a:rPr lang="en-US" dirty="0" smtClean="0"/>
              <a:t>RCV detaches from the application after the manufactured values are flushed away.</a:t>
            </a:r>
          </a:p>
        </p:txBody>
      </p:sp>
    </p:spTree>
    <p:extLst>
      <p:ext uri="{BB962C8B-B14F-4D97-AF65-F5344CB8AC3E}">
        <p14:creationId xmlns:p14="http://schemas.microsoft.com/office/powerpoint/2010/main" val="41489144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Detach</a:t>
            </a:r>
            <a:endParaRPr lang="en-US" b="1" dirty="0"/>
          </a:p>
        </p:txBody>
      </p:sp>
      <p:grpSp>
        <p:nvGrpSpPr>
          <p:cNvPr id="9" name="Group 8"/>
          <p:cNvGrpSpPr/>
          <p:nvPr/>
        </p:nvGrpSpPr>
        <p:grpSpPr>
          <a:xfrm>
            <a:off x="6762689" y="1816099"/>
            <a:ext cx="1803157" cy="4444239"/>
            <a:chOff x="6883643" y="1816100"/>
            <a:chExt cx="1451348" cy="3893860"/>
          </a:xfrm>
        </p:grpSpPr>
        <p:sp>
          <p:nvSpPr>
            <p:cNvPr id="4" name="Rounded Rectangle 3"/>
            <p:cNvSpPr/>
            <p:nvPr/>
          </p:nvSpPr>
          <p:spPr>
            <a:xfrm>
              <a:off x="6883643" y="1816100"/>
              <a:ext cx="1451348" cy="614864"/>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solidFill>
                    <a:schemeClr val="tx1"/>
                  </a:solidFill>
                </a:rPr>
                <a:t>Intercept Signals</a:t>
              </a:r>
              <a:endParaRPr lang="en-US" sz="2200" dirty="0">
                <a:solidFill>
                  <a:schemeClr val="tx1"/>
                </a:solidFill>
              </a:endParaRPr>
            </a:p>
          </p:txBody>
        </p:sp>
        <p:sp>
          <p:nvSpPr>
            <p:cNvPr id="5" name="Rounded Rectangle 4"/>
            <p:cNvSpPr/>
            <p:nvPr/>
          </p:nvSpPr>
          <p:spPr>
            <a:xfrm>
              <a:off x="6883643" y="2607559"/>
              <a:ext cx="1451348" cy="614864"/>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Attach</a:t>
              </a:r>
            </a:p>
          </p:txBody>
        </p:sp>
        <p:sp>
          <p:nvSpPr>
            <p:cNvPr id="6" name="Rounded Rectangle 5"/>
            <p:cNvSpPr/>
            <p:nvPr/>
          </p:nvSpPr>
          <p:spPr>
            <a:xfrm>
              <a:off x="6883643" y="3422246"/>
              <a:ext cx="1451348" cy="614864"/>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Repair</a:t>
              </a:r>
            </a:p>
          </p:txBody>
        </p:sp>
        <p:sp>
          <p:nvSpPr>
            <p:cNvPr id="7" name="Rounded Rectangle 6"/>
            <p:cNvSpPr/>
            <p:nvPr/>
          </p:nvSpPr>
          <p:spPr>
            <a:xfrm>
              <a:off x="6883643" y="4256784"/>
              <a:ext cx="1451348" cy="614864"/>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dirty="0" smtClean="0">
                  <a:solidFill>
                    <a:schemeClr val="tx1"/>
                  </a:solidFill>
                </a:rPr>
                <a:t>Containment</a:t>
              </a:r>
            </a:p>
          </p:txBody>
        </p:sp>
        <p:sp>
          <p:nvSpPr>
            <p:cNvPr id="8" name="Rounded Rectangle 7"/>
            <p:cNvSpPr/>
            <p:nvPr/>
          </p:nvSpPr>
          <p:spPr>
            <a:xfrm>
              <a:off x="6883643" y="5095096"/>
              <a:ext cx="1451348" cy="614864"/>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Detach</a:t>
              </a:r>
            </a:p>
          </p:txBody>
        </p:sp>
        <p:cxnSp>
          <p:nvCxnSpPr>
            <p:cNvPr id="10" name="Straight Arrow Connector 9"/>
            <p:cNvCxnSpPr>
              <a:stCxn id="4" idx="2"/>
              <a:endCxn id="5" idx="0"/>
            </p:cNvCxnSpPr>
            <p:nvPr/>
          </p:nvCxnSpPr>
          <p:spPr>
            <a:xfrm>
              <a:off x="7609317" y="2430964"/>
              <a:ext cx="0" cy="1765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5" idx="2"/>
              <a:endCxn id="6" idx="0"/>
            </p:cNvCxnSpPr>
            <p:nvPr/>
          </p:nvCxnSpPr>
          <p:spPr>
            <a:xfrm>
              <a:off x="7609317" y="3222423"/>
              <a:ext cx="0" cy="1998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2"/>
            </p:cNvCxnSpPr>
            <p:nvPr/>
          </p:nvCxnSpPr>
          <p:spPr>
            <a:xfrm>
              <a:off x="7609317" y="4037110"/>
              <a:ext cx="0" cy="2196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7" idx="2"/>
            </p:cNvCxnSpPr>
            <p:nvPr/>
          </p:nvCxnSpPr>
          <p:spPr>
            <a:xfrm>
              <a:off x="7609317" y="4871648"/>
              <a:ext cx="0" cy="2234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3" name="Bevel 12"/>
          <p:cNvSpPr/>
          <p:nvPr/>
        </p:nvSpPr>
        <p:spPr>
          <a:xfrm>
            <a:off x="1131811" y="3676970"/>
            <a:ext cx="2980569" cy="1088554"/>
          </a:xfrm>
          <a:prstGeom prst="beve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Application</a:t>
            </a:r>
            <a:endParaRPr lang="en-US" sz="3200" dirty="0">
              <a:solidFill>
                <a:schemeClr val="tx1"/>
              </a:solidFill>
            </a:endParaRPr>
          </a:p>
        </p:txBody>
      </p:sp>
      <p:sp>
        <p:nvSpPr>
          <p:cNvPr id="14" name="Rectangle 13"/>
          <p:cNvSpPr/>
          <p:nvPr/>
        </p:nvSpPr>
        <p:spPr>
          <a:xfrm>
            <a:off x="1016605" y="1978387"/>
            <a:ext cx="1595966" cy="82066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solidFill>
                  <a:schemeClr val="tx1"/>
                </a:solidFill>
              </a:rPr>
              <a:t>Lightweight Library</a:t>
            </a:r>
            <a:endParaRPr lang="en-US" sz="2000" dirty="0">
              <a:solidFill>
                <a:schemeClr val="tx1"/>
              </a:solidFill>
            </a:endParaRPr>
          </a:p>
        </p:txBody>
      </p:sp>
      <p:pic>
        <p:nvPicPr>
          <p:cNvPr id="16" name="Picture 15"/>
          <p:cNvPicPr>
            <a:picLocks noChangeAspect="1"/>
          </p:cNvPicPr>
          <p:nvPr/>
        </p:nvPicPr>
        <p:blipFill>
          <a:blip r:embed="rId2">
            <a:clrChange>
              <a:clrFrom>
                <a:srgbClr val="FAFAFA"/>
              </a:clrFrom>
              <a:clrTo>
                <a:srgbClr val="FAFAFA">
                  <a:alpha val="0"/>
                </a:srgbClr>
              </a:clrTo>
            </a:clrChange>
          </a:blip>
          <a:stretch>
            <a:fillRect/>
          </a:stretch>
        </p:blipFill>
        <p:spPr>
          <a:xfrm>
            <a:off x="858583" y="2799049"/>
            <a:ext cx="955703" cy="955703"/>
          </a:xfrm>
          <a:prstGeom prst="rect">
            <a:avLst/>
          </a:prstGeom>
        </p:spPr>
      </p:pic>
      <p:sp>
        <p:nvSpPr>
          <p:cNvPr id="18" name="Rectangle 17"/>
          <p:cNvSpPr/>
          <p:nvPr/>
        </p:nvSpPr>
        <p:spPr>
          <a:xfrm>
            <a:off x="3636433" y="1954197"/>
            <a:ext cx="2229757" cy="92352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900" dirty="0">
                <a:solidFill>
                  <a:srgbClr val="000000"/>
                </a:solidFill>
              </a:rPr>
              <a:t>Recovery Shepherding System</a:t>
            </a:r>
          </a:p>
        </p:txBody>
      </p:sp>
      <p:pic>
        <p:nvPicPr>
          <p:cNvPr id="19" name="Picture 18"/>
          <p:cNvPicPr>
            <a:picLocks noChangeAspect="1"/>
          </p:cNvPicPr>
          <p:nvPr/>
        </p:nvPicPr>
        <p:blipFill>
          <a:blip r:embed="rId3">
            <a:clrChange>
              <a:clrFrom>
                <a:srgbClr val="FFFFFF"/>
              </a:clrFrom>
              <a:clrTo>
                <a:srgbClr val="FFFFFF">
                  <a:alpha val="0"/>
                </a:srgbClr>
              </a:clrTo>
            </a:clrChange>
          </a:blip>
          <a:stretch>
            <a:fillRect/>
          </a:stretch>
        </p:blipFill>
        <p:spPr>
          <a:xfrm>
            <a:off x="2612570" y="2071958"/>
            <a:ext cx="1023862" cy="662609"/>
          </a:xfrm>
          <a:prstGeom prst="rect">
            <a:avLst/>
          </a:prstGeom>
        </p:spPr>
      </p:pic>
      <p:cxnSp>
        <p:nvCxnSpPr>
          <p:cNvPr id="22" name="Straight Connector 21"/>
          <p:cNvCxnSpPr>
            <a:stCxn id="14" idx="2"/>
          </p:cNvCxnSpPr>
          <p:nvPr/>
        </p:nvCxnSpPr>
        <p:spPr>
          <a:xfrm flipH="1">
            <a:off x="1814286" y="2799049"/>
            <a:ext cx="302" cy="850217"/>
          </a:xfrm>
          <a:prstGeom prst="line">
            <a:avLst/>
          </a:prstGeom>
          <a:ln>
            <a:tailEnd type="arrow" w="lg" len="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49047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Implementation</a:t>
            </a:r>
            <a:endParaRPr lang="en-US" b="1" dirty="0"/>
          </a:p>
        </p:txBody>
      </p:sp>
      <p:sp>
        <p:nvSpPr>
          <p:cNvPr id="3" name="Content Placeholder 2"/>
          <p:cNvSpPr>
            <a:spLocks noGrp="1"/>
          </p:cNvSpPr>
          <p:nvPr>
            <p:ph idx="1"/>
          </p:nvPr>
        </p:nvSpPr>
        <p:spPr/>
        <p:txBody>
          <a:bodyPr>
            <a:normAutofit/>
          </a:bodyPr>
          <a:lstStyle/>
          <a:p>
            <a:r>
              <a:rPr lang="en-US" dirty="0" smtClean="0"/>
              <a:t>We implemented recovery shepherding system as an instrumentation tool using PIN.</a:t>
            </a:r>
          </a:p>
          <a:p>
            <a:pPr lvl="1"/>
            <a:r>
              <a:rPr lang="en-US" dirty="0" smtClean="0"/>
              <a:t>Works with off-the-shelf stripped x86 binary</a:t>
            </a:r>
          </a:p>
          <a:p>
            <a:endParaRPr lang="en-US" dirty="0" smtClean="0"/>
          </a:p>
          <a:p>
            <a:r>
              <a:rPr lang="en-US" dirty="0" smtClean="0"/>
              <a:t>We implemented a </a:t>
            </a:r>
            <a:r>
              <a:rPr lang="en-US" dirty="0"/>
              <a:t>lightweight </a:t>
            </a:r>
            <a:r>
              <a:rPr lang="en-US" dirty="0" smtClean="0"/>
              <a:t>shared library to intercept signals. </a:t>
            </a:r>
          </a:p>
          <a:p>
            <a:pPr lvl="1"/>
            <a:r>
              <a:rPr lang="en-US" dirty="0" smtClean="0"/>
              <a:t>Load into </a:t>
            </a:r>
            <a:r>
              <a:rPr lang="en-US" dirty="0"/>
              <a:t>the application </a:t>
            </a:r>
            <a:r>
              <a:rPr lang="en-US" dirty="0" smtClean="0"/>
              <a:t>space with LD_PRELOAD</a:t>
            </a:r>
            <a:endParaRPr lang="en-US" dirty="0"/>
          </a:p>
          <a:p>
            <a:pPr lvl="1"/>
            <a:r>
              <a:rPr lang="en-US" dirty="0"/>
              <a:t>Negligible overhead during normal execution</a:t>
            </a:r>
          </a:p>
        </p:txBody>
      </p:sp>
    </p:spTree>
    <p:extLst>
      <p:ext uri="{BB962C8B-B14F-4D97-AF65-F5344CB8AC3E}">
        <p14:creationId xmlns:p14="http://schemas.microsoft.com/office/powerpoint/2010/main" val="35449434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Related Work</a:t>
            </a:r>
            <a:endParaRPr lang="en-US" b="1" dirty="0"/>
          </a:p>
        </p:txBody>
      </p:sp>
      <p:sp>
        <p:nvSpPr>
          <p:cNvPr id="3" name="Content Placeholder 2"/>
          <p:cNvSpPr>
            <a:spLocks noGrp="1"/>
          </p:cNvSpPr>
          <p:nvPr>
            <p:ph idx="1"/>
          </p:nvPr>
        </p:nvSpPr>
        <p:spPr/>
        <p:txBody>
          <a:bodyPr>
            <a:normAutofit/>
          </a:bodyPr>
          <a:lstStyle/>
          <a:p>
            <a:r>
              <a:rPr lang="en-US" dirty="0" smtClean="0"/>
              <a:t>Memory and null-dereference errors:</a:t>
            </a:r>
          </a:p>
          <a:p>
            <a:pPr lvl="1"/>
            <a:r>
              <a:rPr lang="en-US" sz="2600" dirty="0" smtClean="0"/>
              <a:t>Failure Oblivious Computing. </a:t>
            </a:r>
            <a:r>
              <a:rPr lang="en-US" sz="2600" dirty="0" err="1" smtClean="0"/>
              <a:t>Rinard</a:t>
            </a:r>
            <a:r>
              <a:rPr lang="en-US" sz="2600" dirty="0" smtClean="0"/>
              <a:t> </a:t>
            </a:r>
            <a:r>
              <a:rPr lang="en-US" sz="2600" dirty="0" err="1" smtClean="0"/>
              <a:t>et.al</a:t>
            </a:r>
            <a:r>
              <a:rPr lang="en-US" sz="2600" dirty="0" smtClean="0"/>
              <a:t>. [OSDI 2004]</a:t>
            </a:r>
          </a:p>
          <a:p>
            <a:pPr lvl="1"/>
            <a:r>
              <a:rPr lang="en-US" dirty="0" smtClean="0"/>
              <a:t>SRS. </a:t>
            </a:r>
            <a:r>
              <a:rPr lang="en-US" dirty="0" err="1" smtClean="0"/>
              <a:t>Nagarajan</a:t>
            </a:r>
            <a:r>
              <a:rPr lang="en-US" dirty="0" smtClean="0"/>
              <a:t> </a:t>
            </a:r>
            <a:r>
              <a:rPr lang="en-US" dirty="0" err="1" smtClean="0"/>
              <a:t>et.al</a:t>
            </a:r>
            <a:r>
              <a:rPr lang="en-US" dirty="0" smtClean="0"/>
              <a:t>. [ISMM’09]</a:t>
            </a:r>
          </a:p>
          <a:p>
            <a:pPr lvl="1"/>
            <a:r>
              <a:rPr lang="en-US" dirty="0" err="1" smtClean="0"/>
              <a:t>DieHard</a:t>
            </a:r>
            <a:r>
              <a:rPr lang="en-US" dirty="0" smtClean="0"/>
              <a:t>. Berger </a:t>
            </a:r>
            <a:r>
              <a:rPr lang="en-US" dirty="0" err="1" smtClean="0"/>
              <a:t>et.al</a:t>
            </a:r>
            <a:r>
              <a:rPr lang="en-US" dirty="0" smtClean="0"/>
              <a:t>. [PLDI’06]</a:t>
            </a:r>
          </a:p>
          <a:p>
            <a:pPr lvl="1"/>
            <a:r>
              <a:rPr lang="en-US" dirty="0" smtClean="0"/>
              <a:t>APPEND. </a:t>
            </a:r>
            <a:r>
              <a:rPr lang="en-US" dirty="0" err="1" smtClean="0"/>
              <a:t>Dobolyi</a:t>
            </a:r>
            <a:r>
              <a:rPr lang="en-US" dirty="0" smtClean="0"/>
              <a:t> and Weimer. [ISSRE’08]</a:t>
            </a:r>
          </a:p>
          <a:p>
            <a:r>
              <a:rPr lang="en-US" dirty="0"/>
              <a:t>Infinite loop:</a:t>
            </a:r>
          </a:p>
          <a:p>
            <a:pPr lvl="1"/>
            <a:r>
              <a:rPr lang="en-US" dirty="0" smtClean="0"/>
              <a:t>Bolt. </a:t>
            </a:r>
            <a:r>
              <a:rPr lang="en-US" dirty="0"/>
              <a:t>Kling </a:t>
            </a:r>
            <a:r>
              <a:rPr lang="en-US" dirty="0" err="1"/>
              <a:t>et.al</a:t>
            </a:r>
            <a:r>
              <a:rPr lang="en-US" dirty="0"/>
              <a:t>. [OOPSLA’12]</a:t>
            </a:r>
          </a:p>
          <a:p>
            <a:pPr lvl="1"/>
            <a:r>
              <a:rPr lang="en-US" dirty="0" smtClean="0"/>
              <a:t>Jolt. </a:t>
            </a:r>
            <a:r>
              <a:rPr lang="en-US" dirty="0" err="1"/>
              <a:t>Carbin</a:t>
            </a:r>
            <a:r>
              <a:rPr lang="en-US" dirty="0"/>
              <a:t> </a:t>
            </a:r>
            <a:r>
              <a:rPr lang="en-US" dirty="0" err="1"/>
              <a:t>et.al</a:t>
            </a:r>
            <a:r>
              <a:rPr lang="en-US" dirty="0"/>
              <a:t>. [ECOOP’11]</a:t>
            </a:r>
            <a:endParaRPr lang="en-US" altLang="zh-CN" dirty="0"/>
          </a:p>
        </p:txBody>
      </p:sp>
    </p:spTree>
    <p:extLst>
      <p:ext uri="{BB962C8B-B14F-4D97-AF65-F5344CB8AC3E}">
        <p14:creationId xmlns:p14="http://schemas.microsoft.com/office/powerpoint/2010/main" val="2756672547"/>
      </p:ext>
    </p:extLst>
  </p:cSld>
  <p:clrMapOvr>
    <a:masterClrMapping/>
  </p:clrMapOvr>
  <mc:AlternateContent xmlns:mc="http://schemas.openxmlformats.org/markup-compatibility/2006" xmlns:p14="http://schemas.microsoft.com/office/powerpoint/2010/main">
    <mc:Choice Requires="p14">
      <p:transition spd="slow" p14:dur="2000" advTm="40599"/>
    </mc:Choice>
    <mc:Fallback xmlns="">
      <p:transition xmlns:p14="http://schemas.microsoft.com/office/powerpoint/2010/main" spd="slow" advTm="40599"/>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Related Work</a:t>
            </a:r>
            <a:endParaRPr lang="en-US" b="1" dirty="0"/>
          </a:p>
        </p:txBody>
      </p:sp>
      <p:sp>
        <p:nvSpPr>
          <p:cNvPr id="3" name="Content Placeholder 2"/>
          <p:cNvSpPr>
            <a:spLocks noGrp="1"/>
          </p:cNvSpPr>
          <p:nvPr>
            <p:ph idx="1"/>
          </p:nvPr>
        </p:nvSpPr>
        <p:spPr/>
        <p:txBody>
          <a:bodyPr>
            <a:normAutofit/>
          </a:bodyPr>
          <a:lstStyle/>
          <a:p>
            <a:r>
              <a:rPr lang="en-US" dirty="0"/>
              <a:t>Error </a:t>
            </a:r>
            <a:r>
              <a:rPr lang="en-US" dirty="0" smtClean="0"/>
              <a:t>virtualization </a:t>
            </a:r>
            <a:endParaRPr lang="en-US" dirty="0"/>
          </a:p>
          <a:p>
            <a:pPr lvl="1"/>
            <a:r>
              <a:rPr lang="en-US" dirty="0"/>
              <a:t>ASSURE. </a:t>
            </a:r>
            <a:r>
              <a:rPr lang="en-US" dirty="0" err="1"/>
              <a:t>Sidiroglou</a:t>
            </a:r>
            <a:r>
              <a:rPr lang="en-US" dirty="0"/>
              <a:t> </a:t>
            </a:r>
            <a:r>
              <a:rPr lang="en-US" dirty="0" err="1"/>
              <a:t>et.al</a:t>
            </a:r>
            <a:r>
              <a:rPr lang="en-US" dirty="0"/>
              <a:t>. [ASPLOS’09</a:t>
            </a:r>
            <a:r>
              <a:rPr lang="en-US" dirty="0" smtClean="0"/>
              <a:t>]</a:t>
            </a:r>
          </a:p>
          <a:p>
            <a:r>
              <a:rPr lang="en-US" dirty="0" smtClean="0"/>
              <a:t>Constraint </a:t>
            </a:r>
            <a:r>
              <a:rPr lang="en-US" dirty="0"/>
              <a:t>enforcing</a:t>
            </a:r>
          </a:p>
          <a:p>
            <a:pPr lvl="1"/>
            <a:r>
              <a:rPr lang="en-US" dirty="0"/>
              <a:t>Input Rectification. Long </a:t>
            </a:r>
            <a:r>
              <a:rPr lang="en-US" dirty="0" err="1"/>
              <a:t>et.al</a:t>
            </a:r>
            <a:r>
              <a:rPr lang="en-US" dirty="0"/>
              <a:t>. [</a:t>
            </a:r>
            <a:r>
              <a:rPr lang="en-US" altLang="zh-CN" dirty="0"/>
              <a:t>ICSE’12</a:t>
            </a:r>
            <a:r>
              <a:rPr lang="en-US" altLang="zh-CN" dirty="0" smtClean="0"/>
              <a:t>]</a:t>
            </a:r>
          </a:p>
          <a:p>
            <a:pPr lvl="1"/>
            <a:r>
              <a:rPr lang="en-US" altLang="zh-CN" dirty="0" err="1" smtClean="0"/>
              <a:t>ClearView</a:t>
            </a:r>
            <a:r>
              <a:rPr lang="en-US" altLang="zh-CN" dirty="0" smtClean="0"/>
              <a:t>. Perkins </a:t>
            </a:r>
            <a:r>
              <a:rPr lang="en-US" altLang="zh-CN" dirty="0" err="1" smtClean="0"/>
              <a:t>et.al</a:t>
            </a:r>
            <a:r>
              <a:rPr lang="en-US" altLang="zh-CN" dirty="0" smtClean="0"/>
              <a:t>. [SOSP’09]</a:t>
            </a:r>
          </a:p>
          <a:p>
            <a:pPr lvl="1"/>
            <a:r>
              <a:rPr lang="en-US" altLang="zh-CN" dirty="0" smtClean="0"/>
              <a:t>Data Structure Repair. </a:t>
            </a:r>
            <a:r>
              <a:rPr lang="en-US" altLang="zh-CN" dirty="0" err="1" smtClean="0"/>
              <a:t>Demsky</a:t>
            </a:r>
            <a:r>
              <a:rPr lang="en-US" altLang="zh-CN" dirty="0" smtClean="0"/>
              <a:t> </a:t>
            </a:r>
            <a:r>
              <a:rPr lang="en-US" altLang="zh-CN" dirty="0" err="1" smtClean="0"/>
              <a:t>et.al</a:t>
            </a:r>
            <a:r>
              <a:rPr lang="en-US" altLang="zh-CN" dirty="0" smtClean="0"/>
              <a:t>. [OOPSLA’03]</a:t>
            </a:r>
          </a:p>
          <a:p>
            <a:r>
              <a:rPr lang="en-US" altLang="zh-CN" dirty="0" smtClean="0"/>
              <a:t>Language to support recovery</a:t>
            </a:r>
          </a:p>
          <a:p>
            <a:pPr lvl="1"/>
            <a:r>
              <a:rPr lang="en-US" altLang="zh-CN" dirty="0" smtClean="0"/>
              <a:t>Self-Stabilizing Java. </a:t>
            </a:r>
            <a:r>
              <a:rPr lang="en-US" altLang="zh-CN" dirty="0" err="1" smtClean="0"/>
              <a:t>Eom</a:t>
            </a:r>
            <a:r>
              <a:rPr lang="en-US" altLang="zh-CN" dirty="0" smtClean="0"/>
              <a:t> and </a:t>
            </a:r>
            <a:r>
              <a:rPr lang="en-US" altLang="zh-CN" dirty="0" err="1" smtClean="0"/>
              <a:t>Demsky</a:t>
            </a:r>
            <a:r>
              <a:rPr lang="en-US" altLang="zh-CN" dirty="0" smtClean="0"/>
              <a:t>. [PLDI’12]</a:t>
            </a:r>
          </a:p>
        </p:txBody>
      </p:sp>
    </p:spTree>
    <p:extLst>
      <p:ext uri="{BB962C8B-B14F-4D97-AF65-F5344CB8AC3E}">
        <p14:creationId xmlns:p14="http://schemas.microsoft.com/office/powerpoint/2010/main" val="3570212562"/>
      </p:ext>
    </p:extLst>
  </p:cSld>
  <p:clrMapOvr>
    <a:masterClrMapping/>
  </p:clrMapOvr>
  <mc:AlternateContent xmlns:mc="http://schemas.openxmlformats.org/markup-compatibility/2006" xmlns:p14="http://schemas.microsoft.com/office/powerpoint/2010/main">
    <mc:Choice Requires="p14">
      <p:transition spd="slow" p14:dur="2000" advTm="1503"/>
    </mc:Choice>
    <mc:Fallback xmlns="">
      <p:transition xmlns:p14="http://schemas.microsoft.com/office/powerpoint/2010/main" spd="slow" advTm="1503"/>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Conclusion</a:t>
            </a:r>
            <a:endParaRPr lang="en-US" b="1" dirty="0"/>
          </a:p>
        </p:txBody>
      </p:sp>
      <p:pic>
        <p:nvPicPr>
          <p:cNvPr id="4" name="Content Placeholder 3" descr="Untitled.png"/>
          <p:cNvPicPr>
            <a:picLocks noGrp="1" noChangeAspect="1"/>
          </p:cNvPicPr>
          <p:nvPr>
            <p:ph idx="1"/>
          </p:nvPr>
        </p:nvPicPr>
        <p:blipFill>
          <a:blip r:embed="rId2">
            <a:extLst>
              <a:ext uri="{28A0092B-C50C-407E-A947-70E740481C1C}">
                <a14:useLocalDpi xmlns:a14="http://schemas.microsoft.com/office/drawing/2010/main" val="0"/>
              </a:ext>
            </a:extLst>
          </a:blip>
          <a:srcRect l="-19727" r="-19727"/>
          <a:stretch>
            <a:fillRect/>
          </a:stretch>
        </p:blipFill>
        <p:spPr/>
      </p:pic>
      <p:pic>
        <p:nvPicPr>
          <p:cNvPr id="3" name="Picture 2"/>
          <p:cNvPicPr>
            <a:picLocks noChangeAspect="1"/>
          </p:cNvPicPr>
          <p:nvPr/>
        </p:nvPicPr>
        <p:blipFill>
          <a:blip r:embed="rId3"/>
          <a:stretch>
            <a:fillRect/>
          </a:stretch>
        </p:blipFill>
        <p:spPr>
          <a:xfrm>
            <a:off x="7618067" y="4895082"/>
            <a:ext cx="1325753" cy="1378184"/>
          </a:xfrm>
          <a:prstGeom prst="rect">
            <a:avLst/>
          </a:prstGeom>
        </p:spPr>
      </p:pic>
    </p:spTree>
    <p:extLst>
      <p:ext uri="{BB962C8B-B14F-4D97-AF65-F5344CB8AC3E}">
        <p14:creationId xmlns:p14="http://schemas.microsoft.com/office/powerpoint/2010/main" val="2948844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Chromium Example</a:t>
            </a:r>
            <a:endParaRPr lang="en-US" b="1" dirty="0"/>
          </a:p>
        </p:txBody>
      </p:sp>
      <p:sp>
        <p:nvSpPr>
          <p:cNvPr id="4" name="TextBox 3"/>
          <p:cNvSpPr txBox="1"/>
          <p:nvPr/>
        </p:nvSpPr>
        <p:spPr>
          <a:xfrm>
            <a:off x="945847" y="1557951"/>
            <a:ext cx="7145867" cy="4247317"/>
          </a:xfrm>
          <a:prstGeom prst="rect">
            <a:avLst/>
          </a:prstGeom>
          <a:noFill/>
        </p:spPr>
        <p:txBody>
          <a:bodyPr wrap="square" rtlCol="0">
            <a:spAutoFit/>
          </a:bodyPr>
          <a:lstStyle/>
          <a:p>
            <a:r>
              <a:rPr lang="en-US" dirty="0">
                <a:solidFill>
                  <a:srgbClr val="BB2CA2"/>
                </a:solidFill>
                <a:latin typeface="Menlo"/>
                <a:ea typeface="Menlo"/>
                <a:cs typeface="Menlo"/>
              </a:rPr>
              <a:t>void</a:t>
            </a:r>
            <a:r>
              <a:rPr lang="en-US" dirty="0">
                <a:solidFill>
                  <a:srgbClr val="000000"/>
                </a:solidFill>
                <a:latin typeface="Menlo"/>
                <a:ea typeface="Menlo"/>
                <a:cs typeface="Menlo"/>
              </a:rPr>
              <a:t> </a:t>
            </a:r>
            <a:r>
              <a:rPr lang="en-US" dirty="0" err="1">
                <a:solidFill>
                  <a:srgbClr val="000000"/>
                </a:solidFill>
                <a:latin typeface="Menlo"/>
                <a:ea typeface="Menlo"/>
                <a:cs typeface="Menlo"/>
              </a:rPr>
              <a:t>URLRequestFtpJob</a:t>
            </a:r>
            <a:r>
              <a:rPr lang="en-US" dirty="0">
                <a:solidFill>
                  <a:srgbClr val="000000"/>
                </a:solidFill>
                <a:latin typeface="Menlo"/>
                <a:ea typeface="Menlo"/>
                <a:cs typeface="Menlo"/>
              </a:rPr>
              <a:t>::</a:t>
            </a:r>
            <a:r>
              <a:rPr lang="en-US" dirty="0" err="1">
                <a:solidFill>
                  <a:srgbClr val="000000"/>
                </a:solidFill>
                <a:latin typeface="Menlo"/>
                <a:ea typeface="Menlo"/>
                <a:cs typeface="Menlo"/>
              </a:rPr>
              <a:t>StartTransaction</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transaction_.reset</a:t>
            </a:r>
            <a:r>
              <a:rPr lang="en-US" dirty="0">
                <a:solidFill>
                  <a:srgbClr val="000000"/>
                </a:solidFill>
                <a:latin typeface="Menlo"/>
                <a:ea typeface="Menlo"/>
                <a:cs typeface="Menlo"/>
              </a:rPr>
              <a:t>(</a:t>
            </a:r>
          </a:p>
          <a:p>
            <a:r>
              <a:rPr lang="en-US" dirty="0" smtClean="0">
                <a:solidFill>
                  <a:srgbClr val="000000"/>
                </a:solidFill>
                <a:latin typeface="Menlo"/>
                <a:ea typeface="Menlo"/>
                <a:cs typeface="Menlo"/>
              </a:rPr>
              <a:t>    request_</a:t>
            </a:r>
            <a:r>
              <a:rPr lang="en-US" dirty="0">
                <a:solidFill>
                  <a:srgbClr val="000000"/>
                </a:solidFill>
                <a:latin typeface="Menlo"/>
                <a:ea typeface="Menlo"/>
                <a:cs typeface="Menlo"/>
              </a:rPr>
              <a:t>-&gt;context()-&gt;</a:t>
            </a:r>
            <a:r>
              <a:rPr lang="en-US" dirty="0" err="1">
                <a:solidFill>
                  <a:srgbClr val="000000"/>
                </a:solidFill>
                <a:latin typeface="Menlo"/>
                <a:ea typeface="Menlo"/>
                <a:cs typeface="Menlo"/>
              </a:rPr>
              <a:t>ftp_transaction_factory</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b="1" dirty="0">
                <a:solidFill>
                  <a:srgbClr val="C0504D"/>
                </a:solidFill>
                <a:latin typeface="Menlo"/>
                <a:ea typeface="Menlo"/>
                <a:cs typeface="Menlo"/>
              </a:rPr>
              <a:t>-&gt;</a:t>
            </a:r>
            <a:r>
              <a:rPr lang="en-US" b="1" dirty="0" err="1">
                <a:solidFill>
                  <a:srgbClr val="C0504D"/>
                </a:solidFill>
                <a:latin typeface="Menlo"/>
                <a:ea typeface="Menlo"/>
                <a:cs typeface="Menlo"/>
              </a:rPr>
              <a:t>CreateTransaction</a:t>
            </a:r>
            <a:r>
              <a:rPr lang="en-US" b="1" dirty="0">
                <a:solidFill>
                  <a:srgbClr val="C0504D"/>
                </a:solidFill>
                <a:latin typeface="Menlo"/>
                <a:ea typeface="Menlo"/>
                <a:cs typeface="Menlo"/>
              </a:rPr>
              <a:t>()</a:t>
            </a:r>
            <a:r>
              <a:rPr lang="en-US" dirty="0">
                <a:solidFill>
                  <a:srgbClr val="000000"/>
                </a:solidFill>
                <a:latin typeface="Menlo"/>
                <a:ea typeface="Menlo"/>
                <a:cs typeface="Menlo"/>
              </a:rPr>
              <a:t>)</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 </a:t>
            </a:r>
            <a:r>
              <a:rPr lang="en-US" dirty="0">
                <a:solidFill>
                  <a:srgbClr val="008400"/>
                </a:solidFill>
                <a:latin typeface="Menlo"/>
                <a:ea typeface="Menlo"/>
                <a:cs typeface="Menlo"/>
              </a:rPr>
              <a:t>// code that does not change transaction_</a:t>
            </a:r>
          </a:p>
          <a:p>
            <a:r>
              <a:rPr lang="en-US" dirty="0">
                <a:solidFill>
                  <a:srgbClr val="BB2CA2"/>
                </a:solidFill>
                <a:latin typeface="Menlo"/>
                <a:ea typeface="Menlo"/>
                <a:cs typeface="Menlo"/>
              </a:rPr>
              <a:t>  </a:t>
            </a:r>
            <a:r>
              <a:rPr lang="en-US" dirty="0" err="1">
                <a:solidFill>
                  <a:srgbClr val="BB2CA2"/>
                </a:solidFill>
                <a:latin typeface="Menlo"/>
                <a:ea typeface="Menlo"/>
                <a:cs typeface="Menlo"/>
              </a:rPr>
              <a:t>int</a:t>
            </a:r>
            <a:r>
              <a:rPr lang="en-US" dirty="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a:t>
            </a:r>
          </a:p>
          <a:p>
            <a:r>
              <a:rPr lang="en-US" dirty="0">
                <a:solidFill>
                  <a:srgbClr val="000000"/>
                </a:solidFill>
                <a:latin typeface="Menlo"/>
                <a:ea typeface="Menlo"/>
                <a:cs typeface="Menlo"/>
              </a:rPr>
              <a:t>  </a:t>
            </a:r>
            <a:r>
              <a:rPr lang="en-US" dirty="0">
                <a:solidFill>
                  <a:srgbClr val="BB2CA2"/>
                </a:solidFill>
                <a:latin typeface="Menlo"/>
                <a:ea typeface="Menlo"/>
                <a:cs typeface="Menlo"/>
              </a:rPr>
              <a:t>if</a:t>
            </a:r>
            <a:r>
              <a:rPr lang="en-US" dirty="0">
                <a:solidFill>
                  <a:srgbClr val="000000"/>
                </a:solidFill>
                <a:latin typeface="Menlo"/>
                <a:ea typeface="Menlo"/>
                <a:cs typeface="Menlo"/>
              </a:rPr>
              <a:t> (</a:t>
            </a:r>
            <a:r>
              <a:rPr lang="en-US" dirty="0" err="1">
                <a:solidFill>
                  <a:srgbClr val="000000"/>
                </a:solidFill>
                <a:latin typeface="Menlo"/>
                <a:ea typeface="Menlo"/>
                <a:cs typeface="Menlo"/>
              </a:rPr>
              <a:t>transaction_.get</a:t>
            </a:r>
            <a:r>
              <a:rPr lang="en-US" dirty="0">
                <a:solidFill>
                  <a:srgbClr val="000000"/>
                </a:solidFill>
                <a:latin typeface="Menlo"/>
                <a:ea typeface="Menlo"/>
                <a:cs typeface="Menlo"/>
              </a:rPr>
              <a:t>()) {</a:t>
            </a:r>
          </a:p>
          <a:p>
            <a:r>
              <a:rPr lang="en-US" dirty="0">
                <a:solidFill>
                  <a:srgbClr val="000000"/>
                </a:solidFill>
                <a:latin typeface="Menlo"/>
                <a:ea typeface="Menlo"/>
                <a:cs typeface="Menlo"/>
              </a:rPr>
              <a:t>    </a:t>
            </a:r>
            <a:r>
              <a:rPr lang="en-US" dirty="0" err="1">
                <a:solidFill>
                  <a:srgbClr val="000000"/>
                </a:solidFill>
                <a:latin typeface="Menlo"/>
                <a:ea typeface="Menlo"/>
                <a:cs typeface="Menlo"/>
              </a:rPr>
              <a:t>rv</a:t>
            </a:r>
            <a:r>
              <a:rPr lang="en-US" dirty="0">
                <a:solidFill>
                  <a:srgbClr val="000000"/>
                </a:solidFill>
                <a:latin typeface="Menlo"/>
                <a:ea typeface="Menlo"/>
                <a:cs typeface="Menlo"/>
              </a:rPr>
              <a:t> = transaction_-&gt;Start(...)  </a:t>
            </a:r>
            <a:endParaRPr lang="en-US" dirty="0" smtClean="0">
              <a:solidFill>
                <a:srgbClr val="000000"/>
              </a:solidFill>
              <a:latin typeface="Menlo"/>
              <a:ea typeface="Menlo"/>
              <a:cs typeface="Menlo"/>
            </a:endParaRPr>
          </a:p>
          <a:p>
            <a:r>
              <a:rPr lang="en-US" dirty="0" smtClean="0">
                <a:solidFill>
                  <a:srgbClr val="000000"/>
                </a:solidFill>
                <a:latin typeface="Menlo"/>
                <a:ea typeface="Menlo"/>
                <a:cs typeface="Menlo"/>
              </a:rPr>
              <a:t>    ...  </a:t>
            </a:r>
          </a:p>
          <a:p>
            <a:r>
              <a:rPr lang="en-US" dirty="0" smtClean="0">
                <a:solidFill>
                  <a:srgbClr val="000000"/>
                </a:solidFill>
                <a:latin typeface="Menlo"/>
                <a:ea typeface="Menlo"/>
                <a:cs typeface="Menlo"/>
              </a:rPr>
              <a:t>  } </a:t>
            </a:r>
            <a:r>
              <a:rPr lang="en-US" dirty="0">
                <a:solidFill>
                  <a:srgbClr val="BB2CA2"/>
                </a:solidFill>
                <a:latin typeface="Menlo"/>
                <a:ea typeface="Menlo"/>
                <a:cs typeface="Menlo"/>
              </a:rPr>
              <a:t>else</a:t>
            </a:r>
            <a:r>
              <a:rPr lang="en-US" dirty="0">
                <a:solidFill>
                  <a:srgbClr val="000000"/>
                </a:solidFill>
                <a:latin typeface="Menlo"/>
                <a:ea typeface="Menlo"/>
                <a:cs typeface="Menlo"/>
              </a:rPr>
              <a:t> {</a:t>
            </a:r>
          </a:p>
          <a:p>
            <a:r>
              <a:rPr lang="en-US" dirty="0" smtClean="0">
                <a:solidFill>
                  <a:srgbClr val="000000"/>
                </a:solidFill>
                <a:latin typeface="Menlo"/>
                <a:ea typeface="Menlo"/>
                <a:cs typeface="Menlo"/>
              </a:rPr>
              <a:t>    </a:t>
            </a:r>
            <a:r>
              <a:rPr lang="en-US" dirty="0" err="1" smtClean="0">
                <a:solidFill>
                  <a:srgbClr val="000000"/>
                </a:solidFill>
                <a:latin typeface="Menlo"/>
                <a:ea typeface="Menlo"/>
                <a:cs typeface="Menlo"/>
              </a:rPr>
              <a:t>rv</a:t>
            </a:r>
            <a:r>
              <a:rPr lang="en-US" dirty="0" smtClean="0">
                <a:solidFill>
                  <a:srgbClr val="000000"/>
                </a:solidFill>
                <a:latin typeface="Menlo"/>
                <a:ea typeface="Menlo"/>
                <a:cs typeface="Menlo"/>
              </a:rPr>
              <a:t> </a:t>
            </a:r>
            <a:r>
              <a:rPr lang="en-US" dirty="0">
                <a:solidFill>
                  <a:srgbClr val="000000"/>
                </a:solidFill>
                <a:latin typeface="Menlo"/>
                <a:ea typeface="Menlo"/>
                <a:cs typeface="Menlo"/>
              </a:rPr>
              <a:t>= ERR_FAILED;</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a:t>
            </a:r>
          </a:p>
          <a:p>
            <a:r>
              <a:rPr lang="en-US" dirty="0">
                <a:solidFill>
                  <a:srgbClr val="000000"/>
                </a:solidFill>
                <a:latin typeface="Menlo"/>
                <a:ea typeface="Menlo"/>
                <a:cs typeface="Menlo"/>
              </a:rPr>
              <a:t> </a:t>
            </a:r>
            <a:r>
              <a:rPr lang="en-US" dirty="0" smtClean="0">
                <a:solidFill>
                  <a:srgbClr val="000000"/>
                </a:solidFill>
                <a:latin typeface="Menlo"/>
                <a:ea typeface="Menlo"/>
                <a:cs typeface="Menlo"/>
              </a:rPr>
              <a:t> ...</a:t>
            </a:r>
            <a:endParaRPr lang="en-US" dirty="0">
              <a:solidFill>
                <a:srgbClr val="000000"/>
              </a:solidFill>
              <a:latin typeface="Menlo"/>
              <a:ea typeface="Menlo"/>
              <a:cs typeface="Menlo"/>
            </a:endParaRPr>
          </a:p>
          <a:p>
            <a:r>
              <a:rPr lang="en-US" dirty="0" smtClean="0">
                <a:solidFill>
                  <a:srgbClr val="000000"/>
                </a:solidFill>
                <a:latin typeface="Menlo"/>
                <a:ea typeface="Menlo"/>
                <a:cs typeface="Menlo"/>
              </a:rPr>
              <a:t>}</a:t>
            </a:r>
            <a:endParaRPr lang="en-US" dirty="0"/>
          </a:p>
        </p:txBody>
      </p:sp>
      <p:sp>
        <p:nvSpPr>
          <p:cNvPr id="6" name="TextBox 5"/>
          <p:cNvSpPr txBox="1"/>
          <p:nvPr/>
        </p:nvSpPr>
        <p:spPr>
          <a:xfrm>
            <a:off x="3204847" y="4996075"/>
            <a:ext cx="5481953" cy="584776"/>
          </a:xfrm>
          <a:prstGeom prst="rect">
            <a:avLst/>
          </a:prstGeom>
          <a:noFill/>
        </p:spPr>
        <p:txBody>
          <a:bodyPr wrap="square" rtlCol="0">
            <a:spAutoFit/>
          </a:bodyPr>
          <a:lstStyle/>
          <a:p>
            <a:r>
              <a:rPr lang="en-US" sz="3200" dirty="0"/>
              <a:t>Call a method of a NULL object</a:t>
            </a:r>
          </a:p>
        </p:txBody>
      </p:sp>
      <p:cxnSp>
        <p:nvCxnSpPr>
          <p:cNvPr id="10" name="Straight Arrow Connector 9"/>
          <p:cNvCxnSpPr/>
          <p:nvPr/>
        </p:nvCxnSpPr>
        <p:spPr>
          <a:xfrm>
            <a:off x="444519" y="2322905"/>
            <a:ext cx="5013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45706" y="5805268"/>
            <a:ext cx="5481953" cy="646331"/>
          </a:xfrm>
          <a:prstGeom prst="rect">
            <a:avLst/>
          </a:prstGeom>
          <a:noFill/>
        </p:spPr>
        <p:txBody>
          <a:bodyPr wrap="square" rtlCol="0">
            <a:spAutoFit/>
          </a:bodyPr>
          <a:lstStyle/>
          <a:p>
            <a:r>
              <a:rPr lang="en-US" sz="3600" dirty="0" smtClean="0">
                <a:solidFill>
                  <a:srgbClr val="FF0000"/>
                </a:solidFill>
              </a:rPr>
              <a:t>Null-dereference error!!!</a:t>
            </a:r>
            <a:endParaRPr lang="en-US" sz="3600" dirty="0">
              <a:solidFill>
                <a:srgbClr val="FF0000"/>
              </a:solidFill>
            </a:endParaRPr>
          </a:p>
        </p:txBody>
      </p:sp>
    </p:spTree>
    <p:extLst>
      <p:ext uri="{BB962C8B-B14F-4D97-AF65-F5344CB8AC3E}">
        <p14:creationId xmlns:p14="http://schemas.microsoft.com/office/powerpoint/2010/main" val="1615113808"/>
      </p:ext>
    </p:extLst>
  </p:cSld>
  <p:clrMapOvr>
    <a:masterClrMapping/>
  </p:clrMapOvr>
  <mc:AlternateContent xmlns:mc="http://schemas.openxmlformats.org/markup-compatibility/2006" xmlns:p14="http://schemas.microsoft.com/office/powerpoint/2010/main">
    <mc:Choice Requires="p14">
      <p:transition spd="slow" p14:dur="2000" advTm="21696"/>
    </mc:Choice>
    <mc:Fallback xmlns="">
      <p:transition xmlns:p14="http://schemas.microsoft.com/office/powerpoint/2010/main" spd="slow" advTm="21696"/>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a:t>
            </a:r>
            <a:endParaRPr lang="en-US" b="1" dirty="0"/>
          </a:p>
        </p:txBody>
      </p:sp>
      <p:pic>
        <p:nvPicPr>
          <p:cNvPr id="6" name="Content Placeholder 5" descr="Untitled2.png"/>
          <p:cNvPicPr>
            <a:picLocks noGrp="1" noChangeAspect="1"/>
          </p:cNvPicPr>
          <p:nvPr>
            <p:ph idx="1"/>
          </p:nvPr>
        </p:nvPicPr>
        <p:blipFill>
          <a:blip r:embed="rId2">
            <a:extLst>
              <a:ext uri="{28A0092B-C50C-407E-A947-70E740481C1C}">
                <a14:useLocalDpi xmlns:a14="http://schemas.microsoft.com/office/drawing/2010/main" val="0"/>
              </a:ext>
            </a:extLst>
          </a:blip>
          <a:srcRect l="-19096" r="-19096"/>
          <a:stretch>
            <a:fillRect/>
          </a:stretch>
        </p:blipFill>
        <p:spPr/>
      </p:pic>
      <p:pic>
        <p:nvPicPr>
          <p:cNvPr id="7" name="Picture 6"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228" y="4611722"/>
            <a:ext cx="1453863" cy="1514441"/>
          </a:xfrm>
          <a:prstGeom prst="rect">
            <a:avLst/>
          </a:prstGeom>
        </p:spPr>
      </p:pic>
    </p:spTree>
    <p:extLst>
      <p:ext uri="{BB962C8B-B14F-4D97-AF65-F5344CB8AC3E}">
        <p14:creationId xmlns:p14="http://schemas.microsoft.com/office/powerpoint/2010/main" val="4157838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Conclusion</a:t>
            </a:r>
            <a:endParaRPr lang="en-US" dirty="0"/>
          </a:p>
        </p:txBody>
      </p:sp>
      <p:pic>
        <p:nvPicPr>
          <p:cNvPr id="4" name="Content Placeholder 3"/>
          <p:cNvPicPr>
            <a:picLocks noGrp="1" noChangeAspect="1"/>
          </p:cNvPicPr>
          <p:nvPr>
            <p:ph idx="1"/>
          </p:nvPr>
        </p:nvPicPr>
        <p:blipFill>
          <a:blip r:embed="rId2"/>
          <a:srcRect t="-6432" b="-6432"/>
          <a:stretch>
            <a:fillRect/>
          </a:stretch>
        </p:blipFill>
        <p:spPr>
          <a:xfrm>
            <a:off x="1354214" y="1700998"/>
            <a:ext cx="6466942" cy="3556569"/>
          </a:xfrm>
        </p:spPr>
      </p:pic>
      <p:pic>
        <p:nvPicPr>
          <p:cNvPr id="5" name="Picture 4"/>
          <p:cNvPicPr>
            <a:picLocks noChangeAspect="1"/>
          </p:cNvPicPr>
          <p:nvPr/>
        </p:nvPicPr>
        <p:blipFill>
          <a:blip r:embed="rId3"/>
          <a:stretch>
            <a:fillRect/>
          </a:stretch>
        </p:blipFill>
        <p:spPr>
          <a:xfrm>
            <a:off x="7754326" y="4475402"/>
            <a:ext cx="1389673" cy="1461967"/>
          </a:xfrm>
          <a:prstGeom prst="rect">
            <a:avLst/>
          </a:prstGeom>
        </p:spPr>
      </p:pic>
    </p:spTree>
    <p:extLst>
      <p:ext uri="{BB962C8B-B14F-4D97-AF65-F5344CB8AC3E}">
        <p14:creationId xmlns:p14="http://schemas.microsoft.com/office/powerpoint/2010/main" val="3902160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a:t>
            </a:r>
            <a:endParaRPr lang="en-US" b="1" dirty="0"/>
          </a:p>
        </p:txBody>
      </p:sp>
      <p:pic>
        <p:nvPicPr>
          <p:cNvPr id="9" name="Content Placeholder 3"/>
          <p:cNvPicPr>
            <a:picLocks noChangeAspect="1"/>
          </p:cNvPicPr>
          <p:nvPr/>
        </p:nvPicPr>
        <p:blipFill>
          <a:blip r:embed="rId4"/>
          <a:srcRect t="-6432" b="-6432"/>
          <a:stretch>
            <a:fillRect/>
          </a:stretch>
        </p:blipFill>
        <p:spPr>
          <a:xfrm>
            <a:off x="783772" y="1671639"/>
            <a:ext cx="3646281" cy="2005314"/>
          </a:xfrm>
          <a:prstGeom prst="rect">
            <a:avLst/>
          </a:prstGeom>
        </p:spPr>
      </p:pic>
      <p:pic>
        <p:nvPicPr>
          <p:cNvPr id="4" name="Picture 3" descr="Screen Shot 2014-06-05 at 4.54.1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428" y="1260664"/>
            <a:ext cx="3241917" cy="2416289"/>
          </a:xfrm>
          <a:prstGeom prst="rect">
            <a:avLst/>
          </a:prstGeom>
        </p:spPr>
      </p:pic>
      <p:pic>
        <p:nvPicPr>
          <p:cNvPr id="6" name="Picture 5" descr="Screen Shot 2014-06-05 at 4.55.5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598" y="4042822"/>
            <a:ext cx="3578484" cy="2115382"/>
          </a:xfrm>
          <a:prstGeom prst="rect">
            <a:avLst/>
          </a:prstGeom>
        </p:spPr>
      </p:pic>
      <p:pic>
        <p:nvPicPr>
          <p:cNvPr id="7" name="Picture 6" descr="Screen Shot 2014-06-05 at 4.56.4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0053" y="3676953"/>
            <a:ext cx="4517168" cy="1567281"/>
          </a:xfrm>
          <a:prstGeom prst="rect">
            <a:avLst/>
          </a:prstGeom>
        </p:spPr>
      </p:pic>
      <p:sp>
        <p:nvSpPr>
          <p:cNvPr id="8" name="TextBox 7"/>
          <p:cNvSpPr txBox="1"/>
          <p:nvPr/>
        </p:nvSpPr>
        <p:spPr>
          <a:xfrm>
            <a:off x="4667827" y="5230903"/>
            <a:ext cx="4018973" cy="1200329"/>
          </a:xfrm>
          <a:prstGeom prst="rect">
            <a:avLst/>
          </a:prstGeom>
          <a:noFill/>
        </p:spPr>
        <p:txBody>
          <a:bodyPr wrap="square" rtlCol="0">
            <a:spAutoFit/>
          </a:bodyPr>
          <a:lstStyle/>
          <a:p>
            <a:pPr marL="285750" indent="-285750">
              <a:buFont typeface="Arial"/>
              <a:buChar char="•"/>
            </a:pPr>
            <a:r>
              <a:rPr lang="en-US" dirty="0" smtClean="0"/>
              <a:t>Applications process input in units</a:t>
            </a:r>
          </a:p>
          <a:p>
            <a:pPr marL="285750" indent="-285750">
              <a:buFont typeface="Arial"/>
              <a:buChar char="•"/>
            </a:pPr>
            <a:r>
              <a:rPr lang="en-US" dirty="0" smtClean="0"/>
              <a:t>RCV nullifies the computation of the error triggering input.</a:t>
            </a:r>
          </a:p>
          <a:p>
            <a:pPr marL="285750" indent="-285750">
              <a:buFont typeface="Arial"/>
              <a:buChar char="•"/>
            </a:pPr>
            <a:r>
              <a:rPr lang="en-US" dirty="0" smtClean="0"/>
              <a:t>Which is typically the right thing to do</a:t>
            </a:r>
            <a:endParaRPr lang="en-US" dirty="0"/>
          </a:p>
        </p:txBody>
      </p:sp>
    </p:spTree>
    <p:custDataLst>
      <p:tags r:id="rId1"/>
    </p:custDataLst>
    <p:extLst>
      <p:ext uri="{BB962C8B-B14F-4D97-AF65-F5344CB8AC3E}">
        <p14:creationId xmlns:p14="http://schemas.microsoft.com/office/powerpoint/2010/main" val="1166464662"/>
      </p:ext>
    </p:extLst>
  </p:cSld>
  <p:clrMapOvr>
    <a:masterClrMapping/>
  </p:clrMapOvr>
  <mc:AlternateContent xmlns:mc="http://schemas.openxmlformats.org/markup-compatibility/2006" xmlns:p14="http://schemas.microsoft.com/office/powerpoint/2010/main">
    <mc:Choice Requires="p14">
      <p:transition spd="slow" p14:dur="2000" advTm="54354"/>
    </mc:Choice>
    <mc:Fallback xmlns="">
      <p:transition xmlns:p14="http://schemas.microsoft.com/office/powerpoint/2010/main" spd="slow" advTm="5435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Error Flush Time</a:t>
            </a:r>
            <a:r>
              <a:rPr lang="en-US" dirty="0" smtClean="0"/>
              <a: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5222156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378648" y="4062583"/>
            <a:ext cx="492972" cy="369332"/>
          </a:xfrm>
          <a:prstGeom prst="rect">
            <a:avLst/>
          </a:prstGeom>
          <a:noFill/>
        </p:spPr>
        <p:txBody>
          <a:bodyPr wrap="square" rtlCol="0">
            <a:spAutoFit/>
          </a:bodyPr>
          <a:lstStyle/>
          <a:p>
            <a:r>
              <a:rPr lang="en-US" dirty="0" smtClean="0"/>
              <a:t>No</a:t>
            </a:r>
            <a:endParaRPr lang="en-US" dirty="0"/>
          </a:p>
        </p:txBody>
      </p:sp>
      <p:sp>
        <p:nvSpPr>
          <p:cNvPr id="6" name="TextBox 5"/>
          <p:cNvSpPr txBox="1"/>
          <p:nvPr/>
        </p:nvSpPr>
        <p:spPr>
          <a:xfrm>
            <a:off x="2216192" y="4062583"/>
            <a:ext cx="492972" cy="369332"/>
          </a:xfrm>
          <a:prstGeom prst="rect">
            <a:avLst/>
          </a:prstGeom>
          <a:noFill/>
        </p:spPr>
        <p:txBody>
          <a:bodyPr wrap="square" rtlCol="0">
            <a:spAutoFit/>
          </a:bodyPr>
          <a:lstStyle/>
          <a:p>
            <a:r>
              <a:rPr lang="en-US" dirty="0" smtClean="0"/>
              <a:t>No</a:t>
            </a:r>
            <a:endParaRPr lang="en-US" dirty="0"/>
          </a:p>
        </p:txBody>
      </p:sp>
      <p:sp>
        <p:nvSpPr>
          <p:cNvPr id="7" name="TextBox 6"/>
          <p:cNvSpPr txBox="1"/>
          <p:nvPr/>
        </p:nvSpPr>
        <p:spPr>
          <a:xfrm>
            <a:off x="5476820" y="4062583"/>
            <a:ext cx="564172" cy="369332"/>
          </a:xfrm>
          <a:prstGeom prst="rect">
            <a:avLst/>
          </a:prstGeom>
          <a:noFill/>
        </p:spPr>
        <p:txBody>
          <a:bodyPr wrap="square" rtlCol="0">
            <a:spAutoFit/>
          </a:bodyPr>
          <a:lstStyle/>
          <a:p>
            <a:r>
              <a:rPr lang="en-US" dirty="0" smtClean="0"/>
              <a:t>N/A</a:t>
            </a:r>
            <a:endParaRPr lang="en-US" dirty="0"/>
          </a:p>
        </p:txBody>
      </p:sp>
      <p:sp>
        <p:nvSpPr>
          <p:cNvPr id="8" name="TextBox 7"/>
          <p:cNvSpPr txBox="1"/>
          <p:nvPr/>
        </p:nvSpPr>
        <p:spPr>
          <a:xfrm>
            <a:off x="5936371" y="4066256"/>
            <a:ext cx="564172" cy="369332"/>
          </a:xfrm>
          <a:prstGeom prst="rect">
            <a:avLst/>
          </a:prstGeom>
          <a:noFill/>
        </p:spPr>
        <p:txBody>
          <a:bodyPr wrap="square" rtlCol="0">
            <a:spAutoFit/>
          </a:bodyPr>
          <a:lstStyle/>
          <a:p>
            <a:r>
              <a:rPr lang="en-US" dirty="0" smtClean="0"/>
              <a:t>N/A</a:t>
            </a:r>
            <a:endParaRPr lang="en-US" dirty="0"/>
          </a:p>
        </p:txBody>
      </p:sp>
      <p:sp>
        <p:nvSpPr>
          <p:cNvPr id="9" name="TextBox 8"/>
          <p:cNvSpPr txBox="1"/>
          <p:nvPr/>
        </p:nvSpPr>
        <p:spPr>
          <a:xfrm>
            <a:off x="7183334" y="4062583"/>
            <a:ext cx="564172" cy="369332"/>
          </a:xfrm>
          <a:prstGeom prst="rect">
            <a:avLst/>
          </a:prstGeom>
          <a:noFill/>
        </p:spPr>
        <p:txBody>
          <a:bodyPr wrap="square" rtlCol="0">
            <a:spAutoFit/>
          </a:bodyPr>
          <a:lstStyle/>
          <a:p>
            <a:r>
              <a:rPr lang="en-US" dirty="0" smtClean="0"/>
              <a:t>N/A</a:t>
            </a:r>
            <a:endParaRPr lang="en-US" dirty="0"/>
          </a:p>
        </p:txBody>
      </p:sp>
    </p:spTree>
    <p:extLst>
      <p:ext uri="{BB962C8B-B14F-4D97-AF65-F5344CB8AC3E}">
        <p14:creationId xmlns:p14="http://schemas.microsoft.com/office/powerpoint/2010/main" val="23709069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Number of Cascading Errors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7922036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83264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RCV</a:t>
            </a:r>
            <a:endParaRPr lang="en-US" b="1" dirty="0"/>
          </a:p>
        </p:txBody>
      </p:sp>
      <p:grpSp>
        <p:nvGrpSpPr>
          <p:cNvPr id="11" name="Group 10"/>
          <p:cNvGrpSpPr/>
          <p:nvPr/>
        </p:nvGrpSpPr>
        <p:grpSpPr>
          <a:xfrm>
            <a:off x="1614176" y="2044923"/>
            <a:ext cx="5914088" cy="3491574"/>
            <a:chOff x="1973461" y="2415957"/>
            <a:chExt cx="5007607" cy="2811327"/>
          </a:xfrm>
        </p:grpSpPr>
        <p:sp>
          <p:nvSpPr>
            <p:cNvPr id="5" name="Bevel 4"/>
            <p:cNvSpPr/>
            <p:nvPr/>
          </p:nvSpPr>
          <p:spPr>
            <a:xfrm>
              <a:off x="2246689" y="4138730"/>
              <a:ext cx="2980569" cy="1088554"/>
            </a:xfrm>
            <a:prstGeom prst="beve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Application</a:t>
              </a:r>
              <a:endParaRPr lang="en-US" sz="3200" dirty="0">
                <a:solidFill>
                  <a:schemeClr val="tx1"/>
                </a:solidFill>
              </a:endParaRPr>
            </a:p>
          </p:txBody>
        </p:sp>
        <p:sp>
          <p:nvSpPr>
            <p:cNvPr id="6" name="Rectangle 5"/>
            <p:cNvSpPr/>
            <p:nvPr/>
          </p:nvSpPr>
          <p:spPr>
            <a:xfrm>
              <a:off x="2131483" y="2440147"/>
              <a:ext cx="1595966" cy="820662"/>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smtClean="0">
                  <a:solidFill>
                    <a:schemeClr val="tx1"/>
                  </a:solidFill>
                </a:rPr>
                <a:t>Lightweight Library</a:t>
              </a:r>
              <a:endParaRPr lang="en-US" sz="2000" dirty="0">
                <a:solidFill>
                  <a:schemeClr val="tx1"/>
                </a:solidFill>
              </a:endParaRPr>
            </a:p>
          </p:txBody>
        </p:sp>
        <p:pic>
          <p:nvPicPr>
            <p:cNvPr id="7" name="Picture 6"/>
            <p:cNvPicPr>
              <a:picLocks noChangeAspect="1"/>
            </p:cNvPicPr>
            <p:nvPr/>
          </p:nvPicPr>
          <p:blipFill>
            <a:blip r:embed="rId2">
              <a:clrChange>
                <a:clrFrom>
                  <a:srgbClr val="FAFAFA"/>
                </a:clrFrom>
                <a:clrTo>
                  <a:srgbClr val="FAFAFA">
                    <a:alpha val="0"/>
                  </a:srgbClr>
                </a:clrTo>
              </a:clrChange>
            </a:blip>
            <a:stretch>
              <a:fillRect/>
            </a:stretch>
          </p:blipFill>
          <p:spPr>
            <a:xfrm>
              <a:off x="1973461" y="3260809"/>
              <a:ext cx="955703" cy="955703"/>
            </a:xfrm>
            <a:prstGeom prst="rect">
              <a:avLst/>
            </a:prstGeom>
          </p:spPr>
        </p:pic>
        <p:sp>
          <p:nvSpPr>
            <p:cNvPr id="8" name="Rectangle 7"/>
            <p:cNvSpPr/>
            <p:nvPr/>
          </p:nvSpPr>
          <p:spPr>
            <a:xfrm>
              <a:off x="4751311" y="2415957"/>
              <a:ext cx="2229757" cy="92352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900" dirty="0" smtClean="0">
                  <a:solidFill>
                    <a:srgbClr val="000000"/>
                  </a:solidFill>
                </a:rPr>
                <a:t>RCV Recovery System</a:t>
              </a:r>
              <a:endParaRPr lang="en-US" sz="1900" dirty="0">
                <a:solidFill>
                  <a:srgbClr val="000000"/>
                </a:solidFill>
              </a:endParaRPr>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flipH="1">
              <a:off x="3727448" y="2533718"/>
              <a:ext cx="1023862" cy="662609"/>
            </a:xfrm>
            <a:prstGeom prst="rect">
              <a:avLst/>
            </a:prstGeom>
          </p:spPr>
        </p:pic>
        <p:cxnSp>
          <p:nvCxnSpPr>
            <p:cNvPr id="10" name="Straight Connector 9"/>
            <p:cNvCxnSpPr>
              <a:stCxn id="6" idx="2"/>
            </p:cNvCxnSpPr>
            <p:nvPr/>
          </p:nvCxnSpPr>
          <p:spPr>
            <a:xfrm flipH="1">
              <a:off x="2929164" y="3260809"/>
              <a:ext cx="302" cy="850217"/>
            </a:xfrm>
            <a:prstGeom prst="line">
              <a:avLst/>
            </a:prstGeom>
            <a:ln>
              <a:tailEnd type="arrow" w="lg" len="lg"/>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264666384"/>
      </p:ext>
    </p:extLst>
  </p:cSld>
  <p:clrMapOvr>
    <a:masterClrMapping/>
  </p:clrMapOvr>
  <mc:AlternateContent xmlns:mc="http://schemas.openxmlformats.org/markup-compatibility/2006" xmlns:p14="http://schemas.microsoft.com/office/powerpoint/2010/main">
    <mc:Choice Requires="p14">
      <p:transition spd="slow" p14:dur="2000" advTm="5965"/>
    </mc:Choice>
    <mc:Fallback xmlns="">
      <p:transition xmlns:p14="http://schemas.microsoft.com/office/powerpoint/2010/main" spd="slow" advTm="5965"/>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13|4|1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4282</TotalTime>
  <Words>5970</Words>
  <Application>Microsoft Macintosh PowerPoint</Application>
  <PresentationFormat>On-screen Show (4:3)</PresentationFormat>
  <Paragraphs>1014</Paragraphs>
  <Slides>84</Slides>
  <Notes>45</Notes>
  <HiddenSlides>25</HiddenSlides>
  <MMClips>5</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Automatic Runtime Error Repair and Containment via Recovery Shepherding</vt:lpstr>
      <vt:lpstr>Chromium Example</vt:lpstr>
      <vt:lpstr>Chromium Example</vt:lpstr>
      <vt:lpstr>CVE-2011-3083</vt:lpstr>
      <vt:lpstr>RCV</vt:lpstr>
      <vt:lpstr>RCV</vt:lpstr>
      <vt:lpstr>Chromium Example</vt:lpstr>
      <vt:lpstr>Chromium Example</vt:lpstr>
      <vt:lpstr>RCV</vt:lpstr>
      <vt:lpstr>Eliminating Null-Dereference Crashes</vt:lpstr>
      <vt:lpstr>How to make the computer do it?</vt:lpstr>
      <vt:lpstr>How to make the computer do it?</vt:lpstr>
      <vt:lpstr>How to make the computer do it?</vt:lpstr>
      <vt:lpstr>Apply RCV to Chromium</vt:lpstr>
      <vt:lpstr>Chromium Example</vt:lpstr>
      <vt:lpstr>Chromium Example</vt:lpstr>
      <vt:lpstr>Chromium Example</vt:lpstr>
      <vt:lpstr>Chromium Example</vt:lpstr>
      <vt:lpstr>Chromium Example</vt:lpstr>
      <vt:lpstr>Chromium Example</vt:lpstr>
      <vt:lpstr>Chromium Example</vt:lpstr>
      <vt:lpstr>Chromium Example: Patch</vt:lpstr>
      <vt:lpstr>Chromium Example: Patch</vt:lpstr>
      <vt:lpstr>Chromium Example: Patch</vt:lpstr>
      <vt:lpstr>Chromium Example: Patch</vt:lpstr>
      <vt:lpstr>CVE-2011-3083</vt:lpstr>
      <vt:lpstr>Wireshark Example</vt:lpstr>
      <vt:lpstr>Wireshark Example</vt:lpstr>
      <vt:lpstr>Wireshark Example</vt:lpstr>
      <vt:lpstr>Eliminating Divide-by-Zero Crashes</vt:lpstr>
      <vt:lpstr>How to make the computer do it?</vt:lpstr>
      <vt:lpstr>Wireshark Example</vt:lpstr>
      <vt:lpstr>Wireshark Example</vt:lpstr>
      <vt:lpstr>Wireshark Example</vt:lpstr>
      <vt:lpstr>Wireshark Example</vt:lpstr>
      <vt:lpstr>Wireshark Example: Patch</vt:lpstr>
      <vt:lpstr>PowerPoint Presentation</vt:lpstr>
      <vt:lpstr>Evaluation Benchmark</vt:lpstr>
      <vt:lpstr>Experimental Results</vt:lpstr>
      <vt:lpstr>Experimental Results</vt:lpstr>
      <vt:lpstr>Code Analysis Results</vt:lpstr>
      <vt:lpstr>Code Analysis Results</vt:lpstr>
      <vt:lpstr>Evaluation</vt:lpstr>
      <vt:lpstr>Experimental Results</vt:lpstr>
      <vt:lpstr>Experimental Results</vt:lpstr>
      <vt:lpstr>Performance</vt:lpstr>
      <vt:lpstr>PowerPoint Presentation</vt:lpstr>
      <vt:lpstr>Computation Pattern</vt:lpstr>
      <vt:lpstr>Error Pattern</vt:lpstr>
      <vt:lpstr>RCV Recovery Pattern</vt:lpstr>
      <vt:lpstr>RCV Overview</vt:lpstr>
      <vt:lpstr>PowerPoint Presentation</vt:lpstr>
      <vt:lpstr>Concerns about RCV</vt:lpstr>
      <vt:lpstr>Intercept Signals</vt:lpstr>
      <vt:lpstr>Intercept Signals</vt:lpstr>
      <vt:lpstr>Intercept Signals</vt:lpstr>
      <vt:lpstr>Attach</vt:lpstr>
      <vt:lpstr>Attach</vt:lpstr>
      <vt:lpstr>Repair Strategies</vt:lpstr>
      <vt:lpstr>Repair Strategies</vt:lpstr>
      <vt:lpstr>Error Containment</vt:lpstr>
      <vt:lpstr>Track Manufactured Values</vt:lpstr>
      <vt:lpstr>Track Manufactured Values</vt:lpstr>
      <vt:lpstr>Track Manufactured Values</vt:lpstr>
      <vt:lpstr>Track Manufactured Values</vt:lpstr>
      <vt:lpstr>Track Manufactured Values</vt:lpstr>
      <vt:lpstr>Track Manufactured Values</vt:lpstr>
      <vt:lpstr>Track Manufactured Values</vt:lpstr>
      <vt:lpstr>Track Manufactured Values</vt:lpstr>
      <vt:lpstr>Error Containment</vt:lpstr>
      <vt:lpstr>Error Containment</vt:lpstr>
      <vt:lpstr>Recovery Shepherding</vt:lpstr>
      <vt:lpstr>Error Containment</vt:lpstr>
      <vt:lpstr>Error Containment</vt:lpstr>
      <vt:lpstr>Detach</vt:lpstr>
      <vt:lpstr>Implementation</vt:lpstr>
      <vt:lpstr>Related Work</vt:lpstr>
      <vt:lpstr>Related Work</vt:lpstr>
      <vt:lpstr>Conclusion</vt:lpstr>
      <vt:lpstr>Conclusion</vt:lpstr>
      <vt:lpstr>Conclusion</vt:lpstr>
      <vt:lpstr>Conclusion</vt:lpstr>
      <vt:lpstr>Error Flush Time </vt:lpstr>
      <vt:lpstr>Number of Cascading Errors</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Runtime Error Repair and Containment via Recovery Shepherding</dc:title>
  <dc:creator>Fan Long</dc:creator>
  <cp:lastModifiedBy>Fan Long</cp:lastModifiedBy>
  <cp:revision>214</cp:revision>
  <dcterms:created xsi:type="dcterms:W3CDTF">2014-05-21T17:08:27Z</dcterms:created>
  <dcterms:modified xsi:type="dcterms:W3CDTF">2014-06-07T01:31:10Z</dcterms:modified>
</cp:coreProperties>
</file>