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458490dd9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458490dd9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458490dd9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458490dd9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458490dd96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58490dd96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458490dd96_2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458490dd96_2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458490dd96_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58490dd96_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458490dd96_5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458490dd96_5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after the code generation, the CPU compiles the generated kernels and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458490dd96_5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458490dd96_5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anto-tuning of TensorComprehensions adopts the Genetic Search algorithm on the parameters</a:t>
            </a:r>
            <a:endParaRPr/>
          </a:p>
          <a:p>
            <a:pPr indent="0" lvl="0" marL="0" rtl="0" algn="l">
              <a:spcBef>
                <a:spcPts val="0"/>
              </a:spcBef>
              <a:spcAft>
                <a:spcPts val="0"/>
              </a:spcAft>
              <a:buNone/>
            </a:pPr>
            <a:r>
              <a:rPr lang="en"/>
              <a:t>this is a nice animation that shows how it works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45700be7e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45700be7e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c2725120d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c2725120d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c2725120d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c2725120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c2725120d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c2725120d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458490dd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458490dd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c2e80652b_3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c2e80652b_3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c2725120d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c2725120d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Domain order: the order in which the required region of each function’s domain should be traversed,</a:t>
            </a:r>
            <a:endParaRPr/>
          </a:p>
          <a:p>
            <a:pPr indent="0" lvl="0" marL="0" rtl="0" algn="l">
              <a:spcBef>
                <a:spcPts val="0"/>
              </a:spcBef>
              <a:spcAft>
                <a:spcPts val="0"/>
              </a:spcAft>
              <a:buNone/>
            </a:pPr>
            <a:r>
              <a:rPr lang="en"/>
              <a:t>• Each dimension can be traversed sequentially or in parallel. </a:t>
            </a:r>
            <a:endParaRPr/>
          </a:p>
          <a:p>
            <a:pPr indent="0" lvl="0" marL="0" rtl="0" algn="l">
              <a:spcBef>
                <a:spcPts val="0"/>
              </a:spcBef>
              <a:spcAft>
                <a:spcPts val="0"/>
              </a:spcAft>
              <a:buNone/>
            </a:pPr>
            <a:r>
              <a:rPr lang="en"/>
              <a:t>• Constant-size dimensions can be unrolled or vectorized. </a:t>
            </a:r>
            <a:endParaRPr/>
          </a:p>
          <a:p>
            <a:pPr indent="0" lvl="0" marL="0" rtl="0" algn="l">
              <a:spcBef>
                <a:spcPts val="0"/>
              </a:spcBef>
              <a:spcAft>
                <a:spcPts val="0"/>
              </a:spcAft>
              <a:buNone/>
            </a:pPr>
            <a:r>
              <a:rPr lang="en"/>
              <a:t>• Dimensions can be reordered (e.g. from column- to row-major). </a:t>
            </a:r>
            <a:endParaRPr/>
          </a:p>
          <a:p>
            <a:pPr indent="0" lvl="0" marL="0" rtl="0" algn="l">
              <a:spcBef>
                <a:spcPts val="0"/>
              </a:spcBef>
              <a:spcAft>
                <a:spcPts val="0"/>
              </a:spcAft>
              <a:buNone/>
            </a:pPr>
            <a:r>
              <a:rPr lang="en"/>
              <a:t>• Finally, dimensions can be split by a factor, creating two new dimensions: an outer dimension, over the old range divided by the factor, and an inner dimension, which iterates within the factor. After splitting, references to the original index become outer × factor + inner.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Call Schedule:</a:t>
            </a:r>
            <a:endParaRPr/>
          </a:p>
          <a:p>
            <a:pPr indent="0" lvl="0" marL="0" rtl="0" algn="l">
              <a:spcBef>
                <a:spcPts val="0"/>
              </a:spcBef>
              <a:spcAft>
                <a:spcPts val="0"/>
              </a:spcAft>
              <a:buNone/>
            </a:pPr>
            <a:r>
              <a:rPr lang="en"/>
              <a:t>Each function’s call schedule is defined as the points in the loop nest of its callers where it is stored and computed.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45700be7e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45700be7e5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45700be7e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45700be7e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45700be7e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45700be7e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c2e8065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c2e8065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45700be7e5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45700be7e5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45700be7e5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45700be7e5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45700be7e5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45700be7e5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45700be7e5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45700be7e5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458490dd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458490dd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all know about the importance of machine learning nowadays, which has applications in domains such as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c2e80652b_3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c2e80652b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458490dd96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458490dd96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 learning applications nowadays are usually developed using machine learning frameworks, </a:t>
            </a:r>
            <a:endParaRPr/>
          </a:p>
          <a:p>
            <a:pPr indent="0" lvl="0" marL="0" rtl="0" algn="l">
              <a:spcBef>
                <a:spcPts val="0"/>
              </a:spcBef>
              <a:spcAft>
                <a:spcPts val="0"/>
              </a:spcAft>
              <a:buNone/>
            </a:pPr>
            <a:r>
              <a:rPr b="1" lang="en"/>
              <a:t>which serve the purpose as the programming language</a:t>
            </a:r>
            <a:endParaRPr b="1"/>
          </a:p>
          <a:p>
            <a:pPr indent="0" lvl="0" marL="0" rtl="0" algn="l">
              <a:spcBef>
                <a:spcPts val="0"/>
              </a:spcBef>
              <a:spcAft>
                <a:spcPts val="0"/>
              </a:spcAft>
              <a:buNone/>
            </a:pPr>
            <a:r>
              <a:rPr lang="en"/>
              <a:t>the machine learning frameworks behave like a language wrapper on top of the operator pool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458490dd96_2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458490dd96_2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which consists of </a:t>
            </a:r>
            <a:r>
              <a:rPr b="1" lang="en"/>
              <a:t>highly tuned implementations</a:t>
            </a:r>
            <a:r>
              <a:rPr lang="en"/>
              <a:t> of machine learning operators that are developed either by framework developers, </a:t>
            </a:r>
            <a:endParaRPr/>
          </a:p>
          <a:p>
            <a:pPr indent="0" lvl="0" marL="0" rtl="0" algn="l">
              <a:spcBef>
                <a:spcPts val="0"/>
              </a:spcBef>
              <a:spcAft>
                <a:spcPts val="0"/>
              </a:spcAft>
              <a:buNone/>
            </a:pPr>
            <a:r>
              <a:rPr lang="en"/>
              <a:t>or directly from the Vendor Libraries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458490dd96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458490dd96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how machine learning practitioners benefit from machine learning frameworks?</a:t>
            </a:r>
            <a:endParaRPr/>
          </a:p>
          <a:p>
            <a:pPr indent="0" lvl="0" marL="0" rtl="0" algn="l">
              <a:spcBef>
                <a:spcPts val="0"/>
              </a:spcBef>
              <a:spcAft>
                <a:spcPts val="0"/>
              </a:spcAft>
              <a:buNone/>
            </a:pPr>
            <a:r>
              <a:rPr lang="en"/>
              <a:t>Well, they instantiate what they need from the operator pool with specific parameter, and build up what they call the computation graph.</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458490dd9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458490dd9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are the problems with machine learning frameworks?</a:t>
            </a:r>
            <a:endParaRPr/>
          </a:p>
          <a:p>
            <a:pPr indent="0" lvl="0" marL="0" rtl="0" algn="l">
              <a:spcBef>
                <a:spcPts val="0"/>
              </a:spcBef>
              <a:spcAft>
                <a:spcPts val="0"/>
              </a:spcAft>
              <a:buNone/>
            </a:pPr>
            <a:r>
              <a:rPr lang="en"/>
              <a:t>We think there are two major issues: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458490dd96_2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458490dd96_2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let me elaborate more on the performance issue of machine learning frameworks</a:t>
            </a:r>
            <a:endParaRPr/>
          </a:p>
          <a:p>
            <a:pPr indent="0" lvl="0" marL="0" rtl="0" algn="l">
              <a:spcBef>
                <a:spcPts val="0"/>
              </a:spcBef>
              <a:spcAft>
                <a:spcPts val="0"/>
              </a:spcAft>
              <a:buNone/>
            </a:pPr>
            <a:r>
              <a:rPr lang="en"/>
              <a:t>suppose that we are hoping to execute </a:t>
            </a:r>
            <a:endParaRPr/>
          </a:p>
          <a:p>
            <a:pPr indent="0" lvl="0" marL="0" rtl="0" algn="l">
              <a:spcBef>
                <a:spcPts val="0"/>
              </a:spcBef>
              <a:spcAft>
                <a:spcPts val="0"/>
              </a:spcAft>
              <a:buNone/>
            </a:pPr>
            <a:r>
              <a:rPr lang="en"/>
              <a:t>framework, framework, I am hoping to perform computation …</a:t>
            </a:r>
            <a:endParaRPr/>
          </a:p>
          <a:p>
            <a:pPr indent="0" lvl="0" marL="0" rtl="0" algn="l">
              <a:spcBef>
                <a:spcPts val="0"/>
              </a:spcBef>
              <a:spcAft>
                <a:spcPts val="0"/>
              </a:spcAft>
              <a:buNone/>
            </a:pPr>
            <a:r>
              <a:rPr lang="en"/>
              <a:t>please give me operator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458490dd96_2_2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458490dd96_2_2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17.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26.png"/><Relationship Id="rId5" Type="http://schemas.openxmlformats.org/officeDocument/2006/relationships/image" Target="../media/image29.png"/><Relationship Id="rId6"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png"/><Relationship Id="rId5"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t>Recent Trend in </a:t>
            </a:r>
            <a:r>
              <a:rPr b="1" lang="en" sz="3600"/>
              <a:t>Machine Learning Compilers</a:t>
            </a:r>
            <a:r>
              <a:rPr lang="en" sz="3600"/>
              <a:t>: </a:t>
            </a:r>
            <a:r>
              <a:rPr lang="en" sz="3600"/>
              <a:t>A Survey</a:t>
            </a:r>
            <a:endParaRPr sz="3600"/>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400"/>
              <a:t>Bojian Zheng</a:t>
            </a:r>
            <a:r>
              <a:rPr lang="en" sz="2400"/>
              <a:t>, </a:t>
            </a:r>
            <a:r>
              <a:rPr b="1" lang="en" sz="2400"/>
              <a:t>Shang Wan</a:t>
            </a:r>
            <a:r>
              <a:rPr b="1" lang="en" sz="2400"/>
              <a:t>g</a:t>
            </a:r>
            <a:r>
              <a:rPr lang="en" sz="2400"/>
              <a:t>,</a:t>
            </a:r>
            <a:r>
              <a:rPr lang="en" sz="2400"/>
              <a:t> Gennady Pekhimenko</a:t>
            </a:r>
            <a:endParaRPr sz="2400"/>
          </a:p>
          <a:p>
            <a:pPr indent="0" lvl="0" marL="0" rtl="0" algn="ctr">
              <a:spcBef>
                <a:spcPts val="0"/>
              </a:spcBef>
              <a:spcAft>
                <a:spcPts val="0"/>
              </a:spcAft>
              <a:buNone/>
            </a:pPr>
            <a:r>
              <a:t/>
            </a:r>
            <a:endParaRPr b="1" sz="1800">
              <a:solidFill>
                <a:srgbClr val="007020"/>
              </a:solidFill>
            </a:endParaRPr>
          </a:p>
          <a:p>
            <a:pPr indent="0" lvl="0" marL="0" rtl="0" algn="ctr">
              <a:spcBef>
                <a:spcPts val="0"/>
              </a:spcBef>
              <a:spcAft>
                <a:spcPts val="0"/>
              </a:spcAft>
              <a:buNone/>
            </a:pPr>
            <a:r>
              <a:rPr b="1" lang="en" sz="1800">
                <a:solidFill>
                  <a:srgbClr val="007020"/>
                </a:solidFill>
              </a:rPr>
              <a:t>EcoSystem </a:t>
            </a:r>
            <a:r>
              <a:rPr lang="en" sz="1800"/>
              <a:t>Research Group</a:t>
            </a:r>
            <a:endParaRPr sz="1800"/>
          </a:p>
          <a:p>
            <a:pPr indent="0" lvl="0" marL="0" rtl="0" algn="ctr">
              <a:spcBef>
                <a:spcPts val="0"/>
              </a:spcBef>
              <a:spcAft>
                <a:spcPts val="0"/>
              </a:spcAft>
              <a:buNone/>
            </a:pPr>
            <a:r>
              <a:rPr lang="en" sz="1800"/>
              <a:t>Department of Computer Science, University of Toronto</a:t>
            </a:r>
            <a:endParaRPr sz="1800"/>
          </a:p>
          <a:p>
            <a:pPr indent="0" lvl="0" marL="0" rtl="0" algn="ctr">
              <a:spcBef>
                <a:spcPts val="0"/>
              </a:spcBef>
              <a:spcAft>
                <a:spcPts val="0"/>
              </a:spcAft>
              <a:buNone/>
            </a:pPr>
            <a:r>
              <a:rPr b="1" lang="en" sz="1800">
                <a:latin typeface="Courier New"/>
                <a:ea typeface="Courier New"/>
                <a:cs typeface="Courier New"/>
                <a:sym typeface="Courier New"/>
              </a:rPr>
              <a:t>bojian,</a:t>
            </a:r>
            <a:r>
              <a:rPr b="1" lang="en" sz="1800">
                <a:latin typeface="Courier New"/>
                <a:ea typeface="Courier New"/>
                <a:cs typeface="Courier New"/>
                <a:sym typeface="Courier New"/>
              </a:rPr>
              <a:t>wangsh46,pekhimenko@cs.toronto.edu</a:t>
            </a:r>
            <a:endParaRPr b="1" sz="1800">
              <a:latin typeface="Courier New"/>
              <a:ea typeface="Courier New"/>
              <a:cs typeface="Courier New"/>
              <a:sym typeface="Courier New"/>
            </a:endParaRPr>
          </a:p>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Tensorflow XLA</a:t>
            </a:r>
            <a:endParaRPr b="1"/>
          </a:p>
        </p:txBody>
      </p:sp>
      <p:sp>
        <p:nvSpPr>
          <p:cNvPr id="137" name="Google Shape;137;p2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Tensorflow XLA</a:t>
            </a:r>
            <a:r>
              <a:rPr lang="en"/>
              <a:t> consists of two separate components:</a:t>
            </a:r>
            <a:endParaRPr/>
          </a:p>
          <a:p>
            <a:pPr indent="-342900" lvl="0" marL="457200" rtl="0" algn="l">
              <a:spcBef>
                <a:spcPts val="1600"/>
              </a:spcBef>
              <a:spcAft>
                <a:spcPts val="0"/>
              </a:spcAft>
              <a:buSzPts val="1800"/>
              <a:buChar char="●"/>
            </a:pPr>
            <a:r>
              <a:rPr b="1" lang="en"/>
              <a:t>Ahead-Of-Time</a:t>
            </a:r>
            <a:r>
              <a:rPr lang="en"/>
              <a:t> Compiler </a:t>
            </a:r>
            <a:r>
              <a:rPr b="1" lang="en">
                <a:latin typeface="Courier New"/>
                <a:ea typeface="Courier New"/>
                <a:cs typeface="Courier New"/>
                <a:sym typeface="Courier New"/>
              </a:rPr>
              <a:t>tfcompile</a:t>
            </a:r>
            <a:r>
              <a:rPr lang="en"/>
              <a:t>:</a:t>
            </a:r>
            <a:endParaRPr/>
          </a:p>
          <a:p>
            <a:pPr indent="-342900" lvl="1" marL="914400" rtl="0" algn="l">
              <a:spcBef>
                <a:spcPts val="0"/>
              </a:spcBef>
              <a:spcAft>
                <a:spcPts val="0"/>
              </a:spcAft>
              <a:buSzPts val="1800"/>
              <a:buChar char="○"/>
            </a:pPr>
            <a:r>
              <a:rPr b="1" lang="en" sz="1800"/>
              <a:t>Major Goal</a:t>
            </a:r>
            <a:r>
              <a:rPr lang="en" sz="1800"/>
              <a:t>: </a:t>
            </a:r>
            <a:r>
              <a:rPr b="1" lang="en" sz="1800">
                <a:solidFill>
                  <a:srgbClr val="007020"/>
                </a:solidFill>
              </a:rPr>
              <a:t>Reduce size of executables on mobile devices</a:t>
            </a:r>
            <a:r>
              <a:rPr lang="en" sz="1800"/>
              <a:t>.</a:t>
            </a:r>
            <a:endParaRPr sz="1800"/>
          </a:p>
          <a:p>
            <a:pPr indent="-342900" lvl="1" marL="914400" rtl="0" algn="l">
              <a:spcBef>
                <a:spcPts val="0"/>
              </a:spcBef>
              <a:spcAft>
                <a:spcPts val="0"/>
              </a:spcAft>
              <a:buSzPts val="1800"/>
              <a:buChar char="○"/>
            </a:pPr>
            <a:r>
              <a:rPr b="1" lang="en" sz="1800"/>
              <a:t>Idea</a:t>
            </a:r>
            <a:r>
              <a:rPr lang="en" sz="1800"/>
              <a:t>: Applications </a:t>
            </a:r>
            <a:r>
              <a:rPr b="1" lang="en" sz="1800"/>
              <a:t>ONLY</a:t>
            </a:r>
            <a:r>
              <a:rPr lang="en" sz="1800"/>
              <a:t> take subroutines that they need,</a:t>
            </a:r>
            <a:endParaRPr sz="1800"/>
          </a:p>
          <a:p>
            <a:pPr indent="0" lvl="0" marL="914400" rtl="0" algn="l">
              <a:spcBef>
                <a:spcPts val="0"/>
              </a:spcBef>
              <a:spcAft>
                <a:spcPts val="0"/>
              </a:spcAft>
              <a:buNone/>
            </a:pPr>
            <a:r>
              <a:rPr lang="en"/>
              <a:t>rathen than the entire Operator Pool.</a:t>
            </a:r>
            <a:endParaRPr sz="1800"/>
          </a:p>
          <a:p>
            <a:pPr indent="-342900" lvl="0" marL="457200" rtl="0" algn="l">
              <a:spcBef>
                <a:spcPts val="0"/>
              </a:spcBef>
              <a:spcAft>
                <a:spcPts val="0"/>
              </a:spcAft>
              <a:buSzPts val="1800"/>
              <a:buChar char="●"/>
            </a:pPr>
            <a:r>
              <a:rPr b="1" lang="en"/>
              <a:t>Just-In-Time</a:t>
            </a:r>
            <a:r>
              <a:rPr lang="en"/>
              <a:t> Compiler </a:t>
            </a:r>
            <a:r>
              <a:rPr b="1" lang="en">
                <a:latin typeface="Courier New"/>
                <a:ea typeface="Courier New"/>
                <a:cs typeface="Courier New"/>
                <a:sym typeface="Courier New"/>
              </a:rPr>
              <a:t>XLA</a:t>
            </a:r>
            <a:r>
              <a:rPr lang="en"/>
              <a:t>:</a:t>
            </a:r>
            <a:endParaRPr/>
          </a:p>
          <a:p>
            <a:pPr indent="-342900" lvl="1" marL="914400" rtl="0" algn="l">
              <a:spcBef>
                <a:spcPts val="0"/>
              </a:spcBef>
              <a:spcAft>
                <a:spcPts val="0"/>
              </a:spcAft>
              <a:buSzPts val="1800"/>
              <a:buChar char="○"/>
            </a:pPr>
            <a:r>
              <a:rPr b="1" lang="en" sz="1800"/>
              <a:t>Major Goal</a:t>
            </a:r>
            <a:r>
              <a:rPr lang="en" sz="1800"/>
              <a:t>: </a:t>
            </a:r>
            <a:r>
              <a:rPr b="1" lang="en" sz="1800">
                <a:solidFill>
                  <a:srgbClr val="007020"/>
                </a:solidFill>
              </a:rPr>
              <a:t>Improve performance and portability</a:t>
            </a:r>
            <a:r>
              <a:rPr lang="en" sz="1800"/>
              <a:t>.</a:t>
            </a:r>
            <a:endParaRPr sz="1800"/>
          </a:p>
          <a:p>
            <a:pPr indent="-342900" lvl="1" marL="914400" rtl="0" algn="l">
              <a:spcBef>
                <a:spcPts val="0"/>
              </a:spcBef>
              <a:spcAft>
                <a:spcPts val="0"/>
              </a:spcAft>
              <a:buSzPts val="1800"/>
              <a:buChar char="○"/>
            </a:pPr>
            <a:r>
              <a:rPr b="1" lang="en" sz="1800"/>
              <a:t>Idea</a:t>
            </a:r>
            <a:r>
              <a:rPr lang="en" sz="1800"/>
              <a:t>: Similar Design with </a:t>
            </a:r>
            <a:r>
              <a:rPr b="1" lang="en" sz="1800"/>
              <a:t>LLVM</a:t>
            </a:r>
            <a:endParaRPr sz="1800"/>
          </a:p>
          <a:p>
            <a:pPr indent="-342900" lvl="1" marL="914400" rtl="0" algn="l">
              <a:spcBef>
                <a:spcPts val="0"/>
              </a:spcBef>
              <a:spcAft>
                <a:spcPts val="0"/>
              </a:spcAft>
              <a:buSzPts val="1800"/>
              <a:buChar char="○"/>
            </a:pPr>
            <a:r>
              <a:rPr lang="en" sz="1800"/>
              <a:t>Currently, </a:t>
            </a:r>
            <a:r>
              <a:rPr b="1" lang="en" sz="1800"/>
              <a:t>Kernel Fusion</a:t>
            </a:r>
            <a:r>
              <a:rPr lang="en" sz="1800"/>
              <a:t> is the major optimization that XLA does.</a:t>
            </a:r>
            <a:endParaRPr sz="1800"/>
          </a:p>
          <a:p>
            <a:pPr indent="0" lvl="0" marL="0" rtl="0" algn="l">
              <a:spcBef>
                <a:spcPts val="1600"/>
              </a:spcBef>
              <a:spcAft>
                <a:spcPts val="1600"/>
              </a:spcAft>
              <a:buNone/>
            </a:pPr>
            <a:r>
              <a:t/>
            </a:r>
            <a:endParaRPr sz="1800"/>
          </a:p>
        </p:txBody>
      </p:sp>
      <p:sp>
        <p:nvSpPr>
          <p:cNvPr id="138" name="Google Shape;138;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139" name="Google Shape;139;p22"/>
          <p:cNvPicPr preferRelativeResize="0"/>
          <p:nvPr/>
        </p:nvPicPr>
        <p:blipFill>
          <a:blip r:embed="rId3">
            <a:alphaModFix/>
          </a:blip>
          <a:stretch>
            <a:fillRect/>
          </a:stretch>
        </p:blipFill>
        <p:spPr>
          <a:xfrm>
            <a:off x="952500" y="4294825"/>
            <a:ext cx="7239000" cy="762000"/>
          </a:xfrm>
          <a:prstGeom prst="rect">
            <a:avLst/>
          </a:prstGeom>
          <a:noFill/>
          <a:ln>
            <a:noFill/>
          </a:ln>
        </p:spPr>
      </p:pic>
      <p:pic>
        <p:nvPicPr>
          <p:cNvPr id="140" name="Google Shape;140;p22"/>
          <p:cNvPicPr preferRelativeResize="0"/>
          <p:nvPr/>
        </p:nvPicPr>
        <p:blipFill>
          <a:blip r:embed="rId4">
            <a:alphaModFix/>
          </a:blip>
          <a:stretch>
            <a:fillRect/>
          </a:stretch>
        </p:blipFill>
        <p:spPr>
          <a:xfrm>
            <a:off x="3158271" y="445030"/>
            <a:ext cx="761946" cy="572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TensorComprehensions</a:t>
            </a:r>
            <a:r>
              <a:rPr lang="en"/>
              <a:t> </a:t>
            </a:r>
            <a:endParaRPr/>
          </a:p>
        </p:txBody>
      </p:sp>
      <p:sp>
        <p:nvSpPr>
          <p:cNvPr id="146" name="Google Shape;146;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1" lang="en"/>
              <a:t>T</a:t>
            </a:r>
            <a:r>
              <a:rPr b="1" lang="en"/>
              <a:t>ensorComprehensions </a:t>
            </a:r>
            <a:r>
              <a:rPr lang="en"/>
              <a:t>is mainly focusing on </a:t>
            </a:r>
            <a:endParaRPr/>
          </a:p>
          <a:p>
            <a:pPr indent="0" lvl="0" marL="457200" rtl="0" algn="l">
              <a:lnSpc>
                <a:spcPct val="100000"/>
              </a:lnSpc>
              <a:spcBef>
                <a:spcPts val="0"/>
              </a:spcBef>
              <a:spcAft>
                <a:spcPts val="0"/>
              </a:spcAft>
              <a:buNone/>
            </a:pPr>
            <a:r>
              <a:rPr b="1" lang="en">
                <a:solidFill>
                  <a:srgbClr val="007020"/>
                </a:solidFill>
              </a:rPr>
              <a:t>runtime performance optimization on GPUs</a:t>
            </a:r>
            <a:r>
              <a:rPr lang="en"/>
              <a:t>.</a:t>
            </a:r>
            <a:endParaRPr/>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More specifically, it </a:t>
            </a:r>
            <a:r>
              <a:rPr b="1" lang="en">
                <a:solidFill>
                  <a:srgbClr val="007020"/>
                </a:solidFill>
              </a:rPr>
              <a:t>auto-tunes each individual operator</a:t>
            </a:r>
            <a:r>
              <a:rPr lang="en"/>
              <a:t>.</a:t>
            </a:r>
            <a:endParaRPr/>
          </a:p>
          <a:p>
            <a:pPr indent="-342900" lvl="1" marL="1371600" rtl="0" algn="l">
              <a:lnSpc>
                <a:spcPct val="100000"/>
              </a:lnSpc>
              <a:spcBef>
                <a:spcPts val="0"/>
              </a:spcBef>
              <a:spcAft>
                <a:spcPts val="0"/>
              </a:spcAft>
              <a:buSzPts val="1800"/>
              <a:buChar char="○"/>
            </a:pPr>
            <a:r>
              <a:rPr lang="en" sz="1800"/>
              <a:t>This is different from </a:t>
            </a:r>
            <a:r>
              <a:rPr b="1" lang="en" sz="1800"/>
              <a:t>auto-scheduling</a:t>
            </a:r>
            <a:r>
              <a:rPr lang="en" sz="1800"/>
              <a:t> that </a:t>
            </a:r>
            <a:endParaRPr sz="1800"/>
          </a:p>
          <a:p>
            <a:pPr indent="0" lvl="0" marL="1371600" rtl="0" algn="l">
              <a:lnSpc>
                <a:spcPct val="100000"/>
              </a:lnSpc>
              <a:spcBef>
                <a:spcPts val="0"/>
              </a:spcBef>
              <a:spcAft>
                <a:spcPts val="0"/>
              </a:spcAft>
              <a:buNone/>
            </a:pPr>
            <a:r>
              <a:rPr lang="en" sz="1800"/>
              <a:t>optimizes across multiple different operators.</a:t>
            </a:r>
            <a:endParaRPr sz="1800"/>
          </a:p>
          <a:p>
            <a:pPr indent="0" lvl="0" marL="0" rtl="0" algn="l">
              <a:lnSpc>
                <a:spcPct val="100000"/>
              </a:lnSpc>
              <a:spcBef>
                <a:spcPts val="0"/>
              </a:spcBef>
              <a:spcAft>
                <a:spcPts val="0"/>
              </a:spcAft>
              <a:buNone/>
            </a:pPr>
            <a:r>
              <a:t/>
            </a:r>
            <a:endParaRPr/>
          </a:p>
          <a:p>
            <a:pPr indent="-342900" lvl="0" marL="457200" rtl="0" algn="l">
              <a:lnSpc>
                <a:spcPct val="100000"/>
              </a:lnSpc>
              <a:spcBef>
                <a:spcPts val="0"/>
              </a:spcBef>
              <a:spcAft>
                <a:spcPts val="0"/>
              </a:spcAft>
              <a:buSzPts val="1800"/>
              <a:buChar char="●"/>
            </a:pPr>
            <a:r>
              <a:rPr lang="en"/>
              <a:t>Two Major Highlights: (1) </a:t>
            </a:r>
            <a:r>
              <a:rPr b="1" lang="en"/>
              <a:t>Code Generation</a:t>
            </a:r>
            <a:r>
              <a:rPr lang="en"/>
              <a:t> (2) </a:t>
            </a:r>
            <a:r>
              <a:rPr b="1" lang="en"/>
              <a:t>Auto-tuning</a:t>
            </a:r>
            <a:endParaRPr b="1"/>
          </a:p>
        </p:txBody>
      </p:sp>
      <p:sp>
        <p:nvSpPr>
          <p:cNvPr id="147" name="Google Shape;147;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148" name="Google Shape;148;p23"/>
          <p:cNvPicPr preferRelativeResize="0"/>
          <p:nvPr/>
        </p:nvPicPr>
        <p:blipFill>
          <a:blip r:embed="rId3">
            <a:alphaModFix/>
          </a:blip>
          <a:stretch>
            <a:fillRect/>
          </a:stretch>
        </p:blipFill>
        <p:spPr>
          <a:xfrm>
            <a:off x="4571995" y="445025"/>
            <a:ext cx="3120022" cy="572700"/>
          </a:xfrm>
          <a:prstGeom prst="rect">
            <a:avLst/>
          </a:prstGeom>
          <a:noFill/>
          <a:ln>
            <a:noFill/>
          </a:ln>
        </p:spPr>
      </p:pic>
      <p:sp>
        <p:nvSpPr>
          <p:cNvPr id="149" name="Google Shape;149;p23"/>
          <p:cNvSpPr txBox="1"/>
          <p:nvPr/>
        </p:nvSpPr>
        <p:spPr>
          <a:xfrm>
            <a:off x="0" y="4749900"/>
            <a:ext cx="847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Vasilache, Nicolas, et al. "Tensor Comprehensions: Framework-Agnostic High-Performance Machine Learning Abstractions." arXiv preprint arXiv:1802.04730 (2018).</a:t>
            </a:r>
            <a:endParaRPr sz="9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TensorComprehensions: </a:t>
            </a:r>
            <a:r>
              <a:rPr b="1" lang="en"/>
              <a:t>Code Generation</a:t>
            </a:r>
            <a:endParaRPr b="1"/>
          </a:p>
        </p:txBody>
      </p:sp>
      <p:sp>
        <p:nvSpPr>
          <p:cNvPr id="155" name="Google Shape;155;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Example</a:t>
            </a:r>
            <a:r>
              <a:rPr lang="en"/>
              <a:t>: Writing a </a:t>
            </a:r>
            <a:r>
              <a:rPr b="1" lang="en"/>
              <a:t>Matrix Multiply</a:t>
            </a:r>
            <a:r>
              <a:rPr lang="en"/>
              <a:t> using </a:t>
            </a:r>
            <a:r>
              <a:rPr i="1" lang="en"/>
              <a:t>TensorComprehensions</a:t>
            </a:r>
            <a:r>
              <a:rPr lang="en"/>
              <a:t>:</a:t>
            </a:r>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 i</a:t>
            </a:r>
            <a:r>
              <a:rPr lang="en">
                <a:latin typeface="Consolas"/>
                <a:ea typeface="Consolas"/>
                <a:cs typeface="Consolas"/>
                <a:sym typeface="Consolas"/>
              </a:rPr>
              <a:t>mport tc, torch</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ee = tc.ExecutionEngine()</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 define a new matmul operator</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ee.define("""</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b="1" lang="en">
                <a:solidFill>
                  <a:srgbClr val="000000"/>
                </a:solidFill>
                <a:highlight>
                  <a:srgbClr val="FFFF00"/>
                </a:highlight>
                <a:latin typeface="Consolas"/>
                <a:ea typeface="Consolas"/>
                <a:cs typeface="Consolas"/>
                <a:sym typeface="Consolas"/>
              </a:rPr>
              <a:t>def mm(float(M, K) A, float(K, N) B) -&gt; (C)</a:t>
            </a:r>
            <a:endParaRPr b="1">
              <a:solidFill>
                <a:srgbClr val="000000"/>
              </a:solidFill>
              <a:highlight>
                <a:srgbClr val="FFFF00"/>
              </a:highlight>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    C(m, n) +=! A(m, kk) * B(kk, n)</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A = torch.randn(3, 4)</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lang="en">
                <a:latin typeface="Consolas"/>
                <a:ea typeface="Consolas"/>
                <a:cs typeface="Consolas"/>
                <a:sym typeface="Consolas"/>
              </a:rPr>
              <a:t>B = torch.randn(4, 5)</a:t>
            </a:r>
            <a:endParaRPr>
              <a:latin typeface="Consolas"/>
              <a:ea typeface="Consolas"/>
              <a:cs typeface="Consolas"/>
              <a:sym typeface="Consolas"/>
            </a:endParaRPr>
          </a:p>
          <a:p>
            <a:pPr indent="0" lvl="0" marL="457200" rtl="0" algn="l">
              <a:spcBef>
                <a:spcPts val="0"/>
              </a:spcBef>
              <a:spcAft>
                <a:spcPts val="0"/>
              </a:spcAft>
              <a:buClr>
                <a:schemeClr val="dk1"/>
              </a:buClr>
              <a:buSzPts val="1100"/>
              <a:buFont typeface="Arial"/>
              <a:buNone/>
            </a:pPr>
            <a:r>
              <a:rPr b="1" lang="en">
                <a:solidFill>
                  <a:srgbClr val="000000"/>
                </a:solidFill>
                <a:highlight>
                  <a:srgbClr val="00FF00"/>
                </a:highlight>
                <a:latin typeface="Consolas"/>
                <a:ea typeface="Consolas"/>
                <a:cs typeface="Consolas"/>
                <a:sym typeface="Consolas"/>
              </a:rPr>
              <a:t>C = ee.mm(A, B) # use the newly defined operator</a:t>
            </a:r>
            <a:endParaRPr b="1">
              <a:solidFill>
                <a:srgbClr val="000000"/>
              </a:solidFill>
              <a:highlight>
                <a:srgbClr val="00FF00"/>
              </a:highlight>
              <a:latin typeface="Consolas"/>
              <a:ea typeface="Consolas"/>
              <a:cs typeface="Consolas"/>
              <a:sym typeface="Consolas"/>
            </a:endParaRPr>
          </a:p>
          <a:p>
            <a:pPr indent="0" lvl="0" marL="0" rtl="0" algn="l">
              <a:spcBef>
                <a:spcPts val="0"/>
              </a:spcBef>
              <a:spcAft>
                <a:spcPts val="0"/>
              </a:spcAft>
              <a:buNone/>
            </a:pPr>
            <a:r>
              <a:t/>
            </a:r>
            <a:endParaRPr/>
          </a:p>
        </p:txBody>
      </p:sp>
      <p:sp>
        <p:nvSpPr>
          <p:cNvPr id="156" name="Google Shape;156;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TensorComprehensions: </a:t>
            </a:r>
            <a:r>
              <a:rPr b="1" lang="en"/>
              <a:t>Code Generation</a:t>
            </a:r>
            <a:endParaRPr/>
          </a:p>
        </p:txBody>
      </p:sp>
      <p:sp>
        <p:nvSpPr>
          <p:cNvPr id="162" name="Google Shape;162;p2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Code Generation</a:t>
            </a:r>
            <a:r>
              <a:rPr lang="en"/>
              <a:t> of </a:t>
            </a:r>
            <a:r>
              <a:rPr i="1" lang="en"/>
              <a:t>TensorComprehensions</a:t>
            </a:r>
            <a:r>
              <a:rPr lang="en"/>
              <a:t> relies on </a:t>
            </a:r>
            <a:r>
              <a:rPr b="1" lang="en"/>
              <a:t>PPCG</a:t>
            </a:r>
            <a:r>
              <a:rPr lang="en"/>
              <a:t>, </a:t>
            </a:r>
            <a:endParaRPr/>
          </a:p>
          <a:p>
            <a:pPr indent="0" lvl="0" marL="457200" rtl="0" algn="l">
              <a:spcBef>
                <a:spcPts val="0"/>
              </a:spcBef>
              <a:spcAft>
                <a:spcPts val="0"/>
              </a:spcAft>
              <a:buNone/>
            </a:pPr>
            <a:r>
              <a:rPr lang="en"/>
              <a:t>the Polyhedral Parallel Code Generator for CUDA.</a:t>
            </a:r>
            <a:endParaRPr/>
          </a:p>
          <a:p>
            <a:pPr indent="0" lvl="0" marL="0" rtl="0" algn="l">
              <a:spcBef>
                <a:spcPts val="0"/>
              </a:spcBef>
              <a:spcAft>
                <a:spcPts val="0"/>
              </a:spcAft>
              <a:buNone/>
            </a:pPr>
            <a:r>
              <a:rPr b="1" lang="en"/>
              <a:t>Features</a:t>
            </a:r>
            <a:r>
              <a:rPr lang="en"/>
              <a:t>: (1) Polyhedral Scheduling (2) GPU Mapping (3) Memory Promotion</a:t>
            </a:r>
            <a:endParaRPr/>
          </a:p>
        </p:txBody>
      </p:sp>
      <p:sp>
        <p:nvSpPr>
          <p:cNvPr id="163" name="Google Shape;163;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4" name="Google Shape;164;p25"/>
          <p:cNvPicPr preferRelativeResize="0"/>
          <p:nvPr/>
        </p:nvPicPr>
        <p:blipFill>
          <a:blip r:embed="rId3">
            <a:alphaModFix/>
          </a:blip>
          <a:stretch>
            <a:fillRect/>
          </a:stretch>
        </p:blipFill>
        <p:spPr>
          <a:xfrm>
            <a:off x="1671625" y="2286000"/>
            <a:ext cx="5800725" cy="2628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TensorComprehensions: </a:t>
            </a:r>
            <a:r>
              <a:rPr b="1" lang="en"/>
              <a:t>Auto-tuning</a:t>
            </a:r>
            <a:endParaRPr/>
          </a:p>
        </p:txBody>
      </p:sp>
      <p:sp>
        <p:nvSpPr>
          <p:cNvPr id="170" name="Google Shape;170;p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1" name="Google Shape;171;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72" name="Google Shape;172;p26"/>
          <p:cNvPicPr preferRelativeResize="0"/>
          <p:nvPr/>
        </p:nvPicPr>
        <p:blipFill>
          <a:blip r:embed="rId3">
            <a:alphaModFix/>
          </a:blip>
          <a:stretch>
            <a:fillRect/>
          </a:stretch>
        </p:blipFill>
        <p:spPr>
          <a:xfrm>
            <a:off x="311700" y="1132275"/>
            <a:ext cx="8520600" cy="33809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TensorComprehensions: </a:t>
            </a:r>
            <a:r>
              <a:rPr b="1" lang="en"/>
              <a:t>Auto-tuning</a:t>
            </a:r>
            <a:endParaRPr b="1"/>
          </a:p>
        </p:txBody>
      </p:sp>
      <p:sp>
        <p:nvSpPr>
          <p:cNvPr id="178" name="Google Shape;178;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
        <p:nvSpPr>
          <p:cNvPr id="179" name="Google Shape;17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0" name="Google Shape;180;p27"/>
          <p:cNvPicPr preferRelativeResize="0"/>
          <p:nvPr/>
        </p:nvPicPr>
        <p:blipFill>
          <a:blip r:embed="rId3">
            <a:alphaModFix/>
          </a:blip>
          <a:stretch>
            <a:fillRect/>
          </a:stretch>
        </p:blipFill>
        <p:spPr>
          <a:xfrm>
            <a:off x="1911313" y="1152475"/>
            <a:ext cx="5321367" cy="3991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ase Study: Two-stage Blur Filter</a:t>
            </a:r>
            <a:endParaRPr/>
          </a:p>
        </p:txBody>
      </p:sp>
      <p:sp>
        <p:nvSpPr>
          <p:cNvPr id="186" name="Google Shape;186;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Consider a image processing pipeline consisted of a two-stage blur filter:</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What are the possible implementations?</a:t>
            </a:r>
            <a:endParaRPr/>
          </a:p>
        </p:txBody>
      </p:sp>
      <p:sp>
        <p:nvSpPr>
          <p:cNvPr id="187" name="Google Shape;187;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188" name="Google Shape;188;p28"/>
          <p:cNvSpPr txBox="1"/>
          <p:nvPr/>
        </p:nvSpPr>
        <p:spPr>
          <a:xfrm>
            <a:off x="311700" y="2037900"/>
            <a:ext cx="8160900" cy="10677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800">
                <a:solidFill>
                  <a:schemeClr val="dk1"/>
                </a:solidFill>
                <a:latin typeface="Consolas"/>
                <a:ea typeface="Consolas"/>
                <a:cs typeface="Consolas"/>
                <a:sym typeface="Consolas"/>
              </a:rPr>
              <a:t>blurx(x, y) =    in(x-1, y) +    in(x, y) +    in(x+1, y)</a:t>
            </a:r>
            <a:endParaRPr sz="1800">
              <a:solidFill>
                <a:schemeClr val="dk1"/>
              </a:solidFill>
              <a:latin typeface="Consolas"/>
              <a:ea typeface="Consolas"/>
              <a:cs typeface="Consolas"/>
              <a:sym typeface="Consolas"/>
            </a:endParaRPr>
          </a:p>
          <a:p>
            <a:pPr indent="0" lvl="0" marL="0" rtl="0" algn="l">
              <a:lnSpc>
                <a:spcPct val="100000"/>
              </a:lnSpc>
              <a:spcBef>
                <a:spcPts val="1600"/>
              </a:spcBef>
              <a:spcAft>
                <a:spcPts val="0"/>
              </a:spcAft>
              <a:buClr>
                <a:schemeClr val="dk1"/>
              </a:buClr>
              <a:buSzPts val="1100"/>
              <a:buFont typeface="Arial"/>
              <a:buNone/>
            </a:pPr>
            <a:r>
              <a:rPr lang="en" sz="1800">
                <a:solidFill>
                  <a:schemeClr val="dk1"/>
                </a:solidFill>
                <a:latin typeface="Consolas"/>
                <a:ea typeface="Consolas"/>
                <a:cs typeface="Consolas"/>
                <a:sym typeface="Consolas"/>
              </a:rPr>
              <a:t>  out(x, y) = blurx(x, y-1) + blurx(x, y) + blurx(x, y+1)</a:t>
            </a:r>
            <a:endParaRPr sz="1800">
              <a:solidFill>
                <a:schemeClr val="dk1"/>
              </a:solidFill>
              <a:latin typeface="Consolas"/>
              <a:ea typeface="Consolas"/>
              <a:cs typeface="Consolas"/>
              <a:sym typeface="Consolas"/>
            </a:endParaRPr>
          </a:p>
          <a:p>
            <a:pPr indent="0" lvl="0" marL="0" rtl="0" algn="l">
              <a:spcBef>
                <a:spcPts val="16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ase Study: Two-stage Blur Filter</a:t>
            </a:r>
            <a:endParaRPr/>
          </a:p>
        </p:txBody>
      </p:sp>
      <p:pic>
        <p:nvPicPr>
          <p:cNvPr id="194" name="Google Shape;194;p29"/>
          <p:cNvPicPr preferRelativeResize="0"/>
          <p:nvPr/>
        </p:nvPicPr>
        <p:blipFill>
          <a:blip r:embed="rId3">
            <a:alphaModFix/>
          </a:blip>
          <a:stretch>
            <a:fillRect/>
          </a:stretch>
        </p:blipFill>
        <p:spPr>
          <a:xfrm>
            <a:off x="311700" y="2720125"/>
            <a:ext cx="3181350" cy="1943100"/>
          </a:xfrm>
          <a:prstGeom prst="rect">
            <a:avLst/>
          </a:prstGeom>
          <a:noFill/>
          <a:ln>
            <a:noFill/>
          </a:ln>
        </p:spPr>
      </p:pic>
      <p:pic>
        <p:nvPicPr>
          <p:cNvPr id="195" name="Google Shape;195;p29"/>
          <p:cNvPicPr preferRelativeResize="0"/>
          <p:nvPr/>
        </p:nvPicPr>
        <p:blipFill>
          <a:blip r:embed="rId4">
            <a:alphaModFix/>
          </a:blip>
          <a:stretch>
            <a:fillRect/>
          </a:stretch>
        </p:blipFill>
        <p:spPr>
          <a:xfrm>
            <a:off x="3493050" y="2825850"/>
            <a:ext cx="5505450" cy="1731629"/>
          </a:xfrm>
          <a:prstGeom prst="rect">
            <a:avLst/>
          </a:prstGeom>
          <a:noFill/>
          <a:ln>
            <a:noFill/>
          </a:ln>
        </p:spPr>
      </p:pic>
      <p:sp>
        <p:nvSpPr>
          <p:cNvPr id="196" name="Google Shape;196;p29"/>
          <p:cNvSpPr txBox="1"/>
          <p:nvPr/>
        </p:nvSpPr>
        <p:spPr>
          <a:xfrm>
            <a:off x="1780200" y="1672275"/>
            <a:ext cx="55836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38761D"/>
                </a:solidFill>
              </a:rPr>
              <a:t>P</a:t>
            </a:r>
            <a:r>
              <a:rPr b="1" lang="en" sz="1800">
                <a:solidFill>
                  <a:srgbClr val="38761D"/>
                </a:solidFill>
              </a:rPr>
              <a:t>arallelism</a:t>
            </a:r>
            <a:r>
              <a:rPr b="1" lang="en" sz="1800"/>
              <a:t>, </a:t>
            </a:r>
            <a:r>
              <a:rPr b="1" lang="en" sz="1800">
                <a:solidFill>
                  <a:srgbClr val="990000"/>
                </a:solidFill>
              </a:rPr>
              <a:t>Locality</a:t>
            </a:r>
            <a:r>
              <a:rPr b="1" lang="en" sz="1800"/>
              <a:t>, </a:t>
            </a:r>
            <a:r>
              <a:rPr b="1" lang="en" sz="1800">
                <a:solidFill>
                  <a:srgbClr val="38761D"/>
                </a:solidFill>
              </a:rPr>
              <a:t>No Redundant Computation</a:t>
            </a:r>
            <a:endParaRPr b="1" sz="1800">
              <a:solidFill>
                <a:srgbClr val="38761D"/>
              </a:solidFill>
            </a:endParaRPr>
          </a:p>
        </p:txBody>
      </p:sp>
      <p:sp>
        <p:nvSpPr>
          <p:cNvPr id="197" name="Google Shape;197;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t>
            </a:r>
            <a:r>
              <a:rPr lang="en"/>
              <a:t>ase Study: </a:t>
            </a:r>
            <a:r>
              <a:rPr lang="en"/>
              <a:t>Two-stage Blur Filter</a:t>
            </a:r>
            <a:endParaRPr/>
          </a:p>
        </p:txBody>
      </p:sp>
      <p:pic>
        <p:nvPicPr>
          <p:cNvPr id="203" name="Google Shape;203;p30"/>
          <p:cNvPicPr preferRelativeResize="0"/>
          <p:nvPr/>
        </p:nvPicPr>
        <p:blipFill>
          <a:blip r:embed="rId3">
            <a:alphaModFix/>
          </a:blip>
          <a:stretch>
            <a:fillRect/>
          </a:stretch>
        </p:blipFill>
        <p:spPr>
          <a:xfrm>
            <a:off x="311700" y="2786788"/>
            <a:ext cx="3105150" cy="1876425"/>
          </a:xfrm>
          <a:prstGeom prst="rect">
            <a:avLst/>
          </a:prstGeom>
          <a:noFill/>
          <a:ln>
            <a:noFill/>
          </a:ln>
        </p:spPr>
      </p:pic>
      <p:pic>
        <p:nvPicPr>
          <p:cNvPr id="204" name="Google Shape;204;p30"/>
          <p:cNvPicPr preferRelativeResize="0"/>
          <p:nvPr/>
        </p:nvPicPr>
        <p:blipFill>
          <a:blip r:embed="rId4">
            <a:alphaModFix/>
          </a:blip>
          <a:stretch>
            <a:fillRect/>
          </a:stretch>
        </p:blipFill>
        <p:spPr>
          <a:xfrm>
            <a:off x="3416850" y="2998825"/>
            <a:ext cx="5581650" cy="1452368"/>
          </a:xfrm>
          <a:prstGeom prst="rect">
            <a:avLst/>
          </a:prstGeom>
          <a:noFill/>
          <a:ln>
            <a:noFill/>
          </a:ln>
        </p:spPr>
      </p:pic>
      <p:sp>
        <p:nvSpPr>
          <p:cNvPr id="205" name="Google Shape;20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06" name="Google Shape;206;p30"/>
          <p:cNvSpPr txBox="1"/>
          <p:nvPr/>
        </p:nvSpPr>
        <p:spPr>
          <a:xfrm>
            <a:off x="1780200" y="1672275"/>
            <a:ext cx="55836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rgbClr val="38761D"/>
                </a:solidFill>
              </a:rPr>
              <a:t>Parallelism</a:t>
            </a:r>
            <a:r>
              <a:rPr b="1" lang="en" sz="1800">
                <a:solidFill>
                  <a:schemeClr val="dk1"/>
                </a:solidFill>
              </a:rPr>
              <a:t>, </a:t>
            </a:r>
            <a:r>
              <a:rPr b="1" lang="en" sz="1800">
                <a:solidFill>
                  <a:srgbClr val="38761D"/>
                </a:solidFill>
              </a:rPr>
              <a:t>Locality</a:t>
            </a:r>
            <a:r>
              <a:rPr b="1" lang="en" sz="1800">
                <a:solidFill>
                  <a:schemeClr val="dk1"/>
                </a:solidFill>
              </a:rPr>
              <a:t>, </a:t>
            </a:r>
            <a:r>
              <a:rPr b="1" lang="en" sz="1800">
                <a:solidFill>
                  <a:srgbClr val="990000"/>
                </a:solidFill>
              </a:rPr>
              <a:t>No Redundant Computation</a:t>
            </a:r>
            <a:endParaRPr b="1" sz="1800">
              <a:solidFill>
                <a:srgbClr val="990000"/>
              </a:solidFill>
            </a:endParaRPr>
          </a:p>
          <a:p>
            <a:pPr indent="0" lvl="0" marL="0" rtl="0" algn="l">
              <a:spcBef>
                <a:spcPts val="0"/>
              </a:spcBef>
              <a:spcAft>
                <a:spcPts val="0"/>
              </a:spcAft>
              <a:buNone/>
            </a:pPr>
            <a:r>
              <a:t/>
            </a:r>
            <a:endParaRPr b="1" sz="1800">
              <a:solidFill>
                <a:srgbClr val="38761D"/>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a:t>
            </a:r>
            <a:r>
              <a:rPr lang="en"/>
              <a:t>Two-stage Blur Filter</a:t>
            </a:r>
            <a:endParaRPr/>
          </a:p>
        </p:txBody>
      </p:sp>
      <p:sp>
        <p:nvSpPr>
          <p:cNvPr id="212" name="Google Shape;212;p31"/>
          <p:cNvSpPr txBox="1"/>
          <p:nvPr/>
        </p:nvSpPr>
        <p:spPr>
          <a:xfrm>
            <a:off x="-3593850" y="534713"/>
            <a:ext cx="56490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rgbClr val="38761D"/>
              </a:solidFill>
            </a:endParaRPr>
          </a:p>
        </p:txBody>
      </p:sp>
      <p:pic>
        <p:nvPicPr>
          <p:cNvPr id="213" name="Google Shape;213;p31"/>
          <p:cNvPicPr preferRelativeResize="0"/>
          <p:nvPr/>
        </p:nvPicPr>
        <p:blipFill>
          <a:blip r:embed="rId3">
            <a:alphaModFix/>
          </a:blip>
          <a:stretch>
            <a:fillRect/>
          </a:stretch>
        </p:blipFill>
        <p:spPr>
          <a:xfrm>
            <a:off x="311688" y="2904763"/>
            <a:ext cx="3057525" cy="1857375"/>
          </a:xfrm>
          <a:prstGeom prst="rect">
            <a:avLst/>
          </a:prstGeom>
          <a:noFill/>
          <a:ln>
            <a:noFill/>
          </a:ln>
        </p:spPr>
      </p:pic>
      <p:pic>
        <p:nvPicPr>
          <p:cNvPr id="214" name="Google Shape;214;p31"/>
          <p:cNvPicPr preferRelativeResize="0"/>
          <p:nvPr/>
        </p:nvPicPr>
        <p:blipFill>
          <a:blip r:embed="rId4">
            <a:alphaModFix/>
          </a:blip>
          <a:stretch>
            <a:fillRect/>
          </a:stretch>
        </p:blipFill>
        <p:spPr>
          <a:xfrm>
            <a:off x="3369213" y="2895238"/>
            <a:ext cx="5600700" cy="1876425"/>
          </a:xfrm>
          <a:prstGeom prst="rect">
            <a:avLst/>
          </a:prstGeom>
          <a:noFill/>
          <a:ln>
            <a:noFill/>
          </a:ln>
        </p:spPr>
      </p:pic>
      <p:sp>
        <p:nvSpPr>
          <p:cNvPr id="215" name="Google Shape;215;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16" name="Google Shape;216;p31"/>
          <p:cNvSpPr txBox="1"/>
          <p:nvPr/>
        </p:nvSpPr>
        <p:spPr>
          <a:xfrm>
            <a:off x="1780200" y="1672275"/>
            <a:ext cx="5583600" cy="39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990000"/>
                </a:solidFill>
              </a:rPr>
              <a:t>Parallelism</a:t>
            </a:r>
            <a:r>
              <a:rPr b="1" lang="en" sz="1800">
                <a:solidFill>
                  <a:schemeClr val="dk1"/>
                </a:solidFill>
              </a:rPr>
              <a:t>, </a:t>
            </a:r>
            <a:r>
              <a:rPr b="1" lang="en" sz="1800">
                <a:solidFill>
                  <a:srgbClr val="38761D"/>
                </a:solidFill>
              </a:rPr>
              <a:t>Locality</a:t>
            </a:r>
            <a:r>
              <a:rPr b="1" lang="en" sz="1800">
                <a:solidFill>
                  <a:schemeClr val="dk1"/>
                </a:solidFill>
              </a:rPr>
              <a:t>, </a:t>
            </a:r>
            <a:r>
              <a:rPr b="1" lang="en" sz="1800">
                <a:solidFill>
                  <a:srgbClr val="38761D"/>
                </a:solidFill>
              </a:rPr>
              <a:t>No Redundant Computation</a:t>
            </a:r>
            <a:endParaRPr b="1" sz="1800">
              <a:solidFill>
                <a:srgbClr val="38761D"/>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Abstract</a:t>
            </a:r>
            <a:r>
              <a:rPr lang="en"/>
              <a:t>: Why </a:t>
            </a:r>
            <a:r>
              <a:rPr b="1" lang="en"/>
              <a:t>Machine Learning Compilers</a:t>
            </a:r>
            <a:r>
              <a:rPr lang="en"/>
              <a:t>?</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Machine Learning Frameworks</a:t>
            </a:r>
            <a:r>
              <a:rPr lang="en"/>
              <a:t> are </a:t>
            </a:r>
            <a:r>
              <a:rPr b="1" lang="en"/>
              <a:t>NOT the end of story</a:t>
            </a:r>
            <a:r>
              <a:rPr lang="en"/>
              <a:t>!</a:t>
            </a:r>
            <a:endParaRPr/>
          </a:p>
          <a:p>
            <a:pPr indent="0" lvl="0" marL="457200" rtl="0" algn="l">
              <a:spcBef>
                <a:spcPts val="1600"/>
              </a:spcBef>
              <a:spcAft>
                <a:spcPts val="0"/>
              </a:spcAft>
              <a:buNone/>
            </a:pPr>
            <a:r>
              <a:rPr b="1" lang="en">
                <a:solidFill>
                  <a:srgbClr val="FF0000"/>
                </a:solidFill>
                <a:highlight>
                  <a:srgbClr val="FFFFFF"/>
                </a:highlight>
              </a:rPr>
              <a:t>✖ Performance</a:t>
            </a:r>
            <a:endParaRPr b="1">
              <a:solidFill>
                <a:srgbClr val="FF0000"/>
              </a:solidFill>
              <a:highlight>
                <a:srgbClr val="FFFFFF"/>
              </a:highlight>
            </a:endParaRPr>
          </a:p>
          <a:p>
            <a:pPr indent="0" lvl="0" marL="457200" rtl="0" algn="l">
              <a:spcBef>
                <a:spcPts val="0"/>
              </a:spcBef>
              <a:spcAft>
                <a:spcPts val="0"/>
              </a:spcAft>
              <a:buNone/>
            </a:pPr>
            <a:r>
              <a:rPr b="1" lang="en">
                <a:solidFill>
                  <a:srgbClr val="FF0000"/>
                </a:solidFill>
                <a:highlight>
                  <a:srgbClr val="FFFFFF"/>
                </a:highlight>
              </a:rPr>
              <a:t>✖ Hardware Backend Portability</a:t>
            </a:r>
            <a:endParaRPr b="1">
              <a:solidFill>
                <a:srgbClr val="FF0000"/>
              </a:solidFill>
              <a:highlight>
                <a:srgbClr val="FFFFFF"/>
              </a:highlight>
            </a:endParaRPr>
          </a:p>
          <a:p>
            <a:pPr indent="-342900" lvl="0" marL="457200" rtl="0" algn="l">
              <a:spcBef>
                <a:spcPts val="1000"/>
              </a:spcBef>
              <a:spcAft>
                <a:spcPts val="0"/>
              </a:spcAft>
              <a:buSzPts val="1800"/>
              <a:buChar char="●"/>
            </a:pPr>
            <a:r>
              <a:rPr b="1" lang="en"/>
              <a:t>Machine Learning Compilers</a:t>
            </a:r>
            <a:r>
              <a:rPr lang="en"/>
              <a:t> create </a:t>
            </a:r>
            <a:r>
              <a:rPr b="1" lang="en">
                <a:solidFill>
                  <a:srgbClr val="007020"/>
                </a:solidFill>
              </a:rPr>
              <a:t>the separation between </a:t>
            </a:r>
            <a:endParaRPr b="1">
              <a:solidFill>
                <a:srgbClr val="007020"/>
              </a:solidFill>
            </a:endParaRPr>
          </a:p>
          <a:p>
            <a:pPr indent="0" lvl="0" marL="457200" rtl="0" algn="l">
              <a:spcBef>
                <a:spcPts val="0"/>
              </a:spcBef>
              <a:spcAft>
                <a:spcPts val="0"/>
              </a:spcAft>
              <a:buNone/>
            </a:pPr>
            <a:r>
              <a:rPr b="1" lang="en">
                <a:solidFill>
                  <a:srgbClr val="007020"/>
                </a:solidFill>
              </a:rPr>
              <a:t>what to compute (Algorithms) and how to compute (Schedules)</a:t>
            </a:r>
            <a:r>
              <a:rPr lang="en"/>
              <a:t>.</a:t>
            </a:r>
            <a:endParaRPr/>
          </a:p>
          <a:p>
            <a:pPr indent="0" lvl="0" marL="0" rtl="0" algn="l">
              <a:spcBef>
                <a:spcPts val="0"/>
              </a:spcBef>
              <a:spcAft>
                <a:spcPts val="1000"/>
              </a:spcAft>
              <a:buNone/>
            </a:pPr>
            <a:r>
              <a:t/>
            </a:r>
            <a:endParaRPr/>
          </a:p>
        </p:txBody>
      </p:sp>
      <p:sp>
        <p:nvSpPr>
          <p:cNvPr id="62" name="Google Shape;62;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Case Study: </a:t>
            </a:r>
            <a:r>
              <a:rPr lang="en"/>
              <a:t>Two-stage Blur Filter</a:t>
            </a:r>
            <a:endParaRPr/>
          </a:p>
        </p:txBody>
      </p:sp>
      <p:pic>
        <p:nvPicPr>
          <p:cNvPr id="222" name="Google Shape;222;p32"/>
          <p:cNvPicPr preferRelativeResize="0"/>
          <p:nvPr/>
        </p:nvPicPr>
        <p:blipFill>
          <a:blip r:embed="rId3">
            <a:alphaModFix/>
          </a:blip>
          <a:stretch>
            <a:fillRect/>
          </a:stretch>
        </p:blipFill>
        <p:spPr>
          <a:xfrm>
            <a:off x="6030625" y="1296988"/>
            <a:ext cx="2954442" cy="3332275"/>
          </a:xfrm>
          <a:prstGeom prst="rect">
            <a:avLst/>
          </a:prstGeom>
          <a:noFill/>
          <a:ln>
            <a:noFill/>
          </a:ln>
        </p:spPr>
      </p:pic>
      <p:sp>
        <p:nvSpPr>
          <p:cNvPr id="223" name="Google Shape;223;p32"/>
          <p:cNvSpPr txBox="1"/>
          <p:nvPr>
            <p:ph idx="1" type="body"/>
          </p:nvPr>
        </p:nvSpPr>
        <p:spPr>
          <a:xfrm>
            <a:off x="471900" y="1919075"/>
            <a:ext cx="49914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Finding optimal kernel by </a:t>
            </a:r>
            <a:r>
              <a:rPr lang="en"/>
              <a:t>manually </a:t>
            </a:r>
            <a:r>
              <a:rPr lang="en"/>
              <a:t>trying different combinations.</a:t>
            </a:r>
            <a:endParaRPr/>
          </a:p>
        </p:txBody>
      </p:sp>
      <p:sp>
        <p:nvSpPr>
          <p:cNvPr id="224" name="Google Shape;224;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Halide</a:t>
            </a:r>
            <a:endParaRPr/>
          </a:p>
        </p:txBody>
      </p:sp>
      <p:sp>
        <p:nvSpPr>
          <p:cNvPr id="230" name="Google Shape;230;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lang="en"/>
              <a:t>Separation</a:t>
            </a:r>
            <a:r>
              <a:rPr lang="en"/>
              <a:t> between </a:t>
            </a:r>
            <a:r>
              <a:rPr b="1" lang="en"/>
              <a:t>functional correctness</a:t>
            </a:r>
            <a:r>
              <a:rPr lang="en"/>
              <a:t> and </a:t>
            </a:r>
            <a:r>
              <a:rPr b="1" lang="en"/>
              <a:t>optimization</a:t>
            </a:r>
            <a:r>
              <a:rPr lang="en"/>
              <a:t>:</a:t>
            </a:r>
            <a:endParaRPr/>
          </a:p>
          <a:p>
            <a:pPr indent="-330200" lvl="1" marL="914400" rtl="0" algn="l">
              <a:lnSpc>
                <a:spcPct val="100000"/>
              </a:lnSpc>
              <a:spcBef>
                <a:spcPts val="0"/>
              </a:spcBef>
              <a:spcAft>
                <a:spcPts val="0"/>
              </a:spcAft>
              <a:buSzPts val="1600"/>
              <a:buChar char="○"/>
            </a:pPr>
            <a:r>
              <a:rPr lang="en" sz="1600"/>
              <a:t>Algorithm: What to compute.</a:t>
            </a:r>
            <a:endParaRPr sz="1600"/>
          </a:p>
          <a:p>
            <a:pPr indent="-330200" lvl="1" marL="914400" rtl="0" algn="l">
              <a:lnSpc>
                <a:spcPct val="100000"/>
              </a:lnSpc>
              <a:spcBef>
                <a:spcPts val="0"/>
              </a:spcBef>
              <a:spcAft>
                <a:spcPts val="0"/>
              </a:spcAft>
              <a:buSzPts val="1600"/>
              <a:buChar char="○"/>
            </a:pPr>
            <a:r>
              <a:rPr lang="en" sz="1600"/>
              <a:t>Schedule: How to compute.</a:t>
            </a:r>
            <a:endParaRPr sz="1600"/>
          </a:p>
          <a:p>
            <a:pPr indent="-342900" lvl="0" marL="457200" rtl="0" algn="l">
              <a:lnSpc>
                <a:spcPct val="100000"/>
              </a:lnSpc>
              <a:spcBef>
                <a:spcPts val="0"/>
              </a:spcBef>
              <a:spcAft>
                <a:spcPts val="0"/>
              </a:spcAft>
              <a:buSzPts val="1800"/>
              <a:buChar char="●"/>
            </a:pPr>
            <a:r>
              <a:rPr lang="en"/>
              <a:t>(Original) Usage: stencil computations and stream programs.</a:t>
            </a:r>
            <a:endParaRPr/>
          </a:p>
          <a:p>
            <a:pPr indent="-342900" lvl="0" marL="457200" rtl="0" algn="l">
              <a:lnSpc>
                <a:spcPct val="100000"/>
              </a:lnSpc>
              <a:spcBef>
                <a:spcPts val="0"/>
              </a:spcBef>
              <a:spcAft>
                <a:spcPts val="0"/>
              </a:spcAft>
              <a:buSzPts val="1800"/>
              <a:buChar char="●"/>
            </a:pPr>
            <a:r>
              <a:rPr lang="en"/>
              <a:t>Application: Image processing (graphics).</a:t>
            </a:r>
            <a:endParaRPr/>
          </a:p>
          <a:p>
            <a:pPr indent="-342900" lvl="0" marL="457200" rtl="0" algn="l">
              <a:lnSpc>
                <a:spcPct val="100000"/>
              </a:lnSpc>
              <a:spcBef>
                <a:spcPts val="0"/>
              </a:spcBef>
              <a:spcAft>
                <a:spcPts val="0"/>
              </a:spcAft>
              <a:buSzPts val="1800"/>
              <a:buChar char="●"/>
            </a:pPr>
            <a:r>
              <a:rPr lang="en"/>
              <a:t>Motivation: Writing optimized image processing kernels is </a:t>
            </a:r>
            <a:r>
              <a:rPr b="1" lang="en">
                <a:solidFill>
                  <a:srgbClr val="FF0000"/>
                </a:solidFill>
              </a:rPr>
              <a:t>very hard</a:t>
            </a:r>
            <a:r>
              <a:rPr lang="en"/>
              <a:t>!</a:t>
            </a:r>
            <a:endParaRPr/>
          </a:p>
        </p:txBody>
      </p:sp>
      <p:sp>
        <p:nvSpPr>
          <p:cNvPr id="231" name="Google Shape;231;p33"/>
          <p:cNvSpPr txBox="1"/>
          <p:nvPr/>
        </p:nvSpPr>
        <p:spPr>
          <a:xfrm>
            <a:off x="0" y="4597200"/>
            <a:ext cx="8520600" cy="54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J. Ragan-Kelley, C. Barnes, A. Adams, S. Paris, F. Durand, and S. Amarasinghe, “Halide: a language and compiler for optimizing parallelism, locality, and recomputation in image processing pipelines,” in Proceedings of the 34th ACM SIGPLAN conference on Programming language design and implementation, ser. PLDI ’13. New York, NY, USA: ACM, 2013, pp. 519–530.</a:t>
            </a:r>
            <a:endParaRPr sz="900">
              <a:solidFill>
                <a:schemeClr val="dk2"/>
              </a:solidFill>
            </a:endParaRPr>
          </a:p>
        </p:txBody>
      </p:sp>
      <p:sp>
        <p:nvSpPr>
          <p:cNvPr id="232" name="Google Shape;232;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Halide Program</a:t>
            </a:r>
            <a:endParaRPr/>
          </a:p>
        </p:txBody>
      </p:sp>
      <p:sp>
        <p:nvSpPr>
          <p:cNvPr id="238" name="Google Shape;238;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239" name="Google Shape;239;p34"/>
          <p:cNvPicPr preferRelativeResize="0"/>
          <p:nvPr/>
        </p:nvPicPr>
        <p:blipFill>
          <a:blip r:embed="rId3">
            <a:alphaModFix/>
          </a:blip>
          <a:stretch>
            <a:fillRect/>
          </a:stretch>
        </p:blipFill>
        <p:spPr>
          <a:xfrm>
            <a:off x="1030375" y="1676388"/>
            <a:ext cx="2733675" cy="1790700"/>
          </a:xfrm>
          <a:prstGeom prst="rect">
            <a:avLst/>
          </a:prstGeom>
          <a:noFill/>
          <a:ln>
            <a:noFill/>
          </a:ln>
        </p:spPr>
      </p:pic>
      <p:pic>
        <p:nvPicPr>
          <p:cNvPr id="240" name="Google Shape;240;p34"/>
          <p:cNvPicPr preferRelativeResize="0"/>
          <p:nvPr/>
        </p:nvPicPr>
        <p:blipFill>
          <a:blip r:embed="rId4">
            <a:alphaModFix/>
          </a:blip>
          <a:stretch>
            <a:fillRect/>
          </a:stretch>
        </p:blipFill>
        <p:spPr>
          <a:xfrm>
            <a:off x="5618025" y="1328725"/>
            <a:ext cx="2543175" cy="2486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how to schedule?</a:t>
            </a:r>
            <a:endParaRPr/>
          </a:p>
        </p:txBody>
      </p:sp>
      <p:sp>
        <p:nvSpPr>
          <p:cNvPr id="246" name="Google Shape;24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Heuristic Cost Model</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1600">
              <a:latin typeface="Consolas"/>
              <a:ea typeface="Consolas"/>
              <a:cs typeface="Consolas"/>
              <a:sym typeface="Consolas"/>
            </a:endParaRPr>
          </a:p>
          <a:p>
            <a:pPr indent="0" lvl="0" marL="0" rtl="0" algn="l">
              <a:spcBef>
                <a:spcPts val="0"/>
              </a:spcBef>
              <a:spcAft>
                <a:spcPts val="0"/>
              </a:spcAft>
              <a:buNone/>
            </a:pPr>
            <a:r>
              <a:t/>
            </a:r>
            <a:endParaRPr sz="1600">
              <a:latin typeface="Consolas"/>
              <a:ea typeface="Consolas"/>
              <a:cs typeface="Consolas"/>
              <a:sym typeface="Consolas"/>
            </a:endParaRPr>
          </a:p>
          <a:p>
            <a:pPr indent="0" lvl="0" marL="0" rtl="0" algn="l">
              <a:spcBef>
                <a:spcPts val="0"/>
              </a:spcBef>
              <a:spcAft>
                <a:spcPts val="0"/>
              </a:spcAft>
              <a:buNone/>
            </a:pPr>
            <a:r>
              <a:t/>
            </a:r>
            <a:endParaRPr sz="1600">
              <a:latin typeface="Consolas"/>
              <a:ea typeface="Consolas"/>
              <a:cs typeface="Consolas"/>
              <a:sym typeface="Consolas"/>
            </a:endParaRPr>
          </a:p>
          <a:p>
            <a:pPr indent="0" lvl="0" marL="0" rtl="0" algn="l">
              <a:spcBef>
                <a:spcPts val="0"/>
              </a:spcBef>
              <a:spcAft>
                <a:spcPts val="0"/>
              </a:spcAft>
              <a:buNone/>
            </a:pPr>
            <a:r>
              <a:t/>
            </a:r>
            <a:endParaRPr sz="1600">
              <a:latin typeface="Consolas"/>
              <a:ea typeface="Consolas"/>
              <a:cs typeface="Consolas"/>
              <a:sym typeface="Consolas"/>
            </a:endParaRPr>
          </a:p>
          <a:p>
            <a:pPr indent="-342900" lvl="0" marL="457200" rtl="0" algn="l">
              <a:spcBef>
                <a:spcPts val="0"/>
              </a:spcBef>
              <a:spcAft>
                <a:spcPts val="0"/>
              </a:spcAft>
              <a:buSzPts val="1800"/>
              <a:buChar char="●"/>
            </a:pPr>
            <a:r>
              <a:rPr lang="en"/>
              <a:t>Greedy Grouping until no positive benefit</a:t>
            </a:r>
            <a:endParaRPr/>
          </a:p>
        </p:txBody>
      </p:sp>
      <p:sp>
        <p:nvSpPr>
          <p:cNvPr id="247" name="Google Shape;247;p35"/>
          <p:cNvSpPr/>
          <p:nvPr/>
        </p:nvSpPr>
        <p:spPr>
          <a:xfrm>
            <a:off x="5310300" y="1199575"/>
            <a:ext cx="312900" cy="4335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A</a:t>
            </a:r>
            <a:endParaRPr>
              <a:solidFill>
                <a:schemeClr val="lt1"/>
              </a:solidFill>
            </a:endParaRPr>
          </a:p>
        </p:txBody>
      </p:sp>
      <p:sp>
        <p:nvSpPr>
          <p:cNvPr id="248" name="Google Shape;248;p35"/>
          <p:cNvSpPr/>
          <p:nvPr/>
        </p:nvSpPr>
        <p:spPr>
          <a:xfrm>
            <a:off x="6132486" y="1199575"/>
            <a:ext cx="312900" cy="4335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lt1"/>
                </a:solidFill>
              </a:rPr>
              <a:t>B</a:t>
            </a:r>
            <a:endParaRPr>
              <a:solidFill>
                <a:schemeClr val="lt1"/>
              </a:solidFill>
            </a:endParaRPr>
          </a:p>
        </p:txBody>
      </p:sp>
      <p:cxnSp>
        <p:nvCxnSpPr>
          <p:cNvPr id="249" name="Google Shape;249;p35"/>
          <p:cNvCxnSpPr>
            <a:stCxn id="247" idx="3"/>
            <a:endCxn id="248" idx="1"/>
          </p:cNvCxnSpPr>
          <p:nvPr/>
        </p:nvCxnSpPr>
        <p:spPr>
          <a:xfrm>
            <a:off x="5623200" y="1416325"/>
            <a:ext cx="509400" cy="0"/>
          </a:xfrm>
          <a:prstGeom prst="straightConnector1">
            <a:avLst/>
          </a:prstGeom>
          <a:noFill/>
          <a:ln cap="flat" cmpd="sng" w="9525">
            <a:solidFill>
              <a:schemeClr val="dk2"/>
            </a:solidFill>
            <a:prstDash val="solid"/>
            <a:round/>
            <a:headEnd len="med" w="med" type="none"/>
            <a:tailEnd len="med" w="med" type="triangle"/>
          </a:ln>
        </p:spPr>
      </p:cxnSp>
      <p:sp>
        <p:nvSpPr>
          <p:cNvPr id="250" name="Google Shape;250;p35"/>
          <p:cNvSpPr/>
          <p:nvPr/>
        </p:nvSpPr>
        <p:spPr>
          <a:xfrm>
            <a:off x="6860715" y="1199575"/>
            <a:ext cx="679800" cy="433500"/>
          </a:xfrm>
          <a:prstGeom prst="rightArrow">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5"/>
          <p:cNvSpPr/>
          <p:nvPr/>
        </p:nvSpPr>
        <p:spPr>
          <a:xfrm>
            <a:off x="7955990" y="1199575"/>
            <a:ext cx="564600" cy="433500"/>
          </a:xfrm>
          <a:prstGeom prst="roundRect">
            <a:avLst>
              <a:gd fmla="val 16667" name="adj"/>
            </a:avLst>
          </a:prstGeom>
          <a:solidFill>
            <a:srgbClr val="0B539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 B</a:t>
            </a:r>
            <a:endParaRPr>
              <a:solidFill>
                <a:schemeClr val="lt1"/>
              </a:solidFill>
            </a:endParaRPr>
          </a:p>
        </p:txBody>
      </p:sp>
      <p:pic>
        <p:nvPicPr>
          <p:cNvPr id="252" name="Google Shape;252;p35"/>
          <p:cNvPicPr preferRelativeResize="0"/>
          <p:nvPr/>
        </p:nvPicPr>
        <p:blipFill>
          <a:blip r:embed="rId3">
            <a:alphaModFix/>
          </a:blip>
          <a:stretch>
            <a:fillRect/>
          </a:stretch>
        </p:blipFill>
        <p:spPr>
          <a:xfrm>
            <a:off x="0" y="3609050"/>
            <a:ext cx="1915650" cy="696250"/>
          </a:xfrm>
          <a:prstGeom prst="rect">
            <a:avLst/>
          </a:prstGeom>
          <a:noFill/>
          <a:ln>
            <a:noFill/>
          </a:ln>
        </p:spPr>
      </p:pic>
      <p:pic>
        <p:nvPicPr>
          <p:cNvPr id="253" name="Google Shape;253;p35"/>
          <p:cNvPicPr preferRelativeResize="0"/>
          <p:nvPr/>
        </p:nvPicPr>
        <p:blipFill>
          <a:blip r:embed="rId4">
            <a:alphaModFix/>
          </a:blip>
          <a:stretch>
            <a:fillRect/>
          </a:stretch>
        </p:blipFill>
        <p:spPr>
          <a:xfrm>
            <a:off x="1951571" y="3609049"/>
            <a:ext cx="2137453" cy="696250"/>
          </a:xfrm>
          <a:prstGeom prst="rect">
            <a:avLst/>
          </a:prstGeom>
          <a:noFill/>
          <a:ln>
            <a:noFill/>
          </a:ln>
        </p:spPr>
      </p:pic>
      <p:pic>
        <p:nvPicPr>
          <p:cNvPr id="254" name="Google Shape;254;p35"/>
          <p:cNvPicPr preferRelativeResize="0"/>
          <p:nvPr/>
        </p:nvPicPr>
        <p:blipFill>
          <a:blip r:embed="rId5">
            <a:alphaModFix/>
          </a:blip>
          <a:stretch>
            <a:fillRect/>
          </a:stretch>
        </p:blipFill>
        <p:spPr>
          <a:xfrm>
            <a:off x="4124921" y="3609050"/>
            <a:ext cx="2126492" cy="696250"/>
          </a:xfrm>
          <a:prstGeom prst="rect">
            <a:avLst/>
          </a:prstGeom>
          <a:noFill/>
          <a:ln>
            <a:noFill/>
          </a:ln>
        </p:spPr>
      </p:pic>
      <p:pic>
        <p:nvPicPr>
          <p:cNvPr id="255" name="Google Shape;255;p35"/>
          <p:cNvPicPr preferRelativeResize="0"/>
          <p:nvPr/>
        </p:nvPicPr>
        <p:blipFill>
          <a:blip r:embed="rId6">
            <a:alphaModFix/>
          </a:blip>
          <a:stretch>
            <a:fillRect/>
          </a:stretch>
        </p:blipFill>
        <p:spPr>
          <a:xfrm>
            <a:off x="6294526" y="3609052"/>
            <a:ext cx="2849481" cy="696250"/>
          </a:xfrm>
          <a:prstGeom prst="rect">
            <a:avLst/>
          </a:prstGeom>
          <a:noFill/>
          <a:ln>
            <a:noFill/>
          </a:ln>
        </p:spPr>
      </p:pic>
      <p:sp>
        <p:nvSpPr>
          <p:cNvPr id="256" name="Google Shape;256;p35"/>
          <p:cNvSpPr txBox="1"/>
          <p:nvPr/>
        </p:nvSpPr>
        <p:spPr>
          <a:xfrm>
            <a:off x="0" y="4710000"/>
            <a:ext cx="8520600" cy="43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Ravi Teja Mullapudi, Andrew Adams, Dillon Sharlet, Jonathan Ragan-Kelley, and Kayvon Fatahalian. 2016. Automatically Scheduling Halide Image Processing Pipelines. ACM TOG (2016).</a:t>
            </a:r>
            <a:endParaRPr sz="900">
              <a:solidFill>
                <a:schemeClr val="dk2"/>
              </a:solidFill>
            </a:endParaRPr>
          </a:p>
        </p:txBody>
      </p:sp>
      <p:sp>
        <p:nvSpPr>
          <p:cNvPr id="257" name="Google Shape;257;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58" name="Google Shape;258;p35"/>
          <p:cNvSpPr txBox="1"/>
          <p:nvPr/>
        </p:nvSpPr>
        <p:spPr>
          <a:xfrm>
            <a:off x="311700" y="1814925"/>
            <a:ext cx="5798400" cy="991200"/>
          </a:xfrm>
          <a:prstGeom prst="rect">
            <a:avLst/>
          </a:prstGeom>
          <a:noFill/>
          <a:ln cap="flat" cmpd="sng" w="1905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latin typeface="Consolas"/>
                <a:ea typeface="Consolas"/>
                <a:cs typeface="Consolas"/>
                <a:sym typeface="Consolas"/>
              </a:rPr>
              <a:t>Cost = (Number of arithmetic operations)</a:t>
            </a:r>
            <a:endParaRPr sz="1600">
              <a:solidFill>
                <a:schemeClr val="dk2"/>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600">
                <a:solidFill>
                  <a:schemeClr val="dk2"/>
                </a:solidFill>
                <a:latin typeface="Consolas"/>
                <a:ea typeface="Consolas"/>
                <a:cs typeface="Consolas"/>
                <a:sym typeface="Consolas"/>
              </a:rPr>
              <a:t>     + (Number of memory accesses) x (LOAD COST)</a:t>
            </a:r>
            <a:endParaRPr sz="1600">
              <a:solidFill>
                <a:schemeClr val="dk2"/>
              </a:solidFill>
              <a:latin typeface="Consolas"/>
              <a:ea typeface="Consolas"/>
              <a:cs typeface="Consolas"/>
              <a:sym typeface="Consolas"/>
            </a:endParaRPr>
          </a:p>
          <a:p>
            <a:pPr indent="0" lvl="0" marL="0" rtl="0" algn="l">
              <a:lnSpc>
                <a:spcPct val="115000"/>
              </a:lnSpc>
              <a:spcBef>
                <a:spcPts val="0"/>
              </a:spcBef>
              <a:spcAft>
                <a:spcPts val="0"/>
              </a:spcAft>
              <a:buClr>
                <a:schemeClr val="dk1"/>
              </a:buClr>
              <a:buSzPts val="1100"/>
              <a:buFont typeface="Arial"/>
              <a:buNone/>
            </a:pPr>
            <a:r>
              <a:rPr lang="en" sz="1600">
                <a:solidFill>
                  <a:schemeClr val="dk2"/>
                </a:solidFill>
                <a:latin typeface="Consolas"/>
                <a:ea typeface="Consolas"/>
                <a:cs typeface="Consolas"/>
                <a:sym typeface="Consolas"/>
              </a:rPr>
              <a:t>Benefit(A, B) = Cost(A) + Cost(B) - Cost(A, B)</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TVM</a:t>
            </a:r>
            <a:endParaRPr/>
          </a:p>
        </p:txBody>
      </p:sp>
      <p:sp>
        <p:nvSpPr>
          <p:cNvPr id="264" name="Google Shape;264;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Like Halide (not exactly), but in machine learning (ML) domain.</a:t>
            </a:r>
            <a:endParaRPr/>
          </a:p>
          <a:p>
            <a:pPr indent="-342900" lvl="0" marL="457200" rtl="0" algn="l">
              <a:spcBef>
                <a:spcPts val="0"/>
              </a:spcBef>
              <a:spcAft>
                <a:spcPts val="0"/>
              </a:spcAft>
              <a:buSzPts val="1800"/>
              <a:buChar char="●"/>
            </a:pPr>
            <a:r>
              <a:rPr lang="en"/>
              <a:t>ML operators (</a:t>
            </a:r>
            <a:r>
              <a:rPr lang="en">
                <a:latin typeface="Cambria"/>
                <a:ea typeface="Cambria"/>
                <a:cs typeface="Cambria"/>
                <a:sym typeface="Cambria"/>
              </a:rPr>
              <a:t>conv2d</a:t>
            </a:r>
            <a:r>
              <a:rPr lang="en"/>
              <a:t>, </a:t>
            </a:r>
            <a:r>
              <a:rPr lang="en">
                <a:latin typeface="Cambria"/>
                <a:ea typeface="Cambria"/>
                <a:cs typeface="Cambria"/>
                <a:sym typeface="Cambria"/>
              </a:rPr>
              <a:t>relu</a:t>
            </a:r>
            <a:r>
              <a:rPr lang="en"/>
              <a:t>, etc.) </a:t>
            </a:r>
            <a:r>
              <a:rPr lang="en"/>
              <a:t>implemented</a:t>
            </a:r>
            <a:r>
              <a:rPr lang="en"/>
              <a:t> as </a:t>
            </a:r>
            <a:r>
              <a:rPr b="1" lang="en"/>
              <a:t>Algorithm + Schedule</a:t>
            </a:r>
            <a:r>
              <a:rPr lang="en"/>
              <a:t>.</a:t>
            </a:r>
            <a:endParaRPr/>
          </a:p>
          <a:p>
            <a:pPr indent="-330200" lvl="1" marL="914400" rtl="0" algn="l">
              <a:spcBef>
                <a:spcPts val="0"/>
              </a:spcBef>
              <a:spcAft>
                <a:spcPts val="0"/>
              </a:spcAft>
              <a:buSzPts val="1600"/>
              <a:buChar char="○"/>
            </a:pPr>
            <a:r>
              <a:rPr lang="en" sz="1600"/>
              <a:t>Targeted at various hardware backends.</a:t>
            </a:r>
            <a:endParaRPr sz="1600"/>
          </a:p>
          <a:p>
            <a:pPr indent="-330200" lvl="1" marL="914400" rtl="0" algn="l">
              <a:spcBef>
                <a:spcPts val="0"/>
              </a:spcBef>
              <a:spcAft>
                <a:spcPts val="0"/>
              </a:spcAft>
              <a:buSzPts val="1600"/>
              <a:buChar char="○"/>
            </a:pPr>
            <a:r>
              <a:rPr lang="en" sz="1600"/>
              <a:t>Optimal schedules are different for different hardware backends.</a:t>
            </a:r>
            <a:endParaRPr sz="1600"/>
          </a:p>
          <a:p>
            <a:pPr indent="0" lvl="0" marL="0" rtl="0" algn="l">
              <a:spcBef>
                <a:spcPts val="0"/>
              </a:spcBef>
              <a:spcAft>
                <a:spcPts val="1600"/>
              </a:spcAft>
              <a:buNone/>
            </a:pPr>
            <a:r>
              <a:t/>
            </a:r>
            <a:endParaRPr/>
          </a:p>
        </p:txBody>
      </p:sp>
      <p:sp>
        <p:nvSpPr>
          <p:cNvPr id="265" name="Google Shape;26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
        <p:nvSpPr>
          <p:cNvPr id="266" name="Google Shape;266;p36"/>
          <p:cNvSpPr txBox="1"/>
          <p:nvPr/>
        </p:nvSpPr>
        <p:spPr>
          <a:xfrm>
            <a:off x="0" y="4749900"/>
            <a:ext cx="847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T. Chen et al. TVM: End-to-End Compilation Stack for Deep Learning. In SysML, 2018.</a:t>
            </a:r>
            <a:endParaRPr sz="900">
              <a:solidFill>
                <a:schemeClr val="dk2"/>
              </a:solidFill>
            </a:endParaRPr>
          </a:p>
        </p:txBody>
      </p:sp>
      <p:pic>
        <p:nvPicPr>
          <p:cNvPr id="267" name="Google Shape;267;p36"/>
          <p:cNvPicPr preferRelativeResize="0"/>
          <p:nvPr/>
        </p:nvPicPr>
        <p:blipFill>
          <a:blip r:embed="rId3">
            <a:alphaModFix/>
          </a:blip>
          <a:stretch>
            <a:fillRect/>
          </a:stretch>
        </p:blipFill>
        <p:spPr>
          <a:xfrm>
            <a:off x="2447635" y="2419349"/>
            <a:ext cx="3310307" cy="2178059"/>
          </a:xfrm>
          <a:prstGeom prst="rect">
            <a:avLst/>
          </a:prstGeom>
          <a:noFill/>
          <a:ln>
            <a:noFill/>
          </a:ln>
        </p:spPr>
      </p:pic>
      <p:sp>
        <p:nvSpPr>
          <p:cNvPr id="268" name="Google Shape;268;p36"/>
          <p:cNvSpPr/>
          <p:nvPr/>
        </p:nvSpPr>
        <p:spPr>
          <a:xfrm>
            <a:off x="1240775" y="2449383"/>
            <a:ext cx="4474800" cy="842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6"/>
          <p:cNvSpPr txBox="1"/>
          <p:nvPr/>
        </p:nvSpPr>
        <p:spPr>
          <a:xfrm>
            <a:off x="1240775" y="2449375"/>
            <a:ext cx="7503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NNVM</a:t>
            </a:r>
            <a:endParaRPr/>
          </a:p>
        </p:txBody>
      </p:sp>
      <p:sp>
        <p:nvSpPr>
          <p:cNvPr id="270" name="Google Shape;270;p36"/>
          <p:cNvSpPr/>
          <p:nvPr/>
        </p:nvSpPr>
        <p:spPr>
          <a:xfrm>
            <a:off x="2406175" y="3330350"/>
            <a:ext cx="4627200" cy="1301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6"/>
          <p:cNvSpPr txBox="1"/>
          <p:nvPr/>
        </p:nvSpPr>
        <p:spPr>
          <a:xfrm>
            <a:off x="6412975" y="3348325"/>
            <a:ext cx="620400" cy="32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TVM</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TVM</a:t>
            </a:r>
            <a:endParaRPr/>
          </a:p>
        </p:txBody>
      </p:sp>
      <p:sp>
        <p:nvSpPr>
          <p:cNvPr id="277" name="Google Shape;277;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Graph Level Optimization:</a:t>
            </a:r>
            <a:endParaRPr/>
          </a:p>
          <a:p>
            <a:pPr indent="-330200" lvl="1" marL="914400" rtl="0" algn="l">
              <a:spcBef>
                <a:spcPts val="0"/>
              </a:spcBef>
              <a:spcAft>
                <a:spcPts val="0"/>
              </a:spcAft>
              <a:buSzPts val="1600"/>
              <a:buChar char="○"/>
            </a:pPr>
            <a:r>
              <a:rPr lang="en" sz="1600"/>
              <a:t>NNVM</a:t>
            </a:r>
            <a:endParaRPr sz="1600"/>
          </a:p>
          <a:p>
            <a:pPr indent="-330200" lvl="1" marL="914400" rtl="0" algn="l">
              <a:spcBef>
                <a:spcPts val="0"/>
              </a:spcBef>
              <a:spcAft>
                <a:spcPts val="0"/>
              </a:spcAft>
              <a:buSzPts val="1600"/>
              <a:buChar char="○"/>
            </a:pPr>
            <a:r>
              <a:rPr lang="en" sz="1600"/>
              <a:t>Specific Handwritten Rules</a:t>
            </a:r>
            <a:endParaRPr sz="1600"/>
          </a:p>
          <a:p>
            <a:pPr indent="0" lvl="0" marL="0" rtl="0" algn="l">
              <a:spcBef>
                <a:spcPts val="0"/>
              </a:spcBef>
              <a:spcAft>
                <a:spcPts val="0"/>
              </a:spcAft>
              <a:buNone/>
            </a:pPr>
            <a:r>
              <a:t/>
            </a:r>
            <a:endParaRPr/>
          </a:p>
          <a:p>
            <a:pPr indent="-342900" lvl="0" marL="457200" rtl="0" algn="l">
              <a:spcBef>
                <a:spcPts val="0"/>
              </a:spcBef>
              <a:spcAft>
                <a:spcPts val="0"/>
              </a:spcAft>
              <a:buSzPts val="1800"/>
              <a:buChar char="●"/>
            </a:pPr>
            <a:r>
              <a:rPr lang="en"/>
              <a:t>Operator Level Optimization:</a:t>
            </a:r>
            <a:endParaRPr/>
          </a:p>
          <a:p>
            <a:pPr indent="-330200" lvl="1" marL="914400" rtl="0" algn="l">
              <a:spcBef>
                <a:spcPts val="0"/>
              </a:spcBef>
              <a:spcAft>
                <a:spcPts val="0"/>
              </a:spcAft>
              <a:buSzPts val="1600"/>
              <a:buChar char="○"/>
            </a:pPr>
            <a:r>
              <a:rPr lang="en" sz="1600"/>
              <a:t>TVM</a:t>
            </a:r>
            <a:endParaRPr sz="1600"/>
          </a:p>
          <a:p>
            <a:pPr indent="-330200" lvl="1" marL="914400" rtl="0" algn="l">
              <a:spcBef>
                <a:spcPts val="0"/>
              </a:spcBef>
              <a:spcAft>
                <a:spcPts val="0"/>
              </a:spcAft>
              <a:buSzPts val="1600"/>
              <a:buChar char="○"/>
            </a:pPr>
            <a:r>
              <a:rPr lang="en" sz="1600"/>
              <a:t>More s</a:t>
            </a:r>
            <a:r>
              <a:rPr lang="en" sz="1600"/>
              <a:t>chedule</a:t>
            </a:r>
            <a:r>
              <a:rPr lang="en" sz="1600"/>
              <a:t> primitives targeted at various hardware backends.</a:t>
            </a:r>
            <a:endParaRPr sz="1600"/>
          </a:p>
        </p:txBody>
      </p:sp>
      <p:pic>
        <p:nvPicPr>
          <p:cNvPr id="278" name="Google Shape;278;p37"/>
          <p:cNvPicPr preferRelativeResize="0"/>
          <p:nvPr/>
        </p:nvPicPr>
        <p:blipFill>
          <a:blip r:embed="rId3">
            <a:alphaModFix/>
          </a:blip>
          <a:stretch>
            <a:fillRect/>
          </a:stretch>
        </p:blipFill>
        <p:spPr>
          <a:xfrm>
            <a:off x="4328325" y="1152475"/>
            <a:ext cx="4815674" cy="1439675"/>
          </a:xfrm>
          <a:prstGeom prst="rect">
            <a:avLst/>
          </a:prstGeom>
          <a:noFill/>
          <a:ln>
            <a:noFill/>
          </a:ln>
        </p:spPr>
      </p:pic>
      <p:sp>
        <p:nvSpPr>
          <p:cNvPr id="279" name="Google Shape;279;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Schedule Auto-tuning</a:t>
            </a:r>
            <a:endParaRPr/>
          </a:p>
        </p:txBody>
      </p:sp>
      <p:sp>
        <p:nvSpPr>
          <p:cNvPr id="285" name="Google Shape;285;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Define a template schedule.</a:t>
            </a:r>
            <a:endParaRPr/>
          </a:p>
          <a:p>
            <a:pPr indent="-342900" lvl="0" marL="457200" rtl="0" algn="l">
              <a:spcBef>
                <a:spcPts val="0"/>
              </a:spcBef>
              <a:spcAft>
                <a:spcPts val="0"/>
              </a:spcAft>
              <a:buSzPts val="1800"/>
              <a:buChar char="●"/>
            </a:pPr>
            <a:r>
              <a:rPr lang="en"/>
              <a:t>Automatic Schedule Tuning:</a:t>
            </a:r>
            <a:endParaRPr/>
          </a:p>
          <a:p>
            <a:pPr indent="-330200" lvl="1" marL="914400" rtl="0" algn="l">
              <a:spcBef>
                <a:spcPts val="0"/>
              </a:spcBef>
              <a:spcAft>
                <a:spcPts val="0"/>
              </a:spcAft>
              <a:buSzPts val="1600"/>
              <a:buChar char="○"/>
            </a:pPr>
            <a:r>
              <a:rPr lang="en" sz="1600"/>
              <a:t>Cost Model: Gradient Tree Boosting &amp; TreeRNN</a:t>
            </a:r>
            <a:endParaRPr sz="1600"/>
          </a:p>
          <a:p>
            <a:pPr indent="-330200" lvl="1" marL="914400" rtl="0" algn="l">
              <a:spcBef>
                <a:spcPts val="0"/>
              </a:spcBef>
              <a:spcAft>
                <a:spcPts val="0"/>
              </a:spcAft>
              <a:buSzPts val="1600"/>
              <a:buChar char="○"/>
            </a:pPr>
            <a:r>
              <a:rPr lang="en" sz="1600"/>
              <a:t>Exploration: Simulated Annealing Algorithm</a:t>
            </a:r>
            <a:endParaRPr sz="1600"/>
          </a:p>
        </p:txBody>
      </p:sp>
      <p:pic>
        <p:nvPicPr>
          <p:cNvPr id="286" name="Google Shape;286;p38"/>
          <p:cNvPicPr preferRelativeResize="0"/>
          <p:nvPr/>
        </p:nvPicPr>
        <p:blipFill>
          <a:blip r:embed="rId3">
            <a:alphaModFix/>
          </a:blip>
          <a:stretch>
            <a:fillRect/>
          </a:stretch>
        </p:blipFill>
        <p:spPr>
          <a:xfrm>
            <a:off x="1403212" y="2662325"/>
            <a:ext cx="6337574" cy="1906550"/>
          </a:xfrm>
          <a:prstGeom prst="rect">
            <a:avLst/>
          </a:prstGeom>
          <a:noFill/>
          <a:ln>
            <a:noFill/>
          </a:ln>
        </p:spPr>
      </p:pic>
      <p:sp>
        <p:nvSpPr>
          <p:cNvPr id="287" name="Google Shape;287;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Operator Schedule Auto-tuning</a:t>
            </a:r>
            <a:endParaRPr/>
          </a:p>
        </p:txBody>
      </p:sp>
      <p:sp>
        <p:nvSpPr>
          <p:cNvPr id="293" name="Google Shape;293;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onsolas"/>
                <a:ea typeface="Consolas"/>
                <a:cs typeface="Consolas"/>
                <a:sym typeface="Consolas"/>
              </a:rPr>
              <a:t># Schedule.</a:t>
            </a:r>
            <a:br>
              <a:rPr lang="en" sz="1600">
                <a:latin typeface="Consolas"/>
                <a:ea typeface="Consolas"/>
                <a:cs typeface="Consolas"/>
                <a:sym typeface="Consolas"/>
              </a:rPr>
            </a:br>
            <a:r>
              <a:rPr lang="en" sz="1600">
                <a:latin typeface="Consolas"/>
                <a:ea typeface="Consolas"/>
                <a:cs typeface="Consolas"/>
                <a:sym typeface="Consolas"/>
              </a:rPr>
              <a:t>y, x = s[C].op.axis</a:t>
            </a:r>
            <a:br>
              <a:rPr lang="en" sz="1600">
                <a:latin typeface="Consolas"/>
                <a:ea typeface="Consolas"/>
                <a:cs typeface="Consolas"/>
                <a:sym typeface="Consolas"/>
              </a:rPr>
            </a:br>
            <a:r>
              <a:rPr lang="en" sz="1600">
                <a:latin typeface="Consolas"/>
                <a:ea typeface="Consolas"/>
                <a:cs typeface="Consolas"/>
                <a:sym typeface="Consolas"/>
              </a:rPr>
              <a:t>k = s[C].op.reduce_axis[0]</a:t>
            </a:r>
            <a:br>
              <a:rPr lang="en" sz="1600">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 Get the config object.</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cfg = autotvm.get_config()</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 Define search space.</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cfg.define_knob("tile_y", [1, 2, 4, 8, 16])</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cfg.define_knob("tile_x", [1, 2, 4, 8, 16])</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 Schedule according to config.</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yo, yi = s[C].split(y, cfg['tile_y'].val)</a:t>
            </a:r>
            <a:br>
              <a:rPr b="1" lang="en" sz="1600">
                <a:solidFill>
                  <a:srgbClr val="000000"/>
                </a:solidFill>
                <a:highlight>
                  <a:srgbClr val="FFFFFF"/>
                </a:highlight>
                <a:latin typeface="Consolas"/>
                <a:ea typeface="Consolas"/>
                <a:cs typeface="Consolas"/>
                <a:sym typeface="Consolas"/>
              </a:rPr>
            </a:br>
            <a:r>
              <a:rPr b="1" lang="en" sz="1600">
                <a:solidFill>
                  <a:srgbClr val="000000"/>
                </a:solidFill>
                <a:highlight>
                  <a:srgbClr val="FFFFFF"/>
                </a:highlight>
                <a:latin typeface="Consolas"/>
                <a:ea typeface="Consolas"/>
                <a:cs typeface="Consolas"/>
                <a:sym typeface="Consolas"/>
              </a:rPr>
              <a:t>xo, xi = s[C].split(x, cfg['tile_x'].val)</a:t>
            </a:r>
            <a:br>
              <a:rPr b="1" lang="en" sz="1600">
                <a:latin typeface="Consolas"/>
                <a:ea typeface="Consolas"/>
                <a:cs typeface="Consolas"/>
                <a:sym typeface="Consolas"/>
              </a:rPr>
            </a:br>
            <a:r>
              <a:rPr lang="en" sz="1600">
                <a:latin typeface="Consolas"/>
                <a:ea typeface="Consolas"/>
                <a:cs typeface="Consolas"/>
                <a:sym typeface="Consolas"/>
              </a:rPr>
              <a:t>s[C].reorder(yo, xo, k, yi, xi)</a:t>
            </a:r>
            <a:endParaRPr sz="1600">
              <a:latin typeface="Consolas"/>
              <a:ea typeface="Consolas"/>
              <a:cs typeface="Consolas"/>
              <a:sym typeface="Consolas"/>
            </a:endParaRPr>
          </a:p>
        </p:txBody>
      </p:sp>
      <p:sp>
        <p:nvSpPr>
          <p:cNvPr id="294" name="Google Shape;294;p3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Halide v.s. TVM</a:t>
            </a:r>
            <a:endParaRPr/>
          </a:p>
        </p:txBody>
      </p:sp>
      <p:sp>
        <p:nvSpPr>
          <p:cNvPr id="300" name="Google Shape;300;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Halide: Auto-scheduling for the entire pipeline.</a:t>
            </a:r>
            <a:endParaRPr/>
          </a:p>
          <a:p>
            <a:pPr indent="-342900" lvl="0" marL="457200" rtl="0" algn="l">
              <a:spcBef>
                <a:spcPts val="0"/>
              </a:spcBef>
              <a:spcAft>
                <a:spcPts val="0"/>
              </a:spcAft>
              <a:buSzPts val="1800"/>
              <a:buChar char="●"/>
            </a:pPr>
            <a:r>
              <a:rPr lang="en"/>
              <a:t>TVM: </a:t>
            </a:r>
            <a:endParaRPr/>
          </a:p>
          <a:p>
            <a:pPr indent="-330200" lvl="1" marL="914400" rtl="0" algn="l">
              <a:spcBef>
                <a:spcPts val="0"/>
              </a:spcBef>
              <a:spcAft>
                <a:spcPts val="0"/>
              </a:spcAft>
              <a:buSzPts val="1600"/>
              <a:buChar char="○"/>
            </a:pPr>
            <a:r>
              <a:rPr lang="en" sz="1600"/>
              <a:t>Break DAG into operators.</a:t>
            </a:r>
            <a:endParaRPr sz="1600"/>
          </a:p>
          <a:p>
            <a:pPr indent="-330200" lvl="1" marL="914400" rtl="0" algn="l">
              <a:spcBef>
                <a:spcPts val="0"/>
              </a:spcBef>
              <a:spcAft>
                <a:spcPts val="0"/>
              </a:spcAft>
              <a:buSzPts val="1600"/>
              <a:buChar char="○"/>
            </a:pPr>
            <a:r>
              <a:rPr lang="en" sz="1600"/>
              <a:t>Auto-</a:t>
            </a:r>
            <a:r>
              <a:rPr lang="en" sz="1600"/>
              <a:t>tuning for each operator</a:t>
            </a:r>
            <a:endParaRPr sz="1600"/>
          </a:p>
          <a:p>
            <a:pPr indent="-330200" lvl="1" marL="914400" rtl="0" algn="l">
              <a:spcBef>
                <a:spcPts val="0"/>
              </a:spcBef>
              <a:spcAft>
                <a:spcPts val="0"/>
              </a:spcAft>
              <a:buSzPts val="1600"/>
              <a:buChar char="○"/>
            </a:pPr>
            <a:r>
              <a:rPr lang="en" sz="1600"/>
              <a:t>Hopefully a bag of optimal operators will yield optimal performance.</a:t>
            </a:r>
            <a:endParaRPr sz="1600"/>
          </a:p>
          <a:p>
            <a:pPr indent="-342900" lvl="0" marL="457200" rtl="0" algn="l">
              <a:spcBef>
                <a:spcPts val="0"/>
              </a:spcBef>
              <a:spcAft>
                <a:spcPts val="0"/>
              </a:spcAft>
              <a:buSzPts val="1800"/>
              <a:buChar char="●"/>
            </a:pPr>
            <a:r>
              <a:rPr lang="en"/>
              <a:t>Note: “</a:t>
            </a:r>
            <a:r>
              <a:rPr b="1" lang="en"/>
              <a:t>Auto-tuning</a:t>
            </a:r>
            <a:r>
              <a:rPr lang="en"/>
              <a:t>” does </a:t>
            </a:r>
            <a:r>
              <a:rPr b="1" lang="en"/>
              <a:t>NOT</a:t>
            </a:r>
            <a:r>
              <a:rPr lang="en"/>
              <a:t> imply “</a:t>
            </a:r>
            <a:r>
              <a:rPr b="1" lang="en"/>
              <a:t>Auto-scheduling</a:t>
            </a:r>
            <a:r>
              <a:rPr lang="en"/>
              <a:t>”!</a:t>
            </a:r>
            <a:endParaRPr/>
          </a:p>
          <a:p>
            <a:pPr indent="-330200" lvl="1" marL="914400" rtl="0" algn="l">
              <a:spcBef>
                <a:spcPts val="0"/>
              </a:spcBef>
              <a:spcAft>
                <a:spcPts val="0"/>
              </a:spcAft>
              <a:buSzPts val="1600"/>
              <a:buChar char="○"/>
            </a:pPr>
            <a:r>
              <a:rPr lang="en" sz="1600"/>
              <a:t>In this sense, “auto-tuning” is a simpler problem than “auto-scheduling”.</a:t>
            </a:r>
            <a:endParaRPr sz="1600"/>
          </a:p>
          <a:p>
            <a:pPr indent="-330200" lvl="1" marL="914400" rtl="0" algn="l">
              <a:spcBef>
                <a:spcPts val="0"/>
              </a:spcBef>
              <a:spcAft>
                <a:spcPts val="0"/>
              </a:spcAft>
              <a:buSzPts val="1600"/>
              <a:buChar char="○"/>
            </a:pPr>
            <a:r>
              <a:rPr lang="en" sz="1600"/>
              <a:t>But both aspects are currently under active research.</a:t>
            </a:r>
            <a:endParaRPr sz="1600"/>
          </a:p>
          <a:p>
            <a:pPr indent="-342900" lvl="0" marL="457200" rtl="0" algn="l">
              <a:spcBef>
                <a:spcPts val="0"/>
              </a:spcBef>
              <a:spcAft>
                <a:spcPts val="0"/>
              </a:spcAft>
              <a:buSzPts val="1800"/>
              <a:buChar char="●"/>
            </a:pPr>
            <a:r>
              <a:rPr lang="en"/>
              <a:t>The schedule space of TVM is a subset of Halide.</a:t>
            </a:r>
            <a:endParaRPr/>
          </a:p>
          <a:p>
            <a:pPr indent="-330200" lvl="1" marL="914400" rtl="0" algn="l">
              <a:spcBef>
                <a:spcPts val="0"/>
              </a:spcBef>
              <a:spcAft>
                <a:spcPts val="0"/>
              </a:spcAft>
              <a:buSzPts val="1600"/>
              <a:buChar char="○"/>
            </a:pPr>
            <a:r>
              <a:rPr lang="en" sz="1600"/>
              <a:t>TVM: each operator scheduled at root.</a:t>
            </a:r>
            <a:endParaRPr sz="1600"/>
          </a:p>
        </p:txBody>
      </p:sp>
      <p:sp>
        <p:nvSpPr>
          <p:cNvPr id="301" name="Google Shape;301;p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Conclusion</a:t>
            </a:r>
            <a:endParaRPr/>
          </a:p>
        </p:txBody>
      </p:sp>
      <p:sp>
        <p:nvSpPr>
          <p:cNvPr id="307" name="Google Shape;307;p4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b="1" lang="en"/>
              <a:t>Machine Learning Frameworks</a:t>
            </a:r>
            <a:r>
              <a:rPr lang="en"/>
              <a:t> are </a:t>
            </a:r>
            <a:r>
              <a:rPr b="1" lang="en"/>
              <a:t>NOT the end of story</a:t>
            </a:r>
            <a:r>
              <a:rPr lang="en"/>
              <a:t>!</a:t>
            </a:r>
            <a:endParaRPr/>
          </a:p>
          <a:p>
            <a:pPr indent="0" lvl="0" marL="914400" rtl="0" algn="l">
              <a:spcBef>
                <a:spcPts val="0"/>
              </a:spcBef>
              <a:spcAft>
                <a:spcPts val="0"/>
              </a:spcAft>
              <a:buNone/>
            </a:pPr>
            <a:r>
              <a:rPr b="1" lang="en">
                <a:solidFill>
                  <a:srgbClr val="FF0000"/>
                </a:solidFill>
                <a:highlight>
                  <a:schemeClr val="lt1"/>
                </a:highlight>
              </a:rPr>
              <a:t>✖ Performance</a:t>
            </a:r>
            <a:r>
              <a:rPr lang="en"/>
              <a:t> and </a:t>
            </a:r>
            <a:r>
              <a:rPr b="1" lang="en">
                <a:solidFill>
                  <a:srgbClr val="FF0000"/>
                </a:solidFill>
                <a:highlight>
                  <a:schemeClr val="lt1"/>
                </a:highlight>
              </a:rPr>
              <a:t>✖ Hardware Backend Portability</a:t>
            </a:r>
            <a:endParaRPr/>
          </a:p>
          <a:p>
            <a:pPr indent="-342900" lvl="0" marL="457200" rtl="0" algn="l">
              <a:spcBef>
                <a:spcPts val="0"/>
              </a:spcBef>
              <a:spcAft>
                <a:spcPts val="0"/>
              </a:spcAft>
              <a:buSzPts val="1800"/>
              <a:buChar char="●"/>
            </a:pPr>
            <a:r>
              <a:rPr b="1" lang="en"/>
              <a:t>Machine Learning Compilers</a:t>
            </a:r>
            <a:r>
              <a:rPr lang="en"/>
              <a:t> </a:t>
            </a:r>
            <a:r>
              <a:rPr b="1" lang="en">
                <a:solidFill>
                  <a:srgbClr val="007020"/>
                </a:solidFill>
              </a:rPr>
              <a:t>come for rescue</a:t>
            </a:r>
            <a:r>
              <a:rPr lang="en"/>
              <a:t>!</a:t>
            </a:r>
            <a:endParaRPr/>
          </a:p>
          <a:p>
            <a:pPr indent="-330200" lvl="1" marL="914400" rtl="0" algn="l">
              <a:spcBef>
                <a:spcPts val="0"/>
              </a:spcBef>
              <a:spcAft>
                <a:spcPts val="0"/>
              </a:spcAft>
              <a:buSzPts val="1600"/>
              <a:buChar char="○"/>
            </a:pPr>
            <a:r>
              <a:rPr lang="en" sz="1600"/>
              <a:t>Tensorflow </a:t>
            </a:r>
            <a:r>
              <a:rPr i="1" lang="en" sz="1600"/>
              <a:t>XLA</a:t>
            </a:r>
            <a:r>
              <a:rPr lang="en" sz="1600"/>
              <a:t>, </a:t>
            </a:r>
            <a:r>
              <a:rPr i="1" lang="en" sz="1600"/>
              <a:t>TensorComprehensions</a:t>
            </a:r>
            <a:r>
              <a:rPr lang="en" sz="1600"/>
              <a:t>, </a:t>
            </a:r>
            <a:r>
              <a:rPr i="1" lang="en" sz="1600"/>
              <a:t>Halide</a:t>
            </a:r>
            <a:r>
              <a:rPr lang="en" sz="1600"/>
              <a:t>, </a:t>
            </a:r>
            <a:r>
              <a:rPr i="1" lang="en" sz="1600"/>
              <a:t>TVM</a:t>
            </a:r>
            <a:endParaRPr i="1" sz="1600"/>
          </a:p>
          <a:p>
            <a:pPr indent="-330200" lvl="1" marL="914400" rtl="0" algn="l">
              <a:spcBef>
                <a:spcPts val="0"/>
              </a:spcBef>
              <a:spcAft>
                <a:spcPts val="0"/>
              </a:spcAft>
              <a:buSzPts val="1600"/>
              <a:buChar char="○"/>
            </a:pPr>
            <a:r>
              <a:rPr lang="en" sz="1600"/>
              <a:t>Not covered today: Glow, Tiramisu, Relay, Diesel, R-Stream, etc.</a:t>
            </a:r>
            <a:endParaRPr sz="1600"/>
          </a:p>
          <a:p>
            <a:pPr indent="-342900" lvl="0" marL="457200" rtl="0" algn="l">
              <a:spcBef>
                <a:spcPts val="0"/>
              </a:spcBef>
              <a:spcAft>
                <a:spcPts val="0"/>
              </a:spcAft>
              <a:buSzPts val="1800"/>
              <a:buChar char="●"/>
            </a:pPr>
            <a:r>
              <a:rPr b="1" lang="en"/>
              <a:t>Key Idea</a:t>
            </a:r>
            <a:r>
              <a:rPr lang="en"/>
              <a:t>: </a:t>
            </a:r>
            <a:r>
              <a:rPr b="1" lang="en">
                <a:solidFill>
                  <a:srgbClr val="007020"/>
                </a:solidFill>
              </a:rPr>
              <a:t>separation between what to compute (Algorithms) and </a:t>
            </a:r>
            <a:endParaRPr b="1">
              <a:solidFill>
                <a:srgbClr val="007020"/>
              </a:solidFill>
            </a:endParaRPr>
          </a:p>
          <a:p>
            <a:pPr indent="0" lvl="0" marL="457200" rtl="0" algn="l">
              <a:spcBef>
                <a:spcPts val="0"/>
              </a:spcBef>
              <a:spcAft>
                <a:spcPts val="0"/>
              </a:spcAft>
              <a:buNone/>
            </a:pPr>
            <a:r>
              <a:rPr b="1" lang="en">
                <a:solidFill>
                  <a:srgbClr val="007020"/>
                </a:solidFill>
              </a:rPr>
              <a:t>how to compute (Schedules)</a:t>
            </a:r>
            <a:endParaRPr sz="1600"/>
          </a:p>
          <a:p>
            <a:pPr indent="-342900" lvl="0" marL="457200" rtl="0" algn="l">
              <a:spcBef>
                <a:spcPts val="0"/>
              </a:spcBef>
              <a:spcAft>
                <a:spcPts val="0"/>
              </a:spcAft>
              <a:buSzPts val="1800"/>
              <a:buChar char="●"/>
            </a:pPr>
            <a:r>
              <a:rPr lang="en"/>
              <a:t>Therefore, this is an interesting research field to pursue!</a:t>
            </a:r>
            <a:endParaRPr/>
          </a:p>
        </p:txBody>
      </p:sp>
      <p:sp>
        <p:nvSpPr>
          <p:cNvPr id="308" name="Google Shape;308;p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t>
            </a:r>
            <a:r>
              <a:rPr b="1" lang="en"/>
              <a:t>Machine Learning</a:t>
            </a:r>
            <a:endParaRPr b="1"/>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Machine Learning</a:t>
            </a:r>
            <a:r>
              <a:rPr lang="en"/>
              <a:t> has applications in many domains.</a:t>
            </a:r>
            <a:endParaRPr/>
          </a:p>
          <a:p>
            <a:pPr indent="0" lvl="0" marL="457200" rtl="0" algn="l">
              <a:spcBef>
                <a:spcPts val="0"/>
              </a:spcBef>
              <a:spcAft>
                <a:spcPts val="0"/>
              </a:spcAft>
              <a:buNone/>
            </a:pPr>
            <a:r>
              <a:t/>
            </a:r>
            <a:endParaRPr/>
          </a:p>
        </p:txBody>
      </p:sp>
      <p:sp>
        <p:nvSpPr>
          <p:cNvPr id="69" name="Google Shape;69;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70" name="Google Shape;70;p15"/>
          <p:cNvPicPr preferRelativeResize="0"/>
          <p:nvPr/>
        </p:nvPicPr>
        <p:blipFill>
          <a:blip r:embed="rId3">
            <a:alphaModFix/>
          </a:blip>
          <a:stretch>
            <a:fillRect/>
          </a:stretch>
        </p:blipFill>
        <p:spPr>
          <a:xfrm>
            <a:off x="311726" y="2421787"/>
            <a:ext cx="2944351" cy="2244501"/>
          </a:xfrm>
          <a:prstGeom prst="rect">
            <a:avLst/>
          </a:prstGeom>
          <a:noFill/>
          <a:ln>
            <a:noFill/>
          </a:ln>
        </p:spPr>
      </p:pic>
      <p:pic>
        <p:nvPicPr>
          <p:cNvPr id="71" name="Google Shape;71;p15"/>
          <p:cNvPicPr preferRelativeResize="0"/>
          <p:nvPr/>
        </p:nvPicPr>
        <p:blipFill>
          <a:blip r:embed="rId4">
            <a:alphaModFix/>
          </a:blip>
          <a:stretch>
            <a:fillRect/>
          </a:stretch>
        </p:blipFill>
        <p:spPr>
          <a:xfrm>
            <a:off x="6440875" y="2860200"/>
            <a:ext cx="2391418" cy="1367675"/>
          </a:xfrm>
          <a:prstGeom prst="rect">
            <a:avLst/>
          </a:prstGeom>
          <a:noFill/>
          <a:ln>
            <a:noFill/>
          </a:ln>
        </p:spPr>
      </p:pic>
      <p:pic>
        <p:nvPicPr>
          <p:cNvPr id="72" name="Google Shape;72;p15"/>
          <p:cNvPicPr preferRelativeResize="0"/>
          <p:nvPr/>
        </p:nvPicPr>
        <p:blipFill>
          <a:blip r:embed="rId5">
            <a:alphaModFix/>
          </a:blip>
          <a:stretch>
            <a:fillRect/>
          </a:stretch>
        </p:blipFill>
        <p:spPr>
          <a:xfrm>
            <a:off x="3695725" y="2860200"/>
            <a:ext cx="2305500" cy="1367675"/>
          </a:xfrm>
          <a:prstGeom prst="rect">
            <a:avLst/>
          </a:prstGeom>
          <a:noFill/>
          <a:ln>
            <a:noFill/>
          </a:ln>
        </p:spPr>
      </p:pic>
      <p:sp>
        <p:nvSpPr>
          <p:cNvPr id="73" name="Google Shape;73;p15"/>
          <p:cNvSpPr txBox="1"/>
          <p:nvPr/>
        </p:nvSpPr>
        <p:spPr>
          <a:xfrm>
            <a:off x="311650" y="1994575"/>
            <a:ext cx="2944500" cy="3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Image Classification</a:t>
            </a:r>
            <a:endParaRPr b="1"/>
          </a:p>
        </p:txBody>
      </p:sp>
      <p:sp>
        <p:nvSpPr>
          <p:cNvPr id="74" name="Google Shape;74;p15"/>
          <p:cNvSpPr txBox="1"/>
          <p:nvPr/>
        </p:nvSpPr>
        <p:spPr>
          <a:xfrm>
            <a:off x="3695725" y="2784000"/>
            <a:ext cx="2305500" cy="3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Machine Translation</a:t>
            </a:r>
            <a:endParaRPr b="1"/>
          </a:p>
        </p:txBody>
      </p:sp>
      <p:sp>
        <p:nvSpPr>
          <p:cNvPr id="75" name="Google Shape;75;p15"/>
          <p:cNvSpPr txBox="1"/>
          <p:nvPr/>
        </p:nvSpPr>
        <p:spPr>
          <a:xfrm>
            <a:off x="6440875" y="2433000"/>
            <a:ext cx="2391300" cy="35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t>Speech Recognition</a:t>
            </a:r>
            <a:endParaRPr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42"/>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314" name="Google Shape;314;p4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2296325" y="2215800"/>
            <a:ext cx="4551349" cy="2353075"/>
          </a:xfrm>
          <a:prstGeom prst="rect">
            <a:avLst/>
          </a:prstGeom>
          <a:noFill/>
          <a:ln>
            <a:noFill/>
          </a:ln>
        </p:spPr>
      </p:pic>
      <p:sp>
        <p:nvSpPr>
          <p:cNvPr id="81" name="Google Shape;81;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Background: </a:t>
            </a:r>
            <a:r>
              <a:rPr b="1" lang="en"/>
              <a:t>Machine Learning Frameworks</a:t>
            </a:r>
            <a:endParaRPr b="1"/>
          </a:p>
          <a:p>
            <a:pPr indent="0" lvl="0" marL="0" rtl="0" algn="l">
              <a:spcBef>
                <a:spcPts val="0"/>
              </a:spcBef>
              <a:spcAft>
                <a:spcPts val="0"/>
              </a:spcAft>
              <a:buNone/>
            </a:pPr>
            <a:r>
              <a:t/>
            </a:r>
            <a:endParaRPr/>
          </a:p>
        </p:txBody>
      </p:sp>
      <p:sp>
        <p:nvSpPr>
          <p:cNvPr id="82" name="Google Shape;82;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Machine Learning Applications</a:t>
            </a:r>
            <a:r>
              <a:rPr lang="en"/>
              <a:t> are usually developed under </a:t>
            </a:r>
            <a:r>
              <a:rPr b="1" lang="en"/>
              <a:t>Machine Learning Frameworks</a:t>
            </a:r>
            <a:r>
              <a:rPr lang="en"/>
              <a:t> (</a:t>
            </a:r>
            <a:r>
              <a:rPr i="1" lang="en"/>
              <a:t>Tensorflow</a:t>
            </a:r>
            <a:r>
              <a:rPr lang="en"/>
              <a:t>, </a:t>
            </a:r>
            <a:r>
              <a:rPr i="1" lang="en"/>
              <a:t>PyTorch</a:t>
            </a:r>
            <a:r>
              <a:rPr lang="en"/>
              <a:t>, </a:t>
            </a:r>
            <a:r>
              <a:rPr i="1" lang="en"/>
              <a:t>MXNet</a:t>
            </a:r>
            <a:r>
              <a:rPr lang="en"/>
              <a:t>, </a:t>
            </a:r>
            <a:r>
              <a:rPr i="1" lang="en"/>
              <a:t>CNTK</a:t>
            </a:r>
            <a:r>
              <a:rPr lang="en"/>
              <a:t>)</a:t>
            </a:r>
            <a:r>
              <a:rPr lang="en"/>
              <a:t>, </a:t>
            </a:r>
            <a:endParaRPr/>
          </a:p>
          <a:p>
            <a:pPr indent="0" lvl="0" marL="0" rtl="0" algn="l">
              <a:spcBef>
                <a:spcPts val="0"/>
              </a:spcBef>
              <a:spcAft>
                <a:spcPts val="0"/>
              </a:spcAft>
              <a:buNone/>
            </a:pPr>
            <a:r>
              <a:rPr lang="en"/>
              <a:t>which can be viewed as a </a:t>
            </a:r>
            <a:r>
              <a:rPr b="1" lang="en"/>
              <a:t>language wrapper</a:t>
            </a:r>
            <a:r>
              <a:rPr lang="en"/>
              <a:t> on top of the </a:t>
            </a:r>
            <a:r>
              <a:rPr b="1" lang="en"/>
              <a:t>Operator Pool</a:t>
            </a:r>
            <a:r>
              <a:rPr lang="en"/>
              <a:t>.</a:t>
            </a:r>
            <a:endParaRPr/>
          </a:p>
        </p:txBody>
      </p:sp>
      <p:sp>
        <p:nvSpPr>
          <p:cNvPr id="83" name="Google Shape;83;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84" name="Google Shape;84;p16"/>
          <p:cNvPicPr preferRelativeResize="0"/>
          <p:nvPr/>
        </p:nvPicPr>
        <p:blipFill>
          <a:blip r:embed="rId4">
            <a:alphaModFix/>
          </a:blip>
          <a:stretch>
            <a:fillRect/>
          </a:stretch>
        </p:blipFill>
        <p:spPr>
          <a:xfrm>
            <a:off x="719150" y="2773725"/>
            <a:ext cx="687080" cy="572702"/>
          </a:xfrm>
          <a:prstGeom prst="rect">
            <a:avLst/>
          </a:prstGeom>
          <a:noFill/>
          <a:ln>
            <a:noFill/>
          </a:ln>
        </p:spPr>
      </p:pic>
      <p:pic>
        <p:nvPicPr>
          <p:cNvPr id="85" name="Google Shape;85;p16"/>
          <p:cNvPicPr preferRelativeResize="0"/>
          <p:nvPr/>
        </p:nvPicPr>
        <p:blipFill>
          <a:blip r:embed="rId5">
            <a:alphaModFix/>
          </a:blip>
          <a:stretch>
            <a:fillRect/>
          </a:stretch>
        </p:blipFill>
        <p:spPr>
          <a:xfrm>
            <a:off x="1406225" y="3572385"/>
            <a:ext cx="572675" cy="572675"/>
          </a:xfrm>
          <a:prstGeom prst="rect">
            <a:avLst/>
          </a:prstGeom>
          <a:noFill/>
          <a:ln>
            <a:noFill/>
          </a:ln>
        </p:spPr>
      </p:pic>
      <p:pic>
        <p:nvPicPr>
          <p:cNvPr id="86" name="Google Shape;86;p16"/>
          <p:cNvPicPr preferRelativeResize="0"/>
          <p:nvPr/>
        </p:nvPicPr>
        <p:blipFill>
          <a:blip r:embed="rId6">
            <a:alphaModFix/>
          </a:blip>
          <a:stretch>
            <a:fillRect/>
          </a:stretch>
        </p:blipFill>
        <p:spPr>
          <a:xfrm>
            <a:off x="6026500" y="2773725"/>
            <a:ext cx="1674535" cy="572700"/>
          </a:xfrm>
          <a:prstGeom prst="rect">
            <a:avLst/>
          </a:prstGeom>
          <a:noFill/>
          <a:ln>
            <a:noFill/>
          </a:ln>
        </p:spPr>
      </p:pic>
      <p:pic>
        <p:nvPicPr>
          <p:cNvPr id="87" name="Google Shape;87;p16"/>
          <p:cNvPicPr preferRelativeResize="0"/>
          <p:nvPr/>
        </p:nvPicPr>
        <p:blipFill>
          <a:blip r:embed="rId7">
            <a:alphaModFix/>
          </a:blip>
          <a:stretch>
            <a:fillRect/>
          </a:stretch>
        </p:blipFill>
        <p:spPr>
          <a:xfrm>
            <a:off x="6577425" y="3572387"/>
            <a:ext cx="572680"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2296325" y="2215800"/>
            <a:ext cx="4551349" cy="2353075"/>
          </a:xfrm>
          <a:prstGeom prst="rect">
            <a:avLst/>
          </a:prstGeom>
          <a:noFill/>
          <a:ln>
            <a:noFill/>
          </a:ln>
        </p:spPr>
      </p:pic>
      <p:sp>
        <p:nvSpPr>
          <p:cNvPr id="93" name="Google Shape;93;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a:t>
            </a:r>
            <a:r>
              <a:rPr b="1" lang="en"/>
              <a:t>Machine Learning Frameworks</a:t>
            </a:r>
            <a:endParaRPr b="1"/>
          </a:p>
          <a:p>
            <a:pPr indent="0" lvl="0" marL="0" rtl="0" algn="l">
              <a:spcBef>
                <a:spcPts val="0"/>
              </a:spcBef>
              <a:spcAft>
                <a:spcPts val="0"/>
              </a:spcAft>
              <a:buNone/>
            </a:pPr>
            <a:r>
              <a:t/>
            </a:r>
            <a:endParaRPr/>
          </a:p>
        </p:txBody>
      </p:sp>
      <p:sp>
        <p:nvSpPr>
          <p:cNvPr id="94" name="Google Shape;94;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b="1" lang="en"/>
              <a:t>Operator Pool</a:t>
            </a:r>
            <a:r>
              <a:rPr lang="en"/>
              <a:t> consists of </a:t>
            </a:r>
            <a:r>
              <a:rPr lang="en"/>
              <a:t>implementations</a:t>
            </a:r>
            <a:r>
              <a:rPr lang="en"/>
              <a:t> of machine learning operators that are </a:t>
            </a:r>
            <a:r>
              <a:rPr b="1" lang="en">
                <a:solidFill>
                  <a:srgbClr val="007020"/>
                </a:solidFill>
              </a:rPr>
              <a:t>tuned</a:t>
            </a:r>
            <a:r>
              <a:rPr lang="en">
                <a:solidFill>
                  <a:srgbClr val="007020"/>
                </a:solidFill>
              </a:rPr>
              <a:t> </a:t>
            </a:r>
            <a:r>
              <a:rPr b="1" lang="en">
                <a:solidFill>
                  <a:srgbClr val="007020"/>
                </a:solidFill>
              </a:rPr>
              <a:t>in depth</a:t>
            </a:r>
            <a:r>
              <a:rPr lang="en"/>
              <a:t>, either by framework developers or vendor libraries.</a:t>
            </a:r>
            <a:endParaRPr/>
          </a:p>
        </p:txBody>
      </p:sp>
      <p:sp>
        <p:nvSpPr>
          <p:cNvPr id="95" name="Google Shape;95;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96" name="Google Shape;96;p17"/>
          <p:cNvPicPr preferRelativeResize="0"/>
          <p:nvPr/>
        </p:nvPicPr>
        <p:blipFill>
          <a:blip r:embed="rId4">
            <a:alphaModFix/>
          </a:blip>
          <a:stretch>
            <a:fillRect/>
          </a:stretch>
        </p:blipFill>
        <p:spPr>
          <a:xfrm>
            <a:off x="719150" y="2773725"/>
            <a:ext cx="687080" cy="572702"/>
          </a:xfrm>
          <a:prstGeom prst="rect">
            <a:avLst/>
          </a:prstGeom>
          <a:noFill/>
          <a:ln>
            <a:noFill/>
          </a:ln>
        </p:spPr>
      </p:pic>
      <p:pic>
        <p:nvPicPr>
          <p:cNvPr id="97" name="Google Shape;97;p17"/>
          <p:cNvPicPr preferRelativeResize="0"/>
          <p:nvPr/>
        </p:nvPicPr>
        <p:blipFill>
          <a:blip r:embed="rId5">
            <a:alphaModFix/>
          </a:blip>
          <a:stretch>
            <a:fillRect/>
          </a:stretch>
        </p:blipFill>
        <p:spPr>
          <a:xfrm>
            <a:off x="1406225" y="3572385"/>
            <a:ext cx="572675" cy="572675"/>
          </a:xfrm>
          <a:prstGeom prst="rect">
            <a:avLst/>
          </a:prstGeom>
          <a:noFill/>
          <a:ln>
            <a:noFill/>
          </a:ln>
        </p:spPr>
      </p:pic>
      <p:pic>
        <p:nvPicPr>
          <p:cNvPr id="98" name="Google Shape;98;p17"/>
          <p:cNvPicPr preferRelativeResize="0"/>
          <p:nvPr/>
        </p:nvPicPr>
        <p:blipFill>
          <a:blip r:embed="rId6">
            <a:alphaModFix/>
          </a:blip>
          <a:stretch>
            <a:fillRect/>
          </a:stretch>
        </p:blipFill>
        <p:spPr>
          <a:xfrm>
            <a:off x="6026500" y="2773725"/>
            <a:ext cx="1674535" cy="572700"/>
          </a:xfrm>
          <a:prstGeom prst="rect">
            <a:avLst/>
          </a:prstGeom>
          <a:noFill/>
          <a:ln>
            <a:noFill/>
          </a:ln>
        </p:spPr>
      </p:pic>
      <p:pic>
        <p:nvPicPr>
          <p:cNvPr id="99" name="Google Shape;99;p17"/>
          <p:cNvPicPr preferRelativeResize="0"/>
          <p:nvPr/>
        </p:nvPicPr>
        <p:blipFill>
          <a:blip r:embed="rId7">
            <a:alphaModFix/>
          </a:blip>
          <a:stretch>
            <a:fillRect/>
          </a:stretch>
        </p:blipFill>
        <p:spPr>
          <a:xfrm>
            <a:off x="6577425" y="3572387"/>
            <a:ext cx="572680" cy="572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Background: </a:t>
            </a:r>
            <a:r>
              <a:rPr b="1" lang="en"/>
              <a:t>Machine Learning Frameworks</a:t>
            </a:r>
            <a:endParaRPr b="1"/>
          </a:p>
          <a:p>
            <a:pPr indent="0" lvl="0" marL="0" rtl="0" algn="l">
              <a:spcBef>
                <a:spcPts val="0"/>
              </a:spcBef>
              <a:spcAft>
                <a:spcPts val="0"/>
              </a:spcAft>
              <a:buNone/>
            </a:pPr>
            <a:r>
              <a:t/>
            </a:r>
            <a:endParaRPr/>
          </a:p>
        </p:txBody>
      </p:sp>
      <p:sp>
        <p:nvSpPr>
          <p:cNvPr id="105" name="Google Shape;105;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Machine learning </a:t>
            </a:r>
            <a:r>
              <a:rPr lang="en"/>
              <a:t>practitioners build up </a:t>
            </a:r>
            <a:r>
              <a:rPr b="1" lang="en"/>
              <a:t>Computation Graphs</a:t>
            </a:r>
            <a:r>
              <a:rPr lang="en"/>
              <a:t> for development.</a:t>
            </a:r>
            <a:endParaRPr/>
          </a:p>
          <a:p>
            <a:pPr indent="0" lvl="0" marL="457200" rtl="0" algn="l">
              <a:spcBef>
                <a:spcPts val="0"/>
              </a:spcBef>
              <a:spcAft>
                <a:spcPts val="1600"/>
              </a:spcAft>
              <a:buNone/>
            </a:pPr>
            <a:r>
              <a:rPr lang="en"/>
              <a:t>Each node is an </a:t>
            </a:r>
            <a:r>
              <a:rPr b="1" lang="en"/>
              <a:t>instantiation</a:t>
            </a:r>
            <a:r>
              <a:rPr lang="en"/>
              <a:t> of the operator with specific parameters.</a:t>
            </a:r>
            <a:endParaRPr b="1"/>
          </a:p>
        </p:txBody>
      </p:sp>
      <p:sp>
        <p:nvSpPr>
          <p:cNvPr id="106" name="Google Shape;10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07" name="Google Shape;107;p18"/>
          <p:cNvPicPr preferRelativeResize="0"/>
          <p:nvPr/>
        </p:nvPicPr>
        <p:blipFill>
          <a:blip r:embed="rId3">
            <a:alphaModFix/>
          </a:blip>
          <a:stretch>
            <a:fillRect/>
          </a:stretch>
        </p:blipFill>
        <p:spPr>
          <a:xfrm>
            <a:off x="845388" y="1951676"/>
            <a:ext cx="7453236" cy="2571749"/>
          </a:xfrm>
          <a:prstGeom prst="rect">
            <a:avLst/>
          </a:prstGeom>
          <a:noFill/>
          <a:ln>
            <a:noFill/>
          </a:ln>
        </p:spPr>
      </p:pic>
      <p:sp>
        <p:nvSpPr>
          <p:cNvPr id="108" name="Google Shape;108;p18"/>
          <p:cNvSpPr txBox="1"/>
          <p:nvPr/>
        </p:nvSpPr>
        <p:spPr>
          <a:xfrm>
            <a:off x="0" y="4749900"/>
            <a:ext cx="847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chemeClr val="dk2"/>
                </a:solidFill>
              </a:rPr>
              <a:t>Krizhevsky, Alex, Ilya Sutskever, and Geoffrey E. Hinton. "Imagenet classification with deep convolutional neural networks." Advances in neural information processing systems. 2012.</a:t>
            </a:r>
            <a:endParaRPr sz="90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 Statement</a:t>
            </a:r>
            <a:endParaRPr b="1"/>
          </a:p>
        </p:txBody>
      </p:sp>
      <p:sp>
        <p:nvSpPr>
          <p:cNvPr id="114" name="Google Shape;114;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are the problems with </a:t>
            </a:r>
            <a:r>
              <a:rPr b="1" lang="en"/>
              <a:t>Machine Learning Frameworks</a:t>
            </a:r>
            <a:r>
              <a:rPr lang="en"/>
              <a:t>?</a:t>
            </a:r>
            <a:endParaRPr/>
          </a:p>
          <a:p>
            <a:pPr indent="0" lvl="0" marL="457200" rtl="0" algn="l">
              <a:spcBef>
                <a:spcPts val="1600"/>
              </a:spcBef>
              <a:spcAft>
                <a:spcPts val="0"/>
              </a:spcAft>
              <a:buNone/>
            </a:pPr>
            <a:r>
              <a:rPr b="1" lang="en">
                <a:solidFill>
                  <a:srgbClr val="FF0000"/>
                </a:solidFill>
                <a:highlight>
                  <a:srgbClr val="FFFFFF"/>
                </a:highlight>
              </a:rPr>
              <a:t>✖ Performance</a:t>
            </a:r>
            <a:endParaRPr sz="1800"/>
          </a:p>
          <a:p>
            <a:pPr indent="-342900" lvl="1" marL="1371600" rtl="0" algn="l">
              <a:spcBef>
                <a:spcPts val="0"/>
              </a:spcBef>
              <a:spcAft>
                <a:spcPts val="0"/>
              </a:spcAft>
              <a:buSzPts val="1800"/>
              <a:buChar char="○"/>
            </a:pPr>
            <a:r>
              <a:rPr lang="en" sz="1800"/>
              <a:t>Implementing </a:t>
            </a:r>
            <a:r>
              <a:rPr b="1" lang="en" sz="1800"/>
              <a:t>NEW</a:t>
            </a:r>
            <a:r>
              <a:rPr lang="en" sz="1800"/>
              <a:t> operators using </a:t>
            </a:r>
            <a:r>
              <a:rPr b="1" lang="en" sz="1800"/>
              <a:t>EXISTING</a:t>
            </a:r>
            <a:r>
              <a:rPr lang="en" sz="1800"/>
              <a:t> ones are </a:t>
            </a:r>
            <a:r>
              <a:rPr b="1" lang="en" sz="1800">
                <a:solidFill>
                  <a:srgbClr val="FF0000"/>
                </a:solidFill>
              </a:rPr>
              <a:t>costly</a:t>
            </a:r>
            <a:r>
              <a:rPr lang="en" sz="1800"/>
              <a:t>.</a:t>
            </a:r>
            <a:endParaRPr sz="1800"/>
          </a:p>
          <a:p>
            <a:pPr indent="-342900" lvl="1" marL="1371600" rtl="0" algn="l">
              <a:spcBef>
                <a:spcPts val="0"/>
              </a:spcBef>
              <a:spcAft>
                <a:spcPts val="0"/>
              </a:spcAft>
              <a:buSzPts val="1800"/>
              <a:buChar char="○"/>
            </a:pPr>
            <a:r>
              <a:rPr b="1" lang="en" sz="1800"/>
              <a:t>EXISTING</a:t>
            </a:r>
            <a:r>
              <a:rPr lang="en" sz="1800"/>
              <a:t> operators </a:t>
            </a:r>
            <a:r>
              <a:rPr b="1" lang="en" sz="1800">
                <a:solidFill>
                  <a:srgbClr val="FF0000"/>
                </a:solidFill>
              </a:rPr>
              <a:t>CANNOT guarantee </a:t>
            </a:r>
            <a:endParaRPr b="1" sz="1800">
              <a:solidFill>
                <a:srgbClr val="FF0000"/>
              </a:solidFill>
            </a:endParaRPr>
          </a:p>
          <a:p>
            <a:pPr indent="0" lvl="0" marL="1371600" rtl="0" algn="l">
              <a:spcBef>
                <a:spcPts val="0"/>
              </a:spcBef>
              <a:spcAft>
                <a:spcPts val="0"/>
              </a:spcAft>
              <a:buNone/>
            </a:pPr>
            <a:r>
              <a:rPr b="1" lang="en" sz="1800">
                <a:solidFill>
                  <a:srgbClr val="FF0000"/>
                </a:solidFill>
              </a:rPr>
              <a:t>best performance</a:t>
            </a:r>
            <a:r>
              <a:rPr lang="en" sz="1800"/>
              <a:t> for every input case </a:t>
            </a:r>
            <a:r>
              <a:rPr lang="en"/>
              <a:t>(dimensions, data types, ...</a:t>
            </a:r>
            <a:r>
              <a:rPr lang="en" sz="1800"/>
              <a:t>).</a:t>
            </a:r>
            <a:endParaRPr sz="1800"/>
          </a:p>
          <a:p>
            <a:pPr indent="0" lvl="0" marL="457200" rtl="0" algn="l">
              <a:spcBef>
                <a:spcPts val="0"/>
              </a:spcBef>
              <a:spcAft>
                <a:spcPts val="0"/>
              </a:spcAft>
              <a:buNone/>
            </a:pPr>
            <a:r>
              <a:rPr b="1" lang="en">
                <a:solidFill>
                  <a:srgbClr val="FF0000"/>
                </a:solidFill>
                <a:highlight>
                  <a:srgbClr val="FFFFFF"/>
                </a:highlight>
              </a:rPr>
              <a:t>✖ Hardware Backend Portability</a:t>
            </a:r>
            <a:endParaRPr sz="1800"/>
          </a:p>
          <a:p>
            <a:pPr indent="-342900" lvl="1" marL="1371600" rtl="0" algn="l">
              <a:spcBef>
                <a:spcPts val="0"/>
              </a:spcBef>
              <a:spcAft>
                <a:spcPts val="0"/>
              </a:spcAft>
              <a:buSzPts val="1800"/>
              <a:buChar char="○"/>
            </a:pPr>
            <a:r>
              <a:rPr lang="en" sz="1800"/>
              <a:t>Many hardwares targeting machine learning workloads.</a:t>
            </a:r>
            <a:endParaRPr sz="1800"/>
          </a:p>
          <a:p>
            <a:pPr indent="-342900" lvl="1" marL="1371600" rtl="0" algn="l">
              <a:spcBef>
                <a:spcPts val="0"/>
              </a:spcBef>
              <a:spcAft>
                <a:spcPts val="0"/>
              </a:spcAft>
              <a:buSzPts val="1800"/>
              <a:buChar char="○"/>
            </a:pPr>
            <a:r>
              <a:rPr lang="en" sz="1800"/>
              <a:t>E.g., CPUs, GPUs, TPU, FPGAs, ASICs …</a:t>
            </a:r>
            <a:endParaRPr sz="1800"/>
          </a:p>
          <a:p>
            <a:pPr indent="-342900" lvl="1" marL="1371600" rtl="0" algn="l">
              <a:spcBef>
                <a:spcPts val="0"/>
              </a:spcBef>
              <a:spcAft>
                <a:spcPts val="0"/>
              </a:spcAft>
              <a:buSzPts val="1800"/>
              <a:buChar char="○"/>
            </a:pPr>
            <a:r>
              <a:rPr lang="en" sz="1800"/>
              <a:t>Different hardwares require </a:t>
            </a:r>
            <a:r>
              <a:rPr b="1" lang="en" sz="1800"/>
              <a:t>different management policy</a:t>
            </a:r>
            <a:r>
              <a:rPr lang="en" sz="1800"/>
              <a:t>.</a:t>
            </a:r>
            <a:endParaRPr sz="1800"/>
          </a:p>
          <a:p>
            <a:pPr indent="-342900" lvl="1" marL="1371600" rtl="0" algn="l">
              <a:spcBef>
                <a:spcPts val="0"/>
              </a:spcBef>
              <a:spcAft>
                <a:spcPts val="0"/>
              </a:spcAft>
              <a:buSzPts val="1800"/>
              <a:buChar char="○"/>
            </a:pPr>
            <a:r>
              <a:rPr b="1" lang="en" sz="1800">
                <a:solidFill>
                  <a:srgbClr val="FF0000"/>
                </a:solidFill>
              </a:rPr>
              <a:t>Hard</a:t>
            </a:r>
            <a:r>
              <a:rPr lang="en" sz="1800"/>
              <a:t> for those frameworks </a:t>
            </a:r>
            <a:r>
              <a:rPr b="1" lang="en" sz="1800">
                <a:solidFill>
                  <a:srgbClr val="FF0000"/>
                </a:solidFill>
              </a:rPr>
              <a:t>to be ported to new hardwares</a:t>
            </a:r>
            <a:r>
              <a:rPr lang="en" sz="1800"/>
              <a:t>.</a:t>
            </a:r>
            <a:endParaRPr b="1" sz="1800">
              <a:solidFill>
                <a:srgbClr val="FF0000"/>
              </a:solidFill>
            </a:endParaRPr>
          </a:p>
        </p:txBody>
      </p:sp>
      <p:sp>
        <p:nvSpPr>
          <p:cNvPr id="115" name="Google Shape;115;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 </a:t>
            </a:r>
            <a:r>
              <a:rPr b="1" lang="en"/>
              <a:t>Performance</a:t>
            </a:r>
            <a:endParaRPr b="1"/>
          </a:p>
        </p:txBody>
      </p:sp>
      <p:sp>
        <p:nvSpPr>
          <p:cNvPr id="121" name="Google Shape;121;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t>
            </a:r>
            <a:r>
              <a:rPr i="1" lang="en"/>
              <a:t>Implementing </a:t>
            </a:r>
            <a:r>
              <a:rPr b="1" i="1" lang="en"/>
              <a:t>NEW</a:t>
            </a:r>
            <a:r>
              <a:rPr i="1" lang="en"/>
              <a:t> operators using </a:t>
            </a:r>
            <a:r>
              <a:rPr b="1" i="1" lang="en"/>
              <a:t>EXISTING</a:t>
            </a:r>
            <a:r>
              <a:rPr i="1" lang="en"/>
              <a:t> ones are </a:t>
            </a:r>
            <a:r>
              <a:rPr b="1" i="1" lang="en">
                <a:solidFill>
                  <a:srgbClr val="FF0000"/>
                </a:solidFill>
              </a:rPr>
              <a:t>costly</a:t>
            </a:r>
            <a:r>
              <a:rPr lang="en"/>
              <a:t>.”</a:t>
            </a:r>
            <a:endParaRPr/>
          </a:p>
          <a:p>
            <a:pPr indent="0" lvl="0" marL="0" rtl="0" algn="l">
              <a:spcBef>
                <a:spcPts val="1600"/>
              </a:spcBef>
              <a:spcAft>
                <a:spcPts val="1600"/>
              </a:spcAft>
              <a:buNone/>
            </a:pPr>
            <a:r>
              <a:t/>
            </a:r>
            <a:endParaRPr/>
          </a:p>
        </p:txBody>
      </p:sp>
      <p:sp>
        <p:nvSpPr>
          <p:cNvPr id="122" name="Google Shape;12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pic>
        <p:nvPicPr>
          <p:cNvPr id="123" name="Google Shape;123;p20"/>
          <p:cNvPicPr preferRelativeResize="0"/>
          <p:nvPr/>
        </p:nvPicPr>
        <p:blipFill>
          <a:blip r:embed="rId3">
            <a:alphaModFix/>
          </a:blip>
          <a:stretch>
            <a:fillRect/>
          </a:stretch>
        </p:blipFill>
        <p:spPr>
          <a:xfrm>
            <a:off x="311700" y="1717000"/>
            <a:ext cx="6754226" cy="2668675"/>
          </a:xfrm>
          <a:prstGeom prst="rect">
            <a:avLst/>
          </a:prstGeom>
          <a:noFill/>
          <a:ln>
            <a:noFill/>
          </a:ln>
        </p:spPr>
      </p:pic>
      <p:sp>
        <p:nvSpPr>
          <p:cNvPr id="124" name="Google Shape;124;p20"/>
          <p:cNvSpPr txBox="1"/>
          <p:nvPr/>
        </p:nvSpPr>
        <p:spPr>
          <a:xfrm>
            <a:off x="311713" y="4385675"/>
            <a:ext cx="6754200" cy="50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FF0000"/>
                </a:solidFill>
              </a:rPr>
              <a:t>Extra Overheads</a:t>
            </a:r>
            <a:r>
              <a:rPr lang="en" sz="1800">
                <a:solidFill>
                  <a:srgbClr val="FF0000"/>
                </a:solidFill>
              </a:rPr>
              <a:t> for </a:t>
            </a:r>
            <a:r>
              <a:rPr b="1" lang="en" sz="1800">
                <a:solidFill>
                  <a:srgbClr val="FF0000"/>
                </a:solidFill>
              </a:rPr>
              <a:t>Splitting/Joining Threads</a:t>
            </a:r>
            <a:r>
              <a:rPr lang="en" sz="1800">
                <a:solidFill>
                  <a:srgbClr val="FF0000"/>
                </a:solidFill>
              </a:rPr>
              <a:t> &amp; </a:t>
            </a:r>
            <a:r>
              <a:rPr b="1" lang="en" sz="1800">
                <a:solidFill>
                  <a:srgbClr val="FF0000"/>
                </a:solidFill>
              </a:rPr>
              <a:t>Reading/Writing</a:t>
            </a:r>
            <a:r>
              <a:rPr lang="en" sz="1800">
                <a:solidFill>
                  <a:srgbClr val="FF0000"/>
                </a:solidFill>
              </a:rPr>
              <a:t> </a:t>
            </a:r>
            <a:r>
              <a:rPr lang="en" sz="1800">
                <a:solidFill>
                  <a:srgbClr val="FF0000"/>
                </a:solidFill>
                <a:latin typeface="Cambria"/>
                <a:ea typeface="Cambria"/>
                <a:cs typeface="Cambria"/>
                <a:sym typeface="Cambria"/>
              </a:rPr>
              <a:t>tmp</a:t>
            </a:r>
            <a:endParaRPr sz="1800">
              <a:solidFill>
                <a:srgbClr val="FF0000"/>
              </a:solidFill>
              <a:latin typeface="Cambria"/>
              <a:ea typeface="Cambria"/>
              <a:cs typeface="Cambria"/>
              <a:sym typeface="Cambr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Problem Statement</a:t>
            </a:r>
            <a:endParaRPr b="1"/>
          </a:p>
        </p:txBody>
      </p:sp>
      <p:sp>
        <p:nvSpPr>
          <p:cNvPr id="130" name="Google Shape;130;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 what are the problems with </a:t>
            </a:r>
            <a:r>
              <a:rPr b="1" lang="en"/>
              <a:t>Machine Learning Frameworks</a:t>
            </a:r>
            <a:r>
              <a:rPr lang="en"/>
              <a:t>?</a:t>
            </a:r>
            <a:endParaRPr/>
          </a:p>
          <a:p>
            <a:pPr indent="0" lvl="0" marL="457200" rtl="0" algn="l">
              <a:spcBef>
                <a:spcPts val="1600"/>
              </a:spcBef>
              <a:spcAft>
                <a:spcPts val="0"/>
              </a:spcAft>
              <a:buNone/>
            </a:pPr>
            <a:r>
              <a:rPr b="1" lang="en">
                <a:solidFill>
                  <a:srgbClr val="FF0000"/>
                </a:solidFill>
                <a:highlight>
                  <a:srgbClr val="FFFFFF"/>
                </a:highlight>
              </a:rPr>
              <a:t>✖ Performance</a:t>
            </a:r>
            <a:endParaRPr sz="1800"/>
          </a:p>
          <a:p>
            <a:pPr indent="-342900" lvl="1" marL="1371600" rtl="0" algn="l">
              <a:spcBef>
                <a:spcPts val="0"/>
              </a:spcBef>
              <a:spcAft>
                <a:spcPts val="0"/>
              </a:spcAft>
              <a:buSzPts val="1800"/>
              <a:buChar char="○"/>
            </a:pPr>
            <a:r>
              <a:rPr lang="en" sz="1800"/>
              <a:t>Implementing </a:t>
            </a:r>
            <a:r>
              <a:rPr b="1" lang="en" sz="1800"/>
              <a:t>NEW</a:t>
            </a:r>
            <a:r>
              <a:rPr lang="en" sz="1800"/>
              <a:t> operators using </a:t>
            </a:r>
            <a:r>
              <a:rPr b="1" lang="en" sz="1800"/>
              <a:t>EXISTING</a:t>
            </a:r>
            <a:r>
              <a:rPr lang="en" sz="1800"/>
              <a:t> ones are </a:t>
            </a:r>
            <a:r>
              <a:rPr b="1" lang="en" sz="1800">
                <a:solidFill>
                  <a:srgbClr val="FF0000"/>
                </a:solidFill>
              </a:rPr>
              <a:t>costly</a:t>
            </a:r>
            <a:r>
              <a:rPr lang="en" sz="1800"/>
              <a:t>.</a:t>
            </a:r>
            <a:endParaRPr sz="1800"/>
          </a:p>
          <a:p>
            <a:pPr indent="-342900" lvl="1" marL="1371600" rtl="0" algn="l">
              <a:spcBef>
                <a:spcPts val="0"/>
              </a:spcBef>
              <a:spcAft>
                <a:spcPts val="0"/>
              </a:spcAft>
              <a:buSzPts val="1800"/>
              <a:buChar char="○"/>
            </a:pPr>
            <a:r>
              <a:rPr b="1" lang="en" sz="1800"/>
              <a:t>EXISTING</a:t>
            </a:r>
            <a:r>
              <a:rPr lang="en" sz="1800"/>
              <a:t> operators </a:t>
            </a:r>
            <a:r>
              <a:rPr b="1" lang="en" sz="1800">
                <a:solidFill>
                  <a:srgbClr val="FF0000"/>
                </a:solidFill>
              </a:rPr>
              <a:t>CANNOT guarantee </a:t>
            </a:r>
            <a:endParaRPr b="1" sz="1800">
              <a:solidFill>
                <a:srgbClr val="FF0000"/>
              </a:solidFill>
            </a:endParaRPr>
          </a:p>
          <a:p>
            <a:pPr indent="0" lvl="0" marL="1371600" rtl="0" algn="l">
              <a:spcBef>
                <a:spcPts val="0"/>
              </a:spcBef>
              <a:spcAft>
                <a:spcPts val="0"/>
              </a:spcAft>
              <a:buNone/>
            </a:pPr>
            <a:r>
              <a:rPr b="1" lang="en" sz="1800">
                <a:solidFill>
                  <a:srgbClr val="FF0000"/>
                </a:solidFill>
              </a:rPr>
              <a:t>best performance</a:t>
            </a:r>
            <a:r>
              <a:rPr lang="en" sz="1800"/>
              <a:t> for every input case </a:t>
            </a:r>
            <a:r>
              <a:rPr lang="en"/>
              <a:t>(dimensions, data types, ...</a:t>
            </a:r>
            <a:r>
              <a:rPr lang="en" sz="1800"/>
              <a:t>).</a:t>
            </a:r>
            <a:endParaRPr sz="1800"/>
          </a:p>
          <a:p>
            <a:pPr indent="0" lvl="0" marL="457200" rtl="0" algn="l">
              <a:spcBef>
                <a:spcPts val="0"/>
              </a:spcBef>
              <a:spcAft>
                <a:spcPts val="0"/>
              </a:spcAft>
              <a:buNone/>
            </a:pPr>
            <a:r>
              <a:rPr b="1" lang="en">
                <a:solidFill>
                  <a:srgbClr val="FF0000"/>
                </a:solidFill>
                <a:highlight>
                  <a:srgbClr val="FFFFFF"/>
                </a:highlight>
              </a:rPr>
              <a:t>✖ Hardware Backend Portability</a:t>
            </a:r>
            <a:endParaRPr sz="1800"/>
          </a:p>
          <a:p>
            <a:pPr indent="-342900" lvl="1" marL="1371600" rtl="0" algn="l">
              <a:spcBef>
                <a:spcPts val="0"/>
              </a:spcBef>
              <a:spcAft>
                <a:spcPts val="0"/>
              </a:spcAft>
              <a:buSzPts val="1800"/>
              <a:buChar char="○"/>
            </a:pPr>
            <a:r>
              <a:rPr lang="en" sz="1800"/>
              <a:t>Many hardwares targeting machine learning workloads.</a:t>
            </a:r>
            <a:endParaRPr sz="1800"/>
          </a:p>
          <a:p>
            <a:pPr indent="-342900" lvl="1" marL="1371600" rtl="0" algn="l">
              <a:spcBef>
                <a:spcPts val="0"/>
              </a:spcBef>
              <a:spcAft>
                <a:spcPts val="0"/>
              </a:spcAft>
              <a:buSzPts val="1800"/>
              <a:buChar char="○"/>
            </a:pPr>
            <a:r>
              <a:rPr lang="en" sz="1800"/>
              <a:t>E.g., CPUs, GPUs, TPU, FPGAs, ASICs …</a:t>
            </a:r>
            <a:endParaRPr sz="1800"/>
          </a:p>
          <a:p>
            <a:pPr indent="-342900" lvl="1" marL="1371600" rtl="0" algn="l">
              <a:spcBef>
                <a:spcPts val="0"/>
              </a:spcBef>
              <a:spcAft>
                <a:spcPts val="0"/>
              </a:spcAft>
              <a:buSzPts val="1800"/>
              <a:buChar char="○"/>
            </a:pPr>
            <a:r>
              <a:rPr lang="en" sz="1800"/>
              <a:t>Different hardwares require </a:t>
            </a:r>
            <a:r>
              <a:rPr b="1" lang="en" sz="1800"/>
              <a:t>different management policy</a:t>
            </a:r>
            <a:r>
              <a:rPr lang="en" sz="1800"/>
              <a:t>.</a:t>
            </a:r>
            <a:endParaRPr sz="1800"/>
          </a:p>
          <a:p>
            <a:pPr indent="-342900" lvl="1" marL="1371600" rtl="0" algn="l">
              <a:spcBef>
                <a:spcPts val="0"/>
              </a:spcBef>
              <a:spcAft>
                <a:spcPts val="0"/>
              </a:spcAft>
              <a:buSzPts val="1800"/>
              <a:buChar char="○"/>
            </a:pPr>
            <a:r>
              <a:rPr b="1" lang="en" sz="1800">
                <a:solidFill>
                  <a:srgbClr val="FF0000"/>
                </a:solidFill>
              </a:rPr>
              <a:t>Hard</a:t>
            </a:r>
            <a:r>
              <a:rPr lang="en" sz="1800"/>
              <a:t> for those frameworks </a:t>
            </a:r>
            <a:r>
              <a:rPr b="1" lang="en" sz="1800">
                <a:solidFill>
                  <a:srgbClr val="FF0000"/>
                </a:solidFill>
              </a:rPr>
              <a:t>to be ported to new hardwares</a:t>
            </a:r>
            <a:r>
              <a:rPr lang="en" sz="1800"/>
              <a:t>.</a:t>
            </a:r>
            <a:endParaRPr sz="1800"/>
          </a:p>
        </p:txBody>
      </p:sp>
      <p:sp>
        <p:nvSpPr>
          <p:cNvPr id="131" name="Google Shape;131;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latin typeface="Arial"/>
                <a:ea typeface="Arial"/>
                <a:cs typeface="Arial"/>
                <a:sym typeface="Arial"/>
              </a:rPr>
              <a:t>‹#›</a:t>
            </a:fld>
            <a:endParaRPr>
              <a:solidFill>
                <a:schemeClr val="dk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