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8" r:id="rId3"/>
    <p:sldId id="257" r:id="rId4"/>
    <p:sldId id="275" r:id="rId5"/>
    <p:sldId id="260" r:id="rId6"/>
    <p:sldId id="276" r:id="rId7"/>
    <p:sldId id="278" r:id="rId8"/>
    <p:sldId id="279" r:id="rId9"/>
    <p:sldId id="281" r:id="rId10"/>
    <p:sldId id="280" r:id="rId11"/>
    <p:sldId id="282" r:id="rId12"/>
    <p:sldId id="283" r:id="rId13"/>
    <p:sldId id="284" r:id="rId14"/>
    <p:sldId id="285" r:id="rId15"/>
    <p:sldId id="286" r:id="rId16"/>
    <p:sldId id="288" r:id="rId17"/>
    <p:sldId id="287" r:id="rId18"/>
    <p:sldId id="289" r:id="rId19"/>
    <p:sldId id="290" r:id="rId20"/>
    <p:sldId id="291" r:id="rId21"/>
    <p:sldId id="292" r:id="rId22"/>
    <p:sldId id="293" r:id="rId23"/>
    <p:sldId id="294" r:id="rId24"/>
    <p:sldId id="271" r:id="rId25"/>
    <p:sldId id="296" r:id="rId26"/>
    <p:sldId id="295" r:id="rId27"/>
    <p:sldId id="298" r:id="rId28"/>
    <p:sldId id="299" r:id="rId29"/>
    <p:sldId id="297" r:id="rId30"/>
    <p:sldId id="300" r:id="rId31"/>
    <p:sldId id="302" r:id="rId32"/>
    <p:sldId id="303" r:id="rId33"/>
    <p:sldId id="304" r:id="rId34"/>
    <p:sldId id="311" r:id="rId35"/>
    <p:sldId id="305" r:id="rId36"/>
    <p:sldId id="306" r:id="rId37"/>
    <p:sldId id="307" r:id="rId38"/>
    <p:sldId id="308" r:id="rId39"/>
    <p:sldId id="309" r:id="rId40"/>
    <p:sldId id="310" r:id="rId41"/>
    <p:sldId id="313" r:id="rId42"/>
    <p:sldId id="312" r:id="rId43"/>
    <p:sldId id="318" r:id="rId44"/>
    <p:sldId id="319" r:id="rId45"/>
    <p:sldId id="314" r:id="rId46"/>
    <p:sldId id="259" r:id="rId47"/>
    <p:sldId id="320" r:id="rId48"/>
    <p:sldId id="321" r:id="rId49"/>
    <p:sldId id="316" r:id="rId50"/>
    <p:sldId id="324" r:id="rId51"/>
    <p:sldId id="325" r:id="rId52"/>
    <p:sldId id="326" r:id="rId53"/>
    <p:sldId id="323" r:id="rId54"/>
    <p:sldId id="274" r:id="rId55"/>
    <p:sldId id="277" r:id="rId56"/>
    <p:sldId id="301" r:id="rId57"/>
    <p:sldId id="315" r:id="rId58"/>
    <p:sldId id="322" r:id="rId59"/>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2700E4-A1F9-2742-A02D-7974E48A4DE6}">
          <p14:sldIdLst>
            <p14:sldId id="256"/>
            <p14:sldId id="258"/>
          </p14:sldIdLst>
        </p14:section>
        <p14:section name="Motivation" id="{B25C9E1F-C546-E542-97AC-C2F3AE49868B}">
          <p14:sldIdLst>
            <p14:sldId id="257"/>
          </p14:sldIdLst>
        </p14:section>
        <p14:section name="Halide &amp; TVM" id="{34084BB6-87C6-0C4F-9549-83BC2CDB6A1C}">
          <p14:sldIdLst>
            <p14:sldId id="275"/>
            <p14:sldId id="260"/>
            <p14:sldId id="276"/>
            <p14:sldId id="278"/>
            <p14:sldId id="279"/>
            <p14:sldId id="281"/>
            <p14:sldId id="280"/>
            <p14:sldId id="282"/>
            <p14:sldId id="283"/>
            <p14:sldId id="284"/>
            <p14:sldId id="285"/>
            <p14:sldId id="286"/>
            <p14:sldId id="288"/>
            <p14:sldId id="287"/>
            <p14:sldId id="289"/>
            <p14:sldId id="290"/>
            <p14:sldId id="291"/>
            <p14:sldId id="292"/>
            <p14:sldId id="293"/>
            <p14:sldId id="294"/>
          </p14:sldIdLst>
        </p14:section>
        <p14:section name="DietCode" id="{8535CD58-F776-6D43-BB35-0BED238858DA}">
          <p14:sldIdLst>
            <p14:sldId id="271"/>
            <p14:sldId id="296"/>
            <p14:sldId id="295"/>
            <p14:sldId id="298"/>
            <p14:sldId id="299"/>
            <p14:sldId id="297"/>
            <p14:sldId id="300"/>
            <p14:sldId id="302"/>
            <p14:sldId id="303"/>
            <p14:sldId id="304"/>
            <p14:sldId id="311"/>
            <p14:sldId id="305"/>
            <p14:sldId id="306"/>
            <p14:sldId id="307"/>
            <p14:sldId id="308"/>
            <p14:sldId id="309"/>
            <p14:sldId id="310"/>
            <p14:sldId id="313"/>
            <p14:sldId id="312"/>
          </p14:sldIdLst>
        </p14:section>
        <p14:section name="MLIR" id="{5B056D48-B0B8-FA4E-BFED-B80391282273}">
          <p14:sldIdLst>
            <p14:sldId id="318"/>
            <p14:sldId id="319"/>
            <p14:sldId id="314"/>
            <p14:sldId id="259"/>
            <p14:sldId id="320"/>
            <p14:sldId id="321"/>
            <p14:sldId id="316"/>
            <p14:sldId id="324"/>
            <p14:sldId id="325"/>
            <p14:sldId id="326"/>
          </p14:sldIdLst>
        </p14:section>
        <p14:section name="Conclusions" id="{D8F68090-ADDF-EF46-8F16-3A2A1BAE38C8}">
          <p14:sldIdLst>
            <p14:sldId id="323"/>
          </p14:sldIdLst>
        </p14:section>
        <p14:section name="Scratchpad" id="{1704A9C1-744D-A841-87B6-99B7FF58340A}">
          <p14:sldIdLst>
            <p14:sldId id="274"/>
            <p14:sldId id="277"/>
            <p14:sldId id="301"/>
            <p14:sldId id="315"/>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6257"/>
  </p:normalViewPr>
  <p:slideViewPr>
    <p:cSldViewPr snapToGrid="0" snapToObjects="1">
      <p:cViewPr varScale="1">
        <p:scale>
          <a:sx n="125" d="100"/>
          <a:sy n="125" d="100"/>
        </p:scale>
        <p:origin x="7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EC563-C9E9-6C4D-9B52-0F9CEF361F31}" type="datetimeFigureOut">
              <a:rPr lang="en-US" smtClean="0"/>
              <a:t>5/30/22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3557B-9019-8549-BF57-6118D6901CB9}" type="slidenum">
              <a:rPr lang="en-US" smtClean="0"/>
              <a:t>‹#›</a:t>
            </a:fld>
            <a:endParaRPr lang="en-US"/>
          </a:p>
        </p:txBody>
      </p:sp>
    </p:spTree>
    <p:extLst>
      <p:ext uri="{BB962C8B-B14F-4D97-AF65-F5344CB8AC3E}">
        <p14:creationId xmlns:p14="http://schemas.microsoft.com/office/powerpoint/2010/main" val="408486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3557B-9019-8549-BF57-6118D6901CB9}" type="slidenum">
              <a:rPr lang="en-US" smtClean="0"/>
              <a:t>8</a:t>
            </a:fld>
            <a:endParaRPr lang="en-US"/>
          </a:p>
        </p:txBody>
      </p:sp>
    </p:spTree>
    <p:extLst>
      <p:ext uri="{BB962C8B-B14F-4D97-AF65-F5344CB8AC3E}">
        <p14:creationId xmlns:p14="http://schemas.microsoft.com/office/powerpoint/2010/main" val="278975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We use DietCode to auto-schedule the dense layers extracted from the BERT model, which is a state-of-the-art language modelling application. The sequence length we use is uniformly sampled within the range of [1, 128].</a:t>
            </a:r>
          </a:p>
          <a:p>
            <a:pPr marL="285750" indent="-285750">
              <a:buFont typeface="Arial" panose="020B0604020202020204" pitchFamily="34" charset="0"/>
              <a:buChar char="•"/>
            </a:pPr>
            <a:r>
              <a:rPr lang="en-US" dirty="0"/>
              <a:t>We observe that with those sampled sequence lengths. DietCode delivers on average 30% better than Ansor, the current auto-scheduler design in TVM, in terms of performance, and 5% better than the cuBLAS Vendor library. Furthermore, since DietCode only needs to auto-schedule once and for all shape instances. Its auto-scheduling time is 5.6x less than Ansor.</a:t>
            </a:r>
          </a:p>
        </p:txBody>
      </p:sp>
      <p:sp>
        <p:nvSpPr>
          <p:cNvPr id="4" name="Slide Number Placeholder 3"/>
          <p:cNvSpPr>
            <a:spLocks noGrp="1"/>
          </p:cNvSpPr>
          <p:nvPr>
            <p:ph type="sldNum" sz="quarter" idx="5"/>
          </p:nvPr>
        </p:nvSpPr>
        <p:spPr/>
        <p:txBody>
          <a:bodyPr/>
          <a:lstStyle/>
          <a:p>
            <a:fld id="{3B7034C7-4B94-9B48-A7A9-523ECB9758BE}" type="slidenum">
              <a:rPr lang="en-US" smtClean="0"/>
              <a:t>40</a:t>
            </a:fld>
            <a:endParaRPr lang="en-US"/>
          </a:p>
        </p:txBody>
      </p:sp>
    </p:spTree>
    <p:extLst>
      <p:ext uri="{BB962C8B-B14F-4D97-AF65-F5344CB8AC3E}">
        <p14:creationId xmlns:p14="http://schemas.microsoft.com/office/powerpoint/2010/main" val="61555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make it even more exciting, DietCode also supports workloads with multiple dynamic axes.</a:t>
            </a:r>
          </a:p>
          <a:p>
            <a:pPr marL="285750" indent="-285750">
              <a:buFont typeface="Arial" panose="020B0604020202020204" pitchFamily="34" charset="0"/>
              <a:buChar char="•"/>
            </a:pPr>
            <a:r>
              <a:rPr lang="en-US" dirty="0"/>
              <a:t>We auto-schedule the batched matrix multiply layers extracted from the BERT model, with a spatial axis and a dynamic axis being dynamic.</a:t>
            </a:r>
          </a:p>
          <a:p>
            <a:pPr marL="285750" indent="-285750">
              <a:buFont typeface="Arial" panose="020B0604020202020204" pitchFamily="34" charset="0"/>
              <a:buChar char="•"/>
            </a:pPr>
            <a:r>
              <a:rPr lang="en-US" dirty="0"/>
              <a:t>As we can see from the result, across all the sequence lengths evaluated, DietCode delivers on average 24% better performance than Ansor and 15% better than Vendor. These results indicate that DietCode is a practical auto-scheduler for dynamic-shape workloads.</a:t>
            </a:r>
          </a:p>
        </p:txBody>
      </p:sp>
      <p:sp>
        <p:nvSpPr>
          <p:cNvPr id="4" name="Slide Number Placeholder 3"/>
          <p:cNvSpPr>
            <a:spLocks noGrp="1"/>
          </p:cNvSpPr>
          <p:nvPr>
            <p:ph type="sldNum" sz="quarter" idx="5"/>
          </p:nvPr>
        </p:nvSpPr>
        <p:spPr/>
        <p:txBody>
          <a:bodyPr/>
          <a:lstStyle/>
          <a:p>
            <a:fld id="{3B7034C7-4B94-9B48-A7A9-523ECB9758BE}" type="slidenum">
              <a:rPr lang="en-US" smtClean="0"/>
              <a:t>41</a:t>
            </a:fld>
            <a:endParaRPr lang="en-US"/>
          </a:p>
        </p:txBody>
      </p:sp>
    </p:spTree>
    <p:extLst>
      <p:ext uri="{BB962C8B-B14F-4D97-AF65-F5344CB8AC3E}">
        <p14:creationId xmlns:p14="http://schemas.microsoft.com/office/powerpoint/2010/main" val="264181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In this presentation, we present DietCode, an auto-scheduler for dynamic-shape workloads.</a:t>
            </a:r>
          </a:p>
          <a:p>
            <a:pPr marL="285750" indent="-285750">
              <a:buFont typeface="Arial" panose="020B0604020202020204" pitchFamily="34" charset="0"/>
              <a:buChar char="•"/>
            </a:pPr>
            <a:r>
              <a:rPr lang="en-US" dirty="0"/>
              <a:t>DietCode is based on two key ideas: Constructing a shape-generic search space that is composed of micro-kernels. Using a micro-kernel-based cost model that consists of a trainable micro-kernel cost and an analytical spatial generalization cost.</a:t>
            </a:r>
          </a:p>
          <a:p>
            <a:pPr marL="285750" indent="-285750">
              <a:buFont typeface="Arial" panose="020B0604020202020204" pitchFamily="34" charset="0"/>
              <a:buChar char="•"/>
            </a:pPr>
            <a:r>
              <a:rPr lang="en-US" dirty="0"/>
              <a:t>Our evaluation of DietCode shows that it only needs to auto-schedule once and for all shapes, leading to large reduction in the auto-scheduling time. Furthermore, it can deliver performance by up to 30% better than Ansor, the current auto-scheduler design in TVM, and 15% better than the </a:t>
            </a:r>
            <a:r>
              <a:rPr lang="en-US"/>
              <a:t>vendor library </a:t>
            </a:r>
            <a:r>
              <a:rPr lang="en-US" dirty="0"/>
              <a:t>on a modern GPU.</a:t>
            </a:r>
          </a:p>
          <a:p>
            <a:pPr marL="285750" indent="-285750">
              <a:buFont typeface="Arial" panose="020B0604020202020204" pitchFamily="34" charset="0"/>
              <a:buChar char="•"/>
            </a:pPr>
            <a:r>
              <a:rPr lang="en-US" dirty="0"/>
              <a:t>We are currently working on integrating DietCode as part of the TVM main branch.</a:t>
            </a:r>
          </a:p>
        </p:txBody>
      </p:sp>
      <p:sp>
        <p:nvSpPr>
          <p:cNvPr id="4" name="Slide Number Placeholder 3"/>
          <p:cNvSpPr>
            <a:spLocks noGrp="1"/>
          </p:cNvSpPr>
          <p:nvPr>
            <p:ph type="sldNum" sz="quarter" idx="5"/>
          </p:nvPr>
        </p:nvSpPr>
        <p:spPr/>
        <p:txBody>
          <a:bodyPr/>
          <a:lstStyle/>
          <a:p>
            <a:fld id="{3B7034C7-4B94-9B48-A7A9-523ECB9758BE}" type="slidenum">
              <a:rPr lang="en-US" smtClean="0"/>
              <a:t>42</a:t>
            </a:fld>
            <a:endParaRPr lang="en-US"/>
          </a:p>
        </p:txBody>
      </p:sp>
    </p:spTree>
    <p:extLst>
      <p:ext uri="{BB962C8B-B14F-4D97-AF65-F5344CB8AC3E}">
        <p14:creationId xmlns:p14="http://schemas.microsoft.com/office/powerpoint/2010/main" val="172442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A2608-7C80-C541-941A-3A987D25FDD3}" type="slidenum">
              <a:rPr lang="en-US" smtClean="0"/>
              <a:t>54</a:t>
            </a:fld>
            <a:endParaRPr lang="en-US"/>
          </a:p>
        </p:txBody>
      </p:sp>
    </p:spTree>
    <p:extLst>
      <p:ext uri="{BB962C8B-B14F-4D97-AF65-F5344CB8AC3E}">
        <p14:creationId xmlns:p14="http://schemas.microsoft.com/office/powerpoint/2010/main" val="335556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3557B-9019-8549-BF57-6118D6901CB9}" type="slidenum">
              <a:rPr lang="en-US" smtClean="0"/>
              <a:t>14</a:t>
            </a:fld>
            <a:endParaRPr lang="en-US"/>
          </a:p>
        </p:txBody>
      </p:sp>
    </p:spTree>
    <p:extLst>
      <p:ext uri="{BB962C8B-B14F-4D97-AF65-F5344CB8AC3E}">
        <p14:creationId xmlns:p14="http://schemas.microsoft.com/office/powerpoint/2010/main" val="82154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034C7-4B94-9B48-A7A9-523ECB9758BE}" type="slidenum">
              <a:rPr lang="en-US" smtClean="0"/>
              <a:t>24</a:t>
            </a:fld>
            <a:endParaRPr lang="en-US"/>
          </a:p>
        </p:txBody>
      </p:sp>
    </p:spTree>
    <p:extLst>
      <p:ext uri="{BB962C8B-B14F-4D97-AF65-F5344CB8AC3E}">
        <p14:creationId xmlns:p14="http://schemas.microsoft.com/office/powerpoint/2010/main" val="306047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address those two challenges, we propose DietCode, a new auto-scheduler framework that efficiently supports dynamic-shape workloads.</a:t>
            </a:r>
          </a:p>
          <a:p>
            <a:pPr marL="285750" indent="-285750">
              <a:buFont typeface="Arial" panose="020B0604020202020204" pitchFamily="34" charset="0"/>
              <a:buChar char="•"/>
            </a:pPr>
            <a:r>
              <a:rPr lang="en-US" dirty="0"/>
              <a:t>Due to the time limitation, in this presentation, we mainly focus on two key ideas, or submodules, of DietCode, namely the shape-generic search space and the micro-kernel based cost model.</a:t>
            </a:r>
          </a:p>
        </p:txBody>
      </p:sp>
      <p:sp>
        <p:nvSpPr>
          <p:cNvPr id="4" name="Slide Number Placeholder 3"/>
          <p:cNvSpPr>
            <a:spLocks noGrp="1"/>
          </p:cNvSpPr>
          <p:nvPr>
            <p:ph type="sldNum" sz="quarter" idx="5"/>
          </p:nvPr>
        </p:nvSpPr>
        <p:spPr/>
        <p:txBody>
          <a:bodyPr/>
          <a:lstStyle/>
          <a:p>
            <a:fld id="{3B7034C7-4B94-9B48-A7A9-523ECB9758BE}" type="slidenum">
              <a:rPr lang="en-US" smtClean="0"/>
              <a:t>34</a:t>
            </a:fld>
            <a:endParaRPr lang="en-US"/>
          </a:p>
        </p:txBody>
      </p:sp>
    </p:spTree>
    <p:extLst>
      <p:ext uri="{BB962C8B-B14F-4D97-AF65-F5344CB8AC3E}">
        <p14:creationId xmlns:p14="http://schemas.microsoft.com/office/powerpoint/2010/main" val="223828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Our first key idea, shape-generic search space, constructs a search space that is composed of micro-kernels. </a:t>
            </a:r>
          </a:p>
          <a:p>
            <a:pPr marL="285750" indent="-285750">
              <a:buFont typeface="Arial" panose="020B0604020202020204" pitchFamily="34" charset="0"/>
              <a:buChar char="•"/>
            </a:pPr>
            <a:r>
              <a:rPr lang="en-US" dirty="0"/>
              <a:t>Each micro-kernel does a tile of the entire compute and can be ported to all shapes of the same operator.</a:t>
            </a:r>
          </a:p>
          <a:p>
            <a:pPr marL="285750" indent="-285750">
              <a:buFont typeface="Arial" panose="020B0604020202020204" pitchFamily="34" charset="0"/>
              <a:buChar char="•"/>
            </a:pPr>
            <a:r>
              <a:rPr lang="en-US" dirty="0"/>
              <a:t>As an example, on the RHS of the slide, we are illustrating how the micro-kernel dense_128x128 can be used to realize the compute 1024x2304 by replicating itself 8x18 times along the spatial dimensions.</a:t>
            </a:r>
          </a:p>
          <a:p>
            <a:pPr marL="285750" indent="-285750">
              <a:buFont typeface="Arial" panose="020B0604020202020204" pitchFamily="34" charset="0"/>
              <a:buChar char="•"/>
            </a:pPr>
            <a:r>
              <a:rPr lang="en-US" dirty="0"/>
              <a:t>The micro-kernels are sampled mostly from the hardware constraints instead of the shape factors. Hence, they form a search space that is shape-generic.</a:t>
            </a:r>
          </a:p>
        </p:txBody>
      </p:sp>
      <p:sp>
        <p:nvSpPr>
          <p:cNvPr id="4" name="Slide Number Placeholder 3"/>
          <p:cNvSpPr>
            <a:spLocks noGrp="1"/>
          </p:cNvSpPr>
          <p:nvPr>
            <p:ph type="sldNum" sz="quarter" idx="5"/>
          </p:nvPr>
        </p:nvSpPr>
        <p:spPr/>
        <p:txBody>
          <a:bodyPr/>
          <a:lstStyle/>
          <a:p>
            <a:fld id="{3B7034C7-4B94-9B48-A7A9-523ECB9758BE}" type="slidenum">
              <a:rPr lang="en-US" smtClean="0"/>
              <a:t>35</a:t>
            </a:fld>
            <a:endParaRPr lang="en-US"/>
          </a:p>
        </p:txBody>
      </p:sp>
    </p:spTree>
    <p:extLst>
      <p:ext uri="{BB962C8B-B14F-4D97-AF65-F5344CB8AC3E}">
        <p14:creationId xmlns:p14="http://schemas.microsoft.com/office/powerpoint/2010/main" val="38371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second key idea, micro-kernel based cost model, is from the observation that the existing cost model, if trained on one shape, can be inaccurate on other shapes. As we can see from the RHS of the slide. As we vary the shape of the workload, the existing cost model is unable to capture the change in the compute throughputs.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further notice, however, that the compute throughputs exhibit predictable linear trend w.r.t. the shape dimensions.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therefore motivates us to build a new cost model that can be decomposed into two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B7034C7-4B94-9B48-A7A9-523ECB9758BE}" type="slidenum">
              <a:rPr lang="en-US" smtClean="0"/>
              <a:t>36</a:t>
            </a:fld>
            <a:endParaRPr lang="en-US"/>
          </a:p>
        </p:txBody>
      </p:sp>
    </p:spTree>
    <p:extLst>
      <p:ext uri="{BB962C8B-B14F-4D97-AF65-F5344CB8AC3E}">
        <p14:creationId xmlns:p14="http://schemas.microsoft.com/office/powerpoint/2010/main" val="191867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trainable micro-kernel cost that is modelled using </a:t>
            </a:r>
            <a:r>
              <a:rPr lang="en-US" dirty="0" err="1"/>
              <a:t>XGBoost</a:t>
            </a:r>
            <a:r>
              <a:rPr lang="en-US" dirty="0"/>
              <a:t>.</a:t>
            </a:r>
          </a:p>
        </p:txBody>
      </p:sp>
      <p:sp>
        <p:nvSpPr>
          <p:cNvPr id="4" name="Slide Number Placeholder 3"/>
          <p:cNvSpPr>
            <a:spLocks noGrp="1"/>
          </p:cNvSpPr>
          <p:nvPr>
            <p:ph type="sldNum" sz="quarter" idx="5"/>
          </p:nvPr>
        </p:nvSpPr>
        <p:spPr/>
        <p:txBody>
          <a:bodyPr/>
          <a:lstStyle/>
          <a:p>
            <a:fld id="{3B7034C7-4B94-9B48-A7A9-523ECB9758BE}" type="slidenum">
              <a:rPr lang="en-US" smtClean="0"/>
              <a:t>37</a:t>
            </a:fld>
            <a:endParaRPr lang="en-US"/>
          </a:p>
        </p:txBody>
      </p:sp>
    </p:spTree>
    <p:extLst>
      <p:ext uri="{BB962C8B-B14F-4D97-AF65-F5344CB8AC3E}">
        <p14:creationId xmlns:p14="http://schemas.microsoft.com/office/powerpoint/2010/main" val="411491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an analytical spatial generalization cost that is modelled using a linear function.</a:t>
            </a:r>
          </a:p>
        </p:txBody>
      </p:sp>
      <p:sp>
        <p:nvSpPr>
          <p:cNvPr id="4" name="Slide Number Placeholder 3"/>
          <p:cNvSpPr>
            <a:spLocks noGrp="1"/>
          </p:cNvSpPr>
          <p:nvPr>
            <p:ph type="sldNum" sz="quarter" idx="5"/>
          </p:nvPr>
        </p:nvSpPr>
        <p:spPr/>
        <p:txBody>
          <a:bodyPr/>
          <a:lstStyle/>
          <a:p>
            <a:fld id="{3B7034C7-4B94-9B48-A7A9-523ECB9758BE}" type="slidenum">
              <a:rPr lang="en-US" smtClean="0"/>
              <a:t>38</a:t>
            </a:fld>
            <a:endParaRPr lang="en-US"/>
          </a:p>
        </p:txBody>
      </p:sp>
    </p:spTree>
    <p:extLst>
      <p:ext uri="{BB962C8B-B14F-4D97-AF65-F5344CB8AC3E}">
        <p14:creationId xmlns:p14="http://schemas.microsoft.com/office/powerpoint/2010/main" val="118960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test the effectiveness of DietCode, we evaluate on a hardware platform equipped with a modern Tesla T4 GPU, CUDA 11.3 and cuDNN 8.3.</a:t>
            </a:r>
          </a:p>
        </p:txBody>
      </p:sp>
      <p:sp>
        <p:nvSpPr>
          <p:cNvPr id="4" name="Slide Number Placeholder 3"/>
          <p:cNvSpPr>
            <a:spLocks noGrp="1"/>
          </p:cNvSpPr>
          <p:nvPr>
            <p:ph type="sldNum" sz="quarter" idx="5"/>
          </p:nvPr>
        </p:nvSpPr>
        <p:spPr/>
        <p:txBody>
          <a:bodyPr/>
          <a:lstStyle/>
          <a:p>
            <a:fld id="{3B7034C7-4B94-9B48-A7A9-523ECB9758BE}" type="slidenum">
              <a:rPr lang="en-US" smtClean="0"/>
              <a:t>39</a:t>
            </a:fld>
            <a:endParaRPr lang="en-US"/>
          </a:p>
        </p:txBody>
      </p:sp>
    </p:spTree>
    <p:extLst>
      <p:ext uri="{BB962C8B-B14F-4D97-AF65-F5344CB8AC3E}">
        <p14:creationId xmlns:p14="http://schemas.microsoft.com/office/powerpoint/2010/main" val="141058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E198-D580-AA4A-8CF6-ECDD8F2C285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CB36B51-B49E-E54D-9168-3B1B14E23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C05C37E-B373-8C4A-A9EB-C5C5C596DE3F}"/>
              </a:ext>
            </a:extLst>
          </p:cNvPr>
          <p:cNvSpPr>
            <a:spLocks noGrp="1"/>
          </p:cNvSpPr>
          <p:nvPr>
            <p:ph type="dt" sz="half" idx="10"/>
          </p:nvPr>
        </p:nvSpPr>
        <p:spPr/>
        <p:txBody>
          <a:bodyPr/>
          <a:lstStyle/>
          <a:p>
            <a:fld id="{B7394559-E250-1748-9DD3-621AB4B40E0E}" type="datetime1">
              <a:rPr lang="en-US" smtClean="0"/>
              <a:t>5/30/22</a:t>
            </a:fld>
            <a:endParaRPr lang="en-US"/>
          </a:p>
        </p:txBody>
      </p:sp>
      <p:sp>
        <p:nvSpPr>
          <p:cNvPr id="5" name="Footer Placeholder 4">
            <a:extLst>
              <a:ext uri="{FF2B5EF4-FFF2-40B4-BE49-F238E27FC236}">
                <a16:creationId xmlns:a16="http://schemas.microsoft.com/office/drawing/2014/main" id="{B9B4FC43-8CA5-9440-A006-C2180E06E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202CE-F5D1-9C41-93CA-9773A73AFD3B}"/>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214841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A63C-70BB-7846-AAFD-7C3D9757E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A88470-5FE0-0241-81CC-B60EDD461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3C622-C2F3-9842-945C-98E29543C1DD}"/>
              </a:ext>
            </a:extLst>
          </p:cNvPr>
          <p:cNvSpPr>
            <a:spLocks noGrp="1"/>
          </p:cNvSpPr>
          <p:nvPr>
            <p:ph type="dt" sz="half" idx="10"/>
          </p:nvPr>
        </p:nvSpPr>
        <p:spPr/>
        <p:txBody>
          <a:bodyPr/>
          <a:lstStyle/>
          <a:p>
            <a:fld id="{E297D812-AB9E-4745-82E1-8D7F14BB7897}" type="datetime1">
              <a:rPr lang="en-US" smtClean="0"/>
              <a:t>5/30/22</a:t>
            </a:fld>
            <a:endParaRPr lang="en-US"/>
          </a:p>
        </p:txBody>
      </p:sp>
      <p:sp>
        <p:nvSpPr>
          <p:cNvPr id="5" name="Footer Placeholder 4">
            <a:extLst>
              <a:ext uri="{FF2B5EF4-FFF2-40B4-BE49-F238E27FC236}">
                <a16:creationId xmlns:a16="http://schemas.microsoft.com/office/drawing/2014/main" id="{00A811E1-AF1A-9D42-9BD8-B546532FE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E03FB-C4FC-A04E-8194-BC86600085BD}"/>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167288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DF8D0B-F97A-9140-BE53-7C4AC6E815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C0DFC5-C980-E64C-8D5B-7021D82CC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823AD-73BC-6B43-BC0F-3F18CFD4DD43}"/>
              </a:ext>
            </a:extLst>
          </p:cNvPr>
          <p:cNvSpPr>
            <a:spLocks noGrp="1"/>
          </p:cNvSpPr>
          <p:nvPr>
            <p:ph type="dt" sz="half" idx="10"/>
          </p:nvPr>
        </p:nvSpPr>
        <p:spPr/>
        <p:txBody>
          <a:bodyPr/>
          <a:lstStyle/>
          <a:p>
            <a:fld id="{BDE90046-DCBE-8542-9334-58D56706F658}" type="datetime1">
              <a:rPr lang="en-US" smtClean="0"/>
              <a:t>5/30/22</a:t>
            </a:fld>
            <a:endParaRPr lang="en-US"/>
          </a:p>
        </p:txBody>
      </p:sp>
      <p:sp>
        <p:nvSpPr>
          <p:cNvPr id="5" name="Footer Placeholder 4">
            <a:extLst>
              <a:ext uri="{FF2B5EF4-FFF2-40B4-BE49-F238E27FC236}">
                <a16:creationId xmlns:a16="http://schemas.microsoft.com/office/drawing/2014/main" id="{FE2FFCA0-D38D-CB4B-A4E3-AFC2E6C8C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58FCD-F2E3-3B47-A938-7D0A6761AB8F}"/>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121298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3913-0E26-244B-ACF0-0E400596E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07C14-BB7A-174C-A4F8-4B933B9264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65A8E-9445-B14E-AFD2-E4A736FC853C}"/>
              </a:ext>
            </a:extLst>
          </p:cNvPr>
          <p:cNvSpPr>
            <a:spLocks noGrp="1"/>
          </p:cNvSpPr>
          <p:nvPr>
            <p:ph type="dt" sz="half" idx="10"/>
          </p:nvPr>
        </p:nvSpPr>
        <p:spPr/>
        <p:txBody>
          <a:bodyPr/>
          <a:lstStyle/>
          <a:p>
            <a:fld id="{5C20FC63-9E65-BA4E-8164-9E62650A656F}" type="datetime1">
              <a:rPr lang="en-US" smtClean="0"/>
              <a:t>5/30/22</a:t>
            </a:fld>
            <a:endParaRPr lang="en-US"/>
          </a:p>
        </p:txBody>
      </p:sp>
      <p:sp>
        <p:nvSpPr>
          <p:cNvPr id="5" name="Footer Placeholder 4">
            <a:extLst>
              <a:ext uri="{FF2B5EF4-FFF2-40B4-BE49-F238E27FC236}">
                <a16:creationId xmlns:a16="http://schemas.microsoft.com/office/drawing/2014/main" id="{59D9BE12-09A6-6146-B740-EE00B2224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68A83-8F49-2648-B723-DCE58C0FF5FB}"/>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230213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98CB-D60D-AC4C-8B61-990472314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64B2BF-8970-444F-9577-284951CFC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4377D-4ACF-8343-85A0-3F4C436B77B9}"/>
              </a:ext>
            </a:extLst>
          </p:cNvPr>
          <p:cNvSpPr>
            <a:spLocks noGrp="1"/>
          </p:cNvSpPr>
          <p:nvPr>
            <p:ph type="dt" sz="half" idx="10"/>
          </p:nvPr>
        </p:nvSpPr>
        <p:spPr/>
        <p:txBody>
          <a:bodyPr/>
          <a:lstStyle/>
          <a:p>
            <a:fld id="{EFB26FFA-0F18-9C48-BBFF-129D950BAC33}" type="datetime1">
              <a:rPr lang="en-US" smtClean="0"/>
              <a:t>5/30/22</a:t>
            </a:fld>
            <a:endParaRPr lang="en-US"/>
          </a:p>
        </p:txBody>
      </p:sp>
      <p:sp>
        <p:nvSpPr>
          <p:cNvPr id="5" name="Footer Placeholder 4">
            <a:extLst>
              <a:ext uri="{FF2B5EF4-FFF2-40B4-BE49-F238E27FC236}">
                <a16:creationId xmlns:a16="http://schemas.microsoft.com/office/drawing/2014/main" id="{3EF1059B-22D2-0A4A-85F6-C1D0690C2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0D800-B1CA-4541-91E4-4DD88320E1D1}"/>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267493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7EBF-090A-2343-B8A7-9861E4219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37CA8-1B19-6642-A016-306A5C6CA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4ED29-9D3C-C14D-86B8-490B5C67F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7E482-D139-6241-A31B-073F2B4E71C7}"/>
              </a:ext>
            </a:extLst>
          </p:cNvPr>
          <p:cNvSpPr>
            <a:spLocks noGrp="1"/>
          </p:cNvSpPr>
          <p:nvPr>
            <p:ph type="dt" sz="half" idx="10"/>
          </p:nvPr>
        </p:nvSpPr>
        <p:spPr/>
        <p:txBody>
          <a:bodyPr/>
          <a:lstStyle/>
          <a:p>
            <a:fld id="{215CA458-3C41-A646-901B-6E2CC704CFBA}" type="datetime1">
              <a:rPr lang="en-US" smtClean="0"/>
              <a:t>5/30/22</a:t>
            </a:fld>
            <a:endParaRPr lang="en-US"/>
          </a:p>
        </p:txBody>
      </p:sp>
      <p:sp>
        <p:nvSpPr>
          <p:cNvPr id="6" name="Footer Placeholder 5">
            <a:extLst>
              <a:ext uri="{FF2B5EF4-FFF2-40B4-BE49-F238E27FC236}">
                <a16:creationId xmlns:a16="http://schemas.microsoft.com/office/drawing/2014/main" id="{83F72A39-9074-964A-8624-946C93AE3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C988F-A86D-7848-B681-D1AAE3349843}"/>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155861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92BC-F62A-8342-ADA6-5F95818709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EFE30-5180-004F-AC5C-BC77F4E81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7C8B6B-BA05-484C-A9ED-95D920407E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549A60-BF3E-444E-9D04-E561E0308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967EF-BCEA-724F-B2A1-68F8A55C26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EA44EA-8262-6C49-BE96-A547EFB14C97}"/>
              </a:ext>
            </a:extLst>
          </p:cNvPr>
          <p:cNvSpPr>
            <a:spLocks noGrp="1"/>
          </p:cNvSpPr>
          <p:nvPr>
            <p:ph type="dt" sz="half" idx="10"/>
          </p:nvPr>
        </p:nvSpPr>
        <p:spPr/>
        <p:txBody>
          <a:bodyPr/>
          <a:lstStyle/>
          <a:p>
            <a:fld id="{159045FA-67DF-FA4E-A141-9E56CC79E2FF}" type="datetime1">
              <a:rPr lang="en-US" smtClean="0"/>
              <a:t>5/30/22</a:t>
            </a:fld>
            <a:endParaRPr lang="en-US"/>
          </a:p>
        </p:txBody>
      </p:sp>
      <p:sp>
        <p:nvSpPr>
          <p:cNvPr id="8" name="Footer Placeholder 7">
            <a:extLst>
              <a:ext uri="{FF2B5EF4-FFF2-40B4-BE49-F238E27FC236}">
                <a16:creationId xmlns:a16="http://schemas.microsoft.com/office/drawing/2014/main" id="{4D44C2A9-47BF-F044-A69D-EC7CA2451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3D1DCF-E8C1-2744-AC63-A09D2FB7A151}"/>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82915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9FF6-130B-E641-A819-F37083228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ED77D-7405-4240-9468-7843A54BA0BD}"/>
              </a:ext>
            </a:extLst>
          </p:cNvPr>
          <p:cNvSpPr>
            <a:spLocks noGrp="1"/>
          </p:cNvSpPr>
          <p:nvPr>
            <p:ph type="dt" sz="half" idx="10"/>
          </p:nvPr>
        </p:nvSpPr>
        <p:spPr/>
        <p:txBody>
          <a:bodyPr/>
          <a:lstStyle/>
          <a:p>
            <a:fld id="{587153D7-6870-0747-8116-7D7771E87181}" type="datetime1">
              <a:rPr lang="en-US" smtClean="0"/>
              <a:t>5/30/22</a:t>
            </a:fld>
            <a:endParaRPr lang="en-US"/>
          </a:p>
        </p:txBody>
      </p:sp>
      <p:sp>
        <p:nvSpPr>
          <p:cNvPr id="4" name="Footer Placeholder 3">
            <a:extLst>
              <a:ext uri="{FF2B5EF4-FFF2-40B4-BE49-F238E27FC236}">
                <a16:creationId xmlns:a16="http://schemas.microsoft.com/office/drawing/2014/main" id="{6E34E98F-5822-C54B-A1A7-5170C3A018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BB62AF-0905-A94C-9302-F1B4F9D42C78}"/>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360714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76CAB-F344-9445-A752-298F34AEC447}"/>
              </a:ext>
            </a:extLst>
          </p:cNvPr>
          <p:cNvSpPr>
            <a:spLocks noGrp="1"/>
          </p:cNvSpPr>
          <p:nvPr>
            <p:ph type="dt" sz="half" idx="10"/>
          </p:nvPr>
        </p:nvSpPr>
        <p:spPr/>
        <p:txBody>
          <a:bodyPr/>
          <a:lstStyle/>
          <a:p>
            <a:fld id="{1C246578-863B-4649-BD7E-294B4FF3D409}" type="datetime1">
              <a:rPr lang="en-US" smtClean="0"/>
              <a:t>5/30/22</a:t>
            </a:fld>
            <a:endParaRPr lang="en-US"/>
          </a:p>
        </p:txBody>
      </p:sp>
      <p:sp>
        <p:nvSpPr>
          <p:cNvPr id="3" name="Footer Placeholder 2">
            <a:extLst>
              <a:ext uri="{FF2B5EF4-FFF2-40B4-BE49-F238E27FC236}">
                <a16:creationId xmlns:a16="http://schemas.microsoft.com/office/drawing/2014/main" id="{18401485-D862-F24E-88A3-48178AB9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6CFCD6-3B19-5749-9EAA-1CAB633617BA}"/>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417863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7C71-FBD4-7A4E-8AC8-19319928F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FB45BA-E3FA-8245-B93D-2D3BE8C70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22A4C0-862F-0B47-A088-0874A7888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901C0-5D27-8049-A1BC-6F54771DBBE6}"/>
              </a:ext>
            </a:extLst>
          </p:cNvPr>
          <p:cNvSpPr>
            <a:spLocks noGrp="1"/>
          </p:cNvSpPr>
          <p:nvPr>
            <p:ph type="dt" sz="half" idx="10"/>
          </p:nvPr>
        </p:nvSpPr>
        <p:spPr/>
        <p:txBody>
          <a:bodyPr/>
          <a:lstStyle/>
          <a:p>
            <a:fld id="{E0C86E62-A03C-F547-B49E-59315281D93A}" type="datetime1">
              <a:rPr lang="en-US" smtClean="0"/>
              <a:t>5/30/22</a:t>
            </a:fld>
            <a:endParaRPr lang="en-US"/>
          </a:p>
        </p:txBody>
      </p:sp>
      <p:sp>
        <p:nvSpPr>
          <p:cNvPr id="6" name="Footer Placeholder 5">
            <a:extLst>
              <a:ext uri="{FF2B5EF4-FFF2-40B4-BE49-F238E27FC236}">
                <a16:creationId xmlns:a16="http://schemas.microsoft.com/office/drawing/2014/main" id="{A62EB3CF-7DEB-B545-81C0-87FC36B480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7801-7772-4946-BA65-C89F36FDC9CB}"/>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238594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1A40-883C-D94A-A37F-52B83527C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E12EE0-F05B-BE43-B780-CBE37CE4C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60C33B-D0CD-4346-9FD7-A043C97B6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D3CB7-85D6-8041-A8A8-9A0096424E9D}"/>
              </a:ext>
            </a:extLst>
          </p:cNvPr>
          <p:cNvSpPr>
            <a:spLocks noGrp="1"/>
          </p:cNvSpPr>
          <p:nvPr>
            <p:ph type="dt" sz="half" idx="10"/>
          </p:nvPr>
        </p:nvSpPr>
        <p:spPr/>
        <p:txBody>
          <a:bodyPr/>
          <a:lstStyle/>
          <a:p>
            <a:fld id="{C0124C60-BD96-EA46-9988-FBA6ADC23941}" type="datetime1">
              <a:rPr lang="en-US" smtClean="0"/>
              <a:t>5/30/22</a:t>
            </a:fld>
            <a:endParaRPr lang="en-US"/>
          </a:p>
        </p:txBody>
      </p:sp>
      <p:sp>
        <p:nvSpPr>
          <p:cNvPr id="6" name="Footer Placeholder 5">
            <a:extLst>
              <a:ext uri="{FF2B5EF4-FFF2-40B4-BE49-F238E27FC236}">
                <a16:creationId xmlns:a16="http://schemas.microsoft.com/office/drawing/2014/main" id="{4E8DD3A3-BD76-8F44-B968-8AF482A8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E4AD0-528D-4641-9F75-87989807C081}"/>
              </a:ext>
            </a:extLst>
          </p:cNvPr>
          <p:cNvSpPr>
            <a:spLocks noGrp="1"/>
          </p:cNvSpPr>
          <p:nvPr>
            <p:ph type="sldNum" sz="quarter" idx="12"/>
          </p:nvPr>
        </p:nvSpPr>
        <p:spPr/>
        <p:txBody>
          <a:bodyPr/>
          <a:lstStyle/>
          <a:p>
            <a:fld id="{4203DC2D-C25B-734F-BE1C-6BEFD5867AB0}" type="slidenum">
              <a:rPr lang="en-US" smtClean="0"/>
              <a:t>‹#›</a:t>
            </a:fld>
            <a:endParaRPr lang="en-US"/>
          </a:p>
        </p:txBody>
      </p:sp>
    </p:spTree>
    <p:extLst>
      <p:ext uri="{BB962C8B-B14F-4D97-AF65-F5344CB8AC3E}">
        <p14:creationId xmlns:p14="http://schemas.microsoft.com/office/powerpoint/2010/main" val="143889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449E2-C3CE-B14A-9346-E22AD653A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8EAD70-4519-914E-B80A-0B5A12DA14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EBC51-57C3-274D-9C06-469C135B0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DBE3-08D0-4848-AED3-9FD8FFE15219}" type="datetime1">
              <a:rPr lang="en-US" smtClean="0"/>
              <a:t>5/30/22</a:t>
            </a:fld>
            <a:endParaRPr lang="en-US"/>
          </a:p>
        </p:txBody>
      </p:sp>
      <p:sp>
        <p:nvSpPr>
          <p:cNvPr id="5" name="Footer Placeholder 4">
            <a:extLst>
              <a:ext uri="{FF2B5EF4-FFF2-40B4-BE49-F238E27FC236}">
                <a16:creationId xmlns:a16="http://schemas.microsoft.com/office/drawing/2014/main" id="{28A834C0-0F44-5E41-B00B-3A1E89EBA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73F8A8-7B37-A54D-AD99-F64D8D50E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203DC2D-C25B-734F-BE1C-6BEFD5867AB0}" type="slidenum">
              <a:rPr lang="en-US" smtClean="0"/>
              <a:pPr/>
              <a:t>‹#›</a:t>
            </a:fld>
            <a:endParaRPr lang="en-US" dirty="0"/>
          </a:p>
        </p:txBody>
      </p:sp>
    </p:spTree>
    <p:extLst>
      <p:ext uri="{BB962C8B-B14F-4D97-AF65-F5344CB8AC3E}">
        <p14:creationId xmlns:p14="http://schemas.microsoft.com/office/powerpoint/2010/main" val="241952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emf"/><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70.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0.emf"/><Relationship Id="rId11" Type="http://schemas.openxmlformats.org/officeDocument/2006/relationships/image" Target="../media/image63.png"/><Relationship Id="rId5" Type="http://schemas.openxmlformats.org/officeDocument/2006/relationships/image" Target="../media/image290.png"/><Relationship Id="rId10" Type="http://schemas.openxmlformats.org/officeDocument/2006/relationships/image" Target="../media/image62.png"/><Relationship Id="rId4" Type="http://schemas.openxmlformats.org/officeDocument/2006/relationships/image" Target="../media/image281.png"/><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55.png"/><Relationship Id="rId7" Type="http://schemas.openxmlformats.org/officeDocument/2006/relationships/image" Target="../media/image281.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51.emf"/></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0.jpeg"/><Relationship Id="rId5" Type="http://schemas.openxmlformats.org/officeDocument/2006/relationships/image" Target="../media/image69.tiff"/><Relationship Id="rId4" Type="http://schemas.openxmlformats.org/officeDocument/2006/relationships/image" Target="../media/image68.tif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3.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81.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github.com/NVIDIA/cutlas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6288-4828-1D43-93FC-33E146668A66}"/>
              </a:ext>
            </a:extLst>
          </p:cNvPr>
          <p:cNvSpPr>
            <a:spLocks noGrp="1"/>
          </p:cNvSpPr>
          <p:nvPr>
            <p:ph type="ctrTitle"/>
          </p:nvPr>
        </p:nvSpPr>
        <p:spPr/>
        <p:txBody>
          <a:bodyPr/>
          <a:lstStyle/>
          <a:p>
            <a:r>
              <a:rPr lang="en-US" dirty="0"/>
              <a:t>Machine Learning Compiler: An Overview</a:t>
            </a:r>
          </a:p>
        </p:txBody>
      </p:sp>
      <p:sp>
        <p:nvSpPr>
          <p:cNvPr id="3" name="Subtitle 2">
            <a:extLst>
              <a:ext uri="{FF2B5EF4-FFF2-40B4-BE49-F238E27FC236}">
                <a16:creationId xmlns:a16="http://schemas.microsoft.com/office/drawing/2014/main" id="{2DCE29FE-91E7-BD49-9118-A58C281D93EC}"/>
              </a:ext>
            </a:extLst>
          </p:cNvPr>
          <p:cNvSpPr>
            <a:spLocks noGrp="1"/>
          </p:cNvSpPr>
          <p:nvPr>
            <p:ph type="subTitle" idx="1"/>
          </p:nvPr>
        </p:nvSpPr>
        <p:spPr/>
        <p:txBody>
          <a:bodyPr/>
          <a:lstStyle/>
          <a:p>
            <a:r>
              <a:rPr lang="en-US" b="1" dirty="0"/>
              <a:t>Bojian Zheng</a:t>
            </a:r>
          </a:p>
          <a:p>
            <a:r>
              <a:rPr lang="en-US" dirty="0"/>
              <a:t>2022/4/1 @Amazon Reading Group</a:t>
            </a:r>
          </a:p>
        </p:txBody>
      </p:sp>
      <p:sp>
        <p:nvSpPr>
          <p:cNvPr id="4" name="Slide Number Placeholder 3">
            <a:extLst>
              <a:ext uri="{FF2B5EF4-FFF2-40B4-BE49-F238E27FC236}">
                <a16:creationId xmlns:a16="http://schemas.microsoft.com/office/drawing/2014/main" id="{945B41B6-D6A9-EA40-9847-EA35B86E7FAF}"/>
              </a:ext>
            </a:extLst>
          </p:cNvPr>
          <p:cNvSpPr>
            <a:spLocks noGrp="1"/>
          </p:cNvSpPr>
          <p:nvPr>
            <p:ph type="sldNum" sz="quarter" idx="12"/>
          </p:nvPr>
        </p:nvSpPr>
        <p:spPr/>
        <p:txBody>
          <a:bodyPr/>
          <a:lstStyle/>
          <a:p>
            <a:fld id="{4203DC2D-C25B-734F-BE1C-6BEFD5867AB0}" type="slidenum">
              <a:rPr lang="en-US" smtClean="0"/>
              <a:t>1</a:t>
            </a:fld>
            <a:endParaRPr lang="en-US"/>
          </a:p>
        </p:txBody>
      </p:sp>
    </p:spTree>
    <p:extLst>
      <p:ext uri="{BB962C8B-B14F-4D97-AF65-F5344CB8AC3E}">
        <p14:creationId xmlns:p14="http://schemas.microsoft.com/office/powerpoint/2010/main" val="259108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a:t>Tensor Program Compilers</a:t>
            </a:r>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idx="1"/>
          </p:nvPr>
        </p:nvSpPr>
        <p:spPr/>
        <p:txBody>
          <a:bodyPr/>
          <a:lstStyle/>
          <a:p>
            <a:r>
              <a:rPr lang="en-US" dirty="0"/>
              <a:t>State-of-the-Arts: Halide</a:t>
            </a:r>
            <a:r>
              <a:rPr lang="en-US" baseline="30000" dirty="0">
                <a:solidFill>
                  <a:schemeClr val="bg1">
                    <a:lumMod val="50000"/>
                  </a:schemeClr>
                </a:solidFill>
              </a:rPr>
              <a:t>[1]</a:t>
            </a:r>
            <a:r>
              <a:rPr lang="en-US" dirty="0"/>
              <a:t> &amp; TVM</a:t>
            </a:r>
            <a:r>
              <a:rPr lang="en-US" baseline="30000" dirty="0">
                <a:solidFill>
                  <a:schemeClr val="bg1">
                    <a:lumMod val="50000"/>
                  </a:schemeClr>
                </a:solidFill>
              </a:rPr>
              <a:t>[2]</a:t>
            </a:r>
          </a:p>
          <a:p>
            <a:pPr lvl="1"/>
            <a:r>
              <a:rPr lang="en-US" dirty="0"/>
              <a:t>Halide: image processing</a:t>
            </a:r>
          </a:p>
          <a:p>
            <a:pPr lvl="1"/>
            <a:r>
              <a:rPr lang="en-US" dirty="0"/>
              <a:t>TVM: machine learning &amp; better GPU support</a:t>
            </a:r>
          </a:p>
          <a:p>
            <a:r>
              <a:rPr lang="en-US" dirty="0"/>
              <a:t>Objective: Easier to write high-performance programs.</a:t>
            </a:r>
          </a:p>
          <a:p>
            <a:r>
              <a:rPr lang="en-US" dirty="0"/>
              <a:t>Key Idea: Abstracts</a:t>
            </a:r>
            <a:r>
              <a:rPr lang="zh-CN" altLang="en-US" dirty="0"/>
              <a:t> </a:t>
            </a:r>
            <a:r>
              <a:rPr lang="en-US" altLang="zh-CN" dirty="0"/>
              <a:t>low-level implementations </a:t>
            </a:r>
            <a:r>
              <a:rPr lang="en-US" dirty="0"/>
              <a:t>using </a:t>
            </a:r>
            <a:r>
              <a:rPr lang="en-US" b="1" u="sng" dirty="0"/>
              <a:t>schedules</a:t>
            </a:r>
            <a:r>
              <a:rPr lang="en-US" dirty="0"/>
              <a:t>.</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10</a:t>
            </a:fld>
            <a:endParaRPr lang="en-US"/>
          </a:p>
        </p:txBody>
      </p:sp>
      <p:sp>
        <p:nvSpPr>
          <p:cNvPr id="5" name="Rectangle 4">
            <a:extLst>
              <a:ext uri="{FF2B5EF4-FFF2-40B4-BE49-F238E27FC236}">
                <a16:creationId xmlns:a16="http://schemas.microsoft.com/office/drawing/2014/main" id="{7EA7E05B-403B-D041-AF71-7625B06DEAFE}"/>
              </a:ext>
            </a:extLst>
          </p:cNvPr>
          <p:cNvSpPr/>
          <p:nvPr/>
        </p:nvSpPr>
        <p:spPr>
          <a:xfrm>
            <a:off x="838200" y="6396335"/>
            <a:ext cx="9908822" cy="461665"/>
          </a:xfrm>
          <a:prstGeom prst="rect">
            <a:avLst/>
          </a:prstGeom>
        </p:spPr>
        <p:txBody>
          <a:bodyPr wrap="square">
            <a:spAutoFit/>
          </a:bodyPr>
          <a:lstStyle/>
          <a:p>
            <a:pPr marL="230400" indent="-2304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30400" indent="-2304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
        <p:nvSpPr>
          <p:cNvPr id="6" name="Rectangle 5">
            <a:extLst>
              <a:ext uri="{FF2B5EF4-FFF2-40B4-BE49-F238E27FC236}">
                <a16:creationId xmlns:a16="http://schemas.microsoft.com/office/drawing/2014/main" id="{56D091C4-5A6A-2B44-8603-DFFD5094D529}"/>
              </a:ext>
            </a:extLst>
          </p:cNvPr>
          <p:cNvSpPr/>
          <p:nvPr/>
        </p:nvSpPr>
        <p:spPr>
          <a:xfrm>
            <a:off x="838200" y="4791968"/>
            <a:ext cx="7473244" cy="1384995"/>
          </a:xfrm>
          <a:prstGeom prst="rect">
            <a:avLst/>
          </a:prstGeom>
        </p:spPr>
        <p:txBody>
          <a:bodyPr wrap="square">
            <a:spAutoFit/>
          </a:bodyPr>
          <a:lstStyle/>
          <a:p>
            <a:r>
              <a:rPr lang="en-US" sz="1200" b="0" dirty="0">
                <a:solidFill>
                  <a:srgbClr val="24292E"/>
                </a:solidFill>
                <a:effectLst/>
                <a:latin typeface="Courier" pitchFamily="2" charset="0"/>
              </a:rPr>
              <a:t>s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create_schedule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Y.op</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s.</a:t>
            </a:r>
            <a:r>
              <a:rPr lang="en-US" sz="1200" b="0" dirty="0" err="1">
                <a:solidFill>
                  <a:srgbClr val="24292E"/>
                </a:solidFill>
                <a:effectLst/>
                <a:highlight>
                  <a:srgbClr val="00FFFF"/>
                </a:highlight>
                <a:latin typeface="Courier" pitchFamily="2" charset="0"/>
              </a:rPr>
              <a:t>cache_write</a:t>
            </a:r>
            <a:r>
              <a:rPr lang="en-US" sz="1200" b="0" dirty="0">
                <a:solidFill>
                  <a:srgbClr val="24292E"/>
                </a:solidFill>
                <a:effectLst/>
                <a:latin typeface="Courier" pitchFamily="2" charset="0"/>
              </a:rPr>
              <a:t>([Y], </a:t>
            </a:r>
            <a:r>
              <a:rPr lang="en-US" sz="1200" b="0" dirty="0">
                <a:solidFill>
                  <a:srgbClr val="032F62"/>
                </a:solidFill>
                <a:effectLst/>
                <a:latin typeface="Courier" pitchFamily="2" charset="0"/>
              </a:rPr>
              <a:t>"local"</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j, k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a:solidFill>
                  <a:srgbClr val="6F42C1"/>
                </a:solidFill>
                <a:effectLst/>
                <a:latin typeface="Courier" pitchFamily="2" charset="0"/>
              </a:rPr>
              <a:t>tuple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Y_local.op.axis</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24292E"/>
                </a:solidFill>
                <a:effectLst/>
                <a:highlight>
                  <a:srgbClr val="00FFFF"/>
                </a:highlight>
                <a:latin typeface="Courier" pitchFamily="2" charset="0"/>
              </a:rPr>
              <a:t>split</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8</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24292E"/>
                </a:solidFill>
                <a:effectLst/>
                <a:highlight>
                  <a:srgbClr val="00FFFF"/>
                </a:highlight>
                <a:latin typeface="Courier" pitchFamily="2" charset="0"/>
              </a:rPr>
              <a:t>split</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2</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i_o_o_o</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24292E"/>
                </a:solidFill>
                <a:effectLst/>
                <a:highlight>
                  <a:srgbClr val="00FFFF"/>
                </a:highlight>
                <a:latin typeface="Courier" pitchFamily="2" charset="0"/>
              </a:rPr>
              <a:t>split</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1</a:t>
            </a:r>
            <a:r>
              <a:rPr lang="en-US" sz="1200" b="0" dirty="0">
                <a:solidFill>
                  <a:srgbClr val="24292E"/>
                </a:solidFill>
                <a:effectLst/>
                <a:latin typeface="Courier" pitchFamily="2" charset="0"/>
              </a:rPr>
              <a:t>)</a:t>
            </a:r>
          </a:p>
          <a:p>
            <a:r>
              <a:rPr lang="en-US" sz="1200" b="0" dirty="0">
                <a:solidFill>
                  <a:srgbClr val="005CC5"/>
                </a:solidFill>
                <a:effectLst/>
                <a:latin typeface="Courier" pitchFamily="2" charset="0"/>
              </a:rPr>
              <a:t>...</a:t>
            </a:r>
            <a:endParaRPr lang="en-US" sz="1200" b="0" dirty="0">
              <a:solidFill>
                <a:srgbClr val="24292E"/>
              </a:solidFill>
              <a:effectLst/>
              <a:latin typeface="Courier"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1C2AEA-7CBE-4240-8C53-C33C3404ACB9}"/>
                  </a:ext>
                </a:extLst>
              </p:cNvPr>
              <p:cNvSpPr txBox="1"/>
              <p:nvPr/>
            </p:nvSpPr>
            <p:spPr>
              <a:xfrm>
                <a:off x="838200" y="4330303"/>
                <a:ext cx="4707251" cy="461665"/>
              </a:xfrm>
              <a:prstGeom prst="rect">
                <a:avLst/>
              </a:prstGeom>
              <a:noFill/>
            </p:spPr>
            <p:txBody>
              <a:bodyPr wrap="none" rtlCol="0">
                <a:spAutoFit/>
              </a:bodyPr>
              <a:lstStyle/>
              <a:p>
                <a14:m>
                  <m:oMath xmlns:m="http://schemas.openxmlformats.org/officeDocument/2006/math">
                    <m:r>
                      <a:rPr lang="en-US" sz="2400" b="1" i="1" dirty="0" smtClean="0">
                        <a:solidFill>
                          <a:srgbClr val="00B050"/>
                        </a:solidFill>
                        <a:latin typeface="Cambria Math" panose="02040503050406030204" pitchFamily="18" charset="0"/>
                      </a:rPr>
                      <m:t>𝟒𝟓</m:t>
                    </m:r>
                  </m:oMath>
                </a14:m>
                <a:r>
                  <a:rPr lang="en-US" sz="2400" b="1" dirty="0">
                    <a:solidFill>
                      <a:srgbClr val="00B050"/>
                    </a:solidFill>
                  </a:rPr>
                  <a:t> lines of Python Scheduling Code</a:t>
                </a:r>
              </a:p>
            </p:txBody>
          </p:sp>
        </mc:Choice>
        <mc:Fallback xmlns="">
          <p:sp>
            <p:nvSpPr>
              <p:cNvPr id="7" name="TextBox 6">
                <a:extLst>
                  <a:ext uri="{FF2B5EF4-FFF2-40B4-BE49-F238E27FC236}">
                    <a16:creationId xmlns:a16="http://schemas.microsoft.com/office/drawing/2014/main" id="{CF1C2AEA-7CBE-4240-8C53-C33C3404ACB9}"/>
                  </a:ext>
                </a:extLst>
              </p:cNvPr>
              <p:cNvSpPr txBox="1">
                <a:spLocks noRot="1" noChangeAspect="1" noMove="1" noResize="1" noEditPoints="1" noAdjustHandles="1" noChangeArrowheads="1" noChangeShapeType="1" noTextEdit="1"/>
              </p:cNvSpPr>
              <p:nvPr/>
            </p:nvSpPr>
            <p:spPr>
              <a:xfrm>
                <a:off x="838200" y="4330303"/>
                <a:ext cx="4707251" cy="461665"/>
              </a:xfrm>
              <a:prstGeom prst="rect">
                <a:avLst/>
              </a:prstGeom>
              <a:blipFill>
                <a:blip r:embed="rId2"/>
                <a:stretch>
                  <a:fillRect l="-539" t="-7895" r="-1078" b="-2894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F98CA61-699C-3E43-AD4F-880788D3B23D}"/>
              </a:ext>
            </a:extLst>
          </p:cNvPr>
          <p:cNvSpPr txBox="1"/>
          <p:nvPr/>
        </p:nvSpPr>
        <p:spPr>
          <a:xfrm>
            <a:off x="1967770" y="5987018"/>
            <a:ext cx="2171748" cy="369332"/>
          </a:xfrm>
          <a:prstGeom prst="rect">
            <a:avLst/>
          </a:prstGeom>
          <a:noFill/>
        </p:spPr>
        <p:txBody>
          <a:bodyPr wrap="none" rtlCol="0">
            <a:spAutoFit/>
          </a:bodyPr>
          <a:lstStyle/>
          <a:p>
            <a:r>
              <a:rPr lang="en-US" dirty="0">
                <a:solidFill>
                  <a:srgbClr val="0000FF"/>
                </a:solidFill>
              </a:rPr>
              <a:t>scheduling primitives</a:t>
            </a:r>
          </a:p>
        </p:txBody>
      </p:sp>
      <p:cxnSp>
        <p:nvCxnSpPr>
          <p:cNvPr id="12" name="Straight Arrow Connector 11">
            <a:extLst>
              <a:ext uri="{FF2B5EF4-FFF2-40B4-BE49-F238E27FC236}">
                <a16:creationId xmlns:a16="http://schemas.microsoft.com/office/drawing/2014/main" id="{D75E1B85-D3B1-714A-A53C-54FB6A297516}"/>
              </a:ext>
            </a:extLst>
          </p:cNvPr>
          <p:cNvCxnSpPr>
            <a:cxnSpLocks/>
            <a:stCxn id="10" idx="0"/>
          </p:cNvCxnSpPr>
          <p:nvPr/>
        </p:nvCxnSpPr>
        <p:spPr>
          <a:xfrm flipH="1" flipV="1">
            <a:off x="2517422" y="5192889"/>
            <a:ext cx="536222" cy="794129"/>
          </a:xfrm>
          <a:prstGeom prst="straightConnector1">
            <a:avLst/>
          </a:prstGeom>
          <a:ln w="38100" cap="rnd">
            <a:solidFill>
              <a:srgbClr val="0000FF"/>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743378A-D394-EC41-912D-DEAA63CE7A4C}"/>
              </a:ext>
            </a:extLst>
          </p:cNvPr>
          <p:cNvCxnSpPr>
            <a:cxnSpLocks/>
            <a:stCxn id="10" idx="0"/>
          </p:cNvCxnSpPr>
          <p:nvPr/>
        </p:nvCxnSpPr>
        <p:spPr>
          <a:xfrm flipV="1">
            <a:off x="3053644" y="5689600"/>
            <a:ext cx="412045" cy="297418"/>
          </a:xfrm>
          <a:prstGeom prst="straightConnector1">
            <a:avLst/>
          </a:prstGeom>
          <a:ln w="38100" cap="rnd">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20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a:t>Tensor Program Compilers</a:t>
            </a:r>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idx="1"/>
          </p:nvPr>
        </p:nvSpPr>
        <p:spPr/>
        <p:txBody>
          <a:bodyPr/>
          <a:lstStyle/>
          <a:p>
            <a:r>
              <a:rPr lang="en-US" dirty="0"/>
              <a:t>State-of-the-Arts: Halide</a:t>
            </a:r>
            <a:r>
              <a:rPr lang="en-US" baseline="30000" dirty="0">
                <a:solidFill>
                  <a:schemeClr val="bg1">
                    <a:lumMod val="50000"/>
                  </a:schemeClr>
                </a:solidFill>
              </a:rPr>
              <a:t>[1]</a:t>
            </a:r>
            <a:r>
              <a:rPr lang="en-US" dirty="0"/>
              <a:t> &amp; TVM</a:t>
            </a:r>
            <a:r>
              <a:rPr lang="en-US" baseline="30000" dirty="0">
                <a:solidFill>
                  <a:schemeClr val="bg1">
                    <a:lumMod val="50000"/>
                  </a:schemeClr>
                </a:solidFill>
              </a:rPr>
              <a:t>[2]</a:t>
            </a:r>
          </a:p>
          <a:p>
            <a:pPr lvl="1"/>
            <a:r>
              <a:rPr lang="en-US" dirty="0"/>
              <a:t>Halide: image processing</a:t>
            </a:r>
          </a:p>
          <a:p>
            <a:pPr lvl="1"/>
            <a:r>
              <a:rPr lang="en-US" dirty="0"/>
              <a:t>TVM: machine learning &amp; better GPU support</a:t>
            </a:r>
          </a:p>
          <a:p>
            <a:r>
              <a:rPr lang="en-US" dirty="0"/>
              <a:t>Objective: Easier to write high-performance programs.</a:t>
            </a:r>
          </a:p>
          <a:p>
            <a:r>
              <a:rPr lang="en-US" dirty="0"/>
              <a:t>Key Idea: Abstracts</a:t>
            </a:r>
            <a:r>
              <a:rPr lang="zh-CN" altLang="en-US" dirty="0"/>
              <a:t> </a:t>
            </a:r>
            <a:r>
              <a:rPr lang="en-US" altLang="zh-CN" dirty="0"/>
              <a:t>low-level implementations </a:t>
            </a:r>
            <a:r>
              <a:rPr lang="en-US" dirty="0"/>
              <a:t>using </a:t>
            </a:r>
            <a:r>
              <a:rPr lang="en-US" b="1" u="sng" dirty="0"/>
              <a:t>schedules</a:t>
            </a:r>
            <a:r>
              <a:rPr lang="en-US" dirty="0"/>
              <a:t>.</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11</a:t>
            </a:fld>
            <a:endParaRPr lang="en-US"/>
          </a:p>
        </p:txBody>
      </p:sp>
      <p:sp>
        <p:nvSpPr>
          <p:cNvPr id="5" name="Rectangle 4">
            <a:extLst>
              <a:ext uri="{FF2B5EF4-FFF2-40B4-BE49-F238E27FC236}">
                <a16:creationId xmlns:a16="http://schemas.microsoft.com/office/drawing/2014/main" id="{7EA7E05B-403B-D041-AF71-7625B06DEAFE}"/>
              </a:ext>
            </a:extLst>
          </p:cNvPr>
          <p:cNvSpPr/>
          <p:nvPr/>
        </p:nvSpPr>
        <p:spPr>
          <a:xfrm>
            <a:off x="838200" y="6396335"/>
            <a:ext cx="9908822" cy="461665"/>
          </a:xfrm>
          <a:prstGeom prst="rect">
            <a:avLst/>
          </a:prstGeom>
        </p:spPr>
        <p:txBody>
          <a:bodyPr wrap="square">
            <a:spAutoFit/>
          </a:bodyPr>
          <a:lstStyle/>
          <a:p>
            <a:pPr marL="230400" indent="-2304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30400" indent="-2304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
        <p:nvSpPr>
          <p:cNvPr id="6" name="Rectangle 5">
            <a:extLst>
              <a:ext uri="{FF2B5EF4-FFF2-40B4-BE49-F238E27FC236}">
                <a16:creationId xmlns:a16="http://schemas.microsoft.com/office/drawing/2014/main" id="{56D091C4-5A6A-2B44-8603-DFFD5094D529}"/>
              </a:ext>
            </a:extLst>
          </p:cNvPr>
          <p:cNvSpPr/>
          <p:nvPr/>
        </p:nvSpPr>
        <p:spPr>
          <a:xfrm>
            <a:off x="838200" y="4791968"/>
            <a:ext cx="7473244" cy="1384995"/>
          </a:xfrm>
          <a:prstGeom prst="rect">
            <a:avLst/>
          </a:prstGeom>
        </p:spPr>
        <p:txBody>
          <a:bodyPr wrap="square">
            <a:spAutoFit/>
          </a:bodyPr>
          <a:lstStyle/>
          <a:p>
            <a:r>
              <a:rPr lang="en-US" sz="1200" b="0" dirty="0">
                <a:solidFill>
                  <a:srgbClr val="24292E"/>
                </a:solidFill>
                <a:effectLst/>
                <a:latin typeface="Courier" pitchFamily="2" charset="0"/>
              </a:rPr>
              <a:t>s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create_schedule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Y.op</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s.cache_write</a:t>
            </a:r>
            <a:r>
              <a:rPr lang="en-US" sz="1200" b="0" dirty="0">
                <a:solidFill>
                  <a:srgbClr val="24292E"/>
                </a:solidFill>
                <a:effectLst/>
                <a:latin typeface="Courier" pitchFamily="2" charset="0"/>
              </a:rPr>
              <a:t>([Y], </a:t>
            </a:r>
            <a:r>
              <a:rPr lang="en-US" sz="1200" b="0" dirty="0">
                <a:solidFill>
                  <a:srgbClr val="032F62"/>
                </a:solidFill>
                <a:effectLst/>
                <a:latin typeface="Courier" pitchFamily="2" charset="0"/>
              </a:rPr>
              <a:t>"local"</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j, k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a:solidFill>
                  <a:srgbClr val="6F42C1"/>
                </a:solidFill>
                <a:effectLst/>
                <a:latin typeface="Courier" pitchFamily="2" charset="0"/>
              </a:rPr>
              <a:t>tuple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Y_local.op.axis</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8</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2</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i_o_o_o</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1</a:t>
            </a:r>
            <a:r>
              <a:rPr lang="en-US" sz="1200" b="0" dirty="0">
                <a:solidFill>
                  <a:srgbClr val="24292E"/>
                </a:solidFill>
                <a:effectLst/>
                <a:latin typeface="Courier" pitchFamily="2" charset="0"/>
              </a:rPr>
              <a:t>)</a:t>
            </a:r>
          </a:p>
          <a:p>
            <a:r>
              <a:rPr lang="en-US" sz="1200" b="0" dirty="0">
                <a:solidFill>
                  <a:srgbClr val="005CC5"/>
                </a:solidFill>
                <a:effectLst/>
                <a:latin typeface="Courier" pitchFamily="2" charset="0"/>
              </a:rPr>
              <a:t>...</a:t>
            </a:r>
            <a:endParaRPr lang="en-US" sz="1200" b="0" dirty="0">
              <a:solidFill>
                <a:srgbClr val="24292E"/>
              </a:solidFill>
              <a:effectLst/>
              <a:latin typeface="Courier"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1C2AEA-7CBE-4240-8C53-C33C3404ACB9}"/>
                  </a:ext>
                </a:extLst>
              </p:cNvPr>
              <p:cNvSpPr txBox="1"/>
              <p:nvPr/>
            </p:nvSpPr>
            <p:spPr>
              <a:xfrm>
                <a:off x="838200" y="4330303"/>
                <a:ext cx="4707251" cy="461665"/>
              </a:xfrm>
              <a:prstGeom prst="rect">
                <a:avLst/>
              </a:prstGeom>
              <a:noFill/>
            </p:spPr>
            <p:txBody>
              <a:bodyPr wrap="none" rtlCol="0">
                <a:spAutoFit/>
              </a:bodyPr>
              <a:lstStyle/>
              <a:p>
                <a14:m>
                  <m:oMath xmlns:m="http://schemas.openxmlformats.org/officeDocument/2006/math">
                    <m:r>
                      <a:rPr lang="en-US" sz="2400" b="1" i="1" dirty="0" smtClean="0">
                        <a:solidFill>
                          <a:srgbClr val="00B050"/>
                        </a:solidFill>
                        <a:latin typeface="Cambria Math" panose="02040503050406030204" pitchFamily="18" charset="0"/>
                      </a:rPr>
                      <m:t>𝟒𝟓</m:t>
                    </m:r>
                  </m:oMath>
                </a14:m>
                <a:r>
                  <a:rPr lang="en-US" sz="2400" b="1" dirty="0">
                    <a:solidFill>
                      <a:srgbClr val="00B050"/>
                    </a:solidFill>
                  </a:rPr>
                  <a:t> lines of Python Scheduling Code</a:t>
                </a:r>
              </a:p>
            </p:txBody>
          </p:sp>
        </mc:Choice>
        <mc:Fallback xmlns="">
          <p:sp>
            <p:nvSpPr>
              <p:cNvPr id="7" name="TextBox 6">
                <a:extLst>
                  <a:ext uri="{FF2B5EF4-FFF2-40B4-BE49-F238E27FC236}">
                    <a16:creationId xmlns:a16="http://schemas.microsoft.com/office/drawing/2014/main" id="{CF1C2AEA-7CBE-4240-8C53-C33C3404ACB9}"/>
                  </a:ext>
                </a:extLst>
              </p:cNvPr>
              <p:cNvSpPr txBox="1">
                <a:spLocks noRot="1" noChangeAspect="1" noMove="1" noResize="1" noEditPoints="1" noAdjustHandles="1" noChangeArrowheads="1" noChangeShapeType="1" noTextEdit="1"/>
              </p:cNvSpPr>
              <p:nvPr/>
            </p:nvSpPr>
            <p:spPr>
              <a:xfrm>
                <a:off x="838200" y="4330303"/>
                <a:ext cx="4707251" cy="461665"/>
              </a:xfrm>
              <a:prstGeom prst="rect">
                <a:avLst/>
              </a:prstGeom>
              <a:blipFill>
                <a:blip r:embed="rId2"/>
                <a:stretch>
                  <a:fillRect l="-539" t="-7895" r="-1078" b="-2894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E743A0F3-FA52-7649-AB10-275B3CF1693A}"/>
              </a:ext>
            </a:extLst>
          </p:cNvPr>
          <p:cNvSpPr/>
          <p:nvPr/>
        </p:nvSpPr>
        <p:spPr>
          <a:xfrm>
            <a:off x="6096000" y="4791967"/>
            <a:ext cx="6096000" cy="1384995"/>
          </a:xfrm>
          <a:prstGeom prst="rect">
            <a:avLst/>
          </a:prstGeom>
        </p:spPr>
        <p:txBody>
          <a:bodyPr>
            <a:spAutoFit/>
          </a:bodyPr>
          <a:lstStyle/>
          <a:p>
            <a:r>
              <a:rPr lang="en-US" sz="1200" b="0" dirty="0">
                <a:solidFill>
                  <a:srgbClr val="6F42C1"/>
                </a:solidFill>
                <a:effectLst/>
                <a:latin typeface="Courier" pitchFamily="2" charset="0"/>
              </a:rPr>
              <a:t>__global__</a:t>
            </a:r>
            <a:r>
              <a:rPr lang="en-US" sz="1200" b="0" dirty="0">
                <a:solidFill>
                  <a:srgbClr val="24292E"/>
                </a:solidFill>
                <a:effectLst/>
                <a:latin typeface="Courier" pitchFamily="2" charset="0"/>
              </a:rPr>
              <a:t> </a:t>
            </a:r>
            <a:r>
              <a:rPr lang="en-US" sz="1200" b="0" dirty="0" err="1">
                <a:solidFill>
                  <a:srgbClr val="6F42C1"/>
                </a:solidFill>
                <a:effectLst/>
                <a:latin typeface="Courier" pitchFamily="2" charset="0"/>
              </a:rPr>
              <a:t>default_function</a:t>
            </a:r>
            <a:r>
              <a:rPr lang="en-US" sz="1200" b="0" dirty="0">
                <a:solidFill>
                  <a:srgbClr val="24292E"/>
                </a:solidFill>
                <a:effectLst/>
                <a:latin typeface="Courier" pitchFamily="2" charset="0"/>
              </a:rPr>
              <a:t>(...) {</a:t>
            </a:r>
          </a:p>
          <a:p>
            <a:r>
              <a:rPr lang="en-US" sz="1200" b="0" dirty="0">
                <a:solidFill>
                  <a:srgbClr val="24292E"/>
                </a:solidFill>
                <a:effectLst/>
                <a:latin typeface="Courier" pitchFamily="2" charset="0"/>
              </a:rPr>
              <a:t>  ...</a:t>
            </a:r>
          </a:p>
          <a:p>
            <a:r>
              <a:rPr lang="en-US" sz="1200" b="0" dirty="0">
                <a:solidFill>
                  <a:srgbClr val="D73A49"/>
                </a:solidFill>
                <a:effectLst/>
                <a:latin typeface="Courier" pitchFamily="2" charset="0"/>
              </a:rPr>
              <a:t>  float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005CC5"/>
                </a:solidFill>
                <a:effectLst/>
                <a:latin typeface="Courier" pitchFamily="2" charset="0"/>
              </a:rPr>
              <a:t>128</a:t>
            </a:r>
            <a:r>
              <a:rPr lang="en-US" sz="1200" b="0" dirty="0">
                <a:solidFill>
                  <a:srgbClr val="24292E"/>
                </a:solidFill>
                <a:effectLst/>
                <a:latin typeface="Courier" pitchFamily="2" charset="0"/>
              </a:rPr>
              <a:t>];</a:t>
            </a:r>
          </a:p>
          <a:p>
            <a:r>
              <a:rPr lang="en-US" sz="1200" b="0" dirty="0">
                <a:solidFill>
                  <a:srgbClr val="24292E"/>
                </a:solidFill>
                <a:effectLst/>
                <a:latin typeface="Courier" pitchFamily="2" charset="0"/>
              </a:rPr>
              <a:t>  __shared__ </a:t>
            </a:r>
            <a:r>
              <a:rPr lang="en-US" sz="1200" b="0" dirty="0">
                <a:solidFill>
                  <a:srgbClr val="D73A49"/>
                </a:solidFill>
                <a:effectLst/>
                <a:latin typeface="Courier" pitchFamily="2" charset="0"/>
              </a:rPr>
              <a:t>float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X_shared</a:t>
            </a:r>
            <a:r>
              <a:rPr lang="en-US" sz="1200" b="0" dirty="0">
                <a:solidFill>
                  <a:srgbClr val="24292E"/>
                </a:solidFill>
                <a:effectLst/>
                <a:latin typeface="Courier" pitchFamily="2" charset="0"/>
              </a:rPr>
              <a:t>[</a:t>
            </a:r>
            <a:r>
              <a:rPr lang="en-US" sz="1200" b="0" dirty="0">
                <a:solidFill>
                  <a:srgbClr val="005CC5"/>
                </a:solidFill>
                <a:effectLst/>
                <a:latin typeface="Courier" pitchFamily="2" charset="0"/>
              </a:rPr>
              <a:t>768</a:t>
            </a:r>
            <a:r>
              <a:rPr lang="en-US" sz="1200" b="0" dirty="0">
                <a:solidFill>
                  <a:srgbClr val="24292E"/>
                </a:solidFill>
                <a:effectLst/>
                <a:latin typeface="Courier" pitchFamily="2" charset="0"/>
              </a:rPr>
              <a:t>];</a:t>
            </a:r>
          </a:p>
          <a:p>
            <a:r>
              <a:rPr lang="en-US" sz="1200" b="0" dirty="0">
                <a:solidFill>
                  <a:srgbClr val="24292E"/>
                </a:solidFill>
                <a:effectLst/>
                <a:latin typeface="Courier" pitchFamily="2" charset="0"/>
              </a:rPr>
              <a:t>  __shared__ </a:t>
            </a:r>
            <a:r>
              <a:rPr lang="en-US" sz="1200" b="0" dirty="0">
                <a:solidFill>
                  <a:srgbClr val="D73A49"/>
                </a:solidFill>
                <a:effectLst/>
                <a:latin typeface="Courier" pitchFamily="2" charset="0"/>
              </a:rPr>
              <a:t>float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W_shared</a:t>
            </a:r>
            <a:r>
              <a:rPr lang="en-US" sz="1200" b="0" dirty="0">
                <a:solidFill>
                  <a:srgbClr val="24292E"/>
                </a:solidFill>
                <a:effectLst/>
                <a:latin typeface="Courier" pitchFamily="2" charset="0"/>
              </a:rPr>
              <a:t>[</a:t>
            </a:r>
            <a:r>
              <a:rPr lang="en-US" sz="1200" b="0" dirty="0">
                <a:solidFill>
                  <a:srgbClr val="005CC5"/>
                </a:solidFill>
                <a:effectLst/>
                <a:latin typeface="Courier" pitchFamily="2" charset="0"/>
              </a:rPr>
              <a:t>384</a:t>
            </a:r>
            <a:r>
              <a:rPr lang="en-US" sz="1200" b="0" dirty="0">
                <a:solidFill>
                  <a:srgbClr val="24292E"/>
                </a:solidFill>
                <a:effectLst/>
                <a:latin typeface="Courier" pitchFamily="2" charset="0"/>
              </a:rPr>
              <a:t>];</a:t>
            </a:r>
          </a:p>
          <a:p>
            <a:r>
              <a:rPr lang="en-US" sz="1200" b="0" dirty="0">
                <a:solidFill>
                  <a:srgbClr val="24292E"/>
                </a:solidFill>
                <a:effectLst/>
                <a:latin typeface="Courier" pitchFamily="2" charset="0"/>
              </a:rPr>
              <a:t>  ...</a:t>
            </a:r>
          </a:p>
          <a:p>
            <a:r>
              <a:rPr lang="en-US" sz="1200" b="0" dirty="0">
                <a:solidFill>
                  <a:srgbClr val="24292E"/>
                </a:solidFill>
                <a:effectLst/>
                <a:latin typeface="Courier" pitchFamily="2" charset="0"/>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D0FC0C-316A-8341-BD57-BFE91F96081E}"/>
                  </a:ext>
                </a:extLst>
              </p:cNvPr>
              <p:cNvSpPr txBox="1"/>
              <p:nvPr/>
            </p:nvSpPr>
            <p:spPr>
              <a:xfrm>
                <a:off x="6096000" y="4330301"/>
                <a:ext cx="3256789" cy="461665"/>
              </a:xfrm>
              <a:prstGeom prst="rect">
                <a:avLst/>
              </a:prstGeom>
              <a:noFill/>
            </p:spPr>
            <p:txBody>
              <a:bodyPr wrap="none" rtlCol="0">
                <a:spAutoFit/>
              </a:bodyPr>
              <a:lstStyle/>
              <a:p>
                <a14:m>
                  <m:oMath xmlns:m="http://schemas.openxmlformats.org/officeDocument/2006/math">
                    <m:r>
                      <a:rPr lang="en-US" sz="2400" b="1" i="1" smtClean="0">
                        <a:solidFill>
                          <a:srgbClr val="FF0000"/>
                        </a:solidFill>
                        <a:latin typeface="Cambria Math" panose="02040503050406030204" pitchFamily="18" charset="0"/>
                      </a:rPr>
                      <m:t>𝟗𝟒𝟔</m:t>
                    </m:r>
                  </m:oMath>
                </a14:m>
                <a:r>
                  <a:rPr lang="en-US" sz="2400" b="1" dirty="0">
                    <a:solidFill>
                      <a:srgbClr val="FF0000"/>
                    </a:solidFill>
                  </a:rPr>
                  <a:t> lines of CUDA Code</a:t>
                </a:r>
              </a:p>
            </p:txBody>
          </p:sp>
        </mc:Choice>
        <mc:Fallback xmlns="">
          <p:sp>
            <p:nvSpPr>
              <p:cNvPr id="9" name="TextBox 8">
                <a:extLst>
                  <a:ext uri="{FF2B5EF4-FFF2-40B4-BE49-F238E27FC236}">
                    <a16:creationId xmlns:a16="http://schemas.microsoft.com/office/drawing/2014/main" id="{B3D0FC0C-316A-8341-BD57-BFE91F96081E}"/>
                  </a:ext>
                </a:extLst>
              </p:cNvPr>
              <p:cNvSpPr txBox="1">
                <a:spLocks noRot="1" noChangeAspect="1" noMove="1" noResize="1" noEditPoints="1" noAdjustHandles="1" noChangeArrowheads="1" noChangeShapeType="1" noTextEdit="1"/>
              </p:cNvSpPr>
              <p:nvPr/>
            </p:nvSpPr>
            <p:spPr>
              <a:xfrm>
                <a:off x="6096000" y="4330301"/>
                <a:ext cx="3256789" cy="461665"/>
              </a:xfrm>
              <a:prstGeom prst="rect">
                <a:avLst/>
              </a:prstGeom>
              <a:blipFill>
                <a:blip r:embed="rId3"/>
                <a:stretch>
                  <a:fillRect l="-389" t="-7895" r="-1946" b="-28947"/>
                </a:stretch>
              </a:blipFill>
            </p:spPr>
            <p:txBody>
              <a:bodyPr/>
              <a:lstStyle/>
              <a:p>
                <a:r>
                  <a:rPr lang="en-US">
                    <a:noFill/>
                  </a:rPr>
                  <a:t> </a:t>
                </a:r>
              </a:p>
            </p:txBody>
          </p:sp>
        </mc:Fallback>
      </mc:AlternateContent>
      <p:pic>
        <p:nvPicPr>
          <p:cNvPr id="13" name="Graphic 12" descr="Arrow: Clockwise curve with solid fill">
            <a:extLst>
              <a:ext uri="{FF2B5EF4-FFF2-40B4-BE49-F238E27FC236}">
                <a16:creationId xmlns:a16="http://schemas.microsoft.com/office/drawing/2014/main" id="{5A3D7A56-0BF5-F941-A8E7-EC4C147574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088251" y="4572596"/>
            <a:ext cx="914400" cy="914400"/>
          </a:xfrm>
          <a:prstGeom prst="rect">
            <a:avLst/>
          </a:prstGeom>
        </p:spPr>
      </p:pic>
    </p:spTree>
    <p:extLst>
      <p:ext uri="{BB962C8B-B14F-4D97-AF65-F5344CB8AC3E}">
        <p14:creationId xmlns:p14="http://schemas.microsoft.com/office/powerpoint/2010/main" val="260896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a:t>Tensor Program Compilers</a:t>
            </a:r>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idx="1"/>
          </p:nvPr>
        </p:nvSpPr>
        <p:spPr/>
        <p:txBody>
          <a:bodyPr/>
          <a:lstStyle/>
          <a:p>
            <a:r>
              <a:rPr lang="en-US" dirty="0"/>
              <a:t>State-of-the-Arts: Halide</a:t>
            </a:r>
            <a:r>
              <a:rPr lang="en-US" baseline="30000" dirty="0">
                <a:solidFill>
                  <a:schemeClr val="bg1">
                    <a:lumMod val="50000"/>
                  </a:schemeClr>
                </a:solidFill>
              </a:rPr>
              <a:t>[1]</a:t>
            </a:r>
            <a:r>
              <a:rPr lang="en-US" dirty="0"/>
              <a:t> &amp; TVM</a:t>
            </a:r>
            <a:r>
              <a:rPr lang="en-US" baseline="30000" dirty="0">
                <a:solidFill>
                  <a:schemeClr val="bg1">
                    <a:lumMod val="50000"/>
                  </a:schemeClr>
                </a:solidFill>
              </a:rPr>
              <a:t>[2]</a:t>
            </a:r>
          </a:p>
          <a:p>
            <a:pPr lvl="1"/>
            <a:r>
              <a:rPr lang="en-US" dirty="0"/>
              <a:t>Halide: image processing</a:t>
            </a:r>
          </a:p>
          <a:p>
            <a:pPr lvl="1"/>
            <a:r>
              <a:rPr lang="en-US" dirty="0"/>
              <a:t>TVM: machine learning &amp; better GPU support</a:t>
            </a:r>
          </a:p>
          <a:p>
            <a:r>
              <a:rPr lang="en-US" dirty="0"/>
              <a:t>Objective: Easier to write high-performance programs.</a:t>
            </a:r>
          </a:p>
          <a:p>
            <a:r>
              <a:rPr lang="en-US" dirty="0"/>
              <a:t>Key Idea: Abstracts</a:t>
            </a:r>
            <a:r>
              <a:rPr lang="zh-CN" altLang="en-US" dirty="0"/>
              <a:t> </a:t>
            </a:r>
            <a:r>
              <a:rPr lang="en-US" altLang="zh-CN" dirty="0"/>
              <a:t>low-level implementations </a:t>
            </a:r>
            <a:r>
              <a:rPr lang="en-US" dirty="0"/>
              <a:t>using </a:t>
            </a:r>
            <a:r>
              <a:rPr lang="en-US" b="1" u="sng" dirty="0"/>
              <a:t>schedules</a:t>
            </a:r>
            <a:r>
              <a:rPr lang="en-US" dirty="0"/>
              <a:t>.</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12</a:t>
            </a:fld>
            <a:endParaRPr lang="en-US"/>
          </a:p>
        </p:txBody>
      </p:sp>
      <p:sp>
        <p:nvSpPr>
          <p:cNvPr id="5" name="Rectangle 4">
            <a:extLst>
              <a:ext uri="{FF2B5EF4-FFF2-40B4-BE49-F238E27FC236}">
                <a16:creationId xmlns:a16="http://schemas.microsoft.com/office/drawing/2014/main" id="{7EA7E05B-403B-D041-AF71-7625B06DEAFE}"/>
              </a:ext>
            </a:extLst>
          </p:cNvPr>
          <p:cNvSpPr/>
          <p:nvPr/>
        </p:nvSpPr>
        <p:spPr>
          <a:xfrm>
            <a:off x="838200" y="6396335"/>
            <a:ext cx="9908822" cy="461665"/>
          </a:xfrm>
          <a:prstGeom prst="rect">
            <a:avLst/>
          </a:prstGeom>
        </p:spPr>
        <p:txBody>
          <a:bodyPr wrap="square">
            <a:spAutoFit/>
          </a:bodyPr>
          <a:lstStyle/>
          <a:p>
            <a:pPr marL="230400" indent="-2304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30400" indent="-2304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
        <p:nvSpPr>
          <p:cNvPr id="6" name="Rectangle 5">
            <a:extLst>
              <a:ext uri="{FF2B5EF4-FFF2-40B4-BE49-F238E27FC236}">
                <a16:creationId xmlns:a16="http://schemas.microsoft.com/office/drawing/2014/main" id="{56D091C4-5A6A-2B44-8603-DFFD5094D529}"/>
              </a:ext>
            </a:extLst>
          </p:cNvPr>
          <p:cNvSpPr/>
          <p:nvPr/>
        </p:nvSpPr>
        <p:spPr>
          <a:xfrm>
            <a:off x="838200" y="4791968"/>
            <a:ext cx="7473244" cy="1384995"/>
          </a:xfrm>
          <a:prstGeom prst="rect">
            <a:avLst/>
          </a:prstGeom>
        </p:spPr>
        <p:txBody>
          <a:bodyPr wrap="square">
            <a:spAutoFit/>
          </a:bodyPr>
          <a:lstStyle/>
          <a:p>
            <a:r>
              <a:rPr lang="en-US" sz="1200" b="0" dirty="0">
                <a:solidFill>
                  <a:srgbClr val="24292E"/>
                </a:solidFill>
                <a:effectLst/>
                <a:latin typeface="Courier" pitchFamily="2" charset="0"/>
              </a:rPr>
              <a:t>s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create_schedule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Y.op</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s.cache_write</a:t>
            </a:r>
            <a:r>
              <a:rPr lang="en-US" sz="1200" b="0" dirty="0">
                <a:solidFill>
                  <a:srgbClr val="24292E"/>
                </a:solidFill>
                <a:effectLst/>
                <a:latin typeface="Courier" pitchFamily="2" charset="0"/>
              </a:rPr>
              <a:t>([Y], </a:t>
            </a:r>
            <a:r>
              <a:rPr lang="en-US" sz="1200" b="0" dirty="0">
                <a:solidFill>
                  <a:srgbClr val="032F62"/>
                </a:solidFill>
                <a:effectLst/>
                <a:latin typeface="Courier" pitchFamily="2" charset="0"/>
              </a:rPr>
              <a:t>"local"</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j, k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a:solidFill>
                  <a:srgbClr val="6F42C1"/>
                </a:solidFill>
                <a:effectLst/>
                <a:latin typeface="Courier" pitchFamily="2" charset="0"/>
              </a:rPr>
              <a:t>tuple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Y_local.op.axis</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a:t>
            </a:r>
            <a:r>
              <a:rPr lang="en-US" sz="1200" b="0" dirty="0">
                <a:solidFill>
                  <a:srgbClr val="E36209"/>
                </a:solidFill>
                <a:effectLst/>
                <a:highlight>
                  <a:srgbClr val="00FFFF"/>
                </a:highlight>
                <a:latin typeface="Courier" pitchFamily="2" charset="0"/>
              </a:rPr>
              <a:t>factor</a:t>
            </a:r>
            <a:r>
              <a:rPr lang="en-US" sz="1200" b="0" dirty="0">
                <a:solidFill>
                  <a:srgbClr val="D73A49"/>
                </a:solidFill>
                <a:effectLst/>
                <a:highlight>
                  <a:srgbClr val="00FFFF"/>
                </a:highlight>
                <a:latin typeface="Courier" pitchFamily="2" charset="0"/>
              </a:rPr>
              <a:t>=</a:t>
            </a:r>
            <a:r>
              <a:rPr lang="en-US" sz="1200" b="0" dirty="0">
                <a:solidFill>
                  <a:srgbClr val="005CC5"/>
                </a:solidFill>
                <a:effectLst/>
                <a:highlight>
                  <a:srgbClr val="00FFFF"/>
                </a:highlight>
                <a:latin typeface="Courier" pitchFamily="2" charset="0"/>
              </a:rPr>
              <a:t>8</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E36209"/>
                </a:solidFill>
                <a:effectLst/>
                <a:highlight>
                  <a:srgbClr val="00FFFF"/>
                </a:highlight>
                <a:latin typeface="Courier" pitchFamily="2" charset="0"/>
              </a:rPr>
              <a:t>factor</a:t>
            </a:r>
            <a:r>
              <a:rPr lang="en-US" sz="1200" b="0" dirty="0">
                <a:solidFill>
                  <a:srgbClr val="D73A49"/>
                </a:solidFill>
                <a:effectLst/>
                <a:highlight>
                  <a:srgbClr val="00FFFF"/>
                </a:highlight>
                <a:latin typeface="Courier" pitchFamily="2" charset="0"/>
              </a:rPr>
              <a:t>=</a:t>
            </a:r>
            <a:r>
              <a:rPr lang="en-US" sz="1200" b="0" dirty="0">
                <a:solidFill>
                  <a:srgbClr val="005CC5"/>
                </a:solidFill>
                <a:effectLst/>
                <a:highlight>
                  <a:srgbClr val="00FFFF"/>
                </a:highlight>
                <a:latin typeface="Courier" pitchFamily="2" charset="0"/>
              </a:rPr>
              <a:t>2</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i_o_o_o</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E36209"/>
                </a:solidFill>
                <a:effectLst/>
                <a:highlight>
                  <a:srgbClr val="00FFFF"/>
                </a:highlight>
                <a:latin typeface="Courier" pitchFamily="2" charset="0"/>
              </a:rPr>
              <a:t>factor</a:t>
            </a:r>
            <a:r>
              <a:rPr lang="en-US" sz="1200" b="0" dirty="0">
                <a:solidFill>
                  <a:srgbClr val="D73A49"/>
                </a:solidFill>
                <a:effectLst/>
                <a:highlight>
                  <a:srgbClr val="00FFFF"/>
                </a:highlight>
                <a:latin typeface="Courier" pitchFamily="2" charset="0"/>
              </a:rPr>
              <a:t>=</a:t>
            </a:r>
            <a:r>
              <a:rPr lang="en-US" sz="1200" b="0" dirty="0">
                <a:solidFill>
                  <a:srgbClr val="005CC5"/>
                </a:solidFill>
                <a:effectLst/>
                <a:highlight>
                  <a:srgbClr val="00FFFF"/>
                </a:highlight>
                <a:latin typeface="Courier" pitchFamily="2" charset="0"/>
              </a:rPr>
              <a:t>1</a:t>
            </a:r>
            <a:r>
              <a:rPr lang="en-US" sz="1200" b="0" dirty="0">
                <a:solidFill>
                  <a:srgbClr val="24292E"/>
                </a:solidFill>
                <a:effectLst/>
                <a:latin typeface="Courier" pitchFamily="2" charset="0"/>
              </a:rPr>
              <a:t>)</a:t>
            </a:r>
          </a:p>
          <a:p>
            <a:r>
              <a:rPr lang="en-US" sz="1200" b="0" dirty="0">
                <a:solidFill>
                  <a:srgbClr val="005CC5"/>
                </a:solidFill>
                <a:effectLst/>
                <a:latin typeface="Courier" pitchFamily="2" charset="0"/>
              </a:rPr>
              <a:t>...</a:t>
            </a:r>
            <a:endParaRPr lang="en-US" sz="1200" b="0" dirty="0">
              <a:solidFill>
                <a:srgbClr val="24292E"/>
              </a:solidFill>
              <a:effectLst/>
              <a:latin typeface="Courier"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1C2AEA-7CBE-4240-8C53-C33C3404ACB9}"/>
                  </a:ext>
                </a:extLst>
              </p:cNvPr>
              <p:cNvSpPr txBox="1"/>
              <p:nvPr/>
            </p:nvSpPr>
            <p:spPr>
              <a:xfrm>
                <a:off x="838200" y="4330303"/>
                <a:ext cx="4707251" cy="461665"/>
              </a:xfrm>
              <a:prstGeom prst="rect">
                <a:avLst/>
              </a:prstGeom>
              <a:noFill/>
            </p:spPr>
            <p:txBody>
              <a:bodyPr wrap="none" rtlCol="0">
                <a:spAutoFit/>
              </a:bodyPr>
              <a:lstStyle/>
              <a:p>
                <a14:m>
                  <m:oMath xmlns:m="http://schemas.openxmlformats.org/officeDocument/2006/math">
                    <m:r>
                      <a:rPr lang="en-US" sz="2400" b="1" i="1" dirty="0" smtClean="0">
                        <a:solidFill>
                          <a:srgbClr val="00B050"/>
                        </a:solidFill>
                        <a:latin typeface="Cambria Math" panose="02040503050406030204" pitchFamily="18" charset="0"/>
                      </a:rPr>
                      <m:t>𝟒𝟓</m:t>
                    </m:r>
                  </m:oMath>
                </a14:m>
                <a:r>
                  <a:rPr lang="en-US" sz="2400" b="1" dirty="0">
                    <a:solidFill>
                      <a:srgbClr val="00B050"/>
                    </a:solidFill>
                  </a:rPr>
                  <a:t> lines of Python Scheduling Code</a:t>
                </a:r>
              </a:p>
            </p:txBody>
          </p:sp>
        </mc:Choice>
        <mc:Fallback xmlns="">
          <p:sp>
            <p:nvSpPr>
              <p:cNvPr id="7" name="TextBox 6">
                <a:extLst>
                  <a:ext uri="{FF2B5EF4-FFF2-40B4-BE49-F238E27FC236}">
                    <a16:creationId xmlns:a16="http://schemas.microsoft.com/office/drawing/2014/main" id="{CF1C2AEA-7CBE-4240-8C53-C33C3404ACB9}"/>
                  </a:ext>
                </a:extLst>
              </p:cNvPr>
              <p:cNvSpPr txBox="1">
                <a:spLocks noRot="1" noChangeAspect="1" noMove="1" noResize="1" noEditPoints="1" noAdjustHandles="1" noChangeArrowheads="1" noChangeShapeType="1" noTextEdit="1"/>
              </p:cNvSpPr>
              <p:nvPr/>
            </p:nvSpPr>
            <p:spPr>
              <a:xfrm>
                <a:off x="838200" y="4330303"/>
                <a:ext cx="4707251" cy="461665"/>
              </a:xfrm>
              <a:prstGeom prst="rect">
                <a:avLst/>
              </a:prstGeom>
              <a:blipFill>
                <a:blip r:embed="rId2"/>
                <a:stretch>
                  <a:fillRect l="-539" t="-7895" r="-1078" b="-2894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E743A0F3-FA52-7649-AB10-275B3CF1693A}"/>
              </a:ext>
            </a:extLst>
          </p:cNvPr>
          <p:cNvSpPr/>
          <p:nvPr/>
        </p:nvSpPr>
        <p:spPr>
          <a:xfrm>
            <a:off x="6096000" y="4791967"/>
            <a:ext cx="6096000" cy="1384995"/>
          </a:xfrm>
          <a:prstGeom prst="rect">
            <a:avLst/>
          </a:prstGeom>
        </p:spPr>
        <p:txBody>
          <a:bodyPr>
            <a:spAutoFit/>
          </a:bodyPr>
          <a:lstStyle/>
          <a:p>
            <a:r>
              <a:rPr lang="en-US" sz="1200" b="0" dirty="0">
                <a:solidFill>
                  <a:srgbClr val="6F42C1"/>
                </a:solidFill>
                <a:effectLst/>
                <a:latin typeface="Courier" pitchFamily="2" charset="0"/>
              </a:rPr>
              <a:t>__global__</a:t>
            </a:r>
            <a:r>
              <a:rPr lang="en-US" sz="1200" b="0" dirty="0">
                <a:solidFill>
                  <a:srgbClr val="24292E"/>
                </a:solidFill>
                <a:effectLst/>
                <a:latin typeface="Courier" pitchFamily="2" charset="0"/>
              </a:rPr>
              <a:t> </a:t>
            </a:r>
            <a:r>
              <a:rPr lang="en-US" sz="1200" b="0" dirty="0" err="1">
                <a:solidFill>
                  <a:srgbClr val="6F42C1"/>
                </a:solidFill>
                <a:effectLst/>
                <a:latin typeface="Courier" pitchFamily="2" charset="0"/>
              </a:rPr>
              <a:t>default_function</a:t>
            </a:r>
            <a:r>
              <a:rPr lang="en-US" sz="1200" b="0" dirty="0">
                <a:solidFill>
                  <a:srgbClr val="24292E"/>
                </a:solidFill>
                <a:effectLst/>
                <a:latin typeface="Courier" pitchFamily="2" charset="0"/>
              </a:rPr>
              <a:t>(...) {</a:t>
            </a:r>
          </a:p>
          <a:p>
            <a:r>
              <a:rPr lang="en-US" sz="1200" b="0" dirty="0">
                <a:solidFill>
                  <a:srgbClr val="24292E"/>
                </a:solidFill>
                <a:effectLst/>
                <a:latin typeface="Courier" pitchFamily="2" charset="0"/>
              </a:rPr>
              <a:t>  ...</a:t>
            </a:r>
          </a:p>
          <a:p>
            <a:r>
              <a:rPr lang="en-US" sz="1200" b="0" dirty="0">
                <a:solidFill>
                  <a:srgbClr val="D73A49"/>
                </a:solidFill>
                <a:effectLst/>
                <a:latin typeface="Courier" pitchFamily="2" charset="0"/>
              </a:rPr>
              <a:t>  float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005CC5"/>
                </a:solidFill>
                <a:effectLst/>
                <a:highlight>
                  <a:srgbClr val="00FFFF"/>
                </a:highlight>
                <a:latin typeface="Courier" pitchFamily="2" charset="0"/>
              </a:rPr>
              <a:t>128</a:t>
            </a:r>
            <a:r>
              <a:rPr lang="en-US" sz="1200" b="0" dirty="0">
                <a:solidFill>
                  <a:srgbClr val="24292E"/>
                </a:solidFill>
                <a:effectLst/>
                <a:latin typeface="Courier" pitchFamily="2" charset="0"/>
              </a:rPr>
              <a:t>];</a:t>
            </a:r>
          </a:p>
          <a:p>
            <a:r>
              <a:rPr lang="en-US" sz="1200" b="0" dirty="0">
                <a:solidFill>
                  <a:srgbClr val="24292E"/>
                </a:solidFill>
                <a:effectLst/>
                <a:latin typeface="Courier" pitchFamily="2" charset="0"/>
              </a:rPr>
              <a:t>  __shared__ </a:t>
            </a:r>
            <a:r>
              <a:rPr lang="en-US" sz="1200" b="0" dirty="0">
                <a:solidFill>
                  <a:srgbClr val="D73A49"/>
                </a:solidFill>
                <a:effectLst/>
                <a:latin typeface="Courier" pitchFamily="2" charset="0"/>
              </a:rPr>
              <a:t>float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X_shared</a:t>
            </a:r>
            <a:r>
              <a:rPr lang="en-US" sz="1200" b="0" dirty="0">
                <a:solidFill>
                  <a:srgbClr val="24292E"/>
                </a:solidFill>
                <a:effectLst/>
                <a:latin typeface="Courier" pitchFamily="2" charset="0"/>
              </a:rPr>
              <a:t>[</a:t>
            </a:r>
            <a:r>
              <a:rPr lang="en-US" sz="1200" b="0" dirty="0">
                <a:solidFill>
                  <a:srgbClr val="005CC5"/>
                </a:solidFill>
                <a:effectLst/>
                <a:highlight>
                  <a:srgbClr val="00FFFF"/>
                </a:highlight>
                <a:latin typeface="Courier" pitchFamily="2" charset="0"/>
              </a:rPr>
              <a:t>768</a:t>
            </a:r>
            <a:r>
              <a:rPr lang="en-US" sz="1200" b="0" dirty="0">
                <a:solidFill>
                  <a:srgbClr val="24292E"/>
                </a:solidFill>
                <a:effectLst/>
                <a:latin typeface="Courier" pitchFamily="2" charset="0"/>
              </a:rPr>
              <a:t>];</a:t>
            </a:r>
          </a:p>
          <a:p>
            <a:r>
              <a:rPr lang="en-US" sz="1200" b="0" dirty="0">
                <a:solidFill>
                  <a:srgbClr val="24292E"/>
                </a:solidFill>
                <a:effectLst/>
                <a:latin typeface="Courier" pitchFamily="2" charset="0"/>
              </a:rPr>
              <a:t>  __shared__ </a:t>
            </a:r>
            <a:r>
              <a:rPr lang="en-US" sz="1200" b="0" dirty="0">
                <a:solidFill>
                  <a:srgbClr val="D73A49"/>
                </a:solidFill>
                <a:effectLst/>
                <a:latin typeface="Courier" pitchFamily="2" charset="0"/>
              </a:rPr>
              <a:t>float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W_shared</a:t>
            </a:r>
            <a:r>
              <a:rPr lang="en-US" sz="1200" b="0" dirty="0">
                <a:solidFill>
                  <a:srgbClr val="24292E"/>
                </a:solidFill>
                <a:effectLst/>
                <a:latin typeface="Courier" pitchFamily="2" charset="0"/>
              </a:rPr>
              <a:t>[</a:t>
            </a:r>
            <a:r>
              <a:rPr lang="en-US" sz="1200" b="0" dirty="0">
                <a:solidFill>
                  <a:srgbClr val="005CC5"/>
                </a:solidFill>
                <a:effectLst/>
                <a:highlight>
                  <a:srgbClr val="00FFFF"/>
                </a:highlight>
                <a:latin typeface="Courier" pitchFamily="2" charset="0"/>
              </a:rPr>
              <a:t>384</a:t>
            </a:r>
            <a:r>
              <a:rPr lang="en-US" sz="1200" b="0" dirty="0">
                <a:solidFill>
                  <a:srgbClr val="24292E"/>
                </a:solidFill>
                <a:effectLst/>
                <a:latin typeface="Courier" pitchFamily="2" charset="0"/>
              </a:rPr>
              <a:t>];</a:t>
            </a:r>
          </a:p>
          <a:p>
            <a:r>
              <a:rPr lang="en-US" sz="1200" b="0" dirty="0">
                <a:solidFill>
                  <a:srgbClr val="24292E"/>
                </a:solidFill>
                <a:effectLst/>
                <a:latin typeface="Courier" pitchFamily="2" charset="0"/>
              </a:rPr>
              <a:t>  ...</a:t>
            </a:r>
          </a:p>
          <a:p>
            <a:r>
              <a:rPr lang="en-US" sz="1200" b="0" dirty="0">
                <a:solidFill>
                  <a:srgbClr val="24292E"/>
                </a:solidFill>
                <a:effectLst/>
                <a:latin typeface="Courier" pitchFamily="2" charset="0"/>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D0FC0C-316A-8341-BD57-BFE91F96081E}"/>
                  </a:ext>
                </a:extLst>
              </p:cNvPr>
              <p:cNvSpPr txBox="1"/>
              <p:nvPr/>
            </p:nvSpPr>
            <p:spPr>
              <a:xfrm>
                <a:off x="6096000" y="4330301"/>
                <a:ext cx="3256789" cy="461665"/>
              </a:xfrm>
              <a:prstGeom prst="rect">
                <a:avLst/>
              </a:prstGeom>
              <a:noFill/>
            </p:spPr>
            <p:txBody>
              <a:bodyPr wrap="none" rtlCol="0">
                <a:spAutoFit/>
              </a:bodyPr>
              <a:lstStyle/>
              <a:p>
                <a14:m>
                  <m:oMath xmlns:m="http://schemas.openxmlformats.org/officeDocument/2006/math">
                    <m:r>
                      <a:rPr lang="en-US" sz="2400" b="1" i="1" smtClean="0">
                        <a:solidFill>
                          <a:srgbClr val="FF0000"/>
                        </a:solidFill>
                        <a:latin typeface="Cambria Math" panose="02040503050406030204" pitchFamily="18" charset="0"/>
                      </a:rPr>
                      <m:t>𝟗𝟒𝟔</m:t>
                    </m:r>
                  </m:oMath>
                </a14:m>
                <a:r>
                  <a:rPr lang="en-US" sz="2400" b="1" dirty="0">
                    <a:solidFill>
                      <a:srgbClr val="FF0000"/>
                    </a:solidFill>
                  </a:rPr>
                  <a:t> lines of CUDA Code</a:t>
                </a:r>
              </a:p>
            </p:txBody>
          </p:sp>
        </mc:Choice>
        <mc:Fallback xmlns="">
          <p:sp>
            <p:nvSpPr>
              <p:cNvPr id="9" name="TextBox 8">
                <a:extLst>
                  <a:ext uri="{FF2B5EF4-FFF2-40B4-BE49-F238E27FC236}">
                    <a16:creationId xmlns:a16="http://schemas.microsoft.com/office/drawing/2014/main" id="{B3D0FC0C-316A-8341-BD57-BFE91F96081E}"/>
                  </a:ext>
                </a:extLst>
              </p:cNvPr>
              <p:cNvSpPr txBox="1">
                <a:spLocks noRot="1" noChangeAspect="1" noMove="1" noResize="1" noEditPoints="1" noAdjustHandles="1" noChangeArrowheads="1" noChangeShapeType="1" noTextEdit="1"/>
              </p:cNvSpPr>
              <p:nvPr/>
            </p:nvSpPr>
            <p:spPr>
              <a:xfrm>
                <a:off x="6096000" y="4330301"/>
                <a:ext cx="3256789" cy="461665"/>
              </a:xfrm>
              <a:prstGeom prst="rect">
                <a:avLst/>
              </a:prstGeom>
              <a:blipFill>
                <a:blip r:embed="rId3"/>
                <a:stretch>
                  <a:fillRect l="-389" t="-7895" r="-1946" b="-2894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F98CA61-699C-3E43-AD4F-880788D3B23D}"/>
              </a:ext>
            </a:extLst>
          </p:cNvPr>
          <p:cNvSpPr txBox="1"/>
          <p:nvPr/>
        </p:nvSpPr>
        <p:spPr>
          <a:xfrm>
            <a:off x="6852354" y="5987018"/>
            <a:ext cx="2068130" cy="369332"/>
          </a:xfrm>
          <a:prstGeom prst="rect">
            <a:avLst/>
          </a:prstGeom>
          <a:noFill/>
        </p:spPr>
        <p:txBody>
          <a:bodyPr wrap="none" rtlCol="0">
            <a:spAutoFit/>
          </a:bodyPr>
          <a:lstStyle/>
          <a:p>
            <a:r>
              <a:rPr lang="en-US" dirty="0">
                <a:solidFill>
                  <a:srgbClr val="0000FF"/>
                </a:solidFill>
              </a:rPr>
              <a:t>automatic inference</a:t>
            </a:r>
          </a:p>
        </p:txBody>
      </p:sp>
      <p:pic>
        <p:nvPicPr>
          <p:cNvPr id="13" name="Graphic 12" descr="Arrow: Clockwise curve with solid fill">
            <a:extLst>
              <a:ext uri="{FF2B5EF4-FFF2-40B4-BE49-F238E27FC236}">
                <a16:creationId xmlns:a16="http://schemas.microsoft.com/office/drawing/2014/main" id="{9E67B741-B4F9-1F49-8A7E-F7F211527C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088251" y="4572596"/>
            <a:ext cx="914400" cy="914400"/>
          </a:xfrm>
          <a:prstGeom prst="rect">
            <a:avLst/>
          </a:prstGeom>
        </p:spPr>
      </p:pic>
      <p:cxnSp>
        <p:nvCxnSpPr>
          <p:cNvPr id="18" name="Straight Arrow Connector 17">
            <a:extLst>
              <a:ext uri="{FF2B5EF4-FFF2-40B4-BE49-F238E27FC236}">
                <a16:creationId xmlns:a16="http://schemas.microsoft.com/office/drawing/2014/main" id="{A3367DE6-1A02-664C-A48C-803386DB8905}"/>
              </a:ext>
            </a:extLst>
          </p:cNvPr>
          <p:cNvCxnSpPr>
            <a:cxnSpLocks/>
            <a:endCxn id="10" idx="1"/>
          </p:cNvCxnSpPr>
          <p:nvPr/>
        </p:nvCxnSpPr>
        <p:spPr>
          <a:xfrm>
            <a:off x="5452533" y="5987018"/>
            <a:ext cx="1399821" cy="184666"/>
          </a:xfrm>
          <a:prstGeom prst="straightConnector1">
            <a:avLst/>
          </a:prstGeom>
          <a:ln w="38100" cap="rnd">
            <a:solidFill>
              <a:srgbClr val="0000FF"/>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B6385AF-077B-E74E-ACCE-D44B64C04C04}"/>
              </a:ext>
            </a:extLst>
          </p:cNvPr>
          <p:cNvCxnSpPr>
            <a:cxnSpLocks/>
            <a:stCxn id="10" idx="0"/>
          </p:cNvCxnSpPr>
          <p:nvPr/>
        </p:nvCxnSpPr>
        <p:spPr>
          <a:xfrm flipH="1" flipV="1">
            <a:off x="7845778" y="5396089"/>
            <a:ext cx="40641" cy="590929"/>
          </a:xfrm>
          <a:prstGeom prst="straightConnector1">
            <a:avLst/>
          </a:prstGeom>
          <a:ln w="38100" cap="rnd">
            <a:solidFill>
              <a:srgbClr val="0000FF"/>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ED20651-EFED-1441-A0FE-316B88516BC1}"/>
              </a:ext>
            </a:extLst>
          </p:cNvPr>
          <p:cNvCxnSpPr>
            <a:cxnSpLocks/>
            <a:stCxn id="10" idx="0"/>
          </p:cNvCxnSpPr>
          <p:nvPr/>
        </p:nvCxnSpPr>
        <p:spPr>
          <a:xfrm flipV="1">
            <a:off x="7886419" y="5588000"/>
            <a:ext cx="806025" cy="399018"/>
          </a:xfrm>
          <a:prstGeom prst="straightConnector1">
            <a:avLst/>
          </a:prstGeom>
          <a:ln w="38100" cap="rnd">
            <a:solidFill>
              <a:srgbClr val="0000FF"/>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77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a:t>Tensor Program Compilers</a:t>
            </a:r>
          </a:p>
        </p:txBody>
      </p:sp>
      <p:sp>
        <p:nvSpPr>
          <p:cNvPr id="11" name="Text Placeholder 10">
            <a:extLst>
              <a:ext uri="{FF2B5EF4-FFF2-40B4-BE49-F238E27FC236}">
                <a16:creationId xmlns:a16="http://schemas.microsoft.com/office/drawing/2014/main" id="{15656252-B3E4-ED40-984B-7904C9619F15}"/>
              </a:ext>
            </a:extLst>
          </p:cNvPr>
          <p:cNvSpPr>
            <a:spLocks noGrp="1"/>
          </p:cNvSpPr>
          <p:nvPr>
            <p:ph type="body" idx="1"/>
          </p:nvPr>
        </p:nvSpPr>
        <p:spPr/>
        <p:txBody>
          <a:bodyPr>
            <a:normAutofit/>
          </a:bodyPr>
          <a:lstStyle/>
          <a:p>
            <a:r>
              <a:rPr lang="en-US" sz="3200" dirty="0">
                <a:solidFill>
                  <a:srgbClr val="00B050"/>
                </a:solidFill>
              </a:rPr>
              <a:t>	    Pros</a:t>
            </a:r>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sz="half" idx="2"/>
          </p:nvPr>
        </p:nvSpPr>
        <p:spPr/>
        <p:txBody>
          <a:bodyPr>
            <a:normAutofit/>
          </a:bodyPr>
          <a:lstStyle/>
          <a:p>
            <a:r>
              <a:rPr lang="en-US" dirty="0"/>
              <a:t>Easily programed, modified and parameterized.</a:t>
            </a:r>
          </a:p>
        </p:txBody>
      </p:sp>
      <p:sp>
        <p:nvSpPr>
          <p:cNvPr id="12" name="Text Placeholder 11">
            <a:extLst>
              <a:ext uri="{FF2B5EF4-FFF2-40B4-BE49-F238E27FC236}">
                <a16:creationId xmlns:a16="http://schemas.microsoft.com/office/drawing/2014/main" id="{630CF299-A685-294D-A7AF-1DD72B59DA0C}"/>
              </a:ext>
            </a:extLst>
          </p:cNvPr>
          <p:cNvSpPr>
            <a:spLocks noGrp="1"/>
          </p:cNvSpPr>
          <p:nvPr>
            <p:ph type="body" sz="quarter" idx="3"/>
          </p:nvPr>
        </p:nvSpPr>
        <p:spPr/>
        <p:txBody>
          <a:bodyPr>
            <a:normAutofit/>
          </a:bodyPr>
          <a:lstStyle/>
          <a:p>
            <a:r>
              <a:rPr lang="en-US" sz="3200" dirty="0">
                <a:solidFill>
                  <a:srgbClr val="FF0000"/>
                </a:solidFill>
              </a:rPr>
              <a:t>	</a:t>
            </a:r>
            <a:r>
              <a:rPr lang="zh-CN" altLang="en-US" sz="3200" dirty="0">
                <a:solidFill>
                  <a:srgbClr val="FF0000"/>
                </a:solidFill>
              </a:rPr>
              <a:t>    </a:t>
            </a:r>
            <a:r>
              <a:rPr lang="en-US" sz="3200" dirty="0">
                <a:solidFill>
                  <a:srgbClr val="FF0000"/>
                </a:solidFill>
              </a:rPr>
              <a:t>Cons</a:t>
            </a:r>
          </a:p>
        </p:txBody>
      </p:sp>
      <p:sp>
        <p:nvSpPr>
          <p:cNvPr id="14" name="Content Placeholder 13">
            <a:extLst>
              <a:ext uri="{FF2B5EF4-FFF2-40B4-BE49-F238E27FC236}">
                <a16:creationId xmlns:a16="http://schemas.microsoft.com/office/drawing/2014/main" id="{360CC3EF-113C-6445-AE87-23CD0AE2BD82}"/>
              </a:ext>
            </a:extLst>
          </p:cNvPr>
          <p:cNvSpPr>
            <a:spLocks noGrp="1"/>
          </p:cNvSpPr>
          <p:nvPr>
            <p:ph sz="quarter" idx="4"/>
          </p:nvPr>
        </p:nvSpPr>
        <p:spPr/>
        <p:txBody>
          <a:bodyPr>
            <a:normAutofit/>
          </a:bodyPr>
          <a:lstStyle/>
          <a:p>
            <a:r>
              <a:rPr lang="en-US" dirty="0"/>
              <a:t>Less flexible</a:t>
            </a:r>
          </a:p>
          <a:p>
            <a:pPr lvl="1"/>
            <a:r>
              <a:rPr lang="en-US" dirty="0"/>
              <a:t>What if my transformations are NOT supported by primitives?</a:t>
            </a:r>
          </a:p>
          <a:p>
            <a:r>
              <a:rPr lang="en-US" dirty="0"/>
              <a:t>Not quite “easily” programmed.</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13</a:t>
            </a:fld>
            <a:endParaRPr lang="en-US"/>
          </a:p>
        </p:txBody>
      </p:sp>
      <p:sp>
        <p:nvSpPr>
          <p:cNvPr id="6" name="Rectangle 5">
            <a:extLst>
              <a:ext uri="{FF2B5EF4-FFF2-40B4-BE49-F238E27FC236}">
                <a16:creationId xmlns:a16="http://schemas.microsoft.com/office/drawing/2014/main" id="{56D091C4-5A6A-2B44-8603-DFFD5094D529}"/>
              </a:ext>
            </a:extLst>
          </p:cNvPr>
          <p:cNvSpPr/>
          <p:nvPr/>
        </p:nvSpPr>
        <p:spPr>
          <a:xfrm>
            <a:off x="838200" y="4791968"/>
            <a:ext cx="7473244" cy="1384995"/>
          </a:xfrm>
          <a:prstGeom prst="rect">
            <a:avLst/>
          </a:prstGeom>
        </p:spPr>
        <p:txBody>
          <a:bodyPr wrap="square">
            <a:spAutoFit/>
          </a:bodyPr>
          <a:lstStyle/>
          <a:p>
            <a:r>
              <a:rPr lang="en-US" sz="1200" b="0" dirty="0">
                <a:solidFill>
                  <a:srgbClr val="24292E"/>
                </a:solidFill>
                <a:effectLst/>
                <a:latin typeface="Courier" pitchFamily="2" charset="0"/>
              </a:rPr>
              <a:t>s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create_schedule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Y.op</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s.cache_write</a:t>
            </a:r>
            <a:r>
              <a:rPr lang="en-US" sz="1200" b="0" dirty="0">
                <a:solidFill>
                  <a:srgbClr val="24292E"/>
                </a:solidFill>
                <a:effectLst/>
                <a:latin typeface="Courier" pitchFamily="2" charset="0"/>
              </a:rPr>
              <a:t>([Y], </a:t>
            </a:r>
            <a:r>
              <a:rPr lang="en-US" sz="1200" b="0" dirty="0">
                <a:solidFill>
                  <a:srgbClr val="032F62"/>
                </a:solidFill>
                <a:effectLst/>
                <a:latin typeface="Courier" pitchFamily="2" charset="0"/>
              </a:rPr>
              <a:t>"local"</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j, k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a:solidFill>
                  <a:srgbClr val="6F42C1"/>
                </a:solidFill>
                <a:effectLst/>
                <a:latin typeface="Courier" pitchFamily="2" charset="0"/>
              </a:rPr>
              <a:t>tuple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Y_local.op.axis</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8</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2</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i_o_o_o</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1</a:t>
            </a:r>
            <a:r>
              <a:rPr lang="en-US" sz="1200" b="0" dirty="0">
                <a:solidFill>
                  <a:srgbClr val="24292E"/>
                </a:solidFill>
                <a:effectLst/>
                <a:latin typeface="Courier" pitchFamily="2" charset="0"/>
              </a:rPr>
              <a:t>)</a:t>
            </a:r>
          </a:p>
          <a:p>
            <a:r>
              <a:rPr lang="en-US" sz="1200" b="0" dirty="0">
                <a:solidFill>
                  <a:srgbClr val="005CC5"/>
                </a:solidFill>
                <a:effectLst/>
                <a:latin typeface="Courier" pitchFamily="2" charset="0"/>
              </a:rPr>
              <a:t>...</a:t>
            </a:r>
            <a:endParaRPr lang="en-US" sz="1200" b="0" dirty="0">
              <a:solidFill>
                <a:srgbClr val="24292E"/>
              </a:solidFill>
              <a:effectLst/>
              <a:latin typeface="Courier"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1C2AEA-7CBE-4240-8C53-C33C3404ACB9}"/>
                  </a:ext>
                </a:extLst>
              </p:cNvPr>
              <p:cNvSpPr txBox="1"/>
              <p:nvPr/>
            </p:nvSpPr>
            <p:spPr>
              <a:xfrm>
                <a:off x="838200" y="4330303"/>
                <a:ext cx="4707251" cy="461665"/>
              </a:xfrm>
              <a:prstGeom prst="rect">
                <a:avLst/>
              </a:prstGeom>
              <a:noFill/>
            </p:spPr>
            <p:txBody>
              <a:bodyPr wrap="none" rtlCol="0">
                <a:spAutoFit/>
              </a:bodyPr>
              <a:lstStyle/>
              <a:p>
                <a14:m>
                  <m:oMath xmlns:m="http://schemas.openxmlformats.org/officeDocument/2006/math">
                    <m:r>
                      <a:rPr lang="en-US" sz="2400" b="1" i="1" dirty="0" smtClean="0">
                        <a:solidFill>
                          <a:schemeClr val="tx1"/>
                        </a:solidFill>
                        <a:latin typeface="Cambria Math" panose="02040503050406030204" pitchFamily="18" charset="0"/>
                      </a:rPr>
                      <m:t>𝟒𝟓</m:t>
                    </m:r>
                  </m:oMath>
                </a14:m>
                <a:r>
                  <a:rPr lang="en-US" sz="2400" b="1" dirty="0">
                    <a:solidFill>
                      <a:schemeClr val="tx1"/>
                    </a:solidFill>
                  </a:rPr>
                  <a:t> lines of Python Scheduling Code</a:t>
                </a:r>
              </a:p>
            </p:txBody>
          </p:sp>
        </mc:Choice>
        <mc:Fallback xmlns="">
          <p:sp>
            <p:nvSpPr>
              <p:cNvPr id="7" name="TextBox 6">
                <a:extLst>
                  <a:ext uri="{FF2B5EF4-FFF2-40B4-BE49-F238E27FC236}">
                    <a16:creationId xmlns:a16="http://schemas.microsoft.com/office/drawing/2014/main" id="{CF1C2AEA-7CBE-4240-8C53-C33C3404ACB9}"/>
                  </a:ext>
                </a:extLst>
              </p:cNvPr>
              <p:cNvSpPr txBox="1">
                <a:spLocks noRot="1" noChangeAspect="1" noMove="1" noResize="1" noEditPoints="1" noAdjustHandles="1" noChangeArrowheads="1" noChangeShapeType="1" noTextEdit="1"/>
              </p:cNvSpPr>
              <p:nvPr/>
            </p:nvSpPr>
            <p:spPr>
              <a:xfrm>
                <a:off x="838200" y="4330303"/>
                <a:ext cx="4707251" cy="461665"/>
              </a:xfrm>
              <a:prstGeom prst="rect">
                <a:avLst/>
              </a:prstGeom>
              <a:blipFill>
                <a:blip r:embed="rId2"/>
                <a:stretch>
                  <a:fillRect l="-539" t="-7895" r="-1078" b="-28947"/>
                </a:stretch>
              </a:blipFill>
            </p:spPr>
            <p:txBody>
              <a:bodyPr/>
              <a:lstStyle/>
              <a:p>
                <a:r>
                  <a:rPr lang="en-US">
                    <a:noFill/>
                  </a:rPr>
                  <a:t> </a:t>
                </a:r>
              </a:p>
            </p:txBody>
          </p:sp>
        </mc:Fallback>
      </mc:AlternateContent>
      <p:pic>
        <p:nvPicPr>
          <p:cNvPr id="19" name="Picture 2" descr="肥柴whatsapp sticker ios – Pisani">
            <a:extLst>
              <a:ext uri="{FF2B5EF4-FFF2-40B4-BE49-F238E27FC236}">
                <a16:creationId xmlns:a16="http://schemas.microsoft.com/office/drawing/2014/main" id="{0DAF057F-4D82-FF49-BEE4-D2DF1E671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6612" y="123978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小肥柴 - Sticker 17">
            <a:extLst>
              <a:ext uri="{FF2B5EF4-FFF2-40B4-BE49-F238E27FC236}">
                <a16:creationId xmlns:a16="http://schemas.microsoft.com/office/drawing/2014/main" id="{E1816AE3-1507-DC43-8C46-033426964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76786"/>
            <a:ext cx="1566000" cy="156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build="p"/>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为什么微信表情包【小肥柴】这么火？ - 知乎">
            <a:extLst>
              <a:ext uri="{FF2B5EF4-FFF2-40B4-BE49-F238E27FC236}">
                <a16:creationId xmlns:a16="http://schemas.microsoft.com/office/drawing/2014/main" id="{6F6FF9BB-54B2-504C-A030-9A56F951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9213" y1="39168" x2="29291" y2="37590"/>
                        <a14:foregroundMark x1="30079" y1="28981" x2="33386" y2="37016"/>
                        <a14:foregroundMark x1="63465" y1="27403" x2="70236" y2="60689"/>
                        <a14:foregroundMark x1="70236" y1="60689" x2="73228" y2="31707"/>
                        <a14:foregroundMark x1="58425" y1="37877" x2="63937" y2="25968"/>
                        <a14:foregroundMark x1="63937" y1="25968" x2="80157" y2="32138"/>
                        <a14:foregroundMark x1="80157" y1="32138" x2="79528" y2="60115"/>
                        <a14:foregroundMark x1="79528" y1="60115" x2="73071" y2="72023"/>
                        <a14:foregroundMark x1="73071" y1="72023" x2="59685" y2="80775"/>
                        <a14:foregroundMark x1="59685" y1="80775" x2="36850" y2="79770"/>
                        <a14:foregroundMark x1="36850" y1="79770" x2="23780" y2="72740"/>
                        <a14:foregroundMark x1="23780" y1="72740" x2="15906" y2="55954"/>
                        <a14:foregroundMark x1="15906" y1="55954" x2="15276" y2="38594"/>
                        <a14:foregroundMark x1="15276" y1="38594" x2="24567" y2="27690"/>
                        <a14:foregroundMark x1="24567" y1="27690" x2="54331" y2="36585"/>
                        <a14:foregroundMark x1="54331" y1="36585" x2="54331" y2="36442"/>
                        <a14:foregroundMark x1="16535" y1="39455" x2="22362" y2="27260"/>
                        <a14:foregroundMark x1="22362" y1="27260" x2="37323" y2="26255"/>
                        <a14:foregroundMark x1="37323" y1="26255" x2="37480" y2="26255"/>
                        <a14:foregroundMark x1="70866" y1="68723" x2="65827" y2="81492"/>
                        <a14:foregroundMark x1="65827" y1="81492" x2="65827" y2="81636"/>
                        <a14:foregroundMark x1="71181" y1="70301" x2="67559" y2="79770"/>
                      </a14:backgroundRemoval>
                    </a14:imgEffect>
                  </a14:imgLayer>
                </a14:imgProps>
              </a:ext>
              <a:ext uri="{28A0092B-C50C-407E-A947-70E740481C1C}">
                <a14:useLocalDpi xmlns:a14="http://schemas.microsoft.com/office/drawing/2010/main" val="0"/>
              </a:ext>
            </a:extLst>
          </a:blip>
          <a:srcRect/>
          <a:stretch>
            <a:fillRect/>
          </a:stretch>
        </p:blipFill>
        <p:spPr bwMode="auto">
          <a:xfrm>
            <a:off x="5603832" y="4381238"/>
            <a:ext cx="2550335" cy="27991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a:t>Tensor Program Compilers</a:t>
            </a:r>
          </a:p>
        </p:txBody>
      </p:sp>
      <p:sp>
        <p:nvSpPr>
          <p:cNvPr id="11" name="Text Placeholder 10">
            <a:extLst>
              <a:ext uri="{FF2B5EF4-FFF2-40B4-BE49-F238E27FC236}">
                <a16:creationId xmlns:a16="http://schemas.microsoft.com/office/drawing/2014/main" id="{15656252-B3E4-ED40-984B-7904C9619F15}"/>
              </a:ext>
            </a:extLst>
          </p:cNvPr>
          <p:cNvSpPr>
            <a:spLocks noGrp="1"/>
          </p:cNvSpPr>
          <p:nvPr>
            <p:ph type="body" idx="1"/>
          </p:nvPr>
        </p:nvSpPr>
        <p:spPr/>
        <p:txBody>
          <a:bodyPr>
            <a:normAutofit/>
          </a:bodyPr>
          <a:lstStyle/>
          <a:p>
            <a:r>
              <a:rPr lang="en-US" sz="3200" dirty="0">
                <a:solidFill>
                  <a:srgbClr val="00B050"/>
                </a:solidFill>
              </a:rPr>
              <a:t>	    Pros</a:t>
            </a:r>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sz="half" idx="2"/>
          </p:nvPr>
        </p:nvSpPr>
        <p:spPr/>
        <p:txBody>
          <a:bodyPr>
            <a:normAutofit/>
          </a:bodyPr>
          <a:lstStyle/>
          <a:p>
            <a:r>
              <a:rPr lang="en-US" dirty="0"/>
              <a:t>Easily programed, modified and parameterized.</a:t>
            </a:r>
          </a:p>
        </p:txBody>
      </p:sp>
      <p:sp>
        <p:nvSpPr>
          <p:cNvPr id="12" name="Text Placeholder 11">
            <a:extLst>
              <a:ext uri="{FF2B5EF4-FFF2-40B4-BE49-F238E27FC236}">
                <a16:creationId xmlns:a16="http://schemas.microsoft.com/office/drawing/2014/main" id="{630CF299-A685-294D-A7AF-1DD72B59DA0C}"/>
              </a:ext>
            </a:extLst>
          </p:cNvPr>
          <p:cNvSpPr>
            <a:spLocks noGrp="1"/>
          </p:cNvSpPr>
          <p:nvPr>
            <p:ph type="body" sz="quarter" idx="3"/>
          </p:nvPr>
        </p:nvSpPr>
        <p:spPr/>
        <p:txBody>
          <a:bodyPr>
            <a:normAutofit/>
          </a:bodyPr>
          <a:lstStyle/>
          <a:p>
            <a:r>
              <a:rPr lang="en-US" sz="3200" dirty="0">
                <a:solidFill>
                  <a:srgbClr val="FF0000"/>
                </a:solidFill>
              </a:rPr>
              <a:t>	</a:t>
            </a:r>
            <a:r>
              <a:rPr lang="zh-CN" altLang="en-US" sz="3200" dirty="0">
                <a:solidFill>
                  <a:srgbClr val="FF0000"/>
                </a:solidFill>
              </a:rPr>
              <a:t>    </a:t>
            </a:r>
            <a:r>
              <a:rPr lang="en-US" sz="3200" dirty="0">
                <a:solidFill>
                  <a:srgbClr val="FF0000"/>
                </a:solidFill>
              </a:rPr>
              <a:t>Cons</a:t>
            </a:r>
          </a:p>
        </p:txBody>
      </p:sp>
      <p:sp>
        <p:nvSpPr>
          <p:cNvPr id="14" name="Content Placeholder 13">
            <a:extLst>
              <a:ext uri="{FF2B5EF4-FFF2-40B4-BE49-F238E27FC236}">
                <a16:creationId xmlns:a16="http://schemas.microsoft.com/office/drawing/2014/main" id="{360CC3EF-113C-6445-AE87-23CD0AE2BD82}"/>
              </a:ext>
            </a:extLst>
          </p:cNvPr>
          <p:cNvSpPr>
            <a:spLocks noGrp="1"/>
          </p:cNvSpPr>
          <p:nvPr>
            <p:ph sz="quarter" idx="4"/>
          </p:nvPr>
        </p:nvSpPr>
        <p:spPr/>
        <p:txBody>
          <a:bodyPr>
            <a:normAutofit/>
          </a:bodyPr>
          <a:lstStyle/>
          <a:p>
            <a:r>
              <a:rPr lang="en-US" dirty="0"/>
              <a:t>Less flexible</a:t>
            </a:r>
          </a:p>
          <a:p>
            <a:pPr lvl="1"/>
            <a:r>
              <a:rPr lang="en-US" dirty="0"/>
              <a:t>What if my transformations are NOT supported by primitives?</a:t>
            </a:r>
          </a:p>
          <a:p>
            <a:r>
              <a:rPr lang="en-US" dirty="0"/>
              <a:t>Not quite “easily” programmed.</a:t>
            </a:r>
          </a:p>
          <a:p>
            <a:r>
              <a:rPr lang="en-US" dirty="0"/>
              <a:t>Optimal schedules are hardware-specific.</a:t>
            </a:r>
          </a:p>
        </p:txBody>
      </p:sp>
      <p:sp>
        <p:nvSpPr>
          <p:cNvPr id="6" name="Rectangle 5">
            <a:extLst>
              <a:ext uri="{FF2B5EF4-FFF2-40B4-BE49-F238E27FC236}">
                <a16:creationId xmlns:a16="http://schemas.microsoft.com/office/drawing/2014/main" id="{56D091C4-5A6A-2B44-8603-DFFD5094D529}"/>
              </a:ext>
            </a:extLst>
          </p:cNvPr>
          <p:cNvSpPr/>
          <p:nvPr/>
        </p:nvSpPr>
        <p:spPr>
          <a:xfrm>
            <a:off x="838200" y="4791968"/>
            <a:ext cx="7473244" cy="1384995"/>
          </a:xfrm>
          <a:prstGeom prst="rect">
            <a:avLst/>
          </a:prstGeom>
        </p:spPr>
        <p:txBody>
          <a:bodyPr wrap="square">
            <a:spAutoFit/>
          </a:bodyPr>
          <a:lstStyle/>
          <a:p>
            <a:r>
              <a:rPr lang="en-US" sz="1200" b="0" dirty="0">
                <a:solidFill>
                  <a:srgbClr val="24292E"/>
                </a:solidFill>
                <a:effectLst/>
                <a:latin typeface="Courier" pitchFamily="2" charset="0"/>
              </a:rPr>
              <a:t>s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create_schedule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Y.op</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s.cache_write</a:t>
            </a:r>
            <a:r>
              <a:rPr lang="en-US" sz="1200" b="0" dirty="0">
                <a:solidFill>
                  <a:srgbClr val="24292E"/>
                </a:solidFill>
                <a:effectLst/>
                <a:latin typeface="Courier" pitchFamily="2" charset="0"/>
              </a:rPr>
              <a:t>([Y], </a:t>
            </a:r>
            <a:r>
              <a:rPr lang="en-US" sz="1200" b="0" dirty="0">
                <a:solidFill>
                  <a:srgbClr val="032F62"/>
                </a:solidFill>
                <a:effectLst/>
                <a:latin typeface="Courier" pitchFamily="2" charset="0"/>
              </a:rPr>
              <a:t>"local"</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j, k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a:solidFill>
                  <a:srgbClr val="6F42C1"/>
                </a:solidFill>
                <a:effectLst/>
                <a:latin typeface="Courier" pitchFamily="2" charset="0"/>
              </a:rPr>
              <a:t>tuple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Y_local.op.axis</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24292E"/>
                </a:solidFill>
                <a:effectLst/>
                <a:highlight>
                  <a:srgbClr val="00FFFF"/>
                </a:highlight>
                <a:latin typeface="Courier" pitchFamily="2" charset="0"/>
              </a:rPr>
              <a:t>split(</a:t>
            </a:r>
            <a:r>
              <a:rPr lang="en-US" sz="1200" b="0" dirty="0" err="1">
                <a:solidFill>
                  <a:srgbClr val="24292E"/>
                </a:solidFill>
                <a:effectLst/>
                <a:highlight>
                  <a:srgbClr val="00FFFF"/>
                </a:highlight>
                <a:latin typeface="Courier" pitchFamily="2" charset="0"/>
              </a:rPr>
              <a:t>i</a:t>
            </a:r>
            <a:r>
              <a:rPr lang="en-US" sz="1200" b="0" dirty="0">
                <a:solidFill>
                  <a:srgbClr val="24292E"/>
                </a:solidFill>
                <a:effectLst/>
                <a:highlight>
                  <a:srgbClr val="00FFFF"/>
                </a:highlight>
                <a:latin typeface="Courier" pitchFamily="2" charset="0"/>
              </a:rPr>
              <a:t>, </a:t>
            </a:r>
            <a:r>
              <a:rPr lang="en-US" sz="1200" b="0" dirty="0">
                <a:solidFill>
                  <a:srgbClr val="E36209"/>
                </a:solidFill>
                <a:effectLst/>
                <a:highlight>
                  <a:srgbClr val="00FFFF"/>
                </a:highlight>
                <a:latin typeface="Courier" pitchFamily="2" charset="0"/>
              </a:rPr>
              <a:t>factor</a:t>
            </a:r>
            <a:r>
              <a:rPr lang="en-US" sz="1200" b="0" dirty="0">
                <a:solidFill>
                  <a:srgbClr val="D73A49"/>
                </a:solidFill>
                <a:effectLst/>
                <a:highlight>
                  <a:srgbClr val="00FFFF"/>
                </a:highlight>
                <a:latin typeface="Courier" pitchFamily="2" charset="0"/>
              </a:rPr>
              <a:t>=</a:t>
            </a:r>
            <a:r>
              <a:rPr lang="en-US" sz="1200" b="0" dirty="0">
                <a:solidFill>
                  <a:srgbClr val="005CC5"/>
                </a:solidFill>
                <a:effectLst/>
                <a:highlight>
                  <a:srgbClr val="00FFFF"/>
                </a:highlight>
                <a:latin typeface="Courier" pitchFamily="2" charset="0"/>
              </a:rPr>
              <a:t>8</a:t>
            </a:r>
            <a:r>
              <a:rPr lang="en-US" sz="1200" b="0" dirty="0">
                <a:solidFill>
                  <a:srgbClr val="24292E"/>
                </a:solidFill>
                <a:effectLst/>
                <a:highlight>
                  <a:srgbClr val="00FFFF"/>
                </a:highlight>
                <a:latin typeface="Courier" pitchFamily="2" charset="0"/>
              </a:rPr>
              <a:t>)</a:t>
            </a:r>
          </a:p>
          <a:p>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24292E"/>
                </a:solidFill>
                <a:effectLst/>
                <a:highlight>
                  <a:srgbClr val="00FFFF"/>
                </a:highlight>
                <a:latin typeface="Courier" pitchFamily="2" charset="0"/>
              </a:rPr>
              <a:t>split(</a:t>
            </a:r>
            <a:r>
              <a:rPr lang="en-US" sz="1200" b="0" dirty="0" err="1">
                <a:solidFill>
                  <a:srgbClr val="24292E"/>
                </a:solidFill>
                <a:effectLst/>
                <a:highlight>
                  <a:srgbClr val="00FFFF"/>
                </a:highlight>
                <a:latin typeface="Courier" pitchFamily="2" charset="0"/>
              </a:rPr>
              <a:t>i_o_i</a:t>
            </a:r>
            <a:r>
              <a:rPr lang="en-US" sz="1200" b="0" dirty="0">
                <a:solidFill>
                  <a:srgbClr val="24292E"/>
                </a:solidFill>
                <a:effectLst/>
                <a:highlight>
                  <a:srgbClr val="00FFFF"/>
                </a:highlight>
                <a:latin typeface="Courier" pitchFamily="2" charset="0"/>
              </a:rPr>
              <a:t>, </a:t>
            </a:r>
            <a:r>
              <a:rPr lang="en-US" sz="1200" b="0" dirty="0">
                <a:solidFill>
                  <a:srgbClr val="E36209"/>
                </a:solidFill>
                <a:effectLst/>
                <a:highlight>
                  <a:srgbClr val="00FFFF"/>
                </a:highlight>
                <a:latin typeface="Courier" pitchFamily="2" charset="0"/>
              </a:rPr>
              <a:t>factor</a:t>
            </a:r>
            <a:r>
              <a:rPr lang="en-US" sz="1200" b="0" dirty="0">
                <a:solidFill>
                  <a:srgbClr val="D73A49"/>
                </a:solidFill>
                <a:effectLst/>
                <a:highlight>
                  <a:srgbClr val="00FFFF"/>
                </a:highlight>
                <a:latin typeface="Courier" pitchFamily="2" charset="0"/>
              </a:rPr>
              <a:t>=</a:t>
            </a:r>
            <a:r>
              <a:rPr lang="en-US" sz="1200" b="0" dirty="0">
                <a:solidFill>
                  <a:srgbClr val="005CC5"/>
                </a:solidFill>
                <a:effectLst/>
                <a:highlight>
                  <a:srgbClr val="00FFFF"/>
                </a:highlight>
                <a:latin typeface="Courier" pitchFamily="2" charset="0"/>
              </a:rPr>
              <a:t>2</a:t>
            </a:r>
            <a:r>
              <a:rPr lang="en-US" sz="1200" b="0" dirty="0">
                <a:solidFill>
                  <a:srgbClr val="24292E"/>
                </a:solidFill>
                <a:effectLst/>
                <a:highlight>
                  <a:srgbClr val="00FFFF"/>
                </a:highlight>
                <a:latin typeface="Courier" pitchFamily="2" charset="0"/>
              </a:rPr>
              <a:t>)</a:t>
            </a:r>
          </a:p>
          <a:p>
            <a:r>
              <a:rPr lang="en-US" sz="1200" b="0" dirty="0" err="1">
                <a:solidFill>
                  <a:srgbClr val="24292E"/>
                </a:solidFill>
                <a:effectLst/>
                <a:latin typeface="Courier" pitchFamily="2" charset="0"/>
              </a:rPr>
              <a:t>i_o_o_o</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a:t>
            </a:r>
            <a:r>
              <a:rPr lang="en-US" sz="1200" b="0" dirty="0">
                <a:solidFill>
                  <a:srgbClr val="24292E"/>
                </a:solidFill>
                <a:effectLst/>
                <a:highlight>
                  <a:srgbClr val="00FFFF"/>
                </a:highlight>
                <a:latin typeface="Courier" pitchFamily="2" charset="0"/>
              </a:rPr>
              <a:t>split(</a:t>
            </a:r>
            <a:r>
              <a:rPr lang="en-US" sz="1200" b="0" dirty="0" err="1">
                <a:solidFill>
                  <a:srgbClr val="24292E"/>
                </a:solidFill>
                <a:effectLst/>
                <a:highlight>
                  <a:srgbClr val="00FFFF"/>
                </a:highlight>
                <a:latin typeface="Courier" pitchFamily="2" charset="0"/>
              </a:rPr>
              <a:t>i_o_o_i</a:t>
            </a:r>
            <a:r>
              <a:rPr lang="en-US" sz="1200" b="0" dirty="0">
                <a:solidFill>
                  <a:srgbClr val="24292E"/>
                </a:solidFill>
                <a:effectLst/>
                <a:highlight>
                  <a:srgbClr val="00FFFF"/>
                </a:highlight>
                <a:latin typeface="Courier" pitchFamily="2" charset="0"/>
              </a:rPr>
              <a:t>, </a:t>
            </a:r>
            <a:r>
              <a:rPr lang="en-US" sz="1200" b="0" dirty="0">
                <a:solidFill>
                  <a:srgbClr val="E36209"/>
                </a:solidFill>
                <a:effectLst/>
                <a:highlight>
                  <a:srgbClr val="00FFFF"/>
                </a:highlight>
                <a:latin typeface="Courier" pitchFamily="2" charset="0"/>
              </a:rPr>
              <a:t>factor</a:t>
            </a:r>
            <a:r>
              <a:rPr lang="en-US" sz="1200" b="0" dirty="0">
                <a:solidFill>
                  <a:srgbClr val="D73A49"/>
                </a:solidFill>
                <a:effectLst/>
                <a:highlight>
                  <a:srgbClr val="00FFFF"/>
                </a:highlight>
                <a:latin typeface="Courier" pitchFamily="2" charset="0"/>
              </a:rPr>
              <a:t>=</a:t>
            </a:r>
            <a:r>
              <a:rPr lang="en-US" sz="1200" b="0" dirty="0">
                <a:solidFill>
                  <a:srgbClr val="005CC5"/>
                </a:solidFill>
                <a:effectLst/>
                <a:highlight>
                  <a:srgbClr val="00FFFF"/>
                </a:highlight>
                <a:latin typeface="Courier" pitchFamily="2" charset="0"/>
              </a:rPr>
              <a:t>1</a:t>
            </a:r>
            <a:r>
              <a:rPr lang="en-US" sz="1200" b="0" dirty="0">
                <a:solidFill>
                  <a:srgbClr val="24292E"/>
                </a:solidFill>
                <a:effectLst/>
                <a:highlight>
                  <a:srgbClr val="00FFFF"/>
                </a:highlight>
                <a:latin typeface="Courier" pitchFamily="2" charset="0"/>
              </a:rPr>
              <a:t>)</a:t>
            </a:r>
          </a:p>
          <a:p>
            <a:r>
              <a:rPr lang="en-US" sz="1200" b="0" dirty="0">
                <a:solidFill>
                  <a:srgbClr val="005CC5"/>
                </a:solidFill>
                <a:effectLst/>
                <a:latin typeface="Courier" pitchFamily="2" charset="0"/>
              </a:rPr>
              <a:t>...</a:t>
            </a:r>
            <a:endParaRPr lang="en-US" sz="1200" b="0" dirty="0">
              <a:solidFill>
                <a:srgbClr val="24292E"/>
              </a:solidFill>
              <a:effectLst/>
              <a:latin typeface="Courier"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1C2AEA-7CBE-4240-8C53-C33C3404ACB9}"/>
                  </a:ext>
                </a:extLst>
              </p:cNvPr>
              <p:cNvSpPr txBox="1"/>
              <p:nvPr/>
            </p:nvSpPr>
            <p:spPr>
              <a:xfrm>
                <a:off x="838200" y="4330303"/>
                <a:ext cx="4707251" cy="461665"/>
              </a:xfrm>
              <a:prstGeom prst="rect">
                <a:avLst/>
              </a:prstGeom>
              <a:noFill/>
            </p:spPr>
            <p:txBody>
              <a:bodyPr wrap="none" rtlCol="0">
                <a:spAutoFit/>
              </a:bodyPr>
              <a:lstStyle/>
              <a:p>
                <a14:m>
                  <m:oMath xmlns:m="http://schemas.openxmlformats.org/officeDocument/2006/math">
                    <m:r>
                      <a:rPr lang="en-US" sz="2400" b="1" i="1" dirty="0" smtClean="0">
                        <a:solidFill>
                          <a:schemeClr val="tx1"/>
                        </a:solidFill>
                        <a:latin typeface="Cambria Math" panose="02040503050406030204" pitchFamily="18" charset="0"/>
                      </a:rPr>
                      <m:t>𝟒𝟓</m:t>
                    </m:r>
                  </m:oMath>
                </a14:m>
                <a:r>
                  <a:rPr lang="en-US" sz="2400" b="1" dirty="0">
                    <a:solidFill>
                      <a:schemeClr val="tx1"/>
                    </a:solidFill>
                  </a:rPr>
                  <a:t> lines of Python Scheduling Code</a:t>
                </a:r>
              </a:p>
            </p:txBody>
          </p:sp>
        </mc:Choice>
        <mc:Fallback xmlns="">
          <p:sp>
            <p:nvSpPr>
              <p:cNvPr id="7" name="TextBox 6">
                <a:extLst>
                  <a:ext uri="{FF2B5EF4-FFF2-40B4-BE49-F238E27FC236}">
                    <a16:creationId xmlns:a16="http://schemas.microsoft.com/office/drawing/2014/main" id="{CF1C2AEA-7CBE-4240-8C53-C33C3404ACB9}"/>
                  </a:ext>
                </a:extLst>
              </p:cNvPr>
              <p:cNvSpPr txBox="1">
                <a:spLocks noRot="1" noChangeAspect="1" noMove="1" noResize="1" noEditPoints="1" noAdjustHandles="1" noChangeArrowheads="1" noChangeShapeType="1" noTextEdit="1"/>
              </p:cNvSpPr>
              <p:nvPr/>
            </p:nvSpPr>
            <p:spPr>
              <a:xfrm>
                <a:off x="838200" y="4330303"/>
                <a:ext cx="4707251" cy="461665"/>
              </a:xfrm>
              <a:prstGeom prst="rect">
                <a:avLst/>
              </a:prstGeom>
              <a:blipFill>
                <a:blip r:embed="rId5"/>
                <a:stretch>
                  <a:fillRect l="-539" t="-7895" r="-1078" b="-28947"/>
                </a:stretch>
              </a:blipFill>
            </p:spPr>
            <p:txBody>
              <a:bodyPr/>
              <a:lstStyle/>
              <a:p>
                <a:r>
                  <a:rPr lang="en-US">
                    <a:noFill/>
                  </a:rPr>
                  <a:t> </a:t>
                </a:r>
              </a:p>
            </p:txBody>
          </p:sp>
        </mc:Fallback>
      </mc:AlternateContent>
      <p:pic>
        <p:nvPicPr>
          <p:cNvPr id="19" name="Picture 2" descr="肥柴whatsapp sticker ios – Pisani">
            <a:extLst>
              <a:ext uri="{FF2B5EF4-FFF2-40B4-BE49-F238E27FC236}">
                <a16:creationId xmlns:a16="http://schemas.microsoft.com/office/drawing/2014/main" id="{0DAF057F-4D82-FF49-BEE4-D2DF1E6716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6612" y="123978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小肥柴 - Sticker 17">
            <a:extLst>
              <a:ext uri="{FF2B5EF4-FFF2-40B4-BE49-F238E27FC236}">
                <a16:creationId xmlns:a16="http://schemas.microsoft.com/office/drawing/2014/main" id="{E1816AE3-1507-DC43-8C46-0334269648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176786"/>
            <a:ext cx="1566000" cy="1566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Cloud Callout 14">
                <a:extLst>
                  <a:ext uri="{FF2B5EF4-FFF2-40B4-BE49-F238E27FC236}">
                    <a16:creationId xmlns:a16="http://schemas.microsoft.com/office/drawing/2014/main" id="{CABB058A-ADF3-4946-B210-E803EE74965E}"/>
                  </a:ext>
                </a:extLst>
              </p:cNvPr>
              <p:cNvSpPr/>
              <p:nvPr/>
            </p:nvSpPr>
            <p:spPr>
              <a:xfrm flipH="1">
                <a:off x="3046640" y="6013155"/>
                <a:ext cx="2897344" cy="562213"/>
              </a:xfrm>
              <a:prstGeom prst="cloudCallout">
                <a:avLst>
                  <a:gd name="adj1" fmla="val -51692"/>
                  <a:gd name="adj2" fmla="val -34580"/>
                </a:avLst>
              </a:prstGeom>
              <a:ln w="3810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r>
                  <a:rPr lang="en-US" sz="2400" dirty="0"/>
                  <a:t>Why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8, 2, 1</m:t>
                        </m:r>
                      </m:e>
                    </m:d>
                  </m:oMath>
                </a14:m>
                <a:r>
                  <a:rPr lang="en-US" sz="2400" dirty="0"/>
                  <a:t>? </a:t>
                </a:r>
              </a:p>
            </p:txBody>
          </p:sp>
        </mc:Choice>
        <mc:Fallback xmlns="">
          <p:sp>
            <p:nvSpPr>
              <p:cNvPr id="15" name="Cloud Callout 14">
                <a:extLst>
                  <a:ext uri="{FF2B5EF4-FFF2-40B4-BE49-F238E27FC236}">
                    <a16:creationId xmlns:a16="http://schemas.microsoft.com/office/drawing/2014/main" id="{CABB058A-ADF3-4946-B210-E803EE74965E}"/>
                  </a:ext>
                </a:extLst>
              </p:cNvPr>
              <p:cNvSpPr>
                <a:spLocks noRot="1" noChangeAspect="1" noMove="1" noResize="1" noEditPoints="1" noAdjustHandles="1" noChangeArrowheads="1" noChangeShapeType="1" noTextEdit="1"/>
              </p:cNvSpPr>
              <p:nvPr/>
            </p:nvSpPr>
            <p:spPr>
              <a:xfrm flipH="1">
                <a:off x="3046640" y="6013155"/>
                <a:ext cx="2897344" cy="562213"/>
              </a:xfrm>
              <a:prstGeom prst="cloudCallout">
                <a:avLst>
                  <a:gd name="adj1" fmla="val -51692"/>
                  <a:gd name="adj2" fmla="val -34580"/>
                </a:avLst>
              </a:prstGeom>
              <a:blipFill>
                <a:blip r:embed="rId8"/>
                <a:stretch>
                  <a:fillRect b="-10204"/>
                </a:stretch>
              </a:blipFill>
              <a:ln w="38100"/>
            </p:spPr>
            <p:txBody>
              <a:bodyPr/>
              <a:lstStyle/>
              <a:p>
                <a:r>
                  <a:rPr lang="en-US">
                    <a:noFill/>
                  </a:rPr>
                  <a:t> </a:t>
                </a:r>
              </a:p>
            </p:txBody>
          </p:sp>
        </mc:Fallback>
      </mc:AlternateContent>
      <p:sp>
        <p:nvSpPr>
          <p:cNvPr id="5" name="TextBox 4">
            <a:extLst>
              <a:ext uri="{FF2B5EF4-FFF2-40B4-BE49-F238E27FC236}">
                <a16:creationId xmlns:a16="http://schemas.microsoft.com/office/drawing/2014/main" id="{9207609F-1B3C-E046-96BC-760150E7C729}"/>
              </a:ext>
            </a:extLst>
          </p:cNvPr>
          <p:cNvSpPr txBox="1"/>
          <p:nvPr/>
        </p:nvSpPr>
        <p:spPr>
          <a:xfrm>
            <a:off x="7758338" y="5172445"/>
            <a:ext cx="3673250" cy="1384995"/>
          </a:xfrm>
          <a:prstGeom prst="rect">
            <a:avLst/>
          </a:prstGeom>
          <a:noFill/>
          <a:ln w="38100">
            <a:solidFill>
              <a:srgbClr val="0000FF"/>
            </a:solidFill>
          </a:ln>
        </p:spPr>
        <p:txBody>
          <a:bodyPr wrap="square" rtlCol="0">
            <a:spAutoFit/>
          </a:bodyPr>
          <a:lstStyle/>
          <a:p>
            <a:r>
              <a:rPr lang="en-US" sz="2800" dirty="0"/>
              <a:t>Want to generate high-</a:t>
            </a:r>
            <a:br>
              <a:rPr lang="en-US" sz="2800" dirty="0"/>
            </a:br>
            <a:r>
              <a:rPr lang="en-US" sz="2800" dirty="0"/>
              <a:t>performance schedules</a:t>
            </a:r>
            <a:r>
              <a:rPr lang="en-US" sz="2800" b="1" dirty="0">
                <a:solidFill>
                  <a:srgbClr val="00B050"/>
                </a:solidFill>
              </a:rPr>
              <a:t> </a:t>
            </a:r>
            <a:br>
              <a:rPr lang="en-US" sz="2800" b="1" dirty="0">
                <a:solidFill>
                  <a:srgbClr val="00B050"/>
                </a:solidFill>
              </a:rPr>
            </a:br>
            <a:r>
              <a:rPr lang="en-US" sz="2800" b="1" dirty="0">
                <a:solidFill>
                  <a:srgbClr val="00B050"/>
                </a:solidFill>
              </a:rPr>
              <a:t>automatically</a:t>
            </a:r>
            <a:r>
              <a:rPr lang="en-US" sz="2800" dirty="0"/>
              <a:t>.</a:t>
            </a:r>
          </a:p>
        </p:txBody>
      </p:sp>
    </p:spTree>
    <p:extLst>
      <p:ext uri="{BB962C8B-B14F-4D97-AF65-F5344CB8AC3E}">
        <p14:creationId xmlns:p14="http://schemas.microsoft.com/office/powerpoint/2010/main" val="5057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r>
              <a:rPr lang="en-US" dirty="0"/>
              <a:t>State-of-the-Arts: Halide</a:t>
            </a:r>
            <a:r>
              <a:rPr lang="en-US" baseline="30000" dirty="0">
                <a:solidFill>
                  <a:schemeClr val="bg1">
                    <a:lumMod val="50000"/>
                  </a:schemeClr>
                </a:solidFill>
              </a:rPr>
              <a:t>[1]</a:t>
            </a:r>
            <a:r>
              <a:rPr lang="en-US" dirty="0"/>
              <a:t> and TVM</a:t>
            </a:r>
            <a:r>
              <a:rPr lang="en-US" baseline="30000" dirty="0">
                <a:solidFill>
                  <a:schemeClr val="bg1">
                    <a:lumMod val="50000"/>
                  </a:schemeClr>
                </a:solidFill>
              </a:rPr>
              <a:t>[2]</a:t>
            </a:r>
            <a:r>
              <a:rPr lang="en-US" dirty="0"/>
              <a:t> Auto-Schedulers</a:t>
            </a:r>
          </a:p>
          <a:p>
            <a:r>
              <a:rPr lang="en-US" dirty="0"/>
              <a:t>Objective: Given a compute definition, </a:t>
            </a:r>
            <a:r>
              <a:rPr lang="en-US" u="sng" dirty="0"/>
              <a:t>automatically</a:t>
            </a:r>
            <a:r>
              <a:rPr lang="en-US" dirty="0"/>
              <a:t> find a high-performance schedule.</a:t>
            </a:r>
          </a:p>
        </p:txBody>
      </p:sp>
      <p:sp>
        <p:nvSpPr>
          <p:cNvPr id="7" name="Slide Number Placeholder 6">
            <a:extLst>
              <a:ext uri="{FF2B5EF4-FFF2-40B4-BE49-F238E27FC236}">
                <a16:creationId xmlns:a16="http://schemas.microsoft.com/office/drawing/2014/main" id="{700FBE28-395B-8946-BFEA-866D4E000404}"/>
              </a:ext>
            </a:extLst>
          </p:cNvPr>
          <p:cNvSpPr>
            <a:spLocks noGrp="1"/>
          </p:cNvSpPr>
          <p:nvPr>
            <p:ph type="sldNum" sz="quarter" idx="12"/>
          </p:nvPr>
        </p:nvSpPr>
        <p:spPr/>
        <p:txBody>
          <a:bodyPr/>
          <a:lstStyle/>
          <a:p>
            <a:fld id="{4203DC2D-C25B-734F-BE1C-6BEFD5867AB0}" type="slidenum">
              <a:rPr lang="en-US" smtClean="0"/>
              <a:t>15</a:t>
            </a:fld>
            <a:endParaRPr lang="en-US"/>
          </a:p>
        </p:txBody>
      </p:sp>
      <p:sp>
        <p:nvSpPr>
          <p:cNvPr id="11" name="Rectangle 10">
            <a:extLst>
              <a:ext uri="{FF2B5EF4-FFF2-40B4-BE49-F238E27FC236}">
                <a16:creationId xmlns:a16="http://schemas.microsoft.com/office/drawing/2014/main" id="{CD6A6F79-9B4F-234B-BA93-5A9EB407E146}"/>
              </a:ext>
            </a:extLst>
          </p:cNvPr>
          <p:cNvSpPr/>
          <p:nvPr/>
        </p:nvSpPr>
        <p:spPr>
          <a:xfrm>
            <a:off x="838200" y="5345966"/>
            <a:ext cx="5257800" cy="830997"/>
          </a:xfrm>
          <a:prstGeom prst="rect">
            <a:avLst/>
          </a:prstGeom>
        </p:spPr>
        <p:txBody>
          <a:bodyPr wrap="square">
            <a:spAutoFit/>
          </a:bodyPr>
          <a:lstStyle/>
          <a:p>
            <a:pPr marL="201600" indent="-201600"/>
            <a:r>
              <a:rPr lang="en-US" sz="1200" dirty="0">
                <a:solidFill>
                  <a:schemeClr val="bg1">
                    <a:lumMod val="50000"/>
                  </a:schemeClr>
                </a:solidFill>
              </a:rPr>
              <a:t>[1]</a:t>
            </a:r>
            <a:r>
              <a:rPr lang="en-US" sz="1200" dirty="0">
                <a:solidFill>
                  <a:schemeClr val="bg1">
                    <a:lumMod val="75000"/>
                  </a:schemeClr>
                </a:solidFill>
              </a:rPr>
              <a:t> </a:t>
            </a:r>
            <a:r>
              <a:rPr lang="en-US" sz="1200" dirty="0">
                <a:solidFill>
                  <a:schemeClr val="bg1">
                    <a:lumMod val="50000"/>
                  </a:schemeClr>
                </a:solidFill>
              </a:rPr>
              <a:t>A. Adams et al. </a:t>
            </a:r>
            <a:r>
              <a:rPr lang="en-US" sz="1200" i="1" dirty="0">
                <a:solidFill>
                  <a:schemeClr val="bg1">
                    <a:lumMod val="50000"/>
                  </a:schemeClr>
                </a:solidFill>
              </a:rPr>
              <a:t>Learning to Optimize Halide with Tree Search and Random Programs</a:t>
            </a:r>
            <a:r>
              <a:rPr lang="en-US" sz="1200" dirty="0">
                <a:solidFill>
                  <a:schemeClr val="bg1">
                    <a:lumMod val="50000"/>
                  </a:schemeClr>
                </a:solidFill>
              </a:rPr>
              <a:t>. ACM Transactions on Graphics (TOG) 2019</a:t>
            </a:r>
          </a:p>
          <a:p>
            <a:pPr marL="201600" indent="-201600"/>
            <a:r>
              <a:rPr lang="en-US" sz="1200" dirty="0">
                <a:solidFill>
                  <a:schemeClr val="bg1">
                    <a:lumMod val="50000"/>
                  </a:schemeClr>
                </a:solidFill>
              </a:rPr>
              <a:t>[2] L. Zheng et al. </a:t>
            </a:r>
            <a:r>
              <a:rPr lang="en-US" sz="1200" i="1" dirty="0">
                <a:solidFill>
                  <a:schemeClr val="bg1">
                    <a:lumMod val="50000"/>
                  </a:schemeClr>
                </a:solidFill>
              </a:rPr>
              <a:t>Ansor: Generating High-Performance Tensor Programs for Deep Learning</a:t>
            </a:r>
            <a:r>
              <a:rPr lang="en-US" sz="1200" dirty="0">
                <a:solidFill>
                  <a:schemeClr val="bg1">
                    <a:lumMod val="50000"/>
                  </a:schemeClr>
                </a:solidFill>
              </a:rPr>
              <a:t>. OSDI 2020</a:t>
            </a:r>
          </a:p>
        </p:txBody>
      </p:sp>
    </p:spTree>
    <p:extLst>
      <p:ext uri="{BB962C8B-B14F-4D97-AF65-F5344CB8AC3E}">
        <p14:creationId xmlns:p14="http://schemas.microsoft.com/office/powerpoint/2010/main" val="39089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700FBE28-395B-8946-BFEA-866D4E000404}"/>
              </a:ext>
            </a:extLst>
          </p:cNvPr>
          <p:cNvSpPr>
            <a:spLocks noGrp="1"/>
          </p:cNvSpPr>
          <p:nvPr>
            <p:ph type="sldNum" sz="quarter" idx="12"/>
          </p:nvPr>
        </p:nvSpPr>
        <p:spPr/>
        <p:txBody>
          <a:bodyPr/>
          <a:lstStyle/>
          <a:p>
            <a:fld id="{4203DC2D-C25B-734F-BE1C-6BEFD5867AB0}" type="slidenum">
              <a:rPr lang="en-US" smtClean="0"/>
              <a:t>16</a:t>
            </a:fld>
            <a:endParaRPr lang="en-US"/>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4" y="1819549"/>
            <a:ext cx="1613199"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pic>
        <p:nvPicPr>
          <p:cNvPr id="5" name="Picture 4">
            <a:extLst>
              <a:ext uri="{FF2B5EF4-FFF2-40B4-BE49-F238E27FC236}">
                <a16:creationId xmlns:a16="http://schemas.microsoft.com/office/drawing/2014/main" id="{A1FECB89-27E1-4548-AFD8-4D5DA4CE9D69}"/>
              </a:ext>
            </a:extLst>
          </p:cNvPr>
          <p:cNvPicPr>
            <a:picLocks noChangeAspect="1"/>
          </p:cNvPicPr>
          <p:nvPr/>
        </p:nvPicPr>
        <p:blipFill>
          <a:blip r:embed="rId2"/>
          <a:stretch>
            <a:fillRect/>
          </a:stretch>
        </p:blipFill>
        <p:spPr>
          <a:xfrm>
            <a:off x="2540754" y="1326779"/>
            <a:ext cx="4584700" cy="368300"/>
          </a:xfrm>
          <a:prstGeom prst="rect">
            <a:avLst/>
          </a:prstGeom>
        </p:spPr>
      </p:pic>
      <p:pic>
        <p:nvPicPr>
          <p:cNvPr id="10" name="Picture 9">
            <a:extLst>
              <a:ext uri="{FF2B5EF4-FFF2-40B4-BE49-F238E27FC236}">
                <a16:creationId xmlns:a16="http://schemas.microsoft.com/office/drawing/2014/main" id="{C65DCB7F-E062-A94C-B666-3145775AD7F6}"/>
              </a:ext>
            </a:extLst>
          </p:cNvPr>
          <p:cNvPicPr>
            <a:picLocks noChangeAspect="1"/>
          </p:cNvPicPr>
          <p:nvPr/>
        </p:nvPicPr>
        <p:blipFill>
          <a:blip r:embed="rId3"/>
          <a:stretch>
            <a:fillRect/>
          </a:stretch>
        </p:blipFill>
        <p:spPr>
          <a:xfrm>
            <a:off x="5334493" y="2779406"/>
            <a:ext cx="3886200" cy="317500"/>
          </a:xfrm>
          <a:prstGeom prst="rect">
            <a:avLst/>
          </a:prstGeom>
        </p:spPr>
      </p:pic>
      <p:sp>
        <p:nvSpPr>
          <p:cNvPr id="11" name="TextBox 10">
            <a:extLst>
              <a:ext uri="{FF2B5EF4-FFF2-40B4-BE49-F238E27FC236}">
                <a16:creationId xmlns:a16="http://schemas.microsoft.com/office/drawing/2014/main" id="{68152618-B35E-D443-ABD2-32837F847DB9}"/>
              </a:ext>
            </a:extLst>
          </p:cNvPr>
          <p:cNvSpPr txBox="1"/>
          <p:nvPr/>
        </p:nvSpPr>
        <p:spPr>
          <a:xfrm>
            <a:off x="838200" y="2775014"/>
            <a:ext cx="4381328" cy="1077218"/>
          </a:xfrm>
          <a:prstGeom prst="rect">
            <a:avLst/>
          </a:prstGeom>
          <a:noFill/>
          <a:ln w="19050">
            <a:solidFill>
              <a:schemeClr val="tx1"/>
            </a:solidFill>
          </a:ln>
        </p:spPr>
        <p:txBody>
          <a:bodyPr wrap="none" rtlCol="0">
            <a:spAutoFit/>
          </a:bodyPr>
          <a:lstStyle/>
          <a:p>
            <a:r>
              <a:rPr lang="en-US" sz="1600" dirty="0">
                <a:solidFill>
                  <a:srgbClr val="D73A49"/>
                </a:solidFill>
                <a:latin typeface="Courier" pitchFamily="2" charset="0"/>
              </a:rPr>
              <a:t>for</a:t>
            </a:r>
            <a:r>
              <a:rPr lang="en-US" sz="1600" dirty="0">
                <a:solidFill>
                  <a:srgbClr val="24292E"/>
                </a:solidFill>
                <a:latin typeface="Courier" pitchFamily="2" charset="0"/>
              </a:rPr>
              <a:t> </a:t>
            </a:r>
            <a:r>
              <a:rPr lang="en-US" sz="1600" dirty="0" err="1">
                <a:solidFill>
                  <a:srgbClr val="24292E"/>
                </a:solidFill>
                <a:latin typeface="Courier" pitchFamily="2" charset="0"/>
              </a:rPr>
              <a:t>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latin typeface="Courier" pitchFamily="2" charset="0"/>
              </a:rPr>
              <a:t>2048</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j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latin typeface="Courier" pitchFamily="2" charset="0"/>
              </a:rPr>
              <a:t>2304</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k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latin typeface="Courier" pitchFamily="2" charset="0"/>
              </a:rPr>
              <a:t>768</a:t>
            </a:r>
            <a:r>
              <a:rPr lang="en-US" sz="1600" dirty="0">
                <a:solidFill>
                  <a:srgbClr val="24292E"/>
                </a:solidFill>
                <a:latin typeface="Courier" pitchFamily="2" charset="0"/>
              </a:rPr>
              <a:t>):</a:t>
            </a:r>
          </a:p>
          <a:p>
            <a:r>
              <a:rPr lang="en-US" sz="1600" dirty="0">
                <a:solidFill>
                  <a:srgbClr val="24292E"/>
                </a:solidFill>
                <a:latin typeface="Courier" pitchFamily="2" charset="0"/>
              </a:rPr>
              <a:t>      Y[</a:t>
            </a:r>
            <a:r>
              <a:rPr lang="en-US" sz="1600" dirty="0" err="1">
                <a:solidFill>
                  <a:srgbClr val="24292E"/>
                </a:solidFill>
                <a:latin typeface="Courier" pitchFamily="2" charset="0"/>
              </a:rPr>
              <a:t>i</a:t>
            </a:r>
            <a:r>
              <a:rPr lang="en-US" sz="1600" dirty="0">
                <a:solidFill>
                  <a:srgbClr val="24292E"/>
                </a:solidFill>
                <a:latin typeface="Courier" pitchFamily="2" charset="0"/>
              </a:rPr>
              <a:t>][j] </a:t>
            </a:r>
            <a:r>
              <a:rPr lang="en-US" sz="1600" dirty="0">
                <a:solidFill>
                  <a:srgbClr val="D73A49"/>
                </a:solidFill>
                <a:latin typeface="Courier" pitchFamily="2" charset="0"/>
              </a:rPr>
              <a:t>+=</a:t>
            </a:r>
            <a:r>
              <a:rPr lang="en-US" sz="1600" dirty="0">
                <a:solidFill>
                  <a:srgbClr val="24292E"/>
                </a:solidFill>
                <a:latin typeface="Courier" pitchFamily="2" charset="0"/>
              </a:rPr>
              <a:t> X[</a:t>
            </a:r>
            <a:r>
              <a:rPr lang="en-US" sz="1600" dirty="0" err="1">
                <a:solidFill>
                  <a:srgbClr val="24292E"/>
                </a:solidFill>
                <a:latin typeface="Courier" pitchFamily="2" charset="0"/>
              </a:rPr>
              <a:t>i</a:t>
            </a:r>
            <a:r>
              <a:rPr lang="en-US" sz="1600" dirty="0">
                <a:solidFill>
                  <a:srgbClr val="24292E"/>
                </a:solidFill>
                <a:latin typeface="Courier" pitchFamily="2" charset="0"/>
              </a:rPr>
              <a:t>][k] </a:t>
            </a:r>
            <a:r>
              <a:rPr lang="en-US" sz="1600" dirty="0">
                <a:solidFill>
                  <a:srgbClr val="D73A49"/>
                </a:solidFill>
                <a:latin typeface="Courier" pitchFamily="2" charset="0"/>
              </a:rPr>
              <a:t>*</a:t>
            </a:r>
            <a:r>
              <a:rPr lang="en-US" sz="1600" dirty="0">
                <a:solidFill>
                  <a:srgbClr val="24292E"/>
                </a:solidFill>
                <a:latin typeface="Courier" pitchFamily="2" charset="0"/>
              </a:rPr>
              <a:t> W[j][k]</a:t>
            </a:r>
          </a:p>
        </p:txBody>
      </p:sp>
      <p:sp>
        <p:nvSpPr>
          <p:cNvPr id="12" name="TextBox 11">
            <a:extLst>
              <a:ext uri="{FF2B5EF4-FFF2-40B4-BE49-F238E27FC236}">
                <a16:creationId xmlns:a16="http://schemas.microsoft.com/office/drawing/2014/main" id="{D8C3071F-9D7D-EA40-B93C-2729A3D361C2}"/>
              </a:ext>
            </a:extLst>
          </p:cNvPr>
          <p:cNvSpPr txBox="1"/>
          <p:nvPr/>
        </p:nvSpPr>
        <p:spPr>
          <a:xfrm>
            <a:off x="843815" y="4634807"/>
            <a:ext cx="3393878" cy="1323439"/>
          </a:xfrm>
          <a:prstGeom prst="rect">
            <a:avLst/>
          </a:prstGeom>
          <a:noFill/>
          <a:ln w="19050">
            <a:solidFill>
              <a:schemeClr val="tx1"/>
            </a:solidFill>
          </a:ln>
        </p:spPr>
        <p:txBody>
          <a:bodyPr wrap="none" rtlCol="0">
            <a:spAutoFit/>
          </a:bodyPr>
          <a:lstStyle/>
          <a:p>
            <a:r>
              <a:rPr lang="en-US" sz="1600" dirty="0">
                <a:solidFill>
                  <a:srgbClr val="D73A49"/>
                </a:solidFill>
                <a:latin typeface="Courier" pitchFamily="2" charset="0"/>
              </a:rPr>
              <a:t>for</a:t>
            </a:r>
            <a:r>
              <a:rPr lang="en-US" sz="1600" dirty="0">
                <a:solidFill>
                  <a:srgbClr val="24292E"/>
                </a:solidFill>
                <a:latin typeface="Courier" pitchFamily="2" charset="0"/>
              </a:rPr>
              <a:t> </a:t>
            </a:r>
            <a:r>
              <a:rPr lang="en-US" sz="1600" dirty="0" err="1">
                <a:solidFill>
                  <a:srgbClr val="24292E"/>
                </a:solidFill>
                <a:latin typeface="Courier" pitchFamily="2" charset="0"/>
              </a:rPr>
              <a:t>i.o.o.o</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latin typeface="Courier" pitchFamily="2" charset="0"/>
              </a:rPr>
              <a:t>?</a:t>
            </a:r>
            <a:r>
              <a:rPr lang="en-US" sz="1600" dirty="0">
                <a:solidFill>
                  <a:srgbClr val="24292E"/>
                </a:solidFill>
                <a:latin typeface="Courier" pitchFamily="2" charset="0"/>
              </a:rPr>
              <a:t>):</a:t>
            </a:r>
          </a:p>
          <a:p>
            <a:r>
              <a:rPr lang="en-US" sz="1600" dirty="0">
                <a:solidFill>
                  <a:srgbClr val="005CC5"/>
                </a:solidFill>
                <a:latin typeface="Courier" pitchFamily="2" charset="0"/>
              </a:rPr>
              <a:t>        ...</a:t>
            </a:r>
            <a:endParaRPr lang="en-US" sz="1600" dirty="0">
              <a:solidFill>
                <a:srgbClr val="24292E"/>
              </a:solidFill>
              <a:latin typeface="Courier" pitchFamily="2" charset="0"/>
            </a:endParaRPr>
          </a:p>
        </p:txBody>
      </p:sp>
      <p:sp>
        <p:nvSpPr>
          <p:cNvPr id="13" name="Notched Right Arrow 12">
            <a:extLst>
              <a:ext uri="{FF2B5EF4-FFF2-40B4-BE49-F238E27FC236}">
                <a16:creationId xmlns:a16="http://schemas.microsoft.com/office/drawing/2014/main" id="{AC405049-E695-5F44-A484-CECFB9A01D82}"/>
              </a:ext>
            </a:extLst>
          </p:cNvPr>
          <p:cNvSpPr/>
          <p:nvPr/>
        </p:nvSpPr>
        <p:spPr>
          <a:xfrm rot="5400000">
            <a:off x="926276" y="4043403"/>
            <a:ext cx="631864" cy="400232"/>
          </a:xfrm>
          <a:prstGeom prst="notchedRightArrow">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A77BE76-79F2-FA48-AE07-61E3FA126DAF}"/>
              </a:ext>
            </a:extLst>
          </p:cNvPr>
          <p:cNvSpPr txBox="1"/>
          <p:nvPr/>
        </p:nvSpPr>
        <p:spPr>
          <a:xfrm>
            <a:off x="1442324" y="4012687"/>
            <a:ext cx="3215432" cy="461665"/>
          </a:xfrm>
          <a:prstGeom prst="rect">
            <a:avLst/>
          </a:prstGeom>
          <a:noFill/>
        </p:spPr>
        <p:txBody>
          <a:bodyPr wrap="none" rtlCol="0">
            <a:spAutoFit/>
          </a:bodyPr>
          <a:lstStyle/>
          <a:p>
            <a:r>
              <a:rPr lang="en-US" sz="2400" dirty="0"/>
              <a:t>Sketch Generation Rules</a:t>
            </a:r>
          </a:p>
        </p:txBody>
      </p:sp>
      <p:pic>
        <p:nvPicPr>
          <p:cNvPr id="1026" name="Picture 2">
            <a:extLst>
              <a:ext uri="{FF2B5EF4-FFF2-40B4-BE49-F238E27FC236}">
                <a16:creationId xmlns:a16="http://schemas.microsoft.com/office/drawing/2014/main" id="{1F5A86E2-3AA1-2A4B-B1B2-3D827BF8A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700FBE28-395B-8946-BFEA-866D4E000404}"/>
              </a:ext>
            </a:extLst>
          </p:cNvPr>
          <p:cNvSpPr>
            <a:spLocks noGrp="1"/>
          </p:cNvSpPr>
          <p:nvPr>
            <p:ph type="sldNum" sz="quarter" idx="12"/>
          </p:nvPr>
        </p:nvSpPr>
        <p:spPr/>
        <p:txBody>
          <a:bodyPr/>
          <a:lstStyle/>
          <a:p>
            <a:fld id="{4203DC2D-C25B-734F-BE1C-6BEFD5867AB0}" type="slidenum">
              <a:rPr lang="en-US" smtClean="0"/>
              <a:t>17</a:t>
            </a:fld>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4" y="1819549"/>
            <a:ext cx="1613199"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sp>
        <p:nvSpPr>
          <p:cNvPr id="12" name="TextBox 11">
            <a:extLst>
              <a:ext uri="{FF2B5EF4-FFF2-40B4-BE49-F238E27FC236}">
                <a16:creationId xmlns:a16="http://schemas.microsoft.com/office/drawing/2014/main" id="{D8C3071F-9D7D-EA40-B93C-2729A3D361C2}"/>
              </a:ext>
            </a:extLst>
          </p:cNvPr>
          <p:cNvSpPr txBox="1"/>
          <p:nvPr/>
        </p:nvSpPr>
        <p:spPr>
          <a:xfrm>
            <a:off x="843815" y="4634807"/>
            <a:ext cx="3393878" cy="1323439"/>
          </a:xfrm>
          <a:prstGeom prst="rect">
            <a:avLst/>
          </a:prstGeom>
          <a:noFill/>
          <a:ln w="19050">
            <a:solidFill>
              <a:schemeClr val="tx1"/>
            </a:solidFill>
          </a:ln>
        </p:spPr>
        <p:txBody>
          <a:bodyPr wrap="none" rtlCol="0">
            <a:spAutoFit/>
          </a:bodyPr>
          <a:lstStyle/>
          <a:p>
            <a:r>
              <a:rPr lang="en-US" sz="1600" dirty="0">
                <a:solidFill>
                  <a:srgbClr val="D73A49"/>
                </a:solidFill>
                <a:latin typeface="Courier" pitchFamily="2" charset="0"/>
              </a:rPr>
              <a:t>for</a:t>
            </a:r>
            <a:r>
              <a:rPr lang="en-US" sz="1600" dirty="0">
                <a:solidFill>
                  <a:srgbClr val="24292E"/>
                </a:solidFill>
                <a:latin typeface="Courier" pitchFamily="2" charset="0"/>
              </a:rPr>
              <a:t> </a:t>
            </a:r>
            <a:r>
              <a:rPr lang="en-US" sz="1600" dirty="0" err="1">
                <a:solidFill>
                  <a:srgbClr val="24292E"/>
                </a:solidFill>
                <a:latin typeface="Courier" pitchFamily="2" charset="0"/>
              </a:rPr>
              <a:t>i.o.o.o</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005CC5"/>
                </a:solidFill>
                <a:latin typeface="Courier" pitchFamily="2" charset="0"/>
              </a:rPr>
              <a:t>        ...</a:t>
            </a:r>
            <a:endParaRPr lang="en-US" sz="1600" dirty="0">
              <a:solidFill>
                <a:srgbClr val="24292E"/>
              </a:solidFill>
              <a:latin typeface="Courier" pitchFamily="2" charset="0"/>
            </a:endParaRP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57150">
            <a:headEnd type="none" w="med" len="med"/>
            <a:tailEnd type="triangle" w="lg" len="sm"/>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08534C7-6AA6-AF44-897A-F4C187AC6762}"/>
                  </a:ext>
                </a:extLst>
              </p:cNvPr>
              <p:cNvSpPr txBox="1"/>
              <p:nvPr/>
            </p:nvSpPr>
            <p:spPr>
              <a:xfrm>
                <a:off x="8200106" y="3199378"/>
                <a:ext cx="2937022" cy="461665"/>
              </a:xfrm>
              <a:prstGeom prst="rect">
                <a:avLst/>
              </a:prstGeom>
              <a:noFill/>
            </p:spPr>
            <p:txBody>
              <a:bodyPr wrap="none" rtlCol="0">
                <a:spAutoFit/>
              </a:bodyPr>
              <a:lstStyle/>
              <a:p>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rPr>
                  <a:t> plausible schedules</a:t>
                </a:r>
              </a:p>
            </p:txBody>
          </p:sp>
        </mc:Choice>
        <mc:Fallback xmlns="">
          <p:sp>
            <p:nvSpPr>
              <p:cNvPr id="30" name="TextBox 29">
                <a:extLst>
                  <a:ext uri="{FF2B5EF4-FFF2-40B4-BE49-F238E27FC236}">
                    <a16:creationId xmlns:a16="http://schemas.microsoft.com/office/drawing/2014/main" id="{C08534C7-6AA6-AF44-897A-F4C187AC6762}"/>
                  </a:ext>
                </a:extLst>
              </p:cNvPr>
              <p:cNvSpPr txBox="1">
                <a:spLocks noRot="1" noChangeAspect="1" noMove="1" noResize="1" noEditPoints="1" noAdjustHandles="1" noChangeArrowheads="1" noChangeShapeType="1" noTextEdit="1"/>
              </p:cNvSpPr>
              <p:nvPr/>
            </p:nvSpPr>
            <p:spPr>
              <a:xfrm>
                <a:off x="8200106" y="3199378"/>
                <a:ext cx="2937022" cy="461665"/>
              </a:xfrm>
              <a:prstGeom prst="rect">
                <a:avLst/>
              </a:prstGeom>
              <a:blipFill>
                <a:blip r:embed="rId3"/>
                <a:stretch>
                  <a:fillRect t="-8108" r="-2586" b="-29730"/>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B781D83A-395D-5246-8BC5-7C70AD675CB8}"/>
              </a:ext>
            </a:extLst>
          </p:cNvPr>
          <p:cNvSpPr/>
          <p:nvPr/>
        </p:nvSpPr>
        <p:spPr>
          <a:xfrm>
            <a:off x="6048635" y="4992958"/>
            <a:ext cx="245791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High-Performance</a:t>
            </a:r>
            <a:br>
              <a:rPr lang="en-US" sz="2400" dirty="0">
                <a:solidFill>
                  <a:schemeClr val="tx1"/>
                </a:solidFill>
              </a:rPr>
            </a:br>
            <a:r>
              <a:rPr lang="en-US" sz="2400" dirty="0">
                <a:solidFill>
                  <a:schemeClr val="tx1"/>
                </a:solidFill>
              </a:rPr>
              <a:t>Schedule</a:t>
            </a:r>
          </a:p>
        </p:txBody>
      </p:sp>
      <p:cxnSp>
        <p:nvCxnSpPr>
          <p:cNvPr id="33" name="Straight Arrow Connector 32">
            <a:extLst>
              <a:ext uri="{FF2B5EF4-FFF2-40B4-BE49-F238E27FC236}">
                <a16:creationId xmlns:a16="http://schemas.microsoft.com/office/drawing/2014/main" id="{C9E18FDF-F5B1-A144-AAB6-D4871B6FAB91}"/>
              </a:ext>
            </a:extLst>
          </p:cNvPr>
          <p:cNvCxnSpPr>
            <a:cxnSpLocks/>
          </p:cNvCxnSpPr>
          <p:nvPr/>
        </p:nvCxnSpPr>
        <p:spPr>
          <a:xfrm>
            <a:off x="7277593" y="3824790"/>
            <a:ext cx="0" cy="1008467"/>
          </a:xfrm>
          <a:prstGeom prst="straightConnector1">
            <a:avLst/>
          </a:prstGeom>
          <a:ln w="76200">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cxnSp>
      <p:pic>
        <p:nvPicPr>
          <p:cNvPr id="38" name="Picture 2" descr="小肥柴10】微信表情- 来自微信表情商店，扫二维码下载表情">
            <a:extLst>
              <a:ext uri="{FF2B5EF4-FFF2-40B4-BE49-F238E27FC236}">
                <a16:creationId xmlns:a16="http://schemas.microsoft.com/office/drawing/2014/main" id="{D2546894-AFB9-164A-A03D-5C4E45ABE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163" y="3786919"/>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9" name="Cloud Callout 38">
            <a:extLst>
              <a:ext uri="{FF2B5EF4-FFF2-40B4-BE49-F238E27FC236}">
                <a16:creationId xmlns:a16="http://schemas.microsoft.com/office/drawing/2014/main" id="{D066C2B7-46DE-D34B-97A3-2A8797A7F5A1}"/>
              </a:ext>
            </a:extLst>
          </p:cNvPr>
          <p:cNvSpPr/>
          <p:nvPr/>
        </p:nvSpPr>
        <p:spPr>
          <a:xfrm>
            <a:off x="884467" y="3265993"/>
            <a:ext cx="4871149" cy="1264980"/>
          </a:xfrm>
          <a:prstGeom prst="cloudCallout">
            <a:avLst>
              <a:gd name="adj1" fmla="val 55159"/>
              <a:gd name="adj2" fmla="val 9738"/>
            </a:avLst>
          </a:prstGeom>
          <a:ln w="38100"/>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en-US" sz="2400" dirty="0"/>
              <a:t>Brute-force permutation</a:t>
            </a:r>
            <a:br>
              <a:rPr lang="en-US" sz="2400" dirty="0"/>
            </a:br>
            <a:r>
              <a:rPr lang="en-US" sz="2400" dirty="0"/>
              <a:t>on real hardware?</a:t>
            </a:r>
          </a:p>
        </p:txBody>
      </p:sp>
      <p:sp>
        <p:nvSpPr>
          <p:cNvPr id="40" name="TextBox 39">
            <a:extLst>
              <a:ext uri="{FF2B5EF4-FFF2-40B4-BE49-F238E27FC236}">
                <a16:creationId xmlns:a16="http://schemas.microsoft.com/office/drawing/2014/main" id="{085B70BD-6C87-4341-A9FF-F2B98292BAB5}"/>
              </a:ext>
            </a:extLst>
          </p:cNvPr>
          <p:cNvSpPr txBox="1"/>
          <p:nvPr/>
        </p:nvSpPr>
        <p:spPr>
          <a:xfrm>
            <a:off x="1778137" y="4154480"/>
            <a:ext cx="2762166" cy="523220"/>
          </a:xfrm>
          <a:prstGeom prst="rect">
            <a:avLst/>
          </a:prstGeom>
          <a:solidFill>
            <a:schemeClr val="bg1"/>
          </a:solidFill>
        </p:spPr>
        <p:txBody>
          <a:bodyPr wrap="none" rtlCol="0">
            <a:spAutoFit/>
          </a:bodyPr>
          <a:lstStyle/>
          <a:p>
            <a:r>
              <a:rPr lang="en-US" sz="2800" b="1" dirty="0">
                <a:solidFill>
                  <a:srgbClr val="FF0000"/>
                </a:solidFill>
              </a:rPr>
              <a:t>Time-consuming!</a:t>
            </a:r>
          </a:p>
        </p:txBody>
      </p:sp>
    </p:spTree>
    <p:extLst>
      <p:ext uri="{BB962C8B-B14F-4D97-AF65-F5344CB8AC3E}">
        <p14:creationId xmlns:p14="http://schemas.microsoft.com/office/powerpoint/2010/main" val="23910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700FBE28-395B-8946-BFEA-866D4E000404}"/>
              </a:ext>
            </a:extLst>
          </p:cNvPr>
          <p:cNvSpPr>
            <a:spLocks noGrp="1"/>
          </p:cNvSpPr>
          <p:nvPr>
            <p:ph type="sldNum" sz="quarter" idx="12"/>
          </p:nvPr>
        </p:nvSpPr>
        <p:spPr/>
        <p:txBody>
          <a:bodyPr/>
          <a:lstStyle/>
          <a:p>
            <a:fld id="{4203DC2D-C25B-734F-BE1C-6BEFD5867AB0}" type="slidenum">
              <a:rPr lang="en-US" smtClean="0"/>
              <a:t>18</a:t>
            </a:fld>
            <a:endParaRPr lang="en-US"/>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4" y="1819549"/>
            <a:ext cx="1613199"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sp>
        <p:nvSpPr>
          <p:cNvPr id="12" name="TextBox 11">
            <a:extLst>
              <a:ext uri="{FF2B5EF4-FFF2-40B4-BE49-F238E27FC236}">
                <a16:creationId xmlns:a16="http://schemas.microsoft.com/office/drawing/2014/main" id="{D8C3071F-9D7D-EA40-B93C-2729A3D361C2}"/>
              </a:ext>
            </a:extLst>
          </p:cNvPr>
          <p:cNvSpPr txBox="1"/>
          <p:nvPr/>
        </p:nvSpPr>
        <p:spPr>
          <a:xfrm>
            <a:off x="843815" y="4634807"/>
            <a:ext cx="3393878" cy="1323439"/>
          </a:xfrm>
          <a:prstGeom prst="rect">
            <a:avLst/>
          </a:prstGeom>
          <a:noFill/>
          <a:ln w="19050">
            <a:solidFill>
              <a:schemeClr val="tx1"/>
            </a:solidFill>
          </a:ln>
        </p:spPr>
        <p:txBody>
          <a:bodyPr wrap="none" rtlCol="0">
            <a:spAutoFit/>
          </a:bodyPr>
          <a:lstStyle/>
          <a:p>
            <a:r>
              <a:rPr lang="en-US" sz="1600" dirty="0">
                <a:solidFill>
                  <a:srgbClr val="D73A49"/>
                </a:solidFill>
                <a:latin typeface="Courier" pitchFamily="2" charset="0"/>
              </a:rPr>
              <a:t>for</a:t>
            </a:r>
            <a:r>
              <a:rPr lang="en-US" sz="1600" dirty="0">
                <a:solidFill>
                  <a:srgbClr val="24292E"/>
                </a:solidFill>
                <a:latin typeface="Courier" pitchFamily="2" charset="0"/>
              </a:rPr>
              <a:t> </a:t>
            </a:r>
            <a:r>
              <a:rPr lang="en-US" sz="1600" dirty="0" err="1">
                <a:solidFill>
                  <a:srgbClr val="24292E"/>
                </a:solidFill>
                <a:latin typeface="Courier" pitchFamily="2" charset="0"/>
              </a:rPr>
              <a:t>i.o.o.o</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005CC5"/>
                </a:solidFill>
                <a:latin typeface="Courier" pitchFamily="2" charset="0"/>
              </a:rPr>
              <a:t>        ...</a:t>
            </a:r>
            <a:endParaRPr lang="en-US" sz="1600" dirty="0">
              <a:solidFill>
                <a:srgbClr val="24292E"/>
              </a:solidFill>
              <a:latin typeface="Courier" pitchFamily="2" charset="0"/>
            </a:endParaRP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14" name="Rectangle 13">
            <a:extLst>
              <a:ext uri="{FF2B5EF4-FFF2-40B4-BE49-F238E27FC236}">
                <a16:creationId xmlns:a16="http://schemas.microsoft.com/office/drawing/2014/main" id="{4A0E8997-959D-934B-A4F2-4E91F847DCC5}"/>
              </a:ext>
            </a:extLst>
          </p:cNvPr>
          <p:cNvSpPr/>
          <p:nvPr/>
        </p:nvSpPr>
        <p:spPr>
          <a:xfrm>
            <a:off x="4028363" y="3769974"/>
            <a:ext cx="1609480"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Cost Model</a:t>
            </a:r>
          </a:p>
        </p:txBody>
      </p:sp>
      <p:sp>
        <p:nvSpPr>
          <p:cNvPr id="21" name="TextBox 20">
            <a:extLst>
              <a:ext uri="{FF2B5EF4-FFF2-40B4-BE49-F238E27FC236}">
                <a16:creationId xmlns:a16="http://schemas.microsoft.com/office/drawing/2014/main" id="{39CECA91-6386-F641-950D-E290B71EEB14}"/>
              </a:ext>
            </a:extLst>
          </p:cNvPr>
          <p:cNvSpPr txBox="1"/>
          <p:nvPr/>
        </p:nvSpPr>
        <p:spPr>
          <a:xfrm>
            <a:off x="192248" y="3580762"/>
            <a:ext cx="3836115" cy="830997"/>
          </a:xfrm>
          <a:prstGeom prst="rect">
            <a:avLst/>
          </a:prstGeom>
          <a:noFill/>
        </p:spPr>
        <p:txBody>
          <a:bodyPr wrap="none" rtlCol="0">
            <a:spAutoFit/>
          </a:bodyPr>
          <a:lstStyle/>
          <a:p>
            <a:r>
              <a:rPr lang="en-US" sz="2400" dirty="0">
                <a:solidFill>
                  <a:srgbClr val="0000FF"/>
                </a:solidFill>
              </a:rPr>
              <a:t>Predict performance of many</a:t>
            </a:r>
            <a:br>
              <a:rPr lang="en-US" sz="2400" dirty="0">
                <a:solidFill>
                  <a:srgbClr val="0000FF"/>
                </a:solidFill>
              </a:rPr>
            </a:br>
            <a:r>
              <a:rPr lang="en-US" sz="2400" dirty="0">
                <a:solidFill>
                  <a:srgbClr val="0000FF"/>
                </a:solidFill>
              </a:rPr>
              <a:t>schedules simultaneously</a:t>
            </a:r>
          </a:p>
        </p:txBody>
      </p:sp>
    </p:spTree>
    <p:extLst>
      <p:ext uri="{BB962C8B-B14F-4D97-AF65-F5344CB8AC3E}">
        <p14:creationId xmlns:p14="http://schemas.microsoft.com/office/powerpoint/2010/main" val="186545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700FBE28-395B-8946-BFEA-866D4E000404}"/>
              </a:ext>
            </a:extLst>
          </p:cNvPr>
          <p:cNvSpPr>
            <a:spLocks noGrp="1"/>
          </p:cNvSpPr>
          <p:nvPr>
            <p:ph type="sldNum" sz="quarter" idx="12"/>
          </p:nvPr>
        </p:nvSpPr>
        <p:spPr/>
        <p:txBody>
          <a:bodyPr/>
          <a:lstStyle/>
          <a:p>
            <a:fld id="{4203DC2D-C25B-734F-BE1C-6BEFD5867AB0}" type="slidenum">
              <a:rPr lang="en-US" smtClean="0"/>
              <a:t>19</a:t>
            </a:fld>
            <a:endParaRPr lang="en-US"/>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4" y="1819549"/>
            <a:ext cx="1613199"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sp>
        <p:nvSpPr>
          <p:cNvPr id="12" name="TextBox 11">
            <a:extLst>
              <a:ext uri="{FF2B5EF4-FFF2-40B4-BE49-F238E27FC236}">
                <a16:creationId xmlns:a16="http://schemas.microsoft.com/office/drawing/2014/main" id="{D8C3071F-9D7D-EA40-B93C-2729A3D361C2}"/>
              </a:ext>
            </a:extLst>
          </p:cNvPr>
          <p:cNvSpPr txBox="1"/>
          <p:nvPr/>
        </p:nvSpPr>
        <p:spPr>
          <a:xfrm>
            <a:off x="843815" y="4634807"/>
            <a:ext cx="3393878" cy="1323439"/>
          </a:xfrm>
          <a:prstGeom prst="rect">
            <a:avLst/>
          </a:prstGeom>
          <a:noFill/>
          <a:ln w="19050">
            <a:solidFill>
              <a:schemeClr val="tx1"/>
            </a:solidFill>
          </a:ln>
        </p:spPr>
        <p:txBody>
          <a:bodyPr wrap="none" rtlCol="0">
            <a:spAutoFit/>
          </a:bodyPr>
          <a:lstStyle/>
          <a:p>
            <a:r>
              <a:rPr lang="en-US" sz="1600" dirty="0">
                <a:solidFill>
                  <a:srgbClr val="D73A49"/>
                </a:solidFill>
                <a:latin typeface="Courier" pitchFamily="2" charset="0"/>
              </a:rPr>
              <a:t>for</a:t>
            </a:r>
            <a:r>
              <a:rPr lang="en-US" sz="1600" dirty="0">
                <a:solidFill>
                  <a:srgbClr val="24292E"/>
                </a:solidFill>
                <a:latin typeface="Courier" pitchFamily="2" charset="0"/>
              </a:rPr>
              <a:t> </a:t>
            </a:r>
            <a:r>
              <a:rPr lang="en-US" sz="1600" dirty="0" err="1">
                <a:solidFill>
                  <a:srgbClr val="24292E"/>
                </a:solidFill>
                <a:latin typeface="Courier" pitchFamily="2" charset="0"/>
              </a:rPr>
              <a:t>i.o.o.o</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00FFFF"/>
                </a:highlight>
                <a:latin typeface="Courier" pitchFamily="2" charset="0"/>
              </a:rPr>
              <a:t>?</a:t>
            </a:r>
            <a:r>
              <a:rPr lang="en-US" sz="1600" dirty="0">
                <a:solidFill>
                  <a:srgbClr val="24292E"/>
                </a:solidFill>
                <a:latin typeface="Courier" pitchFamily="2" charset="0"/>
              </a:rPr>
              <a:t>):</a:t>
            </a:r>
          </a:p>
          <a:p>
            <a:r>
              <a:rPr lang="en-US" sz="1600" dirty="0">
                <a:solidFill>
                  <a:srgbClr val="005CC5"/>
                </a:solidFill>
                <a:latin typeface="Courier" pitchFamily="2" charset="0"/>
              </a:rPr>
              <a:t>        ...</a:t>
            </a:r>
            <a:endParaRPr lang="en-US" sz="1600" dirty="0">
              <a:solidFill>
                <a:srgbClr val="24292E"/>
              </a:solidFill>
              <a:latin typeface="Courier" pitchFamily="2" charset="0"/>
            </a:endParaRP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14" name="Rectangle 13">
            <a:extLst>
              <a:ext uri="{FF2B5EF4-FFF2-40B4-BE49-F238E27FC236}">
                <a16:creationId xmlns:a16="http://schemas.microsoft.com/office/drawing/2014/main" id="{4A0E8997-959D-934B-A4F2-4E91F847DCC5}"/>
              </a:ext>
            </a:extLst>
          </p:cNvPr>
          <p:cNvSpPr/>
          <p:nvPr/>
        </p:nvSpPr>
        <p:spPr>
          <a:xfrm>
            <a:off x="4028363" y="3769974"/>
            <a:ext cx="1609480"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Cost Model</a:t>
            </a:r>
          </a:p>
        </p:txBody>
      </p:sp>
      <p:cxnSp>
        <p:nvCxnSpPr>
          <p:cNvPr id="4" name="Elbow Connector 3">
            <a:extLst>
              <a:ext uri="{FF2B5EF4-FFF2-40B4-BE49-F238E27FC236}">
                <a16:creationId xmlns:a16="http://schemas.microsoft.com/office/drawing/2014/main" id="{124BB0B0-FA97-6E4C-A2CE-2319E59A3AC0}"/>
              </a:ext>
            </a:extLst>
          </p:cNvPr>
          <p:cNvCxnSpPr>
            <a:cxnSpLocks/>
            <a:stCxn id="16" idx="1"/>
            <a:endCxn id="12" idx="0"/>
          </p:cNvCxnSpPr>
          <p:nvPr/>
        </p:nvCxnSpPr>
        <p:spPr>
          <a:xfrm rot="10800000" flipV="1">
            <a:off x="2540755" y="3428999"/>
            <a:ext cx="3824409" cy="1205807"/>
          </a:xfrm>
          <a:prstGeom prst="bentConnector2">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68324AD-2B25-2D49-BDA6-E433A40131DC}"/>
              </a:ext>
            </a:extLst>
          </p:cNvPr>
          <p:cNvSpPr txBox="1"/>
          <p:nvPr/>
        </p:nvSpPr>
        <p:spPr>
          <a:xfrm>
            <a:off x="321877" y="3428999"/>
            <a:ext cx="2218877" cy="461665"/>
          </a:xfrm>
          <a:prstGeom prst="rect">
            <a:avLst/>
          </a:prstGeom>
          <a:noFill/>
        </p:spPr>
        <p:txBody>
          <a:bodyPr wrap="none" rtlCol="0">
            <a:spAutoFit/>
          </a:bodyPr>
          <a:lstStyle/>
          <a:p>
            <a:r>
              <a:rPr lang="en-US" sz="2400" dirty="0"/>
              <a:t>Random Sample</a:t>
            </a:r>
          </a:p>
        </p:txBody>
      </p:sp>
    </p:spTree>
    <p:extLst>
      <p:ext uri="{BB962C8B-B14F-4D97-AF65-F5344CB8AC3E}">
        <p14:creationId xmlns:p14="http://schemas.microsoft.com/office/powerpoint/2010/main" val="5696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098E-961F-D44D-8E6F-C468F1A5EF53}"/>
              </a:ext>
            </a:extLst>
          </p:cNvPr>
          <p:cNvSpPr>
            <a:spLocks noGrp="1"/>
          </p:cNvSpPr>
          <p:nvPr>
            <p:ph type="title"/>
          </p:nvPr>
        </p:nvSpPr>
        <p:spPr/>
        <p:txBody>
          <a:bodyPr/>
          <a:lstStyle/>
          <a:p>
            <a:r>
              <a:rPr lang="en-US" dirty="0"/>
              <a:t>Agenda for Today</a:t>
            </a:r>
          </a:p>
        </p:txBody>
      </p:sp>
      <p:sp>
        <p:nvSpPr>
          <p:cNvPr id="3" name="Content Placeholder 2">
            <a:extLst>
              <a:ext uri="{FF2B5EF4-FFF2-40B4-BE49-F238E27FC236}">
                <a16:creationId xmlns:a16="http://schemas.microsoft.com/office/drawing/2014/main" id="{61219326-D8E5-5649-B284-7DD4852C9B57}"/>
              </a:ext>
            </a:extLst>
          </p:cNvPr>
          <p:cNvSpPr>
            <a:spLocks noGrp="1"/>
          </p:cNvSpPr>
          <p:nvPr>
            <p:ph idx="1"/>
          </p:nvPr>
        </p:nvSpPr>
        <p:spPr/>
        <p:txBody>
          <a:bodyPr/>
          <a:lstStyle/>
          <a:p>
            <a:r>
              <a:rPr lang="en-US" dirty="0"/>
              <a:t>Why Machine Learning Compilers?</a:t>
            </a:r>
          </a:p>
          <a:p>
            <a:pPr lvl="1"/>
            <a:r>
              <a:rPr lang="en-US" dirty="0"/>
              <a:t>State-of-the-Art Machine Learning Frameworks Design, and Flaws:</a:t>
            </a:r>
          </a:p>
          <a:p>
            <a:pPr marL="914400" lvl="1" indent="-457200">
              <a:buFont typeface="+mj-lt"/>
              <a:buAutoNum type="arabicPeriod"/>
            </a:pPr>
            <a:r>
              <a:rPr lang="en-US" dirty="0"/>
              <a:t>Vendor libraries not delivering the optimal performance.</a:t>
            </a:r>
          </a:p>
          <a:p>
            <a:pPr marL="914400" lvl="1" indent="-457200">
              <a:buFont typeface="+mj-lt"/>
              <a:buAutoNum type="arabicPeriod"/>
            </a:pPr>
            <a:endParaRPr lang="en-US" dirty="0"/>
          </a:p>
          <a:p>
            <a:r>
              <a:rPr lang="en-US" dirty="0"/>
              <a:t>2 Classes of Machine Learning Compilers:</a:t>
            </a:r>
          </a:p>
          <a:p>
            <a:pPr lvl="1"/>
            <a:r>
              <a:rPr lang="en-US" b="1" dirty="0"/>
              <a:t>Halide</a:t>
            </a:r>
            <a:r>
              <a:rPr lang="en-US" b="1" baseline="30000" dirty="0">
                <a:solidFill>
                  <a:schemeClr val="bg1">
                    <a:lumMod val="50000"/>
                  </a:schemeClr>
                </a:solidFill>
              </a:rPr>
              <a:t>[1]</a:t>
            </a:r>
            <a:r>
              <a:rPr lang="en-US" b="1" dirty="0"/>
              <a:t>/TVM</a:t>
            </a:r>
            <a:r>
              <a:rPr lang="en-US" b="1" baseline="30000" dirty="0">
                <a:solidFill>
                  <a:schemeClr val="bg1">
                    <a:lumMod val="50000"/>
                  </a:schemeClr>
                </a:solidFill>
              </a:rPr>
              <a:t>[2]</a:t>
            </a:r>
            <a:r>
              <a:rPr lang="en-US" dirty="0"/>
              <a:t>: Easier to write high-performance programs.</a:t>
            </a:r>
          </a:p>
          <a:p>
            <a:pPr marL="457200" lvl="1" indent="0">
              <a:buNone/>
            </a:pPr>
            <a:endParaRPr lang="en-US" dirty="0"/>
          </a:p>
        </p:txBody>
      </p:sp>
      <p:sp>
        <p:nvSpPr>
          <p:cNvPr id="4" name="Slide Number Placeholder 3">
            <a:extLst>
              <a:ext uri="{FF2B5EF4-FFF2-40B4-BE49-F238E27FC236}">
                <a16:creationId xmlns:a16="http://schemas.microsoft.com/office/drawing/2014/main" id="{056DDC53-4615-C748-B8DD-FDF12FB2BAE9}"/>
              </a:ext>
            </a:extLst>
          </p:cNvPr>
          <p:cNvSpPr>
            <a:spLocks noGrp="1"/>
          </p:cNvSpPr>
          <p:nvPr>
            <p:ph type="sldNum" sz="quarter" idx="12"/>
          </p:nvPr>
        </p:nvSpPr>
        <p:spPr/>
        <p:txBody>
          <a:bodyPr/>
          <a:lstStyle/>
          <a:p>
            <a:fld id="{4203DC2D-C25B-734F-BE1C-6BEFD5867AB0}" type="slidenum">
              <a:rPr lang="en-US" smtClean="0"/>
              <a:t>2</a:t>
            </a:fld>
            <a:endParaRPr lang="en-US"/>
          </a:p>
        </p:txBody>
      </p:sp>
      <p:sp>
        <p:nvSpPr>
          <p:cNvPr id="5" name="Rectangle 4">
            <a:extLst>
              <a:ext uri="{FF2B5EF4-FFF2-40B4-BE49-F238E27FC236}">
                <a16:creationId xmlns:a16="http://schemas.microsoft.com/office/drawing/2014/main" id="{887D65C1-07E7-924C-8970-175E79DD5BAC}"/>
              </a:ext>
            </a:extLst>
          </p:cNvPr>
          <p:cNvSpPr/>
          <p:nvPr/>
        </p:nvSpPr>
        <p:spPr>
          <a:xfrm>
            <a:off x="838200" y="4791968"/>
            <a:ext cx="5257800" cy="1015663"/>
          </a:xfrm>
          <a:prstGeom prst="rect">
            <a:avLst/>
          </a:prstGeom>
        </p:spPr>
        <p:txBody>
          <a:bodyPr wrap="square">
            <a:spAutoFit/>
          </a:bodyPr>
          <a:lstStyle/>
          <a:p>
            <a:pPr marL="201600" indent="-2016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01600" indent="-2016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Tree>
    <p:extLst>
      <p:ext uri="{BB962C8B-B14F-4D97-AF65-F5344CB8AC3E}">
        <p14:creationId xmlns:p14="http://schemas.microsoft.com/office/powerpoint/2010/main" val="1245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700FBE28-395B-8946-BFEA-866D4E000404}"/>
              </a:ext>
            </a:extLst>
          </p:cNvPr>
          <p:cNvSpPr>
            <a:spLocks noGrp="1"/>
          </p:cNvSpPr>
          <p:nvPr>
            <p:ph type="sldNum" sz="quarter" idx="12"/>
          </p:nvPr>
        </p:nvSpPr>
        <p:spPr/>
        <p:txBody>
          <a:bodyPr/>
          <a:lstStyle/>
          <a:p>
            <a:fld id="{4203DC2D-C25B-734F-BE1C-6BEFD5867AB0}" type="slidenum">
              <a:rPr lang="en-US" smtClean="0"/>
              <a:t>20</a:t>
            </a:fld>
            <a:endParaRPr lang="en-US"/>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4" y="1819549"/>
            <a:ext cx="1613199"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sp>
        <p:nvSpPr>
          <p:cNvPr id="12" name="TextBox 11">
            <a:extLst>
              <a:ext uri="{FF2B5EF4-FFF2-40B4-BE49-F238E27FC236}">
                <a16:creationId xmlns:a16="http://schemas.microsoft.com/office/drawing/2014/main" id="{D8C3071F-9D7D-EA40-B93C-2729A3D361C2}"/>
              </a:ext>
            </a:extLst>
          </p:cNvPr>
          <p:cNvSpPr txBox="1"/>
          <p:nvPr/>
        </p:nvSpPr>
        <p:spPr>
          <a:xfrm>
            <a:off x="843815" y="4634807"/>
            <a:ext cx="3393878" cy="1323439"/>
          </a:xfrm>
          <a:prstGeom prst="rect">
            <a:avLst/>
          </a:prstGeom>
          <a:noFill/>
          <a:ln w="19050">
            <a:solidFill>
              <a:schemeClr val="tx1"/>
            </a:solidFill>
          </a:ln>
        </p:spPr>
        <p:txBody>
          <a:bodyPr wrap="none" rtlCol="0">
            <a:spAutoFit/>
          </a:bodyPr>
          <a:lstStyle/>
          <a:p>
            <a:r>
              <a:rPr lang="en-US" sz="1600" dirty="0">
                <a:solidFill>
                  <a:srgbClr val="D73A49"/>
                </a:solidFill>
                <a:latin typeface="Courier" pitchFamily="2" charset="0"/>
              </a:rPr>
              <a:t>for</a:t>
            </a:r>
            <a:r>
              <a:rPr lang="en-US" sz="1600" dirty="0">
                <a:solidFill>
                  <a:srgbClr val="24292E"/>
                </a:solidFill>
                <a:latin typeface="Courier" pitchFamily="2" charset="0"/>
              </a:rPr>
              <a:t> </a:t>
            </a:r>
            <a:r>
              <a:rPr lang="en-US" sz="1600" dirty="0" err="1">
                <a:solidFill>
                  <a:srgbClr val="24292E"/>
                </a:solidFill>
                <a:latin typeface="Courier" pitchFamily="2" charset="0"/>
              </a:rPr>
              <a:t>i.o.o.o</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128</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8</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2</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1</a:t>
            </a:r>
            <a:r>
              <a:rPr lang="en-US" sz="1600" dirty="0">
                <a:solidFill>
                  <a:srgbClr val="24292E"/>
                </a:solidFill>
                <a:latin typeface="Courier" pitchFamily="2" charset="0"/>
              </a:rPr>
              <a:t>):</a:t>
            </a:r>
          </a:p>
          <a:p>
            <a:r>
              <a:rPr lang="en-US" sz="1600" dirty="0">
                <a:solidFill>
                  <a:srgbClr val="005CC5"/>
                </a:solidFill>
                <a:latin typeface="Courier" pitchFamily="2" charset="0"/>
              </a:rPr>
              <a:t>        ...</a:t>
            </a:r>
            <a:endParaRPr lang="en-US" sz="1600" dirty="0">
              <a:solidFill>
                <a:srgbClr val="24292E"/>
              </a:solidFill>
              <a:latin typeface="Courier" pitchFamily="2" charset="0"/>
            </a:endParaRP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14" name="Rectangle 13">
            <a:extLst>
              <a:ext uri="{FF2B5EF4-FFF2-40B4-BE49-F238E27FC236}">
                <a16:creationId xmlns:a16="http://schemas.microsoft.com/office/drawing/2014/main" id="{4A0E8997-959D-934B-A4F2-4E91F847DCC5}"/>
              </a:ext>
            </a:extLst>
          </p:cNvPr>
          <p:cNvSpPr/>
          <p:nvPr/>
        </p:nvSpPr>
        <p:spPr>
          <a:xfrm>
            <a:off x="4028363" y="3769974"/>
            <a:ext cx="1609480"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Cost Model</a:t>
            </a:r>
          </a:p>
        </p:txBody>
      </p:sp>
      <p:cxnSp>
        <p:nvCxnSpPr>
          <p:cNvPr id="4" name="Elbow Connector 3">
            <a:extLst>
              <a:ext uri="{FF2B5EF4-FFF2-40B4-BE49-F238E27FC236}">
                <a16:creationId xmlns:a16="http://schemas.microsoft.com/office/drawing/2014/main" id="{124BB0B0-FA97-6E4C-A2CE-2319E59A3AC0}"/>
              </a:ext>
            </a:extLst>
          </p:cNvPr>
          <p:cNvCxnSpPr>
            <a:cxnSpLocks/>
            <a:stCxn id="16" idx="1"/>
            <a:endCxn id="12" idx="0"/>
          </p:cNvCxnSpPr>
          <p:nvPr/>
        </p:nvCxnSpPr>
        <p:spPr>
          <a:xfrm rot="10800000" flipV="1">
            <a:off x="2540755" y="3428999"/>
            <a:ext cx="3824409" cy="1205807"/>
          </a:xfrm>
          <a:prstGeom prst="bentConnector2">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D93E83F-F57B-FE41-A1AC-ECB362930847}"/>
              </a:ext>
            </a:extLst>
          </p:cNvPr>
          <p:cNvSpPr txBox="1"/>
          <p:nvPr/>
        </p:nvSpPr>
        <p:spPr>
          <a:xfrm>
            <a:off x="321877" y="3428999"/>
            <a:ext cx="2218877" cy="461665"/>
          </a:xfrm>
          <a:prstGeom prst="rect">
            <a:avLst/>
          </a:prstGeom>
          <a:noFill/>
        </p:spPr>
        <p:txBody>
          <a:bodyPr wrap="none" rtlCol="0">
            <a:spAutoFit/>
          </a:bodyPr>
          <a:lstStyle/>
          <a:p>
            <a:r>
              <a:rPr lang="en-US" sz="2400" dirty="0"/>
              <a:t>Random Sample</a:t>
            </a:r>
          </a:p>
        </p:txBody>
      </p:sp>
      <p:pic>
        <p:nvPicPr>
          <p:cNvPr id="17" name="Picture 28" descr="Buy NVIDIA Graphics Cards | NVIDIA Store">
            <a:extLst>
              <a:ext uri="{FF2B5EF4-FFF2-40B4-BE49-F238E27FC236}">
                <a16:creationId xmlns:a16="http://schemas.microsoft.com/office/drawing/2014/main" id="{D4F94DBE-CE57-CA47-BFB8-5C97C3401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540" y="4841550"/>
            <a:ext cx="1754908" cy="90995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Elbow Connector 20">
            <a:extLst>
              <a:ext uri="{FF2B5EF4-FFF2-40B4-BE49-F238E27FC236}">
                <a16:creationId xmlns:a16="http://schemas.microsoft.com/office/drawing/2014/main" id="{45368B30-59BF-3149-9363-80EDC701D301}"/>
              </a:ext>
            </a:extLst>
          </p:cNvPr>
          <p:cNvCxnSpPr>
            <a:cxnSpLocks/>
            <a:stCxn id="12" idx="3"/>
            <a:endCxn id="17" idx="1"/>
          </p:cNvCxnSpPr>
          <p:nvPr/>
        </p:nvCxnSpPr>
        <p:spPr>
          <a:xfrm flipV="1">
            <a:off x="4237693" y="5296526"/>
            <a:ext cx="1355847" cy="1"/>
          </a:xfrm>
          <a:prstGeom prst="bentConnector3">
            <a:avLst>
              <a:gd name="adj1" fmla="val 5000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3FCE91-10B6-F142-B648-7DA41E884932}"/>
              </a:ext>
            </a:extLst>
          </p:cNvPr>
          <p:cNvSpPr txBox="1"/>
          <p:nvPr/>
        </p:nvSpPr>
        <p:spPr>
          <a:xfrm>
            <a:off x="4237693" y="4792606"/>
            <a:ext cx="1288301" cy="461665"/>
          </a:xfrm>
          <a:prstGeom prst="rect">
            <a:avLst/>
          </a:prstGeom>
          <a:noFill/>
        </p:spPr>
        <p:txBody>
          <a:bodyPr wrap="none" rtlCol="0">
            <a:spAutoFit/>
          </a:bodyPr>
          <a:lstStyle/>
          <a:p>
            <a:r>
              <a:rPr lang="en-US" sz="2400" dirty="0"/>
              <a:t>Measure</a:t>
            </a:r>
          </a:p>
        </p:txBody>
      </p:sp>
      <p:cxnSp>
        <p:nvCxnSpPr>
          <p:cNvPr id="32" name="Elbow Connector 31">
            <a:extLst>
              <a:ext uri="{FF2B5EF4-FFF2-40B4-BE49-F238E27FC236}">
                <a16:creationId xmlns:a16="http://schemas.microsoft.com/office/drawing/2014/main" id="{2D2BFACD-7C7F-614B-BA6E-8005F66BBC4E}"/>
              </a:ext>
            </a:extLst>
          </p:cNvPr>
          <p:cNvCxnSpPr>
            <a:cxnSpLocks/>
            <a:endCxn id="14" idx="2"/>
          </p:cNvCxnSpPr>
          <p:nvPr/>
        </p:nvCxnSpPr>
        <p:spPr>
          <a:xfrm rot="16200000" flipV="1">
            <a:off x="4554647" y="4510096"/>
            <a:ext cx="556915" cy="1"/>
          </a:xfrm>
          <a:prstGeom prst="bentConnector3">
            <a:avLst>
              <a:gd name="adj1" fmla="val 5000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E19651E-30E7-1F4D-9171-FCF6B56B055A}"/>
              </a:ext>
            </a:extLst>
          </p:cNvPr>
          <p:cNvSpPr txBox="1"/>
          <p:nvPr/>
        </p:nvSpPr>
        <p:spPr>
          <a:xfrm>
            <a:off x="4833103" y="4326889"/>
            <a:ext cx="797270" cy="461665"/>
          </a:xfrm>
          <a:prstGeom prst="rect">
            <a:avLst/>
          </a:prstGeom>
          <a:noFill/>
        </p:spPr>
        <p:txBody>
          <a:bodyPr wrap="none" rtlCol="0">
            <a:spAutoFit/>
          </a:bodyPr>
          <a:lstStyle/>
          <a:p>
            <a:r>
              <a:rPr lang="en-US" sz="2400" dirty="0"/>
              <a:t>Train</a:t>
            </a:r>
          </a:p>
        </p:txBody>
      </p:sp>
    </p:spTree>
    <p:extLst>
      <p:ext uri="{BB962C8B-B14F-4D97-AF65-F5344CB8AC3E}">
        <p14:creationId xmlns:p14="http://schemas.microsoft.com/office/powerpoint/2010/main" val="14833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4" y="1819549"/>
            <a:ext cx="1613199"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sp>
        <p:nvSpPr>
          <p:cNvPr id="12" name="TextBox 11">
            <a:extLst>
              <a:ext uri="{FF2B5EF4-FFF2-40B4-BE49-F238E27FC236}">
                <a16:creationId xmlns:a16="http://schemas.microsoft.com/office/drawing/2014/main" id="{D8C3071F-9D7D-EA40-B93C-2729A3D361C2}"/>
              </a:ext>
            </a:extLst>
          </p:cNvPr>
          <p:cNvSpPr txBox="1"/>
          <p:nvPr/>
        </p:nvSpPr>
        <p:spPr>
          <a:xfrm>
            <a:off x="843815" y="4634807"/>
            <a:ext cx="3393878" cy="1323439"/>
          </a:xfrm>
          <a:prstGeom prst="rect">
            <a:avLst/>
          </a:prstGeom>
          <a:noFill/>
          <a:ln w="19050">
            <a:solidFill>
              <a:schemeClr val="tx1"/>
            </a:solidFill>
          </a:ln>
        </p:spPr>
        <p:txBody>
          <a:bodyPr wrap="none" rtlCol="0">
            <a:spAutoFit/>
          </a:bodyPr>
          <a:lstStyle/>
          <a:p>
            <a:r>
              <a:rPr lang="en-US" sz="1600" dirty="0">
                <a:solidFill>
                  <a:srgbClr val="D73A49"/>
                </a:solidFill>
                <a:latin typeface="Courier" pitchFamily="2" charset="0"/>
              </a:rPr>
              <a:t>for</a:t>
            </a:r>
            <a:r>
              <a:rPr lang="en-US" sz="1600" dirty="0">
                <a:solidFill>
                  <a:srgbClr val="24292E"/>
                </a:solidFill>
                <a:latin typeface="Courier" pitchFamily="2" charset="0"/>
              </a:rPr>
              <a:t> </a:t>
            </a:r>
            <a:r>
              <a:rPr lang="en-US" sz="1600" dirty="0" err="1">
                <a:solidFill>
                  <a:srgbClr val="24292E"/>
                </a:solidFill>
                <a:latin typeface="Courier" pitchFamily="2" charset="0"/>
              </a:rPr>
              <a:t>i.o.o.o</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128</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8</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i.o.i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2</a:t>
            </a:r>
            <a:r>
              <a:rPr lang="en-US" sz="1600" dirty="0">
                <a:solidFill>
                  <a:srgbClr val="24292E"/>
                </a:solidFill>
                <a:latin typeface="Courier" pitchFamily="2" charset="0"/>
              </a:rPr>
              <a:t>):</a:t>
            </a:r>
          </a:p>
          <a:p>
            <a:r>
              <a:rPr lang="en-US" sz="1600" dirty="0">
                <a:solidFill>
                  <a:srgbClr val="D73A49"/>
                </a:solidFill>
                <a:latin typeface="Courier" pitchFamily="2" charset="0"/>
              </a:rPr>
              <a:t>      for</a:t>
            </a:r>
            <a:r>
              <a:rPr lang="en-US" sz="1600" dirty="0">
                <a:solidFill>
                  <a:srgbClr val="24292E"/>
                </a:solidFill>
                <a:latin typeface="Courier" pitchFamily="2" charset="0"/>
              </a:rPr>
              <a:t> </a:t>
            </a:r>
            <a:r>
              <a:rPr lang="en-US" sz="1600" dirty="0" err="1">
                <a:solidFill>
                  <a:srgbClr val="24292E"/>
                </a:solidFill>
                <a:latin typeface="Courier" pitchFamily="2" charset="0"/>
              </a:rPr>
              <a:t>i.i</a:t>
            </a:r>
            <a:r>
              <a:rPr lang="en-US" sz="1600" dirty="0">
                <a:solidFill>
                  <a:srgbClr val="24292E"/>
                </a:solidFill>
                <a:latin typeface="Courier" pitchFamily="2" charset="0"/>
              </a:rPr>
              <a:t> </a:t>
            </a:r>
            <a:r>
              <a:rPr lang="en-US" sz="1600" dirty="0">
                <a:solidFill>
                  <a:srgbClr val="D73A49"/>
                </a:solidFill>
                <a:latin typeface="Courier" pitchFamily="2" charset="0"/>
              </a:rPr>
              <a:t>in</a:t>
            </a:r>
            <a:r>
              <a:rPr lang="en-US" sz="1600" dirty="0">
                <a:solidFill>
                  <a:srgbClr val="24292E"/>
                </a:solidFill>
                <a:latin typeface="Courier" pitchFamily="2" charset="0"/>
              </a:rPr>
              <a:t> </a:t>
            </a:r>
            <a:r>
              <a:rPr lang="en-US" sz="1600" dirty="0">
                <a:solidFill>
                  <a:srgbClr val="6F42C1"/>
                </a:solidFill>
                <a:latin typeface="Courier" pitchFamily="2" charset="0"/>
              </a:rPr>
              <a:t>range</a:t>
            </a:r>
            <a:r>
              <a:rPr lang="en-US" sz="1600" dirty="0">
                <a:solidFill>
                  <a:srgbClr val="24292E"/>
                </a:solidFill>
                <a:latin typeface="Courier" pitchFamily="2" charset="0"/>
              </a:rPr>
              <a:t>(</a:t>
            </a:r>
            <a:r>
              <a:rPr lang="en-US" sz="1600" dirty="0">
                <a:solidFill>
                  <a:srgbClr val="005CC5"/>
                </a:solidFill>
                <a:highlight>
                  <a:srgbClr val="FFFF00"/>
                </a:highlight>
                <a:latin typeface="Courier" pitchFamily="2" charset="0"/>
              </a:rPr>
              <a:t>1</a:t>
            </a:r>
            <a:r>
              <a:rPr lang="en-US" sz="1600" dirty="0">
                <a:solidFill>
                  <a:srgbClr val="24292E"/>
                </a:solidFill>
                <a:latin typeface="Courier" pitchFamily="2" charset="0"/>
              </a:rPr>
              <a:t>):</a:t>
            </a:r>
          </a:p>
          <a:p>
            <a:r>
              <a:rPr lang="en-US" sz="1600" dirty="0">
                <a:solidFill>
                  <a:srgbClr val="005CC5"/>
                </a:solidFill>
                <a:latin typeface="Courier" pitchFamily="2" charset="0"/>
              </a:rPr>
              <a:t>        ...</a:t>
            </a:r>
            <a:endParaRPr lang="en-US" sz="1600" dirty="0">
              <a:solidFill>
                <a:srgbClr val="24292E"/>
              </a:solidFill>
              <a:latin typeface="Courier" pitchFamily="2" charset="0"/>
            </a:endParaRP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cxnSp>
        <p:nvCxnSpPr>
          <p:cNvPr id="4" name="Elbow Connector 3">
            <a:extLst>
              <a:ext uri="{FF2B5EF4-FFF2-40B4-BE49-F238E27FC236}">
                <a16:creationId xmlns:a16="http://schemas.microsoft.com/office/drawing/2014/main" id="{124BB0B0-FA97-6E4C-A2CE-2319E59A3AC0}"/>
              </a:ext>
            </a:extLst>
          </p:cNvPr>
          <p:cNvCxnSpPr>
            <a:cxnSpLocks/>
            <a:stCxn id="16" idx="1"/>
            <a:endCxn id="12" idx="0"/>
          </p:cNvCxnSpPr>
          <p:nvPr/>
        </p:nvCxnSpPr>
        <p:spPr>
          <a:xfrm rot="10800000" flipV="1">
            <a:off x="2540755" y="3428999"/>
            <a:ext cx="3824409" cy="1205807"/>
          </a:xfrm>
          <a:prstGeom prst="bentConnector2">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D93E83F-F57B-FE41-A1AC-ECB362930847}"/>
              </a:ext>
            </a:extLst>
          </p:cNvPr>
          <p:cNvSpPr txBox="1"/>
          <p:nvPr/>
        </p:nvSpPr>
        <p:spPr>
          <a:xfrm>
            <a:off x="321877" y="3428999"/>
            <a:ext cx="2218877" cy="461665"/>
          </a:xfrm>
          <a:prstGeom prst="rect">
            <a:avLst/>
          </a:prstGeom>
          <a:noFill/>
        </p:spPr>
        <p:txBody>
          <a:bodyPr wrap="none" rtlCol="0">
            <a:spAutoFit/>
          </a:bodyPr>
          <a:lstStyle/>
          <a:p>
            <a:r>
              <a:rPr lang="en-US" sz="2400" dirty="0"/>
              <a:t>Random Sample</a:t>
            </a:r>
          </a:p>
        </p:txBody>
      </p:sp>
      <p:pic>
        <p:nvPicPr>
          <p:cNvPr id="17" name="Picture 28" descr="Buy NVIDIA Graphics Cards | NVIDIA Store">
            <a:extLst>
              <a:ext uri="{FF2B5EF4-FFF2-40B4-BE49-F238E27FC236}">
                <a16:creationId xmlns:a16="http://schemas.microsoft.com/office/drawing/2014/main" id="{D4F94DBE-CE57-CA47-BFB8-5C97C3401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540" y="4841550"/>
            <a:ext cx="1754908" cy="90995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Elbow Connector 20">
            <a:extLst>
              <a:ext uri="{FF2B5EF4-FFF2-40B4-BE49-F238E27FC236}">
                <a16:creationId xmlns:a16="http://schemas.microsoft.com/office/drawing/2014/main" id="{45368B30-59BF-3149-9363-80EDC701D301}"/>
              </a:ext>
            </a:extLst>
          </p:cNvPr>
          <p:cNvCxnSpPr>
            <a:cxnSpLocks/>
            <a:stCxn id="12" idx="3"/>
            <a:endCxn id="17" idx="1"/>
          </p:cNvCxnSpPr>
          <p:nvPr/>
        </p:nvCxnSpPr>
        <p:spPr>
          <a:xfrm flipV="1">
            <a:off x="4237693" y="5296526"/>
            <a:ext cx="1355847" cy="1"/>
          </a:xfrm>
          <a:prstGeom prst="bentConnector3">
            <a:avLst>
              <a:gd name="adj1" fmla="val 5000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3FCE91-10B6-F142-B648-7DA41E884932}"/>
              </a:ext>
            </a:extLst>
          </p:cNvPr>
          <p:cNvSpPr txBox="1"/>
          <p:nvPr/>
        </p:nvSpPr>
        <p:spPr>
          <a:xfrm>
            <a:off x="4237693" y="4792606"/>
            <a:ext cx="1288301" cy="461665"/>
          </a:xfrm>
          <a:prstGeom prst="rect">
            <a:avLst/>
          </a:prstGeom>
          <a:noFill/>
        </p:spPr>
        <p:txBody>
          <a:bodyPr wrap="none" rtlCol="0">
            <a:spAutoFit/>
          </a:bodyPr>
          <a:lstStyle/>
          <a:p>
            <a:r>
              <a:rPr lang="en-US" sz="2400" dirty="0"/>
              <a:t>Measure</a:t>
            </a:r>
          </a:p>
        </p:txBody>
      </p:sp>
      <p:cxnSp>
        <p:nvCxnSpPr>
          <p:cNvPr id="32" name="Elbow Connector 31">
            <a:extLst>
              <a:ext uri="{FF2B5EF4-FFF2-40B4-BE49-F238E27FC236}">
                <a16:creationId xmlns:a16="http://schemas.microsoft.com/office/drawing/2014/main" id="{2D2BFACD-7C7F-614B-BA6E-8005F66BBC4E}"/>
              </a:ext>
            </a:extLst>
          </p:cNvPr>
          <p:cNvCxnSpPr>
            <a:cxnSpLocks/>
          </p:cNvCxnSpPr>
          <p:nvPr/>
        </p:nvCxnSpPr>
        <p:spPr>
          <a:xfrm rot="16200000" flipV="1">
            <a:off x="4554652" y="4510092"/>
            <a:ext cx="556915" cy="10"/>
          </a:xfrm>
          <a:prstGeom prst="bentConnector3">
            <a:avLst>
              <a:gd name="adj1" fmla="val 50000"/>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E19651E-30E7-1F4D-9171-FCF6B56B055A}"/>
              </a:ext>
            </a:extLst>
          </p:cNvPr>
          <p:cNvSpPr txBox="1"/>
          <p:nvPr/>
        </p:nvSpPr>
        <p:spPr>
          <a:xfrm>
            <a:off x="4833103" y="4326889"/>
            <a:ext cx="797270" cy="461665"/>
          </a:xfrm>
          <a:prstGeom prst="rect">
            <a:avLst/>
          </a:prstGeom>
          <a:noFill/>
        </p:spPr>
        <p:txBody>
          <a:bodyPr wrap="none" rtlCol="0">
            <a:spAutoFit/>
          </a:bodyPr>
          <a:lstStyle/>
          <a:p>
            <a:r>
              <a:rPr lang="en-US" sz="2400" dirty="0"/>
              <a:t>Train</a:t>
            </a:r>
          </a:p>
        </p:txBody>
      </p:sp>
      <p:sp>
        <p:nvSpPr>
          <p:cNvPr id="22" name="Rectangle 21">
            <a:extLst>
              <a:ext uri="{FF2B5EF4-FFF2-40B4-BE49-F238E27FC236}">
                <a16:creationId xmlns:a16="http://schemas.microsoft.com/office/drawing/2014/main" id="{A440B5A3-0EA3-4743-BDE2-CA52F3C28FA4}"/>
              </a:ext>
            </a:extLst>
          </p:cNvPr>
          <p:cNvSpPr/>
          <p:nvPr/>
        </p:nvSpPr>
        <p:spPr>
          <a:xfrm>
            <a:off x="3485748" y="3769974"/>
            <a:ext cx="2694712"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Learned</a:t>
            </a:r>
            <a:r>
              <a:rPr lang="en-US" sz="2400" dirty="0">
                <a:solidFill>
                  <a:schemeClr val="tx1"/>
                </a:solidFill>
              </a:rPr>
              <a:t> Cost Model</a:t>
            </a:r>
          </a:p>
        </p:txBody>
      </p:sp>
      <p:pic>
        <p:nvPicPr>
          <p:cNvPr id="3" name="Picture 2">
            <a:extLst>
              <a:ext uri="{FF2B5EF4-FFF2-40B4-BE49-F238E27FC236}">
                <a16:creationId xmlns:a16="http://schemas.microsoft.com/office/drawing/2014/main" id="{65CC1A36-3DA4-6740-8BF0-832E3518ADAD}"/>
              </a:ext>
            </a:extLst>
          </p:cNvPr>
          <p:cNvPicPr>
            <a:picLocks noChangeAspect="1"/>
          </p:cNvPicPr>
          <p:nvPr/>
        </p:nvPicPr>
        <p:blipFill>
          <a:blip r:embed="rId4"/>
          <a:stretch>
            <a:fillRect/>
          </a:stretch>
        </p:blipFill>
        <p:spPr>
          <a:xfrm>
            <a:off x="8418253" y="3498395"/>
            <a:ext cx="2360783" cy="2118652"/>
          </a:xfrm>
          <a:prstGeom prst="rect">
            <a:avLst/>
          </a:prstGeom>
        </p:spPr>
      </p:pic>
      <p:pic>
        <p:nvPicPr>
          <p:cNvPr id="10" name="Picture 9">
            <a:extLst>
              <a:ext uri="{FF2B5EF4-FFF2-40B4-BE49-F238E27FC236}">
                <a16:creationId xmlns:a16="http://schemas.microsoft.com/office/drawing/2014/main" id="{F3D1234D-3CFF-5846-869C-313BEE655711}"/>
              </a:ext>
            </a:extLst>
          </p:cNvPr>
          <p:cNvPicPr>
            <a:picLocks noChangeAspect="1"/>
          </p:cNvPicPr>
          <p:nvPr/>
        </p:nvPicPr>
        <p:blipFill>
          <a:blip r:embed="rId5"/>
          <a:stretch>
            <a:fillRect/>
          </a:stretch>
        </p:blipFill>
        <p:spPr>
          <a:xfrm>
            <a:off x="8347399" y="1476342"/>
            <a:ext cx="3692904" cy="2036088"/>
          </a:xfrm>
          <a:prstGeom prst="rect">
            <a:avLst/>
          </a:prstGeom>
        </p:spPr>
      </p:pic>
      <p:sp>
        <p:nvSpPr>
          <p:cNvPr id="25" name="Rectangle 24">
            <a:extLst>
              <a:ext uri="{FF2B5EF4-FFF2-40B4-BE49-F238E27FC236}">
                <a16:creationId xmlns:a16="http://schemas.microsoft.com/office/drawing/2014/main" id="{6EB7577B-8AA8-544B-A084-6CB8D5CA7750}"/>
              </a:ext>
            </a:extLst>
          </p:cNvPr>
          <p:cNvSpPr/>
          <p:nvPr/>
        </p:nvSpPr>
        <p:spPr>
          <a:xfrm>
            <a:off x="8241569" y="1476342"/>
            <a:ext cx="755219" cy="3777925"/>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42BE680-9A43-7847-A226-D8B5DFCE712B}"/>
              </a:ext>
            </a:extLst>
          </p:cNvPr>
          <p:cNvSpPr/>
          <p:nvPr/>
        </p:nvSpPr>
        <p:spPr>
          <a:xfrm>
            <a:off x="8610600" y="2993793"/>
            <a:ext cx="3281527" cy="518637"/>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E45DF17-ACBA-E549-AA94-E726AE0A3A15}"/>
              </a:ext>
            </a:extLst>
          </p:cNvPr>
          <p:cNvCxnSpPr>
            <a:cxnSpLocks/>
          </p:cNvCxnSpPr>
          <p:nvPr/>
        </p:nvCxnSpPr>
        <p:spPr>
          <a:xfrm flipV="1">
            <a:off x="8996788" y="1603733"/>
            <a:ext cx="2715575" cy="148755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B1EA9F-384D-BC4A-A095-568050C2235E}"/>
              </a:ext>
            </a:extLst>
          </p:cNvPr>
          <p:cNvCxnSpPr>
            <a:cxnSpLocks/>
          </p:cNvCxnSpPr>
          <p:nvPr/>
        </p:nvCxnSpPr>
        <p:spPr>
          <a:xfrm flipV="1">
            <a:off x="9153998" y="3659831"/>
            <a:ext cx="1394281" cy="145997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2D7D1F2-C034-FA4A-9987-4AD9000C439E}"/>
              </a:ext>
            </a:extLst>
          </p:cNvPr>
          <p:cNvSpPr/>
          <p:nvPr/>
        </p:nvSpPr>
        <p:spPr>
          <a:xfrm>
            <a:off x="7023901" y="5661370"/>
            <a:ext cx="4324284" cy="95410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a:solidFill>
                  <a:schemeClr val="tx1"/>
                </a:solidFill>
              </a:rPr>
              <a:t>Measured and Predicted are strongly correlated.</a:t>
            </a:r>
          </a:p>
        </p:txBody>
      </p:sp>
      <p:sp>
        <p:nvSpPr>
          <p:cNvPr id="39" name="Rectangle 38">
            <a:extLst>
              <a:ext uri="{FF2B5EF4-FFF2-40B4-BE49-F238E27FC236}">
                <a16:creationId xmlns:a16="http://schemas.microsoft.com/office/drawing/2014/main" id="{AEC94E0F-0C59-9F41-AA5D-657F510D2CEA}"/>
              </a:ext>
            </a:extLst>
          </p:cNvPr>
          <p:cNvSpPr/>
          <p:nvPr/>
        </p:nvSpPr>
        <p:spPr>
          <a:xfrm>
            <a:off x="838200" y="6023074"/>
            <a:ext cx="5257800" cy="830997"/>
          </a:xfrm>
          <a:prstGeom prst="rect">
            <a:avLst/>
          </a:prstGeom>
        </p:spPr>
        <p:txBody>
          <a:bodyPr wrap="square">
            <a:spAutoFit/>
          </a:bodyPr>
          <a:lstStyle/>
          <a:p>
            <a:pPr marL="201600" indent="-201600"/>
            <a:r>
              <a:rPr lang="en-US" sz="1200" dirty="0">
                <a:solidFill>
                  <a:schemeClr val="bg1">
                    <a:lumMod val="50000"/>
                  </a:schemeClr>
                </a:solidFill>
              </a:rPr>
              <a:t>[1]</a:t>
            </a:r>
            <a:r>
              <a:rPr lang="en-US" sz="1200" dirty="0">
                <a:solidFill>
                  <a:schemeClr val="bg1">
                    <a:lumMod val="75000"/>
                  </a:schemeClr>
                </a:solidFill>
              </a:rPr>
              <a:t> </a:t>
            </a:r>
            <a:r>
              <a:rPr lang="en-US" sz="1200" dirty="0">
                <a:solidFill>
                  <a:schemeClr val="bg1">
                    <a:lumMod val="50000"/>
                  </a:schemeClr>
                </a:solidFill>
              </a:rPr>
              <a:t>A. Adams et al. </a:t>
            </a:r>
            <a:r>
              <a:rPr lang="en-US" sz="1200" i="1" dirty="0">
                <a:solidFill>
                  <a:schemeClr val="bg1">
                    <a:lumMod val="50000"/>
                  </a:schemeClr>
                </a:solidFill>
              </a:rPr>
              <a:t>Learning to Optimize Halide with Tree Search and Random Programs</a:t>
            </a:r>
            <a:r>
              <a:rPr lang="en-US" sz="1200" dirty="0">
                <a:solidFill>
                  <a:schemeClr val="bg1">
                    <a:lumMod val="50000"/>
                  </a:schemeClr>
                </a:solidFill>
              </a:rPr>
              <a:t>. ACM Transactions on Graphics (TOG) 2019</a:t>
            </a:r>
          </a:p>
          <a:p>
            <a:pPr marL="201600" indent="-201600"/>
            <a:r>
              <a:rPr lang="en-US" sz="1200" dirty="0">
                <a:solidFill>
                  <a:schemeClr val="bg1">
                    <a:lumMod val="50000"/>
                  </a:schemeClr>
                </a:solidFill>
              </a:rPr>
              <a:t>[2] L. Zheng et al. </a:t>
            </a:r>
            <a:r>
              <a:rPr lang="en-US" sz="1200" i="1" dirty="0">
                <a:solidFill>
                  <a:schemeClr val="bg1">
                    <a:lumMod val="50000"/>
                  </a:schemeClr>
                </a:solidFill>
              </a:rPr>
              <a:t>Ansor: Generating High-Performance Tensor Programs for Deep Learning</a:t>
            </a:r>
            <a:r>
              <a:rPr lang="en-US" sz="1200" dirty="0">
                <a:solidFill>
                  <a:schemeClr val="bg1">
                    <a:lumMod val="50000"/>
                  </a:schemeClr>
                </a:solidFill>
              </a:rPr>
              <a:t>. OSDI 2020</a:t>
            </a:r>
          </a:p>
        </p:txBody>
      </p:sp>
      <p:sp>
        <p:nvSpPr>
          <p:cNvPr id="40" name="Rectangle 39">
            <a:extLst>
              <a:ext uri="{FF2B5EF4-FFF2-40B4-BE49-F238E27FC236}">
                <a16:creationId xmlns:a16="http://schemas.microsoft.com/office/drawing/2014/main" id="{1E95C9BF-9509-6647-BCB1-CFC860318233}"/>
              </a:ext>
            </a:extLst>
          </p:cNvPr>
          <p:cNvSpPr/>
          <p:nvPr/>
        </p:nvSpPr>
        <p:spPr>
          <a:xfrm>
            <a:off x="11860799" y="3226804"/>
            <a:ext cx="356188" cy="276999"/>
          </a:xfrm>
          <a:prstGeom prst="rect">
            <a:avLst/>
          </a:prstGeom>
        </p:spPr>
        <p:txBody>
          <a:bodyPr wrap="square">
            <a:spAutoFit/>
          </a:bodyPr>
          <a:lstStyle/>
          <a:p>
            <a:pPr marL="201600" indent="-201600"/>
            <a:r>
              <a:rPr lang="en-US" sz="1200" dirty="0">
                <a:solidFill>
                  <a:schemeClr val="bg1">
                    <a:lumMod val="50000"/>
                  </a:schemeClr>
                </a:solidFill>
              </a:rPr>
              <a:t>[1]</a:t>
            </a:r>
          </a:p>
        </p:txBody>
      </p:sp>
      <p:sp>
        <p:nvSpPr>
          <p:cNvPr id="41" name="Rectangle 40">
            <a:extLst>
              <a:ext uri="{FF2B5EF4-FFF2-40B4-BE49-F238E27FC236}">
                <a16:creationId xmlns:a16="http://schemas.microsoft.com/office/drawing/2014/main" id="{C0DB6F7D-B190-FB49-A642-2748BBF9AEFC}"/>
              </a:ext>
            </a:extLst>
          </p:cNvPr>
          <p:cNvSpPr/>
          <p:nvPr/>
        </p:nvSpPr>
        <p:spPr>
          <a:xfrm>
            <a:off x="10599532" y="5344635"/>
            <a:ext cx="356188" cy="276999"/>
          </a:xfrm>
          <a:prstGeom prst="rect">
            <a:avLst/>
          </a:prstGeom>
        </p:spPr>
        <p:txBody>
          <a:bodyPr wrap="square">
            <a:spAutoFit/>
          </a:bodyPr>
          <a:lstStyle/>
          <a:p>
            <a:pPr marL="201600" indent="-201600"/>
            <a:r>
              <a:rPr lang="en-US" sz="1200" dirty="0">
                <a:solidFill>
                  <a:schemeClr val="bg1">
                    <a:lumMod val="50000"/>
                  </a:schemeClr>
                </a:solidFill>
              </a:rPr>
              <a:t>[2]</a:t>
            </a:r>
          </a:p>
        </p:txBody>
      </p:sp>
    </p:spTree>
    <p:extLst>
      <p:ext uri="{BB962C8B-B14F-4D97-AF65-F5344CB8AC3E}">
        <p14:creationId xmlns:p14="http://schemas.microsoft.com/office/powerpoint/2010/main" val="157023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8" grpId="0" animBg="1"/>
      <p:bldP spid="28" grpId="1" animBg="1"/>
      <p:bldP spid="34" grpId="0" animBg="1"/>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4" y="1819549"/>
            <a:ext cx="1613199"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22" name="Rectangle 21">
            <a:extLst>
              <a:ext uri="{FF2B5EF4-FFF2-40B4-BE49-F238E27FC236}">
                <a16:creationId xmlns:a16="http://schemas.microsoft.com/office/drawing/2014/main" id="{A440B5A3-0EA3-4743-BDE2-CA52F3C28FA4}"/>
              </a:ext>
            </a:extLst>
          </p:cNvPr>
          <p:cNvSpPr/>
          <p:nvPr/>
        </p:nvSpPr>
        <p:spPr>
          <a:xfrm>
            <a:off x="3485748" y="3769974"/>
            <a:ext cx="2694712"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Learned</a:t>
            </a:r>
            <a:r>
              <a:rPr lang="en-US" sz="2400" dirty="0">
                <a:solidFill>
                  <a:schemeClr val="tx1"/>
                </a:solidFill>
              </a:rPr>
              <a:t> Cost Model</a:t>
            </a:r>
          </a:p>
        </p:txBody>
      </p:sp>
      <p:sp>
        <p:nvSpPr>
          <p:cNvPr id="31" name="Rectangle 30">
            <a:extLst>
              <a:ext uri="{FF2B5EF4-FFF2-40B4-BE49-F238E27FC236}">
                <a16:creationId xmlns:a16="http://schemas.microsoft.com/office/drawing/2014/main" id="{A5879684-FAC8-0648-9FA9-5BCCD791D708}"/>
              </a:ext>
            </a:extLst>
          </p:cNvPr>
          <p:cNvSpPr/>
          <p:nvPr/>
        </p:nvSpPr>
        <p:spPr>
          <a:xfrm>
            <a:off x="6048635" y="4992958"/>
            <a:ext cx="245791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High-Performance</a:t>
            </a:r>
            <a:br>
              <a:rPr lang="en-US" sz="2400" dirty="0">
                <a:solidFill>
                  <a:schemeClr val="tx1"/>
                </a:solidFill>
              </a:rPr>
            </a:br>
            <a:r>
              <a:rPr lang="en-US" sz="2400" dirty="0">
                <a:solidFill>
                  <a:schemeClr val="tx1"/>
                </a:solidFill>
              </a:rPr>
              <a:t>Schedule</a:t>
            </a:r>
          </a:p>
        </p:txBody>
      </p:sp>
      <p:cxnSp>
        <p:nvCxnSpPr>
          <p:cNvPr id="33" name="Straight Arrow Connector 32">
            <a:extLst>
              <a:ext uri="{FF2B5EF4-FFF2-40B4-BE49-F238E27FC236}">
                <a16:creationId xmlns:a16="http://schemas.microsoft.com/office/drawing/2014/main" id="{8B3C9096-F5AF-7141-90CD-FFBF1453746E}"/>
              </a:ext>
            </a:extLst>
          </p:cNvPr>
          <p:cNvCxnSpPr>
            <a:cxnSpLocks/>
          </p:cNvCxnSpPr>
          <p:nvPr/>
        </p:nvCxnSpPr>
        <p:spPr>
          <a:xfrm>
            <a:off x="7277593" y="3824790"/>
            <a:ext cx="0" cy="1008467"/>
          </a:xfrm>
          <a:prstGeom prst="straightConnector1">
            <a:avLst/>
          </a:prstGeom>
          <a:ln w="76200">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6AC5254-92B1-FA43-ACE2-55BE817C2B0C}"/>
              </a:ext>
            </a:extLst>
          </p:cNvPr>
          <p:cNvCxnSpPr>
            <a:cxnSpLocks/>
            <a:stCxn id="22" idx="3"/>
          </p:cNvCxnSpPr>
          <p:nvPr/>
        </p:nvCxnSpPr>
        <p:spPr>
          <a:xfrm flipV="1">
            <a:off x="6180460" y="4000806"/>
            <a:ext cx="1097133" cy="1"/>
          </a:xfrm>
          <a:prstGeom prst="straightConnector1">
            <a:avLst/>
          </a:prstGeom>
          <a:ln w="5715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06A46BB-893A-E640-BA0B-0C7EE27AE950}"/>
              </a:ext>
            </a:extLst>
          </p:cNvPr>
          <p:cNvSpPr txBox="1"/>
          <p:nvPr/>
        </p:nvSpPr>
        <p:spPr>
          <a:xfrm>
            <a:off x="6180459" y="4000274"/>
            <a:ext cx="926857" cy="461665"/>
          </a:xfrm>
          <a:prstGeom prst="rect">
            <a:avLst/>
          </a:prstGeom>
          <a:noFill/>
        </p:spPr>
        <p:txBody>
          <a:bodyPr wrap="none" rtlCol="0">
            <a:spAutoFit/>
          </a:bodyPr>
          <a:lstStyle/>
          <a:p>
            <a:r>
              <a:rPr lang="en-US" sz="2400" dirty="0"/>
              <a:t>Guide</a:t>
            </a:r>
          </a:p>
        </p:txBody>
      </p:sp>
      <p:sp>
        <p:nvSpPr>
          <p:cNvPr id="46" name="Slide Number Placeholder 3">
            <a:extLst>
              <a:ext uri="{FF2B5EF4-FFF2-40B4-BE49-F238E27FC236}">
                <a16:creationId xmlns:a16="http://schemas.microsoft.com/office/drawing/2014/main" id="{92D01A9C-8C91-C749-9ACA-3C0F52A85676}"/>
              </a:ext>
            </a:extLst>
          </p:cNvPr>
          <p:cNvSpPr>
            <a:spLocks noGrp="1"/>
          </p:cNvSpPr>
          <p:nvPr>
            <p:ph type="sldNum" sz="quarter" idx="12"/>
          </p:nvPr>
        </p:nvSpPr>
        <p:spPr>
          <a:xfrm>
            <a:off x="8610600" y="6356350"/>
            <a:ext cx="2743200" cy="365125"/>
          </a:xfrm>
        </p:spPr>
        <p:txBody>
          <a:bodyPr/>
          <a:lstStyle/>
          <a:p>
            <a:fld id="{4203DC2D-C25B-734F-BE1C-6BEFD5867AB0}" type="slidenum">
              <a:rPr lang="en-US" smtClean="0"/>
              <a:t>22</a:t>
            </a:fld>
            <a:endParaRPr lang="en-US" dirty="0"/>
          </a:p>
        </p:txBody>
      </p:sp>
    </p:spTree>
    <p:extLst>
      <p:ext uri="{BB962C8B-B14F-4D97-AF65-F5344CB8AC3E}">
        <p14:creationId xmlns:p14="http://schemas.microsoft.com/office/powerpoint/2010/main" val="8830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D2CA-6051-474F-9F24-27DFACEFB278}"/>
              </a:ext>
            </a:extLst>
          </p:cNvPr>
          <p:cNvSpPr>
            <a:spLocks noGrp="1"/>
          </p:cNvSpPr>
          <p:nvPr>
            <p:ph type="title"/>
          </p:nvPr>
        </p:nvSpPr>
        <p:spPr/>
        <p:txBody>
          <a:bodyPr/>
          <a:lstStyle/>
          <a:p>
            <a:r>
              <a:rPr lang="en-US" dirty="0"/>
              <a:t>Auto-Scheduler Evaluation</a:t>
            </a:r>
          </a:p>
        </p:txBody>
      </p:sp>
      <p:pic>
        <p:nvPicPr>
          <p:cNvPr id="5" name="Content Placeholder 4">
            <a:extLst>
              <a:ext uri="{FF2B5EF4-FFF2-40B4-BE49-F238E27FC236}">
                <a16:creationId xmlns:a16="http://schemas.microsoft.com/office/drawing/2014/main" id="{AF5BA047-BAD9-C448-9639-C35DB3519371}"/>
              </a:ext>
            </a:extLst>
          </p:cNvPr>
          <p:cNvPicPr>
            <a:picLocks noGrp="1" noChangeAspect="1"/>
          </p:cNvPicPr>
          <p:nvPr>
            <p:ph idx="1"/>
          </p:nvPr>
        </p:nvPicPr>
        <p:blipFill>
          <a:blip r:embed="rId2"/>
          <a:stretch>
            <a:fillRect/>
          </a:stretch>
        </p:blipFill>
        <p:spPr>
          <a:xfrm>
            <a:off x="1987720" y="1825625"/>
            <a:ext cx="8216559" cy="4351338"/>
          </a:xfrm>
          <a:prstGeom prst="rect">
            <a:avLst/>
          </a:prstGeom>
        </p:spPr>
      </p:pic>
      <p:sp>
        <p:nvSpPr>
          <p:cNvPr id="4" name="Slide Number Placeholder 3">
            <a:extLst>
              <a:ext uri="{FF2B5EF4-FFF2-40B4-BE49-F238E27FC236}">
                <a16:creationId xmlns:a16="http://schemas.microsoft.com/office/drawing/2014/main" id="{C49E253E-F5F2-6C41-A9BE-A23BB76388FA}"/>
              </a:ext>
            </a:extLst>
          </p:cNvPr>
          <p:cNvSpPr>
            <a:spLocks noGrp="1"/>
          </p:cNvSpPr>
          <p:nvPr>
            <p:ph type="sldNum" sz="quarter" idx="12"/>
          </p:nvPr>
        </p:nvSpPr>
        <p:spPr/>
        <p:txBody>
          <a:bodyPr/>
          <a:lstStyle/>
          <a:p>
            <a:fld id="{4203DC2D-C25B-734F-BE1C-6BEFD5867AB0}" type="slidenum">
              <a:rPr lang="en-US" smtClean="0"/>
              <a:t>23</a:t>
            </a:fld>
            <a:endParaRPr lang="en-US" dirty="0"/>
          </a:p>
        </p:txBody>
      </p:sp>
      <p:sp>
        <p:nvSpPr>
          <p:cNvPr id="6" name="Rectangle 5">
            <a:extLst>
              <a:ext uri="{FF2B5EF4-FFF2-40B4-BE49-F238E27FC236}">
                <a16:creationId xmlns:a16="http://schemas.microsoft.com/office/drawing/2014/main" id="{E1EB8EEC-5A4D-F44E-8636-3FD7A33F0696}"/>
              </a:ext>
            </a:extLst>
          </p:cNvPr>
          <p:cNvSpPr/>
          <p:nvPr/>
        </p:nvSpPr>
        <p:spPr>
          <a:xfrm>
            <a:off x="2047095" y="2339439"/>
            <a:ext cx="981113" cy="3698599"/>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EADC7A-B81D-CD43-8F44-4C527DBEA450}"/>
              </a:ext>
            </a:extLst>
          </p:cNvPr>
          <p:cNvSpPr/>
          <p:nvPr/>
        </p:nvSpPr>
        <p:spPr>
          <a:xfrm>
            <a:off x="2047094" y="1813751"/>
            <a:ext cx="2988044" cy="513814"/>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034A27-E339-6547-AD33-6C83DF49F016}"/>
              </a:ext>
            </a:extLst>
          </p:cNvPr>
          <p:cNvSpPr/>
          <p:nvPr/>
        </p:nvSpPr>
        <p:spPr>
          <a:xfrm>
            <a:off x="8425131" y="1813751"/>
            <a:ext cx="1719775" cy="513814"/>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C849705-7629-3F47-9B83-4FD5E8F1DAF3}"/>
                  </a:ext>
                </a:extLst>
              </p:cNvPr>
              <p:cNvSpPr/>
              <p:nvPr/>
            </p:nvSpPr>
            <p:spPr>
              <a:xfrm>
                <a:off x="2506026" y="6176963"/>
                <a:ext cx="7179946" cy="52322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800" dirty="0">
                    <a:solidFill>
                      <a:schemeClr val="tx1"/>
                    </a:solidFill>
                  </a:rPr>
                  <a:t>Up to </a:t>
                </a:r>
                <a14:m>
                  <m:oMath xmlns:m="http://schemas.openxmlformats.org/officeDocument/2006/math">
                    <m:r>
                      <a:rPr lang="en-US" sz="2800" b="0" i="1" smtClean="0">
                        <a:solidFill>
                          <a:schemeClr val="tx1"/>
                        </a:solidFill>
                        <a:latin typeface="Cambria Math" panose="02040503050406030204" pitchFamily="18" charset="0"/>
                      </a:rPr>
                      <m:t>1.7</m:t>
                    </m:r>
                    <m:r>
                      <a:rPr lang="en-US" sz="2800" b="0" i="1" smtClean="0">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better than the 2</a:t>
                </a:r>
                <a:r>
                  <a:rPr lang="en-US" sz="2800" baseline="30000" dirty="0">
                    <a:solidFill>
                      <a:schemeClr val="tx1"/>
                    </a:solidFill>
                  </a:rPr>
                  <a:t>nd</a:t>
                </a:r>
                <a:r>
                  <a:rPr lang="en-US" sz="2800" dirty="0">
                    <a:solidFill>
                      <a:schemeClr val="tx1"/>
                    </a:solidFill>
                  </a:rPr>
                  <a:t> best alternative.</a:t>
                </a:r>
              </a:p>
            </p:txBody>
          </p:sp>
        </mc:Choice>
        <mc:Fallback xmlns="">
          <p:sp>
            <p:nvSpPr>
              <p:cNvPr id="9" name="Rectangle 8">
                <a:extLst>
                  <a:ext uri="{FF2B5EF4-FFF2-40B4-BE49-F238E27FC236}">
                    <a16:creationId xmlns:a16="http://schemas.microsoft.com/office/drawing/2014/main" id="{FC849705-7629-3F47-9B83-4FD5E8F1DAF3}"/>
                  </a:ext>
                </a:extLst>
              </p:cNvPr>
              <p:cNvSpPr>
                <a:spLocks noRot="1" noChangeAspect="1" noMove="1" noResize="1" noEditPoints="1" noAdjustHandles="1" noChangeArrowheads="1" noChangeShapeType="1" noTextEdit="1"/>
              </p:cNvSpPr>
              <p:nvPr/>
            </p:nvSpPr>
            <p:spPr>
              <a:xfrm>
                <a:off x="2506026" y="6176963"/>
                <a:ext cx="7179946" cy="523220"/>
              </a:xfrm>
              <a:prstGeom prst="rect">
                <a:avLst/>
              </a:prstGeom>
              <a:blipFill>
                <a:blip r:embed="rId3"/>
                <a:stretch>
                  <a:fillRect l="-175" t="-6667" r="-175" b="-26667"/>
                </a:stretch>
              </a:blipFill>
              <a:ln w="3810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37507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lver Can Stock Photos, Pictures &amp;amp; Royalty-Free Images - iStock">
            <a:extLst>
              <a:ext uri="{FF2B5EF4-FFF2-40B4-BE49-F238E27FC236}">
                <a16:creationId xmlns:a16="http://schemas.microsoft.com/office/drawing/2014/main" id="{F5FF733E-B276-5C43-BB8F-96EAB1F10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2" y="2863273"/>
            <a:ext cx="1939636" cy="1939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40D13-07F6-444B-8A4B-F8338B97179E}"/>
              </a:ext>
            </a:extLst>
          </p:cNvPr>
          <p:cNvSpPr>
            <a:spLocks noGrp="1"/>
          </p:cNvSpPr>
          <p:nvPr>
            <p:ph type="ctrTitle"/>
          </p:nvPr>
        </p:nvSpPr>
        <p:spPr/>
        <p:txBody>
          <a:bodyPr>
            <a:normAutofit/>
          </a:bodyPr>
          <a:lstStyle/>
          <a:p>
            <a:r>
              <a:rPr lang="en-US" sz="4400" b="1" dirty="0"/>
              <a:t>DietCode: Automatic Code Generation for Dynamic Tensor Programs</a:t>
            </a:r>
          </a:p>
        </p:txBody>
      </p:sp>
      <p:sp>
        <p:nvSpPr>
          <p:cNvPr id="3" name="Subtitle 2">
            <a:extLst>
              <a:ext uri="{FF2B5EF4-FFF2-40B4-BE49-F238E27FC236}">
                <a16:creationId xmlns:a16="http://schemas.microsoft.com/office/drawing/2014/main" id="{C85515F5-D006-5149-8624-116D922B27E4}"/>
              </a:ext>
            </a:extLst>
          </p:cNvPr>
          <p:cNvSpPr>
            <a:spLocks noGrp="1"/>
          </p:cNvSpPr>
          <p:nvPr>
            <p:ph type="subTitle" idx="1"/>
          </p:nvPr>
        </p:nvSpPr>
        <p:spPr>
          <a:xfrm>
            <a:off x="1524000" y="3602038"/>
            <a:ext cx="9144000" cy="3255962"/>
          </a:xfrm>
        </p:spPr>
        <p:txBody>
          <a:bodyPr>
            <a:normAutofit/>
          </a:bodyPr>
          <a:lstStyle/>
          <a:p>
            <a:r>
              <a:rPr lang="en-US" b="1" dirty="0"/>
              <a:t>Bojian Zheng</a:t>
            </a:r>
            <a:r>
              <a:rPr lang="en-US" b="1" baseline="30000" dirty="0"/>
              <a:t>*1, 2, 3</a:t>
            </a:r>
            <a:r>
              <a:rPr lang="en-US" dirty="0"/>
              <a:t>, </a:t>
            </a:r>
            <a:r>
              <a:rPr lang="en-US" dirty="0" err="1"/>
              <a:t>Ziheng</a:t>
            </a:r>
            <a:r>
              <a:rPr lang="en-US" dirty="0"/>
              <a:t> Jiang</a:t>
            </a:r>
            <a:r>
              <a:rPr lang="en-US" baseline="30000" dirty="0"/>
              <a:t>*4, 5</a:t>
            </a:r>
            <a:r>
              <a:rPr lang="en-US" dirty="0"/>
              <a:t>, Cody Yu</a:t>
            </a:r>
            <a:r>
              <a:rPr lang="en-US" baseline="30000" dirty="0"/>
              <a:t>2</a:t>
            </a:r>
            <a:r>
              <a:rPr lang="en-US" dirty="0"/>
              <a:t>, </a:t>
            </a:r>
            <a:r>
              <a:rPr lang="en-US" dirty="0" err="1"/>
              <a:t>Haichen</a:t>
            </a:r>
            <a:r>
              <a:rPr lang="en-US" dirty="0"/>
              <a:t> Shen</a:t>
            </a:r>
            <a:r>
              <a:rPr lang="en-US" baseline="30000" dirty="0"/>
              <a:t>2</a:t>
            </a:r>
            <a:r>
              <a:rPr lang="en-US" dirty="0"/>
              <a:t>, </a:t>
            </a:r>
            <a:br>
              <a:rPr lang="en-US" dirty="0"/>
            </a:br>
            <a:r>
              <a:rPr lang="en-US" dirty="0"/>
              <a:t>Josh Fromm</a:t>
            </a:r>
            <a:r>
              <a:rPr lang="en-US" baseline="30000" dirty="0"/>
              <a:t>4</a:t>
            </a:r>
            <a:r>
              <a:rPr lang="en-US" dirty="0"/>
              <a:t>, Yizhi Liu</a:t>
            </a:r>
            <a:r>
              <a:rPr lang="en-US" baseline="30000" dirty="0"/>
              <a:t>2</a:t>
            </a:r>
            <a:r>
              <a:rPr lang="en-US" dirty="0"/>
              <a:t>, Yida Wang</a:t>
            </a:r>
            <a:r>
              <a:rPr lang="en-US" baseline="30000" dirty="0"/>
              <a:t>2</a:t>
            </a:r>
            <a:r>
              <a:rPr lang="en-US" dirty="0"/>
              <a:t>,</a:t>
            </a:r>
            <a:br>
              <a:rPr lang="en-US" dirty="0"/>
            </a:br>
            <a:r>
              <a:rPr lang="en-US" dirty="0"/>
              <a:t>Luis Ceze</a:t>
            </a:r>
            <a:r>
              <a:rPr lang="en-US" baseline="30000" dirty="0"/>
              <a:t>4, 5</a:t>
            </a:r>
            <a:r>
              <a:rPr lang="en-US" dirty="0"/>
              <a:t>, Tianqi Chen</a:t>
            </a:r>
            <a:r>
              <a:rPr lang="en-US" baseline="30000" dirty="0"/>
              <a:t>4, 6</a:t>
            </a:r>
            <a:r>
              <a:rPr lang="en-US" dirty="0"/>
              <a:t>, Gennady Pekhimenko</a:t>
            </a:r>
            <a:r>
              <a:rPr lang="en-US" baseline="30000" dirty="0"/>
              <a:t>1, 2, 3</a:t>
            </a:r>
            <a:endParaRPr lang="en-US" dirty="0"/>
          </a:p>
          <a:p>
            <a:r>
              <a:rPr lang="en-US" dirty="0"/>
              <a:t>* Equal Contribution</a:t>
            </a:r>
          </a:p>
          <a:p>
            <a:pPr algn="l"/>
            <a:endParaRPr lang="en-US" dirty="0"/>
          </a:p>
        </p:txBody>
      </p:sp>
      <p:pic>
        <p:nvPicPr>
          <p:cNvPr id="1032" name="Picture 8">
            <a:extLst>
              <a:ext uri="{FF2B5EF4-FFF2-40B4-BE49-F238E27FC236}">
                <a16:creationId xmlns:a16="http://schemas.microsoft.com/office/drawing/2014/main" id="{740B0150-C671-E84E-8FFA-02577B283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65956" y="3662652"/>
            <a:ext cx="1309687" cy="34087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425D7E7-5A0D-FC44-8E92-C2415A00A03F}"/>
              </a:ext>
            </a:extLst>
          </p:cNvPr>
          <p:cNvGrpSpPr/>
          <p:nvPr/>
        </p:nvGrpSpPr>
        <p:grpSpPr>
          <a:xfrm>
            <a:off x="976268" y="5117883"/>
            <a:ext cx="10239464" cy="1084618"/>
            <a:chOff x="707255" y="5027883"/>
            <a:chExt cx="10239464" cy="1084618"/>
          </a:xfrm>
        </p:grpSpPr>
        <p:pic>
          <p:nvPicPr>
            <p:cNvPr id="1030" name="Picture 6" descr="Amazon Web Services - Wikipedia">
              <a:extLst>
                <a:ext uri="{FF2B5EF4-FFF2-40B4-BE49-F238E27FC236}">
                  <a16:creationId xmlns:a16="http://schemas.microsoft.com/office/drawing/2014/main" id="{4FF64459-3100-6347-881A-D4CE6A7F73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769" y="5212501"/>
              <a:ext cx="120333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at of arms of the University of Toronto - Wikipedia">
              <a:extLst>
                <a:ext uri="{FF2B5EF4-FFF2-40B4-BE49-F238E27FC236}">
                  <a16:creationId xmlns:a16="http://schemas.microsoft.com/office/drawing/2014/main" id="{F0431C29-4155-A141-896C-CD3024093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255" y="5032501"/>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ector-institute-logo – Vector Institute for Artificial Intelligence">
              <a:extLst>
                <a:ext uri="{FF2B5EF4-FFF2-40B4-BE49-F238E27FC236}">
                  <a16:creationId xmlns:a16="http://schemas.microsoft.com/office/drawing/2014/main" id="{5F866790-E6AD-E448-825D-964204D3E1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5616" y="5176501"/>
              <a:ext cx="1858561"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ctoML raises $28M for machine learning deployment optimization |  VentureBeat">
              <a:extLst>
                <a:ext uri="{FF2B5EF4-FFF2-40B4-BE49-F238E27FC236}">
                  <a16:creationId xmlns:a16="http://schemas.microsoft.com/office/drawing/2014/main" id="{983206FE-6EFC-4B46-A2A5-123878E696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1691" y="5027883"/>
              <a:ext cx="216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Washington - Wikipedia">
              <a:extLst>
                <a:ext uri="{FF2B5EF4-FFF2-40B4-BE49-F238E27FC236}">
                  <a16:creationId xmlns:a16="http://schemas.microsoft.com/office/drawing/2014/main" id="{D7A4E8DC-26C4-804A-A543-1379405C51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9205" y="5117883"/>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148C0D1-34E9-8348-9426-9A2C11ED55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46719" y="5117883"/>
              <a:ext cx="900000" cy="900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F89799D0-07D8-624B-A985-C514AA2A7A68}"/>
              </a:ext>
            </a:extLst>
          </p:cNvPr>
          <p:cNvSpPr txBox="1"/>
          <p:nvPr/>
        </p:nvSpPr>
        <p:spPr>
          <a:xfrm>
            <a:off x="668990" y="5203138"/>
            <a:ext cx="301686" cy="369332"/>
          </a:xfrm>
          <a:prstGeom prst="rect">
            <a:avLst/>
          </a:prstGeom>
          <a:no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EC889DB0-7DD7-CC42-B549-DB2BF7774D94}"/>
              </a:ext>
            </a:extLst>
          </p:cNvPr>
          <p:cNvSpPr txBox="1"/>
          <p:nvPr/>
        </p:nvSpPr>
        <p:spPr>
          <a:xfrm>
            <a:off x="2179291" y="5203138"/>
            <a:ext cx="301686" cy="369332"/>
          </a:xfrm>
          <a:prstGeom prst="rect">
            <a:avLst/>
          </a:prstGeom>
          <a:noFill/>
        </p:spPr>
        <p:txBody>
          <a:bodyPr wrap="none" rtlCol="0">
            <a:spAutoFit/>
          </a:bodyPr>
          <a:lstStyle/>
          <a:p>
            <a:r>
              <a:rPr lang="en-US" dirty="0"/>
              <a:t>2</a:t>
            </a:r>
          </a:p>
        </p:txBody>
      </p:sp>
      <p:sp>
        <p:nvSpPr>
          <p:cNvPr id="15" name="TextBox 14">
            <a:extLst>
              <a:ext uri="{FF2B5EF4-FFF2-40B4-BE49-F238E27FC236}">
                <a16:creationId xmlns:a16="http://schemas.microsoft.com/office/drawing/2014/main" id="{0611A330-534A-4A48-9684-A2E69F578523}"/>
              </a:ext>
            </a:extLst>
          </p:cNvPr>
          <p:cNvSpPr txBox="1"/>
          <p:nvPr/>
        </p:nvSpPr>
        <p:spPr>
          <a:xfrm>
            <a:off x="3812943" y="5203138"/>
            <a:ext cx="301686" cy="369332"/>
          </a:xfrm>
          <a:prstGeom prst="rect">
            <a:avLst/>
          </a:prstGeom>
          <a:noFill/>
        </p:spPr>
        <p:txBody>
          <a:bodyPr wrap="none" rtlCol="0">
            <a:spAutoFit/>
          </a:bodyPr>
          <a:lstStyle/>
          <a:p>
            <a:r>
              <a:rPr lang="en-US" dirty="0"/>
              <a:t>3</a:t>
            </a:r>
          </a:p>
        </p:txBody>
      </p:sp>
      <p:sp>
        <p:nvSpPr>
          <p:cNvPr id="16" name="TextBox 15">
            <a:extLst>
              <a:ext uri="{FF2B5EF4-FFF2-40B4-BE49-F238E27FC236}">
                <a16:creationId xmlns:a16="http://schemas.microsoft.com/office/drawing/2014/main" id="{C3110DC1-CFB1-CE4B-8FCC-76C32184F629}"/>
              </a:ext>
            </a:extLst>
          </p:cNvPr>
          <p:cNvSpPr txBox="1"/>
          <p:nvPr/>
        </p:nvSpPr>
        <p:spPr>
          <a:xfrm>
            <a:off x="6099018" y="5203138"/>
            <a:ext cx="301686" cy="369332"/>
          </a:xfrm>
          <a:prstGeom prst="rect">
            <a:avLst/>
          </a:prstGeom>
          <a:noFill/>
        </p:spPr>
        <p:txBody>
          <a:bodyPr wrap="none" rtlCol="0">
            <a:spAutoFit/>
          </a:bodyPr>
          <a:lstStyle/>
          <a:p>
            <a:r>
              <a:rPr lang="en-US" dirty="0"/>
              <a:t>4</a:t>
            </a:r>
          </a:p>
        </p:txBody>
      </p:sp>
      <p:sp>
        <p:nvSpPr>
          <p:cNvPr id="17" name="TextBox 16">
            <a:extLst>
              <a:ext uri="{FF2B5EF4-FFF2-40B4-BE49-F238E27FC236}">
                <a16:creationId xmlns:a16="http://schemas.microsoft.com/office/drawing/2014/main" id="{7A7FCF99-456E-C14A-812F-C10D78FBCA84}"/>
              </a:ext>
            </a:extLst>
          </p:cNvPr>
          <p:cNvSpPr txBox="1"/>
          <p:nvPr/>
        </p:nvSpPr>
        <p:spPr>
          <a:xfrm>
            <a:off x="8686532" y="5203138"/>
            <a:ext cx="301686" cy="369332"/>
          </a:xfrm>
          <a:prstGeom prst="rect">
            <a:avLst/>
          </a:prstGeom>
          <a:noFill/>
        </p:spPr>
        <p:txBody>
          <a:bodyPr wrap="none" rtlCol="0">
            <a:spAutoFit/>
          </a:bodyPr>
          <a:lstStyle/>
          <a:p>
            <a:r>
              <a:rPr lang="en-US" dirty="0"/>
              <a:t>5</a:t>
            </a:r>
          </a:p>
        </p:txBody>
      </p:sp>
      <p:sp>
        <p:nvSpPr>
          <p:cNvPr id="18" name="TextBox 17">
            <a:extLst>
              <a:ext uri="{FF2B5EF4-FFF2-40B4-BE49-F238E27FC236}">
                <a16:creationId xmlns:a16="http://schemas.microsoft.com/office/drawing/2014/main" id="{0F745A03-FF1F-8F47-B678-E20279ABA238}"/>
              </a:ext>
            </a:extLst>
          </p:cNvPr>
          <p:cNvSpPr txBox="1"/>
          <p:nvPr/>
        </p:nvSpPr>
        <p:spPr>
          <a:xfrm>
            <a:off x="10011241" y="5203138"/>
            <a:ext cx="301686" cy="369332"/>
          </a:xfrm>
          <a:prstGeom prst="rect">
            <a:avLst/>
          </a:prstGeom>
          <a:noFill/>
        </p:spPr>
        <p:txBody>
          <a:bodyPr wrap="none" rtlCol="0">
            <a:spAutoFit/>
          </a:bodyPr>
          <a:lstStyle/>
          <a:p>
            <a:r>
              <a:rPr lang="en-US" dirty="0"/>
              <a:t>6</a:t>
            </a:r>
          </a:p>
        </p:txBody>
      </p:sp>
      <p:sp>
        <p:nvSpPr>
          <p:cNvPr id="7" name="Slide Number Placeholder 6">
            <a:extLst>
              <a:ext uri="{FF2B5EF4-FFF2-40B4-BE49-F238E27FC236}">
                <a16:creationId xmlns:a16="http://schemas.microsoft.com/office/drawing/2014/main" id="{27F14D07-86F3-CA46-BAF2-70B50313C77C}"/>
              </a:ext>
            </a:extLst>
          </p:cNvPr>
          <p:cNvSpPr>
            <a:spLocks noGrp="1"/>
          </p:cNvSpPr>
          <p:nvPr>
            <p:ph type="sldNum" sz="quarter" idx="12"/>
          </p:nvPr>
        </p:nvSpPr>
        <p:spPr/>
        <p:txBody>
          <a:bodyPr/>
          <a:lstStyle/>
          <a:p>
            <a:fld id="{97FC2164-B501-A440-8920-3A99D1B7268B}" type="slidenum">
              <a:rPr lang="en-US" smtClean="0"/>
              <a:t>24</a:t>
            </a:fld>
            <a:endParaRPr lang="en-US"/>
          </a:p>
        </p:txBody>
      </p:sp>
    </p:spTree>
    <p:extLst>
      <p:ext uri="{BB962C8B-B14F-4D97-AF65-F5344CB8AC3E}">
        <p14:creationId xmlns:p14="http://schemas.microsoft.com/office/powerpoint/2010/main" val="2627408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70995" y="1819549"/>
            <a:ext cx="1613198"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22" name="Rectangle 21">
            <a:extLst>
              <a:ext uri="{FF2B5EF4-FFF2-40B4-BE49-F238E27FC236}">
                <a16:creationId xmlns:a16="http://schemas.microsoft.com/office/drawing/2014/main" id="{A440B5A3-0EA3-4743-BDE2-CA52F3C28FA4}"/>
              </a:ext>
            </a:extLst>
          </p:cNvPr>
          <p:cNvSpPr/>
          <p:nvPr/>
        </p:nvSpPr>
        <p:spPr>
          <a:xfrm>
            <a:off x="3485748" y="3769974"/>
            <a:ext cx="2694712"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Learned</a:t>
            </a:r>
            <a:r>
              <a:rPr lang="en-US" sz="2400" dirty="0">
                <a:solidFill>
                  <a:schemeClr val="tx1"/>
                </a:solidFill>
              </a:rPr>
              <a:t> Cost Model</a:t>
            </a:r>
          </a:p>
        </p:txBody>
      </p:sp>
      <p:sp>
        <p:nvSpPr>
          <p:cNvPr id="31" name="Rectangle 30">
            <a:extLst>
              <a:ext uri="{FF2B5EF4-FFF2-40B4-BE49-F238E27FC236}">
                <a16:creationId xmlns:a16="http://schemas.microsoft.com/office/drawing/2014/main" id="{A5879684-FAC8-0648-9FA9-5BCCD791D708}"/>
              </a:ext>
            </a:extLst>
          </p:cNvPr>
          <p:cNvSpPr/>
          <p:nvPr/>
        </p:nvSpPr>
        <p:spPr>
          <a:xfrm>
            <a:off x="6048635" y="4992958"/>
            <a:ext cx="245791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High-Performance</a:t>
            </a:r>
            <a:br>
              <a:rPr lang="en-US" sz="2400" dirty="0">
                <a:solidFill>
                  <a:schemeClr val="tx1"/>
                </a:solidFill>
              </a:rPr>
            </a:br>
            <a:r>
              <a:rPr lang="en-US" sz="2400" dirty="0">
                <a:solidFill>
                  <a:schemeClr val="tx1"/>
                </a:solidFill>
              </a:rPr>
              <a:t>Schedule</a:t>
            </a:r>
          </a:p>
        </p:txBody>
      </p:sp>
      <p:cxnSp>
        <p:nvCxnSpPr>
          <p:cNvPr id="33" name="Straight Arrow Connector 32">
            <a:extLst>
              <a:ext uri="{FF2B5EF4-FFF2-40B4-BE49-F238E27FC236}">
                <a16:creationId xmlns:a16="http://schemas.microsoft.com/office/drawing/2014/main" id="{8B3C9096-F5AF-7141-90CD-FFBF1453746E}"/>
              </a:ext>
            </a:extLst>
          </p:cNvPr>
          <p:cNvCxnSpPr>
            <a:cxnSpLocks/>
          </p:cNvCxnSpPr>
          <p:nvPr/>
        </p:nvCxnSpPr>
        <p:spPr>
          <a:xfrm>
            <a:off x="7277593" y="3824790"/>
            <a:ext cx="0" cy="1008467"/>
          </a:xfrm>
          <a:prstGeom prst="straightConnector1">
            <a:avLst/>
          </a:prstGeom>
          <a:ln w="76200">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6AC5254-92B1-FA43-ACE2-55BE817C2B0C}"/>
              </a:ext>
            </a:extLst>
          </p:cNvPr>
          <p:cNvCxnSpPr>
            <a:cxnSpLocks/>
            <a:stCxn id="22" idx="3"/>
          </p:cNvCxnSpPr>
          <p:nvPr/>
        </p:nvCxnSpPr>
        <p:spPr>
          <a:xfrm flipV="1">
            <a:off x="6180460" y="4000806"/>
            <a:ext cx="1097133" cy="1"/>
          </a:xfrm>
          <a:prstGeom prst="straightConnector1">
            <a:avLst/>
          </a:prstGeom>
          <a:ln w="5715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06A46BB-893A-E640-BA0B-0C7EE27AE950}"/>
              </a:ext>
            </a:extLst>
          </p:cNvPr>
          <p:cNvSpPr txBox="1"/>
          <p:nvPr/>
        </p:nvSpPr>
        <p:spPr>
          <a:xfrm>
            <a:off x="6180459" y="4000274"/>
            <a:ext cx="926857" cy="461665"/>
          </a:xfrm>
          <a:prstGeom prst="rect">
            <a:avLst/>
          </a:prstGeom>
          <a:noFill/>
        </p:spPr>
        <p:txBody>
          <a:bodyPr wrap="none" rtlCol="0">
            <a:spAutoFit/>
          </a:bodyPr>
          <a:lstStyle/>
          <a:p>
            <a:r>
              <a:rPr lang="en-US" sz="2400" dirty="0"/>
              <a:t>Guide</a:t>
            </a:r>
          </a:p>
        </p:txBody>
      </p:sp>
      <p:sp>
        <p:nvSpPr>
          <p:cNvPr id="46" name="Slide Number Placeholder 3">
            <a:extLst>
              <a:ext uri="{FF2B5EF4-FFF2-40B4-BE49-F238E27FC236}">
                <a16:creationId xmlns:a16="http://schemas.microsoft.com/office/drawing/2014/main" id="{92D01A9C-8C91-C749-9ACA-3C0F52A85676}"/>
              </a:ext>
            </a:extLst>
          </p:cNvPr>
          <p:cNvSpPr>
            <a:spLocks noGrp="1"/>
          </p:cNvSpPr>
          <p:nvPr>
            <p:ph type="sldNum" sz="quarter" idx="12"/>
          </p:nvPr>
        </p:nvSpPr>
        <p:spPr>
          <a:xfrm>
            <a:off x="8610600" y="6356350"/>
            <a:ext cx="2743200" cy="365125"/>
          </a:xfrm>
        </p:spPr>
        <p:txBody>
          <a:bodyPr/>
          <a:lstStyle/>
          <a:p>
            <a:fld id="{4203DC2D-C25B-734F-BE1C-6BEFD5867AB0}" type="slidenum">
              <a:rPr lang="en-US" smtClean="0"/>
              <a:t>25</a:t>
            </a:fld>
            <a:endParaRPr lang="en-US" dirty="0"/>
          </a:p>
        </p:txBody>
      </p:sp>
    </p:spTree>
    <p:extLst>
      <p:ext uri="{BB962C8B-B14F-4D97-AF65-F5344CB8AC3E}">
        <p14:creationId xmlns:p14="http://schemas.microsoft.com/office/powerpoint/2010/main" val="1057886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12357" y="1819549"/>
            <a:ext cx="1730474"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Static</a:t>
            </a:r>
            <a:r>
              <a:rPr lang="en-US" sz="2400" dirty="0">
                <a:solidFill>
                  <a:schemeClr val="tx1"/>
                </a:solidFill>
              </a:rPr>
              <a:t> Shape</a:t>
            </a:r>
            <a:br>
              <a:rPr lang="en-US" sz="2400" dirty="0">
                <a:solidFill>
                  <a:schemeClr val="tx1"/>
                </a:solidFill>
              </a:rPr>
            </a:br>
            <a:r>
              <a:rPr lang="en-US" sz="2400" dirty="0">
                <a:solidFill>
                  <a:schemeClr val="tx1"/>
                </a:solidFill>
              </a:rPr>
              <a:t>Description</a:t>
            </a: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46" name="Slide Number Placeholder 3">
            <a:extLst>
              <a:ext uri="{FF2B5EF4-FFF2-40B4-BE49-F238E27FC236}">
                <a16:creationId xmlns:a16="http://schemas.microsoft.com/office/drawing/2014/main" id="{92D01A9C-8C91-C749-9ACA-3C0F52A85676}"/>
              </a:ext>
            </a:extLst>
          </p:cNvPr>
          <p:cNvSpPr>
            <a:spLocks noGrp="1"/>
          </p:cNvSpPr>
          <p:nvPr>
            <p:ph type="sldNum" sz="quarter" idx="12"/>
          </p:nvPr>
        </p:nvSpPr>
        <p:spPr>
          <a:xfrm>
            <a:off x="8610600" y="6356350"/>
            <a:ext cx="2743200" cy="365125"/>
          </a:xfrm>
        </p:spPr>
        <p:txBody>
          <a:bodyPr/>
          <a:lstStyle/>
          <a:p>
            <a:fld id="{4203DC2D-C25B-734F-BE1C-6BEFD5867AB0}" type="slidenum">
              <a:rPr lang="en-US" smtClean="0"/>
              <a:t>26</a:t>
            </a:fld>
            <a:endParaRPr lang="en-US" dirty="0"/>
          </a:p>
        </p:txBody>
      </p:sp>
      <p:sp>
        <p:nvSpPr>
          <p:cNvPr id="23" name="Rounded Rectangle 22">
            <a:extLst>
              <a:ext uri="{FF2B5EF4-FFF2-40B4-BE49-F238E27FC236}">
                <a16:creationId xmlns:a16="http://schemas.microsoft.com/office/drawing/2014/main" id="{D1826FE2-4B56-9D4C-86B5-439B32DE3DEA}"/>
              </a:ext>
            </a:extLst>
          </p:cNvPr>
          <p:cNvSpPr/>
          <p:nvPr/>
        </p:nvSpPr>
        <p:spPr>
          <a:xfrm>
            <a:off x="4500418" y="4769031"/>
            <a:ext cx="5400000" cy="1872853"/>
          </a:xfrm>
          <a:prstGeom prst="round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sz="2400" dirty="0">
                <a:solidFill>
                  <a:srgbClr val="24292E"/>
                </a:solidFill>
              </a:rPr>
              <a:t>Compute:</a:t>
            </a:r>
          </a:p>
          <a:p>
            <a:pPr lvl="1"/>
            <a:r>
              <a:rPr lang="en-US" sz="1600" dirty="0">
                <a:solidFill>
                  <a:srgbClr val="24292E"/>
                </a:solidFill>
                <a:latin typeface="Menlo" panose="020B0609030804020204" pitchFamily="49" charset="0"/>
              </a:rPr>
              <a:t>for (int </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 0; </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&lt; 50; ++</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  A[</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a:t>
            </a:r>
          </a:p>
        </p:txBody>
      </p:sp>
      <p:sp>
        <p:nvSpPr>
          <p:cNvPr id="25" name="Rectangle 24">
            <a:extLst>
              <a:ext uri="{FF2B5EF4-FFF2-40B4-BE49-F238E27FC236}">
                <a16:creationId xmlns:a16="http://schemas.microsoft.com/office/drawing/2014/main" id="{184BAC22-5175-4F4C-8093-B26DA14C2D5C}"/>
              </a:ext>
            </a:extLst>
          </p:cNvPr>
          <p:cNvSpPr/>
          <p:nvPr/>
        </p:nvSpPr>
        <p:spPr>
          <a:xfrm>
            <a:off x="6576704" y="4538197"/>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p:pic>
        <p:nvPicPr>
          <p:cNvPr id="26" name="Picture 2" descr="小肥柴10】微信表情- 来自微信表情商店，扫二维码下载表情">
            <a:extLst>
              <a:ext uri="{FF2B5EF4-FFF2-40B4-BE49-F238E27FC236}">
                <a16:creationId xmlns:a16="http://schemas.microsoft.com/office/drawing/2014/main" id="{AFAD663F-7200-CB4E-87ED-7555FB64C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39" y="3413247"/>
            <a:ext cx="1148975" cy="1148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8" name="Cloud Callout 27">
                <a:extLst>
                  <a:ext uri="{FF2B5EF4-FFF2-40B4-BE49-F238E27FC236}">
                    <a16:creationId xmlns:a16="http://schemas.microsoft.com/office/drawing/2014/main" id="{2DC39ED9-1249-1147-8716-503680C3E187}"/>
                  </a:ext>
                </a:extLst>
              </p:cNvPr>
              <p:cNvSpPr/>
              <p:nvPr/>
            </p:nvSpPr>
            <p:spPr>
              <a:xfrm>
                <a:off x="3169831" y="3715041"/>
                <a:ext cx="3906982" cy="1264980"/>
              </a:xfrm>
              <a:prstGeom prst="cloudCallout">
                <a:avLst>
                  <a:gd name="adj1" fmla="val -49697"/>
                  <a:gd name="adj2" fmla="val -38922"/>
                </a:avLst>
              </a:prstGeom>
              <a:ln w="38100"/>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en-US" sz="2400" dirty="0"/>
                  <a:t>An operator has </a:t>
                </a:r>
                <a14:m>
                  <m:oMath xmlns:m="http://schemas.openxmlformats.org/officeDocument/2006/math">
                    <m:r>
                      <a:rPr lang="en-US" sz="2400" i="1" dirty="0" smtClean="0">
                        <a:solidFill>
                          <a:srgbClr val="FF0000"/>
                        </a:solidFill>
                        <a:latin typeface="Cambria Math" panose="02040503050406030204" pitchFamily="18" charset="0"/>
                        <a:ea typeface="Cambria Math" panose="02040503050406030204" pitchFamily="18" charset="0"/>
                      </a:rPr>
                      <m:t>∞</m:t>
                    </m:r>
                  </m:oMath>
                </a14:m>
                <a:r>
                  <a:rPr lang="en-US" sz="2400" dirty="0"/>
                  <a:t> possible schedules</a:t>
                </a:r>
              </a:p>
            </p:txBody>
          </p:sp>
        </mc:Choice>
        <mc:Fallback xmlns="">
          <p:sp>
            <p:nvSpPr>
              <p:cNvPr id="28" name="Cloud Callout 27">
                <a:extLst>
                  <a:ext uri="{FF2B5EF4-FFF2-40B4-BE49-F238E27FC236}">
                    <a16:creationId xmlns:a16="http://schemas.microsoft.com/office/drawing/2014/main" id="{2DC39ED9-1249-1147-8716-503680C3E187}"/>
                  </a:ext>
                </a:extLst>
              </p:cNvPr>
              <p:cNvSpPr>
                <a:spLocks noRot="1" noChangeAspect="1" noMove="1" noResize="1" noEditPoints="1" noAdjustHandles="1" noChangeArrowheads="1" noChangeShapeType="1" noTextEdit="1"/>
              </p:cNvSpPr>
              <p:nvPr/>
            </p:nvSpPr>
            <p:spPr>
              <a:xfrm>
                <a:off x="3169831" y="3715041"/>
                <a:ext cx="3906982" cy="1264980"/>
              </a:xfrm>
              <a:prstGeom prst="cloudCallout">
                <a:avLst>
                  <a:gd name="adj1" fmla="val -49697"/>
                  <a:gd name="adj2" fmla="val -38922"/>
                </a:avLst>
              </a:prstGeom>
              <a:blipFill>
                <a:blip r:embed="rId4"/>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36090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12357" y="1819549"/>
            <a:ext cx="1730474"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Static</a:t>
            </a:r>
            <a:r>
              <a:rPr lang="en-US" sz="2400" dirty="0">
                <a:solidFill>
                  <a:schemeClr val="tx1"/>
                </a:solidFill>
              </a:rPr>
              <a:t> Shape</a:t>
            </a:r>
            <a:br>
              <a:rPr lang="en-US" sz="2400" dirty="0">
                <a:solidFill>
                  <a:schemeClr val="tx1"/>
                </a:solidFill>
              </a:rPr>
            </a:br>
            <a:r>
              <a:rPr lang="en-US" sz="2400" dirty="0">
                <a:solidFill>
                  <a:schemeClr val="tx1"/>
                </a:solidFill>
              </a:rPr>
              <a:t>Description</a:t>
            </a: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46" name="Slide Number Placeholder 3">
            <a:extLst>
              <a:ext uri="{FF2B5EF4-FFF2-40B4-BE49-F238E27FC236}">
                <a16:creationId xmlns:a16="http://schemas.microsoft.com/office/drawing/2014/main" id="{92D01A9C-8C91-C749-9ACA-3C0F52A85676}"/>
              </a:ext>
            </a:extLst>
          </p:cNvPr>
          <p:cNvSpPr>
            <a:spLocks noGrp="1"/>
          </p:cNvSpPr>
          <p:nvPr>
            <p:ph type="sldNum" sz="quarter" idx="12"/>
          </p:nvPr>
        </p:nvSpPr>
        <p:spPr>
          <a:xfrm>
            <a:off x="8610600" y="6356350"/>
            <a:ext cx="2743200" cy="365125"/>
          </a:xfrm>
        </p:spPr>
        <p:txBody>
          <a:bodyPr/>
          <a:lstStyle/>
          <a:p>
            <a:fld id="{4203DC2D-C25B-734F-BE1C-6BEFD5867AB0}" type="slidenum">
              <a:rPr lang="en-US" smtClean="0"/>
              <a:t>27</a:t>
            </a:fld>
            <a:endParaRPr lang="en-US" dirty="0"/>
          </a:p>
        </p:txBody>
      </p:sp>
      <p:pic>
        <p:nvPicPr>
          <p:cNvPr id="26" name="Picture 2" descr="小肥柴10】微信表情- 来自微信表情商店，扫二维码下载表情">
            <a:extLst>
              <a:ext uri="{FF2B5EF4-FFF2-40B4-BE49-F238E27FC236}">
                <a16:creationId xmlns:a16="http://schemas.microsoft.com/office/drawing/2014/main" id="{AFAD663F-7200-CB4E-87ED-7555FB64C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39" y="3413247"/>
            <a:ext cx="1148975" cy="1148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86BA04F-B284-E944-955B-53E1BF32618E}"/>
                  </a:ext>
                </a:extLst>
              </p:cNvPr>
              <p:cNvSpPr/>
              <p:nvPr/>
            </p:nvSpPr>
            <p:spPr>
              <a:xfrm>
                <a:off x="4500418" y="4769031"/>
                <a:ext cx="5400000" cy="187285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1600" i="1" smtClean="0">
                            <a:solidFill>
                              <a:srgbClr val="24292E"/>
                            </a:solidFill>
                            <a:latin typeface="Cambria Math" panose="02040503050406030204" pitchFamily="18" charset="0"/>
                          </a:rPr>
                        </m:ctrlPr>
                      </m:dPr>
                      <m:e>
                        <m:r>
                          <a:rPr lang="en-US" sz="1600" b="0" i="1" smtClean="0">
                            <a:solidFill>
                              <a:srgbClr val="24292E"/>
                            </a:solidFill>
                            <a:latin typeface="Cambria Math" panose="02040503050406030204" pitchFamily="18" charset="0"/>
                          </a:rPr>
                          <m:t>50</m:t>
                        </m:r>
                        <m:r>
                          <m:rPr>
                            <m:lit/>
                          </m:rPr>
                          <a:rPr lang="en-US" sz="1600" b="0" i="1" smtClean="0">
                            <a:solidFill>
                              <a:srgbClr val="24292E"/>
                            </a:solidFill>
                            <a:latin typeface="Cambria Math" panose="02040503050406030204" pitchFamily="18" charset="0"/>
                          </a:rPr>
                          <m:t>/</m:t>
                        </m:r>
                        <m:r>
                          <a:rPr lang="en-US" sz="16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i="1" dirty="0" smtClean="0">
                        <a:solidFill>
                          <a:srgbClr val="FF0000"/>
                        </a:solidFill>
                        <a:latin typeface="Cambria Math" panose="02040503050406030204" pitchFamily="18" charset="0"/>
                      </a:rPr>
                      <m:t>𝑡</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if (</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r>
                      <a:rPr lang="en-US" sz="1600" i="1">
                        <a:solidFill>
                          <a:srgbClr val="24292E"/>
                        </a:solidFill>
                        <a:latin typeface="Cambria Math" panose="02040503050406030204" pitchFamily="18" charset="0"/>
                        <a:ea typeface="Cambria Math" panose="02040503050406030204" pitchFamily="18" charset="0"/>
                      </a:rPr>
                      <m:t>&lt;50</m:t>
                    </m:r>
                  </m:oMath>
                </a14:m>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7" name="Rounded Rectangle 16">
                <a:extLst>
                  <a:ext uri="{FF2B5EF4-FFF2-40B4-BE49-F238E27FC236}">
                    <a16:creationId xmlns:a16="http://schemas.microsoft.com/office/drawing/2014/main" id="{686BA04F-B284-E944-955B-53E1BF32618E}"/>
                  </a:ext>
                </a:extLst>
              </p:cNvPr>
              <p:cNvSpPr>
                <a:spLocks noRot="1" noChangeAspect="1" noMove="1" noResize="1" noEditPoints="1" noAdjustHandles="1" noChangeArrowheads="1" noChangeShapeType="1" noTextEdit="1"/>
              </p:cNvSpPr>
              <p:nvPr/>
            </p:nvSpPr>
            <p:spPr>
              <a:xfrm>
                <a:off x="4500418" y="4769031"/>
                <a:ext cx="5400000" cy="1872853"/>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D48F81-E268-8343-BB86-8D8D06F04A2D}"/>
                  </a:ext>
                </a:extLst>
              </p:cNvPr>
              <p:cNvSpPr txBox="1"/>
              <p:nvPr/>
            </p:nvSpPr>
            <p:spPr>
              <a:xfrm>
                <a:off x="7200418" y="6077247"/>
                <a:ext cx="1558760" cy="461665"/>
              </a:xfrm>
              <a:prstGeom prst="rect">
                <a:avLst/>
              </a:prstGeom>
              <a:noFill/>
              <a:ln w="38100">
                <a:solidFill>
                  <a:srgbClr val="FF0000"/>
                </a:solidFill>
              </a:ln>
            </p:spPr>
            <p:txBody>
              <a:bodyPr wrap="none" rtlCol="0">
                <a:spAutoFit/>
              </a:bodyPr>
              <a:lstStyle/>
              <a:p>
                <a14:m>
                  <m:oMath xmlns:m="http://schemas.openxmlformats.org/officeDocument/2006/math">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ea typeface="Cambria Math" panose="02040503050406030204" pitchFamily="18" charset="0"/>
                      </a:rPr>
                      <m:t>∈</m:t>
                    </m:r>
                    <m:d>
                      <m:dPr>
                        <m:begChr m:val="["/>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2, ∞</m:t>
                        </m:r>
                      </m:e>
                    </m:d>
                  </m:oMath>
                </a14:m>
                <a:r>
                  <a:rPr lang="en-US" sz="2400" dirty="0">
                    <a:solidFill>
                      <a:srgbClr val="FF0000"/>
                    </a:solidFill>
                  </a:rPr>
                  <a:t>!</a:t>
                </a:r>
              </a:p>
            </p:txBody>
          </p:sp>
        </mc:Choice>
        <mc:Fallback xmlns="">
          <p:sp>
            <p:nvSpPr>
              <p:cNvPr id="19" name="TextBox 18">
                <a:extLst>
                  <a:ext uri="{FF2B5EF4-FFF2-40B4-BE49-F238E27FC236}">
                    <a16:creationId xmlns:a16="http://schemas.microsoft.com/office/drawing/2014/main" id="{24D48F81-E268-8343-BB86-8D8D06F04A2D}"/>
                  </a:ext>
                </a:extLst>
              </p:cNvPr>
              <p:cNvSpPr txBox="1">
                <a:spLocks noRot="1" noChangeAspect="1" noMove="1" noResize="1" noEditPoints="1" noAdjustHandles="1" noChangeArrowheads="1" noChangeShapeType="1" noTextEdit="1"/>
              </p:cNvSpPr>
              <p:nvPr/>
            </p:nvSpPr>
            <p:spPr>
              <a:xfrm>
                <a:off x="7200418" y="6077247"/>
                <a:ext cx="1558760" cy="461665"/>
              </a:xfrm>
              <a:prstGeom prst="rect">
                <a:avLst/>
              </a:prstGeom>
              <a:blipFill>
                <a:blip r:embed="rId5"/>
                <a:stretch>
                  <a:fillRect t="-5000" r="-3150" b="-25000"/>
                </a:stretch>
              </a:blipFill>
              <a:ln w="38100">
                <a:solidFill>
                  <a:srgbClr val="FF0000"/>
                </a:solid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B376BA5C-793A-C94E-802B-C86008D54F57}"/>
              </a:ext>
            </a:extLst>
          </p:cNvPr>
          <p:cNvSpPr/>
          <p:nvPr/>
        </p:nvSpPr>
        <p:spPr>
          <a:xfrm>
            <a:off x="6576704" y="4538197"/>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28" name="Cloud Callout 27">
                <a:extLst>
                  <a:ext uri="{FF2B5EF4-FFF2-40B4-BE49-F238E27FC236}">
                    <a16:creationId xmlns:a16="http://schemas.microsoft.com/office/drawing/2014/main" id="{2DC39ED9-1249-1147-8716-503680C3E187}"/>
                  </a:ext>
                </a:extLst>
              </p:cNvPr>
              <p:cNvSpPr/>
              <p:nvPr/>
            </p:nvSpPr>
            <p:spPr>
              <a:xfrm>
                <a:off x="3169831" y="3715041"/>
                <a:ext cx="3906982" cy="1264980"/>
              </a:xfrm>
              <a:prstGeom prst="cloudCallout">
                <a:avLst>
                  <a:gd name="adj1" fmla="val -49697"/>
                  <a:gd name="adj2" fmla="val -38922"/>
                </a:avLst>
              </a:prstGeom>
              <a:ln w="38100"/>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en-US" sz="2400" dirty="0"/>
                  <a:t>An operator has </a:t>
                </a:r>
                <a14:m>
                  <m:oMath xmlns:m="http://schemas.openxmlformats.org/officeDocument/2006/math">
                    <m:r>
                      <a:rPr lang="en-US" sz="2400" i="1" dirty="0" smtClean="0">
                        <a:solidFill>
                          <a:srgbClr val="FF0000"/>
                        </a:solidFill>
                        <a:latin typeface="Cambria Math" panose="02040503050406030204" pitchFamily="18" charset="0"/>
                        <a:ea typeface="Cambria Math" panose="02040503050406030204" pitchFamily="18" charset="0"/>
                      </a:rPr>
                      <m:t>∞</m:t>
                    </m:r>
                  </m:oMath>
                </a14:m>
                <a:r>
                  <a:rPr lang="en-US" sz="2400" dirty="0"/>
                  <a:t> possible schedules</a:t>
                </a:r>
              </a:p>
            </p:txBody>
          </p:sp>
        </mc:Choice>
        <mc:Fallback xmlns="">
          <p:sp>
            <p:nvSpPr>
              <p:cNvPr id="28" name="Cloud Callout 27">
                <a:extLst>
                  <a:ext uri="{FF2B5EF4-FFF2-40B4-BE49-F238E27FC236}">
                    <a16:creationId xmlns:a16="http://schemas.microsoft.com/office/drawing/2014/main" id="{2DC39ED9-1249-1147-8716-503680C3E187}"/>
                  </a:ext>
                </a:extLst>
              </p:cNvPr>
              <p:cNvSpPr>
                <a:spLocks noRot="1" noChangeAspect="1" noMove="1" noResize="1" noEditPoints="1" noAdjustHandles="1" noChangeArrowheads="1" noChangeShapeType="1" noTextEdit="1"/>
              </p:cNvSpPr>
              <p:nvPr/>
            </p:nvSpPr>
            <p:spPr>
              <a:xfrm>
                <a:off x="3169831" y="3715041"/>
                <a:ext cx="3906982" cy="1264980"/>
              </a:xfrm>
              <a:prstGeom prst="cloudCallout">
                <a:avLst>
                  <a:gd name="adj1" fmla="val -49697"/>
                  <a:gd name="adj2" fmla="val -38922"/>
                </a:avLst>
              </a:prstGeom>
              <a:blipFill>
                <a:blip r:embed="rId6"/>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36857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小肥柴8 - Sticker 16">
            <a:extLst>
              <a:ext uri="{FF2B5EF4-FFF2-40B4-BE49-F238E27FC236}">
                <a16:creationId xmlns:a16="http://schemas.microsoft.com/office/drawing/2014/main" id="{1F2B70D1-DBE7-A246-8F97-2E5595CA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739" y="3191822"/>
            <a:ext cx="1456450" cy="14564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12357" y="1819549"/>
            <a:ext cx="1730474"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Static</a:t>
            </a:r>
            <a:r>
              <a:rPr lang="en-US" sz="2400" dirty="0">
                <a:solidFill>
                  <a:schemeClr val="tx1"/>
                </a:solidFill>
              </a:rPr>
              <a:t> Shape</a:t>
            </a:r>
            <a:br>
              <a:rPr lang="en-US" sz="2400" dirty="0">
                <a:solidFill>
                  <a:schemeClr val="tx1"/>
                </a:solidFill>
              </a:rPr>
            </a:br>
            <a:r>
              <a:rPr lang="en-US" sz="2400" dirty="0">
                <a:solidFill>
                  <a:schemeClr val="tx1"/>
                </a:solidFill>
              </a:rPr>
              <a:t>Description</a:t>
            </a: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6365163" y="3198167"/>
            <a:ext cx="1824860"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flipH="1">
            <a:off x="7277593" y="2650546"/>
            <a:ext cx="1"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46" name="Slide Number Placeholder 3">
            <a:extLst>
              <a:ext uri="{FF2B5EF4-FFF2-40B4-BE49-F238E27FC236}">
                <a16:creationId xmlns:a16="http://schemas.microsoft.com/office/drawing/2014/main" id="{92D01A9C-8C91-C749-9ACA-3C0F52A85676}"/>
              </a:ext>
            </a:extLst>
          </p:cNvPr>
          <p:cNvSpPr>
            <a:spLocks noGrp="1"/>
          </p:cNvSpPr>
          <p:nvPr>
            <p:ph type="sldNum" sz="quarter" idx="12"/>
          </p:nvPr>
        </p:nvSpPr>
        <p:spPr>
          <a:xfrm>
            <a:off x="8610600" y="6356350"/>
            <a:ext cx="2743200" cy="365125"/>
          </a:xfrm>
        </p:spPr>
        <p:txBody>
          <a:bodyPr/>
          <a:lstStyle/>
          <a:p>
            <a:fld id="{4203DC2D-C25B-734F-BE1C-6BEFD5867AB0}" type="slidenum">
              <a:rPr lang="en-US" smtClean="0"/>
              <a:t>28</a:t>
            </a:fld>
            <a:endParaRPr lang="en-US"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B1F18828-BCE0-1E4F-BF74-C9241614C46D}"/>
                  </a:ext>
                </a:extLst>
              </p:cNvPr>
              <p:cNvSpPr/>
              <p:nvPr/>
            </p:nvSpPr>
            <p:spPr>
              <a:xfrm>
                <a:off x="4500418" y="4769031"/>
                <a:ext cx="5400000" cy="187285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1600" i="1" smtClean="0">
                            <a:solidFill>
                              <a:srgbClr val="24292E"/>
                            </a:solidFill>
                            <a:latin typeface="Cambria Math" panose="02040503050406030204" pitchFamily="18" charset="0"/>
                          </a:rPr>
                        </m:ctrlPr>
                      </m:dPr>
                      <m:e>
                        <m:r>
                          <a:rPr lang="en-US" sz="1600" b="0" i="1" smtClean="0">
                            <a:solidFill>
                              <a:srgbClr val="24292E"/>
                            </a:solidFill>
                            <a:latin typeface="Cambria Math" panose="02040503050406030204" pitchFamily="18" charset="0"/>
                          </a:rPr>
                          <m:t>50</m:t>
                        </m:r>
                        <m:r>
                          <m:rPr>
                            <m:lit/>
                          </m:rPr>
                          <a:rPr lang="en-US" sz="1600" b="0" i="1" smtClean="0">
                            <a:solidFill>
                              <a:srgbClr val="24292E"/>
                            </a:solidFill>
                            <a:latin typeface="Cambria Math" panose="02040503050406030204" pitchFamily="18" charset="0"/>
                          </a:rPr>
                          <m:t>/</m:t>
                        </m:r>
                        <m:r>
                          <a:rPr lang="en-US" sz="16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i="1" dirty="0" smtClean="0">
                        <a:solidFill>
                          <a:srgbClr val="00B050"/>
                        </a:solidFill>
                        <a:latin typeface="Cambria Math" panose="02040503050406030204" pitchFamily="18" charset="0"/>
                      </a:rPr>
                      <m:t>𝑡</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t>
                </a:r>
                <a:r>
                  <a:rPr lang="en-US" sz="1600" strike="sngStrike" dirty="0">
                    <a:solidFill>
                      <a:srgbClr val="00B050"/>
                    </a:solidFill>
                    <a:latin typeface="Menlo" panose="020B0609030804020204" pitchFamily="49" charset="0"/>
                  </a:rPr>
                  <a:t>if (</a:t>
                </a:r>
                <a14:m>
                  <m:oMath xmlns:m="http://schemas.openxmlformats.org/officeDocument/2006/math">
                    <m:r>
                      <a:rPr lang="en-US" sz="1600" b="0" i="1" strike="sngStrike" smtClean="0">
                        <a:solidFill>
                          <a:srgbClr val="00B050"/>
                        </a:solidFill>
                        <a:latin typeface="Cambria Math" panose="02040503050406030204" pitchFamily="18" charset="0"/>
                      </a:rPr>
                      <m:t>𝑖𝑜</m:t>
                    </m:r>
                    <m:r>
                      <a:rPr lang="en-US" sz="1600" b="0" i="1" strike="sngStrike" smtClean="0">
                        <a:solidFill>
                          <a:srgbClr val="00B050"/>
                        </a:solidFill>
                        <a:latin typeface="Cambria Math" panose="02040503050406030204" pitchFamily="18" charset="0"/>
                        <a:ea typeface="Cambria Math" panose="02040503050406030204" pitchFamily="18" charset="0"/>
                      </a:rPr>
                      <m:t>×</m:t>
                    </m:r>
                    <m:r>
                      <a:rPr lang="en-US" sz="1600" b="0" i="1" strike="sngStrike" smtClean="0">
                        <a:solidFill>
                          <a:srgbClr val="00B050"/>
                        </a:solidFill>
                        <a:latin typeface="Cambria Math" panose="02040503050406030204" pitchFamily="18" charset="0"/>
                        <a:ea typeface="Cambria Math" panose="02040503050406030204" pitchFamily="18" charset="0"/>
                      </a:rPr>
                      <m:t>𝑡</m:t>
                    </m:r>
                    <m:r>
                      <a:rPr lang="en-US" sz="1600" b="0" i="1" strike="sngStrike" smtClean="0">
                        <a:solidFill>
                          <a:srgbClr val="00B050"/>
                        </a:solidFill>
                        <a:latin typeface="Cambria Math" panose="02040503050406030204" pitchFamily="18" charset="0"/>
                        <a:ea typeface="Cambria Math" panose="02040503050406030204" pitchFamily="18" charset="0"/>
                      </a:rPr>
                      <m:t>+</m:t>
                    </m:r>
                    <m:r>
                      <a:rPr lang="en-US" sz="1600" b="0" i="1" strike="sngStrike" smtClean="0">
                        <a:solidFill>
                          <a:srgbClr val="00B050"/>
                        </a:solidFill>
                        <a:latin typeface="Cambria Math" panose="02040503050406030204" pitchFamily="18" charset="0"/>
                        <a:ea typeface="Cambria Math" panose="02040503050406030204" pitchFamily="18" charset="0"/>
                      </a:rPr>
                      <m:t>𝑖𝑖</m:t>
                    </m:r>
                    <m:r>
                      <a:rPr lang="en-US" sz="1600" b="0" i="1" strike="sngStrike" smtClean="0">
                        <a:solidFill>
                          <a:srgbClr val="00B050"/>
                        </a:solidFill>
                        <a:latin typeface="Cambria Math" panose="02040503050406030204" pitchFamily="18" charset="0"/>
                        <a:ea typeface="Cambria Math" panose="02040503050406030204" pitchFamily="18" charset="0"/>
                      </a:rPr>
                      <m:t>&lt;50</m:t>
                    </m:r>
                  </m:oMath>
                </a14:m>
                <a:r>
                  <a:rPr lang="en-US" sz="1600" strike="sngStrike" dirty="0">
                    <a:solidFill>
                      <a:srgbClr val="00B050"/>
                    </a:solidFill>
                    <a:latin typeface="Menlo" panose="020B0609030804020204" pitchFamily="49" charset="0"/>
                  </a:rPr>
                  <a:t>)</a:t>
                </a:r>
                <a:r>
                  <a:rPr lang="en-US" sz="1600" dirty="0">
                    <a:solidFill>
                      <a:srgbClr val="24292E"/>
                    </a:solidFill>
                    <a:latin typeface="Menlo" panose="020B0609030804020204" pitchFamily="49" charset="0"/>
                  </a:rPr>
                  <a:t> A[</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22" name="Rounded Rectangle 21">
                <a:extLst>
                  <a:ext uri="{FF2B5EF4-FFF2-40B4-BE49-F238E27FC236}">
                    <a16:creationId xmlns:a16="http://schemas.microsoft.com/office/drawing/2014/main" id="{B1F18828-BCE0-1E4F-BF74-C9241614C46D}"/>
                  </a:ext>
                </a:extLst>
              </p:cNvPr>
              <p:cNvSpPr>
                <a:spLocks noRot="1" noChangeAspect="1" noMove="1" noResize="1" noEditPoints="1" noAdjustHandles="1" noChangeArrowheads="1" noChangeShapeType="1" noTextEdit="1"/>
              </p:cNvSpPr>
              <p:nvPr/>
            </p:nvSpPr>
            <p:spPr>
              <a:xfrm>
                <a:off x="4500418" y="4769031"/>
                <a:ext cx="5400000" cy="1872853"/>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08C7905-CB82-DC4C-9DED-8AB699D6788F}"/>
                  </a:ext>
                </a:extLst>
              </p:cNvPr>
              <p:cNvSpPr txBox="1"/>
              <p:nvPr/>
            </p:nvSpPr>
            <p:spPr>
              <a:xfrm>
                <a:off x="7200418" y="6077247"/>
                <a:ext cx="2345579" cy="461665"/>
              </a:xfrm>
              <a:prstGeom prst="rect">
                <a:avLst/>
              </a:prstGeom>
              <a:noFill/>
              <a:ln w="38100">
                <a:solidFill>
                  <a:srgbClr val="00B050"/>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rgbClr val="00B050"/>
                          </a:solidFill>
                          <a:latin typeface="Cambria Math" panose="02040503050406030204" pitchFamily="18" charset="0"/>
                        </a:rPr>
                        <m:t>𝑡</m:t>
                      </m:r>
                      <m:r>
                        <a:rPr lang="en-US" sz="2400" b="0" i="1" smtClean="0">
                          <a:solidFill>
                            <a:srgbClr val="00B050"/>
                          </a:solidFill>
                          <a:latin typeface="Cambria Math" panose="02040503050406030204" pitchFamily="18" charset="0"/>
                          <a:ea typeface="Cambria Math" panose="02040503050406030204" pitchFamily="18" charset="0"/>
                        </a:rPr>
                        <m:t>∈</m:t>
                      </m:r>
                      <m:d>
                        <m:dPr>
                          <m:begChr m:val="{"/>
                          <m:endChr m:val="}"/>
                          <m:ctrlPr>
                            <a:rPr lang="en-US" sz="2400" b="0" i="1" smtClean="0">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2, 5, 10, 25</m:t>
                          </m:r>
                        </m:e>
                      </m:d>
                    </m:oMath>
                  </m:oMathPara>
                </a14:m>
                <a:endParaRPr lang="en-US" sz="2400" dirty="0">
                  <a:solidFill>
                    <a:srgbClr val="00B050"/>
                  </a:solidFill>
                </a:endParaRPr>
              </a:p>
            </p:txBody>
          </p:sp>
        </mc:Choice>
        <mc:Fallback xmlns="">
          <p:sp>
            <p:nvSpPr>
              <p:cNvPr id="23" name="TextBox 22">
                <a:extLst>
                  <a:ext uri="{FF2B5EF4-FFF2-40B4-BE49-F238E27FC236}">
                    <a16:creationId xmlns:a16="http://schemas.microsoft.com/office/drawing/2014/main" id="{408C7905-CB82-DC4C-9DED-8AB699D6788F}"/>
                  </a:ext>
                </a:extLst>
              </p:cNvPr>
              <p:cNvSpPr txBox="1">
                <a:spLocks noRot="1" noChangeAspect="1" noMove="1" noResize="1" noEditPoints="1" noAdjustHandles="1" noChangeArrowheads="1" noChangeShapeType="1" noTextEdit="1"/>
              </p:cNvSpPr>
              <p:nvPr/>
            </p:nvSpPr>
            <p:spPr>
              <a:xfrm>
                <a:off x="7200418" y="6077247"/>
                <a:ext cx="2345579" cy="461665"/>
              </a:xfrm>
              <a:prstGeom prst="rect">
                <a:avLst/>
              </a:prstGeom>
              <a:blipFill>
                <a:blip r:embed="rId5"/>
                <a:stretch>
                  <a:fillRect/>
                </a:stretch>
              </a:blipFill>
              <a:ln w="38100">
                <a:solidFill>
                  <a:srgbClr val="00B050"/>
                </a:solidFill>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EC38978A-CDA9-8548-B367-27CEC43B9710}"/>
              </a:ext>
            </a:extLst>
          </p:cNvPr>
          <p:cNvSpPr/>
          <p:nvPr/>
        </p:nvSpPr>
        <p:spPr>
          <a:xfrm>
            <a:off x="6576704" y="4538197"/>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p:sp>
        <p:nvSpPr>
          <p:cNvPr id="28" name="Cloud Callout 27">
            <a:extLst>
              <a:ext uri="{FF2B5EF4-FFF2-40B4-BE49-F238E27FC236}">
                <a16:creationId xmlns:a16="http://schemas.microsoft.com/office/drawing/2014/main" id="{2DC39ED9-1249-1147-8716-503680C3E187}"/>
              </a:ext>
            </a:extLst>
          </p:cNvPr>
          <p:cNvSpPr/>
          <p:nvPr/>
        </p:nvSpPr>
        <p:spPr>
          <a:xfrm>
            <a:off x="3169831" y="3715041"/>
            <a:ext cx="3906982" cy="1264980"/>
          </a:xfrm>
          <a:prstGeom prst="cloudCallout">
            <a:avLst>
              <a:gd name="adj1" fmla="val -49697"/>
              <a:gd name="adj2" fmla="val -38922"/>
            </a:avLst>
          </a:prstGeom>
          <a:ln w="38100"/>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en-US" sz="2400" dirty="0"/>
              <a:t>Limit the candidates to </a:t>
            </a:r>
            <a:r>
              <a:rPr lang="en-US" sz="2400" b="1" dirty="0"/>
              <a:t>perfect factors</a:t>
            </a:r>
            <a:endParaRPr lang="en-US" sz="2400" dirty="0"/>
          </a:p>
        </p:txBody>
      </p:sp>
    </p:spTree>
    <p:extLst>
      <p:ext uri="{BB962C8B-B14F-4D97-AF65-F5344CB8AC3E}">
        <p14:creationId xmlns:p14="http://schemas.microsoft.com/office/powerpoint/2010/main" val="329089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BE111F-8F08-6B4F-B710-A921E428E985}"/>
              </a:ext>
            </a:extLst>
          </p:cNvPr>
          <p:cNvSpPr>
            <a:spLocks noGrp="1"/>
          </p:cNvSpPr>
          <p:nvPr>
            <p:ph type="title"/>
          </p:nvPr>
        </p:nvSpPr>
        <p:spPr/>
        <p:txBody>
          <a:bodyPr/>
          <a:lstStyle/>
          <a:p>
            <a:r>
              <a:rPr lang="en-US" dirty="0"/>
              <a:t>Auto-Scheduler System Overview</a:t>
            </a:r>
          </a:p>
        </p:txBody>
      </p:sp>
      <p:sp>
        <p:nvSpPr>
          <p:cNvPr id="9" name="Content Placeholder 8">
            <a:extLst>
              <a:ext uri="{FF2B5EF4-FFF2-40B4-BE49-F238E27FC236}">
                <a16:creationId xmlns:a16="http://schemas.microsoft.com/office/drawing/2014/main" id="{5DAAC26C-25A7-6441-BE2C-00165239EAFC}"/>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A1557A21-8B95-BC48-B9EB-A52F76A09355}"/>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6" name="Rectangle 5">
            <a:extLst>
              <a:ext uri="{FF2B5EF4-FFF2-40B4-BE49-F238E27FC236}">
                <a16:creationId xmlns:a16="http://schemas.microsoft.com/office/drawing/2014/main" id="{11D53A4B-382C-2B41-AAA1-20246B8448C7}"/>
              </a:ext>
            </a:extLst>
          </p:cNvPr>
          <p:cNvSpPr/>
          <p:nvPr/>
        </p:nvSpPr>
        <p:spPr>
          <a:xfrm>
            <a:off x="6412357" y="1819549"/>
            <a:ext cx="1730474"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Static</a:t>
            </a:r>
            <a:r>
              <a:rPr lang="en-US" sz="2400" dirty="0">
                <a:solidFill>
                  <a:schemeClr val="tx1"/>
                </a:solidFill>
              </a:rPr>
              <a:t> Shape</a:t>
            </a:r>
            <a:br>
              <a:rPr lang="en-US" sz="2400" dirty="0">
                <a:solidFill>
                  <a:schemeClr val="tx1"/>
                </a:solidFill>
              </a:rPr>
            </a:br>
            <a:r>
              <a:rPr lang="en-US" sz="2400" dirty="0">
                <a:solidFill>
                  <a:schemeClr val="tx1"/>
                </a:solidFill>
              </a:rPr>
              <a:t>Description</a:t>
            </a:r>
          </a:p>
        </p:txBody>
      </p:sp>
      <p:pic>
        <p:nvPicPr>
          <p:cNvPr id="15" name="Picture 2">
            <a:extLst>
              <a:ext uri="{FF2B5EF4-FFF2-40B4-BE49-F238E27FC236}">
                <a16:creationId xmlns:a16="http://schemas.microsoft.com/office/drawing/2014/main" id="{E14A659F-F63B-634A-9960-554AF7BF4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E7DC9A4-F021-AA47-A46F-0C562D0D0114}"/>
              </a:ext>
            </a:extLst>
          </p:cNvPr>
          <p:cNvSpPr/>
          <p:nvPr/>
        </p:nvSpPr>
        <p:spPr>
          <a:xfrm>
            <a:off x="5178786" y="3198167"/>
            <a:ext cx="4197624"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Shape-Dependent</a:t>
            </a:r>
            <a:r>
              <a:rPr lang="en-US" sz="2400" dirty="0">
                <a:solidFill>
                  <a:schemeClr val="tx1"/>
                </a:solidFill>
              </a:rPr>
              <a:t> Search Space</a:t>
            </a:r>
          </a:p>
        </p:txBody>
      </p:sp>
      <p:cxnSp>
        <p:nvCxnSpPr>
          <p:cNvPr id="18" name="Straight Arrow Connector 17">
            <a:extLst>
              <a:ext uri="{FF2B5EF4-FFF2-40B4-BE49-F238E27FC236}">
                <a16:creationId xmlns:a16="http://schemas.microsoft.com/office/drawing/2014/main" id="{1E23D9AA-1FC2-D546-9D2A-44142A6BC65E}"/>
              </a:ext>
            </a:extLst>
          </p:cNvPr>
          <p:cNvCxnSpPr>
            <a:stCxn id="6" idx="2"/>
            <a:endCxn id="16" idx="0"/>
          </p:cNvCxnSpPr>
          <p:nvPr/>
        </p:nvCxnSpPr>
        <p:spPr>
          <a:xfrm>
            <a:off x="7277594" y="2650546"/>
            <a:ext cx="4" cy="547621"/>
          </a:xfrm>
          <a:prstGeom prst="straightConnector1">
            <a:avLst/>
          </a:prstGeom>
          <a:ln w="57150">
            <a:headEnd type="none" w="med" len="med"/>
            <a:tailEnd type="triangle" w="lg" len="sm"/>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910C1698-9748-3A48-98FE-11EE2CC35319}"/>
              </a:ext>
            </a:extLst>
          </p:cNvPr>
          <p:cNvCxnSpPr>
            <a:cxnSpLocks/>
            <a:stCxn id="2"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0FB2A89-93CE-774D-8FD0-3F75B660FEFB}"/>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D46D70-3CD8-DF48-823E-85C2107393E6}"/>
              </a:ext>
            </a:extLst>
          </p:cNvPr>
          <p:cNvSpPr txBox="1"/>
          <p:nvPr/>
        </p:nvSpPr>
        <p:spPr>
          <a:xfrm>
            <a:off x="2205020" y="2809534"/>
            <a:ext cx="2446182" cy="523220"/>
          </a:xfrm>
          <a:prstGeom prst="rect">
            <a:avLst/>
          </a:prstGeom>
          <a:noFill/>
        </p:spPr>
        <p:txBody>
          <a:bodyPr wrap="none" rtlCol="0">
            <a:spAutoFit/>
          </a:bodyPr>
          <a:lstStyle/>
          <a:p>
            <a:r>
              <a:rPr lang="en-US" sz="2800" dirty="0"/>
              <a:t>Auto-Scheduler</a:t>
            </a:r>
          </a:p>
        </p:txBody>
      </p:sp>
      <p:sp>
        <p:nvSpPr>
          <p:cNvPr id="46" name="Slide Number Placeholder 3">
            <a:extLst>
              <a:ext uri="{FF2B5EF4-FFF2-40B4-BE49-F238E27FC236}">
                <a16:creationId xmlns:a16="http://schemas.microsoft.com/office/drawing/2014/main" id="{92D01A9C-8C91-C749-9ACA-3C0F52A85676}"/>
              </a:ext>
            </a:extLst>
          </p:cNvPr>
          <p:cNvSpPr>
            <a:spLocks noGrp="1"/>
          </p:cNvSpPr>
          <p:nvPr>
            <p:ph type="sldNum" sz="quarter" idx="12"/>
          </p:nvPr>
        </p:nvSpPr>
        <p:spPr>
          <a:xfrm>
            <a:off x="8610600" y="6356350"/>
            <a:ext cx="2743200" cy="365125"/>
          </a:xfrm>
        </p:spPr>
        <p:txBody>
          <a:bodyPr/>
          <a:lstStyle/>
          <a:p>
            <a:fld id="{4203DC2D-C25B-734F-BE1C-6BEFD5867AB0}" type="slidenum">
              <a:rPr lang="en-US" smtClean="0"/>
              <a:t>29</a:t>
            </a:fld>
            <a:endParaRPr lang="en-US" dirty="0"/>
          </a:p>
        </p:txBody>
      </p:sp>
      <p:sp>
        <p:nvSpPr>
          <p:cNvPr id="19" name="Rectangle 18">
            <a:extLst>
              <a:ext uri="{FF2B5EF4-FFF2-40B4-BE49-F238E27FC236}">
                <a16:creationId xmlns:a16="http://schemas.microsoft.com/office/drawing/2014/main" id="{85AD79BC-69DD-6F4E-9CBC-C9DFAF2CD3CD}"/>
              </a:ext>
            </a:extLst>
          </p:cNvPr>
          <p:cNvSpPr/>
          <p:nvPr/>
        </p:nvSpPr>
        <p:spPr>
          <a:xfrm>
            <a:off x="3485748" y="3769974"/>
            <a:ext cx="2694712" cy="4616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Learned Cost Model</a:t>
            </a:r>
          </a:p>
        </p:txBody>
      </p:sp>
      <p:sp>
        <p:nvSpPr>
          <p:cNvPr id="21" name="Rectangle 20">
            <a:extLst>
              <a:ext uri="{FF2B5EF4-FFF2-40B4-BE49-F238E27FC236}">
                <a16:creationId xmlns:a16="http://schemas.microsoft.com/office/drawing/2014/main" id="{2FCBCB63-7F51-F646-8292-DF032935423F}"/>
              </a:ext>
            </a:extLst>
          </p:cNvPr>
          <p:cNvSpPr/>
          <p:nvPr/>
        </p:nvSpPr>
        <p:spPr>
          <a:xfrm>
            <a:off x="6048635" y="4992958"/>
            <a:ext cx="245791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High-Performance</a:t>
            </a:r>
            <a:br>
              <a:rPr lang="en-US" sz="2400" dirty="0">
                <a:solidFill>
                  <a:schemeClr val="tx1"/>
                </a:solidFill>
              </a:rPr>
            </a:br>
            <a:r>
              <a:rPr lang="en-US" sz="2400" dirty="0">
                <a:solidFill>
                  <a:schemeClr val="tx1"/>
                </a:solidFill>
              </a:rPr>
              <a:t>Schedule</a:t>
            </a:r>
          </a:p>
        </p:txBody>
      </p:sp>
      <p:cxnSp>
        <p:nvCxnSpPr>
          <p:cNvPr id="23" name="Straight Arrow Connector 22">
            <a:extLst>
              <a:ext uri="{FF2B5EF4-FFF2-40B4-BE49-F238E27FC236}">
                <a16:creationId xmlns:a16="http://schemas.microsoft.com/office/drawing/2014/main" id="{1DF12301-6FAD-CD40-94D3-45ACFCBC0F38}"/>
              </a:ext>
            </a:extLst>
          </p:cNvPr>
          <p:cNvCxnSpPr>
            <a:cxnSpLocks/>
          </p:cNvCxnSpPr>
          <p:nvPr/>
        </p:nvCxnSpPr>
        <p:spPr>
          <a:xfrm>
            <a:off x="7277593" y="3824790"/>
            <a:ext cx="0" cy="1008467"/>
          </a:xfrm>
          <a:prstGeom prst="straightConnector1">
            <a:avLst/>
          </a:prstGeom>
          <a:ln w="38100">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74179C7-43E5-1641-B056-D638A7D08B06}"/>
              </a:ext>
            </a:extLst>
          </p:cNvPr>
          <p:cNvCxnSpPr>
            <a:cxnSpLocks/>
            <a:stCxn id="19" idx="3"/>
          </p:cNvCxnSpPr>
          <p:nvPr/>
        </p:nvCxnSpPr>
        <p:spPr>
          <a:xfrm flipV="1">
            <a:off x="6180460" y="4000806"/>
            <a:ext cx="1097133" cy="1"/>
          </a:xfrm>
          <a:prstGeom prst="straightConnector1">
            <a:avLst/>
          </a:prstGeom>
          <a:ln w="381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D4285B-E2C6-A24D-908A-3F2ACE0B22ED}"/>
              </a:ext>
            </a:extLst>
          </p:cNvPr>
          <p:cNvSpPr txBox="1"/>
          <p:nvPr/>
        </p:nvSpPr>
        <p:spPr>
          <a:xfrm>
            <a:off x="6180459" y="4000274"/>
            <a:ext cx="926857" cy="461665"/>
          </a:xfrm>
          <a:prstGeom prst="rect">
            <a:avLst/>
          </a:prstGeom>
          <a:noFill/>
        </p:spPr>
        <p:txBody>
          <a:bodyPr wrap="none" rtlCol="0">
            <a:spAutoFit/>
          </a:bodyPr>
          <a:lstStyle/>
          <a:p>
            <a:r>
              <a:rPr lang="en-US" sz="2400" dirty="0"/>
              <a:t>Guide</a:t>
            </a:r>
          </a:p>
        </p:txBody>
      </p:sp>
    </p:spTree>
    <p:extLst>
      <p:ext uri="{BB962C8B-B14F-4D97-AF65-F5344CB8AC3E}">
        <p14:creationId xmlns:p14="http://schemas.microsoft.com/office/powerpoint/2010/main" val="36425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9391-7730-E84E-A543-699AD0AF62BC}"/>
              </a:ext>
            </a:extLst>
          </p:cNvPr>
          <p:cNvSpPr>
            <a:spLocks noGrp="1"/>
          </p:cNvSpPr>
          <p:nvPr>
            <p:ph type="title"/>
          </p:nvPr>
        </p:nvSpPr>
        <p:spPr/>
        <p:txBody>
          <a:bodyPr/>
          <a:lstStyle/>
          <a:p>
            <a:r>
              <a:rPr lang="en-US" dirty="0"/>
              <a:t>Why Machine Learning Compilers?</a:t>
            </a:r>
          </a:p>
        </p:txBody>
      </p:sp>
      <p:sp>
        <p:nvSpPr>
          <p:cNvPr id="3" name="Content Placeholder 2">
            <a:extLst>
              <a:ext uri="{FF2B5EF4-FFF2-40B4-BE49-F238E27FC236}">
                <a16:creationId xmlns:a16="http://schemas.microsoft.com/office/drawing/2014/main" id="{BEA93C2F-D9D8-464A-A416-2CAA8D635F37}"/>
              </a:ext>
            </a:extLst>
          </p:cNvPr>
          <p:cNvSpPr>
            <a:spLocks noGrp="1"/>
          </p:cNvSpPr>
          <p:nvPr>
            <p:ph idx="1"/>
          </p:nvPr>
        </p:nvSpPr>
        <p:spPr/>
        <p:txBody>
          <a:bodyPr/>
          <a:lstStyle/>
          <a:p>
            <a:r>
              <a:rPr lang="en-US" dirty="0"/>
              <a:t>State-of-the-Art Machine Learning Frameworks Design:</a:t>
            </a:r>
          </a:p>
        </p:txBody>
      </p:sp>
      <p:sp>
        <p:nvSpPr>
          <p:cNvPr id="4" name="Slide Number Placeholder 3">
            <a:extLst>
              <a:ext uri="{FF2B5EF4-FFF2-40B4-BE49-F238E27FC236}">
                <a16:creationId xmlns:a16="http://schemas.microsoft.com/office/drawing/2014/main" id="{F7590398-6E6A-0844-9C06-34655DDAFF01}"/>
              </a:ext>
            </a:extLst>
          </p:cNvPr>
          <p:cNvSpPr>
            <a:spLocks noGrp="1"/>
          </p:cNvSpPr>
          <p:nvPr>
            <p:ph type="sldNum" sz="quarter" idx="12"/>
          </p:nvPr>
        </p:nvSpPr>
        <p:spPr/>
        <p:txBody>
          <a:bodyPr/>
          <a:lstStyle/>
          <a:p>
            <a:fld id="{4203DC2D-C25B-734F-BE1C-6BEFD5867AB0}" type="slidenum">
              <a:rPr lang="en-US" smtClean="0"/>
              <a:t>3</a:t>
            </a:fld>
            <a:endParaRPr lang="en-US"/>
          </a:p>
        </p:txBody>
      </p:sp>
      <p:sp>
        <p:nvSpPr>
          <p:cNvPr id="39" name="Rounded Rectangle 38">
            <a:extLst>
              <a:ext uri="{FF2B5EF4-FFF2-40B4-BE49-F238E27FC236}">
                <a16:creationId xmlns:a16="http://schemas.microsoft.com/office/drawing/2014/main" id="{2FB23A25-5B4D-DC42-A200-98F541538E5C}"/>
              </a:ext>
            </a:extLst>
          </p:cNvPr>
          <p:cNvSpPr/>
          <p:nvPr/>
        </p:nvSpPr>
        <p:spPr>
          <a:xfrm>
            <a:off x="1145310" y="3231885"/>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Python Programming Front-end</a:t>
            </a:r>
          </a:p>
        </p:txBody>
      </p:sp>
      <p:sp>
        <p:nvSpPr>
          <p:cNvPr id="40" name="Rounded Rectangle 39">
            <a:extLst>
              <a:ext uri="{FF2B5EF4-FFF2-40B4-BE49-F238E27FC236}">
                <a16:creationId xmlns:a16="http://schemas.microsoft.com/office/drawing/2014/main" id="{6102D786-D14A-2748-A439-A4A9115D4852}"/>
              </a:ext>
            </a:extLst>
          </p:cNvPr>
          <p:cNvSpPr/>
          <p:nvPr/>
        </p:nvSpPr>
        <p:spPr>
          <a:xfrm>
            <a:off x="1145310" y="398003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 Framework Core</a:t>
            </a:r>
          </a:p>
        </p:txBody>
      </p:sp>
      <p:sp>
        <p:nvSpPr>
          <p:cNvPr id="41" name="Rounded Rectangle 40">
            <a:extLst>
              <a:ext uri="{FF2B5EF4-FFF2-40B4-BE49-F238E27FC236}">
                <a16:creationId xmlns:a16="http://schemas.microsoft.com/office/drawing/2014/main" id="{2A0532BB-BA57-2D4D-AA15-02B6F5B5ED40}"/>
              </a:ext>
            </a:extLst>
          </p:cNvPr>
          <p:cNvSpPr/>
          <p:nvPr/>
        </p:nvSpPr>
        <p:spPr>
          <a:xfrm>
            <a:off x="1145310" y="4728175"/>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Vendor APIs &amp; Libraries</a:t>
            </a:r>
          </a:p>
        </p:txBody>
      </p:sp>
      <p:sp>
        <p:nvSpPr>
          <p:cNvPr id="42" name="Rounded Rectangle 41">
            <a:extLst>
              <a:ext uri="{FF2B5EF4-FFF2-40B4-BE49-F238E27FC236}">
                <a16:creationId xmlns:a16="http://schemas.microsoft.com/office/drawing/2014/main" id="{6339F160-5455-0F47-B224-46C488F5FF46}"/>
              </a:ext>
            </a:extLst>
          </p:cNvPr>
          <p:cNvSpPr/>
          <p:nvPr/>
        </p:nvSpPr>
        <p:spPr>
          <a:xfrm>
            <a:off x="1145310" y="547632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Hardware Architectures</a:t>
            </a:r>
          </a:p>
        </p:txBody>
      </p:sp>
      <p:pic>
        <p:nvPicPr>
          <p:cNvPr id="43" name="Picture 2" descr="TensorFlow - Wikipedia">
            <a:extLst>
              <a:ext uri="{FF2B5EF4-FFF2-40B4-BE49-F238E27FC236}">
                <a16:creationId xmlns:a16="http://schemas.microsoft.com/office/drawing/2014/main" id="{1F255D67-00A9-F24C-8453-4BFDFD1FE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10" y="2257979"/>
            <a:ext cx="1006763" cy="83896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PyTorch tutorial distilled. Migrating from TensorFlow to PyTorch | by  Illarion Khlestov | Towards Data Science">
            <a:extLst>
              <a:ext uri="{FF2B5EF4-FFF2-40B4-BE49-F238E27FC236}">
                <a16:creationId xmlns:a16="http://schemas.microsoft.com/office/drawing/2014/main" id="{D8EC60D2-C399-EE49-A535-ED39D9F9D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073" y="2429509"/>
            <a:ext cx="1859395" cy="5047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GitHub - apache/incubator-mxnet: Lightweight, Portable, Flexible  Distributed/Mobile Deep Learning with Dynamic, Mutation-aware Dataflow Dep  Scheduler; for Python, R, Julia, Scala, Go, Javascript and more">
            <a:extLst>
              <a:ext uri="{FF2B5EF4-FFF2-40B4-BE49-F238E27FC236}">
                <a16:creationId xmlns:a16="http://schemas.microsoft.com/office/drawing/2014/main" id="{2A58585A-6C5B-714D-B960-54A99D3C0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468" y="2360300"/>
            <a:ext cx="1859395" cy="6343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Baidu PaddlePaddle DL Framework &amp; Huawei Kirin SoC: A Formidable  Partnership | by Synced | SyncedReview | Medium">
            <a:extLst>
              <a:ext uri="{FF2B5EF4-FFF2-40B4-BE49-F238E27FC236}">
                <a16:creationId xmlns:a16="http://schemas.microsoft.com/office/drawing/2014/main" id="{42382484-393C-6144-95E5-3C6122732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863" y="2289652"/>
            <a:ext cx="2850573" cy="7756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GitHub - oneapi-src/oneDNN: oneAPI Deep Neural Network Library (oneDNN)">
            <a:extLst>
              <a:ext uri="{FF2B5EF4-FFF2-40B4-BE49-F238E27FC236}">
                <a16:creationId xmlns:a16="http://schemas.microsoft.com/office/drawing/2014/main" id="{1E089C31-5DD2-8F4E-8110-8AAF37137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274" y="4774052"/>
            <a:ext cx="624109" cy="6563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CUDA - Wikipedia">
            <a:extLst>
              <a:ext uri="{FF2B5EF4-FFF2-40B4-BE49-F238E27FC236}">
                <a16:creationId xmlns:a16="http://schemas.microsoft.com/office/drawing/2014/main" id="{CE930CC2-4CB4-904C-9684-DDC723FBC3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582" y="4781840"/>
            <a:ext cx="1077768" cy="65262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Tensor Ops Made Easier in cuDNN | NVIDIA Developer Blog">
            <a:extLst>
              <a:ext uri="{FF2B5EF4-FFF2-40B4-BE49-F238E27FC236}">
                <a16:creationId xmlns:a16="http://schemas.microsoft.com/office/drawing/2014/main" id="{3EC923F9-F8D6-7C4C-A6DB-F52D633124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350" y="4843832"/>
            <a:ext cx="821535" cy="5281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AMD ROCm 1.5 Linux driver-stack is out - StreamHPC">
            <a:extLst>
              <a:ext uri="{FF2B5EF4-FFF2-40B4-BE49-F238E27FC236}">
                <a16:creationId xmlns:a16="http://schemas.microsoft.com/office/drawing/2014/main" id="{D2CDD7F7-EFF4-EA4E-B49C-A126EB3EB7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3314" y="4683899"/>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8" descr="Buy NVIDIA Graphics Cards | NVIDIA Store">
            <a:extLst>
              <a:ext uri="{FF2B5EF4-FFF2-40B4-BE49-F238E27FC236}">
                <a16:creationId xmlns:a16="http://schemas.microsoft.com/office/drawing/2014/main" id="{C2D9DADB-BEB4-C042-9282-69A821DF81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4619" y="5392101"/>
            <a:ext cx="1754908" cy="9099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Intel Core i5-10400 2.90GHZ CPU Grey buy and offers on Techinn">
            <a:extLst>
              <a:ext uri="{FF2B5EF4-FFF2-40B4-BE49-F238E27FC236}">
                <a16:creationId xmlns:a16="http://schemas.microsoft.com/office/drawing/2014/main" id="{FFF2AF1B-BF93-E64D-A497-4ACA8CA888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8980" y="5430442"/>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2" descr="Radeon™ RX 5700 XT Graphics | AMD">
            <a:extLst>
              <a:ext uri="{FF2B5EF4-FFF2-40B4-BE49-F238E27FC236}">
                <a16:creationId xmlns:a16="http://schemas.microsoft.com/office/drawing/2014/main" id="{C6F67B5C-1794-3C4F-BE89-DD8CA4CE66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6399" y="5430442"/>
            <a:ext cx="1610073" cy="90602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F891363D-497D-D04A-8500-31A0A494E66D}"/>
              </a:ext>
            </a:extLst>
          </p:cNvPr>
          <p:cNvSpPr txBox="1"/>
          <p:nvPr/>
        </p:nvSpPr>
        <p:spPr>
          <a:xfrm>
            <a:off x="7296149" y="3405903"/>
            <a:ext cx="2594813" cy="400110"/>
          </a:xfrm>
          <a:prstGeom prst="rect">
            <a:avLst/>
          </a:prstGeom>
          <a:solidFill>
            <a:schemeClr val="bg1"/>
          </a:solidFill>
        </p:spPr>
        <p:txBody>
          <a:bodyPr wrap="none" rtlCol="0">
            <a:spAutoFit/>
          </a:bodyPr>
          <a:lstStyle/>
          <a:p>
            <a:r>
              <a:rPr lang="en-US" sz="2000" dirty="0">
                <a:solidFill>
                  <a:schemeClr val="bg1">
                    <a:lumMod val="50000"/>
                  </a:schemeClr>
                </a:solidFill>
              </a:rPr>
              <a:t>define neural networks</a:t>
            </a:r>
          </a:p>
        </p:txBody>
      </p:sp>
      <p:sp>
        <p:nvSpPr>
          <p:cNvPr id="55" name="TextBox 54">
            <a:extLst>
              <a:ext uri="{FF2B5EF4-FFF2-40B4-BE49-F238E27FC236}">
                <a16:creationId xmlns:a16="http://schemas.microsoft.com/office/drawing/2014/main" id="{73F1A41A-5A10-9D40-8913-19E9CCE65724}"/>
              </a:ext>
            </a:extLst>
          </p:cNvPr>
          <p:cNvSpPr txBox="1"/>
          <p:nvPr/>
        </p:nvSpPr>
        <p:spPr>
          <a:xfrm>
            <a:off x="7296149" y="3999918"/>
            <a:ext cx="4149469" cy="707886"/>
          </a:xfrm>
          <a:prstGeom prst="rect">
            <a:avLst/>
          </a:prstGeom>
          <a:solidFill>
            <a:schemeClr val="bg1"/>
          </a:solidFill>
        </p:spPr>
        <p:txBody>
          <a:bodyPr wrap="none" rtlCol="0">
            <a:spAutoFit/>
          </a:bodyPr>
          <a:lstStyle/>
          <a:p>
            <a:r>
              <a:rPr lang="en-US" sz="2000" dirty="0">
                <a:solidFill>
                  <a:schemeClr val="bg1">
                    <a:lumMod val="50000"/>
                  </a:schemeClr>
                </a:solidFill>
              </a:rPr>
              <a:t>optimize graphs; schedule operators;  </a:t>
            </a:r>
            <a:br>
              <a:rPr lang="en-US" sz="2000" dirty="0">
                <a:solidFill>
                  <a:schemeClr val="bg1">
                    <a:lumMod val="50000"/>
                  </a:schemeClr>
                </a:solidFill>
              </a:rPr>
            </a:br>
            <a:r>
              <a:rPr lang="en-US" sz="2000" dirty="0">
                <a:solidFill>
                  <a:schemeClr val="bg1">
                    <a:lumMod val="50000"/>
                  </a:schemeClr>
                </a:solidFill>
              </a:rPr>
              <a:t>allocate hardware resources …</a:t>
            </a:r>
          </a:p>
        </p:txBody>
      </p:sp>
      <p:pic>
        <p:nvPicPr>
          <p:cNvPr id="56" name="Picture 2" descr="小肥柴10】微信表情- 来自微信表情商店，扫二维码下载表情">
            <a:extLst>
              <a:ext uri="{FF2B5EF4-FFF2-40B4-BE49-F238E27FC236}">
                <a16:creationId xmlns:a16="http://schemas.microsoft.com/office/drawing/2014/main" id="{CCA7E4CC-E694-9D47-A1FC-C92FC2A7AF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31187" y="2008042"/>
            <a:ext cx="1338839" cy="1338839"/>
          </a:xfrm>
          <a:prstGeom prst="rect">
            <a:avLst/>
          </a:prstGeom>
          <a:noFill/>
          <a:extLst>
            <a:ext uri="{909E8E84-426E-40DD-AFC4-6F175D3DCCD1}">
              <a14:hiddenFill xmlns:a14="http://schemas.microsoft.com/office/drawing/2010/main">
                <a:solidFill>
                  <a:srgbClr val="FFFFFF"/>
                </a:solidFill>
              </a14:hiddenFill>
            </a:ext>
          </a:extLst>
        </p:spPr>
      </p:pic>
      <p:sp>
        <p:nvSpPr>
          <p:cNvPr id="57" name="Cloud Callout 56">
            <a:extLst>
              <a:ext uri="{FF2B5EF4-FFF2-40B4-BE49-F238E27FC236}">
                <a16:creationId xmlns:a16="http://schemas.microsoft.com/office/drawing/2014/main" id="{25BCBB26-D464-8848-A0D1-551F2AD2E8D4}"/>
              </a:ext>
            </a:extLst>
          </p:cNvPr>
          <p:cNvSpPr/>
          <p:nvPr/>
        </p:nvSpPr>
        <p:spPr>
          <a:xfrm>
            <a:off x="8139705" y="1186646"/>
            <a:ext cx="3933345" cy="702766"/>
          </a:xfrm>
          <a:prstGeom prst="cloudCallout">
            <a:avLst>
              <a:gd name="adj1" fmla="val 13330"/>
              <a:gd name="adj2" fmla="val 67530"/>
            </a:avLst>
          </a:prstGeom>
          <a:ln w="38100"/>
        </p:spPr>
        <p:style>
          <a:lnRef idx="2">
            <a:schemeClr val="dk1"/>
          </a:lnRef>
          <a:fillRef idx="1">
            <a:schemeClr val="lt1"/>
          </a:fillRef>
          <a:effectRef idx="0">
            <a:schemeClr val="dk1"/>
          </a:effectRef>
          <a:fontRef idx="minor">
            <a:schemeClr val="dk1"/>
          </a:fontRef>
        </p:style>
        <p:txBody>
          <a:bodyPr wrap="none" lIns="0" rIns="0" rtlCol="0" anchor="ctr">
            <a:spAutoFit/>
          </a:bodyPr>
          <a:lstStyle/>
          <a:p>
            <a:pPr algn="ctr"/>
            <a:r>
              <a:rPr lang="en-US" sz="2400" dirty="0"/>
              <a:t>What can go </a:t>
            </a:r>
            <a:r>
              <a:rPr lang="en-US" sz="2400" b="1" dirty="0">
                <a:solidFill>
                  <a:srgbClr val="FF0000"/>
                </a:solidFill>
              </a:rPr>
              <a:t>wrong</a:t>
            </a:r>
            <a:r>
              <a:rPr lang="en-US" sz="2400" dirty="0"/>
              <a:t>?</a:t>
            </a:r>
          </a:p>
        </p:txBody>
      </p:sp>
    </p:spTree>
    <p:extLst>
      <p:ext uri="{BB962C8B-B14F-4D97-AF65-F5344CB8AC3E}">
        <p14:creationId xmlns:p14="http://schemas.microsoft.com/office/powerpoint/2010/main" val="38477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54" grpId="0" animBg="1"/>
      <p:bldP spid="55"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93AED2-B6AD-FA49-B39A-B554F8162BFB}"/>
              </a:ext>
            </a:extLst>
          </p:cNvPr>
          <p:cNvSpPr>
            <a:spLocks noGrp="1"/>
          </p:cNvSpPr>
          <p:nvPr>
            <p:ph type="title"/>
          </p:nvPr>
        </p:nvSpPr>
        <p:spPr/>
        <p:txBody>
          <a:bodyPr/>
          <a:lstStyle/>
          <a:p>
            <a:r>
              <a:rPr lang="en-US" dirty="0"/>
              <a:t>Challenges Faced by the Current System</a:t>
            </a:r>
          </a:p>
        </p:txBody>
      </p:sp>
      <p:sp>
        <p:nvSpPr>
          <p:cNvPr id="6" name="Content Placeholder 5">
            <a:extLst>
              <a:ext uri="{FF2B5EF4-FFF2-40B4-BE49-F238E27FC236}">
                <a16:creationId xmlns:a16="http://schemas.microsoft.com/office/drawing/2014/main" id="{4F68CB15-2847-E846-90F8-435FBDCCDB5D}"/>
              </a:ext>
            </a:extLst>
          </p:cNvPr>
          <p:cNvSpPr>
            <a:spLocks noGrp="1"/>
          </p:cNvSpPr>
          <p:nvPr>
            <p:ph sz="half" idx="1"/>
          </p:nvPr>
        </p:nvSpPr>
        <p:spPr/>
        <p:txBody>
          <a:bodyPr/>
          <a:lstStyle/>
          <a:p>
            <a:endParaRPr lang="en-US" sz="2400" dirty="0"/>
          </a:p>
          <a:p>
            <a:endParaRPr lang="en-US" sz="2400" dirty="0"/>
          </a:p>
          <a:p>
            <a:r>
              <a:rPr lang="en-US" sz="2400" dirty="0"/>
              <a:t>Challenge #1:</a:t>
            </a:r>
          </a:p>
          <a:p>
            <a:pPr lvl="1">
              <a:buClr>
                <a:schemeClr val="tx1"/>
              </a:buClr>
            </a:pPr>
            <a:r>
              <a:rPr lang="en-US" sz="2000" dirty="0">
                <a:solidFill>
                  <a:srgbClr val="FF0000"/>
                </a:solidFill>
              </a:rPr>
              <a:t>Hard to share schedules</a:t>
            </a:r>
            <a:r>
              <a:rPr lang="en-US" sz="2000" dirty="0"/>
              <a:t> across different shapes of the same operator.</a:t>
            </a:r>
          </a:p>
        </p:txBody>
      </p:sp>
      <p:sp>
        <p:nvSpPr>
          <p:cNvPr id="4" name="Slide Number Placeholder 3">
            <a:extLst>
              <a:ext uri="{FF2B5EF4-FFF2-40B4-BE49-F238E27FC236}">
                <a16:creationId xmlns:a16="http://schemas.microsoft.com/office/drawing/2014/main" id="{B85D66BC-5336-1D48-8BE8-79AA67312891}"/>
              </a:ext>
            </a:extLst>
          </p:cNvPr>
          <p:cNvSpPr>
            <a:spLocks noGrp="1"/>
          </p:cNvSpPr>
          <p:nvPr>
            <p:ph type="sldNum" sz="quarter" idx="12"/>
          </p:nvPr>
        </p:nvSpPr>
        <p:spPr/>
        <p:txBody>
          <a:bodyPr/>
          <a:lstStyle/>
          <a:p>
            <a:fld id="{4203DC2D-C25B-734F-BE1C-6BEFD5867AB0}" type="slidenum">
              <a:rPr lang="en-US" smtClean="0"/>
              <a:t>30</a:t>
            </a:fld>
            <a:endParaRPr lang="en-US"/>
          </a:p>
        </p:txBody>
      </p:sp>
      <p:pic>
        <p:nvPicPr>
          <p:cNvPr id="9" name="Picture 2" descr="小肥柴8 - Sticker 26">
            <a:extLst>
              <a:ext uri="{FF2B5EF4-FFF2-40B4-BE49-F238E27FC236}">
                <a16:creationId xmlns:a16="http://schemas.microsoft.com/office/drawing/2014/main" id="{D16F19F0-A988-8F4F-8117-0B4A04EB9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CC02723B-D3A5-F94B-BB74-4FD3D14D0FD8}"/>
                  </a:ext>
                </a:extLst>
              </p:cNvPr>
              <p:cNvSpPr/>
              <p:nvPr/>
            </p:nvSpPr>
            <p:spPr>
              <a:xfrm>
                <a:off x="838200" y="4035822"/>
                <a:ext cx="5400000" cy="193308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𝟓𝟎</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0" name="Rounded Rectangle 9">
                <a:extLst>
                  <a:ext uri="{FF2B5EF4-FFF2-40B4-BE49-F238E27FC236}">
                    <a16:creationId xmlns:a16="http://schemas.microsoft.com/office/drawing/2014/main" id="{CC02723B-D3A5-F94B-BB74-4FD3D14D0FD8}"/>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3"/>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EC3F52DC-B2A5-9848-ABB2-04807481A880}"/>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p:pic>
        <p:nvPicPr>
          <p:cNvPr id="28" name="Content Placeholder 27">
            <a:extLst>
              <a:ext uri="{FF2B5EF4-FFF2-40B4-BE49-F238E27FC236}">
                <a16:creationId xmlns:a16="http://schemas.microsoft.com/office/drawing/2014/main" id="{522C9367-A018-FA4B-8FFA-E0C45DBE0115}"/>
              </a:ext>
            </a:extLst>
          </p:cNvPr>
          <p:cNvPicPr>
            <a:picLocks noGrp="1" noChangeAspect="1"/>
          </p:cNvPicPr>
          <p:nvPr>
            <p:ph sz="half" idx="2"/>
          </p:nvPr>
        </p:nvPicPr>
        <p:blipFill>
          <a:blip r:embed="rId4"/>
          <a:stretch>
            <a:fillRect/>
          </a:stretch>
        </p:blipFill>
        <p:spPr>
          <a:xfrm>
            <a:off x="6172200" y="2501824"/>
            <a:ext cx="5181600" cy="2998939"/>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59FC586-3E71-074D-B7C8-AA0101E9483E}"/>
                  </a:ext>
                </a:extLst>
              </p:cNvPr>
              <p:cNvSpPr txBox="1"/>
              <p:nvPr/>
            </p:nvSpPr>
            <p:spPr>
              <a:xfrm>
                <a:off x="2829032" y="5403563"/>
                <a:ext cx="2345579"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2, 5, 10, 25</m:t>
                          </m:r>
                        </m:e>
                      </m:d>
                    </m:oMath>
                  </m:oMathPara>
                </a14:m>
                <a:endParaRPr lang="en-US" sz="2400" dirty="0">
                  <a:solidFill>
                    <a:schemeClr val="tx1"/>
                  </a:solidFill>
                </a:endParaRPr>
              </a:p>
            </p:txBody>
          </p:sp>
        </mc:Choice>
        <mc:Fallback xmlns="">
          <p:sp>
            <p:nvSpPr>
              <p:cNvPr id="29" name="TextBox 28">
                <a:extLst>
                  <a:ext uri="{FF2B5EF4-FFF2-40B4-BE49-F238E27FC236}">
                    <a16:creationId xmlns:a16="http://schemas.microsoft.com/office/drawing/2014/main" id="{459FC586-3E71-074D-B7C8-AA0101E9483E}"/>
                  </a:ext>
                </a:extLst>
              </p:cNvPr>
              <p:cNvSpPr txBox="1">
                <a:spLocks noRot="1" noChangeAspect="1" noMove="1" noResize="1" noEditPoints="1" noAdjustHandles="1" noChangeArrowheads="1" noChangeShapeType="1" noTextEdit="1"/>
              </p:cNvSpPr>
              <p:nvPr/>
            </p:nvSpPr>
            <p:spPr>
              <a:xfrm>
                <a:off x="2829032" y="5403563"/>
                <a:ext cx="2345579" cy="461665"/>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464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93AED2-B6AD-FA49-B39A-B554F8162BFB}"/>
              </a:ext>
            </a:extLst>
          </p:cNvPr>
          <p:cNvSpPr>
            <a:spLocks noGrp="1"/>
          </p:cNvSpPr>
          <p:nvPr>
            <p:ph type="title"/>
          </p:nvPr>
        </p:nvSpPr>
        <p:spPr/>
        <p:txBody>
          <a:bodyPr/>
          <a:lstStyle/>
          <a:p>
            <a:r>
              <a:rPr lang="en-US" dirty="0"/>
              <a:t>Challenges Faced by the Current System</a:t>
            </a:r>
          </a:p>
        </p:txBody>
      </p:sp>
      <p:sp>
        <p:nvSpPr>
          <p:cNvPr id="6" name="Content Placeholder 5">
            <a:extLst>
              <a:ext uri="{FF2B5EF4-FFF2-40B4-BE49-F238E27FC236}">
                <a16:creationId xmlns:a16="http://schemas.microsoft.com/office/drawing/2014/main" id="{4F68CB15-2847-E846-90F8-435FBDCCDB5D}"/>
              </a:ext>
            </a:extLst>
          </p:cNvPr>
          <p:cNvSpPr>
            <a:spLocks noGrp="1"/>
          </p:cNvSpPr>
          <p:nvPr>
            <p:ph sz="half" idx="1"/>
          </p:nvPr>
        </p:nvSpPr>
        <p:spPr/>
        <p:txBody>
          <a:bodyPr/>
          <a:lstStyle/>
          <a:p>
            <a:endParaRPr lang="en-US" sz="2400" dirty="0"/>
          </a:p>
          <a:p>
            <a:endParaRPr lang="en-US" sz="2400" dirty="0"/>
          </a:p>
          <a:p>
            <a:r>
              <a:rPr lang="en-US" sz="2400" dirty="0"/>
              <a:t>Challenge #1:</a:t>
            </a:r>
          </a:p>
          <a:p>
            <a:pPr lvl="1">
              <a:buClr>
                <a:schemeClr val="tx1"/>
              </a:buClr>
            </a:pPr>
            <a:r>
              <a:rPr lang="en-US" sz="2000" dirty="0">
                <a:solidFill>
                  <a:srgbClr val="FF0000"/>
                </a:solidFill>
              </a:rPr>
              <a:t>Hard to share schedules</a:t>
            </a:r>
            <a:r>
              <a:rPr lang="en-US" sz="2000" dirty="0"/>
              <a:t> across different shapes of the same operator.</a:t>
            </a:r>
          </a:p>
        </p:txBody>
      </p:sp>
      <p:sp>
        <p:nvSpPr>
          <p:cNvPr id="4" name="Slide Number Placeholder 3">
            <a:extLst>
              <a:ext uri="{FF2B5EF4-FFF2-40B4-BE49-F238E27FC236}">
                <a16:creationId xmlns:a16="http://schemas.microsoft.com/office/drawing/2014/main" id="{B85D66BC-5336-1D48-8BE8-79AA67312891}"/>
              </a:ext>
            </a:extLst>
          </p:cNvPr>
          <p:cNvSpPr>
            <a:spLocks noGrp="1"/>
          </p:cNvSpPr>
          <p:nvPr>
            <p:ph type="sldNum" sz="quarter" idx="12"/>
          </p:nvPr>
        </p:nvSpPr>
        <p:spPr/>
        <p:txBody>
          <a:bodyPr/>
          <a:lstStyle/>
          <a:p>
            <a:fld id="{4203DC2D-C25B-734F-BE1C-6BEFD5867AB0}" type="slidenum">
              <a:rPr lang="en-US" smtClean="0"/>
              <a:t>31</a:t>
            </a:fld>
            <a:endParaRPr lang="en-US"/>
          </a:p>
        </p:txBody>
      </p:sp>
      <p:pic>
        <p:nvPicPr>
          <p:cNvPr id="28" name="Content Placeholder 27">
            <a:extLst>
              <a:ext uri="{FF2B5EF4-FFF2-40B4-BE49-F238E27FC236}">
                <a16:creationId xmlns:a16="http://schemas.microsoft.com/office/drawing/2014/main" id="{522C9367-A018-FA4B-8FFA-E0C45DBE0115}"/>
              </a:ext>
            </a:extLst>
          </p:cNvPr>
          <p:cNvPicPr>
            <a:picLocks noGrp="1" noChangeAspect="1"/>
          </p:cNvPicPr>
          <p:nvPr>
            <p:ph sz="half" idx="2"/>
          </p:nvPr>
        </p:nvPicPr>
        <p:blipFill>
          <a:blip r:embed="rId2"/>
          <a:stretch>
            <a:fillRect/>
          </a:stretch>
        </p:blipFill>
        <p:spPr>
          <a:xfrm>
            <a:off x="6172200" y="2501824"/>
            <a:ext cx="5181600" cy="2998939"/>
          </a:xfrm>
          <a:prstGeom prst="rect">
            <a:avLst/>
          </a:prstGeom>
        </p:spPr>
      </p:pic>
      <p:pic>
        <p:nvPicPr>
          <p:cNvPr id="14" name="Picture 2" descr="小肥柴8 - Sticker 26">
            <a:extLst>
              <a:ext uri="{FF2B5EF4-FFF2-40B4-BE49-F238E27FC236}">
                <a16:creationId xmlns:a16="http://schemas.microsoft.com/office/drawing/2014/main" id="{EA4FDB67-EC46-F94F-8443-7BA0E9DDD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493FDE68-BAFC-5B4D-96A4-363B6D78E679}"/>
                  </a:ext>
                </a:extLst>
              </p:cNvPr>
              <p:cNvSpPr/>
              <p:nvPr/>
            </p:nvSpPr>
            <p:spPr>
              <a:xfrm>
                <a:off x="838200" y="4035822"/>
                <a:ext cx="5400000" cy="193308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5" name="Rounded Rectangle 14">
                <a:extLst>
                  <a:ext uri="{FF2B5EF4-FFF2-40B4-BE49-F238E27FC236}">
                    <a16:creationId xmlns:a16="http://schemas.microsoft.com/office/drawing/2014/main" id="{493FDE68-BAFC-5B4D-96A4-363B6D78E679}"/>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4"/>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42C9E80B-FAF8-284B-A97C-EB5ABE77B0A0}"/>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A3AD340-349A-EC45-91FF-B641B33DC4FE}"/>
                  </a:ext>
                </a:extLst>
              </p:cNvPr>
              <p:cNvSpPr txBox="1"/>
              <p:nvPr/>
            </p:nvSpPr>
            <p:spPr>
              <a:xfrm>
                <a:off x="2829032" y="5403563"/>
                <a:ext cx="1154547"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7</m:t>
                          </m:r>
                        </m:e>
                      </m:d>
                    </m:oMath>
                  </m:oMathPara>
                </a14:m>
                <a:endParaRPr lang="en-US" sz="2400" dirty="0">
                  <a:solidFill>
                    <a:schemeClr val="tx1"/>
                  </a:solidFill>
                </a:endParaRPr>
              </a:p>
            </p:txBody>
          </p:sp>
        </mc:Choice>
        <mc:Fallback xmlns="">
          <p:sp>
            <p:nvSpPr>
              <p:cNvPr id="17" name="TextBox 16">
                <a:extLst>
                  <a:ext uri="{FF2B5EF4-FFF2-40B4-BE49-F238E27FC236}">
                    <a16:creationId xmlns:a16="http://schemas.microsoft.com/office/drawing/2014/main" id="{6A3AD340-349A-EC45-91FF-B641B33DC4FE}"/>
                  </a:ext>
                </a:extLst>
              </p:cNvPr>
              <p:cNvSpPr txBox="1">
                <a:spLocks noRot="1" noChangeAspect="1" noMove="1" noResize="1" noEditPoints="1" noAdjustHandles="1" noChangeArrowheads="1" noChangeShapeType="1" noTextEdit="1"/>
              </p:cNvSpPr>
              <p:nvPr/>
            </p:nvSpPr>
            <p:spPr>
              <a:xfrm>
                <a:off x="2829032" y="5403563"/>
                <a:ext cx="1154547" cy="461665"/>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1628C9F-666C-4C40-A1BC-62910E222B5C}"/>
                  </a:ext>
                </a:extLst>
              </p:cNvPr>
              <p:cNvSpPr/>
              <p:nvPr/>
            </p:nvSpPr>
            <p:spPr>
              <a:xfrm>
                <a:off x="4021812" y="5449729"/>
                <a:ext cx="20690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d>
                        <m:dPr>
                          <m:begChr m:val="{"/>
                          <m:endChr m:val="}"/>
                          <m:ctrlPr>
                            <a:rPr lang="en-US" i="1" smtClean="0">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2, 5, 10, 25</m:t>
                          </m:r>
                        </m:e>
                      </m:d>
                      <m:r>
                        <a:rPr lang="en-US" b="0"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p:txBody>
          </p:sp>
        </mc:Choice>
        <mc:Fallback xmlns="">
          <p:sp>
            <p:nvSpPr>
              <p:cNvPr id="18" name="Rectangle 17">
                <a:extLst>
                  <a:ext uri="{FF2B5EF4-FFF2-40B4-BE49-F238E27FC236}">
                    <a16:creationId xmlns:a16="http://schemas.microsoft.com/office/drawing/2014/main" id="{91628C9F-666C-4C40-A1BC-62910E222B5C}"/>
                  </a:ext>
                </a:extLst>
              </p:cNvPr>
              <p:cNvSpPr>
                <a:spLocks noRot="1" noChangeAspect="1" noMove="1" noResize="1" noEditPoints="1" noAdjustHandles="1" noChangeArrowheads="1" noChangeShapeType="1" noTextEdit="1"/>
              </p:cNvSpPr>
              <p:nvPr/>
            </p:nvSpPr>
            <p:spPr>
              <a:xfrm>
                <a:off x="4021812" y="5449729"/>
                <a:ext cx="2069028" cy="369332"/>
              </a:xfrm>
              <a:prstGeom prst="rect">
                <a:avLst/>
              </a:prstGeom>
              <a:blipFill>
                <a:blip r:embed="rId6"/>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2064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FD8-822B-F440-966C-83FBBD809E43}"/>
              </a:ext>
            </a:extLst>
          </p:cNvPr>
          <p:cNvSpPr>
            <a:spLocks noGrp="1"/>
          </p:cNvSpPr>
          <p:nvPr>
            <p:ph type="title"/>
          </p:nvPr>
        </p:nvSpPr>
        <p:spPr/>
        <p:txBody>
          <a:bodyPr/>
          <a:lstStyle/>
          <a:p>
            <a:r>
              <a:rPr lang="en-US" dirty="0"/>
              <a:t>Challenges Faced by the Current System </a:t>
            </a:r>
          </a:p>
        </p:txBody>
      </p:sp>
      <p:sp>
        <p:nvSpPr>
          <p:cNvPr id="6" name="Content Placeholder 5">
            <a:extLst>
              <a:ext uri="{FF2B5EF4-FFF2-40B4-BE49-F238E27FC236}">
                <a16:creationId xmlns:a16="http://schemas.microsoft.com/office/drawing/2014/main" id="{80771AB7-A81F-5942-8466-CE6AA405AB1F}"/>
              </a:ext>
            </a:extLst>
          </p:cNvPr>
          <p:cNvSpPr>
            <a:spLocks noGrp="1"/>
          </p:cNvSpPr>
          <p:nvPr>
            <p:ph sz="half" idx="1"/>
          </p:nvPr>
        </p:nvSpPr>
        <p:spPr/>
        <p:txBody>
          <a:bodyPr/>
          <a:lstStyle/>
          <a:p>
            <a:endParaRPr lang="en-US" sz="2400" dirty="0"/>
          </a:p>
          <a:p>
            <a:endParaRPr lang="en-US" sz="2400" dirty="0"/>
          </a:p>
          <a:p>
            <a:r>
              <a:rPr lang="en-US" sz="2400" dirty="0"/>
              <a:t>Challenge #1:</a:t>
            </a:r>
          </a:p>
          <a:p>
            <a:pPr lvl="1">
              <a:buClr>
                <a:schemeClr val="tx1"/>
              </a:buClr>
            </a:pPr>
            <a:r>
              <a:rPr lang="en-US" sz="2000" dirty="0">
                <a:solidFill>
                  <a:srgbClr val="FF0000"/>
                </a:solidFill>
              </a:rPr>
              <a:t>Hard to share schedules</a:t>
            </a:r>
            <a:r>
              <a:rPr lang="en-US" sz="2000" dirty="0"/>
              <a:t> across different shapes of the same operator.</a:t>
            </a:r>
          </a:p>
        </p:txBody>
      </p:sp>
      <p:pic>
        <p:nvPicPr>
          <p:cNvPr id="9" name="Picture 2" descr="小肥柴8 - Sticker 26">
            <a:extLst>
              <a:ext uri="{FF2B5EF4-FFF2-40B4-BE49-F238E27FC236}">
                <a16:creationId xmlns:a16="http://schemas.microsoft.com/office/drawing/2014/main" id="{1E3D8ED6-4C26-4C4C-AB51-84F339FC6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3A78FEDC-866D-E543-B572-645AC0385E54}"/>
                  </a:ext>
                </a:extLst>
              </p:cNvPr>
              <p:cNvSpPr/>
              <p:nvPr/>
            </p:nvSpPr>
            <p:spPr>
              <a:xfrm>
                <a:off x="838200" y="4035822"/>
                <a:ext cx="5400000" cy="193308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1" name="Rounded Rectangle 10">
                <a:extLst>
                  <a:ext uri="{FF2B5EF4-FFF2-40B4-BE49-F238E27FC236}">
                    <a16:creationId xmlns:a16="http://schemas.microsoft.com/office/drawing/2014/main" id="{3A78FEDC-866D-E543-B572-645AC0385E54}"/>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E597D48-A1BE-5940-9C8D-F4AD6CF35DE6}"/>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20C486-FE61-BB41-BCCA-7FC4B39D608E}"/>
                  </a:ext>
                </a:extLst>
              </p:cNvPr>
              <p:cNvSpPr txBox="1"/>
              <p:nvPr/>
            </p:nvSpPr>
            <p:spPr>
              <a:xfrm>
                <a:off x="2829032" y="5403563"/>
                <a:ext cx="1154547"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7</m:t>
                          </m:r>
                        </m:e>
                      </m:d>
                    </m:oMath>
                  </m:oMathPara>
                </a14:m>
                <a:endParaRPr lang="en-US" sz="2400" dirty="0">
                  <a:solidFill>
                    <a:schemeClr val="tx1"/>
                  </a:solidFill>
                </a:endParaRPr>
              </a:p>
            </p:txBody>
          </p:sp>
        </mc:Choice>
        <mc:Fallback xmlns="">
          <p:sp>
            <p:nvSpPr>
              <p:cNvPr id="16" name="TextBox 15">
                <a:extLst>
                  <a:ext uri="{FF2B5EF4-FFF2-40B4-BE49-F238E27FC236}">
                    <a16:creationId xmlns:a16="http://schemas.microsoft.com/office/drawing/2014/main" id="{D520C486-FE61-BB41-BCCA-7FC4B39D608E}"/>
                  </a:ext>
                </a:extLst>
              </p:cNvPr>
              <p:cNvSpPr txBox="1">
                <a:spLocks noRot="1" noChangeAspect="1" noMove="1" noResize="1" noEditPoints="1" noAdjustHandles="1" noChangeArrowheads="1" noChangeShapeType="1" noTextEdit="1"/>
              </p:cNvSpPr>
              <p:nvPr/>
            </p:nvSpPr>
            <p:spPr>
              <a:xfrm>
                <a:off x="2829032" y="5403563"/>
                <a:ext cx="1154547" cy="461665"/>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EEA880-ADA9-5B4E-8B50-575639A2C77B}"/>
                  </a:ext>
                </a:extLst>
              </p:cNvPr>
              <p:cNvSpPr/>
              <p:nvPr/>
            </p:nvSpPr>
            <p:spPr>
              <a:xfrm>
                <a:off x="4021812" y="5449729"/>
                <a:ext cx="20690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d>
                        <m:dPr>
                          <m:begChr m:val="{"/>
                          <m:endChr m:val="}"/>
                          <m:ctrlPr>
                            <a:rPr lang="en-US" i="1" smtClean="0">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2, 5, 10, 25</m:t>
                          </m:r>
                        </m:e>
                      </m:d>
                      <m:r>
                        <a:rPr lang="en-US" b="0"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p:txBody>
          </p:sp>
        </mc:Choice>
        <mc:Fallback xmlns="">
          <p:sp>
            <p:nvSpPr>
              <p:cNvPr id="7" name="Rectangle 6">
                <a:extLst>
                  <a:ext uri="{FF2B5EF4-FFF2-40B4-BE49-F238E27FC236}">
                    <a16:creationId xmlns:a16="http://schemas.microsoft.com/office/drawing/2014/main" id="{7AEEA880-ADA9-5B4E-8B50-575639A2C77B}"/>
                  </a:ext>
                </a:extLst>
              </p:cNvPr>
              <p:cNvSpPr>
                <a:spLocks noRot="1" noChangeAspect="1" noMove="1" noResize="1" noEditPoints="1" noAdjustHandles="1" noChangeArrowheads="1" noChangeShapeType="1" noTextEdit="1"/>
              </p:cNvSpPr>
              <p:nvPr/>
            </p:nvSpPr>
            <p:spPr>
              <a:xfrm>
                <a:off x="4021812" y="5449729"/>
                <a:ext cx="2069028" cy="369332"/>
              </a:xfrm>
              <a:prstGeom prst="rect">
                <a:avLst/>
              </a:prstGeom>
              <a:blipFill>
                <a:blip r:embed="rId5"/>
                <a:stretch>
                  <a:fillRect b="-3333"/>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E9068313-9D74-8D4D-BA5A-C352C8CEAE39}"/>
              </a:ext>
            </a:extLst>
          </p:cNvPr>
          <p:cNvCxnSpPr>
            <a:cxnSpLocks/>
          </p:cNvCxnSpPr>
          <p:nvPr/>
        </p:nvCxnSpPr>
        <p:spPr>
          <a:xfrm>
            <a:off x="8763000" y="5524540"/>
            <a:ext cx="0" cy="165204"/>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20BCEB3-FCC2-1A43-9B44-E8149D689575}"/>
              </a:ext>
            </a:extLst>
          </p:cNvPr>
          <p:cNvSpPr txBox="1"/>
          <p:nvPr/>
        </p:nvSpPr>
        <p:spPr>
          <a:xfrm>
            <a:off x="699953" y="6094740"/>
            <a:ext cx="11076494" cy="523220"/>
          </a:xfrm>
          <a:prstGeom prst="rect">
            <a:avLst/>
          </a:prstGeom>
          <a:noFill/>
          <a:ln w="38100">
            <a:solidFill>
              <a:srgbClr val="0000FF"/>
            </a:solidFill>
          </a:ln>
        </p:spPr>
        <p:txBody>
          <a:bodyPr wrap="square" rtlCol="0">
            <a:spAutoFit/>
          </a:bodyPr>
          <a:lstStyle/>
          <a:p>
            <a:r>
              <a:rPr lang="en-US" sz="2800" dirty="0" err="1">
                <a:solidFill>
                  <a:srgbClr val="FF0000"/>
                </a:solidFill>
              </a:rPr>
              <a:t>Prohibitably</a:t>
            </a:r>
            <a:r>
              <a:rPr lang="en-US" sz="2800" dirty="0">
                <a:solidFill>
                  <a:srgbClr val="FF0000"/>
                </a:solidFill>
              </a:rPr>
              <a:t> expensive auto-scheduling time </a:t>
            </a:r>
            <a:r>
              <a:rPr lang="en-US" sz="2800" dirty="0"/>
              <a:t>for dynamic-shape workloads.</a:t>
            </a:r>
          </a:p>
        </p:txBody>
      </p:sp>
      <p:pic>
        <p:nvPicPr>
          <p:cNvPr id="17" name="Content Placeholder 27">
            <a:extLst>
              <a:ext uri="{FF2B5EF4-FFF2-40B4-BE49-F238E27FC236}">
                <a16:creationId xmlns:a16="http://schemas.microsoft.com/office/drawing/2014/main" id="{D8D582E2-2CD0-6142-A5AB-FD50EEE3F97C}"/>
              </a:ext>
            </a:extLst>
          </p:cNvPr>
          <p:cNvPicPr>
            <a:picLocks noGrp="1" noChangeAspect="1"/>
          </p:cNvPicPr>
          <p:nvPr>
            <p:ph sz="half" idx="2"/>
          </p:nvPr>
        </p:nvPicPr>
        <p:blipFill>
          <a:blip r:embed="rId6"/>
          <a:stretch>
            <a:fillRect/>
          </a:stretch>
        </p:blipFill>
        <p:spPr>
          <a:xfrm>
            <a:off x="6172200" y="1825625"/>
            <a:ext cx="5181600" cy="2998939"/>
          </a:xfrm>
          <a:prstGeom prst="rect">
            <a:avLst/>
          </a:prstGeom>
          <a:ln w="19050">
            <a:solidFill>
              <a:schemeClr val="tx1"/>
            </a:solidFill>
            <a:prstDash val="dash"/>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87D82B-7A7D-574C-B0FA-D951AF890F5E}"/>
                  </a:ext>
                </a:extLst>
              </p:cNvPr>
              <p:cNvSpPr txBox="1"/>
              <p:nvPr/>
            </p:nvSpPr>
            <p:spPr>
              <a:xfrm>
                <a:off x="6487758" y="5034231"/>
                <a:ext cx="1028871" cy="369332"/>
              </a:xfrm>
              <a:prstGeom prst="rect">
                <a:avLst/>
              </a:prstGeom>
              <a:noFill/>
              <a:ln w="19050">
                <a:solidFill>
                  <a:schemeClr val="tx1"/>
                </a:solidFill>
              </a:ln>
            </p:spPr>
            <p:txBody>
              <a:bodyPr wrap="none" rtlCol="0">
                <a:spAutoFit/>
              </a:bodyPr>
              <a:lstStyle/>
              <a:p>
                <a:r>
                  <a:rPr lang="en-US" dirty="0"/>
                  <a:t>Shape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a:rPr lang="en-US" b="0" i="0" smtClean="0">
                            <a:latin typeface="Cambria Math" panose="02040503050406030204" pitchFamily="18" charset="0"/>
                          </a:rPr>
                          <m:t>1</m:t>
                        </m:r>
                      </m:sub>
                    </m:sSub>
                  </m:oMath>
                </a14:m>
                <a:endParaRPr lang="en-US" dirty="0"/>
              </a:p>
            </p:txBody>
          </p:sp>
        </mc:Choice>
        <mc:Fallback xmlns="">
          <p:sp>
            <p:nvSpPr>
              <p:cNvPr id="8" name="TextBox 7">
                <a:extLst>
                  <a:ext uri="{FF2B5EF4-FFF2-40B4-BE49-F238E27FC236}">
                    <a16:creationId xmlns:a16="http://schemas.microsoft.com/office/drawing/2014/main" id="{FC87D82B-7A7D-574C-B0FA-D951AF890F5E}"/>
                  </a:ext>
                </a:extLst>
              </p:cNvPr>
              <p:cNvSpPr txBox="1">
                <a:spLocks noRot="1" noChangeAspect="1" noMove="1" noResize="1" noEditPoints="1" noAdjustHandles="1" noChangeArrowheads="1" noChangeShapeType="1" noTextEdit="1"/>
              </p:cNvSpPr>
              <p:nvPr/>
            </p:nvSpPr>
            <p:spPr>
              <a:xfrm>
                <a:off x="6487758" y="5034231"/>
                <a:ext cx="1028871" cy="369332"/>
              </a:xfrm>
              <a:prstGeom prst="rect">
                <a:avLst/>
              </a:prstGeom>
              <a:blipFill>
                <a:blip r:embed="rId7"/>
                <a:stretch>
                  <a:fillRect l="-4819" t="-6452" b="-2258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74F6216-6F30-EB46-A542-DC79C1CC8385}"/>
                  </a:ext>
                </a:extLst>
              </p:cNvPr>
              <p:cNvSpPr txBox="1"/>
              <p:nvPr/>
            </p:nvSpPr>
            <p:spPr>
              <a:xfrm>
                <a:off x="6487757" y="5449729"/>
                <a:ext cx="1034194" cy="369332"/>
              </a:xfrm>
              <a:prstGeom prst="rect">
                <a:avLst/>
              </a:prstGeom>
              <a:noFill/>
              <a:ln w="19050">
                <a:solidFill>
                  <a:schemeClr val="tx1"/>
                </a:solidFill>
              </a:ln>
            </p:spPr>
            <p:txBody>
              <a:bodyPr wrap="none" rtlCol="0">
                <a:spAutoFit/>
              </a:bodyPr>
              <a:lstStyle/>
              <a:p>
                <a:r>
                  <a:rPr lang="en-US" dirty="0"/>
                  <a:t>Shape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a:rPr lang="en-US" b="0" i="0" smtClean="0">
                            <a:latin typeface="Cambria Math" panose="02040503050406030204" pitchFamily="18" charset="0"/>
                          </a:rPr>
                          <m:t>2</m:t>
                        </m:r>
                      </m:sub>
                    </m:sSub>
                  </m:oMath>
                </a14:m>
                <a:endParaRPr lang="en-US" dirty="0"/>
              </a:p>
            </p:txBody>
          </p:sp>
        </mc:Choice>
        <mc:Fallback xmlns="">
          <p:sp>
            <p:nvSpPr>
              <p:cNvPr id="18" name="TextBox 17">
                <a:extLst>
                  <a:ext uri="{FF2B5EF4-FFF2-40B4-BE49-F238E27FC236}">
                    <a16:creationId xmlns:a16="http://schemas.microsoft.com/office/drawing/2014/main" id="{574F6216-6F30-EB46-A542-DC79C1CC8385}"/>
                  </a:ext>
                </a:extLst>
              </p:cNvPr>
              <p:cNvSpPr txBox="1">
                <a:spLocks noRot="1" noChangeAspect="1" noMove="1" noResize="1" noEditPoints="1" noAdjustHandles="1" noChangeArrowheads="1" noChangeShapeType="1" noTextEdit="1"/>
              </p:cNvSpPr>
              <p:nvPr/>
            </p:nvSpPr>
            <p:spPr>
              <a:xfrm>
                <a:off x="6487757" y="5449729"/>
                <a:ext cx="1034194" cy="369332"/>
              </a:xfrm>
              <a:prstGeom prst="rect">
                <a:avLst/>
              </a:prstGeom>
              <a:blipFill>
                <a:blip r:embed="rId8"/>
                <a:stretch>
                  <a:fillRect l="-4762" t="-3125" b="-21875"/>
                </a:stretch>
              </a:blipFill>
              <a:ln w="19050">
                <a:solidFill>
                  <a:schemeClr val="tx1"/>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49053E39-8D03-9C48-A2E5-3E1253221355}"/>
              </a:ext>
            </a:extLst>
          </p:cNvPr>
          <p:cNvSpPr txBox="1"/>
          <p:nvPr/>
        </p:nvSpPr>
        <p:spPr>
          <a:xfrm>
            <a:off x="8002531" y="5034231"/>
            <a:ext cx="1520929" cy="369332"/>
          </a:xfrm>
          <a:prstGeom prst="rect">
            <a:avLst/>
          </a:prstGeom>
          <a:noFill/>
          <a:ln w="19050">
            <a:solidFill>
              <a:schemeClr val="tx1"/>
            </a:solidFill>
          </a:ln>
        </p:spPr>
        <p:txBody>
          <a:bodyPr wrap="none" rtlCol="0">
            <a:spAutoFit/>
          </a:bodyPr>
          <a:lstStyle/>
          <a:p>
            <a:r>
              <a:rPr lang="en-US" dirty="0"/>
              <a:t>auto-schedule</a:t>
            </a:r>
          </a:p>
        </p:txBody>
      </p:sp>
      <p:sp>
        <p:nvSpPr>
          <p:cNvPr id="20" name="TextBox 19">
            <a:extLst>
              <a:ext uri="{FF2B5EF4-FFF2-40B4-BE49-F238E27FC236}">
                <a16:creationId xmlns:a16="http://schemas.microsoft.com/office/drawing/2014/main" id="{5161A6B5-866E-A64E-A280-6442F856A03F}"/>
              </a:ext>
            </a:extLst>
          </p:cNvPr>
          <p:cNvSpPr txBox="1"/>
          <p:nvPr/>
        </p:nvSpPr>
        <p:spPr>
          <a:xfrm>
            <a:off x="8002530" y="5449729"/>
            <a:ext cx="1520929" cy="369332"/>
          </a:xfrm>
          <a:prstGeom prst="rect">
            <a:avLst/>
          </a:prstGeom>
          <a:noFill/>
          <a:ln w="19050">
            <a:solidFill>
              <a:schemeClr val="tx1"/>
            </a:solidFill>
          </a:ln>
        </p:spPr>
        <p:txBody>
          <a:bodyPr wrap="none" rtlCol="0">
            <a:spAutoFit/>
          </a:bodyPr>
          <a:lstStyle/>
          <a:p>
            <a:r>
              <a:rPr lang="en-US" dirty="0"/>
              <a:t>auto-schedule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C3872C6-544F-4040-BFB8-65DABECF8D9C}"/>
                  </a:ext>
                </a:extLst>
              </p:cNvPr>
              <p:cNvSpPr txBox="1"/>
              <p:nvPr/>
            </p:nvSpPr>
            <p:spPr>
              <a:xfrm>
                <a:off x="10025392" y="5034231"/>
                <a:ext cx="1236172" cy="369332"/>
              </a:xfrm>
              <a:prstGeom prst="rect">
                <a:avLst/>
              </a:prstGeom>
              <a:noFill/>
              <a:ln w="19050">
                <a:solidFill>
                  <a:schemeClr val="tx1"/>
                </a:solidFill>
              </a:ln>
            </p:spPr>
            <p:txBody>
              <a:bodyPr wrap="none" rtlCol="0">
                <a:spAutoFit/>
              </a:bodyPr>
              <a:lstStyle/>
              <a:p>
                <a:r>
                  <a:rPr lang="en-US" dirty="0"/>
                  <a:t>Program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a:rPr lang="en-US" b="0" i="0" smtClean="0">
                            <a:latin typeface="Cambria Math" panose="02040503050406030204" pitchFamily="18" charset="0"/>
                          </a:rPr>
                          <m:t>1</m:t>
                        </m:r>
                      </m:sub>
                    </m:sSub>
                  </m:oMath>
                </a14:m>
                <a:endParaRPr lang="en-US" dirty="0"/>
              </a:p>
            </p:txBody>
          </p:sp>
        </mc:Choice>
        <mc:Fallback xmlns="">
          <p:sp>
            <p:nvSpPr>
              <p:cNvPr id="22" name="TextBox 21">
                <a:extLst>
                  <a:ext uri="{FF2B5EF4-FFF2-40B4-BE49-F238E27FC236}">
                    <a16:creationId xmlns:a16="http://schemas.microsoft.com/office/drawing/2014/main" id="{BC3872C6-544F-4040-BFB8-65DABECF8D9C}"/>
                  </a:ext>
                </a:extLst>
              </p:cNvPr>
              <p:cNvSpPr txBox="1">
                <a:spLocks noRot="1" noChangeAspect="1" noMove="1" noResize="1" noEditPoints="1" noAdjustHandles="1" noChangeArrowheads="1" noChangeShapeType="1" noTextEdit="1"/>
              </p:cNvSpPr>
              <p:nvPr/>
            </p:nvSpPr>
            <p:spPr>
              <a:xfrm>
                <a:off x="10025392" y="5034231"/>
                <a:ext cx="1236172" cy="369332"/>
              </a:xfrm>
              <a:prstGeom prst="rect">
                <a:avLst/>
              </a:prstGeom>
              <a:blipFill>
                <a:blip r:embed="rId9"/>
                <a:stretch>
                  <a:fillRect l="-4040" t="-6452" b="-2258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39D11EB-AE2D-FB43-A478-68FEE6F30E55}"/>
                  </a:ext>
                </a:extLst>
              </p:cNvPr>
              <p:cNvSpPr txBox="1"/>
              <p:nvPr/>
            </p:nvSpPr>
            <p:spPr>
              <a:xfrm>
                <a:off x="10020070" y="5449729"/>
                <a:ext cx="1241494" cy="369332"/>
              </a:xfrm>
              <a:prstGeom prst="rect">
                <a:avLst/>
              </a:prstGeom>
              <a:noFill/>
              <a:ln w="19050">
                <a:solidFill>
                  <a:schemeClr val="tx1"/>
                </a:solidFill>
              </a:ln>
            </p:spPr>
            <p:txBody>
              <a:bodyPr wrap="none" rtlCol="0">
                <a:spAutoFit/>
              </a:bodyPr>
              <a:lstStyle/>
              <a:p>
                <a:r>
                  <a:rPr lang="en-US" dirty="0"/>
                  <a:t>Program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a:rPr lang="en-US" b="0" i="0" smtClean="0">
                            <a:latin typeface="Cambria Math" panose="02040503050406030204" pitchFamily="18" charset="0"/>
                          </a:rPr>
                          <m:t>2</m:t>
                        </m:r>
                      </m:sub>
                    </m:sSub>
                  </m:oMath>
                </a14:m>
                <a:endParaRPr lang="en-US" dirty="0"/>
              </a:p>
            </p:txBody>
          </p:sp>
        </mc:Choice>
        <mc:Fallback xmlns="">
          <p:sp>
            <p:nvSpPr>
              <p:cNvPr id="23" name="TextBox 22">
                <a:extLst>
                  <a:ext uri="{FF2B5EF4-FFF2-40B4-BE49-F238E27FC236}">
                    <a16:creationId xmlns:a16="http://schemas.microsoft.com/office/drawing/2014/main" id="{239D11EB-AE2D-FB43-A478-68FEE6F30E55}"/>
                  </a:ext>
                </a:extLst>
              </p:cNvPr>
              <p:cNvSpPr txBox="1">
                <a:spLocks noRot="1" noChangeAspect="1" noMove="1" noResize="1" noEditPoints="1" noAdjustHandles="1" noChangeArrowheads="1" noChangeShapeType="1" noTextEdit="1"/>
              </p:cNvSpPr>
              <p:nvPr/>
            </p:nvSpPr>
            <p:spPr>
              <a:xfrm>
                <a:off x="10020070" y="5449729"/>
                <a:ext cx="1241494" cy="369332"/>
              </a:xfrm>
              <a:prstGeom prst="rect">
                <a:avLst/>
              </a:prstGeom>
              <a:blipFill>
                <a:blip r:embed="rId10"/>
                <a:stretch>
                  <a:fillRect l="-4000" t="-3125" b="-21875"/>
                </a:stretch>
              </a:blipFill>
              <a:ln w="19050">
                <a:solidFill>
                  <a:schemeClr val="tx1"/>
                </a:solidFill>
              </a:ln>
            </p:spPr>
            <p:txBody>
              <a:bodyPr/>
              <a:lstStyle/>
              <a:p>
                <a:r>
                  <a:rPr lang="en-US">
                    <a:noFill/>
                  </a:rPr>
                  <a:t> </a:t>
                </a:r>
              </a:p>
            </p:txBody>
          </p:sp>
        </mc:Fallback>
      </mc:AlternateContent>
      <p:sp>
        <p:nvSpPr>
          <p:cNvPr id="10" name="Right Arrow 9">
            <a:extLst>
              <a:ext uri="{FF2B5EF4-FFF2-40B4-BE49-F238E27FC236}">
                <a16:creationId xmlns:a16="http://schemas.microsoft.com/office/drawing/2014/main" id="{3088344C-D9FC-A740-AA4C-F29414AEBAC7}"/>
              </a:ext>
            </a:extLst>
          </p:cNvPr>
          <p:cNvSpPr/>
          <p:nvPr/>
        </p:nvSpPr>
        <p:spPr>
          <a:xfrm>
            <a:off x="7642129" y="5491746"/>
            <a:ext cx="224192" cy="28529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EC02D06E-82E6-204E-AF9B-58D5376B5CF3}"/>
              </a:ext>
            </a:extLst>
          </p:cNvPr>
          <p:cNvSpPr/>
          <p:nvPr/>
        </p:nvSpPr>
        <p:spPr>
          <a:xfrm>
            <a:off x="9659668" y="5491746"/>
            <a:ext cx="224192" cy="28529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D7E68F2-AF17-5F40-80DD-36B631EC5B5C}"/>
              </a:ext>
            </a:extLst>
          </p:cNvPr>
          <p:cNvCxnSpPr>
            <a:cxnSpLocks/>
          </p:cNvCxnSpPr>
          <p:nvPr/>
        </p:nvCxnSpPr>
        <p:spPr>
          <a:xfrm>
            <a:off x="6172200" y="4824564"/>
            <a:ext cx="1830330" cy="2096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620F38-8CA2-0B4F-8CC4-75864C564768}"/>
              </a:ext>
            </a:extLst>
          </p:cNvPr>
          <p:cNvCxnSpPr/>
          <p:nvPr/>
        </p:nvCxnSpPr>
        <p:spPr>
          <a:xfrm flipV="1">
            <a:off x="9523459" y="4824564"/>
            <a:ext cx="1830341" cy="2096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2A23109-7C27-774D-973D-CF2E866AD1AD}"/>
                  </a:ext>
                </a:extLst>
              </p:cNvPr>
              <p:cNvSpPr txBox="1"/>
              <p:nvPr/>
            </p:nvSpPr>
            <p:spPr>
              <a:xfrm>
                <a:off x="8545627" y="5784239"/>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C2A23109-7C27-774D-973D-CF2E866AD1AD}"/>
                  </a:ext>
                </a:extLst>
              </p:cNvPr>
              <p:cNvSpPr txBox="1">
                <a:spLocks noRot="1" noChangeAspect="1" noMove="1" noResize="1" noEditPoints="1" noAdjustHandles="1" noChangeArrowheads="1" noChangeShapeType="1" noTextEdit="1"/>
              </p:cNvSpPr>
              <p:nvPr/>
            </p:nvSpPr>
            <p:spPr>
              <a:xfrm>
                <a:off x="8545627" y="5784239"/>
                <a:ext cx="434734"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38E9D83-C89C-5643-9B1D-0546E5DBEB69}"/>
                  </a:ext>
                </a:extLst>
              </p:cNvPr>
              <p:cNvSpPr txBox="1"/>
              <p:nvPr/>
            </p:nvSpPr>
            <p:spPr>
              <a:xfrm>
                <a:off x="6781297" y="5784239"/>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038E9D83-C89C-5643-9B1D-0546E5DBEB69}"/>
                  </a:ext>
                </a:extLst>
              </p:cNvPr>
              <p:cNvSpPr txBox="1">
                <a:spLocks noRot="1" noChangeAspect="1" noMove="1" noResize="1" noEditPoints="1" noAdjustHandles="1" noChangeArrowheads="1" noChangeShapeType="1" noTextEdit="1"/>
              </p:cNvSpPr>
              <p:nvPr/>
            </p:nvSpPr>
            <p:spPr>
              <a:xfrm>
                <a:off x="6781297" y="5784239"/>
                <a:ext cx="434734"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C02C3E4-3DA4-894A-A6A7-FFEC8049A314}"/>
                  </a:ext>
                </a:extLst>
              </p:cNvPr>
              <p:cNvSpPr txBox="1"/>
              <p:nvPr/>
            </p:nvSpPr>
            <p:spPr>
              <a:xfrm>
                <a:off x="10425053" y="5789875"/>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7C02C3E4-3DA4-894A-A6A7-FFEC8049A314}"/>
                  </a:ext>
                </a:extLst>
              </p:cNvPr>
              <p:cNvSpPr txBox="1">
                <a:spLocks noRot="1" noChangeAspect="1" noMove="1" noResize="1" noEditPoints="1" noAdjustHandles="1" noChangeArrowheads="1" noChangeShapeType="1" noTextEdit="1"/>
              </p:cNvSpPr>
              <p:nvPr/>
            </p:nvSpPr>
            <p:spPr>
              <a:xfrm>
                <a:off x="10425053" y="5789875"/>
                <a:ext cx="434734"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22783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FD8-822B-F440-966C-83FBBD809E43}"/>
              </a:ext>
            </a:extLst>
          </p:cNvPr>
          <p:cNvSpPr>
            <a:spLocks noGrp="1"/>
          </p:cNvSpPr>
          <p:nvPr>
            <p:ph type="title"/>
          </p:nvPr>
        </p:nvSpPr>
        <p:spPr/>
        <p:txBody>
          <a:bodyPr/>
          <a:lstStyle/>
          <a:p>
            <a:r>
              <a:rPr lang="en-US" dirty="0"/>
              <a:t>Challenges Faced by the Current System</a:t>
            </a:r>
          </a:p>
        </p:txBody>
      </p:sp>
      <p:sp>
        <p:nvSpPr>
          <p:cNvPr id="6" name="Content Placeholder 5">
            <a:extLst>
              <a:ext uri="{FF2B5EF4-FFF2-40B4-BE49-F238E27FC236}">
                <a16:creationId xmlns:a16="http://schemas.microsoft.com/office/drawing/2014/main" id="{80771AB7-A81F-5942-8466-CE6AA405AB1F}"/>
              </a:ext>
            </a:extLst>
          </p:cNvPr>
          <p:cNvSpPr>
            <a:spLocks noGrp="1"/>
          </p:cNvSpPr>
          <p:nvPr>
            <p:ph sz="half" idx="1"/>
          </p:nvPr>
        </p:nvSpPr>
        <p:spPr/>
        <p:txBody>
          <a:bodyPr/>
          <a:lstStyle/>
          <a:p>
            <a:endParaRPr lang="en-US" sz="2400" dirty="0"/>
          </a:p>
          <a:p>
            <a:endParaRPr lang="en-US" sz="2400" dirty="0"/>
          </a:p>
          <a:p>
            <a:r>
              <a:rPr lang="en-US" sz="2400" dirty="0"/>
              <a:t>Challenge #2:</a:t>
            </a:r>
          </a:p>
          <a:p>
            <a:pPr lvl="1">
              <a:buClr>
                <a:schemeClr val="tx1"/>
              </a:buClr>
            </a:pPr>
            <a:r>
              <a:rPr lang="en-US" sz="2000" dirty="0">
                <a:solidFill>
                  <a:srgbClr val="FF0000"/>
                </a:solidFill>
              </a:rPr>
              <a:t>Can deliver sub-optimal performance</a:t>
            </a:r>
            <a:r>
              <a:rPr lang="en-US" sz="2000" dirty="0"/>
              <a:t> for not considering non-perfect candidates.</a:t>
            </a:r>
          </a:p>
        </p:txBody>
      </p:sp>
      <p:pic>
        <p:nvPicPr>
          <p:cNvPr id="9" name="Picture 2" descr="小肥柴8 - Sticker 26">
            <a:extLst>
              <a:ext uri="{FF2B5EF4-FFF2-40B4-BE49-F238E27FC236}">
                <a16:creationId xmlns:a16="http://schemas.microsoft.com/office/drawing/2014/main" id="{1E3D8ED6-4C26-4C4C-AB51-84F339FC6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3A78FEDC-866D-E543-B572-645AC0385E54}"/>
                  </a:ext>
                </a:extLst>
              </p:cNvPr>
              <p:cNvSpPr/>
              <p:nvPr/>
            </p:nvSpPr>
            <p:spPr>
              <a:xfrm>
                <a:off x="838200" y="4035822"/>
                <a:ext cx="5400000" cy="19330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1" name="Rounded Rectangle 10">
                <a:extLst>
                  <a:ext uri="{FF2B5EF4-FFF2-40B4-BE49-F238E27FC236}">
                    <a16:creationId xmlns:a16="http://schemas.microsoft.com/office/drawing/2014/main" id="{3A78FEDC-866D-E543-B572-645AC0385E54}"/>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35B820A5-99BE-4846-82B9-710286E74B7C}"/>
                  </a:ext>
                </a:extLst>
              </p:cNvPr>
              <p:cNvSpPr/>
              <p:nvPr/>
            </p:nvSpPr>
            <p:spPr>
              <a:xfrm>
                <a:off x="838800" y="4035600"/>
                <a:ext cx="5400000" cy="19330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t>
                </a:r>
                <a:r>
                  <a:rPr lang="en-US" sz="1600" dirty="0">
                    <a:solidFill>
                      <a:srgbClr val="FF0000"/>
                    </a:solidFill>
                    <a:latin typeface="Menlo" panose="020B0609030804020204" pitchFamily="49" charset="0"/>
                  </a:rPr>
                  <a:t>if (</a:t>
                </a:r>
                <a14:m>
                  <m:oMath xmlns:m="http://schemas.openxmlformats.org/officeDocument/2006/math">
                    <m:r>
                      <a:rPr lang="en-US" sz="1600" i="1">
                        <a:solidFill>
                          <a:srgbClr val="FF0000"/>
                        </a:solidFill>
                        <a:latin typeface="Cambria Math" panose="02040503050406030204" pitchFamily="18" charset="0"/>
                      </a:rPr>
                      <m:t>𝑖𝑜</m:t>
                    </m:r>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𝑡</m:t>
                    </m:r>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𝑖𝑖</m:t>
                    </m:r>
                    <m:r>
                      <a:rPr lang="en-US" sz="1600" i="1">
                        <a:solidFill>
                          <a:srgbClr val="FF0000"/>
                        </a:solidFill>
                        <a:latin typeface="Cambria Math" panose="02040503050406030204" pitchFamily="18" charset="0"/>
                        <a:ea typeface="Cambria Math" panose="02040503050406030204" pitchFamily="18" charset="0"/>
                      </a:rPr>
                      <m:t>&lt;49</m:t>
                    </m:r>
                  </m:oMath>
                </a14:m>
                <a:r>
                  <a:rPr lang="en-US" sz="1600" dirty="0">
                    <a:solidFill>
                      <a:srgbClr val="FF0000"/>
                    </a:solidFill>
                    <a:latin typeface="Menlo" panose="020B0609030804020204" pitchFamily="49" charset="0"/>
                  </a:rPr>
                  <a:t>)</a:t>
                </a:r>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9" name="Rounded Rectangle 18">
                <a:extLst>
                  <a:ext uri="{FF2B5EF4-FFF2-40B4-BE49-F238E27FC236}">
                    <a16:creationId xmlns:a16="http://schemas.microsoft.com/office/drawing/2014/main" id="{35B820A5-99BE-4846-82B9-710286E74B7C}"/>
                  </a:ext>
                </a:extLst>
              </p:cNvPr>
              <p:cNvSpPr>
                <a:spLocks noRot="1" noChangeAspect="1" noMove="1" noResize="1" noEditPoints="1" noAdjustHandles="1" noChangeArrowheads="1" noChangeShapeType="1" noTextEdit="1"/>
              </p:cNvSpPr>
              <p:nvPr/>
            </p:nvSpPr>
            <p:spPr>
              <a:xfrm>
                <a:off x="838800" y="4035600"/>
                <a:ext cx="5400000" cy="1933083"/>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1957B80F-9783-D04E-AD1D-FCC914F9798A}"/>
                  </a:ext>
                </a:extLst>
              </p:cNvPr>
              <p:cNvSpPr/>
              <p:nvPr/>
            </p:nvSpPr>
            <p:spPr>
              <a:xfrm>
                <a:off x="838800" y="4035600"/>
                <a:ext cx="5400000" cy="19330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t>
                </a:r>
                <a:r>
                  <a:rPr lang="en-US" sz="1600" dirty="0">
                    <a:solidFill>
                      <a:srgbClr val="0070C0"/>
                    </a:solidFill>
                    <a:latin typeface="Menlo" panose="020B0609030804020204" pitchFamily="49" charset="0"/>
                  </a:rPr>
                  <a:t>if (</a:t>
                </a:r>
                <a14:m>
                  <m:oMath xmlns:m="http://schemas.openxmlformats.org/officeDocument/2006/math">
                    <m:r>
                      <a:rPr lang="en-US" sz="1600" i="1">
                        <a:solidFill>
                          <a:srgbClr val="0070C0"/>
                        </a:solidFill>
                        <a:latin typeface="Cambria Math" panose="02040503050406030204" pitchFamily="18" charset="0"/>
                      </a:rPr>
                      <m:t>𝑖𝑜</m:t>
                    </m:r>
                    <m:r>
                      <a:rPr lang="en-US" sz="1600" i="1">
                        <a:solidFill>
                          <a:srgbClr val="0070C0"/>
                        </a:solidFill>
                        <a:latin typeface="Cambria Math" panose="02040503050406030204" pitchFamily="18" charset="0"/>
                        <a:ea typeface="Cambria Math" panose="02040503050406030204" pitchFamily="18" charset="0"/>
                      </a:rPr>
                      <m:t>×</m:t>
                    </m:r>
                    <m:r>
                      <a:rPr lang="en-US" sz="1600" i="1">
                        <a:solidFill>
                          <a:srgbClr val="0070C0"/>
                        </a:solidFill>
                        <a:latin typeface="Cambria Math" panose="02040503050406030204" pitchFamily="18" charset="0"/>
                        <a:ea typeface="Cambria Math" panose="02040503050406030204" pitchFamily="18" charset="0"/>
                      </a:rPr>
                      <m:t>𝑡</m:t>
                    </m:r>
                    <m:r>
                      <a:rPr lang="en-US" sz="1600" i="1">
                        <a:solidFill>
                          <a:srgbClr val="0070C0"/>
                        </a:solidFill>
                        <a:latin typeface="Cambria Math" panose="02040503050406030204" pitchFamily="18" charset="0"/>
                        <a:ea typeface="Cambria Math" panose="02040503050406030204" pitchFamily="18" charset="0"/>
                      </a:rPr>
                      <m:t>+</m:t>
                    </m:r>
                    <m:r>
                      <a:rPr lang="en-US" sz="1600" i="1">
                        <a:solidFill>
                          <a:srgbClr val="0070C0"/>
                        </a:solidFill>
                        <a:latin typeface="Cambria Math" panose="02040503050406030204" pitchFamily="18" charset="0"/>
                        <a:ea typeface="Cambria Math" panose="02040503050406030204" pitchFamily="18" charset="0"/>
                      </a:rPr>
                      <m:t>𝑖𝑖</m:t>
                    </m:r>
                    <m:r>
                      <a:rPr lang="en-US" sz="1600" i="1">
                        <a:solidFill>
                          <a:srgbClr val="0070C0"/>
                        </a:solidFill>
                        <a:latin typeface="Cambria Math" panose="02040503050406030204" pitchFamily="18" charset="0"/>
                        <a:ea typeface="Cambria Math" panose="02040503050406030204" pitchFamily="18" charset="0"/>
                      </a:rPr>
                      <m:t>&lt;49</m:t>
                    </m:r>
                  </m:oMath>
                </a14:m>
                <a:r>
                  <a:rPr lang="en-US" sz="1600" dirty="0">
                    <a:solidFill>
                      <a:srgbClr val="0070C0"/>
                    </a:solidFill>
                    <a:latin typeface="Menlo" panose="020B0609030804020204" pitchFamily="49" charset="0"/>
                  </a:rPr>
                  <a:t>)</a:t>
                </a:r>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20" name="Rounded Rectangle 19">
                <a:extLst>
                  <a:ext uri="{FF2B5EF4-FFF2-40B4-BE49-F238E27FC236}">
                    <a16:creationId xmlns:a16="http://schemas.microsoft.com/office/drawing/2014/main" id="{1957B80F-9783-D04E-AD1D-FCC914F9798A}"/>
                  </a:ext>
                </a:extLst>
              </p:cNvPr>
              <p:cNvSpPr>
                <a:spLocks noRot="1" noChangeAspect="1" noMove="1" noResize="1" noEditPoints="1" noAdjustHandles="1" noChangeArrowheads="1" noChangeShapeType="1" noTextEdit="1"/>
              </p:cNvSpPr>
              <p:nvPr/>
            </p:nvSpPr>
            <p:spPr>
              <a:xfrm>
                <a:off x="838800" y="4035600"/>
                <a:ext cx="5400000" cy="1933083"/>
              </a:xfrm>
              <a:prstGeom prst="roundRect">
                <a:avLst/>
              </a:prstGeom>
              <a:blipFill>
                <a:blip r:embed="rId5"/>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E597D48-A1BE-5940-9C8D-F4AD6CF35DE6}"/>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20C486-FE61-BB41-BCCA-7FC4B39D608E}"/>
                  </a:ext>
                </a:extLst>
              </p:cNvPr>
              <p:cNvSpPr txBox="1"/>
              <p:nvPr/>
            </p:nvSpPr>
            <p:spPr>
              <a:xfrm>
                <a:off x="2829032" y="5403563"/>
                <a:ext cx="1154547"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7</m:t>
                          </m:r>
                        </m:e>
                      </m:d>
                    </m:oMath>
                  </m:oMathPara>
                </a14:m>
                <a:endParaRPr lang="en-US" sz="2400" dirty="0">
                  <a:solidFill>
                    <a:schemeClr val="tx1"/>
                  </a:solidFill>
                </a:endParaRPr>
              </a:p>
            </p:txBody>
          </p:sp>
        </mc:Choice>
        <mc:Fallback xmlns="">
          <p:sp>
            <p:nvSpPr>
              <p:cNvPr id="16" name="TextBox 15">
                <a:extLst>
                  <a:ext uri="{FF2B5EF4-FFF2-40B4-BE49-F238E27FC236}">
                    <a16:creationId xmlns:a16="http://schemas.microsoft.com/office/drawing/2014/main" id="{D520C486-FE61-BB41-BCCA-7FC4B39D608E}"/>
                  </a:ext>
                </a:extLst>
              </p:cNvPr>
              <p:cNvSpPr txBox="1">
                <a:spLocks noRot="1" noChangeAspect="1" noMove="1" noResize="1" noEditPoints="1" noAdjustHandles="1" noChangeArrowheads="1" noChangeShapeType="1" noTextEdit="1"/>
              </p:cNvSpPr>
              <p:nvPr/>
            </p:nvSpPr>
            <p:spPr>
              <a:xfrm>
                <a:off x="2829032" y="5403563"/>
                <a:ext cx="1154547" cy="461665"/>
              </a:xfrm>
              <a:prstGeom prst="rect">
                <a:avLst/>
              </a:prstGeom>
              <a:blipFill>
                <a:blip r:embed="rId7"/>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EEA880-ADA9-5B4E-8B50-575639A2C77B}"/>
                  </a:ext>
                </a:extLst>
              </p:cNvPr>
              <p:cNvSpPr/>
              <p:nvPr/>
            </p:nvSpPr>
            <p:spPr>
              <a:xfrm>
                <a:off x="3999743" y="5311229"/>
                <a:ext cx="2124621" cy="646331"/>
              </a:xfrm>
              <a:prstGeom prst="rect">
                <a:avLst/>
              </a:prstGeom>
            </p:spPr>
            <p:txBody>
              <a:bodyPr wrap="none">
                <a:spAutoFit/>
              </a:bodyPr>
              <a:lstStyle/>
              <a:p>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𝑡</m:t>
                    </m:r>
                    <m:r>
                      <a:rPr lang="en-US" b="0" i="1" smtClean="0">
                        <a:solidFill>
                          <a:srgbClr val="FF0000"/>
                        </a:solidFill>
                        <a:latin typeface="Cambria Math" panose="02040503050406030204" pitchFamily="18" charset="0"/>
                        <a:ea typeface="Cambria Math" panose="02040503050406030204" pitchFamily="18" charset="0"/>
                      </a:rPr>
                      <m:t>=2, 3, …</m:t>
                    </m:r>
                  </m:oMath>
                </a14:m>
                <a:r>
                  <a:rPr lang="en-US" dirty="0">
                    <a:solidFill>
                      <a:srgbClr val="FF0000"/>
                    </a:solidFill>
                  </a:rPr>
                  <a:t> might be </a:t>
                </a:r>
                <a:br>
                  <a:rPr lang="en-US" dirty="0">
                    <a:solidFill>
                      <a:srgbClr val="FF0000"/>
                    </a:solidFill>
                  </a:rPr>
                </a:br>
                <a:r>
                  <a:rPr lang="en-US" dirty="0">
                    <a:solidFill>
                      <a:srgbClr val="FF0000"/>
                    </a:solidFill>
                  </a:rPr>
                  <a:t>better candidates</a:t>
                </a:r>
              </a:p>
            </p:txBody>
          </p:sp>
        </mc:Choice>
        <mc:Fallback xmlns="">
          <p:sp>
            <p:nvSpPr>
              <p:cNvPr id="7" name="Rectangle 6">
                <a:extLst>
                  <a:ext uri="{FF2B5EF4-FFF2-40B4-BE49-F238E27FC236}">
                    <a16:creationId xmlns:a16="http://schemas.microsoft.com/office/drawing/2014/main" id="{7AEEA880-ADA9-5B4E-8B50-575639A2C77B}"/>
                  </a:ext>
                </a:extLst>
              </p:cNvPr>
              <p:cNvSpPr>
                <a:spLocks noRot="1" noChangeAspect="1" noMove="1" noResize="1" noEditPoints="1" noAdjustHandles="1" noChangeArrowheads="1" noChangeShapeType="1" noTextEdit="1"/>
              </p:cNvSpPr>
              <p:nvPr/>
            </p:nvSpPr>
            <p:spPr>
              <a:xfrm>
                <a:off x="3999743" y="5311229"/>
                <a:ext cx="2124621" cy="646331"/>
              </a:xfrm>
              <a:prstGeom prst="rect">
                <a:avLst/>
              </a:prstGeom>
              <a:blipFill>
                <a:blip r:embed="rId8"/>
                <a:stretch>
                  <a:fillRect l="-1775" t="-3922" r="-1183" b="-1568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D4D4741-1B41-DE4D-B5A6-A57C66F14A33}"/>
              </a:ext>
            </a:extLst>
          </p:cNvPr>
          <p:cNvSpPr txBox="1"/>
          <p:nvPr/>
        </p:nvSpPr>
        <p:spPr>
          <a:xfrm>
            <a:off x="6964218" y="6871855"/>
            <a:ext cx="184731" cy="369332"/>
          </a:xfrm>
          <a:prstGeom prst="rect">
            <a:avLst/>
          </a:prstGeom>
          <a:noFill/>
        </p:spPr>
        <p:txBody>
          <a:bodyPr wrap="none" rtlCol="0">
            <a:spAutoFit/>
          </a:bodyPr>
          <a:lstStyle/>
          <a:p>
            <a:endParaRPr lang="en-US"/>
          </a:p>
        </p:txBody>
      </p:sp>
      <p:sp>
        <p:nvSpPr>
          <p:cNvPr id="21" name="TextBox 20">
            <a:extLst>
              <a:ext uri="{FF2B5EF4-FFF2-40B4-BE49-F238E27FC236}">
                <a16:creationId xmlns:a16="http://schemas.microsoft.com/office/drawing/2014/main" id="{05411C73-8A8F-414B-BD0E-07ED22988649}"/>
              </a:ext>
            </a:extLst>
          </p:cNvPr>
          <p:cNvSpPr txBox="1"/>
          <p:nvPr/>
        </p:nvSpPr>
        <p:spPr>
          <a:xfrm>
            <a:off x="835425" y="5962172"/>
            <a:ext cx="5400000" cy="895828"/>
          </a:xfrm>
          <a:prstGeom prst="rect">
            <a:avLst/>
          </a:prstGeom>
          <a:noFill/>
        </p:spPr>
        <p:txBody>
          <a:bodyPr wrap="square" rtlCol="0">
            <a:noAutofit/>
          </a:bodyPr>
          <a:lstStyle/>
          <a:p>
            <a:r>
              <a:rPr lang="en-US" dirty="0"/>
              <a:t>Observation: Performance overhead of if-checks is </a:t>
            </a:r>
            <a:br>
              <a:rPr lang="en-US" dirty="0"/>
            </a:br>
            <a:r>
              <a:rPr lang="en-US" dirty="0">
                <a:solidFill>
                  <a:srgbClr val="00B050"/>
                </a:solidFill>
              </a:rPr>
              <a:t>negligible</a:t>
            </a:r>
            <a:r>
              <a:rPr lang="en-US" dirty="0"/>
              <a:t> with </a:t>
            </a:r>
            <a:r>
              <a:rPr lang="en-US" b="1" dirty="0"/>
              <a:t>local padding</a:t>
            </a:r>
            <a:r>
              <a:rPr lang="en-US" dirty="0"/>
              <a:t> (i.e., pad tensors locally by the size of local and/or shared memory variables).</a:t>
            </a:r>
          </a:p>
        </p:txBody>
      </p:sp>
      <p:sp>
        <p:nvSpPr>
          <p:cNvPr id="3" name="Slide Number Placeholder 2">
            <a:extLst>
              <a:ext uri="{FF2B5EF4-FFF2-40B4-BE49-F238E27FC236}">
                <a16:creationId xmlns:a16="http://schemas.microsoft.com/office/drawing/2014/main" id="{0F8F52C8-099A-8C4C-8ADA-3EBAC3886C2A}"/>
              </a:ext>
            </a:extLst>
          </p:cNvPr>
          <p:cNvSpPr>
            <a:spLocks noGrp="1"/>
          </p:cNvSpPr>
          <p:nvPr>
            <p:ph type="sldNum" sz="quarter" idx="12"/>
          </p:nvPr>
        </p:nvSpPr>
        <p:spPr/>
        <p:txBody>
          <a:bodyPr/>
          <a:lstStyle/>
          <a:p>
            <a:fld id="{97FC2164-B501-A440-8920-3A99D1B7268B}" type="slidenum">
              <a:rPr lang="en-US" smtClean="0"/>
              <a:t>33</a:t>
            </a:fld>
            <a:endParaRPr lang="en-US" dirty="0"/>
          </a:p>
        </p:txBody>
      </p:sp>
      <p:pic>
        <p:nvPicPr>
          <p:cNvPr id="17" name="Content Placeholder 27">
            <a:extLst>
              <a:ext uri="{FF2B5EF4-FFF2-40B4-BE49-F238E27FC236}">
                <a16:creationId xmlns:a16="http://schemas.microsoft.com/office/drawing/2014/main" id="{89073F7A-AE8E-0142-8C07-34D399524B9F}"/>
              </a:ext>
            </a:extLst>
          </p:cNvPr>
          <p:cNvPicPr>
            <a:picLocks noGrp="1" noChangeAspect="1"/>
          </p:cNvPicPr>
          <p:nvPr>
            <p:ph sz="half" idx="2"/>
          </p:nvPr>
        </p:nvPicPr>
        <p:blipFill>
          <a:blip r:embed="rId9"/>
          <a:stretch>
            <a:fillRect/>
          </a:stretch>
        </p:blipFill>
        <p:spPr>
          <a:xfrm>
            <a:off x="6172200" y="2501824"/>
            <a:ext cx="5181600" cy="2998939"/>
          </a:xfrm>
          <a:prstGeom prst="rect">
            <a:avLst/>
          </a:prstGeom>
        </p:spPr>
      </p:pic>
    </p:spTree>
    <p:extLst>
      <p:ext uri="{BB962C8B-B14F-4D97-AF65-F5344CB8AC3E}">
        <p14:creationId xmlns:p14="http://schemas.microsoft.com/office/powerpoint/2010/main" val="14721403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7"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F087422E-519B-FD48-89E3-1C13CA51C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512" y="4590562"/>
            <a:ext cx="6602676" cy="22163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A New Auto-Scheduler Framework</a:t>
            </a:r>
          </a:p>
        </p:txBody>
      </p:sp>
      <p:sp>
        <p:nvSpPr>
          <p:cNvPr id="3" name="Content Placeholder 2">
            <a:extLst>
              <a:ext uri="{FF2B5EF4-FFF2-40B4-BE49-F238E27FC236}">
                <a16:creationId xmlns:a16="http://schemas.microsoft.com/office/drawing/2014/main" id="{6C2DA6A8-D52B-7F42-A9C9-8CCCC197CD47}"/>
              </a:ext>
            </a:extLst>
          </p:cNvPr>
          <p:cNvSpPr>
            <a:spLocks noGrp="1"/>
          </p:cNvSpPr>
          <p:nvPr>
            <p:ph idx="1"/>
          </p:nvPr>
        </p:nvSpPr>
        <p:spPr/>
        <p:txBody>
          <a:bodyPr/>
          <a:lstStyle/>
          <a:p>
            <a:endParaRPr lang="en-US" dirty="0"/>
          </a:p>
        </p:txBody>
      </p:sp>
      <p:sp>
        <p:nvSpPr>
          <p:cNvPr id="9" name="Rectangle 8">
            <a:extLst>
              <a:ext uri="{FF2B5EF4-FFF2-40B4-BE49-F238E27FC236}">
                <a16:creationId xmlns:a16="http://schemas.microsoft.com/office/drawing/2014/main" id="{BA4526DA-FCFC-F84E-B038-8EC74C0607C6}"/>
              </a:ext>
            </a:extLst>
          </p:cNvPr>
          <p:cNvSpPr/>
          <p:nvPr/>
        </p:nvSpPr>
        <p:spPr>
          <a:xfrm>
            <a:off x="3945201" y="1819548"/>
            <a:ext cx="1775806"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Operator</a:t>
            </a:r>
            <a:br>
              <a:rPr lang="en-US" sz="2400" dirty="0">
                <a:solidFill>
                  <a:schemeClr val="tx1"/>
                </a:solidFill>
              </a:rPr>
            </a:br>
            <a:r>
              <a:rPr lang="en-US" sz="2400" dirty="0">
                <a:solidFill>
                  <a:schemeClr val="tx1"/>
                </a:solidFill>
              </a:rPr>
              <a:t>Specification</a:t>
            </a:r>
          </a:p>
        </p:txBody>
      </p:sp>
      <p:sp>
        <p:nvSpPr>
          <p:cNvPr id="10" name="Rectangle 9">
            <a:extLst>
              <a:ext uri="{FF2B5EF4-FFF2-40B4-BE49-F238E27FC236}">
                <a16:creationId xmlns:a16="http://schemas.microsoft.com/office/drawing/2014/main" id="{8073FD7A-D8D3-084B-A61F-DE11A4DA930F}"/>
              </a:ext>
            </a:extLst>
          </p:cNvPr>
          <p:cNvSpPr/>
          <p:nvPr/>
        </p:nvSpPr>
        <p:spPr>
          <a:xfrm>
            <a:off x="6470995" y="1819549"/>
            <a:ext cx="1613198" cy="8309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dirty="0">
                <a:solidFill>
                  <a:schemeClr val="tx1"/>
                </a:solidFill>
              </a:rPr>
              <a:t>Shape</a:t>
            </a:r>
            <a:br>
              <a:rPr lang="en-US" sz="2400" dirty="0">
                <a:solidFill>
                  <a:schemeClr val="tx1"/>
                </a:solidFill>
              </a:rPr>
            </a:br>
            <a:r>
              <a:rPr lang="en-US" sz="2400" dirty="0">
                <a:solidFill>
                  <a:schemeClr val="tx1"/>
                </a:solidFill>
              </a:rPr>
              <a:t>Description</a:t>
            </a:r>
          </a:p>
        </p:txBody>
      </p:sp>
      <p:pic>
        <p:nvPicPr>
          <p:cNvPr id="11" name="Picture 2">
            <a:extLst>
              <a:ext uri="{FF2B5EF4-FFF2-40B4-BE49-F238E27FC236}">
                <a16:creationId xmlns:a16="http://schemas.microsoft.com/office/drawing/2014/main" id="{9069E41E-C829-A14A-981D-5EA1F876B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235" y="1660556"/>
            <a:ext cx="1148979" cy="114897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2AE5A5D1-B174-A34C-9704-4730F9610031}"/>
              </a:ext>
            </a:extLst>
          </p:cNvPr>
          <p:cNvCxnSpPr>
            <a:stCxn id="10" idx="2"/>
            <a:endCxn id="12" idx="0"/>
          </p:cNvCxnSpPr>
          <p:nvPr/>
        </p:nvCxnSpPr>
        <p:spPr>
          <a:xfrm>
            <a:off x="7277594" y="2650546"/>
            <a:ext cx="3" cy="547621"/>
          </a:xfrm>
          <a:prstGeom prst="straightConnector1">
            <a:avLst/>
          </a:prstGeom>
          <a:ln w="3810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14" name="Elbow Connector 13">
            <a:extLst>
              <a:ext uri="{FF2B5EF4-FFF2-40B4-BE49-F238E27FC236}">
                <a16:creationId xmlns:a16="http://schemas.microsoft.com/office/drawing/2014/main" id="{FCEDFB49-387C-AC43-B98A-FDB881F2334F}"/>
              </a:ext>
            </a:extLst>
          </p:cNvPr>
          <p:cNvCxnSpPr>
            <a:cxnSpLocks/>
            <a:stCxn id="9" idx="2"/>
          </p:cNvCxnSpPr>
          <p:nvPr/>
        </p:nvCxnSpPr>
        <p:spPr>
          <a:xfrm rot="16200000" flipH="1">
            <a:off x="5883724" y="1599924"/>
            <a:ext cx="343248" cy="2444489"/>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AFD2E3E-F559-D54E-9746-3ACDFF6054DF}"/>
              </a:ext>
            </a:extLst>
          </p:cNvPr>
          <p:cNvCxnSpPr>
            <a:cxnSpLocks/>
          </p:cNvCxnSpPr>
          <p:nvPr/>
        </p:nvCxnSpPr>
        <p:spPr>
          <a:xfrm>
            <a:off x="2205020" y="2809534"/>
            <a:ext cx="587917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DE9E7E-1EFA-1F4A-9232-FA9BEC825E34}"/>
              </a:ext>
            </a:extLst>
          </p:cNvPr>
          <p:cNvSpPr txBox="1"/>
          <p:nvPr/>
        </p:nvSpPr>
        <p:spPr>
          <a:xfrm>
            <a:off x="2205020" y="2809534"/>
            <a:ext cx="1530868" cy="523220"/>
          </a:xfrm>
          <a:prstGeom prst="rect">
            <a:avLst/>
          </a:prstGeom>
          <a:noFill/>
        </p:spPr>
        <p:txBody>
          <a:bodyPr wrap="none" rtlCol="0">
            <a:spAutoFit/>
          </a:bodyPr>
          <a:lstStyle/>
          <a:p>
            <a:r>
              <a:rPr lang="en-US" sz="2800" dirty="0"/>
              <a:t>DietCode</a:t>
            </a:r>
          </a:p>
        </p:txBody>
      </p:sp>
      <p:sp>
        <p:nvSpPr>
          <p:cNvPr id="17" name="Rectangle 16">
            <a:extLst>
              <a:ext uri="{FF2B5EF4-FFF2-40B4-BE49-F238E27FC236}">
                <a16:creationId xmlns:a16="http://schemas.microsoft.com/office/drawing/2014/main" id="{480E3DB5-5D45-D44D-BCB6-BA715878B845}"/>
              </a:ext>
            </a:extLst>
          </p:cNvPr>
          <p:cNvSpPr/>
          <p:nvPr/>
        </p:nvSpPr>
        <p:spPr>
          <a:xfrm>
            <a:off x="3278069" y="3874299"/>
            <a:ext cx="2770566" cy="83099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Micro-Kernel-based</a:t>
            </a:r>
            <a:r>
              <a:rPr lang="en-US" sz="2400" dirty="0">
                <a:solidFill>
                  <a:schemeClr val="tx1"/>
                </a:solidFill>
              </a:rPr>
              <a:t> </a:t>
            </a:r>
            <a:br>
              <a:rPr lang="en-US" sz="2400" dirty="0">
                <a:solidFill>
                  <a:schemeClr val="tx1"/>
                </a:solidFill>
              </a:rPr>
            </a:br>
            <a:r>
              <a:rPr lang="en-US" sz="2400" dirty="0">
                <a:solidFill>
                  <a:schemeClr val="tx1"/>
                </a:solidFill>
              </a:rPr>
              <a:t>Cost Model</a:t>
            </a:r>
          </a:p>
        </p:txBody>
      </p:sp>
      <p:cxnSp>
        <p:nvCxnSpPr>
          <p:cNvPr id="19" name="Straight Arrow Connector 18">
            <a:extLst>
              <a:ext uri="{FF2B5EF4-FFF2-40B4-BE49-F238E27FC236}">
                <a16:creationId xmlns:a16="http://schemas.microsoft.com/office/drawing/2014/main" id="{028578E2-A0A9-3A47-B6F2-48780A51BA55}"/>
              </a:ext>
            </a:extLst>
          </p:cNvPr>
          <p:cNvCxnSpPr>
            <a:cxnSpLocks/>
          </p:cNvCxnSpPr>
          <p:nvPr/>
        </p:nvCxnSpPr>
        <p:spPr>
          <a:xfrm>
            <a:off x="7277593" y="3824790"/>
            <a:ext cx="0" cy="1982244"/>
          </a:xfrm>
          <a:prstGeom prst="straightConnector1">
            <a:avLst/>
          </a:prstGeom>
          <a:ln w="76200">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418029-BB97-A246-8D07-D950FEB5656C}"/>
              </a:ext>
            </a:extLst>
          </p:cNvPr>
          <p:cNvCxnSpPr>
            <a:cxnSpLocks/>
            <a:stCxn id="17" idx="3"/>
          </p:cNvCxnSpPr>
          <p:nvPr/>
        </p:nvCxnSpPr>
        <p:spPr>
          <a:xfrm>
            <a:off x="6048635" y="4289798"/>
            <a:ext cx="1119624" cy="0"/>
          </a:xfrm>
          <a:prstGeom prst="straightConnector1">
            <a:avLst/>
          </a:prstGeom>
          <a:ln w="5715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04D94C-4D66-D840-8207-C15E95C3117F}"/>
              </a:ext>
            </a:extLst>
          </p:cNvPr>
          <p:cNvSpPr txBox="1"/>
          <p:nvPr/>
        </p:nvSpPr>
        <p:spPr>
          <a:xfrm>
            <a:off x="6048635" y="4301141"/>
            <a:ext cx="926857" cy="461665"/>
          </a:xfrm>
          <a:prstGeom prst="rect">
            <a:avLst/>
          </a:prstGeom>
          <a:noFill/>
        </p:spPr>
        <p:txBody>
          <a:bodyPr wrap="none" rtlCol="0">
            <a:spAutoFit/>
          </a:bodyPr>
          <a:lstStyle/>
          <a:p>
            <a:r>
              <a:rPr lang="en-US" sz="2400" dirty="0"/>
              <a:t>Guide</a:t>
            </a:r>
          </a:p>
        </p:txBody>
      </p:sp>
      <p:sp>
        <p:nvSpPr>
          <p:cNvPr id="12" name="Rectangle 11">
            <a:extLst>
              <a:ext uri="{FF2B5EF4-FFF2-40B4-BE49-F238E27FC236}">
                <a16:creationId xmlns:a16="http://schemas.microsoft.com/office/drawing/2014/main" id="{A3097CCD-6D1B-AA4F-A4B5-A95CB49CA8B8}"/>
              </a:ext>
            </a:extLst>
          </p:cNvPr>
          <p:cNvSpPr/>
          <p:nvPr/>
        </p:nvSpPr>
        <p:spPr>
          <a:xfrm>
            <a:off x="5414586" y="3198167"/>
            <a:ext cx="3726021" cy="46166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dirty="0">
                <a:solidFill>
                  <a:schemeClr val="tx1"/>
                </a:solidFill>
              </a:rPr>
              <a:t>Shape-Generic</a:t>
            </a:r>
            <a:r>
              <a:rPr lang="en-US" sz="2400" dirty="0">
                <a:solidFill>
                  <a:schemeClr val="tx1"/>
                </a:solidFill>
              </a:rPr>
              <a:t> Search Space</a:t>
            </a:r>
          </a:p>
        </p:txBody>
      </p:sp>
    </p:spTree>
    <p:extLst>
      <p:ext uri="{BB962C8B-B14F-4D97-AF65-F5344CB8AC3E}">
        <p14:creationId xmlns:p14="http://schemas.microsoft.com/office/powerpoint/2010/main" val="21983978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Key Ideas</a:t>
            </a:r>
          </a:p>
        </p:txBody>
      </p:sp>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p:txBody>
          <a:bodyPr/>
          <a:lstStyle/>
          <a:p>
            <a:r>
              <a:rPr lang="en-US" dirty="0"/>
              <a:t>Key Idea #1: </a:t>
            </a:r>
            <a:r>
              <a:rPr lang="en-US" b="1" dirty="0"/>
              <a:t>Shape-Generic</a:t>
            </a:r>
            <a:r>
              <a:rPr lang="en-US" dirty="0"/>
              <a:t> Search Space</a:t>
            </a:r>
          </a:p>
          <a:p>
            <a:pPr lvl="1"/>
            <a:r>
              <a:rPr lang="en-US" dirty="0"/>
              <a:t>Composed of </a:t>
            </a:r>
            <a:r>
              <a:rPr lang="en-US" u="sng" dirty="0"/>
              <a:t>micro-kernels</a:t>
            </a:r>
            <a:r>
              <a:rPr lang="en-US" dirty="0"/>
              <a:t>. Each does a tile of the entire compute.</a:t>
            </a:r>
          </a:p>
          <a:p>
            <a:pPr lvl="1"/>
            <a:r>
              <a:rPr lang="en-US" dirty="0"/>
              <a:t>A micro-kernel can be ported to </a:t>
            </a:r>
            <a:r>
              <a:rPr lang="en-US" i="1" dirty="0"/>
              <a:t>all</a:t>
            </a:r>
            <a:r>
              <a:rPr lang="en-US" dirty="0"/>
              <a:t> shapes of the same operator.</a:t>
            </a:r>
          </a:p>
          <a:p>
            <a:pPr lvl="1"/>
            <a:r>
              <a:rPr lang="en-US" dirty="0"/>
              <a:t>Sampled from </a:t>
            </a:r>
            <a:r>
              <a:rPr lang="en-US" u="sng" dirty="0"/>
              <a:t>hardware</a:t>
            </a:r>
            <a:r>
              <a:rPr lang="en-US" dirty="0"/>
              <a:t> constraints instead of shape factors (i.e., shape-generic).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3663054-178A-9A4C-A502-31563F867022}"/>
                  </a:ext>
                </a:extLst>
              </p:cNvPr>
              <p:cNvSpPr>
                <a:spLocks noGrp="1"/>
              </p:cNvSpPr>
              <p:nvPr>
                <p:ph sz="half" idx="2"/>
              </p:nvPr>
            </p:nvSpPr>
            <p:spPr/>
            <p:txBody>
              <a:bodyPr/>
              <a:lstStyle/>
              <a:p>
                <a:pPr marL="0" indent="0">
                  <a:buNone/>
                </a:pPr>
                <a:r>
                  <a:rPr lang="en-US" dirty="0"/>
                  <a:t>Example:</a:t>
                </a:r>
              </a:p>
              <a:p>
                <a:pPr marL="0" indent="0">
                  <a:buNone/>
                </a:pPr>
                <a14:m>
                  <m:oMath xmlns:m="http://schemas.openxmlformats.org/officeDocument/2006/math">
                    <m:r>
                      <a:rPr lang="en-US" sz="2000" i="1" smtClean="0">
                        <a:latin typeface="Cambria Math" panose="02040503050406030204" pitchFamily="18" charset="0"/>
                      </a:rPr>
                      <m:t>𝑌</m:t>
                    </m:r>
                    <m:r>
                      <a:rPr lang="en-US" sz="2000" i="1" smtClean="0">
                        <a:latin typeface="Cambria Math" panose="02040503050406030204" pitchFamily="18" charset="0"/>
                      </a:rPr>
                      <m:t>=</m:t>
                    </m:r>
                    <m:r>
                      <a:rPr lang="en-US" sz="2000" i="1" smtClean="0">
                        <a:latin typeface="Cambria Math" panose="02040503050406030204" pitchFamily="18" charset="0"/>
                      </a:rPr>
                      <m:t>𝑋</m:t>
                    </m:r>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𝑇</m:t>
                        </m:r>
                      </m:sup>
                    </m:sSup>
                    <m:r>
                      <a:rPr lang="en-US" sz="2000" b="0" i="1" smtClean="0">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highlight>
                              <a:srgbClr val="00FFFF"/>
                            </a:highlight>
                            <a:latin typeface="Cambria Math" panose="02040503050406030204" pitchFamily="18" charset="0"/>
                          </a:rPr>
                          <m:t>1024</m:t>
                        </m:r>
                        <m:r>
                          <a:rPr lang="en-US" sz="2000" i="1">
                            <a:latin typeface="Cambria Math" panose="02040503050406030204" pitchFamily="18" charset="0"/>
                          </a:rPr>
                          <m:t>, 768</m:t>
                        </m:r>
                      </m:e>
                    </m:d>
                    <m:r>
                      <a:rPr lang="en-US" sz="2000" i="1">
                        <a:latin typeface="Cambria Math" panose="02040503050406030204" pitchFamily="18" charset="0"/>
                      </a:rPr>
                      <m:t>, </m:t>
                    </m:r>
                    <m:r>
                      <a:rPr lang="en-US" sz="2000" i="1">
                        <a:latin typeface="Cambria Math" panose="02040503050406030204" pitchFamily="18" charset="0"/>
                      </a:rPr>
                      <m:t>𝑊</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highlight>
                              <a:srgbClr val="00FFFF"/>
                            </a:highlight>
                            <a:latin typeface="Cambria Math" panose="02040503050406030204" pitchFamily="18" charset="0"/>
                          </a:rPr>
                          <m:t>2304</m:t>
                        </m:r>
                        <m:r>
                          <a:rPr lang="en-US" sz="2000" i="1">
                            <a:latin typeface="Cambria Math" panose="02040503050406030204" pitchFamily="18" charset="0"/>
                          </a:rPr>
                          <m:t>, 768</m:t>
                        </m:r>
                      </m:e>
                    </m:d>
                  </m:oMath>
                </a14:m>
                <a:r>
                  <a:rPr lang="en-US" sz="2000" dirty="0"/>
                  <a:t> </a:t>
                </a:r>
                <a:r>
                  <a:rPr lang="en-US" sz="2400" dirty="0"/>
                  <a:t>with micro-kernel dense_128x128, which evaluates</a:t>
                </a:r>
              </a:p>
              <a:p>
                <a:pPr marL="0" indent="0">
                  <a:buNone/>
                </a:pPr>
                <a14:m>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𝑋</m:t>
                    </m:r>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𝑇</m:t>
                        </m:r>
                      </m:sup>
                    </m:sSup>
                    <m:r>
                      <a:rPr lang="en-US" sz="2000" i="1">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highlight>
                              <a:srgbClr val="00FFFF"/>
                            </a:highlight>
                            <a:latin typeface="Cambria Math" panose="02040503050406030204" pitchFamily="18" charset="0"/>
                          </a:rPr>
                          <m:t>128</m:t>
                        </m:r>
                        <m:r>
                          <a:rPr lang="en-US" sz="2000" i="1">
                            <a:latin typeface="Cambria Math" panose="02040503050406030204" pitchFamily="18" charset="0"/>
                          </a:rPr>
                          <m:t>, 768</m:t>
                        </m:r>
                      </m:e>
                    </m:d>
                    <m:r>
                      <a:rPr lang="en-US" sz="2000" i="1">
                        <a:latin typeface="Cambria Math" panose="02040503050406030204" pitchFamily="18" charset="0"/>
                      </a:rPr>
                      <m:t>, </m:t>
                    </m:r>
                    <m:r>
                      <a:rPr lang="en-US" sz="2000" i="1">
                        <a:latin typeface="Cambria Math" panose="02040503050406030204" pitchFamily="18" charset="0"/>
                      </a:rPr>
                      <m:t>𝑊</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highlight>
                              <a:srgbClr val="00FFFF"/>
                            </a:highlight>
                            <a:latin typeface="Cambria Math" panose="02040503050406030204" pitchFamily="18" charset="0"/>
                          </a:rPr>
                          <m:t>128</m:t>
                        </m:r>
                        <m:r>
                          <a:rPr lang="en-US" sz="2000" i="1">
                            <a:latin typeface="Cambria Math" panose="02040503050406030204" pitchFamily="18" charset="0"/>
                          </a:rPr>
                          <m:t>, 768</m:t>
                        </m:r>
                      </m:e>
                    </m:d>
                  </m:oMath>
                </a14:m>
                <a:r>
                  <a:rPr lang="en-US" sz="2000" dirty="0"/>
                  <a:t> </a:t>
                </a:r>
              </a:p>
            </p:txBody>
          </p:sp>
        </mc:Choice>
        <mc:Fallback xmlns="">
          <p:sp>
            <p:nvSpPr>
              <p:cNvPr id="5" name="Content Placeholder 4">
                <a:extLst>
                  <a:ext uri="{FF2B5EF4-FFF2-40B4-BE49-F238E27FC236}">
                    <a16:creationId xmlns:a16="http://schemas.microsoft.com/office/drawing/2014/main" id="{C3663054-178A-9A4C-A502-31563F867022}"/>
                  </a:ext>
                </a:extLst>
              </p:cNvPr>
              <p:cNvSpPr>
                <a:spLocks noGrp="1" noRot="1" noChangeAspect="1" noMove="1" noResize="1" noEditPoints="1" noAdjustHandles="1" noChangeArrowheads="1" noChangeShapeType="1" noTextEdit="1"/>
              </p:cNvSpPr>
              <p:nvPr>
                <p:ph sz="half" idx="2"/>
              </p:nvPr>
            </p:nvSpPr>
            <p:spPr>
              <a:blipFill>
                <a:blip r:embed="rId3"/>
                <a:stretch>
                  <a:fillRect l="-2445" t="-2326"/>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6DA5318-CFB4-D647-80F1-33EB048F282E}"/>
              </a:ext>
            </a:extLst>
          </p:cNvPr>
          <p:cNvPicPr>
            <a:picLocks noChangeAspect="1"/>
          </p:cNvPicPr>
          <p:nvPr/>
        </p:nvPicPr>
        <p:blipFill>
          <a:blip r:embed="rId4"/>
          <a:srcRect/>
          <a:stretch/>
        </p:blipFill>
        <p:spPr>
          <a:xfrm>
            <a:off x="6172200" y="3868304"/>
            <a:ext cx="4546600" cy="1689100"/>
          </a:xfrm>
          <a:prstGeom prst="rect">
            <a:avLst/>
          </a:prstGeom>
        </p:spPr>
      </p:pic>
      <p:sp>
        <p:nvSpPr>
          <p:cNvPr id="7" name="Slide Number Placeholder 2">
            <a:extLst>
              <a:ext uri="{FF2B5EF4-FFF2-40B4-BE49-F238E27FC236}">
                <a16:creationId xmlns:a16="http://schemas.microsoft.com/office/drawing/2014/main" id="{31987907-27AE-DE40-8F2A-C88301A4150A}"/>
              </a:ext>
            </a:extLst>
          </p:cNvPr>
          <p:cNvSpPr>
            <a:spLocks noGrp="1"/>
          </p:cNvSpPr>
          <p:nvPr>
            <p:ph type="sldNum" sz="quarter" idx="12"/>
          </p:nvPr>
        </p:nvSpPr>
        <p:spPr>
          <a:xfrm>
            <a:off x="8610600" y="6356350"/>
            <a:ext cx="2743200" cy="365125"/>
          </a:xfrm>
        </p:spPr>
        <p:txBody>
          <a:bodyPr/>
          <a:lstStyle/>
          <a:p>
            <a:fld id="{97FC2164-B501-A440-8920-3A99D1B7268B}" type="slidenum">
              <a:rPr lang="en-US" smtClean="0"/>
              <a:t>35</a:t>
            </a:fld>
            <a:endParaRPr lang="en-US"/>
          </a:p>
        </p:txBody>
      </p:sp>
    </p:spTree>
    <p:extLst>
      <p:ext uri="{BB962C8B-B14F-4D97-AF65-F5344CB8AC3E}">
        <p14:creationId xmlns:p14="http://schemas.microsoft.com/office/powerpoint/2010/main" val="16989325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a:xfrm>
                <a:off x="838200" y="1825624"/>
                <a:ext cx="5181600" cy="5032375"/>
              </a:xfrm>
            </p:spPr>
            <p:txBody>
              <a:bodyPr/>
              <a:lstStyle/>
              <a:p>
                <a:r>
                  <a:rPr lang="en-US" dirty="0"/>
                  <a:t>Key Idea #2: </a:t>
                </a:r>
                <a:r>
                  <a:rPr lang="en-US" b="1" dirty="0"/>
                  <a:t>Micro-Kernel-based</a:t>
                </a:r>
                <a:r>
                  <a:rPr lang="en-US" dirty="0"/>
                  <a:t> Cost Model</a:t>
                </a:r>
              </a:p>
              <a:p>
                <a:pPr lvl="1"/>
                <a:r>
                  <a:rPr lang="en-US" dirty="0"/>
                  <a:t>Observation: A cost model trained on one shape can be </a:t>
                </a:r>
                <a:r>
                  <a:rPr lang="en-US" dirty="0">
                    <a:solidFill>
                      <a:srgbClr val="FF0000"/>
                    </a:solidFill>
                  </a:rPr>
                  <a:t>inaccurate</a:t>
                </a:r>
                <a:r>
                  <a:rPr lang="en-US" dirty="0"/>
                  <a:t> on other shapes.</a:t>
                </a:r>
              </a:p>
              <a:p>
                <a:pPr lvl="1"/>
                <a:r>
                  <a:rPr lang="en-US" dirty="0"/>
                  <a:t>Compute throughputs exhibit </a:t>
                </a:r>
                <a:r>
                  <a:rPr lang="en-US" dirty="0">
                    <a:solidFill>
                      <a:srgbClr val="00B050"/>
                    </a:solidFill>
                  </a:rPr>
                  <a:t>predictable linear</a:t>
                </a:r>
                <a:r>
                  <a:rPr lang="en-US" dirty="0"/>
                  <a:t> trend w.r.t. shape dimensions.</a:t>
                </a:r>
              </a:p>
              <a:p>
                <a:pPr lvl="1"/>
                <a:r>
                  <a:rPr lang="en-US" dirty="0"/>
                  <a:t>Decompose the cost model into:</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MK</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spatial</m:t>
                          </m:r>
                        </m:sub>
                      </m:sSub>
                    </m:oMath>
                  </m:oMathPara>
                </a14:m>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sz="half" idx="1"/>
              </p:nvPr>
            </p:nvSpPr>
            <p:spPr>
              <a:xfrm>
                <a:off x="838200" y="1825624"/>
                <a:ext cx="5181600" cy="5032375"/>
              </a:xfrm>
              <a:blipFill>
                <a:blip r:embed="rId3"/>
                <a:stretch>
                  <a:fillRect l="-2200" t="-2015" r="-2689"/>
                </a:stretch>
              </a:blipFill>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931B0CDD-8CED-7A42-A152-EE5B44100751}"/>
              </a:ext>
            </a:extLst>
          </p:cNvPr>
          <p:cNvSpPr>
            <a:spLocks noGrp="1"/>
          </p:cNvSpPr>
          <p:nvPr>
            <p:ph type="sldNum" sz="quarter" idx="12"/>
          </p:nvPr>
        </p:nvSpPr>
        <p:spPr>
          <a:xfrm>
            <a:off x="8610600" y="6356350"/>
            <a:ext cx="2743200" cy="365125"/>
          </a:xfrm>
        </p:spPr>
        <p:txBody>
          <a:bodyPr/>
          <a:lstStyle/>
          <a:p>
            <a:fld id="{97FC2164-B501-A440-8920-3A99D1B7268B}" type="slidenum">
              <a:rPr lang="en-US" smtClean="0"/>
              <a:t>36</a:t>
            </a:fld>
            <a:endParaRPr lang="en-US"/>
          </a:p>
        </p:txBody>
      </p:sp>
      <p:pic>
        <p:nvPicPr>
          <p:cNvPr id="20482" name="Picture 2">
            <a:extLst>
              <a:ext uri="{FF2B5EF4-FFF2-40B4-BE49-F238E27FC236}">
                <a16:creationId xmlns:a16="http://schemas.microsoft.com/office/drawing/2014/main" id="{BC295339-4A0F-064E-9DF4-620BCB7BAE8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3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a:xfrm>
                <a:off x="838200" y="1825624"/>
                <a:ext cx="5181600" cy="5032375"/>
              </a:xfrm>
            </p:spPr>
            <p:txBody>
              <a:bodyPr/>
              <a:lstStyle/>
              <a:p>
                <a:r>
                  <a:rPr lang="en-US" dirty="0"/>
                  <a:t>Key Idea #2: </a:t>
                </a:r>
                <a:r>
                  <a:rPr lang="en-US" b="1" dirty="0"/>
                  <a:t>Micro-Kernel-based</a:t>
                </a:r>
                <a:r>
                  <a:rPr lang="en-US" dirty="0"/>
                  <a:t> Cost Model</a:t>
                </a:r>
              </a:p>
              <a:p>
                <a:pPr lvl="1"/>
                <a:r>
                  <a:rPr lang="en-US" dirty="0"/>
                  <a:t>Observation: A cost model trained on one shape can be </a:t>
                </a:r>
                <a:r>
                  <a:rPr lang="en-US" dirty="0">
                    <a:solidFill>
                      <a:srgbClr val="FF0000"/>
                    </a:solidFill>
                  </a:rPr>
                  <a:t>inaccurate</a:t>
                </a:r>
                <a:r>
                  <a:rPr lang="en-US" dirty="0"/>
                  <a:t> on other shapes. </a:t>
                </a:r>
              </a:p>
              <a:p>
                <a:pPr lvl="1"/>
                <a:r>
                  <a:rPr lang="en-US" dirty="0"/>
                  <a:t>Compute throughputs exhibit </a:t>
                </a:r>
                <a:r>
                  <a:rPr lang="en-US" dirty="0">
                    <a:solidFill>
                      <a:srgbClr val="00B050"/>
                    </a:solidFill>
                  </a:rPr>
                  <a:t>predictable linear</a:t>
                </a:r>
                <a:r>
                  <a:rPr lang="en-US" dirty="0"/>
                  <a:t> trend w.r.t. shape dimensions.</a:t>
                </a:r>
              </a:p>
              <a:p>
                <a:pPr lvl="1"/>
                <a:r>
                  <a:rPr lang="en-US" dirty="0"/>
                  <a:t>Decompose the cost model into:</a:t>
                </a:r>
              </a:p>
              <a:p>
                <a:pPr marL="457200" lvl="1" indent="0">
                  <a:buNone/>
                </a:pPr>
                <a14:m>
                  <m:oMathPara xmlns:m="http://schemas.openxmlformats.org/officeDocument/2006/math">
                    <m:oMathParaPr>
                      <m:jc m:val="centerGroup"/>
                    </m:oMathParaPr>
                    <m:oMath xmlns:m="http://schemas.openxmlformats.org/officeDocument/2006/math">
                      <m:sSub>
                        <m:sSubPr>
                          <m:ctrlPr>
                            <a:rPr lang="en-US" i="1">
                              <a:highlight>
                                <a:srgbClr val="00FFFF"/>
                              </a:highlight>
                              <a:latin typeface="Cambria Math" panose="02040503050406030204" pitchFamily="18" charset="0"/>
                            </a:rPr>
                          </m:ctrlPr>
                        </m:sSubPr>
                        <m:e>
                          <m:r>
                            <a:rPr lang="en-US" i="1">
                              <a:highlight>
                                <a:srgbClr val="00FFFF"/>
                              </a:highlight>
                              <a:latin typeface="Cambria Math" panose="02040503050406030204" pitchFamily="18" charset="0"/>
                            </a:rPr>
                            <m:t>𝑓</m:t>
                          </m:r>
                        </m:e>
                        <m:sub>
                          <m:r>
                            <m:rPr>
                              <m:sty m:val="p"/>
                            </m:rPr>
                            <a:rPr lang="en-US">
                              <a:highlight>
                                <a:srgbClr val="00FFFF"/>
                              </a:highlight>
                              <a:latin typeface="Cambria Math" panose="02040503050406030204" pitchFamily="18" charset="0"/>
                            </a:rPr>
                            <m:t>MK</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spatial</m:t>
                          </m:r>
                        </m:sub>
                      </m:sSub>
                    </m:oMath>
                  </m:oMathPara>
                </a14:m>
                <a:endParaRPr lang="en-US" dirty="0"/>
              </a:p>
              <a:p>
                <a:pPr lvl="2"/>
                <a:r>
                  <a:rPr lang="en-US" sz="2000" dirty="0"/>
                  <a:t>Trainable Micro-Kernel Cost</a:t>
                </a:r>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sz="half" idx="1"/>
              </p:nvPr>
            </p:nvSpPr>
            <p:spPr>
              <a:xfrm>
                <a:off x="838200" y="1825624"/>
                <a:ext cx="5181600" cy="5032375"/>
              </a:xfrm>
              <a:blipFill>
                <a:blip r:embed="rId3"/>
                <a:stretch>
                  <a:fillRect l="-2200" t="-2015" r="-2689"/>
                </a:stretch>
              </a:blipFill>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79398E7C-ADAB-0C42-A130-B992BCF2D767}"/>
              </a:ext>
            </a:extLst>
          </p:cNvPr>
          <p:cNvSpPr>
            <a:spLocks noGrp="1"/>
          </p:cNvSpPr>
          <p:nvPr>
            <p:ph type="sldNum" sz="quarter" idx="12"/>
          </p:nvPr>
        </p:nvSpPr>
        <p:spPr>
          <a:xfrm>
            <a:off x="8610600" y="6356350"/>
            <a:ext cx="2743200" cy="365125"/>
          </a:xfrm>
        </p:spPr>
        <p:txBody>
          <a:bodyPr/>
          <a:lstStyle/>
          <a:p>
            <a:fld id="{97FC2164-B501-A440-8920-3A99D1B7268B}" type="slidenum">
              <a:rPr lang="en-US" smtClean="0"/>
              <a:t>37</a:t>
            </a:fld>
            <a:endParaRPr lang="en-US"/>
          </a:p>
        </p:txBody>
      </p:sp>
      <p:pic>
        <p:nvPicPr>
          <p:cNvPr id="21506" name="Picture 2">
            <a:extLst>
              <a:ext uri="{FF2B5EF4-FFF2-40B4-BE49-F238E27FC236}">
                <a16:creationId xmlns:a16="http://schemas.microsoft.com/office/drawing/2014/main" id="{63E1E715-0368-A549-A5E3-ADADF36537B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1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a:xfrm>
                <a:off x="838200" y="1825625"/>
                <a:ext cx="5181600" cy="4895850"/>
              </a:xfrm>
            </p:spPr>
            <p:txBody>
              <a:bodyPr>
                <a:normAutofit/>
              </a:bodyPr>
              <a:lstStyle/>
              <a:p>
                <a:r>
                  <a:rPr lang="en-US" dirty="0"/>
                  <a:t>Key Idea #2: </a:t>
                </a:r>
                <a:r>
                  <a:rPr lang="en-US" b="1" dirty="0"/>
                  <a:t>Micro-Kernel-based</a:t>
                </a:r>
                <a:r>
                  <a:rPr lang="en-US" dirty="0"/>
                  <a:t> Cost Model</a:t>
                </a:r>
              </a:p>
              <a:p>
                <a:pPr lvl="1"/>
                <a:r>
                  <a:rPr lang="en-US" dirty="0"/>
                  <a:t>Observation: A cost model trained on one shape can be </a:t>
                </a:r>
                <a:r>
                  <a:rPr lang="en-US" dirty="0">
                    <a:solidFill>
                      <a:srgbClr val="FF0000"/>
                    </a:solidFill>
                  </a:rPr>
                  <a:t>inaccurate</a:t>
                </a:r>
                <a:r>
                  <a:rPr lang="en-US" dirty="0"/>
                  <a:t> on other shapes. </a:t>
                </a:r>
              </a:p>
              <a:p>
                <a:pPr lvl="1"/>
                <a:r>
                  <a:rPr lang="en-US" dirty="0"/>
                  <a:t>Compute throughputs exhibit </a:t>
                </a:r>
                <a:r>
                  <a:rPr lang="en-US" dirty="0">
                    <a:solidFill>
                      <a:srgbClr val="00B050"/>
                    </a:solidFill>
                  </a:rPr>
                  <a:t>predictable linear</a:t>
                </a:r>
                <a:r>
                  <a:rPr lang="en-US" dirty="0"/>
                  <a:t> trend w.r.t. shape dimensions.</a:t>
                </a:r>
              </a:p>
              <a:p>
                <a:pPr lvl="1"/>
                <a:r>
                  <a:rPr lang="en-US" dirty="0"/>
                  <a:t>Decompose the cost model into:</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MK</m:t>
                          </m:r>
                        </m:sub>
                      </m:sSub>
                      <m:r>
                        <a:rPr lang="en-US" i="1" smtClean="0">
                          <a:latin typeface="Cambria Math" panose="02040503050406030204" pitchFamily="18" charset="0"/>
                          <a:ea typeface="Cambria Math" panose="02040503050406030204" pitchFamily="18" charset="0"/>
                        </a:rPr>
                        <m:t>∙</m:t>
                      </m:r>
                      <m:sSub>
                        <m:sSubPr>
                          <m:ctrlPr>
                            <a:rPr lang="en-US" i="1">
                              <a:highlight>
                                <a:srgbClr val="00FFFF"/>
                              </a:highlight>
                              <a:latin typeface="Cambria Math" panose="02040503050406030204" pitchFamily="18" charset="0"/>
                            </a:rPr>
                          </m:ctrlPr>
                        </m:sSubPr>
                        <m:e>
                          <m:r>
                            <a:rPr lang="en-US" i="1">
                              <a:highlight>
                                <a:srgbClr val="00FFFF"/>
                              </a:highlight>
                              <a:latin typeface="Cambria Math" panose="02040503050406030204" pitchFamily="18" charset="0"/>
                            </a:rPr>
                            <m:t>𝑓</m:t>
                          </m:r>
                        </m:e>
                        <m:sub>
                          <m:r>
                            <m:rPr>
                              <m:sty m:val="p"/>
                            </m:rPr>
                            <a:rPr lang="en-US">
                              <a:highlight>
                                <a:srgbClr val="00FFFF"/>
                              </a:highlight>
                              <a:latin typeface="Cambria Math" panose="02040503050406030204" pitchFamily="18" charset="0"/>
                            </a:rPr>
                            <m:t>spatial</m:t>
                          </m:r>
                        </m:sub>
                      </m:sSub>
                    </m:oMath>
                  </m:oMathPara>
                </a14:m>
                <a:endParaRPr lang="en-US" dirty="0">
                  <a:highlight>
                    <a:srgbClr val="00FFFF"/>
                  </a:highlight>
                </a:endParaRPr>
              </a:p>
              <a:p>
                <a:pPr lvl="2"/>
                <a:r>
                  <a:rPr lang="en-US" sz="2000" dirty="0">
                    <a:solidFill>
                      <a:schemeClr val="bg1">
                        <a:lumMod val="75000"/>
                      </a:schemeClr>
                    </a:solidFill>
                  </a:rPr>
                  <a:t>Trainable Micro-Kernel Cost</a:t>
                </a:r>
              </a:p>
              <a:p>
                <a:pPr lvl="2"/>
                <a:r>
                  <a:rPr lang="en-US" sz="2000" dirty="0"/>
                  <a:t>Analytical Spatial Generalization Cost (linear function)</a:t>
                </a:r>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sz="half" idx="1"/>
              </p:nvPr>
            </p:nvSpPr>
            <p:spPr>
              <a:xfrm>
                <a:off x="838200" y="1825625"/>
                <a:ext cx="5181600" cy="4895850"/>
              </a:xfrm>
              <a:blipFill>
                <a:blip r:embed="rId3"/>
                <a:stretch>
                  <a:fillRect l="-2200" t="-2067" r="-2689"/>
                </a:stretch>
              </a:blipFill>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7815C0E7-91DE-0F40-BB51-003B8D65B150}"/>
              </a:ext>
            </a:extLst>
          </p:cNvPr>
          <p:cNvSpPr>
            <a:spLocks noGrp="1"/>
          </p:cNvSpPr>
          <p:nvPr>
            <p:ph type="sldNum" sz="quarter" idx="12"/>
          </p:nvPr>
        </p:nvSpPr>
        <p:spPr>
          <a:xfrm>
            <a:off x="8610600" y="6356350"/>
            <a:ext cx="2743200" cy="365125"/>
          </a:xfrm>
        </p:spPr>
        <p:txBody>
          <a:bodyPr/>
          <a:lstStyle/>
          <a:p>
            <a:fld id="{97FC2164-B501-A440-8920-3A99D1B7268B}" type="slidenum">
              <a:rPr lang="en-US" smtClean="0"/>
              <a:t>38</a:t>
            </a:fld>
            <a:endParaRPr lang="en-US"/>
          </a:p>
        </p:txBody>
      </p:sp>
      <p:pic>
        <p:nvPicPr>
          <p:cNvPr id="22534" name="Picture 6">
            <a:extLst>
              <a:ext uri="{FF2B5EF4-FFF2-40B4-BE49-F238E27FC236}">
                <a16:creationId xmlns:a16="http://schemas.microsoft.com/office/drawing/2014/main" id="{F21B0E6C-CB4F-E448-BEBC-1E89745CA3D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a:extLst>
              <a:ext uri="{FF2B5EF4-FFF2-40B4-BE49-F238E27FC236}">
                <a16:creationId xmlns:a16="http://schemas.microsoft.com/office/drawing/2014/main" id="{3382BF11-8685-EB43-991A-A33C821772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800" y="2056394"/>
            <a:ext cx="5184000" cy="38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Evaluation</a:t>
            </a:r>
          </a:p>
        </p:txBody>
      </p:sp>
      <p:sp>
        <p:nvSpPr>
          <p:cNvPr id="45" name="Text Placeholder 44">
            <a:extLst>
              <a:ext uri="{FF2B5EF4-FFF2-40B4-BE49-F238E27FC236}">
                <a16:creationId xmlns:a16="http://schemas.microsoft.com/office/drawing/2014/main" id="{0847E547-1981-8E4E-AD0A-AC09A18DDA0E}"/>
              </a:ext>
            </a:extLst>
          </p:cNvPr>
          <p:cNvSpPr>
            <a:spLocks noGrp="1"/>
          </p:cNvSpPr>
          <p:nvPr>
            <p:ph type="body" idx="1"/>
          </p:nvPr>
        </p:nvSpPr>
        <p:spPr/>
        <p:txBody>
          <a:bodyPr/>
          <a:lstStyle/>
          <a:p>
            <a:pPr algn="ctr"/>
            <a:r>
              <a:rPr lang="en-US" dirty="0"/>
              <a:t>Hardware: NVIDIA Tesla T4 GPU</a:t>
            </a:r>
          </a:p>
        </p:txBody>
      </p:sp>
      <p:sp>
        <p:nvSpPr>
          <p:cNvPr id="47" name="Text Placeholder 46">
            <a:extLst>
              <a:ext uri="{FF2B5EF4-FFF2-40B4-BE49-F238E27FC236}">
                <a16:creationId xmlns:a16="http://schemas.microsoft.com/office/drawing/2014/main" id="{40DB0EFB-9627-E54A-AEB7-EB10FC89FECE}"/>
              </a:ext>
            </a:extLst>
          </p:cNvPr>
          <p:cNvSpPr>
            <a:spLocks noGrp="1"/>
          </p:cNvSpPr>
          <p:nvPr>
            <p:ph type="body" sz="quarter" idx="3"/>
          </p:nvPr>
        </p:nvSpPr>
        <p:spPr/>
        <p:txBody>
          <a:bodyPr/>
          <a:lstStyle/>
          <a:p>
            <a:pPr algn="ctr"/>
            <a:r>
              <a:rPr lang="en-US" dirty="0"/>
              <a:t>Software: TVM + CUDA + cuDNN</a:t>
            </a:r>
          </a:p>
        </p:txBody>
      </p:sp>
      <p:sp>
        <p:nvSpPr>
          <p:cNvPr id="48" name="Content Placeholder 47">
            <a:extLst>
              <a:ext uri="{FF2B5EF4-FFF2-40B4-BE49-F238E27FC236}">
                <a16:creationId xmlns:a16="http://schemas.microsoft.com/office/drawing/2014/main" id="{A455146E-FF19-854C-9AD1-AF6AF5B4FE88}"/>
              </a:ext>
            </a:extLst>
          </p:cNvPr>
          <p:cNvSpPr>
            <a:spLocks noGrp="1"/>
          </p:cNvSpPr>
          <p:nvPr>
            <p:ph sz="quarter" idx="4"/>
          </p:nvPr>
        </p:nvSpPr>
        <p:spPr/>
        <p:txBody>
          <a:bodyPr/>
          <a:lstStyle/>
          <a:p>
            <a:endParaRPr lang="en-US" dirty="0"/>
          </a:p>
        </p:txBody>
      </p:sp>
      <p:pic>
        <p:nvPicPr>
          <p:cNvPr id="3074" name="Picture 2" descr="ThinkSystem NVIDIA Tesla T4 16GB PCIe Passive GPU | GPU Adapter | Part  Number: 4X67A14926 | Lenovo Canada">
            <a:extLst>
              <a:ext uri="{FF2B5EF4-FFF2-40B4-BE49-F238E27FC236}">
                <a16:creationId xmlns:a16="http://schemas.microsoft.com/office/drawing/2014/main" id="{4B3B906F-3C24-9843-8C59-2F96E8CDBF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15814" y="2505075"/>
            <a:ext cx="4605735" cy="3684588"/>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2502FFDD-44FD-1049-BF57-C487584F6DE3}"/>
              </a:ext>
            </a:extLst>
          </p:cNvPr>
          <p:cNvGrpSpPr/>
          <p:nvPr/>
        </p:nvGrpSpPr>
        <p:grpSpPr>
          <a:xfrm>
            <a:off x="6484374" y="4221007"/>
            <a:ext cx="4591812" cy="1368000"/>
            <a:chOff x="6279929" y="4112942"/>
            <a:chExt cx="4591812" cy="1368000"/>
          </a:xfrm>
        </p:grpSpPr>
        <p:pic>
          <p:nvPicPr>
            <p:cNvPr id="50" name="Picture 49">
              <a:extLst>
                <a:ext uri="{FF2B5EF4-FFF2-40B4-BE49-F238E27FC236}">
                  <a16:creationId xmlns:a16="http://schemas.microsoft.com/office/drawing/2014/main" id="{6F439D3A-239D-824A-8DAF-BE752642490C}"/>
                </a:ext>
              </a:extLst>
            </p:cNvPr>
            <p:cNvPicPr>
              <a:picLocks noChangeAspect="1"/>
            </p:cNvPicPr>
            <p:nvPr/>
          </p:nvPicPr>
          <p:blipFill>
            <a:blip r:embed="rId4"/>
            <a:stretch>
              <a:fillRect/>
            </a:stretch>
          </p:blipFill>
          <p:spPr>
            <a:xfrm>
              <a:off x="6279929" y="4112942"/>
              <a:ext cx="1368000" cy="1368000"/>
            </a:xfrm>
            <a:prstGeom prst="rect">
              <a:avLst/>
            </a:prstGeom>
          </p:spPr>
        </p:pic>
        <p:sp>
          <p:nvSpPr>
            <p:cNvPr id="51" name="TextBox 50">
              <a:extLst>
                <a:ext uri="{FF2B5EF4-FFF2-40B4-BE49-F238E27FC236}">
                  <a16:creationId xmlns:a16="http://schemas.microsoft.com/office/drawing/2014/main" id="{E89C0A83-4FB8-994A-A263-D259EF9B9CBF}"/>
                </a:ext>
              </a:extLst>
            </p:cNvPr>
            <p:cNvSpPr txBox="1"/>
            <p:nvPr/>
          </p:nvSpPr>
          <p:spPr>
            <a:xfrm>
              <a:off x="7410692" y="4535322"/>
              <a:ext cx="986167" cy="523220"/>
            </a:xfrm>
            <a:prstGeom prst="rect">
              <a:avLst/>
            </a:prstGeom>
            <a:noFill/>
          </p:spPr>
          <p:txBody>
            <a:bodyPr wrap="none" rtlCol="0">
              <a:spAutoFit/>
            </a:bodyPr>
            <a:lstStyle/>
            <a:p>
              <a:r>
                <a:rPr lang="en-CN" sz="2800" dirty="0"/>
                <a:t>v11.3</a:t>
              </a:r>
            </a:p>
          </p:txBody>
        </p:sp>
        <p:pic>
          <p:nvPicPr>
            <p:cNvPr id="52" name="Picture 51">
              <a:extLst>
                <a:ext uri="{FF2B5EF4-FFF2-40B4-BE49-F238E27FC236}">
                  <a16:creationId xmlns:a16="http://schemas.microsoft.com/office/drawing/2014/main" id="{080BF8E2-5BEB-4E4E-9D1D-8CDAEA685B32}"/>
                </a:ext>
              </a:extLst>
            </p:cNvPr>
            <p:cNvPicPr>
              <a:picLocks noChangeAspect="1"/>
            </p:cNvPicPr>
            <p:nvPr/>
          </p:nvPicPr>
          <p:blipFill>
            <a:blip r:embed="rId5"/>
            <a:stretch>
              <a:fillRect/>
            </a:stretch>
          </p:blipFill>
          <p:spPr>
            <a:xfrm>
              <a:off x="8391061" y="4112942"/>
              <a:ext cx="2052000" cy="1368000"/>
            </a:xfrm>
            <a:prstGeom prst="rect">
              <a:avLst/>
            </a:prstGeom>
          </p:spPr>
        </p:pic>
        <p:sp>
          <p:nvSpPr>
            <p:cNvPr id="53" name="TextBox 52">
              <a:extLst>
                <a:ext uri="{FF2B5EF4-FFF2-40B4-BE49-F238E27FC236}">
                  <a16:creationId xmlns:a16="http://schemas.microsoft.com/office/drawing/2014/main" id="{F11F0762-425F-544D-9743-4C43F5460C71}"/>
                </a:ext>
              </a:extLst>
            </p:cNvPr>
            <p:cNvSpPr txBox="1"/>
            <p:nvPr/>
          </p:nvSpPr>
          <p:spPr>
            <a:xfrm>
              <a:off x="10068316" y="4537687"/>
              <a:ext cx="803425" cy="523220"/>
            </a:xfrm>
            <a:prstGeom prst="rect">
              <a:avLst/>
            </a:prstGeom>
            <a:noFill/>
          </p:spPr>
          <p:txBody>
            <a:bodyPr wrap="none" rtlCol="0">
              <a:spAutoFit/>
            </a:bodyPr>
            <a:lstStyle/>
            <a:p>
              <a:r>
                <a:rPr lang="en-CN" sz="2800" dirty="0"/>
                <a:t>v8.3</a:t>
              </a:r>
            </a:p>
          </p:txBody>
        </p:sp>
      </p:grpSp>
      <p:grpSp>
        <p:nvGrpSpPr>
          <p:cNvPr id="54" name="Group 53">
            <a:extLst>
              <a:ext uri="{FF2B5EF4-FFF2-40B4-BE49-F238E27FC236}">
                <a16:creationId xmlns:a16="http://schemas.microsoft.com/office/drawing/2014/main" id="{AC9121D4-6961-894E-8BCF-41053DD5F00B}"/>
              </a:ext>
            </a:extLst>
          </p:cNvPr>
          <p:cNvGrpSpPr/>
          <p:nvPr/>
        </p:nvGrpSpPr>
        <p:grpSpPr>
          <a:xfrm>
            <a:off x="7441594" y="3181386"/>
            <a:ext cx="2644399" cy="1039601"/>
            <a:chOff x="7724193" y="3045640"/>
            <a:chExt cx="2644399" cy="1039601"/>
          </a:xfrm>
        </p:grpSpPr>
        <p:sp>
          <p:nvSpPr>
            <p:cNvPr id="56" name="TextBox 55">
              <a:extLst>
                <a:ext uri="{FF2B5EF4-FFF2-40B4-BE49-F238E27FC236}">
                  <a16:creationId xmlns:a16="http://schemas.microsoft.com/office/drawing/2014/main" id="{FF500DEF-AB73-2146-9EB2-E2FBF56E3E9A}"/>
                </a:ext>
              </a:extLst>
            </p:cNvPr>
            <p:cNvSpPr txBox="1"/>
            <p:nvPr/>
          </p:nvSpPr>
          <p:spPr>
            <a:xfrm>
              <a:off x="8763794" y="3303830"/>
              <a:ext cx="1604798" cy="523220"/>
            </a:xfrm>
            <a:prstGeom prst="rect">
              <a:avLst/>
            </a:prstGeom>
            <a:noFill/>
          </p:spPr>
          <p:txBody>
            <a:bodyPr wrap="none" rtlCol="0">
              <a:spAutoFit/>
            </a:bodyPr>
            <a:lstStyle/>
            <a:p>
              <a:r>
                <a:rPr lang="en-CN" sz="2800" dirty="0"/>
                <a:t>v0.8.dev0</a:t>
              </a:r>
            </a:p>
          </p:txBody>
        </p:sp>
        <p:pic>
          <p:nvPicPr>
            <p:cNvPr id="3076" name="Picture 4" descr="Apache TVM (@ApacheTVM) / Twitter">
              <a:extLst>
                <a:ext uri="{FF2B5EF4-FFF2-40B4-BE49-F238E27FC236}">
                  <a16:creationId xmlns:a16="http://schemas.microsoft.com/office/drawing/2014/main" id="{011F30CC-F7E4-0F45-BE4A-02CA5F4DD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4193" y="3045640"/>
              <a:ext cx="1039601" cy="103960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
            <a:extLst>
              <a:ext uri="{FF2B5EF4-FFF2-40B4-BE49-F238E27FC236}">
                <a16:creationId xmlns:a16="http://schemas.microsoft.com/office/drawing/2014/main" id="{6C8068D2-8BDD-FB41-B61D-E7181E5474B5}"/>
              </a:ext>
            </a:extLst>
          </p:cNvPr>
          <p:cNvSpPr>
            <a:spLocks noGrp="1"/>
          </p:cNvSpPr>
          <p:nvPr>
            <p:ph type="sldNum" sz="quarter" idx="12"/>
          </p:nvPr>
        </p:nvSpPr>
        <p:spPr>
          <a:xfrm>
            <a:off x="8610600" y="6356350"/>
            <a:ext cx="2743200" cy="365125"/>
          </a:xfrm>
        </p:spPr>
        <p:txBody>
          <a:bodyPr/>
          <a:lstStyle/>
          <a:p>
            <a:fld id="{97FC2164-B501-A440-8920-3A99D1B7268B}" type="slidenum">
              <a:rPr lang="en-US" smtClean="0"/>
              <a:t>39</a:t>
            </a:fld>
            <a:endParaRPr lang="en-US"/>
          </a:p>
        </p:txBody>
      </p:sp>
    </p:spTree>
    <p:extLst>
      <p:ext uri="{BB962C8B-B14F-4D97-AF65-F5344CB8AC3E}">
        <p14:creationId xmlns:p14="http://schemas.microsoft.com/office/powerpoint/2010/main" val="32414327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9391-7730-E84E-A543-699AD0AF62BC}"/>
              </a:ext>
            </a:extLst>
          </p:cNvPr>
          <p:cNvSpPr>
            <a:spLocks noGrp="1"/>
          </p:cNvSpPr>
          <p:nvPr>
            <p:ph type="title"/>
          </p:nvPr>
        </p:nvSpPr>
        <p:spPr/>
        <p:txBody>
          <a:bodyPr/>
          <a:lstStyle/>
          <a:p>
            <a:r>
              <a:rPr lang="en-US" dirty="0"/>
              <a:t>Machine Learning Frameworks</a:t>
            </a:r>
          </a:p>
        </p:txBody>
      </p:sp>
      <p:sp>
        <p:nvSpPr>
          <p:cNvPr id="3" name="Content Placeholder 2">
            <a:extLst>
              <a:ext uri="{FF2B5EF4-FFF2-40B4-BE49-F238E27FC236}">
                <a16:creationId xmlns:a16="http://schemas.microsoft.com/office/drawing/2014/main" id="{BEA93C2F-D9D8-464A-A416-2CAA8D635F37}"/>
              </a:ext>
            </a:extLst>
          </p:cNvPr>
          <p:cNvSpPr>
            <a:spLocks noGrp="1"/>
          </p:cNvSpPr>
          <p:nvPr>
            <p:ph idx="1"/>
          </p:nvPr>
        </p:nvSpPr>
        <p:spPr/>
        <p:txBody>
          <a:bodyPr/>
          <a:lstStyle/>
          <a:p>
            <a:r>
              <a:rPr lang="en-US" dirty="0"/>
              <a:t>State-of-the-Art Machine Learning Frameworks Design:</a:t>
            </a:r>
          </a:p>
        </p:txBody>
      </p:sp>
      <p:sp>
        <p:nvSpPr>
          <p:cNvPr id="4" name="Slide Number Placeholder 3">
            <a:extLst>
              <a:ext uri="{FF2B5EF4-FFF2-40B4-BE49-F238E27FC236}">
                <a16:creationId xmlns:a16="http://schemas.microsoft.com/office/drawing/2014/main" id="{F7590398-6E6A-0844-9C06-34655DDAFF01}"/>
              </a:ext>
            </a:extLst>
          </p:cNvPr>
          <p:cNvSpPr>
            <a:spLocks noGrp="1"/>
          </p:cNvSpPr>
          <p:nvPr>
            <p:ph type="sldNum" sz="quarter" idx="12"/>
          </p:nvPr>
        </p:nvSpPr>
        <p:spPr/>
        <p:txBody>
          <a:bodyPr/>
          <a:lstStyle/>
          <a:p>
            <a:fld id="{4203DC2D-C25B-734F-BE1C-6BEFD5867AB0}" type="slidenum">
              <a:rPr lang="en-US" smtClean="0"/>
              <a:t>4</a:t>
            </a:fld>
            <a:endParaRPr lang="en-US"/>
          </a:p>
        </p:txBody>
      </p:sp>
      <p:sp>
        <p:nvSpPr>
          <p:cNvPr id="39" name="Rounded Rectangle 38">
            <a:extLst>
              <a:ext uri="{FF2B5EF4-FFF2-40B4-BE49-F238E27FC236}">
                <a16:creationId xmlns:a16="http://schemas.microsoft.com/office/drawing/2014/main" id="{2FB23A25-5B4D-DC42-A200-98F541538E5C}"/>
              </a:ext>
            </a:extLst>
          </p:cNvPr>
          <p:cNvSpPr/>
          <p:nvPr/>
        </p:nvSpPr>
        <p:spPr>
          <a:xfrm>
            <a:off x="1145310" y="3231885"/>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Python Programming Front-end</a:t>
            </a:r>
          </a:p>
        </p:txBody>
      </p:sp>
      <p:sp>
        <p:nvSpPr>
          <p:cNvPr id="40" name="Rounded Rectangle 39">
            <a:extLst>
              <a:ext uri="{FF2B5EF4-FFF2-40B4-BE49-F238E27FC236}">
                <a16:creationId xmlns:a16="http://schemas.microsoft.com/office/drawing/2014/main" id="{6102D786-D14A-2748-A439-A4A9115D4852}"/>
              </a:ext>
            </a:extLst>
          </p:cNvPr>
          <p:cNvSpPr/>
          <p:nvPr/>
        </p:nvSpPr>
        <p:spPr>
          <a:xfrm>
            <a:off x="1145310" y="398003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 Framework Core</a:t>
            </a:r>
          </a:p>
        </p:txBody>
      </p:sp>
      <p:sp>
        <p:nvSpPr>
          <p:cNvPr id="42" name="Rounded Rectangle 41">
            <a:extLst>
              <a:ext uri="{FF2B5EF4-FFF2-40B4-BE49-F238E27FC236}">
                <a16:creationId xmlns:a16="http://schemas.microsoft.com/office/drawing/2014/main" id="{6339F160-5455-0F47-B224-46C488F5FF46}"/>
              </a:ext>
            </a:extLst>
          </p:cNvPr>
          <p:cNvSpPr/>
          <p:nvPr/>
        </p:nvSpPr>
        <p:spPr>
          <a:xfrm>
            <a:off x="1145310" y="547632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Hardware Architectures</a:t>
            </a:r>
          </a:p>
        </p:txBody>
      </p:sp>
      <p:sp>
        <p:nvSpPr>
          <p:cNvPr id="41" name="Rounded Rectangle 40">
            <a:extLst>
              <a:ext uri="{FF2B5EF4-FFF2-40B4-BE49-F238E27FC236}">
                <a16:creationId xmlns:a16="http://schemas.microsoft.com/office/drawing/2014/main" id="{2A0532BB-BA57-2D4D-AA15-02B6F5B5ED40}"/>
              </a:ext>
            </a:extLst>
          </p:cNvPr>
          <p:cNvSpPr/>
          <p:nvPr/>
        </p:nvSpPr>
        <p:spPr>
          <a:xfrm>
            <a:off x="1145310" y="4728175"/>
            <a:ext cx="7878618" cy="748145"/>
          </a:xfrm>
          <a:prstGeom prst="round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Vendor APIs &amp; Libraries</a:t>
            </a:r>
          </a:p>
        </p:txBody>
      </p:sp>
      <p:pic>
        <p:nvPicPr>
          <p:cNvPr id="43" name="Picture 2" descr="TensorFlow - Wikipedia">
            <a:extLst>
              <a:ext uri="{FF2B5EF4-FFF2-40B4-BE49-F238E27FC236}">
                <a16:creationId xmlns:a16="http://schemas.microsoft.com/office/drawing/2014/main" id="{1F255D67-00A9-F24C-8453-4BFDFD1FE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10" y="2257979"/>
            <a:ext cx="1006763" cy="83896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PyTorch tutorial distilled. Migrating from TensorFlow to PyTorch | by  Illarion Khlestov | Towards Data Science">
            <a:extLst>
              <a:ext uri="{FF2B5EF4-FFF2-40B4-BE49-F238E27FC236}">
                <a16:creationId xmlns:a16="http://schemas.microsoft.com/office/drawing/2014/main" id="{D8EC60D2-C399-EE49-A535-ED39D9F9D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073" y="2429509"/>
            <a:ext cx="1859395" cy="5047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GitHub - apache/incubator-mxnet: Lightweight, Portable, Flexible  Distributed/Mobile Deep Learning with Dynamic, Mutation-aware Dataflow Dep  Scheduler; for Python, R, Julia, Scala, Go, Javascript and more">
            <a:extLst>
              <a:ext uri="{FF2B5EF4-FFF2-40B4-BE49-F238E27FC236}">
                <a16:creationId xmlns:a16="http://schemas.microsoft.com/office/drawing/2014/main" id="{2A58585A-6C5B-714D-B960-54A99D3C0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468" y="2360300"/>
            <a:ext cx="1859395" cy="6343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Baidu PaddlePaddle DL Framework &amp; Huawei Kirin SoC: A Formidable  Partnership | by Synced | SyncedReview | Medium">
            <a:extLst>
              <a:ext uri="{FF2B5EF4-FFF2-40B4-BE49-F238E27FC236}">
                <a16:creationId xmlns:a16="http://schemas.microsoft.com/office/drawing/2014/main" id="{42382484-393C-6144-95E5-3C6122732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863" y="2289652"/>
            <a:ext cx="2850573" cy="7756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GitHub - oneapi-src/oneDNN: oneAPI Deep Neural Network Library (oneDNN)">
            <a:extLst>
              <a:ext uri="{FF2B5EF4-FFF2-40B4-BE49-F238E27FC236}">
                <a16:creationId xmlns:a16="http://schemas.microsoft.com/office/drawing/2014/main" id="{1E089C31-5DD2-8F4E-8110-8AAF37137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274" y="4774052"/>
            <a:ext cx="624109" cy="6563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CUDA - Wikipedia">
            <a:extLst>
              <a:ext uri="{FF2B5EF4-FFF2-40B4-BE49-F238E27FC236}">
                <a16:creationId xmlns:a16="http://schemas.microsoft.com/office/drawing/2014/main" id="{CE930CC2-4CB4-904C-9684-DDC723FBC3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582" y="4781840"/>
            <a:ext cx="1077768" cy="65262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Tensor Ops Made Easier in cuDNN | NVIDIA Developer Blog">
            <a:extLst>
              <a:ext uri="{FF2B5EF4-FFF2-40B4-BE49-F238E27FC236}">
                <a16:creationId xmlns:a16="http://schemas.microsoft.com/office/drawing/2014/main" id="{3EC923F9-F8D6-7C4C-A6DB-F52D633124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350" y="4843832"/>
            <a:ext cx="821535" cy="5281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AMD ROCm 1.5 Linux driver-stack is out - StreamHPC">
            <a:extLst>
              <a:ext uri="{FF2B5EF4-FFF2-40B4-BE49-F238E27FC236}">
                <a16:creationId xmlns:a16="http://schemas.microsoft.com/office/drawing/2014/main" id="{D2CDD7F7-EFF4-EA4E-B49C-A126EB3EB7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3314" y="4683899"/>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8" descr="Buy NVIDIA Graphics Cards | NVIDIA Store">
            <a:extLst>
              <a:ext uri="{FF2B5EF4-FFF2-40B4-BE49-F238E27FC236}">
                <a16:creationId xmlns:a16="http://schemas.microsoft.com/office/drawing/2014/main" id="{C2D9DADB-BEB4-C042-9282-69A821DF81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4619" y="5392101"/>
            <a:ext cx="1754908" cy="9099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Intel Core i5-10400 2.90GHZ CPU Grey buy and offers on Techinn">
            <a:extLst>
              <a:ext uri="{FF2B5EF4-FFF2-40B4-BE49-F238E27FC236}">
                <a16:creationId xmlns:a16="http://schemas.microsoft.com/office/drawing/2014/main" id="{FFF2AF1B-BF93-E64D-A497-4ACA8CA888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8980" y="5430442"/>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2" descr="Radeon™ RX 5700 XT Graphics | AMD">
            <a:extLst>
              <a:ext uri="{FF2B5EF4-FFF2-40B4-BE49-F238E27FC236}">
                <a16:creationId xmlns:a16="http://schemas.microsoft.com/office/drawing/2014/main" id="{C6F67B5C-1794-3C4F-BE89-DD8CA4CE66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6399" y="5430442"/>
            <a:ext cx="1610073" cy="90602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F891363D-497D-D04A-8500-31A0A494E66D}"/>
              </a:ext>
            </a:extLst>
          </p:cNvPr>
          <p:cNvSpPr txBox="1"/>
          <p:nvPr/>
        </p:nvSpPr>
        <p:spPr>
          <a:xfrm>
            <a:off x="7296149" y="3405903"/>
            <a:ext cx="2594813" cy="400110"/>
          </a:xfrm>
          <a:prstGeom prst="rect">
            <a:avLst/>
          </a:prstGeom>
          <a:solidFill>
            <a:schemeClr val="bg1"/>
          </a:solidFill>
        </p:spPr>
        <p:txBody>
          <a:bodyPr wrap="none" rtlCol="0">
            <a:spAutoFit/>
          </a:bodyPr>
          <a:lstStyle/>
          <a:p>
            <a:r>
              <a:rPr lang="en-US" sz="2000" dirty="0">
                <a:solidFill>
                  <a:schemeClr val="bg1">
                    <a:lumMod val="50000"/>
                  </a:schemeClr>
                </a:solidFill>
              </a:rPr>
              <a:t>define neural networks</a:t>
            </a:r>
          </a:p>
        </p:txBody>
      </p:sp>
      <p:sp>
        <p:nvSpPr>
          <p:cNvPr id="55" name="TextBox 54">
            <a:extLst>
              <a:ext uri="{FF2B5EF4-FFF2-40B4-BE49-F238E27FC236}">
                <a16:creationId xmlns:a16="http://schemas.microsoft.com/office/drawing/2014/main" id="{73F1A41A-5A10-9D40-8913-19E9CCE65724}"/>
              </a:ext>
            </a:extLst>
          </p:cNvPr>
          <p:cNvSpPr txBox="1"/>
          <p:nvPr/>
        </p:nvSpPr>
        <p:spPr>
          <a:xfrm>
            <a:off x="7296149" y="3999918"/>
            <a:ext cx="4149469" cy="707886"/>
          </a:xfrm>
          <a:prstGeom prst="rect">
            <a:avLst/>
          </a:prstGeom>
          <a:solidFill>
            <a:schemeClr val="bg1"/>
          </a:solidFill>
        </p:spPr>
        <p:txBody>
          <a:bodyPr wrap="none" rtlCol="0">
            <a:spAutoFit/>
          </a:bodyPr>
          <a:lstStyle/>
          <a:p>
            <a:r>
              <a:rPr lang="en-US" sz="2000" dirty="0">
                <a:solidFill>
                  <a:schemeClr val="bg1">
                    <a:lumMod val="50000"/>
                  </a:schemeClr>
                </a:solidFill>
              </a:rPr>
              <a:t>optimize graphs; schedule operators;  </a:t>
            </a:r>
            <a:br>
              <a:rPr lang="en-US" sz="2000" dirty="0">
                <a:solidFill>
                  <a:schemeClr val="bg1">
                    <a:lumMod val="50000"/>
                  </a:schemeClr>
                </a:solidFill>
              </a:rPr>
            </a:br>
            <a:r>
              <a:rPr lang="en-US" sz="2000" dirty="0">
                <a:solidFill>
                  <a:schemeClr val="bg1">
                    <a:lumMod val="50000"/>
                  </a:schemeClr>
                </a:solidFill>
              </a:rPr>
              <a:t>allocate hardware resources …</a:t>
            </a:r>
          </a:p>
        </p:txBody>
      </p:sp>
      <p:pic>
        <p:nvPicPr>
          <p:cNvPr id="23" name="Picture 2" descr="小肥柴10】微信表情- 来自微信表情商店，扫二维码下载表情">
            <a:extLst>
              <a:ext uri="{FF2B5EF4-FFF2-40B4-BE49-F238E27FC236}">
                <a16:creationId xmlns:a16="http://schemas.microsoft.com/office/drawing/2014/main" id="{66DD222D-453B-6F4B-881B-CD9BAD47F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31187" y="2008042"/>
            <a:ext cx="1338839" cy="1338839"/>
          </a:xfrm>
          <a:prstGeom prst="rect">
            <a:avLst/>
          </a:prstGeom>
          <a:noFill/>
          <a:extLst>
            <a:ext uri="{909E8E84-426E-40DD-AFC4-6F175D3DCCD1}">
              <a14:hiddenFill xmlns:a14="http://schemas.microsoft.com/office/drawing/2010/main">
                <a:solidFill>
                  <a:srgbClr val="FFFFFF"/>
                </a:solidFill>
              </a14:hiddenFill>
            </a:ext>
          </a:extLst>
        </p:spPr>
      </p:pic>
      <p:sp>
        <p:nvSpPr>
          <p:cNvPr id="25" name="Cloud Callout 24">
            <a:extLst>
              <a:ext uri="{FF2B5EF4-FFF2-40B4-BE49-F238E27FC236}">
                <a16:creationId xmlns:a16="http://schemas.microsoft.com/office/drawing/2014/main" id="{8C13F644-BA9B-8845-B592-C6455E3EDBAF}"/>
              </a:ext>
            </a:extLst>
          </p:cNvPr>
          <p:cNvSpPr/>
          <p:nvPr/>
        </p:nvSpPr>
        <p:spPr>
          <a:xfrm>
            <a:off x="8197737" y="644282"/>
            <a:ext cx="3817290" cy="1264980"/>
          </a:xfrm>
          <a:prstGeom prst="cloudCallout">
            <a:avLst>
              <a:gd name="adj1" fmla="val 14264"/>
              <a:gd name="adj2" fmla="val 56264"/>
            </a:avLst>
          </a:prstGeom>
          <a:ln w="38100"/>
        </p:spPr>
        <p:style>
          <a:lnRef idx="2">
            <a:schemeClr val="dk1"/>
          </a:lnRef>
          <a:fillRef idx="1">
            <a:schemeClr val="lt1"/>
          </a:fillRef>
          <a:effectRef idx="0">
            <a:schemeClr val="dk1"/>
          </a:effectRef>
          <a:fontRef idx="minor">
            <a:schemeClr val="dk1"/>
          </a:fontRef>
        </p:style>
        <p:txBody>
          <a:bodyPr wrap="none" lIns="0" rIns="0" rtlCol="0" anchor="ctr">
            <a:spAutoFit/>
          </a:bodyPr>
          <a:lstStyle/>
          <a:p>
            <a:pPr algn="ctr"/>
            <a:r>
              <a:rPr lang="en-US" sz="2400" dirty="0"/>
              <a:t>Guaranteed optimal</a:t>
            </a:r>
            <a:br>
              <a:rPr lang="en-US" sz="2400" dirty="0"/>
            </a:br>
            <a:r>
              <a:rPr lang="en-US" sz="2400" dirty="0"/>
              <a:t>performance?</a:t>
            </a:r>
          </a:p>
        </p:txBody>
      </p:sp>
    </p:spTree>
    <p:extLst>
      <p:ext uri="{BB962C8B-B14F-4D97-AF65-F5344CB8AC3E}">
        <p14:creationId xmlns:p14="http://schemas.microsoft.com/office/powerpoint/2010/main" val="42632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047B95D4-5F63-6145-9955-C1D5C3EDB2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29619"/>
            <a:ext cx="10515600"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Evaluation</a:t>
            </a:r>
          </a:p>
        </p:txBody>
      </p:sp>
      <p:sp>
        <p:nvSpPr>
          <p:cNvPr id="7" name="Left Arrow 6">
            <a:extLst>
              <a:ext uri="{FF2B5EF4-FFF2-40B4-BE49-F238E27FC236}">
                <a16:creationId xmlns:a16="http://schemas.microsoft.com/office/drawing/2014/main" id="{CE65D8A1-7456-E241-9844-876CFCF1A126}"/>
              </a:ext>
            </a:extLst>
          </p:cNvPr>
          <p:cNvSpPr/>
          <p:nvPr/>
        </p:nvSpPr>
        <p:spPr>
          <a:xfrm rot="16200000">
            <a:off x="-93617" y="3705202"/>
            <a:ext cx="1271452" cy="592183"/>
          </a:xfrm>
          <a:prstGeom prst="lef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Better</a:t>
            </a:r>
          </a:p>
        </p:txBody>
      </p:sp>
      <p:pic>
        <p:nvPicPr>
          <p:cNvPr id="10" name="Picture 2" descr="肥柴whatsapp sticker ios – Pisani">
            <a:extLst>
              <a:ext uri="{FF2B5EF4-FFF2-40B4-BE49-F238E27FC236}">
                <a16:creationId xmlns:a16="http://schemas.microsoft.com/office/drawing/2014/main" id="{38C4467F-74A4-DF43-B4C1-BB570FBA3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2109" y="5396619"/>
            <a:ext cx="1461381" cy="14613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2DDD4A8-CAAF-F343-96D8-D803149A51E9}"/>
                  </a:ext>
                </a:extLst>
              </p:cNvPr>
              <p:cNvSpPr txBox="1"/>
              <p:nvPr/>
            </p:nvSpPr>
            <p:spPr>
              <a:xfrm>
                <a:off x="1949768" y="5765046"/>
                <a:ext cx="8292463" cy="830997"/>
              </a:xfrm>
              <a:prstGeom prst="rect">
                <a:avLst/>
              </a:prstGeom>
              <a:noFill/>
              <a:ln w="38100">
                <a:solidFill>
                  <a:srgbClr val="0000FF"/>
                </a:solidFill>
              </a:ln>
            </p:spPr>
            <p:txBody>
              <a:bodyPr wrap="none" rtlCol="0">
                <a:spAutoFit/>
              </a:bodyPr>
              <a:lstStyle/>
              <a:p>
                <a:pPr algn="ctr"/>
                <a:r>
                  <a:rPr lang="en-US" sz="2400" dirty="0"/>
                  <a:t>Performance: </a:t>
                </a:r>
                <a14:m>
                  <m:oMath xmlns:m="http://schemas.openxmlformats.org/officeDocument/2006/math">
                    <m:r>
                      <a:rPr lang="en-US" sz="2400" i="1" dirty="0" smtClean="0">
                        <a:latin typeface="Cambria Math" panose="02040503050406030204" pitchFamily="18" charset="0"/>
                      </a:rPr>
                      <m:t>30.5</m:t>
                    </m:r>
                    <m:r>
                      <a:rPr lang="en-US" sz="2400" i="1" dirty="0">
                        <a:latin typeface="Cambria Math" panose="02040503050406030204" pitchFamily="18" charset="0"/>
                      </a:rPr>
                      <m:t>%</m:t>
                    </m:r>
                  </m:oMath>
                </a14:m>
                <a:r>
                  <a:rPr lang="en-US" sz="2400" dirty="0"/>
                  <a:t> better than Ansor; </a:t>
                </a:r>
                <a14:m>
                  <m:oMath xmlns:m="http://schemas.openxmlformats.org/officeDocument/2006/math">
                    <m:r>
                      <a:rPr lang="en-US" sz="2400" i="1" dirty="0" smtClean="0">
                        <a:latin typeface="Cambria Math" panose="02040503050406030204" pitchFamily="18" charset="0"/>
                      </a:rPr>
                      <m:t>5.3%</m:t>
                    </m:r>
                  </m:oMath>
                </a14:m>
                <a:r>
                  <a:rPr lang="en-US" sz="2400" dirty="0"/>
                  <a:t> better than Vendor</a:t>
                </a:r>
                <a:br>
                  <a:rPr lang="en-US" sz="2400" dirty="0"/>
                </a:br>
                <a:r>
                  <a:rPr lang="en-US" sz="2400" dirty="0"/>
                  <a:t>Auto-Scheduling Time: </a:t>
                </a:r>
                <a14:m>
                  <m:oMath xmlns:m="http://schemas.openxmlformats.org/officeDocument/2006/math">
                    <m:r>
                      <a:rPr lang="en-US" sz="2400" i="1" dirty="0" smtClean="0">
                        <a:latin typeface="Cambria Math" panose="02040503050406030204" pitchFamily="18" charset="0"/>
                      </a:rPr>
                      <m:t>5.6</m:t>
                    </m:r>
                    <m:r>
                      <a:rPr lang="en-US" sz="2400" i="1" dirty="0" smtClean="0">
                        <a:latin typeface="Cambria Math" panose="02040503050406030204" pitchFamily="18" charset="0"/>
                        <a:ea typeface="Cambria Math" panose="02040503050406030204" pitchFamily="18" charset="0"/>
                      </a:rPr>
                      <m:t>×</m:t>
                    </m:r>
                  </m:oMath>
                </a14:m>
                <a:r>
                  <a:rPr lang="en-US" sz="2400" dirty="0"/>
                  <a:t> less than Ansor </a:t>
                </a:r>
              </a:p>
            </p:txBody>
          </p:sp>
        </mc:Choice>
        <mc:Fallback xmlns="">
          <p:sp>
            <p:nvSpPr>
              <p:cNvPr id="8" name="TextBox 7">
                <a:extLst>
                  <a:ext uri="{FF2B5EF4-FFF2-40B4-BE49-F238E27FC236}">
                    <a16:creationId xmlns:a16="http://schemas.microsoft.com/office/drawing/2014/main" id="{62DDD4A8-CAAF-F343-96D8-D803149A51E9}"/>
                  </a:ext>
                </a:extLst>
              </p:cNvPr>
              <p:cNvSpPr txBox="1">
                <a:spLocks noRot="1" noChangeAspect="1" noMove="1" noResize="1" noEditPoints="1" noAdjustHandles="1" noChangeArrowheads="1" noChangeShapeType="1" noTextEdit="1"/>
              </p:cNvSpPr>
              <p:nvPr/>
            </p:nvSpPr>
            <p:spPr>
              <a:xfrm>
                <a:off x="1949768" y="5765046"/>
                <a:ext cx="8292463" cy="830997"/>
              </a:xfrm>
              <a:prstGeom prst="rect">
                <a:avLst/>
              </a:prstGeom>
              <a:blipFill>
                <a:blip r:embed="rId5"/>
                <a:stretch>
                  <a:fillRect l="-915" t="-1449" r="-915" b="-13043"/>
                </a:stretch>
              </a:blipFill>
              <a:ln w="38100">
                <a:solidFill>
                  <a:srgbClr val="0000FF"/>
                </a:solidFill>
              </a:ln>
            </p:spPr>
            <p:txBody>
              <a:bodyPr/>
              <a:lstStyle/>
              <a:p>
                <a:r>
                  <a:rPr lang="en-US">
                    <a:noFill/>
                  </a:rPr>
                  <a:t> </a:t>
                </a:r>
              </a:p>
            </p:txBody>
          </p:sp>
        </mc:Fallback>
      </mc:AlternateContent>
      <p:sp>
        <p:nvSpPr>
          <p:cNvPr id="9" name="Frame 8">
            <a:extLst>
              <a:ext uri="{FF2B5EF4-FFF2-40B4-BE49-F238E27FC236}">
                <a16:creationId xmlns:a16="http://schemas.microsoft.com/office/drawing/2014/main" id="{0779BD46-1719-AE4F-89A6-877DB4B9DF93}"/>
              </a:ext>
            </a:extLst>
          </p:cNvPr>
          <p:cNvSpPr/>
          <p:nvPr/>
        </p:nvSpPr>
        <p:spPr>
          <a:xfrm>
            <a:off x="9841676" y="2368435"/>
            <a:ext cx="1062446" cy="3265715"/>
          </a:xfrm>
          <a:prstGeom prst="frame">
            <a:avLst>
              <a:gd name="adj1" fmla="val 676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lide Number Placeholder 2">
            <a:extLst>
              <a:ext uri="{FF2B5EF4-FFF2-40B4-BE49-F238E27FC236}">
                <a16:creationId xmlns:a16="http://schemas.microsoft.com/office/drawing/2014/main" id="{17D8DFD5-013A-F14C-8E12-42EAE40C20E3}"/>
              </a:ext>
            </a:extLst>
          </p:cNvPr>
          <p:cNvSpPr>
            <a:spLocks noGrp="1"/>
          </p:cNvSpPr>
          <p:nvPr>
            <p:ph type="sldNum" sz="quarter" idx="12"/>
          </p:nvPr>
        </p:nvSpPr>
        <p:spPr>
          <a:xfrm>
            <a:off x="8610600" y="6356350"/>
            <a:ext cx="2743200" cy="365125"/>
          </a:xfrm>
        </p:spPr>
        <p:txBody>
          <a:bodyPr/>
          <a:lstStyle/>
          <a:p>
            <a:fld id="{97FC2164-B501-A440-8920-3A99D1B7268B}" type="slidenum">
              <a:rPr lang="en-US" smtClean="0"/>
              <a:t>40</a:t>
            </a:fld>
            <a:endParaRPr lang="en-US"/>
          </a:p>
        </p:txBody>
      </p:sp>
    </p:spTree>
    <p:extLst>
      <p:ext uri="{BB962C8B-B14F-4D97-AF65-F5344CB8AC3E}">
        <p14:creationId xmlns:p14="http://schemas.microsoft.com/office/powerpoint/2010/main" val="41233324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DA610EF-0509-014F-89E9-85D6E635DA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29619"/>
            <a:ext cx="10515600"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Evaluation</a:t>
            </a:r>
          </a:p>
        </p:txBody>
      </p:sp>
      <p:sp>
        <p:nvSpPr>
          <p:cNvPr id="8" name="Left Arrow 7">
            <a:extLst>
              <a:ext uri="{FF2B5EF4-FFF2-40B4-BE49-F238E27FC236}">
                <a16:creationId xmlns:a16="http://schemas.microsoft.com/office/drawing/2014/main" id="{8E8B9C34-F24E-D14C-ABAD-032A19043A70}"/>
              </a:ext>
            </a:extLst>
          </p:cNvPr>
          <p:cNvSpPr/>
          <p:nvPr/>
        </p:nvSpPr>
        <p:spPr>
          <a:xfrm rot="16200000">
            <a:off x="-93617" y="3705203"/>
            <a:ext cx="1271452" cy="592183"/>
          </a:xfrm>
          <a:prstGeom prst="lef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Better</a:t>
            </a:r>
          </a:p>
        </p:txBody>
      </p:sp>
      <p:pic>
        <p:nvPicPr>
          <p:cNvPr id="9" name="Picture 2" descr="肥柴whatsapp sticker ios – Pisani">
            <a:extLst>
              <a:ext uri="{FF2B5EF4-FFF2-40B4-BE49-F238E27FC236}">
                <a16:creationId xmlns:a16="http://schemas.microsoft.com/office/drawing/2014/main" id="{10FE5676-D7D7-0045-B7ED-0939E0059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2109" y="5396619"/>
            <a:ext cx="1461381" cy="14613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0CD58E-3AE4-6C4A-A778-2FC84BBA1AC7}"/>
                  </a:ext>
                </a:extLst>
              </p:cNvPr>
              <p:cNvSpPr txBox="1"/>
              <p:nvPr/>
            </p:nvSpPr>
            <p:spPr>
              <a:xfrm>
                <a:off x="1830348" y="5850235"/>
                <a:ext cx="8531310" cy="461665"/>
              </a:xfrm>
              <a:prstGeom prst="rect">
                <a:avLst/>
              </a:prstGeom>
              <a:noFill/>
              <a:ln w="38100">
                <a:solidFill>
                  <a:srgbClr val="0000FF"/>
                </a:solidFill>
              </a:ln>
            </p:spPr>
            <p:txBody>
              <a:bodyPr wrap="none" rtlCol="0">
                <a:spAutoFit/>
              </a:bodyPr>
              <a:lstStyle/>
              <a:p>
                <a:pPr algn="ctr"/>
                <a:r>
                  <a:rPr lang="en-US" sz="2400" dirty="0"/>
                  <a:t>Performance: </a:t>
                </a:r>
                <a14:m>
                  <m:oMath xmlns:m="http://schemas.openxmlformats.org/officeDocument/2006/math">
                    <m:r>
                      <a:rPr lang="en-US" sz="2400" i="1" dirty="0">
                        <a:latin typeface="Cambria Math" panose="02040503050406030204" pitchFamily="18" charset="0"/>
                      </a:rPr>
                      <m:t>2</m:t>
                    </m:r>
                    <m:r>
                      <a:rPr lang="en-US" sz="2400" b="0" i="1" dirty="0" smtClean="0">
                        <a:latin typeface="Cambria Math" panose="02040503050406030204" pitchFamily="18" charset="0"/>
                      </a:rPr>
                      <m:t>4</m:t>
                    </m:r>
                    <m:r>
                      <a:rPr lang="en-US" sz="2400" i="1" dirty="0" smtClean="0">
                        <a:latin typeface="Cambria Math" panose="02040503050406030204" pitchFamily="18" charset="0"/>
                      </a:rPr>
                      <m:t>.</m:t>
                    </m:r>
                    <m:r>
                      <a:rPr lang="en-US" sz="2400" b="0" i="1" dirty="0" smtClean="0">
                        <a:latin typeface="Cambria Math" panose="02040503050406030204" pitchFamily="18" charset="0"/>
                      </a:rPr>
                      <m:t>2</m:t>
                    </m:r>
                    <m:r>
                      <a:rPr lang="en-US" sz="2400" i="1" dirty="0">
                        <a:latin typeface="Cambria Math" panose="02040503050406030204" pitchFamily="18" charset="0"/>
                      </a:rPr>
                      <m:t>%</m:t>
                    </m:r>
                  </m:oMath>
                </a14:m>
                <a:r>
                  <a:rPr lang="en-US" sz="2400" dirty="0"/>
                  <a:t> better than Ansor; </a:t>
                </a:r>
                <a14:m>
                  <m:oMath xmlns:m="http://schemas.openxmlformats.org/officeDocument/2006/math">
                    <m:r>
                      <a:rPr lang="en-US" sz="2400" b="0" i="0" dirty="0" smtClean="0">
                        <a:latin typeface="Cambria Math" panose="02040503050406030204" pitchFamily="18" charset="0"/>
                      </a:rPr>
                      <m:t>1</m:t>
                    </m:r>
                    <m:r>
                      <a:rPr lang="en-US" sz="2400" i="1" dirty="0" smtClean="0">
                        <a:latin typeface="Cambria Math" panose="02040503050406030204" pitchFamily="18" charset="0"/>
                      </a:rPr>
                      <m:t>5.</m:t>
                    </m:r>
                    <m:r>
                      <a:rPr lang="en-US" sz="2400" b="0" i="1" dirty="0" smtClean="0">
                        <a:latin typeface="Cambria Math" panose="02040503050406030204" pitchFamily="18" charset="0"/>
                      </a:rPr>
                      <m:t>4</m:t>
                    </m:r>
                    <m:r>
                      <a:rPr lang="en-US" sz="2400" i="1" dirty="0" smtClean="0">
                        <a:latin typeface="Cambria Math" panose="02040503050406030204" pitchFamily="18" charset="0"/>
                      </a:rPr>
                      <m:t>%</m:t>
                    </m:r>
                  </m:oMath>
                </a14:m>
                <a:r>
                  <a:rPr lang="en-US" sz="2400" dirty="0"/>
                  <a:t> better than Vendor</a:t>
                </a:r>
              </a:p>
            </p:txBody>
          </p:sp>
        </mc:Choice>
        <mc:Fallback xmlns="">
          <p:sp>
            <p:nvSpPr>
              <p:cNvPr id="10" name="TextBox 9">
                <a:extLst>
                  <a:ext uri="{FF2B5EF4-FFF2-40B4-BE49-F238E27FC236}">
                    <a16:creationId xmlns:a16="http://schemas.microsoft.com/office/drawing/2014/main" id="{820CD58E-3AE4-6C4A-A778-2FC84BBA1AC7}"/>
                  </a:ext>
                </a:extLst>
              </p:cNvPr>
              <p:cNvSpPr txBox="1">
                <a:spLocks noRot="1" noChangeAspect="1" noMove="1" noResize="1" noEditPoints="1" noAdjustHandles="1" noChangeArrowheads="1" noChangeShapeType="1" noTextEdit="1"/>
              </p:cNvSpPr>
              <p:nvPr/>
            </p:nvSpPr>
            <p:spPr>
              <a:xfrm>
                <a:off x="1830348" y="5850235"/>
                <a:ext cx="8531310" cy="461665"/>
              </a:xfrm>
              <a:prstGeom prst="rect">
                <a:avLst/>
              </a:prstGeom>
              <a:blipFill>
                <a:blip r:embed="rId5"/>
                <a:stretch>
                  <a:fillRect l="-444" t="-5000" r="-444" b="-22500"/>
                </a:stretch>
              </a:blipFill>
              <a:ln w="38100">
                <a:solidFill>
                  <a:srgbClr val="0000FF"/>
                </a:solidFill>
              </a:ln>
            </p:spPr>
            <p:txBody>
              <a:bodyPr/>
              <a:lstStyle/>
              <a:p>
                <a:r>
                  <a:rPr lang="en-US">
                    <a:noFill/>
                  </a:rPr>
                  <a:t> </a:t>
                </a:r>
              </a:p>
            </p:txBody>
          </p:sp>
        </mc:Fallback>
      </mc:AlternateContent>
      <p:sp>
        <p:nvSpPr>
          <p:cNvPr id="11" name="Frame 10">
            <a:extLst>
              <a:ext uri="{FF2B5EF4-FFF2-40B4-BE49-F238E27FC236}">
                <a16:creationId xmlns:a16="http://schemas.microsoft.com/office/drawing/2014/main" id="{81A707B0-6C4E-DF4A-BF4A-E73F2BF793E8}"/>
              </a:ext>
            </a:extLst>
          </p:cNvPr>
          <p:cNvSpPr/>
          <p:nvPr/>
        </p:nvSpPr>
        <p:spPr>
          <a:xfrm>
            <a:off x="9832967" y="2368435"/>
            <a:ext cx="1062446" cy="3265715"/>
          </a:xfrm>
          <a:prstGeom prst="frame">
            <a:avLst>
              <a:gd name="adj1" fmla="val 676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2" descr="小肥柴10】微信表情- 来自微信表情商店，扫二维码下载表情">
            <a:extLst>
              <a:ext uri="{FF2B5EF4-FFF2-40B4-BE49-F238E27FC236}">
                <a16:creationId xmlns:a16="http://schemas.microsoft.com/office/drawing/2014/main" id="{C5D9F8D3-F95F-AE40-BE1F-7785342E4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09" y="1360199"/>
            <a:ext cx="1338839" cy="1338839"/>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a:extLst>
              <a:ext uri="{FF2B5EF4-FFF2-40B4-BE49-F238E27FC236}">
                <a16:creationId xmlns:a16="http://schemas.microsoft.com/office/drawing/2014/main" id="{30391162-F46F-8246-9DA2-561CDA8A5C48}"/>
              </a:ext>
            </a:extLst>
          </p:cNvPr>
          <p:cNvSpPr/>
          <p:nvPr/>
        </p:nvSpPr>
        <p:spPr>
          <a:xfrm>
            <a:off x="2003490" y="1281431"/>
            <a:ext cx="3979921" cy="1087004"/>
          </a:xfrm>
          <a:prstGeom prst="cloudCallout">
            <a:avLst>
              <a:gd name="adj1" fmla="val -55545"/>
              <a:gd name="adj2" fmla="val 348"/>
            </a:avLst>
          </a:prstGeom>
          <a:ln w="38100"/>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400" dirty="0"/>
              <a:t>What about multiple dynamic axes? </a:t>
            </a:r>
          </a:p>
        </p:txBody>
      </p:sp>
      <p:sp>
        <p:nvSpPr>
          <p:cNvPr id="12" name="Slide Number Placeholder 2">
            <a:extLst>
              <a:ext uri="{FF2B5EF4-FFF2-40B4-BE49-F238E27FC236}">
                <a16:creationId xmlns:a16="http://schemas.microsoft.com/office/drawing/2014/main" id="{7611C7C6-FCFA-D241-A350-FD176D260D14}"/>
              </a:ext>
            </a:extLst>
          </p:cNvPr>
          <p:cNvSpPr>
            <a:spLocks noGrp="1"/>
          </p:cNvSpPr>
          <p:nvPr>
            <p:ph type="sldNum" sz="quarter" idx="12"/>
          </p:nvPr>
        </p:nvSpPr>
        <p:spPr>
          <a:xfrm>
            <a:off x="8610600" y="6356350"/>
            <a:ext cx="2743200" cy="365125"/>
          </a:xfrm>
        </p:spPr>
        <p:txBody>
          <a:bodyPr/>
          <a:lstStyle/>
          <a:p>
            <a:fld id="{97FC2164-B501-A440-8920-3A99D1B7268B}" type="slidenum">
              <a:rPr lang="en-US" smtClean="0"/>
              <a:t>41</a:t>
            </a:fld>
            <a:endParaRPr lang="en-US"/>
          </a:p>
        </p:txBody>
      </p:sp>
    </p:spTree>
    <p:extLst>
      <p:ext uri="{BB962C8B-B14F-4D97-AF65-F5344CB8AC3E}">
        <p14:creationId xmlns:p14="http://schemas.microsoft.com/office/powerpoint/2010/main" val="14934365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734D17-D0DA-1E4C-98CC-6F17B9708121}"/>
                  </a:ext>
                </a:extLst>
              </p:cNvPr>
              <p:cNvSpPr>
                <a:spLocks noGrp="1"/>
              </p:cNvSpPr>
              <p:nvPr>
                <p:ph idx="1"/>
              </p:nvPr>
            </p:nvSpPr>
            <p:spPr/>
            <p:txBody>
              <a:bodyPr>
                <a:normAutofit/>
              </a:bodyPr>
              <a:lstStyle/>
              <a:p>
                <a:r>
                  <a:rPr lang="en-US" dirty="0"/>
                  <a:t>DietCode: An auto-scheduler for dynamic-shape workloads.</a:t>
                </a:r>
              </a:p>
              <a:p>
                <a:r>
                  <a:rPr lang="en-US" dirty="0"/>
                  <a:t>Based on 2 key ideas:</a:t>
                </a:r>
              </a:p>
              <a:p>
                <a:pPr marL="914400" lvl="1" indent="-457200">
                  <a:buAutoNum type="arabicParenBoth"/>
                </a:pPr>
                <a:r>
                  <a:rPr lang="en-US" dirty="0"/>
                  <a:t>Shape-Generic Search Space and</a:t>
                </a:r>
              </a:p>
              <a:p>
                <a:pPr marL="914400" lvl="1" indent="-457200">
                  <a:buAutoNum type="arabicParenBoth"/>
                </a:pPr>
                <a:r>
                  <a:rPr lang="en-US" dirty="0"/>
                  <a:t>Micro-Kernel-based Cost Model</a:t>
                </a:r>
              </a:p>
              <a:p>
                <a:r>
                  <a:rPr lang="en-US" dirty="0"/>
                  <a:t>Key Features:</a:t>
                </a:r>
              </a:p>
              <a:p>
                <a:pPr lvl="1">
                  <a:buClr>
                    <a:schemeClr val="tx1"/>
                  </a:buClr>
                </a:pPr>
                <a:r>
                  <a:rPr lang="en-US" b="1" dirty="0">
                    <a:solidFill>
                      <a:srgbClr val="00B050"/>
                    </a:solidFill>
                  </a:rPr>
                  <a:t>Auto-Schedule Once and For All Shapes</a:t>
                </a:r>
                <a:r>
                  <a:rPr lang="en-US" sz="2400" dirty="0"/>
                  <a:t>: Large reduction in the auto-scheduling time </a:t>
                </a:r>
                <a14:m>
                  <m:oMath xmlns:m="http://schemas.openxmlformats.org/officeDocument/2006/math">
                    <m:r>
                      <a:rPr lang="en-US" b="0" i="0" dirty="0" smtClean="0">
                        <a:latin typeface="Cambria Math" panose="02040503050406030204" pitchFamily="18" charset="0"/>
                        <a:ea typeface="Cambria Math" panose="02040503050406030204" pitchFamily="18" charset="0"/>
                      </a:rPr>
                      <m:t>5.6</m:t>
                    </m:r>
                    <m:r>
                      <a:rPr lang="en-US" i="1" dirty="0" smtClean="0">
                        <a:latin typeface="Cambria Math" panose="02040503050406030204" pitchFamily="18" charset="0"/>
                        <a:ea typeface="Cambria Math" panose="02040503050406030204" pitchFamily="18" charset="0"/>
                      </a:rPr>
                      <m:t>×</m:t>
                    </m:r>
                  </m:oMath>
                </a14:m>
                <a:r>
                  <a:rPr lang="en-US" sz="2400" dirty="0"/>
                  <a:t> on dynamic-shape workloads.</a:t>
                </a:r>
              </a:p>
              <a:p>
                <a:pPr lvl="1">
                  <a:buClr>
                    <a:schemeClr val="tx1"/>
                  </a:buClr>
                </a:pPr>
                <a:r>
                  <a:rPr lang="en-US" b="1" dirty="0">
                    <a:solidFill>
                      <a:srgbClr val="00B050"/>
                    </a:solidFill>
                  </a:rPr>
                  <a:t>Better Performance</a:t>
                </a:r>
                <a:r>
                  <a:rPr lang="en-US" sz="2400" dirty="0"/>
                  <a:t>: Up to </a:t>
                </a:r>
                <a14:m>
                  <m:oMath xmlns:m="http://schemas.openxmlformats.org/officeDocument/2006/math">
                    <m:r>
                      <a:rPr lang="en-US" sz="2400" i="1" dirty="0">
                        <a:latin typeface="Cambria Math" panose="02040503050406030204" pitchFamily="18" charset="0"/>
                      </a:rPr>
                      <m:t>30.5%</m:t>
                    </m:r>
                  </m:oMath>
                </a14:m>
                <a:r>
                  <a:rPr lang="en-US" sz="2400" dirty="0"/>
                  <a:t> speedup than Ansor, </a:t>
                </a:r>
                <a14:m>
                  <m:oMath xmlns:m="http://schemas.openxmlformats.org/officeDocument/2006/math">
                    <m:r>
                      <a:rPr lang="en-US" sz="2400" dirty="0">
                        <a:latin typeface="Cambria Math" panose="02040503050406030204" pitchFamily="18" charset="0"/>
                      </a:rPr>
                      <m:t>1</m:t>
                    </m:r>
                    <m:r>
                      <a:rPr lang="en-US" sz="2400" i="1" dirty="0">
                        <a:latin typeface="Cambria Math" panose="02040503050406030204" pitchFamily="18" charset="0"/>
                      </a:rPr>
                      <m:t>5.4%</m:t>
                    </m:r>
                  </m:oMath>
                </a14:m>
                <a:r>
                  <a:rPr lang="en-US" sz="2400" dirty="0"/>
                  <a:t> than Vendor.</a:t>
                </a:r>
                <a:endParaRPr lang="en-US" dirty="0"/>
              </a:p>
            </p:txBody>
          </p:sp>
        </mc:Choice>
        <mc:Fallback xmlns="">
          <p:sp>
            <p:nvSpPr>
              <p:cNvPr id="3" name="Content Placeholder 2">
                <a:extLst>
                  <a:ext uri="{FF2B5EF4-FFF2-40B4-BE49-F238E27FC236}">
                    <a16:creationId xmlns:a16="http://schemas.microsoft.com/office/drawing/2014/main" id="{DB734D17-D0DA-1E4C-98CC-6F17B9708121}"/>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691EFA19-66FD-B647-9C6F-A86BC0734BFF}"/>
              </a:ext>
            </a:extLst>
          </p:cNvPr>
          <p:cNvSpPr>
            <a:spLocks noGrp="1"/>
          </p:cNvSpPr>
          <p:nvPr>
            <p:ph type="sldNum" sz="quarter" idx="12"/>
          </p:nvPr>
        </p:nvSpPr>
        <p:spPr>
          <a:xfrm>
            <a:off x="8610600" y="6356350"/>
            <a:ext cx="2743200" cy="365125"/>
          </a:xfrm>
        </p:spPr>
        <p:txBody>
          <a:bodyPr/>
          <a:lstStyle/>
          <a:p>
            <a:fld id="{4203DC2D-C25B-734F-BE1C-6BEFD5867AB0}" type="slidenum">
              <a:rPr lang="en-US" smtClean="0"/>
              <a:t>42</a:t>
            </a:fld>
            <a:endParaRPr lang="en-US"/>
          </a:p>
        </p:txBody>
      </p:sp>
    </p:spTree>
    <p:extLst>
      <p:ext uri="{BB962C8B-B14F-4D97-AF65-F5344CB8AC3E}">
        <p14:creationId xmlns:p14="http://schemas.microsoft.com/office/powerpoint/2010/main" val="380819153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098E-961F-D44D-8E6F-C468F1A5EF53}"/>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61219326-D8E5-5649-B284-7DD4852C9B57}"/>
              </a:ext>
            </a:extLst>
          </p:cNvPr>
          <p:cNvSpPr>
            <a:spLocks noGrp="1"/>
          </p:cNvSpPr>
          <p:nvPr>
            <p:ph idx="1"/>
          </p:nvPr>
        </p:nvSpPr>
        <p:spPr/>
        <p:txBody>
          <a:bodyPr/>
          <a:lstStyle/>
          <a:p>
            <a:r>
              <a:rPr lang="en-US" dirty="0"/>
              <a:t>Why Machine Learning Compilers?</a:t>
            </a:r>
          </a:p>
          <a:p>
            <a:pPr lvl="1"/>
            <a:r>
              <a:rPr lang="en-US" dirty="0"/>
              <a:t>State-of-the-Art Machine Learning Frameworks Design, and Flaws:</a:t>
            </a:r>
          </a:p>
          <a:p>
            <a:pPr marL="914400" lvl="1" indent="-457200">
              <a:buFont typeface="+mj-lt"/>
              <a:buAutoNum type="arabicPeriod"/>
            </a:pPr>
            <a:r>
              <a:rPr lang="en-US" dirty="0"/>
              <a:t>Vendor libraries not delivering the optimal performance.</a:t>
            </a:r>
          </a:p>
          <a:p>
            <a:pPr marL="914400" lvl="1" indent="-457200">
              <a:buFont typeface="+mj-lt"/>
              <a:buAutoNum type="arabicPeriod"/>
            </a:pPr>
            <a:endParaRPr lang="en-US" dirty="0"/>
          </a:p>
          <a:p>
            <a:r>
              <a:rPr lang="en-US" dirty="0"/>
              <a:t>2 Classes of Machine Learning Compilers:</a:t>
            </a:r>
          </a:p>
          <a:p>
            <a:pPr lvl="1"/>
            <a:r>
              <a:rPr lang="en-US" b="1" dirty="0"/>
              <a:t>Halide</a:t>
            </a:r>
            <a:r>
              <a:rPr lang="en-US" b="1" baseline="30000" dirty="0">
                <a:solidFill>
                  <a:schemeClr val="bg1">
                    <a:lumMod val="50000"/>
                  </a:schemeClr>
                </a:solidFill>
              </a:rPr>
              <a:t>[1]</a:t>
            </a:r>
            <a:r>
              <a:rPr lang="en-US" b="1" dirty="0"/>
              <a:t>/TVM</a:t>
            </a:r>
            <a:r>
              <a:rPr lang="en-US" b="1" baseline="30000" dirty="0">
                <a:solidFill>
                  <a:schemeClr val="bg1">
                    <a:lumMod val="50000"/>
                  </a:schemeClr>
                </a:solidFill>
              </a:rPr>
              <a:t>[2]</a:t>
            </a:r>
            <a:r>
              <a:rPr lang="en-US" dirty="0"/>
              <a:t>: Easier to write high-performance programs.</a:t>
            </a:r>
          </a:p>
        </p:txBody>
      </p:sp>
      <p:sp>
        <p:nvSpPr>
          <p:cNvPr id="4" name="Slide Number Placeholder 3">
            <a:extLst>
              <a:ext uri="{FF2B5EF4-FFF2-40B4-BE49-F238E27FC236}">
                <a16:creationId xmlns:a16="http://schemas.microsoft.com/office/drawing/2014/main" id="{056DDC53-4615-C748-B8DD-FDF12FB2BAE9}"/>
              </a:ext>
            </a:extLst>
          </p:cNvPr>
          <p:cNvSpPr>
            <a:spLocks noGrp="1"/>
          </p:cNvSpPr>
          <p:nvPr>
            <p:ph type="sldNum" sz="quarter" idx="12"/>
          </p:nvPr>
        </p:nvSpPr>
        <p:spPr/>
        <p:txBody>
          <a:bodyPr/>
          <a:lstStyle/>
          <a:p>
            <a:fld id="{4203DC2D-C25B-734F-BE1C-6BEFD5867AB0}" type="slidenum">
              <a:rPr lang="en-US" smtClean="0"/>
              <a:t>43</a:t>
            </a:fld>
            <a:endParaRPr lang="en-US"/>
          </a:p>
        </p:txBody>
      </p:sp>
      <p:sp>
        <p:nvSpPr>
          <p:cNvPr id="5" name="Rectangle 4">
            <a:extLst>
              <a:ext uri="{FF2B5EF4-FFF2-40B4-BE49-F238E27FC236}">
                <a16:creationId xmlns:a16="http://schemas.microsoft.com/office/drawing/2014/main" id="{887D65C1-07E7-924C-8970-175E79DD5BAC}"/>
              </a:ext>
            </a:extLst>
          </p:cNvPr>
          <p:cNvSpPr/>
          <p:nvPr/>
        </p:nvSpPr>
        <p:spPr>
          <a:xfrm>
            <a:off x="838200" y="4791968"/>
            <a:ext cx="5257800" cy="1015663"/>
          </a:xfrm>
          <a:prstGeom prst="rect">
            <a:avLst/>
          </a:prstGeom>
        </p:spPr>
        <p:txBody>
          <a:bodyPr wrap="square">
            <a:spAutoFit/>
          </a:bodyPr>
          <a:lstStyle/>
          <a:p>
            <a:pPr marL="201600" indent="-2016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01600" indent="-2016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Tree>
    <p:extLst>
      <p:ext uri="{BB962C8B-B14F-4D97-AF65-F5344CB8AC3E}">
        <p14:creationId xmlns:p14="http://schemas.microsoft.com/office/powerpoint/2010/main" val="3474413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098E-961F-D44D-8E6F-C468F1A5EF53}"/>
              </a:ext>
            </a:extLst>
          </p:cNvPr>
          <p:cNvSpPr>
            <a:spLocks noGrp="1"/>
          </p:cNvSpPr>
          <p:nvPr>
            <p:ph type="title"/>
          </p:nvPr>
        </p:nvSpPr>
        <p:spPr/>
        <p:txBody>
          <a:bodyPr/>
          <a:lstStyle/>
          <a:p>
            <a:r>
              <a:rPr lang="en-US" dirty="0"/>
              <a:t>Agenda for Today</a:t>
            </a:r>
          </a:p>
        </p:txBody>
      </p:sp>
      <p:sp>
        <p:nvSpPr>
          <p:cNvPr id="3" name="Content Placeholder 2">
            <a:extLst>
              <a:ext uri="{FF2B5EF4-FFF2-40B4-BE49-F238E27FC236}">
                <a16:creationId xmlns:a16="http://schemas.microsoft.com/office/drawing/2014/main" id="{61219326-D8E5-5649-B284-7DD4852C9B57}"/>
              </a:ext>
            </a:extLst>
          </p:cNvPr>
          <p:cNvSpPr>
            <a:spLocks noGrp="1"/>
          </p:cNvSpPr>
          <p:nvPr>
            <p:ph idx="1"/>
          </p:nvPr>
        </p:nvSpPr>
        <p:spPr/>
        <p:txBody>
          <a:bodyPr/>
          <a:lstStyle/>
          <a:p>
            <a:r>
              <a:rPr lang="en-US" dirty="0"/>
              <a:t>Why Machine Learning Compilers?</a:t>
            </a:r>
          </a:p>
          <a:p>
            <a:pPr lvl="1"/>
            <a:r>
              <a:rPr lang="en-US" dirty="0"/>
              <a:t>State-of-the-Art Machine Learning Frameworks Design, and Flaws:</a:t>
            </a:r>
          </a:p>
          <a:p>
            <a:pPr marL="914400" lvl="1" indent="-457200">
              <a:buFont typeface="+mj-lt"/>
              <a:buAutoNum type="arabicPeriod"/>
            </a:pPr>
            <a:r>
              <a:rPr lang="en-US" dirty="0">
                <a:solidFill>
                  <a:schemeClr val="tx1">
                    <a:alpha val="30068"/>
                  </a:schemeClr>
                </a:solidFill>
              </a:rPr>
              <a:t>Vendor libraries not delivering the optimal performance.</a:t>
            </a:r>
          </a:p>
          <a:p>
            <a:pPr marL="914400" lvl="1" indent="-457200">
              <a:buFont typeface="+mj-lt"/>
              <a:buAutoNum type="arabicPeriod"/>
            </a:pPr>
            <a:r>
              <a:rPr lang="en-US" dirty="0"/>
              <a:t>Distinct representations at different system levels.</a:t>
            </a:r>
          </a:p>
          <a:p>
            <a:r>
              <a:rPr lang="en-US" dirty="0"/>
              <a:t>2 Classes of Machine Learning Compilers:</a:t>
            </a:r>
          </a:p>
          <a:p>
            <a:pPr lvl="1"/>
            <a:r>
              <a:rPr lang="en-US" b="1" dirty="0">
                <a:solidFill>
                  <a:schemeClr val="tx1">
                    <a:alpha val="30000"/>
                  </a:schemeClr>
                </a:solidFill>
              </a:rPr>
              <a:t>Halide</a:t>
            </a:r>
            <a:r>
              <a:rPr lang="en-US" b="1" baseline="30000" dirty="0">
                <a:solidFill>
                  <a:schemeClr val="tx1">
                    <a:alpha val="30000"/>
                  </a:schemeClr>
                </a:solidFill>
              </a:rPr>
              <a:t>[1]</a:t>
            </a:r>
            <a:r>
              <a:rPr lang="en-US" b="1" dirty="0">
                <a:solidFill>
                  <a:schemeClr val="tx1">
                    <a:alpha val="30000"/>
                  </a:schemeClr>
                </a:solidFill>
              </a:rPr>
              <a:t>/TVM</a:t>
            </a:r>
            <a:r>
              <a:rPr lang="en-US" b="1" baseline="30000" dirty="0">
                <a:solidFill>
                  <a:schemeClr val="tx1">
                    <a:alpha val="30000"/>
                  </a:schemeClr>
                </a:solidFill>
              </a:rPr>
              <a:t>[2]</a:t>
            </a:r>
            <a:r>
              <a:rPr lang="en-US" dirty="0">
                <a:solidFill>
                  <a:schemeClr val="tx1">
                    <a:alpha val="30000"/>
                  </a:schemeClr>
                </a:solidFill>
              </a:rPr>
              <a:t>: Easier to write high-performance programs.</a:t>
            </a:r>
          </a:p>
          <a:p>
            <a:pPr lvl="1"/>
            <a:r>
              <a:rPr lang="en-US" b="1" dirty="0"/>
              <a:t>MLIR</a:t>
            </a:r>
            <a:r>
              <a:rPr lang="en-US" b="1" baseline="30000" dirty="0">
                <a:solidFill>
                  <a:schemeClr val="bg1">
                    <a:lumMod val="50000"/>
                  </a:schemeClr>
                </a:solidFill>
              </a:rPr>
              <a:t>[3]</a:t>
            </a:r>
            <a:r>
              <a:rPr lang="en-US" b="1" dirty="0"/>
              <a:t>/</a:t>
            </a:r>
            <a:r>
              <a:rPr lang="en-US" b="1" dirty="0" err="1"/>
              <a:t>TensorIR</a:t>
            </a:r>
            <a:r>
              <a:rPr lang="en-US" b="1" baseline="30000" dirty="0">
                <a:solidFill>
                  <a:schemeClr val="bg1">
                    <a:lumMod val="50000"/>
                  </a:schemeClr>
                </a:solidFill>
              </a:rPr>
              <a:t>[4]</a:t>
            </a:r>
            <a:r>
              <a:rPr lang="en-US" dirty="0"/>
              <a:t>: Unified compiler infrastructure.</a:t>
            </a:r>
          </a:p>
        </p:txBody>
      </p:sp>
      <p:sp>
        <p:nvSpPr>
          <p:cNvPr id="4" name="Slide Number Placeholder 3">
            <a:extLst>
              <a:ext uri="{FF2B5EF4-FFF2-40B4-BE49-F238E27FC236}">
                <a16:creationId xmlns:a16="http://schemas.microsoft.com/office/drawing/2014/main" id="{056DDC53-4615-C748-B8DD-FDF12FB2BAE9}"/>
              </a:ext>
            </a:extLst>
          </p:cNvPr>
          <p:cNvSpPr>
            <a:spLocks noGrp="1"/>
          </p:cNvSpPr>
          <p:nvPr>
            <p:ph type="sldNum" sz="quarter" idx="12"/>
          </p:nvPr>
        </p:nvSpPr>
        <p:spPr/>
        <p:txBody>
          <a:bodyPr/>
          <a:lstStyle/>
          <a:p>
            <a:fld id="{4203DC2D-C25B-734F-BE1C-6BEFD5867AB0}" type="slidenum">
              <a:rPr lang="en-US" smtClean="0"/>
              <a:t>44</a:t>
            </a:fld>
            <a:endParaRPr lang="en-US" dirty="0"/>
          </a:p>
        </p:txBody>
      </p:sp>
      <p:sp>
        <p:nvSpPr>
          <p:cNvPr id="5" name="Rectangle 4">
            <a:extLst>
              <a:ext uri="{FF2B5EF4-FFF2-40B4-BE49-F238E27FC236}">
                <a16:creationId xmlns:a16="http://schemas.microsoft.com/office/drawing/2014/main" id="{887D65C1-07E7-924C-8970-175E79DD5BAC}"/>
              </a:ext>
            </a:extLst>
          </p:cNvPr>
          <p:cNvSpPr/>
          <p:nvPr/>
        </p:nvSpPr>
        <p:spPr>
          <a:xfrm>
            <a:off x="838200" y="4791968"/>
            <a:ext cx="5257800" cy="1015663"/>
          </a:xfrm>
          <a:prstGeom prst="rect">
            <a:avLst/>
          </a:prstGeom>
        </p:spPr>
        <p:txBody>
          <a:bodyPr wrap="square">
            <a:spAutoFit/>
          </a:bodyPr>
          <a:lstStyle/>
          <a:p>
            <a:pPr marL="201600" indent="-2016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01600" indent="-2016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
        <p:nvSpPr>
          <p:cNvPr id="6" name="Rectangle 5">
            <a:extLst>
              <a:ext uri="{FF2B5EF4-FFF2-40B4-BE49-F238E27FC236}">
                <a16:creationId xmlns:a16="http://schemas.microsoft.com/office/drawing/2014/main" id="{51F14AD7-BDF1-8266-685D-0F7C00E90D46}"/>
              </a:ext>
            </a:extLst>
          </p:cNvPr>
          <p:cNvSpPr/>
          <p:nvPr/>
        </p:nvSpPr>
        <p:spPr>
          <a:xfrm>
            <a:off x="6096000" y="4791968"/>
            <a:ext cx="5257800" cy="830997"/>
          </a:xfrm>
          <a:prstGeom prst="rect">
            <a:avLst/>
          </a:prstGeom>
        </p:spPr>
        <p:txBody>
          <a:bodyPr wrap="square">
            <a:spAutoFit/>
          </a:bodyPr>
          <a:lstStyle/>
          <a:p>
            <a:pPr marL="201600" indent="-201600"/>
            <a:r>
              <a:rPr lang="en-US" sz="1200" dirty="0">
                <a:solidFill>
                  <a:schemeClr val="bg1">
                    <a:lumMod val="50000"/>
                  </a:schemeClr>
                </a:solidFill>
              </a:rPr>
              <a:t>[3] C. </a:t>
            </a:r>
            <a:r>
              <a:rPr lang="en-US" sz="1200" dirty="0" err="1">
                <a:solidFill>
                  <a:schemeClr val="bg1">
                    <a:lumMod val="50000"/>
                  </a:schemeClr>
                </a:solidFill>
              </a:rPr>
              <a:t>Lattner</a:t>
            </a:r>
            <a:r>
              <a:rPr lang="en-US" sz="1200" dirty="0">
                <a:solidFill>
                  <a:schemeClr val="bg1">
                    <a:lumMod val="50000"/>
                  </a:schemeClr>
                </a:solidFill>
              </a:rPr>
              <a:t> et al. </a:t>
            </a:r>
            <a:r>
              <a:rPr lang="en-US" sz="1200" i="1" dirty="0">
                <a:solidFill>
                  <a:schemeClr val="bg1">
                    <a:lumMod val="50000"/>
                  </a:schemeClr>
                </a:solidFill>
              </a:rPr>
              <a:t>MLIR: Scaling Compiler Infrastructure for Domain Specific Computation</a:t>
            </a:r>
            <a:r>
              <a:rPr lang="en-US" sz="1200" dirty="0">
                <a:solidFill>
                  <a:schemeClr val="bg1">
                    <a:lumMod val="50000"/>
                  </a:schemeClr>
                </a:solidFill>
              </a:rPr>
              <a:t>. CGO 2021</a:t>
            </a:r>
          </a:p>
          <a:p>
            <a:pPr marL="201600" indent="-201600"/>
            <a:r>
              <a:rPr lang="en-US" sz="1200" dirty="0">
                <a:solidFill>
                  <a:schemeClr val="bg1">
                    <a:lumMod val="50000"/>
                  </a:schemeClr>
                </a:solidFill>
              </a:rPr>
              <a:t>[4] S. Feng et al. </a:t>
            </a:r>
            <a:r>
              <a:rPr lang="en-US" sz="1200" i="1" dirty="0">
                <a:solidFill>
                  <a:schemeClr val="bg1">
                    <a:lumMod val="50000"/>
                  </a:schemeClr>
                </a:solidFill>
              </a:rPr>
              <a:t>Understanding </a:t>
            </a:r>
            <a:r>
              <a:rPr lang="en-US" sz="1200" i="1" dirty="0" err="1">
                <a:solidFill>
                  <a:schemeClr val="bg1">
                    <a:lumMod val="50000"/>
                  </a:schemeClr>
                </a:solidFill>
              </a:rPr>
              <a:t>TensorIR</a:t>
            </a:r>
            <a:r>
              <a:rPr lang="en-US" sz="1200" i="1" dirty="0">
                <a:solidFill>
                  <a:schemeClr val="bg1">
                    <a:lumMod val="50000"/>
                  </a:schemeClr>
                </a:solidFill>
              </a:rPr>
              <a:t>: An Abstraction for Tensorized Program Optimization</a:t>
            </a:r>
            <a:r>
              <a:rPr lang="en-US" sz="1200" dirty="0">
                <a:solidFill>
                  <a:schemeClr val="bg1">
                    <a:lumMod val="50000"/>
                  </a:schemeClr>
                </a:solidFill>
              </a:rPr>
              <a:t>. </a:t>
            </a:r>
            <a:r>
              <a:rPr lang="en-US" sz="1200" dirty="0" err="1">
                <a:solidFill>
                  <a:schemeClr val="bg1">
                    <a:lumMod val="50000"/>
                  </a:schemeClr>
                </a:solidFill>
              </a:rPr>
              <a:t>TVMCon</a:t>
            </a:r>
            <a:r>
              <a:rPr lang="en-US" sz="1200" dirty="0">
                <a:solidFill>
                  <a:schemeClr val="bg1">
                    <a:lumMod val="50000"/>
                  </a:schemeClr>
                </a:solidFill>
              </a:rPr>
              <a:t> 2021</a:t>
            </a:r>
          </a:p>
        </p:txBody>
      </p:sp>
    </p:spTree>
    <p:extLst>
      <p:ext uri="{BB962C8B-B14F-4D97-AF65-F5344CB8AC3E}">
        <p14:creationId xmlns:p14="http://schemas.microsoft.com/office/powerpoint/2010/main" val="9725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9391-7730-E84E-A543-699AD0AF62BC}"/>
              </a:ext>
            </a:extLst>
          </p:cNvPr>
          <p:cNvSpPr>
            <a:spLocks noGrp="1"/>
          </p:cNvSpPr>
          <p:nvPr>
            <p:ph type="title"/>
          </p:nvPr>
        </p:nvSpPr>
        <p:spPr/>
        <p:txBody>
          <a:bodyPr/>
          <a:lstStyle/>
          <a:p>
            <a:r>
              <a:rPr lang="en-US" dirty="0"/>
              <a:t>Why Unity?</a:t>
            </a:r>
          </a:p>
        </p:txBody>
      </p:sp>
      <p:sp>
        <p:nvSpPr>
          <p:cNvPr id="3" name="Content Placeholder 2">
            <a:extLst>
              <a:ext uri="{FF2B5EF4-FFF2-40B4-BE49-F238E27FC236}">
                <a16:creationId xmlns:a16="http://schemas.microsoft.com/office/drawing/2014/main" id="{BEA93C2F-D9D8-464A-A416-2CAA8D635F37}"/>
              </a:ext>
            </a:extLst>
          </p:cNvPr>
          <p:cNvSpPr>
            <a:spLocks noGrp="1"/>
          </p:cNvSpPr>
          <p:nvPr>
            <p:ph idx="1"/>
          </p:nvPr>
        </p:nvSpPr>
        <p:spPr/>
        <p:txBody>
          <a:bodyPr/>
          <a:lstStyle/>
          <a:p>
            <a:r>
              <a:rPr lang="en-US" dirty="0"/>
              <a:t>State-of-the-Art Machine Learning Frameworks Design:</a:t>
            </a:r>
          </a:p>
        </p:txBody>
      </p:sp>
      <p:sp>
        <p:nvSpPr>
          <p:cNvPr id="4" name="Slide Number Placeholder 3">
            <a:extLst>
              <a:ext uri="{FF2B5EF4-FFF2-40B4-BE49-F238E27FC236}">
                <a16:creationId xmlns:a16="http://schemas.microsoft.com/office/drawing/2014/main" id="{F7590398-6E6A-0844-9C06-34655DDAFF01}"/>
              </a:ext>
            </a:extLst>
          </p:cNvPr>
          <p:cNvSpPr>
            <a:spLocks noGrp="1"/>
          </p:cNvSpPr>
          <p:nvPr>
            <p:ph type="sldNum" sz="quarter" idx="12"/>
          </p:nvPr>
        </p:nvSpPr>
        <p:spPr/>
        <p:txBody>
          <a:bodyPr/>
          <a:lstStyle/>
          <a:p>
            <a:fld id="{4203DC2D-C25B-734F-BE1C-6BEFD5867AB0}" type="slidenum">
              <a:rPr lang="en-US" smtClean="0"/>
              <a:t>45</a:t>
            </a:fld>
            <a:endParaRPr lang="en-US"/>
          </a:p>
        </p:txBody>
      </p:sp>
      <p:sp>
        <p:nvSpPr>
          <p:cNvPr id="39" name="Rounded Rectangle 38">
            <a:extLst>
              <a:ext uri="{FF2B5EF4-FFF2-40B4-BE49-F238E27FC236}">
                <a16:creationId xmlns:a16="http://schemas.microsoft.com/office/drawing/2014/main" id="{2FB23A25-5B4D-DC42-A200-98F541538E5C}"/>
              </a:ext>
            </a:extLst>
          </p:cNvPr>
          <p:cNvSpPr/>
          <p:nvPr/>
        </p:nvSpPr>
        <p:spPr>
          <a:xfrm>
            <a:off x="1145310" y="3231885"/>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Python Programming Front-end</a:t>
            </a:r>
          </a:p>
        </p:txBody>
      </p:sp>
      <p:sp>
        <p:nvSpPr>
          <p:cNvPr id="40" name="Rounded Rectangle 39">
            <a:extLst>
              <a:ext uri="{FF2B5EF4-FFF2-40B4-BE49-F238E27FC236}">
                <a16:creationId xmlns:a16="http://schemas.microsoft.com/office/drawing/2014/main" id="{6102D786-D14A-2748-A439-A4A9115D4852}"/>
              </a:ext>
            </a:extLst>
          </p:cNvPr>
          <p:cNvSpPr/>
          <p:nvPr/>
        </p:nvSpPr>
        <p:spPr>
          <a:xfrm>
            <a:off x="1145310" y="398003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 Framework Core</a:t>
            </a:r>
          </a:p>
        </p:txBody>
      </p:sp>
      <p:sp>
        <p:nvSpPr>
          <p:cNvPr id="42" name="Rounded Rectangle 41">
            <a:extLst>
              <a:ext uri="{FF2B5EF4-FFF2-40B4-BE49-F238E27FC236}">
                <a16:creationId xmlns:a16="http://schemas.microsoft.com/office/drawing/2014/main" id="{6339F160-5455-0F47-B224-46C488F5FF46}"/>
              </a:ext>
            </a:extLst>
          </p:cNvPr>
          <p:cNvSpPr/>
          <p:nvPr/>
        </p:nvSpPr>
        <p:spPr>
          <a:xfrm>
            <a:off x="1145310" y="547632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Hardware Architectures</a:t>
            </a:r>
          </a:p>
        </p:txBody>
      </p:sp>
      <p:sp>
        <p:nvSpPr>
          <p:cNvPr id="41" name="Rounded Rectangle 40">
            <a:extLst>
              <a:ext uri="{FF2B5EF4-FFF2-40B4-BE49-F238E27FC236}">
                <a16:creationId xmlns:a16="http://schemas.microsoft.com/office/drawing/2014/main" id="{2A0532BB-BA57-2D4D-AA15-02B6F5B5ED40}"/>
              </a:ext>
            </a:extLst>
          </p:cNvPr>
          <p:cNvSpPr/>
          <p:nvPr/>
        </p:nvSpPr>
        <p:spPr>
          <a:xfrm>
            <a:off x="1145310" y="4728175"/>
            <a:ext cx="7878618" cy="748145"/>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Vendor APIs &amp; Libraries</a:t>
            </a:r>
          </a:p>
        </p:txBody>
      </p:sp>
      <p:pic>
        <p:nvPicPr>
          <p:cNvPr id="43" name="Picture 2" descr="TensorFlow - Wikipedia">
            <a:extLst>
              <a:ext uri="{FF2B5EF4-FFF2-40B4-BE49-F238E27FC236}">
                <a16:creationId xmlns:a16="http://schemas.microsoft.com/office/drawing/2014/main" id="{1F255D67-00A9-F24C-8453-4BFDFD1FE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10" y="2257979"/>
            <a:ext cx="1006763" cy="83896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PyTorch tutorial distilled. Migrating from TensorFlow to PyTorch | by  Illarion Khlestov | Towards Data Science">
            <a:extLst>
              <a:ext uri="{FF2B5EF4-FFF2-40B4-BE49-F238E27FC236}">
                <a16:creationId xmlns:a16="http://schemas.microsoft.com/office/drawing/2014/main" id="{D8EC60D2-C399-EE49-A535-ED39D9F9D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073" y="2429509"/>
            <a:ext cx="1859395" cy="5047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GitHub - apache/incubator-mxnet: Lightweight, Portable, Flexible  Distributed/Mobile Deep Learning with Dynamic, Mutation-aware Dataflow Dep  Scheduler; for Python, R, Julia, Scala, Go, Javascript and more">
            <a:extLst>
              <a:ext uri="{FF2B5EF4-FFF2-40B4-BE49-F238E27FC236}">
                <a16:creationId xmlns:a16="http://schemas.microsoft.com/office/drawing/2014/main" id="{2A58585A-6C5B-714D-B960-54A99D3C0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468" y="2360300"/>
            <a:ext cx="1859395" cy="6343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Baidu PaddlePaddle DL Framework &amp; Huawei Kirin SoC: A Formidable  Partnership | by Synced | SyncedReview | Medium">
            <a:extLst>
              <a:ext uri="{FF2B5EF4-FFF2-40B4-BE49-F238E27FC236}">
                <a16:creationId xmlns:a16="http://schemas.microsoft.com/office/drawing/2014/main" id="{42382484-393C-6144-95E5-3C6122732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863" y="2289652"/>
            <a:ext cx="2850573" cy="7756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GitHub - oneapi-src/oneDNN: oneAPI Deep Neural Network Library (oneDNN)">
            <a:extLst>
              <a:ext uri="{FF2B5EF4-FFF2-40B4-BE49-F238E27FC236}">
                <a16:creationId xmlns:a16="http://schemas.microsoft.com/office/drawing/2014/main" id="{1E089C31-5DD2-8F4E-8110-8AAF37137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274" y="4774052"/>
            <a:ext cx="624109" cy="6563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CUDA - Wikipedia">
            <a:extLst>
              <a:ext uri="{FF2B5EF4-FFF2-40B4-BE49-F238E27FC236}">
                <a16:creationId xmlns:a16="http://schemas.microsoft.com/office/drawing/2014/main" id="{CE930CC2-4CB4-904C-9684-DDC723FBC3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582" y="4781840"/>
            <a:ext cx="1077768" cy="65262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Tensor Ops Made Easier in cuDNN | NVIDIA Developer Blog">
            <a:extLst>
              <a:ext uri="{FF2B5EF4-FFF2-40B4-BE49-F238E27FC236}">
                <a16:creationId xmlns:a16="http://schemas.microsoft.com/office/drawing/2014/main" id="{3EC923F9-F8D6-7C4C-A6DB-F52D633124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350" y="4843832"/>
            <a:ext cx="821535" cy="5281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AMD ROCm 1.5 Linux driver-stack is out - StreamHPC">
            <a:extLst>
              <a:ext uri="{FF2B5EF4-FFF2-40B4-BE49-F238E27FC236}">
                <a16:creationId xmlns:a16="http://schemas.microsoft.com/office/drawing/2014/main" id="{D2CDD7F7-EFF4-EA4E-B49C-A126EB3EB7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3314" y="4683899"/>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8" descr="Buy NVIDIA Graphics Cards | NVIDIA Store">
            <a:extLst>
              <a:ext uri="{FF2B5EF4-FFF2-40B4-BE49-F238E27FC236}">
                <a16:creationId xmlns:a16="http://schemas.microsoft.com/office/drawing/2014/main" id="{C2D9DADB-BEB4-C042-9282-69A821DF81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4619" y="5392101"/>
            <a:ext cx="1754908" cy="9099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Intel Core i5-10400 2.90GHZ CPU Grey buy and offers on Techinn">
            <a:extLst>
              <a:ext uri="{FF2B5EF4-FFF2-40B4-BE49-F238E27FC236}">
                <a16:creationId xmlns:a16="http://schemas.microsoft.com/office/drawing/2014/main" id="{FFF2AF1B-BF93-E64D-A497-4ACA8CA888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8980" y="5430442"/>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2" descr="Radeon™ RX 5700 XT Graphics | AMD">
            <a:extLst>
              <a:ext uri="{FF2B5EF4-FFF2-40B4-BE49-F238E27FC236}">
                <a16:creationId xmlns:a16="http://schemas.microsoft.com/office/drawing/2014/main" id="{C6F67B5C-1794-3C4F-BE89-DD8CA4CE66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6399" y="5430442"/>
            <a:ext cx="1610073" cy="90602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F891363D-497D-D04A-8500-31A0A494E66D}"/>
              </a:ext>
            </a:extLst>
          </p:cNvPr>
          <p:cNvSpPr txBox="1"/>
          <p:nvPr/>
        </p:nvSpPr>
        <p:spPr>
          <a:xfrm>
            <a:off x="7296149" y="3405903"/>
            <a:ext cx="2594813" cy="400110"/>
          </a:xfrm>
          <a:prstGeom prst="rect">
            <a:avLst/>
          </a:prstGeom>
          <a:solidFill>
            <a:schemeClr val="bg1"/>
          </a:solidFill>
        </p:spPr>
        <p:txBody>
          <a:bodyPr wrap="none" rtlCol="0">
            <a:spAutoFit/>
          </a:bodyPr>
          <a:lstStyle/>
          <a:p>
            <a:r>
              <a:rPr lang="en-US" sz="2000" dirty="0">
                <a:solidFill>
                  <a:schemeClr val="bg1">
                    <a:lumMod val="50000"/>
                  </a:schemeClr>
                </a:solidFill>
              </a:rPr>
              <a:t>define neural networks</a:t>
            </a:r>
          </a:p>
        </p:txBody>
      </p:sp>
      <p:sp>
        <p:nvSpPr>
          <p:cNvPr id="55" name="TextBox 54">
            <a:extLst>
              <a:ext uri="{FF2B5EF4-FFF2-40B4-BE49-F238E27FC236}">
                <a16:creationId xmlns:a16="http://schemas.microsoft.com/office/drawing/2014/main" id="{73F1A41A-5A10-9D40-8913-19E9CCE65724}"/>
              </a:ext>
            </a:extLst>
          </p:cNvPr>
          <p:cNvSpPr txBox="1"/>
          <p:nvPr/>
        </p:nvSpPr>
        <p:spPr>
          <a:xfrm>
            <a:off x="7296149" y="3999918"/>
            <a:ext cx="4149469" cy="707886"/>
          </a:xfrm>
          <a:prstGeom prst="rect">
            <a:avLst/>
          </a:prstGeom>
          <a:solidFill>
            <a:schemeClr val="bg1"/>
          </a:solidFill>
        </p:spPr>
        <p:txBody>
          <a:bodyPr wrap="none" rtlCol="0">
            <a:spAutoFit/>
          </a:bodyPr>
          <a:lstStyle/>
          <a:p>
            <a:r>
              <a:rPr lang="en-US" sz="2000" dirty="0">
                <a:solidFill>
                  <a:schemeClr val="bg1">
                    <a:lumMod val="50000"/>
                  </a:schemeClr>
                </a:solidFill>
              </a:rPr>
              <a:t>optimize graphs; schedule operators;  </a:t>
            </a:r>
            <a:br>
              <a:rPr lang="en-US" sz="2000" dirty="0">
                <a:solidFill>
                  <a:schemeClr val="bg1">
                    <a:lumMod val="50000"/>
                  </a:schemeClr>
                </a:solidFill>
              </a:rPr>
            </a:br>
            <a:r>
              <a:rPr lang="en-US" sz="2000" dirty="0">
                <a:solidFill>
                  <a:schemeClr val="bg1">
                    <a:lumMod val="50000"/>
                  </a:schemeClr>
                </a:solidFill>
              </a:rPr>
              <a:t>allocate hardware resources …</a:t>
            </a:r>
          </a:p>
        </p:txBody>
      </p:sp>
    </p:spTree>
    <p:extLst>
      <p:ext uri="{BB962C8B-B14F-4D97-AF65-F5344CB8AC3E}">
        <p14:creationId xmlns:p14="http://schemas.microsoft.com/office/powerpoint/2010/main" val="4273251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13B8C2-001B-2E4B-A417-AE64CD5C6F9A}"/>
              </a:ext>
            </a:extLst>
          </p:cNvPr>
          <p:cNvSpPr>
            <a:spLocks noGrp="1"/>
          </p:cNvSpPr>
          <p:nvPr>
            <p:ph type="title"/>
          </p:nvPr>
        </p:nvSpPr>
        <p:spPr/>
        <p:txBody>
          <a:bodyPr/>
          <a:lstStyle/>
          <a:p>
            <a:r>
              <a:rPr lang="en-US" dirty="0"/>
              <a:t>TensorFlow System Overview</a:t>
            </a:r>
          </a:p>
        </p:txBody>
      </p:sp>
      <p:pic>
        <p:nvPicPr>
          <p:cNvPr id="2" name="Content Placeholder 1">
            <a:extLst>
              <a:ext uri="{FF2B5EF4-FFF2-40B4-BE49-F238E27FC236}">
                <a16:creationId xmlns:a16="http://schemas.microsoft.com/office/drawing/2014/main" id="{65C881AF-392C-A64E-9EC5-970C5FE9CCEC}"/>
              </a:ext>
            </a:extLst>
          </p:cNvPr>
          <p:cNvPicPr>
            <a:picLocks noGrp="1" noChangeAspect="1"/>
          </p:cNvPicPr>
          <p:nvPr>
            <p:ph idx="1"/>
          </p:nvPr>
        </p:nvPicPr>
        <p:blipFill>
          <a:blip r:embed="rId2"/>
          <a:stretch>
            <a:fillRect/>
          </a:stretch>
        </p:blipFill>
        <p:spPr>
          <a:xfrm>
            <a:off x="2885527" y="1825625"/>
            <a:ext cx="6420946" cy="4351338"/>
          </a:xfrm>
          <a:prstGeom prst="rect">
            <a:avLst/>
          </a:prstGeom>
        </p:spPr>
      </p:pic>
      <p:sp>
        <p:nvSpPr>
          <p:cNvPr id="4" name="Slide Number Placeholder 3">
            <a:extLst>
              <a:ext uri="{FF2B5EF4-FFF2-40B4-BE49-F238E27FC236}">
                <a16:creationId xmlns:a16="http://schemas.microsoft.com/office/drawing/2014/main" id="{969D0E4A-3AA3-2F45-AE43-428AED6E64C6}"/>
              </a:ext>
            </a:extLst>
          </p:cNvPr>
          <p:cNvSpPr>
            <a:spLocks noGrp="1"/>
          </p:cNvSpPr>
          <p:nvPr>
            <p:ph type="sldNum" sz="quarter" idx="12"/>
          </p:nvPr>
        </p:nvSpPr>
        <p:spPr/>
        <p:txBody>
          <a:bodyPr/>
          <a:lstStyle/>
          <a:p>
            <a:fld id="{4203DC2D-C25B-734F-BE1C-6BEFD5867AB0}" type="slidenum">
              <a:rPr lang="en-US" smtClean="0"/>
              <a:t>46</a:t>
            </a:fld>
            <a:endParaRPr lang="en-US"/>
          </a:p>
        </p:txBody>
      </p:sp>
      <p:pic>
        <p:nvPicPr>
          <p:cNvPr id="9" name="Content Placeholder 1">
            <a:extLst>
              <a:ext uri="{FF2B5EF4-FFF2-40B4-BE49-F238E27FC236}">
                <a16:creationId xmlns:a16="http://schemas.microsoft.com/office/drawing/2014/main" id="{0D177182-ED5B-5845-A7DD-86E2AB381E75}"/>
              </a:ext>
            </a:extLst>
          </p:cNvPr>
          <p:cNvPicPr>
            <a:picLocks noChangeAspect="1"/>
          </p:cNvPicPr>
          <p:nvPr/>
        </p:nvPicPr>
        <p:blipFill rotWithShape="1">
          <a:blip r:embed="rId2"/>
          <a:srcRect r="68001"/>
          <a:stretch/>
        </p:blipFill>
        <p:spPr>
          <a:xfrm>
            <a:off x="2885526" y="1825625"/>
            <a:ext cx="2054609" cy="4351338"/>
          </a:xfrm>
          <a:prstGeom prst="rect">
            <a:avLst/>
          </a:prstGeom>
        </p:spPr>
      </p:pic>
      <p:pic>
        <p:nvPicPr>
          <p:cNvPr id="7" name="Picture 6">
            <a:extLst>
              <a:ext uri="{FF2B5EF4-FFF2-40B4-BE49-F238E27FC236}">
                <a16:creationId xmlns:a16="http://schemas.microsoft.com/office/drawing/2014/main" id="{6520B3F9-E03F-E340-8A46-27D98F88170E}"/>
              </a:ext>
            </a:extLst>
          </p:cNvPr>
          <p:cNvPicPr>
            <a:picLocks noChangeAspect="1"/>
          </p:cNvPicPr>
          <p:nvPr/>
        </p:nvPicPr>
        <p:blipFill rotWithShape="1">
          <a:blip r:embed="rId3"/>
          <a:srcRect l="64383" b="30485"/>
          <a:stretch/>
        </p:blipFill>
        <p:spPr>
          <a:xfrm>
            <a:off x="838199" y="3138352"/>
            <a:ext cx="3793177" cy="3401557"/>
          </a:xfrm>
          <a:prstGeom prst="rect">
            <a:avLst/>
          </a:prstGeom>
        </p:spPr>
      </p:pic>
      <p:sp>
        <p:nvSpPr>
          <p:cNvPr id="8" name="Rounded Rectangle 7">
            <a:extLst>
              <a:ext uri="{FF2B5EF4-FFF2-40B4-BE49-F238E27FC236}">
                <a16:creationId xmlns:a16="http://schemas.microsoft.com/office/drawing/2014/main" id="{CB1944A8-2CCB-BD44-941D-34F7DF9326C6}"/>
              </a:ext>
            </a:extLst>
          </p:cNvPr>
          <p:cNvSpPr/>
          <p:nvPr/>
        </p:nvSpPr>
        <p:spPr>
          <a:xfrm>
            <a:off x="2161132" y="6233745"/>
            <a:ext cx="1448789" cy="2256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EBE0FE-F817-B24E-BC18-5A7083A88691}"/>
              </a:ext>
            </a:extLst>
          </p:cNvPr>
          <p:cNvSpPr/>
          <p:nvPr/>
        </p:nvSpPr>
        <p:spPr>
          <a:xfrm>
            <a:off x="934454" y="1462679"/>
            <a:ext cx="4117794" cy="954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sz="2800" b="1" dirty="0">
                <a:solidFill>
                  <a:schemeClr val="tx1"/>
                </a:solidFill>
              </a:rPr>
              <a:t>Distinct</a:t>
            </a:r>
            <a:r>
              <a:rPr lang="en-US" sz="2800" dirty="0">
                <a:solidFill>
                  <a:schemeClr val="tx1"/>
                </a:solidFill>
              </a:rPr>
              <a:t> representations at </a:t>
            </a:r>
            <a:br>
              <a:rPr lang="en-US" sz="2800" dirty="0">
                <a:solidFill>
                  <a:schemeClr val="tx1"/>
                </a:solidFill>
              </a:rPr>
            </a:br>
            <a:r>
              <a:rPr lang="en-US" sz="2800" dirty="0">
                <a:solidFill>
                  <a:schemeClr val="tx1"/>
                </a:solidFill>
              </a:rPr>
              <a:t>different system levels</a:t>
            </a:r>
          </a:p>
        </p:txBody>
      </p:sp>
    </p:spTree>
    <p:extLst>
      <p:ext uri="{BB962C8B-B14F-4D97-AF65-F5344CB8AC3E}">
        <p14:creationId xmlns:p14="http://schemas.microsoft.com/office/powerpoint/2010/main" val="23287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13B8C2-001B-2E4B-A417-AE64CD5C6F9A}"/>
              </a:ext>
            </a:extLst>
          </p:cNvPr>
          <p:cNvSpPr>
            <a:spLocks noGrp="1"/>
          </p:cNvSpPr>
          <p:nvPr>
            <p:ph type="title"/>
          </p:nvPr>
        </p:nvSpPr>
        <p:spPr/>
        <p:txBody>
          <a:bodyPr/>
          <a:lstStyle/>
          <a:p>
            <a:r>
              <a:rPr lang="en-US" dirty="0"/>
              <a:t>TVM System Overview</a:t>
            </a:r>
          </a:p>
        </p:txBody>
      </p:sp>
      <p:sp>
        <p:nvSpPr>
          <p:cNvPr id="4" name="Slide Number Placeholder 3">
            <a:extLst>
              <a:ext uri="{FF2B5EF4-FFF2-40B4-BE49-F238E27FC236}">
                <a16:creationId xmlns:a16="http://schemas.microsoft.com/office/drawing/2014/main" id="{969D0E4A-3AA3-2F45-AE43-428AED6E64C6}"/>
              </a:ext>
            </a:extLst>
          </p:cNvPr>
          <p:cNvSpPr>
            <a:spLocks noGrp="1"/>
          </p:cNvSpPr>
          <p:nvPr>
            <p:ph type="sldNum" sz="quarter" idx="12"/>
          </p:nvPr>
        </p:nvSpPr>
        <p:spPr/>
        <p:txBody>
          <a:bodyPr/>
          <a:lstStyle/>
          <a:p>
            <a:fld id="{4203DC2D-C25B-734F-BE1C-6BEFD5867AB0}" type="slidenum">
              <a:rPr lang="en-US" smtClean="0"/>
              <a:t>47</a:t>
            </a:fld>
            <a:endParaRPr lang="en-US" dirty="0"/>
          </a:p>
        </p:txBody>
      </p:sp>
      <p:pic>
        <p:nvPicPr>
          <p:cNvPr id="7" name="Picture 6">
            <a:extLst>
              <a:ext uri="{FF2B5EF4-FFF2-40B4-BE49-F238E27FC236}">
                <a16:creationId xmlns:a16="http://schemas.microsoft.com/office/drawing/2014/main" id="{6520B3F9-E03F-E340-8A46-27D98F88170E}"/>
              </a:ext>
            </a:extLst>
          </p:cNvPr>
          <p:cNvPicPr>
            <a:picLocks noChangeAspect="1"/>
          </p:cNvPicPr>
          <p:nvPr/>
        </p:nvPicPr>
        <p:blipFill rotWithShape="1">
          <a:blip r:embed="rId2"/>
          <a:srcRect l="64383" b="30485"/>
          <a:stretch/>
        </p:blipFill>
        <p:spPr>
          <a:xfrm>
            <a:off x="838199" y="3138352"/>
            <a:ext cx="3793177" cy="3401557"/>
          </a:xfrm>
          <a:prstGeom prst="rect">
            <a:avLst/>
          </a:prstGeom>
        </p:spPr>
      </p:pic>
      <p:sp>
        <p:nvSpPr>
          <p:cNvPr id="11" name="Rounded Rectangle 10">
            <a:extLst>
              <a:ext uri="{FF2B5EF4-FFF2-40B4-BE49-F238E27FC236}">
                <a16:creationId xmlns:a16="http://schemas.microsoft.com/office/drawing/2014/main" id="{2E54D37F-DCEA-96CA-01B7-100B8AD5E981}"/>
              </a:ext>
            </a:extLst>
          </p:cNvPr>
          <p:cNvSpPr/>
          <p:nvPr/>
        </p:nvSpPr>
        <p:spPr>
          <a:xfrm>
            <a:off x="2161132" y="6233745"/>
            <a:ext cx="1448789" cy="2256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EBE0FE-F817-B24E-BC18-5A7083A88691}"/>
              </a:ext>
            </a:extLst>
          </p:cNvPr>
          <p:cNvSpPr/>
          <p:nvPr/>
        </p:nvSpPr>
        <p:spPr>
          <a:xfrm>
            <a:off x="934454" y="1462679"/>
            <a:ext cx="4117794" cy="954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sz="2800" b="1" dirty="0">
                <a:solidFill>
                  <a:schemeClr val="tx1"/>
                </a:solidFill>
              </a:rPr>
              <a:t>Distinct</a:t>
            </a:r>
            <a:r>
              <a:rPr lang="en-US" sz="2800" dirty="0">
                <a:solidFill>
                  <a:schemeClr val="tx1"/>
                </a:solidFill>
              </a:rPr>
              <a:t> representations at </a:t>
            </a:r>
            <a:br>
              <a:rPr lang="en-US" sz="2800" dirty="0">
                <a:solidFill>
                  <a:schemeClr val="tx1"/>
                </a:solidFill>
              </a:rPr>
            </a:br>
            <a:r>
              <a:rPr lang="en-US" sz="2800" dirty="0">
                <a:solidFill>
                  <a:schemeClr val="tx1"/>
                </a:solidFill>
              </a:rPr>
              <a:t>different system levels</a:t>
            </a:r>
          </a:p>
        </p:txBody>
      </p:sp>
      <p:sp>
        <p:nvSpPr>
          <p:cNvPr id="12" name="Content Placeholder 11">
            <a:extLst>
              <a:ext uri="{FF2B5EF4-FFF2-40B4-BE49-F238E27FC236}">
                <a16:creationId xmlns:a16="http://schemas.microsoft.com/office/drawing/2014/main" id="{FC5CF1DA-4C05-6FBD-689F-17D0FEC6C442}"/>
              </a:ext>
            </a:extLst>
          </p:cNvPr>
          <p:cNvSpPr>
            <a:spLocks noGrp="1"/>
          </p:cNvSpPr>
          <p:nvPr>
            <p:ph idx="1"/>
          </p:nvPr>
        </p:nvSpPr>
        <p:spPr>
          <a:xfrm>
            <a:off x="5580755" y="1473854"/>
            <a:ext cx="1030493" cy="47780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80000" tIns="72000" rIns="180000" bIns="72000" rtlCol="0" anchor="ctr">
            <a:spAutoFit/>
          </a:bodyPr>
          <a:lstStyle/>
          <a:p>
            <a:pPr marL="0" indent="0" algn="ctr">
              <a:buNone/>
            </a:pPr>
            <a:r>
              <a:rPr lang="en-US" sz="2400" dirty="0">
                <a:solidFill>
                  <a:schemeClr val="tx1"/>
                </a:solidFill>
              </a:rPr>
              <a:t>Relay</a:t>
            </a:r>
          </a:p>
        </p:txBody>
      </p:sp>
      <p:sp>
        <p:nvSpPr>
          <p:cNvPr id="13" name="Content Placeholder 11">
            <a:extLst>
              <a:ext uri="{FF2B5EF4-FFF2-40B4-BE49-F238E27FC236}">
                <a16:creationId xmlns:a16="http://schemas.microsoft.com/office/drawing/2014/main" id="{D59B3790-43AE-9199-398E-B22DFE98E756}"/>
              </a:ext>
            </a:extLst>
          </p:cNvPr>
          <p:cNvSpPr txBox="1">
            <a:spLocks/>
          </p:cNvSpPr>
          <p:nvPr/>
        </p:nvSpPr>
        <p:spPr>
          <a:xfrm>
            <a:off x="5763043" y="2439741"/>
            <a:ext cx="664880"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TE</a:t>
            </a:r>
          </a:p>
        </p:txBody>
      </p:sp>
      <p:sp>
        <p:nvSpPr>
          <p:cNvPr id="14" name="Content Placeholder 11">
            <a:extLst>
              <a:ext uri="{FF2B5EF4-FFF2-40B4-BE49-F238E27FC236}">
                <a16:creationId xmlns:a16="http://schemas.microsoft.com/office/drawing/2014/main" id="{FC56E32D-49C2-EE88-2ED8-168A4F742F3B}"/>
              </a:ext>
            </a:extLst>
          </p:cNvPr>
          <p:cNvSpPr txBox="1">
            <a:spLocks/>
          </p:cNvSpPr>
          <p:nvPr/>
        </p:nvSpPr>
        <p:spPr>
          <a:xfrm>
            <a:off x="5716556" y="3877240"/>
            <a:ext cx="757854"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TIR</a:t>
            </a:r>
          </a:p>
        </p:txBody>
      </p:sp>
      <p:sp>
        <p:nvSpPr>
          <p:cNvPr id="15" name="Content Placeholder 11">
            <a:extLst>
              <a:ext uri="{FF2B5EF4-FFF2-40B4-BE49-F238E27FC236}">
                <a16:creationId xmlns:a16="http://schemas.microsoft.com/office/drawing/2014/main" id="{845BFEEB-9E6C-A29D-3402-EE72C18A3EED}"/>
              </a:ext>
            </a:extLst>
          </p:cNvPr>
          <p:cNvSpPr txBox="1">
            <a:spLocks/>
          </p:cNvSpPr>
          <p:nvPr/>
        </p:nvSpPr>
        <p:spPr>
          <a:xfrm>
            <a:off x="4992639" y="5687713"/>
            <a:ext cx="2205687"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C++/CUDA etc.</a:t>
            </a:r>
          </a:p>
        </p:txBody>
      </p:sp>
      <p:cxnSp>
        <p:nvCxnSpPr>
          <p:cNvPr id="17" name="Straight Arrow Connector 16">
            <a:extLst>
              <a:ext uri="{FF2B5EF4-FFF2-40B4-BE49-F238E27FC236}">
                <a16:creationId xmlns:a16="http://schemas.microsoft.com/office/drawing/2014/main" id="{1E244AD1-85E5-55F6-E9E7-037824CA4CD0}"/>
              </a:ext>
            </a:extLst>
          </p:cNvPr>
          <p:cNvCxnSpPr>
            <a:cxnSpLocks/>
            <a:stCxn id="12" idx="2"/>
            <a:endCxn id="13" idx="0"/>
          </p:cNvCxnSpPr>
          <p:nvPr/>
        </p:nvCxnSpPr>
        <p:spPr>
          <a:xfrm flipH="1">
            <a:off x="6095483" y="1951659"/>
            <a:ext cx="519" cy="4880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1BC204-2DD9-F62A-F9AF-A2D8244B7C5D}"/>
              </a:ext>
            </a:extLst>
          </p:cNvPr>
          <p:cNvCxnSpPr>
            <a:cxnSpLocks/>
            <a:stCxn id="14" idx="2"/>
            <a:endCxn id="15" idx="0"/>
          </p:cNvCxnSpPr>
          <p:nvPr/>
        </p:nvCxnSpPr>
        <p:spPr>
          <a:xfrm>
            <a:off x="6095483" y="4355045"/>
            <a:ext cx="0" cy="1332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296A15B-C469-D1E3-7719-A446E4F16348}"/>
              </a:ext>
            </a:extLst>
          </p:cNvPr>
          <p:cNvSpPr/>
          <p:nvPr/>
        </p:nvSpPr>
        <p:spPr>
          <a:xfrm>
            <a:off x="6611246" y="1573739"/>
            <a:ext cx="3345788" cy="276999"/>
          </a:xfrm>
          <a:prstGeom prst="rect">
            <a:avLst/>
          </a:prstGeom>
        </p:spPr>
        <p:txBody>
          <a:bodyPr wrap="none">
            <a:spAutoFit/>
          </a:bodyPr>
          <a:lstStyle/>
          <a:p>
            <a:r>
              <a:rPr lang="en-US" sz="1200" dirty="0">
                <a:solidFill>
                  <a:srgbClr val="24292E"/>
                </a:solidFill>
                <a:latin typeface="Menlo" panose="020B0609030804020204" pitchFamily="49" charset="0"/>
              </a:rPr>
              <a:t>output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relay.dense</a:t>
            </a:r>
            <a:r>
              <a:rPr lang="en-US" sz="1200" dirty="0">
                <a:solidFill>
                  <a:srgbClr val="24292E"/>
                </a:solidFill>
                <a:latin typeface="Menlo" panose="020B0609030804020204" pitchFamily="49" charset="0"/>
              </a:rPr>
              <a:t>(data, weight)</a:t>
            </a:r>
            <a:endParaRPr lang="en-US" sz="1200" b="0" dirty="0">
              <a:solidFill>
                <a:srgbClr val="24292E"/>
              </a:solidFill>
              <a:effectLst/>
              <a:latin typeface="Menlo" panose="020B0609030804020204" pitchFamily="49" charset="0"/>
            </a:endParaRPr>
          </a:p>
        </p:txBody>
      </p:sp>
      <p:sp>
        <p:nvSpPr>
          <p:cNvPr id="28" name="Rectangle 27">
            <a:extLst>
              <a:ext uri="{FF2B5EF4-FFF2-40B4-BE49-F238E27FC236}">
                <a16:creationId xmlns:a16="http://schemas.microsoft.com/office/drawing/2014/main" id="{09D60FCA-075C-CDCD-FC26-FD8960BA7FA7}"/>
              </a:ext>
            </a:extLst>
          </p:cNvPr>
          <p:cNvSpPr/>
          <p:nvPr/>
        </p:nvSpPr>
        <p:spPr>
          <a:xfrm>
            <a:off x="2430337" y="3031526"/>
            <a:ext cx="3665145" cy="830997"/>
          </a:xfrm>
          <a:prstGeom prst="rect">
            <a:avLst/>
          </a:prstGeom>
          <a:solidFill>
            <a:schemeClr val="bg1"/>
          </a:solidFill>
        </p:spPr>
        <p:txBody>
          <a:bodyPr wrap="square">
            <a:spAutoFit/>
          </a:bodyPr>
          <a:lstStyle/>
          <a:p>
            <a:r>
              <a:rPr lang="en-US" sz="1200" dirty="0">
                <a:solidFill>
                  <a:srgbClr val="24292E"/>
                </a:solidFill>
                <a:latin typeface="Menlo" panose="020B0609030804020204" pitchFamily="49" charset="0"/>
              </a:rPr>
              <a:t>s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create_schedule</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Y.op</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s.cache_write</a:t>
            </a:r>
            <a:r>
              <a:rPr lang="en-US" sz="1200" dirty="0">
                <a:solidFill>
                  <a:srgbClr val="24292E"/>
                </a:solidFill>
                <a:latin typeface="Menlo" panose="020B0609030804020204" pitchFamily="49" charset="0"/>
              </a:rPr>
              <a:t>([Y], </a:t>
            </a:r>
            <a:r>
              <a:rPr lang="en-US" sz="1200" dirty="0">
                <a:solidFill>
                  <a:srgbClr val="032F62"/>
                </a:solidFill>
                <a:latin typeface="Menlo" panose="020B0609030804020204" pitchFamily="49" charset="0"/>
              </a:rPr>
              <a:t>"local"</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 j, k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6F42C1"/>
                </a:solidFill>
                <a:latin typeface="Menlo" panose="020B0609030804020204" pitchFamily="49" charset="0"/>
              </a:rPr>
              <a:t>tuple</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Y_local.op.axis</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a:t>
            </a:r>
            <a:endParaRPr lang="en-US" sz="1200" b="0" dirty="0">
              <a:solidFill>
                <a:srgbClr val="24292E"/>
              </a:solidFill>
              <a:effectLst/>
              <a:latin typeface="Menlo" panose="020B0609030804020204" pitchFamily="49" charset="0"/>
            </a:endParaRPr>
          </a:p>
        </p:txBody>
      </p:sp>
      <p:sp>
        <p:nvSpPr>
          <p:cNvPr id="39" name="Rectangle 38">
            <a:extLst>
              <a:ext uri="{FF2B5EF4-FFF2-40B4-BE49-F238E27FC236}">
                <a16:creationId xmlns:a16="http://schemas.microsoft.com/office/drawing/2014/main" id="{BE972189-363D-A403-BF8D-235C414872C6}"/>
              </a:ext>
            </a:extLst>
          </p:cNvPr>
          <p:cNvSpPr/>
          <p:nvPr/>
        </p:nvSpPr>
        <p:spPr>
          <a:xfrm>
            <a:off x="6607212" y="3337507"/>
            <a:ext cx="6096000" cy="1569660"/>
          </a:xfrm>
          <a:prstGeom prst="rect">
            <a:avLst/>
          </a:prstGeom>
        </p:spPr>
        <p:txBody>
          <a:bodyPr>
            <a:spAutoFit/>
          </a:bodyPr>
          <a:lstStyle/>
          <a:p>
            <a:r>
              <a:rPr lang="en-US" sz="1200" dirty="0" err="1">
                <a:solidFill>
                  <a:srgbClr val="24292E"/>
                </a:solidFill>
                <a:latin typeface="Menlo" panose="020B0609030804020204" pitchFamily="49" charset="0"/>
              </a:rPr>
              <a:t>primfn</a:t>
            </a:r>
            <a:r>
              <a:rPr lang="en-US" sz="1200" dirty="0">
                <a:solidFill>
                  <a:srgbClr val="24292E"/>
                </a:solidFill>
                <a:latin typeface="Menlo" panose="020B0609030804020204" pitchFamily="49" charset="0"/>
              </a:rPr>
              <a:t>(X_1: handle, W_1: handle, Y_1: handle) </a:t>
            </a:r>
            <a:r>
              <a:rPr lang="en-US" sz="1200" i="1" dirty="0">
                <a:solidFill>
                  <a:srgbClr val="B31D28"/>
                </a:solidFill>
                <a:latin typeface="Menlo" panose="020B0609030804020204" pitchFamily="49" charset="0"/>
              </a:rPr>
              <a:t>-&gt;</a:t>
            </a:r>
            <a:r>
              <a:rPr lang="en-US" sz="1200" dirty="0">
                <a:solidFill>
                  <a:srgbClr val="24292E"/>
                </a:solidFill>
                <a:latin typeface="Menlo" panose="020B0609030804020204" pitchFamily="49" charset="0"/>
              </a:rPr>
              <a:t> ()</a:t>
            </a:r>
          </a:p>
          <a:p>
            <a:r>
              <a:rPr lang="en-US" sz="1200" dirty="0" err="1">
                <a:solidFill>
                  <a:srgbClr val="24292E"/>
                </a:solidFill>
                <a:latin typeface="Menlo" panose="020B0609030804020204" pitchFamily="49" charset="0"/>
              </a:rPr>
              <a:t>attr</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IterVar</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blockIdx.x</a:t>
            </a:r>
            <a:r>
              <a:rPr lang="en-US" sz="1200" dirty="0">
                <a:solidFill>
                  <a:srgbClr val="24292E"/>
                </a:solidFill>
                <a:latin typeface="Menlo" panose="020B0609030804020204" pitchFamily="49" charset="0"/>
              </a:rPr>
              <a:t>: int32)] </a:t>
            </a:r>
            <a:r>
              <a:rPr lang="en-US" sz="1200" dirty="0">
                <a:solidFill>
                  <a:srgbClr val="032F62"/>
                </a:solidFill>
                <a:latin typeface="Menlo" panose="020B0609030804020204" pitchFamily="49" charset="0"/>
              </a:rPr>
              <a:t>"</a:t>
            </a:r>
            <a:r>
              <a:rPr lang="en-US" sz="1200" dirty="0" err="1">
                <a:solidFill>
                  <a:srgbClr val="032F62"/>
                </a:solidFill>
                <a:latin typeface="Menlo" panose="020B0609030804020204" pitchFamily="49" charset="0"/>
              </a:rPr>
              <a:t>thread_extent</a:t>
            </a:r>
            <a:r>
              <a:rPr lang="en-US" sz="1200" dirty="0">
                <a:solidFill>
                  <a:srgbClr val="032F62"/>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144</a:t>
            </a:r>
            <a:r>
              <a:rPr lang="en-US" sz="1200" i="1" dirty="0">
                <a:solidFill>
                  <a:srgbClr val="B31D28"/>
                </a:solidFill>
                <a:latin typeface="Menlo" panose="020B0609030804020204" pitchFamily="49" charset="0"/>
              </a:rPr>
              <a:t>;</a:t>
            </a:r>
            <a:endParaRPr lang="en-US" sz="1200" dirty="0">
              <a:solidFill>
                <a:srgbClr val="24292E"/>
              </a:solidFill>
              <a:latin typeface="Menlo" panose="020B0609030804020204" pitchFamily="49" charset="0"/>
            </a:endParaRPr>
          </a:p>
          <a:p>
            <a:r>
              <a:rPr lang="en-US" sz="1200" dirty="0">
                <a:solidFill>
                  <a:srgbClr val="24292E"/>
                </a:solidFill>
                <a:latin typeface="Menlo" panose="020B0609030804020204" pitchFamily="49" charset="0"/>
              </a:rPr>
              <a:t>allocate(</a:t>
            </a:r>
            <a:r>
              <a:rPr lang="en-US" sz="1200" dirty="0" err="1">
                <a:solidFill>
                  <a:srgbClr val="24292E"/>
                </a:solidFill>
                <a:latin typeface="Menlo" panose="020B0609030804020204" pitchFamily="49" charset="0"/>
              </a:rPr>
              <a:t>Y.local</a:t>
            </a:r>
            <a:r>
              <a:rPr lang="en-US" sz="1200" dirty="0">
                <a:solidFill>
                  <a:srgbClr val="24292E"/>
                </a:solidFill>
                <a:latin typeface="Menlo" panose="020B0609030804020204" pitchFamily="49" charset="0"/>
              </a:rPr>
              <a:t>: Pointer(local float32), [</a:t>
            </a:r>
            <a:r>
              <a:rPr lang="en-US" sz="1200" dirty="0">
                <a:solidFill>
                  <a:srgbClr val="005CC5"/>
                </a:solidFill>
                <a:latin typeface="Menlo" panose="020B0609030804020204" pitchFamily="49" charset="0"/>
              </a:rPr>
              <a:t>64</a:t>
            </a:r>
            <a:r>
              <a:rPr lang="en-US" sz="1200" dirty="0">
                <a:solidFill>
                  <a:srgbClr val="24292E"/>
                </a:solidFill>
                <a:latin typeface="Menlo" panose="020B0609030804020204" pitchFamily="49" charset="0"/>
              </a:rPr>
              <a:t>])</a:t>
            </a:r>
            <a:r>
              <a:rPr lang="en-US" sz="1200" i="1" dirty="0">
                <a:solidFill>
                  <a:srgbClr val="B31D28"/>
                </a:solidFill>
                <a:latin typeface="Menlo" panose="020B0609030804020204" pitchFamily="49" charset="0"/>
              </a:rPr>
              <a:t>;</a:t>
            </a:r>
            <a:endParaRPr lang="en-US" sz="1200" dirty="0">
              <a:solidFill>
                <a:srgbClr val="24292E"/>
              </a:solidFill>
              <a:latin typeface="Menlo" panose="020B0609030804020204" pitchFamily="49" charset="0"/>
            </a:endParaRPr>
          </a:p>
          <a:p>
            <a:r>
              <a:rPr lang="en-US" sz="1200" dirty="0">
                <a:solidFill>
                  <a:srgbClr val="24292E"/>
                </a:solidFill>
                <a:latin typeface="Menlo" panose="020B0609030804020204" pitchFamily="49" charset="0"/>
              </a:rPr>
              <a:t>allocate(</a:t>
            </a:r>
            <a:r>
              <a:rPr lang="en-US" sz="1200" dirty="0" err="1">
                <a:solidFill>
                  <a:srgbClr val="24292E"/>
                </a:solidFill>
                <a:latin typeface="Menlo" panose="020B0609030804020204" pitchFamily="49" charset="0"/>
              </a:rPr>
              <a:t>X.shared</a:t>
            </a:r>
            <a:r>
              <a:rPr lang="en-US" sz="1200" dirty="0">
                <a:solidFill>
                  <a:srgbClr val="24292E"/>
                </a:solidFill>
                <a:latin typeface="Menlo" panose="020B0609030804020204" pitchFamily="49" charset="0"/>
              </a:rPr>
              <a:t>: Pointer(shared float32), [</a:t>
            </a:r>
            <a:r>
              <a:rPr lang="en-US" sz="1200" dirty="0">
                <a:solidFill>
                  <a:srgbClr val="005CC5"/>
                </a:solidFill>
                <a:latin typeface="Menlo" panose="020B0609030804020204" pitchFamily="49" charset="0"/>
              </a:rPr>
              <a:t>512</a:t>
            </a:r>
            <a:r>
              <a:rPr lang="en-US" sz="1200" dirty="0">
                <a:solidFill>
                  <a:srgbClr val="24292E"/>
                </a:solidFill>
                <a:latin typeface="Menlo" panose="020B0609030804020204" pitchFamily="49" charset="0"/>
              </a:rPr>
              <a:t>])</a:t>
            </a:r>
            <a:r>
              <a:rPr lang="en-US" sz="1200" i="1" dirty="0">
                <a:solidFill>
                  <a:srgbClr val="B31D28"/>
                </a:solidFill>
                <a:latin typeface="Menlo" panose="020B0609030804020204" pitchFamily="49" charset="0"/>
              </a:rPr>
              <a:t>;</a:t>
            </a:r>
            <a:endParaRPr lang="en-US" sz="1200" dirty="0">
              <a:solidFill>
                <a:srgbClr val="24292E"/>
              </a:solidFill>
              <a:latin typeface="Menlo" panose="020B0609030804020204" pitchFamily="49" charset="0"/>
            </a:endParaRPr>
          </a:p>
          <a:p>
            <a:r>
              <a:rPr lang="en-US" sz="1200" dirty="0">
                <a:solidFill>
                  <a:srgbClr val="24292E"/>
                </a:solidFill>
                <a:latin typeface="Menlo" panose="020B0609030804020204" pitchFamily="49" charset="0"/>
              </a:rPr>
              <a:t>allocate(</a:t>
            </a:r>
            <a:r>
              <a:rPr lang="en-US" sz="1200" dirty="0" err="1">
                <a:solidFill>
                  <a:srgbClr val="24292E"/>
                </a:solidFill>
                <a:latin typeface="Menlo" panose="020B0609030804020204" pitchFamily="49" charset="0"/>
              </a:rPr>
              <a:t>W.shared</a:t>
            </a:r>
            <a:r>
              <a:rPr lang="en-US" sz="1200" dirty="0">
                <a:solidFill>
                  <a:srgbClr val="24292E"/>
                </a:solidFill>
                <a:latin typeface="Menlo" panose="020B0609030804020204" pitchFamily="49" charset="0"/>
              </a:rPr>
              <a:t>: Pointer(shared float32), [</a:t>
            </a:r>
            <a:r>
              <a:rPr lang="en-US" sz="1200" dirty="0">
                <a:solidFill>
                  <a:srgbClr val="005CC5"/>
                </a:solidFill>
                <a:latin typeface="Menlo" panose="020B0609030804020204" pitchFamily="49" charset="0"/>
              </a:rPr>
              <a:t>512</a:t>
            </a:r>
            <a:r>
              <a:rPr lang="en-US" sz="1200" dirty="0">
                <a:solidFill>
                  <a:srgbClr val="24292E"/>
                </a:solidFill>
                <a:latin typeface="Menlo" panose="020B0609030804020204" pitchFamily="49" charset="0"/>
              </a:rPr>
              <a:t>])</a:t>
            </a:r>
            <a:r>
              <a:rPr lang="en-US" sz="1200" i="1" dirty="0">
                <a:solidFill>
                  <a:srgbClr val="B31D28"/>
                </a:solidFill>
                <a:latin typeface="Menlo" panose="020B0609030804020204" pitchFamily="49" charset="0"/>
              </a:rPr>
              <a:t>;</a:t>
            </a:r>
            <a:endParaRPr lang="en-US" sz="1200" dirty="0">
              <a:solidFill>
                <a:srgbClr val="24292E"/>
              </a:solidFill>
              <a:latin typeface="Menlo" panose="020B0609030804020204" pitchFamily="49" charset="0"/>
            </a:endParaRPr>
          </a:p>
          <a:p>
            <a:r>
              <a:rPr lang="en-US" sz="1200" dirty="0" err="1">
                <a:solidFill>
                  <a:srgbClr val="24292E"/>
                </a:solidFill>
                <a:latin typeface="Menlo" panose="020B0609030804020204" pitchFamily="49" charset="0"/>
              </a:rPr>
              <a:t>attr</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IterVar</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threadIdx.x</a:t>
            </a:r>
            <a:r>
              <a:rPr lang="en-US" sz="1200" dirty="0">
                <a:solidFill>
                  <a:srgbClr val="24292E"/>
                </a:solidFill>
                <a:latin typeface="Menlo" panose="020B0609030804020204" pitchFamily="49" charset="0"/>
              </a:rPr>
              <a:t>: int32)] </a:t>
            </a:r>
            <a:r>
              <a:rPr lang="en-US" sz="1200" dirty="0">
                <a:solidFill>
                  <a:srgbClr val="032F62"/>
                </a:solidFill>
                <a:latin typeface="Menlo" panose="020B0609030804020204" pitchFamily="49" charset="0"/>
              </a:rPr>
              <a:t>"</a:t>
            </a:r>
            <a:r>
              <a:rPr lang="en-US" sz="1200" dirty="0" err="1">
                <a:solidFill>
                  <a:srgbClr val="032F62"/>
                </a:solidFill>
                <a:latin typeface="Menlo" panose="020B0609030804020204" pitchFamily="49" charset="0"/>
              </a:rPr>
              <a:t>thread_extent</a:t>
            </a:r>
            <a:r>
              <a:rPr lang="en-US" sz="1200" dirty="0">
                <a:solidFill>
                  <a:srgbClr val="032F62"/>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256</a:t>
            </a:r>
            <a:r>
              <a:rPr lang="en-US" sz="1200" dirty="0">
                <a:solidFill>
                  <a:srgbClr val="24292E"/>
                </a:solidFill>
                <a:latin typeface="Menlo" panose="020B0609030804020204" pitchFamily="49" charset="0"/>
              </a:rPr>
              <a:t> {</a:t>
            </a:r>
          </a:p>
          <a:p>
            <a:r>
              <a:rPr lang="zh-CN" altLang="en-US" sz="1200" dirty="0">
                <a:solidFill>
                  <a:srgbClr val="005CC5"/>
                </a:solidFill>
                <a:latin typeface="Menlo" panose="020B0609030804020204" pitchFamily="49" charset="0"/>
              </a:rPr>
              <a:t>  </a:t>
            </a:r>
            <a:r>
              <a:rPr lang="en-US" sz="1200" dirty="0">
                <a:solidFill>
                  <a:srgbClr val="005CC5"/>
                </a:solidFill>
                <a:latin typeface="Menlo" panose="020B0609030804020204" pitchFamily="49" charset="0"/>
              </a:rPr>
              <a:t>...</a:t>
            </a:r>
            <a:endParaRPr lang="en-US" sz="1200" dirty="0">
              <a:solidFill>
                <a:srgbClr val="24292E"/>
              </a:solidFill>
              <a:latin typeface="Menlo" panose="020B0609030804020204" pitchFamily="49" charset="0"/>
            </a:endParaRPr>
          </a:p>
          <a:p>
            <a:r>
              <a:rPr lang="en-US" sz="1200" dirty="0">
                <a:solidFill>
                  <a:srgbClr val="24292E"/>
                </a:solidFill>
                <a:latin typeface="Menlo" panose="020B0609030804020204" pitchFamily="49" charset="0"/>
              </a:rPr>
              <a:t>}</a:t>
            </a:r>
          </a:p>
        </p:txBody>
      </p:sp>
      <p:sp>
        <p:nvSpPr>
          <p:cNvPr id="54" name="Rectangle 53">
            <a:extLst>
              <a:ext uri="{FF2B5EF4-FFF2-40B4-BE49-F238E27FC236}">
                <a16:creationId xmlns:a16="http://schemas.microsoft.com/office/drawing/2014/main" id="{50F08224-7F33-4C4F-22D8-7A8EE27B591C}"/>
              </a:ext>
            </a:extLst>
          </p:cNvPr>
          <p:cNvSpPr/>
          <p:nvPr/>
        </p:nvSpPr>
        <p:spPr>
          <a:xfrm>
            <a:off x="7208490" y="5234119"/>
            <a:ext cx="6096000" cy="1384995"/>
          </a:xfrm>
          <a:prstGeom prst="rect">
            <a:avLst/>
          </a:prstGeom>
        </p:spPr>
        <p:txBody>
          <a:bodyPr>
            <a:spAutoFit/>
          </a:bodyPr>
          <a:lstStyle/>
          <a:p>
            <a:r>
              <a:rPr lang="en-US" sz="1200" dirty="0">
                <a:solidFill>
                  <a:srgbClr val="24292E"/>
                </a:solidFill>
                <a:latin typeface="Menlo" panose="020B0609030804020204" pitchFamily="49" charset="0"/>
              </a:rPr>
              <a:t>__global__ void __</a:t>
            </a:r>
            <a:r>
              <a:rPr lang="en-US" sz="1200" dirty="0" err="1">
                <a:solidFill>
                  <a:srgbClr val="24292E"/>
                </a:solidFill>
                <a:latin typeface="Menlo" panose="020B0609030804020204" pitchFamily="49" charset="0"/>
              </a:rPr>
              <a:t>launch_bounds</a:t>
            </a:r>
            <a:r>
              <a:rPr lang="en-US" sz="1200" dirty="0">
                <a:solidFill>
                  <a:srgbClr val="24292E"/>
                </a:solidFill>
                <a:latin typeface="Menlo" panose="020B0609030804020204" pitchFamily="49" charset="0"/>
              </a:rPr>
              <a:t>__(</a:t>
            </a:r>
            <a:r>
              <a:rPr lang="en-US" sz="1200" dirty="0">
                <a:solidFill>
                  <a:srgbClr val="005CC5"/>
                </a:solidFill>
                <a:latin typeface="Menlo" panose="020B0609030804020204" pitchFamily="49" charset="0"/>
              </a:rPr>
              <a:t>256</a:t>
            </a:r>
            <a:r>
              <a:rPr lang="en-US" sz="1200" dirty="0">
                <a:solidFill>
                  <a:srgbClr val="24292E"/>
                </a:solidFill>
                <a:latin typeface="Menlo" panose="020B0609030804020204" pitchFamily="49" charset="0"/>
              </a:rPr>
              <a:t>)</a:t>
            </a:r>
          </a:p>
          <a:p>
            <a:r>
              <a:rPr lang="en-US" sz="1200" dirty="0">
                <a:solidFill>
                  <a:srgbClr val="24292E"/>
                </a:solidFill>
                <a:latin typeface="Menlo" panose="020B0609030804020204" pitchFamily="49" charset="0"/>
              </a:rPr>
              <a:t>default_function_kernel0(</a:t>
            </a:r>
          </a:p>
          <a:p>
            <a:r>
              <a:rPr lang="en-US" sz="1200" dirty="0">
                <a:solidFill>
                  <a:srgbClr val="6F42C1"/>
                </a:solidFill>
                <a:latin typeface="Menlo" panose="020B0609030804020204" pitchFamily="49" charset="0"/>
              </a:rPr>
              <a:t>    float</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__restrict__ X,</a:t>
            </a:r>
          </a:p>
          <a:p>
            <a:r>
              <a:rPr lang="en-US" sz="1200" dirty="0">
                <a:solidFill>
                  <a:srgbClr val="005CC5"/>
                </a:solidFill>
                <a:latin typeface="Menlo" panose="020B0609030804020204" pitchFamily="49" charset="0"/>
              </a:rPr>
              <a:t>    float</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__restrict__ W,</a:t>
            </a:r>
          </a:p>
          <a:p>
            <a:r>
              <a:rPr lang="en-US" sz="1200" dirty="0">
                <a:solidFill>
                  <a:srgbClr val="005CC5"/>
                </a:solidFill>
                <a:latin typeface="Menlo" panose="020B0609030804020204" pitchFamily="49" charset="0"/>
              </a:rPr>
              <a:t>    float</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__restrict__ Y) {</a:t>
            </a:r>
          </a:p>
          <a:p>
            <a:r>
              <a:rPr lang="en-US" sz="1200" dirty="0">
                <a:solidFill>
                  <a:srgbClr val="005CC5"/>
                </a:solidFill>
                <a:latin typeface="Menlo" panose="020B0609030804020204" pitchFamily="49" charset="0"/>
              </a:rPr>
              <a:t>...</a:t>
            </a:r>
            <a:endParaRPr lang="en-US" sz="1200" dirty="0">
              <a:solidFill>
                <a:srgbClr val="24292E"/>
              </a:solidFill>
              <a:latin typeface="Menlo" panose="020B0609030804020204" pitchFamily="49" charset="0"/>
            </a:endParaRPr>
          </a:p>
          <a:p>
            <a:r>
              <a:rPr lang="en-US" sz="1200" dirty="0">
                <a:solidFill>
                  <a:srgbClr val="24292E"/>
                </a:solidFill>
                <a:latin typeface="Menlo" panose="020B0609030804020204" pitchFamily="49" charset="0"/>
              </a:rPr>
              <a:t>}</a:t>
            </a:r>
            <a:endParaRPr lang="en-US" sz="1200" b="0" dirty="0">
              <a:solidFill>
                <a:srgbClr val="24292E"/>
              </a:solidFill>
              <a:effectLst/>
              <a:latin typeface="Menlo" panose="020B0609030804020204" pitchFamily="49" charset="0"/>
            </a:endParaRPr>
          </a:p>
        </p:txBody>
      </p:sp>
      <p:cxnSp>
        <p:nvCxnSpPr>
          <p:cNvPr id="21" name="Straight Arrow Connector 20">
            <a:extLst>
              <a:ext uri="{FF2B5EF4-FFF2-40B4-BE49-F238E27FC236}">
                <a16:creationId xmlns:a16="http://schemas.microsoft.com/office/drawing/2014/main" id="{85CFCD02-BC11-E9D8-1FF5-39369F634E24}"/>
              </a:ext>
            </a:extLst>
          </p:cNvPr>
          <p:cNvCxnSpPr>
            <a:cxnSpLocks/>
            <a:stCxn id="13" idx="2"/>
            <a:endCxn id="14" idx="0"/>
          </p:cNvCxnSpPr>
          <p:nvPr/>
        </p:nvCxnSpPr>
        <p:spPr>
          <a:xfrm>
            <a:off x="6095483" y="2917546"/>
            <a:ext cx="0" cy="9596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Content Placeholder 11">
            <a:extLst>
              <a:ext uri="{FF2B5EF4-FFF2-40B4-BE49-F238E27FC236}">
                <a16:creationId xmlns:a16="http://schemas.microsoft.com/office/drawing/2014/main" id="{0CDDFAB3-4B10-1853-A936-AA2250DD03E8}"/>
              </a:ext>
            </a:extLst>
          </p:cNvPr>
          <p:cNvSpPr txBox="1">
            <a:spLocks/>
          </p:cNvSpPr>
          <p:nvPr/>
        </p:nvSpPr>
        <p:spPr>
          <a:xfrm>
            <a:off x="2431697" y="2549339"/>
            <a:ext cx="2110084"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Schedule Tree</a:t>
            </a:r>
          </a:p>
        </p:txBody>
      </p:sp>
      <p:sp>
        <p:nvSpPr>
          <p:cNvPr id="20" name="Rectangle 19">
            <a:extLst>
              <a:ext uri="{FF2B5EF4-FFF2-40B4-BE49-F238E27FC236}">
                <a16:creationId xmlns:a16="http://schemas.microsoft.com/office/drawing/2014/main" id="{35935C20-B61A-403E-956A-560C9BBFE057}"/>
              </a:ext>
            </a:extLst>
          </p:cNvPr>
          <p:cNvSpPr/>
          <p:nvPr/>
        </p:nvSpPr>
        <p:spPr>
          <a:xfrm>
            <a:off x="6607212" y="2263144"/>
            <a:ext cx="6096000" cy="830997"/>
          </a:xfrm>
          <a:prstGeom prst="rect">
            <a:avLst/>
          </a:prstGeom>
        </p:spPr>
        <p:txBody>
          <a:bodyPr>
            <a:spAutoFit/>
          </a:bodyPr>
          <a:lstStyle/>
          <a:p>
            <a:r>
              <a:rPr lang="en-US" sz="1200" dirty="0">
                <a:solidFill>
                  <a:srgbClr val="D73A49"/>
                </a:solidFill>
                <a:latin typeface="Menlo" panose="020B0609030804020204" pitchFamily="49" charset="0"/>
              </a:rPr>
              <a:t>for</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in</a:t>
            </a:r>
            <a:r>
              <a:rPr lang="en-US" sz="1200" dirty="0">
                <a:solidFill>
                  <a:srgbClr val="24292E"/>
                </a:solidFill>
                <a:latin typeface="Menlo" panose="020B0609030804020204" pitchFamily="49" charset="0"/>
              </a:rPr>
              <a:t> </a:t>
            </a:r>
            <a:r>
              <a:rPr lang="en-US" sz="1200" dirty="0">
                <a:solidFill>
                  <a:srgbClr val="6F42C1"/>
                </a:solidFill>
                <a:latin typeface="Menlo" panose="020B0609030804020204" pitchFamily="49" charset="0"/>
              </a:rPr>
              <a:t>range</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a:t>
            </a:r>
            <a:r>
              <a:rPr lang="en-US" sz="1200" dirty="0">
                <a:solidFill>
                  <a:srgbClr val="24292E"/>
                </a:solidFill>
                <a:latin typeface="Menlo" panose="020B0609030804020204" pitchFamily="49" charset="0"/>
              </a:rPr>
              <a:t>):</a:t>
            </a:r>
          </a:p>
          <a:p>
            <a:r>
              <a:rPr lang="en-US" sz="1200" dirty="0">
                <a:solidFill>
                  <a:srgbClr val="D73A49"/>
                </a:solidFill>
                <a:latin typeface="Menlo" panose="020B0609030804020204" pitchFamily="49" charset="0"/>
              </a:rPr>
              <a:t>  for</a:t>
            </a:r>
            <a:r>
              <a:rPr lang="en-US" sz="1200" dirty="0">
                <a:solidFill>
                  <a:srgbClr val="24292E"/>
                </a:solidFill>
                <a:latin typeface="Menlo" panose="020B0609030804020204" pitchFamily="49" charset="0"/>
              </a:rPr>
              <a:t> j </a:t>
            </a:r>
            <a:r>
              <a:rPr lang="en-US" sz="1200" dirty="0">
                <a:solidFill>
                  <a:srgbClr val="D73A49"/>
                </a:solidFill>
                <a:latin typeface="Menlo" panose="020B0609030804020204" pitchFamily="49" charset="0"/>
              </a:rPr>
              <a:t>in</a:t>
            </a:r>
            <a:r>
              <a:rPr lang="en-US" sz="1200" dirty="0">
                <a:solidFill>
                  <a:srgbClr val="24292E"/>
                </a:solidFill>
                <a:latin typeface="Menlo" panose="020B0609030804020204" pitchFamily="49" charset="0"/>
              </a:rPr>
              <a:t> </a:t>
            </a:r>
            <a:r>
              <a:rPr lang="en-US" sz="1200" dirty="0">
                <a:solidFill>
                  <a:srgbClr val="6F42C1"/>
                </a:solidFill>
                <a:latin typeface="Menlo" panose="020B0609030804020204" pitchFamily="49" charset="0"/>
              </a:rPr>
              <a:t>range</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a:t>
            </a:r>
            <a:r>
              <a:rPr lang="en-US" sz="1200" dirty="0">
                <a:solidFill>
                  <a:srgbClr val="24292E"/>
                </a:solidFill>
                <a:latin typeface="Menlo" panose="020B0609030804020204" pitchFamily="49" charset="0"/>
              </a:rPr>
              <a:t>):</a:t>
            </a:r>
          </a:p>
          <a:p>
            <a:r>
              <a:rPr lang="en-US" sz="1200" dirty="0">
                <a:solidFill>
                  <a:srgbClr val="D73A49"/>
                </a:solidFill>
                <a:latin typeface="Menlo" panose="020B0609030804020204" pitchFamily="49" charset="0"/>
              </a:rPr>
              <a:t>    for</a:t>
            </a:r>
            <a:r>
              <a:rPr lang="en-US" sz="1200" dirty="0">
                <a:solidFill>
                  <a:srgbClr val="24292E"/>
                </a:solidFill>
                <a:latin typeface="Menlo" panose="020B0609030804020204" pitchFamily="49" charset="0"/>
              </a:rPr>
              <a:t> k </a:t>
            </a:r>
            <a:r>
              <a:rPr lang="en-US" sz="1200" dirty="0">
                <a:solidFill>
                  <a:srgbClr val="D73A49"/>
                </a:solidFill>
                <a:latin typeface="Menlo" panose="020B0609030804020204" pitchFamily="49" charset="0"/>
              </a:rPr>
              <a:t>in</a:t>
            </a:r>
            <a:r>
              <a:rPr lang="en-US" sz="1200" dirty="0">
                <a:solidFill>
                  <a:srgbClr val="24292E"/>
                </a:solidFill>
                <a:latin typeface="Menlo" panose="020B0609030804020204" pitchFamily="49" charset="0"/>
              </a:rPr>
              <a:t> </a:t>
            </a:r>
            <a:r>
              <a:rPr lang="en-US" sz="1200" dirty="0">
                <a:solidFill>
                  <a:srgbClr val="6F42C1"/>
                </a:solidFill>
                <a:latin typeface="Menlo" panose="020B0609030804020204" pitchFamily="49" charset="0"/>
              </a:rPr>
              <a:t>range</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a:t>
            </a:r>
            <a:r>
              <a:rPr lang="en-US" sz="1200" dirty="0">
                <a:solidFill>
                  <a:srgbClr val="24292E"/>
                </a:solidFill>
                <a:latin typeface="Menlo" panose="020B0609030804020204" pitchFamily="49" charset="0"/>
              </a:rPr>
              <a:t>):</a:t>
            </a:r>
          </a:p>
          <a:p>
            <a:r>
              <a:rPr lang="en-US" sz="1200" dirty="0">
                <a:solidFill>
                  <a:srgbClr val="24292E"/>
                </a:solidFill>
                <a:latin typeface="Menlo" panose="020B0609030804020204" pitchFamily="49" charset="0"/>
              </a:rPr>
              <a:t>      Y[</a:t>
            </a:r>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][j]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X[</a:t>
            </a:r>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][k]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W[j][k]</a:t>
            </a:r>
          </a:p>
        </p:txBody>
      </p:sp>
      <p:sp>
        <p:nvSpPr>
          <p:cNvPr id="29" name="Rectangle 28">
            <a:extLst>
              <a:ext uri="{FF2B5EF4-FFF2-40B4-BE49-F238E27FC236}">
                <a16:creationId xmlns:a16="http://schemas.microsoft.com/office/drawing/2014/main" id="{9A1CE97B-FAC6-2C7F-AF01-2197D930A365}"/>
              </a:ext>
            </a:extLst>
          </p:cNvPr>
          <p:cNvSpPr/>
          <p:nvPr/>
        </p:nvSpPr>
        <p:spPr>
          <a:xfrm>
            <a:off x="2966580" y="4756765"/>
            <a:ext cx="6257803" cy="52322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800" b="1" dirty="0">
                <a:solidFill>
                  <a:schemeClr val="tx1"/>
                </a:solidFill>
              </a:rPr>
              <a:t>Hard </a:t>
            </a:r>
            <a:r>
              <a:rPr lang="en-US" sz="2800" dirty="0">
                <a:solidFill>
                  <a:schemeClr val="tx1"/>
                </a:solidFill>
              </a:rPr>
              <a:t>boundary between representations</a:t>
            </a:r>
          </a:p>
        </p:txBody>
      </p:sp>
    </p:spTree>
    <p:extLst>
      <p:ext uri="{BB962C8B-B14F-4D97-AF65-F5344CB8AC3E}">
        <p14:creationId xmlns:p14="http://schemas.microsoft.com/office/powerpoint/2010/main" val="12183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8" grpId="0" animBg="1"/>
      <p:bldP spid="39" grpId="0"/>
      <p:bldP spid="54" grpId="0"/>
      <p:bldP spid="26" grpId="0" animBg="1"/>
      <p:bldP spid="20" grpId="0"/>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2CABCE-BA5F-4D14-951D-4F8A7FB9F2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B79A5F-2E27-9219-D81F-8141D48E4BB0}"/>
              </a:ext>
            </a:extLst>
          </p:cNvPr>
          <p:cNvSpPr>
            <a:spLocks noGrp="1"/>
          </p:cNvSpPr>
          <p:nvPr>
            <p:ph sz="half" idx="1"/>
          </p:nvPr>
        </p:nvSpPr>
        <p:spPr/>
        <p:txBody>
          <a:bodyPr/>
          <a:lstStyle/>
          <a:p>
            <a:r>
              <a:rPr lang="en-US" dirty="0"/>
              <a:t>Duplicated Infrastructure</a:t>
            </a:r>
          </a:p>
          <a:p>
            <a:pPr lvl="1"/>
            <a:r>
              <a:rPr lang="en-US" dirty="0"/>
              <a:t>Similar utility classes and functions for each IR.</a:t>
            </a:r>
          </a:p>
          <a:p>
            <a:r>
              <a:rPr lang="en-US" dirty="0"/>
              <a:t>Premature Lowering</a:t>
            </a:r>
          </a:p>
          <a:p>
            <a:pPr lvl="1"/>
            <a:r>
              <a:rPr lang="en-US" dirty="0"/>
              <a:t>Need to lower ALL regions at once.</a:t>
            </a:r>
          </a:p>
          <a:p>
            <a:pPr lvl="1"/>
            <a:r>
              <a:rPr lang="en-US" dirty="0"/>
              <a:t>Unidirectional lowering makes it hard to recover high-level IRs.</a:t>
            </a:r>
          </a:p>
        </p:txBody>
      </p:sp>
      <p:sp>
        <p:nvSpPr>
          <p:cNvPr id="4" name="Slide Number Placeholder 3">
            <a:extLst>
              <a:ext uri="{FF2B5EF4-FFF2-40B4-BE49-F238E27FC236}">
                <a16:creationId xmlns:a16="http://schemas.microsoft.com/office/drawing/2014/main" id="{0676031D-29A3-419A-5093-C3276265911F}"/>
              </a:ext>
            </a:extLst>
          </p:cNvPr>
          <p:cNvSpPr>
            <a:spLocks noGrp="1"/>
          </p:cNvSpPr>
          <p:nvPr>
            <p:ph type="sldNum" sz="quarter" idx="12"/>
          </p:nvPr>
        </p:nvSpPr>
        <p:spPr/>
        <p:txBody>
          <a:bodyPr/>
          <a:lstStyle/>
          <a:p>
            <a:fld id="{4203DC2D-C25B-734F-BE1C-6BEFD5867AB0}" type="slidenum">
              <a:rPr lang="en-US" smtClean="0"/>
              <a:t>48</a:t>
            </a:fld>
            <a:endParaRPr lang="en-US"/>
          </a:p>
        </p:txBody>
      </p:sp>
      <p:pic>
        <p:nvPicPr>
          <p:cNvPr id="8" name="Picture 2" descr="小肥柴10】微信表情- 来自微信表情商店，扫二维码下载表情">
            <a:extLst>
              <a:ext uri="{FF2B5EF4-FFF2-40B4-BE49-F238E27FC236}">
                <a16:creationId xmlns:a16="http://schemas.microsoft.com/office/drawing/2014/main" id="{D5B75926-A39D-E6ED-532D-315A32AD8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89" y="365125"/>
            <a:ext cx="1338839" cy="1338839"/>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a:extLst>
              <a:ext uri="{FF2B5EF4-FFF2-40B4-BE49-F238E27FC236}">
                <a16:creationId xmlns:a16="http://schemas.microsoft.com/office/drawing/2014/main" id="{2408ACBA-DDB0-C6D8-E62D-6BED8847C325}"/>
              </a:ext>
            </a:extLst>
          </p:cNvPr>
          <p:cNvSpPr/>
          <p:nvPr/>
        </p:nvSpPr>
        <p:spPr>
          <a:xfrm>
            <a:off x="2177039" y="320675"/>
            <a:ext cx="5179630" cy="1325563"/>
          </a:xfrm>
          <a:prstGeom prst="cloudCallout">
            <a:avLst>
              <a:gd name="adj1" fmla="val -55545"/>
              <a:gd name="adj2" fmla="val 348"/>
            </a:avLst>
          </a:prstGeom>
          <a:ln w="38100"/>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3200" dirty="0"/>
              <a:t>What’s wrong about this design?</a:t>
            </a:r>
          </a:p>
        </p:txBody>
      </p:sp>
      <p:pic>
        <p:nvPicPr>
          <p:cNvPr id="15" name="Picture 14">
            <a:extLst>
              <a:ext uri="{FF2B5EF4-FFF2-40B4-BE49-F238E27FC236}">
                <a16:creationId xmlns:a16="http://schemas.microsoft.com/office/drawing/2014/main" id="{D9AE16B8-13A8-610B-8287-51BE6C5BF0CA}"/>
              </a:ext>
            </a:extLst>
          </p:cNvPr>
          <p:cNvPicPr>
            <a:picLocks noChangeAspect="1"/>
          </p:cNvPicPr>
          <p:nvPr/>
        </p:nvPicPr>
        <p:blipFill>
          <a:blip r:embed="rId3"/>
          <a:stretch>
            <a:fillRect/>
          </a:stretch>
        </p:blipFill>
        <p:spPr>
          <a:xfrm>
            <a:off x="5130140" y="1686297"/>
            <a:ext cx="7832784" cy="3869489"/>
          </a:xfrm>
          <a:prstGeom prst="rect">
            <a:avLst/>
          </a:prstGeom>
        </p:spPr>
      </p:pic>
      <p:cxnSp>
        <p:nvCxnSpPr>
          <p:cNvPr id="17" name="Straight Arrow Connector 16">
            <a:extLst>
              <a:ext uri="{FF2B5EF4-FFF2-40B4-BE49-F238E27FC236}">
                <a16:creationId xmlns:a16="http://schemas.microsoft.com/office/drawing/2014/main" id="{97DA77CD-10BA-DE09-0890-037BD3FFBA56}"/>
              </a:ext>
            </a:extLst>
          </p:cNvPr>
          <p:cNvCxnSpPr>
            <a:cxnSpLocks/>
          </p:cNvCxnSpPr>
          <p:nvPr/>
        </p:nvCxnSpPr>
        <p:spPr>
          <a:xfrm flipV="1">
            <a:off x="5130140" y="2477002"/>
            <a:ext cx="2992582" cy="325575"/>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B2CFBD-3F2D-5B70-B9DC-8533DFB94124}"/>
              </a:ext>
            </a:extLst>
          </p:cNvPr>
          <p:cNvCxnSpPr>
            <a:cxnSpLocks/>
          </p:cNvCxnSpPr>
          <p:nvPr/>
        </p:nvCxnSpPr>
        <p:spPr>
          <a:xfrm>
            <a:off x="5130140" y="2802577"/>
            <a:ext cx="2992582" cy="254801"/>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8520C01-5076-3E12-3533-2AB23F62165A}"/>
              </a:ext>
            </a:extLst>
          </p:cNvPr>
          <p:cNvCxnSpPr>
            <a:cxnSpLocks/>
          </p:cNvCxnSpPr>
          <p:nvPr/>
        </p:nvCxnSpPr>
        <p:spPr>
          <a:xfrm>
            <a:off x="5130140" y="2802577"/>
            <a:ext cx="2992582" cy="1198717"/>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2C72001-EDF3-9AB3-FB07-1F8D11CABBAB}"/>
              </a:ext>
            </a:extLst>
          </p:cNvPr>
          <p:cNvCxnSpPr>
            <a:cxnSpLocks/>
          </p:cNvCxnSpPr>
          <p:nvPr/>
        </p:nvCxnSpPr>
        <p:spPr>
          <a:xfrm>
            <a:off x="5130140" y="2802577"/>
            <a:ext cx="2992582" cy="2077877"/>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7" name="Up Arrow 26">
            <a:extLst>
              <a:ext uri="{FF2B5EF4-FFF2-40B4-BE49-F238E27FC236}">
                <a16:creationId xmlns:a16="http://schemas.microsoft.com/office/drawing/2014/main" id="{15CA13F0-DB7C-72A5-2636-15680C3D638B}"/>
              </a:ext>
            </a:extLst>
          </p:cNvPr>
          <p:cNvSpPr/>
          <p:nvPr/>
        </p:nvSpPr>
        <p:spPr>
          <a:xfrm>
            <a:off x="9789225" y="4251367"/>
            <a:ext cx="522515" cy="7024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a:extLst>
              <a:ext uri="{FF2B5EF4-FFF2-40B4-BE49-F238E27FC236}">
                <a16:creationId xmlns:a16="http://schemas.microsoft.com/office/drawing/2014/main" id="{2D58F730-DC24-95CC-5ACE-D49A75F9EDD4}"/>
              </a:ext>
            </a:extLst>
          </p:cNvPr>
          <p:cNvSpPr/>
          <p:nvPr/>
        </p:nvSpPr>
        <p:spPr>
          <a:xfrm>
            <a:off x="9789224" y="3218311"/>
            <a:ext cx="522515" cy="7024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a:extLst>
              <a:ext uri="{FF2B5EF4-FFF2-40B4-BE49-F238E27FC236}">
                <a16:creationId xmlns:a16="http://schemas.microsoft.com/office/drawing/2014/main" id="{0C1A5BCE-BAB2-04CD-399C-D8DFBE5CEA46}"/>
              </a:ext>
            </a:extLst>
          </p:cNvPr>
          <p:cNvSpPr/>
          <p:nvPr/>
        </p:nvSpPr>
        <p:spPr>
          <a:xfrm>
            <a:off x="9789224" y="2477002"/>
            <a:ext cx="522515" cy="7024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2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a:t>Multi-Level Intermediate Representation</a:t>
            </a:r>
            <a:r>
              <a:rPr lang="en-US" baseline="30000" dirty="0">
                <a:solidFill>
                  <a:schemeClr val="bg1">
                    <a:lumMod val="50000"/>
                  </a:schemeClr>
                </a:solidFill>
              </a:rPr>
              <a:t>[1]</a:t>
            </a:r>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idx="1"/>
          </p:nvPr>
        </p:nvSpPr>
        <p:spPr/>
        <p:txBody>
          <a:bodyPr/>
          <a:lstStyle/>
          <a:p>
            <a:r>
              <a:rPr lang="en-US" i="1" dirty="0"/>
              <a:t>abbrev</a:t>
            </a:r>
            <a:r>
              <a:rPr lang="en-US" dirty="0"/>
              <a:t>. MLIR</a:t>
            </a:r>
            <a:endParaRPr lang="en-US" baseline="30000" dirty="0">
              <a:solidFill>
                <a:schemeClr val="bg1">
                  <a:lumMod val="50000"/>
                </a:schemeClr>
              </a:solidFill>
            </a:endParaRPr>
          </a:p>
          <a:p>
            <a:r>
              <a:rPr lang="en-US" dirty="0"/>
              <a:t>Objective: Unified compiler infrastructure.</a:t>
            </a:r>
          </a:p>
          <a:p>
            <a:r>
              <a:rPr lang="en-US" dirty="0"/>
              <a:t>Key Idea: Same infrastructure, distinct </a:t>
            </a:r>
            <a:r>
              <a:rPr lang="en-US" b="1" u="sng" dirty="0"/>
              <a:t>dialects</a:t>
            </a:r>
            <a:r>
              <a:rPr lang="en-US" dirty="0"/>
              <a:t> at different levels.</a:t>
            </a:r>
          </a:p>
          <a:p>
            <a:r>
              <a:rPr lang="en-US" dirty="0"/>
              <a:t>Each dialect is a set of operators.</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49</a:t>
            </a:fld>
            <a:endParaRPr lang="en-US"/>
          </a:p>
        </p:txBody>
      </p:sp>
      <p:sp>
        <p:nvSpPr>
          <p:cNvPr id="5" name="Rectangle 4">
            <a:extLst>
              <a:ext uri="{FF2B5EF4-FFF2-40B4-BE49-F238E27FC236}">
                <a16:creationId xmlns:a16="http://schemas.microsoft.com/office/drawing/2014/main" id="{7EA7E05B-403B-D041-AF71-7625B06DEAFE}"/>
              </a:ext>
            </a:extLst>
          </p:cNvPr>
          <p:cNvSpPr/>
          <p:nvPr/>
        </p:nvSpPr>
        <p:spPr>
          <a:xfrm>
            <a:off x="850461" y="6173400"/>
            <a:ext cx="5461880" cy="276999"/>
          </a:xfrm>
          <a:prstGeom prst="rect">
            <a:avLst/>
          </a:prstGeom>
        </p:spPr>
        <p:txBody>
          <a:bodyPr wrap="none">
            <a:spAutoFit/>
          </a:bodyPr>
          <a:lstStyle/>
          <a:p>
            <a:pPr marL="230400" indent="-230400"/>
            <a:r>
              <a:rPr lang="en-US" sz="1200" dirty="0">
                <a:solidFill>
                  <a:schemeClr val="bg1">
                    <a:lumMod val="50000"/>
                  </a:schemeClr>
                </a:solidFill>
              </a:rPr>
              <a:t>[1] C. </a:t>
            </a:r>
            <a:r>
              <a:rPr lang="en-US" sz="1200" dirty="0" err="1">
                <a:solidFill>
                  <a:schemeClr val="bg1">
                    <a:lumMod val="50000"/>
                  </a:schemeClr>
                </a:solidFill>
              </a:rPr>
              <a:t>Lattner</a:t>
            </a:r>
            <a:r>
              <a:rPr lang="en-US" sz="1200" dirty="0">
                <a:solidFill>
                  <a:schemeClr val="bg1">
                    <a:lumMod val="50000"/>
                  </a:schemeClr>
                </a:solidFill>
              </a:rPr>
              <a:t>. </a:t>
            </a:r>
            <a:r>
              <a:rPr lang="en-US" sz="1200" i="1" dirty="0">
                <a:solidFill>
                  <a:schemeClr val="bg1">
                    <a:lumMod val="50000"/>
                  </a:schemeClr>
                </a:solidFill>
              </a:rPr>
              <a:t>MLIR: A Compiler Infrastructure for the End of Moore's Law</a:t>
            </a:r>
            <a:r>
              <a:rPr lang="en-US" sz="1200" dirty="0">
                <a:solidFill>
                  <a:schemeClr val="bg1">
                    <a:lumMod val="50000"/>
                  </a:schemeClr>
                </a:solidFill>
              </a:rPr>
              <a:t>. </a:t>
            </a:r>
            <a:r>
              <a:rPr lang="en-US" sz="1200" dirty="0" err="1">
                <a:solidFill>
                  <a:schemeClr val="bg1">
                    <a:lumMod val="50000"/>
                  </a:schemeClr>
                </a:solidFill>
              </a:rPr>
              <a:t>arXiv</a:t>
            </a:r>
            <a:r>
              <a:rPr lang="en-US" sz="1200" dirty="0">
                <a:solidFill>
                  <a:schemeClr val="bg1">
                    <a:lumMod val="50000"/>
                  </a:schemeClr>
                </a:solidFill>
              </a:rPr>
              <a:t> 2020</a:t>
            </a:r>
          </a:p>
        </p:txBody>
      </p:sp>
      <p:graphicFrame>
        <p:nvGraphicFramePr>
          <p:cNvPr id="6" name="Table 5">
            <a:extLst>
              <a:ext uri="{FF2B5EF4-FFF2-40B4-BE49-F238E27FC236}">
                <a16:creationId xmlns:a16="http://schemas.microsoft.com/office/drawing/2014/main" id="{1C2F8F06-D9BF-510D-57F1-9E1E45D14A10}"/>
              </a:ext>
            </a:extLst>
          </p:cNvPr>
          <p:cNvGraphicFramePr>
            <a:graphicFrameLocks noGrp="1"/>
          </p:cNvGraphicFramePr>
          <p:nvPr>
            <p:extLst>
              <p:ext uri="{D42A27DB-BD31-4B8C-83A1-F6EECF244321}">
                <p14:modId xmlns:p14="http://schemas.microsoft.com/office/powerpoint/2010/main" val="3138352263"/>
              </p:ext>
            </p:extLst>
          </p:nvPr>
        </p:nvGraphicFramePr>
        <p:xfrm>
          <a:off x="850461" y="3965823"/>
          <a:ext cx="10515600" cy="207264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803701251"/>
                    </a:ext>
                  </a:extLst>
                </a:gridCol>
                <a:gridCol w="5257800">
                  <a:extLst>
                    <a:ext uri="{9D8B030D-6E8A-4147-A177-3AD203B41FA5}">
                      <a16:colId xmlns:a16="http://schemas.microsoft.com/office/drawing/2014/main" val="2274793870"/>
                    </a:ext>
                  </a:extLst>
                </a:gridCol>
              </a:tblGrid>
              <a:tr h="370840">
                <a:tc>
                  <a:txBody>
                    <a:bodyPr/>
                    <a:lstStyle/>
                    <a:p>
                      <a:pPr algn="ctr"/>
                      <a:r>
                        <a:rPr lang="en-US" sz="2800" b="1" dirty="0"/>
                        <a:t>IRs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sz="2800" dirty="0"/>
                        <a:t>Operators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792358"/>
                  </a:ext>
                </a:extLst>
              </a:tr>
              <a:tr h="370840">
                <a:tc>
                  <a:txBody>
                    <a:bodyPr/>
                    <a:lstStyle/>
                    <a:p>
                      <a:pPr algn="ctr"/>
                      <a:r>
                        <a:rPr lang="en-US" sz="2800" dirty="0"/>
                        <a:t>TensorFlow Graphs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sz="28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72497615"/>
                  </a:ext>
                </a:extLst>
              </a:tr>
              <a:tr h="370840">
                <a:tc>
                  <a:txBody>
                    <a:bodyPr/>
                    <a:lstStyle/>
                    <a:p>
                      <a:pPr algn="ctr"/>
                      <a:r>
                        <a:rPr lang="en-US" sz="2800" dirty="0"/>
                        <a:t>Affine For</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sz="28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2479682"/>
                  </a:ext>
                </a:extLst>
              </a:tr>
              <a:tr h="370840">
                <a:tc>
                  <a:txBody>
                    <a:bodyPr/>
                    <a:lstStyle/>
                    <a:p>
                      <a:pPr algn="ctr"/>
                      <a:r>
                        <a:rPr lang="en-US" sz="2800" dirty="0"/>
                        <a:t>LLVM Instructions</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8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868235"/>
                  </a:ext>
                </a:extLst>
              </a:tr>
            </a:tbl>
          </a:graphicData>
        </a:graphic>
      </p:graphicFrame>
    </p:spTree>
    <p:extLst>
      <p:ext uri="{BB962C8B-B14F-4D97-AF65-F5344CB8AC3E}">
        <p14:creationId xmlns:p14="http://schemas.microsoft.com/office/powerpoint/2010/main" val="36418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B45E-F4F7-074B-845B-CC2F41175088}"/>
              </a:ext>
            </a:extLst>
          </p:cNvPr>
          <p:cNvSpPr>
            <a:spLocks noGrp="1"/>
          </p:cNvSpPr>
          <p:nvPr>
            <p:ph type="title"/>
          </p:nvPr>
        </p:nvSpPr>
        <p:spPr/>
        <p:txBody>
          <a:bodyPr/>
          <a:lstStyle/>
          <a:p>
            <a:r>
              <a:rPr lang="en-US" dirty="0"/>
              <a:t>Vendor Libraries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A02E72-39B4-9148-A5D8-0A9518625919}"/>
                  </a:ext>
                </a:extLst>
              </p:cNvPr>
              <p:cNvSpPr>
                <a:spLocks noGrp="1"/>
              </p:cNvSpPr>
              <p:nvPr>
                <p:ph idx="1"/>
              </p:nvPr>
            </p:nvSpPr>
            <p:spPr/>
            <p:txBody>
              <a:bodyPr/>
              <a:lstStyle/>
              <a:p>
                <a:r>
                  <a:rPr lang="en-US" dirty="0"/>
                  <a:t>Example Workload:</a:t>
                </a:r>
                <a:br>
                  <a:rPr lang="en-US" i="1" dirty="0">
                    <a:latin typeface="Cambria Math" panose="02040503050406030204" pitchFamily="18" charset="0"/>
                  </a:rPr>
                </a:br>
                <a:endParaRPr lang="en-US" dirty="0"/>
              </a:p>
              <a:p>
                <a:r>
                  <a:rPr lang="en-US" dirty="0"/>
                  <a:t>Q: How to efficiently handle for all cases of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𝑁</m:t>
                        </m:r>
                      </m:e>
                    </m:d>
                  </m:oMath>
                </a14:m>
                <a:r>
                  <a:rPr lang="en-US" dirty="0"/>
                  <a:t>?</a:t>
                </a:r>
              </a:p>
              <a:p>
                <a:r>
                  <a:rPr lang="en-US" dirty="0"/>
                  <a:t>Solutions (e.g., cuBLAS): </a:t>
                </a:r>
              </a:p>
              <a:p>
                <a:pPr lvl="1"/>
                <a:r>
                  <a:rPr lang="en-US" dirty="0"/>
                  <a:t>Provide efficient </a:t>
                </a:r>
                <a:r>
                  <a:rPr lang="en-US" u="sng" dirty="0"/>
                  <a:t>kernels</a:t>
                </a:r>
                <a:r>
                  <a:rPr lang="en-US" dirty="0"/>
                  <a:t> that cover to all the use cases. E.g., </a:t>
                </a:r>
                <a:br>
                  <a:rPr lang="en-US" dirty="0"/>
                </a:br>
                <a:br>
                  <a:rPr lang="en-US" dirty="0"/>
                </a:br>
                <a:br>
                  <a:rPr lang="en-US" dirty="0"/>
                </a:br>
                <a:br>
                  <a:rPr lang="en-US" dirty="0"/>
                </a:br>
                <a:endParaRPr lang="en-US" dirty="0"/>
              </a:p>
              <a:p>
                <a:pPr lvl="1"/>
                <a:r>
                  <a:rPr lang="en-US" dirty="0"/>
                  <a:t>Dispatch at runtime to the most suitable kernel.</a:t>
                </a:r>
              </a:p>
            </p:txBody>
          </p:sp>
        </mc:Choice>
        <mc:Fallback xmlns="">
          <p:sp>
            <p:nvSpPr>
              <p:cNvPr id="3" name="Content Placeholder 2">
                <a:extLst>
                  <a:ext uri="{FF2B5EF4-FFF2-40B4-BE49-F238E27FC236}">
                    <a16:creationId xmlns:a16="http://schemas.microsoft.com/office/drawing/2014/main" id="{D6A02E72-39B4-9148-A5D8-0A9518625919}"/>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D3362CD-5D46-F741-9030-ABB2625527AC}"/>
              </a:ext>
            </a:extLst>
          </p:cNvPr>
          <p:cNvSpPr>
            <a:spLocks noGrp="1"/>
          </p:cNvSpPr>
          <p:nvPr>
            <p:ph type="sldNum" sz="quarter" idx="12"/>
          </p:nvPr>
        </p:nvSpPr>
        <p:spPr/>
        <p:txBody>
          <a:bodyPr/>
          <a:lstStyle/>
          <a:p>
            <a:fld id="{4203DC2D-C25B-734F-BE1C-6BEFD5867AB0}" type="slidenum">
              <a:rPr lang="en-US" smtClean="0"/>
              <a:t>5</a:t>
            </a:fld>
            <a:endParaRPr lang="en-US"/>
          </a:p>
        </p:txBody>
      </p:sp>
      <p:pic>
        <p:nvPicPr>
          <p:cNvPr id="16" name="Picture 15">
            <a:extLst>
              <a:ext uri="{FF2B5EF4-FFF2-40B4-BE49-F238E27FC236}">
                <a16:creationId xmlns:a16="http://schemas.microsoft.com/office/drawing/2014/main" id="{07100D40-04A9-B84C-8566-24159D9C4B09}"/>
              </a:ext>
            </a:extLst>
          </p:cNvPr>
          <p:cNvPicPr>
            <a:picLocks noChangeAspect="1"/>
          </p:cNvPicPr>
          <p:nvPr/>
        </p:nvPicPr>
        <p:blipFill>
          <a:blip r:embed="rId3"/>
          <a:stretch>
            <a:fillRect/>
          </a:stretch>
        </p:blipFill>
        <p:spPr>
          <a:xfrm>
            <a:off x="3740150" y="2296583"/>
            <a:ext cx="4711700" cy="368300"/>
          </a:xfrm>
          <a:prstGeom prst="rect">
            <a:avLst/>
          </a:prstGeom>
        </p:spPr>
      </p:pic>
      <p:pic>
        <p:nvPicPr>
          <p:cNvPr id="17" name="Picture 16">
            <a:extLst>
              <a:ext uri="{FF2B5EF4-FFF2-40B4-BE49-F238E27FC236}">
                <a16:creationId xmlns:a16="http://schemas.microsoft.com/office/drawing/2014/main" id="{308F0ED6-185F-904C-8F0A-BB624AA2674C}"/>
              </a:ext>
            </a:extLst>
          </p:cNvPr>
          <p:cNvPicPr>
            <a:picLocks noChangeAspect="1"/>
          </p:cNvPicPr>
          <p:nvPr/>
        </p:nvPicPr>
        <p:blipFill>
          <a:blip r:embed="rId4"/>
          <a:stretch>
            <a:fillRect/>
          </a:stretch>
        </p:blipFill>
        <p:spPr>
          <a:xfrm>
            <a:off x="3784600" y="4079522"/>
            <a:ext cx="4622800" cy="1295400"/>
          </a:xfrm>
          <a:prstGeom prst="rect">
            <a:avLst/>
          </a:prstGeom>
        </p:spPr>
      </p:pic>
    </p:spTree>
    <p:extLst>
      <p:ext uri="{BB962C8B-B14F-4D97-AF65-F5344CB8AC3E}">
        <p14:creationId xmlns:p14="http://schemas.microsoft.com/office/powerpoint/2010/main" val="135533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err="1"/>
              <a:t>TensorIR</a:t>
            </a:r>
            <a:r>
              <a:rPr lang="en-US" baseline="30000" dirty="0">
                <a:solidFill>
                  <a:schemeClr val="bg1">
                    <a:lumMod val="50000"/>
                  </a:schemeClr>
                </a:solidFill>
              </a:rPr>
              <a:t>[1]</a:t>
            </a:r>
            <a:endParaRPr lang="en-US" dirty="0"/>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idx="1"/>
          </p:nvPr>
        </p:nvSpPr>
        <p:spPr/>
        <p:txBody>
          <a:bodyPr/>
          <a:lstStyle/>
          <a:p>
            <a:r>
              <a:rPr lang="en-US" dirty="0"/>
              <a:t>Objective: Unified compiler infrastructure.</a:t>
            </a:r>
          </a:p>
          <a:p>
            <a:r>
              <a:rPr lang="en-US" dirty="0"/>
              <a:t>Key Idea: Remove schedule tree representation.</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50</a:t>
            </a:fld>
            <a:endParaRPr lang="en-US"/>
          </a:p>
        </p:txBody>
      </p:sp>
      <p:sp>
        <p:nvSpPr>
          <p:cNvPr id="5" name="Rectangle 4">
            <a:extLst>
              <a:ext uri="{FF2B5EF4-FFF2-40B4-BE49-F238E27FC236}">
                <a16:creationId xmlns:a16="http://schemas.microsoft.com/office/drawing/2014/main" id="{7EA7E05B-403B-D041-AF71-7625B06DEAFE}"/>
              </a:ext>
            </a:extLst>
          </p:cNvPr>
          <p:cNvSpPr/>
          <p:nvPr/>
        </p:nvSpPr>
        <p:spPr>
          <a:xfrm>
            <a:off x="838200" y="6444476"/>
            <a:ext cx="6965689" cy="276999"/>
          </a:xfrm>
          <a:prstGeom prst="rect">
            <a:avLst/>
          </a:prstGeom>
        </p:spPr>
        <p:txBody>
          <a:bodyPr wrap="none">
            <a:spAutoFit/>
          </a:bodyPr>
          <a:lstStyle/>
          <a:p>
            <a:pPr marL="230400" indent="-230400"/>
            <a:r>
              <a:rPr lang="en-US" sz="1200" dirty="0">
                <a:solidFill>
                  <a:schemeClr val="bg1">
                    <a:lumMod val="50000"/>
                  </a:schemeClr>
                </a:solidFill>
              </a:rPr>
              <a:t>[1] S. Feng et al. </a:t>
            </a:r>
            <a:r>
              <a:rPr lang="en-US" sz="1200" i="1" dirty="0">
                <a:solidFill>
                  <a:schemeClr val="bg1">
                    <a:lumMod val="50000"/>
                  </a:schemeClr>
                </a:solidFill>
              </a:rPr>
              <a:t>Understanding </a:t>
            </a:r>
            <a:r>
              <a:rPr lang="en-US" sz="1200" i="1" dirty="0" err="1">
                <a:solidFill>
                  <a:schemeClr val="bg1">
                    <a:lumMod val="50000"/>
                  </a:schemeClr>
                </a:solidFill>
              </a:rPr>
              <a:t>TensorIR</a:t>
            </a:r>
            <a:r>
              <a:rPr lang="en-US" sz="1200" i="1" dirty="0">
                <a:solidFill>
                  <a:schemeClr val="bg1">
                    <a:lumMod val="50000"/>
                  </a:schemeClr>
                </a:solidFill>
              </a:rPr>
              <a:t>: An Abstraction for Tensorized Program Optimization</a:t>
            </a:r>
            <a:r>
              <a:rPr lang="en-US" sz="1200" dirty="0">
                <a:solidFill>
                  <a:schemeClr val="bg1">
                    <a:lumMod val="50000"/>
                  </a:schemeClr>
                </a:solidFill>
              </a:rPr>
              <a:t>. </a:t>
            </a:r>
            <a:r>
              <a:rPr lang="en-US" sz="1200" dirty="0" err="1">
                <a:solidFill>
                  <a:schemeClr val="bg1">
                    <a:lumMod val="50000"/>
                  </a:schemeClr>
                </a:solidFill>
              </a:rPr>
              <a:t>TVMCon</a:t>
            </a:r>
            <a:r>
              <a:rPr lang="en-US" sz="1200" dirty="0">
                <a:solidFill>
                  <a:schemeClr val="bg1">
                    <a:lumMod val="50000"/>
                  </a:schemeClr>
                </a:solidFill>
              </a:rPr>
              <a:t> 2021</a:t>
            </a:r>
          </a:p>
        </p:txBody>
      </p:sp>
      <p:pic>
        <p:nvPicPr>
          <p:cNvPr id="7" name="Picture 6">
            <a:extLst>
              <a:ext uri="{FF2B5EF4-FFF2-40B4-BE49-F238E27FC236}">
                <a16:creationId xmlns:a16="http://schemas.microsoft.com/office/drawing/2014/main" id="{E5B9E4AB-C112-2B7C-83D3-BEB98E0184C5}"/>
              </a:ext>
            </a:extLst>
          </p:cNvPr>
          <p:cNvPicPr>
            <a:picLocks noChangeAspect="1"/>
          </p:cNvPicPr>
          <p:nvPr/>
        </p:nvPicPr>
        <p:blipFill>
          <a:blip r:embed="rId2"/>
          <a:stretch>
            <a:fillRect/>
          </a:stretch>
        </p:blipFill>
        <p:spPr>
          <a:xfrm>
            <a:off x="973776" y="2623386"/>
            <a:ext cx="7832784" cy="3869489"/>
          </a:xfrm>
          <a:prstGeom prst="rect">
            <a:avLst/>
          </a:prstGeom>
        </p:spPr>
      </p:pic>
      <p:pic>
        <p:nvPicPr>
          <p:cNvPr id="9" name="Graphic 8" descr="Close with solid fill">
            <a:extLst>
              <a:ext uri="{FF2B5EF4-FFF2-40B4-BE49-F238E27FC236}">
                <a16:creationId xmlns:a16="http://schemas.microsoft.com/office/drawing/2014/main" id="{4FFE6075-2853-A122-DDE0-E5FECAE5A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2436" y="3643730"/>
            <a:ext cx="4490851" cy="914400"/>
          </a:xfrm>
          <a:prstGeom prst="rect">
            <a:avLst/>
          </a:prstGeom>
        </p:spPr>
      </p:pic>
    </p:spTree>
    <p:extLst>
      <p:ext uri="{BB962C8B-B14F-4D97-AF65-F5344CB8AC3E}">
        <p14:creationId xmlns:p14="http://schemas.microsoft.com/office/powerpoint/2010/main" val="21106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err="1"/>
              <a:t>TensorIR</a:t>
            </a:r>
            <a:r>
              <a:rPr lang="en-US" baseline="30000" dirty="0">
                <a:solidFill>
                  <a:schemeClr val="bg1">
                    <a:lumMod val="50000"/>
                  </a:schemeClr>
                </a:solidFill>
              </a:rPr>
              <a:t>[1]</a:t>
            </a:r>
            <a:endParaRPr lang="en-US" dirty="0"/>
          </a:p>
        </p:txBody>
      </p:sp>
      <p:sp>
        <p:nvSpPr>
          <p:cNvPr id="10" name="Text Placeholder 9">
            <a:extLst>
              <a:ext uri="{FF2B5EF4-FFF2-40B4-BE49-F238E27FC236}">
                <a16:creationId xmlns:a16="http://schemas.microsoft.com/office/drawing/2014/main" id="{39278B3A-9AC9-DEA2-16B8-64135D2F26EC}"/>
              </a:ext>
            </a:extLst>
          </p:cNvPr>
          <p:cNvSpPr>
            <a:spLocks noGrp="1"/>
          </p:cNvSpPr>
          <p:nvPr>
            <p:ph type="body" idx="1"/>
          </p:nvPr>
        </p:nvSpPr>
        <p:spPr/>
        <p:txBody>
          <a:bodyPr>
            <a:normAutofit/>
          </a:bodyPr>
          <a:lstStyle/>
          <a:p>
            <a:pPr algn="ctr"/>
            <a:r>
              <a:rPr lang="en-US" sz="2800" dirty="0"/>
              <a:t>Schedule Tree</a:t>
            </a:r>
          </a:p>
        </p:txBody>
      </p:sp>
      <p:sp>
        <p:nvSpPr>
          <p:cNvPr id="11" name="Content Placeholder 10">
            <a:extLst>
              <a:ext uri="{FF2B5EF4-FFF2-40B4-BE49-F238E27FC236}">
                <a16:creationId xmlns:a16="http://schemas.microsoft.com/office/drawing/2014/main" id="{35371FF7-B107-64D7-69E9-375F808A3CD7}"/>
              </a:ext>
            </a:extLst>
          </p:cNvPr>
          <p:cNvSpPr>
            <a:spLocks noGrp="1"/>
          </p:cNvSpPr>
          <p:nvPr>
            <p:ph sz="half" idx="2"/>
          </p:nvPr>
        </p:nvSpPr>
        <p:spPr>
          <a:xfrm>
            <a:off x="839788" y="2505074"/>
            <a:ext cx="5157787" cy="4352925"/>
          </a:xfrm>
        </p:spPr>
        <p:txBody>
          <a:bodyPr/>
          <a:lstStyle/>
          <a:p>
            <a:endParaRPr lang="en-US" dirty="0"/>
          </a:p>
          <a:p>
            <a:endParaRPr lang="en-US" dirty="0"/>
          </a:p>
          <a:p>
            <a:endParaRPr lang="en-US" dirty="0"/>
          </a:p>
          <a:p>
            <a:endParaRPr lang="en-US" dirty="0"/>
          </a:p>
          <a:p>
            <a:endParaRPr lang="en-US" dirty="0"/>
          </a:p>
          <a:p>
            <a:pPr marL="417600" indent="-792000">
              <a:buNone/>
            </a:pPr>
            <a:r>
              <a:rPr lang="en-US" dirty="0"/>
              <a:t>(-) Not Intuitive</a:t>
            </a:r>
          </a:p>
          <a:p>
            <a:pPr marL="417600" indent="-792000">
              <a:buNone/>
            </a:pPr>
            <a:r>
              <a:rPr lang="en-US" dirty="0"/>
              <a:t>(-) Hard to support even existing hardware primitives.</a:t>
            </a:r>
          </a:p>
        </p:txBody>
      </p:sp>
      <p:sp>
        <p:nvSpPr>
          <p:cNvPr id="12" name="Text Placeholder 11">
            <a:extLst>
              <a:ext uri="{FF2B5EF4-FFF2-40B4-BE49-F238E27FC236}">
                <a16:creationId xmlns:a16="http://schemas.microsoft.com/office/drawing/2014/main" id="{56DD3DAD-218B-CAD8-2C84-B6A1A3227004}"/>
              </a:ext>
            </a:extLst>
          </p:cNvPr>
          <p:cNvSpPr>
            <a:spLocks noGrp="1"/>
          </p:cNvSpPr>
          <p:nvPr>
            <p:ph type="body" sz="quarter" idx="3"/>
          </p:nvPr>
        </p:nvSpPr>
        <p:spPr/>
        <p:txBody>
          <a:bodyPr>
            <a:normAutofit/>
          </a:bodyPr>
          <a:lstStyle/>
          <a:p>
            <a:pPr algn="ctr"/>
            <a:r>
              <a:rPr lang="en-US" sz="2800" dirty="0" err="1"/>
              <a:t>TensorIR</a:t>
            </a:r>
            <a:endParaRPr lang="en-US" sz="2800" dirty="0"/>
          </a:p>
        </p:txBody>
      </p:sp>
      <p:sp>
        <p:nvSpPr>
          <p:cNvPr id="13" name="Content Placeholder 12">
            <a:extLst>
              <a:ext uri="{FF2B5EF4-FFF2-40B4-BE49-F238E27FC236}">
                <a16:creationId xmlns:a16="http://schemas.microsoft.com/office/drawing/2014/main" id="{D2A77432-8E4C-5323-898B-E9B79AD4B063}"/>
              </a:ext>
            </a:extLst>
          </p:cNvPr>
          <p:cNvSpPr>
            <a:spLocks noGrp="1"/>
          </p:cNvSpPr>
          <p:nvPr>
            <p:ph sz="quarter" idx="4"/>
          </p:nvPr>
        </p:nvSpPr>
        <p:spPr/>
        <p:txBody>
          <a:bodyPr/>
          <a:lstStyle/>
          <a:p>
            <a:endParaRPr lang="en-US" dirty="0"/>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51</a:t>
            </a:fld>
            <a:endParaRPr lang="en-US"/>
          </a:p>
        </p:txBody>
      </p:sp>
      <p:sp>
        <p:nvSpPr>
          <p:cNvPr id="14" name="Rectangle 13">
            <a:extLst>
              <a:ext uri="{FF2B5EF4-FFF2-40B4-BE49-F238E27FC236}">
                <a16:creationId xmlns:a16="http://schemas.microsoft.com/office/drawing/2014/main" id="{9340AA81-CBB1-921B-F627-D72E18EE2AED}"/>
              </a:ext>
            </a:extLst>
          </p:cNvPr>
          <p:cNvSpPr/>
          <p:nvPr/>
        </p:nvSpPr>
        <p:spPr>
          <a:xfrm>
            <a:off x="836612" y="2505075"/>
            <a:ext cx="6096000" cy="1384995"/>
          </a:xfrm>
          <a:prstGeom prst="rect">
            <a:avLst/>
          </a:prstGeom>
        </p:spPr>
        <p:txBody>
          <a:bodyPr>
            <a:spAutoFit/>
          </a:bodyPr>
          <a:lstStyle/>
          <a:p>
            <a:r>
              <a:rPr lang="en-US" sz="1200" dirty="0">
                <a:solidFill>
                  <a:srgbClr val="24292E"/>
                </a:solidFill>
                <a:latin typeface="Menlo" panose="020B0609030804020204" pitchFamily="49" charset="0"/>
              </a:rPr>
              <a:t>s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te.create_schedule</a:t>
            </a:r>
            <a:r>
              <a:rPr lang="en-US" sz="1200" dirty="0">
                <a:solidFill>
                  <a:srgbClr val="24292E"/>
                </a:solidFill>
                <a:latin typeface="Menlo" panose="020B0609030804020204" pitchFamily="49" charset="0"/>
              </a:rPr>
              <a:t>(Y)</a:t>
            </a:r>
          </a:p>
          <a:p>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s.cache_write</a:t>
            </a:r>
            <a:r>
              <a:rPr lang="en-US" sz="1200" dirty="0">
                <a:solidFill>
                  <a:srgbClr val="24292E"/>
                </a:solidFill>
                <a:latin typeface="Menlo" panose="020B0609030804020204" pitchFamily="49" charset="0"/>
              </a:rPr>
              <a:t>([Y], </a:t>
            </a:r>
            <a:r>
              <a:rPr lang="en-US" sz="1200" dirty="0">
                <a:solidFill>
                  <a:srgbClr val="032F62"/>
                </a:solidFill>
                <a:latin typeface="Menlo" panose="020B0609030804020204" pitchFamily="49" charset="0"/>
              </a:rPr>
              <a:t>"local"</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 j, k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6F42C1"/>
                </a:solidFill>
                <a:latin typeface="Menlo" panose="020B0609030804020204" pitchFamily="49" charset="0"/>
              </a:rPr>
              <a:t>tuple</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Y_local.op.axis</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i_o_i</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i_i</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s[</a:t>
            </a:r>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].split(</a:t>
            </a:r>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factor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8</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i_o_o_i</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i_o_i</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s[</a:t>
            </a:r>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].split(</a:t>
            </a:r>
            <a:r>
              <a:rPr lang="en-US" sz="1200" dirty="0" err="1">
                <a:solidFill>
                  <a:srgbClr val="24292E"/>
                </a:solidFill>
                <a:latin typeface="Menlo" panose="020B0609030804020204" pitchFamily="49" charset="0"/>
              </a:rPr>
              <a:t>i_o_i</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factor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2</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i_o_o_o</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i_o_o_i</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s[</a:t>
            </a:r>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].split(</a:t>
            </a:r>
            <a:r>
              <a:rPr lang="en-US" sz="1200" dirty="0" err="1">
                <a:solidFill>
                  <a:srgbClr val="24292E"/>
                </a:solidFill>
                <a:latin typeface="Menlo" panose="020B0609030804020204" pitchFamily="49" charset="0"/>
              </a:rPr>
              <a:t>i_o_o_i</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factor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1</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a:t>
            </a:r>
            <a:endParaRPr lang="en-US" sz="1200" b="0" dirty="0">
              <a:solidFill>
                <a:srgbClr val="24292E"/>
              </a:solidFill>
              <a:effectLst/>
              <a:latin typeface="Menlo" panose="020B0609030804020204" pitchFamily="49" charset="0"/>
            </a:endParaRPr>
          </a:p>
        </p:txBody>
      </p:sp>
      <p:sp>
        <p:nvSpPr>
          <p:cNvPr id="15" name="Rectangle 14">
            <a:extLst>
              <a:ext uri="{FF2B5EF4-FFF2-40B4-BE49-F238E27FC236}">
                <a16:creationId xmlns:a16="http://schemas.microsoft.com/office/drawing/2014/main" id="{261C6255-BE53-DE47-D24B-655C58786DF2}"/>
              </a:ext>
            </a:extLst>
          </p:cNvPr>
          <p:cNvSpPr/>
          <p:nvPr/>
        </p:nvSpPr>
        <p:spPr>
          <a:xfrm>
            <a:off x="6172200" y="2505075"/>
            <a:ext cx="7758545" cy="1754326"/>
          </a:xfrm>
          <a:prstGeom prst="rect">
            <a:avLst/>
          </a:prstGeom>
        </p:spPr>
        <p:txBody>
          <a:bodyPr wrap="square">
            <a:spAutoFit/>
          </a:bodyPr>
          <a:lstStyle/>
          <a:p>
            <a:r>
              <a:rPr lang="en-US" sz="1200" dirty="0">
                <a:solidFill>
                  <a:srgbClr val="D73A49"/>
                </a:solidFill>
                <a:latin typeface="Menlo" panose="020B0609030804020204" pitchFamily="49" charset="0"/>
              </a:rPr>
              <a:t>def</a:t>
            </a:r>
            <a:r>
              <a:rPr lang="en-US" sz="1200" dirty="0">
                <a:solidFill>
                  <a:srgbClr val="24292E"/>
                </a:solidFill>
                <a:latin typeface="Menlo" panose="020B0609030804020204" pitchFamily="49" charset="0"/>
              </a:rPr>
              <a:t> </a:t>
            </a:r>
            <a:r>
              <a:rPr lang="en-US" sz="1200" dirty="0" err="1">
                <a:solidFill>
                  <a:srgbClr val="6F42C1"/>
                </a:solidFill>
                <a:latin typeface="Menlo" panose="020B0609030804020204" pitchFamily="49" charset="0"/>
              </a:rPr>
              <a:t>MatMul</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x</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w</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y</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  X</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tir.match_buffer</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x</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32F62"/>
                </a:solidFill>
                <a:latin typeface="Menlo" panose="020B0609030804020204" pitchFamily="49" charset="0"/>
              </a:rPr>
              <a:t>"float32"</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  W</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tir.match_buffer</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w</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32F62"/>
                </a:solidFill>
                <a:latin typeface="Menlo" panose="020B0609030804020204" pitchFamily="49" charset="0"/>
              </a:rPr>
              <a:t>"float32"</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  Y</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tir.match_buffer</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y</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32F62"/>
                </a:solidFill>
                <a:latin typeface="Menlo" panose="020B0609030804020204" pitchFamily="49" charset="0"/>
              </a:rPr>
              <a:t>"float32"</a:t>
            </a:r>
            <a:r>
              <a:rPr lang="en-US" sz="1200" dirty="0">
                <a:solidFill>
                  <a:srgbClr val="24292E"/>
                </a:solidFill>
                <a:latin typeface="Menlo" panose="020B0609030804020204" pitchFamily="49" charset="0"/>
              </a:rPr>
              <a:t>)</a:t>
            </a:r>
          </a:p>
          <a:p>
            <a:r>
              <a:rPr lang="en-US" sz="1200" dirty="0">
                <a:solidFill>
                  <a:srgbClr val="24292E"/>
                </a:solidFill>
                <a:latin typeface="Menlo" panose="020B0609030804020204" pitchFamily="49" charset="0"/>
              </a:rPr>
              <a:t>  reducer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tir.comm_reducer</a:t>
            </a:r>
            <a:r>
              <a:rPr lang="en-US" sz="1200" dirty="0">
                <a:solidFill>
                  <a:srgbClr val="24292E"/>
                </a:solidFill>
                <a:latin typeface="Menlo" panose="020B0609030804020204" pitchFamily="49" charset="0"/>
              </a:rPr>
              <a:t>(</a:t>
            </a:r>
            <a:r>
              <a:rPr lang="en-US" sz="1200" dirty="0">
                <a:solidFill>
                  <a:srgbClr val="D73A49"/>
                </a:solidFill>
                <a:latin typeface="Menlo" panose="020B0609030804020204" pitchFamily="49" charset="0"/>
              </a:rPr>
              <a:t>lambda</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x</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y</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x</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y</a:t>
            </a:r>
            <a:r>
              <a:rPr lang="en-US" sz="1200" dirty="0">
                <a:solidFill>
                  <a:srgbClr val="24292E"/>
                </a:solidFill>
                <a:latin typeface="Menlo" panose="020B0609030804020204" pitchFamily="49" charset="0"/>
              </a:rPr>
              <a:t>, tir.float32(</a:t>
            </a:r>
            <a:r>
              <a:rPr lang="en-US" sz="1200" dirty="0">
                <a:solidFill>
                  <a:srgbClr val="005CC5"/>
                </a:solidFill>
                <a:latin typeface="Menlo" panose="020B0609030804020204" pitchFamily="49" charset="0"/>
              </a:rPr>
              <a:t>0</a:t>
            </a:r>
            <a:r>
              <a:rPr lang="en-US" sz="1200" dirty="0">
                <a:solidFill>
                  <a:srgbClr val="24292E"/>
                </a:solidFill>
                <a:latin typeface="Menlo" panose="020B0609030804020204" pitchFamily="49" charset="0"/>
              </a:rPr>
              <a:t>))</a:t>
            </a:r>
          </a:p>
          <a:p>
            <a:br>
              <a:rPr lang="en-US" sz="1200" dirty="0">
                <a:solidFill>
                  <a:srgbClr val="24292E"/>
                </a:solidFill>
                <a:latin typeface="Menlo" panose="020B0609030804020204" pitchFamily="49" charset="0"/>
              </a:rPr>
            </a:b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with</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tir.block</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tir.reduce_axis</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0</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32F62"/>
                </a:solidFill>
                <a:latin typeface="Menlo" panose="020B0609030804020204" pitchFamily="49" charset="0"/>
              </a:rPr>
              <a:t>"Y"</a:t>
            </a:r>
            <a:r>
              <a:rPr lang="en-US" sz="1200" dirty="0">
                <a:solidFill>
                  <a:srgbClr val="24292E"/>
                </a:solidFill>
                <a:latin typeface="Menlo" panose="020B0609030804020204" pitchFamily="49" charset="0"/>
              </a:rPr>
              <a:t>) \</a:t>
            </a:r>
          </a:p>
          <a:p>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as</a:t>
            </a:r>
            <a:r>
              <a:rPr lang="en-US" sz="1200" dirty="0">
                <a:solidFill>
                  <a:srgbClr val="24292E"/>
                </a:solidFill>
                <a:latin typeface="Menlo" panose="020B0609030804020204" pitchFamily="49" charset="0"/>
              </a:rPr>
              <a:t> [vi, </a:t>
            </a:r>
            <a:r>
              <a:rPr lang="en-US" sz="1200" dirty="0" err="1">
                <a:solidFill>
                  <a:srgbClr val="24292E"/>
                </a:solidFill>
                <a:latin typeface="Menlo" panose="020B0609030804020204" pitchFamily="49" charset="0"/>
              </a:rPr>
              <a:t>vj</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vk</a:t>
            </a:r>
            <a:r>
              <a:rPr lang="en-US" sz="1200" dirty="0">
                <a:solidFill>
                  <a:srgbClr val="24292E"/>
                </a:solidFill>
                <a:latin typeface="Menlo" panose="020B0609030804020204" pitchFamily="49" charset="0"/>
              </a:rPr>
              <a:t>]:</a:t>
            </a:r>
          </a:p>
          <a:p>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reducer.step</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Y</a:t>
            </a:r>
            <a:r>
              <a:rPr lang="en-US" sz="1200" dirty="0">
                <a:solidFill>
                  <a:srgbClr val="24292E"/>
                </a:solidFill>
                <a:latin typeface="Menlo" panose="020B0609030804020204" pitchFamily="49" charset="0"/>
              </a:rPr>
              <a:t>[vi, </a:t>
            </a:r>
            <a:r>
              <a:rPr lang="en-US" sz="1200" dirty="0" err="1">
                <a:solidFill>
                  <a:srgbClr val="24292E"/>
                </a:solidFill>
                <a:latin typeface="Menlo" panose="020B0609030804020204" pitchFamily="49" charset="0"/>
              </a:rPr>
              <a:t>vj</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X</a:t>
            </a:r>
            <a:r>
              <a:rPr lang="en-US" sz="1200" dirty="0">
                <a:solidFill>
                  <a:srgbClr val="24292E"/>
                </a:solidFill>
                <a:latin typeface="Menlo" panose="020B0609030804020204" pitchFamily="49" charset="0"/>
              </a:rPr>
              <a:t>[vi, </a:t>
            </a:r>
            <a:r>
              <a:rPr lang="en-US" sz="1200" dirty="0" err="1">
                <a:solidFill>
                  <a:srgbClr val="24292E"/>
                </a:solidFill>
                <a:latin typeface="Menlo" panose="020B0609030804020204" pitchFamily="49" charset="0"/>
              </a:rPr>
              <a:t>vk</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W</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vk</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vj</a:t>
            </a:r>
            <a:r>
              <a:rPr lang="en-US" sz="1200" dirty="0">
                <a:solidFill>
                  <a:srgbClr val="24292E"/>
                </a:solidFill>
                <a:latin typeface="Menlo" panose="020B0609030804020204" pitchFamily="49" charset="0"/>
              </a:rPr>
              <a:t>])</a:t>
            </a:r>
            <a:endParaRPr lang="en-US" sz="1200" b="0" dirty="0">
              <a:solidFill>
                <a:srgbClr val="24292E"/>
              </a:solidFill>
              <a:effectLst/>
              <a:latin typeface="Menlo" panose="020B0609030804020204" pitchFamily="49" charset="0"/>
            </a:endParaRPr>
          </a:p>
        </p:txBody>
      </p:sp>
    </p:spTree>
    <p:extLst>
      <p:ext uri="{BB962C8B-B14F-4D97-AF65-F5344CB8AC3E}">
        <p14:creationId xmlns:p14="http://schemas.microsoft.com/office/powerpoint/2010/main" val="95038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err="1"/>
              <a:t>TensorIR</a:t>
            </a:r>
            <a:r>
              <a:rPr lang="en-US" baseline="30000" dirty="0">
                <a:solidFill>
                  <a:schemeClr val="bg1">
                    <a:lumMod val="50000"/>
                  </a:schemeClr>
                </a:solidFill>
              </a:rPr>
              <a:t>[1]</a:t>
            </a:r>
            <a:endParaRPr lang="en-US" dirty="0"/>
          </a:p>
        </p:txBody>
      </p:sp>
      <p:sp>
        <p:nvSpPr>
          <p:cNvPr id="10" name="Text Placeholder 9">
            <a:extLst>
              <a:ext uri="{FF2B5EF4-FFF2-40B4-BE49-F238E27FC236}">
                <a16:creationId xmlns:a16="http://schemas.microsoft.com/office/drawing/2014/main" id="{39278B3A-9AC9-DEA2-16B8-64135D2F26EC}"/>
              </a:ext>
            </a:extLst>
          </p:cNvPr>
          <p:cNvSpPr>
            <a:spLocks noGrp="1"/>
          </p:cNvSpPr>
          <p:nvPr>
            <p:ph type="body" idx="1"/>
          </p:nvPr>
        </p:nvSpPr>
        <p:spPr/>
        <p:txBody>
          <a:bodyPr>
            <a:normAutofit/>
          </a:bodyPr>
          <a:lstStyle/>
          <a:p>
            <a:pPr algn="ctr"/>
            <a:r>
              <a:rPr lang="en-US" sz="2800" dirty="0"/>
              <a:t>Schedule Tree</a:t>
            </a:r>
          </a:p>
        </p:txBody>
      </p:sp>
      <p:sp>
        <p:nvSpPr>
          <p:cNvPr id="11" name="Content Placeholder 10">
            <a:extLst>
              <a:ext uri="{FF2B5EF4-FFF2-40B4-BE49-F238E27FC236}">
                <a16:creationId xmlns:a16="http://schemas.microsoft.com/office/drawing/2014/main" id="{35371FF7-B107-64D7-69E9-375F808A3CD7}"/>
              </a:ext>
            </a:extLst>
          </p:cNvPr>
          <p:cNvSpPr>
            <a:spLocks noGrp="1"/>
          </p:cNvSpPr>
          <p:nvPr>
            <p:ph sz="half" idx="2"/>
          </p:nvPr>
        </p:nvSpPr>
        <p:spPr>
          <a:xfrm>
            <a:off x="839788" y="2505074"/>
            <a:ext cx="5157787" cy="4352925"/>
          </a:xfrm>
        </p:spPr>
        <p:txBody>
          <a:bodyPr>
            <a:normAutofit/>
          </a:bodyPr>
          <a:lstStyle/>
          <a:p>
            <a:endParaRPr lang="en-US" dirty="0"/>
          </a:p>
          <a:p>
            <a:endParaRPr lang="en-US" dirty="0"/>
          </a:p>
          <a:p>
            <a:endParaRPr lang="en-US" dirty="0"/>
          </a:p>
          <a:p>
            <a:endParaRPr lang="en-US" dirty="0"/>
          </a:p>
          <a:p>
            <a:endParaRPr lang="en-US" dirty="0"/>
          </a:p>
          <a:p>
            <a:pPr marL="417600" indent="-792000">
              <a:buNone/>
            </a:pPr>
            <a:r>
              <a:rPr lang="en-US" dirty="0"/>
              <a:t>(-) Not Intuitive</a:t>
            </a:r>
          </a:p>
          <a:p>
            <a:pPr marL="417600" indent="-792000">
              <a:buNone/>
            </a:pPr>
            <a:r>
              <a:rPr lang="en-US" dirty="0"/>
              <a:t>(-) Hard to support even existing hardware primitives.</a:t>
            </a:r>
          </a:p>
        </p:txBody>
      </p:sp>
      <p:sp>
        <p:nvSpPr>
          <p:cNvPr id="12" name="Text Placeholder 11">
            <a:extLst>
              <a:ext uri="{FF2B5EF4-FFF2-40B4-BE49-F238E27FC236}">
                <a16:creationId xmlns:a16="http://schemas.microsoft.com/office/drawing/2014/main" id="{56DD3DAD-218B-CAD8-2C84-B6A1A3227004}"/>
              </a:ext>
            </a:extLst>
          </p:cNvPr>
          <p:cNvSpPr>
            <a:spLocks noGrp="1"/>
          </p:cNvSpPr>
          <p:nvPr>
            <p:ph type="body" sz="quarter" idx="3"/>
          </p:nvPr>
        </p:nvSpPr>
        <p:spPr/>
        <p:txBody>
          <a:bodyPr>
            <a:normAutofit/>
          </a:bodyPr>
          <a:lstStyle/>
          <a:p>
            <a:pPr algn="ctr"/>
            <a:r>
              <a:rPr lang="en-US" sz="2800" dirty="0" err="1"/>
              <a:t>TensorIR</a:t>
            </a:r>
            <a:endParaRPr lang="en-US" sz="2800" dirty="0"/>
          </a:p>
        </p:txBody>
      </p:sp>
      <p:sp>
        <p:nvSpPr>
          <p:cNvPr id="13" name="Content Placeholder 12">
            <a:extLst>
              <a:ext uri="{FF2B5EF4-FFF2-40B4-BE49-F238E27FC236}">
                <a16:creationId xmlns:a16="http://schemas.microsoft.com/office/drawing/2014/main" id="{D2A77432-8E4C-5323-898B-E9B79AD4B063}"/>
              </a:ext>
            </a:extLst>
          </p:cNvPr>
          <p:cNvSpPr>
            <a:spLocks noGrp="1"/>
          </p:cNvSpPr>
          <p:nvPr>
            <p:ph sz="quarter" idx="4"/>
          </p:nvPr>
        </p:nvSpPr>
        <p:spPr>
          <a:xfrm>
            <a:off x="6172200" y="2505075"/>
            <a:ext cx="5183188" cy="435292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82400" indent="-792000">
              <a:buNone/>
            </a:pPr>
            <a:r>
              <a:rPr lang="en-US" dirty="0"/>
              <a:t>(+) Expressive</a:t>
            </a:r>
          </a:p>
          <a:p>
            <a:pPr marL="482400" indent="-792000">
              <a:buNone/>
            </a:pPr>
            <a:r>
              <a:rPr lang="en-US" dirty="0"/>
              <a:t>(+) Hierarchical </a:t>
            </a:r>
            <a:r>
              <a:rPr lang="en-US" sz="2400" dirty="0">
                <a:latin typeface="Menlo" panose="020B0609030804020204" pitchFamily="49" charset="0"/>
                <a:ea typeface="Menlo" panose="020B0609030804020204" pitchFamily="49" charset="0"/>
                <a:cs typeface="Menlo" panose="020B0609030804020204" pitchFamily="49" charset="0"/>
              </a:rPr>
              <a:t>Block</a:t>
            </a:r>
            <a:r>
              <a:rPr lang="en-US" dirty="0"/>
              <a:t> structure makes it easier to map to hardware primitives.</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52</a:t>
            </a:fld>
            <a:endParaRPr lang="en-US" dirty="0"/>
          </a:p>
        </p:txBody>
      </p:sp>
      <p:sp>
        <p:nvSpPr>
          <p:cNvPr id="14" name="Rectangle 13">
            <a:extLst>
              <a:ext uri="{FF2B5EF4-FFF2-40B4-BE49-F238E27FC236}">
                <a16:creationId xmlns:a16="http://schemas.microsoft.com/office/drawing/2014/main" id="{9340AA81-CBB1-921B-F627-D72E18EE2AED}"/>
              </a:ext>
            </a:extLst>
          </p:cNvPr>
          <p:cNvSpPr/>
          <p:nvPr/>
        </p:nvSpPr>
        <p:spPr>
          <a:xfrm>
            <a:off x="836612" y="2505075"/>
            <a:ext cx="6096000" cy="1384995"/>
          </a:xfrm>
          <a:prstGeom prst="rect">
            <a:avLst/>
          </a:prstGeom>
        </p:spPr>
        <p:txBody>
          <a:bodyPr>
            <a:spAutoFit/>
          </a:bodyPr>
          <a:lstStyle/>
          <a:p>
            <a:r>
              <a:rPr lang="en-US" sz="1200" dirty="0">
                <a:solidFill>
                  <a:srgbClr val="24292E"/>
                </a:solidFill>
                <a:latin typeface="Menlo" panose="020B0609030804020204" pitchFamily="49" charset="0"/>
              </a:rPr>
              <a:t>s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te.create_schedule</a:t>
            </a:r>
            <a:r>
              <a:rPr lang="en-US" sz="1200" dirty="0">
                <a:solidFill>
                  <a:srgbClr val="24292E"/>
                </a:solidFill>
                <a:latin typeface="Menlo" panose="020B0609030804020204" pitchFamily="49" charset="0"/>
              </a:rPr>
              <a:t>(Y)</a:t>
            </a:r>
          </a:p>
          <a:p>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s.cache_write</a:t>
            </a:r>
            <a:r>
              <a:rPr lang="en-US" sz="1200" dirty="0">
                <a:solidFill>
                  <a:srgbClr val="24292E"/>
                </a:solidFill>
                <a:latin typeface="Menlo" panose="020B0609030804020204" pitchFamily="49" charset="0"/>
              </a:rPr>
              <a:t>([Y], </a:t>
            </a:r>
            <a:r>
              <a:rPr lang="en-US" sz="1200" dirty="0">
                <a:solidFill>
                  <a:srgbClr val="032F62"/>
                </a:solidFill>
                <a:latin typeface="Menlo" panose="020B0609030804020204" pitchFamily="49" charset="0"/>
              </a:rPr>
              <a:t>"local"</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 j, k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6F42C1"/>
                </a:solidFill>
                <a:latin typeface="Menlo" panose="020B0609030804020204" pitchFamily="49" charset="0"/>
              </a:rPr>
              <a:t>tuple</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Y_local.op.axis</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i_o_i</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i_i</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s[</a:t>
            </a:r>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].split(</a:t>
            </a:r>
            <a:r>
              <a:rPr lang="en-US" sz="1200" dirty="0" err="1">
                <a:solidFill>
                  <a:srgbClr val="24292E"/>
                </a:solidFill>
                <a:latin typeface="Menlo" panose="020B0609030804020204" pitchFamily="49" charset="0"/>
              </a:rPr>
              <a:t>i</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factor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8</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i_o_o_i</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i_o_i</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s[</a:t>
            </a:r>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].split(</a:t>
            </a:r>
            <a:r>
              <a:rPr lang="en-US" sz="1200" dirty="0" err="1">
                <a:solidFill>
                  <a:srgbClr val="24292E"/>
                </a:solidFill>
                <a:latin typeface="Menlo" panose="020B0609030804020204" pitchFamily="49" charset="0"/>
              </a:rPr>
              <a:t>i_o_i</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factor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2</a:t>
            </a:r>
            <a:r>
              <a:rPr lang="en-US" sz="1200" dirty="0">
                <a:solidFill>
                  <a:srgbClr val="24292E"/>
                </a:solidFill>
                <a:latin typeface="Menlo" panose="020B0609030804020204" pitchFamily="49" charset="0"/>
              </a:rPr>
              <a:t>)</a:t>
            </a:r>
          </a:p>
          <a:p>
            <a:r>
              <a:rPr lang="en-US" sz="1200" dirty="0" err="1">
                <a:solidFill>
                  <a:srgbClr val="24292E"/>
                </a:solidFill>
                <a:latin typeface="Menlo" panose="020B0609030804020204" pitchFamily="49" charset="0"/>
              </a:rPr>
              <a:t>i_o_o_o</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i_o_o_i</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s[</a:t>
            </a:r>
            <a:r>
              <a:rPr lang="en-US" sz="1200" dirty="0" err="1">
                <a:solidFill>
                  <a:srgbClr val="24292E"/>
                </a:solidFill>
                <a:latin typeface="Menlo" panose="020B0609030804020204" pitchFamily="49" charset="0"/>
              </a:rPr>
              <a:t>Y_local</a:t>
            </a:r>
            <a:r>
              <a:rPr lang="en-US" sz="1200" dirty="0">
                <a:solidFill>
                  <a:srgbClr val="24292E"/>
                </a:solidFill>
                <a:latin typeface="Menlo" panose="020B0609030804020204" pitchFamily="49" charset="0"/>
              </a:rPr>
              <a:t>].split(</a:t>
            </a:r>
            <a:r>
              <a:rPr lang="en-US" sz="1200" dirty="0" err="1">
                <a:solidFill>
                  <a:srgbClr val="24292E"/>
                </a:solidFill>
                <a:latin typeface="Menlo" panose="020B0609030804020204" pitchFamily="49" charset="0"/>
              </a:rPr>
              <a:t>i_o_o_i</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factor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1</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a:t>
            </a:r>
            <a:endParaRPr lang="en-US" sz="1200" b="0" dirty="0">
              <a:solidFill>
                <a:srgbClr val="24292E"/>
              </a:solidFill>
              <a:effectLst/>
              <a:latin typeface="Menlo" panose="020B0609030804020204" pitchFamily="49" charset="0"/>
            </a:endParaRPr>
          </a:p>
        </p:txBody>
      </p:sp>
      <p:sp>
        <p:nvSpPr>
          <p:cNvPr id="3" name="Rectangle 2">
            <a:extLst>
              <a:ext uri="{FF2B5EF4-FFF2-40B4-BE49-F238E27FC236}">
                <a16:creationId xmlns:a16="http://schemas.microsoft.com/office/drawing/2014/main" id="{2AC98A50-ABD4-899B-D0BA-65A0E5439C9C}"/>
              </a:ext>
            </a:extLst>
          </p:cNvPr>
          <p:cNvSpPr/>
          <p:nvPr/>
        </p:nvSpPr>
        <p:spPr>
          <a:xfrm>
            <a:off x="6172200" y="2514600"/>
            <a:ext cx="6308766" cy="2492990"/>
          </a:xfrm>
          <a:prstGeom prst="rect">
            <a:avLst/>
          </a:prstGeom>
        </p:spPr>
        <p:txBody>
          <a:bodyPr wrap="square">
            <a:spAutoFit/>
          </a:bodyPr>
          <a:lstStyle/>
          <a:p>
            <a:r>
              <a:rPr lang="en-US" sz="1200" dirty="0">
                <a:solidFill>
                  <a:srgbClr val="D73A49"/>
                </a:solidFill>
                <a:latin typeface="Menlo" panose="020B0609030804020204" pitchFamily="49" charset="0"/>
              </a:rPr>
              <a:t>def</a:t>
            </a:r>
            <a:r>
              <a:rPr lang="en-US" sz="1200" dirty="0">
                <a:solidFill>
                  <a:srgbClr val="24292E"/>
                </a:solidFill>
                <a:latin typeface="Menlo" panose="020B0609030804020204" pitchFamily="49" charset="0"/>
              </a:rPr>
              <a:t> </a:t>
            </a:r>
            <a:r>
              <a:rPr lang="en-US" sz="1200" dirty="0" err="1">
                <a:solidFill>
                  <a:srgbClr val="6F42C1"/>
                </a:solidFill>
                <a:latin typeface="Menlo" panose="020B0609030804020204" pitchFamily="49" charset="0"/>
              </a:rPr>
              <a:t>MatMul</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x</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w</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y</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  X</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tir.match_buffer</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x</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  W</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tir.match_buffer</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w</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a:t>
            </a:r>
          </a:p>
          <a:p>
            <a:r>
              <a:rPr lang="en-US" sz="1200" dirty="0">
                <a:solidFill>
                  <a:srgbClr val="005CC5"/>
                </a:solidFill>
                <a:latin typeface="Menlo" panose="020B0609030804020204" pitchFamily="49" charset="0"/>
              </a:rPr>
              <a:t>  Y</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tir.match_buffer</a:t>
            </a:r>
            <a:r>
              <a:rPr lang="en-US" sz="1200" dirty="0">
                <a:solidFill>
                  <a:srgbClr val="24292E"/>
                </a:solidFill>
                <a:latin typeface="Menlo" panose="020B0609030804020204" pitchFamily="49" charset="0"/>
              </a:rPr>
              <a:t>(</a:t>
            </a:r>
            <a:r>
              <a:rPr lang="en-US" sz="1200" dirty="0">
                <a:solidFill>
                  <a:srgbClr val="E36209"/>
                </a:solidFill>
                <a:latin typeface="Menlo" panose="020B0609030804020204" pitchFamily="49" charset="0"/>
              </a:rPr>
              <a:t>y</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a:t>
            </a:r>
          </a:p>
          <a:p>
            <a:r>
              <a:rPr lang="en-US" sz="1200" dirty="0">
                <a:solidFill>
                  <a:srgbClr val="24292E"/>
                </a:solidFill>
                <a:latin typeface="Menlo" panose="020B0609030804020204" pitchFamily="49" charset="0"/>
              </a:rPr>
              <a:t>  reducer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tir.comm_reducer</a:t>
            </a:r>
            <a:r>
              <a:rPr lang="en-US" sz="1200" dirty="0">
                <a:solidFill>
                  <a:srgbClr val="24292E"/>
                </a:solidFill>
                <a:latin typeface="Menlo" panose="020B0609030804020204" pitchFamily="49" charset="0"/>
              </a:rPr>
              <a:t>(</a:t>
            </a:r>
            <a:r>
              <a:rPr lang="en-US" sz="1200" dirty="0">
                <a:solidFill>
                  <a:srgbClr val="D73A49"/>
                </a:solidFill>
                <a:latin typeface="Menlo" panose="020B0609030804020204" pitchFamily="49" charset="0"/>
              </a:rPr>
              <a:t>lambda</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a</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b</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a</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a:t>
            </a:r>
            <a:r>
              <a:rPr lang="en-US" sz="1200" dirty="0">
                <a:solidFill>
                  <a:srgbClr val="E36209"/>
                </a:solidFill>
                <a:latin typeface="Menlo" panose="020B0609030804020204" pitchFamily="49" charset="0"/>
              </a:rPr>
              <a:t>b</a:t>
            </a:r>
            <a:r>
              <a:rPr lang="en-US" sz="1200" dirty="0">
                <a:solidFill>
                  <a:srgbClr val="24292E"/>
                </a:solidFill>
                <a:latin typeface="Menlo" panose="020B0609030804020204" pitchFamily="49" charset="0"/>
              </a:rPr>
              <a:t>, tir.float32(</a:t>
            </a:r>
            <a:r>
              <a:rPr lang="en-US" sz="1200" dirty="0">
                <a:solidFill>
                  <a:srgbClr val="005CC5"/>
                </a:solidFill>
                <a:latin typeface="Menlo" panose="020B0609030804020204" pitchFamily="49" charset="0"/>
              </a:rPr>
              <a:t>0</a:t>
            </a:r>
            <a:r>
              <a:rPr lang="en-US" sz="1200" dirty="0">
                <a:solidFill>
                  <a:srgbClr val="24292E"/>
                </a:solidFill>
                <a:latin typeface="Menlo" panose="020B0609030804020204" pitchFamily="49" charset="0"/>
              </a:rPr>
              <a:t>))</a:t>
            </a:r>
          </a:p>
          <a:p>
            <a:r>
              <a:rPr lang="en-US" sz="1200" dirty="0">
                <a:solidFill>
                  <a:srgbClr val="D73A49"/>
                </a:solidFill>
                <a:latin typeface="Menlo" panose="020B0609030804020204" pitchFamily="49" charset="0"/>
              </a:rPr>
              <a:t>  for</a:t>
            </a:r>
            <a:r>
              <a:rPr lang="en-US" sz="1200" dirty="0">
                <a:solidFill>
                  <a:srgbClr val="24292E"/>
                </a:solidFill>
                <a:latin typeface="Menlo" panose="020B0609030804020204" pitchFamily="49" charset="0"/>
              </a:rPr>
              <a:t> i0_outer, i1_outer, i2_outer, i2_inner, \</a:t>
            </a:r>
          </a:p>
          <a:p>
            <a:r>
              <a:rPr lang="en-US" sz="1200" dirty="0">
                <a:solidFill>
                  <a:srgbClr val="24292E"/>
                </a:solidFill>
                <a:latin typeface="Menlo" panose="020B0609030804020204" pitchFamily="49" charset="0"/>
              </a:rPr>
              <a:t>      i0_inner, i1_inner </a:t>
            </a:r>
            <a:r>
              <a:rPr lang="en-US" sz="1200" dirty="0">
                <a:solidFill>
                  <a:srgbClr val="D73A49"/>
                </a:solidFill>
                <a:latin typeface="Menlo" panose="020B0609030804020204" pitchFamily="49" charset="0"/>
              </a:rPr>
              <a:t>in</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tir.grid</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32</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32</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256</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32</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32</a:t>
            </a:r>
            <a:r>
              <a:rPr lang="en-US" sz="1200" dirty="0">
                <a:solidFill>
                  <a:srgbClr val="24292E"/>
                </a:solidFill>
                <a:latin typeface="Menlo" panose="020B0609030804020204" pitchFamily="49" charset="0"/>
              </a:rPr>
              <a:t>):</a:t>
            </a:r>
          </a:p>
          <a:p>
            <a:r>
              <a:rPr lang="en-US" sz="1200" dirty="0">
                <a:solidFill>
                  <a:srgbClr val="D73A49"/>
                </a:solidFill>
                <a:latin typeface="Menlo" panose="020B0609030804020204" pitchFamily="49" charset="0"/>
              </a:rPr>
              <a:t>    with</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tir.block</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tir.reduce_axis</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0</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1024</a:t>
            </a:r>
            <a:r>
              <a:rPr lang="en-US" sz="1200" dirty="0">
                <a:solidFill>
                  <a:srgbClr val="24292E"/>
                </a:solidFill>
                <a:latin typeface="Menlo" panose="020B0609030804020204" pitchFamily="49" charset="0"/>
              </a:rPr>
              <a:t>)], </a:t>
            </a:r>
            <a:r>
              <a:rPr lang="en-US" sz="1200" dirty="0">
                <a:solidFill>
                  <a:srgbClr val="032F62"/>
                </a:solidFill>
                <a:latin typeface="Menlo" panose="020B0609030804020204" pitchFamily="49" charset="0"/>
              </a:rPr>
              <a:t>"C"</a:t>
            </a:r>
            <a:r>
              <a:rPr lang="en-US" sz="1200" dirty="0">
                <a:solidFill>
                  <a:srgbClr val="24292E"/>
                </a:solidFill>
                <a:latin typeface="Menlo" panose="020B0609030804020204" pitchFamily="49" charset="0"/>
              </a:rPr>
              <a:t>) \</a:t>
            </a:r>
          </a:p>
          <a:p>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as</a:t>
            </a:r>
            <a:r>
              <a:rPr lang="en-US" sz="1200" dirty="0">
                <a:solidFill>
                  <a:srgbClr val="24292E"/>
                </a:solidFill>
                <a:latin typeface="Menlo" panose="020B0609030804020204" pitchFamily="49" charset="0"/>
              </a:rPr>
              <a:t> [vi, </a:t>
            </a:r>
            <a:r>
              <a:rPr lang="en-US" sz="1200" dirty="0" err="1">
                <a:solidFill>
                  <a:srgbClr val="24292E"/>
                </a:solidFill>
                <a:latin typeface="Menlo" panose="020B0609030804020204" pitchFamily="49" charset="0"/>
              </a:rPr>
              <a:t>vj</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vk</a:t>
            </a:r>
            <a:r>
              <a:rPr lang="en-US" sz="1200" dirty="0">
                <a:solidFill>
                  <a:srgbClr val="24292E"/>
                </a:solidFill>
                <a:latin typeface="Menlo" panose="020B0609030804020204" pitchFamily="49" charset="0"/>
              </a:rPr>
              <a:t>]:</a:t>
            </a:r>
          </a:p>
          <a:p>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tir.bind</a:t>
            </a:r>
            <a:r>
              <a:rPr lang="en-US" sz="1200" dirty="0">
                <a:solidFill>
                  <a:srgbClr val="24292E"/>
                </a:solidFill>
                <a:latin typeface="Menlo" panose="020B0609030804020204" pitchFamily="49" charset="0"/>
              </a:rPr>
              <a:t>(vi, ((i0_outer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32</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i0_inner))</a:t>
            </a:r>
          </a:p>
          <a:p>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tir.bind</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vj</a:t>
            </a:r>
            <a:r>
              <a:rPr lang="en-US" sz="1200" dirty="0">
                <a:solidFill>
                  <a:srgbClr val="24292E"/>
                </a:solidFill>
                <a:latin typeface="Menlo" panose="020B0609030804020204" pitchFamily="49" charset="0"/>
              </a:rPr>
              <a:t>, ((i1_outer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32</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i1_inner))</a:t>
            </a:r>
          </a:p>
          <a:p>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tir.bind</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vk</a:t>
            </a:r>
            <a:r>
              <a:rPr lang="en-US" sz="1200" dirty="0">
                <a:solidFill>
                  <a:srgbClr val="24292E"/>
                </a:solidFill>
                <a:latin typeface="Menlo" panose="020B0609030804020204" pitchFamily="49" charset="0"/>
              </a:rPr>
              <a:t>, ((i2_outer</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4</a:t>
            </a:r>
            <a:r>
              <a:rPr lang="en-US" sz="1200" dirty="0">
                <a:solidFill>
                  <a:srgbClr val="24292E"/>
                </a:solidFill>
                <a:latin typeface="Menlo" panose="020B0609030804020204" pitchFamily="49" charset="0"/>
              </a:rPr>
              <a:t>) </a:t>
            </a:r>
            <a:r>
              <a:rPr lang="en-US" sz="1200" dirty="0">
                <a:solidFill>
                  <a:srgbClr val="D73A49"/>
                </a:solidFill>
                <a:latin typeface="Menlo" panose="020B0609030804020204" pitchFamily="49" charset="0"/>
              </a:rPr>
              <a:t>+</a:t>
            </a:r>
            <a:r>
              <a:rPr lang="en-US" sz="1200" dirty="0">
                <a:solidFill>
                  <a:srgbClr val="24292E"/>
                </a:solidFill>
                <a:latin typeface="Menlo" panose="020B0609030804020204" pitchFamily="49" charset="0"/>
              </a:rPr>
              <a:t> i2_inner))</a:t>
            </a:r>
          </a:p>
          <a:p>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reducer.step</a:t>
            </a:r>
            <a:r>
              <a:rPr lang="en-US" sz="1200" dirty="0">
                <a:solidFill>
                  <a:srgbClr val="24292E"/>
                </a:solidFill>
                <a:latin typeface="Menlo" panose="020B0609030804020204" pitchFamily="49" charset="0"/>
              </a:rPr>
              <a:t>(</a:t>
            </a:r>
            <a:r>
              <a:rPr lang="en-US" sz="1200" dirty="0">
                <a:solidFill>
                  <a:srgbClr val="005CC5"/>
                </a:solidFill>
                <a:latin typeface="Menlo" panose="020B0609030804020204" pitchFamily="49" charset="0"/>
              </a:rPr>
              <a:t>Y</a:t>
            </a:r>
            <a:r>
              <a:rPr lang="en-US" sz="1200" dirty="0">
                <a:solidFill>
                  <a:srgbClr val="24292E"/>
                </a:solidFill>
                <a:latin typeface="Menlo" panose="020B0609030804020204" pitchFamily="49" charset="0"/>
              </a:rPr>
              <a:t>[vi, </a:t>
            </a:r>
            <a:r>
              <a:rPr lang="en-US" sz="1200" dirty="0" err="1">
                <a:solidFill>
                  <a:srgbClr val="24292E"/>
                </a:solidFill>
                <a:latin typeface="Menlo" panose="020B0609030804020204" pitchFamily="49" charset="0"/>
              </a:rPr>
              <a:t>vj</a:t>
            </a:r>
            <a:r>
              <a:rPr lang="en-US" sz="1200" dirty="0">
                <a:solidFill>
                  <a:srgbClr val="24292E"/>
                </a:solidFill>
                <a:latin typeface="Menlo" panose="020B0609030804020204" pitchFamily="49" charset="0"/>
              </a:rPr>
              <a:t>], (</a:t>
            </a:r>
            <a:r>
              <a:rPr lang="en-US" sz="1200" dirty="0">
                <a:solidFill>
                  <a:srgbClr val="005CC5"/>
                </a:solidFill>
                <a:latin typeface="Menlo" panose="020B0609030804020204" pitchFamily="49" charset="0"/>
              </a:rPr>
              <a:t>X</a:t>
            </a:r>
            <a:r>
              <a:rPr lang="en-US" sz="1200" dirty="0">
                <a:solidFill>
                  <a:srgbClr val="24292E"/>
                </a:solidFill>
                <a:latin typeface="Menlo" panose="020B0609030804020204" pitchFamily="49" charset="0"/>
              </a:rPr>
              <a:t>[vi, </a:t>
            </a:r>
            <a:r>
              <a:rPr lang="en-US" sz="1200" dirty="0" err="1">
                <a:solidFill>
                  <a:srgbClr val="24292E"/>
                </a:solidFill>
                <a:latin typeface="Menlo" panose="020B0609030804020204" pitchFamily="49" charset="0"/>
              </a:rPr>
              <a:t>vk</a:t>
            </a:r>
            <a:r>
              <a:rPr lang="en-US" sz="1200" dirty="0">
                <a:solidFill>
                  <a:srgbClr val="24292E"/>
                </a:solidFill>
                <a:latin typeface="Menlo" panose="020B0609030804020204" pitchFamily="49" charset="0"/>
              </a:rPr>
              <a:t>]</a:t>
            </a:r>
            <a:r>
              <a:rPr lang="en-US" sz="1200" dirty="0">
                <a:solidFill>
                  <a:srgbClr val="D73A49"/>
                </a:solidFill>
                <a:latin typeface="Menlo" panose="020B0609030804020204" pitchFamily="49" charset="0"/>
              </a:rPr>
              <a:t>*</a:t>
            </a:r>
            <a:r>
              <a:rPr lang="en-US" sz="1200" dirty="0">
                <a:solidFill>
                  <a:srgbClr val="005CC5"/>
                </a:solidFill>
                <a:latin typeface="Menlo" panose="020B0609030804020204" pitchFamily="49" charset="0"/>
              </a:rPr>
              <a:t>W</a:t>
            </a:r>
            <a:r>
              <a:rPr lang="en-US" sz="1200" dirty="0">
                <a:solidFill>
                  <a:srgbClr val="24292E"/>
                </a:solidFill>
                <a:latin typeface="Menlo" panose="020B0609030804020204" pitchFamily="49" charset="0"/>
              </a:rPr>
              <a:t>[</a:t>
            </a:r>
            <a:r>
              <a:rPr lang="en-US" sz="1200" dirty="0" err="1">
                <a:solidFill>
                  <a:srgbClr val="24292E"/>
                </a:solidFill>
                <a:latin typeface="Menlo" panose="020B0609030804020204" pitchFamily="49" charset="0"/>
              </a:rPr>
              <a:t>vk</a:t>
            </a:r>
            <a:r>
              <a:rPr lang="en-US" sz="1200" dirty="0">
                <a:solidFill>
                  <a:srgbClr val="24292E"/>
                </a:solidFill>
                <a:latin typeface="Menlo" panose="020B0609030804020204" pitchFamily="49" charset="0"/>
              </a:rPr>
              <a:t>, </a:t>
            </a:r>
            <a:r>
              <a:rPr lang="en-US" sz="1200" dirty="0" err="1">
                <a:solidFill>
                  <a:srgbClr val="24292E"/>
                </a:solidFill>
                <a:latin typeface="Menlo" panose="020B0609030804020204" pitchFamily="49" charset="0"/>
              </a:rPr>
              <a:t>vj</a:t>
            </a:r>
            <a:r>
              <a:rPr lang="en-US" sz="1200" dirty="0">
                <a:solidFill>
                  <a:srgbClr val="24292E"/>
                </a:solidFill>
                <a:latin typeface="Menlo" panose="020B0609030804020204" pitchFamily="49" charset="0"/>
              </a:rPr>
              <a:t>]))</a:t>
            </a:r>
          </a:p>
        </p:txBody>
      </p:sp>
    </p:spTree>
    <p:extLst>
      <p:ext uri="{BB962C8B-B14F-4D97-AF65-F5344CB8AC3E}">
        <p14:creationId xmlns:p14="http://schemas.microsoft.com/office/powerpoint/2010/main" val="20914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098E-961F-D44D-8E6F-C468F1A5EF53}"/>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61219326-D8E5-5649-B284-7DD4852C9B57}"/>
              </a:ext>
            </a:extLst>
          </p:cNvPr>
          <p:cNvSpPr>
            <a:spLocks noGrp="1"/>
          </p:cNvSpPr>
          <p:nvPr>
            <p:ph idx="1"/>
          </p:nvPr>
        </p:nvSpPr>
        <p:spPr/>
        <p:txBody>
          <a:bodyPr/>
          <a:lstStyle/>
          <a:p>
            <a:r>
              <a:rPr lang="en-US" dirty="0"/>
              <a:t>Why Machine Learning Compilers?</a:t>
            </a:r>
          </a:p>
          <a:p>
            <a:pPr lvl="1"/>
            <a:r>
              <a:rPr lang="en-US" dirty="0"/>
              <a:t>State-of-the-Art Machine Learning Frameworks Design, and Flaws:</a:t>
            </a:r>
          </a:p>
          <a:p>
            <a:pPr marL="914400" lvl="1" indent="-457200">
              <a:buFont typeface="+mj-lt"/>
              <a:buAutoNum type="arabicPeriod"/>
            </a:pPr>
            <a:r>
              <a:rPr lang="en-US" dirty="0"/>
              <a:t>Vendor libraries not delivering the optimal performance.</a:t>
            </a:r>
          </a:p>
          <a:p>
            <a:pPr marL="914400" lvl="1" indent="-457200">
              <a:buFont typeface="+mj-lt"/>
              <a:buAutoNum type="arabicPeriod"/>
            </a:pPr>
            <a:r>
              <a:rPr lang="en-US" dirty="0"/>
              <a:t>Distinct representations at different system levels.</a:t>
            </a:r>
          </a:p>
          <a:p>
            <a:r>
              <a:rPr lang="en-US" dirty="0"/>
              <a:t>2 Classes of Machine Learning Compilers:</a:t>
            </a:r>
          </a:p>
          <a:p>
            <a:pPr lvl="1"/>
            <a:r>
              <a:rPr lang="en-US" b="1" dirty="0"/>
              <a:t>Halide</a:t>
            </a:r>
            <a:r>
              <a:rPr lang="en-US" b="1" baseline="30000" dirty="0"/>
              <a:t>[1]</a:t>
            </a:r>
            <a:r>
              <a:rPr lang="en-US" b="1" dirty="0"/>
              <a:t>/TVM</a:t>
            </a:r>
            <a:r>
              <a:rPr lang="en-US" b="1" baseline="30000" dirty="0"/>
              <a:t>[2]</a:t>
            </a:r>
            <a:r>
              <a:rPr lang="en-US" dirty="0"/>
              <a:t>: Easier to write high-performance programs.</a:t>
            </a:r>
          </a:p>
          <a:p>
            <a:pPr lvl="1"/>
            <a:r>
              <a:rPr lang="en-US" b="1" dirty="0"/>
              <a:t>MLIR</a:t>
            </a:r>
            <a:r>
              <a:rPr lang="en-US" b="1" baseline="30000" dirty="0">
                <a:solidFill>
                  <a:schemeClr val="bg1">
                    <a:lumMod val="50000"/>
                  </a:schemeClr>
                </a:solidFill>
              </a:rPr>
              <a:t>[3]</a:t>
            </a:r>
            <a:r>
              <a:rPr lang="en-US" b="1" dirty="0"/>
              <a:t>/</a:t>
            </a:r>
            <a:r>
              <a:rPr lang="en-US" b="1" dirty="0" err="1"/>
              <a:t>TensorIR</a:t>
            </a:r>
            <a:r>
              <a:rPr lang="en-US" b="1" baseline="30000" dirty="0">
                <a:solidFill>
                  <a:schemeClr val="bg1">
                    <a:lumMod val="50000"/>
                  </a:schemeClr>
                </a:solidFill>
              </a:rPr>
              <a:t>[4]</a:t>
            </a:r>
            <a:r>
              <a:rPr lang="en-US" dirty="0"/>
              <a:t>: Unified compiler infrastructure.</a:t>
            </a:r>
          </a:p>
        </p:txBody>
      </p:sp>
      <p:sp>
        <p:nvSpPr>
          <p:cNvPr id="4" name="Slide Number Placeholder 3">
            <a:extLst>
              <a:ext uri="{FF2B5EF4-FFF2-40B4-BE49-F238E27FC236}">
                <a16:creationId xmlns:a16="http://schemas.microsoft.com/office/drawing/2014/main" id="{056DDC53-4615-C748-B8DD-FDF12FB2BAE9}"/>
              </a:ext>
            </a:extLst>
          </p:cNvPr>
          <p:cNvSpPr>
            <a:spLocks noGrp="1"/>
          </p:cNvSpPr>
          <p:nvPr>
            <p:ph type="sldNum" sz="quarter" idx="12"/>
          </p:nvPr>
        </p:nvSpPr>
        <p:spPr/>
        <p:txBody>
          <a:bodyPr/>
          <a:lstStyle/>
          <a:p>
            <a:fld id="{4203DC2D-C25B-734F-BE1C-6BEFD5867AB0}" type="slidenum">
              <a:rPr lang="en-US" smtClean="0"/>
              <a:t>53</a:t>
            </a:fld>
            <a:endParaRPr lang="en-US" dirty="0"/>
          </a:p>
        </p:txBody>
      </p:sp>
      <p:sp>
        <p:nvSpPr>
          <p:cNvPr id="5" name="Rectangle 4">
            <a:extLst>
              <a:ext uri="{FF2B5EF4-FFF2-40B4-BE49-F238E27FC236}">
                <a16:creationId xmlns:a16="http://schemas.microsoft.com/office/drawing/2014/main" id="{887D65C1-07E7-924C-8970-175E79DD5BAC}"/>
              </a:ext>
            </a:extLst>
          </p:cNvPr>
          <p:cNvSpPr/>
          <p:nvPr/>
        </p:nvSpPr>
        <p:spPr>
          <a:xfrm>
            <a:off x="838200" y="4791968"/>
            <a:ext cx="5257800" cy="1015663"/>
          </a:xfrm>
          <a:prstGeom prst="rect">
            <a:avLst/>
          </a:prstGeom>
        </p:spPr>
        <p:txBody>
          <a:bodyPr wrap="square">
            <a:spAutoFit/>
          </a:bodyPr>
          <a:lstStyle/>
          <a:p>
            <a:pPr marL="201600" indent="-2016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01600" indent="-2016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
        <p:nvSpPr>
          <p:cNvPr id="6" name="Rectangle 5">
            <a:extLst>
              <a:ext uri="{FF2B5EF4-FFF2-40B4-BE49-F238E27FC236}">
                <a16:creationId xmlns:a16="http://schemas.microsoft.com/office/drawing/2014/main" id="{51F14AD7-BDF1-8266-685D-0F7C00E90D46}"/>
              </a:ext>
            </a:extLst>
          </p:cNvPr>
          <p:cNvSpPr/>
          <p:nvPr/>
        </p:nvSpPr>
        <p:spPr>
          <a:xfrm>
            <a:off x="6096000" y="4791968"/>
            <a:ext cx="5257800" cy="830997"/>
          </a:xfrm>
          <a:prstGeom prst="rect">
            <a:avLst/>
          </a:prstGeom>
        </p:spPr>
        <p:txBody>
          <a:bodyPr wrap="square">
            <a:spAutoFit/>
          </a:bodyPr>
          <a:lstStyle/>
          <a:p>
            <a:pPr marL="201600" indent="-201600"/>
            <a:r>
              <a:rPr lang="en-US" sz="1200" dirty="0">
                <a:solidFill>
                  <a:schemeClr val="bg1">
                    <a:lumMod val="50000"/>
                  </a:schemeClr>
                </a:solidFill>
              </a:rPr>
              <a:t>[3] C. </a:t>
            </a:r>
            <a:r>
              <a:rPr lang="en-US" sz="1200" dirty="0" err="1">
                <a:solidFill>
                  <a:schemeClr val="bg1">
                    <a:lumMod val="50000"/>
                  </a:schemeClr>
                </a:solidFill>
              </a:rPr>
              <a:t>Lattner</a:t>
            </a:r>
            <a:r>
              <a:rPr lang="en-US" sz="1200" dirty="0">
                <a:solidFill>
                  <a:schemeClr val="bg1">
                    <a:lumMod val="50000"/>
                  </a:schemeClr>
                </a:solidFill>
              </a:rPr>
              <a:t> et al. </a:t>
            </a:r>
            <a:r>
              <a:rPr lang="en-US" sz="1200" i="1" dirty="0">
                <a:solidFill>
                  <a:schemeClr val="bg1">
                    <a:lumMod val="50000"/>
                  </a:schemeClr>
                </a:solidFill>
              </a:rPr>
              <a:t>MLIR: Scaling Compiler Infrastructure for Domain Specific Computation</a:t>
            </a:r>
            <a:r>
              <a:rPr lang="en-US" sz="1200" dirty="0">
                <a:solidFill>
                  <a:schemeClr val="bg1">
                    <a:lumMod val="50000"/>
                  </a:schemeClr>
                </a:solidFill>
              </a:rPr>
              <a:t>. CGO 2021</a:t>
            </a:r>
          </a:p>
          <a:p>
            <a:pPr marL="201600" indent="-201600"/>
            <a:r>
              <a:rPr lang="en-US" sz="1200" dirty="0">
                <a:solidFill>
                  <a:schemeClr val="bg1">
                    <a:lumMod val="50000"/>
                  </a:schemeClr>
                </a:solidFill>
              </a:rPr>
              <a:t>[4] S. Feng et al. </a:t>
            </a:r>
            <a:r>
              <a:rPr lang="en-US" sz="1200" i="1" dirty="0">
                <a:solidFill>
                  <a:schemeClr val="bg1">
                    <a:lumMod val="50000"/>
                  </a:schemeClr>
                </a:solidFill>
              </a:rPr>
              <a:t>Understanding </a:t>
            </a:r>
            <a:r>
              <a:rPr lang="en-US" sz="1200" i="1" dirty="0" err="1">
                <a:solidFill>
                  <a:schemeClr val="bg1">
                    <a:lumMod val="50000"/>
                  </a:schemeClr>
                </a:solidFill>
              </a:rPr>
              <a:t>TensorIR</a:t>
            </a:r>
            <a:r>
              <a:rPr lang="en-US" sz="1200" i="1" dirty="0">
                <a:solidFill>
                  <a:schemeClr val="bg1">
                    <a:lumMod val="50000"/>
                  </a:schemeClr>
                </a:solidFill>
              </a:rPr>
              <a:t>: An Abstraction for Tensorized Program Optimization</a:t>
            </a:r>
            <a:r>
              <a:rPr lang="en-US" sz="1200" dirty="0">
                <a:solidFill>
                  <a:schemeClr val="bg1">
                    <a:lumMod val="50000"/>
                  </a:schemeClr>
                </a:solidFill>
              </a:rPr>
              <a:t>. </a:t>
            </a:r>
            <a:r>
              <a:rPr lang="en-US" sz="1200" dirty="0" err="1">
                <a:solidFill>
                  <a:schemeClr val="bg1">
                    <a:lumMod val="50000"/>
                  </a:schemeClr>
                </a:solidFill>
              </a:rPr>
              <a:t>TVMCon</a:t>
            </a:r>
            <a:r>
              <a:rPr lang="en-US" sz="1200" dirty="0">
                <a:solidFill>
                  <a:schemeClr val="bg1">
                    <a:lumMod val="50000"/>
                  </a:schemeClr>
                </a:solidFill>
              </a:rPr>
              <a:t> 2021</a:t>
            </a:r>
          </a:p>
        </p:txBody>
      </p:sp>
    </p:spTree>
    <p:extLst>
      <p:ext uri="{BB962C8B-B14F-4D97-AF65-F5344CB8AC3E}">
        <p14:creationId xmlns:p14="http://schemas.microsoft.com/office/powerpoint/2010/main" val="22692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D1DBD98-16F5-6249-AD3C-FC579508F579}"/>
              </a:ext>
            </a:extLst>
          </p:cNvPr>
          <p:cNvSpPr/>
          <p:nvPr/>
        </p:nvSpPr>
        <p:spPr>
          <a:xfrm>
            <a:off x="1145310" y="3231885"/>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Python Programming Front-end</a:t>
            </a:r>
          </a:p>
        </p:txBody>
      </p:sp>
      <p:sp>
        <p:nvSpPr>
          <p:cNvPr id="23" name="Rounded Rectangle 22">
            <a:extLst>
              <a:ext uri="{FF2B5EF4-FFF2-40B4-BE49-F238E27FC236}">
                <a16:creationId xmlns:a16="http://schemas.microsoft.com/office/drawing/2014/main" id="{79406D2E-B004-4D4D-B567-D65C2278D68D}"/>
              </a:ext>
            </a:extLst>
          </p:cNvPr>
          <p:cNvSpPr/>
          <p:nvPr/>
        </p:nvSpPr>
        <p:spPr>
          <a:xfrm>
            <a:off x="1145310" y="398003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 Framework Core</a:t>
            </a:r>
          </a:p>
        </p:txBody>
      </p:sp>
      <p:sp>
        <p:nvSpPr>
          <p:cNvPr id="24" name="Rounded Rectangle 23">
            <a:extLst>
              <a:ext uri="{FF2B5EF4-FFF2-40B4-BE49-F238E27FC236}">
                <a16:creationId xmlns:a16="http://schemas.microsoft.com/office/drawing/2014/main" id="{4C0D9489-EFBE-7D41-8868-1E1788D715F7}"/>
              </a:ext>
            </a:extLst>
          </p:cNvPr>
          <p:cNvSpPr/>
          <p:nvPr/>
        </p:nvSpPr>
        <p:spPr>
          <a:xfrm>
            <a:off x="1145310" y="4728175"/>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Vendor APIs &amp; Libraries</a:t>
            </a:r>
          </a:p>
        </p:txBody>
      </p:sp>
      <p:sp>
        <p:nvSpPr>
          <p:cNvPr id="25" name="Rounded Rectangle 24">
            <a:extLst>
              <a:ext uri="{FF2B5EF4-FFF2-40B4-BE49-F238E27FC236}">
                <a16:creationId xmlns:a16="http://schemas.microsoft.com/office/drawing/2014/main" id="{96C08F05-3BC5-8944-82AF-94A1845CDFA4}"/>
              </a:ext>
            </a:extLst>
          </p:cNvPr>
          <p:cNvSpPr/>
          <p:nvPr/>
        </p:nvSpPr>
        <p:spPr>
          <a:xfrm>
            <a:off x="1145310" y="5476320"/>
            <a:ext cx="7878618" cy="7481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Hardware Architectures</a:t>
            </a:r>
          </a:p>
        </p:txBody>
      </p:sp>
      <p:pic>
        <p:nvPicPr>
          <p:cNvPr id="8194" name="Picture 2" descr="TensorFlow - Wikipedia">
            <a:extLst>
              <a:ext uri="{FF2B5EF4-FFF2-40B4-BE49-F238E27FC236}">
                <a16:creationId xmlns:a16="http://schemas.microsoft.com/office/drawing/2014/main" id="{60F0CF75-3CF3-FD4E-BD47-C9F23D6BD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310" y="2257979"/>
            <a:ext cx="1006763" cy="83896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yTorch tutorial distilled. Migrating from TensorFlow to PyTorch | by  Illarion Khlestov | Towards Data Science">
            <a:extLst>
              <a:ext uri="{FF2B5EF4-FFF2-40B4-BE49-F238E27FC236}">
                <a16:creationId xmlns:a16="http://schemas.microsoft.com/office/drawing/2014/main" id="{EEC78580-8F2A-6A4E-A679-4C72B849C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073" y="2429509"/>
            <a:ext cx="1859395" cy="50475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GitHub - apache/incubator-mxnet: Lightweight, Portable, Flexible  Distributed/Mobile Deep Learning with Dynamic, Mutation-aware Dataflow Dep  Scheduler; for Python, R, Julia, Scala, Go, Javascript and more">
            <a:extLst>
              <a:ext uri="{FF2B5EF4-FFF2-40B4-BE49-F238E27FC236}">
                <a16:creationId xmlns:a16="http://schemas.microsoft.com/office/drawing/2014/main" id="{1F9B34F8-D6AF-EF4F-87C7-B58DA671B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468" y="2360300"/>
            <a:ext cx="1859395" cy="6343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Baidu PaddlePaddle DL Framework &amp; Huawei Kirin SoC: A Formidable  Partnership | by Synced | SyncedReview | Medium">
            <a:extLst>
              <a:ext uri="{FF2B5EF4-FFF2-40B4-BE49-F238E27FC236}">
                <a16:creationId xmlns:a16="http://schemas.microsoft.com/office/drawing/2014/main" id="{9558031F-9698-8A46-9DC0-C000E1A22B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863" y="2289652"/>
            <a:ext cx="2850573" cy="77562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GitHub - oneapi-src/oneDNN: oneAPI Deep Neural Network Library (oneDNN)">
            <a:extLst>
              <a:ext uri="{FF2B5EF4-FFF2-40B4-BE49-F238E27FC236}">
                <a16:creationId xmlns:a16="http://schemas.microsoft.com/office/drawing/2014/main" id="{2F84CE46-40B8-4E4F-9F8D-8DF6745E13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5274" y="4774052"/>
            <a:ext cx="624109" cy="65639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CUDA - Wikipedia">
            <a:extLst>
              <a:ext uri="{FF2B5EF4-FFF2-40B4-BE49-F238E27FC236}">
                <a16:creationId xmlns:a16="http://schemas.microsoft.com/office/drawing/2014/main" id="{355A4F16-D5C1-3449-B7CC-B2A3A27215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582" y="4781840"/>
            <a:ext cx="1077768" cy="652628"/>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Tensor Ops Made Easier in cuDNN | NVIDIA Developer Blog">
            <a:extLst>
              <a:ext uri="{FF2B5EF4-FFF2-40B4-BE49-F238E27FC236}">
                <a16:creationId xmlns:a16="http://schemas.microsoft.com/office/drawing/2014/main" id="{3E0EF914-869F-A949-8BBA-094BE3161F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3350" y="4843832"/>
            <a:ext cx="821535" cy="528130"/>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AMD ROCm 1.5 Linux driver-stack is out - StreamHPC">
            <a:extLst>
              <a:ext uri="{FF2B5EF4-FFF2-40B4-BE49-F238E27FC236}">
                <a16:creationId xmlns:a16="http://schemas.microsoft.com/office/drawing/2014/main" id="{AC8AA16D-9306-724A-9DD8-2BEE346FBB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3314" y="4683899"/>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Buy NVIDIA Graphics Cards | NVIDIA Store">
            <a:extLst>
              <a:ext uri="{FF2B5EF4-FFF2-40B4-BE49-F238E27FC236}">
                <a16:creationId xmlns:a16="http://schemas.microsoft.com/office/drawing/2014/main" id="{13F984BE-D493-3147-9869-726A360D0F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4619" y="5392101"/>
            <a:ext cx="1754908" cy="909952"/>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Intel Core i5-10400 2.90GHZ CPU Grey buy and offers on Techinn">
            <a:extLst>
              <a:ext uri="{FF2B5EF4-FFF2-40B4-BE49-F238E27FC236}">
                <a16:creationId xmlns:a16="http://schemas.microsoft.com/office/drawing/2014/main" id="{D8ABD2FA-5BF4-BB4B-B975-4FB4BF9D01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8980" y="5430442"/>
            <a:ext cx="836695" cy="836695"/>
          </a:xfrm>
          <a:prstGeom prst="rect">
            <a:avLst/>
          </a:prstGeom>
          <a:noFill/>
          <a:extLst>
            <a:ext uri="{909E8E84-426E-40DD-AFC4-6F175D3DCCD1}">
              <a14:hiddenFill xmlns:a14="http://schemas.microsoft.com/office/drawing/2010/main">
                <a:solidFill>
                  <a:srgbClr val="FFFFFF"/>
                </a:solidFill>
              </a14:hiddenFill>
            </a:ext>
          </a:extLst>
        </p:spPr>
      </p:pic>
      <p:pic>
        <p:nvPicPr>
          <p:cNvPr id="8224" name="Picture 32" descr="Radeon™ RX 5700 XT Graphics | AMD">
            <a:extLst>
              <a:ext uri="{FF2B5EF4-FFF2-40B4-BE49-F238E27FC236}">
                <a16:creationId xmlns:a16="http://schemas.microsoft.com/office/drawing/2014/main" id="{77DD8E7F-60CF-CB4E-B159-33D9C32153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6399" y="5430442"/>
            <a:ext cx="1610073" cy="9060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DB095F-BFE5-724C-BBD6-8D22FF71D768}"/>
              </a:ext>
            </a:extLst>
          </p:cNvPr>
          <p:cNvSpPr txBox="1"/>
          <p:nvPr/>
        </p:nvSpPr>
        <p:spPr>
          <a:xfrm>
            <a:off x="7296149" y="3405903"/>
            <a:ext cx="2594813" cy="400110"/>
          </a:xfrm>
          <a:prstGeom prst="rect">
            <a:avLst/>
          </a:prstGeom>
          <a:solidFill>
            <a:schemeClr val="bg1"/>
          </a:solidFill>
        </p:spPr>
        <p:txBody>
          <a:bodyPr wrap="none" rtlCol="0">
            <a:spAutoFit/>
          </a:bodyPr>
          <a:lstStyle/>
          <a:p>
            <a:r>
              <a:rPr lang="en-US" sz="2000" dirty="0">
                <a:solidFill>
                  <a:schemeClr val="bg1">
                    <a:lumMod val="50000"/>
                  </a:schemeClr>
                </a:solidFill>
              </a:rPr>
              <a:t>define neural networks</a:t>
            </a:r>
          </a:p>
        </p:txBody>
      </p:sp>
      <p:sp>
        <p:nvSpPr>
          <p:cNvPr id="43" name="TextBox 42">
            <a:extLst>
              <a:ext uri="{FF2B5EF4-FFF2-40B4-BE49-F238E27FC236}">
                <a16:creationId xmlns:a16="http://schemas.microsoft.com/office/drawing/2014/main" id="{62F29B7F-D526-EF45-B160-A5075A248F1B}"/>
              </a:ext>
            </a:extLst>
          </p:cNvPr>
          <p:cNvSpPr txBox="1"/>
          <p:nvPr/>
        </p:nvSpPr>
        <p:spPr>
          <a:xfrm>
            <a:off x="7296149" y="3999918"/>
            <a:ext cx="4149469" cy="707886"/>
          </a:xfrm>
          <a:prstGeom prst="rect">
            <a:avLst/>
          </a:prstGeom>
          <a:solidFill>
            <a:schemeClr val="bg1"/>
          </a:solidFill>
        </p:spPr>
        <p:txBody>
          <a:bodyPr wrap="none" rtlCol="0">
            <a:spAutoFit/>
          </a:bodyPr>
          <a:lstStyle/>
          <a:p>
            <a:r>
              <a:rPr lang="en-US" sz="2000" dirty="0">
                <a:solidFill>
                  <a:schemeClr val="bg1">
                    <a:lumMod val="50000"/>
                  </a:schemeClr>
                </a:solidFill>
              </a:rPr>
              <a:t>optimize graphs; schedule operators;  </a:t>
            </a:r>
            <a:br>
              <a:rPr lang="en-US" sz="2000" dirty="0">
                <a:solidFill>
                  <a:schemeClr val="bg1">
                    <a:lumMod val="50000"/>
                  </a:schemeClr>
                </a:solidFill>
              </a:rPr>
            </a:br>
            <a:r>
              <a:rPr lang="en-US" sz="2000" dirty="0">
                <a:solidFill>
                  <a:schemeClr val="bg1">
                    <a:lumMod val="50000"/>
                  </a:schemeClr>
                </a:solidFill>
              </a:rPr>
              <a:t>allocate hardware resources …</a:t>
            </a:r>
          </a:p>
        </p:txBody>
      </p:sp>
    </p:spTree>
    <p:extLst>
      <p:ext uri="{BB962C8B-B14F-4D97-AF65-F5344CB8AC3E}">
        <p14:creationId xmlns:p14="http://schemas.microsoft.com/office/powerpoint/2010/main" val="20143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2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8" grpId="0" animBg="1"/>
      <p:bldP spid="4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EEC2C-518E-4042-A1D8-A73F3CA224A0}"/>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754E0EBE-675E-EA4E-9D9E-257D056370C8}"/>
              </a:ext>
            </a:extLst>
          </p:cNvPr>
          <p:cNvSpPr>
            <a:spLocks noGrp="1"/>
          </p:cNvSpPr>
          <p:nvPr>
            <p:ph sz="half" idx="1"/>
          </p:nvPr>
        </p:nvSpPr>
        <p:spPr/>
        <p:txBody>
          <a:bodyPr/>
          <a:lstStyle/>
          <a:p>
            <a:pPr marL="0" indent="0">
              <a:buNone/>
            </a:pPr>
            <a:r>
              <a:rPr lang="en-US" dirty="0"/>
              <a:t>X: [{\color{red}\</a:t>
            </a:r>
            <a:r>
              <a:rPr lang="en-US" dirty="0" err="1"/>
              <a:t>mathbf</a:t>
            </a:r>
            <a:r>
              <a:rPr lang="en-US" dirty="0"/>
              <a:t>{129}}, K], W: [{\color{red}\</a:t>
            </a:r>
            <a:r>
              <a:rPr lang="en-US" dirty="0" err="1"/>
              <a:t>mathbf</a:t>
            </a:r>
            <a:r>
              <a:rPr lang="en-US" dirty="0"/>
              <a:t>{129}}, K]?</a:t>
            </a:r>
          </a:p>
          <a:p>
            <a:pPr marL="0" indent="0">
              <a:buNone/>
            </a:pPr>
            <a:endParaRPr lang="en-US" dirty="0"/>
          </a:p>
          <a:p>
            <a:pPr marL="0" indent="0">
              <a:buNone/>
            </a:pPr>
            <a:endParaRPr lang="en-US" dirty="0"/>
          </a:p>
        </p:txBody>
      </p:sp>
      <p:sp>
        <p:nvSpPr>
          <p:cNvPr id="7" name="Content Placeholder 6">
            <a:extLst>
              <a:ext uri="{FF2B5EF4-FFF2-40B4-BE49-F238E27FC236}">
                <a16:creationId xmlns:a16="http://schemas.microsoft.com/office/drawing/2014/main" id="{EDA6D0AF-405F-A245-B238-7FACE8E189C7}"/>
              </a:ext>
            </a:extLst>
          </p:cNvPr>
          <p:cNvSpPr>
            <a:spLocks noGrp="1"/>
          </p:cNvSpPr>
          <p:nvPr>
            <p:ph sz="half" idx="2"/>
          </p:nvPr>
        </p:nvSpPr>
        <p:spPr/>
        <p:txBody>
          <a:bodyPr/>
          <a:lstStyle/>
          <a:p>
            <a:pPr marL="0" indent="0">
              <a:buNone/>
            </a:pPr>
            <a:r>
              <a:rPr lang="en-US" dirty="0"/>
              <a:t>y=</a:t>
            </a:r>
            <a:r>
              <a:rPr lang="en-US" dirty="0" err="1"/>
              <a:t>xw</a:t>
            </a:r>
            <a:r>
              <a:rPr lang="en-US" dirty="0"/>
              <a:t>^\top\quad</a:t>
            </a:r>
          </a:p>
          <a:p>
            <a:pPr marL="0" indent="0">
              <a:buNone/>
            </a:pPr>
            <a:r>
              <a:rPr lang="en-US" dirty="0"/>
              <a:t>\begin{cases}</a:t>
            </a:r>
          </a:p>
          <a:p>
            <a:pPr marL="0" indent="0">
              <a:buNone/>
            </a:pPr>
            <a:r>
              <a:rPr lang="en-US" dirty="0"/>
              <a:t>  x: [32, *], w: [32, *] \\</a:t>
            </a:r>
          </a:p>
          <a:p>
            <a:pPr marL="0" indent="0">
              <a:buNone/>
            </a:pPr>
            <a:r>
              <a:rPr lang="en-US" dirty="0"/>
              <a:t>  x: [64, *], w: [64, *] \\</a:t>
            </a:r>
          </a:p>
          <a:p>
            <a:pPr marL="0" indent="0">
              <a:buNone/>
            </a:pPr>
            <a:r>
              <a:rPr lang="en-US" dirty="0"/>
              <a:t>  x: [128, *], w: [128, *]</a:t>
            </a:r>
          </a:p>
          <a:p>
            <a:pPr marL="0" indent="0">
              <a:buNone/>
            </a:pPr>
            <a:r>
              <a:rPr lang="en-US" dirty="0"/>
              <a:t>\end{cases}</a:t>
            </a:r>
          </a:p>
          <a:p>
            <a:pPr marL="0" indent="0">
              <a:buNone/>
            </a:pPr>
            <a:endParaRPr lang="en-US" dirty="0"/>
          </a:p>
        </p:txBody>
      </p:sp>
      <p:sp>
        <p:nvSpPr>
          <p:cNvPr id="4" name="Slide Number Placeholder 3">
            <a:extLst>
              <a:ext uri="{FF2B5EF4-FFF2-40B4-BE49-F238E27FC236}">
                <a16:creationId xmlns:a16="http://schemas.microsoft.com/office/drawing/2014/main" id="{E6D0E115-9C29-7E42-9BCC-BF5B91B1D21E}"/>
              </a:ext>
            </a:extLst>
          </p:cNvPr>
          <p:cNvSpPr>
            <a:spLocks noGrp="1"/>
          </p:cNvSpPr>
          <p:nvPr>
            <p:ph type="sldNum" sz="quarter" idx="12"/>
          </p:nvPr>
        </p:nvSpPr>
        <p:spPr/>
        <p:txBody>
          <a:bodyPr/>
          <a:lstStyle/>
          <a:p>
            <a:fld id="{4203DC2D-C25B-734F-BE1C-6BEFD5867AB0}" type="slidenum">
              <a:rPr lang="en-US" smtClean="0"/>
              <a:t>55</a:t>
            </a:fld>
            <a:endParaRPr lang="en-US"/>
          </a:p>
        </p:txBody>
      </p:sp>
    </p:spTree>
    <p:extLst>
      <p:ext uri="{BB962C8B-B14F-4D97-AF65-F5344CB8AC3E}">
        <p14:creationId xmlns:p14="http://schemas.microsoft.com/office/powerpoint/2010/main" val="1711519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993D-DE11-B646-ACA6-08E924757D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A89B82-9629-0A4F-A7CE-2C9A8C5526E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D04760F-1B25-8549-8FEB-CB5E1D146054}"/>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CE7163EF-41F6-9144-B900-AD786BC6BC21}"/>
              </a:ext>
            </a:extLst>
          </p:cNvPr>
          <p:cNvSpPr>
            <a:spLocks noGrp="1"/>
          </p:cNvSpPr>
          <p:nvPr>
            <p:ph type="sldNum" sz="quarter" idx="12"/>
          </p:nvPr>
        </p:nvSpPr>
        <p:spPr/>
        <p:txBody>
          <a:bodyPr/>
          <a:lstStyle/>
          <a:p>
            <a:fld id="{4203DC2D-C25B-734F-BE1C-6BEFD5867AB0}" type="slidenum">
              <a:rPr lang="en-US" smtClean="0"/>
              <a:t>56</a:t>
            </a:fld>
            <a:endParaRPr lang="en-US"/>
          </a:p>
        </p:txBody>
      </p:sp>
      <p:pic>
        <p:nvPicPr>
          <p:cNvPr id="6" name="Picture 5">
            <a:extLst>
              <a:ext uri="{FF2B5EF4-FFF2-40B4-BE49-F238E27FC236}">
                <a16:creationId xmlns:a16="http://schemas.microsoft.com/office/drawing/2014/main" id="{AF13CEFB-8C61-6A4E-A2D6-431FA848F7B8}"/>
              </a:ext>
            </a:extLst>
          </p:cNvPr>
          <p:cNvPicPr>
            <a:picLocks noChangeAspect="1"/>
          </p:cNvPicPr>
          <p:nvPr/>
        </p:nvPicPr>
        <p:blipFill>
          <a:blip r:embed="rId2"/>
          <a:stretch>
            <a:fillRect/>
          </a:stretch>
        </p:blipFill>
        <p:spPr>
          <a:xfrm>
            <a:off x="2387600" y="1282700"/>
            <a:ext cx="7416800" cy="4292600"/>
          </a:xfrm>
          <a:prstGeom prst="rect">
            <a:avLst/>
          </a:prstGeom>
        </p:spPr>
      </p:pic>
    </p:spTree>
    <p:extLst>
      <p:ext uri="{BB962C8B-B14F-4D97-AF65-F5344CB8AC3E}">
        <p14:creationId xmlns:p14="http://schemas.microsoft.com/office/powerpoint/2010/main" val="785130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13B8C2-001B-2E4B-A417-AE64CD5C6F9A}"/>
              </a:ext>
            </a:extLst>
          </p:cNvPr>
          <p:cNvSpPr>
            <a:spLocks noGrp="1"/>
          </p:cNvSpPr>
          <p:nvPr>
            <p:ph type="title"/>
          </p:nvPr>
        </p:nvSpPr>
        <p:spPr/>
        <p:txBody>
          <a:bodyPr/>
          <a:lstStyle/>
          <a:p>
            <a:r>
              <a:rPr lang="en-US" dirty="0"/>
              <a:t>Current TensorFlow System</a:t>
            </a:r>
          </a:p>
        </p:txBody>
      </p:sp>
      <p:pic>
        <p:nvPicPr>
          <p:cNvPr id="2" name="Content Placeholder 1">
            <a:extLst>
              <a:ext uri="{FF2B5EF4-FFF2-40B4-BE49-F238E27FC236}">
                <a16:creationId xmlns:a16="http://schemas.microsoft.com/office/drawing/2014/main" id="{65C881AF-392C-A64E-9EC5-970C5FE9CCEC}"/>
              </a:ext>
            </a:extLst>
          </p:cNvPr>
          <p:cNvPicPr>
            <a:picLocks noGrp="1" noChangeAspect="1"/>
          </p:cNvPicPr>
          <p:nvPr>
            <p:ph idx="1"/>
          </p:nvPr>
        </p:nvPicPr>
        <p:blipFill>
          <a:blip r:embed="rId2"/>
          <a:stretch>
            <a:fillRect/>
          </a:stretch>
        </p:blipFill>
        <p:spPr>
          <a:xfrm>
            <a:off x="2885527" y="1825625"/>
            <a:ext cx="6420946" cy="4351338"/>
          </a:xfrm>
          <a:prstGeom prst="rect">
            <a:avLst/>
          </a:prstGeom>
        </p:spPr>
      </p:pic>
      <p:sp>
        <p:nvSpPr>
          <p:cNvPr id="4" name="Slide Number Placeholder 3">
            <a:extLst>
              <a:ext uri="{FF2B5EF4-FFF2-40B4-BE49-F238E27FC236}">
                <a16:creationId xmlns:a16="http://schemas.microsoft.com/office/drawing/2014/main" id="{969D0E4A-3AA3-2F45-AE43-428AED6E64C6}"/>
              </a:ext>
            </a:extLst>
          </p:cNvPr>
          <p:cNvSpPr>
            <a:spLocks noGrp="1"/>
          </p:cNvSpPr>
          <p:nvPr>
            <p:ph type="sldNum" sz="quarter" idx="12"/>
          </p:nvPr>
        </p:nvSpPr>
        <p:spPr/>
        <p:txBody>
          <a:bodyPr/>
          <a:lstStyle/>
          <a:p>
            <a:fld id="{4203DC2D-C25B-734F-BE1C-6BEFD5867AB0}" type="slidenum">
              <a:rPr lang="en-US" smtClean="0"/>
              <a:t>57</a:t>
            </a:fld>
            <a:endParaRPr lang="en-US"/>
          </a:p>
        </p:txBody>
      </p:sp>
      <p:pic>
        <p:nvPicPr>
          <p:cNvPr id="11" name="Picture 2" descr="小肥柴10】微信表情- 来自微信表情商店，扫二维码下载表情">
            <a:extLst>
              <a:ext uri="{FF2B5EF4-FFF2-40B4-BE49-F238E27FC236}">
                <a16:creationId xmlns:a16="http://schemas.microsoft.com/office/drawing/2014/main" id="{353F8FF8-B595-604B-874F-4AA0848FB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987" y="4441215"/>
            <a:ext cx="1148975" cy="11489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BA608DB-23CA-1844-8FE6-BFB0795E403E}"/>
              </a:ext>
            </a:extLst>
          </p:cNvPr>
          <p:cNvSpPr/>
          <p:nvPr/>
        </p:nvSpPr>
        <p:spPr>
          <a:xfrm>
            <a:off x="934454" y="1462679"/>
            <a:ext cx="6036268" cy="95410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230400" indent="-230400">
              <a:buFont typeface="Arial" panose="020B0604020202020204" pitchFamily="34" charset="0"/>
              <a:buChar char="•"/>
            </a:pPr>
            <a:r>
              <a:rPr lang="en-US" sz="2800" dirty="0">
                <a:solidFill>
                  <a:schemeClr val="tx1"/>
                </a:solidFill>
              </a:rPr>
              <a:t>Task #1: Eliminate dead graph nodes.</a:t>
            </a:r>
          </a:p>
          <a:p>
            <a:pPr marL="230400" indent="-230400">
              <a:buFont typeface="Arial" panose="020B0604020202020204" pitchFamily="34" charset="0"/>
              <a:buChar char="•"/>
            </a:pPr>
            <a:r>
              <a:rPr lang="en-US" sz="2800" dirty="0">
                <a:solidFill>
                  <a:schemeClr val="tx1"/>
                </a:solidFill>
              </a:rPr>
              <a:t>Task #2: Eliminate dead C++ code.</a:t>
            </a:r>
          </a:p>
        </p:txBody>
      </p:sp>
      <p:sp>
        <p:nvSpPr>
          <p:cNvPr id="12" name="Cloud Callout 11">
            <a:extLst>
              <a:ext uri="{FF2B5EF4-FFF2-40B4-BE49-F238E27FC236}">
                <a16:creationId xmlns:a16="http://schemas.microsoft.com/office/drawing/2014/main" id="{5470B5C8-77BB-3D4B-9DC0-EC3AB0A28C6A}"/>
              </a:ext>
            </a:extLst>
          </p:cNvPr>
          <p:cNvSpPr/>
          <p:nvPr/>
        </p:nvSpPr>
        <p:spPr>
          <a:xfrm>
            <a:off x="934454" y="3730524"/>
            <a:ext cx="3103006" cy="702766"/>
          </a:xfrm>
          <a:prstGeom prst="cloudCallout">
            <a:avLst>
              <a:gd name="adj1" fmla="val 28917"/>
              <a:gd name="adj2" fmla="val 60842"/>
            </a:avLst>
          </a:prstGeom>
          <a:ln w="38100"/>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en-US" sz="2400" dirty="0"/>
              <a:t>Really different?</a:t>
            </a:r>
          </a:p>
        </p:txBody>
      </p:sp>
    </p:spTree>
    <p:extLst>
      <p:ext uri="{BB962C8B-B14F-4D97-AF65-F5344CB8AC3E}">
        <p14:creationId xmlns:p14="http://schemas.microsoft.com/office/powerpoint/2010/main" val="30514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13B8C2-001B-2E4B-A417-AE64CD5C6F9A}"/>
              </a:ext>
            </a:extLst>
          </p:cNvPr>
          <p:cNvSpPr>
            <a:spLocks noGrp="1"/>
          </p:cNvSpPr>
          <p:nvPr>
            <p:ph type="title"/>
          </p:nvPr>
        </p:nvSpPr>
        <p:spPr/>
        <p:txBody>
          <a:bodyPr/>
          <a:lstStyle/>
          <a:p>
            <a:r>
              <a:rPr lang="en-US" dirty="0"/>
              <a:t>TVM System Overview</a:t>
            </a:r>
          </a:p>
        </p:txBody>
      </p:sp>
      <p:sp>
        <p:nvSpPr>
          <p:cNvPr id="11" name="Rounded Rectangle 10">
            <a:extLst>
              <a:ext uri="{FF2B5EF4-FFF2-40B4-BE49-F238E27FC236}">
                <a16:creationId xmlns:a16="http://schemas.microsoft.com/office/drawing/2014/main" id="{2E54D37F-DCEA-96CA-01B7-100B8AD5E981}"/>
              </a:ext>
            </a:extLst>
          </p:cNvPr>
          <p:cNvSpPr/>
          <p:nvPr/>
        </p:nvSpPr>
        <p:spPr>
          <a:xfrm>
            <a:off x="2161132" y="6233745"/>
            <a:ext cx="1448789" cy="2256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FC5CF1DA-4C05-6FBD-689F-17D0FEC6C442}"/>
              </a:ext>
            </a:extLst>
          </p:cNvPr>
          <p:cNvSpPr>
            <a:spLocks noGrp="1"/>
          </p:cNvSpPr>
          <p:nvPr>
            <p:ph idx="1"/>
          </p:nvPr>
        </p:nvSpPr>
        <p:spPr>
          <a:xfrm>
            <a:off x="5580755" y="1473854"/>
            <a:ext cx="1030493" cy="47780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80000" tIns="72000" rIns="180000" bIns="72000" rtlCol="0" anchor="ctr">
            <a:spAutoFit/>
          </a:bodyPr>
          <a:lstStyle/>
          <a:p>
            <a:pPr marL="0" indent="0" algn="ctr">
              <a:buNone/>
            </a:pPr>
            <a:r>
              <a:rPr lang="en-US" sz="2400" dirty="0">
                <a:solidFill>
                  <a:schemeClr val="tx1"/>
                </a:solidFill>
              </a:rPr>
              <a:t>Relay</a:t>
            </a:r>
          </a:p>
        </p:txBody>
      </p:sp>
      <p:sp>
        <p:nvSpPr>
          <p:cNvPr id="13" name="Content Placeholder 11">
            <a:extLst>
              <a:ext uri="{FF2B5EF4-FFF2-40B4-BE49-F238E27FC236}">
                <a16:creationId xmlns:a16="http://schemas.microsoft.com/office/drawing/2014/main" id="{D59B3790-43AE-9199-398E-B22DFE98E756}"/>
              </a:ext>
            </a:extLst>
          </p:cNvPr>
          <p:cNvSpPr txBox="1">
            <a:spLocks/>
          </p:cNvSpPr>
          <p:nvPr/>
        </p:nvSpPr>
        <p:spPr>
          <a:xfrm>
            <a:off x="5763043" y="2439741"/>
            <a:ext cx="664880"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TE</a:t>
            </a:r>
          </a:p>
        </p:txBody>
      </p:sp>
      <p:sp>
        <p:nvSpPr>
          <p:cNvPr id="14" name="Content Placeholder 11">
            <a:extLst>
              <a:ext uri="{FF2B5EF4-FFF2-40B4-BE49-F238E27FC236}">
                <a16:creationId xmlns:a16="http://schemas.microsoft.com/office/drawing/2014/main" id="{FC56E32D-49C2-EE88-2ED8-168A4F742F3B}"/>
              </a:ext>
            </a:extLst>
          </p:cNvPr>
          <p:cNvSpPr txBox="1">
            <a:spLocks/>
          </p:cNvSpPr>
          <p:nvPr/>
        </p:nvSpPr>
        <p:spPr>
          <a:xfrm>
            <a:off x="5716556" y="3877240"/>
            <a:ext cx="757854"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TIR</a:t>
            </a:r>
          </a:p>
        </p:txBody>
      </p:sp>
      <p:sp>
        <p:nvSpPr>
          <p:cNvPr id="15" name="Content Placeholder 11">
            <a:extLst>
              <a:ext uri="{FF2B5EF4-FFF2-40B4-BE49-F238E27FC236}">
                <a16:creationId xmlns:a16="http://schemas.microsoft.com/office/drawing/2014/main" id="{845BFEEB-9E6C-A29D-3402-EE72C18A3EED}"/>
              </a:ext>
            </a:extLst>
          </p:cNvPr>
          <p:cNvSpPr txBox="1">
            <a:spLocks/>
          </p:cNvSpPr>
          <p:nvPr/>
        </p:nvSpPr>
        <p:spPr>
          <a:xfrm>
            <a:off x="4992639" y="5687713"/>
            <a:ext cx="2205687"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C++/CUDA etc.</a:t>
            </a:r>
          </a:p>
        </p:txBody>
      </p:sp>
      <p:cxnSp>
        <p:nvCxnSpPr>
          <p:cNvPr id="17" name="Straight Arrow Connector 16">
            <a:extLst>
              <a:ext uri="{FF2B5EF4-FFF2-40B4-BE49-F238E27FC236}">
                <a16:creationId xmlns:a16="http://schemas.microsoft.com/office/drawing/2014/main" id="{1E244AD1-85E5-55F6-E9E7-037824CA4CD0}"/>
              </a:ext>
            </a:extLst>
          </p:cNvPr>
          <p:cNvCxnSpPr>
            <a:cxnSpLocks/>
            <a:stCxn id="12" idx="2"/>
            <a:endCxn id="13" idx="0"/>
          </p:cNvCxnSpPr>
          <p:nvPr/>
        </p:nvCxnSpPr>
        <p:spPr>
          <a:xfrm flipH="1">
            <a:off x="6095483" y="1951659"/>
            <a:ext cx="519" cy="4880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1BC204-2DD9-F62A-F9AF-A2D8244B7C5D}"/>
              </a:ext>
            </a:extLst>
          </p:cNvPr>
          <p:cNvCxnSpPr>
            <a:cxnSpLocks/>
            <a:stCxn id="14" idx="2"/>
            <a:endCxn id="15" idx="0"/>
          </p:cNvCxnSpPr>
          <p:nvPr/>
        </p:nvCxnSpPr>
        <p:spPr>
          <a:xfrm>
            <a:off x="6095483" y="4355045"/>
            <a:ext cx="0" cy="1332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296A15B-C469-D1E3-7719-A446E4F16348}"/>
              </a:ext>
            </a:extLst>
          </p:cNvPr>
          <p:cNvSpPr/>
          <p:nvPr/>
        </p:nvSpPr>
        <p:spPr>
          <a:xfrm>
            <a:off x="6611246" y="1573739"/>
            <a:ext cx="3345788" cy="276999"/>
          </a:xfrm>
          <a:prstGeom prst="rect">
            <a:avLst/>
          </a:prstGeom>
        </p:spPr>
        <p:txBody>
          <a:bodyPr wrap="none">
            <a:spAutoFit/>
          </a:bodyPr>
          <a:lstStyle/>
          <a:p>
            <a:r>
              <a:rPr lang="en-US" sz="1200" dirty="0">
                <a:solidFill>
                  <a:schemeClr val="tx1">
                    <a:alpha val="30000"/>
                  </a:schemeClr>
                </a:solidFill>
                <a:latin typeface="Menlo" panose="020B0609030804020204" pitchFamily="49" charset="0"/>
              </a:rPr>
              <a:t>output = </a:t>
            </a:r>
            <a:r>
              <a:rPr lang="en-US" sz="1200" dirty="0" err="1">
                <a:solidFill>
                  <a:schemeClr val="tx1">
                    <a:alpha val="30000"/>
                  </a:schemeClr>
                </a:solidFill>
                <a:latin typeface="Menlo" panose="020B0609030804020204" pitchFamily="49" charset="0"/>
              </a:rPr>
              <a:t>relay.dense</a:t>
            </a:r>
            <a:r>
              <a:rPr lang="en-US" sz="1200" dirty="0">
                <a:solidFill>
                  <a:schemeClr val="tx1">
                    <a:alpha val="30000"/>
                  </a:schemeClr>
                </a:solidFill>
                <a:latin typeface="Menlo" panose="020B0609030804020204" pitchFamily="49" charset="0"/>
              </a:rPr>
              <a:t>(data, weight)</a:t>
            </a:r>
            <a:endParaRPr lang="en-US" sz="1200" b="0" dirty="0">
              <a:solidFill>
                <a:schemeClr val="tx1">
                  <a:alpha val="30000"/>
                </a:schemeClr>
              </a:solidFill>
              <a:effectLst/>
              <a:latin typeface="Menlo" panose="020B0609030804020204" pitchFamily="49" charset="0"/>
            </a:endParaRPr>
          </a:p>
        </p:txBody>
      </p:sp>
      <p:sp>
        <p:nvSpPr>
          <p:cNvPr id="28" name="Rectangle 27">
            <a:extLst>
              <a:ext uri="{FF2B5EF4-FFF2-40B4-BE49-F238E27FC236}">
                <a16:creationId xmlns:a16="http://schemas.microsoft.com/office/drawing/2014/main" id="{09D60FCA-075C-CDCD-FC26-FD8960BA7FA7}"/>
              </a:ext>
            </a:extLst>
          </p:cNvPr>
          <p:cNvSpPr/>
          <p:nvPr/>
        </p:nvSpPr>
        <p:spPr>
          <a:xfrm>
            <a:off x="2430337" y="3031526"/>
            <a:ext cx="3665145" cy="830997"/>
          </a:xfrm>
          <a:prstGeom prst="rect">
            <a:avLst/>
          </a:prstGeom>
          <a:solidFill>
            <a:schemeClr val="bg1"/>
          </a:solidFill>
        </p:spPr>
        <p:txBody>
          <a:bodyPr wrap="square">
            <a:spAutoFit/>
          </a:bodyPr>
          <a:lstStyle/>
          <a:p>
            <a:r>
              <a:rPr lang="en-US" sz="1200" dirty="0">
                <a:solidFill>
                  <a:schemeClr val="tx1">
                    <a:alpha val="30000"/>
                  </a:schemeClr>
                </a:solidFill>
                <a:latin typeface="Menlo" panose="020B0609030804020204" pitchFamily="49" charset="0"/>
              </a:rPr>
              <a:t>s = </a:t>
            </a:r>
            <a:r>
              <a:rPr lang="en-US" sz="1200" dirty="0" err="1">
                <a:solidFill>
                  <a:schemeClr val="tx1">
                    <a:alpha val="30000"/>
                  </a:schemeClr>
                </a:solidFill>
                <a:latin typeface="Menlo" panose="020B0609030804020204" pitchFamily="49" charset="0"/>
              </a:rPr>
              <a:t>create_schedule</a:t>
            </a:r>
            <a:r>
              <a:rPr lang="en-US" sz="1200" dirty="0">
                <a:solidFill>
                  <a:schemeClr val="tx1">
                    <a:alpha val="30000"/>
                  </a:schemeClr>
                </a:solidFill>
                <a:latin typeface="Menlo" panose="020B0609030804020204" pitchFamily="49" charset="0"/>
              </a:rPr>
              <a:t>(</a:t>
            </a:r>
            <a:r>
              <a:rPr lang="en-US" sz="1200" dirty="0" err="1">
                <a:solidFill>
                  <a:schemeClr val="tx1">
                    <a:alpha val="30000"/>
                  </a:schemeClr>
                </a:solidFill>
                <a:latin typeface="Menlo" panose="020B0609030804020204" pitchFamily="49" charset="0"/>
              </a:rPr>
              <a:t>Y.op</a:t>
            </a:r>
            <a:r>
              <a:rPr lang="en-US" sz="1200" dirty="0">
                <a:solidFill>
                  <a:schemeClr val="tx1">
                    <a:alpha val="30000"/>
                  </a:schemeClr>
                </a:solidFill>
                <a:latin typeface="Menlo" panose="020B0609030804020204" pitchFamily="49" charset="0"/>
              </a:rPr>
              <a:t>)</a:t>
            </a:r>
          </a:p>
          <a:p>
            <a:r>
              <a:rPr lang="en-US" sz="1200" dirty="0" err="1">
                <a:solidFill>
                  <a:schemeClr val="tx1">
                    <a:alpha val="30000"/>
                  </a:schemeClr>
                </a:solidFill>
                <a:latin typeface="Menlo" panose="020B0609030804020204" pitchFamily="49" charset="0"/>
              </a:rPr>
              <a:t>Y_local</a:t>
            </a:r>
            <a:r>
              <a:rPr lang="en-US" sz="1200" dirty="0">
                <a:solidFill>
                  <a:schemeClr val="tx1">
                    <a:alpha val="30000"/>
                  </a:schemeClr>
                </a:solidFill>
                <a:latin typeface="Menlo" panose="020B0609030804020204" pitchFamily="49" charset="0"/>
              </a:rPr>
              <a:t> = </a:t>
            </a:r>
            <a:r>
              <a:rPr lang="en-US" sz="1200" dirty="0" err="1">
                <a:solidFill>
                  <a:schemeClr val="tx1">
                    <a:alpha val="30000"/>
                  </a:schemeClr>
                </a:solidFill>
                <a:latin typeface="Menlo" panose="020B0609030804020204" pitchFamily="49" charset="0"/>
              </a:rPr>
              <a:t>s.cache_write</a:t>
            </a:r>
            <a:r>
              <a:rPr lang="en-US" sz="1200" dirty="0">
                <a:solidFill>
                  <a:schemeClr val="tx1">
                    <a:alpha val="30000"/>
                  </a:schemeClr>
                </a:solidFill>
                <a:latin typeface="Menlo" panose="020B0609030804020204" pitchFamily="49" charset="0"/>
              </a:rPr>
              <a:t>([Y], "local")</a:t>
            </a:r>
          </a:p>
          <a:p>
            <a:r>
              <a:rPr lang="en-US" sz="1200" dirty="0" err="1">
                <a:solidFill>
                  <a:schemeClr val="tx1">
                    <a:alpha val="30000"/>
                  </a:schemeClr>
                </a:solidFill>
                <a:latin typeface="Menlo" panose="020B0609030804020204" pitchFamily="49" charset="0"/>
              </a:rPr>
              <a:t>i</a:t>
            </a:r>
            <a:r>
              <a:rPr lang="en-US" sz="1200" dirty="0">
                <a:solidFill>
                  <a:schemeClr val="tx1">
                    <a:alpha val="30000"/>
                  </a:schemeClr>
                </a:solidFill>
                <a:latin typeface="Menlo" panose="020B0609030804020204" pitchFamily="49" charset="0"/>
              </a:rPr>
              <a:t>, j, k = tuple(</a:t>
            </a:r>
            <a:r>
              <a:rPr lang="en-US" sz="1200" dirty="0" err="1">
                <a:solidFill>
                  <a:schemeClr val="tx1">
                    <a:alpha val="30000"/>
                  </a:schemeClr>
                </a:solidFill>
                <a:latin typeface="Menlo" panose="020B0609030804020204" pitchFamily="49" charset="0"/>
              </a:rPr>
              <a:t>Y_local.op.axis</a:t>
            </a:r>
            <a:r>
              <a:rPr lang="en-US" sz="1200" dirty="0">
                <a:solidFill>
                  <a:schemeClr val="tx1">
                    <a:alpha val="30000"/>
                  </a:schemeClr>
                </a:solidFill>
                <a:latin typeface="Menlo" panose="020B0609030804020204" pitchFamily="49" charset="0"/>
              </a:rPr>
              <a:t>)</a:t>
            </a:r>
          </a:p>
          <a:p>
            <a:r>
              <a:rPr lang="en-US" sz="1200" dirty="0">
                <a:solidFill>
                  <a:schemeClr val="tx1">
                    <a:alpha val="30000"/>
                  </a:schemeClr>
                </a:solidFill>
                <a:latin typeface="Menlo" panose="020B0609030804020204" pitchFamily="49" charset="0"/>
              </a:rPr>
              <a:t>...</a:t>
            </a:r>
            <a:endParaRPr lang="en-US" sz="1200" b="0" dirty="0">
              <a:solidFill>
                <a:schemeClr val="tx1">
                  <a:alpha val="30000"/>
                </a:schemeClr>
              </a:solidFill>
              <a:effectLst/>
              <a:latin typeface="Menlo" panose="020B0609030804020204" pitchFamily="49" charset="0"/>
            </a:endParaRPr>
          </a:p>
        </p:txBody>
      </p:sp>
      <p:sp>
        <p:nvSpPr>
          <p:cNvPr id="39" name="Rectangle 38">
            <a:extLst>
              <a:ext uri="{FF2B5EF4-FFF2-40B4-BE49-F238E27FC236}">
                <a16:creationId xmlns:a16="http://schemas.microsoft.com/office/drawing/2014/main" id="{BE972189-363D-A403-BF8D-235C414872C6}"/>
              </a:ext>
            </a:extLst>
          </p:cNvPr>
          <p:cNvSpPr/>
          <p:nvPr/>
        </p:nvSpPr>
        <p:spPr>
          <a:xfrm>
            <a:off x="6607212" y="3337507"/>
            <a:ext cx="6096000" cy="1569660"/>
          </a:xfrm>
          <a:prstGeom prst="rect">
            <a:avLst/>
          </a:prstGeom>
        </p:spPr>
        <p:txBody>
          <a:bodyPr>
            <a:spAutoFit/>
          </a:bodyPr>
          <a:lstStyle/>
          <a:p>
            <a:r>
              <a:rPr lang="en-US" sz="1200" dirty="0" err="1">
                <a:solidFill>
                  <a:schemeClr val="tx1">
                    <a:alpha val="30000"/>
                  </a:schemeClr>
                </a:solidFill>
                <a:latin typeface="Menlo" panose="020B0609030804020204" pitchFamily="49" charset="0"/>
              </a:rPr>
              <a:t>primfn</a:t>
            </a:r>
            <a:r>
              <a:rPr lang="en-US" sz="1200" dirty="0">
                <a:solidFill>
                  <a:schemeClr val="tx1">
                    <a:alpha val="30000"/>
                  </a:schemeClr>
                </a:solidFill>
                <a:latin typeface="Menlo" panose="020B0609030804020204" pitchFamily="49" charset="0"/>
              </a:rPr>
              <a:t>(X_1: handle, W_1: handle, Y_1: handle) </a:t>
            </a:r>
            <a:r>
              <a:rPr lang="en-US" sz="1200" i="1" dirty="0">
                <a:solidFill>
                  <a:schemeClr val="tx1">
                    <a:alpha val="30000"/>
                  </a:schemeClr>
                </a:solidFill>
                <a:latin typeface="Menlo" panose="020B0609030804020204" pitchFamily="49" charset="0"/>
              </a:rPr>
              <a:t>-&gt;</a:t>
            </a:r>
            <a:r>
              <a:rPr lang="en-US" sz="1200" dirty="0">
                <a:solidFill>
                  <a:schemeClr val="tx1">
                    <a:alpha val="30000"/>
                  </a:schemeClr>
                </a:solidFill>
                <a:latin typeface="Menlo" panose="020B0609030804020204" pitchFamily="49" charset="0"/>
              </a:rPr>
              <a:t> ()</a:t>
            </a:r>
          </a:p>
          <a:p>
            <a:r>
              <a:rPr lang="en-US" sz="1200" dirty="0" err="1">
                <a:solidFill>
                  <a:schemeClr val="tx1">
                    <a:alpha val="30000"/>
                  </a:schemeClr>
                </a:solidFill>
                <a:latin typeface="Menlo" panose="020B0609030804020204" pitchFamily="49" charset="0"/>
              </a:rPr>
              <a:t>attr</a:t>
            </a:r>
            <a:r>
              <a:rPr lang="en-US" sz="1200" dirty="0">
                <a:solidFill>
                  <a:schemeClr val="tx1">
                    <a:alpha val="30000"/>
                  </a:schemeClr>
                </a:solidFill>
                <a:latin typeface="Menlo" panose="020B0609030804020204" pitchFamily="49" charset="0"/>
              </a:rPr>
              <a:t> [</a:t>
            </a:r>
            <a:r>
              <a:rPr lang="en-US" sz="1200" dirty="0" err="1">
                <a:solidFill>
                  <a:schemeClr val="tx1">
                    <a:alpha val="30000"/>
                  </a:schemeClr>
                </a:solidFill>
                <a:latin typeface="Menlo" panose="020B0609030804020204" pitchFamily="49" charset="0"/>
              </a:rPr>
              <a:t>IterVar</a:t>
            </a:r>
            <a:r>
              <a:rPr lang="en-US" sz="1200" dirty="0">
                <a:solidFill>
                  <a:schemeClr val="tx1">
                    <a:alpha val="30000"/>
                  </a:schemeClr>
                </a:solidFill>
                <a:latin typeface="Menlo" panose="020B0609030804020204" pitchFamily="49" charset="0"/>
              </a:rPr>
              <a:t>(</a:t>
            </a:r>
            <a:r>
              <a:rPr lang="en-US" sz="1200" dirty="0" err="1">
                <a:solidFill>
                  <a:schemeClr val="tx1">
                    <a:alpha val="30000"/>
                  </a:schemeClr>
                </a:solidFill>
                <a:latin typeface="Menlo" panose="020B0609030804020204" pitchFamily="49" charset="0"/>
              </a:rPr>
              <a:t>blockIdx.x</a:t>
            </a:r>
            <a:r>
              <a:rPr lang="en-US" sz="1200" dirty="0">
                <a:solidFill>
                  <a:schemeClr val="tx1">
                    <a:alpha val="30000"/>
                  </a:schemeClr>
                </a:solidFill>
                <a:latin typeface="Menlo" panose="020B0609030804020204" pitchFamily="49" charset="0"/>
              </a:rPr>
              <a:t>: int32)] "</a:t>
            </a:r>
            <a:r>
              <a:rPr lang="en-US" sz="1200" dirty="0" err="1">
                <a:solidFill>
                  <a:schemeClr val="tx1">
                    <a:alpha val="30000"/>
                  </a:schemeClr>
                </a:solidFill>
                <a:latin typeface="Menlo" panose="020B0609030804020204" pitchFamily="49" charset="0"/>
              </a:rPr>
              <a:t>thread_extent</a:t>
            </a:r>
            <a:r>
              <a:rPr lang="en-US" sz="1200" dirty="0">
                <a:solidFill>
                  <a:schemeClr val="tx1">
                    <a:alpha val="30000"/>
                  </a:schemeClr>
                </a:solidFill>
                <a:latin typeface="Menlo" panose="020B0609030804020204" pitchFamily="49" charset="0"/>
              </a:rPr>
              <a:t>" = 144</a:t>
            </a:r>
            <a:r>
              <a:rPr lang="en-US" sz="1200" i="1" dirty="0">
                <a:solidFill>
                  <a:schemeClr val="tx1">
                    <a:alpha val="30000"/>
                  </a:schemeClr>
                </a:solidFill>
                <a:latin typeface="Menlo" panose="020B0609030804020204" pitchFamily="49" charset="0"/>
              </a:rPr>
              <a:t>;</a:t>
            </a:r>
            <a:endParaRPr lang="en-US" sz="1200" dirty="0">
              <a:solidFill>
                <a:schemeClr val="tx1">
                  <a:alpha val="30000"/>
                </a:schemeClr>
              </a:solidFill>
              <a:latin typeface="Menlo" panose="020B0609030804020204" pitchFamily="49" charset="0"/>
            </a:endParaRPr>
          </a:p>
          <a:p>
            <a:r>
              <a:rPr lang="en-US" sz="1200" dirty="0">
                <a:solidFill>
                  <a:schemeClr val="tx1">
                    <a:alpha val="30000"/>
                  </a:schemeClr>
                </a:solidFill>
                <a:latin typeface="Menlo" panose="020B0609030804020204" pitchFamily="49" charset="0"/>
              </a:rPr>
              <a:t>allocate(</a:t>
            </a:r>
            <a:r>
              <a:rPr lang="en-US" sz="1200" dirty="0" err="1">
                <a:solidFill>
                  <a:schemeClr val="tx1">
                    <a:alpha val="30000"/>
                  </a:schemeClr>
                </a:solidFill>
                <a:latin typeface="Menlo" panose="020B0609030804020204" pitchFamily="49" charset="0"/>
              </a:rPr>
              <a:t>Y.local</a:t>
            </a:r>
            <a:r>
              <a:rPr lang="en-US" sz="1200" dirty="0">
                <a:solidFill>
                  <a:schemeClr val="tx1">
                    <a:alpha val="30000"/>
                  </a:schemeClr>
                </a:solidFill>
                <a:latin typeface="Menlo" panose="020B0609030804020204" pitchFamily="49" charset="0"/>
              </a:rPr>
              <a:t>: Pointer(local float32), [64])</a:t>
            </a:r>
            <a:r>
              <a:rPr lang="en-US" sz="1200" i="1" dirty="0">
                <a:solidFill>
                  <a:schemeClr val="tx1">
                    <a:alpha val="30000"/>
                  </a:schemeClr>
                </a:solidFill>
                <a:latin typeface="Menlo" panose="020B0609030804020204" pitchFamily="49" charset="0"/>
              </a:rPr>
              <a:t>;</a:t>
            </a:r>
            <a:endParaRPr lang="en-US" sz="1200" dirty="0">
              <a:solidFill>
                <a:schemeClr val="tx1">
                  <a:alpha val="30000"/>
                </a:schemeClr>
              </a:solidFill>
              <a:latin typeface="Menlo" panose="020B0609030804020204" pitchFamily="49" charset="0"/>
            </a:endParaRPr>
          </a:p>
          <a:p>
            <a:r>
              <a:rPr lang="en-US" sz="1200" dirty="0">
                <a:solidFill>
                  <a:schemeClr val="tx1">
                    <a:alpha val="30000"/>
                  </a:schemeClr>
                </a:solidFill>
                <a:latin typeface="Menlo" panose="020B0609030804020204" pitchFamily="49" charset="0"/>
              </a:rPr>
              <a:t>allocate(</a:t>
            </a:r>
            <a:r>
              <a:rPr lang="en-US" sz="1200" dirty="0" err="1">
                <a:solidFill>
                  <a:schemeClr val="tx1">
                    <a:alpha val="30000"/>
                  </a:schemeClr>
                </a:solidFill>
                <a:latin typeface="Menlo" panose="020B0609030804020204" pitchFamily="49" charset="0"/>
              </a:rPr>
              <a:t>X.shared</a:t>
            </a:r>
            <a:r>
              <a:rPr lang="en-US" sz="1200" dirty="0">
                <a:solidFill>
                  <a:schemeClr val="tx1">
                    <a:alpha val="30000"/>
                  </a:schemeClr>
                </a:solidFill>
                <a:latin typeface="Menlo" panose="020B0609030804020204" pitchFamily="49" charset="0"/>
              </a:rPr>
              <a:t>: Pointer(shared float32), [512])</a:t>
            </a:r>
            <a:r>
              <a:rPr lang="en-US" sz="1200" i="1" dirty="0">
                <a:solidFill>
                  <a:schemeClr val="tx1">
                    <a:alpha val="30000"/>
                  </a:schemeClr>
                </a:solidFill>
                <a:latin typeface="Menlo" panose="020B0609030804020204" pitchFamily="49" charset="0"/>
              </a:rPr>
              <a:t>;</a:t>
            </a:r>
            <a:endParaRPr lang="en-US" sz="1200" dirty="0">
              <a:solidFill>
                <a:schemeClr val="tx1">
                  <a:alpha val="30000"/>
                </a:schemeClr>
              </a:solidFill>
              <a:latin typeface="Menlo" panose="020B0609030804020204" pitchFamily="49" charset="0"/>
            </a:endParaRPr>
          </a:p>
          <a:p>
            <a:r>
              <a:rPr lang="en-US" sz="1200" dirty="0">
                <a:solidFill>
                  <a:schemeClr val="tx1">
                    <a:alpha val="30000"/>
                  </a:schemeClr>
                </a:solidFill>
                <a:latin typeface="Menlo" panose="020B0609030804020204" pitchFamily="49" charset="0"/>
              </a:rPr>
              <a:t>allocate(</a:t>
            </a:r>
            <a:r>
              <a:rPr lang="en-US" sz="1200" dirty="0" err="1">
                <a:solidFill>
                  <a:schemeClr val="tx1">
                    <a:alpha val="30000"/>
                  </a:schemeClr>
                </a:solidFill>
                <a:latin typeface="Menlo" panose="020B0609030804020204" pitchFamily="49" charset="0"/>
              </a:rPr>
              <a:t>W.shared</a:t>
            </a:r>
            <a:r>
              <a:rPr lang="en-US" sz="1200" dirty="0">
                <a:solidFill>
                  <a:schemeClr val="tx1">
                    <a:alpha val="30000"/>
                  </a:schemeClr>
                </a:solidFill>
                <a:latin typeface="Menlo" panose="020B0609030804020204" pitchFamily="49" charset="0"/>
              </a:rPr>
              <a:t>: Pointer(shared float32), [512])</a:t>
            </a:r>
            <a:r>
              <a:rPr lang="en-US" sz="1200" i="1" dirty="0">
                <a:solidFill>
                  <a:schemeClr val="tx1">
                    <a:alpha val="30000"/>
                  </a:schemeClr>
                </a:solidFill>
                <a:latin typeface="Menlo" panose="020B0609030804020204" pitchFamily="49" charset="0"/>
              </a:rPr>
              <a:t>;</a:t>
            </a:r>
            <a:endParaRPr lang="en-US" sz="1200" dirty="0">
              <a:solidFill>
                <a:schemeClr val="tx1">
                  <a:alpha val="30000"/>
                </a:schemeClr>
              </a:solidFill>
              <a:latin typeface="Menlo" panose="020B0609030804020204" pitchFamily="49" charset="0"/>
            </a:endParaRPr>
          </a:p>
          <a:p>
            <a:r>
              <a:rPr lang="en-US" sz="1200" dirty="0" err="1">
                <a:solidFill>
                  <a:schemeClr val="tx1">
                    <a:alpha val="30000"/>
                  </a:schemeClr>
                </a:solidFill>
                <a:latin typeface="Menlo" panose="020B0609030804020204" pitchFamily="49" charset="0"/>
              </a:rPr>
              <a:t>attr</a:t>
            </a:r>
            <a:r>
              <a:rPr lang="en-US" sz="1200" dirty="0">
                <a:solidFill>
                  <a:schemeClr val="tx1">
                    <a:alpha val="30000"/>
                  </a:schemeClr>
                </a:solidFill>
                <a:latin typeface="Menlo" panose="020B0609030804020204" pitchFamily="49" charset="0"/>
              </a:rPr>
              <a:t> [</a:t>
            </a:r>
            <a:r>
              <a:rPr lang="en-US" sz="1200" dirty="0" err="1">
                <a:solidFill>
                  <a:schemeClr val="tx1">
                    <a:alpha val="30000"/>
                  </a:schemeClr>
                </a:solidFill>
                <a:latin typeface="Menlo" panose="020B0609030804020204" pitchFamily="49" charset="0"/>
              </a:rPr>
              <a:t>IterVar</a:t>
            </a:r>
            <a:r>
              <a:rPr lang="en-US" sz="1200" dirty="0">
                <a:solidFill>
                  <a:schemeClr val="tx1">
                    <a:alpha val="30000"/>
                  </a:schemeClr>
                </a:solidFill>
                <a:latin typeface="Menlo" panose="020B0609030804020204" pitchFamily="49" charset="0"/>
              </a:rPr>
              <a:t>(</a:t>
            </a:r>
            <a:r>
              <a:rPr lang="en-US" sz="1200" dirty="0" err="1">
                <a:solidFill>
                  <a:schemeClr val="tx1">
                    <a:alpha val="30000"/>
                  </a:schemeClr>
                </a:solidFill>
                <a:latin typeface="Menlo" panose="020B0609030804020204" pitchFamily="49" charset="0"/>
              </a:rPr>
              <a:t>threadIdx.x</a:t>
            </a:r>
            <a:r>
              <a:rPr lang="en-US" sz="1200" dirty="0">
                <a:solidFill>
                  <a:schemeClr val="tx1">
                    <a:alpha val="30000"/>
                  </a:schemeClr>
                </a:solidFill>
                <a:latin typeface="Menlo" panose="020B0609030804020204" pitchFamily="49" charset="0"/>
              </a:rPr>
              <a:t>: int32)] "</a:t>
            </a:r>
            <a:r>
              <a:rPr lang="en-US" sz="1200" dirty="0" err="1">
                <a:solidFill>
                  <a:schemeClr val="tx1">
                    <a:alpha val="30000"/>
                  </a:schemeClr>
                </a:solidFill>
                <a:latin typeface="Menlo" panose="020B0609030804020204" pitchFamily="49" charset="0"/>
              </a:rPr>
              <a:t>thread_extent</a:t>
            </a:r>
            <a:r>
              <a:rPr lang="en-US" sz="1200" dirty="0">
                <a:solidFill>
                  <a:schemeClr val="tx1">
                    <a:alpha val="30000"/>
                  </a:schemeClr>
                </a:solidFill>
                <a:latin typeface="Menlo" panose="020B0609030804020204" pitchFamily="49" charset="0"/>
              </a:rPr>
              <a:t>" = 256 {</a:t>
            </a:r>
          </a:p>
          <a:p>
            <a:r>
              <a:rPr lang="zh-CN" altLang="en-US" sz="1200" dirty="0">
                <a:solidFill>
                  <a:schemeClr val="tx1">
                    <a:alpha val="30000"/>
                  </a:schemeClr>
                </a:solidFill>
                <a:latin typeface="Menlo" panose="020B0609030804020204" pitchFamily="49" charset="0"/>
              </a:rPr>
              <a:t>  </a:t>
            </a:r>
            <a:r>
              <a:rPr lang="en-US" sz="1200" dirty="0">
                <a:solidFill>
                  <a:schemeClr val="tx1">
                    <a:alpha val="30000"/>
                  </a:schemeClr>
                </a:solidFill>
                <a:latin typeface="Menlo" panose="020B0609030804020204" pitchFamily="49" charset="0"/>
              </a:rPr>
              <a:t>...</a:t>
            </a:r>
          </a:p>
          <a:p>
            <a:r>
              <a:rPr lang="en-US" sz="1200" dirty="0">
                <a:solidFill>
                  <a:schemeClr val="tx1">
                    <a:alpha val="30000"/>
                  </a:schemeClr>
                </a:solidFill>
                <a:latin typeface="Menlo" panose="020B0609030804020204" pitchFamily="49" charset="0"/>
              </a:rPr>
              <a:t>}</a:t>
            </a:r>
          </a:p>
        </p:txBody>
      </p:sp>
      <p:sp>
        <p:nvSpPr>
          <p:cNvPr id="54" name="Rectangle 53">
            <a:extLst>
              <a:ext uri="{FF2B5EF4-FFF2-40B4-BE49-F238E27FC236}">
                <a16:creationId xmlns:a16="http://schemas.microsoft.com/office/drawing/2014/main" id="{50F08224-7F33-4C4F-22D8-7A8EE27B591C}"/>
              </a:ext>
            </a:extLst>
          </p:cNvPr>
          <p:cNvSpPr/>
          <p:nvPr/>
        </p:nvSpPr>
        <p:spPr>
          <a:xfrm>
            <a:off x="7208490" y="5234119"/>
            <a:ext cx="6096000" cy="1384995"/>
          </a:xfrm>
          <a:prstGeom prst="rect">
            <a:avLst/>
          </a:prstGeom>
        </p:spPr>
        <p:txBody>
          <a:bodyPr>
            <a:spAutoFit/>
          </a:bodyPr>
          <a:lstStyle/>
          <a:p>
            <a:r>
              <a:rPr lang="en-US" sz="1200" dirty="0">
                <a:solidFill>
                  <a:schemeClr val="tx1">
                    <a:alpha val="30000"/>
                  </a:schemeClr>
                </a:solidFill>
                <a:latin typeface="Menlo" panose="020B0609030804020204" pitchFamily="49" charset="0"/>
              </a:rPr>
              <a:t>__global__ void __</a:t>
            </a:r>
            <a:r>
              <a:rPr lang="en-US" sz="1200" dirty="0" err="1">
                <a:solidFill>
                  <a:schemeClr val="tx1">
                    <a:alpha val="30000"/>
                  </a:schemeClr>
                </a:solidFill>
                <a:latin typeface="Menlo" panose="020B0609030804020204" pitchFamily="49" charset="0"/>
              </a:rPr>
              <a:t>launch_bounds</a:t>
            </a:r>
            <a:r>
              <a:rPr lang="en-US" sz="1200" dirty="0">
                <a:solidFill>
                  <a:schemeClr val="tx1">
                    <a:alpha val="30000"/>
                  </a:schemeClr>
                </a:solidFill>
                <a:latin typeface="Menlo" panose="020B0609030804020204" pitchFamily="49" charset="0"/>
              </a:rPr>
              <a:t>__(256)</a:t>
            </a:r>
          </a:p>
          <a:p>
            <a:r>
              <a:rPr lang="en-US" sz="1200" dirty="0">
                <a:solidFill>
                  <a:schemeClr val="tx1">
                    <a:alpha val="30000"/>
                  </a:schemeClr>
                </a:solidFill>
                <a:latin typeface="Menlo" panose="020B0609030804020204" pitchFamily="49" charset="0"/>
              </a:rPr>
              <a:t>default_function_kernel0(</a:t>
            </a:r>
          </a:p>
          <a:p>
            <a:r>
              <a:rPr lang="en-US" sz="1200" dirty="0">
                <a:solidFill>
                  <a:schemeClr val="tx1">
                    <a:alpha val="30000"/>
                  </a:schemeClr>
                </a:solidFill>
                <a:latin typeface="Menlo" panose="020B0609030804020204" pitchFamily="49" charset="0"/>
              </a:rPr>
              <a:t>    float* __restrict__ X,</a:t>
            </a:r>
          </a:p>
          <a:p>
            <a:r>
              <a:rPr lang="en-US" sz="1200" dirty="0">
                <a:solidFill>
                  <a:schemeClr val="tx1">
                    <a:alpha val="30000"/>
                  </a:schemeClr>
                </a:solidFill>
                <a:latin typeface="Menlo" panose="020B0609030804020204" pitchFamily="49" charset="0"/>
              </a:rPr>
              <a:t>    float* __restrict__ W,</a:t>
            </a:r>
          </a:p>
          <a:p>
            <a:r>
              <a:rPr lang="en-US" sz="1200" dirty="0">
                <a:solidFill>
                  <a:schemeClr val="tx1">
                    <a:alpha val="30000"/>
                  </a:schemeClr>
                </a:solidFill>
                <a:latin typeface="Menlo" panose="020B0609030804020204" pitchFamily="49" charset="0"/>
              </a:rPr>
              <a:t>    float* __restrict__ Y) {</a:t>
            </a:r>
          </a:p>
          <a:p>
            <a:r>
              <a:rPr lang="en-US" sz="1200" dirty="0">
                <a:solidFill>
                  <a:schemeClr val="tx1">
                    <a:alpha val="30000"/>
                  </a:schemeClr>
                </a:solidFill>
                <a:latin typeface="Menlo" panose="020B0609030804020204" pitchFamily="49" charset="0"/>
              </a:rPr>
              <a:t>...</a:t>
            </a:r>
          </a:p>
          <a:p>
            <a:r>
              <a:rPr lang="en-US" sz="1200" dirty="0">
                <a:solidFill>
                  <a:schemeClr val="tx1">
                    <a:alpha val="30000"/>
                  </a:schemeClr>
                </a:solidFill>
                <a:latin typeface="Menlo" panose="020B0609030804020204" pitchFamily="49" charset="0"/>
              </a:rPr>
              <a:t>}</a:t>
            </a:r>
            <a:endParaRPr lang="en-US" sz="1200" b="0" dirty="0">
              <a:solidFill>
                <a:schemeClr val="tx1">
                  <a:alpha val="30000"/>
                </a:schemeClr>
              </a:solidFill>
              <a:effectLst/>
              <a:latin typeface="Menlo" panose="020B0609030804020204" pitchFamily="49" charset="0"/>
            </a:endParaRPr>
          </a:p>
        </p:txBody>
      </p:sp>
      <p:cxnSp>
        <p:nvCxnSpPr>
          <p:cNvPr id="21" name="Straight Arrow Connector 20">
            <a:extLst>
              <a:ext uri="{FF2B5EF4-FFF2-40B4-BE49-F238E27FC236}">
                <a16:creationId xmlns:a16="http://schemas.microsoft.com/office/drawing/2014/main" id="{85CFCD02-BC11-E9D8-1FF5-39369F634E24}"/>
              </a:ext>
            </a:extLst>
          </p:cNvPr>
          <p:cNvCxnSpPr>
            <a:cxnSpLocks/>
            <a:stCxn id="13" idx="2"/>
            <a:endCxn id="14" idx="0"/>
          </p:cNvCxnSpPr>
          <p:nvPr/>
        </p:nvCxnSpPr>
        <p:spPr>
          <a:xfrm>
            <a:off x="6095483" y="2917546"/>
            <a:ext cx="0" cy="9596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Content Placeholder 11">
            <a:extLst>
              <a:ext uri="{FF2B5EF4-FFF2-40B4-BE49-F238E27FC236}">
                <a16:creationId xmlns:a16="http://schemas.microsoft.com/office/drawing/2014/main" id="{0CDDFAB3-4B10-1853-A936-AA2250DD03E8}"/>
              </a:ext>
            </a:extLst>
          </p:cNvPr>
          <p:cNvSpPr txBox="1">
            <a:spLocks/>
          </p:cNvSpPr>
          <p:nvPr/>
        </p:nvSpPr>
        <p:spPr>
          <a:xfrm>
            <a:off x="2431697" y="2549339"/>
            <a:ext cx="2110084" cy="477805"/>
          </a:xfrm>
          <a:prstGeom prst="rect">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72000" rIns="180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solidFill>
                  <a:schemeClr val="tx1"/>
                </a:solidFill>
              </a:rPr>
              <a:t>Schedule Tree</a:t>
            </a:r>
          </a:p>
        </p:txBody>
      </p:sp>
      <p:sp>
        <p:nvSpPr>
          <p:cNvPr id="20" name="Rectangle 19">
            <a:extLst>
              <a:ext uri="{FF2B5EF4-FFF2-40B4-BE49-F238E27FC236}">
                <a16:creationId xmlns:a16="http://schemas.microsoft.com/office/drawing/2014/main" id="{35935C20-B61A-403E-956A-560C9BBFE057}"/>
              </a:ext>
            </a:extLst>
          </p:cNvPr>
          <p:cNvSpPr/>
          <p:nvPr/>
        </p:nvSpPr>
        <p:spPr>
          <a:xfrm>
            <a:off x="6607212" y="2263144"/>
            <a:ext cx="6096000" cy="830997"/>
          </a:xfrm>
          <a:prstGeom prst="rect">
            <a:avLst/>
          </a:prstGeom>
        </p:spPr>
        <p:txBody>
          <a:bodyPr>
            <a:spAutoFit/>
          </a:bodyPr>
          <a:lstStyle/>
          <a:p>
            <a:r>
              <a:rPr lang="en-US" sz="1200" dirty="0">
                <a:solidFill>
                  <a:schemeClr val="tx1">
                    <a:alpha val="30000"/>
                  </a:schemeClr>
                </a:solidFill>
                <a:latin typeface="Menlo" panose="020B0609030804020204" pitchFamily="49" charset="0"/>
              </a:rPr>
              <a:t>for </a:t>
            </a:r>
            <a:r>
              <a:rPr lang="en-US" sz="1200" dirty="0" err="1">
                <a:solidFill>
                  <a:schemeClr val="tx1">
                    <a:alpha val="30000"/>
                  </a:schemeClr>
                </a:solidFill>
                <a:latin typeface="Menlo" panose="020B0609030804020204" pitchFamily="49" charset="0"/>
              </a:rPr>
              <a:t>i</a:t>
            </a:r>
            <a:r>
              <a:rPr lang="en-US" sz="1200" dirty="0">
                <a:solidFill>
                  <a:schemeClr val="tx1">
                    <a:alpha val="30000"/>
                  </a:schemeClr>
                </a:solidFill>
                <a:latin typeface="Menlo" panose="020B0609030804020204" pitchFamily="49" charset="0"/>
              </a:rPr>
              <a:t> in range(...):</a:t>
            </a:r>
          </a:p>
          <a:p>
            <a:r>
              <a:rPr lang="en-US" sz="1200" dirty="0">
                <a:solidFill>
                  <a:schemeClr val="tx1">
                    <a:alpha val="30000"/>
                  </a:schemeClr>
                </a:solidFill>
                <a:latin typeface="Menlo" panose="020B0609030804020204" pitchFamily="49" charset="0"/>
              </a:rPr>
              <a:t>  for j in range(...):</a:t>
            </a:r>
          </a:p>
          <a:p>
            <a:r>
              <a:rPr lang="en-US" sz="1200" dirty="0">
                <a:solidFill>
                  <a:schemeClr val="tx1">
                    <a:alpha val="30000"/>
                  </a:schemeClr>
                </a:solidFill>
                <a:latin typeface="Menlo" panose="020B0609030804020204" pitchFamily="49" charset="0"/>
              </a:rPr>
              <a:t>    for k in range(...):</a:t>
            </a:r>
          </a:p>
          <a:p>
            <a:r>
              <a:rPr lang="en-US" sz="1200" dirty="0">
                <a:solidFill>
                  <a:schemeClr val="tx1">
                    <a:alpha val="30000"/>
                  </a:schemeClr>
                </a:solidFill>
                <a:latin typeface="Menlo" panose="020B0609030804020204" pitchFamily="49" charset="0"/>
              </a:rPr>
              <a:t>      Y[</a:t>
            </a:r>
            <a:r>
              <a:rPr lang="en-US" sz="1200" dirty="0" err="1">
                <a:solidFill>
                  <a:schemeClr val="tx1">
                    <a:alpha val="30000"/>
                  </a:schemeClr>
                </a:solidFill>
                <a:latin typeface="Menlo" panose="020B0609030804020204" pitchFamily="49" charset="0"/>
              </a:rPr>
              <a:t>i</a:t>
            </a:r>
            <a:r>
              <a:rPr lang="en-US" sz="1200" dirty="0">
                <a:solidFill>
                  <a:schemeClr val="tx1">
                    <a:alpha val="30000"/>
                  </a:schemeClr>
                </a:solidFill>
                <a:latin typeface="Menlo" panose="020B0609030804020204" pitchFamily="49" charset="0"/>
              </a:rPr>
              <a:t>][j] += X[</a:t>
            </a:r>
            <a:r>
              <a:rPr lang="en-US" sz="1200" dirty="0" err="1">
                <a:solidFill>
                  <a:schemeClr val="tx1">
                    <a:alpha val="30000"/>
                  </a:schemeClr>
                </a:solidFill>
                <a:latin typeface="Menlo" panose="020B0609030804020204" pitchFamily="49" charset="0"/>
              </a:rPr>
              <a:t>i</a:t>
            </a:r>
            <a:r>
              <a:rPr lang="en-US" sz="1200" dirty="0">
                <a:solidFill>
                  <a:schemeClr val="tx1">
                    <a:alpha val="30000"/>
                  </a:schemeClr>
                </a:solidFill>
                <a:latin typeface="Menlo" panose="020B0609030804020204" pitchFamily="49" charset="0"/>
              </a:rPr>
              <a:t>][k] * W[j][k]</a:t>
            </a:r>
          </a:p>
        </p:txBody>
      </p:sp>
    </p:spTree>
    <p:extLst>
      <p:ext uri="{BB962C8B-B14F-4D97-AF65-F5344CB8AC3E}">
        <p14:creationId xmlns:p14="http://schemas.microsoft.com/office/powerpoint/2010/main" val="185814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8" grpId="0" animBg="1"/>
      <p:bldP spid="39" grpId="0"/>
      <p:bldP spid="54" grpId="0"/>
      <p:bldP spid="26"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9CF9-6980-7445-A3F7-D017995450EC}"/>
              </a:ext>
            </a:extLst>
          </p:cNvPr>
          <p:cNvSpPr>
            <a:spLocks noGrp="1"/>
          </p:cNvSpPr>
          <p:nvPr>
            <p:ph type="title"/>
          </p:nvPr>
        </p:nvSpPr>
        <p:spPr/>
        <p:txBody>
          <a:bodyPr/>
          <a:lstStyle/>
          <a:p>
            <a:r>
              <a:rPr lang="en-US" dirty="0"/>
              <a:t>Vendor Libraries</a:t>
            </a:r>
          </a:p>
        </p:txBody>
      </p:sp>
      <p:sp>
        <p:nvSpPr>
          <p:cNvPr id="4" name="Slide Number Placeholder 3">
            <a:extLst>
              <a:ext uri="{FF2B5EF4-FFF2-40B4-BE49-F238E27FC236}">
                <a16:creationId xmlns:a16="http://schemas.microsoft.com/office/drawing/2014/main" id="{36687147-7EC7-8E46-BBCD-611217745CC5}"/>
              </a:ext>
            </a:extLst>
          </p:cNvPr>
          <p:cNvSpPr>
            <a:spLocks noGrp="1"/>
          </p:cNvSpPr>
          <p:nvPr>
            <p:ph type="sldNum" sz="quarter" idx="12"/>
          </p:nvPr>
        </p:nvSpPr>
        <p:spPr/>
        <p:txBody>
          <a:bodyPr/>
          <a:lstStyle/>
          <a:p>
            <a:fld id="{4203DC2D-C25B-734F-BE1C-6BEFD5867AB0}" type="slidenum">
              <a:rPr lang="en-US" smtClean="0"/>
              <a:t>6</a:t>
            </a:fld>
            <a:endParaRPr lang="en-US"/>
          </a:p>
        </p:txBody>
      </p:sp>
      <p:pic>
        <p:nvPicPr>
          <p:cNvPr id="2050" name="Picture 2">
            <a:extLst>
              <a:ext uri="{FF2B5EF4-FFF2-40B4-BE49-F238E27FC236}">
                <a16:creationId xmlns:a16="http://schemas.microsoft.com/office/drawing/2014/main" id="{BFE46267-C7F3-154F-86CF-8137FC1E3F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9888" y="1690688"/>
            <a:ext cx="4096800" cy="40054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E8A2741-4F49-5F4A-90F1-7573B46D3487}"/>
              </a:ext>
            </a:extLst>
          </p:cNvPr>
          <p:cNvSpPr/>
          <p:nvPr/>
        </p:nvSpPr>
        <p:spPr>
          <a:xfrm>
            <a:off x="4049888" y="1538954"/>
            <a:ext cx="3610157" cy="68862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C23F87-DCDE-1B4E-8354-770F1F30A70A}"/>
              </a:ext>
            </a:extLst>
          </p:cNvPr>
          <p:cNvSpPr/>
          <p:nvPr/>
        </p:nvSpPr>
        <p:spPr>
          <a:xfrm>
            <a:off x="7379578" y="2743199"/>
            <a:ext cx="1076488" cy="1603023"/>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E7ACA2-BB67-7D4B-953A-15150A8D90C6}"/>
              </a:ext>
            </a:extLst>
          </p:cNvPr>
          <p:cNvSpPr/>
          <p:nvPr/>
        </p:nvSpPr>
        <p:spPr>
          <a:xfrm>
            <a:off x="3721100" y="4234038"/>
            <a:ext cx="4749799" cy="1762399"/>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B0315C-E0D0-4D48-AF72-8A2F609E8949}"/>
              </a:ext>
            </a:extLst>
          </p:cNvPr>
          <p:cNvSpPr/>
          <p:nvPr/>
        </p:nvSpPr>
        <p:spPr>
          <a:xfrm>
            <a:off x="4368800" y="2743199"/>
            <a:ext cx="3011845" cy="2575847"/>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4FAE97A-07E2-5043-86C8-EE02763451B8}"/>
              </a:ext>
            </a:extLst>
          </p:cNvPr>
          <p:cNvSpPr/>
          <p:nvPr/>
        </p:nvSpPr>
        <p:spPr>
          <a:xfrm>
            <a:off x="1201710" y="6091074"/>
            <a:ext cx="9788577" cy="52322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sz="2800" dirty="0">
                <a:solidFill>
                  <a:schemeClr val="tx1"/>
                </a:solidFill>
              </a:rPr>
              <a:t>Even as the shapes vary, cuBLAS only invokes a </a:t>
            </a:r>
            <a:r>
              <a:rPr lang="en-US" sz="2800" b="1" dirty="0">
                <a:solidFill>
                  <a:schemeClr val="tx1"/>
                </a:solidFill>
              </a:rPr>
              <a:t>handful</a:t>
            </a:r>
            <a:r>
              <a:rPr lang="en-US" sz="2800" dirty="0">
                <a:solidFill>
                  <a:schemeClr val="tx1"/>
                </a:solidFill>
              </a:rPr>
              <a:t> of kernels.</a:t>
            </a:r>
          </a:p>
        </p:txBody>
      </p:sp>
      <p:sp>
        <p:nvSpPr>
          <p:cNvPr id="14" name="TextBox 13">
            <a:extLst>
              <a:ext uri="{FF2B5EF4-FFF2-40B4-BE49-F238E27FC236}">
                <a16:creationId xmlns:a16="http://schemas.microsoft.com/office/drawing/2014/main" id="{AED67625-5CB8-0E49-907A-E48D2F645E7C}"/>
              </a:ext>
            </a:extLst>
          </p:cNvPr>
          <p:cNvSpPr txBox="1"/>
          <p:nvPr/>
        </p:nvSpPr>
        <p:spPr>
          <a:xfrm>
            <a:off x="838200" y="3256750"/>
            <a:ext cx="4161267" cy="461665"/>
          </a:xfrm>
          <a:prstGeom prst="rect">
            <a:avLst/>
          </a:prstGeom>
          <a:solidFill>
            <a:schemeClr val="bg1"/>
          </a:solidFill>
        </p:spPr>
        <p:txBody>
          <a:bodyPr wrap="none" rtlCol="0">
            <a:spAutoFit/>
          </a:bodyPr>
          <a:lstStyle/>
          <a:p>
            <a:r>
              <a:rPr lang="en-US" sz="2400" dirty="0"/>
              <a:t>1 Color = 1 Unique CUDA Kernel</a:t>
            </a:r>
          </a:p>
        </p:txBody>
      </p:sp>
      <p:pic>
        <p:nvPicPr>
          <p:cNvPr id="17" name="Picture 2" descr="小肥柴 - Sticker 17">
            <a:extLst>
              <a:ext uri="{FF2B5EF4-FFF2-40B4-BE49-F238E27FC236}">
                <a16:creationId xmlns:a16="http://schemas.microsoft.com/office/drawing/2014/main" id="{3C78C6FB-CA67-3448-BB7F-C906D56F1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3718" y="2902976"/>
            <a:ext cx="1341582" cy="1341582"/>
          </a:xfrm>
          <a:prstGeom prst="rect">
            <a:avLst/>
          </a:prstGeom>
          <a:noFill/>
          <a:extLst>
            <a:ext uri="{909E8E84-426E-40DD-AFC4-6F175D3DCCD1}">
              <a14:hiddenFill xmlns:a14="http://schemas.microsoft.com/office/drawing/2010/main">
                <a:solidFill>
                  <a:srgbClr val="FFFFFF"/>
                </a:solidFill>
              </a14:hiddenFill>
            </a:ext>
          </a:extLst>
        </p:spPr>
      </p:pic>
      <p:sp>
        <p:nvSpPr>
          <p:cNvPr id="18" name="Cloud Callout 17">
            <a:extLst>
              <a:ext uri="{FF2B5EF4-FFF2-40B4-BE49-F238E27FC236}">
                <a16:creationId xmlns:a16="http://schemas.microsoft.com/office/drawing/2014/main" id="{DC1915FD-664E-BC4A-A05A-35CBFCE25356}"/>
              </a:ext>
            </a:extLst>
          </p:cNvPr>
          <p:cNvSpPr/>
          <p:nvPr/>
        </p:nvSpPr>
        <p:spPr>
          <a:xfrm>
            <a:off x="6122520" y="1905924"/>
            <a:ext cx="5976443" cy="1124426"/>
          </a:xfrm>
          <a:prstGeom prst="cloudCallout">
            <a:avLst>
              <a:gd name="adj1" fmla="val 16720"/>
              <a:gd name="adj2" fmla="val 56607"/>
            </a:avLst>
          </a:prstGeom>
          <a:ln w="38100"/>
        </p:spPr>
        <p:style>
          <a:lnRef idx="2">
            <a:schemeClr val="dk1"/>
          </a:lnRef>
          <a:fillRef idx="1">
            <a:schemeClr val="lt1"/>
          </a:fillRef>
          <a:effectRef idx="0">
            <a:schemeClr val="dk1"/>
          </a:effectRef>
          <a:fontRef idx="minor">
            <a:schemeClr val="dk1"/>
          </a:fontRef>
        </p:style>
        <p:txBody>
          <a:bodyPr wrap="none" lIns="0" tIns="0" rIns="0" bIns="0" rtlCol="0" anchor="ctr">
            <a:spAutoFit/>
          </a:bodyPr>
          <a:lstStyle/>
          <a:p>
            <a:pPr algn="ctr"/>
            <a:r>
              <a:rPr lang="en-US" sz="2400" dirty="0"/>
              <a:t>What if the workloads </a:t>
            </a:r>
            <a:r>
              <a:rPr lang="en-US" sz="2400" b="1" dirty="0">
                <a:solidFill>
                  <a:srgbClr val="FF0000"/>
                </a:solidFill>
              </a:rPr>
              <a:t>DO NOT </a:t>
            </a:r>
            <a:br>
              <a:rPr lang="en-US" sz="2400" dirty="0"/>
            </a:br>
            <a:r>
              <a:rPr lang="en-US" sz="2400" dirty="0"/>
              <a:t>fit into those kernels?</a:t>
            </a:r>
          </a:p>
        </p:txBody>
      </p:sp>
    </p:spTree>
    <p:extLst>
      <p:ext uri="{BB962C8B-B14F-4D97-AF65-F5344CB8AC3E}">
        <p14:creationId xmlns:p14="http://schemas.microsoft.com/office/powerpoint/2010/main" val="42111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2" grpId="0" animBg="1"/>
      <p:bldP spid="12" grpId="1" animBg="1"/>
      <p:bldP spid="13" grpId="0" animBg="1"/>
      <p:bldP spid="15" grpId="0" animBg="1"/>
      <p:bldP spid="14"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B45E-F4F7-074B-845B-CC2F41175088}"/>
              </a:ext>
            </a:extLst>
          </p:cNvPr>
          <p:cNvSpPr>
            <a:spLocks noGrp="1"/>
          </p:cNvSpPr>
          <p:nvPr>
            <p:ph type="title"/>
          </p:nvPr>
        </p:nvSpPr>
        <p:spPr/>
        <p:txBody>
          <a:bodyPr/>
          <a:lstStyle/>
          <a:p>
            <a:r>
              <a:rPr lang="en-US" dirty="0"/>
              <a:t>Vendor Libraries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A02E72-39B4-9148-A5D8-0A9518625919}"/>
                  </a:ext>
                </a:extLst>
              </p:cNvPr>
              <p:cNvSpPr>
                <a:spLocks noGrp="1"/>
              </p:cNvSpPr>
              <p:nvPr>
                <p:ph idx="1"/>
              </p:nvPr>
            </p:nvSpPr>
            <p:spPr/>
            <p:txBody>
              <a:bodyPr/>
              <a:lstStyle/>
              <a:p>
                <a:r>
                  <a:rPr lang="en-US" dirty="0"/>
                  <a:t>Example Workload:</a:t>
                </a:r>
                <a:br>
                  <a:rPr lang="en-US" i="1" dirty="0">
                    <a:latin typeface="Cambria Math" panose="02040503050406030204" pitchFamily="18" charset="0"/>
                  </a:rPr>
                </a:br>
                <a:endParaRPr lang="en-US" dirty="0"/>
              </a:p>
              <a:p>
                <a:r>
                  <a:rPr lang="en-US" dirty="0"/>
                  <a:t>Q: How to efficiently handle for all cases of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𝑁</m:t>
                        </m:r>
                      </m:e>
                    </m:d>
                  </m:oMath>
                </a14:m>
                <a:r>
                  <a:rPr lang="en-US" dirty="0"/>
                  <a:t>?</a:t>
                </a:r>
              </a:p>
              <a:p>
                <a:r>
                  <a:rPr lang="en-US" dirty="0"/>
                  <a:t>Solutions (e.g., cuBLAS): </a:t>
                </a:r>
              </a:p>
              <a:p>
                <a:pPr lvl="1"/>
                <a:r>
                  <a:rPr lang="en-US" dirty="0"/>
                  <a:t>Provide efficient </a:t>
                </a:r>
                <a:r>
                  <a:rPr lang="en-US" u="sng" dirty="0"/>
                  <a:t>kernels</a:t>
                </a:r>
                <a:r>
                  <a:rPr lang="en-US" dirty="0"/>
                  <a:t> that cover to all the use cases. E.g., </a:t>
                </a:r>
                <a:br>
                  <a:rPr lang="en-US" dirty="0"/>
                </a:br>
                <a:br>
                  <a:rPr lang="en-US" dirty="0"/>
                </a:br>
                <a:br>
                  <a:rPr lang="en-US" dirty="0"/>
                </a:br>
                <a:br>
                  <a:rPr lang="en-US" dirty="0"/>
                </a:br>
                <a:endParaRPr lang="en-US" dirty="0"/>
              </a:p>
              <a:p>
                <a:pPr lvl="1"/>
                <a:r>
                  <a:rPr lang="en-US" dirty="0"/>
                  <a:t>Dispatch at runtime to the most suitable kernel.</a:t>
                </a:r>
              </a:p>
            </p:txBody>
          </p:sp>
        </mc:Choice>
        <mc:Fallback xmlns="">
          <p:sp>
            <p:nvSpPr>
              <p:cNvPr id="3" name="Content Placeholder 2">
                <a:extLst>
                  <a:ext uri="{FF2B5EF4-FFF2-40B4-BE49-F238E27FC236}">
                    <a16:creationId xmlns:a16="http://schemas.microsoft.com/office/drawing/2014/main" id="{D6A02E72-39B4-9148-A5D8-0A9518625919}"/>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D3362CD-5D46-F741-9030-ABB2625527AC}"/>
              </a:ext>
            </a:extLst>
          </p:cNvPr>
          <p:cNvSpPr>
            <a:spLocks noGrp="1"/>
          </p:cNvSpPr>
          <p:nvPr>
            <p:ph type="sldNum" sz="quarter" idx="12"/>
          </p:nvPr>
        </p:nvSpPr>
        <p:spPr/>
        <p:txBody>
          <a:bodyPr/>
          <a:lstStyle/>
          <a:p>
            <a:fld id="{4203DC2D-C25B-734F-BE1C-6BEFD5867AB0}" type="slidenum">
              <a:rPr lang="en-US" smtClean="0"/>
              <a:t>7</a:t>
            </a:fld>
            <a:endParaRPr lang="en-US"/>
          </a:p>
        </p:txBody>
      </p:sp>
      <p:pic>
        <p:nvPicPr>
          <p:cNvPr id="16" name="Picture 15">
            <a:extLst>
              <a:ext uri="{FF2B5EF4-FFF2-40B4-BE49-F238E27FC236}">
                <a16:creationId xmlns:a16="http://schemas.microsoft.com/office/drawing/2014/main" id="{07100D40-04A9-B84C-8566-24159D9C4B09}"/>
              </a:ext>
            </a:extLst>
          </p:cNvPr>
          <p:cNvPicPr>
            <a:picLocks noChangeAspect="1"/>
          </p:cNvPicPr>
          <p:nvPr/>
        </p:nvPicPr>
        <p:blipFill>
          <a:blip r:embed="rId3"/>
          <a:stretch>
            <a:fillRect/>
          </a:stretch>
        </p:blipFill>
        <p:spPr>
          <a:xfrm>
            <a:off x="3740150" y="2296583"/>
            <a:ext cx="4711700" cy="368300"/>
          </a:xfrm>
          <a:prstGeom prst="rect">
            <a:avLst/>
          </a:prstGeom>
        </p:spPr>
      </p:pic>
      <p:pic>
        <p:nvPicPr>
          <p:cNvPr id="17" name="Picture 16">
            <a:extLst>
              <a:ext uri="{FF2B5EF4-FFF2-40B4-BE49-F238E27FC236}">
                <a16:creationId xmlns:a16="http://schemas.microsoft.com/office/drawing/2014/main" id="{308F0ED6-185F-904C-8F0A-BB624AA2674C}"/>
              </a:ext>
            </a:extLst>
          </p:cNvPr>
          <p:cNvPicPr>
            <a:picLocks noChangeAspect="1"/>
          </p:cNvPicPr>
          <p:nvPr/>
        </p:nvPicPr>
        <p:blipFill>
          <a:blip r:embed="rId4"/>
          <a:stretch>
            <a:fillRect/>
          </a:stretch>
        </p:blipFill>
        <p:spPr>
          <a:xfrm>
            <a:off x="3784600" y="4079522"/>
            <a:ext cx="4622800" cy="1295400"/>
          </a:xfrm>
          <a:prstGeom prst="rect">
            <a:avLst/>
          </a:prstGeom>
        </p:spPr>
      </p:pic>
      <p:pic>
        <p:nvPicPr>
          <p:cNvPr id="7" name="Picture 2" descr="小肥柴 - Sticker 17">
            <a:extLst>
              <a:ext uri="{FF2B5EF4-FFF2-40B4-BE49-F238E27FC236}">
                <a16:creationId xmlns:a16="http://schemas.microsoft.com/office/drawing/2014/main" id="{E4B7F0CA-128C-DF41-A5AF-F8D7197F7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7718" y="4601031"/>
            <a:ext cx="1341582" cy="1341582"/>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a:extLst>
              <a:ext uri="{FF2B5EF4-FFF2-40B4-BE49-F238E27FC236}">
                <a16:creationId xmlns:a16="http://schemas.microsoft.com/office/drawing/2014/main" id="{690E8CC3-F324-A047-9874-0322A0644BCA}"/>
              </a:ext>
            </a:extLst>
          </p:cNvPr>
          <p:cNvSpPr/>
          <p:nvPr/>
        </p:nvSpPr>
        <p:spPr>
          <a:xfrm flipH="1">
            <a:off x="5768412" y="5720609"/>
            <a:ext cx="4622799" cy="1092095"/>
          </a:xfrm>
          <a:prstGeom prst="cloudCallout">
            <a:avLst>
              <a:gd name="adj1" fmla="val -19309"/>
              <a:gd name="adj2" fmla="val -67913"/>
            </a:avLst>
          </a:prstGeom>
          <a:ln w="38100"/>
        </p:spPr>
        <p:style>
          <a:lnRef idx="2">
            <a:schemeClr val="dk1"/>
          </a:lnRef>
          <a:fillRef idx="1">
            <a:schemeClr val="lt1"/>
          </a:fillRef>
          <a:effectRef idx="0">
            <a:schemeClr val="dk1"/>
          </a:effectRef>
          <a:fontRef idx="minor">
            <a:schemeClr val="dk1"/>
          </a:fontRef>
        </p:style>
        <p:txBody>
          <a:bodyPr wrap="none" lIns="0" tIns="0" rIns="0" bIns="0" rtlCol="0" anchor="ctr">
            <a:noAutofit/>
          </a:bodyPr>
          <a:lstStyle/>
          <a:p>
            <a:pPr algn="ctr"/>
            <a:endParaRPr lang="en-US" sz="2400" dirty="0"/>
          </a:p>
        </p:txBody>
      </p:sp>
      <p:pic>
        <p:nvPicPr>
          <p:cNvPr id="10" name="Picture 9">
            <a:extLst>
              <a:ext uri="{FF2B5EF4-FFF2-40B4-BE49-F238E27FC236}">
                <a16:creationId xmlns:a16="http://schemas.microsoft.com/office/drawing/2014/main" id="{F4E83FB3-82CD-3C4A-AA35-E911C3E7A236}"/>
              </a:ext>
            </a:extLst>
          </p:cNvPr>
          <p:cNvPicPr>
            <a:picLocks noChangeAspect="1"/>
          </p:cNvPicPr>
          <p:nvPr/>
        </p:nvPicPr>
        <p:blipFill>
          <a:blip r:embed="rId6"/>
          <a:stretch>
            <a:fillRect/>
          </a:stretch>
        </p:blipFill>
        <p:spPr>
          <a:xfrm>
            <a:off x="6282761" y="6107907"/>
            <a:ext cx="3594100" cy="317500"/>
          </a:xfrm>
          <a:prstGeom prst="rect">
            <a:avLst/>
          </a:prstGeom>
        </p:spPr>
      </p:pic>
    </p:spTree>
    <p:extLst>
      <p:ext uri="{BB962C8B-B14F-4D97-AF65-F5344CB8AC3E}">
        <p14:creationId xmlns:p14="http://schemas.microsoft.com/office/powerpoint/2010/main" val="4619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B45E-F4F7-074B-845B-CC2F41175088}"/>
              </a:ext>
            </a:extLst>
          </p:cNvPr>
          <p:cNvSpPr>
            <a:spLocks noGrp="1"/>
          </p:cNvSpPr>
          <p:nvPr>
            <p:ph type="title"/>
          </p:nvPr>
        </p:nvSpPr>
        <p:spPr/>
        <p:txBody>
          <a:bodyPr/>
          <a:lstStyle/>
          <a:p>
            <a:r>
              <a:rPr lang="en-US" dirty="0"/>
              <a:t>Vendor Libraries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A02E72-39B4-9148-A5D8-0A9518625919}"/>
                  </a:ext>
                </a:extLst>
              </p:cNvPr>
              <p:cNvSpPr>
                <a:spLocks noGrp="1"/>
              </p:cNvSpPr>
              <p:nvPr>
                <p:ph idx="1"/>
              </p:nvPr>
            </p:nvSpPr>
            <p:spPr/>
            <p:txBody>
              <a:bodyPr/>
              <a:lstStyle/>
              <a:p>
                <a:r>
                  <a:rPr lang="en-US" dirty="0"/>
                  <a:t>Leads to </a:t>
                </a:r>
                <a:r>
                  <a:rPr lang="en-US" b="1" u="sng" dirty="0">
                    <a:solidFill>
                      <a:srgbClr val="FF0000"/>
                    </a:solidFill>
                  </a:rPr>
                  <a:t>sub-optimal</a:t>
                </a:r>
                <a:r>
                  <a:rPr lang="en-US" dirty="0"/>
                  <a:t> performance (up to </a:t>
                </a:r>
                <a14:m>
                  <m:oMath xmlns:m="http://schemas.openxmlformats.org/officeDocument/2006/math">
                    <m:r>
                      <a:rPr lang="en-US" i="1" dirty="0" smtClean="0">
                        <a:latin typeface="Cambria Math" panose="02040503050406030204" pitchFamily="18" charset="0"/>
                      </a:rPr>
                      <m:t>13</m:t>
                    </m:r>
                    <m:r>
                      <a:rPr lang="en-US" i="1" dirty="0" smtClean="0">
                        <a:latin typeface="Cambria Math" panose="02040503050406030204" pitchFamily="18" charset="0"/>
                        <a:ea typeface="Cambria Math" panose="02040503050406030204" pitchFamily="18" charset="0"/>
                      </a:rPr>
                      <m:t>×</m:t>
                    </m:r>
                  </m:oMath>
                </a14:m>
                <a:r>
                  <a:rPr lang="en-US" dirty="0"/>
                  <a:t>) due to </a:t>
                </a:r>
              </a:p>
              <a:p>
                <a:pPr lvl="1"/>
                <a:r>
                  <a:rPr lang="en-US" dirty="0"/>
                  <a:t>Low Hardware Utilization</a:t>
                </a:r>
                <a:r>
                  <a:rPr lang="en-US" baseline="30000" dirty="0">
                    <a:solidFill>
                      <a:schemeClr val="bg1">
                        <a:lumMod val="50000"/>
                      </a:schemeClr>
                    </a:solidFill>
                  </a:rPr>
                  <a:t>[1]</a:t>
                </a:r>
                <a:r>
                  <a:rPr lang="en-US" dirty="0"/>
                  <a:t> and/or</a:t>
                </a:r>
              </a:p>
              <a:p>
                <a:pPr lvl="1"/>
                <a:r>
                  <a:rPr lang="en-US" dirty="0"/>
                  <a:t>Redundant Computations (by padding)</a:t>
                </a:r>
                <a:r>
                  <a:rPr lang="en-US" baseline="30000" dirty="0">
                    <a:solidFill>
                      <a:schemeClr val="bg1">
                        <a:lumMod val="50000"/>
                      </a:schemeClr>
                    </a:solidFill>
                  </a:rPr>
                  <a:t>[2]</a:t>
                </a:r>
                <a:endParaRPr lang="en-US" dirty="0"/>
              </a:p>
              <a:p>
                <a:r>
                  <a:rPr lang="en-US" dirty="0"/>
                  <a:t>Develop high-performance customized kernels?</a:t>
                </a:r>
              </a:p>
              <a:p>
                <a:pPr lvl="1"/>
                <a:r>
                  <a:rPr lang="en-US" dirty="0"/>
                  <a:t>Requires huge expertise + engineering efforts: thousands of lines per operator per architecture</a:t>
                </a:r>
                <a:r>
                  <a:rPr lang="en-US" baseline="30000" dirty="0">
                    <a:solidFill>
                      <a:schemeClr val="bg1">
                        <a:lumMod val="50000"/>
                      </a:schemeClr>
                    </a:solidFill>
                  </a:rPr>
                  <a:t>[3]</a:t>
                </a:r>
                <a:r>
                  <a:rPr lang="en-US" dirty="0"/>
                  <a:t>.</a:t>
                </a:r>
              </a:p>
            </p:txBody>
          </p:sp>
        </mc:Choice>
        <mc:Fallback xmlns="">
          <p:sp>
            <p:nvSpPr>
              <p:cNvPr id="3" name="Content Placeholder 2">
                <a:extLst>
                  <a:ext uri="{FF2B5EF4-FFF2-40B4-BE49-F238E27FC236}">
                    <a16:creationId xmlns:a16="http://schemas.microsoft.com/office/drawing/2014/main" id="{D6A02E72-39B4-9148-A5D8-0A9518625919}"/>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D3362CD-5D46-F741-9030-ABB2625527AC}"/>
              </a:ext>
            </a:extLst>
          </p:cNvPr>
          <p:cNvSpPr>
            <a:spLocks noGrp="1"/>
          </p:cNvSpPr>
          <p:nvPr>
            <p:ph type="sldNum" sz="quarter" idx="12"/>
          </p:nvPr>
        </p:nvSpPr>
        <p:spPr/>
        <p:txBody>
          <a:bodyPr/>
          <a:lstStyle/>
          <a:p>
            <a:fld id="{4203DC2D-C25B-734F-BE1C-6BEFD5867AB0}" type="slidenum">
              <a:rPr lang="en-US" smtClean="0"/>
              <a:t>8</a:t>
            </a:fld>
            <a:endParaRPr lang="en-US"/>
          </a:p>
        </p:txBody>
      </p:sp>
      <p:sp>
        <p:nvSpPr>
          <p:cNvPr id="10" name="Rectangle 9">
            <a:extLst>
              <a:ext uri="{FF2B5EF4-FFF2-40B4-BE49-F238E27FC236}">
                <a16:creationId xmlns:a16="http://schemas.microsoft.com/office/drawing/2014/main" id="{30C45E7E-E40B-EE4E-8839-552DAE027414}"/>
              </a:ext>
            </a:extLst>
          </p:cNvPr>
          <p:cNvSpPr/>
          <p:nvPr/>
        </p:nvSpPr>
        <p:spPr>
          <a:xfrm>
            <a:off x="838200" y="4976634"/>
            <a:ext cx="5257800" cy="1200329"/>
          </a:xfrm>
          <a:prstGeom prst="rect">
            <a:avLst/>
          </a:prstGeom>
        </p:spPr>
        <p:txBody>
          <a:bodyPr wrap="square">
            <a:spAutoFit/>
          </a:bodyPr>
          <a:lstStyle/>
          <a:p>
            <a:pPr marL="201600" indent="-201600"/>
            <a:r>
              <a:rPr lang="en-US" sz="1200" dirty="0">
                <a:solidFill>
                  <a:schemeClr val="bg1">
                    <a:lumMod val="50000"/>
                  </a:schemeClr>
                </a:solidFill>
              </a:rPr>
              <a:t>[1]</a:t>
            </a:r>
            <a:r>
              <a:rPr lang="en-US" sz="1200" dirty="0">
                <a:solidFill>
                  <a:schemeClr val="bg1">
                    <a:lumMod val="75000"/>
                  </a:schemeClr>
                </a:solidFill>
              </a:rPr>
              <a:t> </a:t>
            </a:r>
            <a:r>
              <a:rPr lang="en-US" sz="1200" dirty="0">
                <a:solidFill>
                  <a:schemeClr val="bg1">
                    <a:lumMod val="50000"/>
                  </a:schemeClr>
                </a:solidFill>
              </a:rPr>
              <a:t>F. Yu et al. </a:t>
            </a:r>
            <a:r>
              <a:rPr lang="en-US" sz="1200" i="1" dirty="0">
                <a:solidFill>
                  <a:schemeClr val="bg1">
                    <a:lumMod val="50000"/>
                  </a:schemeClr>
                </a:solidFill>
              </a:rPr>
              <a:t>Towards Latency-aware DNN Optimization with GPU Runtime Analysis and Tail Effect Elimination</a:t>
            </a:r>
            <a:r>
              <a:rPr lang="en-US" sz="1200" dirty="0">
                <a:solidFill>
                  <a:schemeClr val="bg1">
                    <a:lumMod val="50000"/>
                  </a:schemeClr>
                </a:solidFill>
              </a:rPr>
              <a:t>. </a:t>
            </a:r>
            <a:r>
              <a:rPr lang="en-US" sz="1200" dirty="0" err="1">
                <a:solidFill>
                  <a:schemeClr val="bg1">
                    <a:lumMod val="50000"/>
                  </a:schemeClr>
                </a:solidFill>
              </a:rPr>
              <a:t>arXiv</a:t>
            </a:r>
            <a:r>
              <a:rPr lang="en-US" sz="1200" dirty="0">
                <a:solidFill>
                  <a:schemeClr val="bg1">
                    <a:lumMod val="50000"/>
                  </a:schemeClr>
                </a:solidFill>
              </a:rPr>
              <a:t> 2020</a:t>
            </a:r>
          </a:p>
          <a:p>
            <a:pPr marL="201600" indent="-201600"/>
            <a:r>
              <a:rPr lang="en-US" sz="1200" dirty="0">
                <a:solidFill>
                  <a:schemeClr val="bg1">
                    <a:lumMod val="50000"/>
                  </a:schemeClr>
                </a:solidFill>
              </a:rPr>
              <a:t>[2] Alibaba. </a:t>
            </a:r>
            <a:r>
              <a:rPr lang="en-US" sz="1200" i="1" dirty="0">
                <a:solidFill>
                  <a:schemeClr val="bg1">
                    <a:lumMod val="50000"/>
                  </a:schemeClr>
                </a:solidFill>
              </a:rPr>
              <a:t>Bringing TVM into TensorFlow for Optimizing Neural Machine Translation on GPU</a:t>
            </a:r>
            <a:r>
              <a:rPr lang="en-US" sz="1200" dirty="0">
                <a:solidFill>
                  <a:schemeClr val="bg1">
                    <a:lumMod val="50000"/>
                  </a:schemeClr>
                </a:solidFill>
              </a:rPr>
              <a:t>. 2018</a:t>
            </a:r>
          </a:p>
          <a:p>
            <a:pPr marL="201600" indent="-201600"/>
            <a:r>
              <a:rPr lang="en-US" sz="1200" dirty="0">
                <a:solidFill>
                  <a:schemeClr val="bg1">
                    <a:lumMod val="50000"/>
                  </a:schemeClr>
                </a:solidFill>
              </a:rPr>
              <a:t>[3] NVIDIA. </a:t>
            </a:r>
            <a:r>
              <a:rPr lang="en-US" sz="1200" i="1" dirty="0">
                <a:solidFill>
                  <a:schemeClr val="bg1">
                    <a:lumMod val="50000"/>
                  </a:schemeClr>
                </a:solidFill>
              </a:rPr>
              <a:t>CUTLASS: CUDA Templates for Linear Algebra Subroutines</a:t>
            </a:r>
            <a:r>
              <a:rPr lang="en-US" sz="1200" dirty="0">
                <a:solidFill>
                  <a:schemeClr val="bg1">
                    <a:lumMod val="50000"/>
                  </a:schemeClr>
                </a:solidFill>
              </a:rPr>
              <a:t>. </a:t>
            </a:r>
            <a:r>
              <a:rPr lang="en-US" sz="1200" dirty="0">
                <a:solidFill>
                  <a:schemeClr val="bg1">
                    <a:lumMod val="50000"/>
                  </a:schemeClr>
                </a:solidFill>
                <a:hlinkClick r:id="rId4"/>
              </a:rPr>
              <a:t>https://github.com/NVIDIA/cutlass</a:t>
            </a:r>
            <a:endParaRPr lang="en-US" sz="1200" i="1" dirty="0">
              <a:solidFill>
                <a:schemeClr val="bg1">
                  <a:lumMod val="50000"/>
                </a:schemeClr>
              </a:solidFill>
            </a:endParaRPr>
          </a:p>
        </p:txBody>
      </p:sp>
    </p:spTree>
    <p:extLst>
      <p:ext uri="{BB962C8B-B14F-4D97-AF65-F5344CB8AC3E}">
        <p14:creationId xmlns:p14="http://schemas.microsoft.com/office/powerpoint/2010/main" val="60942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7E7-0933-424D-8A80-62A60363C576}"/>
              </a:ext>
            </a:extLst>
          </p:cNvPr>
          <p:cNvSpPr>
            <a:spLocks noGrp="1"/>
          </p:cNvSpPr>
          <p:nvPr>
            <p:ph type="title"/>
          </p:nvPr>
        </p:nvSpPr>
        <p:spPr/>
        <p:txBody>
          <a:bodyPr/>
          <a:lstStyle/>
          <a:p>
            <a:r>
              <a:rPr lang="en-US" dirty="0"/>
              <a:t>Tensor Program Compilers</a:t>
            </a:r>
          </a:p>
        </p:txBody>
      </p:sp>
      <p:sp>
        <p:nvSpPr>
          <p:cNvPr id="3" name="Content Placeholder 2">
            <a:extLst>
              <a:ext uri="{FF2B5EF4-FFF2-40B4-BE49-F238E27FC236}">
                <a16:creationId xmlns:a16="http://schemas.microsoft.com/office/drawing/2014/main" id="{C0F4E914-3C14-DE4F-BC9E-970DF0B29503}"/>
              </a:ext>
            </a:extLst>
          </p:cNvPr>
          <p:cNvSpPr>
            <a:spLocks noGrp="1"/>
          </p:cNvSpPr>
          <p:nvPr>
            <p:ph idx="1"/>
          </p:nvPr>
        </p:nvSpPr>
        <p:spPr/>
        <p:txBody>
          <a:bodyPr/>
          <a:lstStyle/>
          <a:p>
            <a:r>
              <a:rPr lang="en-US" dirty="0"/>
              <a:t>State-of-the-Arts: Halide</a:t>
            </a:r>
            <a:r>
              <a:rPr lang="en-US" baseline="30000" dirty="0">
                <a:solidFill>
                  <a:schemeClr val="bg1">
                    <a:lumMod val="50000"/>
                  </a:schemeClr>
                </a:solidFill>
              </a:rPr>
              <a:t>[1]</a:t>
            </a:r>
            <a:r>
              <a:rPr lang="en-US" dirty="0"/>
              <a:t> &amp; TVM</a:t>
            </a:r>
            <a:r>
              <a:rPr lang="en-US" baseline="30000" dirty="0">
                <a:solidFill>
                  <a:schemeClr val="bg1">
                    <a:lumMod val="50000"/>
                  </a:schemeClr>
                </a:solidFill>
              </a:rPr>
              <a:t>[2]</a:t>
            </a:r>
          </a:p>
          <a:p>
            <a:pPr lvl="1"/>
            <a:r>
              <a:rPr lang="en-US" dirty="0"/>
              <a:t>Halide: image processing</a:t>
            </a:r>
          </a:p>
          <a:p>
            <a:pPr lvl="1"/>
            <a:r>
              <a:rPr lang="en-US" dirty="0"/>
              <a:t>TVM: machine learning &amp; better GPU support</a:t>
            </a:r>
          </a:p>
          <a:p>
            <a:r>
              <a:rPr lang="en-US" dirty="0"/>
              <a:t>Objective: Easier to write high-performance programs.</a:t>
            </a:r>
          </a:p>
          <a:p>
            <a:r>
              <a:rPr lang="en-US" dirty="0"/>
              <a:t>Key Idea: Abstracts</a:t>
            </a:r>
            <a:r>
              <a:rPr lang="zh-CN" altLang="en-US" dirty="0"/>
              <a:t> </a:t>
            </a:r>
            <a:r>
              <a:rPr lang="en-US" altLang="zh-CN" dirty="0"/>
              <a:t>low-level implementations </a:t>
            </a:r>
            <a:r>
              <a:rPr lang="en-US" dirty="0"/>
              <a:t>using </a:t>
            </a:r>
            <a:r>
              <a:rPr lang="en-US" b="1" u="sng" dirty="0"/>
              <a:t>schedules</a:t>
            </a:r>
            <a:r>
              <a:rPr lang="en-US" dirty="0"/>
              <a:t>.</a:t>
            </a:r>
          </a:p>
        </p:txBody>
      </p:sp>
      <p:sp>
        <p:nvSpPr>
          <p:cNvPr id="4" name="Slide Number Placeholder 3">
            <a:extLst>
              <a:ext uri="{FF2B5EF4-FFF2-40B4-BE49-F238E27FC236}">
                <a16:creationId xmlns:a16="http://schemas.microsoft.com/office/drawing/2014/main" id="{63082D4F-3158-254E-90D0-82BC05EB048F}"/>
              </a:ext>
            </a:extLst>
          </p:cNvPr>
          <p:cNvSpPr>
            <a:spLocks noGrp="1"/>
          </p:cNvSpPr>
          <p:nvPr>
            <p:ph type="sldNum" sz="quarter" idx="12"/>
          </p:nvPr>
        </p:nvSpPr>
        <p:spPr/>
        <p:txBody>
          <a:bodyPr/>
          <a:lstStyle/>
          <a:p>
            <a:fld id="{4203DC2D-C25B-734F-BE1C-6BEFD5867AB0}" type="slidenum">
              <a:rPr lang="en-US" smtClean="0"/>
              <a:t>9</a:t>
            </a:fld>
            <a:endParaRPr lang="en-US"/>
          </a:p>
        </p:txBody>
      </p:sp>
      <p:sp>
        <p:nvSpPr>
          <p:cNvPr id="5" name="Rectangle 4">
            <a:extLst>
              <a:ext uri="{FF2B5EF4-FFF2-40B4-BE49-F238E27FC236}">
                <a16:creationId xmlns:a16="http://schemas.microsoft.com/office/drawing/2014/main" id="{7EA7E05B-403B-D041-AF71-7625B06DEAFE}"/>
              </a:ext>
            </a:extLst>
          </p:cNvPr>
          <p:cNvSpPr/>
          <p:nvPr/>
        </p:nvSpPr>
        <p:spPr>
          <a:xfrm>
            <a:off x="838200" y="6396335"/>
            <a:ext cx="9908822" cy="461665"/>
          </a:xfrm>
          <a:prstGeom prst="rect">
            <a:avLst/>
          </a:prstGeom>
        </p:spPr>
        <p:txBody>
          <a:bodyPr wrap="square">
            <a:spAutoFit/>
          </a:bodyPr>
          <a:lstStyle/>
          <a:p>
            <a:pPr marL="230400" indent="-230400"/>
            <a:r>
              <a:rPr lang="en-US" sz="1200" dirty="0">
                <a:solidFill>
                  <a:schemeClr val="bg1">
                    <a:lumMod val="50000"/>
                  </a:schemeClr>
                </a:solidFill>
              </a:rPr>
              <a:t>[1] J. Ragan-Kelley et al. </a:t>
            </a:r>
            <a:r>
              <a:rPr lang="en-US" sz="1200" i="1" dirty="0">
                <a:solidFill>
                  <a:schemeClr val="bg1">
                    <a:lumMod val="50000"/>
                  </a:schemeClr>
                </a:solidFill>
              </a:rPr>
              <a:t>Halide: A Language and Compiler for Optimizing Parallelism, Locality, and Recomputation in Image Processing Pipelines</a:t>
            </a:r>
            <a:r>
              <a:rPr lang="en-US" sz="1200" dirty="0">
                <a:solidFill>
                  <a:schemeClr val="bg1">
                    <a:lumMod val="50000"/>
                  </a:schemeClr>
                </a:solidFill>
              </a:rPr>
              <a:t>. PLDI 2013</a:t>
            </a:r>
          </a:p>
          <a:p>
            <a:pPr marL="230400" indent="-230400"/>
            <a:r>
              <a:rPr lang="en-US" sz="1200" dirty="0">
                <a:solidFill>
                  <a:schemeClr val="bg1">
                    <a:lumMod val="50000"/>
                  </a:schemeClr>
                </a:solidFill>
              </a:rPr>
              <a:t>[2] T. Chen et al. </a:t>
            </a:r>
            <a:r>
              <a:rPr lang="en-US" sz="1200" i="1" dirty="0">
                <a:solidFill>
                  <a:schemeClr val="bg1">
                    <a:lumMod val="50000"/>
                  </a:schemeClr>
                </a:solidFill>
              </a:rPr>
              <a:t>TVM: An Automated End-to-End Optimizing Compiler for Deep Learning</a:t>
            </a:r>
            <a:r>
              <a:rPr lang="en-US" sz="1200" dirty="0">
                <a:solidFill>
                  <a:schemeClr val="bg1">
                    <a:lumMod val="50000"/>
                  </a:schemeClr>
                </a:solidFill>
              </a:rPr>
              <a:t>. OSDI 2018</a:t>
            </a:r>
          </a:p>
        </p:txBody>
      </p:sp>
      <p:sp>
        <p:nvSpPr>
          <p:cNvPr id="6" name="Rectangle 5">
            <a:extLst>
              <a:ext uri="{FF2B5EF4-FFF2-40B4-BE49-F238E27FC236}">
                <a16:creationId xmlns:a16="http://schemas.microsoft.com/office/drawing/2014/main" id="{56D091C4-5A6A-2B44-8603-DFFD5094D529}"/>
              </a:ext>
            </a:extLst>
          </p:cNvPr>
          <p:cNvSpPr/>
          <p:nvPr/>
        </p:nvSpPr>
        <p:spPr>
          <a:xfrm>
            <a:off x="838200" y="4791968"/>
            <a:ext cx="7473244" cy="1384995"/>
          </a:xfrm>
          <a:prstGeom prst="rect">
            <a:avLst/>
          </a:prstGeom>
        </p:spPr>
        <p:txBody>
          <a:bodyPr wrap="square">
            <a:spAutoFit/>
          </a:bodyPr>
          <a:lstStyle/>
          <a:p>
            <a:r>
              <a:rPr lang="en-US" sz="1200" b="0" dirty="0">
                <a:solidFill>
                  <a:srgbClr val="24292E"/>
                </a:solidFill>
                <a:effectLst/>
                <a:latin typeface="Courier" pitchFamily="2" charset="0"/>
              </a:rPr>
              <a:t>s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create_schedule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Y.op</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s.cache_write</a:t>
            </a:r>
            <a:r>
              <a:rPr lang="en-US" sz="1200" b="0" dirty="0">
                <a:solidFill>
                  <a:srgbClr val="24292E"/>
                </a:solidFill>
                <a:effectLst/>
                <a:latin typeface="Courier" pitchFamily="2" charset="0"/>
              </a:rPr>
              <a:t>([Y], </a:t>
            </a:r>
            <a:r>
              <a:rPr lang="en-US" sz="1200" b="0" dirty="0">
                <a:solidFill>
                  <a:srgbClr val="032F62"/>
                </a:solidFill>
                <a:effectLst/>
                <a:latin typeface="Courier" pitchFamily="2" charset="0"/>
              </a:rPr>
              <a:t>"local"</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j, k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a:t>
            </a:r>
            <a:r>
              <a:rPr lang="en-US" sz="1200" b="0" dirty="0">
                <a:solidFill>
                  <a:srgbClr val="6F42C1"/>
                </a:solidFill>
                <a:effectLst/>
                <a:latin typeface="Courier" pitchFamily="2" charset="0"/>
              </a:rPr>
              <a:t>tuple</a:t>
            </a:r>
            <a:r>
              <a:rPr lang="en-US" sz="1200" b="0" dirty="0">
                <a:solidFill>
                  <a:srgbClr val="24292E"/>
                </a:solidFill>
                <a:effectLst/>
                <a:latin typeface="Courier" pitchFamily="2" charset="0"/>
              </a:rPr>
              <a:t>(</a:t>
            </a:r>
            <a:r>
              <a:rPr lang="en-US" sz="1200" b="0" dirty="0" err="1">
                <a:solidFill>
                  <a:srgbClr val="24292E"/>
                </a:solidFill>
                <a:effectLst/>
                <a:latin typeface="Courier" pitchFamily="2" charset="0"/>
              </a:rPr>
              <a:t>Y_local.op.axis</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8</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2</a:t>
            </a:r>
            <a:r>
              <a:rPr lang="en-US" sz="1200" b="0" dirty="0">
                <a:solidFill>
                  <a:srgbClr val="24292E"/>
                </a:solidFill>
                <a:effectLst/>
                <a:latin typeface="Courier" pitchFamily="2" charset="0"/>
              </a:rPr>
              <a:t>)</a:t>
            </a:r>
          </a:p>
          <a:p>
            <a:r>
              <a:rPr lang="en-US" sz="1200" b="0" dirty="0" err="1">
                <a:solidFill>
                  <a:srgbClr val="24292E"/>
                </a:solidFill>
                <a:effectLst/>
                <a:latin typeface="Courier" pitchFamily="2" charset="0"/>
              </a:rPr>
              <a:t>i_o_o_o</a:t>
            </a:r>
            <a:r>
              <a:rPr lang="en-US" sz="1200" b="0" dirty="0">
                <a:solidFill>
                  <a:srgbClr val="24292E"/>
                </a:solidFill>
                <a:effectLst/>
                <a:latin typeface="Courier" pitchFamily="2" charset="0"/>
              </a:rPr>
              <a:t>, </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D73A49"/>
                </a:solidFill>
                <a:effectLst/>
                <a:latin typeface="Courier" pitchFamily="2" charset="0"/>
              </a:rPr>
              <a:t>=</a:t>
            </a:r>
            <a:r>
              <a:rPr lang="en-US" sz="1200" b="0" dirty="0">
                <a:solidFill>
                  <a:srgbClr val="24292E"/>
                </a:solidFill>
                <a:effectLst/>
                <a:latin typeface="Courier" pitchFamily="2" charset="0"/>
              </a:rPr>
              <a:t> s[</a:t>
            </a:r>
            <a:r>
              <a:rPr lang="en-US" sz="1200" b="0" dirty="0" err="1">
                <a:solidFill>
                  <a:srgbClr val="24292E"/>
                </a:solidFill>
                <a:effectLst/>
                <a:latin typeface="Courier" pitchFamily="2" charset="0"/>
              </a:rPr>
              <a:t>Y_local</a:t>
            </a:r>
            <a:r>
              <a:rPr lang="en-US" sz="1200" b="0" dirty="0">
                <a:solidFill>
                  <a:srgbClr val="24292E"/>
                </a:solidFill>
                <a:effectLst/>
                <a:latin typeface="Courier" pitchFamily="2" charset="0"/>
              </a:rPr>
              <a:t>].split(</a:t>
            </a:r>
            <a:r>
              <a:rPr lang="en-US" sz="1200" b="0" dirty="0" err="1">
                <a:solidFill>
                  <a:srgbClr val="24292E"/>
                </a:solidFill>
                <a:effectLst/>
                <a:latin typeface="Courier" pitchFamily="2" charset="0"/>
              </a:rPr>
              <a:t>i_o_o_i</a:t>
            </a:r>
            <a:r>
              <a:rPr lang="en-US" sz="1200" b="0" dirty="0">
                <a:solidFill>
                  <a:srgbClr val="24292E"/>
                </a:solidFill>
                <a:effectLst/>
                <a:latin typeface="Courier" pitchFamily="2" charset="0"/>
              </a:rPr>
              <a:t>, </a:t>
            </a:r>
            <a:r>
              <a:rPr lang="en-US" sz="1200" b="0" dirty="0">
                <a:solidFill>
                  <a:srgbClr val="E36209"/>
                </a:solidFill>
                <a:effectLst/>
                <a:latin typeface="Courier" pitchFamily="2" charset="0"/>
              </a:rPr>
              <a:t>factor</a:t>
            </a:r>
            <a:r>
              <a:rPr lang="en-US" sz="1200" b="0" dirty="0">
                <a:solidFill>
                  <a:srgbClr val="D73A49"/>
                </a:solidFill>
                <a:effectLst/>
                <a:latin typeface="Courier" pitchFamily="2" charset="0"/>
              </a:rPr>
              <a:t>=</a:t>
            </a:r>
            <a:r>
              <a:rPr lang="en-US" sz="1200" b="0" dirty="0">
                <a:solidFill>
                  <a:srgbClr val="005CC5"/>
                </a:solidFill>
                <a:effectLst/>
                <a:latin typeface="Courier" pitchFamily="2" charset="0"/>
              </a:rPr>
              <a:t>1</a:t>
            </a:r>
            <a:r>
              <a:rPr lang="en-US" sz="1200" b="0" dirty="0">
                <a:solidFill>
                  <a:srgbClr val="24292E"/>
                </a:solidFill>
                <a:effectLst/>
                <a:latin typeface="Courier" pitchFamily="2" charset="0"/>
              </a:rPr>
              <a:t>)</a:t>
            </a:r>
          </a:p>
          <a:p>
            <a:r>
              <a:rPr lang="en-US" sz="1200" b="0" dirty="0">
                <a:solidFill>
                  <a:srgbClr val="005CC5"/>
                </a:solidFill>
                <a:effectLst/>
                <a:latin typeface="Courier" pitchFamily="2" charset="0"/>
              </a:rPr>
              <a:t>...</a:t>
            </a:r>
            <a:endParaRPr lang="en-US" sz="1200" b="0" dirty="0">
              <a:solidFill>
                <a:srgbClr val="24292E"/>
              </a:solidFill>
              <a:effectLst/>
              <a:latin typeface="Courier"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1C2AEA-7CBE-4240-8C53-C33C3404ACB9}"/>
                  </a:ext>
                </a:extLst>
              </p:cNvPr>
              <p:cNvSpPr txBox="1"/>
              <p:nvPr/>
            </p:nvSpPr>
            <p:spPr>
              <a:xfrm>
                <a:off x="838200" y="4330303"/>
                <a:ext cx="4707251" cy="461665"/>
              </a:xfrm>
              <a:prstGeom prst="rect">
                <a:avLst/>
              </a:prstGeom>
              <a:noFill/>
            </p:spPr>
            <p:txBody>
              <a:bodyPr wrap="none" rtlCol="0">
                <a:spAutoFit/>
              </a:bodyPr>
              <a:lstStyle/>
              <a:p>
                <a14:m>
                  <m:oMath xmlns:m="http://schemas.openxmlformats.org/officeDocument/2006/math">
                    <m:r>
                      <a:rPr lang="en-US" sz="2400" b="1" i="1" dirty="0" smtClean="0">
                        <a:solidFill>
                          <a:srgbClr val="00B050"/>
                        </a:solidFill>
                        <a:latin typeface="Cambria Math" panose="02040503050406030204" pitchFamily="18" charset="0"/>
                      </a:rPr>
                      <m:t>𝟒𝟓</m:t>
                    </m:r>
                  </m:oMath>
                </a14:m>
                <a:r>
                  <a:rPr lang="en-US" sz="2400" b="1" dirty="0">
                    <a:solidFill>
                      <a:srgbClr val="00B050"/>
                    </a:solidFill>
                  </a:rPr>
                  <a:t> lines of Python Scheduling Code</a:t>
                </a:r>
              </a:p>
            </p:txBody>
          </p:sp>
        </mc:Choice>
        <mc:Fallback xmlns="">
          <p:sp>
            <p:nvSpPr>
              <p:cNvPr id="7" name="TextBox 6">
                <a:extLst>
                  <a:ext uri="{FF2B5EF4-FFF2-40B4-BE49-F238E27FC236}">
                    <a16:creationId xmlns:a16="http://schemas.microsoft.com/office/drawing/2014/main" id="{CF1C2AEA-7CBE-4240-8C53-C33C3404ACB9}"/>
                  </a:ext>
                </a:extLst>
              </p:cNvPr>
              <p:cNvSpPr txBox="1">
                <a:spLocks noRot="1" noChangeAspect="1" noMove="1" noResize="1" noEditPoints="1" noAdjustHandles="1" noChangeArrowheads="1" noChangeShapeType="1" noTextEdit="1"/>
              </p:cNvSpPr>
              <p:nvPr/>
            </p:nvSpPr>
            <p:spPr>
              <a:xfrm>
                <a:off x="838200" y="4330303"/>
                <a:ext cx="4707251" cy="461665"/>
              </a:xfrm>
              <a:prstGeom prst="rect">
                <a:avLst/>
              </a:prstGeom>
              <a:blipFill>
                <a:blip r:embed="rId2"/>
                <a:stretch>
                  <a:fillRect l="-539" t="-7895" r="-1078" b="-28947"/>
                </a:stretch>
              </a:blipFill>
            </p:spPr>
            <p:txBody>
              <a:bodyPr/>
              <a:lstStyle/>
              <a:p>
                <a:r>
                  <a:rPr lang="en-US">
                    <a:noFill/>
                  </a:rPr>
                  <a:t> </a:t>
                </a:r>
              </a:p>
            </p:txBody>
          </p:sp>
        </mc:Fallback>
      </mc:AlternateContent>
    </p:spTree>
    <p:extLst>
      <p:ext uri="{BB962C8B-B14F-4D97-AF65-F5344CB8AC3E}">
        <p14:creationId xmlns:p14="http://schemas.microsoft.com/office/powerpoint/2010/main" val="79250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6388</TotalTime>
  <Words>6303</Words>
  <Application>Microsoft Macintosh PowerPoint</Application>
  <PresentationFormat>Widescreen</PresentationFormat>
  <Paragraphs>759</Paragraphs>
  <Slides>58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Cambria Math</vt:lpstr>
      <vt:lpstr>Courier</vt:lpstr>
      <vt:lpstr>Menlo</vt:lpstr>
      <vt:lpstr>Office Theme</vt:lpstr>
      <vt:lpstr>Machine Learning Compiler: An Overview</vt:lpstr>
      <vt:lpstr>Agenda for Today</vt:lpstr>
      <vt:lpstr>Why Machine Learning Compilers?</vt:lpstr>
      <vt:lpstr>Machine Learning Frameworks</vt:lpstr>
      <vt:lpstr>Vendor Libraries</vt:lpstr>
      <vt:lpstr>Vendor Libraries</vt:lpstr>
      <vt:lpstr>Vendor Libraries</vt:lpstr>
      <vt:lpstr>Vendor Libraries</vt:lpstr>
      <vt:lpstr>Tensor Program Compilers</vt:lpstr>
      <vt:lpstr>Tensor Program Compilers</vt:lpstr>
      <vt:lpstr>Tensor Program Compilers</vt:lpstr>
      <vt:lpstr>Tensor Program Compilers</vt:lpstr>
      <vt:lpstr>Tensor Program Compilers</vt:lpstr>
      <vt:lpstr>Tensor Program Compilers</vt:lpstr>
      <vt:lpstr>Auto-Scheduler</vt:lpstr>
      <vt:lpstr>Auto-Scheduler System Overview</vt:lpstr>
      <vt:lpstr>Auto-Scheduler System Overview</vt:lpstr>
      <vt:lpstr>Auto-Scheduler System Overview</vt:lpstr>
      <vt:lpstr>Auto-Scheduler System Overview</vt:lpstr>
      <vt:lpstr>Auto-Scheduler System Overview</vt:lpstr>
      <vt:lpstr>Auto-Scheduler System Overview</vt:lpstr>
      <vt:lpstr>Auto-Scheduler System Overview</vt:lpstr>
      <vt:lpstr>Auto-Scheduler Evaluation</vt:lpstr>
      <vt:lpstr>DietCode: Automatic Code Generation for Dynamic Tensor Programs</vt:lpstr>
      <vt:lpstr>Auto-Scheduler System Overview</vt:lpstr>
      <vt:lpstr>Auto-Scheduler System Overview</vt:lpstr>
      <vt:lpstr>Auto-Scheduler System Overview</vt:lpstr>
      <vt:lpstr>Auto-Scheduler System Overview</vt:lpstr>
      <vt:lpstr>Auto-Scheduler System Overview</vt:lpstr>
      <vt:lpstr>Challenges Faced by the Current System</vt:lpstr>
      <vt:lpstr>Challenges Faced by the Current System</vt:lpstr>
      <vt:lpstr>Challenges Faced by the Current System </vt:lpstr>
      <vt:lpstr>Challenges Faced by the Current System</vt:lpstr>
      <vt:lpstr>DietCode: A New Auto-Scheduler Framework</vt:lpstr>
      <vt:lpstr>DietCode: Key Ideas</vt:lpstr>
      <vt:lpstr>DietCode: Key Ideas</vt:lpstr>
      <vt:lpstr>DietCode: Key Ideas</vt:lpstr>
      <vt:lpstr>DietCode: Key Ideas</vt:lpstr>
      <vt:lpstr>Evaluation</vt:lpstr>
      <vt:lpstr>Evaluation</vt:lpstr>
      <vt:lpstr>Evaluation</vt:lpstr>
      <vt:lpstr>Summary</vt:lpstr>
      <vt:lpstr>Last Time</vt:lpstr>
      <vt:lpstr>Agenda for Today</vt:lpstr>
      <vt:lpstr>Why Unity?</vt:lpstr>
      <vt:lpstr>TensorFlow System Overview</vt:lpstr>
      <vt:lpstr>TVM System Overview</vt:lpstr>
      <vt:lpstr>PowerPoint Presentation</vt:lpstr>
      <vt:lpstr>Multi-Level Intermediate Representation[1]</vt:lpstr>
      <vt:lpstr>TensorIR[1]</vt:lpstr>
      <vt:lpstr>TensorIR[1]</vt:lpstr>
      <vt:lpstr>TensorIR[1]</vt:lpstr>
      <vt:lpstr>Concluding Remarks</vt:lpstr>
      <vt:lpstr>PowerPoint Presentation</vt:lpstr>
      <vt:lpstr>PowerPoint Presentation</vt:lpstr>
      <vt:lpstr>PowerPoint Presentation</vt:lpstr>
      <vt:lpstr>Current TensorFlow System</vt:lpstr>
      <vt:lpstr>TVM System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Compiler: An Overview</dc:title>
  <dc:creator>Bojian Zheng</dc:creator>
  <cp:lastModifiedBy>Bojian Zheng</cp:lastModifiedBy>
  <cp:revision>595</cp:revision>
  <dcterms:created xsi:type="dcterms:W3CDTF">2022-03-31T01:09:14Z</dcterms:created>
  <dcterms:modified xsi:type="dcterms:W3CDTF">2022-05-30T05:14:53Z</dcterms:modified>
</cp:coreProperties>
</file>