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519" r:id="rId4"/>
    <p:sldId id="518" r:id="rId5"/>
    <p:sldId id="263" r:id="rId6"/>
    <p:sldId id="286" r:id="rId7"/>
    <p:sldId id="516" r:id="rId8"/>
    <p:sldId id="528" r:id="rId9"/>
    <p:sldId id="289" r:id="rId10"/>
    <p:sldId id="290" r:id="rId11"/>
    <p:sldId id="291" r:id="rId12"/>
    <p:sldId id="292" r:id="rId13"/>
    <p:sldId id="484" r:id="rId14"/>
    <p:sldId id="485" r:id="rId15"/>
    <p:sldId id="487" r:id="rId16"/>
    <p:sldId id="488" r:id="rId17"/>
    <p:sldId id="489" r:id="rId18"/>
    <p:sldId id="490" r:id="rId19"/>
    <p:sldId id="520" r:id="rId20"/>
    <p:sldId id="429" r:id="rId21"/>
    <p:sldId id="491" r:id="rId22"/>
    <p:sldId id="430" r:id="rId23"/>
    <p:sldId id="431" r:id="rId24"/>
    <p:sldId id="432" r:id="rId25"/>
    <p:sldId id="433" r:id="rId26"/>
    <p:sldId id="434" r:id="rId27"/>
    <p:sldId id="435" r:id="rId28"/>
    <p:sldId id="521" r:id="rId29"/>
    <p:sldId id="436" r:id="rId30"/>
    <p:sldId id="437" r:id="rId31"/>
    <p:sldId id="492" r:id="rId32"/>
    <p:sldId id="438" r:id="rId33"/>
    <p:sldId id="493" r:id="rId34"/>
    <p:sldId id="495" r:id="rId35"/>
    <p:sldId id="494" r:id="rId36"/>
    <p:sldId id="497" r:id="rId37"/>
    <p:sldId id="498" r:id="rId38"/>
    <p:sldId id="500" r:id="rId39"/>
    <p:sldId id="439" r:id="rId40"/>
    <p:sldId id="486" r:id="rId41"/>
    <p:sldId id="501" r:id="rId42"/>
    <p:sldId id="502" r:id="rId43"/>
    <p:sldId id="440" r:id="rId44"/>
    <p:sldId id="529" r:id="rId45"/>
    <p:sldId id="441" r:id="rId46"/>
    <p:sldId id="503" r:id="rId47"/>
    <p:sldId id="505" r:id="rId48"/>
    <p:sldId id="504" r:id="rId49"/>
    <p:sldId id="507" r:id="rId50"/>
    <p:sldId id="523" r:id="rId51"/>
    <p:sldId id="525" r:id="rId52"/>
    <p:sldId id="526" r:id="rId53"/>
    <p:sldId id="522" r:id="rId54"/>
    <p:sldId id="443" r:id="rId55"/>
    <p:sldId id="444" r:id="rId56"/>
    <p:sldId id="445" r:id="rId57"/>
    <p:sldId id="446" r:id="rId58"/>
    <p:sldId id="447" r:id="rId59"/>
    <p:sldId id="513" r:id="rId60"/>
    <p:sldId id="511" r:id="rId61"/>
    <p:sldId id="514" r:id="rId62"/>
    <p:sldId id="527" r:id="rId63"/>
    <p:sldId id="515" r:id="rId64"/>
    <p:sldId id="510" r:id="rId65"/>
    <p:sldId id="532" r:id="rId6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32E1A-F522-C544-84B6-2B1721AABB8B}" v="890" dt="2023-11-01T07:07:24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2"/>
    <p:restoredTop sz="97872"/>
  </p:normalViewPr>
  <p:slideViewPr>
    <p:cSldViewPr snapToGrid="0">
      <p:cViewPr varScale="1">
        <p:scale>
          <a:sx n="141" d="100"/>
          <a:sy n="141" d="100"/>
        </p:scale>
        <p:origin x="216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C1BB0-D665-2743-A005-220DEDC9A856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F6D0E-3FB5-1849-A3AF-6ACF54060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7D7E-7F37-4147-879A-E44D09D8B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7D7E-7F37-4147-879A-E44D09D8B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47D7E-7F37-4147-879A-E44D09D8BE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6D0E-3FB5-1849-A3AF-6ACF540601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3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6D0E-3FB5-1849-A3AF-6ACF540601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42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6D0E-3FB5-1849-A3AF-6ACF540601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6D0E-3FB5-1849-A3AF-6ACF540601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E15B-0654-89A7-BBBF-D0CD1E2E4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C5697-9892-CF1B-B045-D80C8E78D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827A1-F31A-CBA2-09D7-FEB86C58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61D2-A6F1-934F-AAAD-A1BF41ED72DF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AB778-9B0D-0494-530C-7BAE3CC3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FB7B7-93CA-1D52-24C4-3CE3B571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1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DDB3-C4E8-866A-A5EE-4BD98875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F03D7-4539-3558-7EEF-78C4DE5E9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CC6EA-8307-870F-DCF2-6573ED6A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8DEF-6F28-724B-9598-5A49EAFFF7DC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EAFC-C339-A83D-7600-E4EC4FA5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0223E-28DE-0B59-7983-35B06801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739DF-476D-4EA8-C6B9-121129661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84584-3EFB-C9FB-5431-A4A0D9153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BFDD2-A74E-C5B3-248C-E30D0806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28B-901B-FD41-AE45-71A95BC381CB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75D79-EB35-588D-92DA-F877DCB7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FE7CF-AB48-895C-18A2-BF10303D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537C-D80B-DA27-9E71-DA0D1BC4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C8642-641C-72F1-2600-F1091F259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A2270-AE61-B6EA-77E6-F1CFFA6B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F28E-22A1-964C-8E29-23AA34012629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1F82-6E79-0441-FABF-A549785D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34ACA-8510-CA9F-E34B-70BFFEA1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7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0F0D-3259-BD1E-F966-029788B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EC0F-40FD-3092-2D05-9F1971452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79BF2-C2E4-9BB7-5C8F-40E44F3F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B038-F78C-A44A-B239-DE23AB3BA4BE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CB461-4E0E-FE47-00E6-EB1CAB58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CC85D-17B9-E91F-861F-50809B46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DBA4-442E-3E6F-1B95-AF415AB6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1A802-FF49-0CDE-0790-290DF87CE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85EB9-FEBA-CC99-91F7-F5BD5143E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EAC46-96EE-B1E3-C8FD-A237DAF6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2E12-EEDC-6043-90A1-A8086A197E2F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CE8A0-32D5-1A7F-3DF0-EDC34582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99EE4-0470-5EEC-0891-BC38E4BF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987C-E8CD-148B-F165-DB7562C7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EF66-D6AD-5695-E391-57845075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0CD6E-83EB-CE02-B8A4-C4FD25E78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3EFCA-A69F-CE9A-0E2D-A70C823CD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6AB60-CF76-069A-942F-F87265F50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C313F-1E15-2227-903C-39A3CE4B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C940-3825-4440-A6EC-27EE0EEDE67F}" type="datetime1">
              <a:rPr lang="en-US" smtClean="0"/>
              <a:t>11/5/23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DC7E9-977F-63AB-86FC-3BDFE6C4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CA598-528A-DB1F-26D1-78B8F98D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78B7-FF49-7C44-4C32-7AFE97E3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88B0A-0525-F3E5-3AC2-CC2C4FCE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8B35-AAFB-2445-ACCC-89BFECD99B50}" type="datetime1">
              <a:rPr lang="en-US" smtClean="0"/>
              <a:t>11/5/23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444DB-A1EA-4331-27D2-369D099B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0B9D9-3CE1-57DB-F16D-27957245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3C16C2-49C9-1AAC-5EC9-C712C0DD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10A75-FEFE-2943-9158-65E710A0ADAC}" type="datetime1">
              <a:rPr lang="en-US" smtClean="0"/>
              <a:t>11/5/23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46F77-3D8E-19B9-4A2C-EC2B9E64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F61E8-139C-F145-8ACD-B6DF0F64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4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4A21-4C03-EBE3-937C-4C9E468B4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63E2-5DD1-0E43-D0AF-58D71783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29F00-AFC9-50A6-5EF6-25E7A4C3C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43BC3-D5EF-F443-DEA9-F8260308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4453-B370-A64F-BAAC-CA819FB3AE89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EA29-AFE7-6AC5-4212-CF084E4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FB8F2-DFBA-EEC2-4499-2A4691AB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1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0288-AA9C-7163-2B46-EAB14DBB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B10EF4-9CFC-7031-857F-2F6E04F3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E463B-FD5A-456F-B930-05E21960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A93C1-A7BA-E830-8832-AE29887F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1B1B-AAA0-BB4B-9784-264A0C92424A}" type="datetime1">
              <a:rPr lang="en-US" smtClean="0"/>
              <a:t>11/5/23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88396-AA56-FBAC-411E-EA4EC7BB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9B712-7A13-E146-E5EA-E4607FC0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1B4103-F39F-9BC4-4AC4-07D78D67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B78E0-F7CD-CACD-28B8-26256664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7B5DD-EE52-F615-6EB2-9C2792F58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3A7CD-2956-4B4F-BAFD-7A1F26EC0F85}" type="datetime1">
              <a:rPr lang="en-US" smtClean="0"/>
              <a:t>11/5/23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9A148-6DDF-73B7-CE0E-46C235CC0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EE3DB-D223-1C12-29FA-0F7B2D70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6AC3-47C0-6743-A516-58BF2A5EF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8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32.sv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32.sv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5.wdp"/><Relationship Id="rId7" Type="http://schemas.openxmlformats.org/officeDocument/2006/relationships/image" Target="../media/image50.png"/><Relationship Id="rId12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6.png"/><Relationship Id="rId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7.tiff"/><Relationship Id="rId9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5.wdp"/><Relationship Id="rId7" Type="http://schemas.openxmlformats.org/officeDocument/2006/relationships/image" Target="../media/image50.png"/><Relationship Id="rId12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9.jpeg"/><Relationship Id="rId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openxmlformats.org/officeDocument/2006/relationships/image" Target="../media/image47.tiff"/><Relationship Id="rId9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50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3119-9658-B7E8-2830-CF9E7A2BE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Grape</a:t>
            </a:r>
            <a:r>
              <a:rPr lang="en-US" sz="4000" dirty="0">
                <a:ea typeface="BM JUA OTF" panose="02020603020101020101" pitchFamily="18" charset="-127"/>
              </a:rPr>
              <a:t>🍇</a:t>
            </a:r>
            <a:r>
              <a:rPr lang="en-US" sz="4000" b="1" dirty="0"/>
              <a:t>: Practical and Efficient </a:t>
            </a:r>
            <a:br>
              <a:rPr lang="en-US" sz="4000" b="1" dirty="0"/>
            </a:br>
            <a:r>
              <a:rPr lang="en-US" sz="4000" b="1" dirty="0"/>
              <a:t>Graph-based Executions for Dynamic Deep Neural Networks on GPUs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ABBB6-55DF-2B51-05F1-AA4707E6F8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Bojian Zheng</a:t>
            </a:r>
            <a:r>
              <a:rPr lang="en-US" baseline="30000" dirty="0"/>
              <a:t>1, 2, 3</a:t>
            </a:r>
            <a:r>
              <a:rPr lang="en-US" dirty="0"/>
              <a:t>, Cody Hao Yu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Jie</a:t>
            </a:r>
            <a:r>
              <a:rPr lang="en-US" dirty="0"/>
              <a:t> Wang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Yaoyao</a:t>
            </a:r>
            <a:r>
              <a:rPr lang="en-US" dirty="0"/>
              <a:t> Ding</a:t>
            </a:r>
            <a:r>
              <a:rPr lang="en-US" baseline="30000" dirty="0"/>
              <a:t>1, 2, 3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Yizhi Liu</a:t>
            </a:r>
            <a:r>
              <a:rPr lang="en-US" baseline="30000" dirty="0"/>
              <a:t>4</a:t>
            </a:r>
            <a:r>
              <a:rPr lang="en-US" dirty="0"/>
              <a:t>, Yida Wang</a:t>
            </a:r>
            <a:r>
              <a:rPr lang="en-US" baseline="30000" dirty="0"/>
              <a:t>4</a:t>
            </a:r>
            <a:r>
              <a:rPr lang="en-US" dirty="0"/>
              <a:t>, Gennady Pekhimenko</a:t>
            </a:r>
            <a:r>
              <a:rPr lang="en-US" baseline="30000" dirty="0"/>
              <a:t>1, 2, 3</a:t>
            </a:r>
            <a:endParaRPr lang="en-US" dirty="0"/>
          </a:p>
        </p:txBody>
      </p:sp>
      <p:pic>
        <p:nvPicPr>
          <p:cNvPr id="2050" name="Picture 2" descr="University of Toronto - Wikipedia">
            <a:extLst>
              <a:ext uri="{FF2B5EF4-FFF2-40B4-BE49-F238E27FC236}">
                <a16:creationId xmlns:a16="http://schemas.microsoft.com/office/drawing/2014/main" id="{25373C29-04F0-1AD8-1A55-CFDAEB64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21" y="465563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tML">
            <a:extLst>
              <a:ext uri="{FF2B5EF4-FFF2-40B4-BE49-F238E27FC236}">
                <a16:creationId xmlns:a16="http://schemas.microsoft.com/office/drawing/2014/main" id="{E2CA9AFF-7212-41FB-28F2-40606FA1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55637"/>
            <a:ext cx="20733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me - Vector Institute for Artificial Intelligence">
            <a:extLst>
              <a:ext uri="{FF2B5EF4-FFF2-40B4-BE49-F238E27FC236}">
                <a16:creationId xmlns:a16="http://schemas.microsoft.com/office/drawing/2014/main" id="{8AC72F68-3A99-DB1F-7925-E3178461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09" y="465563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a: Amazon.ca eGift Card - All Occasions: Gift Cards">
            <a:extLst>
              <a:ext uri="{FF2B5EF4-FFF2-40B4-BE49-F238E27FC236}">
                <a16:creationId xmlns:a16="http://schemas.microsoft.com/office/drawing/2014/main" id="{274D9BE5-A6E9-1176-0CD3-30D1A765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108" y1="68889" x2="45969" y2="69444"/>
                        <a14:foregroundMark x1="45969" y1="69444" x2="52487" y2="67500"/>
                        <a14:foregroundMark x1="52487" y1="67500" x2="52830" y2="67222"/>
                        <a14:foregroundMark x1="61407" y1="58889" x2="61921" y2="60556"/>
                        <a14:foregroundMark x1="19383" y1="43333" x2="19726" y2="48056"/>
                        <a14:foregroundMark x1="51115" y1="44444" x2="51115" y2="48889"/>
                        <a14:foregroundMark x1="59691" y1="44444" x2="57290" y2="49722"/>
                        <a14:foregroundMark x1="66724" y1="45278" x2="68611" y2="51111"/>
                        <a14:foregroundMark x1="78902" y1="47778" x2="79245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97" y="4656594"/>
            <a:ext cx="1745902" cy="10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4FF6C-E6DB-9FED-0927-AD1D4228E2D3}"/>
              </a:ext>
            </a:extLst>
          </p:cNvPr>
          <p:cNvSpPr txBox="1"/>
          <p:nvPr/>
        </p:nvSpPr>
        <p:spPr>
          <a:xfrm>
            <a:off x="1373157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DC04F-EB7E-9C1A-8DBE-DD86436B6A03}"/>
              </a:ext>
            </a:extLst>
          </p:cNvPr>
          <p:cNvSpPr txBox="1"/>
          <p:nvPr/>
        </p:nvSpPr>
        <p:spPr>
          <a:xfrm>
            <a:off x="4282178" y="46594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BDA4-023E-3485-6446-5ACA4CEAB339}"/>
              </a:ext>
            </a:extLst>
          </p:cNvPr>
          <p:cNvSpPr txBox="1"/>
          <p:nvPr/>
        </p:nvSpPr>
        <p:spPr>
          <a:xfrm>
            <a:off x="6197866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1BDDE-6C90-D4B3-7E07-4A03D380E4C9}"/>
              </a:ext>
            </a:extLst>
          </p:cNvPr>
          <p:cNvSpPr txBox="1"/>
          <p:nvPr/>
        </p:nvSpPr>
        <p:spPr>
          <a:xfrm>
            <a:off x="8113554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211EA-D52C-7442-982B-74053C89B6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34" t="11474" r="12550" b="12559"/>
          <a:stretch/>
        </p:blipFill>
        <p:spPr>
          <a:xfrm>
            <a:off x="7280364" y="648027"/>
            <a:ext cx="3713967" cy="94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2C4F8-C75D-D09F-6C2B-C302EFD7A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05" y="183825"/>
            <a:ext cx="1877076" cy="18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1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1B6-4367-8AD1-652F-97CF2E7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Inefficiency: CPU Overheads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B48C-F070-B745-8FB7-75B30A7B4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FF0000"/>
                </a:solidFill>
              </a:rPr>
              <a:t>CPU overheads</a:t>
            </a:r>
            <a:r>
              <a:rPr lang="en-US" dirty="0"/>
              <a:t> are ubiquitous in machine learning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A7AF-100E-7F26-42F6-EF931FD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62878" y="2305878"/>
              <a:ext cx="6881930" cy="3871085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81930" cy="3871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78" y="2305878"/>
                <a:ext cx="6881930" cy="38710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0F3523F7-AFFE-7039-6C08-5967426B9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380805" y="4323650"/>
            <a:ext cx="1288250" cy="1288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A81BCA-2744-D0E8-9B63-DA754BC7B4CB}"/>
              </a:ext>
            </a:extLst>
          </p:cNvPr>
          <p:cNvSpPr txBox="1"/>
          <p:nvPr/>
        </p:nvSpPr>
        <p:spPr>
          <a:xfrm>
            <a:off x="8044809" y="2305878"/>
            <a:ext cx="330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Python invokes C APIs.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Frameworks verify input tensors’ shape and data type.</a:t>
            </a:r>
          </a:p>
        </p:txBody>
      </p:sp>
    </p:spTree>
    <p:extLst>
      <p:ext uri="{BB962C8B-B14F-4D97-AF65-F5344CB8AC3E}">
        <p14:creationId xmlns:p14="http://schemas.microsoft.com/office/powerpoint/2010/main" val="261168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1B6-4367-8AD1-652F-97CF2E7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Inefficiency: CPU Overheads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B48C-F070-B745-8FB7-75B30A7B4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FF0000"/>
                </a:solidFill>
              </a:rPr>
              <a:t>CPU overheads</a:t>
            </a:r>
            <a:r>
              <a:rPr lang="en-US" dirty="0"/>
              <a:t> are ubiquitous in machine learning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A7AF-100E-7F26-42F6-EF931FD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62878" y="2305878"/>
              <a:ext cx="6881930" cy="3871085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81930" cy="3871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78" y="2305878"/>
                <a:ext cx="6881930" cy="38710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8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6479A894-EB54-9075-8AA5-8F84DA815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903712" y="5114482"/>
            <a:ext cx="1288250" cy="1288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2471E9-989B-13C7-3A3F-CCBE38ABDE7C}"/>
              </a:ext>
            </a:extLst>
          </p:cNvPr>
          <p:cNvSpPr txBox="1"/>
          <p:nvPr/>
        </p:nvSpPr>
        <p:spPr>
          <a:xfrm>
            <a:off x="8044809" y="2305878"/>
            <a:ext cx="330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Python invokes C APIs.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Frameworks verify input tensors’ shape and data type.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CUDA launches kernels on GPUs.</a:t>
            </a:r>
          </a:p>
        </p:txBody>
      </p:sp>
    </p:spTree>
    <p:extLst>
      <p:ext uri="{BB962C8B-B14F-4D97-AF65-F5344CB8AC3E}">
        <p14:creationId xmlns:p14="http://schemas.microsoft.com/office/powerpoint/2010/main" val="40421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1B6-4367-8AD1-652F-97CF2E7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Inefficiency: CPU Overheads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B48C-F070-B745-8FB7-75B30A7B4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FF0000"/>
                </a:solidFill>
              </a:rPr>
              <a:t>CPU overheads</a:t>
            </a:r>
            <a:r>
              <a:rPr lang="en-US" dirty="0"/>
              <a:t> are ubiquitous in machine learning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A7AF-100E-7F26-42F6-EF931FD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62878" y="2305878"/>
              <a:ext cx="6881930" cy="3871085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81930" cy="3871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78" y="2305878"/>
                <a:ext cx="6881930" cy="38710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C84AEE7-4AE7-31FF-550A-DFC8903F9D34}"/>
              </a:ext>
            </a:extLst>
          </p:cNvPr>
          <p:cNvSpPr txBox="1"/>
          <p:nvPr/>
        </p:nvSpPr>
        <p:spPr>
          <a:xfrm>
            <a:off x="8044809" y="2305878"/>
            <a:ext cx="330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Python invokes C APIs.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Frameworks verify input tensors’ shape and data type.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CUDA launches kernels on GPUs.</a:t>
            </a:r>
          </a:p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…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266EB6-4C7C-C2D8-06CC-C839456A16D8}"/>
              </a:ext>
            </a:extLst>
          </p:cNvPr>
          <p:cNvCxnSpPr>
            <a:cxnSpLocks/>
          </p:cNvCxnSpPr>
          <p:nvPr/>
        </p:nvCxnSpPr>
        <p:spPr>
          <a:xfrm flipV="1">
            <a:off x="8183606" y="5014386"/>
            <a:ext cx="0" cy="613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41FD05-FCD4-4887-CC9D-ED779110DB62}"/>
              </a:ext>
            </a:extLst>
          </p:cNvPr>
          <p:cNvCxnSpPr>
            <a:cxnSpLocks/>
          </p:cNvCxnSpPr>
          <p:nvPr/>
        </p:nvCxnSpPr>
        <p:spPr>
          <a:xfrm>
            <a:off x="8052114" y="553690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CB8BA3-D9A7-57A8-3DF1-B56DDC781B2F}"/>
              </a:ext>
            </a:extLst>
          </p:cNvPr>
          <p:cNvSpPr txBox="1"/>
          <p:nvPr/>
        </p:nvSpPr>
        <p:spPr>
          <a:xfrm>
            <a:off x="8183606" y="554231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FAEFC7-F8D8-9958-7AE7-471D21BC60E4}"/>
              </a:ext>
            </a:extLst>
          </p:cNvPr>
          <p:cNvCxnSpPr>
            <a:cxnSpLocks/>
          </p:cNvCxnSpPr>
          <p:nvPr/>
        </p:nvCxnSpPr>
        <p:spPr>
          <a:xfrm>
            <a:off x="8052114" y="553690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108070-7C8B-06F8-5C75-D604D16E61A0}"/>
              </a:ext>
            </a:extLst>
          </p:cNvPr>
          <p:cNvSpPr txBox="1"/>
          <p:nvPr/>
        </p:nvSpPr>
        <p:spPr>
          <a:xfrm>
            <a:off x="8183606" y="554231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FDE3F-B4E4-AFC8-94E9-38007E6BE621}"/>
              </a:ext>
            </a:extLst>
          </p:cNvPr>
          <p:cNvSpPr/>
          <p:nvPr/>
        </p:nvSpPr>
        <p:spPr>
          <a:xfrm>
            <a:off x="8685700" y="5175780"/>
            <a:ext cx="693792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64452-E139-FBB1-FF1B-BB98600600A3}"/>
              </a:ext>
            </a:extLst>
          </p:cNvPr>
          <p:cNvSpPr/>
          <p:nvPr/>
        </p:nvSpPr>
        <p:spPr>
          <a:xfrm>
            <a:off x="9780906" y="5175779"/>
            <a:ext cx="453874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918BEE-83FA-ECA5-EB1A-B6D9EFC0E278}"/>
              </a:ext>
            </a:extLst>
          </p:cNvPr>
          <p:cNvSpPr/>
          <p:nvPr/>
        </p:nvSpPr>
        <p:spPr>
          <a:xfrm>
            <a:off x="10677140" y="5175778"/>
            <a:ext cx="607220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9C35B1-C14E-0AE6-89EE-82DE19FA364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183606" y="5308539"/>
            <a:ext cx="502094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89033E-F201-269D-903F-550485E4590C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9379492" y="5308538"/>
            <a:ext cx="401414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906A75-4DE2-02B7-D65C-8B36E266F2FE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10234780" y="5308537"/>
            <a:ext cx="442360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43EA4B-831E-8BB0-C701-F7BDD0F1B741}"/>
              </a:ext>
            </a:extLst>
          </p:cNvPr>
          <p:cNvCxnSpPr>
            <a:cxnSpLocks/>
          </p:cNvCxnSpPr>
          <p:nvPr/>
        </p:nvCxnSpPr>
        <p:spPr>
          <a:xfrm flipV="1">
            <a:off x="10101468" y="6307646"/>
            <a:ext cx="401414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2B0DEE-1B95-7AA3-A096-359AEA7520FA}"/>
              </a:ext>
            </a:extLst>
          </p:cNvPr>
          <p:cNvSpPr txBox="1"/>
          <p:nvPr/>
        </p:nvSpPr>
        <p:spPr>
          <a:xfrm>
            <a:off x="10502074" y="6126379"/>
            <a:ext cx="1636345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CPU Overheads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C53AB8-9145-A9DE-5D0E-914DAF61B4DF}"/>
              </a:ext>
            </a:extLst>
          </p:cNvPr>
          <p:cNvSpPr txBox="1"/>
          <p:nvPr/>
        </p:nvSpPr>
        <p:spPr>
          <a:xfrm>
            <a:off x="8183606" y="6122980"/>
            <a:ext cx="1686231" cy="36933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GPU Operations</a:t>
            </a:r>
          </a:p>
        </p:txBody>
      </p:sp>
      <p:pic>
        <p:nvPicPr>
          <p:cNvPr id="22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C876CCC4-113F-C5C5-1D76-E19AAD9BA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 flipH="1">
            <a:off x="10066635" y="4229637"/>
            <a:ext cx="991915" cy="9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8568C-C7E6-47BF-A598-E0602032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b="1" u="sng" dirty="0"/>
              <a:t>Capture</a:t>
            </a:r>
            <a:r>
              <a:rPr lang="en-US" dirty="0"/>
              <a:t> effective GPU computations in the first run and </a:t>
            </a:r>
            <a:r>
              <a:rPr lang="en-US" b="1" u="sng" dirty="0"/>
              <a:t>replay</a:t>
            </a:r>
            <a:r>
              <a:rPr lang="en-US" dirty="0"/>
              <a:t> them in subsequent runs.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13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DD5A94-B539-4B1E-9BAD-5777E36C3A59}"/>
              </a:ext>
            </a:extLst>
          </p:cNvPr>
          <p:cNvSpPr txBox="1">
            <a:spLocks/>
          </p:cNvSpPr>
          <p:nvPr/>
        </p:nvSpPr>
        <p:spPr>
          <a:xfrm>
            <a:off x="838200" y="26935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Capture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F742DB-7B0B-BDC2-543D-A8D2DB983682}"/>
              </a:ext>
            </a:extLst>
          </p:cNvPr>
          <p:cNvSpPr txBox="1">
            <a:spLocks/>
          </p:cNvSpPr>
          <p:nvPr/>
        </p:nvSpPr>
        <p:spPr>
          <a:xfrm>
            <a:off x="1868431" y="3517467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6D6BEC-C754-C3D4-812F-27532265A2B1}"/>
              </a:ext>
            </a:extLst>
          </p:cNvPr>
          <p:cNvCxnSpPr>
            <a:cxnSpLocks/>
          </p:cNvCxnSpPr>
          <p:nvPr/>
        </p:nvCxnSpPr>
        <p:spPr>
          <a:xfrm flipV="1">
            <a:off x="1499230" y="5423881"/>
            <a:ext cx="0" cy="613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6F9097-DC96-1322-D072-1ED1C7A603A6}"/>
              </a:ext>
            </a:extLst>
          </p:cNvPr>
          <p:cNvCxnSpPr>
            <a:cxnSpLocks/>
          </p:cNvCxnSpPr>
          <p:nvPr/>
        </p:nvCxnSpPr>
        <p:spPr>
          <a:xfrm>
            <a:off x="1367738" y="5946396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F907B5-08E1-DBC2-1C20-5EDC861C8414}"/>
              </a:ext>
            </a:extLst>
          </p:cNvPr>
          <p:cNvSpPr txBox="1"/>
          <p:nvPr/>
        </p:nvSpPr>
        <p:spPr>
          <a:xfrm>
            <a:off x="1499230" y="5951813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E79C9-FB14-BFE2-A120-B1C2382C70C0}"/>
              </a:ext>
            </a:extLst>
          </p:cNvPr>
          <p:cNvCxnSpPr>
            <a:cxnSpLocks/>
          </p:cNvCxnSpPr>
          <p:nvPr/>
        </p:nvCxnSpPr>
        <p:spPr>
          <a:xfrm>
            <a:off x="1367738" y="5946396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263748-C25D-1628-5DD5-7DE4258AC199}"/>
              </a:ext>
            </a:extLst>
          </p:cNvPr>
          <p:cNvSpPr txBox="1"/>
          <p:nvPr/>
        </p:nvSpPr>
        <p:spPr>
          <a:xfrm>
            <a:off x="1499230" y="5951813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50AD5F-88B8-A94F-9B38-6F995C22112A}"/>
              </a:ext>
            </a:extLst>
          </p:cNvPr>
          <p:cNvSpPr/>
          <p:nvPr/>
        </p:nvSpPr>
        <p:spPr>
          <a:xfrm>
            <a:off x="2001324" y="5585275"/>
            <a:ext cx="693792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795ACB-B1F4-AB08-722B-34341E5E7034}"/>
              </a:ext>
            </a:extLst>
          </p:cNvPr>
          <p:cNvSpPr/>
          <p:nvPr/>
        </p:nvSpPr>
        <p:spPr>
          <a:xfrm>
            <a:off x="3096530" y="5585274"/>
            <a:ext cx="453874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98F418-119A-A940-9BB4-F544C2600564}"/>
              </a:ext>
            </a:extLst>
          </p:cNvPr>
          <p:cNvSpPr/>
          <p:nvPr/>
        </p:nvSpPr>
        <p:spPr>
          <a:xfrm>
            <a:off x="3992764" y="5585273"/>
            <a:ext cx="607220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F0E6DA-BA38-31E5-5B94-AB651B273D6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499230" y="5718034"/>
            <a:ext cx="502094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750CDF-2A92-8F9D-1B33-4BDA8478889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2695116" y="5718033"/>
            <a:ext cx="401414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DAC273-FD92-C3D7-E22B-0C8B96DFCCD1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3550404" y="5718032"/>
            <a:ext cx="442360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6EA3A63-0F7C-ACEB-2B37-EEBA434C8BF5}"/>
              </a:ext>
            </a:extLst>
          </p:cNvPr>
          <p:cNvSpPr/>
          <p:nvPr/>
        </p:nvSpPr>
        <p:spPr>
          <a:xfrm>
            <a:off x="1868432" y="4240226"/>
            <a:ext cx="2015746" cy="596693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473420-4EE4-9ABD-36E7-F3B203622FED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flipH="1">
            <a:off x="2348220" y="4836919"/>
            <a:ext cx="528085" cy="74835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9E4777A-13C9-960A-FB15-E6600EB92F72}"/>
              </a:ext>
            </a:extLst>
          </p:cNvPr>
          <p:cNvCxnSpPr>
            <a:cxnSpLocks/>
            <a:stCxn id="32" idx="2"/>
            <a:endCxn id="15" idx="0"/>
          </p:cNvCxnSpPr>
          <p:nvPr/>
        </p:nvCxnSpPr>
        <p:spPr>
          <a:xfrm>
            <a:off x="2876305" y="4836919"/>
            <a:ext cx="447162" cy="748355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374605-7DA2-8314-5EBE-2C2BCCD9EA45}"/>
              </a:ext>
            </a:extLst>
          </p:cNvPr>
          <p:cNvCxnSpPr>
            <a:cxnSpLocks/>
            <a:stCxn id="32" idx="2"/>
            <a:endCxn id="18" idx="0"/>
          </p:cNvCxnSpPr>
          <p:nvPr/>
        </p:nvCxnSpPr>
        <p:spPr>
          <a:xfrm>
            <a:off x="2876305" y="4836919"/>
            <a:ext cx="1420069" cy="748354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528B6C1-B189-937C-26F2-160E80DE695E}"/>
              </a:ext>
            </a:extLst>
          </p:cNvPr>
          <p:cNvSpPr txBox="1"/>
          <p:nvPr/>
        </p:nvSpPr>
        <p:spPr>
          <a:xfrm>
            <a:off x="1557110" y="4976533"/>
            <a:ext cx="105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3864830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  <p:bldP spid="13" grpId="0"/>
      <p:bldP spid="14" grpId="0" animBg="1"/>
      <p:bldP spid="15" grpId="0" animBg="1"/>
      <p:bldP spid="18" grpId="0" animBg="1"/>
      <p:bldP spid="32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8568C-C7E6-47BF-A598-E0602032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67930"/>
          </a:xfrm>
        </p:spPr>
        <p:txBody>
          <a:bodyPr>
            <a:spAutoFit/>
          </a:bodyPr>
          <a:lstStyle/>
          <a:p>
            <a:r>
              <a:rPr lang="en-US" dirty="0"/>
              <a:t>Key Idea: </a:t>
            </a:r>
            <a:r>
              <a:rPr lang="en-US" b="1" u="sng" dirty="0"/>
              <a:t>Capture</a:t>
            </a:r>
            <a:r>
              <a:rPr lang="en-US" dirty="0"/>
              <a:t> effective GPU computations in the first run and </a:t>
            </a:r>
            <a:r>
              <a:rPr lang="en-US" b="1" u="sng" dirty="0"/>
              <a:t>replay</a:t>
            </a:r>
            <a:r>
              <a:rPr lang="en-US" dirty="0"/>
              <a:t> them in subsequent runs.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14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DD5A94-B539-4B1E-9BAD-5777E36C3A59}"/>
              </a:ext>
            </a:extLst>
          </p:cNvPr>
          <p:cNvSpPr txBox="1">
            <a:spLocks/>
          </p:cNvSpPr>
          <p:nvPr/>
        </p:nvSpPr>
        <p:spPr>
          <a:xfrm>
            <a:off x="838200" y="26935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Capture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F742DB-7B0B-BDC2-543D-A8D2DB983682}"/>
              </a:ext>
            </a:extLst>
          </p:cNvPr>
          <p:cNvSpPr txBox="1">
            <a:spLocks/>
          </p:cNvSpPr>
          <p:nvPr/>
        </p:nvSpPr>
        <p:spPr>
          <a:xfrm>
            <a:off x="1868431" y="3517467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D9DE76-011A-FD3A-CBC6-98E2FDFA9CC4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Replay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E23C334-398A-8721-569F-6E9C6EA5EA63}"/>
              </a:ext>
            </a:extLst>
          </p:cNvPr>
          <p:cNvSpPr txBox="1">
            <a:spLocks/>
          </p:cNvSpPr>
          <p:nvPr/>
        </p:nvSpPr>
        <p:spPr>
          <a:xfrm>
            <a:off x="7530138" y="3517467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EA3A63-0F7C-ACEB-2B37-EEBA434C8BF5}"/>
              </a:ext>
            </a:extLst>
          </p:cNvPr>
          <p:cNvSpPr/>
          <p:nvPr/>
        </p:nvSpPr>
        <p:spPr>
          <a:xfrm>
            <a:off x="7552496" y="3548284"/>
            <a:ext cx="2385725" cy="258542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A49D84-25A0-3802-346D-AA14E8E90FD5}"/>
              </a:ext>
            </a:extLst>
          </p:cNvPr>
          <p:cNvCxnSpPr>
            <a:cxnSpLocks/>
          </p:cNvCxnSpPr>
          <p:nvPr/>
        </p:nvCxnSpPr>
        <p:spPr>
          <a:xfrm flipV="1">
            <a:off x="6844343" y="5423881"/>
            <a:ext cx="0" cy="613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88462DD-6D22-951B-7CE3-B0C3FF6F8373}"/>
              </a:ext>
            </a:extLst>
          </p:cNvPr>
          <p:cNvCxnSpPr>
            <a:cxnSpLocks/>
          </p:cNvCxnSpPr>
          <p:nvPr/>
        </p:nvCxnSpPr>
        <p:spPr>
          <a:xfrm>
            <a:off x="6712851" y="5946396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E525CDC-CE9C-CB8B-24FE-01F0EB45029E}"/>
              </a:ext>
            </a:extLst>
          </p:cNvPr>
          <p:cNvSpPr txBox="1"/>
          <p:nvPr/>
        </p:nvSpPr>
        <p:spPr>
          <a:xfrm>
            <a:off x="6844343" y="5951813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0A1C313-2882-96F5-D392-85CB64041801}"/>
              </a:ext>
            </a:extLst>
          </p:cNvPr>
          <p:cNvCxnSpPr>
            <a:cxnSpLocks/>
          </p:cNvCxnSpPr>
          <p:nvPr/>
        </p:nvCxnSpPr>
        <p:spPr>
          <a:xfrm>
            <a:off x="6712851" y="5946396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C3787C3-95B3-3862-9FBC-BD4FDE9659FC}"/>
              </a:ext>
            </a:extLst>
          </p:cNvPr>
          <p:cNvSpPr txBox="1"/>
          <p:nvPr/>
        </p:nvSpPr>
        <p:spPr>
          <a:xfrm>
            <a:off x="6844343" y="5951813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EB6AB6-5958-CDC8-BA9D-56E1024ACEF6}"/>
              </a:ext>
            </a:extLst>
          </p:cNvPr>
          <p:cNvSpPr/>
          <p:nvPr/>
        </p:nvSpPr>
        <p:spPr>
          <a:xfrm>
            <a:off x="6887579" y="5585275"/>
            <a:ext cx="693792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A4DD2E-79AD-9460-9FA7-D1813442529B}"/>
              </a:ext>
            </a:extLst>
          </p:cNvPr>
          <p:cNvSpPr/>
          <p:nvPr/>
        </p:nvSpPr>
        <p:spPr>
          <a:xfrm>
            <a:off x="7581371" y="5585273"/>
            <a:ext cx="453874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FB5F38-9CFD-A74B-BFFF-09EFBBB41644}"/>
              </a:ext>
            </a:extLst>
          </p:cNvPr>
          <p:cNvSpPr/>
          <p:nvPr/>
        </p:nvSpPr>
        <p:spPr>
          <a:xfrm>
            <a:off x="8035245" y="5585273"/>
            <a:ext cx="607220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64451D-9FC9-59CD-60F8-F0692F3095CB}"/>
              </a:ext>
            </a:extLst>
          </p:cNvPr>
          <p:cNvSpPr txBox="1"/>
          <p:nvPr/>
        </p:nvSpPr>
        <p:spPr>
          <a:xfrm>
            <a:off x="9270685" y="3922004"/>
            <a:ext cx="2776446" cy="1200329"/>
          </a:xfrm>
          <a:prstGeom prst="rect">
            <a:avLst/>
          </a:prstGeom>
          <a:solidFill>
            <a:schemeClr val="bg1">
              <a:alpha val="50136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Rec Mono Casual" pitchFamily="49" charset="77"/>
                <a:cs typeface="Rec Mono Casual" pitchFamily="49" charset="77"/>
              </a:rPr>
              <a:t>MyDNN</a:t>
            </a:r>
            <a:r>
              <a:rPr lang="en-US" sz="2400" dirty="0">
                <a:latin typeface="Comic Sans MS" panose="030F0902030302020204" pitchFamily="66" charset="0"/>
              </a:rPr>
              <a:t> but with all CPU overheads 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eliminated.</a:t>
            </a:r>
          </a:p>
        </p:txBody>
      </p:sp>
      <p:pic>
        <p:nvPicPr>
          <p:cNvPr id="52" name="Picture 2" descr="sticker">
            <a:extLst>
              <a:ext uri="{FF2B5EF4-FFF2-40B4-BE49-F238E27FC236}">
                <a16:creationId xmlns:a16="http://schemas.microsoft.com/office/drawing/2014/main" id="{70F89545-330D-C410-02C4-6E877E41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199" y="4910087"/>
            <a:ext cx="1027588" cy="10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F55FE4-EB63-735C-D273-10910592FEC3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 flipH="1">
            <a:off x="7234475" y="3806826"/>
            <a:ext cx="1510884" cy="1778449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3D197F-F83A-01E9-C0ED-1D10EF20788B}"/>
              </a:ext>
            </a:extLst>
          </p:cNvPr>
          <p:cNvCxnSpPr>
            <a:cxnSpLocks/>
            <a:stCxn id="32" idx="2"/>
            <a:endCxn id="42" idx="0"/>
          </p:cNvCxnSpPr>
          <p:nvPr/>
        </p:nvCxnSpPr>
        <p:spPr>
          <a:xfrm flipH="1">
            <a:off x="7808308" y="3806826"/>
            <a:ext cx="937051" cy="1778447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7B7340-6D44-26C6-D309-39BC72B7B23C}"/>
              </a:ext>
            </a:extLst>
          </p:cNvPr>
          <p:cNvCxnSpPr>
            <a:cxnSpLocks/>
            <a:stCxn id="32" idx="2"/>
            <a:endCxn id="43" idx="0"/>
          </p:cNvCxnSpPr>
          <p:nvPr/>
        </p:nvCxnSpPr>
        <p:spPr>
          <a:xfrm flipH="1">
            <a:off x="8338855" y="3806826"/>
            <a:ext cx="406504" cy="1778447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41C0AB1-4126-2EDF-0A9A-AAFF71071607}"/>
              </a:ext>
            </a:extLst>
          </p:cNvPr>
          <p:cNvSpPr txBox="1"/>
          <p:nvPr/>
        </p:nvSpPr>
        <p:spPr>
          <a:xfrm>
            <a:off x="6689448" y="4464268"/>
            <a:ext cx="101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Replay</a:t>
            </a:r>
          </a:p>
        </p:txBody>
      </p:sp>
    </p:spTree>
    <p:extLst>
      <p:ext uri="{BB962C8B-B14F-4D97-AF65-F5344CB8AC3E}">
        <p14:creationId xmlns:p14="http://schemas.microsoft.com/office/powerpoint/2010/main" val="2232371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924-D3B3-EC13-2CDB-15D7177F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B934-564C-2459-464D-43B9B679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1887-90B5-6F26-2646-2DC351D5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AB813F-AC61-34A4-E534-29184762F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99"/>
          <a:stretch/>
        </p:blipFill>
        <p:spPr>
          <a:xfrm>
            <a:off x="4596104" y="1825625"/>
            <a:ext cx="2999792" cy="4354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E08E3-C0CE-62A3-A616-D35AAA484F84}"/>
              </a:ext>
            </a:extLst>
          </p:cNvPr>
          <p:cNvSpPr txBox="1"/>
          <p:nvPr/>
        </p:nvSpPr>
        <p:spPr>
          <a:xfrm>
            <a:off x="4658910" y="1646238"/>
            <a:ext cx="287418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OUR DNN EXECUTIONS HAVE BEEN STRUGGLING WITH CPU OVERHEADS FOR YEARS.</a:t>
            </a:r>
          </a:p>
        </p:txBody>
      </p:sp>
    </p:spTree>
    <p:extLst>
      <p:ext uri="{BB962C8B-B14F-4D97-AF65-F5344CB8AC3E}">
        <p14:creationId xmlns:p14="http://schemas.microsoft.com/office/powerpoint/2010/main" val="353389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924-D3B3-EC13-2CDB-15D7177F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B934-564C-2459-464D-43B9B679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1887-90B5-6F26-2646-2DC351D5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2DC339-B7C9-8F8C-0C54-7B4D3249D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5" r="50544"/>
          <a:stretch/>
        </p:blipFill>
        <p:spPr>
          <a:xfrm>
            <a:off x="4596104" y="1822921"/>
            <a:ext cx="2999792" cy="4354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2CC0D-9C10-905E-5282-6B3AC741EE0C}"/>
              </a:ext>
            </a:extLst>
          </p:cNvPr>
          <p:cNvSpPr txBox="1"/>
          <p:nvPr/>
        </p:nvSpPr>
        <p:spPr>
          <a:xfrm>
            <a:off x="4658910" y="2167183"/>
            <a:ext cx="28741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STRUGGLE NO MORE. I’M HERE TO SOLVE IT WITH </a:t>
            </a:r>
            <a:r>
              <a:rPr lang="en-US" b="1" dirty="0">
                <a:solidFill>
                  <a:srgbClr val="00B050"/>
                </a:solidFill>
                <a:latin typeface="Comic Sans MS" panose="030F0902030302020204" pitchFamily="66" charset="0"/>
              </a:rPr>
              <a:t>CUDA GRAPHS</a:t>
            </a:r>
            <a:r>
              <a:rPr lang="en-US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3074" name="Picture 2" descr="Accelerating PyTorch with CUDA Graphs | PyTorch">
            <a:extLst>
              <a:ext uri="{FF2B5EF4-FFF2-40B4-BE49-F238E27FC236}">
                <a16:creationId xmlns:a16="http://schemas.microsoft.com/office/drawing/2014/main" id="{E21582CC-C5C7-2A31-B332-3219AF1E7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4"/>
          <a:stretch/>
        </p:blipFill>
        <p:spPr bwMode="auto">
          <a:xfrm rot="1817924">
            <a:off x="6147203" y="3539392"/>
            <a:ext cx="591962" cy="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44621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924-D3B3-EC13-2CDB-15D7177F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B934-564C-2459-464D-43B9B679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1887-90B5-6F26-2646-2DC351D5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17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B0EC94F-1339-29A5-29D8-CD3AEA503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5" r="50544"/>
          <a:stretch/>
        </p:blipFill>
        <p:spPr>
          <a:xfrm>
            <a:off x="4596104" y="1822921"/>
            <a:ext cx="2999792" cy="435404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4113FFF-0FD2-1ED4-58EB-56554CC65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7" r="24379"/>
          <a:stretch/>
        </p:blipFill>
        <p:spPr>
          <a:xfrm>
            <a:off x="4483733" y="1822921"/>
            <a:ext cx="3224533" cy="43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4746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924-D3B3-EC13-2CDB-15D7177F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B934-564C-2459-464D-43B9B679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1887-90B5-6F26-2646-2DC351D5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2571"/>
            <a:ext cx="2743200" cy="365125"/>
          </a:xfrm>
        </p:spPr>
        <p:txBody>
          <a:bodyPr/>
          <a:lstStyle/>
          <a:p>
            <a:fld id="{465B6AC3-47C0-6743-A516-58BF2A5EFA8C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FC7C9FB-E7EB-7F31-6144-9CE332B81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2" r="-5"/>
          <a:stretch/>
        </p:blipFill>
        <p:spPr>
          <a:xfrm>
            <a:off x="4594123" y="1822921"/>
            <a:ext cx="3003754" cy="4354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EF8523-B722-290D-6DCB-D210A015ACBB}"/>
              </a:ext>
            </a:extLst>
          </p:cNvPr>
          <p:cNvSpPr txBox="1"/>
          <p:nvPr/>
        </p:nvSpPr>
        <p:spPr>
          <a:xfrm>
            <a:off x="4658910" y="2202744"/>
            <a:ext cx="28741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WOW. IT IS </a:t>
            </a:r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CHALLENGING</a:t>
            </a:r>
            <a:r>
              <a:rPr lang="en-US" dirty="0">
                <a:latin typeface="Comic Sans MS" panose="030F0902030302020204" pitchFamily="66" charset="0"/>
              </a:rPr>
              <a:t> TO USE CUDA GRAPHS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42C89-DF76-6E13-8930-3D8313CE7340}"/>
              </a:ext>
            </a:extLst>
          </p:cNvPr>
          <p:cNvSpPr txBox="1"/>
          <p:nvPr/>
        </p:nvSpPr>
        <p:spPr>
          <a:xfrm>
            <a:off x="4658910" y="1845948"/>
            <a:ext cx="231505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ONE WEEK LATER</a:t>
            </a:r>
          </a:p>
        </p:txBody>
      </p:sp>
    </p:spTree>
    <p:extLst>
      <p:ext uri="{BB962C8B-B14F-4D97-AF65-F5344CB8AC3E}">
        <p14:creationId xmlns:p14="http://schemas.microsoft.com/office/powerpoint/2010/main" val="3418635511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340-94CF-96CB-FE84-F073DA45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AF77-3221-BE59-7859-EFAC175E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145-E027-4F14-BAE0-C645F003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19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92DC17-430E-1DC8-C0B7-9DC5A93FF45E}"/>
              </a:ext>
            </a:extLst>
          </p:cNvPr>
          <p:cNvSpPr/>
          <p:nvPr/>
        </p:nvSpPr>
        <p:spPr>
          <a:xfrm>
            <a:off x="838200" y="182562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34316-00F5-D7EE-6785-60AD9BCF8DD7}"/>
              </a:ext>
            </a:extLst>
          </p:cNvPr>
          <p:cNvSpPr/>
          <p:nvPr/>
        </p:nvSpPr>
        <p:spPr>
          <a:xfrm>
            <a:off x="838200" y="303374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Challenges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8C63BD-13DF-20D8-30FB-6786990673B1}"/>
              </a:ext>
            </a:extLst>
          </p:cNvPr>
          <p:cNvSpPr/>
          <p:nvPr/>
        </p:nvSpPr>
        <p:spPr>
          <a:xfrm>
            <a:off x="838200" y="424186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Key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10D18-2F02-2CAC-3A96-0B6375D8D3B9}"/>
              </a:ext>
            </a:extLst>
          </p:cNvPr>
          <p:cNvSpPr/>
          <p:nvPr/>
        </p:nvSpPr>
        <p:spPr>
          <a:xfrm>
            <a:off x="838200" y="5449986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09666-5EBC-A727-5E08-01E6773B7F5B}"/>
              </a:ext>
            </a:extLst>
          </p:cNvPr>
          <p:cNvSpPr txBox="1"/>
          <p:nvPr/>
        </p:nvSpPr>
        <p:spPr>
          <a:xfrm>
            <a:off x="3229268" y="1927503"/>
            <a:ext cx="368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CUDA graphs?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FE324-CF2D-7DB5-FB11-563301B57A68}"/>
              </a:ext>
            </a:extLst>
          </p:cNvPr>
          <p:cNvSpPr txBox="1"/>
          <p:nvPr/>
        </p:nvSpPr>
        <p:spPr>
          <a:xfrm>
            <a:off x="3229268" y="3135622"/>
            <a:ext cx="332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of using CUDA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BA2D3-850A-E4FE-01EE-1093E99E33BF}"/>
              </a:ext>
            </a:extLst>
          </p:cNvPr>
          <p:cNvSpPr txBox="1"/>
          <p:nvPr/>
        </p:nvSpPr>
        <p:spPr>
          <a:xfrm>
            <a:off x="3229268" y="4343743"/>
            <a:ext cx="581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Grape</a:t>
            </a:r>
            <a:r>
              <a:rPr lang="en-US" sz="2800" dirty="0">
                <a:ea typeface="BM JUA OTF" panose="02020603020101020101" pitchFamily="18" charset="-127"/>
              </a:rPr>
              <a:t>🍇 to resolve these challenges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9920-E1E0-E773-1B4F-0A090D9FEB9C}"/>
              </a:ext>
            </a:extLst>
          </p:cNvPr>
          <p:cNvSpPr txBox="1"/>
          <p:nvPr/>
        </p:nvSpPr>
        <p:spPr>
          <a:xfrm>
            <a:off x="3229268" y="5551864"/>
            <a:ext cx="446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BM JUA OTF" panose="02020603020101020101" pitchFamily="18" charset="-127"/>
              </a:rPr>
              <a:t>on state-of-the-art workloads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4367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B49C-02E3-CED3-D024-2C489C36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66A4A-9F95-B2A4-F1AC-F224DEA44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Challenges posed by CUDA graphs:</a:t>
                </a:r>
              </a:p>
              <a:p>
                <a:pPr lvl="1"/>
                <a:r>
                  <a:rPr lang="en-US" dirty="0"/>
                  <a:t>Extra data movements into placeholders.</a:t>
                </a:r>
              </a:p>
              <a:p>
                <a:pPr lvl="1"/>
                <a:r>
                  <a:rPr lang="en-US" dirty="0"/>
                  <a:t>Huge GPU memory consumption on dynamic-shape workloads.</a:t>
                </a:r>
              </a:p>
              <a:p>
                <a:pPr lvl="1"/>
                <a:r>
                  <a:rPr lang="en-US" dirty="0"/>
                  <a:t>No support for data-dependent control flows.</a:t>
                </a:r>
              </a:p>
              <a:p>
                <a:r>
                  <a:rPr lang="en-US" dirty="0"/>
                  <a:t>Grape</a:t>
                </a:r>
                <a:r>
                  <a:rPr lang="en-US" dirty="0">
                    <a:ea typeface="BM JUA OTF" panose="02020603020101020101" pitchFamily="18" charset="-127"/>
                  </a:rPr>
                  <a:t>🍇</a:t>
                </a:r>
                <a:r>
                  <a:rPr lang="en-US" dirty="0"/>
                  <a:t> addresses those challenges with: </a:t>
                </a:r>
                <a:r>
                  <a:rPr lang="en-US" sz="2800" dirty="0"/>
                  <a:t>① Alias Prediction, </a:t>
                </a:r>
                <a:br>
                  <a:rPr lang="en-US" sz="2800" dirty="0"/>
                </a:br>
                <a:r>
                  <a:rPr lang="en-US" sz="2800" dirty="0"/>
                  <a:t>② Metadata Compression, and ③ Predication Contexts.</a:t>
                </a:r>
              </a:p>
              <a:p>
                <a:r>
                  <a:rPr lang="en-US" dirty="0"/>
                  <a:t>Key Result: Up to </a:t>
                </a:r>
                <a14:m>
                  <m:oMath xmlns:m="http://schemas.openxmlformats.org/officeDocument/2006/math">
                    <m:r>
                      <a:rPr lang="en-US" b="1" i="1" u="sng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u="sng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u="sng" dirty="0" smtClean="0"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b="1" i="1" u="sng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speedup over the prior state-of-the-art graph-based executor.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66A4A-9F95-B2A4-F1AC-F224DEA44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43D91-2DA0-FA1D-5494-1ED80085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Graphs’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8568C-C7E6-47BF-A598-E0602032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131"/>
          </a:xfrm>
        </p:spPr>
        <p:txBody>
          <a:bodyPr>
            <a:spAutoFit/>
          </a:bodyPr>
          <a:lstStyle/>
          <a:p>
            <a:r>
              <a:rPr lang="en-US" sz="2800" dirty="0"/>
              <a:t>All computations must be frozen.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20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DD5A94-B539-4B1E-9BAD-5777E36C3A59}"/>
              </a:ext>
            </a:extLst>
          </p:cNvPr>
          <p:cNvSpPr txBox="1">
            <a:spLocks/>
          </p:cNvSpPr>
          <p:nvPr/>
        </p:nvSpPr>
        <p:spPr>
          <a:xfrm>
            <a:off x="838200" y="26935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Capture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F742DB-7B0B-BDC2-543D-A8D2DB983682}"/>
              </a:ext>
            </a:extLst>
          </p:cNvPr>
          <p:cNvSpPr txBox="1">
            <a:spLocks/>
          </p:cNvSpPr>
          <p:nvPr/>
        </p:nvSpPr>
        <p:spPr>
          <a:xfrm>
            <a:off x="1868431" y="3517467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D9DE76-011A-FD3A-CBC6-98E2FDFA9CC4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Replay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E23C334-398A-8721-569F-6E9C6EA5EA63}"/>
              </a:ext>
            </a:extLst>
          </p:cNvPr>
          <p:cNvSpPr txBox="1">
            <a:spLocks/>
          </p:cNvSpPr>
          <p:nvPr/>
        </p:nvSpPr>
        <p:spPr>
          <a:xfrm>
            <a:off x="7530138" y="3517467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pic>
        <p:nvPicPr>
          <p:cNvPr id="15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58A562CB-7759-B7FE-82B2-1922EAC0D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251332" y="4449451"/>
            <a:ext cx="577475" cy="5774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319E6A-640D-41A3-0570-115C457BEB3D}"/>
              </a:ext>
            </a:extLst>
          </p:cNvPr>
          <p:cNvCxnSpPr>
            <a:cxnSpLocks/>
          </p:cNvCxnSpPr>
          <p:nvPr/>
        </p:nvCxnSpPr>
        <p:spPr>
          <a:xfrm flipV="1">
            <a:off x="1499230" y="4960056"/>
            <a:ext cx="0" cy="613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22EFE0-CF36-245F-8BF2-85DEFD88DF3E}"/>
              </a:ext>
            </a:extLst>
          </p:cNvPr>
          <p:cNvCxnSpPr>
            <a:cxnSpLocks/>
          </p:cNvCxnSpPr>
          <p:nvPr/>
        </p:nvCxnSpPr>
        <p:spPr>
          <a:xfrm>
            <a:off x="1367738" y="548257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A08944-1A73-828B-C77E-8FAE4DEB33D1}"/>
              </a:ext>
            </a:extLst>
          </p:cNvPr>
          <p:cNvSpPr txBox="1"/>
          <p:nvPr/>
        </p:nvSpPr>
        <p:spPr>
          <a:xfrm>
            <a:off x="1499230" y="548798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73567B-9A4F-1730-657B-1A04D5D17B44}"/>
              </a:ext>
            </a:extLst>
          </p:cNvPr>
          <p:cNvCxnSpPr>
            <a:cxnSpLocks/>
          </p:cNvCxnSpPr>
          <p:nvPr/>
        </p:nvCxnSpPr>
        <p:spPr>
          <a:xfrm>
            <a:off x="1367738" y="548257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B8D1C0-6D22-0527-1D0C-432130D202E3}"/>
              </a:ext>
            </a:extLst>
          </p:cNvPr>
          <p:cNvSpPr txBox="1"/>
          <p:nvPr/>
        </p:nvSpPr>
        <p:spPr>
          <a:xfrm>
            <a:off x="1499230" y="548798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BB2C5-6426-8E3C-6A8E-87391222B3AE}"/>
              </a:ext>
            </a:extLst>
          </p:cNvPr>
          <p:cNvSpPr/>
          <p:nvPr/>
        </p:nvSpPr>
        <p:spPr>
          <a:xfrm>
            <a:off x="2001324" y="5121450"/>
            <a:ext cx="693792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6A3276-CE73-C12A-AE4A-7723E1855047}"/>
              </a:ext>
            </a:extLst>
          </p:cNvPr>
          <p:cNvSpPr/>
          <p:nvPr/>
        </p:nvSpPr>
        <p:spPr>
          <a:xfrm>
            <a:off x="3096530" y="5121449"/>
            <a:ext cx="453874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A8E582-6756-BD04-0106-7CF9A4B76DEE}"/>
              </a:ext>
            </a:extLst>
          </p:cNvPr>
          <p:cNvSpPr/>
          <p:nvPr/>
        </p:nvSpPr>
        <p:spPr>
          <a:xfrm>
            <a:off x="3992764" y="5121448"/>
            <a:ext cx="607220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Op3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00E067-10BC-0E31-A304-BA9C213485A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499230" y="5254209"/>
            <a:ext cx="502094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469C33-0BC2-31EB-E6D6-E8B007792E6E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2695116" y="5254208"/>
            <a:ext cx="401414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F8D756-E45B-DC88-7B59-58A39F00E4C8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3550404" y="5254207"/>
            <a:ext cx="442360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424FFB19-FD6F-D8B5-D643-A5E13822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78" y="4875866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D2858996-9A33-2B2B-5729-6527F17C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83" y="4888409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011ACF14-F08F-D617-6DAA-DB4DF35FD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8" y="4875866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83B6AF-0F5F-2DA6-A716-3E838FAB9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324" y="6010519"/>
            <a:ext cx="876300" cy="304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8F43422-9605-EA8C-63A8-E1C613692988}"/>
              </a:ext>
            </a:extLst>
          </p:cNvPr>
          <p:cNvSpPr txBox="1"/>
          <p:nvPr/>
        </p:nvSpPr>
        <p:spPr>
          <a:xfrm>
            <a:off x="3096530" y="5932086"/>
            <a:ext cx="5691558" cy="46166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Fixed pointer address, shape, and data type.</a:t>
            </a:r>
          </a:p>
        </p:txBody>
      </p:sp>
      <p:pic>
        <p:nvPicPr>
          <p:cNvPr id="40" name="Graphic 39" descr="Arrow Rotate left">
            <a:extLst>
              <a:ext uri="{FF2B5EF4-FFF2-40B4-BE49-F238E27FC236}">
                <a16:creationId xmlns:a16="http://schemas.microsoft.com/office/drawing/2014/main" id="{994CA092-A54F-3491-7F8D-ACB06AE01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471964" flipH="1" flipV="1">
            <a:off x="1152405" y="5345136"/>
            <a:ext cx="980512" cy="9805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67AEB75-3C62-3E08-AAC4-B7BC5B822A58}"/>
              </a:ext>
            </a:extLst>
          </p:cNvPr>
          <p:cNvSpPr/>
          <p:nvPr/>
        </p:nvSpPr>
        <p:spPr>
          <a:xfrm>
            <a:off x="1961218" y="5932086"/>
            <a:ext cx="330506" cy="461665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CF3834-CD1B-EB95-36C0-596781DE89FE}"/>
              </a:ext>
            </a:extLst>
          </p:cNvPr>
          <p:cNvSpPr/>
          <p:nvPr/>
        </p:nvSpPr>
        <p:spPr>
          <a:xfrm>
            <a:off x="1868432" y="4240227"/>
            <a:ext cx="2015746" cy="589336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48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Graphs’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8568C-C7E6-47BF-A598-E0602032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131"/>
          </a:xfrm>
        </p:spPr>
        <p:txBody>
          <a:bodyPr>
            <a:spAutoFit/>
          </a:bodyPr>
          <a:lstStyle/>
          <a:p>
            <a:r>
              <a:rPr lang="en-US" sz="2800" dirty="0"/>
              <a:t>All computations must be frozen.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21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DD5A94-B539-4B1E-9BAD-5777E36C3A59}"/>
              </a:ext>
            </a:extLst>
          </p:cNvPr>
          <p:cNvSpPr txBox="1">
            <a:spLocks/>
          </p:cNvSpPr>
          <p:nvPr/>
        </p:nvSpPr>
        <p:spPr>
          <a:xfrm>
            <a:off x="838200" y="26935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Capture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F742DB-7B0B-BDC2-543D-A8D2DB983682}"/>
              </a:ext>
            </a:extLst>
          </p:cNvPr>
          <p:cNvSpPr txBox="1">
            <a:spLocks/>
          </p:cNvSpPr>
          <p:nvPr/>
        </p:nvSpPr>
        <p:spPr>
          <a:xfrm>
            <a:off x="1868431" y="3517467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D9DE76-011A-FD3A-CBC6-98E2FDFA9CC4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Replay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E23C334-398A-8721-569F-6E9C6EA5EA63}"/>
              </a:ext>
            </a:extLst>
          </p:cNvPr>
          <p:cNvSpPr txBox="1">
            <a:spLocks/>
          </p:cNvSpPr>
          <p:nvPr/>
        </p:nvSpPr>
        <p:spPr>
          <a:xfrm>
            <a:off x="7530138" y="3517467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24C73E2-37B9-4AD1-4DF6-68D68DF743A1}"/>
              </a:ext>
            </a:extLst>
          </p:cNvPr>
          <p:cNvSpPr txBox="1">
            <a:spLocks/>
          </p:cNvSpPr>
          <p:nvPr/>
        </p:nvSpPr>
        <p:spPr>
          <a:xfrm>
            <a:off x="6170612" y="506726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15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58A562CB-7759-B7FE-82B2-1922EAC0D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251332" y="4449451"/>
            <a:ext cx="577475" cy="5774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319E6A-640D-41A3-0570-115C457BEB3D}"/>
              </a:ext>
            </a:extLst>
          </p:cNvPr>
          <p:cNvCxnSpPr>
            <a:cxnSpLocks/>
          </p:cNvCxnSpPr>
          <p:nvPr/>
        </p:nvCxnSpPr>
        <p:spPr>
          <a:xfrm flipV="1">
            <a:off x="1499230" y="4960056"/>
            <a:ext cx="0" cy="613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22EFE0-CF36-245F-8BF2-85DEFD88DF3E}"/>
              </a:ext>
            </a:extLst>
          </p:cNvPr>
          <p:cNvCxnSpPr>
            <a:cxnSpLocks/>
          </p:cNvCxnSpPr>
          <p:nvPr/>
        </p:nvCxnSpPr>
        <p:spPr>
          <a:xfrm>
            <a:off x="1367738" y="548257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A08944-1A73-828B-C77E-8FAE4DEB33D1}"/>
              </a:ext>
            </a:extLst>
          </p:cNvPr>
          <p:cNvSpPr txBox="1"/>
          <p:nvPr/>
        </p:nvSpPr>
        <p:spPr>
          <a:xfrm>
            <a:off x="1499230" y="548798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73567B-9A4F-1730-657B-1A04D5D17B44}"/>
              </a:ext>
            </a:extLst>
          </p:cNvPr>
          <p:cNvCxnSpPr>
            <a:cxnSpLocks/>
          </p:cNvCxnSpPr>
          <p:nvPr/>
        </p:nvCxnSpPr>
        <p:spPr>
          <a:xfrm>
            <a:off x="1367738" y="5482571"/>
            <a:ext cx="409870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B8D1C0-6D22-0527-1D0C-432130D202E3}"/>
              </a:ext>
            </a:extLst>
          </p:cNvPr>
          <p:cNvSpPr txBox="1"/>
          <p:nvPr/>
        </p:nvSpPr>
        <p:spPr>
          <a:xfrm>
            <a:off x="1499230" y="5487988"/>
            <a:ext cx="254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Execution Timeline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BB2C5-6426-8E3C-6A8E-87391222B3AE}"/>
              </a:ext>
            </a:extLst>
          </p:cNvPr>
          <p:cNvSpPr/>
          <p:nvPr/>
        </p:nvSpPr>
        <p:spPr>
          <a:xfrm>
            <a:off x="2001324" y="5121450"/>
            <a:ext cx="693792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6A3276-CE73-C12A-AE4A-7723E1855047}"/>
              </a:ext>
            </a:extLst>
          </p:cNvPr>
          <p:cNvSpPr/>
          <p:nvPr/>
        </p:nvSpPr>
        <p:spPr>
          <a:xfrm>
            <a:off x="3096530" y="5121449"/>
            <a:ext cx="453874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A8E582-6756-BD04-0106-7CF9A4B76DEE}"/>
              </a:ext>
            </a:extLst>
          </p:cNvPr>
          <p:cNvSpPr/>
          <p:nvPr/>
        </p:nvSpPr>
        <p:spPr>
          <a:xfrm>
            <a:off x="3992764" y="5121448"/>
            <a:ext cx="607220" cy="265517"/>
          </a:xfrm>
          <a:prstGeom prst="rect">
            <a:avLst/>
          </a:prstGeom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Op3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00E067-10BC-0E31-A304-BA9C213485A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499230" y="5254209"/>
            <a:ext cx="502094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469C33-0BC2-31EB-E6D6-E8B007792E6E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2695116" y="5254208"/>
            <a:ext cx="401414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F8D756-E45B-DC88-7B59-58A39F00E4C8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3550404" y="5254207"/>
            <a:ext cx="442360" cy="1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424FFB19-FD6F-D8B5-D643-A5E13822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78" y="4875866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D2858996-9A33-2B2B-5729-6527F17C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83" y="4888409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Ice Cube Transparent PNG Clip Art Image | Ice png, Ice images, Ice drawing">
            <a:extLst>
              <a:ext uri="{FF2B5EF4-FFF2-40B4-BE49-F238E27FC236}">
                <a16:creationId xmlns:a16="http://schemas.microsoft.com/office/drawing/2014/main" id="{011ACF14-F08F-D617-6DAA-DB4DF35FD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8" y="4875866"/>
            <a:ext cx="762284" cy="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83B6AF-0F5F-2DA6-A716-3E838FAB9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324" y="6010519"/>
            <a:ext cx="876300" cy="304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8F43422-9605-EA8C-63A8-E1C613692988}"/>
              </a:ext>
            </a:extLst>
          </p:cNvPr>
          <p:cNvSpPr txBox="1"/>
          <p:nvPr/>
        </p:nvSpPr>
        <p:spPr>
          <a:xfrm>
            <a:off x="3096530" y="5932086"/>
            <a:ext cx="1373581" cy="46166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Constant.</a:t>
            </a:r>
          </a:p>
        </p:txBody>
      </p:sp>
      <p:pic>
        <p:nvPicPr>
          <p:cNvPr id="40" name="Graphic 39" descr="Arrow Rotate left">
            <a:extLst>
              <a:ext uri="{FF2B5EF4-FFF2-40B4-BE49-F238E27FC236}">
                <a16:creationId xmlns:a16="http://schemas.microsoft.com/office/drawing/2014/main" id="{994CA092-A54F-3491-7F8D-ACB06AE01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471964" flipH="1" flipV="1">
            <a:off x="1152405" y="5345136"/>
            <a:ext cx="980512" cy="9805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67AEB75-3C62-3E08-AAC4-B7BC5B822A58}"/>
              </a:ext>
            </a:extLst>
          </p:cNvPr>
          <p:cNvSpPr/>
          <p:nvPr/>
        </p:nvSpPr>
        <p:spPr>
          <a:xfrm>
            <a:off x="2649576" y="5932086"/>
            <a:ext cx="330506" cy="461665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E6D921-902B-44B2-6E19-A31AA5E90E02}"/>
              </a:ext>
            </a:extLst>
          </p:cNvPr>
          <p:cNvSpPr/>
          <p:nvPr/>
        </p:nvSpPr>
        <p:spPr>
          <a:xfrm>
            <a:off x="1868432" y="4240227"/>
            <a:ext cx="2015746" cy="589336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1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Graphs’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8568C-C7E6-47BF-A598-E0602032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6170"/>
          </a:xfrm>
        </p:spPr>
        <p:txBody>
          <a:bodyPr>
            <a:spAutoFit/>
          </a:bodyPr>
          <a:lstStyle/>
          <a:p>
            <a:r>
              <a:rPr lang="en-US" sz="2800" dirty="0"/>
              <a:t>All computations must be frozen.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en-US" sz="2800" dirty="0"/>
              <a:t> </a:t>
            </a:r>
          </a:p>
          <a:p>
            <a:r>
              <a:rPr lang="en-US" dirty="0"/>
              <a:t>Every CUDA graph’s creation consumes GPU memory.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22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DD5A94-B539-4B1E-9BAD-5777E36C3A59}"/>
              </a:ext>
            </a:extLst>
          </p:cNvPr>
          <p:cNvSpPr txBox="1">
            <a:spLocks/>
          </p:cNvSpPr>
          <p:nvPr/>
        </p:nvSpPr>
        <p:spPr>
          <a:xfrm>
            <a:off x="838200" y="26935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Capture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F742DB-7B0B-BDC2-543D-A8D2DB983682}"/>
              </a:ext>
            </a:extLst>
          </p:cNvPr>
          <p:cNvSpPr txBox="1">
            <a:spLocks/>
          </p:cNvSpPr>
          <p:nvPr/>
        </p:nvSpPr>
        <p:spPr>
          <a:xfrm>
            <a:off x="1868431" y="3517467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7D9DE76-011A-FD3A-CBC6-98E2FDFA9CC4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Replay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E23C334-398A-8721-569F-6E9C6EA5EA63}"/>
              </a:ext>
            </a:extLst>
          </p:cNvPr>
          <p:cNvSpPr txBox="1">
            <a:spLocks/>
          </p:cNvSpPr>
          <p:nvPr/>
        </p:nvSpPr>
        <p:spPr>
          <a:xfrm>
            <a:off x="7530138" y="3517467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pic>
        <p:nvPicPr>
          <p:cNvPr id="5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0EF6F81C-5B2E-E518-0081-F767A29C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00966" flipH="1">
            <a:off x="3766448" y="4445254"/>
            <a:ext cx="577475" cy="577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581BD2-E7CF-AE9A-6774-1CCC0DF4344E}"/>
              </a:ext>
            </a:extLst>
          </p:cNvPr>
          <p:cNvSpPr/>
          <p:nvPr/>
        </p:nvSpPr>
        <p:spPr>
          <a:xfrm>
            <a:off x="1868432" y="4240227"/>
            <a:ext cx="2015746" cy="259854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4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posed by CUDA Graphs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E6ED1-5585-C2FA-3D6F-100F4114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3188" cy="4351338"/>
          </a:xfrm>
        </p:spPr>
        <p:txBody>
          <a:bodyPr/>
          <a:lstStyle/>
          <a:p>
            <a:r>
              <a:rPr lang="en-US" dirty="0"/>
              <a:t>Implications: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Synthetic inputs are used as </a:t>
            </a:r>
            <a:r>
              <a:rPr lang="en-US" i="1" dirty="0"/>
              <a:t>placeholders</a:t>
            </a:r>
            <a:r>
              <a:rPr lang="en-US" dirty="0"/>
              <a:t> at capture time and populated with real input values at runtime.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23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4670E17-3EF7-CB9D-E90B-BB3FB9A163DD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Weaknesses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265F65-CB9D-F759-9E69-D978C1FA982B}"/>
              </a:ext>
            </a:extLst>
          </p:cNvPr>
          <p:cNvSpPr txBox="1">
            <a:spLocks/>
          </p:cNvSpPr>
          <p:nvPr/>
        </p:nvSpPr>
        <p:spPr>
          <a:xfrm>
            <a:off x="6170612" y="351746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All computations must be frozen.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r>
              <a:rPr lang="en-US" sz="2400" b="1" dirty="0"/>
              <a:t> </a:t>
            </a:r>
          </a:p>
          <a:p>
            <a:r>
              <a:rPr lang="en-US" sz="2400" dirty="0"/>
              <a:t>Every CUDA graph’s creation consumes GPU memory.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51E43F4A-BA0C-51F0-8B0F-EC4AA98557F1}"/>
              </a:ext>
            </a:extLst>
          </p:cNvPr>
          <p:cNvSpPr txBox="1">
            <a:spLocks/>
          </p:cNvSpPr>
          <p:nvPr/>
        </p:nvSpPr>
        <p:spPr>
          <a:xfrm>
            <a:off x="6170612" y="1417959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(A)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EA14F51-94B1-64BA-B586-89C06B1C2311}"/>
              </a:ext>
            </a:extLst>
          </p:cNvPr>
          <p:cNvSpPr txBox="1">
            <a:spLocks/>
          </p:cNvSpPr>
          <p:nvPr/>
        </p:nvSpPr>
        <p:spPr>
          <a:xfrm>
            <a:off x="9267935" y="1416301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41407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Wor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posed by CUDA Graphs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E6ED1-5585-C2FA-3D6F-100F4114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3188" cy="4351338"/>
          </a:xfrm>
        </p:spPr>
        <p:txBody>
          <a:bodyPr/>
          <a:lstStyle/>
          <a:p>
            <a:r>
              <a:rPr lang="en-US" dirty="0"/>
              <a:t>Implications: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Synthetic inputs are used as </a:t>
            </a:r>
            <a:r>
              <a:rPr lang="en-US" i="1" dirty="0">
                <a:highlight>
                  <a:srgbClr val="FFFF00"/>
                </a:highlight>
              </a:rPr>
              <a:t>placeholders</a:t>
            </a:r>
            <a:r>
              <a:rPr lang="en-US" dirty="0"/>
              <a:t> at capture time and populated with real input values at runtime.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24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4670E17-3EF7-CB9D-E90B-BB3FB9A163DD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Weaknesses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265F65-CB9D-F759-9E69-D978C1FA982B}"/>
              </a:ext>
            </a:extLst>
          </p:cNvPr>
          <p:cNvSpPr txBox="1">
            <a:spLocks/>
          </p:cNvSpPr>
          <p:nvPr/>
        </p:nvSpPr>
        <p:spPr>
          <a:xfrm>
            <a:off x="6170612" y="351746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All computations must be frozen.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r>
              <a:rPr lang="en-US" sz="2400" b="1" dirty="0"/>
              <a:t> </a:t>
            </a:r>
          </a:p>
          <a:p>
            <a:r>
              <a:rPr lang="en-US" sz="2400" dirty="0"/>
              <a:t>Every CUDA graph’s creation consumes GPU memory.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F2DF13-FA2C-B935-7D97-D759A71B0107}"/>
              </a:ext>
            </a:extLst>
          </p:cNvPr>
          <p:cNvSpPr/>
          <p:nvPr/>
        </p:nvSpPr>
        <p:spPr>
          <a:xfrm>
            <a:off x="1819428" y="2965074"/>
            <a:ext cx="1307013" cy="336677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51E43F4A-BA0C-51F0-8B0F-EC4AA98557F1}"/>
              </a:ext>
            </a:extLst>
          </p:cNvPr>
          <p:cNvSpPr txBox="1">
            <a:spLocks/>
          </p:cNvSpPr>
          <p:nvPr/>
        </p:nvSpPr>
        <p:spPr>
          <a:xfrm>
            <a:off x="6170612" y="1417959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EA14F51-94B1-64BA-B586-89C06B1C2311}"/>
              </a:ext>
            </a:extLst>
          </p:cNvPr>
          <p:cNvSpPr txBox="1">
            <a:spLocks/>
          </p:cNvSpPr>
          <p:nvPr/>
        </p:nvSpPr>
        <p:spPr>
          <a:xfrm>
            <a:off x="9267935" y="1416301"/>
            <a:ext cx="2464136" cy="101361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53868-EEC3-D5C0-A6DB-AB58B2D6741A}"/>
              </a:ext>
            </a:extLst>
          </p:cNvPr>
          <p:cNvSpPr/>
          <p:nvPr/>
        </p:nvSpPr>
        <p:spPr>
          <a:xfrm>
            <a:off x="9335417" y="1722728"/>
            <a:ext cx="2025107" cy="336677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A262AD8-FE3C-85D8-05A1-FF5D4EC940A9}"/>
              </a:ext>
            </a:extLst>
          </p:cNvPr>
          <p:cNvSpPr/>
          <p:nvPr/>
        </p:nvSpPr>
        <p:spPr>
          <a:xfrm>
            <a:off x="1354752" y="3388656"/>
            <a:ext cx="566280" cy="670369"/>
          </a:xfrm>
          <a:prstGeom prst="downArrow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2D67C-DB5B-ADDC-8F9A-65B5AC29B9D5}"/>
              </a:ext>
            </a:extLst>
          </p:cNvPr>
          <p:cNvSpPr txBox="1"/>
          <p:nvPr/>
        </p:nvSpPr>
        <p:spPr>
          <a:xfrm>
            <a:off x="838200" y="4145930"/>
            <a:ext cx="3985515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Significant runtime overheads </a:t>
            </a:r>
            <a:br>
              <a:rPr lang="en-US" sz="2400" dirty="0"/>
            </a:br>
            <a:r>
              <a:rPr lang="en-US" sz="2400" dirty="0"/>
              <a:t>(up to </a:t>
            </a:r>
            <a:r>
              <a:rPr lang="en-US" sz="2400" b="1" dirty="0"/>
              <a:t>13%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07466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posed by CUDA Graphs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E6ED1-5585-C2FA-3D6F-100F4114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3188" cy="4351338"/>
          </a:xfrm>
        </p:spPr>
        <p:txBody>
          <a:bodyPr/>
          <a:lstStyle/>
          <a:p>
            <a:r>
              <a:rPr lang="en-US" dirty="0"/>
              <a:t>Implications: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Synthetic inputs are used as </a:t>
            </a:r>
            <a:r>
              <a:rPr lang="en-US" i="1" dirty="0"/>
              <a:t>placeholders</a:t>
            </a:r>
            <a:r>
              <a:rPr lang="en-US" dirty="0"/>
              <a:t> at capture time and populated with real input values at runtime.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 efficiently execute dynamic-shape workloads, all possible shapes have to be captured.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25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4670E17-3EF7-CB9D-E90B-BB3FB9A163DD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Weaknesses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265F65-CB9D-F759-9E69-D978C1FA982B}"/>
              </a:ext>
            </a:extLst>
          </p:cNvPr>
          <p:cNvSpPr txBox="1">
            <a:spLocks/>
          </p:cNvSpPr>
          <p:nvPr/>
        </p:nvSpPr>
        <p:spPr>
          <a:xfrm>
            <a:off x="6170612" y="351746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All computations must be frozen.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r>
              <a:rPr lang="en-US" sz="2400" b="1" dirty="0"/>
              <a:t> </a:t>
            </a:r>
          </a:p>
          <a:p>
            <a:r>
              <a:rPr lang="en-US" sz="2400" dirty="0"/>
              <a:t>Every CUDA graph’s creation consumes GPU memory.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51E43F4A-BA0C-51F0-8B0F-EC4AA98557F1}"/>
              </a:ext>
            </a:extLst>
          </p:cNvPr>
          <p:cNvSpPr txBox="1">
            <a:spLocks/>
          </p:cNvSpPr>
          <p:nvPr/>
        </p:nvSpPr>
        <p:spPr>
          <a:xfrm>
            <a:off x="6170612" y="1417959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EA14F51-94B1-64BA-B586-89C06B1C2311}"/>
              </a:ext>
            </a:extLst>
          </p:cNvPr>
          <p:cNvSpPr txBox="1">
            <a:spLocks/>
          </p:cNvSpPr>
          <p:nvPr/>
        </p:nvSpPr>
        <p:spPr>
          <a:xfrm>
            <a:off x="9267935" y="1416301"/>
            <a:ext cx="2464136" cy="101361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D0CB2-DCF6-CB4A-B159-8074806BD049}"/>
              </a:ext>
            </a:extLst>
          </p:cNvPr>
          <p:cNvSpPr/>
          <p:nvPr/>
        </p:nvSpPr>
        <p:spPr>
          <a:xfrm>
            <a:off x="6441200" y="4335250"/>
            <a:ext cx="3064096" cy="336677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DE1746BB-233A-3D7B-B858-1060D05F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6333" y="3945813"/>
            <a:ext cx="457200" cy="457200"/>
          </a:xfrm>
          <a:prstGeom prst="rect">
            <a:avLst/>
          </a:prstGeom>
        </p:spPr>
      </p:pic>
      <p:sp>
        <p:nvSpPr>
          <p:cNvPr id="13" name="Equal 12">
            <a:extLst>
              <a:ext uri="{FF2B5EF4-FFF2-40B4-BE49-F238E27FC236}">
                <a16:creationId xmlns:a16="http://schemas.microsoft.com/office/drawing/2014/main" id="{2E4431ED-031F-6079-9BDD-D53842DC9415}"/>
              </a:ext>
            </a:extLst>
          </p:cNvPr>
          <p:cNvSpPr/>
          <p:nvPr/>
        </p:nvSpPr>
        <p:spPr>
          <a:xfrm rot="5400000">
            <a:off x="5742485" y="4577456"/>
            <a:ext cx="384896" cy="312149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33977-FA1C-2F66-8B3C-DDC2E3BBFD71}"/>
              </a:ext>
            </a:extLst>
          </p:cNvPr>
          <p:cNvSpPr/>
          <p:nvPr/>
        </p:nvSpPr>
        <p:spPr>
          <a:xfrm>
            <a:off x="4034118" y="4006075"/>
            <a:ext cx="356342" cy="336677"/>
          </a:xfrm>
          <a:prstGeom prst="rect">
            <a:avLst/>
          </a:pr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7714BB-4BB5-5525-3FC8-7389599063F2}"/>
              </a:ext>
            </a:extLst>
          </p:cNvPr>
          <p:cNvSpPr txBox="1"/>
          <p:nvPr/>
        </p:nvSpPr>
        <p:spPr>
          <a:xfrm>
            <a:off x="2938857" y="5064049"/>
            <a:ext cx="599215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Huge GPU memory consumption (</a:t>
            </a:r>
            <a:r>
              <a:rPr lang="en-US" sz="2400" b="1" dirty="0"/>
              <a:t>20-100 GB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39366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posed by CUDA Graphs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E6ED1-5585-C2FA-3D6F-100F4114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3188" cy="4351338"/>
          </a:xfrm>
        </p:spPr>
        <p:txBody>
          <a:bodyPr/>
          <a:lstStyle/>
          <a:p>
            <a:r>
              <a:rPr lang="en-US" dirty="0"/>
              <a:t>Implications: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Synthetic inputs are used as </a:t>
            </a:r>
            <a:r>
              <a:rPr lang="en-US" i="1" dirty="0"/>
              <a:t>placeholders</a:t>
            </a:r>
            <a:r>
              <a:rPr lang="en-US" dirty="0"/>
              <a:t> at capture time and populated with real input values at runtime.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 efficiently execute dynamic-shape workloads, all possible shapes have to be captured.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Cannot handle data-dependent control flows.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26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4670E17-3EF7-CB9D-E90B-BB3FB9A163DD}"/>
              </a:ext>
            </a:extLst>
          </p:cNvPr>
          <p:cNvSpPr txBox="1">
            <a:spLocks/>
          </p:cNvSpPr>
          <p:nvPr/>
        </p:nvSpPr>
        <p:spPr>
          <a:xfrm>
            <a:off x="6170612" y="26935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Weaknesses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265F65-CB9D-F759-9E69-D978C1FA982B}"/>
              </a:ext>
            </a:extLst>
          </p:cNvPr>
          <p:cNvSpPr txBox="1">
            <a:spLocks/>
          </p:cNvSpPr>
          <p:nvPr/>
        </p:nvSpPr>
        <p:spPr>
          <a:xfrm>
            <a:off x="6170612" y="3517467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All computations must be frozen.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r>
              <a:rPr lang="en-US" sz="2400" b="1" dirty="0"/>
              <a:t> </a:t>
            </a:r>
          </a:p>
          <a:p>
            <a:r>
              <a:rPr lang="en-US" sz="2400" dirty="0"/>
              <a:t>Every CUDA graph’s creation consumes GPU memory.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51E43F4A-BA0C-51F0-8B0F-EC4AA98557F1}"/>
              </a:ext>
            </a:extLst>
          </p:cNvPr>
          <p:cNvSpPr txBox="1">
            <a:spLocks/>
          </p:cNvSpPr>
          <p:nvPr/>
        </p:nvSpPr>
        <p:spPr>
          <a:xfrm>
            <a:off x="6170612" y="1417959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EA14F51-94B1-64BA-B586-89C06B1C2311}"/>
              </a:ext>
            </a:extLst>
          </p:cNvPr>
          <p:cNvSpPr txBox="1">
            <a:spLocks/>
          </p:cNvSpPr>
          <p:nvPr/>
        </p:nvSpPr>
        <p:spPr>
          <a:xfrm>
            <a:off x="9267935" y="1416301"/>
            <a:ext cx="2464136" cy="101361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1515459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74AD-2107-DA9E-F851-7C791A1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posed by CUDA Graphs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995F03-061C-05DD-9B29-7101B9BFB6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CUDA Graphs’ Challenges: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Data movements into placeholders incur significant runtime overheads.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Huge GPU memory consumption to efficiently execute dynamic-shape workloads.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support for data-dependent control flows.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11AE8-19F7-BDB5-8FF6-47E933DEC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, a graph compiler that addresses those challenges with: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7B120-5B63-5FE3-11AB-96F895A8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8E6BB-6415-B830-B2C9-FFB9FF0C2288}"/>
              </a:ext>
            </a:extLst>
          </p:cNvPr>
          <p:cNvSpPr txBox="1"/>
          <p:nvPr/>
        </p:nvSpPr>
        <p:spPr>
          <a:xfrm>
            <a:off x="6172197" y="395633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 Metadata Compression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D202B-21D1-CE76-9FAB-FAD1B39CE001}"/>
              </a:ext>
            </a:extLst>
          </p:cNvPr>
          <p:cNvSpPr txBox="1"/>
          <p:nvPr/>
        </p:nvSpPr>
        <p:spPr>
          <a:xfrm>
            <a:off x="6172197" y="4665054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49B79-1EB9-FEC9-776D-BA3D1B43CB83}"/>
              </a:ext>
            </a:extLst>
          </p:cNvPr>
          <p:cNvSpPr txBox="1"/>
          <p:nvPr/>
        </p:nvSpPr>
        <p:spPr>
          <a:xfrm>
            <a:off x="6172197" y="2896088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</p:spTree>
    <p:extLst>
      <p:ext uri="{BB962C8B-B14F-4D97-AF65-F5344CB8AC3E}">
        <p14:creationId xmlns:p14="http://schemas.microsoft.com/office/powerpoint/2010/main" val="1524795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340-94CF-96CB-FE84-F073DA45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AF77-3221-BE59-7859-EFAC175E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145-E027-4F14-BAE0-C645F003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28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92DC17-430E-1DC8-C0B7-9DC5A93FF45E}"/>
              </a:ext>
            </a:extLst>
          </p:cNvPr>
          <p:cNvSpPr/>
          <p:nvPr/>
        </p:nvSpPr>
        <p:spPr>
          <a:xfrm>
            <a:off x="838200" y="182562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34316-00F5-D7EE-6785-60AD9BCF8DD7}"/>
              </a:ext>
            </a:extLst>
          </p:cNvPr>
          <p:cNvSpPr/>
          <p:nvPr/>
        </p:nvSpPr>
        <p:spPr>
          <a:xfrm>
            <a:off x="838200" y="303374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8C63BD-13DF-20D8-30FB-6786990673B1}"/>
              </a:ext>
            </a:extLst>
          </p:cNvPr>
          <p:cNvSpPr/>
          <p:nvPr/>
        </p:nvSpPr>
        <p:spPr>
          <a:xfrm>
            <a:off x="838200" y="424186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Key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10D18-2F02-2CAC-3A96-0B6375D8D3B9}"/>
              </a:ext>
            </a:extLst>
          </p:cNvPr>
          <p:cNvSpPr/>
          <p:nvPr/>
        </p:nvSpPr>
        <p:spPr>
          <a:xfrm>
            <a:off x="838200" y="5449986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09666-5EBC-A727-5E08-01E6773B7F5B}"/>
              </a:ext>
            </a:extLst>
          </p:cNvPr>
          <p:cNvSpPr txBox="1"/>
          <p:nvPr/>
        </p:nvSpPr>
        <p:spPr>
          <a:xfrm>
            <a:off x="3229268" y="1927503"/>
            <a:ext cx="368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CUDA graphs?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FE324-CF2D-7DB5-FB11-563301B57A68}"/>
              </a:ext>
            </a:extLst>
          </p:cNvPr>
          <p:cNvSpPr txBox="1"/>
          <p:nvPr/>
        </p:nvSpPr>
        <p:spPr>
          <a:xfrm>
            <a:off x="3229268" y="3135622"/>
            <a:ext cx="332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using CUDA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BA2D3-850A-E4FE-01EE-1093E99E33BF}"/>
              </a:ext>
            </a:extLst>
          </p:cNvPr>
          <p:cNvSpPr txBox="1"/>
          <p:nvPr/>
        </p:nvSpPr>
        <p:spPr>
          <a:xfrm>
            <a:off x="3229268" y="4343743"/>
            <a:ext cx="581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of Grape</a:t>
            </a:r>
            <a:r>
              <a:rPr lang="en-US" sz="2800" dirty="0">
                <a:solidFill>
                  <a:srgbClr val="0000FF"/>
                </a:solidFill>
                <a:ea typeface="BM JUA OTF" panose="02020603020101020101" pitchFamily="18" charset="-127"/>
              </a:rPr>
              <a:t>🍇 to resolve these challenges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9920-E1E0-E773-1B4F-0A090D9FEB9C}"/>
              </a:ext>
            </a:extLst>
          </p:cNvPr>
          <p:cNvSpPr txBox="1"/>
          <p:nvPr/>
        </p:nvSpPr>
        <p:spPr>
          <a:xfrm>
            <a:off x="3229268" y="5551864"/>
            <a:ext cx="446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BM JUA OTF" panose="02020603020101020101" pitchFamily="18" charset="-127"/>
              </a:rPr>
              <a:t>on state-of-the-art workloads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500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CF142-496B-590A-E97A-64166C105B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B914CE1-C99C-6B57-57B9-01DC4FC643BE}"/>
              </a:ext>
            </a:extLst>
          </p:cNvPr>
          <p:cNvSpPr txBox="1">
            <a:spLocks/>
          </p:cNvSpPr>
          <p:nvPr/>
        </p:nvSpPr>
        <p:spPr>
          <a:xfrm>
            <a:off x="6172200" y="276522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5D4F6-AD04-A201-1604-B599D36C5F0C}"/>
              </a:ext>
            </a:extLst>
          </p:cNvPr>
          <p:cNvSpPr txBox="1"/>
          <p:nvPr/>
        </p:nvSpPr>
        <p:spPr>
          <a:xfrm>
            <a:off x="6172200" y="2426675"/>
            <a:ext cx="6094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</p:spTree>
    <p:extLst>
      <p:ext uri="{BB962C8B-B14F-4D97-AF65-F5344CB8AC3E}">
        <p14:creationId xmlns:p14="http://schemas.microsoft.com/office/powerpoint/2010/main" val="317854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340-94CF-96CB-FE84-F073DA45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AF77-3221-BE59-7859-EFAC175E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145-E027-4F14-BAE0-C645F003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92DC17-430E-1DC8-C0B7-9DC5A93FF45E}"/>
              </a:ext>
            </a:extLst>
          </p:cNvPr>
          <p:cNvSpPr/>
          <p:nvPr/>
        </p:nvSpPr>
        <p:spPr>
          <a:xfrm>
            <a:off x="838200" y="182562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34316-00F5-D7EE-6785-60AD9BCF8DD7}"/>
              </a:ext>
            </a:extLst>
          </p:cNvPr>
          <p:cNvSpPr/>
          <p:nvPr/>
        </p:nvSpPr>
        <p:spPr>
          <a:xfrm>
            <a:off x="838200" y="303374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8C63BD-13DF-20D8-30FB-6786990673B1}"/>
              </a:ext>
            </a:extLst>
          </p:cNvPr>
          <p:cNvSpPr/>
          <p:nvPr/>
        </p:nvSpPr>
        <p:spPr>
          <a:xfrm>
            <a:off x="838200" y="424186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Key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10D18-2F02-2CAC-3A96-0B6375D8D3B9}"/>
              </a:ext>
            </a:extLst>
          </p:cNvPr>
          <p:cNvSpPr/>
          <p:nvPr/>
        </p:nvSpPr>
        <p:spPr>
          <a:xfrm>
            <a:off x="838200" y="5449986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09666-5EBC-A727-5E08-01E6773B7F5B}"/>
              </a:ext>
            </a:extLst>
          </p:cNvPr>
          <p:cNvSpPr txBox="1"/>
          <p:nvPr/>
        </p:nvSpPr>
        <p:spPr>
          <a:xfrm>
            <a:off x="3229268" y="1927503"/>
            <a:ext cx="368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CUDA graphs?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FE324-CF2D-7DB5-FB11-563301B57A68}"/>
              </a:ext>
            </a:extLst>
          </p:cNvPr>
          <p:cNvSpPr txBox="1"/>
          <p:nvPr/>
        </p:nvSpPr>
        <p:spPr>
          <a:xfrm>
            <a:off x="3229268" y="3135622"/>
            <a:ext cx="332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using CUDA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BA2D3-850A-E4FE-01EE-1093E99E33BF}"/>
              </a:ext>
            </a:extLst>
          </p:cNvPr>
          <p:cNvSpPr txBox="1"/>
          <p:nvPr/>
        </p:nvSpPr>
        <p:spPr>
          <a:xfrm>
            <a:off x="3229268" y="4343743"/>
            <a:ext cx="581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Grape</a:t>
            </a:r>
            <a:r>
              <a:rPr lang="en-US" sz="2800" dirty="0">
                <a:ea typeface="BM JUA OTF" panose="02020603020101020101" pitchFamily="18" charset="-127"/>
              </a:rPr>
              <a:t>🍇 to resolve these challenges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9920-E1E0-E773-1B4F-0A090D9FEB9C}"/>
              </a:ext>
            </a:extLst>
          </p:cNvPr>
          <p:cNvSpPr txBox="1"/>
          <p:nvPr/>
        </p:nvSpPr>
        <p:spPr>
          <a:xfrm>
            <a:off x="3229268" y="5551864"/>
            <a:ext cx="446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BM JUA OTF" panose="02020603020101020101" pitchFamily="18" charset="-127"/>
              </a:rPr>
              <a:t>on state-of-the-art workloads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03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15C3A4-419B-5BDE-9609-14CAB59547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780B-B8FA-CF57-159C-4902DF450ABA}"/>
              </a:ext>
            </a:extLst>
          </p:cNvPr>
          <p:cNvSpPr/>
          <p:nvPr/>
        </p:nvSpPr>
        <p:spPr>
          <a:xfrm>
            <a:off x="1595310" y="2716408"/>
            <a:ext cx="2122801" cy="33667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08330D-E205-A7E7-ACC7-FFE7775B57EB}"/>
              </a:ext>
            </a:extLst>
          </p:cNvPr>
          <p:cNvCxnSpPr>
            <a:cxnSpLocks/>
          </p:cNvCxnSpPr>
          <p:nvPr/>
        </p:nvCxnSpPr>
        <p:spPr>
          <a:xfrm>
            <a:off x="6333565" y="2150731"/>
            <a:ext cx="0" cy="88890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A4BEE-C5FB-5311-2F72-416565AA6ABD}"/>
              </a:ext>
            </a:extLst>
          </p:cNvPr>
          <p:cNvSpPr txBox="1"/>
          <p:nvPr/>
        </p:nvSpPr>
        <p:spPr>
          <a:xfrm>
            <a:off x="6333565" y="236435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 an alias of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pic>
        <p:nvPicPr>
          <p:cNvPr id="9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454D714B-BD4E-D413-FD72-A0342166D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740174" y="1725669"/>
            <a:ext cx="577475" cy="5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C0771C6-EA68-CFC8-952E-7D8CD70D8A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780B-B8FA-CF57-159C-4902DF450ABA}"/>
              </a:ext>
            </a:extLst>
          </p:cNvPr>
          <p:cNvSpPr/>
          <p:nvPr/>
        </p:nvSpPr>
        <p:spPr>
          <a:xfrm>
            <a:off x="1595310" y="2716408"/>
            <a:ext cx="2122801" cy="33667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08330D-E205-A7E7-ACC7-FFE7775B57EB}"/>
              </a:ext>
            </a:extLst>
          </p:cNvPr>
          <p:cNvCxnSpPr>
            <a:cxnSpLocks/>
          </p:cNvCxnSpPr>
          <p:nvPr/>
        </p:nvCxnSpPr>
        <p:spPr>
          <a:xfrm>
            <a:off x="6333565" y="2150731"/>
            <a:ext cx="0" cy="88890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A4BEE-C5FB-5311-2F72-416565AA6ABD}"/>
              </a:ext>
            </a:extLst>
          </p:cNvPr>
          <p:cNvSpPr txBox="1"/>
          <p:nvPr/>
        </p:nvSpPr>
        <p:spPr>
          <a:xfrm>
            <a:off x="6333565" y="236435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 an alias of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BD9EA4EF-F21C-7B1E-7CBC-6C20C6267501}"/>
              </a:ext>
            </a:extLst>
          </p:cNvPr>
          <p:cNvSpPr/>
          <p:nvPr/>
        </p:nvSpPr>
        <p:spPr>
          <a:xfrm>
            <a:off x="2567936" y="3864413"/>
            <a:ext cx="3682204" cy="1264980"/>
          </a:xfrm>
          <a:prstGeom prst="cloudCallout">
            <a:avLst>
              <a:gd name="adj1" fmla="val -58289"/>
              <a:gd name="adj2" fmla="val -73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foo.py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+42 yields</a:t>
            </a:r>
            <a:b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’s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aliases.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9E943C-19E0-C1B8-B3B5-69832E4340CC}"/>
              </a:ext>
            </a:extLst>
          </p:cNvPr>
          <p:cNvGrpSpPr/>
          <p:nvPr/>
        </p:nvGrpSpPr>
        <p:grpSpPr>
          <a:xfrm>
            <a:off x="838200" y="3747639"/>
            <a:ext cx="1771639" cy="2005496"/>
            <a:chOff x="3207268" y="4751100"/>
            <a:chExt cx="1771639" cy="2005496"/>
          </a:xfrm>
        </p:grpSpPr>
        <p:pic>
          <p:nvPicPr>
            <p:cNvPr id="23558" name="Picture 6" descr="小肥柴小肥柴的微博_微博">
              <a:extLst>
                <a:ext uri="{FF2B5EF4-FFF2-40B4-BE49-F238E27FC236}">
                  <a16:creationId xmlns:a16="http://schemas.microsoft.com/office/drawing/2014/main" id="{5066B135-4281-68D4-14D4-779985703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78" b="97333" l="9778" r="89778">
                          <a14:foregroundMark x1="39111" y1="42667" x2="39111" y2="49333"/>
                          <a14:foregroundMark x1="35556" y1="90222" x2="37778" y2="97333"/>
                          <a14:foregroundMark x1="66222" y1="41778" x2="65333" y2="4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394" y="4751100"/>
              <a:ext cx="1051389" cy="105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5D4A8F-29DA-79C4-44F1-6E5D66DA1BA5}"/>
                </a:ext>
              </a:extLst>
            </p:cNvPr>
            <p:cNvSpPr txBox="1"/>
            <p:nvPr/>
          </p:nvSpPr>
          <p:spPr>
            <a:xfrm>
              <a:off x="3207268" y="5802489"/>
              <a:ext cx="17716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Comic Sans MS" panose="030F0902030302020204" pitchFamily="66" charset="0"/>
                </a:rPr>
                <a:t>Alias </a:t>
              </a:r>
              <a:br>
                <a:rPr lang="en-US" sz="2800" dirty="0">
                  <a:latin typeface="Comic Sans MS" panose="030F0902030302020204" pitchFamily="66" charset="0"/>
                </a:rPr>
              </a:br>
              <a:r>
                <a:rPr lang="en-US" sz="2800" dirty="0">
                  <a:latin typeface="Comic Sans MS" panose="030F0902030302020204" pitchFamily="66" charset="0"/>
                </a:rPr>
                <a:t>Predictor</a:t>
              </a:r>
            </a:p>
          </p:txBody>
        </p:sp>
      </p:grpSp>
      <p:pic>
        <p:nvPicPr>
          <p:cNvPr id="7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A8EBB3A7-37B3-45CC-2F73-E0D25740F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73751" y="2977214"/>
            <a:ext cx="577475" cy="5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780B-B8FA-CF57-159C-4902DF450ABA}"/>
              </a:ext>
            </a:extLst>
          </p:cNvPr>
          <p:cNvSpPr/>
          <p:nvPr/>
        </p:nvSpPr>
        <p:spPr>
          <a:xfrm>
            <a:off x="1595310" y="2716408"/>
            <a:ext cx="2122801" cy="33667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08330D-E205-A7E7-ACC7-FFE7775B57EB}"/>
              </a:ext>
            </a:extLst>
          </p:cNvPr>
          <p:cNvCxnSpPr>
            <a:cxnSpLocks/>
          </p:cNvCxnSpPr>
          <p:nvPr/>
        </p:nvCxnSpPr>
        <p:spPr>
          <a:xfrm>
            <a:off x="6333565" y="2150731"/>
            <a:ext cx="0" cy="88890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A4BEE-C5FB-5311-2F72-416565AA6ABD}"/>
              </a:ext>
            </a:extLst>
          </p:cNvPr>
          <p:cNvSpPr txBox="1"/>
          <p:nvPr/>
        </p:nvSpPr>
        <p:spPr>
          <a:xfrm>
            <a:off x="6333565" y="236435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 an alias of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BD9EA4EF-F21C-7B1E-7CBC-6C20C6267501}"/>
              </a:ext>
            </a:extLst>
          </p:cNvPr>
          <p:cNvSpPr/>
          <p:nvPr/>
        </p:nvSpPr>
        <p:spPr>
          <a:xfrm>
            <a:off x="2567936" y="3864413"/>
            <a:ext cx="3682204" cy="1264980"/>
          </a:xfrm>
          <a:prstGeom prst="cloudCallout">
            <a:avLst>
              <a:gd name="adj1" fmla="val -58289"/>
              <a:gd name="adj2" fmla="val -73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foo.py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+42 yields</a:t>
            </a:r>
            <a:b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’s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aliases.</a:t>
            </a:r>
          </a:p>
        </p:txBody>
      </p:sp>
      <p:pic>
        <p:nvPicPr>
          <p:cNvPr id="40" name="Content Placeholder 39" descr="Line arrow: Vertical U-turn with solid fill">
            <a:extLst>
              <a:ext uri="{FF2B5EF4-FFF2-40B4-BE49-F238E27FC236}">
                <a16:creationId xmlns:a16="http://schemas.microsoft.com/office/drawing/2014/main" id="{7C5F2939-22BA-E55F-C21F-3A8969D726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848239" y="1267829"/>
            <a:ext cx="828621" cy="914400"/>
          </a:xfrm>
        </p:spPr>
      </p:pic>
      <p:pic>
        <p:nvPicPr>
          <p:cNvPr id="42" name="Graphic 41" descr="Arrow Down with solid fill">
            <a:extLst>
              <a:ext uri="{FF2B5EF4-FFF2-40B4-BE49-F238E27FC236}">
                <a16:creationId xmlns:a16="http://schemas.microsoft.com/office/drawing/2014/main" id="{CDF21486-77CF-D187-7900-BA585D35E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652856" y="2004148"/>
            <a:ext cx="828623" cy="914400"/>
          </a:xfrm>
          <a:prstGeom prst="rect">
            <a:avLst/>
          </a:prstGeom>
        </p:spPr>
      </p:pic>
      <p:pic>
        <p:nvPicPr>
          <p:cNvPr id="45" name="Graphic 44" descr="Line arrow: Horizontal U-turn with solid fill">
            <a:extLst>
              <a:ext uri="{FF2B5EF4-FFF2-40B4-BE49-F238E27FC236}">
                <a16:creationId xmlns:a16="http://schemas.microsoft.com/office/drawing/2014/main" id="{830AEA71-6BAB-6515-1863-3FD6128E1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V="1">
            <a:off x="5683319" y="3640509"/>
            <a:ext cx="914400" cy="828624"/>
          </a:xfrm>
          <a:prstGeom prst="rect">
            <a:avLst/>
          </a:prstGeom>
        </p:spPr>
      </p:pic>
      <p:pic>
        <p:nvPicPr>
          <p:cNvPr id="46" name="Graphic 45" descr="Arrow Down with solid fill">
            <a:extLst>
              <a:ext uri="{FF2B5EF4-FFF2-40B4-BE49-F238E27FC236}">
                <a16:creationId xmlns:a16="http://schemas.microsoft.com/office/drawing/2014/main" id="{C2E48B13-B1C0-DCF7-359D-72B825023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649589" y="2808752"/>
            <a:ext cx="828623" cy="914400"/>
          </a:xfrm>
          <a:prstGeom prst="rect">
            <a:avLst/>
          </a:prstGeom>
        </p:spPr>
      </p:pic>
      <p:pic>
        <p:nvPicPr>
          <p:cNvPr id="17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F4646EFA-837F-3B05-FC54-4AF79DE21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740174" y="1725669"/>
            <a:ext cx="577475" cy="5774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237BC7-DBA3-5F38-6005-6503C5FD69CD}"/>
              </a:ext>
            </a:extLst>
          </p:cNvPr>
          <p:cNvGrpSpPr/>
          <p:nvPr/>
        </p:nvGrpSpPr>
        <p:grpSpPr>
          <a:xfrm>
            <a:off x="838200" y="3747639"/>
            <a:ext cx="1771639" cy="2005496"/>
            <a:chOff x="3207268" y="4751100"/>
            <a:chExt cx="1771639" cy="2005496"/>
          </a:xfrm>
        </p:grpSpPr>
        <p:pic>
          <p:nvPicPr>
            <p:cNvPr id="27" name="Picture 6" descr="小肥柴小肥柴的微博_微博">
              <a:extLst>
                <a:ext uri="{FF2B5EF4-FFF2-40B4-BE49-F238E27FC236}">
                  <a16:creationId xmlns:a16="http://schemas.microsoft.com/office/drawing/2014/main" id="{68BAA755-F97C-EB7E-3107-ED507AFCF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97333" l="9778" r="89778">
                          <a14:foregroundMark x1="39111" y1="42667" x2="39111" y2="49333"/>
                          <a14:foregroundMark x1="35556" y1="90222" x2="37778" y2="97333"/>
                          <a14:foregroundMark x1="66222" y1="41778" x2="65333" y2="4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394" y="4751100"/>
              <a:ext cx="1051389" cy="105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8210DF-7AC9-6B52-9644-A3937837D500}"/>
                </a:ext>
              </a:extLst>
            </p:cNvPr>
            <p:cNvSpPr txBox="1"/>
            <p:nvPr/>
          </p:nvSpPr>
          <p:spPr>
            <a:xfrm>
              <a:off x="3207268" y="5802489"/>
              <a:ext cx="17716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Comic Sans MS" panose="030F0902030302020204" pitchFamily="66" charset="0"/>
                </a:rPr>
                <a:t>Alias </a:t>
              </a:r>
              <a:br>
                <a:rPr lang="en-US" sz="2800" dirty="0">
                  <a:latin typeface="Comic Sans MS" panose="030F0902030302020204" pitchFamily="66" charset="0"/>
                </a:rPr>
              </a:br>
              <a:r>
                <a:rPr lang="en-US" sz="2800" dirty="0">
                  <a:latin typeface="Comic Sans MS" panose="030F0902030302020204" pitchFamily="66" charset="0"/>
                </a:rPr>
                <a:t>Predictor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60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80A5C91-39C2-3E7E-82D2-704348C7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24" y="3747638"/>
            <a:ext cx="1051389" cy="10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780B-B8FA-CF57-159C-4902DF450ABA}"/>
              </a:ext>
            </a:extLst>
          </p:cNvPr>
          <p:cNvSpPr/>
          <p:nvPr/>
        </p:nvSpPr>
        <p:spPr>
          <a:xfrm>
            <a:off x="1595310" y="2716408"/>
            <a:ext cx="2122801" cy="33667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08330D-E205-A7E7-ACC7-FFE7775B57EB}"/>
              </a:ext>
            </a:extLst>
          </p:cNvPr>
          <p:cNvCxnSpPr>
            <a:cxnSpLocks/>
          </p:cNvCxnSpPr>
          <p:nvPr/>
        </p:nvCxnSpPr>
        <p:spPr>
          <a:xfrm>
            <a:off x="6333565" y="2150731"/>
            <a:ext cx="0" cy="88890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A4BEE-C5FB-5311-2F72-416565AA6ABD}"/>
              </a:ext>
            </a:extLst>
          </p:cNvPr>
          <p:cNvSpPr txBox="1"/>
          <p:nvPr/>
        </p:nvSpPr>
        <p:spPr>
          <a:xfrm>
            <a:off x="6333565" y="236435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 an alias of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BD9EA4EF-F21C-7B1E-7CBC-6C20C6267501}"/>
              </a:ext>
            </a:extLst>
          </p:cNvPr>
          <p:cNvSpPr/>
          <p:nvPr/>
        </p:nvSpPr>
        <p:spPr>
          <a:xfrm>
            <a:off x="2567936" y="3864413"/>
            <a:ext cx="3682204" cy="1264980"/>
          </a:xfrm>
          <a:prstGeom prst="cloudCallout">
            <a:avLst>
              <a:gd name="adj1" fmla="val -58289"/>
              <a:gd name="adj2" fmla="val -73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foo.py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+42 yields</a:t>
            </a:r>
            <a:b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’s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aliases.</a:t>
            </a:r>
          </a:p>
        </p:txBody>
      </p:sp>
      <p:pic>
        <p:nvPicPr>
          <p:cNvPr id="40" name="Content Placeholder 39" descr="Line arrow: Vertical U-turn with solid fill">
            <a:extLst>
              <a:ext uri="{FF2B5EF4-FFF2-40B4-BE49-F238E27FC236}">
                <a16:creationId xmlns:a16="http://schemas.microsoft.com/office/drawing/2014/main" id="{7C5F2939-22BA-E55F-C21F-3A8969D726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848239" y="1267829"/>
            <a:ext cx="828621" cy="914400"/>
          </a:xfrm>
        </p:spPr>
      </p:pic>
      <p:pic>
        <p:nvPicPr>
          <p:cNvPr id="42" name="Graphic 41" descr="Arrow Down with solid fill">
            <a:extLst>
              <a:ext uri="{FF2B5EF4-FFF2-40B4-BE49-F238E27FC236}">
                <a16:creationId xmlns:a16="http://schemas.microsoft.com/office/drawing/2014/main" id="{CDF21486-77CF-D187-7900-BA585D35E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5652856" y="2004148"/>
            <a:ext cx="828623" cy="914400"/>
          </a:xfrm>
          <a:prstGeom prst="rect">
            <a:avLst/>
          </a:prstGeom>
        </p:spPr>
      </p:pic>
      <p:pic>
        <p:nvPicPr>
          <p:cNvPr id="45" name="Graphic 44" descr="Line arrow: Horizontal U-turn with solid fill">
            <a:extLst>
              <a:ext uri="{FF2B5EF4-FFF2-40B4-BE49-F238E27FC236}">
                <a16:creationId xmlns:a16="http://schemas.microsoft.com/office/drawing/2014/main" id="{830AEA71-6BAB-6515-1863-3FD6128E1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5683319" y="3640509"/>
            <a:ext cx="914400" cy="828624"/>
          </a:xfrm>
          <a:prstGeom prst="rect">
            <a:avLst/>
          </a:prstGeom>
        </p:spPr>
      </p:pic>
      <p:pic>
        <p:nvPicPr>
          <p:cNvPr id="46" name="Graphic 45" descr="Arrow Down with solid fill">
            <a:extLst>
              <a:ext uri="{FF2B5EF4-FFF2-40B4-BE49-F238E27FC236}">
                <a16:creationId xmlns:a16="http://schemas.microsoft.com/office/drawing/2014/main" id="{C2E48B13-B1C0-DCF7-359D-72B825023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5649589" y="2808752"/>
            <a:ext cx="828623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D4A8F-29DA-79C4-44F1-6E5D66DA1BA5}"/>
              </a:ext>
            </a:extLst>
          </p:cNvPr>
          <p:cNvSpPr txBox="1"/>
          <p:nvPr/>
        </p:nvSpPr>
        <p:spPr>
          <a:xfrm>
            <a:off x="838200" y="4799028"/>
            <a:ext cx="1771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Alias </a:t>
            </a:r>
            <a:br>
              <a:rPr lang="en-US" sz="2800" dirty="0">
                <a:latin typeface="Comic Sans MS" panose="030F0902030302020204" pitchFamily="66" charset="0"/>
              </a:rPr>
            </a:br>
            <a:r>
              <a:rPr lang="en-US" sz="2800" dirty="0">
                <a:latin typeface="Comic Sans MS" panose="030F0902030302020204" pitchFamily="66" charset="0"/>
              </a:rPr>
              <a:t>Predictor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D66EF-8E89-F6C5-43B5-C60E40BC25D2}"/>
              </a:ext>
            </a:extLst>
          </p:cNvPr>
          <p:cNvSpPr txBox="1"/>
          <p:nvPr/>
        </p:nvSpPr>
        <p:spPr>
          <a:xfrm>
            <a:off x="2992088" y="4825674"/>
            <a:ext cx="314220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Directly give </a:t>
            </a:r>
            <a:r>
              <a:rPr lang="en-US" sz="2400" dirty="0" err="1"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latin typeface="Comic Sans MS" panose="030F0902030302020204" pitchFamily="66" charset="0"/>
              </a:rPr>
              <a:t>’s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memory region to </a:t>
            </a:r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A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9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C324FE4D-BFAA-3569-0101-32CAA84C7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740174" y="1725669"/>
            <a:ext cx="577475" cy="5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DB396362-5531-5427-8D4B-3C3CC1BD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24" y="3747638"/>
            <a:ext cx="1051389" cy="10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3780B-B8FA-CF57-159C-4902DF450ABA}"/>
              </a:ext>
            </a:extLst>
          </p:cNvPr>
          <p:cNvSpPr/>
          <p:nvPr/>
        </p:nvSpPr>
        <p:spPr>
          <a:xfrm>
            <a:off x="1595310" y="2716408"/>
            <a:ext cx="2122801" cy="33667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08330D-E205-A7E7-ACC7-FFE7775B57EB}"/>
              </a:ext>
            </a:extLst>
          </p:cNvPr>
          <p:cNvCxnSpPr>
            <a:cxnSpLocks/>
          </p:cNvCxnSpPr>
          <p:nvPr/>
        </p:nvCxnSpPr>
        <p:spPr>
          <a:xfrm>
            <a:off x="6333565" y="2150731"/>
            <a:ext cx="0" cy="888906"/>
          </a:xfrm>
          <a:prstGeom prst="straightConnector1">
            <a:avLst/>
          </a:prstGeom>
          <a:ln w="38100" cap="rnd">
            <a:solidFill>
              <a:srgbClr val="0000FF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A4BEE-C5FB-5311-2F72-416565AA6ABD}"/>
              </a:ext>
            </a:extLst>
          </p:cNvPr>
          <p:cNvSpPr txBox="1"/>
          <p:nvPr/>
        </p:nvSpPr>
        <p:spPr>
          <a:xfrm>
            <a:off x="6333565" y="236435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is an alias of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BD9EA4EF-F21C-7B1E-7CBC-6C20C6267501}"/>
              </a:ext>
            </a:extLst>
          </p:cNvPr>
          <p:cNvSpPr/>
          <p:nvPr/>
        </p:nvSpPr>
        <p:spPr>
          <a:xfrm>
            <a:off x="2567936" y="3864413"/>
            <a:ext cx="3682204" cy="1264980"/>
          </a:xfrm>
          <a:prstGeom prst="cloudCallout">
            <a:avLst>
              <a:gd name="adj1" fmla="val -58289"/>
              <a:gd name="adj2" fmla="val -73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foo.py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+42 yields</a:t>
            </a:r>
            <a:b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’s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aliases.</a:t>
            </a:r>
          </a:p>
        </p:txBody>
      </p:sp>
      <p:pic>
        <p:nvPicPr>
          <p:cNvPr id="40" name="Content Placeholder 39" descr="Line arrow: Vertical U-turn with solid fill">
            <a:extLst>
              <a:ext uri="{FF2B5EF4-FFF2-40B4-BE49-F238E27FC236}">
                <a16:creationId xmlns:a16="http://schemas.microsoft.com/office/drawing/2014/main" id="{7C5F2939-22BA-E55F-C21F-3A8969D726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848239" y="1267829"/>
            <a:ext cx="828621" cy="914400"/>
          </a:xfrm>
        </p:spPr>
      </p:pic>
      <p:pic>
        <p:nvPicPr>
          <p:cNvPr id="42" name="Graphic 41" descr="Arrow Down with solid fill">
            <a:extLst>
              <a:ext uri="{FF2B5EF4-FFF2-40B4-BE49-F238E27FC236}">
                <a16:creationId xmlns:a16="http://schemas.microsoft.com/office/drawing/2014/main" id="{CDF21486-77CF-D187-7900-BA585D35E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5652856" y="2004148"/>
            <a:ext cx="828623" cy="914400"/>
          </a:xfrm>
          <a:prstGeom prst="rect">
            <a:avLst/>
          </a:prstGeom>
        </p:spPr>
      </p:pic>
      <p:pic>
        <p:nvPicPr>
          <p:cNvPr id="45" name="Graphic 44" descr="Line arrow: Horizontal U-turn with solid fill">
            <a:extLst>
              <a:ext uri="{FF2B5EF4-FFF2-40B4-BE49-F238E27FC236}">
                <a16:creationId xmlns:a16="http://schemas.microsoft.com/office/drawing/2014/main" id="{830AEA71-6BAB-6515-1863-3FD6128E1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5683319" y="3640509"/>
            <a:ext cx="914400" cy="828624"/>
          </a:xfrm>
          <a:prstGeom prst="rect">
            <a:avLst/>
          </a:prstGeom>
        </p:spPr>
      </p:pic>
      <p:pic>
        <p:nvPicPr>
          <p:cNvPr id="46" name="Graphic 45" descr="Arrow Down with solid fill">
            <a:extLst>
              <a:ext uri="{FF2B5EF4-FFF2-40B4-BE49-F238E27FC236}">
                <a16:creationId xmlns:a16="http://schemas.microsoft.com/office/drawing/2014/main" id="{C2E48B13-B1C0-DCF7-359D-72B825023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5649589" y="2808752"/>
            <a:ext cx="828623" cy="91440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8904C4-BB7C-2DC4-6545-650AAD1025C2}"/>
              </a:ext>
            </a:extLst>
          </p:cNvPr>
          <p:cNvCxnSpPr>
            <a:cxnSpLocks/>
          </p:cNvCxnSpPr>
          <p:nvPr/>
        </p:nvCxnSpPr>
        <p:spPr>
          <a:xfrm>
            <a:off x="6212544" y="3207124"/>
            <a:ext cx="2057397" cy="0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5D4A8F-29DA-79C4-44F1-6E5D66DA1BA5}"/>
              </a:ext>
            </a:extLst>
          </p:cNvPr>
          <p:cNvSpPr txBox="1"/>
          <p:nvPr/>
        </p:nvSpPr>
        <p:spPr>
          <a:xfrm>
            <a:off x="838200" y="4799028"/>
            <a:ext cx="1771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Alias </a:t>
            </a:r>
            <a:br>
              <a:rPr lang="en-US" sz="2800" dirty="0">
                <a:latin typeface="Comic Sans MS" panose="030F0902030302020204" pitchFamily="66" charset="0"/>
              </a:rPr>
            </a:br>
            <a:r>
              <a:rPr lang="en-US" sz="2800" dirty="0">
                <a:latin typeface="Comic Sans MS" panose="030F0902030302020204" pitchFamily="66" charset="0"/>
              </a:rPr>
              <a:t>Predictor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D66EF-8E89-F6C5-43B5-C60E40BC25D2}"/>
              </a:ext>
            </a:extLst>
          </p:cNvPr>
          <p:cNvSpPr txBox="1"/>
          <p:nvPr/>
        </p:nvSpPr>
        <p:spPr>
          <a:xfrm>
            <a:off x="2992088" y="4825674"/>
            <a:ext cx="314220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Directly give </a:t>
            </a:r>
            <a:r>
              <a:rPr lang="en-US" sz="2400" dirty="0" err="1"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latin typeface="Comic Sans MS" panose="030F0902030302020204" pitchFamily="66" charset="0"/>
              </a:rPr>
              <a:t>’s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memory region to </a:t>
            </a:r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A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7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BC2C923F-E994-C563-79D6-9018DAF30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8273751" y="2977214"/>
            <a:ext cx="577475" cy="5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5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DB396362-5531-5427-8D4B-3C3CC1BD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24" y="3747638"/>
            <a:ext cx="1051389" cy="10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If a Python code position yields a placeholder alias, the same position is likely to yield another alias in subsequent iterations.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299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Alias Prediction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F4AB6E-B412-6F13-D26D-899631B30645}"/>
              </a:ext>
            </a:extLst>
          </p:cNvPr>
          <p:cNvSpPr txBox="1">
            <a:spLocks/>
          </p:cNvSpPr>
          <p:nvPr/>
        </p:nvSpPr>
        <p:spPr>
          <a:xfrm>
            <a:off x="6172200" y="3059809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solidFill>
                  <a:srgbClr val="000000"/>
                </a:solidFill>
                <a:latin typeface="SF Mono" panose="020B0009000002000000" pitchFamily="49" charset="0"/>
              </a:rPr>
              <a:t>ph_A.copyFrom</a:t>
            </a: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.replay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465F6-3C0F-412B-EA33-396E64210DE5}"/>
              </a:ext>
            </a:extLst>
          </p:cNvPr>
          <p:cNvSpPr txBox="1"/>
          <p:nvPr/>
        </p:nvSpPr>
        <p:spPr>
          <a:xfrm>
            <a:off x="6172200" y="1825625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SF Mono" panose="020B0009000002000000" pitchFamily="49" charset="0"/>
              </a:rPr>
              <a:t>A = Tensor()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449B5666-B252-3BE9-B730-82DA4A34BAE5}"/>
              </a:ext>
            </a:extLst>
          </p:cNvPr>
          <p:cNvSpPr/>
          <p:nvPr/>
        </p:nvSpPr>
        <p:spPr>
          <a:xfrm>
            <a:off x="5662844" y="1385995"/>
            <a:ext cx="2723024" cy="1049998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foo.py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BD9EA4EF-F21C-7B1E-7CBC-6C20C6267501}"/>
              </a:ext>
            </a:extLst>
          </p:cNvPr>
          <p:cNvSpPr/>
          <p:nvPr/>
        </p:nvSpPr>
        <p:spPr>
          <a:xfrm>
            <a:off x="2567936" y="3864413"/>
            <a:ext cx="3682204" cy="1264980"/>
          </a:xfrm>
          <a:prstGeom prst="cloudCallout">
            <a:avLst>
              <a:gd name="adj1" fmla="val -58289"/>
              <a:gd name="adj2" fmla="val -73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foo.py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+42 yields</a:t>
            </a:r>
            <a:b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’s</a:t>
            </a:r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 aliases.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8904C4-BB7C-2DC4-6545-650AAD1025C2}"/>
              </a:ext>
            </a:extLst>
          </p:cNvPr>
          <p:cNvCxnSpPr>
            <a:cxnSpLocks/>
          </p:cNvCxnSpPr>
          <p:nvPr/>
        </p:nvCxnSpPr>
        <p:spPr>
          <a:xfrm>
            <a:off x="6212544" y="3207124"/>
            <a:ext cx="2057397" cy="0"/>
          </a:xfrm>
          <a:prstGeom prst="line">
            <a:avLst/>
          </a:prstGeom>
          <a:ln w="7620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5D4A8F-29DA-79C4-44F1-6E5D66DA1BA5}"/>
              </a:ext>
            </a:extLst>
          </p:cNvPr>
          <p:cNvSpPr txBox="1"/>
          <p:nvPr/>
        </p:nvSpPr>
        <p:spPr>
          <a:xfrm>
            <a:off x="838200" y="4799028"/>
            <a:ext cx="1771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Alias </a:t>
            </a:r>
            <a:br>
              <a:rPr lang="en-US" sz="2800" dirty="0">
                <a:latin typeface="Comic Sans MS" panose="030F0902030302020204" pitchFamily="66" charset="0"/>
              </a:rPr>
            </a:br>
            <a:r>
              <a:rPr lang="en-US" sz="2800" dirty="0">
                <a:latin typeface="Comic Sans MS" panose="030F0902030302020204" pitchFamily="66" charset="0"/>
              </a:rPr>
              <a:t>Predictor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D66EF-8E89-F6C5-43B5-C60E40BC25D2}"/>
              </a:ext>
            </a:extLst>
          </p:cNvPr>
          <p:cNvSpPr txBox="1"/>
          <p:nvPr/>
        </p:nvSpPr>
        <p:spPr>
          <a:xfrm>
            <a:off x="2992088" y="4825674"/>
            <a:ext cx="3191899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Directly give </a:t>
            </a:r>
            <a:r>
              <a:rPr lang="en-US" sz="2400" dirty="0" err="1">
                <a:latin typeface="Rec Mono Casual" pitchFamily="49" charset="77"/>
                <a:cs typeface="Rec Mono Casual" pitchFamily="49" charset="77"/>
              </a:rPr>
              <a:t>ph_A</a:t>
            </a:r>
            <a:r>
              <a:rPr lang="en-US" sz="2400" dirty="0" err="1">
                <a:latin typeface="Comic Sans MS" panose="030F0902030302020204" pitchFamily="66" charset="0"/>
              </a:rPr>
              <a:t>’s</a:t>
            </a:r>
            <a:r>
              <a:rPr lang="en-US" sz="2400" dirty="0">
                <a:latin typeface="Comic Sans MS" panose="030F0902030302020204" pitchFamily="66" charset="0"/>
              </a:rPr>
              <a:t> 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memory region to </a:t>
            </a:r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A</a:t>
            </a:r>
            <a:r>
              <a:rPr lang="en-US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914EFD-BF3F-AEF0-9FB4-CFF179E0485C}"/>
              </a:ext>
            </a:extLst>
          </p:cNvPr>
          <p:cNvSpPr/>
          <p:nvPr/>
        </p:nvSpPr>
        <p:spPr>
          <a:xfrm>
            <a:off x="844365" y="3718711"/>
            <a:ext cx="9651147" cy="2121184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3FC12-AAD2-3A6D-0934-ACF93579F90F}"/>
              </a:ext>
            </a:extLst>
          </p:cNvPr>
          <p:cNvSpPr txBox="1"/>
          <p:nvPr/>
        </p:nvSpPr>
        <p:spPr>
          <a:xfrm>
            <a:off x="6941207" y="4304684"/>
            <a:ext cx="3554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Transparent and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Language-Independent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E9FDEB6-C468-4B81-60DE-94D491302D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311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EA6896-C679-1DB4-A192-5F2C68131874}"/>
              </a:ext>
            </a:extLst>
          </p:cNvPr>
          <p:cNvGrpSpPr/>
          <p:nvPr/>
        </p:nvGrpSpPr>
        <p:grpSpPr>
          <a:xfrm>
            <a:off x="5886580" y="3425287"/>
            <a:ext cx="3751917" cy="1425952"/>
            <a:chOff x="5886580" y="3418891"/>
            <a:chExt cx="3751917" cy="142595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DB0A151-6DC7-7D36-14CB-FCBD31411DDD}"/>
                </a:ext>
              </a:extLst>
            </p:cNvPr>
            <p:cNvSpPr/>
            <p:nvPr/>
          </p:nvSpPr>
          <p:spPr>
            <a:xfrm>
              <a:off x="5886580" y="3418891"/>
              <a:ext cx="3751917" cy="1425952"/>
            </a:xfrm>
            <a:prstGeom prst="cloud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BCBACC-5B67-B62E-585E-D6E0947E67B8}"/>
                </a:ext>
              </a:extLst>
            </p:cNvPr>
            <p:cNvSpPr txBox="1"/>
            <p:nvPr/>
          </p:nvSpPr>
          <p:spPr>
            <a:xfrm>
              <a:off x="6172200" y="3670202"/>
              <a:ext cx="31806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cudaGraphInstantiate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(</a:t>
              </a:r>
              <a:br>
                <a:rPr lang="en-US" dirty="0">
                  <a:latin typeface="SF Mono" panose="020B0009000002000000" pitchFamily="49" charset="0"/>
                  <a:cs typeface="Rec Mono Casual" pitchFamily="49" charset="77"/>
                </a:rPr>
              </a:b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  &amp;</a:t>
              </a:r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graph_ctx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, …</a:t>
              </a:r>
            </a:p>
            <a:p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DBB0E-5E1D-3D0D-4CA7-E77C746E50F9}"/>
              </a:ext>
            </a:extLst>
          </p:cNvPr>
          <p:cNvSpPr/>
          <p:nvPr/>
        </p:nvSpPr>
        <p:spPr>
          <a:xfrm>
            <a:off x="6172201" y="2548385"/>
            <a:ext cx="2015746" cy="259854"/>
          </a:xfrm>
          <a:prstGeom prst="rect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615E-6120-23BD-00E0-3B5BB73B1FFC}"/>
              </a:ext>
            </a:extLst>
          </p:cNvPr>
          <p:cNvSpPr txBox="1"/>
          <p:nvPr/>
        </p:nvSpPr>
        <p:spPr>
          <a:xfrm>
            <a:off x="6351237" y="3204754"/>
            <a:ext cx="220124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Under the Hood</a:t>
            </a:r>
          </a:p>
        </p:txBody>
      </p:sp>
      <p:pic>
        <p:nvPicPr>
          <p:cNvPr id="12" name="Graphic 11" descr="Arrow Rotate left">
            <a:extLst>
              <a:ext uri="{FF2B5EF4-FFF2-40B4-BE49-F238E27FC236}">
                <a16:creationId xmlns:a16="http://schemas.microsoft.com/office/drawing/2014/main" id="{0FB512FB-4F12-E786-763B-5FBE2A2C3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471964" flipH="1" flipV="1">
            <a:off x="5522622" y="2637920"/>
            <a:ext cx="980512" cy="9805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F937C3-20D1-6662-2849-A1FA526FE6D0}"/>
              </a:ext>
            </a:extLst>
          </p:cNvPr>
          <p:cNvSpPr txBox="1"/>
          <p:nvPr/>
        </p:nvSpPr>
        <p:spPr>
          <a:xfrm>
            <a:off x="6172200" y="5242152"/>
            <a:ext cx="239681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normAutofit/>
          </a:bodyPr>
          <a:lstStyle/>
          <a:p>
            <a:r>
              <a:rPr lang="en-US" sz="2800" dirty="0" err="1">
                <a:latin typeface="SF Mono" panose="020B0009000002000000" pitchFamily="49" charset="0"/>
              </a:rPr>
              <a:t>libcuda.so</a:t>
            </a:r>
            <a:endParaRPr lang="en-US" sz="2800" dirty="0">
              <a:latin typeface="SF Mono" panose="020B0009000002000000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446B51-DBEC-62D5-15D5-77814EB139A7}"/>
              </a:ext>
            </a:extLst>
          </p:cNvPr>
          <p:cNvSpPr txBox="1"/>
          <p:nvPr/>
        </p:nvSpPr>
        <p:spPr>
          <a:xfrm>
            <a:off x="6913040" y="4509520"/>
            <a:ext cx="1853200" cy="3693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F Mono" panose="020B0009000002000000" pitchFamily="49" charset="0"/>
              </a:rPr>
              <a:t>malloc</a:t>
            </a:r>
            <a:r>
              <a:rPr lang="en-US" dirty="0"/>
              <a:t> Request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427C153-C67A-8814-C127-EB43D9F63910}"/>
              </a:ext>
            </a:extLst>
          </p:cNvPr>
          <p:cNvSpPr/>
          <p:nvPr/>
        </p:nvSpPr>
        <p:spPr>
          <a:xfrm>
            <a:off x="6346760" y="4515532"/>
            <a:ext cx="566280" cy="670369"/>
          </a:xfrm>
          <a:prstGeom prst="downArrow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4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EA6896-C679-1DB4-A192-5F2C68131874}"/>
              </a:ext>
            </a:extLst>
          </p:cNvPr>
          <p:cNvGrpSpPr/>
          <p:nvPr/>
        </p:nvGrpSpPr>
        <p:grpSpPr>
          <a:xfrm>
            <a:off x="5886580" y="3425287"/>
            <a:ext cx="3751917" cy="1425952"/>
            <a:chOff x="5886580" y="3418891"/>
            <a:chExt cx="3751917" cy="142595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DB0A151-6DC7-7D36-14CB-FCBD31411DDD}"/>
                </a:ext>
              </a:extLst>
            </p:cNvPr>
            <p:cNvSpPr/>
            <p:nvPr/>
          </p:nvSpPr>
          <p:spPr>
            <a:xfrm>
              <a:off x="5886580" y="3418891"/>
              <a:ext cx="3751917" cy="1425952"/>
            </a:xfrm>
            <a:prstGeom prst="cloud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BCBACC-5B67-B62E-585E-D6E0947E67B8}"/>
                </a:ext>
              </a:extLst>
            </p:cNvPr>
            <p:cNvSpPr txBox="1"/>
            <p:nvPr/>
          </p:nvSpPr>
          <p:spPr>
            <a:xfrm>
              <a:off x="6172200" y="3670202"/>
              <a:ext cx="31806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cudaGraphInstantiate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(</a:t>
              </a:r>
              <a:br>
                <a:rPr lang="en-US" dirty="0">
                  <a:latin typeface="SF Mono" panose="020B0009000002000000" pitchFamily="49" charset="0"/>
                  <a:cs typeface="Rec Mono Casual" pitchFamily="49" charset="77"/>
                </a:rPr>
              </a:b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  &amp;</a:t>
              </a:r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graph_ctx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, …</a:t>
              </a:r>
            </a:p>
            <a:p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DBB0E-5E1D-3D0D-4CA7-E77C746E50F9}"/>
              </a:ext>
            </a:extLst>
          </p:cNvPr>
          <p:cNvSpPr/>
          <p:nvPr/>
        </p:nvSpPr>
        <p:spPr>
          <a:xfrm>
            <a:off x="6172201" y="2548385"/>
            <a:ext cx="2015746" cy="259854"/>
          </a:xfrm>
          <a:prstGeom prst="rect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615E-6120-23BD-00E0-3B5BB73B1FFC}"/>
              </a:ext>
            </a:extLst>
          </p:cNvPr>
          <p:cNvSpPr txBox="1"/>
          <p:nvPr/>
        </p:nvSpPr>
        <p:spPr>
          <a:xfrm>
            <a:off x="6351237" y="3204754"/>
            <a:ext cx="220124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Under the Hood</a:t>
            </a:r>
          </a:p>
        </p:txBody>
      </p:sp>
      <p:pic>
        <p:nvPicPr>
          <p:cNvPr id="12" name="Graphic 11" descr="Arrow Rotate left">
            <a:extLst>
              <a:ext uri="{FF2B5EF4-FFF2-40B4-BE49-F238E27FC236}">
                <a16:creationId xmlns:a16="http://schemas.microsoft.com/office/drawing/2014/main" id="{0FB512FB-4F12-E786-763B-5FBE2A2C3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471964" flipH="1" flipV="1">
            <a:off x="5522622" y="2637920"/>
            <a:ext cx="980512" cy="9805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446B51-DBEC-62D5-15D5-77814EB139A7}"/>
              </a:ext>
            </a:extLst>
          </p:cNvPr>
          <p:cNvSpPr txBox="1"/>
          <p:nvPr/>
        </p:nvSpPr>
        <p:spPr>
          <a:xfrm>
            <a:off x="6913040" y="4509520"/>
            <a:ext cx="1853200" cy="3693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F Mono" panose="020B0009000002000000" pitchFamily="49" charset="0"/>
              </a:rPr>
              <a:t>malloc</a:t>
            </a:r>
            <a:r>
              <a:rPr lang="en-US" dirty="0"/>
              <a:t> Request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427C153-C67A-8814-C127-EB43D9F63910}"/>
              </a:ext>
            </a:extLst>
          </p:cNvPr>
          <p:cNvSpPr/>
          <p:nvPr/>
        </p:nvSpPr>
        <p:spPr>
          <a:xfrm>
            <a:off x="6346760" y="4515532"/>
            <a:ext cx="566280" cy="670369"/>
          </a:xfrm>
          <a:prstGeom prst="downArrow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76D65-5349-70AE-0CFA-D8133FDD0ABB}"/>
              </a:ext>
            </a:extLst>
          </p:cNvPr>
          <p:cNvSpPr txBox="1"/>
          <p:nvPr/>
        </p:nvSpPr>
        <p:spPr>
          <a:xfrm>
            <a:off x="6172200" y="5242152"/>
            <a:ext cx="2811940" cy="12225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sz="2800" dirty="0" err="1">
                <a:latin typeface="SF Mono" panose="020B0009000002000000" pitchFamily="49" charset="0"/>
              </a:rPr>
              <a:t>libcuda.so</a:t>
            </a:r>
            <a:endParaRPr lang="en-US" sz="2800" dirty="0">
              <a:latin typeface="SF Mono" panose="020B0009000002000000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CBB3D-0A84-B232-911F-492A8D41BB17}"/>
              </a:ext>
            </a:extLst>
          </p:cNvPr>
          <p:cNvSpPr txBox="1"/>
          <p:nvPr/>
        </p:nvSpPr>
        <p:spPr>
          <a:xfrm>
            <a:off x="6387605" y="5791168"/>
            <a:ext cx="21755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SF Mono" panose="020B0009000002000000" pitchFamily="49" charset="0"/>
              </a:rPr>
              <a:t>nvidia.ko</a:t>
            </a:r>
            <a:endParaRPr lang="en-US" sz="2800" dirty="0">
              <a:solidFill>
                <a:srgbClr val="0000FF"/>
              </a:solidFill>
              <a:latin typeface="SF Mono" panose="020B0009000002000000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88B96-1AF9-9D4E-AE80-1A63E83CE9DF}"/>
              </a:ext>
            </a:extLst>
          </p:cNvPr>
          <p:cNvSpPr txBox="1"/>
          <p:nvPr/>
        </p:nvSpPr>
        <p:spPr>
          <a:xfrm>
            <a:off x="996349" y="5078585"/>
            <a:ext cx="464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Customized NVIDIA’s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  <a:latin typeface="SF Mono" panose="020B0009000002000000" pitchFamily="49" charset="0"/>
              </a:rPr>
              <a:t>open-</a:t>
            </a:r>
            <a:r>
              <a:rPr lang="en-US" sz="2400" dirty="0" err="1">
                <a:solidFill>
                  <a:srgbClr val="0000FF"/>
                </a:solidFill>
                <a:latin typeface="SF Mono" panose="020B0009000002000000" pitchFamily="49" charset="0"/>
              </a:rPr>
              <a:t>gpu</a:t>
            </a:r>
            <a:r>
              <a:rPr lang="en-US" sz="2400" dirty="0">
                <a:solidFill>
                  <a:srgbClr val="0000FF"/>
                </a:solidFill>
                <a:latin typeface="SF Mono" panose="020B0009000002000000" pitchFamily="49" charset="0"/>
              </a:rPr>
              <a:t>-kernel-modules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5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F7E5D04F-CF6E-FECB-4507-D19A88319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88949" flipH="1" flipV="1">
            <a:off x="5470553" y="5331660"/>
            <a:ext cx="889432" cy="8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1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EA6896-C679-1DB4-A192-5F2C68131874}"/>
              </a:ext>
            </a:extLst>
          </p:cNvPr>
          <p:cNvGrpSpPr/>
          <p:nvPr/>
        </p:nvGrpSpPr>
        <p:grpSpPr>
          <a:xfrm>
            <a:off x="5886580" y="3425287"/>
            <a:ext cx="3751917" cy="1425952"/>
            <a:chOff x="5886580" y="3418891"/>
            <a:chExt cx="3751917" cy="142595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DB0A151-6DC7-7D36-14CB-FCBD31411DDD}"/>
                </a:ext>
              </a:extLst>
            </p:cNvPr>
            <p:cNvSpPr/>
            <p:nvPr/>
          </p:nvSpPr>
          <p:spPr>
            <a:xfrm>
              <a:off x="5886580" y="3418891"/>
              <a:ext cx="3751917" cy="1425952"/>
            </a:xfrm>
            <a:prstGeom prst="cloud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BCBACC-5B67-B62E-585E-D6E0947E67B8}"/>
                </a:ext>
              </a:extLst>
            </p:cNvPr>
            <p:cNvSpPr txBox="1"/>
            <p:nvPr/>
          </p:nvSpPr>
          <p:spPr>
            <a:xfrm>
              <a:off x="6172200" y="3670202"/>
              <a:ext cx="31806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cudaGraphInstantiate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(</a:t>
              </a:r>
              <a:br>
                <a:rPr lang="en-US" dirty="0">
                  <a:latin typeface="SF Mono" panose="020B0009000002000000" pitchFamily="49" charset="0"/>
                  <a:cs typeface="Rec Mono Casual" pitchFamily="49" charset="77"/>
                </a:rPr>
              </a:b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  &amp;</a:t>
              </a:r>
              <a:r>
                <a:rPr lang="en-US" dirty="0" err="1">
                  <a:latin typeface="SF Mono" panose="020B0009000002000000" pitchFamily="49" charset="0"/>
                  <a:cs typeface="Rec Mono Casual" pitchFamily="49" charset="77"/>
                </a:rPr>
                <a:t>graph_ctx</a:t>
              </a:r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, …</a:t>
              </a:r>
            </a:p>
            <a:p>
              <a:r>
                <a:rPr lang="en-US" dirty="0">
                  <a:latin typeface="SF Mono" panose="020B0009000002000000" pitchFamily="49" charset="0"/>
                  <a:cs typeface="Rec Mono Casual" pitchFamily="49" charset="77"/>
                </a:rPr>
                <a:t>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DBB0E-5E1D-3D0D-4CA7-E77C746E50F9}"/>
              </a:ext>
            </a:extLst>
          </p:cNvPr>
          <p:cNvSpPr/>
          <p:nvPr/>
        </p:nvSpPr>
        <p:spPr>
          <a:xfrm>
            <a:off x="6172201" y="2548385"/>
            <a:ext cx="2015746" cy="259854"/>
          </a:xfrm>
          <a:prstGeom prst="rect">
            <a:avLst/>
          </a:pr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615E-6120-23BD-00E0-3B5BB73B1FFC}"/>
              </a:ext>
            </a:extLst>
          </p:cNvPr>
          <p:cNvSpPr txBox="1"/>
          <p:nvPr/>
        </p:nvSpPr>
        <p:spPr>
          <a:xfrm>
            <a:off x="6351237" y="3204754"/>
            <a:ext cx="220124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Under the Hood</a:t>
            </a:r>
          </a:p>
        </p:txBody>
      </p:sp>
      <p:pic>
        <p:nvPicPr>
          <p:cNvPr id="12" name="Graphic 11" descr="Arrow Rotate left">
            <a:extLst>
              <a:ext uri="{FF2B5EF4-FFF2-40B4-BE49-F238E27FC236}">
                <a16:creationId xmlns:a16="http://schemas.microsoft.com/office/drawing/2014/main" id="{0FB512FB-4F12-E786-763B-5FBE2A2C3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471964" flipH="1" flipV="1">
            <a:off x="5522622" y="2637920"/>
            <a:ext cx="980512" cy="9805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446B51-DBEC-62D5-15D5-77814EB139A7}"/>
              </a:ext>
            </a:extLst>
          </p:cNvPr>
          <p:cNvSpPr txBox="1"/>
          <p:nvPr/>
        </p:nvSpPr>
        <p:spPr>
          <a:xfrm>
            <a:off x="6913040" y="4509520"/>
            <a:ext cx="1853200" cy="3693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SF Mono" panose="020B0009000002000000" pitchFamily="49" charset="0"/>
              </a:rPr>
              <a:t>malloc</a:t>
            </a:r>
            <a:r>
              <a:rPr lang="en-US" dirty="0">
                <a:solidFill>
                  <a:srgbClr val="0000FF"/>
                </a:solidFill>
              </a:rPr>
              <a:t> Request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427C153-C67A-8814-C127-EB43D9F63910}"/>
              </a:ext>
            </a:extLst>
          </p:cNvPr>
          <p:cNvSpPr/>
          <p:nvPr/>
        </p:nvSpPr>
        <p:spPr>
          <a:xfrm>
            <a:off x="6346760" y="4515532"/>
            <a:ext cx="566280" cy="670369"/>
          </a:xfrm>
          <a:prstGeom prst="downArrow">
            <a:avLst/>
          </a:prstGeom>
          <a:pattFill prst="wdDnDiag">
            <a:fgClr>
              <a:srgbClr val="0000FF"/>
            </a:fgClr>
            <a:bgClr>
              <a:schemeClr val="bg1"/>
            </a:bgClr>
          </a:patt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76D65-5349-70AE-0CFA-D8133FDD0ABB}"/>
              </a:ext>
            </a:extLst>
          </p:cNvPr>
          <p:cNvSpPr txBox="1"/>
          <p:nvPr/>
        </p:nvSpPr>
        <p:spPr>
          <a:xfrm>
            <a:off x="6172200" y="5242152"/>
            <a:ext cx="2811940" cy="12225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sz="2800" dirty="0" err="1">
                <a:latin typeface="SF Mono" panose="020B0009000002000000" pitchFamily="49" charset="0"/>
              </a:rPr>
              <a:t>libcuda.so</a:t>
            </a:r>
            <a:endParaRPr lang="en-US" sz="2800" dirty="0">
              <a:latin typeface="SF Mono" panose="020B0009000002000000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CBB3D-0A84-B232-911F-492A8D41BB17}"/>
              </a:ext>
            </a:extLst>
          </p:cNvPr>
          <p:cNvSpPr txBox="1"/>
          <p:nvPr/>
        </p:nvSpPr>
        <p:spPr>
          <a:xfrm>
            <a:off x="6387605" y="5791168"/>
            <a:ext cx="217559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F Mono" panose="020B0009000002000000" pitchFamily="49" charset="0"/>
              </a:rPr>
              <a:t>nvidia.ko</a:t>
            </a:r>
            <a:endParaRPr lang="en-US" sz="2800" dirty="0">
              <a:latin typeface="SF Mono" panose="020B0009000002000000" pitchFamily="49" charset="0"/>
            </a:endParaRPr>
          </a:p>
        </p:txBody>
      </p:sp>
      <p:pic>
        <p:nvPicPr>
          <p:cNvPr id="4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4E526EB3-E14C-D284-E994-679383AB0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5441864" y="4406523"/>
            <a:ext cx="889432" cy="8894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08B65-5681-A613-24DB-009F12DFA4F8}"/>
              </a:ext>
            </a:extLst>
          </p:cNvPr>
          <p:cNvSpPr txBox="1"/>
          <p:nvPr/>
        </p:nvSpPr>
        <p:spPr>
          <a:xfrm>
            <a:off x="4118296" y="4620407"/>
            <a:ext cx="132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Intercept</a:t>
            </a:r>
          </a:p>
        </p:txBody>
      </p:sp>
    </p:spTree>
    <p:extLst>
      <p:ext uri="{BB962C8B-B14F-4D97-AF65-F5344CB8AC3E}">
        <p14:creationId xmlns:p14="http://schemas.microsoft.com/office/powerpoint/2010/main" val="114470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pic>
        <p:nvPicPr>
          <p:cNvPr id="4" name="Content Placeholder 6" descr="Magnifying glass with solid fill">
            <a:extLst>
              <a:ext uri="{FF2B5EF4-FFF2-40B4-BE49-F238E27FC236}">
                <a16:creationId xmlns:a16="http://schemas.microsoft.com/office/drawing/2014/main" id="{11F8ED73-7EBA-03A4-60B9-E4D568D6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45" y="1555871"/>
            <a:ext cx="1880110" cy="1880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355E3-3FDD-9231-123C-F7C8BBDD5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9" t="2237" r="29642"/>
          <a:stretch/>
        </p:blipFill>
        <p:spPr>
          <a:xfrm>
            <a:off x="8002661" y="2193115"/>
            <a:ext cx="843228" cy="2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1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340-94CF-96CB-FE84-F073DA45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AF77-3221-BE59-7859-EFAC175E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145-E027-4F14-BAE0-C645F003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92DC17-430E-1DC8-C0B7-9DC5A93FF45E}"/>
              </a:ext>
            </a:extLst>
          </p:cNvPr>
          <p:cNvSpPr/>
          <p:nvPr/>
        </p:nvSpPr>
        <p:spPr>
          <a:xfrm>
            <a:off x="838200" y="182562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Background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34316-00F5-D7EE-6785-60AD9BCF8DD7}"/>
              </a:ext>
            </a:extLst>
          </p:cNvPr>
          <p:cNvSpPr/>
          <p:nvPr/>
        </p:nvSpPr>
        <p:spPr>
          <a:xfrm>
            <a:off x="838200" y="303374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8C63BD-13DF-20D8-30FB-6786990673B1}"/>
              </a:ext>
            </a:extLst>
          </p:cNvPr>
          <p:cNvSpPr/>
          <p:nvPr/>
        </p:nvSpPr>
        <p:spPr>
          <a:xfrm>
            <a:off x="838200" y="424186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Key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10D18-2F02-2CAC-3A96-0B6375D8D3B9}"/>
              </a:ext>
            </a:extLst>
          </p:cNvPr>
          <p:cNvSpPr/>
          <p:nvPr/>
        </p:nvSpPr>
        <p:spPr>
          <a:xfrm>
            <a:off x="838200" y="5449986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09666-5EBC-A727-5E08-01E6773B7F5B}"/>
              </a:ext>
            </a:extLst>
          </p:cNvPr>
          <p:cNvSpPr txBox="1"/>
          <p:nvPr/>
        </p:nvSpPr>
        <p:spPr>
          <a:xfrm>
            <a:off x="3229268" y="1927503"/>
            <a:ext cx="368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What are CUDA graphs?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FE324-CF2D-7DB5-FB11-563301B57A68}"/>
              </a:ext>
            </a:extLst>
          </p:cNvPr>
          <p:cNvSpPr txBox="1"/>
          <p:nvPr/>
        </p:nvSpPr>
        <p:spPr>
          <a:xfrm>
            <a:off x="3229268" y="3135622"/>
            <a:ext cx="332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using CUDA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BA2D3-850A-E4FE-01EE-1093E99E33BF}"/>
              </a:ext>
            </a:extLst>
          </p:cNvPr>
          <p:cNvSpPr txBox="1"/>
          <p:nvPr/>
        </p:nvSpPr>
        <p:spPr>
          <a:xfrm>
            <a:off x="3229268" y="4343743"/>
            <a:ext cx="581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Grape</a:t>
            </a:r>
            <a:r>
              <a:rPr lang="en-US" sz="2800" dirty="0">
                <a:ea typeface="BM JUA OTF" panose="02020603020101020101" pitchFamily="18" charset="-127"/>
              </a:rPr>
              <a:t>🍇 to resolve these challenges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9920-E1E0-E773-1B4F-0A090D9FEB9C}"/>
              </a:ext>
            </a:extLst>
          </p:cNvPr>
          <p:cNvSpPr txBox="1"/>
          <p:nvPr/>
        </p:nvSpPr>
        <p:spPr>
          <a:xfrm>
            <a:off x="3229268" y="5551864"/>
            <a:ext cx="446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BM JUA OTF" panose="02020603020101020101" pitchFamily="18" charset="-127"/>
              </a:rPr>
              <a:t>on state-of-the-art workloads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9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b="1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pic>
        <p:nvPicPr>
          <p:cNvPr id="4" name="Content Placeholder 6" descr="Magnifying glass with solid fill">
            <a:extLst>
              <a:ext uri="{FF2B5EF4-FFF2-40B4-BE49-F238E27FC236}">
                <a16:creationId xmlns:a16="http://schemas.microsoft.com/office/drawing/2014/main" id="{11F8ED73-7EBA-03A4-60B9-E4D568D6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45" y="1555871"/>
            <a:ext cx="1880110" cy="1880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355E3-3FDD-9231-123C-F7C8BBDD5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9" t="2237" r="29642"/>
          <a:stretch/>
        </p:blipFill>
        <p:spPr>
          <a:xfrm>
            <a:off x="8002661" y="2193115"/>
            <a:ext cx="843228" cy="2773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8E7032-2FEC-F8D6-8AA3-F1B85B5F4213}"/>
              </a:ext>
            </a:extLst>
          </p:cNvPr>
          <p:cNvCxnSpPr/>
          <p:nvPr/>
        </p:nvCxnSpPr>
        <p:spPr>
          <a:xfrm flipH="1">
            <a:off x="6157452" y="2438401"/>
            <a:ext cx="1551039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5F70B3-6CBE-572D-D916-D979211DFC30}"/>
              </a:ext>
            </a:extLst>
          </p:cNvPr>
          <p:cNvCxnSpPr>
            <a:cxnSpLocks/>
          </p:cNvCxnSpPr>
          <p:nvPr/>
        </p:nvCxnSpPr>
        <p:spPr>
          <a:xfrm>
            <a:off x="9170000" y="2438401"/>
            <a:ext cx="1655613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45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0355E3-3FDD-9231-123C-F7C8BBDD5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9" t="2237" r="29642"/>
          <a:stretch/>
        </p:blipFill>
        <p:spPr>
          <a:xfrm>
            <a:off x="6172200" y="3770773"/>
            <a:ext cx="4639237" cy="1526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845AD0-594A-10D5-07AE-646C7A944F45}"/>
              </a:ext>
            </a:extLst>
          </p:cNvPr>
          <p:cNvCxnSpPr/>
          <p:nvPr/>
        </p:nvCxnSpPr>
        <p:spPr>
          <a:xfrm flipH="1">
            <a:off x="6157452" y="2438401"/>
            <a:ext cx="1551039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E4C879-C162-B5D4-4AC1-423FE34B1E13}"/>
              </a:ext>
            </a:extLst>
          </p:cNvPr>
          <p:cNvCxnSpPr>
            <a:cxnSpLocks/>
          </p:cNvCxnSpPr>
          <p:nvPr/>
        </p:nvCxnSpPr>
        <p:spPr>
          <a:xfrm>
            <a:off x="9170000" y="2438401"/>
            <a:ext cx="1655613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356B6-F36F-A158-2F74-141DA1EBFEBF}"/>
              </a:ext>
            </a:extLst>
          </p:cNvPr>
          <p:cNvSpPr/>
          <p:nvPr/>
        </p:nvSpPr>
        <p:spPr>
          <a:xfrm>
            <a:off x="3145070" y="2710584"/>
            <a:ext cx="1603714" cy="336677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3DBECF-6FF2-2063-388B-26B7B584C125}"/>
              </a:ext>
            </a:extLst>
          </p:cNvPr>
          <p:cNvSpPr/>
          <p:nvPr/>
        </p:nvSpPr>
        <p:spPr>
          <a:xfrm>
            <a:off x="1583662" y="3041437"/>
            <a:ext cx="2254488" cy="336677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EE1CBF-F080-D04E-D0B3-C4F516065B92}"/>
              </a:ext>
            </a:extLst>
          </p:cNvPr>
          <p:cNvSpPr/>
          <p:nvPr/>
        </p:nvSpPr>
        <p:spPr>
          <a:xfrm>
            <a:off x="6146955" y="3854492"/>
            <a:ext cx="4678658" cy="1310809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469521-A7FD-698E-7933-2FCD8A920390}"/>
              </a:ext>
            </a:extLst>
          </p:cNvPr>
          <p:cNvSpPr/>
          <p:nvPr/>
        </p:nvSpPr>
        <p:spPr>
          <a:xfrm>
            <a:off x="7199985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FFBD7-4E9D-4406-6AC8-0E584C7C460F}"/>
              </a:ext>
            </a:extLst>
          </p:cNvPr>
          <p:cNvSpPr/>
          <p:nvPr/>
        </p:nvSpPr>
        <p:spPr>
          <a:xfrm>
            <a:off x="8016344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D71AE-FEC3-9C60-4A52-2B356B381DF1}"/>
              </a:ext>
            </a:extLst>
          </p:cNvPr>
          <p:cNvSpPr/>
          <p:nvPr/>
        </p:nvSpPr>
        <p:spPr>
          <a:xfrm>
            <a:off x="6145804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FFB08E-B3BA-A784-19D7-329D0C10CD28}"/>
              </a:ext>
            </a:extLst>
          </p:cNvPr>
          <p:cNvSpPr/>
          <p:nvPr/>
        </p:nvSpPr>
        <p:spPr>
          <a:xfrm>
            <a:off x="6845679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8D6578-F46B-6164-2807-7D5CFFFFEED9}"/>
              </a:ext>
            </a:extLst>
          </p:cNvPr>
          <p:cNvSpPr/>
          <p:nvPr/>
        </p:nvSpPr>
        <p:spPr>
          <a:xfrm>
            <a:off x="866229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13C9C6-A483-7BF1-B7CC-689B10203BC4}"/>
              </a:ext>
            </a:extLst>
          </p:cNvPr>
          <p:cNvSpPr/>
          <p:nvPr/>
        </p:nvSpPr>
        <p:spPr>
          <a:xfrm>
            <a:off x="936076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457C85-2E66-B6E5-B351-AAEA28A5A856}"/>
              </a:ext>
            </a:extLst>
          </p:cNvPr>
          <p:cNvSpPr/>
          <p:nvPr/>
        </p:nvSpPr>
        <p:spPr>
          <a:xfrm>
            <a:off x="10064383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15152F-24F1-B1ED-D79E-240C7A72DD39}"/>
              </a:ext>
            </a:extLst>
          </p:cNvPr>
          <p:cNvSpPr/>
          <p:nvPr/>
        </p:nvSpPr>
        <p:spPr>
          <a:xfrm>
            <a:off x="1461876" y="1887042"/>
            <a:ext cx="1443129" cy="395375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0CF105CC-61F2-23FE-6FC9-CFAD20063493}"/>
              </a:ext>
            </a:extLst>
          </p:cNvPr>
          <p:cNvSpPr/>
          <p:nvPr/>
        </p:nvSpPr>
        <p:spPr>
          <a:xfrm>
            <a:off x="1006097" y="3206093"/>
            <a:ext cx="425166" cy="492142"/>
          </a:xfrm>
          <a:prstGeom prst="downArrow">
            <a:avLst/>
          </a:prstGeom>
          <a:pattFill prst="wdDnDiag">
            <a:fgClr>
              <a:srgbClr val="0000FF"/>
            </a:fgClr>
            <a:bgClr>
              <a:schemeClr val="bg1"/>
            </a:bgClr>
          </a:patt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4E6B4E-7AB3-B660-0511-F46F4CF918DF}"/>
              </a:ext>
            </a:extLst>
          </p:cNvPr>
          <p:cNvSpPr txBox="1"/>
          <p:nvPr/>
        </p:nvSpPr>
        <p:spPr>
          <a:xfrm>
            <a:off x="838200" y="3901559"/>
            <a:ext cx="5181601" cy="163121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Speculations:</a:t>
            </a:r>
          </a:p>
          <a:p>
            <a:pPr marL="6840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Sparsity</a:t>
            </a:r>
            <a:r>
              <a:rPr lang="en-US" sz="2400" dirty="0"/>
              <a:t>: Underutilize the reserved function argument spaces.</a:t>
            </a:r>
          </a:p>
          <a:p>
            <a:pPr marL="6876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Redundancy: Pointer values.</a:t>
            </a:r>
          </a:p>
        </p:txBody>
      </p:sp>
      <p:pic>
        <p:nvPicPr>
          <p:cNvPr id="8" name="Content Placeholder 6" descr="Magnifying glass with solid fill">
            <a:extLst>
              <a:ext uri="{FF2B5EF4-FFF2-40B4-BE49-F238E27FC236}">
                <a16:creationId xmlns:a16="http://schemas.microsoft.com/office/drawing/2014/main" id="{4BB06885-9698-1367-2448-5683EC43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0545" y="1555871"/>
            <a:ext cx="1880110" cy="1880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B7B462-AEB3-EF97-44D9-6BE39A7B74F6}"/>
              </a:ext>
            </a:extLst>
          </p:cNvPr>
          <p:cNvSpPr txBox="1"/>
          <p:nvPr/>
        </p:nvSpPr>
        <p:spPr>
          <a:xfrm>
            <a:off x="5327583" y="5990271"/>
            <a:ext cx="615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16 bytes used out of the reserved 4 KB by CUDA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2DA26C-9290-2DB0-DFD3-899C4FF95B1C}"/>
              </a:ext>
            </a:extLst>
          </p:cNvPr>
          <p:cNvGrpSpPr/>
          <p:nvPr/>
        </p:nvGrpSpPr>
        <p:grpSpPr>
          <a:xfrm>
            <a:off x="838200" y="5562689"/>
            <a:ext cx="5077480" cy="1200329"/>
            <a:chOff x="838200" y="5687818"/>
            <a:chExt cx="5077480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C5BEF8-5E5F-6FD2-5CA1-82AE0BB77B83}"/>
                </a:ext>
              </a:extLst>
            </p:cNvPr>
            <p:cNvSpPr txBox="1"/>
            <p:nvPr/>
          </p:nvSpPr>
          <p:spPr>
            <a:xfrm>
              <a:off x="838200" y="5687818"/>
              <a:ext cx="713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E.g.,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960BBD-EF68-D73C-1290-32BB751CD2BB}"/>
                </a:ext>
              </a:extLst>
            </p:cNvPr>
            <p:cNvSpPr txBox="1"/>
            <p:nvPr/>
          </p:nvSpPr>
          <p:spPr>
            <a:xfrm>
              <a:off x="1551985" y="5810929"/>
              <a:ext cx="436369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effectLst/>
                  <a:latin typeface="SF Mono" panose="020B0009000002000000" pitchFamily="49" charset="0"/>
                </a:rPr>
                <a:t>__global__ void </a:t>
              </a:r>
              <a:r>
                <a:rPr lang="en-US" sz="1600" b="0" dirty="0" err="1">
                  <a:solidFill>
                    <a:srgbClr val="795E26"/>
                  </a:solidFill>
                  <a:effectLst/>
                  <a:latin typeface="SF Mono" panose="020B0009000002000000" pitchFamily="49" charset="0"/>
                </a:rPr>
                <a:t>cudaKernelSample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(</a:t>
              </a:r>
            </a:p>
            <a:p>
              <a:r>
                <a:rPr lang="en-US" sz="1600" b="0" dirty="0">
                  <a:solidFill>
                    <a:srgbClr val="0000FF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effectLst/>
                  <a:latin typeface="SF Mono" panose="020B0009000002000000" pitchFamily="49" charset="0"/>
                </a:rPr>
                <a:t>const float *const </a:t>
              </a:r>
              <a:r>
                <a:rPr lang="en-US" sz="1600" b="0" dirty="0">
                  <a:solidFill>
                    <a:srgbClr val="001080"/>
                  </a:solidFill>
                  <a:effectLst/>
                  <a:latin typeface="SF Mono" panose="020B0009000002000000" pitchFamily="49" charset="0"/>
                </a:rPr>
                <a:t>input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,</a:t>
              </a:r>
            </a:p>
            <a:p>
              <a:r>
                <a:rPr lang="en-US" sz="1600" dirty="0">
                  <a:solidFill>
                    <a:srgbClr val="3B3B3B"/>
                  </a:solidFill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effectLst/>
                  <a:latin typeface="SF Mono" panose="020B0009000002000000" pitchFamily="49" charset="0"/>
                </a:rPr>
                <a:t>float *const </a:t>
              </a:r>
              <a:r>
                <a:rPr lang="en-US" sz="1600" b="0" dirty="0">
                  <a:solidFill>
                    <a:srgbClr val="001080"/>
                  </a:solidFill>
                  <a:effectLst/>
                  <a:latin typeface="SF Mono" panose="020B0009000002000000" pitchFamily="49" charset="0"/>
                </a:rPr>
                <a:t>output</a:t>
              </a:r>
            </a:p>
            <a:p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);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250092A-988C-94C9-95AA-E3ED915B1E69}"/>
              </a:ext>
            </a:extLst>
          </p:cNvPr>
          <p:cNvSpPr/>
          <p:nvPr/>
        </p:nvSpPr>
        <p:spPr>
          <a:xfrm>
            <a:off x="1874172" y="5981593"/>
            <a:ext cx="3210025" cy="496843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C616C6-B995-553D-D859-9081CCEB8217}"/>
              </a:ext>
            </a:extLst>
          </p:cNvPr>
          <p:cNvSpPr/>
          <p:nvPr/>
        </p:nvSpPr>
        <p:spPr>
          <a:xfrm>
            <a:off x="1874172" y="5981593"/>
            <a:ext cx="3210025" cy="496843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5" grpId="0" animBg="1"/>
      <p:bldP spid="33" grpId="0" animBg="1"/>
      <p:bldP spid="3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38" grpId="0" animBg="1"/>
      <p:bldP spid="11" grpId="0"/>
      <p:bldP spid="9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0355E3-3FDD-9231-123C-F7C8BBDD5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9" t="2237" r="29642"/>
          <a:stretch/>
        </p:blipFill>
        <p:spPr>
          <a:xfrm>
            <a:off x="6172200" y="3770773"/>
            <a:ext cx="4639237" cy="1526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845AD0-594A-10D5-07AE-646C7A944F45}"/>
              </a:ext>
            </a:extLst>
          </p:cNvPr>
          <p:cNvCxnSpPr/>
          <p:nvPr/>
        </p:nvCxnSpPr>
        <p:spPr>
          <a:xfrm flipH="1">
            <a:off x="6157452" y="2438401"/>
            <a:ext cx="1551039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E4C879-C162-B5D4-4AC1-423FE34B1E13}"/>
              </a:ext>
            </a:extLst>
          </p:cNvPr>
          <p:cNvCxnSpPr>
            <a:cxnSpLocks/>
          </p:cNvCxnSpPr>
          <p:nvPr/>
        </p:nvCxnSpPr>
        <p:spPr>
          <a:xfrm>
            <a:off x="9170000" y="2438401"/>
            <a:ext cx="1655613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356B6-F36F-A158-2F74-141DA1EBFEBF}"/>
              </a:ext>
            </a:extLst>
          </p:cNvPr>
          <p:cNvSpPr/>
          <p:nvPr/>
        </p:nvSpPr>
        <p:spPr>
          <a:xfrm>
            <a:off x="3145070" y="2710584"/>
            <a:ext cx="1603714" cy="336677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3DBECF-6FF2-2063-388B-26B7B584C125}"/>
              </a:ext>
            </a:extLst>
          </p:cNvPr>
          <p:cNvSpPr/>
          <p:nvPr/>
        </p:nvSpPr>
        <p:spPr>
          <a:xfrm>
            <a:off x="1583662" y="3041437"/>
            <a:ext cx="2254488" cy="336677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EE1CBF-F080-D04E-D0B3-C4F516065B92}"/>
              </a:ext>
            </a:extLst>
          </p:cNvPr>
          <p:cNvSpPr/>
          <p:nvPr/>
        </p:nvSpPr>
        <p:spPr>
          <a:xfrm>
            <a:off x="6146955" y="3854492"/>
            <a:ext cx="4678658" cy="1310809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469521-A7FD-698E-7933-2FCD8A920390}"/>
              </a:ext>
            </a:extLst>
          </p:cNvPr>
          <p:cNvSpPr/>
          <p:nvPr/>
        </p:nvSpPr>
        <p:spPr>
          <a:xfrm>
            <a:off x="7199985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FFBD7-4E9D-4406-6AC8-0E584C7C460F}"/>
              </a:ext>
            </a:extLst>
          </p:cNvPr>
          <p:cNvSpPr/>
          <p:nvPr/>
        </p:nvSpPr>
        <p:spPr>
          <a:xfrm>
            <a:off x="8016344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D71AE-FEC3-9C60-4A52-2B356B381DF1}"/>
              </a:ext>
            </a:extLst>
          </p:cNvPr>
          <p:cNvSpPr/>
          <p:nvPr/>
        </p:nvSpPr>
        <p:spPr>
          <a:xfrm>
            <a:off x="6145804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FFB08E-B3BA-A784-19D7-329D0C10CD28}"/>
              </a:ext>
            </a:extLst>
          </p:cNvPr>
          <p:cNvSpPr/>
          <p:nvPr/>
        </p:nvSpPr>
        <p:spPr>
          <a:xfrm>
            <a:off x="6845679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8D6578-F46B-6164-2807-7D5CFFFFEED9}"/>
              </a:ext>
            </a:extLst>
          </p:cNvPr>
          <p:cNvSpPr/>
          <p:nvPr/>
        </p:nvSpPr>
        <p:spPr>
          <a:xfrm>
            <a:off x="866229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13C9C6-A483-7BF1-B7CC-689B10203BC4}"/>
              </a:ext>
            </a:extLst>
          </p:cNvPr>
          <p:cNvSpPr/>
          <p:nvPr/>
        </p:nvSpPr>
        <p:spPr>
          <a:xfrm>
            <a:off x="936076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457C85-2E66-B6E5-B351-AAEA28A5A856}"/>
              </a:ext>
            </a:extLst>
          </p:cNvPr>
          <p:cNvSpPr/>
          <p:nvPr/>
        </p:nvSpPr>
        <p:spPr>
          <a:xfrm>
            <a:off x="10064383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15152F-24F1-B1ED-D79E-240C7A72DD39}"/>
              </a:ext>
            </a:extLst>
          </p:cNvPr>
          <p:cNvSpPr/>
          <p:nvPr/>
        </p:nvSpPr>
        <p:spPr>
          <a:xfrm>
            <a:off x="1461876" y="1887042"/>
            <a:ext cx="1443129" cy="395375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0CF105CC-61F2-23FE-6FC9-CFAD20063493}"/>
              </a:ext>
            </a:extLst>
          </p:cNvPr>
          <p:cNvSpPr/>
          <p:nvPr/>
        </p:nvSpPr>
        <p:spPr>
          <a:xfrm>
            <a:off x="1006097" y="3206093"/>
            <a:ext cx="425166" cy="492142"/>
          </a:xfrm>
          <a:prstGeom prst="downArrow">
            <a:avLst/>
          </a:prstGeom>
          <a:pattFill prst="wdDnDiag">
            <a:fgClr>
              <a:srgbClr val="0000FF"/>
            </a:fgClr>
            <a:bgClr>
              <a:schemeClr val="bg1"/>
            </a:bgClr>
          </a:patt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4E6B4E-7AB3-B660-0511-F46F4CF918DF}"/>
              </a:ext>
            </a:extLst>
          </p:cNvPr>
          <p:cNvSpPr txBox="1"/>
          <p:nvPr/>
        </p:nvSpPr>
        <p:spPr>
          <a:xfrm>
            <a:off x="838200" y="3901559"/>
            <a:ext cx="5181601" cy="163121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Speculations:</a:t>
            </a:r>
          </a:p>
          <a:p>
            <a:pPr marL="6840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Sparsity</a:t>
            </a:r>
            <a:r>
              <a:rPr lang="en-US" sz="2400" dirty="0"/>
              <a:t>: Underutilize the reserved function argument spaces.</a:t>
            </a:r>
          </a:p>
          <a:p>
            <a:pPr marL="6876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Redundancy</a:t>
            </a:r>
            <a:r>
              <a:rPr lang="en-US" sz="2400" dirty="0"/>
              <a:t>: Pointer values.</a:t>
            </a:r>
          </a:p>
        </p:txBody>
      </p:sp>
      <p:pic>
        <p:nvPicPr>
          <p:cNvPr id="8" name="Content Placeholder 6" descr="Magnifying glass with solid fill">
            <a:extLst>
              <a:ext uri="{FF2B5EF4-FFF2-40B4-BE49-F238E27FC236}">
                <a16:creationId xmlns:a16="http://schemas.microsoft.com/office/drawing/2014/main" id="{4BB06885-9698-1367-2448-5683EC43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0545" y="1555871"/>
            <a:ext cx="1880110" cy="18801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6002DB8-929D-9FCE-2D63-0C04B6EFB3FB}"/>
              </a:ext>
            </a:extLst>
          </p:cNvPr>
          <p:cNvGrpSpPr/>
          <p:nvPr/>
        </p:nvGrpSpPr>
        <p:grpSpPr>
          <a:xfrm>
            <a:off x="838200" y="5562689"/>
            <a:ext cx="5077480" cy="1200329"/>
            <a:chOff x="838200" y="5687818"/>
            <a:chExt cx="5077480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02CCBF-3246-46D9-5F51-A6AC8B4B173C}"/>
                </a:ext>
              </a:extLst>
            </p:cNvPr>
            <p:cNvSpPr txBox="1"/>
            <p:nvPr/>
          </p:nvSpPr>
          <p:spPr>
            <a:xfrm>
              <a:off x="838200" y="5687818"/>
              <a:ext cx="713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E.g.,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D928EC-D6E1-BDA2-463D-B4FC19F3F8CF}"/>
                </a:ext>
              </a:extLst>
            </p:cNvPr>
            <p:cNvSpPr txBox="1"/>
            <p:nvPr/>
          </p:nvSpPr>
          <p:spPr>
            <a:xfrm>
              <a:off x="1551985" y="5810929"/>
              <a:ext cx="436369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effectLst/>
                  <a:latin typeface="SF Mono" panose="020B0009000002000000" pitchFamily="49" charset="0"/>
                </a:rPr>
                <a:t>__global__ void </a:t>
              </a:r>
              <a:r>
                <a:rPr lang="en-US" sz="1600" b="0" dirty="0" err="1">
                  <a:solidFill>
                    <a:srgbClr val="795E26"/>
                  </a:solidFill>
                  <a:effectLst/>
                  <a:latin typeface="SF Mono" panose="020B0009000002000000" pitchFamily="49" charset="0"/>
                </a:rPr>
                <a:t>cudaKernelSample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(</a:t>
              </a:r>
            </a:p>
            <a:p>
              <a:r>
                <a:rPr lang="en-US" sz="1600" b="0" dirty="0">
                  <a:solidFill>
                    <a:srgbClr val="0000FF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effectLst/>
                  <a:latin typeface="SF Mono" panose="020B0009000002000000" pitchFamily="49" charset="0"/>
                </a:rPr>
                <a:t>const float *const </a:t>
              </a:r>
              <a:r>
                <a:rPr lang="en-US" sz="1600" b="0" dirty="0">
                  <a:solidFill>
                    <a:srgbClr val="001080"/>
                  </a:solidFill>
                  <a:effectLst/>
                  <a:latin typeface="SF Mono" panose="020B0009000002000000" pitchFamily="49" charset="0"/>
                </a:rPr>
                <a:t>input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,</a:t>
              </a:r>
            </a:p>
            <a:p>
              <a:r>
                <a:rPr lang="en-US" sz="1600" dirty="0">
                  <a:solidFill>
                    <a:srgbClr val="3B3B3B"/>
                  </a:solidFill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effectLst/>
                  <a:latin typeface="SF Mono" panose="020B0009000002000000" pitchFamily="49" charset="0"/>
                </a:rPr>
                <a:t>float *const </a:t>
              </a:r>
              <a:r>
                <a:rPr lang="en-US" sz="1600" b="0" dirty="0">
                  <a:solidFill>
                    <a:srgbClr val="001080"/>
                  </a:solidFill>
                  <a:effectLst/>
                  <a:latin typeface="SF Mono" panose="020B0009000002000000" pitchFamily="49" charset="0"/>
                </a:rPr>
                <a:t>output</a:t>
              </a:r>
            </a:p>
            <a:p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);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F98676A-FC4D-369F-3D9B-CD93A496CF17}"/>
              </a:ext>
            </a:extLst>
          </p:cNvPr>
          <p:cNvSpPr/>
          <p:nvPr/>
        </p:nvSpPr>
        <p:spPr>
          <a:xfrm>
            <a:off x="1874172" y="6229761"/>
            <a:ext cx="915092" cy="248675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8C9B71-9F0B-6CEF-CD07-3E977F7F03C0}"/>
              </a:ext>
            </a:extLst>
          </p:cNvPr>
          <p:cNvSpPr/>
          <p:nvPr/>
        </p:nvSpPr>
        <p:spPr>
          <a:xfrm>
            <a:off x="2627593" y="5981340"/>
            <a:ext cx="915092" cy="248675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0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The memory allocations of CUDA graphs have high sparsity and value redundancy and hence are highly compressible.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413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②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Metadata Compression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3097323" cy="1363450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Tensor()</a:t>
            </a:r>
          </a:p>
          <a:p>
            <a:pPr marL="0" indent="0">
              <a:buNone/>
            </a:pP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CUDAGraph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</a:t>
            </a:r>
            <a:r>
              <a:rPr lang="en-US" sz="1600" b="0" dirty="0" err="1">
                <a:solidFill>
                  <a:srgbClr val="1F377F"/>
                </a:solidFill>
                <a:effectLst/>
                <a:latin typeface="SF Mono" panose="020B0009000002000000" pitchFamily="49" charset="0"/>
              </a:rPr>
              <a:t>graph_ctx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MyDNN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(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ph_A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0355E3-3FDD-9231-123C-F7C8BBDD5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9" t="2237" r="29642"/>
          <a:stretch/>
        </p:blipFill>
        <p:spPr>
          <a:xfrm>
            <a:off x="6172200" y="3770773"/>
            <a:ext cx="4639237" cy="1526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845AD0-594A-10D5-07AE-646C7A944F45}"/>
              </a:ext>
            </a:extLst>
          </p:cNvPr>
          <p:cNvCxnSpPr/>
          <p:nvPr/>
        </p:nvCxnSpPr>
        <p:spPr>
          <a:xfrm flipH="1">
            <a:off x="6157452" y="2438401"/>
            <a:ext cx="1551039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E4C879-C162-B5D4-4AC1-423FE34B1E13}"/>
              </a:ext>
            </a:extLst>
          </p:cNvPr>
          <p:cNvCxnSpPr>
            <a:cxnSpLocks/>
          </p:cNvCxnSpPr>
          <p:nvPr/>
        </p:nvCxnSpPr>
        <p:spPr>
          <a:xfrm>
            <a:off x="9170000" y="2438401"/>
            <a:ext cx="1655613" cy="13127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356B6-F36F-A158-2F74-141DA1EBFEBF}"/>
              </a:ext>
            </a:extLst>
          </p:cNvPr>
          <p:cNvSpPr/>
          <p:nvPr/>
        </p:nvSpPr>
        <p:spPr>
          <a:xfrm>
            <a:off x="3145070" y="2710584"/>
            <a:ext cx="1603714" cy="336677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3DBECF-6FF2-2063-388B-26B7B584C125}"/>
              </a:ext>
            </a:extLst>
          </p:cNvPr>
          <p:cNvSpPr/>
          <p:nvPr/>
        </p:nvSpPr>
        <p:spPr>
          <a:xfrm>
            <a:off x="1583662" y="3041437"/>
            <a:ext cx="2254488" cy="336677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EE1CBF-F080-D04E-D0B3-C4F516065B92}"/>
              </a:ext>
            </a:extLst>
          </p:cNvPr>
          <p:cNvSpPr/>
          <p:nvPr/>
        </p:nvSpPr>
        <p:spPr>
          <a:xfrm>
            <a:off x="6146955" y="3854492"/>
            <a:ext cx="4678658" cy="1310809"/>
          </a:xfrm>
          <a:prstGeom prst="rect">
            <a:avLst/>
          </a:prstGeom>
          <a:noFill/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469521-A7FD-698E-7933-2FCD8A920390}"/>
              </a:ext>
            </a:extLst>
          </p:cNvPr>
          <p:cNvSpPr/>
          <p:nvPr/>
        </p:nvSpPr>
        <p:spPr>
          <a:xfrm>
            <a:off x="7199985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FFBD7-4E9D-4406-6AC8-0E584C7C460F}"/>
              </a:ext>
            </a:extLst>
          </p:cNvPr>
          <p:cNvSpPr/>
          <p:nvPr/>
        </p:nvSpPr>
        <p:spPr>
          <a:xfrm>
            <a:off x="8016344" y="5111266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D71AE-FEC3-9C60-4A52-2B356B381DF1}"/>
              </a:ext>
            </a:extLst>
          </p:cNvPr>
          <p:cNvSpPr/>
          <p:nvPr/>
        </p:nvSpPr>
        <p:spPr>
          <a:xfrm>
            <a:off x="6145804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FFB08E-B3BA-A784-19D7-329D0C10CD28}"/>
              </a:ext>
            </a:extLst>
          </p:cNvPr>
          <p:cNvSpPr/>
          <p:nvPr/>
        </p:nvSpPr>
        <p:spPr>
          <a:xfrm>
            <a:off x="6845679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8D6578-F46B-6164-2807-7D5CFFFFEED9}"/>
              </a:ext>
            </a:extLst>
          </p:cNvPr>
          <p:cNvSpPr/>
          <p:nvPr/>
        </p:nvSpPr>
        <p:spPr>
          <a:xfrm>
            <a:off x="866229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13C9C6-A483-7BF1-B7CC-689B10203BC4}"/>
              </a:ext>
            </a:extLst>
          </p:cNvPr>
          <p:cNvSpPr/>
          <p:nvPr/>
        </p:nvSpPr>
        <p:spPr>
          <a:xfrm>
            <a:off x="9360765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457C85-2E66-B6E5-B351-AAEA28A5A856}"/>
              </a:ext>
            </a:extLst>
          </p:cNvPr>
          <p:cNvSpPr/>
          <p:nvPr/>
        </p:nvSpPr>
        <p:spPr>
          <a:xfrm>
            <a:off x="10064383" y="3702143"/>
            <a:ext cx="309229" cy="199416"/>
          </a:xfrm>
          <a:prstGeom prst="rect">
            <a:avLst/>
          </a:pr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15152F-24F1-B1ED-D79E-240C7A72DD39}"/>
              </a:ext>
            </a:extLst>
          </p:cNvPr>
          <p:cNvSpPr/>
          <p:nvPr/>
        </p:nvSpPr>
        <p:spPr>
          <a:xfrm>
            <a:off x="1461876" y="1887042"/>
            <a:ext cx="1443129" cy="395375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0CF105CC-61F2-23FE-6FC9-CFAD20063493}"/>
              </a:ext>
            </a:extLst>
          </p:cNvPr>
          <p:cNvSpPr/>
          <p:nvPr/>
        </p:nvSpPr>
        <p:spPr>
          <a:xfrm>
            <a:off x="1006097" y="3206093"/>
            <a:ext cx="425166" cy="492142"/>
          </a:xfrm>
          <a:prstGeom prst="downArrow">
            <a:avLst/>
          </a:prstGeom>
          <a:pattFill prst="wdDnDiag">
            <a:fgClr>
              <a:srgbClr val="0000FF"/>
            </a:fgClr>
            <a:bgClr>
              <a:schemeClr val="bg1"/>
            </a:bgClr>
          </a:patt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4E6B4E-7AB3-B660-0511-F46F4CF918DF}"/>
              </a:ext>
            </a:extLst>
          </p:cNvPr>
          <p:cNvSpPr txBox="1"/>
          <p:nvPr/>
        </p:nvSpPr>
        <p:spPr>
          <a:xfrm>
            <a:off x="838200" y="3901559"/>
            <a:ext cx="5181601" cy="163121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Speculations:</a:t>
            </a:r>
          </a:p>
          <a:p>
            <a:pPr marL="6840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Sparsity</a:t>
            </a:r>
            <a:r>
              <a:rPr lang="en-US" sz="2400" dirty="0"/>
              <a:t>: Underutilize the reserved function argument spaces.</a:t>
            </a:r>
          </a:p>
          <a:p>
            <a:pPr marL="687600" lvl="1" indent="-230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Redundancy</a:t>
            </a:r>
            <a:r>
              <a:rPr lang="en-US" sz="2400" dirty="0"/>
              <a:t>: Pointer values.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D662C5-7DE2-3F42-76AE-3E88DE18FFFD}"/>
                  </a:ext>
                </a:extLst>
              </p:cNvPr>
              <p:cNvSpPr txBox="1"/>
              <p:nvPr/>
            </p:nvSpPr>
            <p:spPr>
              <a:xfrm>
                <a:off x="6480228" y="4250262"/>
                <a:ext cx="3690690" cy="52322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Up to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reduction.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D662C5-7DE2-3F42-76AE-3E88DE18F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28" y="4250262"/>
                <a:ext cx="3690690" cy="523220"/>
              </a:xfrm>
              <a:prstGeom prst="rect">
                <a:avLst/>
              </a:prstGeom>
              <a:blipFill>
                <a:blip r:embed="rId3"/>
                <a:stretch>
                  <a:fillRect l="-2712" t="-8889" r="-2034" b="-24444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6" descr="Magnifying glass with solid fill">
            <a:extLst>
              <a:ext uri="{FF2B5EF4-FFF2-40B4-BE49-F238E27FC236}">
                <a16:creationId xmlns:a16="http://schemas.microsoft.com/office/drawing/2014/main" id="{4BB06885-9698-1367-2448-5683EC43F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0545" y="1555871"/>
            <a:ext cx="1880110" cy="18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0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Predicate(x):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A0C83B-A823-83F7-EB40-C470749011D4}"/>
              </a:ext>
            </a:extLst>
          </p:cNvPr>
          <p:cNvSpPr/>
          <p:nvPr/>
        </p:nvSpPr>
        <p:spPr>
          <a:xfrm rot="5400000">
            <a:off x="6350349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Predicate(x):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# do something</a:t>
            </a:r>
            <a:endParaRPr lang="en-US" sz="1600" b="0" dirty="0">
              <a:solidFill>
                <a:srgbClr val="000000"/>
              </a:solidFill>
              <a:effectLst/>
              <a:latin typeface="SF Mono" panose="020B0009000002000000" pitchFamily="49" charset="0"/>
            </a:endParaRPr>
          </a:p>
        </p:txBody>
      </p:sp>
      <p:pic>
        <p:nvPicPr>
          <p:cNvPr id="12" name="Picture 4" descr="sticker">
            <a:extLst>
              <a:ext uri="{FF2B5EF4-FFF2-40B4-BE49-F238E27FC236}">
                <a16:creationId xmlns:a16="http://schemas.microsoft.com/office/drawing/2014/main" id="{D0009EE7-C77A-923E-F092-6B2752FF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86" y="2259693"/>
            <a:ext cx="1185754" cy="11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14D09-240D-01FB-065C-88E6AA07E7C6}"/>
              </a:ext>
            </a:extLst>
          </p:cNvPr>
          <p:cNvSpPr txBox="1"/>
          <p:nvPr/>
        </p:nvSpPr>
        <p:spPr>
          <a:xfrm>
            <a:off x="6439136" y="3215743"/>
            <a:ext cx="4914663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If </a:t>
            </a:r>
            <a:r>
              <a:rPr lang="en-US" sz="2400" dirty="0">
                <a:latin typeface="SF Mono" panose="020B0009000002000000" pitchFamily="49" charset="0"/>
              </a:rPr>
              <a:t>x</a:t>
            </a:r>
            <a:r>
              <a:rPr lang="en-US" sz="2400" dirty="0">
                <a:latin typeface="Comic Sans MS" panose="030F0902030302020204" pitchFamily="66" charset="0"/>
              </a:rPr>
              <a:t> is true, all GPU operations within can proceed as normal.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A0C83B-A823-83F7-EB40-C470749011D4}"/>
              </a:ext>
            </a:extLst>
          </p:cNvPr>
          <p:cNvSpPr/>
          <p:nvPr/>
        </p:nvSpPr>
        <p:spPr>
          <a:xfrm rot="5400000">
            <a:off x="6350349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Predicate(x):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rgbClr val="FF0000"/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pic>
        <p:nvPicPr>
          <p:cNvPr id="14" name="Picture 4" descr="sticker">
            <a:extLst>
              <a:ext uri="{FF2B5EF4-FFF2-40B4-BE49-F238E27FC236}">
                <a16:creationId xmlns:a16="http://schemas.microsoft.com/office/drawing/2014/main" id="{39A869CC-EE40-A314-9255-BECBE245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05" y="2259692"/>
            <a:ext cx="1185755" cy="11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D2D4FC-666D-424D-8474-8ABD2C332088}"/>
              </a:ext>
            </a:extLst>
          </p:cNvPr>
          <p:cNvSpPr/>
          <p:nvPr/>
        </p:nvSpPr>
        <p:spPr>
          <a:xfrm rot="5400000">
            <a:off x="6350349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14D09-240D-01FB-065C-88E6AA07E7C6}"/>
              </a:ext>
            </a:extLst>
          </p:cNvPr>
          <p:cNvSpPr txBox="1"/>
          <p:nvPr/>
        </p:nvSpPr>
        <p:spPr>
          <a:xfrm>
            <a:off x="6439136" y="3215743"/>
            <a:ext cx="4914663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Otherwise, all GPU operations within are nullified.</a:t>
            </a:r>
          </a:p>
        </p:txBody>
      </p:sp>
    </p:spTree>
    <p:extLst>
      <p:ext uri="{BB962C8B-B14F-4D97-AF65-F5344CB8AC3E}">
        <p14:creationId xmlns:p14="http://schemas.microsoft.com/office/powerpoint/2010/main" val="296141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Predicate(x):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57769-03C2-3D20-D68C-D8C27A73A08B}"/>
              </a:ext>
            </a:extLst>
          </p:cNvPr>
          <p:cNvSpPr txBox="1"/>
          <p:nvPr/>
        </p:nvSpPr>
        <p:spPr>
          <a:xfrm>
            <a:off x="6172200" y="3285820"/>
            <a:ext cx="4743606" cy="738664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effectLst/>
                <a:latin typeface="SF Mono" panose="020B0009000002000000" pitchFamily="49" charset="0"/>
              </a:rPr>
              <a:t>__global__ void </a:t>
            </a:r>
            <a:r>
              <a:rPr lang="en-US" sz="1600" b="0" dirty="0" err="1">
                <a:solidFill>
                  <a:srgbClr val="795E26"/>
                </a:solidFill>
                <a:effectLst/>
                <a:latin typeface="SF Mono" panose="020B0009000002000000" pitchFamily="49" charset="0"/>
              </a:rPr>
              <a:t>cudaKernelInPyTorch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sz="1600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effectLst/>
                <a:latin typeface="SF Mono" panose="020B0009000002000000" pitchFamily="49" charset="0"/>
              </a:rPr>
              <a:t>const float *const </a:t>
            </a:r>
            <a:r>
              <a:rPr lang="en-US" sz="1600" b="0" dirty="0">
                <a:solidFill>
                  <a:srgbClr val="001080"/>
                </a:solidFill>
                <a:effectLst/>
                <a:latin typeface="SF Mono" panose="020B0009000002000000" pitchFamily="49" charset="0"/>
              </a:rPr>
              <a:t>input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,</a:t>
            </a:r>
          </a:p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  </a:t>
            </a:r>
            <a:r>
              <a:rPr lang="en-US" sz="1600" b="0" dirty="0">
                <a:effectLst/>
                <a:latin typeface="SF Mono" panose="020B0009000002000000" pitchFamily="49" charset="0"/>
              </a:rPr>
              <a:t>float *const </a:t>
            </a:r>
            <a:r>
              <a:rPr lang="en-US" sz="1600" b="0" dirty="0">
                <a:solidFill>
                  <a:srgbClr val="001080"/>
                </a:solidFill>
                <a:effectLst/>
                <a:latin typeface="SF Mono" panose="020B0009000002000000" pitchFamily="49" charset="0"/>
              </a:rPr>
              <a:t>output</a:t>
            </a:r>
            <a:r>
              <a:rPr lang="en-US" sz="1600" b="0" dirty="0">
                <a:solidFill>
                  <a:schemeClr val="bg1"/>
                </a:solidFill>
                <a:effectLst/>
                <a:latin typeface="SF Mono" panose="020B0009000002000000" pitchFamily="49" charset="0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8301F-F3FD-B987-082B-6881E58B20F8}"/>
              </a:ext>
            </a:extLst>
          </p:cNvPr>
          <p:cNvSpPr txBox="1"/>
          <p:nvPr/>
        </p:nvSpPr>
        <p:spPr>
          <a:xfrm>
            <a:off x="6172200" y="4023841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) {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B435A-8A7B-76C8-8D41-9CF08CF22FAB}"/>
              </a:ext>
            </a:extLst>
          </p:cNvPr>
          <p:cNvSpPr txBox="1"/>
          <p:nvPr/>
        </p:nvSpPr>
        <p:spPr>
          <a:xfrm>
            <a:off x="6172200" y="4269419"/>
            <a:ext cx="6134374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 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SF Mono" panose="020B0009000002000000" pitchFamily="49" charset="0"/>
              </a:rPr>
              <a:t>// function body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865A2-A65A-6D3E-E267-50E15D28726D}"/>
              </a:ext>
            </a:extLst>
          </p:cNvPr>
          <p:cNvSpPr txBox="1"/>
          <p:nvPr/>
        </p:nvSpPr>
        <p:spPr>
          <a:xfrm>
            <a:off x="6172200" y="4514996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}</a:t>
            </a:r>
            <a:endParaRPr lang="en-US" sz="1600" b="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A8C354-AF60-0DF0-5092-DFE6847230A9}"/>
              </a:ext>
            </a:extLst>
          </p:cNvPr>
          <p:cNvSpPr txBox="1"/>
          <p:nvPr/>
        </p:nvSpPr>
        <p:spPr>
          <a:xfrm>
            <a:off x="6172200" y="2820779"/>
            <a:ext cx="615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Implementation Details:</a:t>
            </a:r>
          </a:p>
        </p:txBody>
      </p:sp>
    </p:spTree>
    <p:extLst>
      <p:ext uri="{BB962C8B-B14F-4D97-AF65-F5344CB8AC3E}">
        <p14:creationId xmlns:p14="http://schemas.microsoft.com/office/powerpoint/2010/main" val="209190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949F27-0103-62F5-59EE-875BBC96BE80}"/>
              </a:ext>
            </a:extLst>
          </p:cNvPr>
          <p:cNvSpPr txBox="1"/>
          <p:nvPr/>
        </p:nvSpPr>
        <p:spPr>
          <a:xfrm>
            <a:off x="6172200" y="3285820"/>
            <a:ext cx="4743606" cy="738664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effectLst/>
                <a:latin typeface="SF Mono" panose="020B0009000002000000" pitchFamily="49" charset="0"/>
              </a:rPr>
              <a:t>__global__ void </a:t>
            </a:r>
            <a:r>
              <a:rPr lang="en-US" sz="1600" b="0" dirty="0" err="1">
                <a:solidFill>
                  <a:srgbClr val="795E26"/>
                </a:solidFill>
                <a:effectLst/>
                <a:latin typeface="SF Mono" panose="020B0009000002000000" pitchFamily="49" charset="0"/>
              </a:rPr>
              <a:t>cudaKernelInPyTorch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(</a:t>
            </a:r>
          </a:p>
          <a:p>
            <a:r>
              <a:rPr lang="en-US" sz="1600" b="0" dirty="0">
                <a:solidFill>
                  <a:srgbClr val="0000FF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effectLst/>
                <a:latin typeface="SF Mono" panose="020B0009000002000000" pitchFamily="49" charset="0"/>
              </a:rPr>
              <a:t>const float *const </a:t>
            </a:r>
            <a:r>
              <a:rPr lang="en-US" sz="1600" b="0" dirty="0">
                <a:solidFill>
                  <a:srgbClr val="001080"/>
                </a:solidFill>
                <a:effectLst/>
                <a:latin typeface="SF Mono" panose="020B0009000002000000" pitchFamily="49" charset="0"/>
              </a:rPr>
              <a:t>input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,</a:t>
            </a:r>
          </a:p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  </a:t>
            </a:r>
            <a:r>
              <a:rPr lang="en-US" sz="1600" b="0" dirty="0">
                <a:effectLst/>
                <a:latin typeface="SF Mono" panose="020B0009000002000000" pitchFamily="49" charset="0"/>
              </a:rPr>
              <a:t>float *const </a:t>
            </a:r>
            <a:r>
              <a:rPr lang="en-US" sz="1600" b="0" dirty="0">
                <a:solidFill>
                  <a:srgbClr val="001080"/>
                </a:solidFill>
                <a:effectLst/>
                <a:latin typeface="SF Mono" panose="020B0009000002000000" pitchFamily="49" charset="0"/>
              </a:rPr>
              <a:t>output,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8D94A-7D0D-38BA-B073-274CF9FB1A9C}"/>
              </a:ext>
            </a:extLst>
          </p:cNvPr>
          <p:cNvSpPr txBox="1"/>
          <p:nvPr/>
        </p:nvSpPr>
        <p:spPr>
          <a:xfrm>
            <a:off x="6172200" y="4024571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SF Mono" panose="020B0009000002000000" pitchFamily="49" charset="0"/>
              </a:rPr>
              <a:t>  const bool predicate</a:t>
            </a:r>
            <a:endParaRPr lang="en-US" sz="1600" b="0" dirty="0">
              <a:solidFill>
                <a:srgbClr val="0000FF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00900-01A5-BF40-50E3-1E6909CCA702}"/>
              </a:ext>
            </a:extLst>
          </p:cNvPr>
          <p:cNvSpPr txBox="1"/>
          <p:nvPr/>
        </p:nvSpPr>
        <p:spPr>
          <a:xfrm>
            <a:off x="6172200" y="5009803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SF Mono" panose="020B0009000002000000" pitchFamily="49" charset="0"/>
              </a:rPr>
              <a:t>}</a:t>
            </a:r>
            <a:r>
              <a:rPr lang="en-US" sz="1600" dirty="0">
                <a:solidFill>
                  <a:schemeClr val="bg1"/>
                </a:solidFill>
                <a:latin typeface="SF Mono" panose="020B0009000002000000" pitchFamily="49" charset="0"/>
              </a:rPr>
              <a:t>}</a:t>
            </a:r>
            <a:endParaRPr lang="en-US" sz="1600" b="0" dirty="0">
              <a:solidFill>
                <a:schemeClr val="bg1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1A1D1-ED79-1EBA-5BC3-452DB8CA60E8}"/>
              </a:ext>
            </a:extLst>
          </p:cNvPr>
          <p:cNvSpPr txBox="1"/>
          <p:nvPr/>
        </p:nvSpPr>
        <p:spPr>
          <a:xfrm>
            <a:off x="6172200" y="4270879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) {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D51A0-45C5-3F90-74E8-64483E62AC79}"/>
              </a:ext>
            </a:extLst>
          </p:cNvPr>
          <p:cNvSpPr txBox="1"/>
          <p:nvPr/>
        </p:nvSpPr>
        <p:spPr>
          <a:xfrm>
            <a:off x="6172200" y="4517187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SF Mono" panose="020B0009000002000000" pitchFamily="49" charset="0"/>
              </a:rPr>
              <a:t>  if (predicate) {</a:t>
            </a:r>
            <a:endParaRPr lang="en-US" sz="1600" b="0" dirty="0">
              <a:solidFill>
                <a:srgbClr val="0000FF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134123-7BF7-9DB1-D900-5234CC12482A}"/>
              </a:ext>
            </a:extLst>
          </p:cNvPr>
          <p:cNvSpPr txBox="1"/>
          <p:nvPr/>
        </p:nvSpPr>
        <p:spPr>
          <a:xfrm>
            <a:off x="6172200" y="4763495"/>
            <a:ext cx="6134374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   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SF Mono" panose="020B0009000002000000" pitchFamily="49" charset="0"/>
              </a:rPr>
              <a:t>// function body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402940-4AC7-2E7B-5C5D-5FB37E42CA76}"/>
              </a:ext>
            </a:extLst>
          </p:cNvPr>
          <p:cNvSpPr txBox="1"/>
          <p:nvPr/>
        </p:nvSpPr>
        <p:spPr>
          <a:xfrm>
            <a:off x="6172200" y="5256111"/>
            <a:ext cx="6094902" cy="246221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dirty="0">
                <a:solidFill>
                  <a:srgbClr val="3B3B3B"/>
                </a:solidFill>
                <a:latin typeface="SF Mono" panose="020B0009000002000000" pitchFamily="49" charset="0"/>
              </a:rPr>
              <a:t>}</a:t>
            </a:r>
            <a:endParaRPr lang="en-US" sz="1600" b="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18089B0-A48D-06C7-6E50-A5FB1412D0E0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2464136" cy="6637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8F08C4"/>
                </a:solidFill>
                <a:effectLst/>
                <a:latin typeface="SF Mono" panose="020B0009000002000000" pitchFamily="49" charset="0"/>
              </a:rPr>
              <a:t>with</a:t>
            </a:r>
            <a:r>
              <a:rPr lang="en-US" sz="1600" b="0" dirty="0">
                <a:solidFill>
                  <a:srgbClr val="000000"/>
                </a:solidFill>
                <a:effectLst/>
                <a:latin typeface="SF Mono" panose="020B0009000002000000" pitchFamily="49" charset="0"/>
              </a:rPr>
              <a:t> Predicate(x):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D2D4FC-666D-424D-8474-8ABD2C332088}"/>
              </a:ext>
            </a:extLst>
          </p:cNvPr>
          <p:cNvSpPr/>
          <p:nvPr/>
        </p:nvSpPr>
        <p:spPr>
          <a:xfrm rot="5400000">
            <a:off x="6350349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F68F63-847C-9CFA-C470-7EF96F445B56}"/>
              </a:ext>
            </a:extLst>
          </p:cNvPr>
          <p:cNvSpPr/>
          <p:nvPr/>
        </p:nvSpPr>
        <p:spPr>
          <a:xfrm flipH="1">
            <a:off x="8024500" y="1825538"/>
            <a:ext cx="358924" cy="273057"/>
          </a:xfrm>
          <a:prstGeom prst="rect">
            <a:avLst/>
          </a:prstGeom>
          <a:noFill/>
          <a:ln w="381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858001"/>
                      <a:gd name="connsiteY0" fmla="*/ 0 h 546265"/>
                      <a:gd name="connsiteX1" fmla="*/ 502920 w 6858001"/>
                      <a:gd name="connsiteY1" fmla="*/ 0 h 546265"/>
                      <a:gd name="connsiteX2" fmla="*/ 868680 w 6858001"/>
                      <a:gd name="connsiteY2" fmla="*/ 0 h 546265"/>
                      <a:gd name="connsiteX3" fmla="*/ 1577340 w 6858001"/>
                      <a:gd name="connsiteY3" fmla="*/ 0 h 546265"/>
                      <a:gd name="connsiteX4" fmla="*/ 2080260 w 6858001"/>
                      <a:gd name="connsiteY4" fmla="*/ 0 h 546265"/>
                      <a:gd name="connsiteX5" fmla="*/ 2583180 w 6858001"/>
                      <a:gd name="connsiteY5" fmla="*/ 0 h 546265"/>
                      <a:gd name="connsiteX6" fmla="*/ 3291840 w 6858001"/>
                      <a:gd name="connsiteY6" fmla="*/ 0 h 546265"/>
                      <a:gd name="connsiteX7" fmla="*/ 3726181 w 6858001"/>
                      <a:gd name="connsiteY7" fmla="*/ 0 h 546265"/>
                      <a:gd name="connsiteX8" fmla="*/ 4434841 w 6858001"/>
                      <a:gd name="connsiteY8" fmla="*/ 0 h 546265"/>
                      <a:gd name="connsiteX9" fmla="*/ 5143501 w 6858001"/>
                      <a:gd name="connsiteY9" fmla="*/ 0 h 546265"/>
                      <a:gd name="connsiteX10" fmla="*/ 5715001 w 6858001"/>
                      <a:gd name="connsiteY10" fmla="*/ 0 h 546265"/>
                      <a:gd name="connsiteX11" fmla="*/ 6858001 w 6858001"/>
                      <a:gd name="connsiteY11" fmla="*/ 0 h 546265"/>
                      <a:gd name="connsiteX12" fmla="*/ 6858001 w 6858001"/>
                      <a:gd name="connsiteY12" fmla="*/ 546265 h 546265"/>
                      <a:gd name="connsiteX13" fmla="*/ 6492241 w 6858001"/>
                      <a:gd name="connsiteY13" fmla="*/ 546265 h 546265"/>
                      <a:gd name="connsiteX14" fmla="*/ 5783581 w 6858001"/>
                      <a:gd name="connsiteY14" fmla="*/ 546265 h 546265"/>
                      <a:gd name="connsiteX15" fmla="*/ 5349241 w 6858001"/>
                      <a:gd name="connsiteY15" fmla="*/ 546265 h 546265"/>
                      <a:gd name="connsiteX16" fmla="*/ 4777741 w 6858001"/>
                      <a:gd name="connsiteY16" fmla="*/ 546265 h 546265"/>
                      <a:gd name="connsiteX17" fmla="*/ 4069081 w 6858001"/>
                      <a:gd name="connsiteY17" fmla="*/ 546265 h 546265"/>
                      <a:gd name="connsiteX18" fmla="*/ 3497581 w 6858001"/>
                      <a:gd name="connsiteY18" fmla="*/ 546265 h 546265"/>
                      <a:gd name="connsiteX19" fmla="*/ 3131820 w 6858001"/>
                      <a:gd name="connsiteY19" fmla="*/ 546265 h 546265"/>
                      <a:gd name="connsiteX20" fmla="*/ 2697480 w 6858001"/>
                      <a:gd name="connsiteY20" fmla="*/ 546265 h 546265"/>
                      <a:gd name="connsiteX21" fmla="*/ 1988820 w 6858001"/>
                      <a:gd name="connsiteY21" fmla="*/ 546265 h 546265"/>
                      <a:gd name="connsiteX22" fmla="*/ 1417320 w 6858001"/>
                      <a:gd name="connsiteY22" fmla="*/ 546265 h 546265"/>
                      <a:gd name="connsiteX23" fmla="*/ 982980 w 6858001"/>
                      <a:gd name="connsiteY23" fmla="*/ 546265 h 546265"/>
                      <a:gd name="connsiteX24" fmla="*/ 0 w 6858001"/>
                      <a:gd name="connsiteY24" fmla="*/ 546265 h 546265"/>
                      <a:gd name="connsiteX25" fmla="*/ 0 w 6858001"/>
                      <a:gd name="connsiteY25" fmla="*/ 0 h 54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858001" h="546265" extrusionOk="0">
                        <a:moveTo>
                          <a:pt x="0" y="0"/>
                        </a:moveTo>
                        <a:cubicBezTo>
                          <a:pt x="247316" y="-17365"/>
                          <a:pt x="290770" y="49681"/>
                          <a:pt x="502920" y="0"/>
                        </a:cubicBezTo>
                        <a:cubicBezTo>
                          <a:pt x="715070" y="-49681"/>
                          <a:pt x="754413" y="28697"/>
                          <a:pt x="868680" y="0"/>
                        </a:cubicBezTo>
                        <a:cubicBezTo>
                          <a:pt x="982947" y="-28697"/>
                          <a:pt x="1225610" y="25479"/>
                          <a:pt x="1577340" y="0"/>
                        </a:cubicBezTo>
                        <a:cubicBezTo>
                          <a:pt x="1929070" y="-25479"/>
                          <a:pt x="1917146" y="7792"/>
                          <a:pt x="2080260" y="0"/>
                        </a:cubicBezTo>
                        <a:cubicBezTo>
                          <a:pt x="2243374" y="-7792"/>
                          <a:pt x="2422827" y="49878"/>
                          <a:pt x="2583180" y="0"/>
                        </a:cubicBezTo>
                        <a:cubicBezTo>
                          <a:pt x="2743533" y="-49878"/>
                          <a:pt x="2973371" y="80731"/>
                          <a:pt x="3291840" y="0"/>
                        </a:cubicBezTo>
                        <a:cubicBezTo>
                          <a:pt x="3610309" y="-80731"/>
                          <a:pt x="3572325" y="19191"/>
                          <a:pt x="3726181" y="0"/>
                        </a:cubicBezTo>
                        <a:cubicBezTo>
                          <a:pt x="3880037" y="-19191"/>
                          <a:pt x="4086212" y="31061"/>
                          <a:pt x="4434841" y="0"/>
                        </a:cubicBezTo>
                        <a:cubicBezTo>
                          <a:pt x="4783470" y="-31061"/>
                          <a:pt x="4984703" y="53718"/>
                          <a:pt x="5143501" y="0"/>
                        </a:cubicBezTo>
                        <a:cubicBezTo>
                          <a:pt x="5302299" y="-53718"/>
                          <a:pt x="5483931" y="6061"/>
                          <a:pt x="5715001" y="0"/>
                        </a:cubicBezTo>
                        <a:cubicBezTo>
                          <a:pt x="5946071" y="-6061"/>
                          <a:pt x="6325814" y="76269"/>
                          <a:pt x="6858001" y="0"/>
                        </a:cubicBezTo>
                        <a:cubicBezTo>
                          <a:pt x="6922527" y="153853"/>
                          <a:pt x="6813595" y="436112"/>
                          <a:pt x="6858001" y="546265"/>
                        </a:cubicBezTo>
                        <a:cubicBezTo>
                          <a:pt x="6760397" y="581360"/>
                          <a:pt x="6671751" y="518213"/>
                          <a:pt x="6492241" y="546265"/>
                        </a:cubicBezTo>
                        <a:cubicBezTo>
                          <a:pt x="6312731" y="574317"/>
                          <a:pt x="6079244" y="474370"/>
                          <a:pt x="5783581" y="546265"/>
                        </a:cubicBezTo>
                        <a:cubicBezTo>
                          <a:pt x="5487918" y="618160"/>
                          <a:pt x="5566096" y="541351"/>
                          <a:pt x="5349241" y="546265"/>
                        </a:cubicBezTo>
                        <a:cubicBezTo>
                          <a:pt x="5132386" y="551179"/>
                          <a:pt x="4947990" y="492562"/>
                          <a:pt x="4777741" y="546265"/>
                        </a:cubicBezTo>
                        <a:cubicBezTo>
                          <a:pt x="4607492" y="599968"/>
                          <a:pt x="4242292" y="517035"/>
                          <a:pt x="4069081" y="546265"/>
                        </a:cubicBezTo>
                        <a:cubicBezTo>
                          <a:pt x="3895870" y="575495"/>
                          <a:pt x="3663753" y="487135"/>
                          <a:pt x="3497581" y="546265"/>
                        </a:cubicBezTo>
                        <a:cubicBezTo>
                          <a:pt x="3331409" y="605395"/>
                          <a:pt x="3280433" y="539084"/>
                          <a:pt x="3131820" y="546265"/>
                        </a:cubicBezTo>
                        <a:cubicBezTo>
                          <a:pt x="2983207" y="553446"/>
                          <a:pt x="2893096" y="522992"/>
                          <a:pt x="2697480" y="546265"/>
                        </a:cubicBezTo>
                        <a:cubicBezTo>
                          <a:pt x="2501864" y="569538"/>
                          <a:pt x="2340956" y="524119"/>
                          <a:pt x="1988820" y="546265"/>
                        </a:cubicBezTo>
                        <a:cubicBezTo>
                          <a:pt x="1636684" y="568411"/>
                          <a:pt x="1697872" y="534098"/>
                          <a:pt x="1417320" y="546265"/>
                        </a:cubicBezTo>
                        <a:cubicBezTo>
                          <a:pt x="1136768" y="558432"/>
                          <a:pt x="1153292" y="541802"/>
                          <a:pt x="982980" y="546265"/>
                        </a:cubicBezTo>
                        <a:cubicBezTo>
                          <a:pt x="812668" y="550728"/>
                          <a:pt x="258146" y="487540"/>
                          <a:pt x="0" y="546265"/>
                        </a:cubicBezTo>
                        <a:cubicBezTo>
                          <a:pt x="-8620" y="339795"/>
                          <a:pt x="17687" y="22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A3F7AB-664C-D6A0-2B10-E9647305FDB8}"/>
              </a:ext>
            </a:extLst>
          </p:cNvPr>
          <p:cNvSpPr txBox="1"/>
          <p:nvPr/>
        </p:nvSpPr>
        <p:spPr>
          <a:xfrm>
            <a:off x="6172200" y="2820779"/>
            <a:ext cx="615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Implementation Details:</a:t>
            </a:r>
          </a:p>
        </p:txBody>
      </p:sp>
      <p:sp>
        <p:nvSpPr>
          <p:cNvPr id="32" name="Circular Arrow 31">
            <a:extLst>
              <a:ext uri="{FF2B5EF4-FFF2-40B4-BE49-F238E27FC236}">
                <a16:creationId xmlns:a16="http://schemas.microsoft.com/office/drawing/2014/main" id="{09C6F75B-2AB5-CF67-0FBB-BA249F5022B5}"/>
              </a:ext>
            </a:extLst>
          </p:cNvPr>
          <p:cNvSpPr/>
          <p:nvPr/>
        </p:nvSpPr>
        <p:spPr>
          <a:xfrm rot="13368790">
            <a:off x="7404792" y="1979886"/>
            <a:ext cx="2067248" cy="2685053"/>
          </a:xfrm>
          <a:prstGeom prst="circularArrow">
            <a:avLst>
              <a:gd name="adj1" fmla="val 8175"/>
              <a:gd name="adj2" fmla="val 1595243"/>
              <a:gd name="adj3" fmla="val 9558347"/>
              <a:gd name="adj4" fmla="val 4280984"/>
              <a:gd name="adj5" fmla="val 11807"/>
            </a:avLst>
          </a:prstGeom>
          <a:pattFill prst="wdUpDiag">
            <a:fgClr>
              <a:srgbClr val="0000FF"/>
            </a:fgClr>
            <a:bgClr>
              <a:schemeClr val="bg1"/>
            </a:bgClr>
          </a:pattFill>
          <a:ln w="28575">
            <a:solidFill>
              <a:srgbClr val="0000FF"/>
            </a:solidFill>
            <a:beve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0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5CDCB66-73BB-7217-F861-D90025A8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49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D2D4FC-666D-424D-8474-8ABD2C332088}"/>
              </a:ext>
            </a:extLst>
          </p:cNvPr>
          <p:cNvSpPr/>
          <p:nvPr/>
        </p:nvSpPr>
        <p:spPr>
          <a:xfrm rot="5400000">
            <a:off x="6350349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F23648-62C1-B4DD-4F53-A952C883A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143" y="1825625"/>
            <a:ext cx="4893714" cy="4351338"/>
          </a:xfrm>
          <a:prstGeom prst="rect">
            <a:avLst/>
          </a:prstGeom>
        </p:spPr>
      </p:pic>
      <p:pic>
        <p:nvPicPr>
          <p:cNvPr id="16" name="Picture 2" descr="Accelerating PyTorch with CUDA Graphs | PyTorch">
            <a:extLst>
              <a:ext uri="{FF2B5EF4-FFF2-40B4-BE49-F238E27FC236}">
                <a16:creationId xmlns:a16="http://schemas.microsoft.com/office/drawing/2014/main" id="{14C6C9ED-87B5-2FB6-E8E0-8568E9E38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4"/>
          <a:stretch/>
        </p:blipFill>
        <p:spPr bwMode="auto">
          <a:xfrm>
            <a:off x="5564002" y="1800880"/>
            <a:ext cx="851197" cy="8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2C1766-806A-511D-CBF7-A035C5017689}"/>
              </a:ext>
            </a:extLst>
          </p:cNvPr>
          <p:cNvSpPr txBox="1"/>
          <p:nvPr/>
        </p:nvSpPr>
        <p:spPr>
          <a:xfrm>
            <a:off x="4557600" y="4399200"/>
            <a:ext cx="55335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if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BDDF6-590A-23B4-64A6-75249C17FE99}"/>
              </a:ext>
            </a:extLst>
          </p:cNvPr>
          <p:cNvSpPr txBox="1"/>
          <p:nvPr/>
        </p:nvSpPr>
        <p:spPr>
          <a:xfrm>
            <a:off x="5352435" y="4274687"/>
            <a:ext cx="110639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break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B03F2-F851-D99B-7E4F-7C29666E8373}"/>
              </a:ext>
            </a:extLst>
          </p:cNvPr>
          <p:cNvSpPr txBox="1"/>
          <p:nvPr/>
        </p:nvSpPr>
        <p:spPr>
          <a:xfrm>
            <a:off x="6443616" y="4388889"/>
            <a:ext cx="165942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ec Mono Casual" pitchFamily="49" charset="77"/>
                <a:cs typeface="Rec Mono Casual" pitchFamily="49" charset="77"/>
              </a:rPr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368884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11EA-BF5F-B489-4030-D0BE2F34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 (DNNs)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9DFDC-F901-0A03-FF27-27BEBFDF8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State-of-the-art accuracies in many applications: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61DE9-AC29-03FC-83CC-AA218FBD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5</a:t>
            </a:fld>
            <a:endParaRPr lang="en-US" dirty="0"/>
          </a:p>
        </p:txBody>
      </p:sp>
      <p:pic>
        <p:nvPicPr>
          <p:cNvPr id="14" name="Picture 8" descr="SAP CPQ – Knowledge Base(KB) Language Translation | SAP Blogs">
            <a:extLst>
              <a:ext uri="{FF2B5EF4-FFF2-40B4-BE49-F238E27FC236}">
                <a16:creationId xmlns:a16="http://schemas.microsoft.com/office/drawing/2014/main" id="{09C83057-F443-8384-54DE-B60306F3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39" y="2475155"/>
            <a:ext cx="192066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8D5092-73F1-29B3-C38D-AA0325E362F6}"/>
              </a:ext>
            </a:extLst>
          </p:cNvPr>
          <p:cNvSpPr txBox="1"/>
          <p:nvPr/>
        </p:nvSpPr>
        <p:spPr>
          <a:xfrm>
            <a:off x="3870151" y="3915154"/>
            <a:ext cx="3147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Machine Translation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[2, 3]</a:t>
            </a:r>
          </a:p>
        </p:txBody>
      </p:sp>
      <p:pic>
        <p:nvPicPr>
          <p:cNvPr id="15" name="Picture 10" descr="Speech Recognition in Outlook">
            <a:extLst>
              <a:ext uri="{FF2B5EF4-FFF2-40B4-BE49-F238E27FC236}">
                <a16:creationId xmlns:a16="http://schemas.microsoft.com/office/drawing/2014/main" id="{2315589C-F0B8-7F6F-DBB7-F0457F1C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7" y="2475156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CCA237-0D91-A994-E293-CD5870A893F1}"/>
              </a:ext>
            </a:extLst>
          </p:cNvPr>
          <p:cNvSpPr txBox="1"/>
          <p:nvPr/>
        </p:nvSpPr>
        <p:spPr>
          <a:xfrm>
            <a:off x="7908844" y="3915154"/>
            <a:ext cx="306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Speech Recognition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[4, 5]</a:t>
            </a:r>
          </a:p>
        </p:txBody>
      </p:sp>
      <p:pic>
        <p:nvPicPr>
          <p:cNvPr id="13" name="Picture 2" descr="Automatic Question Answering. Querying Information from structured… | by  Yana Arbuzova | Towards Data Science">
            <a:extLst>
              <a:ext uri="{FF2B5EF4-FFF2-40B4-BE49-F238E27FC236}">
                <a16:creationId xmlns:a16="http://schemas.microsoft.com/office/drawing/2014/main" id="{FA6DEEA5-196A-074B-888C-28C381EF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71" y="4376819"/>
            <a:ext cx="256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D9A625-B157-4113-2AD9-395AA9B74248}"/>
              </a:ext>
            </a:extLst>
          </p:cNvPr>
          <p:cNvSpPr txBox="1"/>
          <p:nvPr/>
        </p:nvSpPr>
        <p:spPr>
          <a:xfrm>
            <a:off x="4141104" y="5816819"/>
            <a:ext cx="260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Text Generation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[6, 7]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CCB98A-6C6E-1F50-C8DA-2A9DF85DB006}"/>
              </a:ext>
            </a:extLst>
          </p:cNvPr>
          <p:cNvSpPr txBox="1"/>
          <p:nvPr/>
        </p:nvSpPr>
        <p:spPr>
          <a:xfrm>
            <a:off x="838200" y="4786690"/>
            <a:ext cx="2765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[1] K. He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Deep Residual Learning for Image Recognition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CVPR 2016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[2] Y. Wu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Google's Neural Machine Translation System: Bridging the Gap between Human and Machine Translation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2016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[3] Ashish Vaswani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Attention is All You Need.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2017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A214B5-CE7D-7CC5-EC67-9DB8722E3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838" y="2475155"/>
            <a:ext cx="1440000" cy="144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A006A6-28F9-35EB-084B-FCCF50401CB1}"/>
              </a:ext>
            </a:extLst>
          </p:cNvPr>
          <p:cNvSpPr txBox="1"/>
          <p:nvPr/>
        </p:nvSpPr>
        <p:spPr>
          <a:xfrm>
            <a:off x="838200" y="3915155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Classification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[1]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F14C6-0284-B166-BFA0-2A2525A558D5}"/>
              </a:ext>
            </a:extLst>
          </p:cNvPr>
          <p:cNvSpPr txBox="1"/>
          <p:nvPr/>
        </p:nvSpPr>
        <p:spPr>
          <a:xfrm>
            <a:off x="3084348" y="266820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Cool Dog</a:t>
            </a:r>
          </a:p>
        </p:txBody>
      </p:sp>
      <p:pic>
        <p:nvPicPr>
          <p:cNvPr id="1050" name="Picture 26" descr="12 Crayon Arrow (PNG Transparent) | OnlyGFX.com">
            <a:extLst>
              <a:ext uri="{FF2B5EF4-FFF2-40B4-BE49-F238E27FC236}">
                <a16:creationId xmlns:a16="http://schemas.microsoft.com/office/drawing/2014/main" id="{B89B3E42-0AB4-3D88-0B28-D46B7F4B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3" b="96825" l="3008" r="96617">
                        <a14:foregroundMark x1="10526" y1="36508" x2="6767" y2="56085"/>
                        <a14:foregroundMark x1="6767" y1="56085" x2="7143" y2="57672"/>
                        <a14:foregroundMark x1="5263" y1="35450" x2="4135" y2="49735"/>
                        <a14:foregroundMark x1="85338" y1="51852" x2="86466" y2="50794"/>
                        <a14:foregroundMark x1="93233" y1="48148" x2="93233" y2="48148"/>
                        <a14:foregroundMark x1="61278" y1="12698" x2="58647" y2="32275"/>
                        <a14:foregroundMark x1="61654" y1="6878" x2="61654" y2="6878"/>
                        <a14:foregroundMark x1="95489" y1="49206" x2="95489" y2="49206"/>
                        <a14:foregroundMark x1="96617" y1="49206" x2="96617" y2="49206"/>
                        <a14:foregroundMark x1="50752" y1="85185" x2="57519" y2="87831"/>
                        <a14:foregroundMark x1="54135" y1="91005" x2="54135" y2="95238"/>
                        <a14:foregroundMark x1="52632" y1="89418" x2="53383" y2="94709"/>
                        <a14:foregroundMark x1="53008" y1="95238" x2="53008" y2="97354"/>
                        <a14:foregroundMark x1="62406" y1="4233" x2="63534" y2="10053"/>
                        <a14:foregroundMark x1="3008" y1="60317" x2="3008" y2="6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36288" y="2623706"/>
            <a:ext cx="645059" cy="4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B9212A-1067-1D75-7CDB-38FDA8A15323}"/>
              </a:ext>
            </a:extLst>
          </p:cNvPr>
          <p:cNvSpPr txBox="1"/>
          <p:nvPr/>
        </p:nvSpPr>
        <p:spPr>
          <a:xfrm>
            <a:off x="7278566" y="4786690"/>
            <a:ext cx="4075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[4] D.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Amodei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Deep Speech 2 : End-to-End Speech Recognition in English and Mandarin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ICML 2016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[5] A.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wav2vec 2.0: A Framework for Self-Supervised Learning of Speech Representations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2020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[6] A. Radford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Language Models are Unsupervised Multitask Learners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2019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[7] W. Ben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GPT-J-6B: A 6 Billion Parameter Autoregressive Language Model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27FF8-31BC-7A80-C1ED-9248B618AE52}"/>
              </a:ext>
            </a:extLst>
          </p:cNvPr>
          <p:cNvSpPr txBox="1"/>
          <p:nvPr/>
        </p:nvSpPr>
        <p:spPr>
          <a:xfrm>
            <a:off x="6328954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1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17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E2D2F4-E9D8-0519-082C-280472112E9E}"/>
              </a:ext>
            </a:extLst>
          </p:cNvPr>
          <p:cNvGrpSpPr/>
          <p:nvPr/>
        </p:nvGrpSpPr>
        <p:grpSpPr>
          <a:xfrm>
            <a:off x="6172200" y="1825625"/>
            <a:ext cx="2590774" cy="1008450"/>
            <a:chOff x="6172200" y="1825625"/>
            <a:chExt cx="2590774" cy="10084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D2D4FC-666D-424D-8474-8ABD2C332088}"/>
                </a:ext>
              </a:extLst>
            </p:cNvPr>
            <p:cNvSpPr/>
            <p:nvPr/>
          </p:nvSpPr>
          <p:spPr>
            <a:xfrm rot="5400000">
              <a:off x="6350349" y="2550765"/>
              <a:ext cx="414549" cy="15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AAC6BC-B68B-9921-A448-36D0D43F42F7}"/>
                </a:ext>
              </a:extLst>
            </p:cNvPr>
            <p:cNvSpPr txBox="1"/>
            <p:nvPr/>
          </p:nvSpPr>
          <p:spPr>
            <a:xfrm>
              <a:off x="6172200" y="1825625"/>
              <a:ext cx="8178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C9415A-B3AC-AC82-A250-C814530E24E0}"/>
                </a:ext>
              </a:extLst>
            </p:cNvPr>
            <p:cNvSpPr txBox="1"/>
            <p:nvPr/>
          </p:nvSpPr>
          <p:spPr>
            <a:xfrm>
              <a:off x="6172200" y="2071846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008000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# do something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DE93B-E952-7EEE-474C-BBCA804E8A27}"/>
                </a:ext>
              </a:extLst>
            </p:cNvPr>
            <p:cNvSpPr txBox="1"/>
            <p:nvPr/>
          </p:nvSpPr>
          <p:spPr>
            <a:xfrm>
              <a:off x="6172200" y="2318067"/>
              <a:ext cx="8178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else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DC26BF-BAA8-681F-1639-125E7F1A9E6B}"/>
                </a:ext>
              </a:extLst>
            </p:cNvPr>
            <p:cNvSpPr txBox="1"/>
            <p:nvPr/>
          </p:nvSpPr>
          <p:spPr>
            <a:xfrm>
              <a:off x="6172200" y="2564288"/>
              <a:ext cx="259077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  # do other things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2D62D6-6706-D8A8-0308-7B4A92B0168D}"/>
              </a:ext>
            </a:extLst>
          </p:cNvPr>
          <p:cNvGrpSpPr/>
          <p:nvPr/>
        </p:nvGrpSpPr>
        <p:grpSpPr>
          <a:xfrm>
            <a:off x="6172200" y="3188379"/>
            <a:ext cx="2210862" cy="984884"/>
            <a:chOff x="6172200" y="3188379"/>
            <a:chExt cx="2210862" cy="9848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448C62-AA4C-CDD2-8A33-E2086C066638}"/>
                </a:ext>
              </a:extLst>
            </p:cNvPr>
            <p:cNvSpPr txBox="1"/>
            <p:nvPr/>
          </p:nvSpPr>
          <p:spPr>
            <a:xfrm>
              <a:off x="6172200" y="3188379"/>
              <a:ext cx="11977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for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...: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ADBF23-9931-AC9E-0990-1FE9FA3AEF0C}"/>
                </a:ext>
              </a:extLst>
            </p:cNvPr>
            <p:cNvSpPr txBox="1"/>
            <p:nvPr/>
          </p:nvSpPr>
          <p:spPr>
            <a:xfrm>
              <a:off x="6172200" y="3434600"/>
              <a:ext cx="10711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A57257-7A07-9A37-5E3A-8607A2CD59B3}"/>
                </a:ext>
              </a:extLst>
            </p:cNvPr>
            <p:cNvSpPr txBox="1"/>
            <p:nvPr/>
          </p:nvSpPr>
          <p:spPr>
            <a:xfrm>
              <a:off x="6172200" y="3680821"/>
              <a:ext cx="13244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  </a:t>
              </a:r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break</a:t>
              </a:r>
              <a:endParaRPr lang="en-US" sz="1600" dirty="0">
                <a:solidFill>
                  <a:srgbClr val="3B3B3B"/>
                </a:solidFill>
                <a:effectLst/>
                <a:latin typeface="SF Mono" panose="020B0009000002000000" pitchFamily="49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69C264-5C40-945D-D273-8F1B3B92BB09}"/>
                </a:ext>
              </a:extLst>
            </p:cNvPr>
            <p:cNvSpPr txBox="1"/>
            <p:nvPr/>
          </p:nvSpPr>
          <p:spPr>
            <a:xfrm>
              <a:off x="6172200" y="3927042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  # do something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993DCB1-5AE3-6C9B-EC5A-E9A8720996EB}"/>
              </a:ext>
            </a:extLst>
          </p:cNvPr>
          <p:cNvSpPr/>
          <p:nvPr/>
        </p:nvSpPr>
        <p:spPr>
          <a:xfrm rot="5400000">
            <a:off x="6350349" y="2552128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E50261-DC27-4134-7181-62B1434FE1E3}"/>
              </a:ext>
            </a:extLst>
          </p:cNvPr>
          <p:cNvSpPr txBox="1"/>
          <p:nvPr/>
        </p:nvSpPr>
        <p:spPr>
          <a:xfrm>
            <a:off x="6172200" y="1826988"/>
            <a:ext cx="817853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if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x: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66828-DB1F-5786-F4B4-8B922C7E6AC3}"/>
              </a:ext>
            </a:extLst>
          </p:cNvPr>
          <p:cNvSpPr txBox="1"/>
          <p:nvPr/>
        </p:nvSpPr>
        <p:spPr>
          <a:xfrm>
            <a:off x="6172200" y="2073209"/>
            <a:ext cx="221086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7157F9-D59B-FE86-E665-C0ED715B6964}"/>
              </a:ext>
            </a:extLst>
          </p:cNvPr>
          <p:cNvSpPr txBox="1"/>
          <p:nvPr/>
        </p:nvSpPr>
        <p:spPr>
          <a:xfrm>
            <a:off x="6172200" y="2319430"/>
            <a:ext cx="817853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else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91EA38-31D9-8189-C2CF-4A3785D1D2D3}"/>
              </a:ext>
            </a:extLst>
          </p:cNvPr>
          <p:cNvSpPr txBox="1"/>
          <p:nvPr/>
        </p:nvSpPr>
        <p:spPr>
          <a:xfrm>
            <a:off x="6172200" y="2565651"/>
            <a:ext cx="259077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# do other things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E756-E18F-3FDC-77F3-1E43CCD542B3}"/>
              </a:ext>
            </a:extLst>
          </p:cNvPr>
          <p:cNvSpPr txBox="1"/>
          <p:nvPr/>
        </p:nvSpPr>
        <p:spPr>
          <a:xfrm>
            <a:off x="6172200" y="1779569"/>
            <a:ext cx="437940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latin typeface="SF Mono" panose="020B0009000002000000" pitchFamily="49" charset="0"/>
              </a:rPr>
              <a:t>if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6E414D-14B1-67CD-41E2-9533E0D139C7}"/>
              </a:ext>
            </a:extLst>
          </p:cNvPr>
          <p:cNvSpPr txBox="1"/>
          <p:nvPr/>
        </p:nvSpPr>
        <p:spPr>
          <a:xfrm>
            <a:off x="6172200" y="3187016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60EF38-8908-ECD2-D5C7-EEB7F6DD7859}"/>
              </a:ext>
            </a:extLst>
          </p:cNvPr>
          <p:cNvSpPr txBox="1"/>
          <p:nvPr/>
        </p:nvSpPr>
        <p:spPr>
          <a:xfrm>
            <a:off x="6172200" y="3433237"/>
            <a:ext cx="1071127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  if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x: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0A1E97-0B2C-B3B3-B167-F7F9717E8E27}"/>
              </a:ext>
            </a:extLst>
          </p:cNvPr>
          <p:cNvSpPr txBox="1"/>
          <p:nvPr/>
        </p:nvSpPr>
        <p:spPr>
          <a:xfrm>
            <a:off x="6172200" y="3679458"/>
            <a:ext cx="132440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    </a:t>
            </a:r>
            <a:r>
              <a:rPr lang="en-US" sz="160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break</a:t>
            </a:r>
            <a:endParaRPr lang="en-US" sz="160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5FCB41-9565-7D0A-9D83-5E062A5CAA6E}"/>
              </a:ext>
            </a:extLst>
          </p:cNvPr>
          <p:cNvSpPr txBox="1"/>
          <p:nvPr/>
        </p:nvSpPr>
        <p:spPr>
          <a:xfrm>
            <a:off x="6172200" y="3925679"/>
            <a:ext cx="221086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# do something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B1112E-44EB-5C7D-B141-5C81F743801C}"/>
              </a:ext>
            </a:extLst>
          </p:cNvPr>
          <p:cNvSpPr txBox="1"/>
          <p:nvPr/>
        </p:nvSpPr>
        <p:spPr>
          <a:xfrm>
            <a:off x="6671549" y="3636608"/>
            <a:ext cx="817853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latin typeface="SF Mono" panose="020B0009000002000000" pitchFamily="49" charset="0"/>
              </a:rPr>
              <a:t>break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047CF7-926A-21D6-02D2-E539754B999B}"/>
              </a:ext>
            </a:extLst>
          </p:cNvPr>
          <p:cNvGrpSpPr/>
          <p:nvPr/>
        </p:nvGrpSpPr>
        <p:grpSpPr>
          <a:xfrm>
            <a:off x="6172200" y="5043574"/>
            <a:ext cx="2210862" cy="984884"/>
            <a:chOff x="6150863" y="5043575"/>
            <a:chExt cx="2210862" cy="98488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7BEE1A0-ADC9-264E-063F-36ADC51A6976}"/>
                </a:ext>
              </a:extLst>
            </p:cNvPr>
            <p:cNvSpPr txBox="1"/>
            <p:nvPr/>
          </p:nvSpPr>
          <p:spPr>
            <a:xfrm>
              <a:off x="6150863" y="5043575"/>
              <a:ext cx="11977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for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...: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DD7A2C-8F13-A171-5A90-EFCB7CD22B88}"/>
                </a:ext>
              </a:extLst>
            </p:cNvPr>
            <p:cNvSpPr txBox="1"/>
            <p:nvPr/>
          </p:nvSpPr>
          <p:spPr>
            <a:xfrm>
              <a:off x="6150863" y="5289796"/>
              <a:ext cx="10711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ED8C021-5183-85DD-7661-593F930D5E44}"/>
                </a:ext>
              </a:extLst>
            </p:cNvPr>
            <p:cNvSpPr txBox="1"/>
            <p:nvPr/>
          </p:nvSpPr>
          <p:spPr>
            <a:xfrm>
              <a:off x="6150863" y="5536017"/>
              <a:ext cx="170431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  </a:t>
              </a:r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continue</a:t>
              </a:r>
              <a:endParaRPr lang="en-US" sz="1600" dirty="0">
                <a:solidFill>
                  <a:srgbClr val="3B3B3B"/>
                </a:solidFill>
                <a:effectLst/>
                <a:latin typeface="SF Mono" panose="020B0009000002000000" pitchFamily="49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4CFCF37-9928-1D38-4DEC-3CBC0D24568B}"/>
                </a:ext>
              </a:extLst>
            </p:cNvPr>
            <p:cNvSpPr txBox="1"/>
            <p:nvPr/>
          </p:nvSpPr>
          <p:spPr>
            <a:xfrm>
              <a:off x="6150863" y="5782238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008000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# do something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A55E5AA-C1DB-1E5D-C4F2-45A82B08BB79}"/>
              </a:ext>
            </a:extLst>
          </p:cNvPr>
          <p:cNvSpPr txBox="1"/>
          <p:nvPr/>
        </p:nvSpPr>
        <p:spPr>
          <a:xfrm>
            <a:off x="6172200" y="5039486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68E924-D113-CD03-C6A4-B1230CE27396}"/>
              </a:ext>
            </a:extLst>
          </p:cNvPr>
          <p:cNvSpPr txBox="1"/>
          <p:nvPr/>
        </p:nvSpPr>
        <p:spPr>
          <a:xfrm>
            <a:off x="6172200" y="5285707"/>
            <a:ext cx="1071127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  if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x: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C8A54A8-86DB-CE87-EDC1-0C90F8C319D1}"/>
              </a:ext>
            </a:extLst>
          </p:cNvPr>
          <p:cNvSpPr txBox="1"/>
          <p:nvPr/>
        </p:nvSpPr>
        <p:spPr>
          <a:xfrm>
            <a:off x="6172200" y="5531928"/>
            <a:ext cx="1704313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    </a:t>
            </a:r>
            <a:r>
              <a:rPr lang="en-US" sz="160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continue</a:t>
            </a:r>
            <a:endParaRPr lang="en-US" sz="160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67FE65-7876-E6ED-4A66-91DF046C693B}"/>
              </a:ext>
            </a:extLst>
          </p:cNvPr>
          <p:cNvSpPr txBox="1"/>
          <p:nvPr/>
        </p:nvSpPr>
        <p:spPr>
          <a:xfrm>
            <a:off x="6172200" y="5778149"/>
            <a:ext cx="221086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92E48F5-E25B-90E6-C842-DB66F7EA3B6B}"/>
              </a:ext>
            </a:extLst>
          </p:cNvPr>
          <p:cNvSpPr txBox="1"/>
          <p:nvPr/>
        </p:nvSpPr>
        <p:spPr>
          <a:xfrm>
            <a:off x="6674338" y="5495073"/>
            <a:ext cx="1197764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latin typeface="SF Mono" panose="020B0009000002000000" pitchFamily="49" charset="0"/>
              </a:rPr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40744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D66871-26A9-BEFD-6D3F-DFBB5B04D86E}"/>
              </a:ext>
            </a:extLst>
          </p:cNvPr>
          <p:cNvGrpSpPr/>
          <p:nvPr/>
        </p:nvGrpSpPr>
        <p:grpSpPr>
          <a:xfrm>
            <a:off x="6172200" y="1825625"/>
            <a:ext cx="2590774" cy="1008450"/>
            <a:chOff x="6172200" y="1825625"/>
            <a:chExt cx="2590774" cy="10084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D2D4FC-666D-424D-8474-8ABD2C332088}"/>
                </a:ext>
              </a:extLst>
            </p:cNvPr>
            <p:cNvSpPr/>
            <p:nvPr/>
          </p:nvSpPr>
          <p:spPr>
            <a:xfrm rot="5400000">
              <a:off x="6350349" y="2550765"/>
              <a:ext cx="414549" cy="15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AAC6BC-B68B-9921-A448-36D0D43F42F7}"/>
                </a:ext>
              </a:extLst>
            </p:cNvPr>
            <p:cNvSpPr txBox="1"/>
            <p:nvPr/>
          </p:nvSpPr>
          <p:spPr>
            <a:xfrm>
              <a:off x="6172200" y="1825625"/>
              <a:ext cx="8178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C9415A-B3AC-AC82-A250-C814530E24E0}"/>
                </a:ext>
              </a:extLst>
            </p:cNvPr>
            <p:cNvSpPr txBox="1"/>
            <p:nvPr/>
          </p:nvSpPr>
          <p:spPr>
            <a:xfrm>
              <a:off x="6172200" y="2071846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008000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# do something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DE93B-E952-7EEE-474C-BBCA804E8A27}"/>
                </a:ext>
              </a:extLst>
            </p:cNvPr>
            <p:cNvSpPr txBox="1"/>
            <p:nvPr/>
          </p:nvSpPr>
          <p:spPr>
            <a:xfrm>
              <a:off x="6172200" y="2318067"/>
              <a:ext cx="8178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else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DC26BF-BAA8-681F-1639-125E7F1A9E6B}"/>
                </a:ext>
              </a:extLst>
            </p:cNvPr>
            <p:cNvSpPr txBox="1"/>
            <p:nvPr/>
          </p:nvSpPr>
          <p:spPr>
            <a:xfrm>
              <a:off x="6172200" y="2564288"/>
              <a:ext cx="259077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  # do other things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F8774F-8762-1F1C-06B8-D0E39D7590BF}"/>
              </a:ext>
            </a:extLst>
          </p:cNvPr>
          <p:cNvGrpSpPr/>
          <p:nvPr/>
        </p:nvGrpSpPr>
        <p:grpSpPr>
          <a:xfrm>
            <a:off x="6172200" y="3188379"/>
            <a:ext cx="2210862" cy="984884"/>
            <a:chOff x="6172200" y="3188379"/>
            <a:chExt cx="2210862" cy="9848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448C62-AA4C-CDD2-8A33-E2086C066638}"/>
                </a:ext>
              </a:extLst>
            </p:cNvPr>
            <p:cNvSpPr txBox="1"/>
            <p:nvPr/>
          </p:nvSpPr>
          <p:spPr>
            <a:xfrm>
              <a:off x="6172200" y="3188379"/>
              <a:ext cx="11977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for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...: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ADBF23-9931-AC9E-0990-1FE9FA3AEF0C}"/>
                </a:ext>
              </a:extLst>
            </p:cNvPr>
            <p:cNvSpPr txBox="1"/>
            <p:nvPr/>
          </p:nvSpPr>
          <p:spPr>
            <a:xfrm>
              <a:off x="6172200" y="3434600"/>
              <a:ext cx="10711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A57257-7A07-9A37-5E3A-8607A2CD59B3}"/>
                </a:ext>
              </a:extLst>
            </p:cNvPr>
            <p:cNvSpPr txBox="1"/>
            <p:nvPr/>
          </p:nvSpPr>
          <p:spPr>
            <a:xfrm>
              <a:off x="6172200" y="3680821"/>
              <a:ext cx="13244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  </a:t>
              </a:r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break</a:t>
              </a:r>
              <a:endParaRPr lang="en-US" sz="1600" dirty="0">
                <a:solidFill>
                  <a:srgbClr val="3B3B3B"/>
                </a:solidFill>
                <a:effectLst/>
                <a:latin typeface="SF Mono" panose="020B0009000002000000" pitchFamily="49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69C264-5C40-945D-D273-8F1B3B92BB09}"/>
                </a:ext>
              </a:extLst>
            </p:cNvPr>
            <p:cNvSpPr txBox="1"/>
            <p:nvPr/>
          </p:nvSpPr>
          <p:spPr>
            <a:xfrm>
              <a:off x="6172200" y="3927042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  # do something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9111BB3-2615-4403-1050-BE7E32BD2024}"/>
              </a:ext>
            </a:extLst>
          </p:cNvPr>
          <p:cNvSpPr/>
          <p:nvPr/>
        </p:nvSpPr>
        <p:spPr>
          <a:xfrm rot="5400000">
            <a:off x="8819097" y="2550765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08054F-0E67-053A-247F-A4A6BC84C133}"/>
              </a:ext>
            </a:extLst>
          </p:cNvPr>
          <p:cNvSpPr txBox="1"/>
          <p:nvPr/>
        </p:nvSpPr>
        <p:spPr>
          <a:xfrm>
            <a:off x="8640948" y="1825625"/>
            <a:ext cx="2406428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Predicate(x):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3A4782-33A3-13FF-2FB5-017174B8DDCB}"/>
              </a:ext>
            </a:extLst>
          </p:cNvPr>
          <p:cNvSpPr txBox="1"/>
          <p:nvPr/>
        </p:nvSpPr>
        <p:spPr>
          <a:xfrm>
            <a:off x="8640948" y="2071846"/>
            <a:ext cx="221086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D7552D-6CA7-A7BC-8278-5D21B3D24B7A}"/>
              </a:ext>
            </a:extLst>
          </p:cNvPr>
          <p:cNvSpPr txBox="1"/>
          <p:nvPr/>
        </p:nvSpPr>
        <p:spPr>
          <a:xfrm>
            <a:off x="8640948" y="2318067"/>
            <a:ext cx="2529860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x):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D388E6-ED0F-9816-6585-E99C999AF54C}"/>
              </a:ext>
            </a:extLst>
          </p:cNvPr>
          <p:cNvSpPr txBox="1"/>
          <p:nvPr/>
        </p:nvSpPr>
        <p:spPr>
          <a:xfrm>
            <a:off x="8640948" y="2564288"/>
            <a:ext cx="259077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# do other things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24A2A9-2A6E-039B-C4BE-FDE2ACFFCEC6}"/>
              </a:ext>
            </a:extLst>
          </p:cNvPr>
          <p:cNvSpPr txBox="1"/>
          <p:nvPr/>
        </p:nvSpPr>
        <p:spPr>
          <a:xfrm>
            <a:off x="8640948" y="3434600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8BCC3D-75EE-1594-2884-62E75B0FD863}"/>
              </a:ext>
            </a:extLst>
          </p:cNvPr>
          <p:cNvSpPr txBox="1"/>
          <p:nvPr/>
        </p:nvSpPr>
        <p:spPr>
          <a:xfrm>
            <a:off x="8640948" y="3680821"/>
            <a:ext cx="3147015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flag):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6F3E71-2311-3F04-CB09-B45D54B6663E}"/>
              </a:ext>
            </a:extLst>
          </p:cNvPr>
          <p:cNvSpPr txBox="1"/>
          <p:nvPr/>
        </p:nvSpPr>
        <p:spPr>
          <a:xfrm>
            <a:off x="8640948" y="3927042"/>
            <a:ext cx="1665841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   flag = 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0E492B-C95A-FF79-0084-A0B2801B475B}"/>
              </a:ext>
            </a:extLst>
          </p:cNvPr>
          <p:cNvSpPr txBox="1"/>
          <p:nvPr/>
        </p:nvSpPr>
        <p:spPr>
          <a:xfrm>
            <a:off x="8640948" y="4173263"/>
            <a:ext cx="3147015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flag):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7E74F2-2AAF-5EDD-0397-0E273F98C915}"/>
              </a:ext>
            </a:extLst>
          </p:cNvPr>
          <p:cNvSpPr txBox="1"/>
          <p:nvPr/>
        </p:nvSpPr>
        <p:spPr>
          <a:xfrm>
            <a:off x="8640948" y="4419484"/>
            <a:ext cx="2464136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  # do something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C2EFF8-34D8-A3D4-346D-113728A574C3}"/>
              </a:ext>
            </a:extLst>
          </p:cNvPr>
          <p:cNvSpPr txBox="1"/>
          <p:nvPr/>
        </p:nvSpPr>
        <p:spPr>
          <a:xfrm>
            <a:off x="8646502" y="3188379"/>
            <a:ext cx="1665841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 = False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995DF7F-1F1B-5317-901A-6820194A46EC}"/>
              </a:ext>
            </a:extLst>
          </p:cNvPr>
          <p:cNvGrpSpPr/>
          <p:nvPr/>
        </p:nvGrpSpPr>
        <p:grpSpPr>
          <a:xfrm>
            <a:off x="6172200" y="5039486"/>
            <a:ext cx="2210862" cy="984884"/>
            <a:chOff x="6172200" y="5039486"/>
            <a:chExt cx="2210862" cy="98488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2889FCC-A749-57F5-9710-D46F182DB14A}"/>
                </a:ext>
              </a:extLst>
            </p:cNvPr>
            <p:cNvSpPr txBox="1"/>
            <p:nvPr/>
          </p:nvSpPr>
          <p:spPr>
            <a:xfrm>
              <a:off x="6172200" y="5039486"/>
              <a:ext cx="11977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for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...: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EF133E9-821C-8C32-B233-4B29952DFC85}"/>
                </a:ext>
              </a:extLst>
            </p:cNvPr>
            <p:cNvSpPr txBox="1"/>
            <p:nvPr/>
          </p:nvSpPr>
          <p:spPr>
            <a:xfrm>
              <a:off x="6172200" y="5285707"/>
              <a:ext cx="10711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if</a:t>
              </a:r>
              <a:r>
                <a:rPr lang="en-US" sz="1600" b="0" dirty="0">
                  <a:solidFill>
                    <a:srgbClr val="3B3B3B"/>
                  </a:solidFill>
                  <a:effectLst/>
                  <a:latin typeface="SF Mono" panose="020B0009000002000000" pitchFamily="49" charset="0"/>
                </a:rPr>
                <a:t> x: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FE11AC1-36DE-0DF3-2350-A90A8C8CED51}"/>
                </a:ext>
              </a:extLst>
            </p:cNvPr>
            <p:cNvSpPr txBox="1"/>
            <p:nvPr/>
          </p:nvSpPr>
          <p:spPr>
            <a:xfrm>
              <a:off x="6172200" y="5531928"/>
              <a:ext cx="170431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    </a:t>
              </a:r>
              <a:r>
                <a:rPr lang="en-US" sz="1600" dirty="0">
                  <a:solidFill>
                    <a:srgbClr val="AF00DB"/>
                  </a:solidFill>
                  <a:effectLst/>
                  <a:latin typeface="SF Mono" panose="020B0009000002000000" pitchFamily="49" charset="0"/>
                </a:rPr>
                <a:t>continue</a:t>
              </a:r>
              <a:endParaRPr lang="en-US" sz="1600" dirty="0">
                <a:solidFill>
                  <a:srgbClr val="3B3B3B"/>
                </a:solidFill>
                <a:effectLst/>
                <a:latin typeface="SF Mono" panose="020B0009000002000000" pitchFamily="49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1DF38D1-CB69-3A20-B552-EFB44ABAA9A6}"/>
                </a:ext>
              </a:extLst>
            </p:cNvPr>
            <p:cNvSpPr txBox="1"/>
            <p:nvPr/>
          </p:nvSpPr>
          <p:spPr>
            <a:xfrm>
              <a:off x="6172200" y="5778149"/>
              <a:ext cx="221086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b="0" dirty="0">
                  <a:solidFill>
                    <a:srgbClr val="008000"/>
                  </a:solidFill>
                  <a:effectLst/>
                  <a:latin typeface="SF Mono" panose="020B0009000002000000" pitchFamily="49" charset="0"/>
                </a:rPr>
                <a:t>  </a:t>
              </a:r>
              <a:r>
                <a:rPr lang="en-US" sz="1600" b="0" dirty="0">
                  <a:solidFill>
                    <a:schemeClr val="bg1">
                      <a:lumMod val="75000"/>
                    </a:schemeClr>
                  </a:solidFill>
                  <a:effectLst/>
                  <a:latin typeface="SF Mono" panose="020B0009000002000000" pitchFamily="49" charset="0"/>
                </a:rPr>
                <a:t># do something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BBEEA12-7573-CD08-9A80-F43F2EF39AE5}"/>
              </a:ext>
            </a:extLst>
          </p:cNvPr>
          <p:cNvSpPr txBox="1"/>
          <p:nvPr/>
        </p:nvSpPr>
        <p:spPr>
          <a:xfrm>
            <a:off x="8640948" y="5039486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F9995B9-8C59-1F02-DE5E-8BAC2BE2F9E4}"/>
              </a:ext>
            </a:extLst>
          </p:cNvPr>
          <p:cNvSpPr txBox="1"/>
          <p:nvPr/>
        </p:nvSpPr>
        <p:spPr>
          <a:xfrm>
            <a:off x="8640948" y="5285707"/>
            <a:ext cx="277672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x):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DD7C69D-A9CB-0CA1-9723-D8D001C775EE}"/>
              </a:ext>
            </a:extLst>
          </p:cNvPr>
          <p:cNvSpPr txBox="1"/>
          <p:nvPr/>
        </p:nvSpPr>
        <p:spPr>
          <a:xfrm>
            <a:off x="8640948" y="5531928"/>
            <a:ext cx="2464136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  <a:endParaRPr lang="en-US" sz="160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E037C8-199F-BD50-112D-47DA305C3FC6}"/>
              </a:ext>
            </a:extLst>
          </p:cNvPr>
          <p:cNvSpPr txBox="1"/>
          <p:nvPr/>
        </p:nvSpPr>
        <p:spPr>
          <a:xfrm>
            <a:off x="8635498" y="1824803"/>
            <a:ext cx="2406428" cy="246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tIns="0" bIns="0" rtlCol="0">
            <a:normAutofit/>
          </a:bodyPr>
          <a:lstStyle/>
          <a:p>
            <a:endParaRPr lang="en-US" sz="1600" b="0" dirty="0">
              <a:solidFill>
                <a:srgbClr val="3B3B3B"/>
              </a:solidFill>
              <a:effectLst/>
              <a:latin typeface="Rec Mono Casual" pitchFamily="49" charset="7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34017C6-6BC2-AEAE-1AC6-470516DD761B}"/>
              </a:ext>
            </a:extLst>
          </p:cNvPr>
          <p:cNvSpPr txBox="1"/>
          <p:nvPr/>
        </p:nvSpPr>
        <p:spPr>
          <a:xfrm>
            <a:off x="8635498" y="2316422"/>
            <a:ext cx="2529860" cy="246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tIns="0" bIns="0" rtlCol="0">
            <a:normAutofit/>
          </a:bodyPr>
          <a:lstStyle/>
          <a:p>
            <a:endParaRPr lang="en-US" sz="1600" b="0" dirty="0">
              <a:solidFill>
                <a:srgbClr val="3B3B3B"/>
              </a:solidFill>
              <a:effectLst/>
              <a:latin typeface="Rec Mono Casual" pitchFamily="49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C6AE9AB-9715-A0CF-B5D8-4DF6E2F722C3}"/>
              </a:ext>
            </a:extLst>
          </p:cNvPr>
          <p:cNvSpPr txBox="1"/>
          <p:nvPr/>
        </p:nvSpPr>
        <p:spPr>
          <a:xfrm>
            <a:off x="8635498" y="3193882"/>
            <a:ext cx="1665841" cy="246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tIns="0" bIns="0" rtlCol="0">
            <a:normAutofit/>
          </a:bodyPr>
          <a:lstStyle/>
          <a:p>
            <a:endParaRPr lang="en-US" sz="1600" b="0" dirty="0">
              <a:solidFill>
                <a:srgbClr val="3B3B3B"/>
              </a:solidFill>
              <a:effectLst/>
              <a:latin typeface="Rec Mono Casual" pitchFamily="49" charset="7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D49B08-5E3C-3CD3-A05F-BB37E02F2F65}"/>
              </a:ext>
            </a:extLst>
          </p:cNvPr>
          <p:cNvSpPr txBox="1"/>
          <p:nvPr/>
        </p:nvSpPr>
        <p:spPr>
          <a:xfrm>
            <a:off x="8635498" y="3682626"/>
            <a:ext cx="3152465" cy="73905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tIns="0" bIns="0" rtlCol="0">
            <a:normAutofit/>
          </a:bodyPr>
          <a:lstStyle/>
          <a:p>
            <a:endParaRPr lang="en-US" sz="1600" b="0" dirty="0">
              <a:solidFill>
                <a:srgbClr val="3B3B3B"/>
              </a:solidFill>
              <a:effectLst/>
              <a:latin typeface="Rec Mono Casual" pitchFamily="49" charset="7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0E075A7-B999-EA49-C04F-1632E599A4A1}"/>
              </a:ext>
            </a:extLst>
          </p:cNvPr>
          <p:cNvSpPr txBox="1"/>
          <p:nvPr/>
        </p:nvSpPr>
        <p:spPr>
          <a:xfrm>
            <a:off x="8635498" y="5285706"/>
            <a:ext cx="2776722" cy="2462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tIns="0" bIns="0" rtlCol="0">
            <a:normAutofit/>
          </a:bodyPr>
          <a:lstStyle/>
          <a:p>
            <a:endParaRPr lang="en-US" sz="1600" b="0" dirty="0">
              <a:solidFill>
                <a:srgbClr val="3B3B3B"/>
              </a:solidFill>
              <a:effectLst/>
              <a:latin typeface="Rec Mono Casual" pitchFamily="49" charset="7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72EADF0-F5B7-A686-8B12-6F0592F11098}"/>
              </a:ext>
            </a:extLst>
          </p:cNvPr>
          <p:cNvSpPr txBox="1"/>
          <p:nvPr/>
        </p:nvSpPr>
        <p:spPr>
          <a:xfrm>
            <a:off x="7993935" y="1296080"/>
            <a:ext cx="2788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Equivalent Forms:</a:t>
            </a:r>
          </a:p>
        </p:txBody>
      </p:sp>
    </p:spTree>
    <p:extLst>
      <p:ext uri="{BB962C8B-B14F-4D97-AF65-F5344CB8AC3E}">
        <p14:creationId xmlns:p14="http://schemas.microsoft.com/office/powerpoint/2010/main" val="276834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1F34-9B9C-66BD-5A9C-39DA9BC1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</a:t>
            </a:r>
            <a:r>
              <a:rPr lang="en-US" dirty="0">
                <a:ea typeface="BM JUA OTF" panose="02020603020101020101" pitchFamily="18" charset="-127"/>
              </a:rPr>
              <a:t>🍇</a:t>
            </a:r>
            <a:r>
              <a:rPr lang="en-US" dirty="0"/>
              <a:t>’s Key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7207-62E6-AD20-2F96-6B0AB03F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48845"/>
            <a:ext cx="5181600" cy="1421928"/>
          </a:xfrm>
        </p:spPr>
        <p:txBody>
          <a:bodyPr>
            <a:spAutoFit/>
          </a:bodyPr>
          <a:lstStyle/>
          <a:p>
            <a:pPr lvl="1"/>
            <a:r>
              <a:rPr lang="en-US" dirty="0"/>
              <a:t>Common data-dependent control flows can be replaced with predication contexts while fully preserving program semantics.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5D9D4-7200-24F9-594E-0C55B57D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52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8B62D-9F37-F848-2708-BBB846187C5E}"/>
              </a:ext>
            </a:extLst>
          </p:cNvPr>
          <p:cNvSpPr txBox="1"/>
          <p:nvPr/>
        </p:nvSpPr>
        <p:spPr>
          <a:xfrm>
            <a:off x="838200" y="1825625"/>
            <a:ext cx="3751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③ Predication Contexts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A420B5-1684-6543-0E3C-96D6DE3F18C9}"/>
              </a:ext>
            </a:extLst>
          </p:cNvPr>
          <p:cNvSpPr txBox="1"/>
          <p:nvPr/>
        </p:nvSpPr>
        <p:spPr>
          <a:xfrm>
            <a:off x="2332548" y="5945789"/>
            <a:ext cx="61107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[1] A. Radford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GPT-2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2019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EDFA61-3F67-70D3-E75A-CD883AFCB7BA}"/>
              </a:ext>
            </a:extLst>
          </p:cNvPr>
          <p:cNvGrpSpPr/>
          <p:nvPr/>
        </p:nvGrpSpPr>
        <p:grpSpPr>
          <a:xfrm>
            <a:off x="2332547" y="4992910"/>
            <a:ext cx="4398961" cy="954107"/>
            <a:chOff x="6172200" y="4889116"/>
            <a:chExt cx="4398961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E306091-11CB-E884-B142-BFF938C800B2}"/>
                    </a:ext>
                  </a:extLst>
                </p:cNvPr>
                <p:cNvSpPr txBox="1"/>
                <p:nvPr/>
              </p:nvSpPr>
              <p:spPr>
                <a:xfrm>
                  <a:off x="6172200" y="4889116"/>
                  <a:ext cx="4398961" cy="954107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1.7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800" dirty="0">
                      <a:latin typeface="Comic Sans MS" panose="030F0902030302020204" pitchFamily="66" charset="0"/>
                    </a:rPr>
                    <a:t> performance      in </a:t>
                  </a:r>
                  <a:br>
                    <a:rPr lang="en-US" sz="2800" dirty="0">
                      <a:latin typeface="Comic Sans MS" panose="030F0902030302020204" pitchFamily="66" charset="0"/>
                    </a:rPr>
                  </a:br>
                  <a:r>
                    <a:rPr lang="en-US" sz="2800" dirty="0">
                      <a:latin typeface="Comic Sans MS" panose="030F0902030302020204" pitchFamily="66" charset="0"/>
                    </a:rPr>
                    <a:t>GPT-2</a:t>
                  </a:r>
                  <a:r>
                    <a:rPr lang="en-US" sz="2800" baseline="30000" dirty="0">
                      <a:solidFill>
                        <a:schemeClr val="bg1">
                          <a:lumMod val="75000"/>
                        </a:schemeClr>
                      </a:solidFill>
                    </a:rPr>
                    <a:t>[1]</a:t>
                  </a:r>
                  <a:r>
                    <a:rPr lang="en-US" sz="2800" baseline="30000" dirty="0">
                      <a:latin typeface="Comic Sans MS" panose="030F0902030302020204" pitchFamily="66" charset="0"/>
                    </a:rPr>
                    <a:t> </a:t>
                  </a:r>
                  <a:r>
                    <a:rPr lang="en-US" sz="2800" dirty="0">
                      <a:latin typeface="Comic Sans MS" panose="030F0902030302020204" pitchFamily="66" charset="0"/>
                    </a:rPr>
                    <a:t> beam search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E306091-11CB-E884-B142-BFF938C80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4889116"/>
                  <a:ext cx="4398961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2571" t="-5063" r="-1429" b="-13924"/>
                  </a:stretch>
                </a:blipFill>
                <a:ln w="3810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361473E-F1D5-D4C3-11E9-4B29BFF2F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2624" y="4947596"/>
              <a:ext cx="0" cy="342383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A13565-64BC-C8C7-D6AD-889C0E04FC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0607" y="4947596"/>
              <a:ext cx="0" cy="342383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2CF6DC8-4DB7-CEE1-5A00-FD773BB7D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8590" y="4947596"/>
              <a:ext cx="0" cy="342383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14F4BCB8-63FC-85E8-65A5-A2C8DD78856E}"/>
              </a:ext>
            </a:extLst>
          </p:cNvPr>
          <p:cNvSpPr txBox="1"/>
          <p:nvPr/>
        </p:nvSpPr>
        <p:spPr>
          <a:xfrm>
            <a:off x="7512999" y="3679743"/>
            <a:ext cx="3147015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flag):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EECB32C-4996-BCD5-F99B-163AAF2E2C20}"/>
              </a:ext>
            </a:extLst>
          </p:cNvPr>
          <p:cNvSpPr txBox="1"/>
          <p:nvPr/>
        </p:nvSpPr>
        <p:spPr>
          <a:xfrm>
            <a:off x="7512999" y="4172185"/>
            <a:ext cx="3147015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flag):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2CC0F4-821D-6B47-456B-16F36CA9D8DB}"/>
              </a:ext>
            </a:extLst>
          </p:cNvPr>
          <p:cNvSpPr/>
          <p:nvPr/>
        </p:nvSpPr>
        <p:spPr>
          <a:xfrm rot="5400000">
            <a:off x="7691148" y="2549687"/>
            <a:ext cx="414549" cy="152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1A3787D-A716-8F6E-3407-35747A8FF2B5}"/>
              </a:ext>
            </a:extLst>
          </p:cNvPr>
          <p:cNvSpPr txBox="1"/>
          <p:nvPr/>
        </p:nvSpPr>
        <p:spPr>
          <a:xfrm>
            <a:off x="7512999" y="1824547"/>
            <a:ext cx="2406428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Predicate(x):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AC3AD87-47E4-161F-0F54-E9611D93486B}"/>
              </a:ext>
            </a:extLst>
          </p:cNvPr>
          <p:cNvSpPr txBox="1"/>
          <p:nvPr/>
        </p:nvSpPr>
        <p:spPr>
          <a:xfrm>
            <a:off x="7512999" y="2070768"/>
            <a:ext cx="221086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5D4EDFE-552F-3645-967F-0D93DB9E4239}"/>
              </a:ext>
            </a:extLst>
          </p:cNvPr>
          <p:cNvSpPr txBox="1"/>
          <p:nvPr/>
        </p:nvSpPr>
        <p:spPr>
          <a:xfrm>
            <a:off x="7512999" y="2316989"/>
            <a:ext cx="2529860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x):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B286338-189A-97B1-6F50-92E41CB84F54}"/>
              </a:ext>
            </a:extLst>
          </p:cNvPr>
          <p:cNvSpPr txBox="1"/>
          <p:nvPr/>
        </p:nvSpPr>
        <p:spPr>
          <a:xfrm>
            <a:off x="7512999" y="2563210"/>
            <a:ext cx="259077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# do other things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C9ADA17-985E-72F2-925E-8CCD833A6232}"/>
              </a:ext>
            </a:extLst>
          </p:cNvPr>
          <p:cNvSpPr txBox="1"/>
          <p:nvPr/>
        </p:nvSpPr>
        <p:spPr>
          <a:xfrm>
            <a:off x="7512999" y="3433522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165C7EA-4EF4-149C-BEEC-541DCB99F389}"/>
              </a:ext>
            </a:extLst>
          </p:cNvPr>
          <p:cNvSpPr txBox="1"/>
          <p:nvPr/>
        </p:nvSpPr>
        <p:spPr>
          <a:xfrm>
            <a:off x="7512999" y="3925964"/>
            <a:ext cx="1665841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   flag = x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F08794A-797D-33C5-FCF8-8F569A846C7D}"/>
              </a:ext>
            </a:extLst>
          </p:cNvPr>
          <p:cNvSpPr txBox="1"/>
          <p:nvPr/>
        </p:nvSpPr>
        <p:spPr>
          <a:xfrm>
            <a:off x="7512999" y="4418406"/>
            <a:ext cx="2464136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    # do something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495E594-3CEB-4B7F-D227-7CD734490DB3}"/>
              </a:ext>
            </a:extLst>
          </p:cNvPr>
          <p:cNvSpPr txBox="1"/>
          <p:nvPr/>
        </p:nvSpPr>
        <p:spPr>
          <a:xfrm>
            <a:off x="7518553" y="3187301"/>
            <a:ext cx="1665841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flag = False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6F0310C-5827-2C3C-BF51-E3E538618D93}"/>
              </a:ext>
            </a:extLst>
          </p:cNvPr>
          <p:cNvSpPr txBox="1"/>
          <p:nvPr/>
        </p:nvSpPr>
        <p:spPr>
          <a:xfrm>
            <a:off x="7512999" y="5038408"/>
            <a:ext cx="1197764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SF Mono" panose="020B0009000002000000" pitchFamily="49" charset="0"/>
              </a:rPr>
              <a:t>for</a:t>
            </a:r>
            <a:r>
              <a:rPr lang="en-US" sz="1600" b="0" dirty="0">
                <a:solidFill>
                  <a:srgbClr val="3B3B3B"/>
                </a:solidFill>
                <a:effectLst/>
                <a:latin typeface="SF Mono" panose="020B0009000002000000" pitchFamily="49" charset="0"/>
              </a:rPr>
              <a:t> ...: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3B2CCC-4DE4-2C34-54D3-E803981FB1AC}"/>
              </a:ext>
            </a:extLst>
          </p:cNvPr>
          <p:cNvSpPr txBox="1"/>
          <p:nvPr/>
        </p:nvSpPr>
        <p:spPr>
          <a:xfrm>
            <a:off x="7512999" y="5284629"/>
            <a:ext cx="2776722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AF00DB"/>
                </a:solidFill>
                <a:effectLst/>
                <a:latin typeface="Rec Mono Casual" pitchFamily="49" charset="77"/>
              </a:rPr>
              <a:t>  with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 Predicate(</a:t>
            </a:r>
            <a:r>
              <a:rPr lang="en-US" sz="1600" b="0" dirty="0">
                <a:solidFill>
                  <a:srgbClr val="CD3131"/>
                </a:solidFill>
                <a:effectLst/>
                <a:latin typeface="Rec Mono Casual" pitchFamily="49" charset="77"/>
              </a:rPr>
              <a:t>!</a:t>
            </a:r>
            <a:r>
              <a:rPr lang="en-US" sz="1600" b="0" dirty="0">
                <a:solidFill>
                  <a:srgbClr val="3B3B3B"/>
                </a:solidFill>
                <a:effectLst/>
                <a:latin typeface="Rec Mono Casual" pitchFamily="49" charset="77"/>
              </a:rPr>
              <a:t>x):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C4CC73E-D42E-215B-AB03-B7EE58C776C7}"/>
              </a:ext>
            </a:extLst>
          </p:cNvPr>
          <p:cNvSpPr txBox="1"/>
          <p:nvPr/>
        </p:nvSpPr>
        <p:spPr>
          <a:xfrm>
            <a:off x="7512999" y="5530850"/>
            <a:ext cx="2464136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  <a:effectLst/>
                <a:latin typeface="SF Mono" panose="020B0009000002000000" pitchFamily="49" charset="0"/>
              </a:rPr>
              <a:t>    </a:t>
            </a:r>
            <a:r>
              <a:rPr lang="en-US" sz="1600" b="0" dirty="0">
                <a:solidFill>
                  <a:schemeClr val="bg1">
                    <a:lumMod val="75000"/>
                  </a:schemeClr>
                </a:solidFill>
                <a:effectLst/>
                <a:latin typeface="SF Mono" panose="020B0009000002000000" pitchFamily="49" charset="0"/>
              </a:rPr>
              <a:t># do something</a:t>
            </a:r>
            <a:endParaRPr lang="en-US" sz="1600" dirty="0">
              <a:solidFill>
                <a:srgbClr val="3B3B3B"/>
              </a:solidFill>
              <a:effectLst/>
              <a:latin typeface="SF Mono" panose="020B0009000002000000" pitchFamily="49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1BDC7BB-9282-2477-A12B-8AA1030F48AE}"/>
              </a:ext>
            </a:extLst>
          </p:cNvPr>
          <p:cNvSpPr txBox="1"/>
          <p:nvPr/>
        </p:nvSpPr>
        <p:spPr>
          <a:xfrm>
            <a:off x="6865986" y="1295002"/>
            <a:ext cx="2788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Equivalent Forms: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0DE523-AC1C-6698-7C97-311CD3BA0676}"/>
              </a:ext>
            </a:extLst>
          </p:cNvPr>
          <p:cNvSpPr txBox="1"/>
          <p:nvPr/>
        </p:nvSpPr>
        <p:spPr>
          <a:xfrm>
            <a:off x="1430916" y="4107631"/>
            <a:ext cx="6110784" cy="523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Strength: CUDA graph-optimizable</a:t>
            </a:r>
          </a:p>
        </p:txBody>
      </p:sp>
      <p:pic>
        <p:nvPicPr>
          <p:cNvPr id="26" name="Picture 26" descr="12 Crayon Arrow (PNG Transparent) | OnlyGFX.com">
            <a:extLst>
              <a:ext uri="{FF2B5EF4-FFF2-40B4-BE49-F238E27FC236}">
                <a16:creationId xmlns:a16="http://schemas.microsoft.com/office/drawing/2014/main" id="{2A3D643A-7989-F4CB-6E55-794A29AB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3" b="96825" l="3008" r="96617">
                        <a14:foregroundMark x1="10526" y1="36508" x2="6767" y2="56085"/>
                        <a14:foregroundMark x1="6767" y1="56085" x2="7143" y2="57672"/>
                        <a14:foregroundMark x1="5263" y1="35450" x2="4135" y2="49735"/>
                        <a14:foregroundMark x1="85338" y1="51852" x2="86466" y2="50794"/>
                        <a14:foregroundMark x1="93233" y1="48148" x2="93233" y2="48148"/>
                        <a14:foregroundMark x1="61278" y1="12698" x2="58647" y2="32275"/>
                        <a14:foregroundMark x1="61654" y1="6878" x2="61654" y2="6878"/>
                        <a14:foregroundMark x1="95489" y1="49206" x2="95489" y2="49206"/>
                        <a14:foregroundMark x1="96617" y1="49206" x2="96617" y2="49206"/>
                        <a14:foregroundMark x1="50752" y1="85185" x2="57519" y2="87831"/>
                        <a14:foregroundMark x1="54135" y1="91005" x2="54135" y2="95238"/>
                        <a14:foregroundMark x1="52632" y1="89418" x2="53383" y2="94709"/>
                        <a14:foregroundMark x1="53008" y1="95238" x2="53008" y2="97354"/>
                        <a14:foregroundMark x1="62406" y1="4233" x2="63534" y2="10053"/>
                        <a14:foregroundMark x1="3008" y1="60317" x2="3008" y2="6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1699" flipH="1">
            <a:off x="6363260" y="3750796"/>
            <a:ext cx="645059" cy="4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12 Crayon Arrow (PNG Transparent) | OnlyGFX.com">
            <a:extLst>
              <a:ext uri="{FF2B5EF4-FFF2-40B4-BE49-F238E27FC236}">
                <a16:creationId xmlns:a16="http://schemas.microsoft.com/office/drawing/2014/main" id="{4C8945B8-F16E-4076-7A47-41DEF339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3" b="96825" l="3008" r="96617">
                        <a14:foregroundMark x1="10526" y1="36508" x2="6767" y2="56085"/>
                        <a14:foregroundMark x1="6767" y1="56085" x2="7143" y2="57672"/>
                        <a14:foregroundMark x1="5263" y1="35450" x2="4135" y2="49735"/>
                        <a14:foregroundMark x1="85338" y1="51852" x2="86466" y2="50794"/>
                        <a14:foregroundMark x1="93233" y1="48148" x2="93233" y2="48148"/>
                        <a14:foregroundMark x1="61278" y1="12698" x2="58647" y2="32275"/>
                        <a14:foregroundMark x1="61654" y1="6878" x2="61654" y2="6878"/>
                        <a14:foregroundMark x1="95489" y1="49206" x2="95489" y2="49206"/>
                        <a14:foregroundMark x1="96617" y1="49206" x2="96617" y2="49206"/>
                        <a14:foregroundMark x1="50752" y1="85185" x2="57519" y2="87831"/>
                        <a14:foregroundMark x1="54135" y1="91005" x2="54135" y2="95238"/>
                        <a14:foregroundMark x1="52632" y1="89418" x2="53383" y2="94709"/>
                        <a14:foregroundMark x1="53008" y1="95238" x2="53008" y2="97354"/>
                        <a14:foregroundMark x1="62406" y1="4233" x2="63534" y2="10053"/>
                        <a14:foregroundMark x1="3008" y1="60317" x2="3008" y2="6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799288" y="4596802"/>
            <a:ext cx="645059" cy="4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icker">
            <a:extLst>
              <a:ext uri="{FF2B5EF4-FFF2-40B4-BE49-F238E27FC236}">
                <a16:creationId xmlns:a16="http://schemas.microsoft.com/office/drawing/2014/main" id="{C4C5F372-E03A-ABD9-6D95-3B7E564B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22" y="4381229"/>
            <a:ext cx="1027588" cy="10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5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340-94CF-96CB-FE84-F073DA45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AF77-3221-BE59-7859-EFAC175E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145-E027-4F14-BAE0-C645F003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53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D92DC17-430E-1DC8-C0B7-9DC5A93FF45E}"/>
              </a:ext>
            </a:extLst>
          </p:cNvPr>
          <p:cNvSpPr/>
          <p:nvPr/>
        </p:nvSpPr>
        <p:spPr>
          <a:xfrm>
            <a:off x="838200" y="182562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34316-00F5-D7EE-6785-60AD9BCF8DD7}"/>
              </a:ext>
            </a:extLst>
          </p:cNvPr>
          <p:cNvSpPr/>
          <p:nvPr/>
        </p:nvSpPr>
        <p:spPr>
          <a:xfrm>
            <a:off x="838200" y="303374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8C63BD-13DF-20D8-30FB-6786990673B1}"/>
              </a:ext>
            </a:extLst>
          </p:cNvPr>
          <p:cNvSpPr/>
          <p:nvPr/>
        </p:nvSpPr>
        <p:spPr>
          <a:xfrm>
            <a:off x="838200" y="4241865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Key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110D18-2F02-2CAC-3A96-0B6375D8D3B9}"/>
              </a:ext>
            </a:extLst>
          </p:cNvPr>
          <p:cNvSpPr/>
          <p:nvPr/>
        </p:nvSpPr>
        <p:spPr>
          <a:xfrm>
            <a:off x="838200" y="5449986"/>
            <a:ext cx="2391070" cy="7269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09666-5EBC-A727-5E08-01E6773B7F5B}"/>
              </a:ext>
            </a:extLst>
          </p:cNvPr>
          <p:cNvSpPr txBox="1"/>
          <p:nvPr/>
        </p:nvSpPr>
        <p:spPr>
          <a:xfrm>
            <a:off x="3229268" y="1927503"/>
            <a:ext cx="368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CUDA graphs?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FE324-CF2D-7DB5-FB11-563301B57A68}"/>
              </a:ext>
            </a:extLst>
          </p:cNvPr>
          <p:cNvSpPr txBox="1"/>
          <p:nvPr/>
        </p:nvSpPr>
        <p:spPr>
          <a:xfrm>
            <a:off x="3229268" y="3135622"/>
            <a:ext cx="332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using CUDA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BA2D3-850A-E4FE-01EE-1093E99E33BF}"/>
              </a:ext>
            </a:extLst>
          </p:cNvPr>
          <p:cNvSpPr txBox="1"/>
          <p:nvPr/>
        </p:nvSpPr>
        <p:spPr>
          <a:xfrm>
            <a:off x="3229268" y="4343743"/>
            <a:ext cx="581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 Grape</a:t>
            </a:r>
            <a:r>
              <a:rPr lang="en-US" sz="2800" dirty="0">
                <a:ea typeface="BM JUA OTF" panose="02020603020101020101" pitchFamily="18" charset="-127"/>
              </a:rPr>
              <a:t>🍇 to resolve these challenges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9920-E1E0-E773-1B4F-0A090D9FEB9C}"/>
              </a:ext>
            </a:extLst>
          </p:cNvPr>
          <p:cNvSpPr txBox="1"/>
          <p:nvPr/>
        </p:nvSpPr>
        <p:spPr>
          <a:xfrm>
            <a:off x="3229268" y="5551864"/>
            <a:ext cx="446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ea typeface="BM JUA OTF" panose="02020603020101020101" pitchFamily="18" charset="-127"/>
              </a:rPr>
              <a:t>on state-of-the-art workloads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7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3452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367DB76-3885-957C-7950-4946BC6D081F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-us/data-center/a100/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6E48DD9-ECD1-2AEA-0F84-A7591FD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AEE289-2A32-3EA4-E5CF-B5CAC44B504C}"/>
              </a:ext>
            </a:extLst>
          </p:cNvPr>
          <p:cNvGrpSpPr/>
          <p:nvPr/>
        </p:nvGrpSpPr>
        <p:grpSpPr>
          <a:xfrm>
            <a:off x="4844060" y="1651136"/>
            <a:ext cx="7049888" cy="1656094"/>
            <a:chOff x="4844060" y="1651136"/>
            <a:chExt cx="7049888" cy="165609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B4BD5-C1D9-8774-D6DE-DE7ADD4502F3}"/>
                </a:ext>
              </a:extLst>
            </p:cNvPr>
            <p:cNvSpPr txBox="1"/>
            <p:nvPr/>
          </p:nvSpPr>
          <p:spPr>
            <a:xfrm>
              <a:off x="9864225" y="2297623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A100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B1F602-D719-297B-D9BD-2350E7F8F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4060" y="2141334"/>
              <a:ext cx="1536192" cy="689906"/>
            </a:xfrm>
            <a:prstGeom prst="rect">
              <a:avLst/>
            </a:prstGeom>
          </p:spPr>
        </p:pic>
        <p:pic>
          <p:nvPicPr>
            <p:cNvPr id="5" name="Picture 2" descr="Amazon.com: NVIDIA Tesla A100 Ampere 40 GB Graphics Card - PCIe 4.0 - Dual  Slot : Electronics">
              <a:extLst>
                <a:ext uri="{FF2B5EF4-FFF2-40B4-BE49-F238E27FC236}">
                  <a16:creationId xmlns:a16="http://schemas.microsoft.com/office/drawing/2014/main" id="{EE004706-D9B3-C7C7-87AE-D0DA0D02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792" y="1651136"/>
              <a:ext cx="1656094" cy="165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DEA5C7-5328-56D9-8747-49CDE1082F71}"/>
                </a:ext>
              </a:extLst>
            </p:cNvPr>
            <p:cNvSpPr txBox="1"/>
            <p:nvPr/>
          </p:nvSpPr>
          <p:spPr>
            <a:xfrm>
              <a:off x="6241327" y="2297623"/>
              <a:ext cx="2421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931855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1004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1E2137-2856-A2F6-BB92-9E2541BE396F}"/>
              </a:ext>
            </a:extLst>
          </p:cNvPr>
          <p:cNvGrpSpPr/>
          <p:nvPr/>
        </p:nvGrpSpPr>
        <p:grpSpPr>
          <a:xfrm>
            <a:off x="5932898" y="3218104"/>
            <a:ext cx="5360815" cy="667512"/>
            <a:chOff x="5932898" y="3218104"/>
            <a:chExt cx="5360815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590269" y="3366599"/>
              <a:ext cx="1656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PyTorch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 dirty="0"/>
                <a:t>v1.12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136" y="3218104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14209" y="336719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v12.0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1836" y="3218104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13105" y="336719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561255-F2FD-A239-744D-6DB4AAF78B21}"/>
                </a:ext>
              </a:extLst>
            </p:cNvPr>
            <p:cNvSpPr txBox="1"/>
            <p:nvPr/>
          </p:nvSpPr>
          <p:spPr>
            <a:xfrm>
              <a:off x="8837128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[4]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B0502-DF49-488E-2DFB-D3FA1C038C25}"/>
                </a:ext>
              </a:extLst>
            </p:cNvPr>
            <p:cNvSpPr txBox="1"/>
            <p:nvPr/>
          </p:nvSpPr>
          <p:spPr>
            <a:xfrm>
              <a:off x="10535011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[5]</a:t>
              </a:r>
            </a:p>
          </p:txBody>
        </p:sp>
        <p:pic>
          <p:nvPicPr>
            <p:cNvPr id="9" name="Picture 4" descr="PyTorch">
              <a:extLst>
                <a:ext uri="{FF2B5EF4-FFF2-40B4-BE49-F238E27FC236}">
                  <a16:creationId xmlns:a16="http://schemas.microsoft.com/office/drawing/2014/main" id="{26669A34-D23D-72F4-F60D-3B6EAED4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898" y="3220399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6E48DD9-ECD1-2AEA-0F84-A7591FD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EE6518-1A81-0403-3623-49C4D4FE940D}"/>
              </a:ext>
            </a:extLst>
          </p:cNvPr>
          <p:cNvGrpSpPr/>
          <p:nvPr/>
        </p:nvGrpSpPr>
        <p:grpSpPr>
          <a:xfrm>
            <a:off x="4844060" y="1651136"/>
            <a:ext cx="7049888" cy="1656094"/>
            <a:chOff x="4844060" y="1651136"/>
            <a:chExt cx="7049888" cy="16560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BF1E5B-B5FA-B71C-20E7-78E6E1F0B4D5}"/>
                </a:ext>
              </a:extLst>
            </p:cNvPr>
            <p:cNvSpPr txBox="1"/>
            <p:nvPr/>
          </p:nvSpPr>
          <p:spPr>
            <a:xfrm>
              <a:off x="9864225" y="2297623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A100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F59E43-918D-9E2F-B04C-F43D1C92A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44060" y="2141334"/>
              <a:ext cx="1536192" cy="689906"/>
            </a:xfrm>
            <a:prstGeom prst="rect">
              <a:avLst/>
            </a:prstGeom>
          </p:spPr>
        </p:pic>
        <p:pic>
          <p:nvPicPr>
            <p:cNvPr id="11" name="Picture 2" descr="Amazon.com: NVIDIA Tesla A100 Ampere 40 GB Graphics Card - PCIe 4.0 - Dual  Slot : Electronics">
              <a:extLst>
                <a:ext uri="{FF2B5EF4-FFF2-40B4-BE49-F238E27FC236}">
                  <a16:creationId xmlns:a16="http://schemas.microsoft.com/office/drawing/2014/main" id="{8318ADF6-1C62-566B-040A-1B5480119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792" y="1651136"/>
              <a:ext cx="1656094" cy="165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4512B9-C45F-1897-5CCD-D436B19F3A79}"/>
                </a:ext>
              </a:extLst>
            </p:cNvPr>
            <p:cNvSpPr txBox="1"/>
            <p:nvPr/>
          </p:nvSpPr>
          <p:spPr>
            <a:xfrm>
              <a:off x="6241327" y="2297623"/>
              <a:ext cx="2421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90BAFC-DD5E-0CA9-F43E-9FD2229EEE09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-us/data-center/a100/</a:t>
            </a:r>
          </a:p>
        </p:txBody>
      </p:sp>
    </p:spTree>
    <p:extLst>
      <p:ext uri="{BB962C8B-B14F-4D97-AF65-F5344CB8AC3E}">
        <p14:creationId xmlns:p14="http://schemas.microsoft.com/office/powerpoint/2010/main" val="379328817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2285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2E059-3298-F1B1-9B07-5252D58F2376}"/>
              </a:ext>
            </a:extLst>
          </p:cNvPr>
          <p:cNvSpPr txBox="1"/>
          <p:nvPr/>
        </p:nvSpPr>
        <p:spPr>
          <a:xfrm>
            <a:off x="6095999" y="6211669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A. Radford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2019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W. Ben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GPT-J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2020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Baevski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Wav2Vec2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1E2137-2856-A2F6-BB92-9E2541BE396F}"/>
              </a:ext>
            </a:extLst>
          </p:cNvPr>
          <p:cNvGrpSpPr/>
          <p:nvPr/>
        </p:nvGrpSpPr>
        <p:grpSpPr>
          <a:xfrm>
            <a:off x="5932898" y="3218104"/>
            <a:ext cx="5360815" cy="667512"/>
            <a:chOff x="5932898" y="3218104"/>
            <a:chExt cx="5360815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590269" y="3366599"/>
              <a:ext cx="1656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PyTorch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 dirty="0"/>
                <a:t>v1.12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1136" y="3218104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14209" y="336719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v12.0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1836" y="3218104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13105" y="336719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561255-F2FD-A239-744D-6DB4AAF78B21}"/>
                </a:ext>
              </a:extLst>
            </p:cNvPr>
            <p:cNvSpPr txBox="1"/>
            <p:nvPr/>
          </p:nvSpPr>
          <p:spPr>
            <a:xfrm>
              <a:off x="8837128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[4]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B0502-DF49-488E-2DFB-D3FA1C038C25}"/>
                </a:ext>
              </a:extLst>
            </p:cNvPr>
            <p:cNvSpPr txBox="1"/>
            <p:nvPr/>
          </p:nvSpPr>
          <p:spPr>
            <a:xfrm>
              <a:off x="10535011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[5]</a:t>
              </a:r>
            </a:p>
          </p:txBody>
        </p:sp>
        <p:pic>
          <p:nvPicPr>
            <p:cNvPr id="9" name="Picture 4" descr="PyTorch">
              <a:extLst>
                <a:ext uri="{FF2B5EF4-FFF2-40B4-BE49-F238E27FC236}">
                  <a16:creationId xmlns:a16="http://schemas.microsoft.com/office/drawing/2014/main" id="{26669A34-D23D-72F4-F60D-3B6EAED4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898" y="3220399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6E48DD9-ECD1-2AEA-0F84-A7591FD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7D610A-CCDF-0601-9475-9A206D6F2263}"/>
              </a:ext>
            </a:extLst>
          </p:cNvPr>
          <p:cNvGrpSpPr/>
          <p:nvPr/>
        </p:nvGrpSpPr>
        <p:grpSpPr>
          <a:xfrm>
            <a:off x="4844060" y="1651136"/>
            <a:ext cx="7049888" cy="1656094"/>
            <a:chOff x="4844060" y="1651136"/>
            <a:chExt cx="7049888" cy="16560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DEF47D-3EDC-ED57-A8E3-B34C1B60DBF7}"/>
                </a:ext>
              </a:extLst>
            </p:cNvPr>
            <p:cNvSpPr txBox="1"/>
            <p:nvPr/>
          </p:nvSpPr>
          <p:spPr>
            <a:xfrm>
              <a:off x="9864225" y="2297623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A100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EACF76-48C2-D7CD-A8C7-41A26DAC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44060" y="2141334"/>
              <a:ext cx="1536192" cy="689906"/>
            </a:xfrm>
            <a:prstGeom prst="rect">
              <a:avLst/>
            </a:prstGeom>
          </p:spPr>
        </p:pic>
        <p:pic>
          <p:nvPicPr>
            <p:cNvPr id="13" name="Picture 2" descr="Amazon.com: NVIDIA Tesla A100 Ampere 40 GB Graphics Card - PCIe 4.0 - Dual  Slot : Electronics">
              <a:extLst>
                <a:ext uri="{FF2B5EF4-FFF2-40B4-BE49-F238E27FC236}">
                  <a16:creationId xmlns:a16="http://schemas.microsoft.com/office/drawing/2014/main" id="{A059F1AA-30B6-2E99-8CB9-328EDF71F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792" y="1651136"/>
              <a:ext cx="1656094" cy="165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24EC0A-7D84-0FD7-7005-5E7191E6A926}"/>
                </a:ext>
              </a:extLst>
            </p:cNvPr>
            <p:cNvSpPr txBox="1"/>
            <p:nvPr/>
          </p:nvSpPr>
          <p:spPr>
            <a:xfrm>
              <a:off x="6241327" y="2297623"/>
              <a:ext cx="2421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0714A30-863C-009E-A703-58BED4031237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-us/data-center/a100/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DE19A-806A-CD87-F720-26DC649F9D3F}"/>
              </a:ext>
            </a:extLst>
          </p:cNvPr>
          <p:cNvSpPr txBox="1"/>
          <p:nvPr/>
        </p:nvSpPr>
        <p:spPr>
          <a:xfrm>
            <a:off x="6141437" y="50542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6E4A0-B609-F288-5814-5E9AC4791F75}"/>
              </a:ext>
            </a:extLst>
          </p:cNvPr>
          <p:cNvSpPr txBox="1"/>
          <p:nvPr/>
        </p:nvSpPr>
        <p:spPr>
          <a:xfrm>
            <a:off x="3272062" y="5054221"/>
            <a:ext cx="286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Different Shapes: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041CE-1F56-E728-3C01-9C30FC354837}"/>
              </a:ext>
            </a:extLst>
          </p:cNvPr>
          <p:cNvSpPr txBox="1"/>
          <p:nvPr/>
        </p:nvSpPr>
        <p:spPr>
          <a:xfrm>
            <a:off x="10631146" y="50542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391</a:t>
            </a:r>
          </a:p>
        </p:txBody>
      </p:sp>
      <p:pic>
        <p:nvPicPr>
          <p:cNvPr id="22" name="Picture 2" descr="Automatic Question Answering. Querying Information from structured… | by  Yana Arbuzova | Towards Data Science">
            <a:extLst>
              <a:ext uri="{FF2B5EF4-FFF2-40B4-BE49-F238E27FC236}">
                <a16:creationId xmlns:a16="http://schemas.microsoft.com/office/drawing/2014/main" id="{148061AA-CA47-14CE-8DD8-D6300279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60" y="3968507"/>
            <a:ext cx="1828801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F86418-809C-7C18-231F-F3E8E5C1C1BB}"/>
              </a:ext>
            </a:extLst>
          </p:cNvPr>
          <p:cNvSpPr txBox="1"/>
          <p:nvPr/>
        </p:nvSpPr>
        <p:spPr>
          <a:xfrm>
            <a:off x="6141437" y="4298191"/>
            <a:ext cx="240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GPT-2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137M, [6]</a:t>
            </a:r>
            <a:r>
              <a:rPr lang="en-US" dirty="0"/>
              <a:t>, GPT-J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6B, [7]</a:t>
            </a:r>
            <a:endParaRPr lang="en-US" dirty="0"/>
          </a:p>
        </p:txBody>
      </p:sp>
      <p:pic>
        <p:nvPicPr>
          <p:cNvPr id="24" name="Picture 10" descr="Speech Recognition in Outlook">
            <a:extLst>
              <a:ext uri="{FF2B5EF4-FFF2-40B4-BE49-F238E27FC236}">
                <a16:creationId xmlns:a16="http://schemas.microsoft.com/office/drawing/2014/main" id="{B57442A2-F801-7C54-F538-8816B5EC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87" y="3969192"/>
            <a:ext cx="2054659" cy="10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EF3C93-487E-BF7A-9913-5299133BCCB4}"/>
              </a:ext>
            </a:extLst>
          </p:cNvPr>
          <p:cNvSpPr txBox="1"/>
          <p:nvPr/>
        </p:nvSpPr>
        <p:spPr>
          <a:xfrm>
            <a:off x="10631146" y="4298191"/>
            <a:ext cx="13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Wav2Vec2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52010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977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  <a:tr h="11691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Baselines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84237"/>
                  </a:ext>
                </a:extLst>
              </a:tr>
            </a:tbl>
          </a:graphicData>
        </a:graphic>
      </p:graphicFrame>
      <p:pic>
        <p:nvPicPr>
          <p:cNvPr id="31" name="Picture 4" descr="Welcome to PyTorch Tutorials — PyTorch Tutorials 1.12.1+cu102 documentation">
            <a:extLst>
              <a:ext uri="{FF2B5EF4-FFF2-40B4-BE49-F238E27FC236}">
                <a16:creationId xmlns:a16="http://schemas.microsoft.com/office/drawing/2014/main" id="{1E89E748-6366-F7BF-12E1-4B182F6C3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9000" y1="46333" x2="29000" y2="46333"/>
                        <a14:foregroundMark x1="40000" y1="50000" x2="40000" y2="50000"/>
                        <a14:foregroundMark x1="49667" y1="48167" x2="49667" y2="48167"/>
                        <a14:foregroundMark x1="54667" y1="49833" x2="54667" y2="49833"/>
                        <a14:foregroundMark x1="65000" y1="52500" x2="65000" y2="52500"/>
                        <a14:foregroundMark x1="72167" y1="51000" x2="72167" y2="51000"/>
                        <a14:foregroundMark x1="80833" y1="51667" x2="80833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5808" r="10776" b="37720"/>
          <a:stretch/>
        </p:blipFill>
        <p:spPr bwMode="auto">
          <a:xfrm>
            <a:off x="6787626" y="5150044"/>
            <a:ext cx="1320891" cy="4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21B2A88-CC47-2C8A-D3AD-C28256BCBE96}"/>
              </a:ext>
            </a:extLst>
          </p:cNvPr>
          <p:cNvSpPr txBox="1"/>
          <p:nvPr/>
        </p:nvSpPr>
        <p:spPr>
          <a:xfrm>
            <a:off x="7930423" y="50439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2E059-3298-F1B1-9B07-5252D58F2376}"/>
              </a:ext>
            </a:extLst>
          </p:cNvPr>
          <p:cNvSpPr txBox="1"/>
          <p:nvPr/>
        </p:nvSpPr>
        <p:spPr>
          <a:xfrm>
            <a:off x="6095999" y="6211669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A. Radford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2019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W. Ben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GPT-J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2020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Baevski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Wav2Vec2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1E2137-2856-A2F6-BB92-9E2541BE396F}"/>
              </a:ext>
            </a:extLst>
          </p:cNvPr>
          <p:cNvGrpSpPr/>
          <p:nvPr/>
        </p:nvGrpSpPr>
        <p:grpSpPr>
          <a:xfrm>
            <a:off x="5932898" y="3218104"/>
            <a:ext cx="5360815" cy="667512"/>
            <a:chOff x="5932898" y="3218104"/>
            <a:chExt cx="5360815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590269" y="3366599"/>
              <a:ext cx="1656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PyTorch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 dirty="0"/>
                <a:t>v1.12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136" y="3218104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14209" y="336719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v12.0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1836" y="3218104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13105" y="336719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561255-F2FD-A239-744D-6DB4AAF78B21}"/>
                </a:ext>
              </a:extLst>
            </p:cNvPr>
            <p:cNvSpPr txBox="1"/>
            <p:nvPr/>
          </p:nvSpPr>
          <p:spPr>
            <a:xfrm>
              <a:off x="8837128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[4]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B0502-DF49-488E-2DFB-D3FA1C038C25}"/>
                </a:ext>
              </a:extLst>
            </p:cNvPr>
            <p:cNvSpPr txBox="1"/>
            <p:nvPr/>
          </p:nvSpPr>
          <p:spPr>
            <a:xfrm>
              <a:off x="10535011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[5]</a:t>
              </a:r>
            </a:p>
          </p:txBody>
        </p:sp>
        <p:pic>
          <p:nvPicPr>
            <p:cNvPr id="9" name="Picture 4" descr="PyTorch">
              <a:extLst>
                <a:ext uri="{FF2B5EF4-FFF2-40B4-BE49-F238E27FC236}">
                  <a16:creationId xmlns:a16="http://schemas.microsoft.com/office/drawing/2014/main" id="{26669A34-D23D-72F4-F60D-3B6EAED4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898" y="3220399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PyTorch on Twitter: &quot;.@nvidia engineers worked with PyTorch developers to  enable a new advanced CUDA feature, CUDA Graphs, natively in PyTorch. CUDA  Graphs can offer benefits for workloads that comprise of many">
            <a:extLst>
              <a:ext uri="{FF2B5EF4-FFF2-40B4-BE49-F238E27FC236}">
                <a16:creationId xmlns:a16="http://schemas.microsoft.com/office/drawing/2014/main" id="{1A2A6170-DA1F-0D9C-C4B0-5EBE788C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26" y="5528465"/>
            <a:ext cx="1583218" cy="6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3ABC4C-0B70-D1DB-C4B2-9A23E6F1A641}"/>
              </a:ext>
            </a:extLst>
          </p:cNvPr>
          <p:cNvGrpSpPr/>
          <p:nvPr/>
        </p:nvGrpSpPr>
        <p:grpSpPr>
          <a:xfrm>
            <a:off x="4523860" y="3968507"/>
            <a:ext cx="7438804" cy="1028700"/>
            <a:chOff x="4523860" y="3968507"/>
            <a:chExt cx="7438804" cy="1028700"/>
          </a:xfrm>
        </p:grpSpPr>
        <p:pic>
          <p:nvPicPr>
            <p:cNvPr id="28" name="Picture 2" descr="Automatic Question Answering. Querying Information from structured… | by  Yana Arbuzova | Towards Data Science">
              <a:extLst>
                <a:ext uri="{FF2B5EF4-FFF2-40B4-BE49-F238E27FC236}">
                  <a16:creationId xmlns:a16="http://schemas.microsoft.com/office/drawing/2014/main" id="{CABADF04-D76C-9421-E039-1D509FA3D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860" y="3968507"/>
              <a:ext cx="1828801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8CDFA9-BDED-A528-BD8E-C672BF2B0F1A}"/>
                </a:ext>
              </a:extLst>
            </p:cNvPr>
            <p:cNvSpPr txBox="1"/>
            <p:nvPr/>
          </p:nvSpPr>
          <p:spPr>
            <a:xfrm>
              <a:off x="6141437" y="4298191"/>
              <a:ext cx="2406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GPT-2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137M, [6]</a:t>
              </a:r>
              <a:r>
                <a:rPr lang="en-US" dirty="0"/>
                <a:t>, GPT-J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6B, [7]</a:t>
              </a:r>
              <a:endParaRPr lang="en-US" dirty="0"/>
            </a:p>
          </p:txBody>
        </p:sp>
        <p:pic>
          <p:nvPicPr>
            <p:cNvPr id="37" name="Picture 10" descr="Speech Recognition in Outlook">
              <a:extLst>
                <a:ext uri="{FF2B5EF4-FFF2-40B4-BE49-F238E27FC236}">
                  <a16:creationId xmlns:a16="http://schemas.microsoft.com/office/drawing/2014/main" id="{82887DDD-332D-F2C0-C177-92CBE8DD0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487" y="3969192"/>
              <a:ext cx="2054659" cy="102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5A3732-F1A0-C1D0-6D05-D8595B71C130}"/>
                </a:ext>
              </a:extLst>
            </p:cNvPr>
            <p:cNvSpPr txBox="1"/>
            <p:nvPr/>
          </p:nvSpPr>
          <p:spPr>
            <a:xfrm>
              <a:off x="10631146" y="4298191"/>
              <a:ext cx="1331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Wav2Vec2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[8]</a:t>
              </a:r>
              <a:endParaRPr lang="en-US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D9209E-E9F0-764B-7154-0AA8470D8E43}"/>
              </a:ext>
            </a:extLst>
          </p:cNvPr>
          <p:cNvSpPr txBox="1"/>
          <p:nvPr/>
        </p:nvSpPr>
        <p:spPr>
          <a:xfrm>
            <a:off x="8469403" y="5606359"/>
            <a:ext cx="160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PtGraph</a:t>
            </a:r>
            <a:r>
              <a:rPr lang="en-US" sz="2800" dirty="0"/>
              <a:t>)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6E48DD9-ECD1-2AEA-0F84-A7591FD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854B7-1EA3-BFB4-201C-E4CDEDDED114}"/>
              </a:ext>
            </a:extLst>
          </p:cNvPr>
          <p:cNvSpPr txBox="1"/>
          <p:nvPr/>
        </p:nvSpPr>
        <p:spPr>
          <a:xfrm>
            <a:off x="8103892" y="5107653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(Baseline)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CDE0EB-E273-9428-88C2-701F481829BE}"/>
              </a:ext>
            </a:extLst>
          </p:cNvPr>
          <p:cNvGrpSpPr/>
          <p:nvPr/>
        </p:nvGrpSpPr>
        <p:grpSpPr>
          <a:xfrm>
            <a:off x="4844060" y="1651136"/>
            <a:ext cx="7049888" cy="1656094"/>
            <a:chOff x="4844060" y="1651136"/>
            <a:chExt cx="7049888" cy="16560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C239D6-E59E-8729-8BCD-43D279689CAA}"/>
                </a:ext>
              </a:extLst>
            </p:cNvPr>
            <p:cNvSpPr txBox="1"/>
            <p:nvPr/>
          </p:nvSpPr>
          <p:spPr>
            <a:xfrm>
              <a:off x="9864225" y="2297623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A100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DCB05D-36ED-D37A-784C-3B73B11A4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44060" y="2141334"/>
              <a:ext cx="1536192" cy="689906"/>
            </a:xfrm>
            <a:prstGeom prst="rect">
              <a:avLst/>
            </a:prstGeom>
          </p:spPr>
        </p:pic>
        <p:pic>
          <p:nvPicPr>
            <p:cNvPr id="14" name="Picture 2" descr="Amazon.com: NVIDIA Tesla A100 Ampere 40 GB Graphics Card - PCIe 4.0 - Dual  Slot : Electronics">
              <a:extLst>
                <a:ext uri="{FF2B5EF4-FFF2-40B4-BE49-F238E27FC236}">
                  <a16:creationId xmlns:a16="http://schemas.microsoft.com/office/drawing/2014/main" id="{E3290490-E89A-BB32-FA83-9F8CE01FA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792" y="1651136"/>
              <a:ext cx="1656094" cy="165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603BA3-5A78-CC6F-AF72-3647172D7FAE}"/>
                </a:ext>
              </a:extLst>
            </p:cNvPr>
            <p:cNvSpPr txBox="1"/>
            <p:nvPr/>
          </p:nvSpPr>
          <p:spPr>
            <a:xfrm>
              <a:off x="6241327" y="2297623"/>
              <a:ext cx="2421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D16DE8-143B-302F-86E3-F26CFCCDBAA5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-us/data-center/a100/</a:t>
            </a:r>
          </a:p>
        </p:txBody>
      </p:sp>
    </p:spTree>
    <p:extLst>
      <p:ext uri="{BB962C8B-B14F-4D97-AF65-F5344CB8AC3E}">
        <p14:creationId xmlns:p14="http://schemas.microsoft.com/office/powerpoint/2010/main" val="293164887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977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  <a:tr h="11691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Baselines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84237"/>
                  </a:ext>
                </a:extLst>
              </a:tr>
            </a:tbl>
          </a:graphicData>
        </a:graphic>
      </p:graphicFrame>
      <p:pic>
        <p:nvPicPr>
          <p:cNvPr id="31" name="Picture 4" descr="Welcome to PyTorch Tutorials — PyTorch Tutorials 1.12.1+cu102 documentation">
            <a:extLst>
              <a:ext uri="{FF2B5EF4-FFF2-40B4-BE49-F238E27FC236}">
                <a16:creationId xmlns:a16="http://schemas.microsoft.com/office/drawing/2014/main" id="{1E89E748-6366-F7BF-12E1-4B182F6C3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9000" y1="46333" x2="29000" y2="46333"/>
                        <a14:foregroundMark x1="40000" y1="50000" x2="40000" y2="50000"/>
                        <a14:foregroundMark x1="49667" y1="48167" x2="49667" y2="48167"/>
                        <a14:foregroundMark x1="54667" y1="49833" x2="54667" y2="49833"/>
                        <a14:foregroundMark x1="65000" y1="52500" x2="65000" y2="52500"/>
                        <a14:foregroundMark x1="72167" y1="51000" x2="72167" y2="51000"/>
                        <a14:foregroundMark x1="80833" y1="51667" x2="80833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5808" r="10776" b="37720"/>
          <a:stretch/>
        </p:blipFill>
        <p:spPr bwMode="auto">
          <a:xfrm>
            <a:off x="6787626" y="5150044"/>
            <a:ext cx="1320891" cy="4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21B2A88-CC47-2C8A-D3AD-C28256BCBE96}"/>
              </a:ext>
            </a:extLst>
          </p:cNvPr>
          <p:cNvSpPr txBox="1"/>
          <p:nvPr/>
        </p:nvSpPr>
        <p:spPr>
          <a:xfrm>
            <a:off x="7930423" y="50439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2E059-3298-F1B1-9B07-5252D58F2376}"/>
              </a:ext>
            </a:extLst>
          </p:cNvPr>
          <p:cNvSpPr txBox="1"/>
          <p:nvPr/>
        </p:nvSpPr>
        <p:spPr>
          <a:xfrm>
            <a:off x="6095999" y="6211669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A. Radford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2019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W. Ben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GPT-J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2020</a:t>
            </a:r>
          </a:p>
          <a:p>
            <a:pPr marL="205200" indent="-20520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Baevski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Wav2Vec2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1E2137-2856-A2F6-BB92-9E2541BE396F}"/>
              </a:ext>
            </a:extLst>
          </p:cNvPr>
          <p:cNvGrpSpPr/>
          <p:nvPr/>
        </p:nvGrpSpPr>
        <p:grpSpPr>
          <a:xfrm>
            <a:off x="5932898" y="3218104"/>
            <a:ext cx="5360815" cy="667512"/>
            <a:chOff x="5932898" y="3218104"/>
            <a:chExt cx="5360815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590269" y="3366599"/>
              <a:ext cx="1656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PyTorch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 dirty="0"/>
                <a:t>v1.12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1136" y="3218104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14209" y="336719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v12.0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1836" y="3218104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13105" y="336719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561255-F2FD-A239-744D-6DB4AAF78B21}"/>
                </a:ext>
              </a:extLst>
            </p:cNvPr>
            <p:cNvSpPr txBox="1"/>
            <p:nvPr/>
          </p:nvSpPr>
          <p:spPr>
            <a:xfrm>
              <a:off x="8837128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[4]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B0502-DF49-488E-2DFB-D3FA1C038C25}"/>
                </a:ext>
              </a:extLst>
            </p:cNvPr>
            <p:cNvSpPr txBox="1"/>
            <p:nvPr/>
          </p:nvSpPr>
          <p:spPr>
            <a:xfrm>
              <a:off x="10535011" y="322809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[5]</a:t>
              </a:r>
            </a:p>
          </p:txBody>
        </p:sp>
        <p:pic>
          <p:nvPicPr>
            <p:cNvPr id="9" name="Picture 4" descr="PyTorch">
              <a:extLst>
                <a:ext uri="{FF2B5EF4-FFF2-40B4-BE49-F238E27FC236}">
                  <a16:creationId xmlns:a16="http://schemas.microsoft.com/office/drawing/2014/main" id="{26669A34-D23D-72F4-F60D-3B6EAED4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898" y="3220399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PyTorch on Twitter: &quot;.@nvidia engineers worked with PyTorch developers to  enable a new advanced CUDA feature, CUDA Graphs, natively in PyTorch. CUDA  Graphs can offer benefits for workloads that comprise of many">
            <a:extLst>
              <a:ext uri="{FF2B5EF4-FFF2-40B4-BE49-F238E27FC236}">
                <a16:creationId xmlns:a16="http://schemas.microsoft.com/office/drawing/2014/main" id="{1A2A6170-DA1F-0D9C-C4B0-5EBE788C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26" y="5528465"/>
            <a:ext cx="1583218" cy="6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D9209E-E9F0-764B-7154-0AA8470D8E43}"/>
              </a:ext>
            </a:extLst>
          </p:cNvPr>
          <p:cNvSpPr txBox="1"/>
          <p:nvPr/>
        </p:nvSpPr>
        <p:spPr>
          <a:xfrm>
            <a:off x="8469403" y="5606359"/>
            <a:ext cx="160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PtGraph</a:t>
            </a:r>
            <a:r>
              <a:rPr lang="en-US" sz="2800" dirty="0"/>
              <a:t>)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6E48DD9-ECD1-2AEA-0F84-A7591FDE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4918F-9C0A-7649-A06C-FEDC6D6DD5EB}"/>
              </a:ext>
            </a:extLst>
          </p:cNvPr>
          <p:cNvSpPr txBox="1"/>
          <p:nvPr/>
        </p:nvSpPr>
        <p:spPr>
          <a:xfrm>
            <a:off x="8103892" y="5107653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(Baseline)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85E11C-0EDC-CDC1-B657-71DCC808967D}"/>
              </a:ext>
            </a:extLst>
          </p:cNvPr>
          <p:cNvGrpSpPr/>
          <p:nvPr/>
        </p:nvGrpSpPr>
        <p:grpSpPr>
          <a:xfrm>
            <a:off x="4844060" y="1651136"/>
            <a:ext cx="7049888" cy="1656094"/>
            <a:chOff x="4844060" y="1651136"/>
            <a:chExt cx="7049888" cy="16560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0DC4C1-C9FF-31CD-F6CB-6189FEE62833}"/>
                </a:ext>
              </a:extLst>
            </p:cNvPr>
            <p:cNvSpPr txBox="1"/>
            <p:nvPr/>
          </p:nvSpPr>
          <p:spPr>
            <a:xfrm>
              <a:off x="9864225" y="2297623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alpha val="10198"/>
                    </a:schemeClr>
                  </a:solidFill>
                </a:rPr>
                <a:t>NVIDIA A100 GPU</a:t>
              </a:r>
              <a:r>
                <a:rPr lang="en-US" baseline="30000" dirty="0">
                  <a:solidFill>
                    <a:schemeClr val="bg1">
                      <a:lumMod val="50000"/>
                      <a:alpha val="10198"/>
                    </a:schemeClr>
                  </a:solidFill>
                </a:rPr>
                <a:t>[2]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12DB06-4323-4913-58F2-4BD98B777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4060" y="2141334"/>
              <a:ext cx="1536192" cy="689906"/>
            </a:xfrm>
            <a:prstGeom prst="rect">
              <a:avLst/>
            </a:prstGeom>
          </p:spPr>
        </p:pic>
        <p:pic>
          <p:nvPicPr>
            <p:cNvPr id="14" name="Picture 2" descr="Amazon.com: NVIDIA Tesla A100 Ampere 40 GB Graphics Card - PCIe 4.0 - Dual  Slot : Electronics">
              <a:extLst>
                <a:ext uri="{FF2B5EF4-FFF2-40B4-BE49-F238E27FC236}">
                  <a16:creationId xmlns:a16="http://schemas.microsoft.com/office/drawing/2014/main" id="{6F761FF3-0249-D967-18F4-850DACE99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792" y="1651136"/>
              <a:ext cx="1656094" cy="165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68D79E-A891-F25E-ACE0-B874879EB70E}"/>
                </a:ext>
              </a:extLst>
            </p:cNvPr>
            <p:cNvSpPr txBox="1"/>
            <p:nvPr/>
          </p:nvSpPr>
          <p:spPr>
            <a:xfrm>
              <a:off x="6241327" y="2297623"/>
              <a:ext cx="2421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1BC495-4746-4611-67D2-1F4F5DC02BF1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-us/data-center/a100/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F3E380-E6CC-51DB-25CB-EE4491D59193}"/>
              </a:ext>
            </a:extLst>
          </p:cNvPr>
          <p:cNvGrpSpPr/>
          <p:nvPr/>
        </p:nvGrpSpPr>
        <p:grpSpPr>
          <a:xfrm>
            <a:off x="4523860" y="3968507"/>
            <a:ext cx="7438804" cy="1028700"/>
            <a:chOff x="4523860" y="3968507"/>
            <a:chExt cx="7438804" cy="1028700"/>
          </a:xfrm>
        </p:grpSpPr>
        <p:pic>
          <p:nvPicPr>
            <p:cNvPr id="7" name="Picture 2" descr="Automatic Question Answering. Querying Information from structured… | by  Yana Arbuzova | Towards Data Science">
              <a:extLst>
                <a:ext uri="{FF2B5EF4-FFF2-40B4-BE49-F238E27FC236}">
                  <a16:creationId xmlns:a16="http://schemas.microsoft.com/office/drawing/2014/main" id="{0CCA78BB-2E59-61F7-10F6-41BAAF0EE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860" y="3968507"/>
              <a:ext cx="1828801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3B8D07-0328-F847-3BF8-4A472266A7AF}"/>
                </a:ext>
              </a:extLst>
            </p:cNvPr>
            <p:cNvSpPr txBox="1"/>
            <p:nvPr/>
          </p:nvSpPr>
          <p:spPr>
            <a:xfrm>
              <a:off x="6141437" y="4298191"/>
              <a:ext cx="2406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GPT-2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137M, [6]</a:t>
              </a:r>
              <a:r>
                <a:rPr lang="en-US" dirty="0"/>
                <a:t>, GPT-J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6B, [7]</a:t>
              </a:r>
              <a:endParaRPr lang="en-US" dirty="0"/>
            </a:p>
          </p:txBody>
        </p:sp>
        <p:pic>
          <p:nvPicPr>
            <p:cNvPr id="20" name="Picture 10" descr="Speech Recognition in Outlook">
              <a:extLst>
                <a:ext uri="{FF2B5EF4-FFF2-40B4-BE49-F238E27FC236}">
                  <a16:creationId xmlns:a16="http://schemas.microsoft.com/office/drawing/2014/main" id="{711C1030-BBF1-5ED5-727D-9D689913C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487" y="3969192"/>
              <a:ext cx="2054659" cy="102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DE7207-B87B-8AD7-6AED-1BCCBA274E7A}"/>
                </a:ext>
              </a:extLst>
            </p:cNvPr>
            <p:cNvSpPr txBox="1"/>
            <p:nvPr/>
          </p:nvSpPr>
          <p:spPr>
            <a:xfrm>
              <a:off x="10631146" y="4298191"/>
              <a:ext cx="1331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Wav2Vec2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[8]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43433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vs. PyTorch/</a:t>
            </a:r>
            <a:r>
              <a:rPr lang="en-US" dirty="0" err="1"/>
              <a:t>PtGraph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F4FFC-F3F0-9E80-5A96-4C096CAF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825625"/>
            <a:ext cx="6819900" cy="5207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B8EF6-22AE-1DD6-A9EC-51C16CA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59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0FEF-A5E2-9D63-7265-1CB175C6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25851" y="2347649"/>
            <a:ext cx="6740298" cy="309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40AB6-33C8-AD3C-BFFF-D898E093A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851" y="2347649"/>
            <a:ext cx="6740297" cy="309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ED01C-510A-F5EC-FBF2-3D1358DC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95085"/>
          <a:stretch/>
        </p:blipFill>
        <p:spPr>
          <a:xfrm>
            <a:off x="2391594" y="2345001"/>
            <a:ext cx="33142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78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TensorFlow - YouTube">
            <a:extLst>
              <a:ext uri="{FF2B5EF4-FFF2-40B4-BE49-F238E27FC236}">
                <a16:creationId xmlns:a16="http://schemas.microsoft.com/office/drawing/2014/main" id="{6B6516D2-54CB-3C7E-4563-3B5AEBF7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88" y="3910381"/>
            <a:ext cx="1162215" cy="116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87A1270-73FF-3BAB-FA37-771E63AA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2615B3-21AC-51D3-24F1-E5125B470333}"/>
              </a:ext>
            </a:extLst>
          </p:cNvPr>
          <p:cNvSpPr/>
          <p:nvPr/>
        </p:nvSpPr>
        <p:spPr>
          <a:xfrm>
            <a:off x="1078624" y="1828607"/>
            <a:ext cx="10034750" cy="21233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A33C2-CB96-227C-71BC-AFCF8530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F5C86-7A41-7786-6A78-9820F881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8" descr="SAP CPQ – Knowledge Base(KB) Language Translation | SAP Blogs">
            <a:extLst>
              <a:ext uri="{FF2B5EF4-FFF2-40B4-BE49-F238E27FC236}">
                <a16:creationId xmlns:a16="http://schemas.microsoft.com/office/drawing/2014/main" id="{D78C69F5-6449-925E-6925-C0A9ADAF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39" y="2442737"/>
            <a:ext cx="192066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peech Recognition in Outlook">
            <a:extLst>
              <a:ext uri="{FF2B5EF4-FFF2-40B4-BE49-F238E27FC236}">
                <a16:creationId xmlns:a16="http://schemas.microsoft.com/office/drawing/2014/main" id="{17C79D1A-052C-F9A8-17E8-3C846B25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8" y="2442737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tomatic Question Answering. Querying Information from structured… | by  Yana Arbuzova | Towards Data Science">
            <a:extLst>
              <a:ext uri="{FF2B5EF4-FFF2-40B4-BE49-F238E27FC236}">
                <a16:creationId xmlns:a16="http://schemas.microsoft.com/office/drawing/2014/main" id="{AD6DD926-8F34-8D59-8460-A8E18679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10" y="2442737"/>
            <a:ext cx="256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90CAAD-56C5-6B4B-3302-53940F23A5F0}"/>
              </a:ext>
            </a:extLst>
          </p:cNvPr>
          <p:cNvSpPr/>
          <p:nvPr/>
        </p:nvSpPr>
        <p:spPr>
          <a:xfrm>
            <a:off x="925879" y="4063813"/>
            <a:ext cx="10340237" cy="85535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Machine Learning Systems</a:t>
            </a:r>
          </a:p>
        </p:txBody>
      </p:sp>
      <p:pic>
        <p:nvPicPr>
          <p:cNvPr id="20" name="Picture 4" descr="PyTorch">
            <a:extLst>
              <a:ext uri="{FF2B5EF4-FFF2-40B4-BE49-F238E27FC236}">
                <a16:creationId xmlns:a16="http://schemas.microsoft.com/office/drawing/2014/main" id="{43D05ED4-A44E-1D2C-6D12-6EACC6A1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00" y="4009012"/>
            <a:ext cx="964952" cy="9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3073DB-DC53-1D7D-269F-1343D9B9837E}"/>
              </a:ext>
            </a:extLst>
          </p:cNvPr>
          <p:cNvSpPr txBox="1"/>
          <p:nvPr/>
        </p:nvSpPr>
        <p:spPr>
          <a:xfrm>
            <a:off x="6655352" y="4254910"/>
            <a:ext cx="13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PyTorch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[1]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17CC9A-9B6D-F74C-E011-3EBC8B96A76F}"/>
              </a:ext>
            </a:extLst>
          </p:cNvPr>
          <p:cNvSpPr txBox="1"/>
          <p:nvPr/>
        </p:nvSpPr>
        <p:spPr>
          <a:xfrm>
            <a:off x="9322803" y="4264534"/>
            <a:ext cx="1834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TensorFlow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[2]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62630-D14B-C6CC-1C68-F580D18A1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587" y="2442737"/>
            <a:ext cx="1440000" cy="144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7B38EC7-2C2C-12BD-141A-821A9CEBB2E7}"/>
              </a:ext>
            </a:extLst>
          </p:cNvPr>
          <p:cNvGrpSpPr/>
          <p:nvPr/>
        </p:nvGrpSpPr>
        <p:grpSpPr>
          <a:xfrm>
            <a:off x="3535275" y="5025391"/>
            <a:ext cx="5121417" cy="1720209"/>
            <a:chOff x="3648698" y="5023740"/>
            <a:chExt cx="5121417" cy="172020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D67D16E-DD09-2F5A-E2D8-AE3D5A66157B}"/>
                </a:ext>
              </a:extLst>
            </p:cNvPr>
            <p:cNvSpPr/>
            <p:nvPr/>
          </p:nvSpPr>
          <p:spPr>
            <a:xfrm>
              <a:off x="3648698" y="5023740"/>
              <a:ext cx="5121417" cy="17202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Hardware 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Accelerators</a:t>
              </a:r>
            </a:p>
          </p:txBody>
        </p:sp>
        <p:pic>
          <p:nvPicPr>
            <p:cNvPr id="30" name="Picture 4" descr="International Team Builds 20-GPU Server for Deep Learning | TOP500">
              <a:extLst>
                <a:ext uri="{FF2B5EF4-FFF2-40B4-BE49-F238E27FC236}">
                  <a16:creationId xmlns:a16="http://schemas.microsoft.com/office/drawing/2014/main" id="{B8A3E7EE-B2E4-6AE1-1C43-A4CB47203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529" y="5086192"/>
              <a:ext cx="2658837" cy="1595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E1FAB20-B2D9-AA09-73C0-6C443F1B9729}"/>
              </a:ext>
            </a:extLst>
          </p:cNvPr>
          <p:cNvSpPr txBox="1"/>
          <p:nvPr/>
        </p:nvSpPr>
        <p:spPr>
          <a:xfrm>
            <a:off x="837418" y="5530632"/>
            <a:ext cx="2698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[1] A.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PyTorch: An Imperative Style, High-Performance Deep Learning Library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A20739-7F7E-7B23-5DDA-36F82C4622B2}"/>
              </a:ext>
            </a:extLst>
          </p:cNvPr>
          <p:cNvSpPr txBox="1"/>
          <p:nvPr/>
        </p:nvSpPr>
        <p:spPr>
          <a:xfrm>
            <a:off x="8656672" y="5532593"/>
            <a:ext cx="2697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[2] M. Abadi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TensorFlow: A System for Large-Scale Machine Learning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OSDI 2016</a:t>
            </a:r>
          </a:p>
        </p:txBody>
      </p:sp>
      <p:sp>
        <p:nvSpPr>
          <p:cNvPr id="3" name="Notched Right Arrow 2">
            <a:extLst>
              <a:ext uri="{FF2B5EF4-FFF2-40B4-BE49-F238E27FC236}">
                <a16:creationId xmlns:a16="http://schemas.microsoft.com/office/drawing/2014/main" id="{10F7EE26-A02F-B549-545E-E121048B97F1}"/>
              </a:ext>
            </a:extLst>
          </p:cNvPr>
          <p:cNvSpPr/>
          <p:nvPr/>
        </p:nvSpPr>
        <p:spPr>
          <a:xfrm rot="5400000">
            <a:off x="4308927" y="3678939"/>
            <a:ext cx="732772" cy="634813"/>
          </a:xfrm>
          <a:prstGeom prst="notch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8B386401-D09B-7682-3285-C384991F1897}"/>
              </a:ext>
            </a:extLst>
          </p:cNvPr>
          <p:cNvSpPr/>
          <p:nvPr/>
        </p:nvSpPr>
        <p:spPr>
          <a:xfrm rot="5400000">
            <a:off x="4308927" y="4654872"/>
            <a:ext cx="732772" cy="634813"/>
          </a:xfrm>
          <a:prstGeom prst="notch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5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33" grpId="0"/>
      <p:bldP spid="34" grpId="0"/>
      <p:bldP spid="3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vs. PyTorch/</a:t>
            </a:r>
            <a:r>
              <a:rPr lang="en-US" dirty="0" err="1"/>
              <a:t>PtGraph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F4FFC-F3F0-9E80-5A96-4C096CAF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825625"/>
            <a:ext cx="6819900" cy="5207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B8EF6-22AE-1DD6-A9EC-51C16CA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60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0FEF-A5E2-9D63-7265-1CB175C6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25851" y="2347649"/>
            <a:ext cx="6740298" cy="309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40AB6-33C8-AD3C-BFFF-D898E093A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25851" y="2347649"/>
            <a:ext cx="6740297" cy="3096152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A10DF3D3-A238-D7CC-5017-D37DFE5AC8F0}"/>
              </a:ext>
            </a:extLst>
          </p:cNvPr>
          <p:cNvSpPr/>
          <p:nvPr/>
        </p:nvSpPr>
        <p:spPr>
          <a:xfrm rot="16200000" flipH="1">
            <a:off x="1316284" y="3632347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ED01C-510A-F5EC-FBF2-3D1358DC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95085"/>
          <a:stretch/>
        </p:blipFill>
        <p:spPr>
          <a:xfrm>
            <a:off x="2391594" y="2345001"/>
            <a:ext cx="33142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41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vs. PyTorch/</a:t>
            </a:r>
            <a:r>
              <a:rPr lang="en-US" dirty="0" err="1"/>
              <a:t>PtGraph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F4FFC-F3F0-9E80-5A96-4C096CAF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825625"/>
            <a:ext cx="6819900" cy="5207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B8EF6-22AE-1DD6-A9EC-51C16CA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0FEF-A5E2-9D63-7265-1CB175C6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25851" y="2347649"/>
            <a:ext cx="6740298" cy="309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40AB6-33C8-AD3C-BFFF-D898E093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23" r="72120"/>
          <a:stretch/>
        </p:blipFill>
        <p:spPr>
          <a:xfrm>
            <a:off x="3098043" y="2347649"/>
            <a:ext cx="1506952" cy="309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/>
              <p:nvPr/>
            </p:nvSpPr>
            <p:spPr>
              <a:xfrm>
                <a:off x="838200" y="5445125"/>
                <a:ext cx="105155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0400" indent="-2304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/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better than PyTorch/</a:t>
                </a:r>
                <a:r>
                  <a:rPr lang="en-US" sz="2800" dirty="0" err="1"/>
                  <a:t>PtGraph</a:t>
                </a:r>
                <a:r>
                  <a:rPr lang="en-US" sz="2800" dirty="0"/>
                  <a:t> on small workloads.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45125"/>
                <a:ext cx="10515599" cy="523220"/>
              </a:xfrm>
              <a:prstGeom prst="rect">
                <a:avLst/>
              </a:prstGeom>
              <a:blipFill>
                <a:blip r:embed="rId4"/>
                <a:stretch>
                  <a:fillRect l="-1087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0AED01C-510A-F5EC-FBF2-3D1358DCD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95085"/>
          <a:stretch/>
        </p:blipFill>
        <p:spPr>
          <a:xfrm>
            <a:off x="2391594" y="2345001"/>
            <a:ext cx="33142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vs. PyTorch/</a:t>
            </a:r>
            <a:r>
              <a:rPr lang="en-US" dirty="0" err="1"/>
              <a:t>PtGraph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F4FFC-F3F0-9E80-5A96-4C096CAF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825625"/>
            <a:ext cx="6819900" cy="5207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B8EF6-22AE-1DD6-A9EC-51C16CA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62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0FEF-A5E2-9D63-7265-1CB175C6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725851" y="2347649"/>
            <a:ext cx="6740298" cy="309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40AB6-33C8-AD3C-BFFF-D898E093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984" r="72120" b="60009"/>
          <a:stretch/>
        </p:blipFill>
        <p:spPr>
          <a:xfrm>
            <a:off x="3886200" y="2347649"/>
            <a:ext cx="2438399" cy="2651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/>
              <p:nvPr/>
            </p:nvSpPr>
            <p:spPr>
              <a:xfrm>
                <a:off x="838200" y="5445125"/>
                <a:ext cx="105155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0400" indent="-2304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/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better than PyTorch/</a:t>
                </a:r>
                <a:r>
                  <a:rPr lang="en-US" sz="2800" dirty="0" err="1"/>
                  <a:t>PtGraph</a:t>
                </a:r>
                <a:r>
                  <a:rPr lang="en-US" sz="2800" dirty="0"/>
                  <a:t> on small workloads.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45125"/>
                <a:ext cx="10515599" cy="523220"/>
              </a:xfrm>
              <a:prstGeom prst="rect">
                <a:avLst/>
              </a:prstGeom>
              <a:blipFill>
                <a:blip r:embed="rId4"/>
                <a:stretch>
                  <a:fillRect l="-1087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0AED01C-510A-F5EC-FBF2-3D1358DCD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95085"/>
          <a:stretch/>
        </p:blipFill>
        <p:spPr>
          <a:xfrm>
            <a:off x="2391594" y="2345001"/>
            <a:ext cx="331423" cy="309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AFD6B-0623-D2BE-6B30-44B49F731F5F}"/>
              </a:ext>
            </a:extLst>
          </p:cNvPr>
          <p:cNvSpPr/>
          <p:nvPr/>
        </p:nvSpPr>
        <p:spPr>
          <a:xfrm>
            <a:off x="5105400" y="4069080"/>
            <a:ext cx="799200" cy="27653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DB911-481A-5748-C3FE-AB03E868656A}"/>
              </a:ext>
            </a:extLst>
          </p:cNvPr>
          <p:cNvSpPr/>
          <p:nvPr/>
        </p:nvSpPr>
        <p:spPr>
          <a:xfrm>
            <a:off x="5105399" y="4346942"/>
            <a:ext cx="799200" cy="5544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B5B855-2BF6-3F03-856F-0C74CA8452D7}"/>
              </a:ext>
            </a:extLst>
          </p:cNvPr>
          <p:cNvCxnSpPr>
            <a:cxnSpLocks/>
            <a:stCxn id="16" idx="1"/>
            <a:endCxn id="5" idx="3"/>
          </p:cNvCxnSpPr>
          <p:nvPr/>
        </p:nvCxnSpPr>
        <p:spPr>
          <a:xfrm flipH="1">
            <a:off x="5904600" y="3814359"/>
            <a:ext cx="879576" cy="392990"/>
          </a:xfrm>
          <a:prstGeom prst="straightConnector1">
            <a:avLst/>
          </a:prstGeom>
          <a:ln w="38100" cap="rnd">
            <a:solidFill>
              <a:schemeClr val="tx1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37F4AD-8DB9-533B-96BB-B8ACAE3F879A}"/>
                  </a:ext>
                </a:extLst>
              </p:cNvPr>
              <p:cNvSpPr/>
              <p:nvPr/>
            </p:nvSpPr>
            <p:spPr>
              <a:xfrm>
                <a:off x="6784176" y="3583526"/>
                <a:ext cx="279833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Alias Prediction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34%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37F4AD-8DB9-533B-96BB-B8ACAE3F87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176" y="3583526"/>
                <a:ext cx="2798330" cy="461665"/>
              </a:xfrm>
              <a:prstGeom prst="rect">
                <a:avLst/>
              </a:prstGeom>
              <a:blipFill>
                <a:blip r:embed="rId6"/>
                <a:stretch>
                  <a:fillRect l="-3620" t="-8108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B0F5B5-291D-87A6-645E-F322995F1F8C}"/>
                  </a:ext>
                </a:extLst>
              </p:cNvPr>
              <p:cNvSpPr/>
              <p:nvPr/>
            </p:nvSpPr>
            <p:spPr>
              <a:xfrm>
                <a:off x="6784176" y="4173162"/>
                <a:ext cx="3443315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Predication Contexts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B0F5B5-291D-87A6-645E-F322995F1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176" y="4173162"/>
                <a:ext cx="3443315" cy="461665"/>
              </a:xfrm>
              <a:prstGeom prst="rect">
                <a:avLst/>
              </a:prstGeom>
              <a:blipFill>
                <a:blip r:embed="rId7"/>
                <a:stretch>
                  <a:fillRect l="-2941" t="-8108" b="-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674764-07B2-7572-2148-97CFAFC9138F}"/>
              </a:ext>
            </a:extLst>
          </p:cNvPr>
          <p:cNvCxnSpPr>
            <a:cxnSpLocks/>
            <a:stCxn id="20" idx="1"/>
            <a:endCxn id="6" idx="3"/>
          </p:cNvCxnSpPr>
          <p:nvPr/>
        </p:nvCxnSpPr>
        <p:spPr>
          <a:xfrm flipH="1">
            <a:off x="5904599" y="4403995"/>
            <a:ext cx="879577" cy="220147"/>
          </a:xfrm>
          <a:prstGeom prst="straightConnector1">
            <a:avLst/>
          </a:prstGeom>
          <a:ln w="38100" cap="rnd">
            <a:solidFill>
              <a:schemeClr val="tx1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709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vs. PyTorch/</a:t>
            </a:r>
            <a:r>
              <a:rPr lang="en-US" dirty="0" err="1"/>
              <a:t>PtGraph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F4FFC-F3F0-9E80-5A96-4C096CAF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825625"/>
            <a:ext cx="6819900" cy="5207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B8EF6-22AE-1DD6-A9EC-51C16CA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1874AF-372B-4F4C-BEBD-02A83675665E}" type="slidenum">
              <a:rPr lang="en-US" smtClean="0"/>
              <a:t>63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0FEF-A5E2-9D63-7265-1CB175C6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25851" y="2347649"/>
            <a:ext cx="6740298" cy="3096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40AB6-33C8-AD3C-BFFF-D898E093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414" r="2175"/>
          <a:stretch/>
        </p:blipFill>
        <p:spPr>
          <a:xfrm>
            <a:off x="5449823" y="2347649"/>
            <a:ext cx="3869741" cy="309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/>
              <p:nvPr/>
            </p:nvSpPr>
            <p:spPr>
              <a:xfrm>
                <a:off x="838200" y="5445125"/>
                <a:ext cx="1051559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0400" indent="-2304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/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better than PyTorch/</a:t>
                </a:r>
                <a:r>
                  <a:rPr lang="en-US" sz="2800" dirty="0" err="1"/>
                  <a:t>PtGraph</a:t>
                </a:r>
                <a:r>
                  <a:rPr lang="en-US" sz="2800" dirty="0"/>
                  <a:t> on small workloads.</a:t>
                </a:r>
              </a:p>
              <a:p>
                <a:pPr marL="230400" indent="-2304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sz="28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better than PyTorch on large workloads that are impractical for </a:t>
                </a:r>
                <a:r>
                  <a:rPr lang="en-US" sz="2800" dirty="0" err="1"/>
                  <a:t>PtGraph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527FA-2C29-31FC-E7D5-3BD5BE3F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45125"/>
                <a:ext cx="10515599" cy="1384995"/>
              </a:xfrm>
              <a:prstGeom prst="rect">
                <a:avLst/>
              </a:prstGeom>
              <a:blipFill>
                <a:blip r:embed="rId4"/>
                <a:stretch>
                  <a:fillRect l="-1087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0AED01C-510A-F5EC-FBF2-3D1358DCD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95085"/>
          <a:stretch/>
        </p:blipFill>
        <p:spPr>
          <a:xfrm>
            <a:off x="2391594" y="2345001"/>
            <a:ext cx="33142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7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B49C-02E3-CED3-D024-2C489C36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66A4A-9F95-B2A4-F1AC-F224DEA44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Challenges posed by CUDA graphs:</a:t>
                </a:r>
              </a:p>
              <a:p>
                <a:pPr lvl="1"/>
                <a:r>
                  <a:rPr lang="en-US" dirty="0"/>
                  <a:t>Extra data movements into placeholders.</a:t>
                </a:r>
              </a:p>
              <a:p>
                <a:pPr lvl="1"/>
                <a:r>
                  <a:rPr lang="en-US" dirty="0"/>
                  <a:t>Huge GPU memory consumption on dynamic-shape workloads.</a:t>
                </a:r>
              </a:p>
              <a:p>
                <a:pPr lvl="1"/>
                <a:r>
                  <a:rPr lang="en-US" dirty="0"/>
                  <a:t>No support for data-dependent control flows.</a:t>
                </a:r>
              </a:p>
              <a:p>
                <a:r>
                  <a:rPr lang="en-US" dirty="0"/>
                  <a:t>Grape</a:t>
                </a:r>
                <a:r>
                  <a:rPr lang="en-US" dirty="0">
                    <a:ea typeface="BM JUA OTF" panose="02020603020101020101" pitchFamily="18" charset="-127"/>
                  </a:rPr>
                  <a:t>🍇</a:t>
                </a:r>
                <a:r>
                  <a:rPr lang="en-US" dirty="0"/>
                  <a:t> addresses those challenges with: </a:t>
                </a:r>
                <a:r>
                  <a:rPr lang="en-US" sz="2800" dirty="0"/>
                  <a:t>① Alias Prediction, </a:t>
                </a:r>
                <a:br>
                  <a:rPr lang="en-US" sz="2800" dirty="0"/>
                </a:br>
                <a:r>
                  <a:rPr lang="en-US" sz="2800" dirty="0"/>
                  <a:t>② Metadata Compression, and ③ Predication Contexts.</a:t>
                </a:r>
              </a:p>
              <a:p>
                <a:r>
                  <a:rPr lang="en-US" dirty="0"/>
                  <a:t>Key Results: </a:t>
                </a:r>
              </a:p>
              <a:p>
                <a:pPr lvl="1"/>
                <a:r>
                  <a:rPr lang="en-US" dirty="0"/>
                  <a:t>On GPT-2,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1.26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better performance than </a:t>
                </a:r>
                <a:r>
                  <a:rPr lang="en-US" dirty="0" err="1"/>
                  <a:t>PtGraph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On GPT-J and Wav2Vec2, up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41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better performance than PyTorch.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66A4A-9F95-B2A4-F1AC-F224DEA44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43D91-2DA0-FA1D-5494-1ED80085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7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3119-9658-B7E8-2830-CF9E7A2BE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Grape</a:t>
            </a:r>
            <a:r>
              <a:rPr lang="en-US" sz="4000" dirty="0">
                <a:ea typeface="BM JUA OTF" panose="02020603020101020101" pitchFamily="18" charset="-127"/>
              </a:rPr>
              <a:t>🍇</a:t>
            </a:r>
            <a:r>
              <a:rPr lang="en-US" sz="4000" b="1" dirty="0"/>
              <a:t>: Practical and Efficient </a:t>
            </a:r>
            <a:br>
              <a:rPr lang="en-US" sz="4000" b="1" dirty="0"/>
            </a:br>
            <a:r>
              <a:rPr lang="en-US" sz="4000" b="1" dirty="0"/>
              <a:t>Graph-based Executions for Dynamic Deep Neural Networks on GPUs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ABBB6-55DF-2B51-05F1-AA4707E6F8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Bojian Zheng</a:t>
            </a:r>
            <a:r>
              <a:rPr lang="en-US" baseline="30000" dirty="0"/>
              <a:t>1, 2, 3</a:t>
            </a:r>
            <a:r>
              <a:rPr lang="en-US" dirty="0"/>
              <a:t>, Cody Hao Yu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Jie</a:t>
            </a:r>
            <a:r>
              <a:rPr lang="en-US" dirty="0"/>
              <a:t> Wang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Yaoyao</a:t>
            </a:r>
            <a:r>
              <a:rPr lang="en-US" dirty="0"/>
              <a:t> Ding</a:t>
            </a:r>
            <a:r>
              <a:rPr lang="en-US" baseline="30000" dirty="0"/>
              <a:t>1, 2, 3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Yizhi Liu</a:t>
            </a:r>
            <a:r>
              <a:rPr lang="en-US" baseline="30000" dirty="0"/>
              <a:t>4</a:t>
            </a:r>
            <a:r>
              <a:rPr lang="en-US" dirty="0"/>
              <a:t>, Yida Wang</a:t>
            </a:r>
            <a:r>
              <a:rPr lang="en-US" baseline="30000" dirty="0"/>
              <a:t>4</a:t>
            </a:r>
            <a:r>
              <a:rPr lang="en-US" dirty="0"/>
              <a:t>, Gennady Pekhimenko</a:t>
            </a:r>
            <a:r>
              <a:rPr lang="en-US" baseline="30000" dirty="0"/>
              <a:t>1, 2, 3</a:t>
            </a:r>
            <a:endParaRPr lang="en-US" dirty="0"/>
          </a:p>
        </p:txBody>
      </p:sp>
      <p:pic>
        <p:nvPicPr>
          <p:cNvPr id="2050" name="Picture 2" descr="University of Toronto - Wikipedia">
            <a:extLst>
              <a:ext uri="{FF2B5EF4-FFF2-40B4-BE49-F238E27FC236}">
                <a16:creationId xmlns:a16="http://schemas.microsoft.com/office/drawing/2014/main" id="{25373C29-04F0-1AD8-1A55-CFDAEB64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21" y="465563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tML">
            <a:extLst>
              <a:ext uri="{FF2B5EF4-FFF2-40B4-BE49-F238E27FC236}">
                <a16:creationId xmlns:a16="http://schemas.microsoft.com/office/drawing/2014/main" id="{E2CA9AFF-7212-41FB-28F2-40606FA1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55637"/>
            <a:ext cx="20733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me - Vector Institute for Artificial Intelligence">
            <a:extLst>
              <a:ext uri="{FF2B5EF4-FFF2-40B4-BE49-F238E27FC236}">
                <a16:creationId xmlns:a16="http://schemas.microsoft.com/office/drawing/2014/main" id="{8AC72F68-3A99-DB1F-7925-E3178461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09" y="465563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a: Amazon.ca eGift Card - All Occasions: Gift Cards">
            <a:extLst>
              <a:ext uri="{FF2B5EF4-FFF2-40B4-BE49-F238E27FC236}">
                <a16:creationId xmlns:a16="http://schemas.microsoft.com/office/drawing/2014/main" id="{274D9BE5-A6E9-1176-0CD3-30D1A765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108" y1="68889" x2="45969" y2="69444"/>
                        <a14:foregroundMark x1="45969" y1="69444" x2="52487" y2="67500"/>
                        <a14:foregroundMark x1="52487" y1="67500" x2="52830" y2="67222"/>
                        <a14:foregroundMark x1="61407" y1="58889" x2="61921" y2="60556"/>
                        <a14:foregroundMark x1="19383" y1="43333" x2="19726" y2="48056"/>
                        <a14:foregroundMark x1="51115" y1="44444" x2="51115" y2="48889"/>
                        <a14:foregroundMark x1="59691" y1="44444" x2="57290" y2="49722"/>
                        <a14:foregroundMark x1="66724" y1="45278" x2="68611" y2="51111"/>
                        <a14:foregroundMark x1="78902" y1="47778" x2="79245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97" y="4656594"/>
            <a:ext cx="1745902" cy="10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4FF6C-E6DB-9FED-0927-AD1D4228E2D3}"/>
              </a:ext>
            </a:extLst>
          </p:cNvPr>
          <p:cNvSpPr txBox="1"/>
          <p:nvPr/>
        </p:nvSpPr>
        <p:spPr>
          <a:xfrm>
            <a:off x="1373157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DC04F-EB7E-9C1A-8DBE-DD86436B6A03}"/>
              </a:ext>
            </a:extLst>
          </p:cNvPr>
          <p:cNvSpPr txBox="1"/>
          <p:nvPr/>
        </p:nvSpPr>
        <p:spPr>
          <a:xfrm>
            <a:off x="4282178" y="46594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BDA4-023E-3485-6446-5ACA4CEAB339}"/>
              </a:ext>
            </a:extLst>
          </p:cNvPr>
          <p:cNvSpPr txBox="1"/>
          <p:nvPr/>
        </p:nvSpPr>
        <p:spPr>
          <a:xfrm>
            <a:off x="6197866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1BDDE-6C90-D4B3-7E07-4A03D380E4C9}"/>
              </a:ext>
            </a:extLst>
          </p:cNvPr>
          <p:cNvSpPr txBox="1"/>
          <p:nvPr/>
        </p:nvSpPr>
        <p:spPr>
          <a:xfrm>
            <a:off x="8113554" y="4655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211EA-D52C-7442-982B-74053C89B6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34" t="11474" r="12550" b="12559"/>
          <a:stretch/>
        </p:blipFill>
        <p:spPr>
          <a:xfrm>
            <a:off x="7280364" y="648027"/>
            <a:ext cx="3713967" cy="94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2C4F8-C75D-D09F-6C2B-C302EFD7A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05" y="183825"/>
            <a:ext cx="1877076" cy="18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TensorFlow - YouTube">
            <a:extLst>
              <a:ext uri="{FF2B5EF4-FFF2-40B4-BE49-F238E27FC236}">
                <a16:creationId xmlns:a16="http://schemas.microsoft.com/office/drawing/2014/main" id="{6B6516D2-54CB-3C7E-4563-3B5AEBF7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88" y="3910381"/>
            <a:ext cx="1162215" cy="116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87A1270-73FF-3BAB-FA37-771E63AA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2615B3-21AC-51D3-24F1-E5125B470333}"/>
              </a:ext>
            </a:extLst>
          </p:cNvPr>
          <p:cNvSpPr/>
          <p:nvPr/>
        </p:nvSpPr>
        <p:spPr>
          <a:xfrm>
            <a:off x="1078624" y="1828607"/>
            <a:ext cx="10034750" cy="21233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A33C2-CB96-227C-71BC-AFCF8530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System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F5C86-7A41-7786-6A78-9820F881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74AF-372B-4F4C-BEBD-02A83675665E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8" descr="SAP CPQ – Knowledge Base(KB) Language Translation | SAP Blogs">
            <a:extLst>
              <a:ext uri="{FF2B5EF4-FFF2-40B4-BE49-F238E27FC236}">
                <a16:creationId xmlns:a16="http://schemas.microsoft.com/office/drawing/2014/main" id="{D78C69F5-6449-925E-6925-C0A9ADAF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39" y="2442737"/>
            <a:ext cx="192066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peech Recognition in Outlook">
            <a:extLst>
              <a:ext uri="{FF2B5EF4-FFF2-40B4-BE49-F238E27FC236}">
                <a16:creationId xmlns:a16="http://schemas.microsoft.com/office/drawing/2014/main" id="{17C79D1A-052C-F9A8-17E8-3C846B25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8" y="2442737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tomatic Question Answering. Querying Information from structured… | by  Yana Arbuzova | Towards Data Science">
            <a:extLst>
              <a:ext uri="{FF2B5EF4-FFF2-40B4-BE49-F238E27FC236}">
                <a16:creationId xmlns:a16="http://schemas.microsoft.com/office/drawing/2014/main" id="{AD6DD926-8F34-8D59-8460-A8E18679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10" y="2442737"/>
            <a:ext cx="256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90CAAD-56C5-6B4B-3302-53940F23A5F0}"/>
              </a:ext>
            </a:extLst>
          </p:cNvPr>
          <p:cNvSpPr/>
          <p:nvPr/>
        </p:nvSpPr>
        <p:spPr>
          <a:xfrm>
            <a:off x="925879" y="4063813"/>
            <a:ext cx="10340237" cy="85535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Machine Learning Systems</a:t>
            </a:r>
          </a:p>
        </p:txBody>
      </p:sp>
      <p:pic>
        <p:nvPicPr>
          <p:cNvPr id="20" name="Picture 4" descr="PyTorch">
            <a:extLst>
              <a:ext uri="{FF2B5EF4-FFF2-40B4-BE49-F238E27FC236}">
                <a16:creationId xmlns:a16="http://schemas.microsoft.com/office/drawing/2014/main" id="{43D05ED4-A44E-1D2C-6D12-6EACC6A14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00" y="4009012"/>
            <a:ext cx="964952" cy="9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3073DB-DC53-1D7D-269F-1343D9B9837E}"/>
              </a:ext>
            </a:extLst>
          </p:cNvPr>
          <p:cNvSpPr txBox="1"/>
          <p:nvPr/>
        </p:nvSpPr>
        <p:spPr>
          <a:xfrm>
            <a:off x="6655352" y="4254910"/>
            <a:ext cx="13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PyTorch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[1]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17CC9A-9B6D-F74C-E011-3EBC8B96A76F}"/>
              </a:ext>
            </a:extLst>
          </p:cNvPr>
          <p:cNvSpPr txBox="1"/>
          <p:nvPr/>
        </p:nvSpPr>
        <p:spPr>
          <a:xfrm>
            <a:off x="9322803" y="4264534"/>
            <a:ext cx="1834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TensorFlow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[2]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62630-D14B-C6CC-1C68-F580D18A1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587" y="2442737"/>
            <a:ext cx="1440000" cy="144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7B38EC7-2C2C-12BD-141A-821A9CEBB2E7}"/>
              </a:ext>
            </a:extLst>
          </p:cNvPr>
          <p:cNvGrpSpPr/>
          <p:nvPr/>
        </p:nvGrpSpPr>
        <p:grpSpPr>
          <a:xfrm>
            <a:off x="3535275" y="5025391"/>
            <a:ext cx="5121417" cy="1720209"/>
            <a:chOff x="3648698" y="5023740"/>
            <a:chExt cx="5121417" cy="172020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D67D16E-DD09-2F5A-E2D8-AE3D5A66157B}"/>
                </a:ext>
              </a:extLst>
            </p:cNvPr>
            <p:cNvSpPr/>
            <p:nvPr/>
          </p:nvSpPr>
          <p:spPr>
            <a:xfrm>
              <a:off x="3648698" y="5023740"/>
              <a:ext cx="5121417" cy="17202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Hardware </a:t>
              </a:r>
              <a:br>
                <a:rPr lang="en-US" sz="2800" dirty="0">
                  <a:solidFill>
                    <a:schemeClr val="tx1"/>
                  </a:solidFill>
                </a:rPr>
              </a:br>
              <a:r>
                <a:rPr lang="en-US" sz="2800" dirty="0">
                  <a:solidFill>
                    <a:schemeClr val="tx1"/>
                  </a:solidFill>
                </a:rPr>
                <a:t>Accelerators</a:t>
              </a:r>
            </a:p>
          </p:txBody>
        </p:sp>
        <p:pic>
          <p:nvPicPr>
            <p:cNvPr id="30" name="Picture 4" descr="International Team Builds 20-GPU Server for Deep Learning | TOP500">
              <a:extLst>
                <a:ext uri="{FF2B5EF4-FFF2-40B4-BE49-F238E27FC236}">
                  <a16:creationId xmlns:a16="http://schemas.microsoft.com/office/drawing/2014/main" id="{B8A3E7EE-B2E4-6AE1-1C43-A4CB47203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529" y="5086192"/>
              <a:ext cx="2658837" cy="1595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E1FAB20-B2D9-AA09-73C0-6C443F1B9729}"/>
              </a:ext>
            </a:extLst>
          </p:cNvPr>
          <p:cNvSpPr txBox="1"/>
          <p:nvPr/>
        </p:nvSpPr>
        <p:spPr>
          <a:xfrm>
            <a:off x="837418" y="5530632"/>
            <a:ext cx="2698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[1] A.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PyTorch: An Imperative Style, High-Performance Deep Learning Library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A20739-7F7E-7B23-5DDA-36F82C4622B2}"/>
              </a:ext>
            </a:extLst>
          </p:cNvPr>
          <p:cNvSpPr txBox="1"/>
          <p:nvPr/>
        </p:nvSpPr>
        <p:spPr>
          <a:xfrm>
            <a:off x="8656672" y="5532593"/>
            <a:ext cx="2697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200" indent="-205200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[2] M. Abadi et al. 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TensorFlow: A System for Large-Scale Machine Learning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OSDI 2016</a:t>
            </a:r>
          </a:p>
        </p:txBody>
      </p:sp>
      <p:sp>
        <p:nvSpPr>
          <p:cNvPr id="3" name="Notched Right Arrow 2">
            <a:extLst>
              <a:ext uri="{FF2B5EF4-FFF2-40B4-BE49-F238E27FC236}">
                <a16:creationId xmlns:a16="http://schemas.microsoft.com/office/drawing/2014/main" id="{10F7EE26-A02F-B549-545E-E121048B97F1}"/>
              </a:ext>
            </a:extLst>
          </p:cNvPr>
          <p:cNvSpPr/>
          <p:nvPr/>
        </p:nvSpPr>
        <p:spPr>
          <a:xfrm rot="5400000">
            <a:off x="4308927" y="3678939"/>
            <a:ext cx="732772" cy="634813"/>
          </a:xfrm>
          <a:prstGeom prst="notch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8B386401-D09B-7682-3285-C384991F1897}"/>
              </a:ext>
            </a:extLst>
          </p:cNvPr>
          <p:cNvSpPr/>
          <p:nvPr/>
        </p:nvSpPr>
        <p:spPr>
          <a:xfrm rot="5400000">
            <a:off x="4308927" y="4654872"/>
            <a:ext cx="732772" cy="634813"/>
          </a:xfrm>
          <a:prstGeom prst="notch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5BB8161C-0EC5-2AD9-4F35-CAED46BAF2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7917650"/>
                  </p:ext>
                </p:extLst>
              </p:nvPr>
            </p:nvGraphicFramePr>
            <p:xfrm>
              <a:off x="0" y="1"/>
              <a:ext cx="12192000" cy="6857999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92000" cy="68579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extLst>
                  <a:ext uri="{FF2B5EF4-FFF2-40B4-BE49-F238E27FC236}">
                    <a16:creationId xmlns:a16="http://schemas.microsoft.com/office/drawing/2014/main" id="{5BB8161C-0EC5-2AD9-4F35-CAED46BAF2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1"/>
                <a:ext cx="12192000" cy="68579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432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1B6-4367-8AD1-652F-97CF2E7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Inefficiency: CPU Overheads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B48C-F070-B745-8FB7-75B30A7B4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FF0000"/>
                </a:solidFill>
              </a:rPr>
              <a:t>CPU overheads</a:t>
            </a:r>
            <a:r>
              <a:rPr lang="en-US" dirty="0"/>
              <a:t> are ubiquitous in machine learning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A7AF-100E-7F26-42F6-EF931FD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62878" y="2305878"/>
              <a:ext cx="6881930" cy="3871085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81930" cy="3871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2878" y="2305878"/>
                <a:ext cx="6881930" cy="38710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9531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11B6-4367-8AD1-652F-97CF2E78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Inefficiency: CPU Overheads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B48C-F070-B745-8FB7-75B30A7B4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FF0000"/>
                </a:solidFill>
              </a:rPr>
              <a:t>CPU overheads</a:t>
            </a:r>
            <a:r>
              <a:rPr lang="en-US" dirty="0"/>
              <a:t> are ubiquitous in machine learning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A7AF-100E-7F26-42F6-EF931FD7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6AC3-47C0-6743-A516-58BF2A5EFA8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62878" y="2305878"/>
              <a:ext cx="6881930" cy="3871085"/>
            </p:xfrm>
            <a:graphic>
              <a:graphicData uri="http://schemas.microsoft.com/office/powerpoint/2016/slidezoom">
                <pslz:sldZm>
                  <pslz:sldZmObj sldId="286" cId="3287657846">
                    <pslz:zmPr id="{168C1CA0-7BEE-4C48-B8EB-58F7B5A37A0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81930" cy="3871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FF3EDBC8-8AE9-332B-8162-F6F4CC65D5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2878" y="2305878"/>
                <a:ext cx="6881930" cy="38710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Content Placeholder 14" descr="Right pointing backhand index with solid fill">
            <a:extLst>
              <a:ext uri="{FF2B5EF4-FFF2-40B4-BE49-F238E27FC236}">
                <a16:creationId xmlns:a16="http://schemas.microsoft.com/office/drawing/2014/main" id="{6F122FBF-8FEC-FC49-14D8-8AE732968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6584" y="3544588"/>
            <a:ext cx="1288250" cy="1288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8D96D3-E3EA-0E6F-BCE8-539338A9925F}"/>
              </a:ext>
            </a:extLst>
          </p:cNvPr>
          <p:cNvSpPr txBox="1"/>
          <p:nvPr/>
        </p:nvSpPr>
        <p:spPr>
          <a:xfrm>
            <a:off x="8044809" y="2305878"/>
            <a:ext cx="330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>
              <a:buFont typeface="Arial" panose="020B0604020202020204" pitchFamily="34" charset="0"/>
              <a:buChar char="•"/>
            </a:pPr>
            <a:r>
              <a:rPr lang="en-US" sz="2400" dirty="0"/>
              <a:t>Python invokes C APIs.</a:t>
            </a:r>
          </a:p>
        </p:txBody>
      </p:sp>
    </p:spTree>
    <p:extLst>
      <p:ext uri="{BB962C8B-B14F-4D97-AF65-F5344CB8AC3E}">
        <p14:creationId xmlns:p14="http://schemas.microsoft.com/office/powerpoint/2010/main" val="387201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10532</TotalTime>
  <Words>4093</Words>
  <Application>Microsoft Macintosh PowerPoint</Application>
  <PresentationFormat>Widescreen</PresentationFormat>
  <Paragraphs>740</Paragraphs>
  <Slides>65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Comic Sans MS</vt:lpstr>
      <vt:lpstr>Rec Mono Casual</vt:lpstr>
      <vt:lpstr>SF Mono</vt:lpstr>
      <vt:lpstr>Office Theme</vt:lpstr>
      <vt:lpstr>Grape🍇: Practical and Efficient  Graph-based Executions for Dynamic Deep Neural Networks on GPUs</vt:lpstr>
      <vt:lpstr>Executive Summary</vt:lpstr>
      <vt:lpstr>Outline</vt:lpstr>
      <vt:lpstr>Outline</vt:lpstr>
      <vt:lpstr>Deep Neural Networks (DNNs)</vt:lpstr>
      <vt:lpstr>Machine Learning System Overview</vt:lpstr>
      <vt:lpstr>Machine Learning System Overview</vt:lpstr>
      <vt:lpstr>Inefficiency: CPU Overheads</vt:lpstr>
      <vt:lpstr>Inefficiency: CPU Overheads</vt:lpstr>
      <vt:lpstr>Inefficiency: CPU Overheads</vt:lpstr>
      <vt:lpstr>Inefficiency: CPU Overheads</vt:lpstr>
      <vt:lpstr>Inefficiency: CPU Overheads</vt:lpstr>
      <vt:lpstr>CUDA Graphs</vt:lpstr>
      <vt:lpstr>CUDA Graphs</vt:lpstr>
      <vt:lpstr>PowerPoint Presentation</vt:lpstr>
      <vt:lpstr>PowerPoint Presentation</vt:lpstr>
      <vt:lpstr>PowerPoint Presentation</vt:lpstr>
      <vt:lpstr>PowerPoint Presentation</vt:lpstr>
      <vt:lpstr>Outline</vt:lpstr>
      <vt:lpstr>CUDA Graphs’ Weaknesses</vt:lpstr>
      <vt:lpstr>CUDA Graphs’ Weaknesses</vt:lpstr>
      <vt:lpstr>CUDA Graphs’ Weaknesses</vt:lpstr>
      <vt:lpstr>Challenges posed by CUDA Graphs</vt:lpstr>
      <vt:lpstr>Challenges posed by CUDA Graphs</vt:lpstr>
      <vt:lpstr>Challenges posed by CUDA Graphs</vt:lpstr>
      <vt:lpstr>Challenges posed by CUDA Graphs</vt:lpstr>
      <vt:lpstr>Challenges posed by CUDA Graphs</vt:lpstr>
      <vt:lpstr>Outline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Grape🍇’s Key Ideas</vt:lpstr>
      <vt:lpstr>Outline</vt:lpstr>
      <vt:lpstr>Evaluation</vt:lpstr>
      <vt:lpstr>Evaluation</vt:lpstr>
      <vt:lpstr>Evaluation</vt:lpstr>
      <vt:lpstr>Evaluation</vt:lpstr>
      <vt:lpstr>Evaluation</vt:lpstr>
      <vt:lpstr>Performance vs. PyTorch/PtGraph</vt:lpstr>
      <vt:lpstr>Performance vs. PyTorch/PtGraph</vt:lpstr>
      <vt:lpstr>Performance vs. PyTorch/PtGraph</vt:lpstr>
      <vt:lpstr>Performance vs. PyTorch/PtGraph</vt:lpstr>
      <vt:lpstr>Performance vs. PyTorch/PtGraph</vt:lpstr>
      <vt:lpstr>Conclusion</vt:lpstr>
      <vt:lpstr>Grape🍇: Practical and Efficient  Graph-based Executions for Dynamic Deep Neural Networks on GPUs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Bojian Zheng</dc:creator>
  <cp:lastModifiedBy>Bojian Zheng</cp:lastModifiedBy>
  <cp:revision>2</cp:revision>
  <cp:lastPrinted>2023-10-29T00:58:57Z</cp:lastPrinted>
  <dcterms:created xsi:type="dcterms:W3CDTF">2023-10-15T00:47:18Z</dcterms:created>
  <dcterms:modified xsi:type="dcterms:W3CDTF">2023-11-05T21:52:43Z</dcterms:modified>
</cp:coreProperties>
</file>