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omments/comment6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61" r:id="rId4"/>
    <p:sldId id="266" r:id="rId5"/>
    <p:sldId id="262" r:id="rId6"/>
    <p:sldId id="288" r:id="rId7"/>
    <p:sldId id="283" r:id="rId8"/>
    <p:sldId id="274" r:id="rId9"/>
    <p:sldId id="276" r:id="rId10"/>
    <p:sldId id="278" r:id="rId11"/>
    <p:sldId id="280" r:id="rId12"/>
    <p:sldId id="284" r:id="rId13"/>
    <p:sldId id="286" r:id="rId14"/>
    <p:sldId id="287" r:id="rId15"/>
    <p:sldId id="290" r:id="rId16"/>
    <p:sldId id="289" r:id="rId17"/>
    <p:sldId id="291" r:id="rId18"/>
    <p:sldId id="295" r:id="rId19"/>
    <p:sldId id="338" r:id="rId20"/>
    <p:sldId id="294" r:id="rId21"/>
    <p:sldId id="309" r:id="rId22"/>
    <p:sldId id="304" r:id="rId23"/>
    <p:sldId id="339" r:id="rId24"/>
    <p:sldId id="315" r:id="rId25"/>
    <p:sldId id="310" r:id="rId26"/>
    <p:sldId id="313" r:id="rId27"/>
    <p:sldId id="316" r:id="rId28"/>
    <p:sldId id="321" r:id="rId29"/>
    <p:sldId id="314" r:id="rId30"/>
    <p:sldId id="322" r:id="rId31"/>
    <p:sldId id="337" r:id="rId32"/>
    <p:sldId id="342" r:id="rId33"/>
    <p:sldId id="343" r:id="rId34"/>
    <p:sldId id="326" r:id="rId35"/>
    <p:sldId id="327" r:id="rId36"/>
    <p:sldId id="324" r:id="rId37"/>
    <p:sldId id="358" r:id="rId38"/>
    <p:sldId id="350" r:id="rId39"/>
    <p:sldId id="344" r:id="rId40"/>
    <p:sldId id="345" r:id="rId41"/>
    <p:sldId id="349" r:id="rId42"/>
    <p:sldId id="346" r:id="rId43"/>
    <p:sldId id="328" r:id="rId44"/>
    <p:sldId id="351" r:id="rId45"/>
    <p:sldId id="333" r:id="rId46"/>
    <p:sldId id="348" r:id="rId47"/>
    <p:sldId id="335" r:id="rId48"/>
    <p:sldId id="334" r:id="rId49"/>
    <p:sldId id="357" r:id="rId50"/>
    <p:sldId id="331" r:id="rId51"/>
    <p:sldId id="347" r:id="rId52"/>
    <p:sldId id="330" r:id="rId53"/>
    <p:sldId id="352" r:id="rId54"/>
    <p:sldId id="355" r:id="rId55"/>
    <p:sldId id="354" r:id="rId56"/>
    <p:sldId id="356" r:id="rId57"/>
    <p:sldId id="360" r:id="rId58"/>
    <p:sldId id="359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85BCA8D-E893-2F4E-9021-783D1CEDC483}">
          <p14:sldIdLst>
            <p14:sldId id="256"/>
            <p14:sldId id="257"/>
          </p14:sldIdLst>
        </p14:section>
        <p14:section name="Background" id="{8539C53E-B6F7-BD40-92E3-4E1A262309F2}">
          <p14:sldIdLst>
            <p14:sldId id="261"/>
            <p14:sldId id="266"/>
            <p14:sldId id="262"/>
            <p14:sldId id="288"/>
            <p14:sldId id="283"/>
            <p14:sldId id="274"/>
            <p14:sldId id="276"/>
            <p14:sldId id="278"/>
            <p14:sldId id="280"/>
            <p14:sldId id="284"/>
            <p14:sldId id="286"/>
          </p14:sldIdLst>
        </p14:section>
        <p14:section name="Challenges &amp; Key ideas" id="{B0271C8A-45B9-B245-B406-CAB8120D4041}">
          <p14:sldIdLst>
            <p14:sldId id="287"/>
            <p14:sldId id="290"/>
            <p14:sldId id="289"/>
            <p14:sldId id="291"/>
            <p14:sldId id="295"/>
            <p14:sldId id="338"/>
            <p14:sldId id="294"/>
            <p14:sldId id="309"/>
            <p14:sldId id="304"/>
            <p14:sldId id="339"/>
            <p14:sldId id="315"/>
            <p14:sldId id="310"/>
            <p14:sldId id="313"/>
            <p14:sldId id="316"/>
            <p14:sldId id="321"/>
            <p14:sldId id="314"/>
            <p14:sldId id="322"/>
            <p14:sldId id="337"/>
          </p14:sldIdLst>
        </p14:section>
        <p14:section name="Evaluation" id="{5DC970F6-DE7E-1446-8239-D24C4234141D}">
          <p14:sldIdLst>
            <p14:sldId id="342"/>
            <p14:sldId id="343"/>
            <p14:sldId id="326"/>
            <p14:sldId id="327"/>
            <p14:sldId id="324"/>
            <p14:sldId id="358"/>
            <p14:sldId id="350"/>
            <p14:sldId id="344"/>
            <p14:sldId id="345"/>
            <p14:sldId id="349"/>
            <p14:sldId id="346"/>
            <p14:sldId id="328"/>
            <p14:sldId id="351"/>
            <p14:sldId id="333"/>
            <p14:sldId id="348"/>
            <p14:sldId id="335"/>
            <p14:sldId id="334"/>
          </p14:sldIdLst>
        </p14:section>
        <p14:section name="Conclusion" id="{53863AC2-C06C-084E-869A-4108B3116C28}">
          <p14:sldIdLst>
            <p14:sldId id="357"/>
            <p14:sldId id="331"/>
            <p14:sldId id="347"/>
            <p14:sldId id="330"/>
          </p14:sldIdLst>
        </p14:section>
        <p14:section name="Backup" id="{85F49509-59AF-9749-BBB6-A1659DCCB786}">
          <p14:sldIdLst>
            <p14:sldId id="352"/>
            <p14:sldId id="355"/>
            <p14:sldId id="354"/>
            <p14:sldId id="356"/>
            <p14:sldId id="360"/>
            <p14:sldId id="35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jian Zheng" initials="BZ" lastIdx="6" clrIdx="0">
    <p:extLst>
      <p:ext uri="{19B8F6BF-5375-455C-9EA6-DF929625EA0E}">
        <p15:presenceInfo xmlns:p15="http://schemas.microsoft.com/office/powerpoint/2012/main" userId="S::bojian.zheng@mail.utoronto.ca::21437657-5924-4a6c-938a-f03b522871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/>
    <p:restoredTop sz="98427"/>
  </p:normalViewPr>
  <p:slideViewPr>
    <p:cSldViewPr snapToGrid="0">
      <p:cViewPr varScale="1">
        <p:scale>
          <a:sx n="114" d="100"/>
          <a:sy n="114" d="100"/>
        </p:scale>
        <p:origin x="176" y="1008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notesViewPr>
    <p:cSldViewPr snapToGrid="0">
      <p:cViewPr varScale="1">
        <p:scale>
          <a:sx n="233" d="100"/>
          <a:sy n="233" d="100"/>
        </p:scale>
        <p:origin x="603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0T14:19:58.430" idx="1">
    <p:pos x="10" y="10"/>
    <p:text>10 seconds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0T15:55:15.289" idx="2">
    <p:pos x="10" y="10"/>
    <p:text>30 seconds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1T17:31:59.583" idx="3">
    <p:pos x="10" y="10"/>
    <p:text>45 seconds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1T17:31:59.583" idx="5">
    <p:pos x="10" y="10"/>
    <p:text>45 seconds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1T17:31:59.583" idx="4">
    <p:pos x="10" y="10"/>
    <p:text>45 seconds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8-20T14:19:58.430" idx="6">
    <p:pos x="10" y="10"/>
    <p:text>10 seconds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707CD-DB9B-E04C-AF30-6F71093B5591}" type="datetimeFigureOut">
              <a:rPr lang="en-US" smtClean="0"/>
              <a:t>8/30/22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9BF1A-59A4-6444-9A05-2594C0263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9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60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15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61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96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68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2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61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88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05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4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15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10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591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70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389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8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77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86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171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295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952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19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877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762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447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660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436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939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127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30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28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18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59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67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9BF1A-59A4-6444-9A05-2594C02634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73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A3C34-A75A-252B-15D1-AEDED8A72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1B970E-49E8-50A2-4943-34DEC8D3B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40398-E92F-316E-36D0-14F1F6FCC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0C87-9DF8-0B49-9293-430521255066}" type="datetime1">
              <a:rPr lang="en-US" smtClean="0"/>
              <a:t>8/30/22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26598-092C-324E-3AA2-88516ABFB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589C8-0AB1-F946-C2BC-FDF8F8462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84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84958-A0B7-7CEC-CC5E-91970A2AA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A198DA-AD2F-52EB-CCA9-426BE31998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BEAF8-3917-F99D-E69E-5C633554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FC56-C6AD-CD41-AC90-D342AD592668}" type="datetime1">
              <a:rPr lang="en-US" smtClean="0"/>
              <a:t>8/30/22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93245-D7E4-F6BC-5E57-BC42A234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4BAB5-6C48-B60F-600D-B6EAC74A1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1752A1-A49C-6573-ECBF-3ABD59BBC7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51512-7DA6-ACF5-5934-3A554B38D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54DCE-73B8-4233-D170-C5BA479E3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616-CE9F-6A48-B48A-0A0AA05FED50}" type="datetime1">
              <a:rPr lang="en-US" smtClean="0"/>
              <a:t>8/30/22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A7189-03F1-EFBE-9A49-DDECA0E46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57767-453D-7BCC-A09A-89B410F08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89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3D164-07B6-9C37-02BA-46F98408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C70EB-9125-0EBC-58A7-514BB4AFF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A2B57-8B42-1DE5-BD60-FCE423166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E3CE1-ADD4-1C45-A8F8-B09BB75C5594}" type="datetime1">
              <a:rPr lang="en-US" smtClean="0"/>
              <a:t>8/30/22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266B8-05A0-73BC-1EB9-99ECBD5CA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F1522-9A92-4F63-BDA3-A649A694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7F00654C-4B52-5547-9F97-17D3F96CBA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82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1FA8D-24AF-14E2-1A0D-79CEB807F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186BB-0B0B-6959-A157-872C2F906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0DA8A-265D-F302-1F78-0AFD21C29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1AEC-0312-E644-863A-9FD18413DC42}" type="datetime1">
              <a:rPr lang="en-US" smtClean="0"/>
              <a:t>8/30/22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E832C-61F5-137E-0E2B-3B680D717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91CA7-1AEE-BEED-8279-5095B42E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38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05A79-A70D-0922-ED9B-033C34226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7CABB-3C02-130E-BAEC-3F43CD90A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60469-5DEF-29B7-61BE-6BEBC7A7B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434E0C-EC93-F444-076D-C527D3B4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1CAB-F946-A241-B487-A7B267C083B2}" type="datetime1">
              <a:rPr lang="en-US" smtClean="0"/>
              <a:t>8/30/22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8E0BB-5933-6C3D-AC06-5665070CD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E191C-EA25-63EE-2656-8306485A8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98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171FB-0316-E374-2415-A0BB327E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4168B-C0DF-5869-0D65-C8AF9C066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82479-D9A0-F294-D43A-75F9E43BF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A964C-FAEF-F64C-FD40-37FDB637A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57BB48-E724-C854-65EA-6503339671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71FCFA-A0B6-4B60-200A-43CAD64B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BD707-4684-A94D-AC2C-BF8A9624D896}" type="datetime1">
              <a:rPr lang="en-US" smtClean="0"/>
              <a:t>8/30/22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907632-6DC8-2ED7-BC18-475D6A71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97452-4E64-95F4-9550-47EF6989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7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F6890-8228-8AC4-BA0C-2D1C015F5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8D32E9-2ED1-CBB2-4765-A27F22417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70A23-0C2A-A247-A01D-FCF3099FA6D4}" type="datetime1">
              <a:rPr lang="en-US" smtClean="0"/>
              <a:t>8/30/22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7DA356-190B-4F15-E822-F7615F73D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BB7B4-4468-5520-87D4-2178DDFC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4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827375-D655-120A-7EA9-0A643B8E5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28CAF-54CD-374D-90A2-DCB37147C7E3}" type="datetime1">
              <a:rPr lang="en-US" smtClean="0"/>
              <a:t>8/30/22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ACE5A2-4D38-FAC0-624E-750497299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60162-62E7-40EE-B595-0D4FADEE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02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F64A-85E4-3649-088D-425B6C4AE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1D574-5ECC-918F-4299-8F4190DDF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1205A-34BA-51A0-6F52-D3CDB961F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A34E3-D6FF-B401-7A67-26B48B3ED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48B0-8BB3-CA4E-A614-52C5F33221AE}" type="datetime1">
              <a:rPr lang="en-US" smtClean="0"/>
              <a:t>8/30/22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22830-15EB-6DC3-B360-D46CE4CC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E9088-9A75-665F-4E02-02079AEF6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4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E504-2E06-1E14-2B1A-569211FF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CB2115-465F-536E-5429-559B7E240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118CB-4185-5541-8781-E2E030BB3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E99898-D953-8A94-5A03-55EEA6EC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8E7AA-AE12-0347-A8C3-012736FFC334}" type="datetime1">
              <a:rPr lang="en-US" smtClean="0"/>
              <a:t>8/30/22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3D1D5-82BA-18CA-7D0A-1BF884F3F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45B05-45CB-F0FB-B846-21E6096B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9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A66B26-ABEC-14F6-63E7-5DF71FE0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287D2-A34A-2271-EAC8-FDD767689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765EA-A875-7F8D-8813-6394AB172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8A69F-808C-8C4B-B080-79CE2367D066}" type="datetime1">
              <a:rPr lang="en-US" smtClean="0"/>
              <a:t>8/30/22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DA276-4F7D-04A5-F2D8-A75385C37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E2201-62DA-586B-B54D-748CCB888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0654C-4B52-5547-9F97-17D3F96CBA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15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comments" Target="../comments/comment1.xml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9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emf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20.png"/><Relationship Id="rId10" Type="http://schemas.openxmlformats.org/officeDocument/2006/relationships/image" Target="../media/image290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2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4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0.emf"/><Relationship Id="rId4" Type="http://schemas.openxmlformats.org/officeDocument/2006/relationships/image" Target="../media/image340.png"/><Relationship Id="rId9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0.png"/><Relationship Id="rId7" Type="http://schemas.openxmlformats.org/officeDocument/2006/relationships/image" Target="../media/image32.sv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30.emf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6.jpe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16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16.jpe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1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3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9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3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1.png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35.svg"/><Relationship Id="rId4" Type="http://schemas.openxmlformats.org/officeDocument/2006/relationships/image" Target="../media/image54.png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9.png"/><Relationship Id="rId7" Type="http://schemas.openxmlformats.org/officeDocument/2006/relationships/image" Target="../media/image48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34.png"/><Relationship Id="rId10" Type="http://schemas.openxmlformats.org/officeDocument/2006/relationships/image" Target="../media/image16.jpeg"/><Relationship Id="rId4" Type="http://schemas.openxmlformats.org/officeDocument/2006/relationships/image" Target="../media/image47.png"/><Relationship Id="rId9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35.svg"/><Relationship Id="rId10" Type="http://schemas.openxmlformats.org/officeDocument/2006/relationships/image" Target="../media/image34.png"/><Relationship Id="rId9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0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6.jpe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tiff"/><Relationship Id="rId7" Type="http://schemas.openxmlformats.org/officeDocument/2006/relationships/image" Target="../media/image6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tiff"/><Relationship Id="rId7" Type="http://schemas.openxmlformats.org/officeDocument/2006/relationships/image" Target="../media/image6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8.png"/><Relationship Id="rId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61.png"/><Relationship Id="rId9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tiff"/><Relationship Id="rId7" Type="http://schemas.openxmlformats.org/officeDocument/2006/relationships/image" Target="../media/image6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8.png"/><Relationship Id="rId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61.png"/><Relationship Id="rId9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pache/tvm-rfcs/pull/72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comments" Target="../comments/commen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emf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pache/tvm-rfcs/pull/72" TargetMode="External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comments" Target="../comments/comment6.xml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7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emf"/><Relationship Id="rId4" Type="http://schemas.openxmlformats.org/officeDocument/2006/relationships/image" Target="../media/image13.png"/><Relationship Id="rId9" Type="http://schemas.openxmlformats.org/officeDocument/2006/relationships/comments" Target="../comments/commen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0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21.emf"/><Relationship Id="rId4" Type="http://schemas.openxmlformats.org/officeDocument/2006/relationships/image" Target="../media/image13.png"/><Relationship Id="rId9" Type="http://schemas.openxmlformats.org/officeDocument/2006/relationships/comments" Target="../comments/commen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0D716-88B3-D46F-16E3-848A00A677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SNELL ROUNDHAND BLACK" panose="02000603080000090004" pitchFamily="2" charset="77"/>
              </a:rPr>
              <a:t>DietCode</a:t>
            </a:r>
            <a:r>
              <a:rPr lang="en-US" sz="4000" b="1" dirty="0"/>
              <a:t>: Automatic Code Generation for Dynamic Tensor Programs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3A297-ACA6-48D3-AEDE-E41B1FA00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/>
              <a:t>Bojian</a:t>
            </a:r>
            <a:r>
              <a:rPr lang="en-US" b="1" dirty="0"/>
              <a:t> Zheng</a:t>
            </a:r>
            <a:r>
              <a:rPr lang="en-US" b="1" baseline="30000" dirty="0"/>
              <a:t>1, 2, 3 *</a:t>
            </a:r>
            <a:r>
              <a:rPr lang="en-US" dirty="0"/>
              <a:t>, </a:t>
            </a:r>
            <a:r>
              <a:rPr lang="en-US" dirty="0" err="1"/>
              <a:t>Ziheng</a:t>
            </a:r>
            <a:r>
              <a:rPr lang="en-US" dirty="0"/>
              <a:t> Jiang</a:t>
            </a:r>
            <a:r>
              <a:rPr lang="en-US" baseline="30000" dirty="0"/>
              <a:t>4 *</a:t>
            </a:r>
            <a:r>
              <a:rPr lang="en-US" dirty="0"/>
              <a:t>, Cody Yu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Haichen</a:t>
            </a:r>
            <a:r>
              <a:rPr lang="en-US" dirty="0"/>
              <a:t> Shen</a:t>
            </a:r>
            <a:r>
              <a:rPr lang="en-US" baseline="30000" dirty="0"/>
              <a:t>2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Josh Fromm</a:t>
            </a:r>
            <a:r>
              <a:rPr lang="en-US" baseline="30000" dirty="0"/>
              <a:t>5</a:t>
            </a:r>
            <a:r>
              <a:rPr lang="en-US" dirty="0"/>
              <a:t>, </a:t>
            </a:r>
            <a:r>
              <a:rPr lang="en-US" dirty="0" err="1"/>
              <a:t>Yizhi</a:t>
            </a:r>
            <a:r>
              <a:rPr lang="en-US" dirty="0"/>
              <a:t> Liu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Yida</a:t>
            </a:r>
            <a:r>
              <a:rPr lang="en-US" dirty="0"/>
              <a:t> Wang</a:t>
            </a:r>
            <a:r>
              <a:rPr lang="en-US" baseline="30000" dirty="0"/>
              <a:t>2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Luis Ceze</a:t>
            </a:r>
            <a:r>
              <a:rPr lang="en-US" baseline="30000" dirty="0"/>
              <a:t>5, 6</a:t>
            </a:r>
            <a:r>
              <a:rPr lang="en-US" dirty="0"/>
              <a:t>, Tianqi Chen</a:t>
            </a:r>
            <a:r>
              <a:rPr lang="en-US" baseline="30000" dirty="0"/>
              <a:t>5, 7</a:t>
            </a:r>
            <a:r>
              <a:rPr lang="en-US" dirty="0"/>
              <a:t>, Gennady Pekhimenko</a:t>
            </a:r>
            <a:r>
              <a:rPr lang="en-US" baseline="30000" dirty="0"/>
              <a:t>1, 2, 3</a:t>
            </a:r>
          </a:p>
          <a:p>
            <a:r>
              <a:rPr lang="en-US" baseline="30000" dirty="0"/>
              <a:t>*</a:t>
            </a:r>
            <a:r>
              <a:rPr lang="en-US" dirty="0"/>
              <a:t> Equal Contributions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354C4F-43E6-8EFF-7FEA-56A13DA0B818}"/>
              </a:ext>
            </a:extLst>
          </p:cNvPr>
          <p:cNvGrpSpPr/>
          <p:nvPr/>
        </p:nvGrpSpPr>
        <p:grpSpPr>
          <a:xfrm>
            <a:off x="425497" y="5257800"/>
            <a:ext cx="11341005" cy="1080000"/>
            <a:chOff x="329504" y="5231734"/>
            <a:chExt cx="11341005" cy="1080000"/>
          </a:xfrm>
        </p:grpSpPr>
        <p:pic>
          <p:nvPicPr>
            <p:cNvPr id="6" name="Picture 6" descr="Amazon Web Services - Wikipedia">
              <a:extLst>
                <a:ext uri="{FF2B5EF4-FFF2-40B4-BE49-F238E27FC236}">
                  <a16:creationId xmlns:a16="http://schemas.microsoft.com/office/drawing/2014/main" id="{6D963C5F-07B4-1A76-E88C-D85867C362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891" y="5497260"/>
              <a:ext cx="917455" cy="548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vector-institute-logo – Vector Institute for Artificial Intelligence">
              <a:extLst>
                <a:ext uri="{FF2B5EF4-FFF2-40B4-BE49-F238E27FC236}">
                  <a16:creationId xmlns:a16="http://schemas.microsoft.com/office/drawing/2014/main" id="{94470F93-575C-5745-6F0F-0B2ACDCCE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201" y="5375734"/>
              <a:ext cx="1858561" cy="7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8" descr="OctoML raises $28M for machine learning deployment optimization |  VentureBeat">
              <a:extLst>
                <a:ext uri="{FF2B5EF4-FFF2-40B4-BE49-F238E27FC236}">
                  <a16:creationId xmlns:a16="http://schemas.microsoft.com/office/drawing/2014/main" id="{6AAC16E2-23F3-149C-C12F-552A1A127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8238" y="5307094"/>
              <a:ext cx="1858561" cy="92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University of Washington - Wikipedia">
              <a:extLst>
                <a:ext uri="{FF2B5EF4-FFF2-40B4-BE49-F238E27FC236}">
                  <a16:creationId xmlns:a16="http://schemas.microsoft.com/office/drawing/2014/main" id="{E4D1B1A5-0162-420C-0B46-8420BF925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8654" y="5321734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6C3A459C-A75E-D538-3AE0-03AD87125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0509" y="5321734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Coat of arms of the University of Toronto - Wikipedia">
              <a:extLst>
                <a:ext uri="{FF2B5EF4-FFF2-40B4-BE49-F238E27FC236}">
                  <a16:creationId xmlns:a16="http://schemas.microsoft.com/office/drawing/2014/main" id="{297D54DF-F8BF-C6D7-7150-9FB8EFA1F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504" y="523173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897C6CD7-FA6C-A052-3551-865DEFDB8B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617" y="5592268"/>
              <a:ext cx="2080766" cy="358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C0C0C6C-9968-AA93-F2CC-4EFAEE62D9B2}"/>
              </a:ext>
            </a:extLst>
          </p:cNvPr>
          <p:cNvSpPr txBox="1"/>
          <p:nvPr/>
        </p:nvSpPr>
        <p:spPr>
          <a:xfrm>
            <a:off x="425497" y="51639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A1CA3B-91D2-AAB9-6DB6-CEFBBFE50F67}"/>
              </a:ext>
            </a:extLst>
          </p:cNvPr>
          <p:cNvSpPr txBox="1"/>
          <p:nvPr/>
        </p:nvSpPr>
        <p:spPr>
          <a:xfrm>
            <a:off x="1505497" y="51639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67A4AC-0E52-6575-E8EF-E92AF98F08E4}"/>
              </a:ext>
            </a:extLst>
          </p:cNvPr>
          <p:cNvSpPr txBox="1"/>
          <p:nvPr/>
        </p:nvSpPr>
        <p:spPr>
          <a:xfrm>
            <a:off x="2844883" y="51639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1696C2-3FF0-AD49-4BA6-FE20C198AFAB}"/>
              </a:ext>
            </a:extLst>
          </p:cNvPr>
          <p:cNvSpPr txBox="1"/>
          <p:nvPr/>
        </p:nvSpPr>
        <p:spPr>
          <a:xfrm>
            <a:off x="4865223" y="51639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969605-695A-C6AA-6FDD-83AD1DD87C00}"/>
              </a:ext>
            </a:extLst>
          </p:cNvPr>
          <p:cNvSpPr txBox="1"/>
          <p:nvPr/>
        </p:nvSpPr>
        <p:spPr>
          <a:xfrm>
            <a:off x="7222545" y="51639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6211E3-BCBE-41A4-83F3-27E7B1ADF587}"/>
              </a:ext>
            </a:extLst>
          </p:cNvPr>
          <p:cNvSpPr txBox="1"/>
          <p:nvPr/>
        </p:nvSpPr>
        <p:spPr>
          <a:xfrm>
            <a:off x="9523804" y="51639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CC7DEB-FCCB-E058-00DD-B3537CB772FD}"/>
              </a:ext>
            </a:extLst>
          </p:cNvPr>
          <p:cNvSpPr txBox="1"/>
          <p:nvPr/>
        </p:nvSpPr>
        <p:spPr>
          <a:xfrm>
            <a:off x="10715659" y="51639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AD00CC-31BD-B485-495A-8FF8ED285C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2200" y="395039"/>
            <a:ext cx="32258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1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5FB238-8A30-6C44-D925-60AC8681F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449" y="2471588"/>
            <a:ext cx="4860352" cy="2733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Auto-Scheduler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B82AB-1551-B1D2-F3D5-957B418E0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6C58-4DB1-6E69-AE32-D0DF133BE5C7}"/>
              </a:ext>
            </a:extLst>
          </p:cNvPr>
          <p:cNvSpPr txBox="1"/>
          <p:nvPr/>
        </p:nvSpPr>
        <p:spPr>
          <a:xfrm>
            <a:off x="838200" y="6027003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A. Adams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Halide Auto-Scheduler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SIGGRAPH 2019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N.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Vasilache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Tensor Comprehensions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TACO 2019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L. Zheng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Ansor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OSDI 2020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 S. Feng, B. Hou et al.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TensorIR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arXiv 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690F5E-99AC-520E-F220-37C4A3EDD1D3}"/>
              </a:ext>
            </a:extLst>
          </p:cNvPr>
          <p:cNvSpPr txBox="1"/>
          <p:nvPr/>
        </p:nvSpPr>
        <p:spPr>
          <a:xfrm>
            <a:off x="4238782" y="1791035"/>
            <a:ext cx="1080959" cy="40862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Operator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816C49-981F-4065-80AF-90D18BECB054}"/>
              </a:ext>
            </a:extLst>
          </p:cNvPr>
          <p:cNvSpPr txBox="1"/>
          <p:nvPr/>
        </p:nvSpPr>
        <p:spPr>
          <a:xfrm>
            <a:off x="5817829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Shape Description</a:t>
            </a:r>
          </a:p>
        </p:txBody>
      </p:sp>
      <p:pic>
        <p:nvPicPr>
          <p:cNvPr id="25" name="Picture 18" descr="Programmer icon PNG and SVG Vector Free Download">
            <a:extLst>
              <a:ext uri="{FF2B5EF4-FFF2-40B4-BE49-F238E27FC236}">
                <a16:creationId xmlns:a16="http://schemas.microsoft.com/office/drawing/2014/main" id="{432BC56D-5ECD-AFA0-2988-FB372ABC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05" y="1451591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58B2EF-9803-5583-ADFF-61E3497A1A8E}"/>
              </a:ext>
            </a:extLst>
          </p:cNvPr>
          <p:cNvCxnSpPr/>
          <p:nvPr/>
        </p:nvCxnSpPr>
        <p:spPr>
          <a:xfrm>
            <a:off x="3076451" y="2384611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898153-D599-5F15-143F-E85346512B9A}"/>
              </a:ext>
            </a:extLst>
          </p:cNvPr>
          <p:cNvCxnSpPr/>
          <p:nvPr/>
        </p:nvCxnSpPr>
        <p:spPr>
          <a:xfrm>
            <a:off x="3076449" y="5289642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2CFA092-3154-7789-49DF-FF76903E3692}"/>
              </a:ext>
            </a:extLst>
          </p:cNvPr>
          <p:cNvSpPr txBox="1"/>
          <p:nvPr/>
        </p:nvSpPr>
        <p:spPr>
          <a:xfrm>
            <a:off x="3076449" y="3544739"/>
            <a:ext cx="4860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glow rad="139700">
                    <a:srgbClr val="FF0000">
                      <a:alpha val="40000"/>
                    </a:srgbClr>
                  </a:glow>
                </a:effectLst>
                <a:latin typeface="Impact" panose="020B0806030902050204" pitchFamily="34" charset="0"/>
              </a:rPr>
              <a:t>Search Space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7EE5D1-B075-660B-DC1A-63323B93EB39}"/>
              </a:ext>
            </a:extLst>
          </p:cNvPr>
          <p:cNvSpPr txBox="1"/>
          <p:nvPr/>
        </p:nvSpPr>
        <p:spPr>
          <a:xfrm>
            <a:off x="5082172" y="4740923"/>
            <a:ext cx="2854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63500">
                    <a:srgbClr val="0000FF">
                      <a:alpha val="40000"/>
                    </a:srgbClr>
                  </a:glow>
                </a:effectLst>
                <a:latin typeface="Impact" panose="020B0806030902050204" pitchFamily="34" charset="0"/>
              </a:rPr>
              <a:t>High-Performance Schedule</a:t>
            </a:r>
          </a:p>
        </p:txBody>
      </p:sp>
      <p:pic>
        <p:nvPicPr>
          <p:cNvPr id="13" name="Content Placeholder 61" descr="Right pointing backhand index">
            <a:extLst>
              <a:ext uri="{FF2B5EF4-FFF2-40B4-BE49-F238E27FC236}">
                <a16:creationId xmlns:a16="http://schemas.microsoft.com/office/drawing/2014/main" id="{55FF4166-7A10-AB63-BDC6-382CB5517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779261" y="4740923"/>
            <a:ext cx="369332" cy="369332"/>
          </a:xfrm>
          <a:prstGeom prst="rect">
            <a:avLst/>
          </a:prstGeom>
          <a:effectLst>
            <a:glow rad="101600">
              <a:srgbClr val="0000FF">
                <a:alpha val="60000"/>
              </a:srgbClr>
            </a:glo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C33DFD-CE95-604F-A543-7B7C9A2576E2}"/>
              </a:ext>
            </a:extLst>
          </p:cNvPr>
          <p:cNvSpPr txBox="1"/>
          <p:nvPr/>
        </p:nvSpPr>
        <p:spPr>
          <a:xfrm>
            <a:off x="8996224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Frontend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9533FB-2E07-7FB0-27AB-72F01BE1559F}"/>
              </a:ext>
            </a:extLst>
          </p:cNvPr>
          <p:cNvSpPr txBox="1"/>
          <p:nvPr/>
        </p:nvSpPr>
        <p:spPr>
          <a:xfrm>
            <a:off x="8179270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Auto-Scheduler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1B620C-DCF7-471C-FD4A-1042C28C34E1}"/>
              </a:ext>
            </a:extLst>
          </p:cNvPr>
          <p:cNvSpPr txBox="1"/>
          <p:nvPr/>
        </p:nvSpPr>
        <p:spPr>
          <a:xfrm>
            <a:off x="8903378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Hardware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A397AE-01EC-2F96-CD64-4CF609DC4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9718" y="4866458"/>
            <a:ext cx="131256" cy="46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8DE0D7-C506-4238-BA2D-5A85EA1E5306}"/>
              </a:ext>
            </a:extLst>
          </p:cNvPr>
          <p:cNvSpPr txBox="1"/>
          <p:nvPr/>
        </p:nvSpPr>
        <p:spPr>
          <a:xfrm>
            <a:off x="7363359" y="686602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[1, 2, 3, 4]</a:t>
            </a:r>
          </a:p>
        </p:txBody>
      </p:sp>
    </p:spTree>
    <p:extLst>
      <p:ext uri="{BB962C8B-B14F-4D97-AF65-F5344CB8AC3E}">
        <p14:creationId xmlns:p14="http://schemas.microsoft.com/office/powerpoint/2010/main" val="3371058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Auto-Scheduler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B82AB-1551-B1D2-F3D5-957B418E0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6C58-4DB1-6E69-AE32-D0DF133BE5C7}"/>
              </a:ext>
            </a:extLst>
          </p:cNvPr>
          <p:cNvSpPr txBox="1"/>
          <p:nvPr/>
        </p:nvSpPr>
        <p:spPr>
          <a:xfrm>
            <a:off x="838200" y="6027003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A. Adams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Halide Auto-Scheduler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SIGGRAPH 2019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N.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Vasilache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Tensor Comprehensions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TACO 2019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L. Zheng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Ansor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OSDI 2020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 S. Feng, B. Hou et al.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TensorIR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arXiv 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690F5E-99AC-520E-F220-37C4A3EDD1D3}"/>
              </a:ext>
            </a:extLst>
          </p:cNvPr>
          <p:cNvSpPr txBox="1"/>
          <p:nvPr/>
        </p:nvSpPr>
        <p:spPr>
          <a:xfrm>
            <a:off x="4238782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Operator</a:t>
            </a:r>
          </a:p>
        </p:txBody>
      </p:sp>
      <p:pic>
        <p:nvPicPr>
          <p:cNvPr id="25" name="Picture 18" descr="Programmer icon PNG and SVG Vector Free Download">
            <a:extLst>
              <a:ext uri="{FF2B5EF4-FFF2-40B4-BE49-F238E27FC236}">
                <a16:creationId xmlns:a16="http://schemas.microsoft.com/office/drawing/2014/main" id="{432BC56D-5ECD-AFA0-2988-FB372ABC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05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58B2EF-9803-5583-ADFF-61E3497A1A8E}"/>
              </a:ext>
            </a:extLst>
          </p:cNvPr>
          <p:cNvCxnSpPr/>
          <p:nvPr/>
        </p:nvCxnSpPr>
        <p:spPr>
          <a:xfrm>
            <a:off x="3076451" y="2384611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898153-D599-5F15-143F-E85346512B9A}"/>
              </a:ext>
            </a:extLst>
          </p:cNvPr>
          <p:cNvCxnSpPr/>
          <p:nvPr/>
        </p:nvCxnSpPr>
        <p:spPr>
          <a:xfrm>
            <a:off x="3076449" y="5289642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37C75A8-38E0-07E6-1346-7B3B8DB719B0}"/>
              </a:ext>
            </a:extLst>
          </p:cNvPr>
          <p:cNvSpPr txBox="1"/>
          <p:nvPr/>
        </p:nvSpPr>
        <p:spPr>
          <a:xfrm>
            <a:off x="3076449" y="2565715"/>
            <a:ext cx="58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E.g.,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C8F229-EB1D-9E5D-F044-6FF431651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782" y="2272987"/>
            <a:ext cx="3200400" cy="11193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CA1E4C-C354-9208-2FC2-E0E42DFB46A0}"/>
              </a:ext>
            </a:extLst>
          </p:cNvPr>
          <p:cNvSpPr txBox="1"/>
          <p:nvPr/>
        </p:nvSpPr>
        <p:spPr>
          <a:xfrm>
            <a:off x="8996224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Frontend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ADCB4-5776-AE97-ABFD-44A7C4B768DB}"/>
              </a:ext>
            </a:extLst>
          </p:cNvPr>
          <p:cNvSpPr txBox="1"/>
          <p:nvPr/>
        </p:nvSpPr>
        <p:spPr>
          <a:xfrm>
            <a:off x="8179270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Auto-Scheduler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CB36E9-51D1-EB19-DD61-AE9B9407D960}"/>
              </a:ext>
            </a:extLst>
          </p:cNvPr>
          <p:cNvSpPr txBox="1"/>
          <p:nvPr/>
        </p:nvSpPr>
        <p:spPr>
          <a:xfrm>
            <a:off x="8903378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Hardware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04E6FE-9EFB-3633-4EE2-5C13B5C36C59}"/>
              </a:ext>
            </a:extLst>
          </p:cNvPr>
          <p:cNvSpPr txBox="1"/>
          <p:nvPr/>
        </p:nvSpPr>
        <p:spPr>
          <a:xfrm>
            <a:off x="5817829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Shape Description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993348-433C-BA94-A82B-32579EB3E96A}"/>
              </a:ext>
            </a:extLst>
          </p:cNvPr>
          <p:cNvSpPr txBox="1"/>
          <p:nvPr/>
        </p:nvSpPr>
        <p:spPr>
          <a:xfrm>
            <a:off x="7363359" y="686602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[1, 2, 3, 4]</a:t>
            </a:r>
          </a:p>
        </p:txBody>
      </p:sp>
    </p:spTree>
    <p:extLst>
      <p:ext uri="{BB962C8B-B14F-4D97-AF65-F5344CB8AC3E}">
        <p14:creationId xmlns:p14="http://schemas.microsoft.com/office/powerpoint/2010/main" val="3734996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53D2CE-4128-FF79-5248-45348B92B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782" y="4069080"/>
            <a:ext cx="3200400" cy="1119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59D7F1-0A10-0226-5EE4-33AEEFAF7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784" y="4069080"/>
            <a:ext cx="3200400" cy="1119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Auto-Scheduler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B82AB-1551-B1D2-F3D5-957B418E0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6C58-4DB1-6E69-AE32-D0DF133BE5C7}"/>
              </a:ext>
            </a:extLst>
          </p:cNvPr>
          <p:cNvSpPr txBox="1"/>
          <p:nvPr/>
        </p:nvSpPr>
        <p:spPr>
          <a:xfrm>
            <a:off x="838200" y="6027003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A. Adams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Halide Auto-Scheduler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SIGGRAPH 2019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N.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Vasilache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Tensor Comprehensions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TACO 2019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L. Zheng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Ansor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OSDI 2020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 S. Feng, B. Hou et al.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TensorIR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arXiv 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690F5E-99AC-520E-F220-37C4A3EDD1D3}"/>
              </a:ext>
            </a:extLst>
          </p:cNvPr>
          <p:cNvSpPr txBox="1"/>
          <p:nvPr/>
        </p:nvSpPr>
        <p:spPr>
          <a:xfrm>
            <a:off x="4238782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Operator</a:t>
            </a:r>
          </a:p>
        </p:txBody>
      </p:sp>
      <p:pic>
        <p:nvPicPr>
          <p:cNvPr id="25" name="Picture 18" descr="Programmer icon PNG and SVG Vector Free Download">
            <a:extLst>
              <a:ext uri="{FF2B5EF4-FFF2-40B4-BE49-F238E27FC236}">
                <a16:creationId xmlns:a16="http://schemas.microsoft.com/office/drawing/2014/main" id="{432BC56D-5ECD-AFA0-2988-FB372ABC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05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58B2EF-9803-5583-ADFF-61E3497A1A8E}"/>
              </a:ext>
            </a:extLst>
          </p:cNvPr>
          <p:cNvCxnSpPr/>
          <p:nvPr/>
        </p:nvCxnSpPr>
        <p:spPr>
          <a:xfrm>
            <a:off x="3076451" y="2384611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898153-D599-5F15-143F-E85346512B9A}"/>
              </a:ext>
            </a:extLst>
          </p:cNvPr>
          <p:cNvCxnSpPr/>
          <p:nvPr/>
        </p:nvCxnSpPr>
        <p:spPr>
          <a:xfrm>
            <a:off x="3076449" y="5289642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37C75A8-38E0-07E6-1346-7B3B8DB719B0}"/>
              </a:ext>
            </a:extLst>
          </p:cNvPr>
          <p:cNvSpPr txBox="1"/>
          <p:nvPr/>
        </p:nvSpPr>
        <p:spPr>
          <a:xfrm>
            <a:off x="3076449" y="2565715"/>
            <a:ext cx="58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E.g.,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3769F-5C93-D0E4-E523-F25184547095}"/>
              </a:ext>
            </a:extLst>
          </p:cNvPr>
          <p:cNvSpPr txBox="1"/>
          <p:nvPr/>
        </p:nvSpPr>
        <p:spPr>
          <a:xfrm>
            <a:off x="5817829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Shape Description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DE500-6447-30B2-EC00-3996DEB79E1B}"/>
              </a:ext>
            </a:extLst>
          </p:cNvPr>
          <p:cNvSpPr txBox="1"/>
          <p:nvPr/>
        </p:nvSpPr>
        <p:spPr>
          <a:xfrm>
            <a:off x="8996224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Frontend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1D97FA-28A0-2944-2177-F21C7C7EFB93}"/>
              </a:ext>
            </a:extLst>
          </p:cNvPr>
          <p:cNvSpPr txBox="1"/>
          <p:nvPr/>
        </p:nvSpPr>
        <p:spPr>
          <a:xfrm>
            <a:off x="8179270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Auto-Scheduler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D16DA-2715-2478-B481-4E35E789D312}"/>
              </a:ext>
            </a:extLst>
          </p:cNvPr>
          <p:cNvSpPr txBox="1"/>
          <p:nvPr/>
        </p:nvSpPr>
        <p:spPr>
          <a:xfrm>
            <a:off x="8903378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Hardware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6EC15C-998B-E242-6451-2BDC9AE2FB7F}"/>
                  </a:ext>
                </a:extLst>
              </p:cNvPr>
              <p:cNvSpPr txBox="1"/>
              <p:nvPr/>
            </p:nvSpPr>
            <p:spPr>
              <a:xfrm>
                <a:off x="4238782" y="3533009"/>
                <a:ext cx="27771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Search Candidate: tile size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6EC15C-998B-E242-6451-2BDC9AE2F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782" y="3533009"/>
                <a:ext cx="2777171" cy="369332"/>
              </a:xfrm>
              <a:prstGeom prst="rect">
                <a:avLst/>
              </a:prstGeom>
              <a:blipFill>
                <a:blip r:embed="rId6"/>
                <a:stretch>
                  <a:fillRect l="-181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ontent Placeholder 61" descr="Right pointing backhand index">
            <a:extLst>
              <a:ext uri="{FF2B5EF4-FFF2-40B4-BE49-F238E27FC236}">
                <a16:creationId xmlns:a16="http://schemas.microsoft.com/office/drawing/2014/main" id="{B1F1B3AE-C631-9C04-0393-C1652C032A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6139359" y="4068189"/>
            <a:ext cx="405663" cy="405663"/>
          </a:xfrm>
          <a:prstGeom prst="rect">
            <a:avLst/>
          </a:prstGeom>
        </p:spPr>
      </p:pic>
      <p:sp>
        <p:nvSpPr>
          <p:cNvPr id="16" name="Frame 15">
            <a:extLst>
              <a:ext uri="{FF2B5EF4-FFF2-40B4-BE49-F238E27FC236}">
                <a16:creationId xmlns:a16="http://schemas.microsoft.com/office/drawing/2014/main" id="{1F647B1D-EB2B-F7C1-6D5D-D0A98533AFE5}"/>
              </a:ext>
            </a:extLst>
          </p:cNvPr>
          <p:cNvSpPr/>
          <p:nvPr/>
        </p:nvSpPr>
        <p:spPr>
          <a:xfrm>
            <a:off x="6309007" y="4485757"/>
            <a:ext cx="137690" cy="204994"/>
          </a:xfrm>
          <a:prstGeom prst="fram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979B97-41A0-0515-039D-819AC9977515}"/>
              </a:ext>
            </a:extLst>
          </p:cNvPr>
          <p:cNvSpPr txBox="1"/>
          <p:nvPr/>
        </p:nvSpPr>
        <p:spPr>
          <a:xfrm>
            <a:off x="7363359" y="686602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[1, 2, 3, 4]</a:t>
            </a:r>
          </a:p>
        </p:txBody>
      </p:sp>
    </p:spTree>
    <p:extLst>
      <p:ext uri="{BB962C8B-B14F-4D97-AF65-F5344CB8AC3E}">
        <p14:creationId xmlns:p14="http://schemas.microsoft.com/office/powerpoint/2010/main" val="3968560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BCB7AF8-4D30-E718-F4E7-28766FFBB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784" y="4069080"/>
            <a:ext cx="3200400" cy="1119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Auto-Scheduler</a:t>
            </a:r>
            <a:endParaRPr lang="en-US" sz="36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B82AB-1551-B1D2-F3D5-957B418E0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6C58-4DB1-6E69-AE32-D0DF133BE5C7}"/>
              </a:ext>
            </a:extLst>
          </p:cNvPr>
          <p:cNvSpPr txBox="1"/>
          <p:nvPr/>
        </p:nvSpPr>
        <p:spPr>
          <a:xfrm>
            <a:off x="838200" y="6027003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A. Adams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Halide Auto-Scheduler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SIGGRAPH 2019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N.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Vasilache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Tensor Comprehensions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TACO 2019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L. Zheng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Ansor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OSDI 2020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 S. Feng, B. Hou et al.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TensorIR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arXiv 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690F5E-99AC-520E-F220-37C4A3EDD1D3}"/>
              </a:ext>
            </a:extLst>
          </p:cNvPr>
          <p:cNvSpPr txBox="1"/>
          <p:nvPr/>
        </p:nvSpPr>
        <p:spPr>
          <a:xfrm>
            <a:off x="4238782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Operator</a:t>
            </a:r>
          </a:p>
        </p:txBody>
      </p:sp>
      <p:pic>
        <p:nvPicPr>
          <p:cNvPr id="25" name="Picture 18" descr="Programmer icon PNG and SVG Vector Free Download">
            <a:extLst>
              <a:ext uri="{FF2B5EF4-FFF2-40B4-BE49-F238E27FC236}">
                <a16:creationId xmlns:a16="http://schemas.microsoft.com/office/drawing/2014/main" id="{432BC56D-5ECD-AFA0-2988-FB372ABC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05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58B2EF-9803-5583-ADFF-61E3497A1A8E}"/>
              </a:ext>
            </a:extLst>
          </p:cNvPr>
          <p:cNvCxnSpPr/>
          <p:nvPr/>
        </p:nvCxnSpPr>
        <p:spPr>
          <a:xfrm>
            <a:off x="3076451" y="2384611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898153-D599-5F15-143F-E85346512B9A}"/>
              </a:ext>
            </a:extLst>
          </p:cNvPr>
          <p:cNvCxnSpPr/>
          <p:nvPr/>
        </p:nvCxnSpPr>
        <p:spPr>
          <a:xfrm>
            <a:off x="3076449" y="5289642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37C75A8-38E0-07E6-1346-7B3B8DB719B0}"/>
              </a:ext>
            </a:extLst>
          </p:cNvPr>
          <p:cNvSpPr txBox="1"/>
          <p:nvPr/>
        </p:nvSpPr>
        <p:spPr>
          <a:xfrm>
            <a:off x="3076449" y="2565715"/>
            <a:ext cx="58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E.g.,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3769F-5C93-D0E4-E523-F25184547095}"/>
              </a:ext>
            </a:extLst>
          </p:cNvPr>
          <p:cNvSpPr txBox="1"/>
          <p:nvPr/>
        </p:nvSpPr>
        <p:spPr>
          <a:xfrm>
            <a:off x="5817829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Shape Description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DE500-6447-30B2-EC00-3996DEB79E1B}"/>
              </a:ext>
            </a:extLst>
          </p:cNvPr>
          <p:cNvSpPr txBox="1"/>
          <p:nvPr/>
        </p:nvSpPr>
        <p:spPr>
          <a:xfrm>
            <a:off x="8996224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Frontend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1D97FA-28A0-2944-2177-F21C7C7EFB93}"/>
              </a:ext>
            </a:extLst>
          </p:cNvPr>
          <p:cNvSpPr txBox="1"/>
          <p:nvPr/>
        </p:nvSpPr>
        <p:spPr>
          <a:xfrm>
            <a:off x="8179270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Auto-Scheduler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D16DA-2715-2478-B481-4E35E789D312}"/>
              </a:ext>
            </a:extLst>
          </p:cNvPr>
          <p:cNvSpPr txBox="1"/>
          <p:nvPr/>
        </p:nvSpPr>
        <p:spPr>
          <a:xfrm>
            <a:off x="8903378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Hardware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C0F803-4C20-AC32-0CEF-0624A8FD3882}"/>
                  </a:ext>
                </a:extLst>
              </p:cNvPr>
              <p:cNvSpPr txBox="1"/>
              <p:nvPr/>
            </p:nvSpPr>
            <p:spPr>
              <a:xfrm>
                <a:off x="4238782" y="3533009"/>
                <a:ext cx="36895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Search Candidate: tile size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ctrlP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∞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C0F803-4C20-AC32-0CEF-0624A8FD3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782" y="3533009"/>
                <a:ext cx="3689536" cy="369332"/>
              </a:xfrm>
              <a:prstGeom prst="rect">
                <a:avLst/>
              </a:prstGeom>
              <a:blipFill>
                <a:blip r:embed="rId5"/>
                <a:stretch>
                  <a:fillRect l="-137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Content Placeholder 61" descr="Right pointing backhand index">
            <a:extLst>
              <a:ext uri="{FF2B5EF4-FFF2-40B4-BE49-F238E27FC236}">
                <a16:creationId xmlns:a16="http://schemas.microsoft.com/office/drawing/2014/main" id="{55D7C672-A170-5EBE-310F-9B9768AC0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6139359" y="4068189"/>
            <a:ext cx="405663" cy="405663"/>
          </a:xfrm>
          <a:prstGeom prst="rect">
            <a:avLst/>
          </a:prstGeom>
        </p:spPr>
      </p:pic>
      <p:sp>
        <p:nvSpPr>
          <p:cNvPr id="17" name="Frame 16">
            <a:extLst>
              <a:ext uri="{FF2B5EF4-FFF2-40B4-BE49-F238E27FC236}">
                <a16:creationId xmlns:a16="http://schemas.microsoft.com/office/drawing/2014/main" id="{9846F41A-1928-8A48-7176-C87FA2F40DBB}"/>
              </a:ext>
            </a:extLst>
          </p:cNvPr>
          <p:cNvSpPr/>
          <p:nvPr/>
        </p:nvSpPr>
        <p:spPr>
          <a:xfrm>
            <a:off x="6309007" y="4485757"/>
            <a:ext cx="137690" cy="204994"/>
          </a:xfrm>
          <a:prstGeom prst="fram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B6F387-B5A3-60A9-F05C-42D66A442F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353" y1="38857" x2="41353" y2="38857"/>
                        <a14:foregroundMark x1="39098" y1="36571" x2="37218" y2="39143"/>
                        <a14:foregroundMark x1="59774" y1="40571" x2="62782" y2="42286"/>
                        <a14:foregroundMark x1="60150" y1="34571" x2="63534" y2="41714"/>
                        <a14:foregroundMark x1="63534" y1="35429" x2="61278" y2="47714"/>
                        <a14:foregroundMark x1="34211" y1="39143" x2="26316" y2="51143"/>
                        <a14:foregroundMark x1="40602" y1="48000" x2="38346" y2="61143"/>
                        <a14:foregroundMark x1="41353" y1="40857" x2="41729" y2="64571"/>
                        <a14:foregroundMark x1="39474" y1="48857" x2="45865" y2="61714"/>
                        <a14:foregroundMark x1="55263" y1="39143" x2="56391" y2="57714"/>
                        <a14:foregroundMark x1="69549" y1="42286" x2="50752" y2="62857"/>
                        <a14:foregroundMark x1="41729" y1="64857" x2="41729" y2="70000"/>
                        <a14:foregroundMark x1="35714" y1="65429" x2="39098" y2="70857"/>
                        <a14:foregroundMark x1="54135" y1="60286" x2="53383" y2="70857"/>
                        <a14:foregroundMark x1="61278" y1="72286" x2="35714" y2="74286"/>
                        <a14:foregroundMark x1="63910" y1="74571" x2="33083" y2="74571"/>
                        <a14:foregroundMark x1="72556" y1="77714" x2="24060" y2="77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5972" y="3814624"/>
            <a:ext cx="1175917" cy="15472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5E3288-C422-08E2-4067-A5D3DE43EA8C}"/>
                  </a:ext>
                </a:extLst>
              </p:cNvPr>
              <p:cNvSpPr txBox="1"/>
              <p:nvPr/>
            </p:nvSpPr>
            <p:spPr>
              <a:xfrm>
                <a:off x="4238782" y="3533009"/>
                <a:ext cx="27771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Search Candidate: tile size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5E3288-C422-08E2-4067-A5D3DE43E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782" y="3533009"/>
                <a:ext cx="2777171" cy="369332"/>
              </a:xfrm>
              <a:prstGeom prst="rect">
                <a:avLst/>
              </a:prstGeom>
              <a:blipFill>
                <a:blip r:embed="rId10"/>
                <a:stretch>
                  <a:fillRect l="-175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0361A91-5A37-6FCA-1499-7D6A32B3074A}"/>
              </a:ext>
            </a:extLst>
          </p:cNvPr>
          <p:cNvSpPr txBox="1"/>
          <p:nvPr/>
        </p:nvSpPr>
        <p:spPr>
          <a:xfrm>
            <a:off x="8183749" y="3240621"/>
            <a:ext cx="37464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Search Techniques:</a:t>
            </a:r>
          </a:p>
          <a:p>
            <a:pPr marL="342900" indent="-342900">
              <a:buAutoNum type="arabicPeriod"/>
            </a:pPr>
            <a:r>
              <a:rPr lang="en-US" dirty="0"/>
              <a:t>Shape-Dependent Search Space</a:t>
            </a:r>
          </a:p>
          <a:p>
            <a:pPr marL="342900" indent="-342900">
              <a:buAutoNum type="arabicPeriod"/>
            </a:pPr>
            <a:r>
              <a:rPr lang="en-US" dirty="0"/>
              <a:t>Complete Program Cost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FF2BA5-68CD-3F78-A0FF-1DC6A8D64AB0}"/>
              </a:ext>
            </a:extLst>
          </p:cNvPr>
          <p:cNvSpPr txBox="1"/>
          <p:nvPr/>
        </p:nvSpPr>
        <p:spPr>
          <a:xfrm>
            <a:off x="7363359" y="686602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[1, 2, 3, 4]</a:t>
            </a:r>
          </a:p>
        </p:txBody>
      </p:sp>
    </p:spTree>
    <p:extLst>
      <p:ext uri="{BB962C8B-B14F-4D97-AF65-F5344CB8AC3E}">
        <p14:creationId xmlns:p14="http://schemas.microsoft.com/office/powerpoint/2010/main" val="9247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BCB7AF8-4D30-E718-F4E7-28766FFBB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784" y="4069080"/>
            <a:ext cx="3200400" cy="1119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 Shape-Dependent Search Space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B82AB-1551-B1D2-F3D5-957B418E0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690F5E-99AC-520E-F220-37C4A3EDD1D3}"/>
              </a:ext>
            </a:extLst>
          </p:cNvPr>
          <p:cNvSpPr txBox="1"/>
          <p:nvPr/>
        </p:nvSpPr>
        <p:spPr>
          <a:xfrm>
            <a:off x="4238782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Operator</a:t>
            </a:r>
          </a:p>
        </p:txBody>
      </p:sp>
      <p:pic>
        <p:nvPicPr>
          <p:cNvPr id="25" name="Picture 18" descr="Programmer icon PNG and SVG Vector Free Download">
            <a:extLst>
              <a:ext uri="{FF2B5EF4-FFF2-40B4-BE49-F238E27FC236}">
                <a16:creationId xmlns:a16="http://schemas.microsoft.com/office/drawing/2014/main" id="{432BC56D-5ECD-AFA0-2988-FB372ABC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05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58B2EF-9803-5583-ADFF-61E3497A1A8E}"/>
              </a:ext>
            </a:extLst>
          </p:cNvPr>
          <p:cNvCxnSpPr/>
          <p:nvPr/>
        </p:nvCxnSpPr>
        <p:spPr>
          <a:xfrm>
            <a:off x="3076451" y="2384611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898153-D599-5F15-143F-E85346512B9A}"/>
              </a:ext>
            </a:extLst>
          </p:cNvPr>
          <p:cNvCxnSpPr/>
          <p:nvPr/>
        </p:nvCxnSpPr>
        <p:spPr>
          <a:xfrm>
            <a:off x="3076449" y="5289642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63769F-5C93-D0E4-E523-F25184547095}"/>
              </a:ext>
            </a:extLst>
          </p:cNvPr>
          <p:cNvSpPr txBox="1"/>
          <p:nvPr/>
        </p:nvSpPr>
        <p:spPr>
          <a:xfrm>
            <a:off x="5817829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Shape Description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DE500-6447-30B2-EC00-3996DEB79E1B}"/>
              </a:ext>
            </a:extLst>
          </p:cNvPr>
          <p:cNvSpPr txBox="1"/>
          <p:nvPr/>
        </p:nvSpPr>
        <p:spPr>
          <a:xfrm>
            <a:off x="8996224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Frontend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1D97FA-28A0-2944-2177-F21C7C7EFB93}"/>
              </a:ext>
            </a:extLst>
          </p:cNvPr>
          <p:cNvSpPr txBox="1"/>
          <p:nvPr/>
        </p:nvSpPr>
        <p:spPr>
          <a:xfrm>
            <a:off x="8179270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Auto-Scheduler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D16DA-2715-2478-B481-4E35E789D312}"/>
              </a:ext>
            </a:extLst>
          </p:cNvPr>
          <p:cNvSpPr txBox="1"/>
          <p:nvPr/>
        </p:nvSpPr>
        <p:spPr>
          <a:xfrm>
            <a:off x="8903378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Hardware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C0F803-4C20-AC32-0CEF-0624A8FD3882}"/>
                  </a:ext>
                </a:extLst>
              </p:cNvPr>
              <p:cNvSpPr txBox="1"/>
              <p:nvPr/>
            </p:nvSpPr>
            <p:spPr>
              <a:xfrm>
                <a:off x="4238782" y="3533009"/>
                <a:ext cx="36895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Search Candidate: tile size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ctrlP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∞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C0F803-4C20-AC32-0CEF-0624A8FD3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782" y="3533009"/>
                <a:ext cx="3689536" cy="369332"/>
              </a:xfrm>
              <a:prstGeom prst="rect">
                <a:avLst/>
              </a:prstGeom>
              <a:blipFill>
                <a:blip r:embed="rId5"/>
                <a:stretch>
                  <a:fillRect l="-137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Content Placeholder 61" descr="Right pointing backhand index">
            <a:extLst>
              <a:ext uri="{FF2B5EF4-FFF2-40B4-BE49-F238E27FC236}">
                <a16:creationId xmlns:a16="http://schemas.microsoft.com/office/drawing/2014/main" id="{55D7C672-A170-5EBE-310F-9B9768AC0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6139359" y="4068189"/>
            <a:ext cx="405663" cy="405663"/>
          </a:xfrm>
          <a:prstGeom prst="rect">
            <a:avLst/>
          </a:prstGeom>
        </p:spPr>
      </p:pic>
      <p:sp>
        <p:nvSpPr>
          <p:cNvPr id="17" name="Frame 16">
            <a:extLst>
              <a:ext uri="{FF2B5EF4-FFF2-40B4-BE49-F238E27FC236}">
                <a16:creationId xmlns:a16="http://schemas.microsoft.com/office/drawing/2014/main" id="{9846F41A-1928-8A48-7176-C87FA2F40DBB}"/>
              </a:ext>
            </a:extLst>
          </p:cNvPr>
          <p:cNvSpPr/>
          <p:nvPr/>
        </p:nvSpPr>
        <p:spPr>
          <a:xfrm>
            <a:off x="6309007" y="4485757"/>
            <a:ext cx="137690" cy="204994"/>
          </a:xfrm>
          <a:prstGeom prst="fram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D1040C-70E3-B626-E2E1-18CB88CDFE46}"/>
              </a:ext>
            </a:extLst>
          </p:cNvPr>
          <p:cNvSpPr txBox="1"/>
          <p:nvPr/>
        </p:nvSpPr>
        <p:spPr>
          <a:xfrm>
            <a:off x="4238782" y="2882657"/>
            <a:ext cx="359055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Shape-Dependent Search Space</a:t>
            </a:r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41F1ADFD-E417-6BA8-A314-7B16DBB45F37}"/>
              </a:ext>
            </a:extLst>
          </p:cNvPr>
          <p:cNvCxnSpPr>
            <a:cxnSpLocks/>
            <a:stCxn id="8" idx="2"/>
          </p:cNvCxnSpPr>
          <p:nvPr/>
        </p:nvCxnSpPr>
        <p:spPr>
          <a:xfrm rot="5400000">
            <a:off x="5601137" y="1372996"/>
            <a:ext cx="366057" cy="2019381"/>
          </a:xfrm>
          <a:prstGeom prst="bentConnector2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613CF2-6A46-C86A-300F-8E1D0C62DD23}"/>
              </a:ext>
            </a:extLst>
          </p:cNvPr>
          <p:cNvCxnSpPr>
            <a:cxnSpLocks/>
          </p:cNvCxnSpPr>
          <p:nvPr/>
        </p:nvCxnSpPr>
        <p:spPr>
          <a:xfrm>
            <a:off x="4779262" y="2199973"/>
            <a:ext cx="4356" cy="68268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152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BCB7AF8-4D30-E718-F4E7-28766FFBB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784" y="4069080"/>
            <a:ext cx="3200400" cy="1119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 Shape-Dependent Search Space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B82AB-1551-B1D2-F3D5-957B418E0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690F5E-99AC-520E-F220-37C4A3EDD1D3}"/>
              </a:ext>
            </a:extLst>
          </p:cNvPr>
          <p:cNvSpPr txBox="1"/>
          <p:nvPr/>
        </p:nvSpPr>
        <p:spPr>
          <a:xfrm>
            <a:off x="4238782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Operator</a:t>
            </a:r>
          </a:p>
        </p:txBody>
      </p:sp>
      <p:pic>
        <p:nvPicPr>
          <p:cNvPr id="25" name="Picture 18" descr="Programmer icon PNG and SVG Vector Free Download">
            <a:extLst>
              <a:ext uri="{FF2B5EF4-FFF2-40B4-BE49-F238E27FC236}">
                <a16:creationId xmlns:a16="http://schemas.microsoft.com/office/drawing/2014/main" id="{432BC56D-5ECD-AFA0-2988-FB372ABC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05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58B2EF-9803-5583-ADFF-61E3497A1A8E}"/>
              </a:ext>
            </a:extLst>
          </p:cNvPr>
          <p:cNvCxnSpPr/>
          <p:nvPr/>
        </p:nvCxnSpPr>
        <p:spPr>
          <a:xfrm>
            <a:off x="3076451" y="2384611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898153-D599-5F15-143F-E85346512B9A}"/>
              </a:ext>
            </a:extLst>
          </p:cNvPr>
          <p:cNvCxnSpPr/>
          <p:nvPr/>
        </p:nvCxnSpPr>
        <p:spPr>
          <a:xfrm>
            <a:off x="3076449" y="5289642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63769F-5C93-D0E4-E523-F25184547095}"/>
              </a:ext>
            </a:extLst>
          </p:cNvPr>
          <p:cNvSpPr txBox="1"/>
          <p:nvPr/>
        </p:nvSpPr>
        <p:spPr>
          <a:xfrm>
            <a:off x="5817829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Shape Description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DE500-6447-30B2-EC00-3996DEB79E1B}"/>
              </a:ext>
            </a:extLst>
          </p:cNvPr>
          <p:cNvSpPr txBox="1"/>
          <p:nvPr/>
        </p:nvSpPr>
        <p:spPr>
          <a:xfrm>
            <a:off x="8996224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Frontend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1D97FA-28A0-2944-2177-F21C7C7EFB93}"/>
              </a:ext>
            </a:extLst>
          </p:cNvPr>
          <p:cNvSpPr txBox="1"/>
          <p:nvPr/>
        </p:nvSpPr>
        <p:spPr>
          <a:xfrm>
            <a:off x="8179270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Auto-Scheduler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D16DA-2715-2478-B481-4E35E789D312}"/>
              </a:ext>
            </a:extLst>
          </p:cNvPr>
          <p:cNvSpPr txBox="1"/>
          <p:nvPr/>
        </p:nvSpPr>
        <p:spPr>
          <a:xfrm>
            <a:off x="8903378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Hardware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C0F803-4C20-AC32-0CEF-0624A8FD3882}"/>
                  </a:ext>
                </a:extLst>
              </p:cNvPr>
              <p:cNvSpPr txBox="1"/>
              <p:nvPr/>
            </p:nvSpPr>
            <p:spPr>
              <a:xfrm>
                <a:off x="4238782" y="3533009"/>
                <a:ext cx="36462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Search Candidate: tile size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ctrlP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∞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C0F803-4C20-AC32-0CEF-0624A8FD3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782" y="3533009"/>
                <a:ext cx="3646255" cy="369332"/>
              </a:xfrm>
              <a:prstGeom prst="rect">
                <a:avLst/>
              </a:prstGeom>
              <a:blipFill>
                <a:blip r:embed="rId5"/>
                <a:stretch>
                  <a:fillRect l="-133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Content Placeholder 61" descr="Right pointing backhand index">
            <a:extLst>
              <a:ext uri="{FF2B5EF4-FFF2-40B4-BE49-F238E27FC236}">
                <a16:creationId xmlns:a16="http://schemas.microsoft.com/office/drawing/2014/main" id="{55D7C672-A170-5EBE-310F-9B9768AC0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6139359" y="4068189"/>
            <a:ext cx="405663" cy="405663"/>
          </a:xfrm>
          <a:prstGeom prst="rect">
            <a:avLst/>
          </a:prstGeom>
        </p:spPr>
      </p:pic>
      <p:sp>
        <p:nvSpPr>
          <p:cNvPr id="17" name="Frame 16">
            <a:extLst>
              <a:ext uri="{FF2B5EF4-FFF2-40B4-BE49-F238E27FC236}">
                <a16:creationId xmlns:a16="http://schemas.microsoft.com/office/drawing/2014/main" id="{9846F41A-1928-8A48-7176-C87FA2F40DBB}"/>
              </a:ext>
            </a:extLst>
          </p:cNvPr>
          <p:cNvSpPr/>
          <p:nvPr/>
        </p:nvSpPr>
        <p:spPr>
          <a:xfrm>
            <a:off x="6309007" y="4485757"/>
            <a:ext cx="137690" cy="204994"/>
          </a:xfrm>
          <a:prstGeom prst="fram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D1040C-70E3-B626-E2E1-18CB88CDFE46}"/>
              </a:ext>
            </a:extLst>
          </p:cNvPr>
          <p:cNvSpPr txBox="1"/>
          <p:nvPr/>
        </p:nvSpPr>
        <p:spPr>
          <a:xfrm>
            <a:off x="4238782" y="2882657"/>
            <a:ext cx="359055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Shape-Dependent Search Space</a:t>
            </a:r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41F1ADFD-E417-6BA8-A314-7B16DBB45F37}"/>
              </a:ext>
            </a:extLst>
          </p:cNvPr>
          <p:cNvCxnSpPr>
            <a:cxnSpLocks/>
            <a:stCxn id="8" idx="2"/>
          </p:cNvCxnSpPr>
          <p:nvPr/>
        </p:nvCxnSpPr>
        <p:spPr>
          <a:xfrm rot="5400000">
            <a:off x="5601137" y="1372996"/>
            <a:ext cx="366057" cy="2019381"/>
          </a:xfrm>
          <a:prstGeom prst="bentConnector2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AFDFD8F-D000-1017-E968-13157B4C4B5F}"/>
              </a:ext>
            </a:extLst>
          </p:cNvPr>
          <p:cNvCxnSpPr>
            <a:cxnSpLocks/>
          </p:cNvCxnSpPr>
          <p:nvPr/>
        </p:nvCxnSpPr>
        <p:spPr>
          <a:xfrm>
            <a:off x="7399996" y="3324991"/>
            <a:ext cx="0" cy="274857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8813B16-4D82-B74F-8BA4-746E4EA7605D}"/>
              </a:ext>
            </a:extLst>
          </p:cNvPr>
          <p:cNvSpPr txBox="1"/>
          <p:nvPr/>
        </p:nvSpPr>
        <p:spPr>
          <a:xfrm>
            <a:off x="7456570" y="3268366"/>
            <a:ext cx="148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Circumscribes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AD0A297-092B-671D-0A20-D119A63CE9F9}"/>
              </a:ext>
            </a:extLst>
          </p:cNvPr>
          <p:cNvCxnSpPr>
            <a:cxnSpLocks/>
          </p:cNvCxnSpPr>
          <p:nvPr/>
        </p:nvCxnSpPr>
        <p:spPr>
          <a:xfrm>
            <a:off x="4779262" y="2199973"/>
            <a:ext cx="4356" cy="68268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752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8023E9-A269-22B6-5525-3E4F6A52ABF6}"/>
                  </a:ext>
                </a:extLst>
              </p:cNvPr>
              <p:cNvSpPr txBox="1"/>
              <p:nvPr/>
            </p:nvSpPr>
            <p:spPr>
              <a:xfrm>
                <a:off x="4238782" y="3533009"/>
                <a:ext cx="27771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Search Candidate: tile size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8023E9-A269-22B6-5525-3E4F6A52A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782" y="3533009"/>
                <a:ext cx="2777171" cy="369332"/>
              </a:xfrm>
              <a:prstGeom prst="rect">
                <a:avLst/>
              </a:prstGeom>
              <a:blipFill>
                <a:blip r:embed="rId3"/>
                <a:stretch>
                  <a:fillRect l="-175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0328D6-EC03-6A74-7D26-1EF79FC5FC65}"/>
                  </a:ext>
                </a:extLst>
              </p:cNvPr>
              <p:cNvSpPr txBox="1"/>
              <p:nvPr/>
            </p:nvSpPr>
            <p:spPr>
              <a:xfrm>
                <a:off x="4238782" y="3533009"/>
                <a:ext cx="36462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Search Candidate: tile size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ctrlP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∞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0328D6-EC03-6A74-7D26-1EF79FC5F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782" y="3533009"/>
                <a:ext cx="3646255" cy="369332"/>
              </a:xfrm>
              <a:prstGeom prst="rect">
                <a:avLst/>
              </a:prstGeom>
              <a:blipFill>
                <a:blip r:embed="rId4"/>
                <a:stretch>
                  <a:fillRect l="-133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BCB7AF8-4D30-E718-F4E7-28766FFBB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784" y="4069080"/>
            <a:ext cx="3200400" cy="1119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 Shape-Dependent Search Space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B82AB-1551-B1D2-F3D5-957B418E0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690F5E-99AC-520E-F220-37C4A3EDD1D3}"/>
              </a:ext>
            </a:extLst>
          </p:cNvPr>
          <p:cNvSpPr txBox="1"/>
          <p:nvPr/>
        </p:nvSpPr>
        <p:spPr>
          <a:xfrm>
            <a:off x="4238782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Operator</a:t>
            </a:r>
          </a:p>
        </p:txBody>
      </p:sp>
      <p:pic>
        <p:nvPicPr>
          <p:cNvPr id="25" name="Picture 18" descr="Programmer icon PNG and SVG Vector Free Download">
            <a:extLst>
              <a:ext uri="{FF2B5EF4-FFF2-40B4-BE49-F238E27FC236}">
                <a16:creationId xmlns:a16="http://schemas.microsoft.com/office/drawing/2014/main" id="{432BC56D-5ECD-AFA0-2988-FB372ABC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05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58B2EF-9803-5583-ADFF-61E3497A1A8E}"/>
              </a:ext>
            </a:extLst>
          </p:cNvPr>
          <p:cNvCxnSpPr/>
          <p:nvPr/>
        </p:nvCxnSpPr>
        <p:spPr>
          <a:xfrm>
            <a:off x="3076451" y="2384611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898153-D599-5F15-143F-E85346512B9A}"/>
              </a:ext>
            </a:extLst>
          </p:cNvPr>
          <p:cNvCxnSpPr/>
          <p:nvPr/>
        </p:nvCxnSpPr>
        <p:spPr>
          <a:xfrm>
            <a:off x="3076449" y="5289642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63769F-5C93-D0E4-E523-F25184547095}"/>
              </a:ext>
            </a:extLst>
          </p:cNvPr>
          <p:cNvSpPr txBox="1"/>
          <p:nvPr/>
        </p:nvSpPr>
        <p:spPr>
          <a:xfrm>
            <a:off x="5817829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Shape Description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DE500-6447-30B2-EC00-3996DEB79E1B}"/>
              </a:ext>
            </a:extLst>
          </p:cNvPr>
          <p:cNvSpPr txBox="1"/>
          <p:nvPr/>
        </p:nvSpPr>
        <p:spPr>
          <a:xfrm>
            <a:off x="8996224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Frontend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1D97FA-28A0-2944-2177-F21C7C7EFB93}"/>
              </a:ext>
            </a:extLst>
          </p:cNvPr>
          <p:cNvSpPr txBox="1"/>
          <p:nvPr/>
        </p:nvSpPr>
        <p:spPr>
          <a:xfrm>
            <a:off x="8179270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Auto-Scheduler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D16DA-2715-2478-B481-4E35E789D312}"/>
              </a:ext>
            </a:extLst>
          </p:cNvPr>
          <p:cNvSpPr txBox="1"/>
          <p:nvPr/>
        </p:nvSpPr>
        <p:spPr>
          <a:xfrm>
            <a:off x="8903378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Hardware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C0F803-4C20-AC32-0CEF-0624A8FD3882}"/>
                  </a:ext>
                </a:extLst>
              </p:cNvPr>
              <p:cNvSpPr txBox="1"/>
              <p:nvPr/>
            </p:nvSpPr>
            <p:spPr>
              <a:xfrm>
                <a:off x="4238782" y="3533009"/>
                <a:ext cx="50689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Search Candidate: tile size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ctrlP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∞</m:t>
                        </m:r>
                      </m:e>
                    </m:d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𝟐𝟓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C0F803-4C20-AC32-0CEF-0624A8FD3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782" y="3533009"/>
                <a:ext cx="5068952" cy="369332"/>
              </a:xfrm>
              <a:prstGeom prst="rect">
                <a:avLst/>
              </a:prstGeom>
              <a:blipFill>
                <a:blip r:embed="rId7"/>
                <a:stretch>
                  <a:fillRect l="-100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Content Placeholder 61" descr="Right pointing backhand index">
            <a:extLst>
              <a:ext uri="{FF2B5EF4-FFF2-40B4-BE49-F238E27FC236}">
                <a16:creationId xmlns:a16="http://schemas.microsoft.com/office/drawing/2014/main" id="{55D7C672-A170-5EBE-310F-9B9768AC0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6139359" y="4068189"/>
            <a:ext cx="405663" cy="405663"/>
          </a:xfrm>
          <a:prstGeom prst="rect">
            <a:avLst/>
          </a:prstGeom>
        </p:spPr>
      </p:pic>
      <p:sp>
        <p:nvSpPr>
          <p:cNvPr id="17" name="Frame 16">
            <a:extLst>
              <a:ext uri="{FF2B5EF4-FFF2-40B4-BE49-F238E27FC236}">
                <a16:creationId xmlns:a16="http://schemas.microsoft.com/office/drawing/2014/main" id="{9846F41A-1928-8A48-7176-C87FA2F40DBB}"/>
              </a:ext>
            </a:extLst>
          </p:cNvPr>
          <p:cNvSpPr/>
          <p:nvPr/>
        </p:nvSpPr>
        <p:spPr>
          <a:xfrm>
            <a:off x="6309007" y="4485757"/>
            <a:ext cx="137690" cy="204994"/>
          </a:xfrm>
          <a:prstGeom prst="fram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D1040C-70E3-B626-E2E1-18CB88CDFE46}"/>
              </a:ext>
            </a:extLst>
          </p:cNvPr>
          <p:cNvSpPr txBox="1"/>
          <p:nvPr/>
        </p:nvSpPr>
        <p:spPr>
          <a:xfrm>
            <a:off x="4238782" y="2882657"/>
            <a:ext cx="359055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Shape-Dependent Search Space</a:t>
            </a:r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41F1ADFD-E417-6BA8-A314-7B16DBB45F37}"/>
              </a:ext>
            </a:extLst>
          </p:cNvPr>
          <p:cNvCxnSpPr>
            <a:cxnSpLocks/>
            <a:stCxn id="8" idx="2"/>
          </p:cNvCxnSpPr>
          <p:nvPr/>
        </p:nvCxnSpPr>
        <p:spPr>
          <a:xfrm rot="5400000">
            <a:off x="5601137" y="1372996"/>
            <a:ext cx="366057" cy="2019381"/>
          </a:xfrm>
          <a:prstGeom prst="bentConnector2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AFDFD8F-D000-1017-E968-13157B4C4B5F}"/>
              </a:ext>
            </a:extLst>
          </p:cNvPr>
          <p:cNvCxnSpPr>
            <a:cxnSpLocks/>
          </p:cNvCxnSpPr>
          <p:nvPr/>
        </p:nvCxnSpPr>
        <p:spPr>
          <a:xfrm>
            <a:off x="7399996" y="3324991"/>
            <a:ext cx="0" cy="27413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8813B16-4D82-B74F-8BA4-746E4EA7605D}"/>
              </a:ext>
            </a:extLst>
          </p:cNvPr>
          <p:cNvSpPr txBox="1"/>
          <p:nvPr/>
        </p:nvSpPr>
        <p:spPr>
          <a:xfrm>
            <a:off x="7456570" y="3268366"/>
            <a:ext cx="148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Circumscribes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872EB0-C6CB-CBD3-06C4-C71C90DBAF35}"/>
              </a:ext>
            </a:extLst>
          </p:cNvPr>
          <p:cNvCxnSpPr>
            <a:cxnSpLocks/>
          </p:cNvCxnSpPr>
          <p:nvPr/>
        </p:nvCxnSpPr>
        <p:spPr>
          <a:xfrm>
            <a:off x="7164977" y="3729138"/>
            <a:ext cx="59837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806156-94D2-AE91-D64B-11CFF6DEC8DF}"/>
              </a:ext>
            </a:extLst>
          </p:cNvPr>
          <p:cNvCxnSpPr>
            <a:cxnSpLocks/>
          </p:cNvCxnSpPr>
          <p:nvPr/>
        </p:nvCxnSpPr>
        <p:spPr>
          <a:xfrm>
            <a:off x="4779262" y="2199973"/>
            <a:ext cx="4356" cy="68268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193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ontent Placeholder 56">
            <a:extLst>
              <a:ext uri="{FF2B5EF4-FFF2-40B4-BE49-F238E27FC236}">
                <a16:creationId xmlns:a16="http://schemas.microsoft.com/office/drawing/2014/main" id="{984369BE-69AF-D202-E134-50B0AE032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0328D6-EC03-6A74-7D26-1EF79FC5FC65}"/>
                  </a:ext>
                </a:extLst>
              </p:cNvPr>
              <p:cNvSpPr txBox="1"/>
              <p:nvPr/>
            </p:nvSpPr>
            <p:spPr>
              <a:xfrm>
                <a:off x="4238782" y="3533009"/>
                <a:ext cx="27771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Search Candidate: tile size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B0328D6-EC03-6A74-7D26-1EF79FC5F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782" y="3533009"/>
                <a:ext cx="2777171" cy="369332"/>
              </a:xfrm>
              <a:prstGeom prst="rect">
                <a:avLst/>
              </a:prstGeom>
              <a:blipFill>
                <a:blip r:embed="rId3"/>
                <a:stretch>
                  <a:fillRect l="-175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BCB7AF8-4D30-E718-F4E7-28766FFBB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784" y="4069080"/>
            <a:ext cx="3200400" cy="11193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Complete Program Cost Model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690F5E-99AC-520E-F220-37C4A3EDD1D3}"/>
              </a:ext>
            </a:extLst>
          </p:cNvPr>
          <p:cNvSpPr txBox="1"/>
          <p:nvPr/>
        </p:nvSpPr>
        <p:spPr>
          <a:xfrm>
            <a:off x="4238782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Operator</a:t>
            </a:r>
          </a:p>
        </p:txBody>
      </p:sp>
      <p:pic>
        <p:nvPicPr>
          <p:cNvPr id="25" name="Picture 18" descr="Programmer icon PNG and SVG Vector Free Download">
            <a:extLst>
              <a:ext uri="{FF2B5EF4-FFF2-40B4-BE49-F238E27FC236}">
                <a16:creationId xmlns:a16="http://schemas.microsoft.com/office/drawing/2014/main" id="{432BC56D-5ECD-AFA0-2988-FB372ABC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05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58B2EF-9803-5583-ADFF-61E3497A1A8E}"/>
              </a:ext>
            </a:extLst>
          </p:cNvPr>
          <p:cNvCxnSpPr/>
          <p:nvPr/>
        </p:nvCxnSpPr>
        <p:spPr>
          <a:xfrm>
            <a:off x="3076451" y="2384611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898153-D599-5F15-143F-E85346512B9A}"/>
              </a:ext>
            </a:extLst>
          </p:cNvPr>
          <p:cNvCxnSpPr/>
          <p:nvPr/>
        </p:nvCxnSpPr>
        <p:spPr>
          <a:xfrm>
            <a:off x="3076449" y="5289642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63769F-5C93-D0E4-E523-F25184547095}"/>
              </a:ext>
            </a:extLst>
          </p:cNvPr>
          <p:cNvSpPr txBox="1"/>
          <p:nvPr/>
        </p:nvSpPr>
        <p:spPr>
          <a:xfrm>
            <a:off x="5817829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Shape Description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DE500-6447-30B2-EC00-3996DEB79E1B}"/>
              </a:ext>
            </a:extLst>
          </p:cNvPr>
          <p:cNvSpPr txBox="1"/>
          <p:nvPr/>
        </p:nvSpPr>
        <p:spPr>
          <a:xfrm>
            <a:off x="8996224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Frontend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1D97FA-28A0-2944-2177-F21C7C7EFB93}"/>
              </a:ext>
            </a:extLst>
          </p:cNvPr>
          <p:cNvSpPr txBox="1"/>
          <p:nvPr/>
        </p:nvSpPr>
        <p:spPr>
          <a:xfrm>
            <a:off x="8179270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Auto-Scheduler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D16DA-2715-2478-B481-4E35E789D312}"/>
              </a:ext>
            </a:extLst>
          </p:cNvPr>
          <p:cNvSpPr txBox="1"/>
          <p:nvPr/>
        </p:nvSpPr>
        <p:spPr>
          <a:xfrm>
            <a:off x="8903378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Hardware</a:t>
            </a:r>
          </a:p>
        </p:txBody>
      </p:sp>
      <p:pic>
        <p:nvPicPr>
          <p:cNvPr id="16" name="Content Placeholder 61" descr="Right pointing backhand index">
            <a:extLst>
              <a:ext uri="{FF2B5EF4-FFF2-40B4-BE49-F238E27FC236}">
                <a16:creationId xmlns:a16="http://schemas.microsoft.com/office/drawing/2014/main" id="{55D7C672-A170-5EBE-310F-9B9768AC0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6139359" y="4068189"/>
            <a:ext cx="405663" cy="405663"/>
          </a:xfrm>
          <a:prstGeom prst="rect">
            <a:avLst/>
          </a:prstGeom>
        </p:spPr>
      </p:pic>
      <p:sp>
        <p:nvSpPr>
          <p:cNvPr id="17" name="Frame 16">
            <a:extLst>
              <a:ext uri="{FF2B5EF4-FFF2-40B4-BE49-F238E27FC236}">
                <a16:creationId xmlns:a16="http://schemas.microsoft.com/office/drawing/2014/main" id="{9846F41A-1928-8A48-7176-C87FA2F40DBB}"/>
              </a:ext>
            </a:extLst>
          </p:cNvPr>
          <p:cNvSpPr/>
          <p:nvPr/>
        </p:nvSpPr>
        <p:spPr>
          <a:xfrm>
            <a:off x="6309007" y="4485757"/>
            <a:ext cx="137690" cy="204994"/>
          </a:xfrm>
          <a:prstGeom prst="fram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D1040C-70E3-B626-E2E1-18CB88CDFE46}"/>
              </a:ext>
            </a:extLst>
          </p:cNvPr>
          <p:cNvSpPr txBox="1"/>
          <p:nvPr/>
        </p:nvSpPr>
        <p:spPr>
          <a:xfrm>
            <a:off x="4238782" y="2882657"/>
            <a:ext cx="359055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Shape-Dependent Search Space</a:t>
            </a:r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41F1ADFD-E417-6BA8-A314-7B16DBB45F37}"/>
              </a:ext>
            </a:extLst>
          </p:cNvPr>
          <p:cNvCxnSpPr>
            <a:cxnSpLocks/>
            <a:stCxn id="8" idx="2"/>
          </p:cNvCxnSpPr>
          <p:nvPr/>
        </p:nvCxnSpPr>
        <p:spPr>
          <a:xfrm rot="5400000">
            <a:off x="5601137" y="1372996"/>
            <a:ext cx="366057" cy="2019381"/>
          </a:xfrm>
          <a:prstGeom prst="bentConnector2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29F2946-52B9-7B30-CDB1-B48C945727C7}"/>
              </a:ext>
            </a:extLst>
          </p:cNvPr>
          <p:cNvSpPr txBox="1"/>
          <p:nvPr/>
        </p:nvSpPr>
        <p:spPr>
          <a:xfrm>
            <a:off x="1727710" y="4068189"/>
            <a:ext cx="2257654" cy="78319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Complete-Program</a:t>
            </a:r>
            <a:br>
              <a:rPr lang="en-US" sz="2000" b="1" dirty="0"/>
            </a:br>
            <a:r>
              <a:rPr lang="en-US" sz="2000" b="1" dirty="0"/>
              <a:t>Cost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010C1C-292D-3850-D63B-B2C89ED2124F}"/>
                  </a:ext>
                </a:extLst>
              </p:cNvPr>
              <p:cNvSpPr txBox="1"/>
              <p:nvPr/>
            </p:nvSpPr>
            <p:spPr>
              <a:xfrm>
                <a:off x="152400" y="3804941"/>
                <a:ext cx="5408275" cy="3702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Performance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Predictor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Complete</m:t>
                              </m:r>
                              <m:r>
                                <a:rPr lang="en-US" sz="16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6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Program</m:t>
                              </m:r>
                              <m:r>
                                <a:rPr lang="en-US" sz="16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16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tile</m:t>
                                  </m:r>
                                  <m:r>
                                    <a:rPr lang="en-US" sz="1600" b="0" i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 b="0" i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size</m:t>
                                  </m:r>
                                  <m:r>
                                    <a:rPr lang="en-US" sz="1600" b="0" i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6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010C1C-292D-3850-D63B-B2C89ED21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804941"/>
                <a:ext cx="5408275" cy="370294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C78C3FE6-2E1F-DBBA-0F0B-D7D79772ABD7}"/>
              </a:ext>
            </a:extLst>
          </p:cNvPr>
          <p:cNvCxnSpPr>
            <a:cxnSpLocks/>
            <a:stCxn id="14" idx="0"/>
            <a:endCxn id="7" idx="1"/>
          </p:cNvCxnSpPr>
          <p:nvPr/>
        </p:nvCxnSpPr>
        <p:spPr>
          <a:xfrm rot="5400000" flipH="1" flipV="1">
            <a:off x="3197187" y="2763346"/>
            <a:ext cx="700947" cy="1382244"/>
          </a:xfrm>
          <a:prstGeom prst="bentConnector2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olded Corner 38">
            <a:extLst>
              <a:ext uri="{FF2B5EF4-FFF2-40B4-BE49-F238E27FC236}">
                <a16:creationId xmlns:a16="http://schemas.microsoft.com/office/drawing/2014/main" id="{7967857C-4557-DF12-1F99-75B953A36FBA}"/>
              </a:ext>
            </a:extLst>
          </p:cNvPr>
          <p:cNvSpPr/>
          <p:nvPr/>
        </p:nvSpPr>
        <p:spPr>
          <a:xfrm>
            <a:off x="8257689" y="3148247"/>
            <a:ext cx="2086148" cy="734766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40" name="Folded Corner 39">
            <a:extLst>
              <a:ext uri="{FF2B5EF4-FFF2-40B4-BE49-F238E27FC236}">
                <a16:creationId xmlns:a16="http://schemas.microsoft.com/office/drawing/2014/main" id="{19E11185-F591-3C06-405A-1EBD7F23A7A7}"/>
              </a:ext>
            </a:extLst>
          </p:cNvPr>
          <p:cNvSpPr/>
          <p:nvPr/>
        </p:nvSpPr>
        <p:spPr>
          <a:xfrm>
            <a:off x="7983369" y="3471201"/>
            <a:ext cx="2086148" cy="734766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Program 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Folded Corner 40">
                <a:extLst>
                  <a:ext uri="{FF2B5EF4-FFF2-40B4-BE49-F238E27FC236}">
                    <a16:creationId xmlns:a16="http://schemas.microsoft.com/office/drawing/2014/main" id="{D33383C2-EB98-9A86-7D28-23D3FB21418F}"/>
                  </a:ext>
                </a:extLst>
              </p:cNvPr>
              <p:cNvSpPr/>
              <p:nvPr/>
            </p:nvSpPr>
            <p:spPr>
              <a:xfrm>
                <a:off x="7709049" y="3791241"/>
                <a:ext cx="2086148" cy="734766"/>
              </a:xfrm>
              <a:prstGeom prst="foldedCorner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dirty="0"/>
                  <a:t>Program 1</a:t>
                </a:r>
                <a:br>
                  <a:rPr lang="en-US" dirty="0"/>
                </a:br>
                <a:r>
                  <a:rPr lang="en-US" dirty="0"/>
                  <a:t>(using tile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41" name="Folded Corner 40">
                <a:extLst>
                  <a:ext uri="{FF2B5EF4-FFF2-40B4-BE49-F238E27FC236}">
                    <a16:creationId xmlns:a16="http://schemas.microsoft.com/office/drawing/2014/main" id="{D33383C2-EB98-9A86-7D28-23D3FB2141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049" y="3791241"/>
                <a:ext cx="2086148" cy="734766"/>
              </a:xfrm>
              <a:prstGeom prst="foldedCorner">
                <a:avLst/>
              </a:prstGeom>
              <a:blipFill>
                <a:blip r:embed="rId9"/>
                <a:stretch>
                  <a:fillRect t="-3390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" descr="The Dot-Dot-Dot | Automation Panda">
            <a:extLst>
              <a:ext uri="{FF2B5EF4-FFF2-40B4-BE49-F238E27FC236}">
                <a16:creationId xmlns:a16="http://schemas.microsoft.com/office/drawing/2014/main" id="{3DB83F73-EBDB-EF33-DE55-8BCDC0442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573" y="3249827"/>
            <a:ext cx="613135" cy="1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Graphic 54" descr="Compass">
            <a:extLst>
              <a:ext uri="{FF2B5EF4-FFF2-40B4-BE49-F238E27FC236}">
                <a16:creationId xmlns:a16="http://schemas.microsoft.com/office/drawing/2014/main" id="{46CB959B-EBB6-2FE2-21F3-37DA75F265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91288" y="3103994"/>
            <a:ext cx="700946" cy="700946"/>
          </a:xfrm>
          <a:prstGeom prst="rect">
            <a:avLst/>
          </a:prstGeom>
        </p:spPr>
      </p:pic>
      <p:sp>
        <p:nvSpPr>
          <p:cNvPr id="58" name="Down Arrow 57">
            <a:extLst>
              <a:ext uri="{FF2B5EF4-FFF2-40B4-BE49-F238E27FC236}">
                <a16:creationId xmlns:a16="http://schemas.microsoft.com/office/drawing/2014/main" id="{049CAE35-B7D1-8546-2D27-21D84A72CC03}"/>
              </a:ext>
            </a:extLst>
          </p:cNvPr>
          <p:cNvSpPr/>
          <p:nvPr/>
        </p:nvSpPr>
        <p:spPr>
          <a:xfrm>
            <a:off x="7829341" y="4846047"/>
            <a:ext cx="517825" cy="84908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30964A3-A6AB-647C-20F7-0AA05668A8A9}"/>
              </a:ext>
            </a:extLst>
          </p:cNvPr>
          <p:cNvSpPr txBox="1"/>
          <p:nvPr/>
        </p:nvSpPr>
        <p:spPr>
          <a:xfrm>
            <a:off x="8347166" y="4846047"/>
            <a:ext cx="1013867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dirty="0"/>
              <a:t>Measure</a:t>
            </a:r>
          </a:p>
        </p:txBody>
      </p:sp>
      <p:sp>
        <p:nvSpPr>
          <p:cNvPr id="60" name="Down Arrow 59">
            <a:extLst>
              <a:ext uri="{FF2B5EF4-FFF2-40B4-BE49-F238E27FC236}">
                <a16:creationId xmlns:a16="http://schemas.microsoft.com/office/drawing/2014/main" id="{D4BB58D0-13E5-5100-92C9-538E1A575D86}"/>
              </a:ext>
            </a:extLst>
          </p:cNvPr>
          <p:cNvSpPr/>
          <p:nvPr/>
        </p:nvSpPr>
        <p:spPr>
          <a:xfrm rot="10800000">
            <a:off x="2591467" y="4851382"/>
            <a:ext cx="517825" cy="84908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A1838B5-B344-CA48-8FDA-CDAC10681CDC}"/>
              </a:ext>
            </a:extLst>
          </p:cNvPr>
          <p:cNvSpPr txBox="1"/>
          <p:nvPr/>
        </p:nvSpPr>
        <p:spPr>
          <a:xfrm>
            <a:off x="1993048" y="5300357"/>
            <a:ext cx="603370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 algn="r"/>
            <a:r>
              <a:rPr lang="en-US" sz="2000" dirty="0"/>
              <a:t>Train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2A3D4B3C-5DBA-069A-43E5-D0E7144B9766}"/>
              </a:ext>
            </a:extLst>
          </p:cNvPr>
          <p:cNvSpPr/>
          <p:nvPr/>
        </p:nvSpPr>
        <p:spPr>
          <a:xfrm rot="18900000">
            <a:off x="7678479" y="3390461"/>
            <a:ext cx="190353" cy="24212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B56786-C9E8-36E4-33EF-07DC7895F690}"/>
              </a:ext>
            </a:extLst>
          </p:cNvPr>
          <p:cNvSpPr txBox="1"/>
          <p:nvPr/>
        </p:nvSpPr>
        <p:spPr>
          <a:xfrm>
            <a:off x="6894320" y="3326855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B6482D5-3AF4-83CD-EF40-128058AEDA78}"/>
              </a:ext>
            </a:extLst>
          </p:cNvPr>
          <p:cNvCxnSpPr>
            <a:cxnSpLocks/>
          </p:cNvCxnSpPr>
          <p:nvPr/>
        </p:nvCxnSpPr>
        <p:spPr>
          <a:xfrm>
            <a:off x="4779262" y="2199973"/>
            <a:ext cx="4356" cy="68268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654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58" grpId="0" animBg="1"/>
      <p:bldP spid="59" grpId="0"/>
      <p:bldP spid="60" grpId="0" animBg="1"/>
      <p:bldP spid="61" grpId="0"/>
      <p:bldP spid="4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Folded Corner 2">
                <a:extLst>
                  <a:ext uri="{FF2B5EF4-FFF2-40B4-BE49-F238E27FC236}">
                    <a16:creationId xmlns:a16="http://schemas.microsoft.com/office/drawing/2014/main" id="{9E92E607-A4EB-A531-F69D-C7B076CF376F}"/>
                  </a:ext>
                </a:extLst>
              </p:cNvPr>
              <p:cNvSpPr/>
              <p:nvPr/>
            </p:nvSpPr>
            <p:spPr>
              <a:xfrm>
                <a:off x="6213620" y="3879330"/>
                <a:ext cx="2086148" cy="734766"/>
              </a:xfrm>
              <a:prstGeom prst="foldedCorner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dirty="0"/>
                  <a:t>Program 1</a:t>
                </a:r>
                <a:br>
                  <a:rPr lang="en-US" dirty="0"/>
                </a:br>
                <a:r>
                  <a:rPr lang="en-US" dirty="0"/>
                  <a:t>(using tile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Folded Corner 2">
                <a:extLst>
                  <a:ext uri="{FF2B5EF4-FFF2-40B4-BE49-F238E27FC236}">
                    <a16:creationId xmlns:a16="http://schemas.microsoft.com/office/drawing/2014/main" id="{9E92E607-A4EB-A531-F69D-C7B076CF37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620" y="3879330"/>
                <a:ext cx="2086148" cy="734766"/>
              </a:xfrm>
              <a:prstGeom prst="foldedCorner">
                <a:avLst/>
              </a:prstGeom>
              <a:blipFill>
                <a:blip r:embed="rId3"/>
                <a:stretch>
                  <a:fillRect t="-1667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Folded Corner 38">
            <a:extLst>
              <a:ext uri="{FF2B5EF4-FFF2-40B4-BE49-F238E27FC236}">
                <a16:creationId xmlns:a16="http://schemas.microsoft.com/office/drawing/2014/main" id="{7967857C-4557-DF12-1F99-75B953A36FBA}"/>
              </a:ext>
            </a:extLst>
          </p:cNvPr>
          <p:cNvSpPr/>
          <p:nvPr/>
        </p:nvSpPr>
        <p:spPr>
          <a:xfrm>
            <a:off x="6762260" y="3236336"/>
            <a:ext cx="2086148" cy="734766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57" name="Content Placeholder 56">
            <a:extLst>
              <a:ext uri="{FF2B5EF4-FFF2-40B4-BE49-F238E27FC236}">
                <a16:creationId xmlns:a16="http://schemas.microsoft.com/office/drawing/2014/main" id="{984369BE-69AF-D202-E134-50B0AE032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 from Dynamic-Shape Workloads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690F5E-99AC-520E-F220-37C4A3EDD1D3}"/>
              </a:ext>
            </a:extLst>
          </p:cNvPr>
          <p:cNvSpPr txBox="1"/>
          <p:nvPr/>
        </p:nvSpPr>
        <p:spPr>
          <a:xfrm>
            <a:off x="4240961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Operator</a:t>
            </a:r>
          </a:p>
        </p:txBody>
      </p:sp>
      <p:pic>
        <p:nvPicPr>
          <p:cNvPr id="25" name="Picture 18" descr="Programmer icon PNG and SVG Vector Free Download">
            <a:extLst>
              <a:ext uri="{FF2B5EF4-FFF2-40B4-BE49-F238E27FC236}">
                <a16:creationId xmlns:a16="http://schemas.microsoft.com/office/drawing/2014/main" id="{432BC56D-5ECD-AFA0-2988-FB372ABC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05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58B2EF-9803-5583-ADFF-61E3497A1A8E}"/>
              </a:ext>
            </a:extLst>
          </p:cNvPr>
          <p:cNvCxnSpPr/>
          <p:nvPr/>
        </p:nvCxnSpPr>
        <p:spPr>
          <a:xfrm>
            <a:off x="3076451" y="2384611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898153-D599-5F15-143F-E85346512B9A}"/>
              </a:ext>
            </a:extLst>
          </p:cNvPr>
          <p:cNvCxnSpPr/>
          <p:nvPr/>
        </p:nvCxnSpPr>
        <p:spPr>
          <a:xfrm>
            <a:off x="3076449" y="5289642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63769F-5C93-D0E4-E523-F25184547095}"/>
              </a:ext>
            </a:extLst>
          </p:cNvPr>
          <p:cNvSpPr txBox="1"/>
          <p:nvPr/>
        </p:nvSpPr>
        <p:spPr>
          <a:xfrm>
            <a:off x="5817829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Shape Description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DE500-6447-30B2-EC00-3996DEB79E1B}"/>
              </a:ext>
            </a:extLst>
          </p:cNvPr>
          <p:cNvSpPr txBox="1"/>
          <p:nvPr/>
        </p:nvSpPr>
        <p:spPr>
          <a:xfrm>
            <a:off x="8996224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Frontend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1D97FA-28A0-2944-2177-F21C7C7EFB93}"/>
              </a:ext>
            </a:extLst>
          </p:cNvPr>
          <p:cNvSpPr txBox="1"/>
          <p:nvPr/>
        </p:nvSpPr>
        <p:spPr>
          <a:xfrm>
            <a:off x="8179270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Auto-Scheduler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D16DA-2715-2478-B481-4E35E789D312}"/>
              </a:ext>
            </a:extLst>
          </p:cNvPr>
          <p:cNvSpPr txBox="1"/>
          <p:nvPr/>
        </p:nvSpPr>
        <p:spPr>
          <a:xfrm>
            <a:off x="8903378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Hardware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D1040C-70E3-B626-E2E1-18CB88CDFE46}"/>
              </a:ext>
            </a:extLst>
          </p:cNvPr>
          <p:cNvSpPr txBox="1"/>
          <p:nvPr/>
        </p:nvSpPr>
        <p:spPr>
          <a:xfrm>
            <a:off x="4238782" y="2882657"/>
            <a:ext cx="359055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Shape-Dependent Search Space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FCB50C-8BAA-50D4-E0EF-3CB6C4BDAC58}"/>
              </a:ext>
            </a:extLst>
          </p:cNvPr>
          <p:cNvCxnSpPr>
            <a:cxnSpLocks/>
          </p:cNvCxnSpPr>
          <p:nvPr/>
        </p:nvCxnSpPr>
        <p:spPr>
          <a:xfrm>
            <a:off x="4779262" y="2199973"/>
            <a:ext cx="4356" cy="68268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41F1ADFD-E417-6BA8-A314-7B16DBB45F37}"/>
              </a:ext>
            </a:extLst>
          </p:cNvPr>
          <p:cNvCxnSpPr>
            <a:cxnSpLocks/>
            <a:stCxn id="8" idx="2"/>
          </p:cNvCxnSpPr>
          <p:nvPr/>
        </p:nvCxnSpPr>
        <p:spPr>
          <a:xfrm rot="5400000">
            <a:off x="5601139" y="1372998"/>
            <a:ext cx="366057" cy="2019377"/>
          </a:xfrm>
          <a:prstGeom prst="bentConnector2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29F2946-52B9-7B30-CDB1-B48C945727C7}"/>
              </a:ext>
            </a:extLst>
          </p:cNvPr>
          <p:cNvSpPr txBox="1"/>
          <p:nvPr/>
        </p:nvSpPr>
        <p:spPr>
          <a:xfrm>
            <a:off x="3652613" y="4064525"/>
            <a:ext cx="2257654" cy="78319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Complete-Program</a:t>
            </a:r>
            <a:br>
              <a:rPr lang="en-US" sz="2000" b="1" dirty="0"/>
            </a:br>
            <a:r>
              <a:rPr lang="en-US" sz="2000" b="1" dirty="0"/>
              <a:t>Cost Model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C78C3FE6-2E1F-DBBA-0F0B-D7D79772ABD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07408" y="3696713"/>
            <a:ext cx="742266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olded Corner 39">
            <a:extLst>
              <a:ext uri="{FF2B5EF4-FFF2-40B4-BE49-F238E27FC236}">
                <a16:creationId xmlns:a16="http://schemas.microsoft.com/office/drawing/2014/main" id="{19E11185-F591-3C06-405A-1EBD7F23A7A7}"/>
              </a:ext>
            </a:extLst>
          </p:cNvPr>
          <p:cNvSpPr/>
          <p:nvPr/>
        </p:nvSpPr>
        <p:spPr>
          <a:xfrm>
            <a:off x="6487940" y="3559290"/>
            <a:ext cx="2086148" cy="734766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Program 2 </a:t>
            </a:r>
          </a:p>
        </p:txBody>
      </p:sp>
      <p:pic>
        <p:nvPicPr>
          <p:cNvPr id="42" name="Picture 4" descr="The Dot-Dot-Dot | Automation Panda">
            <a:extLst>
              <a:ext uri="{FF2B5EF4-FFF2-40B4-BE49-F238E27FC236}">
                <a16:creationId xmlns:a16="http://schemas.microsoft.com/office/drawing/2014/main" id="{3DB83F73-EBDB-EF33-DE55-8BCDC0442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144" y="3337916"/>
            <a:ext cx="613135" cy="1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Graphic 54" descr="Compass">
            <a:extLst>
              <a:ext uri="{FF2B5EF4-FFF2-40B4-BE49-F238E27FC236}">
                <a16:creationId xmlns:a16="http://schemas.microsoft.com/office/drawing/2014/main" id="{46CB959B-EBB6-2FE2-21F3-37DA75F26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16625" y="3346241"/>
            <a:ext cx="700946" cy="700946"/>
          </a:xfrm>
          <a:prstGeom prst="rect">
            <a:avLst/>
          </a:prstGeom>
        </p:spPr>
      </p:pic>
      <p:sp>
        <p:nvSpPr>
          <p:cNvPr id="58" name="Down Arrow 57">
            <a:extLst>
              <a:ext uri="{FF2B5EF4-FFF2-40B4-BE49-F238E27FC236}">
                <a16:creationId xmlns:a16="http://schemas.microsoft.com/office/drawing/2014/main" id="{049CAE35-B7D1-8546-2D27-21D84A72CC03}"/>
              </a:ext>
            </a:extLst>
          </p:cNvPr>
          <p:cNvSpPr/>
          <p:nvPr/>
        </p:nvSpPr>
        <p:spPr>
          <a:xfrm>
            <a:off x="6534943" y="4865099"/>
            <a:ext cx="517825" cy="84908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30964A3-A6AB-647C-20F7-0AA05668A8A9}"/>
              </a:ext>
            </a:extLst>
          </p:cNvPr>
          <p:cNvSpPr txBox="1"/>
          <p:nvPr/>
        </p:nvSpPr>
        <p:spPr>
          <a:xfrm>
            <a:off x="7052768" y="4865098"/>
            <a:ext cx="1013867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dirty="0"/>
              <a:t>Measure</a:t>
            </a:r>
          </a:p>
        </p:txBody>
      </p:sp>
      <p:sp>
        <p:nvSpPr>
          <p:cNvPr id="60" name="Down Arrow 59">
            <a:extLst>
              <a:ext uri="{FF2B5EF4-FFF2-40B4-BE49-F238E27FC236}">
                <a16:creationId xmlns:a16="http://schemas.microsoft.com/office/drawing/2014/main" id="{D4BB58D0-13E5-5100-92C9-538E1A575D86}"/>
              </a:ext>
            </a:extLst>
          </p:cNvPr>
          <p:cNvSpPr/>
          <p:nvPr/>
        </p:nvSpPr>
        <p:spPr>
          <a:xfrm rot="10800000">
            <a:off x="4522528" y="4865098"/>
            <a:ext cx="517825" cy="84908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A1838B5-B344-CA48-8FDA-CDAC10681CDC}"/>
              </a:ext>
            </a:extLst>
          </p:cNvPr>
          <p:cNvSpPr txBox="1"/>
          <p:nvPr/>
        </p:nvSpPr>
        <p:spPr>
          <a:xfrm>
            <a:off x="3919157" y="5314074"/>
            <a:ext cx="603370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2000" dirty="0"/>
              <a:t>Train</a:t>
            </a:r>
          </a:p>
        </p:txBody>
      </p:sp>
      <p:sp>
        <p:nvSpPr>
          <p:cNvPr id="41" name="Folded Corner 40">
            <a:extLst>
              <a:ext uri="{FF2B5EF4-FFF2-40B4-BE49-F238E27FC236}">
                <a16:creationId xmlns:a16="http://schemas.microsoft.com/office/drawing/2014/main" id="{D33383C2-EB98-9A86-7D28-23D3FB21418F}"/>
              </a:ext>
            </a:extLst>
          </p:cNvPr>
          <p:cNvSpPr/>
          <p:nvPr/>
        </p:nvSpPr>
        <p:spPr>
          <a:xfrm>
            <a:off x="6213620" y="3879330"/>
            <a:ext cx="2086148" cy="734766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Program 1</a:t>
            </a:r>
            <a:br>
              <a:rPr lang="en-US" dirty="0"/>
            </a:br>
            <a:endParaRPr lang="en-US" dirty="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BBC66EB3-3696-9E87-4945-7F9E2B6820ED}"/>
              </a:ext>
            </a:extLst>
          </p:cNvPr>
          <p:cNvSpPr/>
          <p:nvPr/>
        </p:nvSpPr>
        <p:spPr>
          <a:xfrm>
            <a:off x="6213620" y="3422465"/>
            <a:ext cx="190353" cy="24212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A8D62-D226-FDD2-80B1-34D722EA4296}"/>
              </a:ext>
            </a:extLst>
          </p:cNvPr>
          <p:cNvSpPr txBox="1"/>
          <p:nvPr/>
        </p:nvSpPr>
        <p:spPr>
          <a:xfrm>
            <a:off x="5401388" y="332725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293065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54DF0AA2-2FBF-A1B0-3E14-20CAD519F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F0000"/>
                </a:solidFill>
              </a:rPr>
              <a:t>Cannot</a:t>
            </a:r>
            <a:r>
              <a:rPr lang="en-US" dirty="0"/>
              <a:t> efficiently handle </a:t>
            </a:r>
            <a:r>
              <a:rPr lang="en-US" b="1" dirty="0"/>
              <a:t>dynamic-shape</a:t>
            </a:r>
            <a:r>
              <a:rPr lang="en-US" dirty="0"/>
              <a:t> operators, common in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 from Dynamic-Shape Workloads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100" name="Folded Corner 99">
            <a:extLst>
              <a:ext uri="{FF2B5EF4-FFF2-40B4-BE49-F238E27FC236}">
                <a16:creationId xmlns:a16="http://schemas.microsoft.com/office/drawing/2014/main" id="{BA5389C2-0AE1-0E20-46E6-56F4470790BF}"/>
              </a:ext>
            </a:extLst>
          </p:cNvPr>
          <p:cNvSpPr/>
          <p:nvPr/>
        </p:nvSpPr>
        <p:spPr>
          <a:xfrm>
            <a:off x="8596376" y="3236336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A0CE477-37DE-ED51-47D5-8BB2BD1E6058}"/>
              </a:ext>
            </a:extLst>
          </p:cNvPr>
          <p:cNvSpPr txBox="1"/>
          <p:nvPr/>
        </p:nvSpPr>
        <p:spPr>
          <a:xfrm>
            <a:off x="6075077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Operator</a:t>
            </a:r>
          </a:p>
        </p:txBody>
      </p:sp>
      <p:pic>
        <p:nvPicPr>
          <p:cNvPr id="102" name="Picture 18" descr="Programmer icon PNG and SVG Vector Free Download">
            <a:extLst>
              <a:ext uri="{FF2B5EF4-FFF2-40B4-BE49-F238E27FC236}">
                <a16:creationId xmlns:a16="http://schemas.microsoft.com/office/drawing/2014/main" id="{508CF11F-EE42-D62E-53BF-BA2996FC4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21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BE125DD-B704-7190-9481-4F35BCB9768D}"/>
              </a:ext>
            </a:extLst>
          </p:cNvPr>
          <p:cNvCxnSpPr/>
          <p:nvPr/>
        </p:nvCxnSpPr>
        <p:spPr>
          <a:xfrm>
            <a:off x="4910567" y="2384611"/>
            <a:ext cx="7147859" cy="0"/>
          </a:xfrm>
          <a:prstGeom prst="line">
            <a:avLst/>
          </a:prstGeom>
          <a:ln w="76200">
            <a:solidFill>
              <a:schemeClr val="tx1">
                <a:alpha val="4694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D77C97E-2AF1-CFAB-CB1F-BFB531E5581D}"/>
              </a:ext>
            </a:extLst>
          </p:cNvPr>
          <p:cNvCxnSpPr/>
          <p:nvPr/>
        </p:nvCxnSpPr>
        <p:spPr>
          <a:xfrm>
            <a:off x="4910565" y="5289642"/>
            <a:ext cx="7147859" cy="0"/>
          </a:xfrm>
          <a:prstGeom prst="line">
            <a:avLst/>
          </a:prstGeom>
          <a:ln w="76200">
            <a:solidFill>
              <a:schemeClr val="tx1">
                <a:alpha val="5359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298FF69C-30D9-CB00-BA13-474B537FC6CF}"/>
              </a:ext>
            </a:extLst>
          </p:cNvPr>
          <p:cNvSpPr txBox="1"/>
          <p:nvPr/>
        </p:nvSpPr>
        <p:spPr>
          <a:xfrm>
            <a:off x="7651945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Shape Description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895BB9F-B40C-9382-8102-8C7CF79580A4}"/>
              </a:ext>
            </a:extLst>
          </p:cNvPr>
          <p:cNvSpPr txBox="1"/>
          <p:nvPr/>
        </p:nvSpPr>
        <p:spPr>
          <a:xfrm>
            <a:off x="10830340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Frontend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1D93DDD-D27A-19FE-4929-1CF18165E853}"/>
              </a:ext>
            </a:extLst>
          </p:cNvPr>
          <p:cNvSpPr txBox="1"/>
          <p:nvPr/>
        </p:nvSpPr>
        <p:spPr>
          <a:xfrm>
            <a:off x="10013386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Auto-Scheduler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DA65000-4763-CFD1-EBF7-94A08216123A}"/>
              </a:ext>
            </a:extLst>
          </p:cNvPr>
          <p:cNvSpPr txBox="1"/>
          <p:nvPr/>
        </p:nvSpPr>
        <p:spPr>
          <a:xfrm>
            <a:off x="10737494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Hardware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24C8923-3ED4-20EC-FF45-FA0581240BAA}"/>
              </a:ext>
            </a:extLst>
          </p:cNvPr>
          <p:cNvSpPr txBox="1"/>
          <p:nvPr/>
        </p:nvSpPr>
        <p:spPr>
          <a:xfrm>
            <a:off x="6072898" y="2882657"/>
            <a:ext cx="359055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alpha val="4876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Shape-Dependent Search Space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F235F4E-5B3F-E013-052D-6870F3E53265}"/>
              </a:ext>
            </a:extLst>
          </p:cNvPr>
          <p:cNvCxnSpPr>
            <a:cxnSpLocks/>
          </p:cNvCxnSpPr>
          <p:nvPr/>
        </p:nvCxnSpPr>
        <p:spPr>
          <a:xfrm>
            <a:off x="6613378" y="2199973"/>
            <a:ext cx="4356" cy="682684"/>
          </a:xfrm>
          <a:prstGeom prst="straightConnector1">
            <a:avLst/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F1F31EB8-CDCA-CAD4-477C-564F40FE6821}"/>
              </a:ext>
            </a:extLst>
          </p:cNvPr>
          <p:cNvCxnSpPr>
            <a:cxnSpLocks/>
            <a:stCxn id="105" idx="2"/>
          </p:cNvCxnSpPr>
          <p:nvPr/>
        </p:nvCxnSpPr>
        <p:spPr>
          <a:xfrm rot="5400000">
            <a:off x="7435255" y="1372998"/>
            <a:ext cx="366057" cy="2019377"/>
          </a:xfrm>
          <a:prstGeom prst="bentConnector2">
            <a:avLst/>
          </a:prstGeom>
          <a:ln w="28575">
            <a:solidFill>
              <a:schemeClr val="tx1">
                <a:alpha val="5359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3746E20-004E-21FD-A2C3-8A25C6FDBC3E}"/>
              </a:ext>
            </a:extLst>
          </p:cNvPr>
          <p:cNvSpPr txBox="1"/>
          <p:nvPr/>
        </p:nvSpPr>
        <p:spPr>
          <a:xfrm>
            <a:off x="5486729" y="4064525"/>
            <a:ext cx="2257654" cy="783193"/>
          </a:xfrm>
          <a:prstGeom prst="roundRect">
            <a:avLst/>
          </a:prstGeom>
          <a:noFill/>
          <a:ln w="19050">
            <a:solidFill>
              <a:schemeClr val="tx1">
                <a:alpha val="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Complete-Program</a:t>
            </a:r>
            <a:br>
              <a:rPr lang="en-US" sz="2000" b="1" dirty="0">
                <a:solidFill>
                  <a:schemeClr val="tx1">
                    <a:alpha val="4957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Cost Model</a:t>
            </a:r>
          </a:p>
        </p:txBody>
      </p:sp>
      <p:cxnSp>
        <p:nvCxnSpPr>
          <p:cNvPr id="113" name="Elbow Connector 112">
            <a:extLst>
              <a:ext uri="{FF2B5EF4-FFF2-40B4-BE49-F238E27FC236}">
                <a16:creationId xmlns:a16="http://schemas.microsoft.com/office/drawing/2014/main" id="{6634CBEC-53B4-7349-AAE6-3E2494969EF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41524" y="3696713"/>
            <a:ext cx="742266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Folded Corner 113">
            <a:extLst>
              <a:ext uri="{FF2B5EF4-FFF2-40B4-BE49-F238E27FC236}">
                <a16:creationId xmlns:a16="http://schemas.microsoft.com/office/drawing/2014/main" id="{E5B8B2DB-E433-0C3C-4DAE-4880223EA484}"/>
              </a:ext>
            </a:extLst>
          </p:cNvPr>
          <p:cNvSpPr/>
          <p:nvPr/>
        </p:nvSpPr>
        <p:spPr>
          <a:xfrm>
            <a:off x="8322056" y="355929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2 </a:t>
            </a:r>
          </a:p>
        </p:txBody>
      </p:sp>
      <p:pic>
        <p:nvPicPr>
          <p:cNvPr id="115" name="Picture 4" descr="The Dot-Dot-Dot | Automation Panda">
            <a:extLst>
              <a:ext uri="{FF2B5EF4-FFF2-40B4-BE49-F238E27FC236}">
                <a16:creationId xmlns:a16="http://schemas.microsoft.com/office/drawing/2014/main" id="{6EC0945C-7691-477F-69C9-0F96BCD78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60" y="3337916"/>
            <a:ext cx="613135" cy="1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Graphic 115" descr="Compass">
            <a:extLst>
              <a:ext uri="{FF2B5EF4-FFF2-40B4-BE49-F238E27FC236}">
                <a16:creationId xmlns:a16="http://schemas.microsoft.com/office/drawing/2014/main" id="{A7D5F7AB-568D-4DA6-50F7-637AE6D540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0741" y="3346241"/>
            <a:ext cx="700946" cy="700946"/>
          </a:xfrm>
          <a:prstGeom prst="rect">
            <a:avLst/>
          </a:prstGeom>
        </p:spPr>
      </p:pic>
      <p:sp>
        <p:nvSpPr>
          <p:cNvPr id="117" name="Down Arrow 116">
            <a:extLst>
              <a:ext uri="{FF2B5EF4-FFF2-40B4-BE49-F238E27FC236}">
                <a16:creationId xmlns:a16="http://schemas.microsoft.com/office/drawing/2014/main" id="{A224FA53-053A-595E-19E3-FB0D6472718E}"/>
              </a:ext>
            </a:extLst>
          </p:cNvPr>
          <p:cNvSpPr/>
          <p:nvPr/>
        </p:nvSpPr>
        <p:spPr>
          <a:xfrm>
            <a:off x="8369059" y="4865099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35E2807-0A3C-2AF3-05B2-6A70881A06C0}"/>
              </a:ext>
            </a:extLst>
          </p:cNvPr>
          <p:cNvSpPr txBox="1"/>
          <p:nvPr/>
        </p:nvSpPr>
        <p:spPr>
          <a:xfrm>
            <a:off x="8886884" y="4865098"/>
            <a:ext cx="1013867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Measure</a:t>
            </a:r>
          </a:p>
        </p:txBody>
      </p:sp>
      <p:sp>
        <p:nvSpPr>
          <p:cNvPr id="119" name="Down Arrow 118">
            <a:extLst>
              <a:ext uri="{FF2B5EF4-FFF2-40B4-BE49-F238E27FC236}">
                <a16:creationId xmlns:a16="http://schemas.microsoft.com/office/drawing/2014/main" id="{B4D1C376-203A-45DA-16E0-40ACD67519C0}"/>
              </a:ext>
            </a:extLst>
          </p:cNvPr>
          <p:cNvSpPr/>
          <p:nvPr/>
        </p:nvSpPr>
        <p:spPr>
          <a:xfrm rot="10800000">
            <a:off x="6356644" y="4865098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09D9BEA-79A1-B8BF-0545-D6407536D2F3}"/>
              </a:ext>
            </a:extLst>
          </p:cNvPr>
          <p:cNvSpPr txBox="1"/>
          <p:nvPr/>
        </p:nvSpPr>
        <p:spPr>
          <a:xfrm>
            <a:off x="5753273" y="5314074"/>
            <a:ext cx="603370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Train</a:t>
            </a:r>
          </a:p>
        </p:txBody>
      </p:sp>
      <p:sp>
        <p:nvSpPr>
          <p:cNvPr id="122" name="Down Arrow 121">
            <a:extLst>
              <a:ext uri="{FF2B5EF4-FFF2-40B4-BE49-F238E27FC236}">
                <a16:creationId xmlns:a16="http://schemas.microsoft.com/office/drawing/2014/main" id="{2BEF1190-D855-28B4-E885-F01BAFE2726F}"/>
              </a:ext>
            </a:extLst>
          </p:cNvPr>
          <p:cNvSpPr/>
          <p:nvPr/>
        </p:nvSpPr>
        <p:spPr>
          <a:xfrm>
            <a:off x="8047736" y="3422465"/>
            <a:ext cx="190353" cy="242120"/>
          </a:xfrm>
          <a:prstGeom prst="downArrow">
            <a:avLst/>
          </a:prstGeom>
          <a:solidFill>
            <a:schemeClr val="tx1">
              <a:alpha val="4648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D20C788-496C-3103-0F1C-B792664918E7}"/>
              </a:ext>
            </a:extLst>
          </p:cNvPr>
          <p:cNvSpPr txBox="1"/>
          <p:nvPr/>
        </p:nvSpPr>
        <p:spPr>
          <a:xfrm>
            <a:off x="7235504" y="332725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alpha val="4957"/>
                  </a:schemeClr>
                </a:solidFill>
              </a:rPr>
              <a:t>Sample</a:t>
            </a:r>
          </a:p>
        </p:txBody>
      </p:sp>
      <p:sp>
        <p:nvSpPr>
          <p:cNvPr id="121" name="Folded Corner 120">
            <a:extLst>
              <a:ext uri="{FF2B5EF4-FFF2-40B4-BE49-F238E27FC236}">
                <a16:creationId xmlns:a16="http://schemas.microsoft.com/office/drawing/2014/main" id="{9E0305D7-488B-85B8-CDC6-13C8EA2AAC90}"/>
              </a:ext>
            </a:extLst>
          </p:cNvPr>
          <p:cNvSpPr/>
          <p:nvPr/>
        </p:nvSpPr>
        <p:spPr>
          <a:xfrm>
            <a:off x="8047736" y="387933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1</a:t>
            </a:r>
            <a:br>
              <a:rPr lang="en-US" dirty="0">
                <a:solidFill>
                  <a:schemeClr val="dk1">
                    <a:alpha val="4957"/>
                  </a:schemeClr>
                </a:solidFill>
              </a:rPr>
            </a:br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18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D84-35C2-11B4-F9F8-675A70F3C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Executive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5C341-82BB-D2B4-E4C2-0C501F1A90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Challenges posed by </a:t>
                </a:r>
                <a:r>
                  <a:rPr lang="en-US" u="sng" dirty="0"/>
                  <a:t>dynamic-shape</a:t>
                </a:r>
                <a:r>
                  <a:rPr lang="en-US" dirty="0"/>
                  <a:t> workloads: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dirty="0"/>
                  <a:t>Vendor Libraries: Hard to be Engineered for Efficiency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dirty="0"/>
                  <a:t>Existing Auto-Schedulers: Long Compilation Time (</a:t>
                </a:r>
                <a:r>
                  <a:rPr lang="en-US" b="1" dirty="0">
                    <a:solidFill>
                      <a:srgbClr val="FF0000"/>
                    </a:solidFill>
                  </a:rPr>
                  <a:t>days</a:t>
                </a:r>
                <a:r>
                  <a:rPr lang="en-US" dirty="0"/>
                  <a:t> for a single operator)</a:t>
                </a:r>
              </a:p>
              <a:p>
                <a:pPr>
                  <a:buClr>
                    <a:schemeClr val="tx1"/>
                  </a:buClr>
                  <a:buSzPct val="80000"/>
                </a:pPr>
                <a:r>
                  <a:rPr lang="en-US" sz="3500" b="1" dirty="0">
                    <a:latin typeface="Snell Roundhand Black" panose="02000603080000090004" pitchFamily="2" charset="77"/>
                  </a:rPr>
                  <a:t>DietC</a:t>
                </a:r>
                <a:r>
                  <a:rPr lang="en-US" b="1" dirty="0">
                    <a:latin typeface="Snell Roundhand Black" panose="02000603080000090004" pitchFamily="2" charset="77"/>
                  </a:rPr>
                  <a:t>ode</a:t>
                </a:r>
                <a:r>
                  <a:rPr lang="en-US" dirty="0"/>
                  <a:t> addresses the challenges with</a:t>
                </a:r>
              </a:p>
              <a:p>
                <a:pPr marL="457200" lvl="1" indent="0">
                  <a:buClr>
                    <a:schemeClr val="tx1"/>
                  </a:buClr>
                  <a:buSzPct val="120000"/>
                  <a:buNone/>
                </a:pPr>
                <a:r>
                  <a:rPr lang="en-US" sz="2000" dirty="0"/>
                  <a:t>①</a:t>
                </a:r>
                <a:r>
                  <a:rPr lang="en-US" dirty="0"/>
                  <a:t> shape-generic search space</a:t>
                </a:r>
                <a:br>
                  <a:rPr lang="en-US" dirty="0"/>
                </a:br>
                <a:r>
                  <a:rPr lang="en-US" sz="2000" dirty="0"/>
                  <a:t>②</a:t>
                </a:r>
                <a:r>
                  <a:rPr lang="en-US" dirty="0"/>
                  <a:t> micro-kernel-based cost model.</a:t>
                </a:r>
              </a:p>
              <a:p>
                <a:pPr>
                  <a:buClr>
                    <a:schemeClr val="tx1"/>
                  </a:buClr>
                  <a:buSzPct val="100000"/>
                </a:pPr>
                <a:r>
                  <a:rPr lang="en-US" dirty="0"/>
                  <a:t>Key Results:</a:t>
                </a:r>
              </a:p>
              <a:p>
                <a:pPr lvl="1">
                  <a:buClr>
                    <a:schemeClr val="tx1"/>
                  </a:buClr>
                  <a:buSzPct val="100000"/>
                </a:pPr>
                <a:r>
                  <a:rPr lang="en-US" dirty="0"/>
                  <a:t>Compilation Time: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𝟖𝟖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saving vs. Ansor.</a:t>
                </a:r>
              </a:p>
              <a:p>
                <a:pPr lvl="1">
                  <a:buClr>
                    <a:schemeClr val="tx1"/>
                  </a:buClr>
                  <a:buSzPct val="100000"/>
                </a:pPr>
                <a:r>
                  <a:rPr lang="en-US" dirty="0"/>
                  <a:t>Performance: Up to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𝟕𝟎</m:t>
                    </m:r>
                    <m:r>
                      <a:rPr lang="en-US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better vs. Ansor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vs. the vendor library on modern GPUs.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5C341-82BB-D2B4-E4C2-0C501F1A90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326" r="-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C42BF-30B3-0CC9-590F-731BBF9D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70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54DF0AA2-2FBF-A1B0-3E14-20CAD519F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F0000"/>
                </a:solidFill>
              </a:rPr>
              <a:t>Cannot</a:t>
            </a:r>
            <a:r>
              <a:rPr lang="en-US" dirty="0"/>
              <a:t> efficiently handle </a:t>
            </a:r>
            <a:r>
              <a:rPr lang="en-US" b="1" dirty="0"/>
              <a:t>dynamic-shape</a:t>
            </a:r>
            <a:r>
              <a:rPr lang="en-US" dirty="0"/>
              <a:t> operators, common in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altLang="zh-CN" dirty="0"/>
              <a:t>whose</a:t>
            </a:r>
            <a:r>
              <a:rPr lang="zh-CN" altLang="en-US" dirty="0"/>
              <a:t> </a:t>
            </a:r>
            <a:r>
              <a:rPr lang="en-US" altLang="zh-CN" dirty="0"/>
              <a:t>input</a:t>
            </a:r>
            <a:r>
              <a:rPr lang="zh-CN" altLang="en-US" dirty="0"/>
              <a:t> </a:t>
            </a:r>
            <a:r>
              <a:rPr lang="en-US" dirty="0"/>
              <a:t>sentences/audios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dynamic</a:t>
            </a:r>
            <a:r>
              <a:rPr lang="zh-CN" altLang="en-US" dirty="0"/>
              <a:t> </a:t>
            </a:r>
            <a:r>
              <a:rPr lang="en-US" altLang="zh-CN" dirty="0"/>
              <a:t>lengths</a:t>
            </a:r>
            <a:r>
              <a:rPr lang="en-US" dirty="0"/>
              <a:t>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C7A9A24-2E55-14C1-8510-75A5E9C19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89" y="2978671"/>
            <a:ext cx="42037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 from Dynamic-Shape Workloads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750C528-2ECE-7A24-BA68-301EDE1FA0E5}"/>
              </a:ext>
            </a:extLst>
          </p:cNvPr>
          <p:cNvSpPr txBox="1"/>
          <p:nvPr/>
        </p:nvSpPr>
        <p:spPr>
          <a:xfrm>
            <a:off x="6172200" y="6021512"/>
            <a:ext cx="27271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translate.google.com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github.com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/NVIDIA/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NeMo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J. Devlin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BERT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NAACL-HTL 2019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 A. Radford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GPT-2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2019</a:t>
            </a:r>
          </a:p>
        </p:txBody>
      </p:sp>
      <p:sp>
        <p:nvSpPr>
          <p:cNvPr id="66" name="Folded Corner 65">
            <a:extLst>
              <a:ext uri="{FF2B5EF4-FFF2-40B4-BE49-F238E27FC236}">
                <a16:creationId xmlns:a16="http://schemas.microsoft.com/office/drawing/2014/main" id="{044BB019-545F-3C85-00EC-D05E42DCA8AC}"/>
              </a:ext>
            </a:extLst>
          </p:cNvPr>
          <p:cNvSpPr/>
          <p:nvPr/>
        </p:nvSpPr>
        <p:spPr>
          <a:xfrm>
            <a:off x="8596376" y="3236336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1B01BA7-192C-F54F-18BF-4EC2A58DC028}"/>
              </a:ext>
            </a:extLst>
          </p:cNvPr>
          <p:cNvSpPr txBox="1"/>
          <p:nvPr/>
        </p:nvSpPr>
        <p:spPr>
          <a:xfrm>
            <a:off x="6075077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Operator</a:t>
            </a:r>
          </a:p>
        </p:txBody>
      </p:sp>
      <p:pic>
        <p:nvPicPr>
          <p:cNvPr id="68" name="Picture 18" descr="Programmer icon PNG and SVG Vector Free Download">
            <a:extLst>
              <a:ext uri="{FF2B5EF4-FFF2-40B4-BE49-F238E27FC236}">
                <a16:creationId xmlns:a16="http://schemas.microsoft.com/office/drawing/2014/main" id="{BD89EF83-A98F-F16E-B87C-08076E069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21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F1D320C-9A39-A175-A66B-9B9EAE9A747B}"/>
              </a:ext>
            </a:extLst>
          </p:cNvPr>
          <p:cNvCxnSpPr/>
          <p:nvPr/>
        </p:nvCxnSpPr>
        <p:spPr>
          <a:xfrm>
            <a:off x="4910567" y="2384611"/>
            <a:ext cx="7147859" cy="0"/>
          </a:xfrm>
          <a:prstGeom prst="line">
            <a:avLst/>
          </a:prstGeom>
          <a:ln w="76200">
            <a:solidFill>
              <a:schemeClr val="tx1">
                <a:alpha val="4694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0744294-AFA3-55AA-7181-A1412F8A67B3}"/>
              </a:ext>
            </a:extLst>
          </p:cNvPr>
          <p:cNvCxnSpPr/>
          <p:nvPr/>
        </p:nvCxnSpPr>
        <p:spPr>
          <a:xfrm>
            <a:off x="4910565" y="5289642"/>
            <a:ext cx="7147859" cy="0"/>
          </a:xfrm>
          <a:prstGeom prst="line">
            <a:avLst/>
          </a:prstGeom>
          <a:ln w="76200">
            <a:solidFill>
              <a:schemeClr val="tx1">
                <a:alpha val="5359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4402C53C-2EC1-7A7E-C83E-29BDC8D0199C}"/>
              </a:ext>
            </a:extLst>
          </p:cNvPr>
          <p:cNvSpPr txBox="1"/>
          <p:nvPr/>
        </p:nvSpPr>
        <p:spPr>
          <a:xfrm>
            <a:off x="7651945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Shape Description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07E6A61-ADD6-FD92-168F-D21809CC84B1}"/>
              </a:ext>
            </a:extLst>
          </p:cNvPr>
          <p:cNvSpPr txBox="1"/>
          <p:nvPr/>
        </p:nvSpPr>
        <p:spPr>
          <a:xfrm>
            <a:off x="10830340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Frontend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E10BAD5-36FE-6BC8-0714-006DA189B1E1}"/>
              </a:ext>
            </a:extLst>
          </p:cNvPr>
          <p:cNvSpPr txBox="1"/>
          <p:nvPr/>
        </p:nvSpPr>
        <p:spPr>
          <a:xfrm>
            <a:off x="10013386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Auto-Scheduler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C25DE5-5A9E-F95E-1F88-FC0767AB2CB0}"/>
              </a:ext>
            </a:extLst>
          </p:cNvPr>
          <p:cNvSpPr txBox="1"/>
          <p:nvPr/>
        </p:nvSpPr>
        <p:spPr>
          <a:xfrm>
            <a:off x="10737494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Hardware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A11E3BE-AD1C-B125-4DBA-4390DFA7A694}"/>
              </a:ext>
            </a:extLst>
          </p:cNvPr>
          <p:cNvSpPr txBox="1"/>
          <p:nvPr/>
        </p:nvSpPr>
        <p:spPr>
          <a:xfrm>
            <a:off x="6072898" y="2882657"/>
            <a:ext cx="359055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alpha val="4876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Shape-Dependent Search Space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C9A3AC4-E41A-B6A1-E120-8C9098938838}"/>
              </a:ext>
            </a:extLst>
          </p:cNvPr>
          <p:cNvCxnSpPr>
            <a:cxnSpLocks/>
          </p:cNvCxnSpPr>
          <p:nvPr/>
        </p:nvCxnSpPr>
        <p:spPr>
          <a:xfrm>
            <a:off x="6613378" y="2199973"/>
            <a:ext cx="4356" cy="682684"/>
          </a:xfrm>
          <a:prstGeom prst="straightConnector1">
            <a:avLst/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46FC4740-BC0B-3B67-83A3-F7FD5354FC01}"/>
              </a:ext>
            </a:extLst>
          </p:cNvPr>
          <p:cNvCxnSpPr>
            <a:cxnSpLocks/>
            <a:stCxn id="71" idx="2"/>
          </p:cNvCxnSpPr>
          <p:nvPr/>
        </p:nvCxnSpPr>
        <p:spPr>
          <a:xfrm rot="5400000">
            <a:off x="7435255" y="1372998"/>
            <a:ext cx="366057" cy="2019377"/>
          </a:xfrm>
          <a:prstGeom prst="bentConnector2">
            <a:avLst/>
          </a:prstGeom>
          <a:ln w="28575">
            <a:solidFill>
              <a:schemeClr val="tx1">
                <a:alpha val="5359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6375A2E7-ED45-7284-FF8F-9F543DD1C8FC}"/>
              </a:ext>
            </a:extLst>
          </p:cNvPr>
          <p:cNvSpPr txBox="1"/>
          <p:nvPr/>
        </p:nvSpPr>
        <p:spPr>
          <a:xfrm>
            <a:off x="5486729" y="4064525"/>
            <a:ext cx="2257654" cy="783193"/>
          </a:xfrm>
          <a:prstGeom prst="roundRect">
            <a:avLst/>
          </a:prstGeom>
          <a:noFill/>
          <a:ln w="19050">
            <a:solidFill>
              <a:schemeClr val="tx1">
                <a:alpha val="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Complete-Program</a:t>
            </a:r>
            <a:br>
              <a:rPr lang="en-US" sz="2000" b="1" dirty="0">
                <a:solidFill>
                  <a:schemeClr val="tx1">
                    <a:alpha val="4957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Cost Model</a:t>
            </a:r>
          </a:p>
        </p:txBody>
      </p:sp>
      <p:cxnSp>
        <p:nvCxnSpPr>
          <p:cNvPr id="79" name="Elbow Connector 78">
            <a:extLst>
              <a:ext uri="{FF2B5EF4-FFF2-40B4-BE49-F238E27FC236}">
                <a16:creationId xmlns:a16="http://schemas.microsoft.com/office/drawing/2014/main" id="{AC745389-49BB-13CE-4A6A-E6B1C3FBF3E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41524" y="3696713"/>
            <a:ext cx="742266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olded Corner 79">
            <a:extLst>
              <a:ext uri="{FF2B5EF4-FFF2-40B4-BE49-F238E27FC236}">
                <a16:creationId xmlns:a16="http://schemas.microsoft.com/office/drawing/2014/main" id="{865C5BAF-BE4E-BFE3-5FB7-9F671D7AEBDD}"/>
              </a:ext>
            </a:extLst>
          </p:cNvPr>
          <p:cNvSpPr/>
          <p:nvPr/>
        </p:nvSpPr>
        <p:spPr>
          <a:xfrm>
            <a:off x="8322056" y="355929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2 </a:t>
            </a:r>
          </a:p>
        </p:txBody>
      </p:sp>
      <p:pic>
        <p:nvPicPr>
          <p:cNvPr id="81" name="Picture 4" descr="The Dot-Dot-Dot | Automation Panda">
            <a:extLst>
              <a:ext uri="{FF2B5EF4-FFF2-40B4-BE49-F238E27FC236}">
                <a16:creationId xmlns:a16="http://schemas.microsoft.com/office/drawing/2014/main" id="{B22E0B57-C763-0213-D772-94CB7AE2F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60" y="3337916"/>
            <a:ext cx="613135" cy="1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Graphic 81" descr="Compass">
            <a:extLst>
              <a:ext uri="{FF2B5EF4-FFF2-40B4-BE49-F238E27FC236}">
                <a16:creationId xmlns:a16="http://schemas.microsoft.com/office/drawing/2014/main" id="{25551494-424F-006E-33B4-DCB7C72390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0741" y="3346241"/>
            <a:ext cx="700946" cy="700946"/>
          </a:xfrm>
          <a:prstGeom prst="rect">
            <a:avLst/>
          </a:prstGeom>
        </p:spPr>
      </p:pic>
      <p:sp>
        <p:nvSpPr>
          <p:cNvPr id="83" name="Down Arrow 82">
            <a:extLst>
              <a:ext uri="{FF2B5EF4-FFF2-40B4-BE49-F238E27FC236}">
                <a16:creationId xmlns:a16="http://schemas.microsoft.com/office/drawing/2014/main" id="{71DE0125-622A-A29C-1D05-FB22832F7C23}"/>
              </a:ext>
            </a:extLst>
          </p:cNvPr>
          <p:cNvSpPr/>
          <p:nvPr/>
        </p:nvSpPr>
        <p:spPr>
          <a:xfrm>
            <a:off x="8369059" y="4865099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BF9107B-6149-A2F3-C007-7F864F166011}"/>
              </a:ext>
            </a:extLst>
          </p:cNvPr>
          <p:cNvSpPr txBox="1"/>
          <p:nvPr/>
        </p:nvSpPr>
        <p:spPr>
          <a:xfrm>
            <a:off x="8886884" y="4865098"/>
            <a:ext cx="1013867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Measure</a:t>
            </a:r>
          </a:p>
        </p:txBody>
      </p:sp>
      <p:sp>
        <p:nvSpPr>
          <p:cNvPr id="85" name="Down Arrow 84">
            <a:extLst>
              <a:ext uri="{FF2B5EF4-FFF2-40B4-BE49-F238E27FC236}">
                <a16:creationId xmlns:a16="http://schemas.microsoft.com/office/drawing/2014/main" id="{5DD30AD0-EE00-F2CC-2C18-6286265221E1}"/>
              </a:ext>
            </a:extLst>
          </p:cNvPr>
          <p:cNvSpPr/>
          <p:nvPr/>
        </p:nvSpPr>
        <p:spPr>
          <a:xfrm rot="10800000">
            <a:off x="6356644" y="4865098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2A2EFEE-8730-7312-69BD-66E9611065DC}"/>
              </a:ext>
            </a:extLst>
          </p:cNvPr>
          <p:cNvSpPr txBox="1"/>
          <p:nvPr/>
        </p:nvSpPr>
        <p:spPr>
          <a:xfrm>
            <a:off x="5753273" y="5314074"/>
            <a:ext cx="603370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Train</a:t>
            </a:r>
          </a:p>
        </p:txBody>
      </p:sp>
      <p:sp>
        <p:nvSpPr>
          <p:cNvPr id="87" name="Down Arrow 86">
            <a:extLst>
              <a:ext uri="{FF2B5EF4-FFF2-40B4-BE49-F238E27FC236}">
                <a16:creationId xmlns:a16="http://schemas.microsoft.com/office/drawing/2014/main" id="{15DA4A8A-9FCC-B2B6-7691-7438374183F4}"/>
              </a:ext>
            </a:extLst>
          </p:cNvPr>
          <p:cNvSpPr/>
          <p:nvPr/>
        </p:nvSpPr>
        <p:spPr>
          <a:xfrm>
            <a:off x="8047736" y="3422465"/>
            <a:ext cx="190353" cy="242120"/>
          </a:xfrm>
          <a:prstGeom prst="downArrow">
            <a:avLst/>
          </a:prstGeom>
          <a:solidFill>
            <a:schemeClr val="tx1">
              <a:alpha val="4648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5D10DA8-CECB-E99F-1AF4-E40EF3A71922}"/>
              </a:ext>
            </a:extLst>
          </p:cNvPr>
          <p:cNvSpPr txBox="1"/>
          <p:nvPr/>
        </p:nvSpPr>
        <p:spPr>
          <a:xfrm>
            <a:off x="7235504" y="332725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alpha val="4957"/>
                  </a:schemeClr>
                </a:solidFill>
              </a:rPr>
              <a:t>Sample</a:t>
            </a:r>
          </a:p>
        </p:txBody>
      </p:sp>
      <p:sp>
        <p:nvSpPr>
          <p:cNvPr id="89" name="Folded Corner 88">
            <a:extLst>
              <a:ext uri="{FF2B5EF4-FFF2-40B4-BE49-F238E27FC236}">
                <a16:creationId xmlns:a16="http://schemas.microsoft.com/office/drawing/2014/main" id="{1108A818-03BF-9BCA-2DCF-B0749992745E}"/>
              </a:ext>
            </a:extLst>
          </p:cNvPr>
          <p:cNvSpPr/>
          <p:nvPr/>
        </p:nvSpPr>
        <p:spPr>
          <a:xfrm>
            <a:off x="8047736" y="387933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1</a:t>
            </a:r>
            <a:br>
              <a:rPr lang="en-US" dirty="0">
                <a:solidFill>
                  <a:schemeClr val="dk1">
                    <a:alpha val="4957"/>
                  </a:schemeClr>
                </a:solidFill>
              </a:rPr>
            </a:br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0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 from Dynamic-Shape Workloads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54DF0AA2-2FBF-A1B0-3E14-20CAD519F5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F0000"/>
                </a:solidFill>
              </a:rPr>
              <a:t>Cannot</a:t>
            </a:r>
            <a:r>
              <a:rPr lang="en-US" dirty="0"/>
              <a:t> efficiently handle </a:t>
            </a:r>
            <a:r>
              <a:rPr lang="en-US" b="1" dirty="0"/>
              <a:t>dynamic-shape</a:t>
            </a:r>
            <a:r>
              <a:rPr lang="en-US" dirty="0"/>
              <a:t> operators, </a:t>
            </a:r>
            <a:br>
              <a:rPr lang="en-US" dirty="0"/>
            </a:br>
            <a:r>
              <a:rPr lang="en-US" dirty="0"/>
              <a:t>due to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Humongous Search Space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Inaccurate Performance Prediction</a:t>
            </a:r>
          </a:p>
          <a:p>
            <a:pPr>
              <a:buClr>
                <a:schemeClr val="tx1"/>
              </a:buClr>
            </a:pPr>
            <a:r>
              <a:rPr lang="en-US" b="1" dirty="0">
                <a:latin typeface="Snell Roundhand Black" panose="02000603080000090004" pitchFamily="2" charset="77"/>
              </a:rPr>
              <a:t>DietCode</a:t>
            </a:r>
            <a:r>
              <a:rPr lang="en-US" dirty="0"/>
              <a:t>’s Key Ideas: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Shape-Generic Search Space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Micro-Kernel-based </a:t>
            </a:r>
            <a:br>
              <a:rPr lang="en-US" dirty="0"/>
            </a:br>
            <a:r>
              <a:rPr lang="en-US" dirty="0"/>
              <a:t>Cost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64" name="Folded Corner 63">
            <a:extLst>
              <a:ext uri="{FF2B5EF4-FFF2-40B4-BE49-F238E27FC236}">
                <a16:creationId xmlns:a16="http://schemas.microsoft.com/office/drawing/2014/main" id="{0496A858-5FA0-631B-17FD-B095B83D9302}"/>
              </a:ext>
            </a:extLst>
          </p:cNvPr>
          <p:cNvSpPr/>
          <p:nvPr/>
        </p:nvSpPr>
        <p:spPr>
          <a:xfrm>
            <a:off x="8596376" y="3236336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6B7CBE9-299A-2F51-660A-C539D25F6E51}"/>
              </a:ext>
            </a:extLst>
          </p:cNvPr>
          <p:cNvSpPr txBox="1"/>
          <p:nvPr/>
        </p:nvSpPr>
        <p:spPr>
          <a:xfrm>
            <a:off x="6075077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Operator</a:t>
            </a:r>
          </a:p>
        </p:txBody>
      </p:sp>
      <p:pic>
        <p:nvPicPr>
          <p:cNvPr id="66" name="Picture 18" descr="Programmer icon PNG and SVG Vector Free Download">
            <a:extLst>
              <a:ext uri="{FF2B5EF4-FFF2-40B4-BE49-F238E27FC236}">
                <a16:creationId xmlns:a16="http://schemas.microsoft.com/office/drawing/2014/main" id="{98F9F962-43B0-DFD3-F17B-D0807BA8A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21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2297306-A12F-9D48-7439-F2FF5124045E}"/>
              </a:ext>
            </a:extLst>
          </p:cNvPr>
          <p:cNvCxnSpPr/>
          <p:nvPr/>
        </p:nvCxnSpPr>
        <p:spPr>
          <a:xfrm>
            <a:off x="4910567" y="2384611"/>
            <a:ext cx="7147859" cy="0"/>
          </a:xfrm>
          <a:prstGeom prst="line">
            <a:avLst/>
          </a:prstGeom>
          <a:ln w="76200">
            <a:solidFill>
              <a:schemeClr val="tx1">
                <a:alpha val="4694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A8F8407-C94A-70E5-EB9E-D4FAC999BA06}"/>
              </a:ext>
            </a:extLst>
          </p:cNvPr>
          <p:cNvCxnSpPr/>
          <p:nvPr/>
        </p:nvCxnSpPr>
        <p:spPr>
          <a:xfrm>
            <a:off x="4910565" y="5289642"/>
            <a:ext cx="7147859" cy="0"/>
          </a:xfrm>
          <a:prstGeom prst="line">
            <a:avLst/>
          </a:prstGeom>
          <a:ln w="76200">
            <a:solidFill>
              <a:schemeClr val="tx1">
                <a:alpha val="5359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6226332-72E2-3AF9-12E0-C00E6F6826A7}"/>
              </a:ext>
            </a:extLst>
          </p:cNvPr>
          <p:cNvSpPr txBox="1"/>
          <p:nvPr/>
        </p:nvSpPr>
        <p:spPr>
          <a:xfrm>
            <a:off x="7651945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Shape Description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8F7B0A7-B15C-98B7-FD3F-C5AE61507AE2}"/>
              </a:ext>
            </a:extLst>
          </p:cNvPr>
          <p:cNvSpPr txBox="1"/>
          <p:nvPr/>
        </p:nvSpPr>
        <p:spPr>
          <a:xfrm>
            <a:off x="10830340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Frontend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BD7A2E3-5F59-B70A-C0A1-498B69467CB1}"/>
              </a:ext>
            </a:extLst>
          </p:cNvPr>
          <p:cNvSpPr txBox="1"/>
          <p:nvPr/>
        </p:nvSpPr>
        <p:spPr>
          <a:xfrm>
            <a:off x="10013386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Auto-Scheduler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89B97A4-9484-9AC2-B2D3-E31B2153EF8C}"/>
              </a:ext>
            </a:extLst>
          </p:cNvPr>
          <p:cNvSpPr txBox="1"/>
          <p:nvPr/>
        </p:nvSpPr>
        <p:spPr>
          <a:xfrm>
            <a:off x="10737494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Hardware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48930C-816A-FE19-F11E-2F02F6DE0541}"/>
              </a:ext>
            </a:extLst>
          </p:cNvPr>
          <p:cNvSpPr txBox="1"/>
          <p:nvPr/>
        </p:nvSpPr>
        <p:spPr>
          <a:xfrm>
            <a:off x="6072898" y="2882657"/>
            <a:ext cx="359055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alpha val="4876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Shape-Dependent Search Space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D2226FB-CC40-A203-C05B-280D977A8BE0}"/>
              </a:ext>
            </a:extLst>
          </p:cNvPr>
          <p:cNvCxnSpPr>
            <a:cxnSpLocks/>
          </p:cNvCxnSpPr>
          <p:nvPr/>
        </p:nvCxnSpPr>
        <p:spPr>
          <a:xfrm>
            <a:off x="6613378" y="2199973"/>
            <a:ext cx="4356" cy="682684"/>
          </a:xfrm>
          <a:prstGeom prst="straightConnector1">
            <a:avLst/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9B2B234A-74D8-D3AE-729A-FDE850A27C3C}"/>
              </a:ext>
            </a:extLst>
          </p:cNvPr>
          <p:cNvCxnSpPr>
            <a:cxnSpLocks/>
            <a:stCxn id="69" idx="2"/>
          </p:cNvCxnSpPr>
          <p:nvPr/>
        </p:nvCxnSpPr>
        <p:spPr>
          <a:xfrm rot="5400000">
            <a:off x="7435255" y="1372998"/>
            <a:ext cx="366057" cy="2019377"/>
          </a:xfrm>
          <a:prstGeom prst="bentConnector2">
            <a:avLst/>
          </a:prstGeom>
          <a:ln w="28575">
            <a:solidFill>
              <a:schemeClr val="tx1">
                <a:alpha val="5359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B58BF7BF-7786-41F5-8743-71AD613D31FE}"/>
              </a:ext>
            </a:extLst>
          </p:cNvPr>
          <p:cNvSpPr txBox="1"/>
          <p:nvPr/>
        </p:nvSpPr>
        <p:spPr>
          <a:xfrm>
            <a:off x="5486729" y="4064525"/>
            <a:ext cx="2257654" cy="783193"/>
          </a:xfrm>
          <a:prstGeom prst="roundRect">
            <a:avLst/>
          </a:prstGeom>
          <a:noFill/>
          <a:ln w="19050">
            <a:solidFill>
              <a:schemeClr val="tx1">
                <a:alpha val="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Complete-Program</a:t>
            </a:r>
            <a:br>
              <a:rPr lang="en-US" sz="2000" b="1" dirty="0">
                <a:solidFill>
                  <a:schemeClr val="tx1">
                    <a:alpha val="4957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Cost Model</a:t>
            </a:r>
          </a:p>
        </p:txBody>
      </p: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CCA57394-C8AE-C9F1-A671-ED58673BA4F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41524" y="3696713"/>
            <a:ext cx="742266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olded Corner 77">
            <a:extLst>
              <a:ext uri="{FF2B5EF4-FFF2-40B4-BE49-F238E27FC236}">
                <a16:creationId xmlns:a16="http://schemas.microsoft.com/office/drawing/2014/main" id="{FF9E1D8A-423F-085B-1FDB-46A0B0D3AD9B}"/>
              </a:ext>
            </a:extLst>
          </p:cNvPr>
          <p:cNvSpPr/>
          <p:nvPr/>
        </p:nvSpPr>
        <p:spPr>
          <a:xfrm>
            <a:off x="8322056" y="355929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2 </a:t>
            </a:r>
          </a:p>
        </p:txBody>
      </p:sp>
      <p:pic>
        <p:nvPicPr>
          <p:cNvPr id="79" name="Picture 4" descr="The Dot-Dot-Dot | Automation Panda">
            <a:extLst>
              <a:ext uri="{FF2B5EF4-FFF2-40B4-BE49-F238E27FC236}">
                <a16:creationId xmlns:a16="http://schemas.microsoft.com/office/drawing/2014/main" id="{B6A46841-5F40-A530-8A55-E007F39C5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60" y="3337916"/>
            <a:ext cx="613135" cy="1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raphic 79" descr="Compass">
            <a:extLst>
              <a:ext uri="{FF2B5EF4-FFF2-40B4-BE49-F238E27FC236}">
                <a16:creationId xmlns:a16="http://schemas.microsoft.com/office/drawing/2014/main" id="{2623CC5E-68E0-2676-99B0-2FAB5BA42B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0741" y="3346241"/>
            <a:ext cx="700946" cy="700946"/>
          </a:xfrm>
          <a:prstGeom prst="rect">
            <a:avLst/>
          </a:prstGeom>
        </p:spPr>
      </p:pic>
      <p:sp>
        <p:nvSpPr>
          <p:cNvPr id="81" name="Down Arrow 80">
            <a:extLst>
              <a:ext uri="{FF2B5EF4-FFF2-40B4-BE49-F238E27FC236}">
                <a16:creationId xmlns:a16="http://schemas.microsoft.com/office/drawing/2014/main" id="{4832CCBA-292F-FF0B-1874-E5CB3D5345D9}"/>
              </a:ext>
            </a:extLst>
          </p:cNvPr>
          <p:cNvSpPr/>
          <p:nvPr/>
        </p:nvSpPr>
        <p:spPr>
          <a:xfrm>
            <a:off x="8369059" y="4865099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8C73AA1-2283-ADAB-4D5F-1739EE7CBFAF}"/>
              </a:ext>
            </a:extLst>
          </p:cNvPr>
          <p:cNvSpPr txBox="1"/>
          <p:nvPr/>
        </p:nvSpPr>
        <p:spPr>
          <a:xfrm>
            <a:off x="8886884" y="4865098"/>
            <a:ext cx="1013867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Measure</a:t>
            </a:r>
          </a:p>
        </p:txBody>
      </p:sp>
      <p:sp>
        <p:nvSpPr>
          <p:cNvPr id="83" name="Down Arrow 82">
            <a:extLst>
              <a:ext uri="{FF2B5EF4-FFF2-40B4-BE49-F238E27FC236}">
                <a16:creationId xmlns:a16="http://schemas.microsoft.com/office/drawing/2014/main" id="{2B21604C-EDA8-1F64-0813-B74B8FBE14E0}"/>
              </a:ext>
            </a:extLst>
          </p:cNvPr>
          <p:cNvSpPr/>
          <p:nvPr/>
        </p:nvSpPr>
        <p:spPr>
          <a:xfrm rot="10800000">
            <a:off x="6356644" y="4865098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38C77C4-5E9E-75A4-AC4F-E04C22CB33C1}"/>
              </a:ext>
            </a:extLst>
          </p:cNvPr>
          <p:cNvSpPr txBox="1"/>
          <p:nvPr/>
        </p:nvSpPr>
        <p:spPr>
          <a:xfrm>
            <a:off x="5753273" y="5314074"/>
            <a:ext cx="603370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Train</a:t>
            </a:r>
          </a:p>
        </p:txBody>
      </p:sp>
      <p:sp>
        <p:nvSpPr>
          <p:cNvPr id="85" name="Down Arrow 84">
            <a:extLst>
              <a:ext uri="{FF2B5EF4-FFF2-40B4-BE49-F238E27FC236}">
                <a16:creationId xmlns:a16="http://schemas.microsoft.com/office/drawing/2014/main" id="{C2A9CBBB-A2CF-9351-40E5-EF6F35518B09}"/>
              </a:ext>
            </a:extLst>
          </p:cNvPr>
          <p:cNvSpPr/>
          <p:nvPr/>
        </p:nvSpPr>
        <p:spPr>
          <a:xfrm>
            <a:off x="8047736" y="3422465"/>
            <a:ext cx="190353" cy="242120"/>
          </a:xfrm>
          <a:prstGeom prst="downArrow">
            <a:avLst/>
          </a:prstGeom>
          <a:solidFill>
            <a:schemeClr val="tx1">
              <a:alpha val="4648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1BFF56E-AD47-51E7-8814-37075ECD976F}"/>
              </a:ext>
            </a:extLst>
          </p:cNvPr>
          <p:cNvSpPr txBox="1"/>
          <p:nvPr/>
        </p:nvSpPr>
        <p:spPr>
          <a:xfrm>
            <a:off x="7235504" y="332725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alpha val="4957"/>
                  </a:schemeClr>
                </a:solidFill>
              </a:rPr>
              <a:t>Sample</a:t>
            </a:r>
          </a:p>
        </p:txBody>
      </p:sp>
      <p:sp>
        <p:nvSpPr>
          <p:cNvPr id="87" name="Folded Corner 86">
            <a:extLst>
              <a:ext uri="{FF2B5EF4-FFF2-40B4-BE49-F238E27FC236}">
                <a16:creationId xmlns:a16="http://schemas.microsoft.com/office/drawing/2014/main" id="{08A1E97C-B1B4-278A-8D30-B8AF7B4B372E}"/>
              </a:ext>
            </a:extLst>
          </p:cNvPr>
          <p:cNvSpPr/>
          <p:nvPr/>
        </p:nvSpPr>
        <p:spPr>
          <a:xfrm>
            <a:off x="8047736" y="387933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1</a:t>
            </a:r>
            <a:br>
              <a:rPr lang="en-US" dirty="0">
                <a:solidFill>
                  <a:schemeClr val="dk1">
                    <a:alpha val="4957"/>
                  </a:schemeClr>
                </a:solidFill>
              </a:rPr>
            </a:br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95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 #1. </a:t>
            </a:r>
            <a:r>
              <a:rPr lang="en-US" dirty="0"/>
              <a:t>Humongous</a:t>
            </a:r>
            <a:r>
              <a:rPr lang="en-US" altLang="zh-CN" dirty="0"/>
              <a:t> Search Space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54DF0AA2-2FBF-A1B0-3E14-20CAD519F5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F0000"/>
                </a:solidFill>
              </a:rPr>
              <a:t>Hard</a:t>
            </a:r>
            <a:r>
              <a:rPr lang="en-US" dirty="0"/>
              <a:t> to share search </a:t>
            </a:r>
            <a:br>
              <a:rPr lang="en-US" dirty="0"/>
            </a:br>
            <a:r>
              <a:rPr lang="en-US" dirty="0"/>
              <a:t>space between operators</a:t>
            </a:r>
            <a:br>
              <a:rPr lang="en-US" dirty="0"/>
            </a:br>
            <a:r>
              <a:rPr lang="en-US" dirty="0"/>
              <a:t>of different shapes.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68" name="Folded Corner 67">
            <a:extLst>
              <a:ext uri="{FF2B5EF4-FFF2-40B4-BE49-F238E27FC236}">
                <a16:creationId xmlns:a16="http://schemas.microsoft.com/office/drawing/2014/main" id="{5F880C00-4E47-6062-2FED-C8F08F014E2B}"/>
              </a:ext>
            </a:extLst>
          </p:cNvPr>
          <p:cNvSpPr/>
          <p:nvPr/>
        </p:nvSpPr>
        <p:spPr>
          <a:xfrm>
            <a:off x="8596376" y="3236336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CAA2068-7389-AD80-F6E3-DC75921C28E4}"/>
              </a:ext>
            </a:extLst>
          </p:cNvPr>
          <p:cNvSpPr txBox="1"/>
          <p:nvPr/>
        </p:nvSpPr>
        <p:spPr>
          <a:xfrm>
            <a:off x="6075077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Operator</a:t>
            </a:r>
          </a:p>
        </p:txBody>
      </p:sp>
      <p:pic>
        <p:nvPicPr>
          <p:cNvPr id="70" name="Picture 18" descr="Programmer icon PNG and SVG Vector Free Download">
            <a:extLst>
              <a:ext uri="{FF2B5EF4-FFF2-40B4-BE49-F238E27FC236}">
                <a16:creationId xmlns:a16="http://schemas.microsoft.com/office/drawing/2014/main" id="{EB97621D-AB38-2EB5-F1B0-78DB67B8F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21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945B370-33F7-C2C9-F98D-D692015DB90B}"/>
              </a:ext>
            </a:extLst>
          </p:cNvPr>
          <p:cNvCxnSpPr/>
          <p:nvPr/>
        </p:nvCxnSpPr>
        <p:spPr>
          <a:xfrm>
            <a:off x="4910567" y="2384611"/>
            <a:ext cx="7147859" cy="0"/>
          </a:xfrm>
          <a:prstGeom prst="line">
            <a:avLst/>
          </a:prstGeom>
          <a:ln w="76200">
            <a:solidFill>
              <a:schemeClr val="tx1">
                <a:alpha val="4694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DCE7541-38BF-6562-16FF-7B2693F0D31F}"/>
              </a:ext>
            </a:extLst>
          </p:cNvPr>
          <p:cNvCxnSpPr/>
          <p:nvPr/>
        </p:nvCxnSpPr>
        <p:spPr>
          <a:xfrm>
            <a:off x="4910565" y="5289642"/>
            <a:ext cx="7147859" cy="0"/>
          </a:xfrm>
          <a:prstGeom prst="line">
            <a:avLst/>
          </a:prstGeom>
          <a:ln w="76200">
            <a:solidFill>
              <a:schemeClr val="tx1">
                <a:alpha val="5359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084F010F-01DB-8873-64A2-8EEDEF5EF161}"/>
              </a:ext>
            </a:extLst>
          </p:cNvPr>
          <p:cNvSpPr txBox="1"/>
          <p:nvPr/>
        </p:nvSpPr>
        <p:spPr>
          <a:xfrm>
            <a:off x="7651945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Shape Description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76428E7-B2ED-05A2-91CB-850577BE35E8}"/>
              </a:ext>
            </a:extLst>
          </p:cNvPr>
          <p:cNvSpPr txBox="1"/>
          <p:nvPr/>
        </p:nvSpPr>
        <p:spPr>
          <a:xfrm>
            <a:off x="10830340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Frontend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51F5C15-3653-460B-759A-7C7B1318E897}"/>
              </a:ext>
            </a:extLst>
          </p:cNvPr>
          <p:cNvSpPr txBox="1"/>
          <p:nvPr/>
        </p:nvSpPr>
        <p:spPr>
          <a:xfrm>
            <a:off x="10013386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Auto-Scheduler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5FF187C-7688-1B04-2856-9D68BE76DB5B}"/>
              </a:ext>
            </a:extLst>
          </p:cNvPr>
          <p:cNvSpPr txBox="1"/>
          <p:nvPr/>
        </p:nvSpPr>
        <p:spPr>
          <a:xfrm>
            <a:off x="10737494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Hardware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A6A41EB-5871-27E4-015D-C93C38ADCC60}"/>
              </a:ext>
            </a:extLst>
          </p:cNvPr>
          <p:cNvSpPr txBox="1"/>
          <p:nvPr/>
        </p:nvSpPr>
        <p:spPr>
          <a:xfrm>
            <a:off x="6072898" y="2882657"/>
            <a:ext cx="359055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Shape-Dependent</a:t>
            </a:r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 </a:t>
            </a:r>
            <a:r>
              <a:rPr lang="en-US" sz="2000" b="1" dirty="0"/>
              <a:t>Search Space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DAC08E1-2C8F-1254-C3BF-87950954D7B3}"/>
              </a:ext>
            </a:extLst>
          </p:cNvPr>
          <p:cNvCxnSpPr>
            <a:cxnSpLocks/>
          </p:cNvCxnSpPr>
          <p:nvPr/>
        </p:nvCxnSpPr>
        <p:spPr>
          <a:xfrm>
            <a:off x="6613378" y="2199973"/>
            <a:ext cx="4356" cy="682684"/>
          </a:xfrm>
          <a:prstGeom prst="straightConnector1">
            <a:avLst/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>
            <a:extLst>
              <a:ext uri="{FF2B5EF4-FFF2-40B4-BE49-F238E27FC236}">
                <a16:creationId xmlns:a16="http://schemas.microsoft.com/office/drawing/2014/main" id="{98A74DE6-2870-F8F5-8C3F-E911E0DEFA09}"/>
              </a:ext>
            </a:extLst>
          </p:cNvPr>
          <p:cNvCxnSpPr>
            <a:cxnSpLocks/>
            <a:stCxn id="73" idx="2"/>
          </p:cNvCxnSpPr>
          <p:nvPr/>
        </p:nvCxnSpPr>
        <p:spPr>
          <a:xfrm rot="5400000">
            <a:off x="7435255" y="1372998"/>
            <a:ext cx="366057" cy="2019377"/>
          </a:xfrm>
          <a:prstGeom prst="bentConnector2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71C7517D-EDEC-A204-4D30-531A51B7F499}"/>
              </a:ext>
            </a:extLst>
          </p:cNvPr>
          <p:cNvSpPr txBox="1"/>
          <p:nvPr/>
        </p:nvSpPr>
        <p:spPr>
          <a:xfrm>
            <a:off x="5486729" y="4064525"/>
            <a:ext cx="2257654" cy="783193"/>
          </a:xfrm>
          <a:prstGeom prst="roundRect">
            <a:avLst/>
          </a:prstGeom>
          <a:noFill/>
          <a:ln w="19050">
            <a:solidFill>
              <a:schemeClr val="tx1">
                <a:alpha val="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Complete-Program</a:t>
            </a:r>
            <a:br>
              <a:rPr lang="en-US" sz="2000" b="1" dirty="0">
                <a:solidFill>
                  <a:schemeClr val="tx1">
                    <a:alpha val="4957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Cost Model</a:t>
            </a:r>
          </a:p>
        </p:txBody>
      </p: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707080F7-3EC8-9E56-7019-B026D38F7B5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41524" y="3696713"/>
            <a:ext cx="742266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Folded Corner 81">
            <a:extLst>
              <a:ext uri="{FF2B5EF4-FFF2-40B4-BE49-F238E27FC236}">
                <a16:creationId xmlns:a16="http://schemas.microsoft.com/office/drawing/2014/main" id="{9A2130FA-3AAF-6B7A-6DF3-86A46FF8C5A2}"/>
              </a:ext>
            </a:extLst>
          </p:cNvPr>
          <p:cNvSpPr/>
          <p:nvPr/>
        </p:nvSpPr>
        <p:spPr>
          <a:xfrm>
            <a:off x="8322056" y="355929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2 </a:t>
            </a:r>
          </a:p>
        </p:txBody>
      </p:sp>
      <p:pic>
        <p:nvPicPr>
          <p:cNvPr id="83" name="Picture 4" descr="The Dot-Dot-Dot | Automation Panda">
            <a:extLst>
              <a:ext uri="{FF2B5EF4-FFF2-40B4-BE49-F238E27FC236}">
                <a16:creationId xmlns:a16="http://schemas.microsoft.com/office/drawing/2014/main" id="{EBEDBD7D-AF83-6800-3B6A-B1CBC7953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60" y="3337916"/>
            <a:ext cx="613135" cy="1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Graphic 83" descr="Compass">
            <a:extLst>
              <a:ext uri="{FF2B5EF4-FFF2-40B4-BE49-F238E27FC236}">
                <a16:creationId xmlns:a16="http://schemas.microsoft.com/office/drawing/2014/main" id="{46D5FE0D-8DC3-0900-AEEC-C558AF8368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0741" y="3346241"/>
            <a:ext cx="700946" cy="700946"/>
          </a:xfrm>
          <a:prstGeom prst="rect">
            <a:avLst/>
          </a:prstGeom>
        </p:spPr>
      </p:pic>
      <p:sp>
        <p:nvSpPr>
          <p:cNvPr id="85" name="Down Arrow 84">
            <a:extLst>
              <a:ext uri="{FF2B5EF4-FFF2-40B4-BE49-F238E27FC236}">
                <a16:creationId xmlns:a16="http://schemas.microsoft.com/office/drawing/2014/main" id="{2CBCC666-6BD8-6D7B-F41B-014A5D5D45C6}"/>
              </a:ext>
            </a:extLst>
          </p:cNvPr>
          <p:cNvSpPr/>
          <p:nvPr/>
        </p:nvSpPr>
        <p:spPr>
          <a:xfrm>
            <a:off x="8369059" y="4865099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95C8130-D42D-5D91-4865-C49AE68403CE}"/>
              </a:ext>
            </a:extLst>
          </p:cNvPr>
          <p:cNvSpPr txBox="1"/>
          <p:nvPr/>
        </p:nvSpPr>
        <p:spPr>
          <a:xfrm>
            <a:off x="8886884" y="4865098"/>
            <a:ext cx="1013867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Measure</a:t>
            </a:r>
          </a:p>
        </p:txBody>
      </p:sp>
      <p:sp>
        <p:nvSpPr>
          <p:cNvPr id="87" name="Down Arrow 86">
            <a:extLst>
              <a:ext uri="{FF2B5EF4-FFF2-40B4-BE49-F238E27FC236}">
                <a16:creationId xmlns:a16="http://schemas.microsoft.com/office/drawing/2014/main" id="{EDF27C88-80FF-A992-303B-9CA6D7D3A239}"/>
              </a:ext>
            </a:extLst>
          </p:cNvPr>
          <p:cNvSpPr/>
          <p:nvPr/>
        </p:nvSpPr>
        <p:spPr>
          <a:xfrm rot="10800000">
            <a:off x="6356644" y="4865098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B1725C9-3A25-CDF0-B311-4444A4092C75}"/>
              </a:ext>
            </a:extLst>
          </p:cNvPr>
          <p:cNvSpPr txBox="1"/>
          <p:nvPr/>
        </p:nvSpPr>
        <p:spPr>
          <a:xfrm>
            <a:off x="5753273" y="5314074"/>
            <a:ext cx="603370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Train</a:t>
            </a:r>
          </a:p>
        </p:txBody>
      </p:sp>
      <p:sp>
        <p:nvSpPr>
          <p:cNvPr id="89" name="Down Arrow 88">
            <a:extLst>
              <a:ext uri="{FF2B5EF4-FFF2-40B4-BE49-F238E27FC236}">
                <a16:creationId xmlns:a16="http://schemas.microsoft.com/office/drawing/2014/main" id="{C6A35B8F-3649-1AE7-2D27-46194146A056}"/>
              </a:ext>
            </a:extLst>
          </p:cNvPr>
          <p:cNvSpPr/>
          <p:nvPr/>
        </p:nvSpPr>
        <p:spPr>
          <a:xfrm>
            <a:off x="8047736" y="3422465"/>
            <a:ext cx="190353" cy="242120"/>
          </a:xfrm>
          <a:prstGeom prst="downArrow">
            <a:avLst/>
          </a:prstGeom>
          <a:solidFill>
            <a:schemeClr val="tx1">
              <a:alpha val="4648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52ACE54-9BE7-D572-054D-1DA386013B13}"/>
              </a:ext>
            </a:extLst>
          </p:cNvPr>
          <p:cNvSpPr txBox="1"/>
          <p:nvPr/>
        </p:nvSpPr>
        <p:spPr>
          <a:xfrm>
            <a:off x="7235504" y="332725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alpha val="4957"/>
                  </a:schemeClr>
                </a:solidFill>
              </a:rPr>
              <a:t>Sample</a:t>
            </a:r>
          </a:p>
        </p:txBody>
      </p:sp>
      <p:sp>
        <p:nvSpPr>
          <p:cNvPr id="91" name="Folded Corner 90">
            <a:extLst>
              <a:ext uri="{FF2B5EF4-FFF2-40B4-BE49-F238E27FC236}">
                <a16:creationId xmlns:a16="http://schemas.microsoft.com/office/drawing/2014/main" id="{1B8D9BCD-34AD-C334-24ED-EE3123194837}"/>
              </a:ext>
            </a:extLst>
          </p:cNvPr>
          <p:cNvSpPr/>
          <p:nvPr/>
        </p:nvSpPr>
        <p:spPr>
          <a:xfrm>
            <a:off x="8047736" y="387933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1</a:t>
            </a:r>
            <a:br>
              <a:rPr lang="en-US" dirty="0">
                <a:solidFill>
                  <a:schemeClr val="dk1">
                    <a:alpha val="4957"/>
                  </a:schemeClr>
                </a:solidFill>
              </a:rPr>
            </a:br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68515DD0-61A8-1AF3-8CCD-E39AFA36132F}"/>
              </a:ext>
            </a:extLst>
          </p:cNvPr>
          <p:cNvCxnSpPr>
            <a:cxnSpLocks/>
          </p:cNvCxnSpPr>
          <p:nvPr/>
        </p:nvCxnSpPr>
        <p:spPr>
          <a:xfrm>
            <a:off x="6622517" y="2565715"/>
            <a:ext cx="0" cy="32323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294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F2B219C-208C-E8FB-FBB7-5C1C77F24750}"/>
              </a:ext>
            </a:extLst>
          </p:cNvPr>
          <p:cNvSpPr txBox="1"/>
          <p:nvPr/>
        </p:nvSpPr>
        <p:spPr>
          <a:xfrm>
            <a:off x="7906695" y="1609344"/>
            <a:ext cx="2105093" cy="408623"/>
          </a:xfrm>
          <a:prstGeom prst="roundRect">
            <a:avLst/>
          </a:prstGeom>
          <a:noFill/>
          <a:ln w="127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Shape Description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169A57-3389-507A-E9FE-7E7CB182E898}"/>
              </a:ext>
            </a:extLst>
          </p:cNvPr>
          <p:cNvSpPr txBox="1"/>
          <p:nvPr/>
        </p:nvSpPr>
        <p:spPr>
          <a:xfrm>
            <a:off x="6327648" y="2700966"/>
            <a:ext cx="265583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Shape 1’s</a:t>
            </a:r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 </a:t>
            </a:r>
            <a:r>
              <a:rPr lang="en-US" sz="2000" b="1" dirty="0"/>
              <a:t>Search Space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39FED020-3CD3-6F41-1E79-C88AFA54EE6D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7728267" y="1153048"/>
            <a:ext cx="366057" cy="2095894"/>
          </a:xfrm>
          <a:prstGeom prst="bentConnector2">
            <a:avLst/>
          </a:prstGeom>
          <a:ln w="28575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AA06F4-6565-D206-2A58-1E4A1BFC3A0C}"/>
              </a:ext>
            </a:extLst>
          </p:cNvPr>
          <p:cNvCxnSpPr>
            <a:cxnSpLocks/>
          </p:cNvCxnSpPr>
          <p:nvPr/>
        </p:nvCxnSpPr>
        <p:spPr>
          <a:xfrm>
            <a:off x="6877267" y="2384024"/>
            <a:ext cx="0" cy="323235"/>
          </a:xfrm>
          <a:prstGeom prst="straightConnector1">
            <a:avLst/>
          </a:prstGeom>
          <a:ln w="28575">
            <a:solidFill>
              <a:srgbClr val="FFC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0070403-B5B7-9D2B-ACE2-0870F5ACFC7C}"/>
              </a:ext>
            </a:extLst>
          </p:cNvPr>
          <p:cNvSpPr txBox="1"/>
          <p:nvPr/>
        </p:nvSpPr>
        <p:spPr>
          <a:xfrm>
            <a:off x="7782575" y="1700784"/>
            <a:ext cx="2105093" cy="40862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Shape Description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5EBA4-3D55-AAC9-0A65-7806B0503D7B}"/>
              </a:ext>
            </a:extLst>
          </p:cNvPr>
          <p:cNvSpPr txBox="1"/>
          <p:nvPr/>
        </p:nvSpPr>
        <p:spPr>
          <a:xfrm>
            <a:off x="6203528" y="2792406"/>
            <a:ext cx="265583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Shape 1’s</a:t>
            </a:r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 </a:t>
            </a:r>
            <a:r>
              <a:rPr lang="en-US" sz="2000" b="1" dirty="0"/>
              <a:t>Search Space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5310C3B8-C47A-3F0C-5BEF-F5E644D110F9}"/>
              </a:ext>
            </a:extLst>
          </p:cNvPr>
          <p:cNvCxnSpPr>
            <a:cxnSpLocks/>
            <a:stCxn id="4" idx="2"/>
          </p:cNvCxnSpPr>
          <p:nvPr/>
        </p:nvCxnSpPr>
        <p:spPr>
          <a:xfrm rot="5400000">
            <a:off x="7604147" y="1244488"/>
            <a:ext cx="366057" cy="2095894"/>
          </a:xfrm>
          <a:prstGeom prst="bentConnector2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D81D3C-0A46-28E6-1B09-A5A7F5100191}"/>
              </a:ext>
            </a:extLst>
          </p:cNvPr>
          <p:cNvCxnSpPr>
            <a:cxnSpLocks/>
          </p:cNvCxnSpPr>
          <p:nvPr/>
        </p:nvCxnSpPr>
        <p:spPr>
          <a:xfrm>
            <a:off x="6753147" y="2475464"/>
            <a:ext cx="0" cy="32323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 #1. </a:t>
            </a:r>
            <a:r>
              <a:rPr lang="en-US" dirty="0"/>
              <a:t>Humongous</a:t>
            </a:r>
            <a:r>
              <a:rPr lang="en-US" altLang="zh-CN" dirty="0"/>
              <a:t> Search Space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48">
                <a:extLst>
                  <a:ext uri="{FF2B5EF4-FFF2-40B4-BE49-F238E27FC236}">
                    <a16:creationId xmlns:a16="http://schemas.microsoft.com/office/drawing/2014/main" id="{54DF0AA2-2FBF-A1B0-3E14-20CAD519F51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b="1" dirty="0">
                    <a:solidFill>
                      <a:srgbClr val="FF0000"/>
                    </a:solidFill>
                  </a:rPr>
                  <a:t>Hard</a:t>
                </a:r>
                <a:r>
                  <a:rPr lang="en-US" dirty="0"/>
                  <a:t> to share search </a:t>
                </a:r>
                <a:br>
                  <a:rPr lang="en-US" dirty="0"/>
                </a:br>
                <a:r>
                  <a:rPr lang="en-US" dirty="0"/>
                  <a:t>space between operators</a:t>
                </a:r>
                <a:br>
                  <a:rPr lang="en-US" dirty="0"/>
                </a:br>
                <a:r>
                  <a:rPr lang="en-US" dirty="0"/>
                  <a:t>of different shapes.</a:t>
                </a:r>
              </a:p>
              <a:p>
                <a:pPr lvl="1">
                  <a:buClr>
                    <a:schemeClr val="tx1"/>
                  </a:buClr>
                </a:pPr>
                <a14:m>
                  <m:oMath xmlns:m="http://schemas.openxmlformats.org/officeDocument/2006/math">
                    <m:nary>
                      <m:naryPr>
                        <m:chr m:val="⋂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search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space</m:t>
                        </m:r>
                      </m:e>
                    </m:nary>
                  </m:oMath>
                </a14:m>
                <a:r>
                  <a:rPr lang="en-US" dirty="0"/>
                  <a:t>: Tiny</a:t>
                </a:r>
              </a:p>
              <a:p>
                <a:pPr lvl="1">
                  <a:buClr>
                    <a:schemeClr val="tx1"/>
                  </a:buClr>
                </a:pPr>
                <a14:m>
                  <m:oMath xmlns:m="http://schemas.openxmlformats.org/officeDocument/2006/math">
                    <m:nary>
                      <m:naryPr>
                        <m:chr m:val="⋃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search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space</m:t>
                        </m:r>
                      </m:e>
                    </m:nary>
                  </m:oMath>
                </a14:m>
                <a:r>
                  <a:rPr lang="en-US" dirty="0"/>
                  <a:t>: Humongous</a:t>
                </a:r>
              </a:p>
            </p:txBody>
          </p:sp>
        </mc:Choice>
        <mc:Fallback xmlns="">
          <p:sp>
            <p:nvSpPr>
              <p:cNvPr id="49" name="Content Placeholder 48">
                <a:extLst>
                  <a:ext uri="{FF2B5EF4-FFF2-40B4-BE49-F238E27FC236}">
                    <a16:creationId xmlns:a16="http://schemas.microsoft.com/office/drawing/2014/main" id="{54DF0AA2-2FBF-A1B0-3E14-20CAD519F5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220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68" name="Folded Corner 67">
            <a:extLst>
              <a:ext uri="{FF2B5EF4-FFF2-40B4-BE49-F238E27FC236}">
                <a16:creationId xmlns:a16="http://schemas.microsoft.com/office/drawing/2014/main" id="{5F880C00-4E47-6062-2FED-C8F08F014E2B}"/>
              </a:ext>
            </a:extLst>
          </p:cNvPr>
          <p:cNvSpPr/>
          <p:nvPr/>
        </p:nvSpPr>
        <p:spPr>
          <a:xfrm>
            <a:off x="8596376" y="3236336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CAA2068-7389-AD80-F6E3-DC75921C28E4}"/>
              </a:ext>
            </a:extLst>
          </p:cNvPr>
          <p:cNvSpPr txBox="1"/>
          <p:nvPr/>
        </p:nvSpPr>
        <p:spPr>
          <a:xfrm>
            <a:off x="6075077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Operator</a:t>
            </a:r>
          </a:p>
        </p:txBody>
      </p:sp>
      <p:pic>
        <p:nvPicPr>
          <p:cNvPr id="70" name="Picture 18" descr="Programmer icon PNG and SVG Vector Free Download">
            <a:extLst>
              <a:ext uri="{FF2B5EF4-FFF2-40B4-BE49-F238E27FC236}">
                <a16:creationId xmlns:a16="http://schemas.microsoft.com/office/drawing/2014/main" id="{EB97621D-AB38-2EB5-F1B0-78DB67B8F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21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945B370-33F7-C2C9-F98D-D692015DB90B}"/>
              </a:ext>
            </a:extLst>
          </p:cNvPr>
          <p:cNvCxnSpPr/>
          <p:nvPr/>
        </p:nvCxnSpPr>
        <p:spPr>
          <a:xfrm>
            <a:off x="4910567" y="2384611"/>
            <a:ext cx="7147859" cy="0"/>
          </a:xfrm>
          <a:prstGeom prst="line">
            <a:avLst/>
          </a:prstGeom>
          <a:ln w="76200">
            <a:solidFill>
              <a:schemeClr val="tx1">
                <a:alpha val="4694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DCE7541-38BF-6562-16FF-7B2693F0D31F}"/>
              </a:ext>
            </a:extLst>
          </p:cNvPr>
          <p:cNvCxnSpPr/>
          <p:nvPr/>
        </p:nvCxnSpPr>
        <p:spPr>
          <a:xfrm>
            <a:off x="4910565" y="5289642"/>
            <a:ext cx="7147859" cy="0"/>
          </a:xfrm>
          <a:prstGeom prst="line">
            <a:avLst/>
          </a:prstGeom>
          <a:ln w="76200">
            <a:solidFill>
              <a:schemeClr val="tx1">
                <a:alpha val="5359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076428E7-B2ED-05A2-91CB-850577BE35E8}"/>
              </a:ext>
            </a:extLst>
          </p:cNvPr>
          <p:cNvSpPr txBox="1"/>
          <p:nvPr/>
        </p:nvSpPr>
        <p:spPr>
          <a:xfrm>
            <a:off x="10830340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Frontend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51F5C15-3653-460B-759A-7C7B1318E897}"/>
              </a:ext>
            </a:extLst>
          </p:cNvPr>
          <p:cNvSpPr txBox="1"/>
          <p:nvPr/>
        </p:nvSpPr>
        <p:spPr>
          <a:xfrm>
            <a:off x="10013386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Auto-Scheduler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5FF187C-7688-1B04-2856-9D68BE76DB5B}"/>
              </a:ext>
            </a:extLst>
          </p:cNvPr>
          <p:cNvSpPr txBox="1"/>
          <p:nvPr/>
        </p:nvSpPr>
        <p:spPr>
          <a:xfrm>
            <a:off x="10737494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Hardware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DAC08E1-2C8F-1254-C3BF-87950954D7B3}"/>
              </a:ext>
            </a:extLst>
          </p:cNvPr>
          <p:cNvCxnSpPr>
            <a:cxnSpLocks/>
          </p:cNvCxnSpPr>
          <p:nvPr/>
        </p:nvCxnSpPr>
        <p:spPr>
          <a:xfrm>
            <a:off x="6613378" y="2199973"/>
            <a:ext cx="4356" cy="682684"/>
          </a:xfrm>
          <a:prstGeom prst="straightConnector1">
            <a:avLst/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71C7517D-EDEC-A204-4D30-531A51B7F499}"/>
              </a:ext>
            </a:extLst>
          </p:cNvPr>
          <p:cNvSpPr txBox="1"/>
          <p:nvPr/>
        </p:nvSpPr>
        <p:spPr>
          <a:xfrm>
            <a:off x="5486729" y="4064525"/>
            <a:ext cx="2257654" cy="783193"/>
          </a:xfrm>
          <a:prstGeom prst="roundRect">
            <a:avLst/>
          </a:prstGeom>
          <a:noFill/>
          <a:ln w="19050">
            <a:solidFill>
              <a:schemeClr val="tx1">
                <a:alpha val="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Complete-Program</a:t>
            </a:r>
            <a:br>
              <a:rPr lang="en-US" sz="2000" b="1" dirty="0">
                <a:solidFill>
                  <a:schemeClr val="tx1">
                    <a:alpha val="4957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Cost Model</a:t>
            </a:r>
          </a:p>
        </p:txBody>
      </p: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707080F7-3EC8-9E56-7019-B026D38F7B5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41524" y="3696713"/>
            <a:ext cx="742266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Folded Corner 81">
            <a:extLst>
              <a:ext uri="{FF2B5EF4-FFF2-40B4-BE49-F238E27FC236}">
                <a16:creationId xmlns:a16="http://schemas.microsoft.com/office/drawing/2014/main" id="{9A2130FA-3AAF-6B7A-6DF3-86A46FF8C5A2}"/>
              </a:ext>
            </a:extLst>
          </p:cNvPr>
          <p:cNvSpPr/>
          <p:nvPr/>
        </p:nvSpPr>
        <p:spPr>
          <a:xfrm>
            <a:off x="8322056" y="355929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2 </a:t>
            </a:r>
          </a:p>
        </p:txBody>
      </p:sp>
      <p:pic>
        <p:nvPicPr>
          <p:cNvPr id="83" name="Picture 4" descr="The Dot-Dot-Dot | Automation Panda">
            <a:extLst>
              <a:ext uri="{FF2B5EF4-FFF2-40B4-BE49-F238E27FC236}">
                <a16:creationId xmlns:a16="http://schemas.microsoft.com/office/drawing/2014/main" id="{EBEDBD7D-AF83-6800-3B6A-B1CBC7953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60" y="3337916"/>
            <a:ext cx="613135" cy="1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Graphic 83" descr="Compass">
            <a:extLst>
              <a:ext uri="{FF2B5EF4-FFF2-40B4-BE49-F238E27FC236}">
                <a16:creationId xmlns:a16="http://schemas.microsoft.com/office/drawing/2014/main" id="{46D5FE0D-8DC3-0900-AEEC-C558AF8368B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0741" y="3346241"/>
            <a:ext cx="700946" cy="700946"/>
          </a:xfrm>
          <a:prstGeom prst="rect">
            <a:avLst/>
          </a:prstGeom>
        </p:spPr>
      </p:pic>
      <p:sp>
        <p:nvSpPr>
          <p:cNvPr id="85" name="Down Arrow 84">
            <a:extLst>
              <a:ext uri="{FF2B5EF4-FFF2-40B4-BE49-F238E27FC236}">
                <a16:creationId xmlns:a16="http://schemas.microsoft.com/office/drawing/2014/main" id="{2CBCC666-6BD8-6D7B-F41B-014A5D5D45C6}"/>
              </a:ext>
            </a:extLst>
          </p:cNvPr>
          <p:cNvSpPr/>
          <p:nvPr/>
        </p:nvSpPr>
        <p:spPr>
          <a:xfrm>
            <a:off x="8369059" y="4865099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95C8130-D42D-5D91-4865-C49AE68403CE}"/>
              </a:ext>
            </a:extLst>
          </p:cNvPr>
          <p:cNvSpPr txBox="1"/>
          <p:nvPr/>
        </p:nvSpPr>
        <p:spPr>
          <a:xfrm>
            <a:off x="8886884" y="4865098"/>
            <a:ext cx="1013867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Measure</a:t>
            </a:r>
          </a:p>
        </p:txBody>
      </p:sp>
      <p:sp>
        <p:nvSpPr>
          <p:cNvPr id="87" name="Down Arrow 86">
            <a:extLst>
              <a:ext uri="{FF2B5EF4-FFF2-40B4-BE49-F238E27FC236}">
                <a16:creationId xmlns:a16="http://schemas.microsoft.com/office/drawing/2014/main" id="{EDF27C88-80FF-A992-303B-9CA6D7D3A239}"/>
              </a:ext>
            </a:extLst>
          </p:cNvPr>
          <p:cNvSpPr/>
          <p:nvPr/>
        </p:nvSpPr>
        <p:spPr>
          <a:xfrm rot="10800000">
            <a:off x="6356644" y="4865098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B1725C9-3A25-CDF0-B311-4444A4092C75}"/>
              </a:ext>
            </a:extLst>
          </p:cNvPr>
          <p:cNvSpPr txBox="1"/>
          <p:nvPr/>
        </p:nvSpPr>
        <p:spPr>
          <a:xfrm>
            <a:off x="5753273" y="5314074"/>
            <a:ext cx="603370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Train</a:t>
            </a:r>
          </a:p>
        </p:txBody>
      </p:sp>
      <p:sp>
        <p:nvSpPr>
          <p:cNvPr id="89" name="Down Arrow 88">
            <a:extLst>
              <a:ext uri="{FF2B5EF4-FFF2-40B4-BE49-F238E27FC236}">
                <a16:creationId xmlns:a16="http://schemas.microsoft.com/office/drawing/2014/main" id="{C6A35B8F-3649-1AE7-2D27-46194146A056}"/>
              </a:ext>
            </a:extLst>
          </p:cNvPr>
          <p:cNvSpPr/>
          <p:nvPr/>
        </p:nvSpPr>
        <p:spPr>
          <a:xfrm>
            <a:off x="8047736" y="3422465"/>
            <a:ext cx="190353" cy="242120"/>
          </a:xfrm>
          <a:prstGeom prst="downArrow">
            <a:avLst/>
          </a:prstGeom>
          <a:solidFill>
            <a:schemeClr val="tx1">
              <a:alpha val="4648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52ACE54-9BE7-D572-054D-1DA386013B13}"/>
              </a:ext>
            </a:extLst>
          </p:cNvPr>
          <p:cNvSpPr txBox="1"/>
          <p:nvPr/>
        </p:nvSpPr>
        <p:spPr>
          <a:xfrm>
            <a:off x="7235504" y="332725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alpha val="4957"/>
                  </a:schemeClr>
                </a:solidFill>
              </a:rPr>
              <a:t>Sample</a:t>
            </a:r>
          </a:p>
        </p:txBody>
      </p:sp>
      <p:sp>
        <p:nvSpPr>
          <p:cNvPr id="91" name="Folded Corner 90">
            <a:extLst>
              <a:ext uri="{FF2B5EF4-FFF2-40B4-BE49-F238E27FC236}">
                <a16:creationId xmlns:a16="http://schemas.microsoft.com/office/drawing/2014/main" id="{1B8D9BCD-34AD-C334-24ED-EE3123194837}"/>
              </a:ext>
            </a:extLst>
          </p:cNvPr>
          <p:cNvSpPr/>
          <p:nvPr/>
        </p:nvSpPr>
        <p:spPr>
          <a:xfrm>
            <a:off x="8047736" y="387933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1</a:t>
            </a:r>
            <a:br>
              <a:rPr lang="en-US" dirty="0">
                <a:solidFill>
                  <a:schemeClr val="dk1">
                    <a:alpha val="4957"/>
                  </a:schemeClr>
                </a:solidFill>
              </a:rPr>
            </a:br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E9BE90-1B88-A7FA-5012-ED108A40E754}"/>
              </a:ext>
            </a:extLst>
          </p:cNvPr>
          <p:cNvGrpSpPr/>
          <p:nvPr/>
        </p:nvGrpSpPr>
        <p:grpSpPr>
          <a:xfrm>
            <a:off x="6072898" y="1791035"/>
            <a:ext cx="3684140" cy="1534296"/>
            <a:chOff x="6072898" y="1791035"/>
            <a:chExt cx="3684140" cy="1534296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84F010F-01DB-8873-64A2-8EEDEF5EF161}"/>
                </a:ext>
              </a:extLst>
            </p:cNvPr>
            <p:cNvSpPr txBox="1"/>
            <p:nvPr/>
          </p:nvSpPr>
          <p:spPr>
            <a:xfrm>
              <a:off x="7651945" y="1791035"/>
              <a:ext cx="2105093" cy="40862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Shape Description 1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A6A41EB-5871-27E4-015D-C93C38ADCC60}"/>
                </a:ext>
              </a:extLst>
            </p:cNvPr>
            <p:cNvSpPr txBox="1"/>
            <p:nvPr/>
          </p:nvSpPr>
          <p:spPr>
            <a:xfrm>
              <a:off x="6072898" y="2882657"/>
              <a:ext cx="2655839" cy="4426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Shape 1’s</a:t>
              </a:r>
              <a:r>
                <a:rPr lang="en-US" sz="2000" b="1" dirty="0">
                  <a:solidFill>
                    <a:schemeClr val="tx1">
                      <a:alpha val="4957"/>
                    </a:schemeClr>
                  </a:solidFill>
                </a:rPr>
                <a:t> </a:t>
              </a:r>
              <a:r>
                <a:rPr lang="en-US" sz="2000" b="1" dirty="0"/>
                <a:t>Search Space</a:t>
              </a:r>
            </a:p>
          </p:txBody>
        </p:sp>
        <p:cxnSp>
          <p:nvCxnSpPr>
            <p:cNvPr id="79" name="Elbow Connector 78">
              <a:extLst>
                <a:ext uri="{FF2B5EF4-FFF2-40B4-BE49-F238E27FC236}">
                  <a16:creationId xmlns:a16="http://schemas.microsoft.com/office/drawing/2014/main" id="{98A74DE6-2870-F8F5-8C3F-E911E0DEFA09}"/>
                </a:ext>
              </a:extLst>
            </p:cNvPr>
            <p:cNvCxnSpPr>
              <a:cxnSpLocks/>
              <a:stCxn id="73" idx="2"/>
            </p:cNvCxnSpPr>
            <p:nvPr/>
          </p:nvCxnSpPr>
          <p:spPr>
            <a:xfrm rot="5400000">
              <a:off x="7473517" y="1334739"/>
              <a:ext cx="366057" cy="2095894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68515DD0-61A8-1AF3-8CCD-E39AFA36132F}"/>
                </a:ext>
              </a:extLst>
            </p:cNvPr>
            <p:cNvCxnSpPr>
              <a:cxnSpLocks/>
            </p:cNvCxnSpPr>
            <p:nvPr/>
          </p:nvCxnSpPr>
          <p:spPr>
            <a:xfrm>
              <a:off x="6622517" y="2565715"/>
              <a:ext cx="0" cy="32323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998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 #1. </a:t>
            </a:r>
            <a:r>
              <a:rPr lang="en-US" dirty="0"/>
              <a:t>Humongous</a:t>
            </a:r>
            <a:r>
              <a:rPr lang="en-US" altLang="zh-CN" dirty="0"/>
              <a:t> Search Space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48">
                <a:extLst>
                  <a:ext uri="{FF2B5EF4-FFF2-40B4-BE49-F238E27FC236}">
                    <a16:creationId xmlns:a16="http://schemas.microsoft.com/office/drawing/2014/main" id="{54DF0AA2-2FBF-A1B0-3E14-20CAD519F51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b="1" dirty="0">
                    <a:solidFill>
                      <a:srgbClr val="FF0000"/>
                    </a:solidFill>
                  </a:rPr>
                  <a:t>Hard</a:t>
                </a:r>
                <a:r>
                  <a:rPr lang="en-US" dirty="0"/>
                  <a:t> to share search </a:t>
                </a:r>
                <a:br>
                  <a:rPr lang="en-US" dirty="0"/>
                </a:br>
                <a:r>
                  <a:rPr lang="en-US" dirty="0"/>
                  <a:t>space between operators</a:t>
                </a:r>
                <a:br>
                  <a:rPr lang="en-US" dirty="0"/>
                </a:br>
                <a:r>
                  <a:rPr lang="en-US" dirty="0"/>
                  <a:t>of different shapes.</a:t>
                </a:r>
              </a:p>
              <a:p>
                <a:pPr lvl="1">
                  <a:buClr>
                    <a:schemeClr val="tx1"/>
                  </a:buClr>
                </a:pPr>
                <a14:m>
                  <m:oMath xmlns:m="http://schemas.openxmlformats.org/officeDocument/2006/math">
                    <m:nary>
                      <m:naryPr>
                        <m:chr m:val="⋂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search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space</m:t>
                        </m:r>
                      </m:e>
                    </m:nary>
                  </m:oMath>
                </a14:m>
                <a:r>
                  <a:rPr lang="en-US" dirty="0"/>
                  <a:t>: Tiny</a:t>
                </a:r>
              </a:p>
              <a:p>
                <a:pPr lvl="1">
                  <a:buClr>
                    <a:schemeClr val="tx1"/>
                  </a:buClr>
                </a:pPr>
                <a14:m>
                  <m:oMath xmlns:m="http://schemas.openxmlformats.org/officeDocument/2006/math">
                    <m:nary>
                      <m:naryPr>
                        <m:chr m:val="⋃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search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space</m:t>
                        </m:r>
                      </m:e>
                    </m:nary>
                  </m:oMath>
                </a14:m>
                <a:r>
                  <a:rPr lang="en-US" dirty="0"/>
                  <a:t>: Humongous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Huge Compilation Time</a:t>
                </a:r>
                <a:br>
                  <a:rPr lang="en-US" dirty="0"/>
                </a:br>
                <a:r>
                  <a:rPr lang="en-US" dirty="0"/>
                  <a:t>(</a:t>
                </a:r>
                <a:r>
                  <a:rPr lang="en-US" b="1" dirty="0">
                    <a:solidFill>
                      <a:srgbClr val="FF0000"/>
                    </a:solidFill>
                  </a:rPr>
                  <a:t>days</a:t>
                </a:r>
                <a:r>
                  <a:rPr lang="en-US" dirty="0"/>
                  <a:t> for a single operator)</a:t>
                </a:r>
              </a:p>
            </p:txBody>
          </p:sp>
        </mc:Choice>
        <mc:Fallback xmlns="">
          <p:sp>
            <p:nvSpPr>
              <p:cNvPr id="49" name="Content Placeholder 48">
                <a:extLst>
                  <a:ext uri="{FF2B5EF4-FFF2-40B4-BE49-F238E27FC236}">
                    <a16:creationId xmlns:a16="http://schemas.microsoft.com/office/drawing/2014/main" id="{54DF0AA2-2FBF-A1B0-3E14-20CAD519F5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4"/>
                <a:stretch>
                  <a:fillRect l="-220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7461B8F-C291-2866-61CA-AEDAA9B6AF89}"/>
              </a:ext>
            </a:extLst>
          </p:cNvPr>
          <p:cNvSpPr txBox="1"/>
          <p:nvPr/>
        </p:nvSpPr>
        <p:spPr>
          <a:xfrm>
            <a:off x="7906695" y="1609344"/>
            <a:ext cx="2105093" cy="408623"/>
          </a:xfrm>
          <a:prstGeom prst="roundRect">
            <a:avLst/>
          </a:prstGeom>
          <a:noFill/>
          <a:ln w="127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Shape Description 1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BA4E0AC-1636-FCEF-A8F0-FF2436742337}"/>
              </a:ext>
            </a:extLst>
          </p:cNvPr>
          <p:cNvSpPr txBox="1"/>
          <p:nvPr/>
        </p:nvSpPr>
        <p:spPr>
          <a:xfrm>
            <a:off x="6327648" y="2700966"/>
            <a:ext cx="265583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Shape 1’s</a:t>
            </a:r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 </a:t>
            </a:r>
            <a:r>
              <a:rPr lang="en-US" sz="2000" b="1" dirty="0"/>
              <a:t>Search Space</a:t>
            </a:r>
          </a:p>
        </p:txBody>
      </p: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BC0E8F6F-197A-A7F1-CD24-C24B51D432E9}"/>
              </a:ext>
            </a:extLst>
          </p:cNvPr>
          <p:cNvCxnSpPr>
            <a:cxnSpLocks/>
            <a:stCxn id="88" idx="2"/>
          </p:cNvCxnSpPr>
          <p:nvPr/>
        </p:nvCxnSpPr>
        <p:spPr>
          <a:xfrm rot="5400000">
            <a:off x="7728267" y="1153048"/>
            <a:ext cx="366057" cy="2095894"/>
          </a:xfrm>
          <a:prstGeom prst="bentConnector2">
            <a:avLst/>
          </a:prstGeom>
          <a:ln w="28575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B28210FC-2ECA-9B32-91B9-C5AB1F2FFB49}"/>
              </a:ext>
            </a:extLst>
          </p:cNvPr>
          <p:cNvCxnSpPr>
            <a:cxnSpLocks/>
          </p:cNvCxnSpPr>
          <p:nvPr/>
        </p:nvCxnSpPr>
        <p:spPr>
          <a:xfrm>
            <a:off x="6877267" y="2384024"/>
            <a:ext cx="0" cy="323235"/>
          </a:xfrm>
          <a:prstGeom prst="straightConnector1">
            <a:avLst/>
          </a:prstGeom>
          <a:ln w="28575">
            <a:solidFill>
              <a:srgbClr val="FFC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4548EAEF-9C5B-56D3-DB78-EF1054C68285}"/>
              </a:ext>
            </a:extLst>
          </p:cNvPr>
          <p:cNvSpPr txBox="1"/>
          <p:nvPr/>
        </p:nvSpPr>
        <p:spPr>
          <a:xfrm>
            <a:off x="7782575" y="1700784"/>
            <a:ext cx="2105093" cy="40862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Shape Description 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B4CA543-AAD5-5EDD-B8C0-C8D966044301}"/>
              </a:ext>
            </a:extLst>
          </p:cNvPr>
          <p:cNvSpPr txBox="1"/>
          <p:nvPr/>
        </p:nvSpPr>
        <p:spPr>
          <a:xfrm>
            <a:off x="6203528" y="2792406"/>
            <a:ext cx="265583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Shape 1’s</a:t>
            </a:r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 </a:t>
            </a:r>
            <a:r>
              <a:rPr lang="en-US" sz="2000" b="1" dirty="0"/>
              <a:t>Search Space</a:t>
            </a:r>
          </a:p>
        </p:txBody>
      </p:sp>
      <p:cxnSp>
        <p:nvCxnSpPr>
          <p:cNvPr id="94" name="Elbow Connector 93">
            <a:extLst>
              <a:ext uri="{FF2B5EF4-FFF2-40B4-BE49-F238E27FC236}">
                <a16:creationId xmlns:a16="http://schemas.microsoft.com/office/drawing/2014/main" id="{62F1D31D-3785-EF38-B0C6-1BC5E3CC1AC0}"/>
              </a:ext>
            </a:extLst>
          </p:cNvPr>
          <p:cNvCxnSpPr>
            <a:cxnSpLocks/>
            <a:stCxn id="92" idx="2"/>
          </p:cNvCxnSpPr>
          <p:nvPr/>
        </p:nvCxnSpPr>
        <p:spPr>
          <a:xfrm rot="5400000">
            <a:off x="7604147" y="1244488"/>
            <a:ext cx="366057" cy="2095894"/>
          </a:xfrm>
          <a:prstGeom prst="bentConnector2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9C85F35-E768-63DA-3CB9-2B586E76FAC5}"/>
              </a:ext>
            </a:extLst>
          </p:cNvPr>
          <p:cNvCxnSpPr>
            <a:cxnSpLocks/>
          </p:cNvCxnSpPr>
          <p:nvPr/>
        </p:nvCxnSpPr>
        <p:spPr>
          <a:xfrm>
            <a:off x="6753147" y="2475464"/>
            <a:ext cx="0" cy="32323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Folded Corner 95">
            <a:extLst>
              <a:ext uri="{FF2B5EF4-FFF2-40B4-BE49-F238E27FC236}">
                <a16:creationId xmlns:a16="http://schemas.microsoft.com/office/drawing/2014/main" id="{F3CCDCDD-798C-2BE2-624B-66133F1E9326}"/>
              </a:ext>
            </a:extLst>
          </p:cNvPr>
          <p:cNvSpPr/>
          <p:nvPr/>
        </p:nvSpPr>
        <p:spPr>
          <a:xfrm>
            <a:off x="8596376" y="3236336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805635D-AEEC-ACBE-EEBA-CEFA02E6ECD6}"/>
              </a:ext>
            </a:extLst>
          </p:cNvPr>
          <p:cNvSpPr txBox="1"/>
          <p:nvPr/>
        </p:nvSpPr>
        <p:spPr>
          <a:xfrm>
            <a:off x="6075077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Operator</a:t>
            </a:r>
          </a:p>
        </p:txBody>
      </p:sp>
      <p:pic>
        <p:nvPicPr>
          <p:cNvPr id="98" name="Picture 18" descr="Programmer icon PNG and SVG Vector Free Download">
            <a:extLst>
              <a:ext uri="{FF2B5EF4-FFF2-40B4-BE49-F238E27FC236}">
                <a16:creationId xmlns:a16="http://schemas.microsoft.com/office/drawing/2014/main" id="{3D9B5D13-ECA6-94B1-5D25-6FEC94401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21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44B7A57D-D60A-BDE5-E22D-EF162A09F254}"/>
              </a:ext>
            </a:extLst>
          </p:cNvPr>
          <p:cNvCxnSpPr/>
          <p:nvPr/>
        </p:nvCxnSpPr>
        <p:spPr>
          <a:xfrm>
            <a:off x="4910567" y="2384611"/>
            <a:ext cx="7147859" cy="0"/>
          </a:xfrm>
          <a:prstGeom prst="line">
            <a:avLst/>
          </a:prstGeom>
          <a:ln w="76200">
            <a:solidFill>
              <a:schemeClr val="tx1">
                <a:alpha val="4694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6B429ED-FA6C-F1DC-9511-A2751DE03151}"/>
              </a:ext>
            </a:extLst>
          </p:cNvPr>
          <p:cNvCxnSpPr/>
          <p:nvPr/>
        </p:nvCxnSpPr>
        <p:spPr>
          <a:xfrm>
            <a:off x="4910565" y="5289642"/>
            <a:ext cx="7147859" cy="0"/>
          </a:xfrm>
          <a:prstGeom prst="line">
            <a:avLst/>
          </a:prstGeom>
          <a:ln w="76200">
            <a:solidFill>
              <a:schemeClr val="tx1">
                <a:alpha val="5359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47817248-8555-7B25-46CB-214239619BBE}"/>
              </a:ext>
            </a:extLst>
          </p:cNvPr>
          <p:cNvSpPr txBox="1"/>
          <p:nvPr/>
        </p:nvSpPr>
        <p:spPr>
          <a:xfrm>
            <a:off x="10830340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Frontend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E2A54CD-9D98-B60D-D503-8DBE127A7901}"/>
              </a:ext>
            </a:extLst>
          </p:cNvPr>
          <p:cNvSpPr txBox="1"/>
          <p:nvPr/>
        </p:nvSpPr>
        <p:spPr>
          <a:xfrm>
            <a:off x="10013386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Auto-Scheduler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38A1C11-34A4-810C-B855-6C5CD5256BDA}"/>
              </a:ext>
            </a:extLst>
          </p:cNvPr>
          <p:cNvSpPr txBox="1"/>
          <p:nvPr/>
        </p:nvSpPr>
        <p:spPr>
          <a:xfrm>
            <a:off x="10737494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Hardware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2839D443-644A-2402-9B2F-07F80D44CF03}"/>
              </a:ext>
            </a:extLst>
          </p:cNvPr>
          <p:cNvCxnSpPr>
            <a:cxnSpLocks/>
          </p:cNvCxnSpPr>
          <p:nvPr/>
        </p:nvCxnSpPr>
        <p:spPr>
          <a:xfrm>
            <a:off x="6613378" y="2199973"/>
            <a:ext cx="4356" cy="682684"/>
          </a:xfrm>
          <a:prstGeom prst="straightConnector1">
            <a:avLst/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FDEEA043-754E-0688-4606-91021A48FDEA}"/>
              </a:ext>
            </a:extLst>
          </p:cNvPr>
          <p:cNvSpPr txBox="1"/>
          <p:nvPr/>
        </p:nvSpPr>
        <p:spPr>
          <a:xfrm>
            <a:off x="5486729" y="4064525"/>
            <a:ext cx="2257654" cy="783193"/>
          </a:xfrm>
          <a:prstGeom prst="roundRect">
            <a:avLst/>
          </a:prstGeom>
          <a:noFill/>
          <a:ln w="19050">
            <a:solidFill>
              <a:schemeClr val="tx1">
                <a:alpha val="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Complete-Program</a:t>
            </a:r>
            <a:br>
              <a:rPr lang="en-US" sz="2000" b="1" dirty="0">
                <a:solidFill>
                  <a:schemeClr val="tx1">
                    <a:alpha val="4957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Cost Model</a:t>
            </a:r>
          </a:p>
        </p:txBody>
      </p:sp>
      <p:cxnSp>
        <p:nvCxnSpPr>
          <p:cNvPr id="106" name="Elbow Connector 105">
            <a:extLst>
              <a:ext uri="{FF2B5EF4-FFF2-40B4-BE49-F238E27FC236}">
                <a16:creationId xmlns:a16="http://schemas.microsoft.com/office/drawing/2014/main" id="{A6250D54-015B-75A5-775D-94D853D00DA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41524" y="3696713"/>
            <a:ext cx="742266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Folded Corner 106">
            <a:extLst>
              <a:ext uri="{FF2B5EF4-FFF2-40B4-BE49-F238E27FC236}">
                <a16:creationId xmlns:a16="http://schemas.microsoft.com/office/drawing/2014/main" id="{9C99CD73-D0CF-F2C0-FDCE-673EA31565C8}"/>
              </a:ext>
            </a:extLst>
          </p:cNvPr>
          <p:cNvSpPr/>
          <p:nvPr/>
        </p:nvSpPr>
        <p:spPr>
          <a:xfrm>
            <a:off x="8322056" y="355929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2 </a:t>
            </a:r>
          </a:p>
        </p:txBody>
      </p:sp>
      <p:pic>
        <p:nvPicPr>
          <p:cNvPr id="108" name="Picture 4" descr="The Dot-Dot-Dot | Automation Panda">
            <a:extLst>
              <a:ext uri="{FF2B5EF4-FFF2-40B4-BE49-F238E27FC236}">
                <a16:creationId xmlns:a16="http://schemas.microsoft.com/office/drawing/2014/main" id="{CBC34DF1-7A09-C3EB-4A39-8875A4393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60" y="3337916"/>
            <a:ext cx="613135" cy="1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Graphic 108" descr="Compass">
            <a:extLst>
              <a:ext uri="{FF2B5EF4-FFF2-40B4-BE49-F238E27FC236}">
                <a16:creationId xmlns:a16="http://schemas.microsoft.com/office/drawing/2014/main" id="{18D7C2D5-4AB8-80D1-EE55-6DF882F1909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50741" y="3346241"/>
            <a:ext cx="700946" cy="700946"/>
          </a:xfrm>
          <a:prstGeom prst="rect">
            <a:avLst/>
          </a:prstGeom>
        </p:spPr>
      </p:pic>
      <p:sp>
        <p:nvSpPr>
          <p:cNvPr id="110" name="Down Arrow 109">
            <a:extLst>
              <a:ext uri="{FF2B5EF4-FFF2-40B4-BE49-F238E27FC236}">
                <a16:creationId xmlns:a16="http://schemas.microsoft.com/office/drawing/2014/main" id="{D4A4B96B-0AB0-32F4-F082-CCC2B33B27C9}"/>
              </a:ext>
            </a:extLst>
          </p:cNvPr>
          <p:cNvSpPr/>
          <p:nvPr/>
        </p:nvSpPr>
        <p:spPr>
          <a:xfrm>
            <a:off x="8369059" y="4865099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717156F-4F71-18CA-A555-39E01FAF18E7}"/>
              </a:ext>
            </a:extLst>
          </p:cNvPr>
          <p:cNvSpPr txBox="1"/>
          <p:nvPr/>
        </p:nvSpPr>
        <p:spPr>
          <a:xfrm>
            <a:off x="8886884" y="4865098"/>
            <a:ext cx="1013867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Measure</a:t>
            </a:r>
          </a:p>
        </p:txBody>
      </p:sp>
      <p:sp>
        <p:nvSpPr>
          <p:cNvPr id="112" name="Down Arrow 111">
            <a:extLst>
              <a:ext uri="{FF2B5EF4-FFF2-40B4-BE49-F238E27FC236}">
                <a16:creationId xmlns:a16="http://schemas.microsoft.com/office/drawing/2014/main" id="{2D9019F4-7FA4-62C6-5ED0-3C0C0BDC52FB}"/>
              </a:ext>
            </a:extLst>
          </p:cNvPr>
          <p:cNvSpPr/>
          <p:nvPr/>
        </p:nvSpPr>
        <p:spPr>
          <a:xfrm rot="10800000">
            <a:off x="6356644" y="4865098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1950AA9-F3ED-5B18-54AC-9ADA7F12EE4A}"/>
              </a:ext>
            </a:extLst>
          </p:cNvPr>
          <p:cNvSpPr txBox="1"/>
          <p:nvPr/>
        </p:nvSpPr>
        <p:spPr>
          <a:xfrm>
            <a:off x="5753273" y="5314074"/>
            <a:ext cx="603370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Train</a:t>
            </a:r>
          </a:p>
        </p:txBody>
      </p:sp>
      <p:sp>
        <p:nvSpPr>
          <p:cNvPr id="114" name="Down Arrow 113">
            <a:extLst>
              <a:ext uri="{FF2B5EF4-FFF2-40B4-BE49-F238E27FC236}">
                <a16:creationId xmlns:a16="http://schemas.microsoft.com/office/drawing/2014/main" id="{EF577588-88EA-4C98-FD88-912CD3A241D8}"/>
              </a:ext>
            </a:extLst>
          </p:cNvPr>
          <p:cNvSpPr/>
          <p:nvPr/>
        </p:nvSpPr>
        <p:spPr>
          <a:xfrm>
            <a:off x="8047736" y="3422465"/>
            <a:ext cx="190353" cy="242120"/>
          </a:xfrm>
          <a:prstGeom prst="downArrow">
            <a:avLst/>
          </a:prstGeom>
          <a:solidFill>
            <a:schemeClr val="tx1">
              <a:alpha val="4648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719AECE-63F4-8BBC-4E75-961B5E5734E7}"/>
              </a:ext>
            </a:extLst>
          </p:cNvPr>
          <p:cNvSpPr txBox="1"/>
          <p:nvPr/>
        </p:nvSpPr>
        <p:spPr>
          <a:xfrm>
            <a:off x="7235504" y="332725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alpha val="4957"/>
                  </a:schemeClr>
                </a:solidFill>
              </a:rPr>
              <a:t>Sample</a:t>
            </a:r>
          </a:p>
        </p:txBody>
      </p:sp>
      <p:sp>
        <p:nvSpPr>
          <p:cNvPr id="116" name="Folded Corner 115">
            <a:extLst>
              <a:ext uri="{FF2B5EF4-FFF2-40B4-BE49-F238E27FC236}">
                <a16:creationId xmlns:a16="http://schemas.microsoft.com/office/drawing/2014/main" id="{B5436837-0BDD-F09E-59FC-07DCE8B1B40D}"/>
              </a:ext>
            </a:extLst>
          </p:cNvPr>
          <p:cNvSpPr/>
          <p:nvPr/>
        </p:nvSpPr>
        <p:spPr>
          <a:xfrm>
            <a:off x="8047736" y="387933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1</a:t>
            </a:r>
            <a:br>
              <a:rPr lang="en-US" dirty="0">
                <a:solidFill>
                  <a:schemeClr val="dk1">
                    <a:alpha val="4957"/>
                  </a:schemeClr>
                </a:solidFill>
              </a:rPr>
            </a:br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5CFB7E0-DDA6-ED36-96C6-34841ED5B25A}"/>
              </a:ext>
            </a:extLst>
          </p:cNvPr>
          <p:cNvGrpSpPr/>
          <p:nvPr/>
        </p:nvGrpSpPr>
        <p:grpSpPr>
          <a:xfrm>
            <a:off x="6072898" y="1791035"/>
            <a:ext cx="3684140" cy="1534296"/>
            <a:chOff x="6072898" y="1791035"/>
            <a:chExt cx="3684140" cy="1534296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63804EA-B504-2779-E680-B921CDBF0573}"/>
                </a:ext>
              </a:extLst>
            </p:cNvPr>
            <p:cNvSpPr txBox="1"/>
            <p:nvPr/>
          </p:nvSpPr>
          <p:spPr>
            <a:xfrm>
              <a:off x="7651945" y="1791035"/>
              <a:ext cx="2105093" cy="40862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Shape Description 1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2C53C78-010B-35AF-6BF1-043FD00FDD50}"/>
                </a:ext>
              </a:extLst>
            </p:cNvPr>
            <p:cNvSpPr txBox="1"/>
            <p:nvPr/>
          </p:nvSpPr>
          <p:spPr>
            <a:xfrm>
              <a:off x="6072898" y="2882657"/>
              <a:ext cx="2655839" cy="4426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Shape 1’s</a:t>
              </a:r>
              <a:r>
                <a:rPr lang="en-US" sz="2000" b="1" dirty="0">
                  <a:solidFill>
                    <a:schemeClr val="tx1">
                      <a:alpha val="4957"/>
                    </a:schemeClr>
                  </a:solidFill>
                </a:rPr>
                <a:t> </a:t>
              </a:r>
              <a:r>
                <a:rPr lang="en-US" sz="2000" b="1" dirty="0"/>
                <a:t>Search Space</a:t>
              </a:r>
            </a:p>
          </p:txBody>
        </p:sp>
        <p:cxnSp>
          <p:nvCxnSpPr>
            <p:cNvPr id="120" name="Elbow Connector 119">
              <a:extLst>
                <a:ext uri="{FF2B5EF4-FFF2-40B4-BE49-F238E27FC236}">
                  <a16:creationId xmlns:a16="http://schemas.microsoft.com/office/drawing/2014/main" id="{5BB6E459-D5AF-7D7F-71A9-1F5CDE91ED35}"/>
                </a:ext>
              </a:extLst>
            </p:cNvPr>
            <p:cNvCxnSpPr>
              <a:cxnSpLocks/>
              <a:stCxn id="118" idx="2"/>
            </p:cNvCxnSpPr>
            <p:nvPr/>
          </p:nvCxnSpPr>
          <p:spPr>
            <a:xfrm rot="5400000">
              <a:off x="7473517" y="1334739"/>
              <a:ext cx="366057" cy="2095894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F3F33AC9-3DA4-3BD9-0354-48C0664C84DF}"/>
                </a:ext>
              </a:extLst>
            </p:cNvPr>
            <p:cNvCxnSpPr>
              <a:cxnSpLocks/>
            </p:cNvCxnSpPr>
            <p:nvPr/>
          </p:nvCxnSpPr>
          <p:spPr>
            <a:xfrm>
              <a:off x="6622517" y="2565715"/>
              <a:ext cx="0" cy="32323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117549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 Idea #1. Shape-Generic Search Space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54DF0AA2-2FBF-A1B0-3E14-20CAD519F5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Composed of </a:t>
            </a:r>
            <a:r>
              <a:rPr lang="en-US" b="1" dirty="0"/>
              <a:t>micro-</a:t>
            </a:r>
            <a:br>
              <a:rPr lang="en-US" b="1" dirty="0"/>
            </a:br>
            <a:r>
              <a:rPr lang="en-US" b="1" dirty="0"/>
              <a:t>kernels</a:t>
            </a:r>
            <a:r>
              <a:rPr lang="en-US" dirty="0"/>
              <a:t>, each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Does a tile of the entire compute.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Sampled uniformly from maximum shapes and constrained by hardware parameters.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Can be ported to </a:t>
            </a:r>
            <a:r>
              <a:rPr lang="en-US" b="1" dirty="0">
                <a:solidFill>
                  <a:srgbClr val="00B050"/>
                </a:solidFill>
              </a:rPr>
              <a:t>all</a:t>
            </a:r>
            <a:r>
              <a:rPr lang="en-US" dirty="0"/>
              <a:t> shapes of </a:t>
            </a:r>
            <a:br>
              <a:rPr lang="en-US" dirty="0"/>
            </a:br>
            <a:r>
              <a:rPr lang="en-US" dirty="0"/>
              <a:t>the same operator.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82DB82D7-A7FA-8486-ECE6-DA089D534210}"/>
              </a:ext>
            </a:extLst>
          </p:cNvPr>
          <p:cNvGrpSpPr/>
          <p:nvPr/>
        </p:nvGrpSpPr>
        <p:grpSpPr>
          <a:xfrm>
            <a:off x="6863349" y="1609344"/>
            <a:ext cx="3148439" cy="1273313"/>
            <a:chOff x="6863349" y="1609344"/>
            <a:chExt cx="3148439" cy="1273313"/>
          </a:xfrm>
        </p:grpSpPr>
        <p:sp>
          <p:nvSpPr>
            <p:cNvPr id="322" name="TextBox 321">
              <a:extLst>
                <a:ext uri="{FF2B5EF4-FFF2-40B4-BE49-F238E27FC236}">
                  <a16:creationId xmlns:a16="http://schemas.microsoft.com/office/drawing/2014/main" id="{A767BBA2-F55B-D5C7-58BB-C54E18FB984B}"/>
                </a:ext>
              </a:extLst>
            </p:cNvPr>
            <p:cNvSpPr txBox="1"/>
            <p:nvPr/>
          </p:nvSpPr>
          <p:spPr>
            <a:xfrm>
              <a:off x="7906695" y="1609344"/>
              <a:ext cx="2105093" cy="408623"/>
            </a:xfrm>
            <a:prstGeom prst="roundRect">
              <a:avLst/>
            </a:prstGeom>
            <a:noFill/>
            <a:ln w="12700"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Shape Description 1</a:t>
              </a:r>
            </a:p>
          </p:txBody>
        </p:sp>
        <p:cxnSp>
          <p:nvCxnSpPr>
            <p:cNvPr id="323" name="Elbow Connector 322">
              <a:extLst>
                <a:ext uri="{FF2B5EF4-FFF2-40B4-BE49-F238E27FC236}">
                  <a16:creationId xmlns:a16="http://schemas.microsoft.com/office/drawing/2014/main" id="{9BD03233-9763-F9EB-F18A-CFD6A9D44FD4}"/>
                </a:ext>
              </a:extLst>
            </p:cNvPr>
            <p:cNvCxnSpPr>
              <a:cxnSpLocks/>
              <a:stCxn id="322" idx="2"/>
            </p:cNvCxnSpPr>
            <p:nvPr/>
          </p:nvCxnSpPr>
          <p:spPr>
            <a:xfrm rot="5400000">
              <a:off x="7728267" y="1153048"/>
              <a:ext cx="366057" cy="2095894"/>
            </a:xfrm>
            <a:prstGeom prst="bentConnector2">
              <a:avLst/>
            </a:prstGeom>
            <a:ln w="28575">
              <a:solidFill>
                <a:srgbClr val="FFC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Arrow Connector 323">
              <a:extLst>
                <a:ext uri="{FF2B5EF4-FFF2-40B4-BE49-F238E27FC236}">
                  <a16:creationId xmlns:a16="http://schemas.microsoft.com/office/drawing/2014/main" id="{5C2635CC-5F3F-E2A0-BFA6-73781528B1E1}"/>
                </a:ext>
              </a:extLst>
            </p:cNvPr>
            <p:cNvCxnSpPr>
              <a:cxnSpLocks/>
            </p:cNvCxnSpPr>
            <p:nvPr/>
          </p:nvCxnSpPr>
          <p:spPr>
            <a:xfrm>
              <a:off x="6877267" y="2384024"/>
              <a:ext cx="0" cy="498633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3BB184BB-E707-5428-CE90-FABEBCE1D9AB}"/>
              </a:ext>
            </a:extLst>
          </p:cNvPr>
          <p:cNvGrpSpPr/>
          <p:nvPr/>
        </p:nvGrpSpPr>
        <p:grpSpPr>
          <a:xfrm>
            <a:off x="6739229" y="1700784"/>
            <a:ext cx="3148439" cy="1181873"/>
            <a:chOff x="6739229" y="1700784"/>
            <a:chExt cx="3148439" cy="1181873"/>
          </a:xfrm>
        </p:grpSpPr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id="{901B761C-8CA6-9564-97E2-B7AC8CCC856D}"/>
                </a:ext>
              </a:extLst>
            </p:cNvPr>
            <p:cNvSpPr txBox="1"/>
            <p:nvPr/>
          </p:nvSpPr>
          <p:spPr>
            <a:xfrm>
              <a:off x="7782575" y="1700784"/>
              <a:ext cx="2105093" cy="40862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Shape Description 1</a:t>
              </a:r>
            </a:p>
          </p:txBody>
        </p:sp>
        <p:cxnSp>
          <p:nvCxnSpPr>
            <p:cNvPr id="326" name="Elbow Connector 325">
              <a:extLst>
                <a:ext uri="{FF2B5EF4-FFF2-40B4-BE49-F238E27FC236}">
                  <a16:creationId xmlns:a16="http://schemas.microsoft.com/office/drawing/2014/main" id="{63AA9D50-EC83-0ECA-A93B-BB64D2964FB3}"/>
                </a:ext>
              </a:extLst>
            </p:cNvPr>
            <p:cNvCxnSpPr>
              <a:cxnSpLocks/>
              <a:stCxn id="325" idx="2"/>
            </p:cNvCxnSpPr>
            <p:nvPr/>
          </p:nvCxnSpPr>
          <p:spPr>
            <a:xfrm rot="5400000">
              <a:off x="7604147" y="1244488"/>
              <a:ext cx="366057" cy="2095894"/>
            </a:xfrm>
            <a:prstGeom prst="bentConnector2">
              <a:avLst/>
            </a:prstGeom>
            <a:ln w="2857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Arrow Connector 326">
              <a:extLst>
                <a:ext uri="{FF2B5EF4-FFF2-40B4-BE49-F238E27FC236}">
                  <a16:creationId xmlns:a16="http://schemas.microsoft.com/office/drawing/2014/main" id="{917C1C75-5056-9E23-DE72-C8929E86FC74}"/>
                </a:ext>
              </a:extLst>
            </p:cNvPr>
            <p:cNvCxnSpPr>
              <a:cxnSpLocks/>
            </p:cNvCxnSpPr>
            <p:nvPr/>
          </p:nvCxnSpPr>
          <p:spPr>
            <a:xfrm>
              <a:off x="6753147" y="2475464"/>
              <a:ext cx="0" cy="407193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8" name="Folded Corner 327">
            <a:extLst>
              <a:ext uri="{FF2B5EF4-FFF2-40B4-BE49-F238E27FC236}">
                <a16:creationId xmlns:a16="http://schemas.microsoft.com/office/drawing/2014/main" id="{247BA134-F507-29A8-725F-F3FD0DC454C4}"/>
              </a:ext>
            </a:extLst>
          </p:cNvPr>
          <p:cNvSpPr/>
          <p:nvPr/>
        </p:nvSpPr>
        <p:spPr>
          <a:xfrm>
            <a:off x="8596376" y="3236336"/>
            <a:ext cx="2086148" cy="734766"/>
          </a:xfrm>
          <a:prstGeom prst="foldedCorner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3AD37865-8682-ADE1-1E79-C8DFADAAF78B}"/>
              </a:ext>
            </a:extLst>
          </p:cNvPr>
          <p:cNvSpPr txBox="1"/>
          <p:nvPr/>
        </p:nvSpPr>
        <p:spPr>
          <a:xfrm>
            <a:off x="6075077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Operator</a:t>
            </a:r>
          </a:p>
        </p:txBody>
      </p:sp>
      <p:pic>
        <p:nvPicPr>
          <p:cNvPr id="330" name="Picture 18" descr="Programmer icon PNG and SVG Vector Free Download">
            <a:extLst>
              <a:ext uri="{FF2B5EF4-FFF2-40B4-BE49-F238E27FC236}">
                <a16:creationId xmlns:a16="http://schemas.microsoft.com/office/drawing/2014/main" id="{CD31EF5B-86D4-4FF6-5330-0D7D7CCA3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21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FE3B4BF8-C702-3488-0896-0386730C0C0D}"/>
              </a:ext>
            </a:extLst>
          </p:cNvPr>
          <p:cNvCxnSpPr/>
          <p:nvPr/>
        </p:nvCxnSpPr>
        <p:spPr>
          <a:xfrm>
            <a:off x="4910567" y="2384611"/>
            <a:ext cx="7147859" cy="0"/>
          </a:xfrm>
          <a:prstGeom prst="line">
            <a:avLst/>
          </a:prstGeom>
          <a:ln w="76200">
            <a:solidFill>
              <a:schemeClr val="tx1">
                <a:alpha val="4694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15980AF9-CF81-6184-CE63-773C7590FE7B}"/>
              </a:ext>
            </a:extLst>
          </p:cNvPr>
          <p:cNvCxnSpPr/>
          <p:nvPr/>
        </p:nvCxnSpPr>
        <p:spPr>
          <a:xfrm>
            <a:off x="4910565" y="5289642"/>
            <a:ext cx="7147859" cy="0"/>
          </a:xfrm>
          <a:prstGeom prst="line">
            <a:avLst/>
          </a:prstGeom>
          <a:ln w="76200">
            <a:solidFill>
              <a:schemeClr val="tx1">
                <a:alpha val="5359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TextBox 332">
            <a:extLst>
              <a:ext uri="{FF2B5EF4-FFF2-40B4-BE49-F238E27FC236}">
                <a16:creationId xmlns:a16="http://schemas.microsoft.com/office/drawing/2014/main" id="{0FDFD8A0-6D5E-F656-B777-BA8DFFDFC4BE}"/>
              </a:ext>
            </a:extLst>
          </p:cNvPr>
          <p:cNvSpPr txBox="1"/>
          <p:nvPr/>
        </p:nvSpPr>
        <p:spPr>
          <a:xfrm>
            <a:off x="10830340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Frontend</a:t>
            </a: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1DA53A8A-AFF7-AABB-2A74-F346FD46713C}"/>
              </a:ext>
            </a:extLst>
          </p:cNvPr>
          <p:cNvSpPr txBox="1"/>
          <p:nvPr/>
        </p:nvSpPr>
        <p:spPr>
          <a:xfrm>
            <a:off x="10013386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Auto-Scheduler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15FA8EFE-4971-C143-EBC2-86C21ADC3E39}"/>
              </a:ext>
            </a:extLst>
          </p:cNvPr>
          <p:cNvSpPr txBox="1"/>
          <p:nvPr/>
        </p:nvSpPr>
        <p:spPr>
          <a:xfrm>
            <a:off x="10737494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Hardware</a:t>
            </a:r>
          </a:p>
        </p:txBody>
      </p:sp>
      <p:cxnSp>
        <p:nvCxnSpPr>
          <p:cNvPr id="336" name="Straight Arrow Connector 335">
            <a:extLst>
              <a:ext uri="{FF2B5EF4-FFF2-40B4-BE49-F238E27FC236}">
                <a16:creationId xmlns:a16="http://schemas.microsoft.com/office/drawing/2014/main" id="{2E217BAE-85C3-6FBC-C698-67AD7638A4EA}"/>
              </a:ext>
            </a:extLst>
          </p:cNvPr>
          <p:cNvCxnSpPr>
            <a:cxnSpLocks/>
          </p:cNvCxnSpPr>
          <p:nvPr/>
        </p:nvCxnSpPr>
        <p:spPr>
          <a:xfrm>
            <a:off x="6613378" y="2199973"/>
            <a:ext cx="4356" cy="682684"/>
          </a:xfrm>
          <a:prstGeom prst="straightConnector1">
            <a:avLst/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TextBox 336">
            <a:extLst>
              <a:ext uri="{FF2B5EF4-FFF2-40B4-BE49-F238E27FC236}">
                <a16:creationId xmlns:a16="http://schemas.microsoft.com/office/drawing/2014/main" id="{B9CD27CB-384C-8AB7-3666-837C79689C24}"/>
              </a:ext>
            </a:extLst>
          </p:cNvPr>
          <p:cNvSpPr txBox="1"/>
          <p:nvPr/>
        </p:nvSpPr>
        <p:spPr>
          <a:xfrm>
            <a:off x="5486729" y="4064525"/>
            <a:ext cx="2257654" cy="783193"/>
          </a:xfrm>
          <a:prstGeom prst="roundRect">
            <a:avLst/>
          </a:prstGeom>
          <a:noFill/>
          <a:ln w="19050">
            <a:solidFill>
              <a:schemeClr val="tx1">
                <a:alpha val="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Complete-Program</a:t>
            </a:r>
            <a:br>
              <a:rPr lang="en-US" sz="2000" b="1" dirty="0">
                <a:solidFill>
                  <a:schemeClr val="tx1">
                    <a:alpha val="4957"/>
                  </a:schemeClr>
                </a:solidFill>
              </a:rPr>
            </a:br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Cost Model</a:t>
            </a:r>
          </a:p>
        </p:txBody>
      </p:sp>
      <p:cxnSp>
        <p:nvCxnSpPr>
          <p:cNvPr id="338" name="Elbow Connector 337">
            <a:extLst>
              <a:ext uri="{FF2B5EF4-FFF2-40B4-BE49-F238E27FC236}">
                <a16:creationId xmlns:a16="http://schemas.microsoft.com/office/drawing/2014/main" id="{977D4E48-724C-6AFD-544A-B38E9AF4B48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41524" y="3696713"/>
            <a:ext cx="742266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9" name="Folded Corner 338">
            <a:extLst>
              <a:ext uri="{FF2B5EF4-FFF2-40B4-BE49-F238E27FC236}">
                <a16:creationId xmlns:a16="http://schemas.microsoft.com/office/drawing/2014/main" id="{59284FCC-F18D-4654-C6BC-71B5CA12CC81}"/>
              </a:ext>
            </a:extLst>
          </p:cNvPr>
          <p:cNvSpPr/>
          <p:nvPr/>
        </p:nvSpPr>
        <p:spPr>
          <a:xfrm>
            <a:off x="8322056" y="3559290"/>
            <a:ext cx="2086148" cy="734766"/>
          </a:xfrm>
          <a:prstGeom prst="foldedCorner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Micro-Kernel</a:t>
            </a:r>
            <a:r>
              <a:rPr lang="en-US" dirty="0"/>
              <a:t> 2 </a:t>
            </a:r>
          </a:p>
        </p:txBody>
      </p:sp>
      <p:pic>
        <p:nvPicPr>
          <p:cNvPr id="340" name="Picture 4" descr="The Dot-Dot-Dot | Automation Panda">
            <a:extLst>
              <a:ext uri="{FF2B5EF4-FFF2-40B4-BE49-F238E27FC236}">
                <a16:creationId xmlns:a16="http://schemas.microsoft.com/office/drawing/2014/main" id="{57359AD8-FD6C-274E-515E-E59285013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60" y="3337916"/>
            <a:ext cx="613135" cy="1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Graphic 340" descr="Compass">
            <a:extLst>
              <a:ext uri="{FF2B5EF4-FFF2-40B4-BE49-F238E27FC236}">
                <a16:creationId xmlns:a16="http://schemas.microsoft.com/office/drawing/2014/main" id="{AD6EFEEF-C0B8-1FB5-A9DC-04250FF739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0741" y="3346241"/>
            <a:ext cx="700946" cy="700946"/>
          </a:xfrm>
          <a:prstGeom prst="rect">
            <a:avLst/>
          </a:prstGeom>
        </p:spPr>
      </p:pic>
      <p:sp>
        <p:nvSpPr>
          <p:cNvPr id="342" name="Down Arrow 341">
            <a:extLst>
              <a:ext uri="{FF2B5EF4-FFF2-40B4-BE49-F238E27FC236}">
                <a16:creationId xmlns:a16="http://schemas.microsoft.com/office/drawing/2014/main" id="{26D2B6AE-1FC1-7471-649D-EF7887E42223}"/>
              </a:ext>
            </a:extLst>
          </p:cNvPr>
          <p:cNvSpPr/>
          <p:nvPr/>
        </p:nvSpPr>
        <p:spPr>
          <a:xfrm>
            <a:off x="8369059" y="4865099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343" name="TextBox 342">
            <a:extLst>
              <a:ext uri="{FF2B5EF4-FFF2-40B4-BE49-F238E27FC236}">
                <a16:creationId xmlns:a16="http://schemas.microsoft.com/office/drawing/2014/main" id="{31773A9F-EBCB-4A9F-D54D-1465CEFFC691}"/>
              </a:ext>
            </a:extLst>
          </p:cNvPr>
          <p:cNvSpPr txBox="1"/>
          <p:nvPr/>
        </p:nvSpPr>
        <p:spPr>
          <a:xfrm>
            <a:off x="8886884" y="4865098"/>
            <a:ext cx="1013867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Measure</a:t>
            </a:r>
          </a:p>
        </p:txBody>
      </p:sp>
      <p:sp>
        <p:nvSpPr>
          <p:cNvPr id="344" name="Down Arrow 343">
            <a:extLst>
              <a:ext uri="{FF2B5EF4-FFF2-40B4-BE49-F238E27FC236}">
                <a16:creationId xmlns:a16="http://schemas.microsoft.com/office/drawing/2014/main" id="{FD62F02A-CA4D-B497-DA86-4778C9FA450F}"/>
              </a:ext>
            </a:extLst>
          </p:cNvPr>
          <p:cNvSpPr/>
          <p:nvPr/>
        </p:nvSpPr>
        <p:spPr>
          <a:xfrm rot="10800000">
            <a:off x="6356644" y="4865098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7C2DCF37-3E6F-C673-74CA-18D6F5CAF9C0}"/>
              </a:ext>
            </a:extLst>
          </p:cNvPr>
          <p:cNvSpPr txBox="1"/>
          <p:nvPr/>
        </p:nvSpPr>
        <p:spPr>
          <a:xfrm>
            <a:off x="5753273" y="5314074"/>
            <a:ext cx="603370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Train</a:t>
            </a:r>
          </a:p>
        </p:txBody>
      </p:sp>
      <p:sp>
        <p:nvSpPr>
          <p:cNvPr id="346" name="Down Arrow 345">
            <a:extLst>
              <a:ext uri="{FF2B5EF4-FFF2-40B4-BE49-F238E27FC236}">
                <a16:creationId xmlns:a16="http://schemas.microsoft.com/office/drawing/2014/main" id="{404E34D1-8172-BD82-475C-1DB5F556B91A}"/>
              </a:ext>
            </a:extLst>
          </p:cNvPr>
          <p:cNvSpPr/>
          <p:nvPr/>
        </p:nvSpPr>
        <p:spPr>
          <a:xfrm>
            <a:off x="8047736" y="3422465"/>
            <a:ext cx="190353" cy="24212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AC488B9C-CD5D-0915-54CA-0C74495972F2}"/>
              </a:ext>
            </a:extLst>
          </p:cNvPr>
          <p:cNvSpPr txBox="1"/>
          <p:nvPr/>
        </p:nvSpPr>
        <p:spPr>
          <a:xfrm>
            <a:off x="7235504" y="332725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</a:t>
            </a:r>
          </a:p>
        </p:txBody>
      </p:sp>
      <p:sp>
        <p:nvSpPr>
          <p:cNvPr id="348" name="Folded Corner 347">
            <a:extLst>
              <a:ext uri="{FF2B5EF4-FFF2-40B4-BE49-F238E27FC236}">
                <a16:creationId xmlns:a16="http://schemas.microsoft.com/office/drawing/2014/main" id="{62A8B359-85A5-351F-F5E1-7E97C89B746F}"/>
              </a:ext>
            </a:extLst>
          </p:cNvPr>
          <p:cNvSpPr/>
          <p:nvPr/>
        </p:nvSpPr>
        <p:spPr>
          <a:xfrm>
            <a:off x="8047736" y="3879330"/>
            <a:ext cx="2086148" cy="734766"/>
          </a:xfrm>
          <a:prstGeom prst="foldedCorner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Micro-Kernel</a:t>
            </a:r>
            <a:r>
              <a:rPr lang="en-US" dirty="0"/>
              <a:t> 1</a:t>
            </a:r>
            <a:br>
              <a:rPr lang="en-US" dirty="0"/>
            </a:br>
            <a:endParaRPr lang="en-US" dirty="0"/>
          </a:p>
        </p:txBody>
      </p: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41484303-0829-9E7E-8836-9F8A0F26A5DD}"/>
              </a:ext>
            </a:extLst>
          </p:cNvPr>
          <p:cNvGrpSpPr/>
          <p:nvPr/>
        </p:nvGrpSpPr>
        <p:grpSpPr>
          <a:xfrm>
            <a:off x="6072898" y="1791035"/>
            <a:ext cx="3684140" cy="1534296"/>
            <a:chOff x="6072898" y="1791035"/>
            <a:chExt cx="3684140" cy="1534296"/>
          </a:xfrm>
        </p:grpSpPr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84C27C9F-4A32-BB39-37E9-336A10E0F406}"/>
                </a:ext>
              </a:extLst>
            </p:cNvPr>
            <p:cNvSpPr txBox="1"/>
            <p:nvPr/>
          </p:nvSpPr>
          <p:spPr>
            <a:xfrm>
              <a:off x="7651945" y="1791035"/>
              <a:ext cx="2105093" cy="40862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Shape Description 1</a:t>
              </a:r>
            </a:p>
          </p:txBody>
        </p: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AB2619A5-7BA5-0150-7629-0A794BBB3623}"/>
                </a:ext>
              </a:extLst>
            </p:cNvPr>
            <p:cNvSpPr txBox="1"/>
            <p:nvPr/>
          </p:nvSpPr>
          <p:spPr>
            <a:xfrm>
              <a:off x="6072898" y="2882657"/>
              <a:ext cx="3220697" cy="4426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Shape-Generic</a:t>
              </a:r>
              <a:r>
                <a:rPr lang="en-US" sz="2000" b="1" dirty="0">
                  <a:solidFill>
                    <a:schemeClr val="tx1">
                      <a:alpha val="4957"/>
                    </a:schemeClr>
                  </a:solidFill>
                </a:rPr>
                <a:t> </a:t>
              </a:r>
              <a:r>
                <a:rPr lang="en-US" sz="2000" b="1" dirty="0"/>
                <a:t>Search Space</a:t>
              </a:r>
            </a:p>
          </p:txBody>
        </p:sp>
        <p:cxnSp>
          <p:nvCxnSpPr>
            <p:cNvPr id="352" name="Elbow Connector 351">
              <a:extLst>
                <a:ext uri="{FF2B5EF4-FFF2-40B4-BE49-F238E27FC236}">
                  <a16:creationId xmlns:a16="http://schemas.microsoft.com/office/drawing/2014/main" id="{DF8CB488-FB08-13E8-A9A4-F9895ABC9B28}"/>
                </a:ext>
              </a:extLst>
            </p:cNvPr>
            <p:cNvCxnSpPr>
              <a:cxnSpLocks/>
              <a:stCxn id="350" idx="2"/>
            </p:cNvCxnSpPr>
            <p:nvPr/>
          </p:nvCxnSpPr>
          <p:spPr>
            <a:xfrm rot="5400000">
              <a:off x="7473517" y="1334739"/>
              <a:ext cx="366057" cy="2095894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Arrow Connector 352">
              <a:extLst>
                <a:ext uri="{FF2B5EF4-FFF2-40B4-BE49-F238E27FC236}">
                  <a16:creationId xmlns:a16="http://schemas.microsoft.com/office/drawing/2014/main" id="{9B76C173-A76C-F920-2960-D6590F87DC35}"/>
                </a:ext>
              </a:extLst>
            </p:cNvPr>
            <p:cNvCxnSpPr>
              <a:cxnSpLocks/>
            </p:cNvCxnSpPr>
            <p:nvPr/>
          </p:nvCxnSpPr>
          <p:spPr>
            <a:xfrm>
              <a:off x="6622517" y="2565715"/>
              <a:ext cx="0" cy="31694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9102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altLang="zh-CN" dirty="0"/>
              <a:t>Challenge #2. Inaccurate Performance Prediction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48">
                <a:extLst>
                  <a:ext uri="{FF2B5EF4-FFF2-40B4-BE49-F238E27FC236}">
                    <a16:creationId xmlns:a16="http://schemas.microsoft.com/office/drawing/2014/main" id="{54DF0AA2-2FBF-A1B0-3E14-20CAD519F51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Cost model trained on </a:t>
                </a:r>
                <a:br>
                  <a:rPr lang="en-US" dirty="0"/>
                </a:br>
                <a:r>
                  <a:rPr lang="en-US" dirty="0"/>
                  <a:t>one shape can be</a:t>
                </a:r>
                <a:br>
                  <a:rPr lang="en-US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inaccurate</a:t>
                </a:r>
                <a:r>
                  <a:rPr lang="en-US" dirty="0"/>
                  <a:t> on others.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dirty="0"/>
                  <a:t>E.g., Performance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800" b="1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 768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2304, 768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w.r.t.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dirty="0"/>
                  <a:t> on a NVIDIA Tesla T4 GPU</a:t>
                </a:r>
                <a:r>
                  <a:rPr lang="en-US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[1]</a:t>
                </a:r>
                <a:r>
                  <a:rPr lang="en-US" dirty="0"/>
                  <a:t>, all sharing the same micro-kernel.</a:t>
                </a:r>
              </a:p>
            </p:txBody>
          </p:sp>
        </mc:Choice>
        <mc:Fallback xmlns="">
          <p:sp>
            <p:nvSpPr>
              <p:cNvPr id="49" name="Content Placeholder 48">
                <a:extLst>
                  <a:ext uri="{FF2B5EF4-FFF2-40B4-BE49-F238E27FC236}">
                    <a16:creationId xmlns:a16="http://schemas.microsoft.com/office/drawing/2014/main" id="{54DF0AA2-2FBF-A1B0-3E14-20CAD519F5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2200" t="-2326" r="-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6BF4D6-56B4-8A20-FEB9-6752361C2F58}"/>
              </a:ext>
            </a:extLst>
          </p:cNvPr>
          <p:cNvSpPr txBox="1"/>
          <p:nvPr/>
        </p:nvSpPr>
        <p:spPr>
          <a:xfrm>
            <a:off x="4773419" y="6179340"/>
            <a:ext cx="3686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-us/data-center/tesla-t4/</a:t>
            </a:r>
          </a:p>
        </p:txBody>
      </p:sp>
      <p:sp>
        <p:nvSpPr>
          <p:cNvPr id="76" name="Folded Corner 75">
            <a:extLst>
              <a:ext uri="{FF2B5EF4-FFF2-40B4-BE49-F238E27FC236}">
                <a16:creationId xmlns:a16="http://schemas.microsoft.com/office/drawing/2014/main" id="{95A24F1C-4BA4-6591-B622-12739021ED90}"/>
              </a:ext>
            </a:extLst>
          </p:cNvPr>
          <p:cNvSpPr/>
          <p:nvPr/>
        </p:nvSpPr>
        <p:spPr>
          <a:xfrm>
            <a:off x="8596376" y="3236336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2FE5E7E-5D8C-EA1E-5D74-A2BEBE0436C2}"/>
              </a:ext>
            </a:extLst>
          </p:cNvPr>
          <p:cNvSpPr txBox="1"/>
          <p:nvPr/>
        </p:nvSpPr>
        <p:spPr>
          <a:xfrm>
            <a:off x="6075077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Operator</a:t>
            </a:r>
          </a:p>
        </p:txBody>
      </p:sp>
      <p:pic>
        <p:nvPicPr>
          <p:cNvPr id="78" name="Picture 18" descr="Programmer icon PNG and SVG Vector Free Download">
            <a:extLst>
              <a:ext uri="{FF2B5EF4-FFF2-40B4-BE49-F238E27FC236}">
                <a16:creationId xmlns:a16="http://schemas.microsoft.com/office/drawing/2014/main" id="{13BD7621-2477-7384-1C50-120AA6286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21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42BA04B-4107-D619-8FEB-990C2C42D285}"/>
              </a:ext>
            </a:extLst>
          </p:cNvPr>
          <p:cNvCxnSpPr/>
          <p:nvPr/>
        </p:nvCxnSpPr>
        <p:spPr>
          <a:xfrm>
            <a:off x="4910567" y="2384611"/>
            <a:ext cx="7147859" cy="0"/>
          </a:xfrm>
          <a:prstGeom prst="line">
            <a:avLst/>
          </a:prstGeom>
          <a:ln w="76200">
            <a:solidFill>
              <a:schemeClr val="tx1">
                <a:alpha val="4694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D03F9FA-9B26-578D-30D6-2621EAADAB34}"/>
              </a:ext>
            </a:extLst>
          </p:cNvPr>
          <p:cNvCxnSpPr/>
          <p:nvPr/>
        </p:nvCxnSpPr>
        <p:spPr>
          <a:xfrm>
            <a:off x="4910565" y="5289642"/>
            <a:ext cx="7147859" cy="0"/>
          </a:xfrm>
          <a:prstGeom prst="line">
            <a:avLst/>
          </a:prstGeom>
          <a:ln w="76200">
            <a:solidFill>
              <a:schemeClr val="tx1">
                <a:alpha val="5359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9097287F-44BB-0A5C-0A32-B50668085113}"/>
              </a:ext>
            </a:extLst>
          </p:cNvPr>
          <p:cNvSpPr txBox="1"/>
          <p:nvPr/>
        </p:nvSpPr>
        <p:spPr>
          <a:xfrm>
            <a:off x="7651945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Shape Description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DAF7367-215E-BBAE-384D-29EAAC1EF7F6}"/>
              </a:ext>
            </a:extLst>
          </p:cNvPr>
          <p:cNvSpPr txBox="1"/>
          <p:nvPr/>
        </p:nvSpPr>
        <p:spPr>
          <a:xfrm>
            <a:off x="10830340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Frontend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3EAD66A-2816-DB9C-5EF8-83A4E99572A4}"/>
              </a:ext>
            </a:extLst>
          </p:cNvPr>
          <p:cNvSpPr txBox="1"/>
          <p:nvPr/>
        </p:nvSpPr>
        <p:spPr>
          <a:xfrm>
            <a:off x="10013386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Auto-Scheduler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D9B5E83-86CD-DAF6-32D1-2A7652F4765A}"/>
              </a:ext>
            </a:extLst>
          </p:cNvPr>
          <p:cNvSpPr txBox="1"/>
          <p:nvPr/>
        </p:nvSpPr>
        <p:spPr>
          <a:xfrm>
            <a:off x="10737494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Hardware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D0F2A3D-7C0C-A9EC-E79B-43D60693CD65}"/>
              </a:ext>
            </a:extLst>
          </p:cNvPr>
          <p:cNvSpPr txBox="1"/>
          <p:nvPr/>
        </p:nvSpPr>
        <p:spPr>
          <a:xfrm>
            <a:off x="6072898" y="2882657"/>
            <a:ext cx="359055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alpha val="4876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Shape-Dependent Search Space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642C2F6F-E47D-CFCF-F28E-90524C5AAE21}"/>
              </a:ext>
            </a:extLst>
          </p:cNvPr>
          <p:cNvCxnSpPr>
            <a:cxnSpLocks/>
          </p:cNvCxnSpPr>
          <p:nvPr/>
        </p:nvCxnSpPr>
        <p:spPr>
          <a:xfrm>
            <a:off x="6613378" y="2199973"/>
            <a:ext cx="4356" cy="682684"/>
          </a:xfrm>
          <a:prstGeom prst="straightConnector1">
            <a:avLst/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>
            <a:extLst>
              <a:ext uri="{FF2B5EF4-FFF2-40B4-BE49-F238E27FC236}">
                <a16:creationId xmlns:a16="http://schemas.microsoft.com/office/drawing/2014/main" id="{D4460946-890E-06FA-C0F5-16C7EFF00024}"/>
              </a:ext>
            </a:extLst>
          </p:cNvPr>
          <p:cNvCxnSpPr>
            <a:cxnSpLocks/>
            <a:stCxn id="81" idx="2"/>
          </p:cNvCxnSpPr>
          <p:nvPr/>
        </p:nvCxnSpPr>
        <p:spPr>
          <a:xfrm rot="5400000">
            <a:off x="7435255" y="1372998"/>
            <a:ext cx="366057" cy="2019377"/>
          </a:xfrm>
          <a:prstGeom prst="bentConnector2">
            <a:avLst/>
          </a:prstGeom>
          <a:ln w="28575">
            <a:solidFill>
              <a:schemeClr val="tx1">
                <a:alpha val="5359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249A153A-2C7C-287D-FA24-8791F96044D9}"/>
              </a:ext>
            </a:extLst>
          </p:cNvPr>
          <p:cNvSpPr txBox="1"/>
          <p:nvPr/>
        </p:nvSpPr>
        <p:spPr>
          <a:xfrm>
            <a:off x="5486729" y="4064525"/>
            <a:ext cx="2257654" cy="78319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Complete-Program</a:t>
            </a:r>
            <a:br>
              <a:rPr lang="en-US" sz="2000" b="1" dirty="0"/>
            </a:br>
            <a:r>
              <a:rPr lang="en-US" sz="2000" b="1" dirty="0"/>
              <a:t>Cost Model</a:t>
            </a:r>
          </a:p>
        </p:txBody>
      </p:sp>
      <p:cxnSp>
        <p:nvCxnSpPr>
          <p:cNvPr id="89" name="Elbow Connector 88">
            <a:extLst>
              <a:ext uri="{FF2B5EF4-FFF2-40B4-BE49-F238E27FC236}">
                <a16:creationId xmlns:a16="http://schemas.microsoft.com/office/drawing/2014/main" id="{DEEBB1AC-9338-6FBA-F6DD-059D180E366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41524" y="3696713"/>
            <a:ext cx="742266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Folded Corner 89">
            <a:extLst>
              <a:ext uri="{FF2B5EF4-FFF2-40B4-BE49-F238E27FC236}">
                <a16:creationId xmlns:a16="http://schemas.microsoft.com/office/drawing/2014/main" id="{EB089D59-E0D2-2593-B073-E2A0CB598B0D}"/>
              </a:ext>
            </a:extLst>
          </p:cNvPr>
          <p:cNvSpPr/>
          <p:nvPr/>
        </p:nvSpPr>
        <p:spPr>
          <a:xfrm>
            <a:off x="8322056" y="355929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2 </a:t>
            </a:r>
          </a:p>
        </p:txBody>
      </p:sp>
      <p:pic>
        <p:nvPicPr>
          <p:cNvPr id="91" name="Picture 4" descr="The Dot-Dot-Dot | Automation Panda">
            <a:extLst>
              <a:ext uri="{FF2B5EF4-FFF2-40B4-BE49-F238E27FC236}">
                <a16:creationId xmlns:a16="http://schemas.microsoft.com/office/drawing/2014/main" id="{63A13A9A-23D9-6597-4DA1-E574B1C42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60" y="3337916"/>
            <a:ext cx="613135" cy="1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Graphic 91" descr="Compass">
            <a:extLst>
              <a:ext uri="{FF2B5EF4-FFF2-40B4-BE49-F238E27FC236}">
                <a16:creationId xmlns:a16="http://schemas.microsoft.com/office/drawing/2014/main" id="{5D43FF67-2E3A-39CC-8339-B1F859C167E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0741" y="3346241"/>
            <a:ext cx="700946" cy="700946"/>
          </a:xfrm>
          <a:prstGeom prst="rect">
            <a:avLst/>
          </a:prstGeom>
        </p:spPr>
      </p:pic>
      <p:sp>
        <p:nvSpPr>
          <p:cNvPr id="93" name="Down Arrow 92">
            <a:extLst>
              <a:ext uri="{FF2B5EF4-FFF2-40B4-BE49-F238E27FC236}">
                <a16:creationId xmlns:a16="http://schemas.microsoft.com/office/drawing/2014/main" id="{5BB5DDEB-FD0C-AC5A-42C5-DA3E912333A2}"/>
              </a:ext>
            </a:extLst>
          </p:cNvPr>
          <p:cNvSpPr/>
          <p:nvPr/>
        </p:nvSpPr>
        <p:spPr>
          <a:xfrm>
            <a:off x="8369059" y="4865099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23EBDDF-42CD-3403-CA73-B7C9298DF67A}"/>
              </a:ext>
            </a:extLst>
          </p:cNvPr>
          <p:cNvSpPr txBox="1"/>
          <p:nvPr/>
        </p:nvSpPr>
        <p:spPr>
          <a:xfrm>
            <a:off x="8886884" y="4865098"/>
            <a:ext cx="1013867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Measure</a:t>
            </a:r>
          </a:p>
        </p:txBody>
      </p:sp>
      <p:sp>
        <p:nvSpPr>
          <p:cNvPr id="95" name="Down Arrow 94">
            <a:extLst>
              <a:ext uri="{FF2B5EF4-FFF2-40B4-BE49-F238E27FC236}">
                <a16:creationId xmlns:a16="http://schemas.microsoft.com/office/drawing/2014/main" id="{C12A9A3A-C796-25C8-0DB6-ABBFE0DEA9B9}"/>
              </a:ext>
            </a:extLst>
          </p:cNvPr>
          <p:cNvSpPr/>
          <p:nvPr/>
        </p:nvSpPr>
        <p:spPr>
          <a:xfrm rot="10800000">
            <a:off x="6356644" y="4865098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62B7E3E-02D9-0192-88C3-74742A0AF009}"/>
              </a:ext>
            </a:extLst>
          </p:cNvPr>
          <p:cNvSpPr txBox="1"/>
          <p:nvPr/>
        </p:nvSpPr>
        <p:spPr>
          <a:xfrm>
            <a:off x="5753273" y="5314074"/>
            <a:ext cx="603370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Train</a:t>
            </a:r>
          </a:p>
        </p:txBody>
      </p:sp>
      <p:sp>
        <p:nvSpPr>
          <p:cNvPr id="97" name="Down Arrow 96">
            <a:extLst>
              <a:ext uri="{FF2B5EF4-FFF2-40B4-BE49-F238E27FC236}">
                <a16:creationId xmlns:a16="http://schemas.microsoft.com/office/drawing/2014/main" id="{C1DEE282-7242-9C2D-930C-C4C8BE942A71}"/>
              </a:ext>
            </a:extLst>
          </p:cNvPr>
          <p:cNvSpPr/>
          <p:nvPr/>
        </p:nvSpPr>
        <p:spPr>
          <a:xfrm>
            <a:off x="8047736" y="3422465"/>
            <a:ext cx="190353" cy="242120"/>
          </a:xfrm>
          <a:prstGeom prst="downArrow">
            <a:avLst/>
          </a:prstGeom>
          <a:solidFill>
            <a:schemeClr val="tx1">
              <a:alpha val="4648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710CB68-7537-39EB-02B6-F2E5630AA755}"/>
              </a:ext>
            </a:extLst>
          </p:cNvPr>
          <p:cNvSpPr txBox="1"/>
          <p:nvPr/>
        </p:nvSpPr>
        <p:spPr>
          <a:xfrm>
            <a:off x="7235504" y="332725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alpha val="4957"/>
                  </a:schemeClr>
                </a:solidFill>
              </a:rPr>
              <a:t>Sample</a:t>
            </a:r>
          </a:p>
        </p:txBody>
      </p:sp>
      <p:sp>
        <p:nvSpPr>
          <p:cNvPr id="99" name="Folded Corner 98">
            <a:extLst>
              <a:ext uri="{FF2B5EF4-FFF2-40B4-BE49-F238E27FC236}">
                <a16:creationId xmlns:a16="http://schemas.microsoft.com/office/drawing/2014/main" id="{7F16A3F3-4F83-B280-3AB1-B7494972531F}"/>
              </a:ext>
            </a:extLst>
          </p:cNvPr>
          <p:cNvSpPr/>
          <p:nvPr/>
        </p:nvSpPr>
        <p:spPr>
          <a:xfrm>
            <a:off x="8047736" y="387933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1</a:t>
            </a:r>
            <a:br>
              <a:rPr lang="en-US" dirty="0">
                <a:solidFill>
                  <a:schemeClr val="dk1">
                    <a:alpha val="4957"/>
                  </a:schemeClr>
                </a:solidFill>
              </a:rPr>
            </a:br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8EFA1291-A19D-35F3-BCBC-4CB73CDEBB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7350" y="4389120"/>
            <a:ext cx="3291840" cy="246888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2B02394-70CB-5B9C-819A-FCD58FB5A8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7362" y="4389120"/>
            <a:ext cx="3291828" cy="246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69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D3533477-F0C8-6111-E31A-7A8C996DE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362" y="4389120"/>
            <a:ext cx="3291828" cy="24688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17A3444-9699-1799-9E48-C37AE914D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350" y="4389111"/>
            <a:ext cx="3291840" cy="2468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altLang="zh-CN" dirty="0"/>
              <a:t>Challenge #2. Inaccurate Performance Prediction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48">
                <a:extLst>
                  <a:ext uri="{FF2B5EF4-FFF2-40B4-BE49-F238E27FC236}">
                    <a16:creationId xmlns:a16="http://schemas.microsoft.com/office/drawing/2014/main" id="{54DF0AA2-2FBF-A1B0-3E14-20CAD519F51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Cost model trained on </a:t>
                </a:r>
                <a:br>
                  <a:rPr lang="en-US" dirty="0"/>
                </a:br>
                <a:r>
                  <a:rPr lang="en-US" dirty="0"/>
                  <a:t>one shape can be</a:t>
                </a:r>
                <a:br>
                  <a:rPr lang="en-US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inaccurate</a:t>
                </a:r>
                <a:r>
                  <a:rPr lang="en-US" dirty="0"/>
                  <a:t> on others.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dirty="0"/>
                  <a:t>E.g., Performance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800" b="1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 768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2304, 768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w.r.t.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dirty="0"/>
                  <a:t> on a NVIDIA Tesla T4 GPU</a:t>
                </a:r>
                <a:r>
                  <a:rPr lang="en-US" baseline="30000" dirty="0">
                    <a:solidFill>
                      <a:schemeClr val="bg1">
                        <a:lumMod val="50000"/>
                      </a:schemeClr>
                    </a:solidFill>
                  </a:rPr>
                  <a:t>[1]</a:t>
                </a:r>
                <a:r>
                  <a:rPr lang="en-US" dirty="0"/>
                  <a:t>, all sharing the same micro-kernel.</a:t>
                </a:r>
              </a:p>
            </p:txBody>
          </p:sp>
        </mc:Choice>
        <mc:Fallback xmlns="">
          <p:sp>
            <p:nvSpPr>
              <p:cNvPr id="49" name="Content Placeholder 48">
                <a:extLst>
                  <a:ext uri="{FF2B5EF4-FFF2-40B4-BE49-F238E27FC236}">
                    <a16:creationId xmlns:a16="http://schemas.microsoft.com/office/drawing/2014/main" id="{54DF0AA2-2FBF-A1B0-3E14-20CAD519F5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5"/>
                <a:stretch>
                  <a:fillRect l="-2200" t="-2326" r="-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6BF4D6-56B4-8A20-FEB9-6752361C2F58}"/>
              </a:ext>
            </a:extLst>
          </p:cNvPr>
          <p:cNvSpPr txBox="1"/>
          <p:nvPr/>
        </p:nvSpPr>
        <p:spPr>
          <a:xfrm>
            <a:off x="4773419" y="6179340"/>
            <a:ext cx="3686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-us/data-center/tesla-t4/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L. Zheng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Ansor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OSDI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C010D1-DE8F-AA36-8C5E-B9D4A4433DBA}"/>
              </a:ext>
            </a:extLst>
          </p:cNvPr>
          <p:cNvSpPr txBox="1"/>
          <p:nvPr/>
        </p:nvSpPr>
        <p:spPr>
          <a:xfrm>
            <a:off x="2241523" y="5438893"/>
            <a:ext cx="245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Cost model trained here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14BE7E-F937-3B06-6649-3E98A4E5C583}"/>
              </a:ext>
            </a:extLst>
          </p:cNvPr>
          <p:cNvCxnSpPr/>
          <p:nvPr/>
        </p:nvCxnSpPr>
        <p:spPr>
          <a:xfrm flipV="1">
            <a:off x="4504266" y="5164303"/>
            <a:ext cx="0" cy="356882"/>
          </a:xfrm>
          <a:prstGeom prst="straightConnector1">
            <a:avLst/>
          </a:prstGeom>
          <a:ln w="1905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lded Corner 11">
            <a:extLst>
              <a:ext uri="{FF2B5EF4-FFF2-40B4-BE49-F238E27FC236}">
                <a16:creationId xmlns:a16="http://schemas.microsoft.com/office/drawing/2014/main" id="{C68281D6-BD39-648C-24CC-5CB6E69C5602}"/>
              </a:ext>
            </a:extLst>
          </p:cNvPr>
          <p:cNvSpPr/>
          <p:nvPr/>
        </p:nvSpPr>
        <p:spPr>
          <a:xfrm>
            <a:off x="8596376" y="3236336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1F40CA-8FDA-990B-13CB-9DDD26450710}"/>
              </a:ext>
            </a:extLst>
          </p:cNvPr>
          <p:cNvSpPr txBox="1"/>
          <p:nvPr/>
        </p:nvSpPr>
        <p:spPr>
          <a:xfrm>
            <a:off x="6075077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Operator</a:t>
            </a:r>
          </a:p>
        </p:txBody>
      </p:sp>
      <p:pic>
        <p:nvPicPr>
          <p:cNvPr id="22" name="Picture 18" descr="Programmer icon PNG and SVG Vector Free Download">
            <a:extLst>
              <a:ext uri="{FF2B5EF4-FFF2-40B4-BE49-F238E27FC236}">
                <a16:creationId xmlns:a16="http://schemas.microsoft.com/office/drawing/2014/main" id="{642FABE8-D935-670E-5898-EA9279516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21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3B3EF3-BA9B-FDEC-0921-8FC0A5BC0D5F}"/>
              </a:ext>
            </a:extLst>
          </p:cNvPr>
          <p:cNvCxnSpPr/>
          <p:nvPr/>
        </p:nvCxnSpPr>
        <p:spPr>
          <a:xfrm>
            <a:off x="4910567" y="2384611"/>
            <a:ext cx="7147859" cy="0"/>
          </a:xfrm>
          <a:prstGeom prst="line">
            <a:avLst/>
          </a:prstGeom>
          <a:ln w="76200">
            <a:solidFill>
              <a:schemeClr val="tx1">
                <a:alpha val="4694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8876E75-1720-5DD4-E27A-6E3FAB736FD2}"/>
              </a:ext>
            </a:extLst>
          </p:cNvPr>
          <p:cNvCxnSpPr/>
          <p:nvPr/>
        </p:nvCxnSpPr>
        <p:spPr>
          <a:xfrm>
            <a:off x="4910565" y="5289642"/>
            <a:ext cx="7147859" cy="0"/>
          </a:xfrm>
          <a:prstGeom prst="line">
            <a:avLst/>
          </a:prstGeom>
          <a:ln w="76200">
            <a:solidFill>
              <a:schemeClr val="tx1">
                <a:alpha val="5359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628E070-7DC0-0096-5FA8-5AD3B0739413}"/>
              </a:ext>
            </a:extLst>
          </p:cNvPr>
          <p:cNvSpPr txBox="1"/>
          <p:nvPr/>
        </p:nvSpPr>
        <p:spPr>
          <a:xfrm>
            <a:off x="7651945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Shape Description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BF95C4-EA41-FCA6-D9AC-6B1F7E81565D}"/>
              </a:ext>
            </a:extLst>
          </p:cNvPr>
          <p:cNvSpPr txBox="1"/>
          <p:nvPr/>
        </p:nvSpPr>
        <p:spPr>
          <a:xfrm>
            <a:off x="10830340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Frontend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166AF3-4D06-1A51-F978-7F02851D05C6}"/>
              </a:ext>
            </a:extLst>
          </p:cNvPr>
          <p:cNvSpPr txBox="1"/>
          <p:nvPr/>
        </p:nvSpPr>
        <p:spPr>
          <a:xfrm>
            <a:off x="10013386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Auto-Scheduler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0B7F64-BC53-8CE4-4E8C-18A6B3A09DD2}"/>
              </a:ext>
            </a:extLst>
          </p:cNvPr>
          <p:cNvSpPr txBox="1"/>
          <p:nvPr/>
        </p:nvSpPr>
        <p:spPr>
          <a:xfrm>
            <a:off x="10737494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Hardware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3E1492-CD67-8DBE-BD00-704305112670}"/>
              </a:ext>
            </a:extLst>
          </p:cNvPr>
          <p:cNvSpPr txBox="1"/>
          <p:nvPr/>
        </p:nvSpPr>
        <p:spPr>
          <a:xfrm>
            <a:off x="6072898" y="2882657"/>
            <a:ext cx="359055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alpha val="4876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Shape-Dependent Search Space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55E5ABD-E13A-FD24-71C0-B166B0519ADC}"/>
              </a:ext>
            </a:extLst>
          </p:cNvPr>
          <p:cNvCxnSpPr>
            <a:cxnSpLocks/>
          </p:cNvCxnSpPr>
          <p:nvPr/>
        </p:nvCxnSpPr>
        <p:spPr>
          <a:xfrm>
            <a:off x="6613378" y="2199973"/>
            <a:ext cx="4356" cy="682684"/>
          </a:xfrm>
          <a:prstGeom prst="straightConnector1">
            <a:avLst/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3A7097DF-329E-C3EA-3A7F-A70A078F4982}"/>
              </a:ext>
            </a:extLst>
          </p:cNvPr>
          <p:cNvCxnSpPr>
            <a:cxnSpLocks/>
            <a:stCxn id="30" idx="2"/>
          </p:cNvCxnSpPr>
          <p:nvPr/>
        </p:nvCxnSpPr>
        <p:spPr>
          <a:xfrm rot="5400000">
            <a:off x="7435255" y="1372998"/>
            <a:ext cx="366057" cy="2019377"/>
          </a:xfrm>
          <a:prstGeom prst="bentConnector2">
            <a:avLst/>
          </a:prstGeom>
          <a:ln w="28575">
            <a:solidFill>
              <a:schemeClr val="tx1">
                <a:alpha val="5359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CC5659D-B0DB-D77F-48AC-6CD606DA15BF}"/>
              </a:ext>
            </a:extLst>
          </p:cNvPr>
          <p:cNvSpPr txBox="1"/>
          <p:nvPr/>
        </p:nvSpPr>
        <p:spPr>
          <a:xfrm>
            <a:off x="5486729" y="4064525"/>
            <a:ext cx="2257654" cy="78319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Complete-Program</a:t>
            </a:r>
            <a:br>
              <a:rPr lang="en-US" sz="2000" b="1" dirty="0"/>
            </a:br>
            <a:r>
              <a:rPr lang="en-US" sz="2000" b="1" dirty="0"/>
              <a:t>Cost Model</a:t>
            </a:r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2999A119-0522-AF9B-32E6-23529FF0B93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41524" y="3696713"/>
            <a:ext cx="742266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olded Corner 43">
            <a:extLst>
              <a:ext uri="{FF2B5EF4-FFF2-40B4-BE49-F238E27FC236}">
                <a16:creationId xmlns:a16="http://schemas.microsoft.com/office/drawing/2014/main" id="{4EBD294D-2609-44CE-EE73-291AA471A50A}"/>
              </a:ext>
            </a:extLst>
          </p:cNvPr>
          <p:cNvSpPr/>
          <p:nvPr/>
        </p:nvSpPr>
        <p:spPr>
          <a:xfrm>
            <a:off x="8322056" y="355929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2 </a:t>
            </a:r>
          </a:p>
        </p:txBody>
      </p:sp>
      <p:pic>
        <p:nvPicPr>
          <p:cNvPr id="45" name="Picture 4" descr="The Dot-Dot-Dot | Automation Panda">
            <a:extLst>
              <a:ext uri="{FF2B5EF4-FFF2-40B4-BE49-F238E27FC236}">
                <a16:creationId xmlns:a16="http://schemas.microsoft.com/office/drawing/2014/main" id="{621876D9-CDEF-1453-1FCF-7199133A1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60" y="3337916"/>
            <a:ext cx="613135" cy="1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raphic 45" descr="Compass">
            <a:extLst>
              <a:ext uri="{FF2B5EF4-FFF2-40B4-BE49-F238E27FC236}">
                <a16:creationId xmlns:a16="http://schemas.microsoft.com/office/drawing/2014/main" id="{2CC56AFC-1204-3C49-6184-D3F8A48CCAA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00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50741" y="3346241"/>
            <a:ext cx="700946" cy="700946"/>
          </a:xfrm>
          <a:prstGeom prst="rect">
            <a:avLst/>
          </a:prstGeom>
        </p:spPr>
      </p:pic>
      <p:sp>
        <p:nvSpPr>
          <p:cNvPr id="47" name="Down Arrow 46">
            <a:extLst>
              <a:ext uri="{FF2B5EF4-FFF2-40B4-BE49-F238E27FC236}">
                <a16:creationId xmlns:a16="http://schemas.microsoft.com/office/drawing/2014/main" id="{C2E20E76-2A4C-36DC-D374-65A5DD1F2764}"/>
              </a:ext>
            </a:extLst>
          </p:cNvPr>
          <p:cNvSpPr/>
          <p:nvPr/>
        </p:nvSpPr>
        <p:spPr>
          <a:xfrm>
            <a:off x="8369059" y="4865099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E2FC09-8376-3307-FE68-E1CCE5C37213}"/>
              </a:ext>
            </a:extLst>
          </p:cNvPr>
          <p:cNvSpPr txBox="1"/>
          <p:nvPr/>
        </p:nvSpPr>
        <p:spPr>
          <a:xfrm>
            <a:off x="8886884" y="4865098"/>
            <a:ext cx="1013867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Measure</a:t>
            </a:r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720158AF-A3E2-8CC0-9B7B-9C1A4DD45B59}"/>
              </a:ext>
            </a:extLst>
          </p:cNvPr>
          <p:cNvSpPr/>
          <p:nvPr/>
        </p:nvSpPr>
        <p:spPr>
          <a:xfrm rot="10800000">
            <a:off x="6356644" y="4865098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9D1D22-5891-F366-4234-D42E02D4791C}"/>
              </a:ext>
            </a:extLst>
          </p:cNvPr>
          <p:cNvSpPr txBox="1"/>
          <p:nvPr/>
        </p:nvSpPr>
        <p:spPr>
          <a:xfrm>
            <a:off x="5753273" y="5314074"/>
            <a:ext cx="603370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Train</a:t>
            </a:r>
          </a:p>
        </p:txBody>
      </p:sp>
      <p:sp>
        <p:nvSpPr>
          <p:cNvPr id="53" name="Down Arrow 52">
            <a:extLst>
              <a:ext uri="{FF2B5EF4-FFF2-40B4-BE49-F238E27FC236}">
                <a16:creationId xmlns:a16="http://schemas.microsoft.com/office/drawing/2014/main" id="{C34A879F-28CA-E079-01C9-2EDC79A5E6BB}"/>
              </a:ext>
            </a:extLst>
          </p:cNvPr>
          <p:cNvSpPr/>
          <p:nvPr/>
        </p:nvSpPr>
        <p:spPr>
          <a:xfrm>
            <a:off x="8047736" y="3422465"/>
            <a:ext cx="190353" cy="242120"/>
          </a:xfrm>
          <a:prstGeom prst="downArrow">
            <a:avLst/>
          </a:prstGeom>
          <a:solidFill>
            <a:schemeClr val="tx1">
              <a:alpha val="4648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B942EF-81AE-6192-7D59-3B30810DC8F7}"/>
              </a:ext>
            </a:extLst>
          </p:cNvPr>
          <p:cNvSpPr txBox="1"/>
          <p:nvPr/>
        </p:nvSpPr>
        <p:spPr>
          <a:xfrm>
            <a:off x="7235504" y="332725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alpha val="4957"/>
                  </a:schemeClr>
                </a:solidFill>
              </a:rPr>
              <a:t>Sample</a:t>
            </a:r>
          </a:p>
        </p:txBody>
      </p:sp>
      <p:sp>
        <p:nvSpPr>
          <p:cNvPr id="56" name="Folded Corner 55">
            <a:extLst>
              <a:ext uri="{FF2B5EF4-FFF2-40B4-BE49-F238E27FC236}">
                <a16:creationId xmlns:a16="http://schemas.microsoft.com/office/drawing/2014/main" id="{5AE08CD9-4E09-D32A-E257-490F7912C194}"/>
              </a:ext>
            </a:extLst>
          </p:cNvPr>
          <p:cNvSpPr/>
          <p:nvPr/>
        </p:nvSpPr>
        <p:spPr>
          <a:xfrm>
            <a:off x="8047736" y="387933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1</a:t>
            </a:r>
            <a:br>
              <a:rPr lang="en-US" dirty="0">
                <a:solidFill>
                  <a:schemeClr val="dk1">
                    <a:alpha val="4957"/>
                  </a:schemeClr>
                </a:solidFill>
              </a:rPr>
            </a:br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C82991C-C465-D64F-8F0D-D73CADC654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7350" y="4389120"/>
            <a:ext cx="3291840" cy="24688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F62CAAB-F02D-7E3C-BFA6-9287BF8F83E9}"/>
              </a:ext>
            </a:extLst>
          </p:cNvPr>
          <p:cNvSpPr txBox="1"/>
          <p:nvPr/>
        </p:nvSpPr>
        <p:spPr>
          <a:xfrm>
            <a:off x="4623016" y="5625572"/>
            <a:ext cx="327179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80000"/>
              </a:lnSpc>
            </a:pPr>
            <a:r>
              <a:rPr lang="en-US" sz="1400" dirty="0"/>
              <a:t>🙁</a:t>
            </a:r>
            <a:r>
              <a:rPr lang="en-US" dirty="0"/>
              <a:t> </a:t>
            </a:r>
            <a:r>
              <a:rPr lang="en-US" sz="2000" dirty="0"/>
              <a:t>Predictions are </a:t>
            </a:r>
            <a:r>
              <a:rPr lang="en-US" sz="2000" b="1" dirty="0">
                <a:solidFill>
                  <a:srgbClr val="FF0000"/>
                </a:solidFill>
              </a:rPr>
              <a:t>inaccurate</a:t>
            </a:r>
            <a:r>
              <a:rPr lang="en-US" sz="2000" dirty="0"/>
              <a:t> on other shapes.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5DF70E9-A2D4-2347-BF96-D8F0B52CE1D9}"/>
              </a:ext>
            </a:extLst>
          </p:cNvPr>
          <p:cNvSpPr txBox="1"/>
          <p:nvPr/>
        </p:nvSpPr>
        <p:spPr>
          <a:xfrm>
            <a:off x="4282645" y="6039652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4213768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Key Idea #2. Micro-Kernel-based Cost Model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48">
                <a:extLst>
                  <a:ext uri="{FF2B5EF4-FFF2-40B4-BE49-F238E27FC236}">
                    <a16:creationId xmlns:a16="http://schemas.microsoft.com/office/drawing/2014/main" id="{54DF0AA2-2FBF-A1B0-3E14-20CAD519F51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Key Observation: </a:t>
                </a:r>
                <a:br>
                  <a:rPr lang="en-US" dirty="0"/>
                </a:br>
                <a:r>
                  <a:rPr lang="en-US" dirty="0"/>
                  <a:t>Performance scales </a:t>
                </a:r>
                <a:r>
                  <a:rPr lang="en-US" b="1" dirty="0">
                    <a:solidFill>
                      <a:srgbClr val="00B050"/>
                    </a:solidFill>
                  </a:rPr>
                  <a:t>proportionally</a:t>
                </a:r>
                <a:r>
                  <a:rPr lang="en-US" dirty="0"/>
                  <a:t> with hardware core occupancy.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MicroKernel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Penalty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Content Placeholder 48">
                <a:extLst>
                  <a:ext uri="{FF2B5EF4-FFF2-40B4-BE49-F238E27FC236}">
                    <a16:creationId xmlns:a16="http://schemas.microsoft.com/office/drawing/2014/main" id="{54DF0AA2-2FBF-A1B0-3E14-20CAD519F5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4"/>
                <a:stretch>
                  <a:fillRect l="-2118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  <p:sp>
        <p:nvSpPr>
          <p:cNvPr id="4" name="Folded Corner 3">
            <a:extLst>
              <a:ext uri="{FF2B5EF4-FFF2-40B4-BE49-F238E27FC236}">
                <a16:creationId xmlns:a16="http://schemas.microsoft.com/office/drawing/2014/main" id="{E290E5FF-8F3E-B7B2-95E5-5B6C5A2EC10F}"/>
              </a:ext>
            </a:extLst>
          </p:cNvPr>
          <p:cNvSpPr/>
          <p:nvPr/>
        </p:nvSpPr>
        <p:spPr>
          <a:xfrm>
            <a:off x="8596376" y="3236336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7B26AF-211B-CF3E-8098-6ED5BD272398}"/>
              </a:ext>
            </a:extLst>
          </p:cNvPr>
          <p:cNvSpPr txBox="1"/>
          <p:nvPr/>
        </p:nvSpPr>
        <p:spPr>
          <a:xfrm>
            <a:off x="6075077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Operator</a:t>
            </a:r>
          </a:p>
        </p:txBody>
      </p:sp>
      <p:pic>
        <p:nvPicPr>
          <p:cNvPr id="13" name="Picture 18" descr="Programmer icon PNG and SVG Vector Free Download">
            <a:extLst>
              <a:ext uri="{FF2B5EF4-FFF2-40B4-BE49-F238E27FC236}">
                <a16:creationId xmlns:a16="http://schemas.microsoft.com/office/drawing/2014/main" id="{BF89E33F-94D7-AA97-CBDC-4F8AFC150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21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60A79F-B476-7393-E8F5-F8E4C0D66548}"/>
              </a:ext>
            </a:extLst>
          </p:cNvPr>
          <p:cNvCxnSpPr/>
          <p:nvPr/>
        </p:nvCxnSpPr>
        <p:spPr>
          <a:xfrm>
            <a:off x="4910567" y="2384611"/>
            <a:ext cx="7147859" cy="0"/>
          </a:xfrm>
          <a:prstGeom prst="line">
            <a:avLst/>
          </a:prstGeom>
          <a:ln w="76200">
            <a:solidFill>
              <a:schemeClr val="tx1">
                <a:alpha val="4694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54F1A2-C9EB-0960-5D33-0F0E35F31348}"/>
              </a:ext>
            </a:extLst>
          </p:cNvPr>
          <p:cNvCxnSpPr/>
          <p:nvPr/>
        </p:nvCxnSpPr>
        <p:spPr>
          <a:xfrm>
            <a:off x="4910565" y="5289642"/>
            <a:ext cx="7147859" cy="0"/>
          </a:xfrm>
          <a:prstGeom prst="line">
            <a:avLst/>
          </a:prstGeom>
          <a:ln w="76200">
            <a:solidFill>
              <a:schemeClr val="tx1">
                <a:alpha val="5359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9039E04-1D03-F6AB-7182-0C155AE66B9C}"/>
              </a:ext>
            </a:extLst>
          </p:cNvPr>
          <p:cNvSpPr txBox="1"/>
          <p:nvPr/>
        </p:nvSpPr>
        <p:spPr>
          <a:xfrm>
            <a:off x="7651945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Shape Description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631D88-D896-D3AC-6E52-696D98C1EA2A}"/>
              </a:ext>
            </a:extLst>
          </p:cNvPr>
          <p:cNvSpPr txBox="1"/>
          <p:nvPr/>
        </p:nvSpPr>
        <p:spPr>
          <a:xfrm>
            <a:off x="10830340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Frontend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6AD8D2-196D-091A-BE17-3A0A474F1F43}"/>
              </a:ext>
            </a:extLst>
          </p:cNvPr>
          <p:cNvSpPr txBox="1"/>
          <p:nvPr/>
        </p:nvSpPr>
        <p:spPr>
          <a:xfrm>
            <a:off x="10013386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Auto-Scheduler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DBE33F-56E0-8ABA-A562-0C9E7B9B02EF}"/>
              </a:ext>
            </a:extLst>
          </p:cNvPr>
          <p:cNvSpPr txBox="1"/>
          <p:nvPr/>
        </p:nvSpPr>
        <p:spPr>
          <a:xfrm>
            <a:off x="10737494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Hardware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EE5504-A257-8D16-8974-7B281F6463D2}"/>
              </a:ext>
            </a:extLst>
          </p:cNvPr>
          <p:cNvSpPr txBox="1"/>
          <p:nvPr/>
        </p:nvSpPr>
        <p:spPr>
          <a:xfrm>
            <a:off x="6072898" y="2882657"/>
            <a:ext cx="359055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alpha val="4876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Shape-Dependent Search Space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2E14A5F-D617-B1ED-1CD2-474AA6A9F2AE}"/>
              </a:ext>
            </a:extLst>
          </p:cNvPr>
          <p:cNvCxnSpPr>
            <a:cxnSpLocks/>
          </p:cNvCxnSpPr>
          <p:nvPr/>
        </p:nvCxnSpPr>
        <p:spPr>
          <a:xfrm>
            <a:off x="6613378" y="2199973"/>
            <a:ext cx="4356" cy="682684"/>
          </a:xfrm>
          <a:prstGeom prst="straightConnector1">
            <a:avLst/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CE5421F4-58E1-8BE8-4445-80A53782A1CA}"/>
              </a:ext>
            </a:extLst>
          </p:cNvPr>
          <p:cNvCxnSpPr>
            <a:cxnSpLocks/>
            <a:stCxn id="16" idx="2"/>
          </p:cNvCxnSpPr>
          <p:nvPr/>
        </p:nvCxnSpPr>
        <p:spPr>
          <a:xfrm rot="5400000">
            <a:off x="7435255" y="1372998"/>
            <a:ext cx="366057" cy="2019377"/>
          </a:xfrm>
          <a:prstGeom prst="bentConnector2">
            <a:avLst/>
          </a:prstGeom>
          <a:ln w="28575">
            <a:solidFill>
              <a:schemeClr val="tx1">
                <a:alpha val="5359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C445A21-896E-A778-539C-7E4F50C9A3A4}"/>
              </a:ext>
            </a:extLst>
          </p:cNvPr>
          <p:cNvSpPr txBox="1"/>
          <p:nvPr/>
        </p:nvSpPr>
        <p:spPr>
          <a:xfrm>
            <a:off x="5439984" y="4064525"/>
            <a:ext cx="2351149" cy="78319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Micro-Kernel-based</a:t>
            </a:r>
            <a:br>
              <a:rPr lang="en-US" sz="2000" b="1" dirty="0"/>
            </a:br>
            <a:r>
              <a:rPr lang="en-US" sz="2000" b="1" dirty="0"/>
              <a:t>Cost Model</a:t>
            </a: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D8CF52C6-3B8F-1A6A-7A94-DCD01AB9C69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41524" y="3696713"/>
            <a:ext cx="742266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olded Corner 33">
            <a:extLst>
              <a:ext uri="{FF2B5EF4-FFF2-40B4-BE49-F238E27FC236}">
                <a16:creationId xmlns:a16="http://schemas.microsoft.com/office/drawing/2014/main" id="{D839E241-651F-D2E7-876D-B79BC3B4BD34}"/>
              </a:ext>
            </a:extLst>
          </p:cNvPr>
          <p:cNvSpPr/>
          <p:nvPr/>
        </p:nvSpPr>
        <p:spPr>
          <a:xfrm>
            <a:off x="8322056" y="355929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2 </a:t>
            </a:r>
          </a:p>
        </p:txBody>
      </p:sp>
      <p:pic>
        <p:nvPicPr>
          <p:cNvPr id="35" name="Picture 4" descr="The Dot-Dot-Dot | Automation Panda">
            <a:extLst>
              <a:ext uri="{FF2B5EF4-FFF2-40B4-BE49-F238E27FC236}">
                <a16:creationId xmlns:a16="http://schemas.microsoft.com/office/drawing/2014/main" id="{4AA964AC-25E9-0AF9-15A1-D4B9FFEA7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60" y="3337916"/>
            <a:ext cx="613135" cy="1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phic 35" descr="Compass">
            <a:extLst>
              <a:ext uri="{FF2B5EF4-FFF2-40B4-BE49-F238E27FC236}">
                <a16:creationId xmlns:a16="http://schemas.microsoft.com/office/drawing/2014/main" id="{87852925-F058-9A6B-A8EC-5EB7B7F2F78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50741" y="3346241"/>
            <a:ext cx="700946" cy="700946"/>
          </a:xfrm>
          <a:prstGeom prst="rect">
            <a:avLst/>
          </a:prstGeom>
        </p:spPr>
      </p:pic>
      <p:sp>
        <p:nvSpPr>
          <p:cNvPr id="37" name="Down Arrow 36">
            <a:extLst>
              <a:ext uri="{FF2B5EF4-FFF2-40B4-BE49-F238E27FC236}">
                <a16:creationId xmlns:a16="http://schemas.microsoft.com/office/drawing/2014/main" id="{51ECE4CC-23B4-0BC9-8A26-6F489599DE64}"/>
              </a:ext>
            </a:extLst>
          </p:cNvPr>
          <p:cNvSpPr/>
          <p:nvPr/>
        </p:nvSpPr>
        <p:spPr>
          <a:xfrm>
            <a:off x="8369059" y="4865099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4F90D-2459-74C6-14BB-CEB83EA5427B}"/>
              </a:ext>
            </a:extLst>
          </p:cNvPr>
          <p:cNvSpPr txBox="1"/>
          <p:nvPr/>
        </p:nvSpPr>
        <p:spPr>
          <a:xfrm>
            <a:off x="8886884" y="4865098"/>
            <a:ext cx="1013867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Measure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20C4E940-EA6C-5A03-10FE-BE2470FC8050}"/>
              </a:ext>
            </a:extLst>
          </p:cNvPr>
          <p:cNvSpPr/>
          <p:nvPr/>
        </p:nvSpPr>
        <p:spPr>
          <a:xfrm rot="10800000">
            <a:off x="6356644" y="4865098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E2B09B-1CD6-CE73-D255-4374193FEE3F}"/>
              </a:ext>
            </a:extLst>
          </p:cNvPr>
          <p:cNvSpPr txBox="1"/>
          <p:nvPr/>
        </p:nvSpPr>
        <p:spPr>
          <a:xfrm>
            <a:off x="5753273" y="5314074"/>
            <a:ext cx="603370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Train</a:t>
            </a:r>
          </a:p>
        </p:txBody>
      </p:sp>
      <p:sp>
        <p:nvSpPr>
          <p:cNvPr id="45" name="Down Arrow 44">
            <a:extLst>
              <a:ext uri="{FF2B5EF4-FFF2-40B4-BE49-F238E27FC236}">
                <a16:creationId xmlns:a16="http://schemas.microsoft.com/office/drawing/2014/main" id="{DD3DD27E-AB72-7940-4F70-942F84A9E3AE}"/>
              </a:ext>
            </a:extLst>
          </p:cNvPr>
          <p:cNvSpPr/>
          <p:nvPr/>
        </p:nvSpPr>
        <p:spPr>
          <a:xfrm>
            <a:off x="8047736" y="3422465"/>
            <a:ext cx="190353" cy="242120"/>
          </a:xfrm>
          <a:prstGeom prst="downArrow">
            <a:avLst/>
          </a:prstGeom>
          <a:solidFill>
            <a:schemeClr val="tx1">
              <a:alpha val="4648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9C1567-2CDB-D4B7-8078-8D63F77E1A14}"/>
              </a:ext>
            </a:extLst>
          </p:cNvPr>
          <p:cNvSpPr txBox="1"/>
          <p:nvPr/>
        </p:nvSpPr>
        <p:spPr>
          <a:xfrm>
            <a:off x="7235504" y="332725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alpha val="4957"/>
                  </a:schemeClr>
                </a:solidFill>
              </a:rPr>
              <a:t>Sample</a:t>
            </a:r>
          </a:p>
        </p:txBody>
      </p:sp>
      <p:sp>
        <p:nvSpPr>
          <p:cNvPr id="47" name="Folded Corner 46">
            <a:extLst>
              <a:ext uri="{FF2B5EF4-FFF2-40B4-BE49-F238E27FC236}">
                <a16:creationId xmlns:a16="http://schemas.microsoft.com/office/drawing/2014/main" id="{58913F7C-721F-B3EA-4F8E-D0B2FB94DBA2}"/>
              </a:ext>
            </a:extLst>
          </p:cNvPr>
          <p:cNvSpPr/>
          <p:nvPr/>
        </p:nvSpPr>
        <p:spPr>
          <a:xfrm>
            <a:off x="8047736" y="387933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1</a:t>
            </a:r>
            <a:br>
              <a:rPr lang="en-US" dirty="0">
                <a:solidFill>
                  <a:schemeClr val="dk1">
                    <a:alpha val="4957"/>
                  </a:schemeClr>
                </a:solidFill>
              </a:rPr>
            </a:br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3C7D53D-56A6-13A1-E934-92C2B8FE4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7362" y="4389120"/>
            <a:ext cx="3291828" cy="24688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1B240D3-8330-00A8-BA62-51A5E8FBCE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7362" y="4389136"/>
            <a:ext cx="3291819" cy="246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17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5EE4319F-A19A-37A5-4755-2C5A3C5AA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362" y="4389120"/>
            <a:ext cx="3291828" cy="2468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Key Idea #2. Micro-Kernel-based Cost Model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48">
                <a:extLst>
                  <a:ext uri="{FF2B5EF4-FFF2-40B4-BE49-F238E27FC236}">
                    <a16:creationId xmlns:a16="http://schemas.microsoft.com/office/drawing/2014/main" id="{54DF0AA2-2FBF-A1B0-3E14-20CAD519F51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Key Observation: </a:t>
                </a:r>
                <a:br>
                  <a:rPr lang="en-US" dirty="0"/>
                </a:br>
                <a:r>
                  <a:rPr lang="en-US" dirty="0"/>
                  <a:t>Performance scales </a:t>
                </a:r>
                <a:r>
                  <a:rPr lang="en-US" b="1" dirty="0">
                    <a:solidFill>
                      <a:srgbClr val="00B050"/>
                    </a:solidFill>
                  </a:rPr>
                  <a:t>proportionally</a:t>
                </a:r>
                <a:r>
                  <a:rPr lang="en-US" dirty="0"/>
                  <a:t> with hardware core occupancy.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MicroKernel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Penalty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Content Placeholder 48">
                <a:extLst>
                  <a:ext uri="{FF2B5EF4-FFF2-40B4-BE49-F238E27FC236}">
                    <a16:creationId xmlns:a16="http://schemas.microsoft.com/office/drawing/2014/main" id="{54DF0AA2-2FBF-A1B0-3E14-20CAD519F5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4"/>
                <a:stretch>
                  <a:fillRect l="-2118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B6AD3E-2C93-7A9E-C71B-76B8DE22FDD5}"/>
              </a:ext>
            </a:extLst>
          </p:cNvPr>
          <p:cNvSpPr txBox="1"/>
          <p:nvPr/>
        </p:nvSpPr>
        <p:spPr>
          <a:xfrm>
            <a:off x="1831084" y="3879330"/>
            <a:ext cx="2940420" cy="690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1"/>
                </a:solidFill>
              </a:rPr>
              <a:t>Trainable function for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peak prediction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83B67FA-8F9F-0F1E-0802-5B165280FBEA}"/>
              </a:ext>
            </a:extLst>
          </p:cNvPr>
          <p:cNvCxnSpPr/>
          <p:nvPr/>
        </p:nvCxnSpPr>
        <p:spPr>
          <a:xfrm flipV="1">
            <a:off x="1989513" y="5071170"/>
            <a:ext cx="2621280" cy="14016"/>
          </a:xfrm>
          <a:prstGeom prst="line">
            <a:avLst/>
          </a:prstGeom>
          <a:ln w="1905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Content Placeholder 61" descr="Right pointing backhand index">
            <a:extLst>
              <a:ext uri="{FF2B5EF4-FFF2-40B4-BE49-F238E27FC236}">
                <a16:creationId xmlns:a16="http://schemas.microsoft.com/office/drawing/2014/main" id="{0A19097C-C31B-2DBF-8C3A-55A0692F7F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26887" y="4912873"/>
            <a:ext cx="405663" cy="405663"/>
          </a:xfrm>
          <a:prstGeom prst="rect">
            <a:avLst/>
          </a:prstGeom>
        </p:spPr>
      </p:pic>
      <p:sp>
        <p:nvSpPr>
          <p:cNvPr id="4" name="Folded Corner 3">
            <a:extLst>
              <a:ext uri="{FF2B5EF4-FFF2-40B4-BE49-F238E27FC236}">
                <a16:creationId xmlns:a16="http://schemas.microsoft.com/office/drawing/2014/main" id="{D0988B03-AC76-EC89-7AD6-3ADF38B2FCAD}"/>
              </a:ext>
            </a:extLst>
          </p:cNvPr>
          <p:cNvSpPr/>
          <p:nvPr/>
        </p:nvSpPr>
        <p:spPr>
          <a:xfrm>
            <a:off x="8596376" y="3236336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6867CF-3116-D48B-BAC7-0D598573653C}"/>
              </a:ext>
            </a:extLst>
          </p:cNvPr>
          <p:cNvSpPr txBox="1"/>
          <p:nvPr/>
        </p:nvSpPr>
        <p:spPr>
          <a:xfrm>
            <a:off x="6075077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Operator</a:t>
            </a:r>
          </a:p>
        </p:txBody>
      </p:sp>
      <p:pic>
        <p:nvPicPr>
          <p:cNvPr id="13" name="Picture 18" descr="Programmer icon PNG and SVG Vector Free Download">
            <a:extLst>
              <a:ext uri="{FF2B5EF4-FFF2-40B4-BE49-F238E27FC236}">
                <a16:creationId xmlns:a16="http://schemas.microsoft.com/office/drawing/2014/main" id="{0A21374A-52B2-5264-17AD-6AE2D4C96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21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420B8F-3E2C-E2B7-56A1-521E1288681F}"/>
              </a:ext>
            </a:extLst>
          </p:cNvPr>
          <p:cNvCxnSpPr/>
          <p:nvPr/>
        </p:nvCxnSpPr>
        <p:spPr>
          <a:xfrm>
            <a:off x="4910567" y="2384611"/>
            <a:ext cx="7147859" cy="0"/>
          </a:xfrm>
          <a:prstGeom prst="line">
            <a:avLst/>
          </a:prstGeom>
          <a:ln w="76200">
            <a:solidFill>
              <a:schemeClr val="tx1">
                <a:alpha val="4694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F8A481-391B-165C-BEC9-7145633A89DA}"/>
              </a:ext>
            </a:extLst>
          </p:cNvPr>
          <p:cNvCxnSpPr/>
          <p:nvPr/>
        </p:nvCxnSpPr>
        <p:spPr>
          <a:xfrm>
            <a:off x="4910565" y="5289642"/>
            <a:ext cx="7147859" cy="0"/>
          </a:xfrm>
          <a:prstGeom prst="line">
            <a:avLst/>
          </a:prstGeom>
          <a:ln w="76200">
            <a:solidFill>
              <a:schemeClr val="tx1">
                <a:alpha val="5359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5BFF6EC-3C3A-FB03-A174-CFB74F228A0B}"/>
              </a:ext>
            </a:extLst>
          </p:cNvPr>
          <p:cNvSpPr txBox="1"/>
          <p:nvPr/>
        </p:nvSpPr>
        <p:spPr>
          <a:xfrm>
            <a:off x="7651945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Shape Description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93411C-D4CB-7030-DCF3-791E78444406}"/>
              </a:ext>
            </a:extLst>
          </p:cNvPr>
          <p:cNvSpPr txBox="1"/>
          <p:nvPr/>
        </p:nvSpPr>
        <p:spPr>
          <a:xfrm>
            <a:off x="10830340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Frontend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76A64B-5EB6-677B-5321-6CA00946FFCF}"/>
              </a:ext>
            </a:extLst>
          </p:cNvPr>
          <p:cNvSpPr txBox="1"/>
          <p:nvPr/>
        </p:nvSpPr>
        <p:spPr>
          <a:xfrm>
            <a:off x="10013386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Auto-Scheduler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D152E6-163F-2C8C-F92A-CDDDF8A17077}"/>
              </a:ext>
            </a:extLst>
          </p:cNvPr>
          <p:cNvSpPr txBox="1"/>
          <p:nvPr/>
        </p:nvSpPr>
        <p:spPr>
          <a:xfrm>
            <a:off x="10737494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Hardware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396898-9EEC-EAF3-C757-FCA8BC8869AA}"/>
              </a:ext>
            </a:extLst>
          </p:cNvPr>
          <p:cNvSpPr txBox="1"/>
          <p:nvPr/>
        </p:nvSpPr>
        <p:spPr>
          <a:xfrm>
            <a:off x="6072898" y="2882657"/>
            <a:ext cx="359055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alpha val="4876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Shape-Dependent Search Space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16592DF-D03B-2FB7-134A-DF0CF587ACAB}"/>
              </a:ext>
            </a:extLst>
          </p:cNvPr>
          <p:cNvCxnSpPr>
            <a:cxnSpLocks/>
          </p:cNvCxnSpPr>
          <p:nvPr/>
        </p:nvCxnSpPr>
        <p:spPr>
          <a:xfrm>
            <a:off x="6613378" y="2199973"/>
            <a:ext cx="4356" cy="682684"/>
          </a:xfrm>
          <a:prstGeom prst="straightConnector1">
            <a:avLst/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F3480150-961A-624E-F9EC-BEBF88E5ED95}"/>
              </a:ext>
            </a:extLst>
          </p:cNvPr>
          <p:cNvCxnSpPr>
            <a:cxnSpLocks/>
            <a:stCxn id="16" idx="2"/>
          </p:cNvCxnSpPr>
          <p:nvPr/>
        </p:nvCxnSpPr>
        <p:spPr>
          <a:xfrm rot="5400000">
            <a:off x="7435255" y="1372998"/>
            <a:ext cx="366057" cy="2019377"/>
          </a:xfrm>
          <a:prstGeom prst="bentConnector2">
            <a:avLst/>
          </a:prstGeom>
          <a:ln w="28575">
            <a:solidFill>
              <a:schemeClr val="tx1">
                <a:alpha val="5359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FBA9D63-4378-C36A-0EF0-0A4D6380D522}"/>
              </a:ext>
            </a:extLst>
          </p:cNvPr>
          <p:cNvSpPr txBox="1"/>
          <p:nvPr/>
        </p:nvSpPr>
        <p:spPr>
          <a:xfrm>
            <a:off x="5439984" y="4064525"/>
            <a:ext cx="2351149" cy="78319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Micro-Kernel-based</a:t>
            </a:r>
            <a:br>
              <a:rPr lang="en-US" sz="2000" b="1" dirty="0"/>
            </a:br>
            <a:r>
              <a:rPr lang="en-US" sz="2000" b="1" dirty="0"/>
              <a:t>Cost Model</a:t>
            </a:r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5806015C-438D-A286-40A5-E27F72277C9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41524" y="3696713"/>
            <a:ext cx="742266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olded Corner 35">
            <a:extLst>
              <a:ext uri="{FF2B5EF4-FFF2-40B4-BE49-F238E27FC236}">
                <a16:creationId xmlns:a16="http://schemas.microsoft.com/office/drawing/2014/main" id="{04DC98C7-4F04-ED5E-46BB-FD882DDFF642}"/>
              </a:ext>
            </a:extLst>
          </p:cNvPr>
          <p:cNvSpPr/>
          <p:nvPr/>
        </p:nvSpPr>
        <p:spPr>
          <a:xfrm>
            <a:off x="8322056" y="355929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2 </a:t>
            </a:r>
          </a:p>
        </p:txBody>
      </p:sp>
      <p:pic>
        <p:nvPicPr>
          <p:cNvPr id="37" name="Picture 4" descr="The Dot-Dot-Dot | Automation Panda">
            <a:extLst>
              <a:ext uri="{FF2B5EF4-FFF2-40B4-BE49-F238E27FC236}">
                <a16:creationId xmlns:a16="http://schemas.microsoft.com/office/drawing/2014/main" id="{97EF8F6E-F7AB-7E25-56B4-818F11236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60" y="3337916"/>
            <a:ext cx="613135" cy="1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aphic 37" descr="Compass">
            <a:extLst>
              <a:ext uri="{FF2B5EF4-FFF2-40B4-BE49-F238E27FC236}">
                <a16:creationId xmlns:a16="http://schemas.microsoft.com/office/drawing/2014/main" id="{ED3A2D6D-AF4F-63B4-338C-C52940ED819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50741" y="3346241"/>
            <a:ext cx="700946" cy="700946"/>
          </a:xfrm>
          <a:prstGeom prst="rect">
            <a:avLst/>
          </a:prstGeom>
        </p:spPr>
      </p:pic>
      <p:sp>
        <p:nvSpPr>
          <p:cNvPr id="43" name="Down Arrow 42">
            <a:extLst>
              <a:ext uri="{FF2B5EF4-FFF2-40B4-BE49-F238E27FC236}">
                <a16:creationId xmlns:a16="http://schemas.microsoft.com/office/drawing/2014/main" id="{A14B5440-2D80-DCC0-8305-9732D93536BC}"/>
              </a:ext>
            </a:extLst>
          </p:cNvPr>
          <p:cNvSpPr/>
          <p:nvPr/>
        </p:nvSpPr>
        <p:spPr>
          <a:xfrm>
            <a:off x="8369059" y="4865099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5DDD59D-0E28-A4B2-703C-7DDF263C91CB}"/>
              </a:ext>
            </a:extLst>
          </p:cNvPr>
          <p:cNvSpPr txBox="1"/>
          <p:nvPr/>
        </p:nvSpPr>
        <p:spPr>
          <a:xfrm>
            <a:off x="8886884" y="4865098"/>
            <a:ext cx="1013867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Measure</a:t>
            </a:r>
          </a:p>
        </p:txBody>
      </p:sp>
      <p:sp>
        <p:nvSpPr>
          <p:cNvPr id="45" name="Down Arrow 44">
            <a:extLst>
              <a:ext uri="{FF2B5EF4-FFF2-40B4-BE49-F238E27FC236}">
                <a16:creationId xmlns:a16="http://schemas.microsoft.com/office/drawing/2014/main" id="{B3E746BD-368C-23E4-E77A-B45A525A1730}"/>
              </a:ext>
            </a:extLst>
          </p:cNvPr>
          <p:cNvSpPr/>
          <p:nvPr/>
        </p:nvSpPr>
        <p:spPr>
          <a:xfrm rot="10800000">
            <a:off x="6356644" y="4865098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1FFFB9-80B2-B80F-758F-66BCC393C3A1}"/>
              </a:ext>
            </a:extLst>
          </p:cNvPr>
          <p:cNvSpPr txBox="1"/>
          <p:nvPr/>
        </p:nvSpPr>
        <p:spPr>
          <a:xfrm>
            <a:off x="5753273" y="5314074"/>
            <a:ext cx="603370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Train</a:t>
            </a: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7022A95C-B639-ED71-1E14-4A30075F5CFB}"/>
              </a:ext>
            </a:extLst>
          </p:cNvPr>
          <p:cNvSpPr/>
          <p:nvPr/>
        </p:nvSpPr>
        <p:spPr>
          <a:xfrm>
            <a:off x="8047736" y="3422465"/>
            <a:ext cx="190353" cy="242120"/>
          </a:xfrm>
          <a:prstGeom prst="downArrow">
            <a:avLst/>
          </a:prstGeom>
          <a:solidFill>
            <a:schemeClr val="tx1">
              <a:alpha val="4648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05A593B-E96F-561D-0B62-971D3D9436C2}"/>
              </a:ext>
            </a:extLst>
          </p:cNvPr>
          <p:cNvSpPr txBox="1"/>
          <p:nvPr/>
        </p:nvSpPr>
        <p:spPr>
          <a:xfrm>
            <a:off x="7235504" y="332725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alpha val="4957"/>
                  </a:schemeClr>
                </a:solidFill>
              </a:rPr>
              <a:t>Sample</a:t>
            </a:r>
          </a:p>
        </p:txBody>
      </p:sp>
      <p:sp>
        <p:nvSpPr>
          <p:cNvPr id="50" name="Folded Corner 49">
            <a:extLst>
              <a:ext uri="{FF2B5EF4-FFF2-40B4-BE49-F238E27FC236}">
                <a16:creationId xmlns:a16="http://schemas.microsoft.com/office/drawing/2014/main" id="{85F4C52A-A95C-32D4-E52A-10DB27E61049}"/>
              </a:ext>
            </a:extLst>
          </p:cNvPr>
          <p:cNvSpPr/>
          <p:nvPr/>
        </p:nvSpPr>
        <p:spPr>
          <a:xfrm>
            <a:off x="8047736" y="387933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1</a:t>
            </a:r>
            <a:br>
              <a:rPr lang="en-US" dirty="0">
                <a:solidFill>
                  <a:schemeClr val="dk1">
                    <a:alpha val="4957"/>
                  </a:schemeClr>
                </a:solidFill>
              </a:rPr>
            </a:br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801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99AA348-527B-761B-77C0-F396B9909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253707"/>
            <a:ext cx="11379200" cy="266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832BF-2F2C-1CDB-34C2-8910FD3D5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Background: ML Framework Stack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54DD1-AC7E-3CB7-3AA7-6C854631F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35E98-5BF4-F7EE-574A-56160639E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91BCAA-3303-E683-485A-28A4741A9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270794"/>
            <a:ext cx="11379200" cy="2730500"/>
          </a:xfrm>
          <a:prstGeom prst="rect">
            <a:avLst/>
          </a:prstGeom>
        </p:spPr>
      </p:pic>
      <p:sp>
        <p:nvSpPr>
          <p:cNvPr id="22" name="Down Arrow 21">
            <a:extLst>
              <a:ext uri="{FF2B5EF4-FFF2-40B4-BE49-F238E27FC236}">
                <a16:creationId xmlns:a16="http://schemas.microsoft.com/office/drawing/2014/main" id="{D149319B-E48F-6726-258F-C104F31D5550}"/>
              </a:ext>
            </a:extLst>
          </p:cNvPr>
          <p:cNvSpPr/>
          <p:nvPr/>
        </p:nvSpPr>
        <p:spPr>
          <a:xfrm>
            <a:off x="5753894" y="4052093"/>
            <a:ext cx="684212" cy="642144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2" name="Picture 18" descr="Programmer icon PNG and SVG Vector Free Download">
            <a:extLst>
              <a:ext uri="{FF2B5EF4-FFF2-40B4-BE49-F238E27FC236}">
                <a16:creationId xmlns:a16="http://schemas.microsoft.com/office/drawing/2014/main" id="{961426B8-FD79-AD1A-6B60-F0BBE5144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3809286"/>
            <a:ext cx="939800" cy="11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5D2A7A-EA9F-E993-2B79-04C5F14D13BE}"/>
              </a:ext>
            </a:extLst>
          </p:cNvPr>
          <p:cNvSpPr txBox="1"/>
          <p:nvPr/>
        </p:nvSpPr>
        <p:spPr>
          <a:xfrm>
            <a:off x="4724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 M. Abadi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TensorFlow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OSDI 2016 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[5] A.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Paszke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PyTorch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2019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[6]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github.com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/google/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jax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71BB58-4FB4-0F80-F70F-47385DEDEB94}"/>
              </a:ext>
            </a:extLst>
          </p:cNvPr>
          <p:cNvSpPr txBox="1"/>
          <p:nvPr/>
        </p:nvSpPr>
        <p:spPr>
          <a:xfrm>
            <a:off x="838200" y="6211668"/>
            <a:ext cx="347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J. Guo et al.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GluonCV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GluonNLP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JMLR 2020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translate.google.com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github.com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/NVIDIA/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NeMo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94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84D2388-715E-88C3-BEC5-82BFE3C0F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362" y="4389120"/>
            <a:ext cx="3291828" cy="24688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43C9707-16CD-67BC-0A89-F60407B0D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362" y="4389119"/>
            <a:ext cx="3291828" cy="2468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Key Idea #2. Micro-Kernel-based Cost Model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48">
                <a:extLst>
                  <a:ext uri="{FF2B5EF4-FFF2-40B4-BE49-F238E27FC236}">
                    <a16:creationId xmlns:a16="http://schemas.microsoft.com/office/drawing/2014/main" id="{54DF0AA2-2FBF-A1B0-3E14-20CAD519F51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Key Observation: </a:t>
                </a:r>
                <a:br>
                  <a:rPr lang="en-US" dirty="0"/>
                </a:br>
                <a:r>
                  <a:rPr lang="en-US" dirty="0"/>
                  <a:t>Performance scales </a:t>
                </a:r>
                <a:r>
                  <a:rPr lang="en-US" b="1" dirty="0">
                    <a:solidFill>
                      <a:srgbClr val="00B050"/>
                    </a:solidFill>
                  </a:rPr>
                  <a:t>proportionally</a:t>
                </a:r>
                <a:r>
                  <a:rPr lang="en-US" dirty="0"/>
                  <a:t> with hardware core occupancy.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MicroKernel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Penalty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Content Placeholder 48">
                <a:extLst>
                  <a:ext uri="{FF2B5EF4-FFF2-40B4-BE49-F238E27FC236}">
                    <a16:creationId xmlns:a16="http://schemas.microsoft.com/office/drawing/2014/main" id="{54DF0AA2-2FBF-A1B0-3E14-20CAD519F5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6"/>
                <a:stretch>
                  <a:fillRect l="-2118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B6AD3E-2C93-7A9E-C71B-76B8DE22FDD5}"/>
              </a:ext>
            </a:extLst>
          </p:cNvPr>
          <p:cNvSpPr txBox="1"/>
          <p:nvPr/>
        </p:nvSpPr>
        <p:spPr>
          <a:xfrm>
            <a:off x="1831084" y="3879330"/>
            <a:ext cx="3296608" cy="690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4"/>
                </a:solidFill>
              </a:rPr>
              <a:t>Analytical </a:t>
            </a:r>
            <a:r>
              <a:rPr lang="en-US" sz="2400" b="1" dirty="0">
                <a:solidFill>
                  <a:schemeClr val="accent4"/>
                </a:solidFill>
              </a:rPr>
              <a:t>linear</a:t>
            </a:r>
            <a:r>
              <a:rPr lang="en-US" sz="2400" dirty="0">
                <a:solidFill>
                  <a:schemeClr val="accent4"/>
                </a:solidFill>
              </a:rPr>
              <a:t> function</a:t>
            </a:r>
            <a:br>
              <a:rPr lang="en-US" sz="2400" dirty="0">
                <a:solidFill>
                  <a:schemeClr val="accent4"/>
                </a:solidFill>
              </a:rPr>
            </a:br>
            <a:r>
              <a:rPr lang="en-US" sz="2400" dirty="0">
                <a:solidFill>
                  <a:schemeClr val="accent4"/>
                </a:solidFill>
              </a:rPr>
              <a:t>of the core occupancy</a:t>
            </a:r>
          </a:p>
        </p:txBody>
      </p:sp>
      <p:pic>
        <p:nvPicPr>
          <p:cNvPr id="22" name="Content Placeholder 61" descr="Right pointing backhand index">
            <a:extLst>
              <a:ext uri="{FF2B5EF4-FFF2-40B4-BE49-F238E27FC236}">
                <a16:creationId xmlns:a16="http://schemas.microsoft.com/office/drawing/2014/main" id="{C95D1FE6-6839-276B-3A0D-67839030F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2266684" y="5353344"/>
            <a:ext cx="405663" cy="405663"/>
          </a:xfrm>
          <a:prstGeom prst="rect">
            <a:avLst/>
          </a:prstGeom>
        </p:spPr>
      </p:pic>
      <p:sp>
        <p:nvSpPr>
          <p:cNvPr id="4" name="Folded Corner 3">
            <a:extLst>
              <a:ext uri="{FF2B5EF4-FFF2-40B4-BE49-F238E27FC236}">
                <a16:creationId xmlns:a16="http://schemas.microsoft.com/office/drawing/2014/main" id="{D6295E43-0237-A5C8-5290-596409CF8694}"/>
              </a:ext>
            </a:extLst>
          </p:cNvPr>
          <p:cNvSpPr/>
          <p:nvPr/>
        </p:nvSpPr>
        <p:spPr>
          <a:xfrm>
            <a:off x="8596376" y="3236336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E6C230-756D-93EA-1CE5-4946A3493031}"/>
              </a:ext>
            </a:extLst>
          </p:cNvPr>
          <p:cNvSpPr txBox="1"/>
          <p:nvPr/>
        </p:nvSpPr>
        <p:spPr>
          <a:xfrm>
            <a:off x="6075077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Operator</a:t>
            </a:r>
          </a:p>
        </p:txBody>
      </p:sp>
      <p:pic>
        <p:nvPicPr>
          <p:cNvPr id="13" name="Picture 18" descr="Programmer icon PNG and SVG Vector Free Download">
            <a:extLst>
              <a:ext uri="{FF2B5EF4-FFF2-40B4-BE49-F238E27FC236}">
                <a16:creationId xmlns:a16="http://schemas.microsoft.com/office/drawing/2014/main" id="{B5CCBA2A-A03B-C5F4-BDA6-15F5EF8D0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21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F69985-0C66-A108-752E-1DC3BBE34B91}"/>
              </a:ext>
            </a:extLst>
          </p:cNvPr>
          <p:cNvCxnSpPr/>
          <p:nvPr/>
        </p:nvCxnSpPr>
        <p:spPr>
          <a:xfrm>
            <a:off x="4910567" y="2384611"/>
            <a:ext cx="7147859" cy="0"/>
          </a:xfrm>
          <a:prstGeom prst="line">
            <a:avLst/>
          </a:prstGeom>
          <a:ln w="76200">
            <a:solidFill>
              <a:schemeClr val="tx1">
                <a:alpha val="4694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13355A-065E-FCED-494A-93259017C7D0}"/>
              </a:ext>
            </a:extLst>
          </p:cNvPr>
          <p:cNvCxnSpPr/>
          <p:nvPr/>
        </p:nvCxnSpPr>
        <p:spPr>
          <a:xfrm>
            <a:off x="4910565" y="5289642"/>
            <a:ext cx="7147859" cy="0"/>
          </a:xfrm>
          <a:prstGeom prst="line">
            <a:avLst/>
          </a:prstGeom>
          <a:ln w="76200">
            <a:solidFill>
              <a:schemeClr val="tx1">
                <a:alpha val="5359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3B274B9-F7B8-04AE-1665-D6B066D4F92F}"/>
              </a:ext>
            </a:extLst>
          </p:cNvPr>
          <p:cNvSpPr txBox="1"/>
          <p:nvPr/>
        </p:nvSpPr>
        <p:spPr>
          <a:xfrm>
            <a:off x="7651945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Shape Description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6A2020-B548-0836-6C6D-59BC6683098F}"/>
              </a:ext>
            </a:extLst>
          </p:cNvPr>
          <p:cNvSpPr txBox="1"/>
          <p:nvPr/>
        </p:nvSpPr>
        <p:spPr>
          <a:xfrm>
            <a:off x="10830340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Frontend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8F1847-200A-E5E5-3931-3D59F666A1FC}"/>
              </a:ext>
            </a:extLst>
          </p:cNvPr>
          <p:cNvSpPr txBox="1"/>
          <p:nvPr/>
        </p:nvSpPr>
        <p:spPr>
          <a:xfrm>
            <a:off x="10013386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Auto-Scheduler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78CC0C-57BB-A4D8-1CAB-ED272BF79164}"/>
              </a:ext>
            </a:extLst>
          </p:cNvPr>
          <p:cNvSpPr txBox="1"/>
          <p:nvPr/>
        </p:nvSpPr>
        <p:spPr>
          <a:xfrm>
            <a:off x="10737494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Hardware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07FAC4-586B-C2DB-9A6C-5E213EA5F417}"/>
              </a:ext>
            </a:extLst>
          </p:cNvPr>
          <p:cNvSpPr txBox="1"/>
          <p:nvPr/>
        </p:nvSpPr>
        <p:spPr>
          <a:xfrm>
            <a:off x="6072898" y="2882657"/>
            <a:ext cx="359055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alpha val="4876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Shape-Dependent Search Space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9836422-F33B-4281-5E97-5FCA9C08F5A1}"/>
              </a:ext>
            </a:extLst>
          </p:cNvPr>
          <p:cNvCxnSpPr>
            <a:cxnSpLocks/>
          </p:cNvCxnSpPr>
          <p:nvPr/>
        </p:nvCxnSpPr>
        <p:spPr>
          <a:xfrm>
            <a:off x="6613378" y="2199973"/>
            <a:ext cx="4356" cy="682684"/>
          </a:xfrm>
          <a:prstGeom prst="straightConnector1">
            <a:avLst/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B808982D-520C-07D9-1389-DEE20200AA39}"/>
              </a:ext>
            </a:extLst>
          </p:cNvPr>
          <p:cNvCxnSpPr>
            <a:cxnSpLocks/>
            <a:stCxn id="16" idx="2"/>
          </p:cNvCxnSpPr>
          <p:nvPr/>
        </p:nvCxnSpPr>
        <p:spPr>
          <a:xfrm rot="5400000">
            <a:off x="7435255" y="1372998"/>
            <a:ext cx="366057" cy="2019377"/>
          </a:xfrm>
          <a:prstGeom prst="bentConnector2">
            <a:avLst/>
          </a:prstGeom>
          <a:ln w="28575">
            <a:solidFill>
              <a:schemeClr val="tx1">
                <a:alpha val="5359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74290C5-197C-4D38-290B-F9FE1526718C}"/>
              </a:ext>
            </a:extLst>
          </p:cNvPr>
          <p:cNvSpPr txBox="1"/>
          <p:nvPr/>
        </p:nvSpPr>
        <p:spPr>
          <a:xfrm>
            <a:off x="5439984" y="4064525"/>
            <a:ext cx="2351149" cy="78319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Micro-Kernel-based</a:t>
            </a:r>
            <a:br>
              <a:rPr lang="en-US" sz="2000" b="1" dirty="0"/>
            </a:br>
            <a:r>
              <a:rPr lang="en-US" sz="2000" b="1" dirty="0"/>
              <a:t>Cost Model</a:t>
            </a: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E4DAC14B-880C-6D12-0F61-B9B1917C82D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41524" y="3696713"/>
            <a:ext cx="742266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olded Corner 35">
            <a:extLst>
              <a:ext uri="{FF2B5EF4-FFF2-40B4-BE49-F238E27FC236}">
                <a16:creationId xmlns:a16="http://schemas.microsoft.com/office/drawing/2014/main" id="{9125C73A-D8D9-2F4E-357D-453C3AAF1125}"/>
              </a:ext>
            </a:extLst>
          </p:cNvPr>
          <p:cNvSpPr/>
          <p:nvPr/>
        </p:nvSpPr>
        <p:spPr>
          <a:xfrm>
            <a:off x="8322056" y="355929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2 </a:t>
            </a:r>
          </a:p>
        </p:txBody>
      </p:sp>
      <p:pic>
        <p:nvPicPr>
          <p:cNvPr id="37" name="Picture 4" descr="The Dot-Dot-Dot | Automation Panda">
            <a:extLst>
              <a:ext uri="{FF2B5EF4-FFF2-40B4-BE49-F238E27FC236}">
                <a16:creationId xmlns:a16="http://schemas.microsoft.com/office/drawing/2014/main" id="{18EF2827-88C2-9DA1-DF20-CA61C7936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60" y="3337916"/>
            <a:ext cx="613135" cy="1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aphic 37" descr="Compass">
            <a:extLst>
              <a:ext uri="{FF2B5EF4-FFF2-40B4-BE49-F238E27FC236}">
                <a16:creationId xmlns:a16="http://schemas.microsoft.com/office/drawing/2014/main" id="{3A784A3B-DDA8-1EAA-9F8D-7BAF8D38561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50741" y="3346241"/>
            <a:ext cx="700946" cy="700946"/>
          </a:xfrm>
          <a:prstGeom prst="rect">
            <a:avLst/>
          </a:prstGeom>
        </p:spPr>
      </p:pic>
      <p:sp>
        <p:nvSpPr>
          <p:cNvPr id="43" name="Down Arrow 42">
            <a:extLst>
              <a:ext uri="{FF2B5EF4-FFF2-40B4-BE49-F238E27FC236}">
                <a16:creationId xmlns:a16="http://schemas.microsoft.com/office/drawing/2014/main" id="{A543F497-56C8-86AE-406C-63F8AE56F69D}"/>
              </a:ext>
            </a:extLst>
          </p:cNvPr>
          <p:cNvSpPr/>
          <p:nvPr/>
        </p:nvSpPr>
        <p:spPr>
          <a:xfrm>
            <a:off x="8369059" y="4865099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41C09CA-84FC-C13C-7EA5-2563A5F1110F}"/>
              </a:ext>
            </a:extLst>
          </p:cNvPr>
          <p:cNvSpPr txBox="1"/>
          <p:nvPr/>
        </p:nvSpPr>
        <p:spPr>
          <a:xfrm>
            <a:off x="8886884" y="4865098"/>
            <a:ext cx="1013867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Measure</a:t>
            </a:r>
          </a:p>
        </p:txBody>
      </p:sp>
      <p:sp>
        <p:nvSpPr>
          <p:cNvPr id="45" name="Down Arrow 44">
            <a:extLst>
              <a:ext uri="{FF2B5EF4-FFF2-40B4-BE49-F238E27FC236}">
                <a16:creationId xmlns:a16="http://schemas.microsoft.com/office/drawing/2014/main" id="{EB59778A-EE07-107C-1F36-58A374980780}"/>
              </a:ext>
            </a:extLst>
          </p:cNvPr>
          <p:cNvSpPr/>
          <p:nvPr/>
        </p:nvSpPr>
        <p:spPr>
          <a:xfrm rot="10800000">
            <a:off x="6356644" y="4865098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0AA4A31-D2E3-6436-BD62-4754701C2EDE}"/>
              </a:ext>
            </a:extLst>
          </p:cNvPr>
          <p:cNvSpPr txBox="1"/>
          <p:nvPr/>
        </p:nvSpPr>
        <p:spPr>
          <a:xfrm>
            <a:off x="5753273" y="5314074"/>
            <a:ext cx="603370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Train</a:t>
            </a:r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7C52A3FD-8A73-A8DC-28D2-B74F5225B709}"/>
              </a:ext>
            </a:extLst>
          </p:cNvPr>
          <p:cNvSpPr/>
          <p:nvPr/>
        </p:nvSpPr>
        <p:spPr>
          <a:xfrm>
            <a:off x="8047736" y="3422465"/>
            <a:ext cx="190353" cy="242120"/>
          </a:xfrm>
          <a:prstGeom prst="downArrow">
            <a:avLst/>
          </a:prstGeom>
          <a:solidFill>
            <a:schemeClr val="tx1">
              <a:alpha val="4648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5946CB-AA37-B9D0-0BCE-6A9D28B9CE0C}"/>
              </a:ext>
            </a:extLst>
          </p:cNvPr>
          <p:cNvSpPr txBox="1"/>
          <p:nvPr/>
        </p:nvSpPr>
        <p:spPr>
          <a:xfrm>
            <a:off x="7235504" y="332725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alpha val="4957"/>
                  </a:schemeClr>
                </a:solidFill>
              </a:rPr>
              <a:t>Sample</a:t>
            </a:r>
          </a:p>
        </p:txBody>
      </p:sp>
      <p:sp>
        <p:nvSpPr>
          <p:cNvPr id="50" name="Folded Corner 49">
            <a:extLst>
              <a:ext uri="{FF2B5EF4-FFF2-40B4-BE49-F238E27FC236}">
                <a16:creationId xmlns:a16="http://schemas.microsoft.com/office/drawing/2014/main" id="{A50F3010-7754-7089-3F69-A7BA6BC816B2}"/>
              </a:ext>
            </a:extLst>
          </p:cNvPr>
          <p:cNvSpPr/>
          <p:nvPr/>
        </p:nvSpPr>
        <p:spPr>
          <a:xfrm>
            <a:off x="8047736" y="387933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1</a:t>
            </a:r>
            <a:br>
              <a:rPr lang="en-US" dirty="0">
                <a:solidFill>
                  <a:schemeClr val="dk1">
                    <a:alpha val="4957"/>
                  </a:schemeClr>
                </a:solidFill>
              </a:rPr>
            </a:br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8250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A30B6DAE-5770-D2F6-36B7-185DA3366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362" y="4389120"/>
            <a:ext cx="3291828" cy="2468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Key Idea #2. Micro-Kernel-based Cost Model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48">
                <a:extLst>
                  <a:ext uri="{FF2B5EF4-FFF2-40B4-BE49-F238E27FC236}">
                    <a16:creationId xmlns:a16="http://schemas.microsoft.com/office/drawing/2014/main" id="{54DF0AA2-2FBF-A1B0-3E14-20CAD519F51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Key Observation: </a:t>
                </a:r>
                <a:br>
                  <a:rPr lang="en-US" dirty="0"/>
                </a:br>
                <a:r>
                  <a:rPr lang="en-US" dirty="0"/>
                  <a:t>Performance scales </a:t>
                </a:r>
                <a:r>
                  <a:rPr lang="en-US" b="1" dirty="0">
                    <a:solidFill>
                      <a:srgbClr val="00B050"/>
                    </a:solidFill>
                  </a:rPr>
                  <a:t>proportionally</a:t>
                </a:r>
                <a:r>
                  <a:rPr lang="en-US" dirty="0"/>
                  <a:t> with hardware core occupancy.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MicroKernel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Penalty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>
                  <a:buClr>
                    <a:schemeClr val="tx1"/>
                  </a:buClr>
                </a:pPr>
                <a:r>
                  <a:rPr lang="en-US" dirty="0"/>
                  <a:t>More </a:t>
                </a:r>
                <a:r>
                  <a:rPr lang="en-US" b="1" dirty="0">
                    <a:solidFill>
                      <a:srgbClr val="00B050"/>
                    </a:solidFill>
                  </a:rPr>
                  <a:t>Accurate</a:t>
                </a:r>
                <a:r>
                  <a:rPr lang="en-US" dirty="0"/>
                  <a:t> Predictions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9" name="Content Placeholder 48">
                <a:extLst>
                  <a:ext uri="{FF2B5EF4-FFF2-40B4-BE49-F238E27FC236}">
                    <a16:creationId xmlns:a16="http://schemas.microsoft.com/office/drawing/2014/main" id="{54DF0AA2-2FBF-A1B0-3E14-20CAD519F5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6"/>
                <a:stretch>
                  <a:fillRect l="-220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  <p:pic>
        <p:nvPicPr>
          <p:cNvPr id="12" name="Picture 2" descr="肥柴whatsapp sticker ios – Pisani">
            <a:extLst>
              <a:ext uri="{FF2B5EF4-FFF2-40B4-BE49-F238E27FC236}">
                <a16:creationId xmlns:a16="http://schemas.microsoft.com/office/drawing/2014/main" id="{0E902998-4EC6-E2A4-577B-AA4DA1A10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499" y="4511614"/>
            <a:ext cx="1107080" cy="110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lded Corner 12">
            <a:extLst>
              <a:ext uri="{FF2B5EF4-FFF2-40B4-BE49-F238E27FC236}">
                <a16:creationId xmlns:a16="http://schemas.microsoft.com/office/drawing/2014/main" id="{C768E71A-4E17-5D55-3AE2-EB735FB86186}"/>
              </a:ext>
            </a:extLst>
          </p:cNvPr>
          <p:cNvSpPr/>
          <p:nvPr/>
        </p:nvSpPr>
        <p:spPr>
          <a:xfrm>
            <a:off x="8596376" y="3236336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87B13C-F442-9D9E-16DD-7D5FA3465200}"/>
              </a:ext>
            </a:extLst>
          </p:cNvPr>
          <p:cNvSpPr txBox="1"/>
          <p:nvPr/>
        </p:nvSpPr>
        <p:spPr>
          <a:xfrm>
            <a:off x="6075077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Operator</a:t>
            </a:r>
          </a:p>
        </p:txBody>
      </p:sp>
      <p:pic>
        <p:nvPicPr>
          <p:cNvPr id="15" name="Picture 18" descr="Programmer icon PNG and SVG Vector Free Download">
            <a:extLst>
              <a:ext uri="{FF2B5EF4-FFF2-40B4-BE49-F238E27FC236}">
                <a16:creationId xmlns:a16="http://schemas.microsoft.com/office/drawing/2014/main" id="{BD0E0DBB-E0ED-57C7-7E77-4147F8DE9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21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B0687B-722A-D7D1-7863-2B4B0828A096}"/>
              </a:ext>
            </a:extLst>
          </p:cNvPr>
          <p:cNvCxnSpPr/>
          <p:nvPr/>
        </p:nvCxnSpPr>
        <p:spPr>
          <a:xfrm>
            <a:off x="4910567" y="2384611"/>
            <a:ext cx="7147859" cy="0"/>
          </a:xfrm>
          <a:prstGeom prst="line">
            <a:avLst/>
          </a:prstGeom>
          <a:ln w="76200">
            <a:solidFill>
              <a:schemeClr val="tx1">
                <a:alpha val="4694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7780D56-43AF-DB66-73DC-61F0F823025E}"/>
              </a:ext>
            </a:extLst>
          </p:cNvPr>
          <p:cNvCxnSpPr/>
          <p:nvPr/>
        </p:nvCxnSpPr>
        <p:spPr>
          <a:xfrm>
            <a:off x="4910565" y="5289642"/>
            <a:ext cx="7147859" cy="0"/>
          </a:xfrm>
          <a:prstGeom prst="line">
            <a:avLst/>
          </a:prstGeom>
          <a:ln w="76200">
            <a:solidFill>
              <a:schemeClr val="tx1">
                <a:alpha val="5359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03216E7-2863-0B68-1622-D032D399BAA4}"/>
              </a:ext>
            </a:extLst>
          </p:cNvPr>
          <p:cNvSpPr txBox="1"/>
          <p:nvPr/>
        </p:nvSpPr>
        <p:spPr>
          <a:xfrm>
            <a:off x="7651945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>
                <a:alpha val="5359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alpha val="4957"/>
                  </a:schemeClr>
                </a:solidFill>
              </a:rPr>
              <a:t>Shape Description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C422FB-CE9D-38A1-CBA1-174D4B80DFB9}"/>
              </a:ext>
            </a:extLst>
          </p:cNvPr>
          <p:cNvSpPr txBox="1"/>
          <p:nvPr/>
        </p:nvSpPr>
        <p:spPr>
          <a:xfrm>
            <a:off x="10830340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Frontend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F082BA-DAB3-A303-5B64-EBD509C494E5}"/>
              </a:ext>
            </a:extLst>
          </p:cNvPr>
          <p:cNvSpPr txBox="1"/>
          <p:nvPr/>
        </p:nvSpPr>
        <p:spPr>
          <a:xfrm>
            <a:off x="10013386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Auto-Scheduler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343B94-95FD-D3B1-83BF-C3A75B8836F3}"/>
              </a:ext>
            </a:extLst>
          </p:cNvPr>
          <p:cNvSpPr txBox="1"/>
          <p:nvPr/>
        </p:nvSpPr>
        <p:spPr>
          <a:xfrm>
            <a:off x="10737494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alpha val="4957"/>
                  </a:schemeClr>
                </a:solidFill>
              </a:rPr>
              <a:t>Hardware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D2F4B0-992A-131D-4822-5B5A8EEC2EF2}"/>
              </a:ext>
            </a:extLst>
          </p:cNvPr>
          <p:cNvSpPr txBox="1"/>
          <p:nvPr/>
        </p:nvSpPr>
        <p:spPr>
          <a:xfrm>
            <a:off x="6072898" y="2882657"/>
            <a:ext cx="3590559" cy="44267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alpha val="4876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alpha val="4957"/>
                  </a:schemeClr>
                </a:solidFill>
              </a:rPr>
              <a:t>Shape-Dependent Search Space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D6440EB-51E2-AA28-5682-6D5DB277CC31}"/>
              </a:ext>
            </a:extLst>
          </p:cNvPr>
          <p:cNvCxnSpPr>
            <a:cxnSpLocks/>
          </p:cNvCxnSpPr>
          <p:nvPr/>
        </p:nvCxnSpPr>
        <p:spPr>
          <a:xfrm>
            <a:off x="6613378" y="2199973"/>
            <a:ext cx="4356" cy="682684"/>
          </a:xfrm>
          <a:prstGeom prst="straightConnector1">
            <a:avLst/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51C2057D-002B-23B0-73F4-A22EB9D64774}"/>
              </a:ext>
            </a:extLst>
          </p:cNvPr>
          <p:cNvCxnSpPr>
            <a:cxnSpLocks/>
            <a:stCxn id="19" idx="2"/>
          </p:cNvCxnSpPr>
          <p:nvPr/>
        </p:nvCxnSpPr>
        <p:spPr>
          <a:xfrm rot="5400000">
            <a:off x="7435255" y="1372998"/>
            <a:ext cx="366057" cy="2019377"/>
          </a:xfrm>
          <a:prstGeom prst="bentConnector2">
            <a:avLst/>
          </a:prstGeom>
          <a:ln w="28575">
            <a:solidFill>
              <a:schemeClr val="tx1">
                <a:alpha val="5359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1E4C484-D267-4B36-1E83-80E77FEF7D4F}"/>
              </a:ext>
            </a:extLst>
          </p:cNvPr>
          <p:cNvSpPr txBox="1"/>
          <p:nvPr/>
        </p:nvSpPr>
        <p:spPr>
          <a:xfrm>
            <a:off x="5439984" y="4064525"/>
            <a:ext cx="2351149" cy="78319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Micro-Kernel-based</a:t>
            </a:r>
            <a:br>
              <a:rPr lang="en-US" sz="2000" b="1" dirty="0"/>
            </a:br>
            <a:r>
              <a:rPr lang="en-US" sz="2000" b="1" dirty="0"/>
              <a:t>Cost Model</a:t>
            </a:r>
          </a:p>
        </p:txBody>
      </p: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89FE8EDF-58B6-EA0E-703D-103D7EA5F42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41524" y="3696713"/>
            <a:ext cx="742266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alpha val="5359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olded Corner 34">
            <a:extLst>
              <a:ext uri="{FF2B5EF4-FFF2-40B4-BE49-F238E27FC236}">
                <a16:creationId xmlns:a16="http://schemas.microsoft.com/office/drawing/2014/main" id="{AD131B5B-F978-BC60-BB0B-14E9A373B77A}"/>
              </a:ext>
            </a:extLst>
          </p:cNvPr>
          <p:cNvSpPr/>
          <p:nvPr/>
        </p:nvSpPr>
        <p:spPr>
          <a:xfrm>
            <a:off x="8322056" y="355929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2 </a:t>
            </a:r>
          </a:p>
        </p:txBody>
      </p:sp>
      <p:pic>
        <p:nvPicPr>
          <p:cNvPr id="36" name="Picture 4" descr="The Dot-Dot-Dot | Automation Panda">
            <a:extLst>
              <a:ext uri="{FF2B5EF4-FFF2-40B4-BE49-F238E27FC236}">
                <a16:creationId xmlns:a16="http://schemas.microsoft.com/office/drawing/2014/main" id="{FF389BB4-94BA-3D4D-27B7-E1FCE02C8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60" y="3337916"/>
            <a:ext cx="613135" cy="1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phic 36" descr="Compass">
            <a:extLst>
              <a:ext uri="{FF2B5EF4-FFF2-40B4-BE49-F238E27FC236}">
                <a16:creationId xmlns:a16="http://schemas.microsoft.com/office/drawing/2014/main" id="{7E1ECB6A-A0EC-4D05-7B3E-485BF15C908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850741" y="3346241"/>
            <a:ext cx="700946" cy="700946"/>
          </a:xfrm>
          <a:prstGeom prst="rect">
            <a:avLst/>
          </a:prstGeom>
        </p:spPr>
      </p:pic>
      <p:sp>
        <p:nvSpPr>
          <p:cNvPr id="38" name="Down Arrow 37">
            <a:extLst>
              <a:ext uri="{FF2B5EF4-FFF2-40B4-BE49-F238E27FC236}">
                <a16:creationId xmlns:a16="http://schemas.microsoft.com/office/drawing/2014/main" id="{3DA0FCBD-A53B-BCD5-0552-2B48626709F9}"/>
              </a:ext>
            </a:extLst>
          </p:cNvPr>
          <p:cNvSpPr/>
          <p:nvPr/>
        </p:nvSpPr>
        <p:spPr>
          <a:xfrm>
            <a:off x="8369059" y="4865099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676A17-7385-423A-9DB7-D3A39F82C9AD}"/>
              </a:ext>
            </a:extLst>
          </p:cNvPr>
          <p:cNvSpPr txBox="1"/>
          <p:nvPr/>
        </p:nvSpPr>
        <p:spPr>
          <a:xfrm>
            <a:off x="8886884" y="4865098"/>
            <a:ext cx="1013867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Measure</a:t>
            </a:r>
          </a:p>
        </p:txBody>
      </p:sp>
      <p:sp>
        <p:nvSpPr>
          <p:cNvPr id="44" name="Down Arrow 43">
            <a:extLst>
              <a:ext uri="{FF2B5EF4-FFF2-40B4-BE49-F238E27FC236}">
                <a16:creationId xmlns:a16="http://schemas.microsoft.com/office/drawing/2014/main" id="{8C1C2A02-7880-AB04-A717-EFDC7621E3FE}"/>
              </a:ext>
            </a:extLst>
          </p:cNvPr>
          <p:cNvSpPr/>
          <p:nvPr/>
        </p:nvSpPr>
        <p:spPr>
          <a:xfrm rot="10800000">
            <a:off x="6356644" y="4865098"/>
            <a:ext cx="517825" cy="849085"/>
          </a:xfrm>
          <a:prstGeom prst="downArrow">
            <a:avLst/>
          </a:prstGeom>
          <a:solidFill>
            <a:schemeClr val="tx1">
              <a:alpha val="5249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AF71B6-BD80-3529-F897-2FE236667646}"/>
              </a:ext>
            </a:extLst>
          </p:cNvPr>
          <p:cNvSpPr txBox="1"/>
          <p:nvPr/>
        </p:nvSpPr>
        <p:spPr>
          <a:xfrm>
            <a:off x="5753273" y="5314074"/>
            <a:ext cx="603370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2000" dirty="0">
                <a:solidFill>
                  <a:schemeClr val="tx1">
                    <a:alpha val="4957"/>
                  </a:schemeClr>
                </a:solidFill>
              </a:rPr>
              <a:t>Train</a:t>
            </a:r>
          </a:p>
        </p:txBody>
      </p:sp>
      <p:sp>
        <p:nvSpPr>
          <p:cNvPr id="46" name="Down Arrow 45">
            <a:extLst>
              <a:ext uri="{FF2B5EF4-FFF2-40B4-BE49-F238E27FC236}">
                <a16:creationId xmlns:a16="http://schemas.microsoft.com/office/drawing/2014/main" id="{0FB63C3E-B9CA-9166-2EB7-6E42193B7B07}"/>
              </a:ext>
            </a:extLst>
          </p:cNvPr>
          <p:cNvSpPr/>
          <p:nvPr/>
        </p:nvSpPr>
        <p:spPr>
          <a:xfrm>
            <a:off x="8047736" y="3422465"/>
            <a:ext cx="190353" cy="242120"/>
          </a:xfrm>
          <a:prstGeom prst="downArrow">
            <a:avLst/>
          </a:prstGeom>
          <a:solidFill>
            <a:schemeClr val="tx1">
              <a:alpha val="4648"/>
            </a:schemeClr>
          </a:solidFill>
          <a:ln>
            <a:solidFill>
              <a:schemeClr val="tx1">
                <a:alpha val="487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957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363280-FB13-A452-F8A7-F12CDF6EDB7B}"/>
              </a:ext>
            </a:extLst>
          </p:cNvPr>
          <p:cNvSpPr txBox="1"/>
          <p:nvPr/>
        </p:nvSpPr>
        <p:spPr>
          <a:xfrm>
            <a:off x="7235504" y="332725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alpha val="4957"/>
                  </a:schemeClr>
                </a:solidFill>
              </a:rPr>
              <a:t>Sample</a:t>
            </a:r>
          </a:p>
        </p:txBody>
      </p:sp>
      <p:sp>
        <p:nvSpPr>
          <p:cNvPr id="48" name="Folded Corner 47">
            <a:extLst>
              <a:ext uri="{FF2B5EF4-FFF2-40B4-BE49-F238E27FC236}">
                <a16:creationId xmlns:a16="http://schemas.microsoft.com/office/drawing/2014/main" id="{8A0137F6-B452-6288-CB9B-5151C053D4B9}"/>
              </a:ext>
            </a:extLst>
          </p:cNvPr>
          <p:cNvSpPr/>
          <p:nvPr/>
        </p:nvSpPr>
        <p:spPr>
          <a:xfrm>
            <a:off x="8047736" y="3879330"/>
            <a:ext cx="2086148" cy="734766"/>
          </a:xfrm>
          <a:prstGeom prst="foldedCorner">
            <a:avLst/>
          </a:prstGeom>
          <a:ln>
            <a:solidFill>
              <a:schemeClr val="tx1">
                <a:alpha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dk1">
                    <a:alpha val="4957"/>
                  </a:schemeClr>
                </a:solidFill>
              </a:rPr>
              <a:t>Program 1</a:t>
            </a:r>
            <a:br>
              <a:rPr lang="en-US" dirty="0">
                <a:solidFill>
                  <a:schemeClr val="dk1">
                    <a:alpha val="4957"/>
                  </a:schemeClr>
                </a:solidFill>
              </a:rPr>
            </a:br>
            <a:endParaRPr lang="en-US" dirty="0">
              <a:solidFill>
                <a:schemeClr val="dk1">
                  <a:alpha val="4957"/>
                </a:schemeClr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D260ABB-8385-1868-89EC-752EAA88E2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7362" y="4389129"/>
            <a:ext cx="3291828" cy="246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982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olded Corner 38">
            <a:extLst>
              <a:ext uri="{FF2B5EF4-FFF2-40B4-BE49-F238E27FC236}">
                <a16:creationId xmlns:a16="http://schemas.microsoft.com/office/drawing/2014/main" id="{7967857C-4557-DF12-1F99-75B953A36FBA}"/>
              </a:ext>
            </a:extLst>
          </p:cNvPr>
          <p:cNvSpPr/>
          <p:nvPr/>
        </p:nvSpPr>
        <p:spPr>
          <a:xfrm>
            <a:off x="6762260" y="3236336"/>
            <a:ext cx="2086148" cy="734766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0C95925-CE8E-1926-C0D4-3FB55A2E76AA}"/>
              </a:ext>
            </a:extLst>
          </p:cNvPr>
          <p:cNvGrpSpPr/>
          <p:nvPr/>
        </p:nvGrpSpPr>
        <p:grpSpPr>
          <a:xfrm>
            <a:off x="5029736" y="1609344"/>
            <a:ext cx="3148439" cy="1273313"/>
            <a:chOff x="6863349" y="1609344"/>
            <a:chExt cx="3148439" cy="127331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C6D7CD7-1088-5F88-296D-5B8AC4D3B50B}"/>
                </a:ext>
              </a:extLst>
            </p:cNvPr>
            <p:cNvSpPr txBox="1"/>
            <p:nvPr/>
          </p:nvSpPr>
          <p:spPr>
            <a:xfrm>
              <a:off x="7906695" y="1609344"/>
              <a:ext cx="2105093" cy="408623"/>
            </a:xfrm>
            <a:prstGeom prst="roundRect">
              <a:avLst/>
            </a:prstGeom>
            <a:noFill/>
            <a:ln w="12700"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Shape Description 1</a:t>
              </a:r>
            </a:p>
          </p:txBody>
        </p:sp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30B8867A-4AA8-6E70-3C68-42C98DE6FC0D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rot="5400000">
              <a:off x="7728267" y="1153048"/>
              <a:ext cx="366057" cy="2095894"/>
            </a:xfrm>
            <a:prstGeom prst="bentConnector2">
              <a:avLst/>
            </a:prstGeom>
            <a:ln w="28575">
              <a:solidFill>
                <a:srgbClr val="FFC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FED7B5D-8426-8DC4-450B-1C8340C29F2D}"/>
                </a:ext>
              </a:extLst>
            </p:cNvPr>
            <p:cNvCxnSpPr>
              <a:cxnSpLocks/>
            </p:cNvCxnSpPr>
            <p:nvPr/>
          </p:nvCxnSpPr>
          <p:spPr>
            <a:xfrm>
              <a:off x="6877267" y="2384024"/>
              <a:ext cx="0" cy="498633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2637631-9969-35C0-EB28-F67EDB184B0C}"/>
              </a:ext>
            </a:extLst>
          </p:cNvPr>
          <p:cNvGrpSpPr/>
          <p:nvPr/>
        </p:nvGrpSpPr>
        <p:grpSpPr>
          <a:xfrm>
            <a:off x="4905616" y="1700784"/>
            <a:ext cx="3148439" cy="1181873"/>
            <a:chOff x="6739229" y="1700784"/>
            <a:chExt cx="3148439" cy="118187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B6441EA-0EFD-3367-B6C8-AFC8AF3CCAB8}"/>
                </a:ext>
              </a:extLst>
            </p:cNvPr>
            <p:cNvSpPr txBox="1"/>
            <p:nvPr/>
          </p:nvSpPr>
          <p:spPr>
            <a:xfrm>
              <a:off x="7782575" y="1700784"/>
              <a:ext cx="2105093" cy="40862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Shape Description 1</a:t>
              </a:r>
            </a:p>
          </p:txBody>
        </p: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EC0642F5-D7F9-60A2-64DD-B7BDD9400983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 rot="5400000">
              <a:off x="7604147" y="1244488"/>
              <a:ext cx="366057" cy="2095894"/>
            </a:xfrm>
            <a:prstGeom prst="bentConnector2">
              <a:avLst/>
            </a:prstGeom>
            <a:ln w="2857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7D9786C-A99D-12E1-9EEA-C053F7E5C486}"/>
                </a:ext>
              </a:extLst>
            </p:cNvPr>
            <p:cNvCxnSpPr>
              <a:cxnSpLocks/>
            </p:cNvCxnSpPr>
            <p:nvPr/>
          </p:nvCxnSpPr>
          <p:spPr>
            <a:xfrm>
              <a:off x="6753147" y="2475464"/>
              <a:ext cx="0" cy="407193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9BBFA85-6687-23F9-615F-1AF9518A09D4}"/>
              </a:ext>
            </a:extLst>
          </p:cNvPr>
          <p:cNvGrpSpPr/>
          <p:nvPr/>
        </p:nvGrpSpPr>
        <p:grpSpPr>
          <a:xfrm>
            <a:off x="4239285" y="1791035"/>
            <a:ext cx="3684140" cy="1534296"/>
            <a:chOff x="6072898" y="1791035"/>
            <a:chExt cx="3684140" cy="153429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A01865D-5CC0-8715-39FA-F202B379D283}"/>
                </a:ext>
              </a:extLst>
            </p:cNvPr>
            <p:cNvSpPr txBox="1"/>
            <p:nvPr/>
          </p:nvSpPr>
          <p:spPr>
            <a:xfrm>
              <a:off x="7651945" y="1791035"/>
              <a:ext cx="2105093" cy="40862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Shape Description 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F7A0D85-5616-717D-40AC-8F0CE4C4CE0D}"/>
                </a:ext>
              </a:extLst>
            </p:cNvPr>
            <p:cNvSpPr txBox="1"/>
            <p:nvPr/>
          </p:nvSpPr>
          <p:spPr>
            <a:xfrm>
              <a:off x="6072898" y="2882657"/>
              <a:ext cx="3220697" cy="4426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Shape-Generic</a:t>
              </a:r>
              <a:r>
                <a:rPr lang="en-US" sz="2000" b="1" dirty="0">
                  <a:solidFill>
                    <a:schemeClr val="tx1">
                      <a:alpha val="4957"/>
                    </a:schemeClr>
                  </a:solidFill>
                </a:rPr>
                <a:t> </a:t>
              </a:r>
              <a:r>
                <a:rPr lang="en-US" sz="2000" b="1" dirty="0"/>
                <a:t>Search Space</a:t>
              </a:r>
            </a:p>
          </p:txBody>
        </p:sp>
        <p:cxnSp>
          <p:nvCxnSpPr>
            <p:cNvPr id="43" name="Elbow Connector 42">
              <a:extLst>
                <a:ext uri="{FF2B5EF4-FFF2-40B4-BE49-F238E27FC236}">
                  <a16:creationId xmlns:a16="http://schemas.microsoft.com/office/drawing/2014/main" id="{A181A37A-A8F3-8E80-8832-2E9BD681A697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 rot="5400000">
              <a:off x="7473517" y="1334739"/>
              <a:ext cx="366057" cy="2095894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A82C701-B4E1-E688-122C-7FF600B4296D}"/>
                </a:ext>
              </a:extLst>
            </p:cNvPr>
            <p:cNvCxnSpPr>
              <a:cxnSpLocks/>
            </p:cNvCxnSpPr>
            <p:nvPr/>
          </p:nvCxnSpPr>
          <p:spPr>
            <a:xfrm>
              <a:off x="6622517" y="2565715"/>
              <a:ext cx="0" cy="31694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Folded Corner 2">
                <a:extLst>
                  <a:ext uri="{FF2B5EF4-FFF2-40B4-BE49-F238E27FC236}">
                    <a16:creationId xmlns:a16="http://schemas.microsoft.com/office/drawing/2014/main" id="{9E92E607-A4EB-A531-F69D-C7B076CF376F}"/>
                  </a:ext>
                </a:extLst>
              </p:cNvPr>
              <p:cNvSpPr/>
              <p:nvPr/>
            </p:nvSpPr>
            <p:spPr>
              <a:xfrm>
                <a:off x="6213620" y="3879330"/>
                <a:ext cx="2086148" cy="734766"/>
              </a:xfrm>
              <a:prstGeom prst="foldedCorner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dirty="0"/>
                  <a:t>Program 1</a:t>
                </a:r>
                <a:br>
                  <a:rPr lang="en-US" dirty="0"/>
                </a:br>
                <a:r>
                  <a:rPr lang="en-US" dirty="0"/>
                  <a:t>(using tile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Folded Corner 2">
                <a:extLst>
                  <a:ext uri="{FF2B5EF4-FFF2-40B4-BE49-F238E27FC236}">
                    <a16:creationId xmlns:a16="http://schemas.microsoft.com/office/drawing/2014/main" id="{9E92E607-A4EB-A531-F69D-C7B076CF37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620" y="3879330"/>
                <a:ext cx="2086148" cy="734766"/>
              </a:xfrm>
              <a:prstGeom prst="foldedCorner">
                <a:avLst/>
              </a:prstGeom>
              <a:blipFill>
                <a:blip r:embed="rId3"/>
                <a:stretch>
                  <a:fillRect t="-1667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SNELL ROUNDHAND BLACK" panose="02000603080000090004" pitchFamily="2" charset="77"/>
              </a:rPr>
              <a:t>DietCode</a:t>
            </a:r>
            <a:r>
              <a:rPr lang="en-US" altLang="zh-CN" dirty="0"/>
              <a:t> System Overview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690F5E-99AC-520E-F220-37C4A3EDD1D3}"/>
              </a:ext>
            </a:extLst>
          </p:cNvPr>
          <p:cNvSpPr txBox="1"/>
          <p:nvPr/>
        </p:nvSpPr>
        <p:spPr>
          <a:xfrm>
            <a:off x="4240961" y="1791350"/>
            <a:ext cx="1080959" cy="40862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Operator</a:t>
            </a:r>
          </a:p>
        </p:txBody>
      </p:sp>
      <p:pic>
        <p:nvPicPr>
          <p:cNvPr id="25" name="Picture 18" descr="Programmer icon PNG and SVG Vector Free Download">
            <a:extLst>
              <a:ext uri="{FF2B5EF4-FFF2-40B4-BE49-F238E27FC236}">
                <a16:creationId xmlns:a16="http://schemas.microsoft.com/office/drawing/2014/main" id="{432BC56D-5ECD-AFA0-2988-FB372ABC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05" y="1451906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58B2EF-9803-5583-ADFF-61E3497A1A8E}"/>
              </a:ext>
            </a:extLst>
          </p:cNvPr>
          <p:cNvCxnSpPr/>
          <p:nvPr/>
        </p:nvCxnSpPr>
        <p:spPr>
          <a:xfrm>
            <a:off x="3076451" y="2384611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898153-D599-5F15-143F-E85346512B9A}"/>
              </a:ext>
            </a:extLst>
          </p:cNvPr>
          <p:cNvCxnSpPr/>
          <p:nvPr/>
        </p:nvCxnSpPr>
        <p:spPr>
          <a:xfrm>
            <a:off x="3076449" y="5289642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0DE500-6447-30B2-EC00-3996DEB79E1B}"/>
              </a:ext>
            </a:extLst>
          </p:cNvPr>
          <p:cNvSpPr txBox="1"/>
          <p:nvPr/>
        </p:nvSpPr>
        <p:spPr>
          <a:xfrm>
            <a:off x="8996224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Frontend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1D97FA-28A0-2944-2177-F21C7C7EFB93}"/>
              </a:ext>
            </a:extLst>
          </p:cNvPr>
          <p:cNvSpPr txBox="1"/>
          <p:nvPr/>
        </p:nvSpPr>
        <p:spPr>
          <a:xfrm>
            <a:off x="8841503" y="2520423"/>
            <a:ext cx="150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Snell Roundhand Black" panose="02000603080000090004" pitchFamily="2" charset="77"/>
              </a:rPr>
              <a:t>DietCode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D16DA-2715-2478-B481-4E35E789D312}"/>
              </a:ext>
            </a:extLst>
          </p:cNvPr>
          <p:cNvSpPr txBox="1"/>
          <p:nvPr/>
        </p:nvSpPr>
        <p:spPr>
          <a:xfrm>
            <a:off x="8903378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Hardware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FCB50C-8BAA-50D4-E0EF-3CB6C4BDAC58}"/>
              </a:ext>
            </a:extLst>
          </p:cNvPr>
          <p:cNvCxnSpPr>
            <a:cxnSpLocks/>
          </p:cNvCxnSpPr>
          <p:nvPr/>
        </p:nvCxnSpPr>
        <p:spPr>
          <a:xfrm>
            <a:off x="4779262" y="2199973"/>
            <a:ext cx="4356" cy="68268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29F2946-52B9-7B30-CDB1-B48C945727C7}"/>
              </a:ext>
            </a:extLst>
          </p:cNvPr>
          <p:cNvSpPr txBox="1"/>
          <p:nvPr/>
        </p:nvSpPr>
        <p:spPr>
          <a:xfrm>
            <a:off x="3605866" y="4064525"/>
            <a:ext cx="2351148" cy="78319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Micro-Kernel-based</a:t>
            </a:r>
            <a:br>
              <a:rPr lang="en-US" sz="2000" b="1" dirty="0"/>
            </a:br>
            <a:r>
              <a:rPr lang="en-US" sz="2000" b="1" dirty="0"/>
              <a:t>Cost Model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C78C3FE6-2E1F-DBBA-0F0B-D7D79772ABD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07408" y="3696713"/>
            <a:ext cx="742266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olded Corner 39">
            <a:extLst>
              <a:ext uri="{FF2B5EF4-FFF2-40B4-BE49-F238E27FC236}">
                <a16:creationId xmlns:a16="http://schemas.microsoft.com/office/drawing/2014/main" id="{19E11185-F591-3C06-405A-1EBD7F23A7A7}"/>
              </a:ext>
            </a:extLst>
          </p:cNvPr>
          <p:cNvSpPr/>
          <p:nvPr/>
        </p:nvSpPr>
        <p:spPr>
          <a:xfrm>
            <a:off x="6487940" y="3559290"/>
            <a:ext cx="2086148" cy="734766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Micro-Kernel</a:t>
            </a:r>
            <a:r>
              <a:rPr lang="en-US" dirty="0"/>
              <a:t> 2 </a:t>
            </a:r>
          </a:p>
        </p:txBody>
      </p:sp>
      <p:pic>
        <p:nvPicPr>
          <p:cNvPr id="42" name="Picture 4" descr="The Dot-Dot-Dot | Automation Panda">
            <a:extLst>
              <a:ext uri="{FF2B5EF4-FFF2-40B4-BE49-F238E27FC236}">
                <a16:creationId xmlns:a16="http://schemas.microsoft.com/office/drawing/2014/main" id="{3DB83F73-EBDB-EF33-DE55-8BCDC0442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144" y="3337916"/>
            <a:ext cx="613135" cy="1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Graphic 54" descr="Compass">
            <a:extLst>
              <a:ext uri="{FF2B5EF4-FFF2-40B4-BE49-F238E27FC236}">
                <a16:creationId xmlns:a16="http://schemas.microsoft.com/office/drawing/2014/main" id="{46CB959B-EBB6-2FE2-21F3-37DA75F26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16625" y="3346241"/>
            <a:ext cx="700946" cy="700946"/>
          </a:xfrm>
          <a:prstGeom prst="rect">
            <a:avLst/>
          </a:prstGeom>
        </p:spPr>
      </p:pic>
      <p:sp>
        <p:nvSpPr>
          <p:cNvPr id="58" name="Down Arrow 57">
            <a:extLst>
              <a:ext uri="{FF2B5EF4-FFF2-40B4-BE49-F238E27FC236}">
                <a16:creationId xmlns:a16="http://schemas.microsoft.com/office/drawing/2014/main" id="{049CAE35-B7D1-8546-2D27-21D84A72CC03}"/>
              </a:ext>
            </a:extLst>
          </p:cNvPr>
          <p:cNvSpPr/>
          <p:nvPr/>
        </p:nvSpPr>
        <p:spPr>
          <a:xfrm>
            <a:off x="6534943" y="4865099"/>
            <a:ext cx="517825" cy="84908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30964A3-A6AB-647C-20F7-0AA05668A8A9}"/>
              </a:ext>
            </a:extLst>
          </p:cNvPr>
          <p:cNvSpPr txBox="1"/>
          <p:nvPr/>
        </p:nvSpPr>
        <p:spPr>
          <a:xfrm>
            <a:off x="7052768" y="4865098"/>
            <a:ext cx="1013867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2000" dirty="0"/>
              <a:t>Measure</a:t>
            </a:r>
          </a:p>
        </p:txBody>
      </p:sp>
      <p:sp>
        <p:nvSpPr>
          <p:cNvPr id="60" name="Down Arrow 59">
            <a:extLst>
              <a:ext uri="{FF2B5EF4-FFF2-40B4-BE49-F238E27FC236}">
                <a16:creationId xmlns:a16="http://schemas.microsoft.com/office/drawing/2014/main" id="{D4BB58D0-13E5-5100-92C9-538E1A575D86}"/>
              </a:ext>
            </a:extLst>
          </p:cNvPr>
          <p:cNvSpPr/>
          <p:nvPr/>
        </p:nvSpPr>
        <p:spPr>
          <a:xfrm rot="10800000">
            <a:off x="4522528" y="4865098"/>
            <a:ext cx="517825" cy="84908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A1838B5-B344-CA48-8FDA-CDAC10681CDC}"/>
              </a:ext>
            </a:extLst>
          </p:cNvPr>
          <p:cNvSpPr txBox="1"/>
          <p:nvPr/>
        </p:nvSpPr>
        <p:spPr>
          <a:xfrm>
            <a:off x="3919157" y="5314074"/>
            <a:ext cx="603370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r>
              <a:rPr lang="en-US" sz="2000" dirty="0"/>
              <a:t>Train</a:t>
            </a:r>
          </a:p>
        </p:txBody>
      </p:sp>
      <p:sp>
        <p:nvSpPr>
          <p:cNvPr id="41" name="Folded Corner 40">
            <a:extLst>
              <a:ext uri="{FF2B5EF4-FFF2-40B4-BE49-F238E27FC236}">
                <a16:creationId xmlns:a16="http://schemas.microsoft.com/office/drawing/2014/main" id="{D33383C2-EB98-9A86-7D28-23D3FB21418F}"/>
              </a:ext>
            </a:extLst>
          </p:cNvPr>
          <p:cNvSpPr/>
          <p:nvPr/>
        </p:nvSpPr>
        <p:spPr>
          <a:xfrm>
            <a:off x="6213620" y="3879330"/>
            <a:ext cx="2086148" cy="734766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Micro-Kernel</a:t>
            </a:r>
            <a:r>
              <a:rPr lang="en-US" dirty="0"/>
              <a:t> 1</a:t>
            </a:r>
            <a:br>
              <a:rPr lang="en-US" dirty="0"/>
            </a:br>
            <a:endParaRPr lang="en-US" dirty="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BBC66EB3-3696-9E87-4945-7F9E2B6820ED}"/>
              </a:ext>
            </a:extLst>
          </p:cNvPr>
          <p:cNvSpPr/>
          <p:nvPr/>
        </p:nvSpPr>
        <p:spPr>
          <a:xfrm>
            <a:off x="6213620" y="3422465"/>
            <a:ext cx="190353" cy="24212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A8D62-D226-FDD2-80B1-34D722EA4296}"/>
              </a:ext>
            </a:extLst>
          </p:cNvPr>
          <p:cNvSpPr txBox="1"/>
          <p:nvPr/>
        </p:nvSpPr>
        <p:spPr>
          <a:xfrm>
            <a:off x="5401388" y="3327257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</a:t>
            </a:r>
          </a:p>
        </p:txBody>
      </p:sp>
      <p:pic>
        <p:nvPicPr>
          <p:cNvPr id="13" name="Picture 2" descr="小肥柴10】微信表情- 来自微信表情商店，扫二维码下载表情">
            <a:extLst>
              <a:ext uri="{FF2B5EF4-FFF2-40B4-BE49-F238E27FC236}">
                <a16:creationId xmlns:a16="http://schemas.microsoft.com/office/drawing/2014/main" id="{5CB0898F-314C-E7F6-1726-DE885F8C9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671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082C5BD8-D0CE-C5F0-06D1-2A13851D40BC}"/>
              </a:ext>
            </a:extLst>
          </p:cNvPr>
          <p:cNvSpPr/>
          <p:nvPr/>
        </p:nvSpPr>
        <p:spPr>
          <a:xfrm>
            <a:off x="347147" y="3268848"/>
            <a:ext cx="3713308" cy="1325551"/>
          </a:xfrm>
          <a:prstGeom prst="cloudCallout">
            <a:avLst>
              <a:gd name="adj1" fmla="val -39407"/>
              <a:gd name="adj2" fmla="val -54113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How is </a:t>
            </a:r>
            <a:r>
              <a:rPr lang="en-US" sz="2400" b="1" dirty="0">
                <a:solidFill>
                  <a:schemeClr val="tx1"/>
                </a:solidFill>
                <a:latin typeface="Snell Roundhand Black" panose="02000603080000090004" pitchFamily="2" charset="77"/>
              </a:rPr>
              <a:t>DietCode</a:t>
            </a:r>
            <a:r>
              <a:rPr lang="en-US" sz="2400" dirty="0"/>
              <a:t> performing on real workloads?</a:t>
            </a:r>
          </a:p>
        </p:txBody>
      </p:sp>
    </p:spTree>
    <p:extLst>
      <p:ext uri="{BB962C8B-B14F-4D97-AF65-F5344CB8AC3E}">
        <p14:creationId xmlns:p14="http://schemas.microsoft.com/office/powerpoint/2010/main" val="1498978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58762DD-0569-D912-76BA-26626FE99C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134520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95383116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168328094"/>
                    </a:ext>
                  </a:extLst>
                </a:gridCol>
              </a:tblGrid>
              <a:tr h="13452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Hardware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84541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DFF4-D12B-F233-DDE4-3DADBFE9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305A4C-6A70-3815-C554-E39178C9242A}"/>
              </a:ext>
            </a:extLst>
          </p:cNvPr>
          <p:cNvSpPr txBox="1"/>
          <p:nvPr/>
        </p:nvSpPr>
        <p:spPr>
          <a:xfrm>
            <a:off x="6096000" y="797073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-us/data-center/tesla-t4/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geforce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/graphics-cards/30-series/rtx-3090-3090ti/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66633D-5C91-0F78-D547-1237AB117DA0}"/>
              </a:ext>
            </a:extLst>
          </p:cNvPr>
          <p:cNvGrpSpPr/>
          <p:nvPr/>
        </p:nvGrpSpPr>
        <p:grpSpPr>
          <a:xfrm>
            <a:off x="4848596" y="1866552"/>
            <a:ext cx="7524008" cy="1231474"/>
            <a:chOff x="4696568" y="1882204"/>
            <a:chExt cx="7524008" cy="1231474"/>
          </a:xfrm>
        </p:grpSpPr>
        <p:pic>
          <p:nvPicPr>
            <p:cNvPr id="13" name="Picture 2" descr="ThinkSystem NVIDIA Tesla T4 16GB PCIe Passive GPU | GPU Adapter | Part  Number: 4X67A14926 | Lenovo Canada">
              <a:extLst>
                <a:ext uri="{FF2B5EF4-FFF2-40B4-BE49-F238E27FC236}">
                  <a16:creationId xmlns:a16="http://schemas.microsoft.com/office/drawing/2014/main" id="{65400A8A-DCC8-C0A3-6792-0B11E8989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568" y="1882204"/>
              <a:ext cx="1539343" cy="1231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316437-E3AE-2638-15DA-A8D3825A0F88}"/>
                </a:ext>
              </a:extLst>
            </p:cNvPr>
            <p:cNvSpPr txBox="1"/>
            <p:nvPr/>
          </p:nvSpPr>
          <p:spPr>
            <a:xfrm>
              <a:off x="6089299" y="2313275"/>
              <a:ext cx="2374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Tesla T4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[1]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71052AD-FAB1-3DB0-ACBE-73D6B0B7B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17375" y="2156986"/>
              <a:ext cx="1536192" cy="68990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8FE320-1411-ECE9-1A54-50F8CBC1D909}"/>
                </a:ext>
              </a:extLst>
            </p:cNvPr>
            <p:cNvSpPr txBox="1"/>
            <p:nvPr/>
          </p:nvSpPr>
          <p:spPr>
            <a:xfrm>
              <a:off x="9712197" y="2313275"/>
              <a:ext cx="2508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RTX 3090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[2]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3320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58762DD-0569-D912-76BA-26626FE99C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9343001"/>
              </p:ext>
            </p:extLst>
          </p:nvPr>
        </p:nvGraphicFramePr>
        <p:xfrm>
          <a:off x="838200" y="1825625"/>
          <a:ext cx="10515600" cy="210045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95383116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168328094"/>
                    </a:ext>
                  </a:extLst>
                </a:gridCol>
              </a:tblGrid>
              <a:tr h="13452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Hardware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845418"/>
                  </a:ext>
                </a:extLst>
              </a:tr>
              <a:tr h="7552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Software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4330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DFF4-D12B-F233-DDE4-3DADBFE9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3F771E-DA1F-D6EF-AB3F-07078A89D624}"/>
              </a:ext>
            </a:extLst>
          </p:cNvPr>
          <p:cNvGrpSpPr/>
          <p:nvPr/>
        </p:nvGrpSpPr>
        <p:grpSpPr>
          <a:xfrm>
            <a:off x="5927486" y="3218104"/>
            <a:ext cx="5366227" cy="667512"/>
            <a:chOff x="5987573" y="3220856"/>
            <a:chExt cx="5366227" cy="6675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2B80EB-1F0C-15A5-6D59-B2BB2DFD8901}"/>
                </a:ext>
              </a:extLst>
            </p:cNvPr>
            <p:cNvSpPr txBox="1"/>
            <p:nvPr/>
          </p:nvSpPr>
          <p:spPr>
            <a:xfrm>
              <a:off x="6650356" y="3369351"/>
              <a:ext cx="1760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TVM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[3]</a:t>
              </a:r>
              <a:r>
                <a:rPr lang="en-US" dirty="0"/>
                <a:t> </a:t>
              </a:r>
              <a:r>
                <a:rPr lang="en-CN"/>
                <a:t>v0.8</a:t>
              </a:r>
              <a:r>
                <a:rPr lang="en-CN" dirty="0"/>
                <a:t>.dev0</a:t>
              </a:r>
            </a:p>
          </p:txBody>
        </p:sp>
        <p:pic>
          <p:nvPicPr>
            <p:cNvPr id="13" name="Picture 4" descr="Apache TVM (@ApacheTVM) / Twitter">
              <a:extLst>
                <a:ext uri="{FF2B5EF4-FFF2-40B4-BE49-F238E27FC236}">
                  <a16:creationId xmlns:a16="http://schemas.microsoft.com/office/drawing/2014/main" id="{2F0343C7-8750-9511-CF9E-BEEAAFE9A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7573" y="3220856"/>
              <a:ext cx="662783" cy="662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348C5D-933E-C444-EBC9-E8334E133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1223" y="3220856"/>
              <a:ext cx="662783" cy="66278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9A1D10-1D2E-3D34-1777-01578EC46735}"/>
                </a:ext>
              </a:extLst>
            </p:cNvPr>
            <p:cNvSpPr txBox="1"/>
            <p:nvPr/>
          </p:nvSpPr>
          <p:spPr>
            <a:xfrm>
              <a:off x="9074296" y="336994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v11.3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26F825-239F-2248-B7CA-548022C87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71923" y="3220856"/>
              <a:ext cx="1001269" cy="6675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DE2B60-3F3F-5EBB-D86C-D41558F8271C}"/>
                </a:ext>
              </a:extLst>
            </p:cNvPr>
            <p:cNvSpPr txBox="1"/>
            <p:nvPr/>
          </p:nvSpPr>
          <p:spPr>
            <a:xfrm>
              <a:off x="10773192" y="3369946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v8.3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561255-F2FD-A239-744D-6DB4AAF78B21}"/>
              </a:ext>
            </a:extLst>
          </p:cNvPr>
          <p:cNvSpPr txBox="1"/>
          <p:nvPr/>
        </p:nvSpPr>
        <p:spPr>
          <a:xfrm>
            <a:off x="8837128" y="322809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8B0502-DF49-488E-2DFB-D3FA1C038C25}"/>
              </a:ext>
            </a:extLst>
          </p:cNvPr>
          <p:cNvSpPr txBox="1"/>
          <p:nvPr/>
        </p:nvSpPr>
        <p:spPr>
          <a:xfrm>
            <a:off x="10535011" y="322809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[5]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305A4C-6A70-3815-C554-E39178C9242A}"/>
              </a:ext>
            </a:extLst>
          </p:cNvPr>
          <p:cNvSpPr txBox="1"/>
          <p:nvPr/>
        </p:nvSpPr>
        <p:spPr>
          <a:xfrm>
            <a:off x="838200" y="62116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T. Chen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TVM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OSDI 2018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docs.nvidia.com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/archive/11.3.0/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[5]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docs.nvidia.com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deeplearning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cudnn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/developer-guide/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index.html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384180-1312-3521-922D-43319343D628}"/>
              </a:ext>
            </a:extLst>
          </p:cNvPr>
          <p:cNvSpPr txBox="1"/>
          <p:nvPr/>
        </p:nvSpPr>
        <p:spPr>
          <a:xfrm>
            <a:off x="6096000" y="797073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-us/data-center/tesla-t4/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geforce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/graphics-cards/30-series/rtx-3090-3090ti/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B05DAA-A135-3344-FE8F-DDD4EAFAD327}"/>
              </a:ext>
            </a:extLst>
          </p:cNvPr>
          <p:cNvGrpSpPr/>
          <p:nvPr/>
        </p:nvGrpSpPr>
        <p:grpSpPr>
          <a:xfrm>
            <a:off x="4848596" y="1866552"/>
            <a:ext cx="7524008" cy="1231474"/>
            <a:chOff x="4696568" y="1882204"/>
            <a:chExt cx="7524008" cy="1231474"/>
          </a:xfrm>
        </p:grpSpPr>
        <p:pic>
          <p:nvPicPr>
            <p:cNvPr id="25" name="Picture 2" descr="ThinkSystem NVIDIA Tesla T4 16GB PCIe Passive GPU | GPU Adapter | Part  Number: 4X67A14926 | Lenovo Canada">
              <a:extLst>
                <a:ext uri="{FF2B5EF4-FFF2-40B4-BE49-F238E27FC236}">
                  <a16:creationId xmlns:a16="http://schemas.microsoft.com/office/drawing/2014/main" id="{C7A844FC-89DA-2A22-B411-0BF3E68DB5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568" y="1882204"/>
              <a:ext cx="1539343" cy="1231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6672C7-37F3-5A7F-2B1E-20C6C29A1F5D}"/>
                </a:ext>
              </a:extLst>
            </p:cNvPr>
            <p:cNvSpPr txBox="1"/>
            <p:nvPr/>
          </p:nvSpPr>
          <p:spPr>
            <a:xfrm>
              <a:off x="6089299" y="2313275"/>
              <a:ext cx="2374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Tesla T4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[1]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36E7E5C-27AA-4E15-16D1-6673C90D6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317375" y="2156986"/>
              <a:ext cx="1536192" cy="68990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6F1E10-7D46-383A-0C0D-EBFAC36697C2}"/>
                </a:ext>
              </a:extLst>
            </p:cNvPr>
            <p:cNvSpPr txBox="1"/>
            <p:nvPr/>
          </p:nvSpPr>
          <p:spPr>
            <a:xfrm>
              <a:off x="9712197" y="2313275"/>
              <a:ext cx="2508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RTX 3090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[2]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966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58762DD-0569-D912-76BA-26626FE99C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9733168"/>
              </p:ext>
            </p:extLst>
          </p:nvPr>
        </p:nvGraphicFramePr>
        <p:xfrm>
          <a:off x="838200" y="1825625"/>
          <a:ext cx="10515600" cy="322859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95383116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168328094"/>
                    </a:ext>
                  </a:extLst>
                </a:gridCol>
              </a:tblGrid>
              <a:tr h="13452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Hardware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845418"/>
                  </a:ext>
                </a:extLst>
              </a:tr>
              <a:tr h="7552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Software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433001"/>
                  </a:ext>
                </a:extLst>
              </a:tr>
              <a:tr h="11281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Application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5476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DFF4-D12B-F233-DDE4-3DADBFE9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3F771E-DA1F-D6EF-AB3F-07078A89D624}"/>
              </a:ext>
            </a:extLst>
          </p:cNvPr>
          <p:cNvGrpSpPr/>
          <p:nvPr/>
        </p:nvGrpSpPr>
        <p:grpSpPr>
          <a:xfrm>
            <a:off x="5927486" y="3218104"/>
            <a:ext cx="5366227" cy="667512"/>
            <a:chOff x="5987573" y="3220856"/>
            <a:chExt cx="5366227" cy="6675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2B80EB-1F0C-15A5-6D59-B2BB2DFD8901}"/>
                </a:ext>
              </a:extLst>
            </p:cNvPr>
            <p:cNvSpPr txBox="1"/>
            <p:nvPr/>
          </p:nvSpPr>
          <p:spPr>
            <a:xfrm>
              <a:off x="6650356" y="3369351"/>
              <a:ext cx="1760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TVM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[3]</a:t>
              </a:r>
              <a:r>
                <a:rPr lang="en-US" dirty="0"/>
                <a:t> </a:t>
              </a:r>
              <a:r>
                <a:rPr lang="en-CN"/>
                <a:t>v0.8</a:t>
              </a:r>
              <a:r>
                <a:rPr lang="en-CN" dirty="0"/>
                <a:t>.dev0</a:t>
              </a:r>
            </a:p>
          </p:txBody>
        </p:sp>
        <p:pic>
          <p:nvPicPr>
            <p:cNvPr id="13" name="Picture 4" descr="Apache TVM (@ApacheTVM) / Twitter">
              <a:extLst>
                <a:ext uri="{FF2B5EF4-FFF2-40B4-BE49-F238E27FC236}">
                  <a16:creationId xmlns:a16="http://schemas.microsoft.com/office/drawing/2014/main" id="{2F0343C7-8750-9511-CF9E-BEEAAFE9A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7573" y="3220856"/>
              <a:ext cx="662783" cy="662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348C5D-933E-C444-EBC9-E8334E133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1223" y="3220856"/>
              <a:ext cx="662783" cy="66278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9A1D10-1D2E-3D34-1777-01578EC46735}"/>
                </a:ext>
              </a:extLst>
            </p:cNvPr>
            <p:cNvSpPr txBox="1"/>
            <p:nvPr/>
          </p:nvSpPr>
          <p:spPr>
            <a:xfrm>
              <a:off x="9074296" y="336994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v11.3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26F825-239F-2248-B7CA-548022C87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71923" y="3220856"/>
              <a:ext cx="1001269" cy="6675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DE2B60-3F3F-5EBB-D86C-D41558F8271C}"/>
                </a:ext>
              </a:extLst>
            </p:cNvPr>
            <p:cNvSpPr txBox="1"/>
            <p:nvPr/>
          </p:nvSpPr>
          <p:spPr>
            <a:xfrm>
              <a:off x="10773192" y="3369946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v8.3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D1A3D23-7FC2-0BFB-787B-5D70DDD9CDBF}"/>
              </a:ext>
            </a:extLst>
          </p:cNvPr>
          <p:cNvGrpSpPr/>
          <p:nvPr/>
        </p:nvGrpSpPr>
        <p:grpSpPr>
          <a:xfrm>
            <a:off x="5974693" y="3962524"/>
            <a:ext cx="5271812" cy="1028700"/>
            <a:chOff x="6258877" y="3994706"/>
            <a:chExt cx="5271812" cy="10287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F1159AA-C2A9-07B9-2A3D-F5275CD5E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8877" y="3994706"/>
              <a:ext cx="1968500" cy="10287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E808078-2127-58B3-D227-9274FDBCBC7B}"/>
                    </a:ext>
                  </a:extLst>
                </p:cNvPr>
                <p:cNvSpPr txBox="1"/>
                <p:nvPr/>
              </p:nvSpPr>
              <p:spPr>
                <a:xfrm>
                  <a:off x="7883857" y="4185891"/>
                  <a:ext cx="364683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Dynamic sequence lengths uniformly</a:t>
                  </a:r>
                  <a:br>
                    <a:rPr lang="en-US" dirty="0"/>
                  </a:br>
                  <a:r>
                    <a:rPr lang="en-US" dirty="0"/>
                    <a:t>sampled within the range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1, 128</m:t>
                          </m:r>
                        </m:e>
                      </m: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E808078-2127-58B3-D227-9274FDBCBC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3857" y="4185891"/>
                  <a:ext cx="3646832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1389" t="-3846" r="-694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561255-F2FD-A239-744D-6DB4AAF78B21}"/>
              </a:ext>
            </a:extLst>
          </p:cNvPr>
          <p:cNvSpPr txBox="1"/>
          <p:nvPr/>
        </p:nvSpPr>
        <p:spPr>
          <a:xfrm>
            <a:off x="8837128" y="322809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8B0502-DF49-488E-2DFB-D3FA1C038C25}"/>
              </a:ext>
            </a:extLst>
          </p:cNvPr>
          <p:cNvSpPr txBox="1"/>
          <p:nvPr/>
        </p:nvSpPr>
        <p:spPr>
          <a:xfrm>
            <a:off x="10535011" y="322809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[5]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2D78C7-168C-8F09-4DD2-FA0721524F5B}"/>
              </a:ext>
            </a:extLst>
          </p:cNvPr>
          <p:cNvSpPr txBox="1"/>
          <p:nvPr/>
        </p:nvSpPr>
        <p:spPr>
          <a:xfrm>
            <a:off x="7210837" y="444210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[6]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305A4C-6A70-3815-C554-E39178C9242A}"/>
              </a:ext>
            </a:extLst>
          </p:cNvPr>
          <p:cNvSpPr txBox="1"/>
          <p:nvPr/>
        </p:nvSpPr>
        <p:spPr>
          <a:xfrm>
            <a:off x="838200" y="62116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T. Chen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TVM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OSDI 2018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docs.nvidia.com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/archive/11.3.0/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[5]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docs.nvidia.com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deeplearning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cudnn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/developer-guide/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index.html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2CD5DE-BC63-ACA1-496C-5BE005490216}"/>
              </a:ext>
            </a:extLst>
          </p:cNvPr>
          <p:cNvSpPr txBox="1"/>
          <p:nvPr/>
        </p:nvSpPr>
        <p:spPr>
          <a:xfrm>
            <a:off x="6096000" y="6211669"/>
            <a:ext cx="2741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[6] J. Devlin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BERT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NAACL-HTL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6FE327-D118-9798-85E7-B313EE7AED12}"/>
              </a:ext>
            </a:extLst>
          </p:cNvPr>
          <p:cNvSpPr txBox="1"/>
          <p:nvPr/>
        </p:nvSpPr>
        <p:spPr>
          <a:xfrm>
            <a:off x="6096000" y="797073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-us/data-center/tesla-t4/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geforce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/graphics-cards/30-series/rtx-3090-3090ti/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5CF6C8-D0AC-D0A9-40C9-6B18F641BB14}"/>
              </a:ext>
            </a:extLst>
          </p:cNvPr>
          <p:cNvGrpSpPr/>
          <p:nvPr/>
        </p:nvGrpSpPr>
        <p:grpSpPr>
          <a:xfrm>
            <a:off x="4848596" y="1866552"/>
            <a:ext cx="7524008" cy="1231474"/>
            <a:chOff x="4696568" y="1882204"/>
            <a:chExt cx="7524008" cy="1231474"/>
          </a:xfrm>
        </p:grpSpPr>
        <p:pic>
          <p:nvPicPr>
            <p:cNvPr id="10" name="Picture 2" descr="ThinkSystem NVIDIA Tesla T4 16GB PCIe Passive GPU | GPU Adapter | Part  Number: 4X67A14926 | Lenovo Canada">
              <a:extLst>
                <a:ext uri="{FF2B5EF4-FFF2-40B4-BE49-F238E27FC236}">
                  <a16:creationId xmlns:a16="http://schemas.microsoft.com/office/drawing/2014/main" id="{E51D43FC-583F-0CE1-17AE-3D4D005DBD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568" y="1882204"/>
              <a:ext cx="1539343" cy="1231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3A4EE1-AB0C-793E-C2FF-642B14130A78}"/>
                </a:ext>
              </a:extLst>
            </p:cNvPr>
            <p:cNvSpPr txBox="1"/>
            <p:nvPr/>
          </p:nvSpPr>
          <p:spPr>
            <a:xfrm>
              <a:off x="6089299" y="2313275"/>
              <a:ext cx="2374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Tesla T4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[1]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5563B4-2873-01C7-B369-9383E8A7B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317375" y="2156986"/>
              <a:ext cx="1536192" cy="6899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1C5173-4A48-51BA-6203-8583D7BE19E5}"/>
                </a:ext>
              </a:extLst>
            </p:cNvPr>
            <p:cNvSpPr txBox="1"/>
            <p:nvPr/>
          </p:nvSpPr>
          <p:spPr>
            <a:xfrm>
              <a:off x="9712197" y="2313275"/>
              <a:ext cx="2508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RTX 3090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[2]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767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58762DD-0569-D912-76BA-26626FE99C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2463651"/>
              </p:ext>
            </p:extLst>
          </p:nvPr>
        </p:nvGraphicFramePr>
        <p:xfrm>
          <a:off x="838200" y="1825625"/>
          <a:ext cx="10515600" cy="439775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95383116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168328094"/>
                    </a:ext>
                  </a:extLst>
                </a:gridCol>
              </a:tblGrid>
              <a:tr h="13452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Hardware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845418"/>
                  </a:ext>
                </a:extLst>
              </a:tr>
              <a:tr h="7552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Software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433001"/>
                  </a:ext>
                </a:extLst>
              </a:tr>
              <a:tr h="11281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Application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54760"/>
                  </a:ext>
                </a:extLst>
              </a:tr>
              <a:tr h="116915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Baselines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08423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DFF4-D12B-F233-DDE4-3DADBFE9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3F771E-DA1F-D6EF-AB3F-07078A89D624}"/>
              </a:ext>
            </a:extLst>
          </p:cNvPr>
          <p:cNvGrpSpPr/>
          <p:nvPr/>
        </p:nvGrpSpPr>
        <p:grpSpPr>
          <a:xfrm>
            <a:off x="5927486" y="3218104"/>
            <a:ext cx="5366227" cy="667512"/>
            <a:chOff x="5987573" y="3220856"/>
            <a:chExt cx="5366227" cy="6675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2B80EB-1F0C-15A5-6D59-B2BB2DFD8901}"/>
                </a:ext>
              </a:extLst>
            </p:cNvPr>
            <p:cNvSpPr txBox="1"/>
            <p:nvPr/>
          </p:nvSpPr>
          <p:spPr>
            <a:xfrm>
              <a:off x="6650356" y="3369351"/>
              <a:ext cx="1760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TVM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[3]</a:t>
              </a:r>
              <a:r>
                <a:rPr lang="en-US" dirty="0"/>
                <a:t> </a:t>
              </a:r>
              <a:r>
                <a:rPr lang="en-CN"/>
                <a:t>v0.8</a:t>
              </a:r>
              <a:r>
                <a:rPr lang="en-CN" dirty="0"/>
                <a:t>.dev0</a:t>
              </a:r>
            </a:p>
          </p:txBody>
        </p:sp>
        <p:pic>
          <p:nvPicPr>
            <p:cNvPr id="13" name="Picture 4" descr="Apache TVM (@ApacheTVM) / Twitter">
              <a:extLst>
                <a:ext uri="{FF2B5EF4-FFF2-40B4-BE49-F238E27FC236}">
                  <a16:creationId xmlns:a16="http://schemas.microsoft.com/office/drawing/2014/main" id="{2F0343C7-8750-9511-CF9E-BEEAAFE9A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7573" y="3220856"/>
              <a:ext cx="662783" cy="662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348C5D-933E-C444-EBC9-E8334E133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1223" y="3220856"/>
              <a:ext cx="662783" cy="66278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9A1D10-1D2E-3D34-1777-01578EC46735}"/>
                </a:ext>
              </a:extLst>
            </p:cNvPr>
            <p:cNvSpPr txBox="1"/>
            <p:nvPr/>
          </p:nvSpPr>
          <p:spPr>
            <a:xfrm>
              <a:off x="9074296" y="336994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v11.3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26F825-239F-2248-B7CA-548022C87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71923" y="3220856"/>
              <a:ext cx="1001269" cy="6675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DE2B60-3F3F-5EBB-D86C-D41558F8271C}"/>
                </a:ext>
              </a:extLst>
            </p:cNvPr>
            <p:cNvSpPr txBox="1"/>
            <p:nvPr/>
          </p:nvSpPr>
          <p:spPr>
            <a:xfrm>
              <a:off x="10773192" y="3369946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v8.3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D1A3D23-7FC2-0BFB-787B-5D70DDD9CDBF}"/>
              </a:ext>
            </a:extLst>
          </p:cNvPr>
          <p:cNvGrpSpPr/>
          <p:nvPr/>
        </p:nvGrpSpPr>
        <p:grpSpPr>
          <a:xfrm>
            <a:off x="5974693" y="3962524"/>
            <a:ext cx="5271812" cy="1028700"/>
            <a:chOff x="6258877" y="3994706"/>
            <a:chExt cx="5271812" cy="10287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F1159AA-C2A9-07B9-2A3D-F5275CD5E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8877" y="3994706"/>
              <a:ext cx="1968500" cy="10287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E808078-2127-58B3-D227-9274FDBCBC7B}"/>
                    </a:ext>
                  </a:extLst>
                </p:cNvPr>
                <p:cNvSpPr txBox="1"/>
                <p:nvPr/>
              </p:nvSpPr>
              <p:spPr>
                <a:xfrm>
                  <a:off x="7883857" y="4185891"/>
                  <a:ext cx="364683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Dynamic sequence lengths uniformly</a:t>
                  </a:r>
                  <a:br>
                    <a:rPr lang="en-US" dirty="0"/>
                  </a:br>
                  <a:r>
                    <a:rPr lang="en-US" dirty="0"/>
                    <a:t>sampled within the range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1, 128</m:t>
                          </m:r>
                        </m:e>
                      </m: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E808078-2127-58B3-D227-9274FDBCBC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3857" y="4185891"/>
                  <a:ext cx="3646832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1389" t="-3846" r="-694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561255-F2FD-A239-744D-6DB4AAF78B21}"/>
              </a:ext>
            </a:extLst>
          </p:cNvPr>
          <p:cNvSpPr txBox="1"/>
          <p:nvPr/>
        </p:nvSpPr>
        <p:spPr>
          <a:xfrm>
            <a:off x="8837128" y="322809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8B0502-DF49-488E-2DFB-D3FA1C038C25}"/>
              </a:ext>
            </a:extLst>
          </p:cNvPr>
          <p:cNvSpPr txBox="1"/>
          <p:nvPr/>
        </p:nvSpPr>
        <p:spPr>
          <a:xfrm>
            <a:off x="10535011" y="322809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[5]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2D78C7-168C-8F09-4DD2-FA0721524F5B}"/>
              </a:ext>
            </a:extLst>
          </p:cNvPr>
          <p:cNvSpPr txBox="1"/>
          <p:nvPr/>
        </p:nvSpPr>
        <p:spPr>
          <a:xfrm>
            <a:off x="7210837" y="444210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[6]</a:t>
            </a:r>
          </a:p>
        </p:txBody>
      </p:sp>
      <p:pic>
        <p:nvPicPr>
          <p:cNvPr id="31" name="Picture 4" descr="Welcome to PyTorch Tutorials — PyTorch Tutorials 1.12.1+cu102 documentation">
            <a:extLst>
              <a:ext uri="{FF2B5EF4-FFF2-40B4-BE49-F238E27FC236}">
                <a16:creationId xmlns:a16="http://schemas.microsoft.com/office/drawing/2014/main" id="{1E89E748-6366-F7BF-12E1-4B182F6C3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9000" y1="46333" x2="29000" y2="46333"/>
                        <a14:foregroundMark x1="40000" y1="50000" x2="40000" y2="50000"/>
                        <a14:foregroundMark x1="49667" y1="48167" x2="49667" y2="48167"/>
                        <a14:foregroundMark x1="54667" y1="49833" x2="54667" y2="49833"/>
                        <a14:foregroundMark x1="65000" y1="52500" x2="65000" y2="52500"/>
                        <a14:foregroundMark x1="72167" y1="51000" x2="72167" y2="51000"/>
                        <a14:foregroundMark x1="80833" y1="51667" x2="80833" y2="5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5808" r="10776" b="37720"/>
          <a:stretch/>
        </p:blipFill>
        <p:spPr bwMode="auto">
          <a:xfrm>
            <a:off x="6787626" y="5150044"/>
            <a:ext cx="1320891" cy="44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13138D0-9497-7AA1-7298-E596528FE013}"/>
              </a:ext>
            </a:extLst>
          </p:cNvPr>
          <p:cNvSpPr txBox="1"/>
          <p:nvPr/>
        </p:nvSpPr>
        <p:spPr>
          <a:xfrm>
            <a:off x="8095676" y="5187353"/>
            <a:ext cx="239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the </a:t>
            </a:r>
            <a:r>
              <a:rPr lang="en-US" b="1" dirty="0"/>
              <a:t>Vendor</a:t>
            </a:r>
            <a:r>
              <a:rPr lang="en-US" dirty="0"/>
              <a:t> Library</a:t>
            </a:r>
          </a:p>
        </p:txBody>
      </p:sp>
      <p:pic>
        <p:nvPicPr>
          <p:cNvPr id="33" name="Picture 4" descr="Apache TVM (@ApacheTVM) / Twitter">
            <a:extLst>
              <a:ext uri="{FF2B5EF4-FFF2-40B4-BE49-F238E27FC236}">
                <a16:creationId xmlns:a16="http://schemas.microsoft.com/office/drawing/2014/main" id="{1983F93E-6CA7-73EB-D83B-F66454676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148" y="5504510"/>
            <a:ext cx="662783" cy="66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8E9192B-0C11-7A76-4455-B01ABFA6B845}"/>
              </a:ext>
            </a:extLst>
          </p:cNvPr>
          <p:cNvSpPr txBox="1"/>
          <p:nvPr/>
        </p:nvSpPr>
        <p:spPr>
          <a:xfrm>
            <a:off x="7349460" y="5651235"/>
            <a:ext cx="260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’s Auto-Scheduler </a:t>
            </a:r>
            <a:r>
              <a:rPr lang="en-US" b="1" dirty="0"/>
              <a:t>Ansor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[8]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1B2A88-CC47-2C8A-D3AD-C28256BCBE96}"/>
              </a:ext>
            </a:extLst>
          </p:cNvPr>
          <p:cNvSpPr txBox="1"/>
          <p:nvPr/>
        </p:nvSpPr>
        <p:spPr>
          <a:xfrm>
            <a:off x="7930423" y="504390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[7]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67DB76-3885-957C-7950-4946BC6D081F}"/>
              </a:ext>
            </a:extLst>
          </p:cNvPr>
          <p:cNvSpPr txBox="1"/>
          <p:nvPr/>
        </p:nvSpPr>
        <p:spPr>
          <a:xfrm>
            <a:off x="6096000" y="797073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-us/data-center/tesla-t4/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geforce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/graphics-cards/30-series/rtx-3090-3090ti/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165CF-D5DA-A1C8-C08F-ECE6E5C9DF23}"/>
              </a:ext>
            </a:extLst>
          </p:cNvPr>
          <p:cNvSpPr txBox="1"/>
          <p:nvPr/>
        </p:nvSpPr>
        <p:spPr>
          <a:xfrm>
            <a:off x="838200" y="62116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T. Chen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TVM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OSDI 2018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docs.nvidia.com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/archive/11.3.0/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[5]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docs.nvidia.com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deeplearning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cudnn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/developer-guide/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index.html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52E059-3298-F1B1-9B07-5252D58F2376}"/>
              </a:ext>
            </a:extLst>
          </p:cNvPr>
          <p:cNvSpPr txBox="1"/>
          <p:nvPr/>
        </p:nvSpPr>
        <p:spPr>
          <a:xfrm>
            <a:off x="6096000" y="6211669"/>
            <a:ext cx="274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[6] J. Devlin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BERT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NAACL-HTL 2019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[7] A.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Paszke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PyTorch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2019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[8] L. Zheng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Ansor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OSDI 2020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0278F3-7C94-F2FC-337C-5EECC52F9E1E}"/>
              </a:ext>
            </a:extLst>
          </p:cNvPr>
          <p:cNvGrpSpPr/>
          <p:nvPr/>
        </p:nvGrpSpPr>
        <p:grpSpPr>
          <a:xfrm>
            <a:off x="4848596" y="1866552"/>
            <a:ext cx="7524008" cy="1231474"/>
            <a:chOff x="4696568" y="1882204"/>
            <a:chExt cx="7524008" cy="1231474"/>
          </a:xfrm>
        </p:grpSpPr>
        <p:pic>
          <p:nvPicPr>
            <p:cNvPr id="14" name="Picture 2" descr="ThinkSystem NVIDIA Tesla T4 16GB PCIe Passive GPU | GPU Adapter | Part  Number: 4X67A14926 | Lenovo Canada">
              <a:extLst>
                <a:ext uri="{FF2B5EF4-FFF2-40B4-BE49-F238E27FC236}">
                  <a16:creationId xmlns:a16="http://schemas.microsoft.com/office/drawing/2014/main" id="{94083DF1-7D55-F697-9F63-D66C86AD85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568" y="1882204"/>
              <a:ext cx="1539343" cy="1231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DEA5C7-5328-56D9-8747-49CDE1082F71}"/>
                </a:ext>
              </a:extLst>
            </p:cNvPr>
            <p:cNvSpPr txBox="1"/>
            <p:nvPr/>
          </p:nvSpPr>
          <p:spPr>
            <a:xfrm>
              <a:off x="6089299" y="2313275"/>
              <a:ext cx="2374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Tesla T4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[1]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89A482-8D3A-2463-B1B5-DF110AEF7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317375" y="2156986"/>
              <a:ext cx="1536192" cy="68990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5B4BD5-C1D9-8774-D6DE-DE7ADD4502F3}"/>
                </a:ext>
              </a:extLst>
            </p:cNvPr>
            <p:cNvSpPr txBox="1"/>
            <p:nvPr/>
          </p:nvSpPr>
          <p:spPr>
            <a:xfrm>
              <a:off x="9712197" y="2313275"/>
              <a:ext cx="2508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RTX 3090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[2]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29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58762DD-0569-D912-76BA-26626FE99C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9775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95383116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168328094"/>
                    </a:ext>
                  </a:extLst>
                </a:gridCol>
              </a:tblGrid>
              <a:tr h="13452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Hardware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8845418"/>
                  </a:ext>
                </a:extLst>
              </a:tr>
              <a:tr h="7552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Software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433001"/>
                  </a:ext>
                </a:extLst>
              </a:tr>
              <a:tr h="11281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Application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54760"/>
                  </a:ext>
                </a:extLst>
              </a:tr>
              <a:tr h="116915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Baselines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08423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DFF4-D12B-F233-DDE4-3DADBFE9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3F771E-DA1F-D6EF-AB3F-07078A89D624}"/>
              </a:ext>
            </a:extLst>
          </p:cNvPr>
          <p:cNvGrpSpPr/>
          <p:nvPr/>
        </p:nvGrpSpPr>
        <p:grpSpPr>
          <a:xfrm>
            <a:off x="5927486" y="3218104"/>
            <a:ext cx="5366227" cy="667512"/>
            <a:chOff x="5987573" y="3220856"/>
            <a:chExt cx="5366227" cy="66751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2B80EB-1F0C-15A5-6D59-B2BB2DFD8901}"/>
                </a:ext>
              </a:extLst>
            </p:cNvPr>
            <p:cNvSpPr txBox="1"/>
            <p:nvPr/>
          </p:nvSpPr>
          <p:spPr>
            <a:xfrm>
              <a:off x="6650356" y="3369351"/>
              <a:ext cx="1760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TVM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[3]</a:t>
              </a:r>
              <a:r>
                <a:rPr lang="en-US" dirty="0"/>
                <a:t> </a:t>
              </a:r>
              <a:r>
                <a:rPr lang="en-CN"/>
                <a:t>v0.8</a:t>
              </a:r>
              <a:r>
                <a:rPr lang="en-CN" dirty="0"/>
                <a:t>.dev0</a:t>
              </a:r>
            </a:p>
          </p:txBody>
        </p:sp>
        <p:pic>
          <p:nvPicPr>
            <p:cNvPr id="13" name="Picture 4" descr="Apache TVM (@ApacheTVM) / Twitter">
              <a:extLst>
                <a:ext uri="{FF2B5EF4-FFF2-40B4-BE49-F238E27FC236}">
                  <a16:creationId xmlns:a16="http://schemas.microsoft.com/office/drawing/2014/main" id="{2F0343C7-8750-9511-CF9E-BEEAAFE9A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7573" y="3220856"/>
              <a:ext cx="662783" cy="662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348C5D-933E-C444-EBC9-E8334E133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1223" y="3220856"/>
              <a:ext cx="662783" cy="66278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9A1D10-1D2E-3D34-1777-01578EC46735}"/>
                </a:ext>
              </a:extLst>
            </p:cNvPr>
            <p:cNvSpPr txBox="1"/>
            <p:nvPr/>
          </p:nvSpPr>
          <p:spPr>
            <a:xfrm>
              <a:off x="9074296" y="336994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v11.3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26F825-239F-2248-B7CA-548022C87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71923" y="3220856"/>
              <a:ext cx="1001269" cy="6675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DE2B60-3F3F-5EBB-D86C-D41558F8271C}"/>
                </a:ext>
              </a:extLst>
            </p:cNvPr>
            <p:cNvSpPr txBox="1"/>
            <p:nvPr/>
          </p:nvSpPr>
          <p:spPr>
            <a:xfrm>
              <a:off x="10773192" y="3369946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v8.3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D1A3D23-7FC2-0BFB-787B-5D70DDD9CDBF}"/>
              </a:ext>
            </a:extLst>
          </p:cNvPr>
          <p:cNvGrpSpPr/>
          <p:nvPr/>
        </p:nvGrpSpPr>
        <p:grpSpPr>
          <a:xfrm>
            <a:off x="5974693" y="3962524"/>
            <a:ext cx="5271812" cy="1028700"/>
            <a:chOff x="6258877" y="3994706"/>
            <a:chExt cx="5271812" cy="10287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F1159AA-C2A9-07B9-2A3D-F5275CD5E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8877" y="3994706"/>
              <a:ext cx="1968500" cy="10287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E808078-2127-58B3-D227-9274FDBCBC7B}"/>
                    </a:ext>
                  </a:extLst>
                </p:cNvPr>
                <p:cNvSpPr txBox="1"/>
                <p:nvPr/>
              </p:nvSpPr>
              <p:spPr>
                <a:xfrm>
                  <a:off x="7883857" y="4185891"/>
                  <a:ext cx="364683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Dynamic sequence lengths uniformly</a:t>
                  </a:r>
                  <a:br>
                    <a:rPr lang="en-US" dirty="0"/>
                  </a:br>
                  <a:r>
                    <a:rPr lang="en-US" dirty="0"/>
                    <a:t>sampled within the range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1, 128</m:t>
                          </m:r>
                        </m:e>
                      </m: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E808078-2127-58B3-D227-9274FDBCBC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3857" y="4185891"/>
                  <a:ext cx="3646832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1389" t="-3846" r="-694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561255-F2FD-A239-744D-6DB4AAF78B21}"/>
              </a:ext>
            </a:extLst>
          </p:cNvPr>
          <p:cNvSpPr txBox="1"/>
          <p:nvPr/>
        </p:nvSpPr>
        <p:spPr>
          <a:xfrm>
            <a:off x="8837128" y="322809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8B0502-DF49-488E-2DFB-D3FA1C038C25}"/>
              </a:ext>
            </a:extLst>
          </p:cNvPr>
          <p:cNvSpPr txBox="1"/>
          <p:nvPr/>
        </p:nvSpPr>
        <p:spPr>
          <a:xfrm>
            <a:off x="10535011" y="322809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[5]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2D78C7-168C-8F09-4DD2-FA0721524F5B}"/>
              </a:ext>
            </a:extLst>
          </p:cNvPr>
          <p:cNvSpPr txBox="1"/>
          <p:nvPr/>
        </p:nvSpPr>
        <p:spPr>
          <a:xfrm>
            <a:off x="7210837" y="444210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[6]</a:t>
            </a:r>
          </a:p>
        </p:txBody>
      </p:sp>
      <p:pic>
        <p:nvPicPr>
          <p:cNvPr id="31" name="Picture 4" descr="Welcome to PyTorch Tutorials — PyTorch Tutorials 1.12.1+cu102 documentation">
            <a:extLst>
              <a:ext uri="{FF2B5EF4-FFF2-40B4-BE49-F238E27FC236}">
                <a16:creationId xmlns:a16="http://schemas.microsoft.com/office/drawing/2014/main" id="{1E89E748-6366-F7BF-12E1-4B182F6C3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9000" y1="46333" x2="29000" y2="46333"/>
                        <a14:foregroundMark x1="40000" y1="50000" x2="40000" y2="50000"/>
                        <a14:foregroundMark x1="49667" y1="48167" x2="49667" y2="48167"/>
                        <a14:foregroundMark x1="54667" y1="49833" x2="54667" y2="49833"/>
                        <a14:foregroundMark x1="65000" y1="52500" x2="65000" y2="52500"/>
                        <a14:foregroundMark x1="72167" y1="51000" x2="72167" y2="51000"/>
                        <a14:foregroundMark x1="80833" y1="51667" x2="80833" y2="5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5808" r="10776" b="37720"/>
          <a:stretch/>
        </p:blipFill>
        <p:spPr bwMode="auto">
          <a:xfrm>
            <a:off x="6787626" y="5150044"/>
            <a:ext cx="1320891" cy="44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13138D0-9497-7AA1-7298-E596528FE013}"/>
              </a:ext>
            </a:extLst>
          </p:cNvPr>
          <p:cNvSpPr txBox="1"/>
          <p:nvPr/>
        </p:nvSpPr>
        <p:spPr>
          <a:xfrm>
            <a:off x="8095676" y="5187353"/>
            <a:ext cx="239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the </a:t>
            </a:r>
            <a:r>
              <a:rPr lang="en-US" b="1" dirty="0"/>
              <a:t>Vendor</a:t>
            </a:r>
            <a:r>
              <a:rPr lang="en-US" dirty="0"/>
              <a:t> Library</a:t>
            </a:r>
          </a:p>
        </p:txBody>
      </p:sp>
      <p:pic>
        <p:nvPicPr>
          <p:cNvPr id="33" name="Picture 4" descr="Apache TVM (@ApacheTVM) / Twitter">
            <a:extLst>
              <a:ext uri="{FF2B5EF4-FFF2-40B4-BE49-F238E27FC236}">
                <a16:creationId xmlns:a16="http://schemas.microsoft.com/office/drawing/2014/main" id="{1983F93E-6CA7-73EB-D83B-F66454676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148" y="5504510"/>
            <a:ext cx="662783" cy="66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8E9192B-0C11-7A76-4455-B01ABFA6B845}"/>
              </a:ext>
            </a:extLst>
          </p:cNvPr>
          <p:cNvSpPr txBox="1"/>
          <p:nvPr/>
        </p:nvSpPr>
        <p:spPr>
          <a:xfrm>
            <a:off x="7349460" y="5651235"/>
            <a:ext cx="260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’s Auto-Scheduler </a:t>
            </a:r>
            <a:r>
              <a:rPr lang="en-US" b="1" dirty="0"/>
              <a:t>Ansor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[8]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1B2A88-CC47-2C8A-D3AD-C28256BCBE96}"/>
              </a:ext>
            </a:extLst>
          </p:cNvPr>
          <p:cNvSpPr txBox="1"/>
          <p:nvPr/>
        </p:nvSpPr>
        <p:spPr>
          <a:xfrm>
            <a:off x="7930423" y="504390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[7]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67DB76-3885-957C-7950-4946BC6D081F}"/>
              </a:ext>
            </a:extLst>
          </p:cNvPr>
          <p:cNvSpPr txBox="1"/>
          <p:nvPr/>
        </p:nvSpPr>
        <p:spPr>
          <a:xfrm>
            <a:off x="6096000" y="797073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-us/data-center/tesla-t4/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geforce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/graphics-cards/30-series/rtx-3090-3090ti/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165CF-D5DA-A1C8-C08F-ECE6E5C9DF23}"/>
              </a:ext>
            </a:extLst>
          </p:cNvPr>
          <p:cNvSpPr txBox="1"/>
          <p:nvPr/>
        </p:nvSpPr>
        <p:spPr>
          <a:xfrm>
            <a:off x="838200" y="62116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T. Chen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TVM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OSDI 2018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docs.nvidia.com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/archive/11.3.0/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[5]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docs.nvidia.com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deeplearning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cudnn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/developer-guide/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index.html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52E059-3298-F1B1-9B07-5252D58F2376}"/>
              </a:ext>
            </a:extLst>
          </p:cNvPr>
          <p:cNvSpPr txBox="1"/>
          <p:nvPr/>
        </p:nvSpPr>
        <p:spPr>
          <a:xfrm>
            <a:off x="6096000" y="6211669"/>
            <a:ext cx="274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[6] J. Devlin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BERT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NAACL-HTL 2019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[7] A.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Paszke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PyTorch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2019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[8] L. Zheng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Ansor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OSDI 2020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0278F3-7C94-F2FC-337C-5EECC52F9E1E}"/>
              </a:ext>
            </a:extLst>
          </p:cNvPr>
          <p:cNvGrpSpPr/>
          <p:nvPr/>
        </p:nvGrpSpPr>
        <p:grpSpPr>
          <a:xfrm>
            <a:off x="4848596" y="1866552"/>
            <a:ext cx="7524008" cy="1231474"/>
            <a:chOff x="4696568" y="1882204"/>
            <a:chExt cx="7524008" cy="1231474"/>
          </a:xfrm>
        </p:grpSpPr>
        <p:pic>
          <p:nvPicPr>
            <p:cNvPr id="14" name="Picture 2" descr="ThinkSystem NVIDIA Tesla T4 16GB PCIe Passive GPU | GPU Adapter | Part  Number: 4X67A14926 | Lenovo Canada">
              <a:extLst>
                <a:ext uri="{FF2B5EF4-FFF2-40B4-BE49-F238E27FC236}">
                  <a16:creationId xmlns:a16="http://schemas.microsoft.com/office/drawing/2014/main" id="{94083DF1-7D55-F697-9F63-D66C86AD85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568" y="1882204"/>
              <a:ext cx="1539343" cy="1231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DEA5C7-5328-56D9-8747-49CDE1082F71}"/>
                </a:ext>
              </a:extLst>
            </p:cNvPr>
            <p:cNvSpPr txBox="1"/>
            <p:nvPr/>
          </p:nvSpPr>
          <p:spPr>
            <a:xfrm>
              <a:off x="6089299" y="2313275"/>
              <a:ext cx="2374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NVIDIA Tesla T4 GPU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[1]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89A482-8D3A-2463-B1B5-DF110AEF7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20000"/>
            </a:blip>
            <a:stretch>
              <a:fillRect/>
            </a:stretch>
          </p:blipFill>
          <p:spPr>
            <a:xfrm>
              <a:off x="8317375" y="2156986"/>
              <a:ext cx="1536192" cy="68990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5B4BD5-C1D9-8774-D6DE-DE7ADD4502F3}"/>
                </a:ext>
              </a:extLst>
            </p:cNvPr>
            <p:cNvSpPr txBox="1"/>
            <p:nvPr/>
          </p:nvSpPr>
          <p:spPr>
            <a:xfrm>
              <a:off x="9712197" y="2313275"/>
              <a:ext cx="2508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alpha val="30000"/>
                    </a:schemeClr>
                  </a:solidFill>
                </a:rPr>
                <a:t>NVIDIA RTX 3090 GPU</a:t>
              </a:r>
              <a:r>
                <a:rPr lang="en-US" baseline="30000" dirty="0">
                  <a:solidFill>
                    <a:schemeClr val="bg1">
                      <a:lumMod val="50000"/>
                      <a:alpha val="30000"/>
                    </a:schemeClr>
                  </a:solidFill>
                </a:rPr>
                <a:t>[2]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94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45203C5-1074-5A02-D49D-3149F0B36C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21987"/>
            <a:ext cx="5181600" cy="3958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Compilation Time vs. Ansor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DFF4-D12B-F233-DDE4-3DADBFE9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B81B1F0-825A-C84C-6388-685C6C4479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65EE44F7-1C4D-7884-E417-3C0E3B19C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021987"/>
            <a:ext cx="5181600" cy="3958613"/>
          </a:xfrm>
          <a:prstGeom prst="rect">
            <a:avLst/>
          </a:prstGeom>
        </p:spPr>
      </p:pic>
      <p:sp>
        <p:nvSpPr>
          <p:cNvPr id="15" name="Left Arrow 14">
            <a:extLst>
              <a:ext uri="{FF2B5EF4-FFF2-40B4-BE49-F238E27FC236}">
                <a16:creationId xmlns:a16="http://schemas.microsoft.com/office/drawing/2014/main" id="{DDA78844-5DA2-FF8F-2F0E-489554C25A02}"/>
              </a:ext>
            </a:extLst>
          </p:cNvPr>
          <p:cNvSpPr/>
          <p:nvPr/>
        </p:nvSpPr>
        <p:spPr>
          <a:xfrm rot="16200000">
            <a:off x="5174468" y="3739239"/>
            <a:ext cx="1421780" cy="524108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468803-E886-CC26-89A9-1A51B29E1A6E}"/>
              </a:ext>
            </a:extLst>
          </p:cNvPr>
          <p:cNvSpPr/>
          <p:nvPr/>
        </p:nvSpPr>
        <p:spPr>
          <a:xfrm>
            <a:off x="10067464" y="4001292"/>
            <a:ext cx="1175250" cy="295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Snell Roundhand Black" panose="02000603080000090004" pitchFamily="2" charset="77"/>
              </a:rPr>
              <a:t>DietCode</a:t>
            </a:r>
          </a:p>
        </p:txBody>
      </p:sp>
    </p:spTree>
    <p:extLst>
      <p:ext uri="{BB962C8B-B14F-4D97-AF65-F5344CB8AC3E}">
        <p14:creationId xmlns:p14="http://schemas.microsoft.com/office/powerpoint/2010/main" val="4289820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45203C5-1074-5A02-D49D-3149F0B36C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21987"/>
            <a:ext cx="5181600" cy="3958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Compilation Time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620DBF-CC1A-8CFA-35AB-E29FC564FC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Ansor: Time estimated to be more than </a:t>
            </a:r>
            <a:r>
              <a:rPr lang="en-US" b="1" dirty="0">
                <a:solidFill>
                  <a:srgbClr val="FF0000"/>
                </a:solidFill>
              </a:rPr>
              <a:t>1 week</a:t>
            </a:r>
            <a:r>
              <a:rPr lang="en-US" dirty="0"/>
              <a:t> for only key operators.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DFF4-D12B-F233-DDE4-3DADBFE9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sp>
        <p:nvSpPr>
          <p:cNvPr id="27" name="Left Arrow 26">
            <a:extLst>
              <a:ext uri="{FF2B5EF4-FFF2-40B4-BE49-F238E27FC236}">
                <a16:creationId xmlns:a16="http://schemas.microsoft.com/office/drawing/2014/main" id="{2C1986B7-9FF6-1CB6-97A1-305BC591C50E}"/>
              </a:ext>
            </a:extLst>
          </p:cNvPr>
          <p:cNvSpPr/>
          <p:nvPr/>
        </p:nvSpPr>
        <p:spPr>
          <a:xfrm rot="16200000">
            <a:off x="5174468" y="3739239"/>
            <a:ext cx="1421780" cy="524108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4D67ED-AFA4-2EE6-F965-483A676FC84E}"/>
              </a:ext>
            </a:extLst>
          </p:cNvPr>
          <p:cNvSpPr/>
          <p:nvPr/>
        </p:nvSpPr>
        <p:spPr>
          <a:xfrm>
            <a:off x="6962660" y="-181778"/>
            <a:ext cx="1096179" cy="5938092"/>
          </a:xfrm>
          <a:prstGeom prst="rect">
            <a:avLst/>
          </a:prstGeom>
          <a:pattFill prst="wdDnDiag">
            <a:fgClr>
              <a:srgbClr val="FF0000"/>
            </a:fgClr>
            <a:bgClr>
              <a:schemeClr val="bg1"/>
            </a:bgClr>
          </a:patt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7B9B9F-8B6D-1652-9F4D-BF341FB9BD1B}"/>
              </a:ext>
            </a:extLst>
          </p:cNvPr>
          <p:cNvSpPr/>
          <p:nvPr/>
        </p:nvSpPr>
        <p:spPr>
          <a:xfrm>
            <a:off x="9472671" y="3677797"/>
            <a:ext cx="514120" cy="183615"/>
          </a:xfrm>
          <a:prstGeom prst="rect">
            <a:avLst/>
          </a:prstGeom>
          <a:pattFill prst="wdDnDiag">
            <a:fgClr>
              <a:srgbClr val="FF0000"/>
            </a:fgClr>
            <a:bgClr>
              <a:schemeClr val="bg1"/>
            </a:bgClr>
          </a:patt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0CF8CD-C360-7BAC-1817-8E9EBAC78FAC}"/>
              </a:ext>
            </a:extLst>
          </p:cNvPr>
          <p:cNvSpPr txBox="1"/>
          <p:nvPr/>
        </p:nvSpPr>
        <p:spPr>
          <a:xfrm>
            <a:off x="10767587" y="3606970"/>
            <a:ext cx="122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(Projected)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9CF822-5CEB-4CE0-2807-5BF076D95C95}"/>
                  </a:ext>
                </a:extLst>
              </p:cNvPr>
              <p:cNvSpPr txBox="1"/>
              <p:nvPr/>
            </p:nvSpPr>
            <p:spPr>
              <a:xfrm>
                <a:off x="7171553" y="2237591"/>
                <a:ext cx="678391" cy="36933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  <m:r>
                        <a:rPr lang="en-US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9CF822-5CEB-4CE0-2807-5BF076D95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1553" y="2237591"/>
                <a:ext cx="67839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DC46CF-1E5F-7E22-235D-6DC9397288C3}"/>
                  </a:ext>
                </a:extLst>
              </p:cNvPr>
              <p:cNvSpPr txBox="1"/>
              <p:nvPr/>
            </p:nvSpPr>
            <p:spPr>
              <a:xfrm>
                <a:off x="8038319" y="2237591"/>
                <a:ext cx="354257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 all sequence lengths are compiled</a:t>
                </a:r>
                <a:br>
                  <a:rPr lang="en-US" dirty="0"/>
                </a:br>
                <a:r>
                  <a:rPr lang="en-US" dirty="0"/>
                  <a:t>(rather than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dirty="0"/>
                  <a:t> sampled ones)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DC46CF-1E5F-7E22-235D-6DC939728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8319" y="2237591"/>
                <a:ext cx="3542573" cy="646331"/>
              </a:xfrm>
              <a:prstGeom prst="rect">
                <a:avLst/>
              </a:prstGeom>
              <a:blipFill>
                <a:blip r:embed="rId4"/>
                <a:stretch>
                  <a:fillRect l="-1786" t="-3846" r="-357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5458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5C1155-3179-9D0B-1D51-7A0CDEF8A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11379200" cy="266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832BF-2F2C-1CDB-34C2-8910FD3D5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Background: </a:t>
            </a:r>
            <a:r>
              <a:rPr lang="en-US" dirty="0"/>
              <a:t>ML Framework Stack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54DD1-AC7E-3CB7-3AA7-6C854631F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35E98-5BF4-F7EE-574A-56160639E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90D2C4AE-643F-181A-F7B0-B9D573E50307}"/>
              </a:ext>
            </a:extLst>
          </p:cNvPr>
          <p:cNvSpPr/>
          <p:nvPr/>
        </p:nvSpPr>
        <p:spPr>
          <a:xfrm>
            <a:off x="314325" y="3757616"/>
            <a:ext cx="11445875" cy="2122357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FBB698-96C2-73AF-B9AE-A707B8464981}"/>
              </a:ext>
            </a:extLst>
          </p:cNvPr>
          <p:cNvSpPr txBox="1"/>
          <p:nvPr/>
        </p:nvSpPr>
        <p:spPr>
          <a:xfrm>
            <a:off x="4724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 M. Abadi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TensorFlow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OSDI 2016 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[5] A.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Paszke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PyTorch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2019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[6]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github.com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/google/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jax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9E1AAF-CAE6-E905-69FE-A34ED4A6B7A3}"/>
              </a:ext>
            </a:extLst>
          </p:cNvPr>
          <p:cNvSpPr txBox="1"/>
          <p:nvPr/>
        </p:nvSpPr>
        <p:spPr>
          <a:xfrm>
            <a:off x="1188720" y="3598337"/>
            <a:ext cx="561891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Interpretation: Graph of Operators</a:t>
            </a:r>
            <a:r>
              <a:rPr lang="en-US" sz="2800" b="1" baseline="30000" dirty="0">
                <a:solidFill>
                  <a:schemeClr val="bg1">
                    <a:lumMod val="50000"/>
                  </a:schemeClr>
                </a:solidFill>
              </a:rPr>
              <a:t>[7]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4491B5-2580-D19B-E128-FC077317C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9216"/>
            <a:ext cx="12192000" cy="9820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622476-D00D-222C-8C03-27D7A16567F0}"/>
              </a:ext>
            </a:extLst>
          </p:cNvPr>
          <p:cNvSpPr txBox="1"/>
          <p:nvPr/>
        </p:nvSpPr>
        <p:spPr>
          <a:xfrm>
            <a:off x="7973013" y="6211669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[7]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netron.app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13146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Compilation Time vs. Ansor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D620DBF-CC1A-8CFA-35AB-E29FC564FC6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Ansor: Time estimated to be more than </a:t>
                </a:r>
                <a:r>
                  <a:rPr lang="en-US" b="1" dirty="0">
                    <a:solidFill>
                      <a:srgbClr val="FF0000"/>
                    </a:solidFill>
                  </a:rPr>
                  <a:t>1 week</a:t>
                </a:r>
                <a:r>
                  <a:rPr lang="en-US" dirty="0"/>
                  <a:t> for only key operators.</a:t>
                </a:r>
              </a:p>
              <a:p>
                <a:r>
                  <a:rPr lang="en-US" b="1" dirty="0">
                    <a:latin typeface="Snell Roundhand Black" panose="02000603080000090004" pitchFamily="2" charset="77"/>
                  </a:rPr>
                  <a:t>DietCode</a:t>
                </a:r>
                <a:r>
                  <a:rPr lang="en-US" dirty="0"/>
                  <a:t> reduces the compilation time by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𝟖𝟖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vs. Ansor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D620DBF-CC1A-8CFA-35AB-E29FC564FC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20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DFF4-D12B-F233-DDE4-3DADBFE9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493618D6-83CE-DBBB-EA2E-2528F20C67C4}"/>
              </a:ext>
            </a:extLst>
          </p:cNvPr>
          <p:cNvSpPr/>
          <p:nvPr/>
        </p:nvSpPr>
        <p:spPr>
          <a:xfrm rot="16200000">
            <a:off x="5174468" y="3739239"/>
            <a:ext cx="1421780" cy="524108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DB0A47-C75D-7C24-9E65-BDDDA25A2C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21987"/>
            <a:ext cx="5181600" cy="39586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7FB246-5CAD-BC86-DFD9-EE055EC8D2B1}"/>
              </a:ext>
            </a:extLst>
          </p:cNvPr>
          <p:cNvSpPr/>
          <p:nvPr/>
        </p:nvSpPr>
        <p:spPr>
          <a:xfrm>
            <a:off x="10067464" y="4001292"/>
            <a:ext cx="1175250" cy="295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Snell Roundhand Black" panose="02000603080000090004" pitchFamily="2" charset="77"/>
              </a:rPr>
              <a:t>DietCode</a:t>
            </a:r>
          </a:p>
        </p:txBody>
      </p:sp>
    </p:spTree>
    <p:extLst>
      <p:ext uri="{BB962C8B-B14F-4D97-AF65-F5344CB8AC3E}">
        <p14:creationId xmlns:p14="http://schemas.microsoft.com/office/powerpoint/2010/main" val="41258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C25C934A-92DB-CFD6-8D1D-99FC34E607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21987"/>
            <a:ext cx="5181600" cy="3958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Compilation Time vs. Ansor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D620DBF-CC1A-8CFA-35AB-E29FC564FC6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Ansor: Time estimated to be more than </a:t>
                </a:r>
                <a:r>
                  <a:rPr lang="en-US" b="1" dirty="0">
                    <a:solidFill>
                      <a:srgbClr val="FF0000"/>
                    </a:solidFill>
                  </a:rPr>
                  <a:t>1 week</a:t>
                </a:r>
                <a:r>
                  <a:rPr lang="en-US" dirty="0"/>
                  <a:t> for only key operators.</a:t>
                </a:r>
              </a:p>
              <a:p>
                <a:r>
                  <a:rPr lang="en-US" b="1" dirty="0">
                    <a:latin typeface="Snell Roundhand Black" panose="02000603080000090004" pitchFamily="2" charset="77"/>
                  </a:rPr>
                  <a:t>DietCode</a:t>
                </a:r>
                <a:r>
                  <a:rPr lang="en-US" dirty="0"/>
                  <a:t> reduces the compilation time by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𝟖𝟖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vs. Ansor, as it only needs to </a:t>
                </a:r>
                <a:r>
                  <a:rPr lang="en-US" b="1" dirty="0">
                    <a:solidFill>
                      <a:srgbClr val="00B050"/>
                    </a:solidFill>
                  </a:rPr>
                  <a:t>compile once for all shapes</a:t>
                </a:r>
                <a:r>
                  <a:rPr lang="en-US" dirty="0"/>
                  <a:t>.</a:t>
                </a:r>
              </a:p>
              <a:p>
                <a:pPr lvl="1">
                  <a:buClr>
                    <a:schemeClr val="tx1"/>
                  </a:buClr>
                  <a:buSzPct val="300000"/>
                </a:pPr>
                <a:r>
                  <a:rPr lang="en-US" sz="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16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increase in compilation time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D620DBF-CC1A-8CFA-35AB-E29FC564FC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220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DFF4-D12B-F233-DDE4-3DADBFE9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493618D6-83CE-DBBB-EA2E-2528F20C67C4}"/>
              </a:ext>
            </a:extLst>
          </p:cNvPr>
          <p:cNvSpPr/>
          <p:nvPr/>
        </p:nvSpPr>
        <p:spPr>
          <a:xfrm rot="16200000">
            <a:off x="5174468" y="3739239"/>
            <a:ext cx="1421780" cy="524108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88B2BF-2A1F-CBAD-9865-2D55104A312B}"/>
              </a:ext>
            </a:extLst>
          </p:cNvPr>
          <p:cNvSpPr/>
          <p:nvPr/>
        </p:nvSpPr>
        <p:spPr>
          <a:xfrm>
            <a:off x="10067464" y="4001292"/>
            <a:ext cx="1175250" cy="295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Snell Roundhand Black" panose="02000603080000090004" pitchFamily="2" charset="77"/>
              </a:rPr>
              <a:t>DietCode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9DD35C-9604-1AC1-0A81-9E96BF8F2FA3}"/>
              </a:ext>
            </a:extLst>
          </p:cNvPr>
          <p:cNvSpPr txBox="1"/>
          <p:nvPr/>
        </p:nvSpPr>
        <p:spPr>
          <a:xfrm>
            <a:off x="544688" y="541175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68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C25C934A-92DB-CFD6-8D1D-99FC34E607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21987"/>
            <a:ext cx="5181600" cy="3958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Compilation Time vs. Ansor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D620DBF-CC1A-8CFA-35AB-E29FC564FC6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Ansor: Time estimated to be more than </a:t>
                </a:r>
                <a:r>
                  <a:rPr lang="en-US" b="1" dirty="0">
                    <a:solidFill>
                      <a:srgbClr val="FF0000"/>
                    </a:solidFill>
                  </a:rPr>
                  <a:t>1 week</a:t>
                </a:r>
                <a:r>
                  <a:rPr lang="en-US" dirty="0"/>
                  <a:t> for only key operators.</a:t>
                </a:r>
              </a:p>
              <a:p>
                <a:r>
                  <a:rPr lang="en-US" b="1" dirty="0">
                    <a:latin typeface="Snell Roundhand Black" panose="02000603080000090004" pitchFamily="2" charset="77"/>
                  </a:rPr>
                  <a:t>DietCode</a:t>
                </a:r>
                <a:r>
                  <a:rPr lang="en-US" dirty="0"/>
                  <a:t> reduces the compilation time by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𝟖𝟖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vs. Ansor, as it only needs to </a:t>
                </a:r>
                <a:r>
                  <a:rPr lang="en-US" b="1" dirty="0">
                    <a:solidFill>
                      <a:srgbClr val="00B050"/>
                    </a:solidFill>
                  </a:rPr>
                  <a:t>compile once for all shapes</a:t>
                </a:r>
                <a:r>
                  <a:rPr lang="en-US" dirty="0"/>
                  <a:t>.</a:t>
                </a:r>
              </a:p>
              <a:p>
                <a:pPr lvl="1">
                  <a:buClr>
                    <a:schemeClr val="tx1"/>
                  </a:buClr>
                  <a:buSzPct val="300000"/>
                </a:pPr>
                <a:r>
                  <a:rPr lang="en-US" sz="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trike="sngStrike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16</m:t>
                    </m:r>
                    <m:r>
                      <a:rPr lang="en-US" i="1" strike="sngStrike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trike="sngStrike" dirty="0">
                    <a:solidFill>
                      <a:srgbClr val="00B050"/>
                    </a:solidFill>
                  </a:rPr>
                  <a:t> increase in compilation time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D620DBF-CC1A-8CFA-35AB-E29FC564FC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220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DFF4-D12B-F233-DDE4-3DADBFE9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493618D6-83CE-DBBB-EA2E-2528F20C67C4}"/>
              </a:ext>
            </a:extLst>
          </p:cNvPr>
          <p:cNvSpPr/>
          <p:nvPr/>
        </p:nvSpPr>
        <p:spPr>
          <a:xfrm rot="16200000">
            <a:off x="5174468" y="3739239"/>
            <a:ext cx="1421780" cy="524108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88B2BF-2A1F-CBAD-9865-2D55104A312B}"/>
              </a:ext>
            </a:extLst>
          </p:cNvPr>
          <p:cNvSpPr/>
          <p:nvPr/>
        </p:nvSpPr>
        <p:spPr>
          <a:xfrm>
            <a:off x="10067464" y="4001292"/>
            <a:ext cx="1175250" cy="295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Snell Roundhand Black" panose="02000603080000090004" pitchFamily="2" charset="77"/>
              </a:rPr>
              <a:t>DietCode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84C68-936E-4F44-75FE-9652A9C67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578" y1="43056" x2="45578" y2="46875"/>
                        <a14:foregroundMark x1="46259" y1="40972" x2="45918" y2="43403"/>
                        <a14:foregroundMark x1="66667" y1="43056" x2="66327" y2="48264"/>
                        <a14:foregroundMark x1="66327" y1="42361" x2="66667" y2="48958"/>
                        <a14:foregroundMark x1="54082" y1="54514" x2="58503" y2="55903"/>
                        <a14:foregroundMark x1="58844" y1="53819" x2="60884" y2="57639"/>
                        <a14:foregroundMark x1="60884" y1="53819" x2="61905" y2="59722"/>
                        <a14:foregroundMark x1="57143" y1="73264" x2="55102" y2="81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6397" y="4240441"/>
            <a:ext cx="18669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C9236FE5-85D4-E31D-A983-D1505CE6B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" name="Content Placeholder 40">
            <a:extLst>
              <a:ext uri="{FF2B5EF4-FFF2-40B4-BE49-F238E27FC236}">
                <a16:creationId xmlns:a16="http://schemas.microsoft.com/office/drawing/2014/main" id="{9C951ADB-9F46-5CBE-2438-1AD5D0BDA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662" y="1825625"/>
            <a:ext cx="8702676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 vs. Vendor/Ansor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DFF4-D12B-F233-DDE4-3DADBFE9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F1E6D4-5192-7576-6FFE-C4B098B5B259}"/>
              </a:ext>
            </a:extLst>
          </p:cNvPr>
          <p:cNvSpPr/>
          <p:nvPr/>
        </p:nvSpPr>
        <p:spPr>
          <a:xfrm>
            <a:off x="7610702" y="2129883"/>
            <a:ext cx="841921" cy="295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Snell Roundhand Black" panose="02000603080000090004" pitchFamily="2" charset="77"/>
              </a:rPr>
              <a:t>DietCode</a:t>
            </a:r>
          </a:p>
        </p:txBody>
      </p:sp>
    </p:spTree>
    <p:extLst>
      <p:ext uri="{BB962C8B-B14F-4D97-AF65-F5344CB8AC3E}">
        <p14:creationId xmlns:p14="http://schemas.microsoft.com/office/powerpoint/2010/main" val="77211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C9236FE5-85D4-E31D-A983-D1505CE6B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" name="Content Placeholder 40">
            <a:extLst>
              <a:ext uri="{FF2B5EF4-FFF2-40B4-BE49-F238E27FC236}">
                <a16:creationId xmlns:a16="http://schemas.microsoft.com/office/drawing/2014/main" id="{9C951ADB-9F46-5CBE-2438-1AD5D0BDA3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744662" y="1825625"/>
            <a:ext cx="8702676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 vs. Vendor/Ansor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DFF4-D12B-F233-DDE4-3DADBFE9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sp>
        <p:nvSpPr>
          <p:cNvPr id="27" name="Left Arrow 26">
            <a:extLst>
              <a:ext uri="{FF2B5EF4-FFF2-40B4-BE49-F238E27FC236}">
                <a16:creationId xmlns:a16="http://schemas.microsoft.com/office/drawing/2014/main" id="{2C1986B7-9FF6-1CB6-97A1-305BC591C50E}"/>
              </a:ext>
            </a:extLst>
          </p:cNvPr>
          <p:cNvSpPr/>
          <p:nvPr/>
        </p:nvSpPr>
        <p:spPr>
          <a:xfrm rot="16200000">
            <a:off x="771718" y="3761465"/>
            <a:ext cx="1421780" cy="524108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</a:t>
            </a:r>
          </a:p>
        </p:txBody>
      </p:sp>
      <p:pic>
        <p:nvPicPr>
          <p:cNvPr id="3" name="Content Placeholder 40">
            <a:extLst>
              <a:ext uri="{FF2B5EF4-FFF2-40B4-BE49-F238E27FC236}">
                <a16:creationId xmlns:a16="http://schemas.microsoft.com/office/drawing/2014/main" id="{36A0BD2A-7575-5C66-D740-AE06BE498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" r="93978" b="-4"/>
          <a:stretch/>
        </p:blipFill>
        <p:spPr>
          <a:xfrm>
            <a:off x="1744658" y="1825626"/>
            <a:ext cx="524109" cy="4351337"/>
          </a:xfrm>
          <a:prstGeom prst="rect">
            <a:avLst/>
          </a:prstGeom>
        </p:spPr>
      </p:pic>
      <p:pic>
        <p:nvPicPr>
          <p:cNvPr id="5" name="Content Placeholder 40">
            <a:extLst>
              <a:ext uri="{FF2B5EF4-FFF2-40B4-BE49-F238E27FC236}">
                <a16:creationId xmlns:a16="http://schemas.microsoft.com/office/drawing/2014/main" id="{F143D425-EED4-C844-F446-1F0CB2B25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1" t="82546" r="15244"/>
          <a:stretch/>
        </p:blipFill>
        <p:spPr>
          <a:xfrm>
            <a:off x="2920482" y="5421086"/>
            <a:ext cx="6200191" cy="759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C56E21-7AA1-ED96-3B61-F94AC02F6C4E}"/>
              </a:ext>
            </a:extLst>
          </p:cNvPr>
          <p:cNvSpPr txBox="1"/>
          <p:nvPr/>
        </p:nvSpPr>
        <p:spPr>
          <a:xfrm>
            <a:off x="2110099" y="5919885"/>
            <a:ext cx="8251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/>
            <a:r>
              <a:rPr lang="en-US" sz="2400" dirty="0"/>
              <a:t>Uniformly sampled and includes composite and </a:t>
            </a:r>
            <a:r>
              <a:rPr lang="en-US" sz="2400" b="1" dirty="0"/>
              <a:t>prime</a:t>
            </a:r>
            <a:r>
              <a:rPr lang="en-US" sz="2400" dirty="0"/>
              <a:t> numbers.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CA318D-5702-4792-D724-317A6FE247E4}"/>
              </a:ext>
            </a:extLst>
          </p:cNvPr>
          <p:cNvSpPr/>
          <p:nvPr/>
        </p:nvSpPr>
        <p:spPr>
          <a:xfrm>
            <a:off x="7610702" y="2129883"/>
            <a:ext cx="841921" cy="295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>
                    <a:alpha val="20018"/>
                  </a:schemeClr>
                </a:solidFill>
                <a:latin typeface="Snell Roundhand Black" panose="02000603080000090004" pitchFamily="2" charset="77"/>
              </a:rPr>
              <a:t>DietCode</a:t>
            </a:r>
          </a:p>
        </p:txBody>
      </p:sp>
    </p:spTree>
    <p:extLst>
      <p:ext uri="{BB962C8B-B14F-4D97-AF65-F5344CB8AC3E}">
        <p14:creationId xmlns:p14="http://schemas.microsoft.com/office/powerpoint/2010/main" val="261508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745C8B-6848-1900-7C02-098C7A2CD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40">
            <a:extLst>
              <a:ext uri="{FF2B5EF4-FFF2-40B4-BE49-F238E27FC236}">
                <a16:creationId xmlns:a16="http://schemas.microsoft.com/office/drawing/2014/main" id="{FF70E786-B4A0-7BDF-C359-53BD2CC964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744662" y="1825625"/>
            <a:ext cx="8702676" cy="4351338"/>
          </a:xfrm>
          <a:prstGeom prst="rect">
            <a:avLst/>
          </a:prstGeom>
        </p:spPr>
      </p:pic>
      <p:pic>
        <p:nvPicPr>
          <p:cNvPr id="9" name="Content Placeholder 40">
            <a:extLst>
              <a:ext uri="{FF2B5EF4-FFF2-40B4-BE49-F238E27FC236}">
                <a16:creationId xmlns:a16="http://schemas.microsoft.com/office/drawing/2014/main" id="{85D764CA-3E00-8FB3-BE8F-0516F82C0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725"/>
          <a:stretch/>
        </p:blipFill>
        <p:spPr>
          <a:xfrm>
            <a:off x="1744662" y="1822062"/>
            <a:ext cx="8702676" cy="664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 vs. Vendor/Ansor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DFF4-D12B-F233-DDE4-3DADBFE9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sp>
        <p:nvSpPr>
          <p:cNvPr id="27" name="Left Arrow 26">
            <a:extLst>
              <a:ext uri="{FF2B5EF4-FFF2-40B4-BE49-F238E27FC236}">
                <a16:creationId xmlns:a16="http://schemas.microsoft.com/office/drawing/2014/main" id="{2C1986B7-9FF6-1CB6-97A1-305BC591C50E}"/>
              </a:ext>
            </a:extLst>
          </p:cNvPr>
          <p:cNvSpPr/>
          <p:nvPr/>
        </p:nvSpPr>
        <p:spPr>
          <a:xfrm rot="16200000">
            <a:off x="771718" y="3761465"/>
            <a:ext cx="1421780" cy="524108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F1E6D4-5192-7576-6FFE-C4B098B5B259}"/>
              </a:ext>
            </a:extLst>
          </p:cNvPr>
          <p:cNvSpPr/>
          <p:nvPr/>
        </p:nvSpPr>
        <p:spPr>
          <a:xfrm>
            <a:off x="7610702" y="2129883"/>
            <a:ext cx="841921" cy="295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Snell Roundhand Black" panose="02000603080000090004" pitchFamily="2" charset="77"/>
              </a:rPr>
              <a:t>DietCode</a:t>
            </a:r>
          </a:p>
        </p:txBody>
      </p:sp>
      <p:pic>
        <p:nvPicPr>
          <p:cNvPr id="10" name="Content Placeholder 40">
            <a:extLst>
              <a:ext uri="{FF2B5EF4-FFF2-40B4-BE49-F238E27FC236}">
                <a16:creationId xmlns:a16="http://schemas.microsoft.com/office/drawing/2014/main" id="{820ADB51-C623-0584-148B-B30A30528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" r="93978" b="-4"/>
          <a:stretch/>
        </p:blipFill>
        <p:spPr>
          <a:xfrm>
            <a:off x="1744658" y="1825626"/>
            <a:ext cx="524109" cy="4351337"/>
          </a:xfrm>
          <a:prstGeom prst="rect">
            <a:avLst/>
          </a:prstGeom>
        </p:spPr>
      </p:pic>
      <p:pic>
        <p:nvPicPr>
          <p:cNvPr id="12" name="Content Placeholder 40">
            <a:extLst>
              <a:ext uri="{FF2B5EF4-FFF2-40B4-BE49-F238E27FC236}">
                <a16:creationId xmlns:a16="http://schemas.microsoft.com/office/drawing/2014/main" id="{7A1B783D-CF18-CFA4-2B15-5E9DF4170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02" t="15273" r="41052" b="11817"/>
          <a:stretch/>
        </p:blipFill>
        <p:spPr>
          <a:xfrm>
            <a:off x="6043961" y="2492298"/>
            <a:ext cx="830765" cy="3172522"/>
          </a:xfrm>
          <a:prstGeom prst="rect">
            <a:avLst/>
          </a:prstGeom>
        </p:spPr>
      </p:pic>
      <p:pic>
        <p:nvPicPr>
          <p:cNvPr id="13" name="Content Placeholder 40">
            <a:extLst>
              <a:ext uri="{FF2B5EF4-FFF2-40B4-BE49-F238E27FC236}">
                <a16:creationId xmlns:a16="http://schemas.microsoft.com/office/drawing/2014/main" id="{4EB9B4F4-CE51-513C-A3A4-CD8E19EAC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020"/>
          <a:stretch/>
        </p:blipFill>
        <p:spPr>
          <a:xfrm>
            <a:off x="1744660" y="5659244"/>
            <a:ext cx="8702676" cy="5212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EB150A-E843-6A15-35E9-D00B223E3109}"/>
                  </a:ext>
                </a:extLst>
              </p:cNvPr>
              <p:cNvSpPr txBox="1"/>
              <p:nvPr/>
            </p:nvSpPr>
            <p:spPr>
              <a:xfrm>
                <a:off x="2854790" y="5913344"/>
                <a:ext cx="6482416" cy="4891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914400" indent="-914400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</m:oMath>
                </a14:m>
                <a:r>
                  <a:rPr lang="en-US" sz="2400" dirty="0"/>
                  <a:t> Up to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𝟕𝟎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/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 better than Ansor/Vendor.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EB150A-E843-6A15-35E9-D00B223E3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790" y="5913344"/>
                <a:ext cx="6482416" cy="489173"/>
              </a:xfrm>
              <a:prstGeom prst="rect">
                <a:avLst/>
              </a:prstGeom>
              <a:blipFill>
                <a:blip r:embed="rId3"/>
                <a:stretch>
                  <a:fillRect l="-781" t="-2500" r="-1172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3171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0">
            <a:extLst>
              <a:ext uri="{FF2B5EF4-FFF2-40B4-BE49-F238E27FC236}">
                <a16:creationId xmlns:a16="http://schemas.microsoft.com/office/drawing/2014/main" id="{FF70E786-B4A0-7BDF-C359-53BD2CC964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744662" y="1825625"/>
            <a:ext cx="8702676" cy="435133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745C8B-6848-1900-7C02-098C7A2CD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40">
            <a:extLst>
              <a:ext uri="{FF2B5EF4-FFF2-40B4-BE49-F238E27FC236}">
                <a16:creationId xmlns:a16="http://schemas.microsoft.com/office/drawing/2014/main" id="{85D764CA-3E00-8FB3-BE8F-0516F82C0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725"/>
          <a:stretch/>
        </p:blipFill>
        <p:spPr>
          <a:xfrm>
            <a:off x="1744662" y="1822062"/>
            <a:ext cx="8702676" cy="664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 vs. Vendor/Ansor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DFF4-D12B-F233-DDE4-3DADBFE9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sp>
        <p:nvSpPr>
          <p:cNvPr id="27" name="Left Arrow 26">
            <a:extLst>
              <a:ext uri="{FF2B5EF4-FFF2-40B4-BE49-F238E27FC236}">
                <a16:creationId xmlns:a16="http://schemas.microsoft.com/office/drawing/2014/main" id="{2C1986B7-9FF6-1CB6-97A1-305BC591C50E}"/>
              </a:ext>
            </a:extLst>
          </p:cNvPr>
          <p:cNvSpPr/>
          <p:nvPr/>
        </p:nvSpPr>
        <p:spPr>
          <a:xfrm rot="16200000">
            <a:off x="771718" y="3761465"/>
            <a:ext cx="1421780" cy="524108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F1E6D4-5192-7576-6FFE-C4B098B5B259}"/>
              </a:ext>
            </a:extLst>
          </p:cNvPr>
          <p:cNvSpPr/>
          <p:nvPr/>
        </p:nvSpPr>
        <p:spPr>
          <a:xfrm>
            <a:off x="7610702" y="2129883"/>
            <a:ext cx="841921" cy="295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Snell Roundhand Black" panose="02000603080000090004" pitchFamily="2" charset="77"/>
              </a:rPr>
              <a:t>DietCode</a:t>
            </a:r>
          </a:p>
        </p:txBody>
      </p:sp>
      <p:pic>
        <p:nvPicPr>
          <p:cNvPr id="10" name="Content Placeholder 40">
            <a:extLst>
              <a:ext uri="{FF2B5EF4-FFF2-40B4-BE49-F238E27FC236}">
                <a16:creationId xmlns:a16="http://schemas.microsoft.com/office/drawing/2014/main" id="{820ADB51-C623-0584-148B-B30A30528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" r="93978" b="-4"/>
          <a:stretch/>
        </p:blipFill>
        <p:spPr>
          <a:xfrm>
            <a:off x="1744661" y="1822062"/>
            <a:ext cx="524109" cy="4351337"/>
          </a:xfrm>
          <a:prstGeom prst="rect">
            <a:avLst/>
          </a:prstGeom>
        </p:spPr>
      </p:pic>
      <p:pic>
        <p:nvPicPr>
          <p:cNvPr id="12" name="Content Placeholder 40">
            <a:extLst>
              <a:ext uri="{FF2B5EF4-FFF2-40B4-BE49-F238E27FC236}">
                <a16:creationId xmlns:a16="http://schemas.microsoft.com/office/drawing/2014/main" id="{7A1B783D-CF18-CFA4-2B15-5E9DF4170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24" t="15273" r="4918" b="11817"/>
          <a:stretch/>
        </p:blipFill>
        <p:spPr>
          <a:xfrm>
            <a:off x="9143999" y="2492298"/>
            <a:ext cx="875371" cy="3172522"/>
          </a:xfrm>
          <a:prstGeom prst="rect">
            <a:avLst/>
          </a:prstGeom>
        </p:spPr>
      </p:pic>
      <p:pic>
        <p:nvPicPr>
          <p:cNvPr id="13" name="Content Placeholder 40">
            <a:extLst>
              <a:ext uri="{FF2B5EF4-FFF2-40B4-BE49-F238E27FC236}">
                <a16:creationId xmlns:a16="http://schemas.microsoft.com/office/drawing/2014/main" id="{4EB9B4F4-CE51-513C-A3A4-CD8E19EAC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020"/>
          <a:stretch/>
        </p:blipFill>
        <p:spPr>
          <a:xfrm>
            <a:off x="1744660" y="5659244"/>
            <a:ext cx="8702676" cy="5212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908220F-4F1D-F2D9-6A97-185B26A6FB68}"/>
                  </a:ext>
                </a:extLst>
              </p:cNvPr>
              <p:cNvSpPr txBox="1"/>
              <p:nvPr/>
            </p:nvSpPr>
            <p:spPr>
              <a:xfrm>
                <a:off x="2854790" y="5913344"/>
                <a:ext cx="6482416" cy="886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914400" indent="-914400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</m:oMath>
                </a14:m>
                <a:r>
                  <a:rPr lang="en-US" sz="2400" dirty="0"/>
                  <a:t> Up to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𝟕𝟎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/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 better than Ansor/Vendor.</a:t>
                </a:r>
              </a:p>
              <a:p>
                <a:pPr marL="914400" indent="-914400"/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</m:oMath>
                </a14:m>
                <a:r>
                  <a:rPr lang="en-US" sz="2400" b="1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/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𝟎𝟓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 on average.</a:t>
                </a:r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908220F-4F1D-F2D9-6A97-185B26A6F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790" y="5913344"/>
                <a:ext cx="6482416" cy="886012"/>
              </a:xfrm>
              <a:prstGeom prst="rect">
                <a:avLst/>
              </a:prstGeom>
              <a:blipFill>
                <a:blip r:embed="rId3"/>
                <a:stretch>
                  <a:fillRect l="-781" t="-1408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39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0">
            <a:extLst>
              <a:ext uri="{FF2B5EF4-FFF2-40B4-BE49-F238E27FC236}">
                <a16:creationId xmlns:a16="http://schemas.microsoft.com/office/drawing/2014/main" id="{FF70E786-B4A0-7BDF-C359-53BD2CC964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744662" y="1825625"/>
            <a:ext cx="8702676" cy="435133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745C8B-6848-1900-7C02-098C7A2CD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40">
            <a:extLst>
              <a:ext uri="{FF2B5EF4-FFF2-40B4-BE49-F238E27FC236}">
                <a16:creationId xmlns:a16="http://schemas.microsoft.com/office/drawing/2014/main" id="{85D764CA-3E00-8FB3-BE8F-0516F82C0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725"/>
          <a:stretch/>
        </p:blipFill>
        <p:spPr>
          <a:xfrm>
            <a:off x="1744662" y="1822062"/>
            <a:ext cx="8702676" cy="664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 vs. Vendor/Ansor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DFF4-D12B-F233-DDE4-3DADBFE9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sp>
        <p:nvSpPr>
          <p:cNvPr id="27" name="Left Arrow 26">
            <a:extLst>
              <a:ext uri="{FF2B5EF4-FFF2-40B4-BE49-F238E27FC236}">
                <a16:creationId xmlns:a16="http://schemas.microsoft.com/office/drawing/2014/main" id="{2C1986B7-9FF6-1CB6-97A1-305BC591C50E}"/>
              </a:ext>
            </a:extLst>
          </p:cNvPr>
          <p:cNvSpPr/>
          <p:nvPr/>
        </p:nvSpPr>
        <p:spPr>
          <a:xfrm rot="16200000">
            <a:off x="771718" y="3761465"/>
            <a:ext cx="1421780" cy="524108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F1E6D4-5192-7576-6FFE-C4B098B5B259}"/>
              </a:ext>
            </a:extLst>
          </p:cNvPr>
          <p:cNvSpPr/>
          <p:nvPr/>
        </p:nvSpPr>
        <p:spPr>
          <a:xfrm>
            <a:off x="7610702" y="2129883"/>
            <a:ext cx="841921" cy="295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Snell Roundhand Black" panose="02000603080000090004" pitchFamily="2" charset="77"/>
              </a:rPr>
              <a:t>DietCode</a:t>
            </a:r>
          </a:p>
        </p:txBody>
      </p:sp>
      <p:pic>
        <p:nvPicPr>
          <p:cNvPr id="10" name="Content Placeholder 40">
            <a:extLst>
              <a:ext uri="{FF2B5EF4-FFF2-40B4-BE49-F238E27FC236}">
                <a16:creationId xmlns:a16="http://schemas.microsoft.com/office/drawing/2014/main" id="{820ADB51-C623-0584-148B-B30A30528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" r="93978" b="-4"/>
          <a:stretch/>
        </p:blipFill>
        <p:spPr>
          <a:xfrm>
            <a:off x="1744661" y="1822062"/>
            <a:ext cx="524109" cy="4351337"/>
          </a:xfrm>
          <a:prstGeom prst="rect">
            <a:avLst/>
          </a:prstGeom>
        </p:spPr>
      </p:pic>
      <p:pic>
        <p:nvPicPr>
          <p:cNvPr id="12" name="Content Placeholder 40">
            <a:extLst>
              <a:ext uri="{FF2B5EF4-FFF2-40B4-BE49-F238E27FC236}">
                <a16:creationId xmlns:a16="http://schemas.microsoft.com/office/drawing/2014/main" id="{7A1B783D-CF18-CFA4-2B15-5E9DF4170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24" t="15273" r="4918" b="11817"/>
          <a:stretch/>
        </p:blipFill>
        <p:spPr>
          <a:xfrm>
            <a:off x="9143999" y="2492298"/>
            <a:ext cx="875371" cy="3172522"/>
          </a:xfrm>
          <a:prstGeom prst="rect">
            <a:avLst/>
          </a:prstGeom>
        </p:spPr>
      </p:pic>
      <p:pic>
        <p:nvPicPr>
          <p:cNvPr id="13" name="Content Placeholder 40">
            <a:extLst>
              <a:ext uri="{FF2B5EF4-FFF2-40B4-BE49-F238E27FC236}">
                <a16:creationId xmlns:a16="http://schemas.microsoft.com/office/drawing/2014/main" id="{4EB9B4F4-CE51-513C-A3A4-CD8E19EAC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020"/>
          <a:stretch/>
        </p:blipFill>
        <p:spPr>
          <a:xfrm>
            <a:off x="1744660" y="5659244"/>
            <a:ext cx="8702676" cy="521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1B2E31-0665-2AD5-12BA-4A90D3379515}"/>
              </a:ext>
            </a:extLst>
          </p:cNvPr>
          <p:cNvSpPr txBox="1"/>
          <p:nvPr/>
        </p:nvSpPr>
        <p:spPr>
          <a:xfrm>
            <a:off x="152245" y="5544123"/>
            <a:ext cx="205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Contributed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01403A-FA8A-0299-5F3E-92AF697696FC}"/>
                  </a:ext>
                </a:extLst>
              </p:cNvPr>
              <p:cNvSpPr txBox="1"/>
              <p:nvPr/>
            </p:nvSpPr>
            <p:spPr>
              <a:xfrm>
                <a:off x="2854790" y="5913344"/>
                <a:ext cx="6559360" cy="886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914400" indent="-914400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</m:oMath>
                </a14:m>
                <a:r>
                  <a:rPr lang="en-US" sz="2400" dirty="0"/>
                  <a:t> Up to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𝟕𝟎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/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 better than Ansor/Vendor.</a:t>
                </a:r>
              </a:p>
              <a:p>
                <a:pPr marL="914400" indent="-914400"/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</m:oMath>
                </a14:m>
                <a:r>
                  <a:rPr lang="en-US" sz="2400" b="1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/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𝟎𝟓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 on average.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01403A-FA8A-0299-5F3E-92AF69769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790" y="5913344"/>
                <a:ext cx="6559360" cy="886012"/>
              </a:xfrm>
              <a:prstGeom prst="rect">
                <a:avLst/>
              </a:prstGeom>
              <a:blipFill>
                <a:blip r:embed="rId3"/>
                <a:stretch>
                  <a:fillRect l="-772" t="-1408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499F653-ED5D-DE89-37ED-E75D3E026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578" y="4734409"/>
            <a:ext cx="4705648" cy="292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74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0">
            <a:extLst>
              <a:ext uri="{FF2B5EF4-FFF2-40B4-BE49-F238E27FC236}">
                <a16:creationId xmlns:a16="http://schemas.microsoft.com/office/drawing/2014/main" id="{FF70E786-B4A0-7BDF-C359-53BD2CC964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744662" y="1825625"/>
            <a:ext cx="8702676" cy="435133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745C8B-6848-1900-7C02-098C7A2CD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40">
            <a:extLst>
              <a:ext uri="{FF2B5EF4-FFF2-40B4-BE49-F238E27FC236}">
                <a16:creationId xmlns:a16="http://schemas.microsoft.com/office/drawing/2014/main" id="{85D764CA-3E00-8FB3-BE8F-0516F82C0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725"/>
          <a:stretch/>
        </p:blipFill>
        <p:spPr>
          <a:xfrm>
            <a:off x="1744662" y="1822062"/>
            <a:ext cx="8702676" cy="664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AC37E2-EF41-78B5-CBD9-CD0341E1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 vs. Vendor/Ansor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8DFF4-D12B-F233-DDE4-3DADBFE9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sp>
        <p:nvSpPr>
          <p:cNvPr id="27" name="Left Arrow 26">
            <a:extLst>
              <a:ext uri="{FF2B5EF4-FFF2-40B4-BE49-F238E27FC236}">
                <a16:creationId xmlns:a16="http://schemas.microsoft.com/office/drawing/2014/main" id="{2C1986B7-9FF6-1CB6-97A1-305BC591C50E}"/>
              </a:ext>
            </a:extLst>
          </p:cNvPr>
          <p:cNvSpPr/>
          <p:nvPr/>
        </p:nvSpPr>
        <p:spPr>
          <a:xfrm rot="16200000">
            <a:off x="771718" y="3761465"/>
            <a:ext cx="1421780" cy="524108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F1E6D4-5192-7576-6FFE-C4B098B5B259}"/>
              </a:ext>
            </a:extLst>
          </p:cNvPr>
          <p:cNvSpPr/>
          <p:nvPr/>
        </p:nvSpPr>
        <p:spPr>
          <a:xfrm>
            <a:off x="7610702" y="2129883"/>
            <a:ext cx="841921" cy="295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Snell Roundhand Black" panose="02000603080000090004" pitchFamily="2" charset="77"/>
              </a:rPr>
              <a:t>DietCode</a:t>
            </a:r>
          </a:p>
        </p:txBody>
      </p:sp>
      <p:pic>
        <p:nvPicPr>
          <p:cNvPr id="10" name="Content Placeholder 40">
            <a:extLst>
              <a:ext uri="{FF2B5EF4-FFF2-40B4-BE49-F238E27FC236}">
                <a16:creationId xmlns:a16="http://schemas.microsoft.com/office/drawing/2014/main" id="{820ADB51-C623-0584-148B-B30A30528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" r="93978" b="-4"/>
          <a:stretch/>
        </p:blipFill>
        <p:spPr>
          <a:xfrm>
            <a:off x="1744661" y="1822062"/>
            <a:ext cx="524109" cy="4351337"/>
          </a:xfrm>
          <a:prstGeom prst="rect">
            <a:avLst/>
          </a:prstGeom>
        </p:spPr>
      </p:pic>
      <p:pic>
        <p:nvPicPr>
          <p:cNvPr id="12" name="Content Placeholder 40">
            <a:extLst>
              <a:ext uri="{FF2B5EF4-FFF2-40B4-BE49-F238E27FC236}">
                <a16:creationId xmlns:a16="http://schemas.microsoft.com/office/drawing/2014/main" id="{7A1B783D-CF18-CFA4-2B15-5E9DF4170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24" t="15273" r="4918" b="11817"/>
          <a:stretch/>
        </p:blipFill>
        <p:spPr>
          <a:xfrm>
            <a:off x="9143999" y="2492298"/>
            <a:ext cx="875371" cy="3172522"/>
          </a:xfrm>
          <a:prstGeom prst="rect">
            <a:avLst/>
          </a:prstGeom>
        </p:spPr>
      </p:pic>
      <p:pic>
        <p:nvPicPr>
          <p:cNvPr id="13" name="Content Placeholder 40">
            <a:extLst>
              <a:ext uri="{FF2B5EF4-FFF2-40B4-BE49-F238E27FC236}">
                <a16:creationId xmlns:a16="http://schemas.microsoft.com/office/drawing/2014/main" id="{4EB9B4F4-CE51-513C-A3A4-CD8E19EAC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020"/>
          <a:stretch/>
        </p:blipFill>
        <p:spPr>
          <a:xfrm>
            <a:off x="1744660" y="5659244"/>
            <a:ext cx="8702676" cy="521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1B2E31-0665-2AD5-12BA-4A90D3379515}"/>
              </a:ext>
            </a:extLst>
          </p:cNvPr>
          <p:cNvSpPr txBox="1"/>
          <p:nvPr/>
        </p:nvSpPr>
        <p:spPr>
          <a:xfrm>
            <a:off x="152245" y="5544123"/>
            <a:ext cx="205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Contributed by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FF0CEDA-FD41-4C51-A179-C1BC20FAF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65" t="30084" r="39734" b="57845"/>
          <a:stretch/>
        </p:blipFill>
        <p:spPr>
          <a:xfrm>
            <a:off x="2172630" y="5613094"/>
            <a:ext cx="2112932" cy="3525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95CEB1-1276-A6E0-9920-58A976D75657}"/>
                  </a:ext>
                </a:extLst>
              </p:cNvPr>
              <p:cNvSpPr txBox="1"/>
              <p:nvPr/>
            </p:nvSpPr>
            <p:spPr>
              <a:xfrm>
                <a:off x="2854790" y="5913344"/>
                <a:ext cx="6482416" cy="886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914400" indent="-914400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</m:oMath>
                </a14:m>
                <a:r>
                  <a:rPr lang="en-US" sz="2400" dirty="0"/>
                  <a:t> Up to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𝟕𝟎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/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 better than Ansor/Vendor.</a:t>
                </a:r>
              </a:p>
              <a:p>
                <a:pPr marL="914400" indent="-914400"/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</m:oMath>
                </a14:m>
                <a:r>
                  <a:rPr lang="en-US" sz="2400" b="1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/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𝟎𝟓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 on average.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95CEB1-1276-A6E0-9920-58A976D75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790" y="5913344"/>
                <a:ext cx="6482416" cy="886012"/>
              </a:xfrm>
              <a:prstGeom prst="rect">
                <a:avLst/>
              </a:prstGeom>
              <a:blipFill>
                <a:blip r:embed="rId4"/>
                <a:stretch>
                  <a:fillRect l="-781" t="-1408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930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D84-35C2-11B4-F9F8-675A70F3C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5C341-82BB-D2B4-E4C2-0C501F1A9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/>
              <a:t>We are working on upstreaming </a:t>
            </a:r>
            <a:r>
              <a:rPr lang="en-US" b="1" dirty="0">
                <a:latin typeface="Snell Roundhand Black" panose="02000603080000090004" pitchFamily="2" charset="77"/>
              </a:rPr>
              <a:t>DietCode</a:t>
            </a:r>
            <a:r>
              <a:rPr lang="en-US" dirty="0"/>
              <a:t> to the TVM main branch:</a:t>
            </a:r>
            <a:br>
              <a:rPr lang="en-US" dirty="0"/>
            </a:br>
            <a:r>
              <a:rPr lang="en-US" dirty="0">
                <a:hlinkClick r:id="rId3"/>
              </a:rPr>
              <a:t>https://github.com/apache/tvm-rfcs/pull/72</a:t>
            </a:r>
            <a:r>
              <a:rPr lang="en-US" dirty="0"/>
              <a:t>, together with improvement of the tuning algorithms.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Many thanks to the                  community!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r>
              <a:rPr lang="en-US" dirty="0"/>
              <a:t>Evaluations on more hardware platforms (CPUs and NVIDIA GPUs using tensor core operations)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C42BF-30B3-0CC9-590F-731BBF9D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pic>
        <p:nvPicPr>
          <p:cNvPr id="1026" name="Picture 2" descr="Apache TVM User Conference Archive">
            <a:extLst>
              <a:ext uri="{FF2B5EF4-FFF2-40B4-BE49-F238E27FC236}">
                <a16:creationId xmlns:a16="http://schemas.microsoft.com/office/drawing/2014/main" id="{FFAD2696-8EDD-41E2-A455-0FDE142ED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2986092"/>
            <a:ext cx="1200148" cy="120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PU icon PNG and SVG Vector Free Download">
            <a:extLst>
              <a:ext uri="{FF2B5EF4-FFF2-40B4-BE49-F238E27FC236}">
                <a16:creationId xmlns:a16="http://schemas.microsoft.com/office/drawing/2014/main" id="{4F1DB475-82E2-85CE-B558-BD0673735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1" y="5361782"/>
            <a:ext cx="1596161" cy="135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rnell Virtual Workshop: Tensor Cores">
            <a:extLst>
              <a:ext uri="{FF2B5EF4-FFF2-40B4-BE49-F238E27FC236}">
                <a16:creationId xmlns:a16="http://schemas.microsoft.com/office/drawing/2014/main" id="{C823E5C3-3D70-5DB9-601F-7585F796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63" y="5305821"/>
            <a:ext cx="1049206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536D95-FBEA-96BA-687E-9622E8351AC6}"/>
              </a:ext>
            </a:extLst>
          </p:cNvPr>
          <p:cNvSpPr txBox="1"/>
          <p:nvPr/>
        </p:nvSpPr>
        <p:spPr>
          <a:xfrm>
            <a:off x="8916572" y="5522406"/>
            <a:ext cx="2637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-us/data-center/tensor-cores/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352794-1E23-5051-ABD4-06309AFE5CBB}"/>
              </a:ext>
            </a:extLst>
          </p:cNvPr>
          <p:cNvSpPr txBox="1"/>
          <p:nvPr/>
        </p:nvSpPr>
        <p:spPr>
          <a:xfrm>
            <a:off x="4095750" y="639208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803862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34B890-16EF-8C2E-CC9F-4203C377A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449" y="1688417"/>
            <a:ext cx="6045200" cy="2768600"/>
          </a:xfrm>
          <a:prstGeom prst="rect">
            <a:avLst/>
          </a:prstGeom>
        </p:spPr>
      </p:pic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62BB1D23-22E5-F66E-7224-CCA3FE047E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832BF-2F2C-1CDB-34C2-8910FD3D5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Background: </a:t>
            </a:r>
            <a:r>
              <a:rPr lang="en-US" dirty="0"/>
              <a:t>Vendor Libraries</a:t>
            </a:r>
            <a:endParaRPr lang="en-US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9E4C1F-B725-B84F-E61C-DBCE6D2E6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57" t="25685" r="12313" b="46836"/>
          <a:stretch/>
        </p:blipFill>
        <p:spPr>
          <a:xfrm>
            <a:off x="3006506" y="1681163"/>
            <a:ext cx="824347" cy="14835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F05E271-54C2-B7F9-AB2F-220CD026B311}"/>
              </a:ext>
            </a:extLst>
          </p:cNvPr>
          <p:cNvSpPr txBox="1"/>
          <p:nvPr/>
        </p:nvSpPr>
        <p:spPr>
          <a:xfrm>
            <a:off x="2268203" y="3168699"/>
            <a:ext cx="2300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Operator</a:t>
            </a:r>
            <a:br>
              <a:rPr lang="en-US" sz="2400" dirty="0"/>
            </a:br>
            <a:r>
              <a:rPr lang="en-US" sz="2400" dirty="0"/>
              <a:t>(Matrix Multiply)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7B8035C3-3FD1-7107-5546-F5498E1E5BB1}"/>
              </a:ext>
            </a:extLst>
          </p:cNvPr>
          <p:cNvSpPr/>
          <p:nvPr/>
        </p:nvSpPr>
        <p:spPr>
          <a:xfrm>
            <a:off x="4208329" y="2124678"/>
            <a:ext cx="1823720" cy="7569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Invoke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4C16AF5-59B5-327F-1C5D-B0EB82780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682" y="5168900"/>
            <a:ext cx="6045200" cy="16891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8750780-1394-DB8D-0B65-0BCC5E6ACED8}"/>
              </a:ext>
            </a:extLst>
          </p:cNvPr>
          <p:cNvSpPr txBox="1"/>
          <p:nvPr/>
        </p:nvSpPr>
        <p:spPr>
          <a:xfrm>
            <a:off x="6519709" y="4652515"/>
            <a:ext cx="1598179" cy="510778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Dispatcher</a:t>
            </a:r>
          </a:p>
        </p:txBody>
      </p:sp>
      <p:sp>
        <p:nvSpPr>
          <p:cNvPr id="57" name="Folded Corner 56">
            <a:extLst>
              <a:ext uri="{FF2B5EF4-FFF2-40B4-BE49-F238E27FC236}">
                <a16:creationId xmlns:a16="http://schemas.microsoft.com/office/drawing/2014/main" id="{D3E04D07-FF2C-1B83-2D99-ED5CEADAD533}"/>
              </a:ext>
            </a:extLst>
          </p:cNvPr>
          <p:cNvSpPr/>
          <p:nvPr/>
        </p:nvSpPr>
        <p:spPr>
          <a:xfrm>
            <a:off x="9368122" y="4146004"/>
            <a:ext cx="2051423" cy="716673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pic>
        <p:nvPicPr>
          <p:cNvPr id="60" name="Picture 4" descr="The Dot-Dot-Dot | Automation Panda">
            <a:extLst>
              <a:ext uri="{FF2B5EF4-FFF2-40B4-BE49-F238E27FC236}">
                <a16:creationId xmlns:a16="http://schemas.microsoft.com/office/drawing/2014/main" id="{A03AF667-94B2-D951-0939-40AA6232B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006" y="4247584"/>
            <a:ext cx="598035" cy="15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Folded Corner 57">
            <a:extLst>
              <a:ext uri="{FF2B5EF4-FFF2-40B4-BE49-F238E27FC236}">
                <a16:creationId xmlns:a16="http://schemas.microsoft.com/office/drawing/2014/main" id="{A78B23A7-5470-784A-EF97-08D6E1937589}"/>
              </a:ext>
            </a:extLst>
          </p:cNvPr>
          <p:cNvSpPr/>
          <p:nvPr/>
        </p:nvSpPr>
        <p:spPr>
          <a:xfrm>
            <a:off x="9093802" y="4468958"/>
            <a:ext cx="2051423" cy="716673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Built-in Kernel 2</a:t>
            </a:r>
          </a:p>
        </p:txBody>
      </p:sp>
      <p:sp>
        <p:nvSpPr>
          <p:cNvPr id="59" name="Folded Corner 58">
            <a:extLst>
              <a:ext uri="{FF2B5EF4-FFF2-40B4-BE49-F238E27FC236}">
                <a16:creationId xmlns:a16="http://schemas.microsoft.com/office/drawing/2014/main" id="{90968F72-E793-7FD4-D78F-EEE60C4558A0}"/>
              </a:ext>
            </a:extLst>
          </p:cNvPr>
          <p:cNvSpPr/>
          <p:nvPr/>
        </p:nvSpPr>
        <p:spPr>
          <a:xfrm>
            <a:off x="8819482" y="4788998"/>
            <a:ext cx="2051423" cy="716673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Built-in Kernel 1</a:t>
            </a:r>
          </a:p>
        </p:txBody>
      </p:sp>
      <p:sp>
        <p:nvSpPr>
          <p:cNvPr id="1025" name="Slide Number Placeholder 4">
            <a:extLst>
              <a:ext uri="{FF2B5EF4-FFF2-40B4-BE49-F238E27FC236}">
                <a16:creationId xmlns:a16="http://schemas.microsoft.com/office/drawing/2014/main" id="{1C2BED16-4E9F-219A-7E7A-068F2536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2710C-DF17-CECB-D136-52A9601717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75C6A9-F37B-F507-3113-7A626655BC5A}"/>
              </a:ext>
            </a:extLst>
          </p:cNvPr>
          <p:cNvSpPr txBox="1"/>
          <p:nvPr/>
        </p:nvSpPr>
        <p:spPr>
          <a:xfrm>
            <a:off x="838200" y="6215746"/>
            <a:ext cx="517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developer.nvidia.com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cublas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developer.nvidia.com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cudnn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-us/data-center/tesla-t4/</a:t>
            </a:r>
          </a:p>
        </p:txBody>
      </p:sp>
    </p:spTree>
    <p:extLst>
      <p:ext uri="{BB962C8B-B14F-4D97-AF65-F5344CB8AC3E}">
        <p14:creationId xmlns:p14="http://schemas.microsoft.com/office/powerpoint/2010/main" val="3771454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5" grpId="0" animBg="1"/>
      <p:bldP spid="57" grpId="0" animBg="1"/>
      <p:bldP spid="58" grpId="0" animBg="1"/>
      <p:bldP spid="5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D84-35C2-11B4-F9F8-675A70F3C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5C341-82BB-D2B4-E4C2-0C501F1A9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/>
              <a:t>We are working on upstreaming </a:t>
            </a:r>
            <a:r>
              <a:rPr lang="en-US" b="1" dirty="0">
                <a:latin typeface="Snell Roundhand Black" panose="02000603080000090004" pitchFamily="2" charset="77"/>
              </a:rPr>
              <a:t>DietCode</a:t>
            </a:r>
            <a:r>
              <a:rPr lang="en-US" dirty="0"/>
              <a:t> to the TVM main branch:</a:t>
            </a:r>
            <a:br>
              <a:rPr lang="en-US" dirty="0"/>
            </a:br>
            <a:r>
              <a:rPr lang="en-US" dirty="0">
                <a:hlinkClick r:id="rId3"/>
              </a:rPr>
              <a:t>https://github.com/apache/tvm-rfcs/pull/72</a:t>
            </a:r>
            <a:r>
              <a:rPr lang="en-US" dirty="0"/>
              <a:t>, together with improvement of the tuning algorithms.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Many thanks to the                  community!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r>
              <a:rPr lang="en-US" dirty="0"/>
              <a:t>Evaluations on more hardware platforms (CPUs and NVIDIA GPUs using tensor core operations) and workloads.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C42BF-30B3-0CC9-590F-731BBF9D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pic>
        <p:nvPicPr>
          <p:cNvPr id="1026" name="Picture 2" descr="Apache TVM User Conference Archive">
            <a:extLst>
              <a:ext uri="{FF2B5EF4-FFF2-40B4-BE49-F238E27FC236}">
                <a16:creationId xmlns:a16="http://schemas.microsoft.com/office/drawing/2014/main" id="{FFAD2696-8EDD-41E2-A455-0FDE142ED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2986092"/>
            <a:ext cx="1200148" cy="120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PU icon PNG and SVG Vector Free Download">
            <a:extLst>
              <a:ext uri="{FF2B5EF4-FFF2-40B4-BE49-F238E27FC236}">
                <a16:creationId xmlns:a16="http://schemas.microsoft.com/office/drawing/2014/main" id="{4F1DB475-82E2-85CE-B558-BD0673735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1" y="5361782"/>
            <a:ext cx="1596161" cy="135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rnell Virtual Workshop: Tensor Cores">
            <a:extLst>
              <a:ext uri="{FF2B5EF4-FFF2-40B4-BE49-F238E27FC236}">
                <a16:creationId xmlns:a16="http://schemas.microsoft.com/office/drawing/2014/main" id="{C823E5C3-3D70-5DB9-601F-7585F796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63" y="5305821"/>
            <a:ext cx="1049206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F10056-04A6-036A-C832-732303291D3F}"/>
              </a:ext>
            </a:extLst>
          </p:cNvPr>
          <p:cNvSpPr txBox="1"/>
          <p:nvPr/>
        </p:nvSpPr>
        <p:spPr>
          <a:xfrm>
            <a:off x="8916572" y="5522406"/>
            <a:ext cx="2637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-us/data-center/tensor-cores/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github.com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/NVIDIA/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NeMo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K. He et al. Mask R-CNN. ICCV 2017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AD610-24E4-38AA-4E01-FC618892B2BB}"/>
              </a:ext>
            </a:extLst>
          </p:cNvPr>
          <p:cNvSpPr txBox="1"/>
          <p:nvPr/>
        </p:nvSpPr>
        <p:spPr>
          <a:xfrm>
            <a:off x="4095750" y="6392089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E97663-C23E-5479-7624-2FD908EB9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2846" y="5313759"/>
            <a:ext cx="42037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8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D84-35C2-11B4-F9F8-675A70F3C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5C341-82BB-D2B4-E4C2-0C501F1A90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dirty="0"/>
                  <a:t>Challenges posed by </a:t>
                </a:r>
                <a:r>
                  <a:rPr lang="en-US" u="sng" dirty="0"/>
                  <a:t>dynamic-shape</a:t>
                </a:r>
                <a:r>
                  <a:rPr lang="en-US" dirty="0"/>
                  <a:t> workloads: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dirty="0"/>
                  <a:t>Vendor Libraries: Hard to be Engineered for Efficiency</a:t>
                </a:r>
              </a:p>
              <a:p>
                <a:pPr lvl="1">
                  <a:buClr>
                    <a:schemeClr val="tx1"/>
                  </a:buClr>
                </a:pPr>
                <a:r>
                  <a:rPr lang="en-US" dirty="0"/>
                  <a:t>Existing Auto-Schedulers: Long Compilation Time</a:t>
                </a:r>
              </a:p>
              <a:p>
                <a:pPr>
                  <a:buClr>
                    <a:schemeClr val="tx1"/>
                  </a:buClr>
                  <a:buSzPct val="80000"/>
                </a:pPr>
                <a:r>
                  <a:rPr lang="en-US" sz="3500" b="1" dirty="0">
                    <a:latin typeface="Snell Roundhand Black" panose="02000603080000090004" pitchFamily="2" charset="77"/>
                  </a:rPr>
                  <a:t>DietC</a:t>
                </a:r>
                <a:r>
                  <a:rPr lang="en-US" b="1" dirty="0">
                    <a:latin typeface="Snell Roundhand Black" panose="02000603080000090004" pitchFamily="2" charset="77"/>
                  </a:rPr>
                  <a:t>ode</a:t>
                </a:r>
                <a:r>
                  <a:rPr lang="en-US" dirty="0"/>
                  <a:t> addresses the challenges with</a:t>
                </a:r>
              </a:p>
              <a:p>
                <a:pPr marL="457200" lvl="1" indent="0">
                  <a:buClr>
                    <a:schemeClr val="tx1"/>
                  </a:buClr>
                  <a:buSzPct val="120000"/>
                  <a:buNone/>
                </a:pPr>
                <a:r>
                  <a:rPr lang="en-US" sz="2000" dirty="0"/>
                  <a:t>①</a:t>
                </a:r>
                <a:r>
                  <a:rPr lang="en-US" dirty="0"/>
                  <a:t> shape-generic search space</a:t>
                </a:r>
                <a:br>
                  <a:rPr lang="en-US" dirty="0"/>
                </a:br>
                <a:r>
                  <a:rPr lang="en-US" sz="2000" dirty="0"/>
                  <a:t>②</a:t>
                </a:r>
                <a:r>
                  <a:rPr lang="en-US" dirty="0"/>
                  <a:t> micro-kernel-based cost model.</a:t>
                </a:r>
              </a:p>
              <a:p>
                <a:pPr>
                  <a:buClr>
                    <a:schemeClr val="tx1"/>
                  </a:buClr>
                  <a:buSzPct val="100000"/>
                </a:pPr>
                <a:r>
                  <a:rPr lang="en-US" dirty="0"/>
                  <a:t>Key Results:</a:t>
                </a:r>
              </a:p>
              <a:p>
                <a:pPr lvl="1">
                  <a:buClr>
                    <a:schemeClr val="tx1"/>
                  </a:buClr>
                  <a:buSzPct val="100000"/>
                </a:pPr>
                <a:r>
                  <a:rPr lang="en-US" dirty="0"/>
                  <a:t>Compilation Time: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𝟖𝟖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saving vs. Ansor.</a:t>
                </a:r>
              </a:p>
              <a:p>
                <a:pPr lvl="1">
                  <a:buClr>
                    <a:schemeClr val="tx1"/>
                  </a:buClr>
                  <a:buSzPct val="100000"/>
                </a:pPr>
                <a:r>
                  <a:rPr lang="en-US" dirty="0"/>
                  <a:t>Performance: Up to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𝟕𝟎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better vs. Ansor and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𝟏𝟗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vs. the vendor library on modern GPUs.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5C341-82BB-D2B4-E4C2-0C501F1A90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326" r="-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C42BF-30B3-0CC9-590F-731BBF9D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141162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0D716-88B3-D46F-16E3-848A00A677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SNELL ROUNDHAND BLACK" panose="02000603080000090004" pitchFamily="2" charset="77"/>
              </a:rPr>
              <a:t>DietCode</a:t>
            </a:r>
            <a:r>
              <a:rPr lang="en-US" sz="4000" b="1" dirty="0"/>
              <a:t>: Automatic Code Generation for Dynamic Tensor Programs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3A297-ACA6-48D3-AEDE-E41B1FA003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/>
              <a:t>Bojian</a:t>
            </a:r>
            <a:r>
              <a:rPr lang="en-US" b="1" dirty="0"/>
              <a:t> Zheng</a:t>
            </a:r>
            <a:r>
              <a:rPr lang="en-US" b="1" baseline="30000" dirty="0"/>
              <a:t>1, 2, 3 *</a:t>
            </a:r>
            <a:r>
              <a:rPr lang="en-US" dirty="0"/>
              <a:t>, </a:t>
            </a:r>
            <a:r>
              <a:rPr lang="en-US" dirty="0" err="1"/>
              <a:t>Ziheng</a:t>
            </a:r>
            <a:r>
              <a:rPr lang="en-US" dirty="0"/>
              <a:t> Jiang</a:t>
            </a:r>
            <a:r>
              <a:rPr lang="en-US" baseline="30000" dirty="0"/>
              <a:t>4 *</a:t>
            </a:r>
            <a:r>
              <a:rPr lang="en-US" dirty="0"/>
              <a:t>, Cody Yu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Haichen</a:t>
            </a:r>
            <a:r>
              <a:rPr lang="en-US" dirty="0"/>
              <a:t> Shen</a:t>
            </a:r>
            <a:r>
              <a:rPr lang="en-US" baseline="30000" dirty="0"/>
              <a:t>2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Josh Fromm</a:t>
            </a:r>
            <a:r>
              <a:rPr lang="en-US" baseline="30000" dirty="0"/>
              <a:t>5</a:t>
            </a:r>
            <a:r>
              <a:rPr lang="en-US" dirty="0"/>
              <a:t>, </a:t>
            </a:r>
            <a:r>
              <a:rPr lang="en-US" dirty="0" err="1"/>
              <a:t>Yizhi</a:t>
            </a:r>
            <a:r>
              <a:rPr lang="en-US" dirty="0"/>
              <a:t> Liu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Yida</a:t>
            </a:r>
            <a:r>
              <a:rPr lang="en-US" dirty="0"/>
              <a:t> Wang</a:t>
            </a:r>
            <a:r>
              <a:rPr lang="en-US" baseline="30000" dirty="0"/>
              <a:t>2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Luis Ceze</a:t>
            </a:r>
            <a:r>
              <a:rPr lang="en-US" baseline="30000" dirty="0"/>
              <a:t>5, 6</a:t>
            </a:r>
            <a:r>
              <a:rPr lang="en-US" dirty="0"/>
              <a:t>, Tianqi Chen</a:t>
            </a:r>
            <a:r>
              <a:rPr lang="en-US" baseline="30000" dirty="0"/>
              <a:t>5, 7</a:t>
            </a:r>
            <a:r>
              <a:rPr lang="en-US" dirty="0"/>
              <a:t>, Gennady Pekhimenko</a:t>
            </a:r>
            <a:r>
              <a:rPr lang="en-US" baseline="30000" dirty="0"/>
              <a:t>1, 2, 3</a:t>
            </a:r>
          </a:p>
          <a:p>
            <a:r>
              <a:rPr lang="en-US" baseline="30000" dirty="0"/>
              <a:t>*</a:t>
            </a:r>
            <a:r>
              <a:rPr lang="en-US" dirty="0"/>
              <a:t> Equal Contributions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354C4F-43E6-8EFF-7FEA-56A13DA0B818}"/>
              </a:ext>
            </a:extLst>
          </p:cNvPr>
          <p:cNvGrpSpPr/>
          <p:nvPr/>
        </p:nvGrpSpPr>
        <p:grpSpPr>
          <a:xfrm>
            <a:off x="425497" y="5257800"/>
            <a:ext cx="11341005" cy="1080000"/>
            <a:chOff x="329504" y="5231734"/>
            <a:chExt cx="11341005" cy="1080000"/>
          </a:xfrm>
        </p:grpSpPr>
        <p:pic>
          <p:nvPicPr>
            <p:cNvPr id="6" name="Picture 6" descr="Amazon Web Services - Wikipedia">
              <a:extLst>
                <a:ext uri="{FF2B5EF4-FFF2-40B4-BE49-F238E27FC236}">
                  <a16:creationId xmlns:a16="http://schemas.microsoft.com/office/drawing/2014/main" id="{6D963C5F-07B4-1A76-E88C-D85867C362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891" y="5497260"/>
              <a:ext cx="917455" cy="548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vector-institute-logo – Vector Institute for Artificial Intelligence">
              <a:extLst>
                <a:ext uri="{FF2B5EF4-FFF2-40B4-BE49-F238E27FC236}">
                  <a16:creationId xmlns:a16="http://schemas.microsoft.com/office/drawing/2014/main" id="{94470F93-575C-5745-6F0F-0B2ACDCCE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201" y="5375734"/>
              <a:ext cx="1858561" cy="7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8" descr="OctoML raises $28M for machine learning deployment optimization |  VentureBeat">
              <a:extLst>
                <a:ext uri="{FF2B5EF4-FFF2-40B4-BE49-F238E27FC236}">
                  <a16:creationId xmlns:a16="http://schemas.microsoft.com/office/drawing/2014/main" id="{6AAC16E2-23F3-149C-C12F-552A1A127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8238" y="5307094"/>
              <a:ext cx="1858561" cy="92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University of Washington - Wikipedia">
              <a:extLst>
                <a:ext uri="{FF2B5EF4-FFF2-40B4-BE49-F238E27FC236}">
                  <a16:creationId xmlns:a16="http://schemas.microsoft.com/office/drawing/2014/main" id="{E4D1B1A5-0162-420C-0B46-8420BF925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8654" y="5321734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6C3A459C-A75E-D538-3AE0-03AD87125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0509" y="5321734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Coat of arms of the University of Toronto - Wikipedia">
              <a:extLst>
                <a:ext uri="{FF2B5EF4-FFF2-40B4-BE49-F238E27FC236}">
                  <a16:creationId xmlns:a16="http://schemas.microsoft.com/office/drawing/2014/main" id="{297D54DF-F8BF-C6D7-7150-9FB8EFA1F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504" y="523173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897C6CD7-FA6C-A052-3551-865DEFDB8B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617" y="5592268"/>
              <a:ext cx="2080766" cy="358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C0C0C6C-9968-AA93-F2CC-4EFAEE62D9B2}"/>
              </a:ext>
            </a:extLst>
          </p:cNvPr>
          <p:cNvSpPr txBox="1"/>
          <p:nvPr/>
        </p:nvSpPr>
        <p:spPr>
          <a:xfrm>
            <a:off x="425497" y="51639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A1CA3B-91D2-AAB9-6DB6-CEFBBFE50F67}"/>
              </a:ext>
            </a:extLst>
          </p:cNvPr>
          <p:cNvSpPr txBox="1"/>
          <p:nvPr/>
        </p:nvSpPr>
        <p:spPr>
          <a:xfrm>
            <a:off x="1505497" y="51639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67A4AC-0E52-6575-E8EF-E92AF98F08E4}"/>
              </a:ext>
            </a:extLst>
          </p:cNvPr>
          <p:cNvSpPr txBox="1"/>
          <p:nvPr/>
        </p:nvSpPr>
        <p:spPr>
          <a:xfrm>
            <a:off x="2844883" y="51639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1696C2-3FF0-AD49-4BA6-FE20C198AFAB}"/>
              </a:ext>
            </a:extLst>
          </p:cNvPr>
          <p:cNvSpPr txBox="1"/>
          <p:nvPr/>
        </p:nvSpPr>
        <p:spPr>
          <a:xfrm>
            <a:off x="4865223" y="51639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969605-695A-C6AA-6FDD-83AD1DD87C00}"/>
              </a:ext>
            </a:extLst>
          </p:cNvPr>
          <p:cNvSpPr txBox="1"/>
          <p:nvPr/>
        </p:nvSpPr>
        <p:spPr>
          <a:xfrm>
            <a:off x="7222545" y="51639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6211E3-BCBE-41A4-83F3-27E7B1ADF587}"/>
              </a:ext>
            </a:extLst>
          </p:cNvPr>
          <p:cNvSpPr txBox="1"/>
          <p:nvPr/>
        </p:nvSpPr>
        <p:spPr>
          <a:xfrm>
            <a:off x="9523804" y="51639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CC7DEB-FCCB-E058-00DD-B3537CB772FD}"/>
              </a:ext>
            </a:extLst>
          </p:cNvPr>
          <p:cNvSpPr txBox="1"/>
          <p:nvPr/>
        </p:nvSpPr>
        <p:spPr>
          <a:xfrm>
            <a:off x="10715659" y="51639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DDC017-3B3D-A7BB-DB14-BE0653BB75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2200" y="395039"/>
            <a:ext cx="32258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75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7A401-4C16-84D5-A7D5-2B639847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Strategy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D5F456-8707-60C2-754D-436DA62337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Objective</a:t>
                </a:r>
                <a:r>
                  <a:rPr lang="en-US" dirty="0"/>
                  <a:t>: End-to-End Latency</a:t>
                </a:r>
              </a:p>
              <a:p>
                <a:endParaRPr lang="en-US" b="1" dirty="0"/>
              </a:p>
              <a:p>
                <a:r>
                  <a:rPr lang="en-US" dirty="0"/>
                  <a:t>All workloads have “optimization priority” as</a:t>
                </a:r>
              </a:p>
              <a:p>
                <a:pPr marL="0" indent="0" algn="ctr">
                  <a:buNone/>
                </a:pPr>
                <a:r>
                  <a:rPr lang="en-US" dirty="0"/>
                  <a:t>FLOPs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weight (user-defined,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by default)</a:t>
                </a:r>
              </a:p>
              <a:p>
                <a:endParaRPr lang="en-US" dirty="0"/>
              </a:p>
              <a:p>
                <a:r>
                  <a:rPr lang="en-US" dirty="0"/>
                  <a:t>Consequently, workloads with higher FLOPs will be given more attention compared with smaller ones.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D5F456-8707-60C2-754D-436DA62337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85E31-E7E7-FFF5-02D0-5879E16CC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583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8E321-C929-4E7D-BCFC-B942725AB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RTX 3090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[1]</a:t>
            </a:r>
            <a:r>
              <a:rPr lang="en-US" dirty="0"/>
              <a:t> Preliminary Results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8F47EC-3DF4-23C1-9393-674A4375D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800" dirty="0"/>
              <a:t>Micro-Kernel-based Cost Model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65BCF1-5E75-371A-9188-A2FEAD1A4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800" dirty="0"/>
              <a:t>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70FBB-F154-AA66-ABB9-8998BD35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3485060-FDBB-1500-2130-1A1FCFE16A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2289" y="2505075"/>
            <a:ext cx="4912784" cy="36845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72D1F0-8A56-D641-F3B8-F2D06582FC53}"/>
              </a:ext>
            </a:extLst>
          </p:cNvPr>
          <p:cNvSpPr txBox="1"/>
          <p:nvPr/>
        </p:nvSpPr>
        <p:spPr>
          <a:xfrm>
            <a:off x="4152015" y="4752027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11D8E3-A452-F6E4-44A0-C659BFD0BC72}"/>
              </a:ext>
            </a:extLst>
          </p:cNvPr>
          <p:cNvSpPr txBox="1"/>
          <p:nvPr/>
        </p:nvSpPr>
        <p:spPr>
          <a:xfrm>
            <a:off x="962289" y="6189663"/>
            <a:ext cx="5505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geforce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/graphics-cards/30-series/rtx-3090-3090ti/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L. Zheng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Ansor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OSDI 2020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94EC37-0677-601C-A46D-D2813DD82A0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3051572"/>
            <a:ext cx="5183188" cy="25915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87D3E0-1566-A68F-965B-94732079B97A}"/>
                  </a:ext>
                </a:extLst>
              </p:cNvPr>
              <p:cNvSpPr txBox="1"/>
              <p:nvPr/>
            </p:nvSpPr>
            <p:spPr>
              <a:xfrm>
                <a:off x="5692507" y="5643166"/>
                <a:ext cx="614257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Up to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𝟓𝟐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/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𝟐𝟔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 better than Ansor/Vendor</a:t>
                </a:r>
                <a:br>
                  <a:rPr lang="en-US" sz="2400" dirty="0"/>
                </a:b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𝟏𝟔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/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 on average). 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87D3E0-1566-A68F-965B-94732079B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507" y="5643166"/>
                <a:ext cx="6142579" cy="830997"/>
              </a:xfrm>
              <a:prstGeom prst="rect">
                <a:avLst/>
              </a:prstGeom>
              <a:blipFill>
                <a:blip r:embed="rId4"/>
                <a:stretch>
                  <a:fillRect l="-1033" t="-4545" r="-1033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3E85FE9-F8EF-29AB-A7E0-215B05806504}"/>
              </a:ext>
            </a:extLst>
          </p:cNvPr>
          <p:cNvSpPr/>
          <p:nvPr/>
        </p:nvSpPr>
        <p:spPr>
          <a:xfrm>
            <a:off x="9730224" y="3261116"/>
            <a:ext cx="437620" cy="1231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sz="800" b="1" dirty="0">
                <a:solidFill>
                  <a:schemeClr val="tx1"/>
                </a:solidFill>
                <a:latin typeface="Snell Roundhand Black" panose="02000603080000090004" pitchFamily="2" charset="77"/>
              </a:rPr>
              <a:t>DietCode</a:t>
            </a: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81332BE1-FB88-12C0-182D-CD4AD0C242F3}"/>
              </a:ext>
            </a:extLst>
          </p:cNvPr>
          <p:cNvSpPr/>
          <p:nvPr/>
        </p:nvSpPr>
        <p:spPr>
          <a:xfrm rot="16200000">
            <a:off x="5554192" y="4130153"/>
            <a:ext cx="963773" cy="43443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33849985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8E321-C929-4E7D-BCFC-B942725AB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Conv2D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E3D98-3144-418B-5C3F-0D67E487F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NCHW is usually implemented using the Winograd algorithm, which is in essence batched matrix multiplies.</a:t>
            </a:r>
          </a:p>
          <a:p>
            <a:r>
              <a:rPr lang="en-US" dirty="0"/>
              <a:t>NHWC: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70FBB-F154-AA66-ABB9-8998BD35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269C5E-2B17-E7D3-C873-513C0CC86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880" y="3091867"/>
            <a:ext cx="8944947" cy="33543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F7F3DB-6FDE-38F5-F5E3-81BF3FDE2E26}"/>
              </a:ext>
            </a:extLst>
          </p:cNvPr>
          <p:cNvSpPr/>
          <p:nvPr/>
        </p:nvSpPr>
        <p:spPr>
          <a:xfrm>
            <a:off x="6826930" y="3358356"/>
            <a:ext cx="601127" cy="169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latin typeface="Snell Roundhand Black" panose="02000603080000090004" pitchFamily="2" charset="77"/>
              </a:rPr>
              <a:t>DietCode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2EDC99-AAFF-4F02-6D1E-0E183AFB5C17}"/>
                  </a:ext>
                </a:extLst>
              </p:cNvPr>
              <p:cNvSpPr txBox="1"/>
              <p:nvPr/>
            </p:nvSpPr>
            <p:spPr>
              <a:xfrm>
                <a:off x="950665" y="6232967"/>
                <a:ext cx="98896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Up to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/</a:t>
                </a:r>
                <a14:m>
                  <m:oMath xmlns:m="http://schemas.openxmlformats.org/officeDocument/2006/math">
                    <m:r>
                      <a:rPr lang="en-US" sz="2400" b="1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2400" b="1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b="1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𝟎𝟏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 better than Ansor/Vendor (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𝟎𝟐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/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𝟖𝟎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 on average). 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2EDC99-AAFF-4F02-6D1E-0E183AFB5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665" y="6232967"/>
                <a:ext cx="9889633" cy="461665"/>
              </a:xfrm>
              <a:prstGeom prst="rect">
                <a:avLst/>
              </a:prstGeom>
              <a:blipFill>
                <a:blip r:embed="rId3"/>
                <a:stretch>
                  <a:fillRect t="-7895" r="-2179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Arrow 11">
            <a:extLst>
              <a:ext uri="{FF2B5EF4-FFF2-40B4-BE49-F238E27FC236}">
                <a16:creationId xmlns:a16="http://schemas.microsoft.com/office/drawing/2014/main" id="{60E0E87E-6092-308A-AB74-944B253ED7AE}"/>
              </a:ext>
            </a:extLst>
          </p:cNvPr>
          <p:cNvSpPr/>
          <p:nvPr/>
        </p:nvSpPr>
        <p:spPr>
          <a:xfrm rot="16200000">
            <a:off x="468779" y="4551828"/>
            <a:ext cx="963773" cy="43443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1216054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C27A0-5E3C-60BD-6BEC-88261DB34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vs. Nimble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18834-DAAD-3538-302B-BB72C9B83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Focuses on the </a:t>
            </a:r>
            <a:r>
              <a:rPr lang="en-US" b="1" dirty="0"/>
              <a:t>runtime system</a:t>
            </a:r>
            <a:r>
              <a:rPr lang="en-US" dirty="0"/>
              <a:t> for dynamic-shape workloads, with one section (i.e., Section 3.5) discussing about the code generation.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6C638-6EAB-9FC4-ABDE-AF4E79DA5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00D1B-8D52-E2CD-8C72-EDA82B917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663" y="2626568"/>
            <a:ext cx="8111411" cy="3041779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EC3E0C05-2FA5-AD9A-B6BA-5A0CC9A3E954}"/>
              </a:ext>
            </a:extLst>
          </p:cNvPr>
          <p:cNvSpPr/>
          <p:nvPr/>
        </p:nvSpPr>
        <p:spPr>
          <a:xfrm rot="16200000">
            <a:off x="462562" y="3930241"/>
            <a:ext cx="963773" cy="43443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9A56F0-BE9C-8816-37D6-537CE177E9AE}"/>
              </a:ext>
            </a:extLst>
          </p:cNvPr>
          <p:cNvSpPr txBox="1"/>
          <p:nvPr/>
        </p:nvSpPr>
        <p:spPr>
          <a:xfrm>
            <a:off x="2168591" y="5483681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Nimble cannot cover all shapes efficiently.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F67681-CD40-481A-8A97-60800C784635}"/>
              </a:ext>
            </a:extLst>
          </p:cNvPr>
          <p:cNvSpPr txBox="1"/>
          <p:nvPr/>
        </p:nvSpPr>
        <p:spPr>
          <a:xfrm>
            <a:off x="1446245" y="6344816"/>
            <a:ext cx="3157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H. Shen, J.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Roesch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Nimble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MLSys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7D7975-66DD-C602-E22C-54A7ADA210C0}"/>
              </a:ext>
            </a:extLst>
          </p:cNvPr>
          <p:cNvSpPr txBox="1"/>
          <p:nvPr/>
        </p:nvSpPr>
        <p:spPr>
          <a:xfrm>
            <a:off x="3257551" y="63565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6969340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87B5DE-814C-2608-B110-96C9C290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Padding vs. Loop Partitioning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43CC05-DC71-1470-A9A5-77B5E0312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Common:</a:t>
            </a:r>
          </a:p>
          <a:p>
            <a:pPr lvl="1"/>
            <a:r>
              <a:rPr lang="en-US" dirty="0"/>
              <a:t>Key Observation: Out-of-boundary checks in the </a:t>
            </a:r>
            <a:r>
              <a:rPr lang="en-US" b="1" u="sng" dirty="0"/>
              <a:t>compute</a:t>
            </a:r>
            <a:r>
              <a:rPr lang="en-US" dirty="0"/>
              <a:t> stage are what negatively affect performance the most.</a:t>
            </a:r>
          </a:p>
          <a:p>
            <a:pPr lvl="1"/>
            <a:r>
              <a:rPr lang="en-US" dirty="0"/>
              <a:t>Performance difference is usually less than 5%.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68F99-099F-D913-0C4B-EDE5D682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2108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87B5DE-814C-2608-B110-96C9C290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Padding vs. Loop Partitioning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B04B45-C175-A7BC-DAAA-B98D2E71C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800" dirty="0"/>
              <a:t>Local Padding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43CC05-DC71-1470-A9A5-77B5E0312D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Key Idea: Pads tensors by the size of the local workspace when loading from the off-chip device memory.</a:t>
            </a:r>
          </a:p>
          <a:p>
            <a:pPr>
              <a:buNone/>
            </a:pP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) Redundant computations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D09F9E-1DEA-2936-A4DB-CDFBEE71B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2800" dirty="0"/>
              <a:t>Loop Partitioning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27BD6B1-11C1-D8D2-39BD-469AFEF6BD0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Key Idea: Partition the regions that have predicates and regions that do not.</a:t>
            </a:r>
          </a:p>
          <a:p>
            <a:pPr>
              <a:buNone/>
            </a:pP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) Cannot remove overheads in some pathological cases.</a:t>
            </a:r>
          </a:p>
          <a:p>
            <a:pPr>
              <a:buNone/>
            </a:pP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/>
              <a:t>) Cannot support compute </a:t>
            </a:r>
            <a:r>
              <a:rPr lang="en-US" dirty="0" err="1"/>
              <a:t>intrinsics</a:t>
            </a:r>
            <a:r>
              <a:rPr lang="en-US" dirty="0"/>
              <a:t> such as the tensor core operations.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68F99-099F-D913-0C4B-EDE5D682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0654C-4B52-5547-9F97-17D3F96CBADF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12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8F9C49-0752-0695-EA6A-7B66A2273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449" y="1688417"/>
            <a:ext cx="6045200" cy="2768600"/>
          </a:xfrm>
          <a:prstGeom prst="rect">
            <a:avLst/>
          </a:prstGeom>
        </p:spPr>
      </p:pic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62BB1D23-22E5-F66E-7224-CCA3FE047E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832BF-2F2C-1CDB-34C2-8910FD3D5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Background: </a:t>
            </a:r>
            <a:r>
              <a:rPr lang="en-US" dirty="0"/>
              <a:t>Vendor Libraries</a:t>
            </a:r>
            <a:endParaRPr lang="en-US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9E4C1F-B725-B84F-E61C-DBCE6D2E6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57" t="25685" r="12313" b="46836"/>
          <a:stretch/>
        </p:blipFill>
        <p:spPr>
          <a:xfrm>
            <a:off x="3006506" y="1681163"/>
            <a:ext cx="824347" cy="14835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F05E271-54C2-B7F9-AB2F-220CD026B311}"/>
              </a:ext>
            </a:extLst>
          </p:cNvPr>
          <p:cNvSpPr txBox="1"/>
          <p:nvPr/>
        </p:nvSpPr>
        <p:spPr>
          <a:xfrm>
            <a:off x="2268203" y="3168699"/>
            <a:ext cx="2300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Operator</a:t>
            </a:r>
            <a:br>
              <a:rPr lang="en-US" sz="2400" dirty="0"/>
            </a:br>
            <a:r>
              <a:rPr lang="en-US" sz="2400" dirty="0"/>
              <a:t>(Matrix Multiply)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7B8035C3-3FD1-7107-5546-F5498E1E5BB1}"/>
              </a:ext>
            </a:extLst>
          </p:cNvPr>
          <p:cNvSpPr/>
          <p:nvPr/>
        </p:nvSpPr>
        <p:spPr>
          <a:xfrm>
            <a:off x="4208329" y="2124678"/>
            <a:ext cx="1823720" cy="7569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Invoke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4C16AF5-59B5-327F-1C5D-B0EB82780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682" y="5168900"/>
            <a:ext cx="6045200" cy="16891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8750780-1394-DB8D-0B65-0BCC5E6ACED8}"/>
              </a:ext>
            </a:extLst>
          </p:cNvPr>
          <p:cNvSpPr txBox="1"/>
          <p:nvPr/>
        </p:nvSpPr>
        <p:spPr>
          <a:xfrm>
            <a:off x="6519709" y="4652515"/>
            <a:ext cx="1598179" cy="510778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Dispatcher</a:t>
            </a:r>
          </a:p>
        </p:txBody>
      </p:sp>
      <p:sp>
        <p:nvSpPr>
          <p:cNvPr id="57" name="Folded Corner 56">
            <a:extLst>
              <a:ext uri="{FF2B5EF4-FFF2-40B4-BE49-F238E27FC236}">
                <a16:creationId xmlns:a16="http://schemas.microsoft.com/office/drawing/2014/main" id="{D3E04D07-FF2C-1B83-2D99-ED5CEADAD533}"/>
              </a:ext>
            </a:extLst>
          </p:cNvPr>
          <p:cNvSpPr/>
          <p:nvPr/>
        </p:nvSpPr>
        <p:spPr>
          <a:xfrm>
            <a:off x="9368122" y="4146007"/>
            <a:ext cx="2051423" cy="716673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pic>
        <p:nvPicPr>
          <p:cNvPr id="60" name="Picture 4" descr="The Dot-Dot-Dot | Automation Panda">
            <a:extLst>
              <a:ext uri="{FF2B5EF4-FFF2-40B4-BE49-F238E27FC236}">
                <a16:creationId xmlns:a16="http://schemas.microsoft.com/office/drawing/2014/main" id="{A03AF667-94B2-D951-0939-40AA6232B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006" y="4247587"/>
            <a:ext cx="598035" cy="15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Folded Corner 57">
            <a:extLst>
              <a:ext uri="{FF2B5EF4-FFF2-40B4-BE49-F238E27FC236}">
                <a16:creationId xmlns:a16="http://schemas.microsoft.com/office/drawing/2014/main" id="{A78B23A7-5470-784A-EF97-08D6E1937589}"/>
              </a:ext>
            </a:extLst>
          </p:cNvPr>
          <p:cNvSpPr/>
          <p:nvPr/>
        </p:nvSpPr>
        <p:spPr>
          <a:xfrm>
            <a:off x="9093802" y="4468961"/>
            <a:ext cx="2051423" cy="716673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Built-in Kernel 2</a:t>
            </a:r>
          </a:p>
        </p:txBody>
      </p:sp>
      <p:sp>
        <p:nvSpPr>
          <p:cNvPr id="59" name="Folded Corner 58">
            <a:extLst>
              <a:ext uri="{FF2B5EF4-FFF2-40B4-BE49-F238E27FC236}">
                <a16:creationId xmlns:a16="http://schemas.microsoft.com/office/drawing/2014/main" id="{90968F72-E793-7FD4-D78F-EEE60C4558A0}"/>
              </a:ext>
            </a:extLst>
          </p:cNvPr>
          <p:cNvSpPr/>
          <p:nvPr/>
        </p:nvSpPr>
        <p:spPr>
          <a:xfrm>
            <a:off x="8819482" y="4789001"/>
            <a:ext cx="2051423" cy="716673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Built-in Kernel 1</a:t>
            </a:r>
          </a:p>
        </p:txBody>
      </p:sp>
      <p:sp>
        <p:nvSpPr>
          <p:cNvPr id="1025" name="Slide Number Placeholder 4">
            <a:extLst>
              <a:ext uri="{FF2B5EF4-FFF2-40B4-BE49-F238E27FC236}">
                <a16:creationId xmlns:a16="http://schemas.microsoft.com/office/drawing/2014/main" id="{1C2BED16-4E9F-219A-7E7A-068F2536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94229D-9C72-2F71-FBEB-0C646F9A78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61" descr="Right pointing backhand index">
            <a:extLst>
              <a:ext uri="{FF2B5EF4-FFF2-40B4-BE49-F238E27FC236}">
                <a16:creationId xmlns:a16="http://schemas.microsoft.com/office/drawing/2014/main" id="{571674C8-B7FC-CD3C-1963-8E013DB8D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36587" y="4468954"/>
            <a:ext cx="573251" cy="573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8CE07F-B2F6-713D-59B0-C56846BF3AAD}"/>
              </a:ext>
            </a:extLst>
          </p:cNvPr>
          <p:cNvSpPr txBox="1"/>
          <p:nvPr/>
        </p:nvSpPr>
        <p:spPr>
          <a:xfrm>
            <a:off x="838200" y="6215746"/>
            <a:ext cx="517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developer.nvidia.com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cublas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developer.nvidia.com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cudnn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-us/data-center/tesla-t4/</a:t>
            </a:r>
          </a:p>
        </p:txBody>
      </p:sp>
    </p:spTree>
    <p:extLst>
      <p:ext uri="{BB962C8B-B14F-4D97-AF65-F5344CB8AC3E}">
        <p14:creationId xmlns:p14="http://schemas.microsoft.com/office/powerpoint/2010/main" val="1302575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78442C-8483-9BBF-8806-DFCF4770A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449" y="1688417"/>
            <a:ext cx="6045200" cy="2768600"/>
          </a:xfrm>
          <a:prstGeom prst="rect">
            <a:avLst/>
          </a:prstGeom>
        </p:spPr>
      </p:pic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62BB1D23-22E5-F66E-7224-CCA3FE047E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832BF-2F2C-1CDB-34C2-8910FD3D5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Background: </a:t>
            </a:r>
            <a:r>
              <a:rPr lang="en-US" dirty="0"/>
              <a:t>Vendor Libraries</a:t>
            </a:r>
            <a:endParaRPr lang="en-US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9E4C1F-B725-B84F-E61C-DBCE6D2E6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57" t="25685" r="12313" b="46836"/>
          <a:stretch/>
        </p:blipFill>
        <p:spPr>
          <a:xfrm>
            <a:off x="3006506" y="1681163"/>
            <a:ext cx="824347" cy="14835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F05E271-54C2-B7F9-AB2F-220CD026B311}"/>
              </a:ext>
            </a:extLst>
          </p:cNvPr>
          <p:cNvSpPr txBox="1"/>
          <p:nvPr/>
        </p:nvSpPr>
        <p:spPr>
          <a:xfrm>
            <a:off x="2268203" y="3168699"/>
            <a:ext cx="2300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Operator</a:t>
            </a:r>
            <a:br>
              <a:rPr lang="en-US" sz="2400" dirty="0"/>
            </a:br>
            <a:r>
              <a:rPr lang="en-US" sz="2400" dirty="0"/>
              <a:t>(Matrix Multiply)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7B8035C3-3FD1-7107-5546-F5498E1E5BB1}"/>
              </a:ext>
            </a:extLst>
          </p:cNvPr>
          <p:cNvSpPr/>
          <p:nvPr/>
        </p:nvSpPr>
        <p:spPr>
          <a:xfrm>
            <a:off x="4208329" y="2124678"/>
            <a:ext cx="1823720" cy="7569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Invoke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4C16AF5-59B5-327F-1C5D-B0EB82780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682" y="5168900"/>
            <a:ext cx="6045200" cy="16891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8750780-1394-DB8D-0B65-0BCC5E6ACED8}"/>
              </a:ext>
            </a:extLst>
          </p:cNvPr>
          <p:cNvSpPr txBox="1"/>
          <p:nvPr/>
        </p:nvSpPr>
        <p:spPr>
          <a:xfrm>
            <a:off x="6519709" y="4652515"/>
            <a:ext cx="1598179" cy="510778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Dispatcher</a:t>
            </a:r>
          </a:p>
        </p:txBody>
      </p:sp>
      <p:sp>
        <p:nvSpPr>
          <p:cNvPr id="57" name="Folded Corner 56">
            <a:extLst>
              <a:ext uri="{FF2B5EF4-FFF2-40B4-BE49-F238E27FC236}">
                <a16:creationId xmlns:a16="http://schemas.microsoft.com/office/drawing/2014/main" id="{D3E04D07-FF2C-1B83-2D99-ED5CEADAD533}"/>
              </a:ext>
            </a:extLst>
          </p:cNvPr>
          <p:cNvSpPr/>
          <p:nvPr/>
        </p:nvSpPr>
        <p:spPr>
          <a:xfrm>
            <a:off x="9368122" y="4145996"/>
            <a:ext cx="2051423" cy="716673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pic>
        <p:nvPicPr>
          <p:cNvPr id="60" name="Picture 4" descr="The Dot-Dot-Dot | Automation Panda">
            <a:extLst>
              <a:ext uri="{FF2B5EF4-FFF2-40B4-BE49-F238E27FC236}">
                <a16:creationId xmlns:a16="http://schemas.microsoft.com/office/drawing/2014/main" id="{A03AF667-94B2-D951-0939-40AA6232B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006" y="4247576"/>
            <a:ext cx="598035" cy="15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Folded Corner 57">
            <a:extLst>
              <a:ext uri="{FF2B5EF4-FFF2-40B4-BE49-F238E27FC236}">
                <a16:creationId xmlns:a16="http://schemas.microsoft.com/office/drawing/2014/main" id="{A78B23A7-5470-784A-EF97-08D6E1937589}"/>
              </a:ext>
            </a:extLst>
          </p:cNvPr>
          <p:cNvSpPr/>
          <p:nvPr/>
        </p:nvSpPr>
        <p:spPr>
          <a:xfrm>
            <a:off x="9093802" y="4271732"/>
            <a:ext cx="2051423" cy="716673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Built-in Kernel 2</a:t>
            </a:r>
          </a:p>
        </p:txBody>
      </p:sp>
      <p:sp>
        <p:nvSpPr>
          <p:cNvPr id="59" name="Folded Corner 58">
            <a:extLst>
              <a:ext uri="{FF2B5EF4-FFF2-40B4-BE49-F238E27FC236}">
                <a16:creationId xmlns:a16="http://schemas.microsoft.com/office/drawing/2014/main" id="{90968F72-E793-7FD4-D78F-EEE60C4558A0}"/>
              </a:ext>
            </a:extLst>
          </p:cNvPr>
          <p:cNvSpPr/>
          <p:nvPr/>
        </p:nvSpPr>
        <p:spPr>
          <a:xfrm>
            <a:off x="8819482" y="4788990"/>
            <a:ext cx="2051423" cy="716673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Built-in Kernel 1</a:t>
            </a:r>
          </a:p>
        </p:txBody>
      </p:sp>
      <p:sp>
        <p:nvSpPr>
          <p:cNvPr id="63" name="Down Arrow 62">
            <a:extLst>
              <a:ext uri="{FF2B5EF4-FFF2-40B4-BE49-F238E27FC236}">
                <a16:creationId xmlns:a16="http://schemas.microsoft.com/office/drawing/2014/main" id="{94F991D7-C669-86A9-F5DA-DB48876031E4}"/>
              </a:ext>
            </a:extLst>
          </p:cNvPr>
          <p:cNvSpPr/>
          <p:nvPr/>
        </p:nvSpPr>
        <p:spPr>
          <a:xfrm>
            <a:off x="10839825" y="5458084"/>
            <a:ext cx="364565" cy="373656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Slide Number Placeholder 4">
            <a:extLst>
              <a:ext uri="{FF2B5EF4-FFF2-40B4-BE49-F238E27FC236}">
                <a16:creationId xmlns:a16="http://schemas.microsoft.com/office/drawing/2014/main" id="{1C2BED16-4E9F-219A-7E7A-068F2536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E0137-136E-81CE-E511-052CF6E76A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61" descr="Right pointing backhand index">
            <a:extLst>
              <a:ext uri="{FF2B5EF4-FFF2-40B4-BE49-F238E27FC236}">
                <a16:creationId xmlns:a16="http://schemas.microsoft.com/office/drawing/2014/main" id="{1FFE79F5-E541-FBDC-DF98-949C8B80E6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36587" y="4468954"/>
            <a:ext cx="573251" cy="57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FF0017-CF51-3E06-DEE2-0E383D4B3159}"/>
              </a:ext>
            </a:extLst>
          </p:cNvPr>
          <p:cNvSpPr txBox="1"/>
          <p:nvPr/>
        </p:nvSpPr>
        <p:spPr>
          <a:xfrm>
            <a:off x="838200" y="6215746"/>
            <a:ext cx="517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developer.nvidia.com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cublas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developer.nvidia.com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cudnn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-us/data-center/tesla-t4/</a:t>
            </a:r>
          </a:p>
        </p:txBody>
      </p:sp>
    </p:spTree>
    <p:extLst>
      <p:ext uri="{BB962C8B-B14F-4D97-AF65-F5344CB8AC3E}">
        <p14:creationId xmlns:p14="http://schemas.microsoft.com/office/powerpoint/2010/main" val="4168134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B71233-1770-6ED0-A6AA-5034586E7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449" y="1688417"/>
            <a:ext cx="6045200" cy="2768600"/>
          </a:xfrm>
          <a:prstGeom prst="rect">
            <a:avLst/>
          </a:prstGeom>
        </p:spPr>
      </p:pic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62BB1D23-22E5-F66E-7224-CCA3FE047E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832BF-2F2C-1CDB-34C2-8910FD3D5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Background: </a:t>
            </a:r>
            <a:r>
              <a:rPr lang="en-US" dirty="0"/>
              <a:t>Vendor Libraries</a:t>
            </a:r>
            <a:endParaRPr lang="en-US" b="1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4C16AF5-59B5-327F-1C5D-B0EB82780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682" y="5168900"/>
            <a:ext cx="6045200" cy="16891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6F070F3-615B-FDCF-31A1-4D280582EECB}"/>
              </a:ext>
            </a:extLst>
          </p:cNvPr>
          <p:cNvSpPr txBox="1"/>
          <p:nvPr/>
        </p:nvSpPr>
        <p:spPr>
          <a:xfrm>
            <a:off x="838200" y="4907904"/>
            <a:ext cx="51771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developer.nvidia.com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cublas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developer.nvidia.com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cudnn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www.nvidia.com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-us/data-center/tesla-t4/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 T. Chen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TVM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OSDI 2018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[5] N.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Vasilache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Tensor Comprehensions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TACO 2019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[6] L. Zheng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Ansor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OSDI 2020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[7] F. Yu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Towards Latency-aware DNN Optimization with GPU Runtime Analysis and Tail Effect Elimination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arXiv 2020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[8] S. Feng, B. Hou et al.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TensorIR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arXiv 2022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[9] 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tvm.apache.org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/2018/03/23/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nmt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-transformer-optimize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8750780-1394-DB8D-0B65-0BCC5E6ACED8}"/>
              </a:ext>
            </a:extLst>
          </p:cNvPr>
          <p:cNvSpPr txBox="1"/>
          <p:nvPr/>
        </p:nvSpPr>
        <p:spPr>
          <a:xfrm>
            <a:off x="6519709" y="4652515"/>
            <a:ext cx="1598179" cy="510778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Dispatcher</a:t>
            </a:r>
          </a:p>
        </p:txBody>
      </p:sp>
      <p:sp>
        <p:nvSpPr>
          <p:cNvPr id="57" name="Folded Corner 56">
            <a:extLst>
              <a:ext uri="{FF2B5EF4-FFF2-40B4-BE49-F238E27FC236}">
                <a16:creationId xmlns:a16="http://schemas.microsoft.com/office/drawing/2014/main" id="{D3E04D07-FF2C-1B83-2D99-ED5CEADAD533}"/>
              </a:ext>
            </a:extLst>
          </p:cNvPr>
          <p:cNvSpPr/>
          <p:nvPr/>
        </p:nvSpPr>
        <p:spPr>
          <a:xfrm>
            <a:off x="9368122" y="4146011"/>
            <a:ext cx="2051423" cy="716673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pic>
        <p:nvPicPr>
          <p:cNvPr id="60" name="Picture 4" descr="The Dot-Dot-Dot | Automation Panda">
            <a:extLst>
              <a:ext uri="{FF2B5EF4-FFF2-40B4-BE49-F238E27FC236}">
                <a16:creationId xmlns:a16="http://schemas.microsoft.com/office/drawing/2014/main" id="{A03AF667-94B2-D951-0939-40AA6232B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006" y="4247591"/>
            <a:ext cx="598035" cy="15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Folded Corner 57">
            <a:extLst>
              <a:ext uri="{FF2B5EF4-FFF2-40B4-BE49-F238E27FC236}">
                <a16:creationId xmlns:a16="http://schemas.microsoft.com/office/drawing/2014/main" id="{A78B23A7-5470-784A-EF97-08D6E1937589}"/>
              </a:ext>
            </a:extLst>
          </p:cNvPr>
          <p:cNvSpPr/>
          <p:nvPr/>
        </p:nvSpPr>
        <p:spPr>
          <a:xfrm>
            <a:off x="9093802" y="4468965"/>
            <a:ext cx="2051423" cy="716673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Built-in Kernel 2</a:t>
            </a:r>
          </a:p>
        </p:txBody>
      </p:sp>
      <p:sp>
        <p:nvSpPr>
          <p:cNvPr id="59" name="Folded Corner 58">
            <a:extLst>
              <a:ext uri="{FF2B5EF4-FFF2-40B4-BE49-F238E27FC236}">
                <a16:creationId xmlns:a16="http://schemas.microsoft.com/office/drawing/2014/main" id="{90968F72-E793-7FD4-D78F-EEE60C4558A0}"/>
              </a:ext>
            </a:extLst>
          </p:cNvPr>
          <p:cNvSpPr/>
          <p:nvPr/>
        </p:nvSpPr>
        <p:spPr>
          <a:xfrm>
            <a:off x="8819482" y="4789005"/>
            <a:ext cx="2051423" cy="716673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Built-in Kernel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4E707-6076-815D-581C-4DAA30B434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Performance of built-in kernels can be </a:t>
            </a:r>
            <a:r>
              <a:rPr lang="en-US" b="1" dirty="0">
                <a:solidFill>
                  <a:srgbClr val="FF0000"/>
                </a:solidFill>
              </a:rPr>
              <a:t>suboptimal</a:t>
            </a:r>
            <a:r>
              <a:rPr lang="en-US" dirty="0"/>
              <a:t> on the given shapes or hardware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[4, 5, 6, 7, 8, 9, …]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pPr lvl="1">
              <a:buClr>
                <a:schemeClr val="tx1"/>
              </a:buClr>
            </a:pPr>
            <a:r>
              <a:rPr lang="en-US" b="1" dirty="0">
                <a:solidFill>
                  <a:srgbClr val="FF0000"/>
                </a:solidFill>
              </a:rPr>
              <a:t>Huge </a:t>
            </a:r>
            <a:r>
              <a:rPr lang="en-US" dirty="0"/>
              <a:t>engineering efforts and expertise required to tune for specific use cases.</a:t>
            </a:r>
            <a:endParaRPr lang="en-US" dirty="0">
              <a:cs typeface="Calibri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A883341-9F03-C23D-5140-92A5A0E3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3374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AC6659-6D04-4169-BABB-288C443ED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625" y="4355388"/>
            <a:ext cx="2095500" cy="749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56EF1-4819-4AD5-63F4-D049FD9D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Auto-Scheduler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B82AB-1551-B1D2-F3D5-957B418E0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Objective</a:t>
            </a:r>
            <a:r>
              <a:rPr lang="en-US" dirty="0"/>
              <a:t>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06F1-6AD7-477E-BB59-5E1C270B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6A6C58-4DB1-6E69-AE32-D0DF133BE5C7}"/>
              </a:ext>
            </a:extLst>
          </p:cNvPr>
          <p:cNvSpPr txBox="1"/>
          <p:nvPr/>
        </p:nvSpPr>
        <p:spPr>
          <a:xfrm>
            <a:off x="838200" y="6027003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A. Adams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Halide Auto-Scheduler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SIGGRAPH 2019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N.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Vasilache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Tensor Comprehensions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TACO 2019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[3] L. Zheng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Ansor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OSDI 2020</a:t>
            </a:r>
          </a:p>
          <a:p>
            <a:pPr marL="182880" indent="-182880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[4] S. Feng, B. Hou et al.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TensorIR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arXiv 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690F5E-99AC-520E-F220-37C4A3EDD1D3}"/>
              </a:ext>
            </a:extLst>
          </p:cNvPr>
          <p:cNvSpPr txBox="1"/>
          <p:nvPr/>
        </p:nvSpPr>
        <p:spPr>
          <a:xfrm>
            <a:off x="4238782" y="1791035"/>
            <a:ext cx="1080959" cy="40862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Operator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816C49-981F-4065-80AF-90D18BECB054}"/>
              </a:ext>
            </a:extLst>
          </p:cNvPr>
          <p:cNvSpPr txBox="1"/>
          <p:nvPr/>
        </p:nvSpPr>
        <p:spPr>
          <a:xfrm>
            <a:off x="5817829" y="1791035"/>
            <a:ext cx="1952052" cy="408623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Shape Description</a:t>
            </a:r>
          </a:p>
        </p:txBody>
      </p:sp>
      <p:pic>
        <p:nvPicPr>
          <p:cNvPr id="25" name="Picture 18" descr="Programmer icon PNG and SVG Vector Free Download">
            <a:extLst>
              <a:ext uri="{FF2B5EF4-FFF2-40B4-BE49-F238E27FC236}">
                <a16:creationId xmlns:a16="http://schemas.microsoft.com/office/drawing/2014/main" id="{432BC56D-5ECD-AFA0-2988-FB372ABC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05" y="1451591"/>
            <a:ext cx="623389" cy="74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58B2EF-9803-5583-ADFF-61E3497A1A8E}"/>
              </a:ext>
            </a:extLst>
          </p:cNvPr>
          <p:cNvCxnSpPr/>
          <p:nvPr/>
        </p:nvCxnSpPr>
        <p:spPr>
          <a:xfrm>
            <a:off x="3076451" y="2384611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6519066-9498-0F7F-78A9-C05DC36DD0A6}"/>
              </a:ext>
            </a:extLst>
          </p:cNvPr>
          <p:cNvSpPr txBox="1"/>
          <p:nvPr/>
        </p:nvSpPr>
        <p:spPr>
          <a:xfrm>
            <a:off x="8996224" y="1764513"/>
            <a:ext cx="1347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Frontend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D628F3-515B-796A-C69D-052818DA634E}"/>
              </a:ext>
            </a:extLst>
          </p:cNvPr>
          <p:cNvSpPr txBox="1"/>
          <p:nvPr/>
        </p:nvSpPr>
        <p:spPr>
          <a:xfrm>
            <a:off x="8179270" y="2517006"/>
            <a:ext cx="2164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Auto-Scheduler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898153-D599-5F15-143F-E85346512B9A}"/>
              </a:ext>
            </a:extLst>
          </p:cNvPr>
          <p:cNvCxnSpPr/>
          <p:nvPr/>
        </p:nvCxnSpPr>
        <p:spPr>
          <a:xfrm>
            <a:off x="3076449" y="5289642"/>
            <a:ext cx="7147859" cy="0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34395D7-B03A-BD4E-FE62-06DF0E90F249}"/>
              </a:ext>
            </a:extLst>
          </p:cNvPr>
          <p:cNvSpPr txBox="1"/>
          <p:nvPr/>
        </p:nvSpPr>
        <p:spPr>
          <a:xfrm>
            <a:off x="8903378" y="5422036"/>
            <a:ext cx="1440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Hardware</a:t>
            </a: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26D2BB4D-DA5F-BFAB-95BB-873D64372F20}"/>
              </a:ext>
            </a:extLst>
          </p:cNvPr>
          <p:cNvSpPr/>
          <p:nvPr/>
        </p:nvSpPr>
        <p:spPr>
          <a:xfrm>
            <a:off x="6465106" y="2846294"/>
            <a:ext cx="370541" cy="116541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F8184E-CF77-D7A3-A7F1-A1498FFE174A}"/>
              </a:ext>
            </a:extLst>
          </p:cNvPr>
          <p:cNvSpPr txBox="1"/>
          <p:nvPr/>
        </p:nvSpPr>
        <p:spPr>
          <a:xfrm>
            <a:off x="5450175" y="3244333"/>
            <a:ext cx="24004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Automatically Generate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DCDE86-51D9-ACD9-9BDF-DE29DC75245B}"/>
              </a:ext>
            </a:extLst>
          </p:cNvPr>
          <p:cNvSpPr txBox="1"/>
          <p:nvPr/>
        </p:nvSpPr>
        <p:spPr>
          <a:xfrm>
            <a:off x="7363359" y="686602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[1, 2, 3, 4]</a:t>
            </a:r>
          </a:p>
        </p:txBody>
      </p:sp>
    </p:spTree>
    <p:extLst>
      <p:ext uri="{BB962C8B-B14F-4D97-AF65-F5344CB8AC3E}">
        <p14:creationId xmlns:p14="http://schemas.microsoft.com/office/powerpoint/2010/main" val="6439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9" grpId="0"/>
      <p:bldP spid="30" grpId="0"/>
      <p:bldP spid="35" grpId="0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941ADD4-3841-2848-8677-4C4B4658392F}">
  <we:reference id="e22f1a2d-2826-4e63-97f6-33b99c0ae228" version="2.0.0.0" store="EXCatalog" storeType="EXCatalog"/>
  <we:alternateReferences>
    <we:reference id="WA104379370" version="2.0.0.0" store="en-CA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10833</TotalTime>
  <Words>3939</Words>
  <Application>Microsoft Macintosh PowerPoint</Application>
  <PresentationFormat>Widescreen</PresentationFormat>
  <Paragraphs>748</Paragraphs>
  <Slides>58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Impact</vt:lpstr>
      <vt:lpstr>SNELL ROUNDHAND BLACK</vt:lpstr>
      <vt:lpstr>SNELL ROUNDHAND BLACK</vt:lpstr>
      <vt:lpstr>Office Theme</vt:lpstr>
      <vt:lpstr>DietCode: Automatic Code Generation for Dynamic Tensor Programs</vt:lpstr>
      <vt:lpstr>Executive Summary</vt:lpstr>
      <vt:lpstr>Background: ML Framework Stack</vt:lpstr>
      <vt:lpstr>Background: ML Framework Stack</vt:lpstr>
      <vt:lpstr>Background: Vendor Libraries</vt:lpstr>
      <vt:lpstr>Background: Vendor Libraries</vt:lpstr>
      <vt:lpstr>Background: Vendor Libraries</vt:lpstr>
      <vt:lpstr>Background: Vendor Libraries</vt:lpstr>
      <vt:lpstr>Background: Auto-Scheduler</vt:lpstr>
      <vt:lpstr>Background: Auto-Scheduler</vt:lpstr>
      <vt:lpstr>Background: Auto-Scheduler</vt:lpstr>
      <vt:lpstr>Background: Auto-Scheduler</vt:lpstr>
      <vt:lpstr>Background: Auto-Scheduler</vt:lpstr>
      <vt:lpstr>1. Shape-Dependent Search Space</vt:lpstr>
      <vt:lpstr>1. Shape-Dependent Search Space</vt:lpstr>
      <vt:lpstr>1. Shape-Dependent Search Space</vt:lpstr>
      <vt:lpstr>2. Complete Program Cost Model</vt:lpstr>
      <vt:lpstr>Challenges from Dynamic-Shape Workloads</vt:lpstr>
      <vt:lpstr>Challenges from Dynamic-Shape Workloads</vt:lpstr>
      <vt:lpstr>Challenges from Dynamic-Shape Workloads</vt:lpstr>
      <vt:lpstr>Challenges from Dynamic-Shape Workloads</vt:lpstr>
      <vt:lpstr>Challenge #1. Humongous Search Space</vt:lpstr>
      <vt:lpstr>Challenge #1. Humongous Search Space</vt:lpstr>
      <vt:lpstr>Challenge #1. Humongous Search Space</vt:lpstr>
      <vt:lpstr>Key Idea #1. Shape-Generic Search Space</vt:lpstr>
      <vt:lpstr>Challenge #2. Inaccurate Performance Prediction</vt:lpstr>
      <vt:lpstr>Challenge #2. Inaccurate Performance Prediction</vt:lpstr>
      <vt:lpstr>Key Idea #2. Micro-Kernel-based Cost Model</vt:lpstr>
      <vt:lpstr>Key Idea #2. Micro-Kernel-based Cost Model</vt:lpstr>
      <vt:lpstr>Key Idea #2. Micro-Kernel-based Cost Model</vt:lpstr>
      <vt:lpstr>Key Idea #2. Micro-Kernel-based Cost Model</vt:lpstr>
      <vt:lpstr>DietCode System Overview</vt:lpstr>
      <vt:lpstr>Evaluation</vt:lpstr>
      <vt:lpstr>Evaluation</vt:lpstr>
      <vt:lpstr>Evaluation</vt:lpstr>
      <vt:lpstr>Evaluation</vt:lpstr>
      <vt:lpstr>Evaluation</vt:lpstr>
      <vt:lpstr>Compilation Time vs. Ansor</vt:lpstr>
      <vt:lpstr>Compilation Time</vt:lpstr>
      <vt:lpstr>Compilation Time vs. Ansor</vt:lpstr>
      <vt:lpstr>Compilation Time vs. Ansor</vt:lpstr>
      <vt:lpstr>Compilation Time vs. Ansor</vt:lpstr>
      <vt:lpstr>Latency vs. Vendor/Ansor</vt:lpstr>
      <vt:lpstr>Latency vs. Vendor/Ansor</vt:lpstr>
      <vt:lpstr>Latency vs. Vendor/Ansor</vt:lpstr>
      <vt:lpstr>Latency vs. Vendor/Ansor</vt:lpstr>
      <vt:lpstr>Latency vs. Vendor/Ansor</vt:lpstr>
      <vt:lpstr>Latency vs. Vendor/Ansor</vt:lpstr>
      <vt:lpstr>Future Directions</vt:lpstr>
      <vt:lpstr>Future Directions</vt:lpstr>
      <vt:lpstr>Conclusion</vt:lpstr>
      <vt:lpstr>DietCode: Automatic Code Generation for Dynamic Tensor Programs</vt:lpstr>
      <vt:lpstr>Optimization Strategy</vt:lpstr>
      <vt:lpstr>NVIDIA RTX 3090[1] Preliminary Results</vt:lpstr>
      <vt:lpstr>Conv2D</vt:lpstr>
      <vt:lpstr>vs. Nimble</vt:lpstr>
      <vt:lpstr>Local Padding vs. Loop Partitioning</vt:lpstr>
      <vt:lpstr>Local Padding vs. Loop Partitioning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DietCode: Automatic Code Generation for Dynamic Tensor Programs</dc:title>
  <dc:creator>Bojian Zheng</dc:creator>
  <cp:lastModifiedBy>Bojian Zheng</cp:lastModifiedBy>
  <cp:revision>40</cp:revision>
  <cp:lastPrinted>2022-08-26T05:11:00Z</cp:lastPrinted>
  <dcterms:created xsi:type="dcterms:W3CDTF">2022-08-20T20:18:42Z</dcterms:created>
  <dcterms:modified xsi:type="dcterms:W3CDTF">2022-08-30T16:48:56Z</dcterms:modified>
</cp:coreProperties>
</file>