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8"/>
  </p:notesMasterIdLst>
  <p:sldIdLst>
    <p:sldId id="256" r:id="rId2"/>
    <p:sldId id="29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5143500" type="screen16x9"/>
  <p:notesSz cx="6858000" cy="9144000"/>
  <p:embeddedFontLst>
    <p:embeddedFont>
      <p:font typeface="Calibri" panose="020F0502020204030204" pitchFamily="34" charset="0"/>
      <p:regular r:id="rId39"/>
      <p:bold r:id="rId40"/>
      <p:italic r:id="rId41"/>
      <p:boldItalic r:id="rId42"/>
    </p:embeddedFont>
    <p:embeddedFont>
      <p:font typeface="Consolas" panose="020B0609020204030204" pitchFamily="49" charset="0"/>
      <p:regular r:id="rId43"/>
      <p:bold r:id="rId44"/>
      <p:italic r:id="rId45"/>
      <p:boldItalic r:id="rId46"/>
    </p:embeddedFont>
    <p:embeddedFont>
      <p:font typeface="Raleway" panose="020B0604020202020204" charset="0"/>
      <p:regular r:id="rId47"/>
      <p:bold r:id="rId48"/>
      <p:italic r:id="rId49"/>
      <p:boldItalic r:id="rId50"/>
    </p:embeddedFont>
    <p:embeddedFont>
      <p:font typeface="Roboto" panose="020B0604020202020204" charset="0"/>
      <p:regular r:id="rId51"/>
      <p:bold r:id="rId52"/>
      <p:italic r:id="rId53"/>
      <p:boldItalic r:id="rId54"/>
    </p:embeddedFont>
    <p:embeddedFont>
      <p:font typeface="Source Sans Pro" panose="020B0503030403020204" pitchFamily="34" charset="0"/>
      <p:regular r:id="rId55"/>
      <p:bold r:id="rId56"/>
      <p:italic r:id="rId57"/>
      <p:boldItalic r:id="rId58"/>
    </p:embeddedFont>
    <p:embeddedFont>
      <p:font typeface="Ubuntu" panose="020B060402020202020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03" autoAdjust="0"/>
  </p:normalViewPr>
  <p:slideViewPr>
    <p:cSldViewPr snapToGrid="0">
      <p:cViewPr varScale="1">
        <p:scale>
          <a:sx n="79" d="100"/>
          <a:sy n="79" d="100"/>
        </p:scale>
        <p:origin x="114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61" Type="http://schemas.openxmlformats.org/officeDocument/2006/relationships/font" Target="fonts/font2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hackingarticles.in/beginner-guide-sql-injection-boolean-based-part-2/"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qlinjection.net/time-based/"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owasp.org/www-community/attacks/Blind_SQL_Injection"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hydrasky.com/network-security/error-based-sql-injection-attack/"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security.stackexchange.com/questions/92137/can-anybody-explain-error-based-sql-injection-attacks"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portswigger.net/web-security/sql-injection/union-attack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hydrasky.com/network-security/sql-injection-exploit-technique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mperva.com/learn/application-security/sql-injection-sqli/"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acunetix.com/websitesecurity/sql-injection2/" TargetMode="External"/><Relationship Id="rId4" Type="http://schemas.openxmlformats.org/officeDocument/2006/relationships/hyperlink" Target="https://pentest-tools.com/blog/sql-injection-attacks/#blind-sqli"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dcab9d7b6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7dcab9d7b6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e6202235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e620223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Need to explain what some important options do</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dcab9d7b6_0_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dcab9d7b6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7e74ae3e3f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7e74ae3e3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dcab9d7b6_0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dcab9d7b6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dirty="0"/>
              <a:t>Determine info about </a:t>
            </a:r>
            <a:r>
              <a:rPr lang="en-GB" dirty="0" err="1"/>
              <a:t>db</a:t>
            </a:r>
            <a:r>
              <a:rPr lang="en-GB" dirty="0"/>
              <a:t> by checking if certain queries are true or false</a:t>
            </a:r>
            <a:endParaRPr dirty="0"/>
          </a:p>
          <a:p>
            <a:pPr marL="457200" lvl="0" indent="-298450" algn="l" rtl="0">
              <a:spcBef>
                <a:spcPts val="0"/>
              </a:spcBef>
              <a:spcAft>
                <a:spcPts val="0"/>
              </a:spcAft>
              <a:buSzPts val="1100"/>
              <a:buChar char="-"/>
            </a:pPr>
            <a:r>
              <a:rPr lang="en-GB" dirty="0"/>
              <a:t>Have a true query and a false query and ensure that the results are different</a:t>
            </a:r>
            <a:endParaRPr dirty="0"/>
          </a:p>
          <a:p>
            <a:pPr marL="457200" lvl="0" indent="-298450" algn="l" rtl="0">
              <a:spcBef>
                <a:spcPts val="0"/>
              </a:spcBef>
              <a:spcAft>
                <a:spcPts val="0"/>
              </a:spcAft>
              <a:buSzPts val="1100"/>
              <a:buChar char="-"/>
            </a:pPr>
            <a:r>
              <a:rPr lang="en-GB" dirty="0"/>
              <a:t>http://localhost:81/sqli/Less-8/?id=1' AND (ascii(</a:t>
            </a:r>
            <a:r>
              <a:rPr lang="en-GB" dirty="0" err="1"/>
              <a:t>substr</a:t>
            </a:r>
            <a:r>
              <a:rPr lang="en-GB" dirty="0"/>
              <a:t>((select </a:t>
            </a:r>
            <a:r>
              <a:rPr lang="en-GB" dirty="0" err="1"/>
              <a:t>table_name</a:t>
            </a:r>
            <a:r>
              <a:rPr lang="en-GB" dirty="0"/>
              <a:t> from </a:t>
            </a:r>
            <a:r>
              <a:rPr lang="en-GB" dirty="0" err="1"/>
              <a:t>information_schema.tables</a:t>
            </a:r>
            <a:r>
              <a:rPr lang="en-GB" dirty="0"/>
              <a:t> where </a:t>
            </a:r>
            <a:r>
              <a:rPr lang="en-GB" dirty="0" err="1"/>
              <a:t>table_schema</a:t>
            </a:r>
            <a:r>
              <a:rPr lang="en-GB" dirty="0"/>
              <a:t>=database() limit 3,1) ,1,1))) = 117 --+</a:t>
            </a:r>
            <a:endParaRPr dirty="0"/>
          </a:p>
          <a:p>
            <a:pPr marL="457200" lvl="0" indent="-298450" algn="l" rtl="0">
              <a:spcBef>
                <a:spcPts val="0"/>
              </a:spcBef>
              <a:spcAft>
                <a:spcPts val="0"/>
              </a:spcAft>
              <a:buSzPts val="1100"/>
              <a:buChar char="-"/>
            </a:pPr>
            <a:r>
              <a:rPr lang="en-GB" u="sng" dirty="0">
                <a:solidFill>
                  <a:schemeClr val="hlink"/>
                </a:solidFill>
                <a:hlinkClick r:id="rId3"/>
              </a:rPr>
              <a:t>https://www.hackingarticles.in/beginner-guide-sql-injection-boolean-based-part-2/</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7e6bda4943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7e6bda494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7e6bda4943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7e6bda4943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2"/>
              </a:buClr>
              <a:buSzPts val="1100"/>
              <a:buChar char="-"/>
            </a:pPr>
            <a:r>
              <a:rPr lang="en-GB">
                <a:solidFill>
                  <a:schemeClr val="dk2"/>
                </a:solidFill>
              </a:rPr>
              <a:t>Mysql server has an information schema view that contains table and column information, you can check if the first character is ‘a’, ‘b’, etc and determine the table name (why not get name directly, because you need true vs false)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dcab9d7b6_0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dcab9d7b6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a:solidFill>
                  <a:schemeClr val="hlink"/>
                </a:solidFill>
                <a:hlinkClick r:id="rId3"/>
              </a:rPr>
              <a:t>https://www.sqlinjection.net/time-based/</a:t>
            </a:r>
            <a:endParaRPr/>
          </a:p>
          <a:p>
            <a:pPr marL="0" lvl="0" indent="0" algn="l" rtl="0">
              <a:spcBef>
                <a:spcPts val="0"/>
              </a:spcBef>
              <a:spcAft>
                <a:spcPts val="0"/>
              </a:spcAft>
              <a:buNone/>
            </a:pPr>
            <a:r>
              <a:rPr lang="en-GB" u="sng">
                <a:solidFill>
                  <a:schemeClr val="hlink"/>
                </a:solidFill>
                <a:hlinkClick r:id="rId4"/>
              </a:rPr>
              <a:t>https://owasp.org/www-community/attacks/Blind_SQL_Injection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dcab9d7b6_0_2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dcab9d7b6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dirty="0">
                <a:solidFill>
                  <a:schemeClr val="hlink"/>
                </a:solidFill>
                <a:hlinkClick r:id="rId3"/>
              </a:rPr>
              <a:t>https://hydrasky.com/network-security/error-based-sql-injection-attack/</a:t>
            </a:r>
            <a:endParaRPr dirty="0"/>
          </a:p>
          <a:p>
            <a:pPr marL="0" lvl="0" indent="0" algn="l" rtl="0">
              <a:lnSpc>
                <a:spcPct val="115000"/>
              </a:lnSpc>
              <a:spcBef>
                <a:spcPts val="0"/>
              </a:spcBef>
              <a:spcAft>
                <a:spcPts val="0"/>
              </a:spcAft>
              <a:buNone/>
            </a:pPr>
            <a:r>
              <a:rPr lang="en-GB" sz="1000" dirty="0" err="1">
                <a:solidFill>
                  <a:srgbClr val="242729"/>
                </a:solidFill>
                <a:highlight>
                  <a:srgbClr val="FFFFFF"/>
                </a:highlight>
                <a:latin typeface="Consolas"/>
                <a:ea typeface="Consolas"/>
                <a:cs typeface="Consolas"/>
                <a:sym typeface="Consolas"/>
              </a:rPr>
              <a:t>concat</a:t>
            </a:r>
            <a:r>
              <a:rPr lang="en-GB" sz="1000" dirty="0">
                <a:solidFill>
                  <a:srgbClr val="242729"/>
                </a:solidFill>
                <a:highlight>
                  <a:srgbClr val="FFFFFF"/>
                </a:highlight>
                <a:latin typeface="Consolas"/>
                <a:ea typeface="Consolas"/>
                <a:cs typeface="Consolas"/>
                <a:sym typeface="Consolas"/>
              </a:rPr>
              <a:t>(</a:t>
            </a:r>
            <a:r>
              <a:rPr lang="en-GB" sz="1000" dirty="0" err="1">
                <a:solidFill>
                  <a:srgbClr val="242729"/>
                </a:solidFill>
                <a:highlight>
                  <a:srgbClr val="FFFFFF"/>
                </a:highlight>
                <a:latin typeface="Consolas"/>
                <a:ea typeface="Consolas"/>
                <a:cs typeface="Consolas"/>
                <a:sym typeface="Consolas"/>
              </a:rPr>
              <a:t>DESIRED_DATA,floor</a:t>
            </a:r>
            <a:r>
              <a:rPr lang="en-GB" sz="1000" dirty="0">
                <a:solidFill>
                  <a:srgbClr val="242729"/>
                </a:solidFill>
                <a:highlight>
                  <a:srgbClr val="FFFFFF"/>
                </a:highlight>
                <a:latin typeface="Consolas"/>
                <a:ea typeface="Consolas"/>
                <a:cs typeface="Consolas"/>
                <a:sym typeface="Consolas"/>
              </a:rPr>
              <a:t>(rand()*2))</a:t>
            </a:r>
            <a:r>
              <a:rPr lang="en-GB" sz="1150" dirty="0">
                <a:solidFill>
                  <a:srgbClr val="242729"/>
                </a:solidFill>
                <a:highlight>
                  <a:srgbClr val="FFFFFF"/>
                </a:highlight>
              </a:rPr>
              <a:t> gives one random number between 0 and 1 for every row of output. </a:t>
            </a:r>
            <a:r>
              <a:rPr lang="en-GB" sz="1000" dirty="0">
                <a:solidFill>
                  <a:srgbClr val="242729"/>
                </a:solidFill>
                <a:highlight>
                  <a:srgbClr val="FFFFFF"/>
                </a:highlight>
                <a:latin typeface="Consolas"/>
                <a:ea typeface="Consolas"/>
                <a:cs typeface="Consolas"/>
                <a:sym typeface="Consolas"/>
              </a:rPr>
              <a:t>group by</a:t>
            </a:r>
            <a:r>
              <a:rPr lang="en-GB" sz="1150" dirty="0">
                <a:solidFill>
                  <a:srgbClr val="242729"/>
                </a:solidFill>
                <a:highlight>
                  <a:srgbClr val="FFFFFF"/>
                </a:highlight>
              </a:rPr>
              <a:t> will fail, because the </a:t>
            </a:r>
            <a:r>
              <a:rPr lang="en-GB" sz="1000" dirty="0" err="1">
                <a:solidFill>
                  <a:srgbClr val="242729"/>
                </a:solidFill>
                <a:highlight>
                  <a:srgbClr val="FFFFFF"/>
                </a:highlight>
                <a:latin typeface="Consolas"/>
                <a:ea typeface="Consolas"/>
                <a:cs typeface="Consolas"/>
                <a:sym typeface="Consolas"/>
              </a:rPr>
              <a:t>group_key</a:t>
            </a:r>
            <a:r>
              <a:rPr lang="en-GB" sz="1150" dirty="0">
                <a:solidFill>
                  <a:srgbClr val="242729"/>
                </a:solidFill>
                <a:highlight>
                  <a:srgbClr val="FFFFFF"/>
                </a:highlight>
              </a:rPr>
              <a:t> which was expected to be unique (it's the ID of the temporary result table) will be duplicate, and cause the database to err. Now, </a:t>
            </a:r>
            <a:r>
              <a:rPr lang="en-GB" sz="1150" dirty="0" err="1">
                <a:solidFill>
                  <a:srgbClr val="242729"/>
                </a:solidFill>
                <a:highlight>
                  <a:srgbClr val="FFFFFF"/>
                </a:highlight>
              </a:rPr>
              <a:t>Mysql</a:t>
            </a:r>
            <a:r>
              <a:rPr lang="en-GB" sz="1150" dirty="0">
                <a:solidFill>
                  <a:srgbClr val="242729"/>
                </a:solidFill>
                <a:highlight>
                  <a:srgbClr val="FFFFFF"/>
                </a:highlight>
              </a:rPr>
              <a:t> likes to tell you what exactly is the </a:t>
            </a:r>
            <a:r>
              <a:rPr lang="en-GB" sz="1150" b="1" dirty="0">
                <a:solidFill>
                  <a:srgbClr val="242729"/>
                </a:solidFill>
                <a:highlight>
                  <a:srgbClr val="FFFFFF"/>
                </a:highlight>
              </a:rPr>
              <a:t>duplicate</a:t>
            </a:r>
            <a:r>
              <a:rPr lang="en-GB" sz="1150" dirty="0">
                <a:solidFill>
                  <a:srgbClr val="242729"/>
                </a:solidFill>
                <a:highlight>
                  <a:srgbClr val="FFFFFF"/>
                </a:highlight>
              </a:rPr>
              <a:t> value in that query, so it shows you the duplicate key, which will be the </a:t>
            </a:r>
            <a:r>
              <a:rPr lang="en-GB" sz="1000" dirty="0">
                <a:solidFill>
                  <a:srgbClr val="242729"/>
                </a:solidFill>
                <a:highlight>
                  <a:srgbClr val="FFFFFF"/>
                </a:highlight>
                <a:latin typeface="Consolas"/>
                <a:ea typeface="Consolas"/>
                <a:cs typeface="Consolas"/>
                <a:sym typeface="Consolas"/>
              </a:rPr>
              <a:t>DESIRED_DATA</a:t>
            </a:r>
            <a:r>
              <a:rPr lang="en-GB" sz="1150" dirty="0">
                <a:solidFill>
                  <a:srgbClr val="242729"/>
                </a:solidFill>
                <a:highlight>
                  <a:srgbClr val="FFFFFF"/>
                </a:highlight>
              </a:rPr>
              <a:t> concatenated by 1 or 0</a:t>
            </a:r>
            <a:endParaRPr sz="1150" dirty="0">
              <a:solidFill>
                <a:srgbClr val="242729"/>
              </a:solidFill>
              <a:highlight>
                <a:srgbClr val="FFFFFF"/>
              </a:highlight>
            </a:endParaRPr>
          </a:p>
          <a:p>
            <a:pPr marL="0" lvl="0" indent="0" algn="l" rtl="0">
              <a:lnSpc>
                <a:spcPct val="115000"/>
              </a:lnSpc>
              <a:spcBef>
                <a:spcPts val="1100"/>
              </a:spcBef>
              <a:spcAft>
                <a:spcPts val="0"/>
              </a:spcAft>
              <a:buNone/>
            </a:pPr>
            <a:endParaRPr sz="1150" dirty="0">
              <a:solidFill>
                <a:srgbClr val="242729"/>
              </a:solidFill>
              <a:highlight>
                <a:srgbClr val="FFFFFF"/>
              </a:highlight>
            </a:endParaRPr>
          </a:p>
          <a:p>
            <a:pPr marL="0" lvl="0" indent="0" algn="l" rtl="0">
              <a:lnSpc>
                <a:spcPct val="115000"/>
              </a:lnSpc>
              <a:spcBef>
                <a:spcPts val="1100"/>
              </a:spcBef>
              <a:spcAft>
                <a:spcPts val="0"/>
              </a:spcAft>
              <a:buNone/>
            </a:pPr>
            <a:r>
              <a:rPr lang="en-GB" sz="1200" dirty="0">
                <a:solidFill>
                  <a:srgbClr val="24292E"/>
                </a:solidFill>
                <a:highlight>
                  <a:srgbClr val="FFFFFF"/>
                </a:highlight>
              </a:rPr>
              <a:t>parses the HTTP response headers and body in search of DBMS error messages containing the injected pre-defined chain of characters and the subquery statement output within. This technique works only when the web application has been configured to disclose back-end database management system error messages</a:t>
            </a:r>
            <a:endParaRPr sz="1150" dirty="0">
              <a:solidFill>
                <a:srgbClr val="242729"/>
              </a:solidFill>
              <a:highlight>
                <a:srgbClr val="FFFFFF"/>
              </a:highlight>
            </a:endParaRPr>
          </a:p>
          <a:p>
            <a:pPr marL="0" lvl="0" indent="0" algn="l" rtl="0">
              <a:lnSpc>
                <a:spcPct val="115000"/>
              </a:lnSpc>
              <a:spcBef>
                <a:spcPts val="1100"/>
              </a:spcBef>
              <a:spcAft>
                <a:spcPts val="1100"/>
              </a:spcAft>
              <a:buNone/>
            </a:pPr>
            <a:r>
              <a:rPr lang="en-GB" u="sng" dirty="0">
                <a:solidFill>
                  <a:schemeClr val="hlink"/>
                </a:solidFill>
                <a:hlinkClick r:id="rId4"/>
              </a:rPr>
              <a:t>https://security.stackexchange.com/questions/92137/can-anybody-explain-error-based-sql-injection-attacks</a:t>
            </a:r>
            <a:endParaRPr sz="1150" dirty="0">
              <a:solidFill>
                <a:srgbClr val="242729"/>
              </a:solidFill>
              <a:highlight>
                <a:srgbClr val="FFFFFF"/>
              </a:highligh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e6bda4943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7e6bda494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7dcab9d7b6_0_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7dcab9d7b6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Entry field: when you ask users for input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7e6bda4943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7e6bda494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2"/>
              </a:buClr>
              <a:buSzPts val="1200"/>
              <a:buFont typeface="Source Sans Pro"/>
              <a:buChar char="-"/>
            </a:pPr>
            <a:r>
              <a:rPr lang="en-GB" sz="1200" dirty="0">
                <a:solidFill>
                  <a:schemeClr val="dk2"/>
                </a:solidFill>
                <a:latin typeface="Source Sans Pro"/>
                <a:ea typeface="Source Sans Pro"/>
                <a:cs typeface="Source Sans Pro"/>
                <a:sym typeface="Source Sans Pro"/>
              </a:rPr>
              <a:t>Information schema contains info about the </a:t>
            </a:r>
            <a:r>
              <a:rPr lang="en-GB" sz="1200" dirty="0" err="1">
                <a:solidFill>
                  <a:schemeClr val="dk2"/>
                </a:solidFill>
                <a:latin typeface="Source Sans Pro"/>
                <a:ea typeface="Source Sans Pro"/>
                <a:cs typeface="Source Sans Pro"/>
                <a:sym typeface="Source Sans Pro"/>
              </a:rPr>
              <a:t>db</a:t>
            </a:r>
            <a:r>
              <a:rPr lang="en-GB" sz="1200" dirty="0">
                <a:solidFill>
                  <a:schemeClr val="dk2"/>
                </a:solidFill>
                <a:latin typeface="Source Sans Pro"/>
                <a:ea typeface="Source Sans Pro"/>
                <a:cs typeface="Source Sans Pro"/>
                <a:sym typeface="Source Sans Pro"/>
              </a:rPr>
              <a:t> tables</a:t>
            </a:r>
            <a:endParaRPr sz="1200" dirty="0">
              <a:solidFill>
                <a:schemeClr val="dk2"/>
              </a:solidFill>
              <a:latin typeface="Source Sans Pro"/>
              <a:ea typeface="Source Sans Pro"/>
              <a:cs typeface="Source Sans Pro"/>
              <a:sym typeface="Source Sans Pro"/>
            </a:endParaRPr>
          </a:p>
          <a:p>
            <a:pPr marL="457200" lvl="0" indent="-304800" algn="l" rtl="0">
              <a:lnSpc>
                <a:spcPct val="115000"/>
              </a:lnSpc>
              <a:spcBef>
                <a:spcPts val="0"/>
              </a:spcBef>
              <a:spcAft>
                <a:spcPts val="0"/>
              </a:spcAft>
              <a:buClr>
                <a:schemeClr val="dk2"/>
              </a:buClr>
              <a:buSzPts val="1200"/>
              <a:buFont typeface="Source Sans Pro"/>
              <a:buChar char="-"/>
            </a:pPr>
            <a:r>
              <a:rPr lang="en-GB" sz="1200" dirty="0" err="1">
                <a:solidFill>
                  <a:schemeClr val="dk2"/>
                </a:solidFill>
                <a:latin typeface="Source Sans Pro"/>
                <a:ea typeface="Source Sans Pro"/>
                <a:cs typeface="Source Sans Pro"/>
                <a:sym typeface="Source Sans Pro"/>
              </a:rPr>
              <a:t>concat</a:t>
            </a:r>
            <a:r>
              <a:rPr lang="en-GB" sz="1200" dirty="0">
                <a:solidFill>
                  <a:schemeClr val="dk2"/>
                </a:solidFill>
                <a:latin typeface="Source Sans Pro"/>
                <a:ea typeface="Source Sans Pro"/>
                <a:cs typeface="Source Sans Pro"/>
                <a:sym typeface="Source Sans Pro"/>
              </a:rPr>
              <a:t>(</a:t>
            </a:r>
            <a:r>
              <a:rPr lang="en-GB" sz="1200" dirty="0" err="1">
                <a:solidFill>
                  <a:schemeClr val="dk2"/>
                </a:solidFill>
                <a:latin typeface="Source Sans Pro"/>
                <a:ea typeface="Source Sans Pro"/>
                <a:cs typeface="Source Sans Pro"/>
                <a:sym typeface="Source Sans Pro"/>
              </a:rPr>
              <a:t>DESIRED_DATA,floor</a:t>
            </a:r>
            <a:r>
              <a:rPr lang="en-GB" sz="1200" dirty="0">
                <a:solidFill>
                  <a:schemeClr val="dk2"/>
                </a:solidFill>
                <a:latin typeface="Source Sans Pro"/>
                <a:ea typeface="Source Sans Pro"/>
                <a:cs typeface="Source Sans Pro"/>
                <a:sym typeface="Source Sans Pro"/>
              </a:rPr>
              <a:t>(rand()*2)) gives one random number between 0 and 1 for every row of output. </a:t>
            </a:r>
            <a:endParaRPr sz="1200" dirty="0">
              <a:solidFill>
                <a:schemeClr val="dk2"/>
              </a:solidFill>
              <a:latin typeface="Source Sans Pro"/>
              <a:ea typeface="Source Sans Pro"/>
              <a:cs typeface="Source Sans Pro"/>
              <a:sym typeface="Source Sans Pro"/>
            </a:endParaRPr>
          </a:p>
          <a:p>
            <a:pPr marL="457200" lvl="0" indent="-304800" algn="l" rtl="0">
              <a:lnSpc>
                <a:spcPct val="115000"/>
              </a:lnSpc>
              <a:spcBef>
                <a:spcPts val="0"/>
              </a:spcBef>
              <a:spcAft>
                <a:spcPts val="0"/>
              </a:spcAft>
              <a:buClr>
                <a:schemeClr val="dk2"/>
              </a:buClr>
              <a:buSzPts val="1200"/>
              <a:buFont typeface="Source Sans Pro"/>
              <a:buChar char="-"/>
            </a:pPr>
            <a:r>
              <a:rPr lang="en-GB" sz="1200" dirty="0">
                <a:solidFill>
                  <a:schemeClr val="dk2"/>
                </a:solidFill>
                <a:latin typeface="Source Sans Pro"/>
                <a:ea typeface="Source Sans Pro"/>
                <a:cs typeface="Source Sans Pro"/>
                <a:sym typeface="Source Sans Pro"/>
              </a:rPr>
              <a:t>group by will fail, because the </a:t>
            </a:r>
            <a:r>
              <a:rPr lang="en-GB" sz="1200" dirty="0" err="1">
                <a:solidFill>
                  <a:schemeClr val="dk2"/>
                </a:solidFill>
                <a:latin typeface="Source Sans Pro"/>
                <a:ea typeface="Source Sans Pro"/>
                <a:cs typeface="Source Sans Pro"/>
                <a:sym typeface="Source Sans Pro"/>
              </a:rPr>
              <a:t>group_key</a:t>
            </a:r>
            <a:r>
              <a:rPr lang="en-GB" sz="1200" dirty="0">
                <a:solidFill>
                  <a:schemeClr val="dk2"/>
                </a:solidFill>
                <a:latin typeface="Source Sans Pro"/>
                <a:ea typeface="Source Sans Pro"/>
                <a:cs typeface="Source Sans Pro"/>
                <a:sym typeface="Source Sans Pro"/>
              </a:rPr>
              <a:t> which was expected to be unique will be duplicate, and cause the database to err. </a:t>
            </a:r>
            <a:endParaRPr sz="1200" dirty="0">
              <a:solidFill>
                <a:schemeClr val="dk2"/>
              </a:solidFill>
              <a:latin typeface="Source Sans Pro"/>
              <a:ea typeface="Source Sans Pro"/>
              <a:cs typeface="Source Sans Pro"/>
              <a:sym typeface="Source Sans Pro"/>
            </a:endParaRPr>
          </a:p>
          <a:p>
            <a:pPr marL="457200" lvl="0" indent="-304800" algn="l" rtl="0">
              <a:lnSpc>
                <a:spcPct val="115000"/>
              </a:lnSpc>
              <a:spcBef>
                <a:spcPts val="0"/>
              </a:spcBef>
              <a:spcAft>
                <a:spcPts val="0"/>
              </a:spcAft>
              <a:buClr>
                <a:schemeClr val="dk2"/>
              </a:buClr>
              <a:buSzPts val="1200"/>
              <a:buFont typeface="Source Sans Pro"/>
              <a:buChar char="-"/>
            </a:pPr>
            <a:r>
              <a:rPr lang="en-GB" sz="1200" dirty="0" err="1">
                <a:solidFill>
                  <a:schemeClr val="dk2"/>
                </a:solidFill>
                <a:latin typeface="Source Sans Pro"/>
                <a:ea typeface="Source Sans Pro"/>
                <a:cs typeface="Source Sans Pro"/>
                <a:sym typeface="Source Sans Pro"/>
              </a:rPr>
              <a:t>Mysql</a:t>
            </a:r>
            <a:r>
              <a:rPr lang="en-GB" sz="1200" dirty="0">
                <a:solidFill>
                  <a:schemeClr val="dk2"/>
                </a:solidFill>
                <a:latin typeface="Source Sans Pro"/>
                <a:ea typeface="Source Sans Pro"/>
                <a:cs typeface="Source Sans Pro"/>
                <a:sym typeface="Source Sans Pro"/>
              </a:rPr>
              <a:t> likes to tell you what exactly is the duplicate value in that query</a:t>
            </a:r>
            <a:endParaRPr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7e6bda4943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7e6bda494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dcab9d7b6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dcab9d7b6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dirty="0">
                <a:solidFill>
                  <a:schemeClr val="hlink"/>
                </a:solidFill>
                <a:hlinkClick r:id="rId3"/>
              </a:rPr>
              <a:t>https://portswigger.net/web-security/sql-injection/union-attacks</a:t>
            </a:r>
            <a:endParaRPr dirty="0"/>
          </a:p>
          <a:p>
            <a:pPr marL="457200" lvl="0" indent="-298450" algn="l" rtl="0">
              <a:spcBef>
                <a:spcPts val="0"/>
              </a:spcBef>
              <a:spcAft>
                <a:spcPts val="0"/>
              </a:spcAft>
              <a:buSzPts val="1100"/>
              <a:buChar char="-"/>
            </a:pPr>
            <a:r>
              <a:rPr lang="en-GB" dirty="0"/>
              <a:t>Union allows you to combine data from two different tables into a single table </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7e6bda4943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7e6bda494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Using Null allows you to build dummy columns in your union for when they don’t match. So you want the correct number of NULLS</a:t>
            </a:r>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7e6bda4943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7e6bda494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The ‘a’ will just let you concat ‘a’ to the original query, and so you can use this to check the datatypes.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e6bda4943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e6bda494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"admin' UNION SELECT NULL,table_name,column_name,data_type,NULL FROM information_schema.columns WHERE table_name = 'accounts' --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7dcab9d7b6_0_2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7dcab9d7b6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a:solidFill>
                  <a:schemeClr val="hlink"/>
                </a:solidFill>
                <a:hlinkClick r:id="rId3"/>
              </a:rPr>
              <a:t>https://hydrasky.com/network-security/sql-injection-exploit-techniques/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7e62022358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7e6202235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 image: show that sqlmap identified vulnerable parameter username and shows types of techniques it is vulnerable to.</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7dcab9d7b6_0_2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7dcab9d7b6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7e62022358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7e6202235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e57f744d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e57f744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7e83cd759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7e83cd759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dirty="0">
                <a:solidFill>
                  <a:srgbClr val="24292E"/>
                </a:solidFill>
                <a:highlight>
                  <a:srgbClr val="FFFFFF"/>
                </a:highlight>
              </a:rPr>
              <a:t> </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7dcab9d7b6_0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7dcab9d7b6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7e9c002803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7e9c00280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e74ae3e3f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7e74ae3e3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7e9c002803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7e9c00280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7e74ae3e3f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7e74ae3e3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e74ae3e3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e74ae3e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dcd4cb773_0_2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dcd4cb773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e9c00280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7e9c0028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dcab9d7b6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dcab9d7b6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GB"/>
              <a:t>Url’s, form fields, POST/GET requests, anything you think will later be used for a db query. </a:t>
            </a:r>
            <a:endParaRPr/>
          </a:p>
          <a:p>
            <a:pPr marL="457200" lvl="0" indent="-298450" algn="l" rtl="0">
              <a:spcBef>
                <a:spcPts val="0"/>
              </a:spcBef>
              <a:spcAft>
                <a:spcPts val="0"/>
              </a:spcAft>
              <a:buSzPts val="1100"/>
              <a:buAutoNum type="arabicPeriod"/>
            </a:pPr>
            <a:r>
              <a:rPr lang="en-GB"/>
              <a:t>Use ‘ to check for possible injection, try to guess table names or table data to enumerate information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7e9c002803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7e9c00280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a:solidFill>
                  <a:schemeClr val="hlink"/>
                </a:solidFill>
                <a:hlinkClick r:id="rId3"/>
              </a:rPr>
              <a:t>https://www.imperva.com/learn/application-security/sql-injection-sqli/</a:t>
            </a:r>
            <a:endParaRPr/>
          </a:p>
          <a:p>
            <a:pPr marL="0" lvl="0" indent="0" algn="l" rtl="0">
              <a:spcBef>
                <a:spcPts val="0"/>
              </a:spcBef>
              <a:spcAft>
                <a:spcPts val="0"/>
              </a:spcAft>
              <a:buNone/>
            </a:pPr>
            <a:r>
              <a:rPr lang="en-GB" u="sng">
                <a:solidFill>
                  <a:schemeClr val="hlink"/>
                </a:solidFill>
                <a:hlinkClick r:id="rId4"/>
              </a:rPr>
              <a:t>https://pentest-tools.com/blog/sql-injection-attacks/#blind-sqli</a:t>
            </a:r>
            <a:endParaRPr/>
          </a:p>
          <a:p>
            <a:pPr marL="0" lvl="0" indent="0" algn="l" rtl="0">
              <a:spcBef>
                <a:spcPts val="0"/>
              </a:spcBef>
              <a:spcAft>
                <a:spcPts val="0"/>
              </a:spcAft>
              <a:buNone/>
            </a:pPr>
            <a:r>
              <a:rPr lang="en-GB" u="sng">
                <a:solidFill>
                  <a:schemeClr val="hlink"/>
                </a:solidFill>
                <a:hlinkClick r:id="rId5"/>
              </a:rPr>
              <a:t>https://www.acunetix.com/websitesecurity/sql-injection2/</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dcd4cb773_0_2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dcd4cb773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50">
                <a:solidFill>
                  <a:srgbClr val="3B3835"/>
                </a:solidFill>
                <a:highlight>
                  <a:srgbClr val="EEEEEE"/>
                </a:highlight>
                <a:latin typeface="Roboto"/>
                <a:ea typeface="Roboto"/>
                <a:cs typeface="Roboto"/>
                <a:sym typeface="Roboto"/>
              </a:rPr>
              <a:t>Response is changing with value changed (e.g. id=2) </a:t>
            </a:r>
            <a:endParaRPr sz="1050">
              <a:solidFill>
                <a:srgbClr val="3B3835"/>
              </a:solidFill>
              <a:highlight>
                <a:srgbClr val="EEEEEE"/>
              </a:highlight>
              <a:latin typeface="Roboto"/>
              <a:ea typeface="Roboto"/>
              <a:cs typeface="Roboto"/>
              <a:sym typeface="Roboto"/>
            </a:endParaRPr>
          </a:p>
          <a:p>
            <a:pPr marL="0" lvl="0" indent="0" algn="l" rtl="0">
              <a:spcBef>
                <a:spcPts val="0"/>
              </a:spcBef>
              <a:spcAft>
                <a:spcPts val="0"/>
              </a:spcAft>
              <a:buNone/>
            </a:pPr>
            <a:r>
              <a:rPr lang="en-GB" sz="1050">
                <a:solidFill>
                  <a:srgbClr val="3B3835"/>
                </a:solidFill>
                <a:highlight>
                  <a:srgbClr val="EEEEEE"/>
                </a:highlight>
                <a:latin typeface="Roboto"/>
                <a:ea typeface="Roboto"/>
                <a:cs typeface="Roboto"/>
                <a:sym typeface="Roboto"/>
              </a:rPr>
              <a:t>Artificial delay -&gt; will check avg response time and some that are meant to be longer and do some gaussian math on it to detect liekly hood of delay</a:t>
            </a:r>
            <a:endParaRPr sz="1050">
              <a:solidFill>
                <a:srgbClr val="3B3835"/>
              </a:solidFill>
              <a:highlight>
                <a:srgbClr val="EEEEEE"/>
              </a:highlight>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
        <p:nvSpPr>
          <p:cNvPr id="14" name="Google Shape;14;p2"/>
          <p:cNvSpPr/>
          <p:nvPr/>
        </p:nvSpPr>
        <p:spPr>
          <a:xfrm>
            <a:off x="25" y="3406800"/>
            <a:ext cx="9144000" cy="1736700"/>
          </a:xfrm>
          <a:prstGeom prst="rect">
            <a:avLst/>
          </a:prstGeom>
          <a:solidFill>
            <a:srgbClr val="576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92675" y="2651100"/>
            <a:ext cx="9236700" cy="2578200"/>
          </a:xfrm>
          <a:prstGeom prst="rect">
            <a:avLst/>
          </a:prstGeom>
          <a:solidFill>
            <a:srgbClr val="576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1" name="Google Shape;51;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Autofit/>
          </a:bodyPr>
          <a:lstStyle>
            <a:lvl1pPr marL="457200" lvl="0" indent="-355600" algn="ctr">
              <a:spcBef>
                <a:spcPts val="0"/>
              </a:spcBef>
              <a:spcAft>
                <a:spcPts val="0"/>
              </a:spcAft>
              <a:buClr>
                <a:schemeClr val="lt1"/>
              </a:buClr>
              <a:buSzPts val="2000"/>
              <a:buChar char="●"/>
              <a:defRPr>
                <a:solidFill>
                  <a:schemeClr val="lt1"/>
                </a:solidFill>
              </a:defRPr>
            </a:lvl1pPr>
            <a:lvl2pPr marL="914400" lvl="1" indent="-355600" algn="ctr">
              <a:spcBef>
                <a:spcPts val="1600"/>
              </a:spcBef>
              <a:spcAft>
                <a:spcPts val="0"/>
              </a:spcAft>
              <a:buClr>
                <a:schemeClr val="lt1"/>
              </a:buClr>
              <a:buSzPts val="2000"/>
              <a:buChar char="○"/>
              <a:defRPr>
                <a:solidFill>
                  <a:schemeClr val="lt1"/>
                </a:solidFill>
              </a:defRPr>
            </a:lvl2pPr>
            <a:lvl3pPr marL="1371600" lvl="2" indent="-355600" algn="ctr">
              <a:spcBef>
                <a:spcPts val="1600"/>
              </a:spcBef>
              <a:spcAft>
                <a:spcPts val="0"/>
              </a:spcAft>
              <a:buClr>
                <a:schemeClr val="lt1"/>
              </a:buClr>
              <a:buSzPts val="2000"/>
              <a:buChar char="■"/>
              <a:defRPr>
                <a:solidFill>
                  <a:schemeClr val="lt1"/>
                </a:solidFill>
              </a:defRPr>
            </a:lvl3pPr>
            <a:lvl4pPr marL="1828800" lvl="3" indent="-355600" algn="ctr">
              <a:spcBef>
                <a:spcPts val="1600"/>
              </a:spcBef>
              <a:spcAft>
                <a:spcPts val="0"/>
              </a:spcAft>
              <a:buClr>
                <a:schemeClr val="lt1"/>
              </a:buClr>
              <a:buSzPts val="2000"/>
              <a:buChar char="●"/>
              <a:defRPr>
                <a:solidFill>
                  <a:schemeClr val="lt1"/>
                </a:solidFill>
              </a:defRPr>
            </a:lvl4pPr>
            <a:lvl5pPr marL="2286000" lvl="4" indent="-355600" algn="ctr">
              <a:spcBef>
                <a:spcPts val="1600"/>
              </a:spcBef>
              <a:spcAft>
                <a:spcPts val="0"/>
              </a:spcAft>
              <a:buClr>
                <a:schemeClr val="lt1"/>
              </a:buClr>
              <a:buSzPts val="2000"/>
              <a:buChar char="○"/>
              <a:defRPr>
                <a:solidFill>
                  <a:schemeClr val="lt1"/>
                </a:solidFill>
              </a:defRPr>
            </a:lvl5pPr>
            <a:lvl6pPr marL="2743200" lvl="5" indent="-355600" algn="ctr">
              <a:spcBef>
                <a:spcPts val="1600"/>
              </a:spcBef>
              <a:spcAft>
                <a:spcPts val="0"/>
              </a:spcAft>
              <a:buClr>
                <a:schemeClr val="lt1"/>
              </a:buClr>
              <a:buSzPts val="2000"/>
              <a:buChar char="■"/>
              <a:defRPr>
                <a:solidFill>
                  <a:schemeClr val="lt1"/>
                </a:solidFill>
              </a:defRPr>
            </a:lvl6pPr>
            <a:lvl7pPr marL="3200400" lvl="6" indent="-355600" algn="ctr">
              <a:spcBef>
                <a:spcPts val="1600"/>
              </a:spcBef>
              <a:spcAft>
                <a:spcPts val="0"/>
              </a:spcAft>
              <a:buClr>
                <a:schemeClr val="lt1"/>
              </a:buClr>
              <a:buSzPts val="2000"/>
              <a:buChar char="●"/>
              <a:defRPr>
                <a:solidFill>
                  <a:schemeClr val="lt1"/>
                </a:solidFill>
              </a:defRPr>
            </a:lvl7pPr>
            <a:lvl8pPr marL="3657600" lvl="7" indent="-355600" algn="ctr">
              <a:spcBef>
                <a:spcPts val="1600"/>
              </a:spcBef>
              <a:spcAft>
                <a:spcPts val="0"/>
              </a:spcAft>
              <a:buClr>
                <a:schemeClr val="lt1"/>
              </a:buClr>
              <a:buSzPts val="2000"/>
              <a:buChar char="○"/>
              <a:defRPr>
                <a:solidFill>
                  <a:schemeClr val="lt1"/>
                </a:solidFill>
              </a:defRPr>
            </a:lvl8pPr>
            <a:lvl9pPr marL="4114800" lvl="8" indent="-355600" algn="ctr">
              <a:spcBef>
                <a:spcPts val="1600"/>
              </a:spcBef>
              <a:spcAft>
                <a:spcPts val="1600"/>
              </a:spcAft>
              <a:buClr>
                <a:schemeClr val="lt1"/>
              </a:buClr>
              <a:buSzPts val="2000"/>
              <a:buChar char="■"/>
              <a:defRPr>
                <a:solidFill>
                  <a:schemeClr val="lt1"/>
                </a:solidFill>
              </a:defRPr>
            </a:lvl9pPr>
          </a:lstStyle>
          <a:p>
            <a:endParaRPr/>
          </a:p>
        </p:txBody>
      </p:sp>
      <p:sp>
        <p:nvSpPr>
          <p:cNvPr id="52" name="Google Shape;52;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
        <p:nvSpPr>
          <p:cNvPr id="18" name="Google Shape;18;p3"/>
          <p:cNvSpPr/>
          <p:nvPr/>
        </p:nvSpPr>
        <p:spPr>
          <a:xfrm>
            <a:off x="25" y="3406800"/>
            <a:ext cx="9144000" cy="1736700"/>
          </a:xfrm>
          <a:prstGeom prst="rect">
            <a:avLst/>
          </a:prstGeom>
          <a:solidFill>
            <a:srgbClr val="576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55600">
              <a:spcBef>
                <a:spcPts val="0"/>
              </a:spcBef>
              <a:spcAft>
                <a:spcPts val="0"/>
              </a:spcAft>
              <a:buSzPts val="2000"/>
              <a:buChar char="●"/>
              <a:defRPr/>
            </a:lvl1pPr>
            <a:lvl2pPr marL="914400" lvl="1" indent="-355600">
              <a:spcBef>
                <a:spcPts val="1600"/>
              </a:spcBef>
              <a:spcAft>
                <a:spcPts val="0"/>
              </a:spcAft>
              <a:buSzPts val="2000"/>
              <a:buChar char="○"/>
              <a:defRPr/>
            </a:lvl2pPr>
            <a:lvl3pPr marL="1371600" lvl="2" indent="-355600">
              <a:spcBef>
                <a:spcPts val="1600"/>
              </a:spcBef>
              <a:spcAft>
                <a:spcPts val="0"/>
              </a:spcAft>
              <a:buSzPts val="2000"/>
              <a:buChar char="■"/>
              <a:defRPr/>
            </a:lvl3pPr>
            <a:lvl4pPr marL="1828800" lvl="3" indent="-355600">
              <a:spcBef>
                <a:spcPts val="1600"/>
              </a:spcBef>
              <a:spcAft>
                <a:spcPts val="0"/>
              </a:spcAft>
              <a:buSzPts val="2000"/>
              <a:buChar char="●"/>
              <a:defRPr/>
            </a:lvl4pPr>
            <a:lvl5pPr marL="2286000" lvl="4" indent="-355600">
              <a:spcBef>
                <a:spcPts val="1600"/>
              </a:spcBef>
              <a:spcAft>
                <a:spcPts val="0"/>
              </a:spcAft>
              <a:buSzPts val="2000"/>
              <a:buChar char="○"/>
              <a:defRPr/>
            </a:lvl5pPr>
            <a:lvl6pPr marL="2743200" lvl="5" indent="-355600">
              <a:spcBef>
                <a:spcPts val="1600"/>
              </a:spcBef>
              <a:spcAft>
                <a:spcPts val="0"/>
              </a:spcAft>
              <a:buSzPts val="2000"/>
              <a:buChar char="■"/>
              <a:defRPr/>
            </a:lvl6pPr>
            <a:lvl7pPr marL="3200400" lvl="6" indent="-355600">
              <a:spcBef>
                <a:spcPts val="1600"/>
              </a:spcBef>
              <a:spcAft>
                <a:spcPts val="0"/>
              </a:spcAft>
              <a:buSzPts val="2000"/>
              <a:buChar char="●"/>
              <a:defRPr/>
            </a:lvl7pPr>
            <a:lvl8pPr marL="3657600" lvl="7" indent="-355600">
              <a:spcBef>
                <a:spcPts val="1600"/>
              </a:spcBef>
              <a:spcAft>
                <a:spcPts val="0"/>
              </a:spcAft>
              <a:buSzPts val="2000"/>
              <a:buChar char="○"/>
              <a:defRPr/>
            </a:lvl8pPr>
            <a:lvl9pPr marL="4114800" lvl="8" indent="-355600">
              <a:spcBef>
                <a:spcPts val="1600"/>
              </a:spcBef>
              <a:spcAft>
                <a:spcPts val="1600"/>
              </a:spcAft>
              <a:buSzPts val="20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5761D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636800" y="80700"/>
            <a:ext cx="4426500" cy="4982100"/>
          </a:xfrm>
          <a:prstGeom prst="rect">
            <a:avLst/>
          </a:prstGeom>
          <a:solidFill>
            <a:srgbClr val="576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2" name="Google Shape;42;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55600">
              <a:spcBef>
                <a:spcPts val="0"/>
              </a:spcBef>
              <a:spcAft>
                <a:spcPts val="0"/>
              </a:spcAft>
              <a:buClr>
                <a:schemeClr val="lt1"/>
              </a:buClr>
              <a:buSzPts val="2000"/>
              <a:buChar char="●"/>
              <a:defRPr>
                <a:solidFill>
                  <a:schemeClr val="lt1"/>
                </a:solidFill>
              </a:defRPr>
            </a:lvl1pPr>
            <a:lvl2pPr marL="914400" lvl="1" indent="-355600">
              <a:spcBef>
                <a:spcPts val="1600"/>
              </a:spcBef>
              <a:spcAft>
                <a:spcPts val="0"/>
              </a:spcAft>
              <a:buClr>
                <a:schemeClr val="lt1"/>
              </a:buClr>
              <a:buSzPts val="2000"/>
              <a:buChar char="○"/>
              <a:defRPr>
                <a:solidFill>
                  <a:schemeClr val="lt1"/>
                </a:solidFill>
              </a:defRPr>
            </a:lvl2pPr>
            <a:lvl3pPr marL="1371600" lvl="2" indent="-355600">
              <a:spcBef>
                <a:spcPts val="1600"/>
              </a:spcBef>
              <a:spcAft>
                <a:spcPts val="0"/>
              </a:spcAft>
              <a:buClr>
                <a:schemeClr val="lt1"/>
              </a:buClr>
              <a:buSzPts val="2000"/>
              <a:buChar char="■"/>
              <a:defRPr>
                <a:solidFill>
                  <a:schemeClr val="lt1"/>
                </a:solidFill>
              </a:defRPr>
            </a:lvl3pPr>
            <a:lvl4pPr marL="1828800" lvl="3" indent="-355600">
              <a:spcBef>
                <a:spcPts val="1600"/>
              </a:spcBef>
              <a:spcAft>
                <a:spcPts val="0"/>
              </a:spcAft>
              <a:buClr>
                <a:schemeClr val="lt1"/>
              </a:buClr>
              <a:buSzPts val="2000"/>
              <a:buChar char="●"/>
              <a:defRPr>
                <a:solidFill>
                  <a:schemeClr val="lt1"/>
                </a:solidFill>
              </a:defRPr>
            </a:lvl4pPr>
            <a:lvl5pPr marL="2286000" lvl="4" indent="-355600">
              <a:spcBef>
                <a:spcPts val="1600"/>
              </a:spcBef>
              <a:spcAft>
                <a:spcPts val="0"/>
              </a:spcAft>
              <a:buClr>
                <a:schemeClr val="lt1"/>
              </a:buClr>
              <a:buSzPts val="2000"/>
              <a:buChar char="○"/>
              <a:defRPr>
                <a:solidFill>
                  <a:schemeClr val="lt1"/>
                </a:solidFill>
              </a:defRPr>
            </a:lvl5pPr>
            <a:lvl6pPr marL="2743200" lvl="5" indent="-355600">
              <a:spcBef>
                <a:spcPts val="1600"/>
              </a:spcBef>
              <a:spcAft>
                <a:spcPts val="0"/>
              </a:spcAft>
              <a:buClr>
                <a:schemeClr val="lt1"/>
              </a:buClr>
              <a:buSzPts val="2000"/>
              <a:buChar char="■"/>
              <a:defRPr>
                <a:solidFill>
                  <a:schemeClr val="lt1"/>
                </a:solidFill>
              </a:defRPr>
            </a:lvl6pPr>
            <a:lvl7pPr marL="3200400" lvl="6" indent="-355600">
              <a:spcBef>
                <a:spcPts val="1600"/>
              </a:spcBef>
              <a:spcAft>
                <a:spcPts val="0"/>
              </a:spcAft>
              <a:buClr>
                <a:schemeClr val="lt1"/>
              </a:buClr>
              <a:buSzPts val="2000"/>
              <a:buChar char="●"/>
              <a:defRPr>
                <a:solidFill>
                  <a:schemeClr val="lt1"/>
                </a:solidFill>
              </a:defRPr>
            </a:lvl7pPr>
            <a:lvl8pPr marL="3657600" lvl="7" indent="-355600">
              <a:spcBef>
                <a:spcPts val="1600"/>
              </a:spcBef>
              <a:spcAft>
                <a:spcPts val="0"/>
              </a:spcAft>
              <a:buClr>
                <a:schemeClr val="lt1"/>
              </a:buClr>
              <a:buSzPts val="2000"/>
              <a:buChar char="○"/>
              <a:defRPr>
                <a:solidFill>
                  <a:schemeClr val="lt1"/>
                </a:solidFill>
              </a:defRPr>
            </a:lvl8pPr>
            <a:lvl9pPr marL="4114800" lvl="8" indent="-355600">
              <a:spcBef>
                <a:spcPts val="1600"/>
              </a:spcBef>
              <a:spcAft>
                <a:spcPts val="1600"/>
              </a:spcAft>
              <a:buClr>
                <a:schemeClr val="lt1"/>
              </a:buClr>
              <a:buSzPts val="2000"/>
              <a:buChar char="■"/>
              <a:defRPr>
                <a:solidFill>
                  <a:schemeClr val="lt1"/>
                </a:solidFill>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666666"/>
              </a:buClr>
              <a:buSzPts val="3000"/>
              <a:buFont typeface="Raleway"/>
              <a:buNone/>
              <a:defRPr sz="3000" b="1">
                <a:solidFill>
                  <a:srgbClr val="666666"/>
                </a:solidFill>
                <a:latin typeface="Raleway"/>
                <a:ea typeface="Raleway"/>
                <a:cs typeface="Raleway"/>
                <a:sym typeface="Raleway"/>
              </a:defRPr>
            </a:lvl1pPr>
            <a:lvl2pPr lvl="1">
              <a:spcBef>
                <a:spcPts val="0"/>
              </a:spcBef>
              <a:spcAft>
                <a:spcPts val="0"/>
              </a:spcAft>
              <a:buClr>
                <a:srgbClr val="666666"/>
              </a:buClr>
              <a:buSzPts val="3000"/>
              <a:buFont typeface="Raleway"/>
              <a:buNone/>
              <a:defRPr sz="3000" b="1">
                <a:solidFill>
                  <a:srgbClr val="666666"/>
                </a:solidFill>
                <a:latin typeface="Raleway"/>
                <a:ea typeface="Raleway"/>
                <a:cs typeface="Raleway"/>
                <a:sym typeface="Raleway"/>
              </a:defRPr>
            </a:lvl2pPr>
            <a:lvl3pPr lvl="2">
              <a:spcBef>
                <a:spcPts val="0"/>
              </a:spcBef>
              <a:spcAft>
                <a:spcPts val="0"/>
              </a:spcAft>
              <a:buClr>
                <a:srgbClr val="666666"/>
              </a:buClr>
              <a:buSzPts val="3000"/>
              <a:buFont typeface="Raleway"/>
              <a:buNone/>
              <a:defRPr sz="3000" b="1">
                <a:solidFill>
                  <a:srgbClr val="666666"/>
                </a:solidFill>
                <a:latin typeface="Raleway"/>
                <a:ea typeface="Raleway"/>
                <a:cs typeface="Raleway"/>
                <a:sym typeface="Raleway"/>
              </a:defRPr>
            </a:lvl3pPr>
            <a:lvl4pPr lvl="3">
              <a:spcBef>
                <a:spcPts val="0"/>
              </a:spcBef>
              <a:spcAft>
                <a:spcPts val="0"/>
              </a:spcAft>
              <a:buClr>
                <a:srgbClr val="666666"/>
              </a:buClr>
              <a:buSzPts val="3000"/>
              <a:buFont typeface="Raleway"/>
              <a:buNone/>
              <a:defRPr sz="3000" b="1">
                <a:solidFill>
                  <a:srgbClr val="666666"/>
                </a:solidFill>
                <a:latin typeface="Raleway"/>
                <a:ea typeface="Raleway"/>
                <a:cs typeface="Raleway"/>
                <a:sym typeface="Raleway"/>
              </a:defRPr>
            </a:lvl4pPr>
            <a:lvl5pPr lvl="4">
              <a:spcBef>
                <a:spcPts val="0"/>
              </a:spcBef>
              <a:spcAft>
                <a:spcPts val="0"/>
              </a:spcAft>
              <a:buClr>
                <a:srgbClr val="666666"/>
              </a:buClr>
              <a:buSzPts val="3000"/>
              <a:buFont typeface="Raleway"/>
              <a:buNone/>
              <a:defRPr sz="3000" b="1">
                <a:solidFill>
                  <a:srgbClr val="666666"/>
                </a:solidFill>
                <a:latin typeface="Raleway"/>
                <a:ea typeface="Raleway"/>
                <a:cs typeface="Raleway"/>
                <a:sym typeface="Raleway"/>
              </a:defRPr>
            </a:lvl5pPr>
            <a:lvl6pPr lvl="5">
              <a:spcBef>
                <a:spcPts val="0"/>
              </a:spcBef>
              <a:spcAft>
                <a:spcPts val="0"/>
              </a:spcAft>
              <a:buClr>
                <a:srgbClr val="666666"/>
              </a:buClr>
              <a:buSzPts val="3000"/>
              <a:buFont typeface="Raleway"/>
              <a:buNone/>
              <a:defRPr sz="3000" b="1">
                <a:solidFill>
                  <a:srgbClr val="666666"/>
                </a:solidFill>
                <a:latin typeface="Raleway"/>
                <a:ea typeface="Raleway"/>
                <a:cs typeface="Raleway"/>
                <a:sym typeface="Raleway"/>
              </a:defRPr>
            </a:lvl6pPr>
            <a:lvl7pPr lvl="6">
              <a:spcBef>
                <a:spcPts val="0"/>
              </a:spcBef>
              <a:spcAft>
                <a:spcPts val="0"/>
              </a:spcAft>
              <a:buClr>
                <a:srgbClr val="666666"/>
              </a:buClr>
              <a:buSzPts val="3000"/>
              <a:buFont typeface="Raleway"/>
              <a:buNone/>
              <a:defRPr sz="3000" b="1">
                <a:solidFill>
                  <a:srgbClr val="666666"/>
                </a:solidFill>
                <a:latin typeface="Raleway"/>
                <a:ea typeface="Raleway"/>
                <a:cs typeface="Raleway"/>
                <a:sym typeface="Raleway"/>
              </a:defRPr>
            </a:lvl7pPr>
            <a:lvl8pPr lvl="7">
              <a:spcBef>
                <a:spcPts val="0"/>
              </a:spcBef>
              <a:spcAft>
                <a:spcPts val="0"/>
              </a:spcAft>
              <a:buClr>
                <a:srgbClr val="666666"/>
              </a:buClr>
              <a:buSzPts val="3000"/>
              <a:buFont typeface="Raleway"/>
              <a:buNone/>
              <a:defRPr sz="3000" b="1">
                <a:solidFill>
                  <a:srgbClr val="666666"/>
                </a:solidFill>
                <a:latin typeface="Raleway"/>
                <a:ea typeface="Raleway"/>
                <a:cs typeface="Raleway"/>
                <a:sym typeface="Raleway"/>
              </a:defRPr>
            </a:lvl8pPr>
            <a:lvl9pPr lvl="8">
              <a:spcBef>
                <a:spcPts val="0"/>
              </a:spcBef>
              <a:spcAft>
                <a:spcPts val="0"/>
              </a:spcAft>
              <a:buClr>
                <a:srgbClr val="666666"/>
              </a:buClr>
              <a:buSzPts val="3000"/>
              <a:buFont typeface="Raleway"/>
              <a:buNone/>
              <a:defRPr sz="3000" b="1">
                <a:solidFill>
                  <a:srgbClr val="66666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SzPts val="2000"/>
              <a:buFont typeface="Source Sans Pro"/>
              <a:buChar char="●"/>
              <a:defRPr sz="2000">
                <a:latin typeface="Source Sans Pro"/>
                <a:ea typeface="Source Sans Pro"/>
                <a:cs typeface="Source Sans Pro"/>
                <a:sym typeface="Source Sans Pro"/>
              </a:defRPr>
            </a:lvl1pPr>
            <a:lvl2pPr marL="914400" lvl="1" indent="-355600">
              <a:lnSpc>
                <a:spcPct val="115000"/>
              </a:lnSpc>
              <a:spcBef>
                <a:spcPts val="1600"/>
              </a:spcBef>
              <a:spcAft>
                <a:spcPts val="0"/>
              </a:spcAft>
              <a:buSzPts val="2000"/>
              <a:buFont typeface="Source Sans Pro"/>
              <a:buChar char="○"/>
              <a:defRPr sz="2000">
                <a:latin typeface="Source Sans Pro"/>
                <a:ea typeface="Source Sans Pro"/>
                <a:cs typeface="Source Sans Pro"/>
                <a:sym typeface="Source Sans Pro"/>
              </a:defRPr>
            </a:lvl2pPr>
            <a:lvl3pPr marL="1371600" lvl="2" indent="-355600">
              <a:lnSpc>
                <a:spcPct val="115000"/>
              </a:lnSpc>
              <a:spcBef>
                <a:spcPts val="1600"/>
              </a:spcBef>
              <a:spcAft>
                <a:spcPts val="0"/>
              </a:spcAft>
              <a:buSzPts val="2000"/>
              <a:buFont typeface="Source Sans Pro"/>
              <a:buChar char="■"/>
              <a:defRPr sz="2000">
                <a:latin typeface="Source Sans Pro"/>
                <a:ea typeface="Source Sans Pro"/>
                <a:cs typeface="Source Sans Pro"/>
                <a:sym typeface="Source Sans Pro"/>
              </a:defRPr>
            </a:lvl3pPr>
            <a:lvl4pPr marL="1828800" lvl="3" indent="-355600">
              <a:lnSpc>
                <a:spcPct val="115000"/>
              </a:lnSpc>
              <a:spcBef>
                <a:spcPts val="1600"/>
              </a:spcBef>
              <a:spcAft>
                <a:spcPts val="0"/>
              </a:spcAft>
              <a:buSzPts val="2000"/>
              <a:buFont typeface="Source Sans Pro"/>
              <a:buChar char="●"/>
              <a:defRPr sz="2000">
                <a:latin typeface="Source Sans Pro"/>
                <a:ea typeface="Source Sans Pro"/>
                <a:cs typeface="Source Sans Pro"/>
                <a:sym typeface="Source Sans Pro"/>
              </a:defRPr>
            </a:lvl4pPr>
            <a:lvl5pPr marL="2286000" lvl="4" indent="-355600">
              <a:lnSpc>
                <a:spcPct val="115000"/>
              </a:lnSpc>
              <a:spcBef>
                <a:spcPts val="1600"/>
              </a:spcBef>
              <a:spcAft>
                <a:spcPts val="0"/>
              </a:spcAft>
              <a:buSzPts val="2000"/>
              <a:buFont typeface="Source Sans Pro"/>
              <a:buChar char="○"/>
              <a:defRPr sz="2000">
                <a:latin typeface="Source Sans Pro"/>
                <a:ea typeface="Source Sans Pro"/>
                <a:cs typeface="Source Sans Pro"/>
                <a:sym typeface="Source Sans Pro"/>
              </a:defRPr>
            </a:lvl5pPr>
            <a:lvl6pPr marL="2743200" lvl="5" indent="-355600">
              <a:lnSpc>
                <a:spcPct val="115000"/>
              </a:lnSpc>
              <a:spcBef>
                <a:spcPts val="1600"/>
              </a:spcBef>
              <a:spcAft>
                <a:spcPts val="0"/>
              </a:spcAft>
              <a:buSzPts val="2000"/>
              <a:buFont typeface="Source Sans Pro"/>
              <a:buChar char="■"/>
              <a:defRPr sz="2000">
                <a:latin typeface="Source Sans Pro"/>
                <a:ea typeface="Source Sans Pro"/>
                <a:cs typeface="Source Sans Pro"/>
                <a:sym typeface="Source Sans Pro"/>
              </a:defRPr>
            </a:lvl6pPr>
            <a:lvl7pPr marL="3200400" lvl="6" indent="-355600">
              <a:lnSpc>
                <a:spcPct val="115000"/>
              </a:lnSpc>
              <a:spcBef>
                <a:spcPts val="1600"/>
              </a:spcBef>
              <a:spcAft>
                <a:spcPts val="0"/>
              </a:spcAft>
              <a:buSzPts val="2000"/>
              <a:buFont typeface="Source Sans Pro"/>
              <a:buChar char="●"/>
              <a:defRPr sz="2000">
                <a:latin typeface="Source Sans Pro"/>
                <a:ea typeface="Source Sans Pro"/>
                <a:cs typeface="Source Sans Pro"/>
                <a:sym typeface="Source Sans Pro"/>
              </a:defRPr>
            </a:lvl7pPr>
            <a:lvl8pPr marL="3657600" lvl="7" indent="-355600">
              <a:lnSpc>
                <a:spcPct val="115000"/>
              </a:lnSpc>
              <a:spcBef>
                <a:spcPts val="1600"/>
              </a:spcBef>
              <a:spcAft>
                <a:spcPts val="0"/>
              </a:spcAft>
              <a:buSzPts val="2000"/>
              <a:buFont typeface="Source Sans Pro"/>
              <a:buChar char="○"/>
              <a:defRPr sz="2000">
                <a:latin typeface="Source Sans Pro"/>
                <a:ea typeface="Source Sans Pro"/>
                <a:cs typeface="Source Sans Pro"/>
                <a:sym typeface="Source Sans Pro"/>
              </a:defRPr>
            </a:lvl8pPr>
            <a:lvl9pPr marL="4114800" lvl="8" indent="-355600">
              <a:lnSpc>
                <a:spcPct val="115000"/>
              </a:lnSpc>
              <a:spcBef>
                <a:spcPts val="1600"/>
              </a:spcBef>
              <a:spcAft>
                <a:spcPts val="1600"/>
              </a:spcAft>
              <a:buSzPts val="2000"/>
              <a:buFont typeface="Source Sans Pro"/>
              <a:buChar char="■"/>
              <a:defRPr sz="2000">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GB"/>
              <a:t>‹#›</a:t>
            </a:fld>
            <a:endParaRPr/>
          </a:p>
        </p:txBody>
      </p:sp>
      <p:sp>
        <p:nvSpPr>
          <p:cNvPr id="9" name="Google Shape;9;p1"/>
          <p:cNvSpPr/>
          <p:nvPr/>
        </p:nvSpPr>
        <p:spPr>
          <a:xfrm>
            <a:off x="0" y="4843275"/>
            <a:ext cx="9144000" cy="300300"/>
          </a:xfrm>
          <a:prstGeom prst="rect">
            <a:avLst/>
          </a:prstGeom>
          <a:solidFill>
            <a:srgbClr val="576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github.com/sqlmapproject/sqlmap/wiki/Usag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480150" y="1507150"/>
            <a:ext cx="8183700" cy="147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SQL Injections with sqlmap</a:t>
            </a:r>
            <a:endParaRPr/>
          </a:p>
        </p:txBody>
      </p:sp>
      <p:sp>
        <p:nvSpPr>
          <p:cNvPr id="60" name="Google Shape;60;p13"/>
          <p:cNvSpPr txBox="1">
            <a:spLocks noGrp="1"/>
          </p:cNvSpPr>
          <p:nvPr>
            <p:ph type="subTitle" idx="1"/>
          </p:nvPr>
        </p:nvSpPr>
        <p:spPr>
          <a:xfrm>
            <a:off x="2582700" y="3968250"/>
            <a:ext cx="3978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solidFill>
                  <a:srgbClr val="FFFFFF"/>
                </a:solidFill>
              </a:rPr>
              <a:t>Veerpal and Anusha</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Introduction to sqlmap</a:t>
            </a:r>
            <a:endParaRPr/>
          </a:p>
        </p:txBody>
      </p:sp>
      <p:sp>
        <p:nvSpPr>
          <p:cNvPr id="113" name="Google Shape;113;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a:t>Open source penetration testing tool</a:t>
            </a:r>
            <a:endParaRPr/>
          </a:p>
          <a:p>
            <a:pPr marL="457200" lvl="0" indent="-355600" algn="l" rtl="0">
              <a:spcBef>
                <a:spcPts val="0"/>
              </a:spcBef>
              <a:spcAft>
                <a:spcPts val="0"/>
              </a:spcAft>
              <a:buSzPts val="2000"/>
              <a:buChar char="●"/>
            </a:pPr>
            <a:r>
              <a:rPr lang="en-GB"/>
              <a:t>Automates detection and exploitation of SQL injection vulnerabilities</a:t>
            </a:r>
            <a:endParaRPr/>
          </a:p>
          <a:p>
            <a:pPr marL="457200" lvl="0" indent="-355600" algn="l" rtl="0">
              <a:spcBef>
                <a:spcPts val="0"/>
              </a:spcBef>
              <a:spcAft>
                <a:spcPts val="0"/>
              </a:spcAft>
              <a:buSzPts val="2000"/>
              <a:buChar char="●"/>
            </a:pPr>
            <a:r>
              <a:rPr lang="en-GB"/>
              <a:t>Uses a trial and error approach that uses different techniques to retrieve information from the database</a:t>
            </a:r>
            <a:endParaRPr/>
          </a:p>
          <a:p>
            <a:pPr marL="457200" lvl="0" indent="-355600" algn="l" rtl="0">
              <a:spcBef>
                <a:spcPts val="0"/>
              </a:spcBef>
              <a:spcAft>
                <a:spcPts val="0"/>
              </a:spcAft>
              <a:buSzPts val="2000"/>
              <a:buChar char="●"/>
            </a:pPr>
            <a:r>
              <a:rPr lang="en-GB"/>
              <a:t>Good default settings for beginners without sql knowledge but also highly customizable for advanced users</a:t>
            </a:r>
            <a:endParaRPr/>
          </a:p>
        </p:txBody>
      </p:sp>
      <p:pic>
        <p:nvPicPr>
          <p:cNvPr id="114" name="Google Shape;114;p21"/>
          <p:cNvPicPr preferRelativeResize="0"/>
          <p:nvPr/>
        </p:nvPicPr>
        <p:blipFill rotWithShape="1">
          <a:blip r:embed="rId3">
            <a:alphaModFix/>
          </a:blip>
          <a:srcRect t="4422" b="6411"/>
          <a:stretch/>
        </p:blipFill>
        <p:spPr>
          <a:xfrm>
            <a:off x="5528750" y="3129725"/>
            <a:ext cx="3411774" cy="1572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sqlmap History</a:t>
            </a:r>
            <a:endParaRPr/>
          </a:p>
        </p:txBody>
      </p:sp>
      <p:sp>
        <p:nvSpPr>
          <p:cNvPr id="120" name="Google Shape;120;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a:t>First developed in 2006 by Daniele Bellucci and later </a:t>
            </a:r>
            <a:r>
              <a:rPr lang="en-GB" sz="1200">
                <a:solidFill>
                  <a:srgbClr val="24292E"/>
                </a:solidFill>
                <a:highlight>
                  <a:srgbClr val="FFFFFF"/>
                </a:highlight>
                <a:latin typeface="Arial"/>
                <a:ea typeface="Arial"/>
                <a:cs typeface="Arial"/>
                <a:sym typeface="Arial"/>
              </a:rPr>
              <a:t> </a:t>
            </a:r>
            <a:r>
              <a:rPr lang="en-GB"/>
              <a:t>Bernardo Damele</a:t>
            </a:r>
            <a:endParaRPr/>
          </a:p>
          <a:p>
            <a:pPr marL="457200" lvl="0" indent="-355600" algn="l" rtl="0">
              <a:spcBef>
                <a:spcPts val="0"/>
              </a:spcBef>
              <a:spcAft>
                <a:spcPts val="0"/>
              </a:spcAft>
              <a:buSzPts val="2000"/>
              <a:buChar char="-"/>
            </a:pPr>
            <a:r>
              <a:rPr lang="en-GB"/>
              <a:t>Has had steady releases ever since and currently on version 1.4</a:t>
            </a:r>
            <a:endParaRPr/>
          </a:p>
          <a:p>
            <a:pPr marL="457200" lvl="0" indent="-355600" algn="l" rtl="0">
              <a:spcBef>
                <a:spcPts val="0"/>
              </a:spcBef>
              <a:spcAft>
                <a:spcPts val="0"/>
              </a:spcAft>
              <a:buSzPts val="2000"/>
              <a:buChar char="-"/>
            </a:pPr>
            <a:r>
              <a:rPr lang="en-GB"/>
              <a:t>Developed in python 2 and now supports python 3</a:t>
            </a:r>
            <a:endParaRPr/>
          </a:p>
          <a:p>
            <a:pPr marL="457200" lvl="0" indent="-355600" algn="l" rtl="0">
              <a:spcBef>
                <a:spcPts val="0"/>
              </a:spcBef>
              <a:spcAft>
                <a:spcPts val="0"/>
              </a:spcAft>
              <a:buSzPts val="2000"/>
              <a:buChar char="-"/>
            </a:pPr>
            <a:r>
              <a:rPr lang="en-GB"/>
              <a:t>Used by pentesters to look for vulnerabilities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sqlmap Usage</a:t>
            </a:r>
            <a:endParaRPr/>
          </a:p>
        </p:txBody>
      </p:sp>
      <p:sp>
        <p:nvSpPr>
          <p:cNvPr id="126" name="Google Shape;126;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a:solidFill>
                  <a:schemeClr val="dk2"/>
                </a:solidFill>
                <a:latin typeface="Ubuntu"/>
                <a:ea typeface="Ubuntu"/>
                <a:cs typeface="Ubuntu"/>
                <a:sym typeface="Ubuntu"/>
              </a:rPr>
              <a:t>python sqlmap.py [options]</a:t>
            </a:r>
            <a:endParaRPr>
              <a:solidFill>
                <a:schemeClr val="dk2"/>
              </a:solidFill>
              <a:latin typeface="Ubuntu"/>
              <a:ea typeface="Ubuntu"/>
              <a:cs typeface="Ubuntu"/>
              <a:sym typeface="Ubuntu"/>
            </a:endParaRPr>
          </a:p>
          <a:p>
            <a:pPr marL="0" lvl="0" indent="0" algn="l" rtl="0">
              <a:lnSpc>
                <a:spcPct val="107000"/>
              </a:lnSpc>
              <a:spcBef>
                <a:spcPts val="1600"/>
              </a:spcBef>
              <a:spcAft>
                <a:spcPts val="0"/>
              </a:spcAft>
              <a:buNone/>
            </a:pPr>
            <a:r>
              <a:rPr lang="en-GB">
                <a:solidFill>
                  <a:schemeClr val="dk2"/>
                </a:solidFill>
              </a:rPr>
              <a:t>Useful options:</a:t>
            </a:r>
            <a:endParaRPr>
              <a:solidFill>
                <a:schemeClr val="dk2"/>
              </a:solidFill>
            </a:endParaRPr>
          </a:p>
          <a:p>
            <a:pPr marL="457200" lvl="0" indent="-355600" algn="l" rtl="0">
              <a:lnSpc>
                <a:spcPct val="107000"/>
              </a:lnSpc>
              <a:spcBef>
                <a:spcPts val="0"/>
              </a:spcBef>
              <a:spcAft>
                <a:spcPts val="0"/>
              </a:spcAft>
              <a:buSzPts val="2000"/>
              <a:buChar char="●"/>
            </a:pPr>
            <a:r>
              <a:rPr lang="en-GB">
                <a:latin typeface="Ubuntu"/>
                <a:ea typeface="Ubuntu"/>
                <a:cs typeface="Ubuntu"/>
                <a:sym typeface="Ubuntu"/>
              </a:rPr>
              <a:t>--batch</a:t>
            </a:r>
            <a:endParaRPr/>
          </a:p>
          <a:p>
            <a:pPr marL="914400" lvl="1" indent="-355600" algn="l" rtl="0">
              <a:lnSpc>
                <a:spcPct val="107000"/>
              </a:lnSpc>
              <a:spcBef>
                <a:spcPts val="0"/>
              </a:spcBef>
              <a:spcAft>
                <a:spcPts val="0"/>
              </a:spcAft>
              <a:buSzPts val="2000"/>
              <a:buChar char="○"/>
            </a:pPr>
            <a:r>
              <a:rPr lang="en-GB"/>
              <a:t>Use default behavior rather than asking for user input</a:t>
            </a:r>
            <a:endParaRPr/>
          </a:p>
          <a:p>
            <a:pPr marL="457200" lvl="0" indent="-355600" algn="l" rtl="0">
              <a:lnSpc>
                <a:spcPct val="107000"/>
              </a:lnSpc>
              <a:spcBef>
                <a:spcPts val="0"/>
              </a:spcBef>
              <a:spcAft>
                <a:spcPts val="0"/>
              </a:spcAft>
              <a:buSzPts val="2000"/>
              <a:buFont typeface="Ubuntu"/>
              <a:buChar char="●"/>
            </a:pPr>
            <a:r>
              <a:rPr lang="en-GB">
                <a:latin typeface="Ubuntu"/>
                <a:ea typeface="Ubuntu"/>
                <a:cs typeface="Ubuntu"/>
                <a:sym typeface="Ubuntu"/>
              </a:rPr>
              <a:t>-h, --help / -hh</a:t>
            </a:r>
            <a:endParaRPr>
              <a:latin typeface="Ubuntu"/>
              <a:ea typeface="Ubuntu"/>
              <a:cs typeface="Ubuntu"/>
              <a:sym typeface="Ubuntu"/>
            </a:endParaRPr>
          </a:p>
          <a:p>
            <a:pPr marL="914400" lvl="1" indent="-355600" algn="l" rtl="0">
              <a:lnSpc>
                <a:spcPct val="107000"/>
              </a:lnSpc>
              <a:spcBef>
                <a:spcPts val="0"/>
              </a:spcBef>
              <a:spcAft>
                <a:spcPts val="0"/>
              </a:spcAft>
              <a:buSzPts val="2000"/>
              <a:buChar char="○"/>
            </a:pPr>
            <a:r>
              <a:rPr lang="en-GB"/>
              <a:t>Basic / advanced help message and exit</a:t>
            </a:r>
            <a:endParaRPr/>
          </a:p>
          <a:p>
            <a:pPr marL="457200" lvl="0" indent="-355600" algn="l" rtl="0">
              <a:lnSpc>
                <a:spcPct val="107000"/>
              </a:lnSpc>
              <a:spcBef>
                <a:spcPts val="0"/>
              </a:spcBef>
              <a:spcAft>
                <a:spcPts val="0"/>
              </a:spcAft>
              <a:buSzPts val="2000"/>
              <a:buFont typeface="Ubuntu"/>
              <a:buChar char="●"/>
            </a:pPr>
            <a:r>
              <a:rPr lang="en-GB">
                <a:latin typeface="Ubuntu"/>
                <a:ea typeface="Ubuntu"/>
                <a:cs typeface="Ubuntu"/>
                <a:sym typeface="Ubuntu"/>
              </a:rPr>
              <a:t>-u URL, --url=URL</a:t>
            </a:r>
            <a:endParaRPr>
              <a:latin typeface="Ubuntu"/>
              <a:ea typeface="Ubuntu"/>
              <a:cs typeface="Ubuntu"/>
              <a:sym typeface="Ubuntu"/>
            </a:endParaRPr>
          </a:p>
          <a:p>
            <a:pPr marL="914400" lvl="1" indent="-355600" algn="l" rtl="0">
              <a:lnSpc>
                <a:spcPct val="107000"/>
              </a:lnSpc>
              <a:spcBef>
                <a:spcPts val="0"/>
              </a:spcBef>
              <a:spcAft>
                <a:spcPts val="0"/>
              </a:spcAft>
              <a:buSzPts val="2000"/>
              <a:buFont typeface="Ubuntu"/>
              <a:buChar char="○"/>
            </a:pPr>
            <a:r>
              <a:rPr lang="en-GB"/>
              <a:t>Target URL (e.g. "http://www.site.com/vuln.php?id=1")</a:t>
            </a:r>
            <a:endParaRPr>
              <a:latin typeface="Ubuntu"/>
              <a:ea typeface="Ubuntu"/>
              <a:cs typeface="Ubuntu"/>
              <a:sym typeface="Ubuntu"/>
            </a:endParaRPr>
          </a:p>
        </p:txBody>
      </p:sp>
      <p:sp>
        <p:nvSpPr>
          <p:cNvPr id="127" name="Google Shape;127;p23"/>
          <p:cNvSpPr/>
          <p:nvPr/>
        </p:nvSpPr>
        <p:spPr>
          <a:xfrm>
            <a:off x="5546700" y="992225"/>
            <a:ext cx="3214800" cy="1503300"/>
          </a:xfrm>
          <a:prstGeom prst="roundRect">
            <a:avLst>
              <a:gd name="adj" fmla="val 16667"/>
            </a:avLst>
          </a:prstGeom>
          <a:solidFill>
            <a:srgbClr val="5761D2"/>
          </a:solidFill>
          <a:ln w="9525" cap="flat" cmpd="sng">
            <a:solidFill>
              <a:srgbClr val="5761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800" dirty="0">
                <a:solidFill>
                  <a:srgbClr val="FFFFFF"/>
                </a:solidFill>
                <a:latin typeface="Source Sans Pro"/>
                <a:ea typeface="Source Sans Pro"/>
                <a:cs typeface="Source Sans Pro"/>
                <a:sym typeface="Source Sans Pro"/>
              </a:rPr>
              <a:t>View the full list of options at</a:t>
            </a:r>
            <a:endParaRPr sz="1800" dirty="0">
              <a:solidFill>
                <a:srgbClr val="FFFFFF"/>
              </a:solidFill>
              <a:latin typeface="Source Sans Pro"/>
              <a:ea typeface="Source Sans Pro"/>
              <a:cs typeface="Source Sans Pro"/>
              <a:sym typeface="Source Sans Pro"/>
            </a:endParaRPr>
          </a:p>
          <a:p>
            <a:pPr marL="0" lvl="0" indent="0" algn="l" rtl="0">
              <a:spcBef>
                <a:spcPts val="0"/>
              </a:spcBef>
              <a:spcAft>
                <a:spcPts val="0"/>
              </a:spcAft>
              <a:buNone/>
            </a:pPr>
            <a:r>
              <a:rPr lang="en-GB" sz="1800" dirty="0">
                <a:solidFill>
                  <a:srgbClr val="FFFFFF"/>
                </a:solidFill>
                <a:latin typeface="Source Sans Pro"/>
                <a:ea typeface="Source Sans Pro"/>
                <a:cs typeface="Source Sans Pro"/>
                <a:sym typeface="Source Sans Pro"/>
              </a:rPr>
              <a:t> </a:t>
            </a:r>
            <a:endParaRPr sz="1800" dirty="0">
              <a:solidFill>
                <a:srgbClr val="FFFFFF"/>
              </a:solidFill>
              <a:latin typeface="Source Sans Pro"/>
              <a:ea typeface="Source Sans Pro"/>
              <a:cs typeface="Source Sans Pro"/>
              <a:sym typeface="Source Sans Pro"/>
            </a:endParaRPr>
          </a:p>
          <a:p>
            <a:pPr marL="0" lvl="0" indent="0" algn="l" rtl="0">
              <a:spcBef>
                <a:spcPts val="0"/>
              </a:spcBef>
              <a:spcAft>
                <a:spcPts val="0"/>
              </a:spcAft>
              <a:buNone/>
            </a:pPr>
            <a:r>
              <a:rPr lang="en-GB" sz="1800" u="sng" dirty="0">
                <a:solidFill>
                  <a:schemeClr val="bg1"/>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https://github.com/sqlmapproject/sqlmap/wiki/Usage</a:t>
            </a:r>
            <a:endParaRPr sz="1800" dirty="0">
              <a:solidFill>
                <a:schemeClr val="bg1"/>
              </a:solidFill>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How sqlmap Works</a:t>
            </a:r>
            <a:endParaRPr/>
          </a:p>
        </p:txBody>
      </p:sp>
      <p:sp>
        <p:nvSpPr>
          <p:cNvPr id="133" name="Google Shape;133;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a:t>Performs SQL injections into GET and POST requests</a:t>
            </a:r>
            <a:endParaRPr/>
          </a:p>
          <a:p>
            <a:pPr marL="457200" lvl="0" indent="-355600" algn="l" rtl="0">
              <a:spcBef>
                <a:spcPts val="0"/>
              </a:spcBef>
              <a:spcAft>
                <a:spcPts val="0"/>
              </a:spcAft>
              <a:buSzPts val="2000"/>
              <a:buChar char="-"/>
            </a:pPr>
            <a:r>
              <a:rPr lang="en-GB"/>
              <a:t>sqlmap uses a mix of injection heuristics to discover vulnerabilities that are injectable</a:t>
            </a:r>
            <a:endParaRPr/>
          </a:p>
          <a:p>
            <a:pPr marL="914400" lvl="1" indent="-355600" algn="l" rtl="0">
              <a:spcBef>
                <a:spcPts val="0"/>
              </a:spcBef>
              <a:spcAft>
                <a:spcPts val="0"/>
              </a:spcAft>
              <a:buSzPts val="2000"/>
              <a:buChar char="-"/>
            </a:pPr>
            <a:r>
              <a:rPr lang="en-GB"/>
              <a:t>Based on heuristics uses trial and error to determine payload that can extract information from the database</a:t>
            </a:r>
            <a:endParaRPr/>
          </a:p>
          <a:p>
            <a:pPr marL="457200" lvl="0" indent="-355600" algn="l" rtl="0">
              <a:spcBef>
                <a:spcPts val="0"/>
              </a:spcBef>
              <a:spcAft>
                <a:spcPts val="0"/>
              </a:spcAft>
              <a:buSzPts val="2000"/>
              <a:buChar char="-"/>
            </a:pPr>
            <a:r>
              <a:rPr lang="en-GB"/>
              <a:t>Supports 5 different techniques of sql injection vulnerabilities</a:t>
            </a:r>
            <a:endParaRPr/>
          </a:p>
          <a:p>
            <a:pPr marL="457200" lvl="0" indent="-355600" algn="l" rtl="0">
              <a:spcBef>
                <a:spcPts val="0"/>
              </a:spcBef>
              <a:spcAft>
                <a:spcPts val="0"/>
              </a:spcAft>
              <a:buSzPts val="2000"/>
              <a:buChar char="-"/>
            </a:pPr>
            <a:r>
              <a:rPr lang="en-GB"/>
              <a:t>Not just checking if injection if possible but determine if you can inject a query that gives you information about the database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265500" y="1804950"/>
            <a:ext cx="4045200" cy="153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sqlmap                     SQLi Techniques</a:t>
            </a:r>
            <a:endParaRPr/>
          </a:p>
        </p:txBody>
      </p:sp>
      <p:sp>
        <p:nvSpPr>
          <p:cNvPr id="139" name="Google Shape;139;p25"/>
          <p:cNvSpPr txBox="1">
            <a:spLocks noGrp="1"/>
          </p:cNvSpPr>
          <p:nvPr>
            <p:ph type="body" idx="2"/>
          </p:nvPr>
        </p:nvSpPr>
        <p:spPr>
          <a:xfrm>
            <a:off x="4731300" y="724200"/>
            <a:ext cx="4145700" cy="3695100"/>
          </a:xfrm>
          <a:prstGeom prst="rect">
            <a:avLst/>
          </a:prstGeom>
        </p:spPr>
        <p:txBody>
          <a:bodyPr spcFirstLastPara="1" wrap="square" lIns="91425" tIns="91425" rIns="91425" bIns="91425" anchor="ctr" anchorCtr="0">
            <a:noAutofit/>
          </a:bodyPr>
          <a:lstStyle/>
          <a:p>
            <a:pPr marL="457200" lvl="0" indent="-355600" algn="l" rtl="0">
              <a:spcBef>
                <a:spcPts val="0"/>
              </a:spcBef>
              <a:spcAft>
                <a:spcPts val="0"/>
              </a:spcAft>
              <a:buSzPts val="2000"/>
              <a:buChar char="●"/>
            </a:pPr>
            <a:r>
              <a:rPr lang="en-GB"/>
              <a:t>Blind (Inferential):</a:t>
            </a:r>
            <a:endParaRPr/>
          </a:p>
          <a:p>
            <a:pPr marL="914400" lvl="1" indent="-355600" algn="l" rtl="0">
              <a:spcBef>
                <a:spcPts val="0"/>
              </a:spcBef>
              <a:spcAft>
                <a:spcPts val="0"/>
              </a:spcAft>
              <a:buSzPts val="2000"/>
              <a:buChar char="○"/>
            </a:pPr>
            <a:r>
              <a:rPr lang="en-GB"/>
              <a:t>Boolean-Based Blind</a:t>
            </a:r>
            <a:endParaRPr/>
          </a:p>
          <a:p>
            <a:pPr marL="914400" lvl="1" indent="-355600" algn="l" rtl="0">
              <a:spcBef>
                <a:spcPts val="0"/>
              </a:spcBef>
              <a:spcAft>
                <a:spcPts val="0"/>
              </a:spcAft>
              <a:buSzPts val="2000"/>
              <a:buChar char="○"/>
            </a:pPr>
            <a:r>
              <a:rPr lang="en-GB"/>
              <a:t>Time-Based Blind</a:t>
            </a:r>
            <a:endParaRPr/>
          </a:p>
          <a:p>
            <a:pPr marL="457200" lvl="0" indent="-355600" algn="l" rtl="0">
              <a:spcBef>
                <a:spcPts val="0"/>
              </a:spcBef>
              <a:spcAft>
                <a:spcPts val="0"/>
              </a:spcAft>
              <a:buSzPts val="2000"/>
              <a:buChar char="●"/>
            </a:pPr>
            <a:r>
              <a:rPr lang="en-GB"/>
              <a:t>In-band (Classic):</a:t>
            </a:r>
            <a:endParaRPr/>
          </a:p>
          <a:p>
            <a:pPr marL="914400" lvl="1" indent="-355600" algn="l" rtl="0">
              <a:spcBef>
                <a:spcPts val="0"/>
              </a:spcBef>
              <a:spcAft>
                <a:spcPts val="0"/>
              </a:spcAft>
              <a:buSzPts val="2000"/>
              <a:buChar char="○"/>
            </a:pPr>
            <a:r>
              <a:rPr lang="en-GB"/>
              <a:t>Error based</a:t>
            </a:r>
            <a:endParaRPr/>
          </a:p>
          <a:p>
            <a:pPr marL="914400" lvl="1" indent="-355600" algn="l" rtl="0">
              <a:spcBef>
                <a:spcPts val="0"/>
              </a:spcBef>
              <a:spcAft>
                <a:spcPts val="0"/>
              </a:spcAft>
              <a:buSzPts val="2000"/>
              <a:buChar char="○"/>
            </a:pPr>
            <a:r>
              <a:rPr lang="en-GB"/>
              <a:t>Union Query Based</a:t>
            </a:r>
            <a:endParaRPr/>
          </a:p>
          <a:p>
            <a:pPr marL="457200" lvl="0" indent="-355600" algn="l" rtl="0">
              <a:spcBef>
                <a:spcPts val="0"/>
              </a:spcBef>
              <a:spcAft>
                <a:spcPts val="0"/>
              </a:spcAft>
              <a:buSzPts val="2000"/>
              <a:buChar char="●"/>
            </a:pPr>
            <a:r>
              <a:rPr lang="en-GB"/>
              <a:t>Stacked Queries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Boolean-Based Blind</a:t>
            </a:r>
            <a:endParaRPr/>
          </a:p>
        </p:txBody>
      </p:sp>
      <p:sp>
        <p:nvSpPr>
          <p:cNvPr id="145" name="Google Shape;145;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a:t>Confirm if the database is vulnerable to Blind SQL Injection by evaluating the results of various queries which return either TRUE or FALSE</a:t>
            </a:r>
            <a:endParaRPr/>
          </a:p>
          <a:p>
            <a:pPr marL="457200" lvl="0" indent="-355600" algn="l" rtl="0">
              <a:spcBef>
                <a:spcPts val="1600"/>
              </a:spcBef>
              <a:spcAft>
                <a:spcPts val="0"/>
              </a:spcAft>
              <a:buSzPts val="2000"/>
              <a:buChar char="-"/>
            </a:pPr>
            <a:r>
              <a:rPr lang="en-GB"/>
              <a:t>Can use  true / false queries to determine information about the db</a:t>
            </a:r>
            <a:endParaRPr/>
          </a:p>
          <a:p>
            <a:pPr marL="0" lvl="0" indent="0" algn="l" rtl="0">
              <a:spcBef>
                <a:spcPts val="1600"/>
              </a:spcBef>
              <a:spcAft>
                <a:spcPts val="1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Boolean Based Blind </a:t>
            </a:r>
            <a:endParaRPr/>
          </a:p>
        </p:txBody>
      </p:sp>
      <p:sp>
        <p:nvSpPr>
          <p:cNvPr id="151" name="Google Shape;151;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2" name="Google Shape;152;p27"/>
          <p:cNvPicPr preferRelativeResize="0"/>
          <p:nvPr/>
        </p:nvPicPr>
        <p:blipFill>
          <a:blip r:embed="rId3">
            <a:alphaModFix/>
          </a:blip>
          <a:stretch>
            <a:fillRect/>
          </a:stretch>
        </p:blipFill>
        <p:spPr>
          <a:xfrm>
            <a:off x="311700" y="1152475"/>
            <a:ext cx="7262923" cy="1595750"/>
          </a:xfrm>
          <a:prstGeom prst="rect">
            <a:avLst/>
          </a:prstGeom>
          <a:noFill/>
          <a:ln>
            <a:noFill/>
          </a:ln>
        </p:spPr>
      </p:pic>
      <p:pic>
        <p:nvPicPr>
          <p:cNvPr id="153" name="Google Shape;153;p27"/>
          <p:cNvPicPr preferRelativeResize="0"/>
          <p:nvPr/>
        </p:nvPicPr>
        <p:blipFill>
          <a:blip r:embed="rId4">
            <a:alphaModFix/>
          </a:blip>
          <a:stretch>
            <a:fillRect/>
          </a:stretch>
        </p:blipFill>
        <p:spPr>
          <a:xfrm>
            <a:off x="311700" y="2910400"/>
            <a:ext cx="6858000" cy="1428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b="0">
                <a:solidFill>
                  <a:schemeClr val="dk2"/>
                </a:solidFill>
                <a:latin typeface="Source Sans Pro"/>
                <a:ea typeface="Source Sans Pro"/>
                <a:cs typeface="Source Sans Pro"/>
                <a:sym typeface="Source Sans Pro"/>
              </a:rPr>
              <a:t>Boolean Based - Enumerate Table Names</a:t>
            </a:r>
            <a:endParaRPr/>
          </a:p>
        </p:txBody>
      </p:sp>
      <p:sp>
        <p:nvSpPr>
          <p:cNvPr id="159" name="Google Shape;159;p28"/>
          <p:cNvSpPr txBox="1">
            <a:spLocks noGrp="1"/>
          </p:cNvSpPr>
          <p:nvPr>
            <p:ph type="body" idx="1"/>
          </p:nvPr>
        </p:nvSpPr>
        <p:spPr>
          <a:xfrm>
            <a:off x="270050" y="975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chemeClr val="dk2"/>
              </a:buClr>
              <a:buSzPts val="2000"/>
              <a:buChar char="-"/>
            </a:pPr>
            <a:r>
              <a:rPr lang="en-GB">
                <a:solidFill>
                  <a:schemeClr val="dk2"/>
                </a:solidFill>
              </a:rPr>
              <a:t>http://example.com?id=1' AND (</a:t>
            </a:r>
            <a:r>
              <a:rPr lang="en-GB">
                <a:solidFill>
                  <a:schemeClr val="dk2"/>
                </a:solidFill>
                <a:highlight>
                  <a:srgbClr val="00FF00"/>
                </a:highlight>
              </a:rPr>
              <a:t>ascii</a:t>
            </a:r>
            <a:r>
              <a:rPr lang="en-GB">
                <a:solidFill>
                  <a:schemeClr val="dk2"/>
                </a:solidFill>
              </a:rPr>
              <a:t>(substr((select </a:t>
            </a:r>
            <a:r>
              <a:rPr lang="en-GB">
                <a:solidFill>
                  <a:schemeClr val="dk2"/>
                </a:solidFill>
                <a:highlight>
                  <a:srgbClr val="FFFF00"/>
                </a:highlight>
              </a:rPr>
              <a:t>table_name</a:t>
            </a:r>
            <a:r>
              <a:rPr lang="en-GB">
                <a:solidFill>
                  <a:schemeClr val="dk2"/>
                </a:solidFill>
              </a:rPr>
              <a:t> from </a:t>
            </a:r>
            <a:r>
              <a:rPr lang="en-GB">
                <a:solidFill>
                  <a:schemeClr val="dk2"/>
                </a:solidFill>
                <a:highlight>
                  <a:srgbClr val="FFFF00"/>
                </a:highlight>
              </a:rPr>
              <a:t>information_schema</a:t>
            </a:r>
            <a:r>
              <a:rPr lang="en-GB">
                <a:solidFill>
                  <a:schemeClr val="dk2"/>
                </a:solidFill>
              </a:rPr>
              <a:t>.tables where table_schema=database() limit 3,1) ,1,1))) = </a:t>
            </a:r>
            <a:r>
              <a:rPr lang="en-GB">
                <a:solidFill>
                  <a:schemeClr val="dk2"/>
                </a:solidFill>
                <a:highlight>
                  <a:srgbClr val="00FF00"/>
                </a:highlight>
              </a:rPr>
              <a:t>117</a:t>
            </a:r>
            <a:r>
              <a:rPr lang="en-GB">
                <a:solidFill>
                  <a:schemeClr val="dk2"/>
                </a:solidFill>
              </a:rPr>
              <a:t> --</a:t>
            </a:r>
            <a:endParaRPr>
              <a:solidFill>
                <a:schemeClr val="dk2"/>
              </a:solidFill>
            </a:endParaRPr>
          </a:p>
          <a:p>
            <a:pPr marL="914400" lvl="1" indent="-355600" algn="l" rtl="0">
              <a:spcBef>
                <a:spcPts val="0"/>
              </a:spcBef>
              <a:spcAft>
                <a:spcPts val="0"/>
              </a:spcAft>
              <a:buClr>
                <a:schemeClr val="dk2"/>
              </a:buClr>
              <a:buSzPts val="2000"/>
              <a:buChar char="-"/>
            </a:pPr>
            <a:r>
              <a:rPr lang="en-GB">
                <a:solidFill>
                  <a:schemeClr val="dk2"/>
                </a:solidFill>
              </a:rPr>
              <a:t>Information_schema has details about db tables and columns</a:t>
            </a:r>
            <a:endParaRPr>
              <a:solidFill>
                <a:schemeClr val="dk2"/>
              </a:solidFill>
            </a:endParaRPr>
          </a:p>
          <a:p>
            <a:pPr marL="914400" lvl="1" indent="-355600" algn="l" rtl="0">
              <a:spcBef>
                <a:spcPts val="0"/>
              </a:spcBef>
              <a:spcAft>
                <a:spcPts val="0"/>
              </a:spcAft>
              <a:buClr>
                <a:schemeClr val="dk2"/>
              </a:buClr>
              <a:buSzPts val="2000"/>
              <a:buChar char="-"/>
            </a:pPr>
            <a:r>
              <a:rPr lang="en-GB">
                <a:solidFill>
                  <a:schemeClr val="dk2"/>
                </a:solidFill>
              </a:rPr>
              <a:t>Is first ascii character of table name == 117 ie ‘u’ ?</a:t>
            </a:r>
            <a:endParaRPr>
              <a:solidFill>
                <a:schemeClr val="dk2"/>
              </a:solidFill>
            </a:endParaRPr>
          </a:p>
          <a:p>
            <a:pPr marL="914400" lvl="1" indent="-355600" algn="l" rtl="0">
              <a:spcBef>
                <a:spcPts val="0"/>
              </a:spcBef>
              <a:spcAft>
                <a:spcPts val="0"/>
              </a:spcAft>
              <a:buClr>
                <a:schemeClr val="dk2"/>
              </a:buClr>
              <a:buSzPts val="2000"/>
              <a:buChar char="-"/>
            </a:pPr>
            <a:r>
              <a:rPr lang="en-GB">
                <a:solidFill>
                  <a:schemeClr val="dk2"/>
                </a:solidFill>
              </a:rPr>
              <a:t>Once you have table name you can enumerate users!</a:t>
            </a:r>
            <a:endParaRPr>
              <a:solidFill>
                <a:schemeClr val="dk2"/>
              </a:solidFill>
            </a:endParaRPr>
          </a:p>
          <a:p>
            <a:pPr marL="0" lvl="0" indent="0" algn="l" rtl="0">
              <a:spcBef>
                <a:spcPts val="0"/>
              </a:spcBef>
              <a:spcAft>
                <a:spcPts val="0"/>
              </a:spcAft>
              <a:buNone/>
            </a:pPr>
            <a:endParaRPr/>
          </a:p>
        </p:txBody>
      </p:sp>
      <p:pic>
        <p:nvPicPr>
          <p:cNvPr id="160" name="Google Shape;160;p28"/>
          <p:cNvPicPr preferRelativeResize="0"/>
          <p:nvPr/>
        </p:nvPicPr>
        <p:blipFill rotWithShape="1">
          <a:blip r:embed="rId3">
            <a:alphaModFix/>
          </a:blip>
          <a:srcRect t="8006" b="14714"/>
          <a:stretch/>
        </p:blipFill>
        <p:spPr>
          <a:xfrm>
            <a:off x="596663" y="3446350"/>
            <a:ext cx="7950674" cy="1403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Time Based Blind</a:t>
            </a:r>
            <a:endParaRPr/>
          </a:p>
        </p:txBody>
      </p:sp>
      <p:sp>
        <p:nvSpPr>
          <p:cNvPr id="166" name="Google Shape;166;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a:t>When you don’t have visible page content changes you can use a time based approach</a:t>
            </a:r>
            <a:endParaRPr/>
          </a:p>
          <a:p>
            <a:pPr marL="457200" lvl="0" indent="-355600" algn="l" rtl="0">
              <a:spcBef>
                <a:spcPts val="0"/>
              </a:spcBef>
              <a:spcAft>
                <a:spcPts val="0"/>
              </a:spcAft>
              <a:buSzPts val="2000"/>
              <a:buChar char="-"/>
            </a:pPr>
            <a:r>
              <a:rPr lang="en-GB"/>
              <a:t>Create a conditional query such that in one case, you add a time delay</a:t>
            </a:r>
            <a:endParaRPr/>
          </a:p>
          <a:p>
            <a:pPr marL="457200" lvl="0" indent="-355600" algn="l" rtl="0">
              <a:spcBef>
                <a:spcPts val="0"/>
              </a:spcBef>
              <a:spcAft>
                <a:spcPts val="0"/>
              </a:spcAft>
              <a:buSzPts val="2000"/>
              <a:buChar char="-"/>
            </a:pPr>
            <a:r>
              <a:rPr lang="en-GB"/>
              <a:t>By observing response time you can determine if query evaluated to true or false</a:t>
            </a:r>
            <a:endParaRPr/>
          </a:p>
          <a:p>
            <a:pPr marL="457200" lvl="0" indent="-355600" algn="l" rtl="0">
              <a:spcBef>
                <a:spcPts val="0"/>
              </a:spcBef>
              <a:spcAft>
                <a:spcPts val="0"/>
              </a:spcAft>
              <a:buSzPts val="2000"/>
              <a:buChar char="-"/>
            </a:pPr>
            <a:r>
              <a:rPr lang="en-GB"/>
              <a:t>SELECT * FROM products WHERE id=1-</a:t>
            </a:r>
            <a:r>
              <a:rPr lang="en-GB">
                <a:highlight>
                  <a:srgbClr val="00FF00"/>
                </a:highlight>
              </a:rPr>
              <a:t>IF</a:t>
            </a:r>
            <a:r>
              <a:rPr lang="en-GB"/>
              <a:t>(MID(</a:t>
            </a:r>
            <a:r>
              <a:rPr lang="en-GB">
                <a:highlight>
                  <a:srgbClr val="FFFF00"/>
                </a:highlight>
              </a:rPr>
              <a:t>VERSION()</a:t>
            </a:r>
            <a:r>
              <a:rPr lang="en-GB"/>
              <a:t>,1,1) = '5', </a:t>
            </a:r>
            <a:r>
              <a:rPr lang="en-GB">
                <a:highlight>
                  <a:srgbClr val="00FF00"/>
                </a:highlight>
              </a:rPr>
              <a:t>SLEEP(15)</a:t>
            </a:r>
            <a:r>
              <a:rPr lang="en-GB"/>
              <a:t>, 0)</a:t>
            </a:r>
            <a:endParaRPr/>
          </a:p>
          <a:p>
            <a:pPr marL="457200" lvl="0" indent="-355600" algn="l" rtl="0">
              <a:spcBef>
                <a:spcPts val="1600"/>
              </a:spcBef>
              <a:spcAft>
                <a:spcPts val="1600"/>
              </a:spcAft>
              <a:buSzPts val="2000"/>
              <a:buChar char="-"/>
            </a:pPr>
            <a:r>
              <a:rPr lang="en-GB"/>
              <a:t>Databases also use different time delays which can be used to determine which database is used in the backend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Error Based</a:t>
            </a:r>
            <a:endParaRPr/>
          </a:p>
        </p:txBody>
      </p:sp>
      <p:sp>
        <p:nvSpPr>
          <p:cNvPr id="172" name="Google Shape;172;p30"/>
          <p:cNvSpPr txBox="1">
            <a:spLocks noGrp="1"/>
          </p:cNvSpPr>
          <p:nvPr>
            <p:ph type="body" idx="1"/>
          </p:nvPr>
        </p:nvSpPr>
        <p:spPr>
          <a:xfrm>
            <a:off x="311700" y="1152475"/>
            <a:ext cx="8520600" cy="1203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a:t>Use error messages to extract information about the database</a:t>
            </a:r>
            <a:endParaRPr/>
          </a:p>
          <a:p>
            <a:pPr marL="457200" lvl="0" indent="-355600" algn="l" rtl="0">
              <a:spcBef>
                <a:spcPts val="1600"/>
              </a:spcBef>
              <a:spcAft>
                <a:spcPts val="0"/>
              </a:spcAft>
              <a:buSzPts val="2000"/>
              <a:buChar char="-"/>
            </a:pPr>
            <a:r>
              <a:rPr lang="en-GB"/>
              <a:t>Also use the error message to show data</a:t>
            </a:r>
            <a:endParaRPr/>
          </a:p>
          <a:p>
            <a:pPr marL="457200" lvl="0" indent="-355600" algn="l" rtl="0">
              <a:spcBef>
                <a:spcPts val="1600"/>
              </a:spcBef>
              <a:spcAft>
                <a:spcPts val="0"/>
              </a:spcAft>
              <a:buSzPts val="2000"/>
              <a:buChar char="-"/>
            </a:pPr>
            <a:r>
              <a:rPr lang="en-GB"/>
              <a:t>Search HTTP response headers and body for database error messages </a:t>
            </a:r>
            <a:endParaRPr/>
          </a:p>
          <a:p>
            <a:pPr marL="457200" lvl="0" indent="-355600" algn="l" rtl="0">
              <a:spcBef>
                <a:spcPts val="1600"/>
              </a:spcBef>
              <a:spcAft>
                <a:spcPts val="0"/>
              </a:spcAft>
              <a:buSzPts val="2000"/>
              <a:buChar char="-"/>
            </a:pPr>
            <a:r>
              <a:rPr lang="en-GB"/>
              <a:t>Web application needs to show error message to user for this to work</a:t>
            </a:r>
            <a:endParaRPr/>
          </a:p>
          <a:p>
            <a:pPr marL="457200" lvl="0" indent="0" algn="l" rtl="0">
              <a:spcBef>
                <a:spcPts val="1600"/>
              </a:spcBef>
              <a:spcAft>
                <a:spcPts val="1600"/>
              </a:spcAft>
              <a:buNone/>
            </a:pPr>
            <a:endParaRPr sz="1200">
              <a:solidFill>
                <a:srgbClr val="24292E"/>
              </a:solidFill>
              <a:highlight>
                <a:srgbClr val="FFFFFF"/>
              </a:highlight>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040A-E680-4A6E-B216-80428C64CBBE}"/>
              </a:ext>
            </a:extLst>
          </p:cNvPr>
          <p:cNvSpPr>
            <a:spLocks noGrp="1"/>
          </p:cNvSpPr>
          <p:nvPr>
            <p:ph type="title"/>
          </p:nvPr>
        </p:nvSpPr>
        <p:spPr/>
        <p:txBody>
          <a:bodyPr/>
          <a:lstStyle/>
          <a:p>
            <a:r>
              <a:rPr lang="en-US" dirty="0"/>
              <a:t>Note for Future Reference</a:t>
            </a:r>
          </a:p>
        </p:txBody>
      </p:sp>
      <p:sp>
        <p:nvSpPr>
          <p:cNvPr id="3" name="Text Placeholder 2">
            <a:extLst>
              <a:ext uri="{FF2B5EF4-FFF2-40B4-BE49-F238E27FC236}">
                <a16:creationId xmlns:a16="http://schemas.microsoft.com/office/drawing/2014/main" id="{FA179441-A20E-4F86-9D7B-A0AB87016ABD}"/>
              </a:ext>
            </a:extLst>
          </p:cNvPr>
          <p:cNvSpPr>
            <a:spLocks noGrp="1"/>
          </p:cNvSpPr>
          <p:nvPr>
            <p:ph type="body" idx="1"/>
          </p:nvPr>
        </p:nvSpPr>
        <p:spPr/>
        <p:txBody>
          <a:bodyPr/>
          <a:lstStyle/>
          <a:p>
            <a:r>
              <a:rPr lang="en-US" dirty="0"/>
              <a:t>Some of our notes are in the “Presenter Notes” part at the bottom of each slide </a:t>
            </a:r>
          </a:p>
          <a:p>
            <a:pPr lvl="1"/>
            <a:r>
              <a:rPr lang="en-US" dirty="0"/>
              <a:t>Some of these include sources</a:t>
            </a:r>
          </a:p>
          <a:p>
            <a:pPr lvl="1"/>
            <a:r>
              <a:rPr lang="en-US" dirty="0"/>
              <a:t>Further insight</a:t>
            </a:r>
          </a:p>
          <a:p>
            <a:pPr lvl="1"/>
            <a:r>
              <a:rPr lang="en-US" dirty="0"/>
              <a:t>What we said that may not be on the slides</a:t>
            </a:r>
          </a:p>
          <a:p>
            <a:r>
              <a:rPr lang="en-US" dirty="0"/>
              <a:t>The demo code is on the slides for future reference with explanations for the options used</a:t>
            </a:r>
          </a:p>
        </p:txBody>
      </p:sp>
    </p:spTree>
    <p:extLst>
      <p:ext uri="{BB962C8B-B14F-4D97-AF65-F5344CB8AC3E}">
        <p14:creationId xmlns:p14="http://schemas.microsoft.com/office/powerpoint/2010/main" val="1251627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Error Based</a:t>
            </a:r>
            <a:endParaRPr/>
          </a:p>
        </p:txBody>
      </p:sp>
      <p:pic>
        <p:nvPicPr>
          <p:cNvPr id="178" name="Google Shape;178;p31"/>
          <p:cNvPicPr preferRelativeResize="0"/>
          <p:nvPr/>
        </p:nvPicPr>
        <p:blipFill rotWithShape="1">
          <a:blip r:embed="rId3">
            <a:alphaModFix/>
          </a:blip>
          <a:srcRect t="2219"/>
          <a:stretch/>
        </p:blipFill>
        <p:spPr>
          <a:xfrm>
            <a:off x="311700" y="1222075"/>
            <a:ext cx="8520600" cy="30713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2"/>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Error Based</a:t>
            </a:r>
            <a:endParaRPr/>
          </a:p>
        </p:txBody>
      </p:sp>
      <p:sp>
        <p:nvSpPr>
          <p:cNvPr id="184" name="Google Shape;184;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SELECT COUNT(*), </a:t>
            </a:r>
            <a:r>
              <a:rPr lang="en-GB">
                <a:highlight>
                  <a:srgbClr val="00FF00"/>
                </a:highlight>
              </a:rPr>
              <a:t>CONCAT</a:t>
            </a:r>
            <a:r>
              <a:rPr lang="en-GB"/>
              <a:t>((SELECT </a:t>
            </a:r>
            <a:r>
              <a:rPr lang="en-GB">
                <a:highlight>
                  <a:srgbClr val="FFFF00"/>
                </a:highlight>
              </a:rPr>
              <a:t>@@version</a:t>
            </a:r>
            <a:r>
              <a:rPr lang="en-GB"/>
              <a:t>),</a:t>
            </a:r>
            <a:r>
              <a:rPr lang="en-GB">
                <a:highlight>
                  <a:srgbClr val="00FF00"/>
                </a:highlight>
              </a:rPr>
              <a:t>FLOOR(RAND(0)*2</a:t>
            </a:r>
            <a:r>
              <a:rPr lang="en-GB"/>
              <a:t>)) x FROM information_schema.tables GROUP BY x</a:t>
            </a:r>
            <a:endParaRPr/>
          </a:p>
          <a:p>
            <a:pPr marL="0" lvl="0" indent="0" algn="l" rtl="0">
              <a:spcBef>
                <a:spcPts val="0"/>
              </a:spcBef>
              <a:spcAft>
                <a:spcPts val="0"/>
              </a:spcAft>
              <a:buNone/>
            </a:pPr>
            <a:endParaRPr/>
          </a:p>
          <a:p>
            <a:pPr marL="457200" lvl="0" indent="-355600" algn="l" rtl="0">
              <a:spcBef>
                <a:spcPts val="0"/>
              </a:spcBef>
              <a:spcAft>
                <a:spcPts val="0"/>
              </a:spcAft>
              <a:buSzPts val="2000"/>
              <a:buChar char="-"/>
            </a:pPr>
            <a:r>
              <a:rPr lang="en-GB"/>
              <a:t>group by will fail, because the group_key which was expected to be unique will be duplicate, and cause the database to err. </a:t>
            </a:r>
            <a:endParaRPr/>
          </a:p>
          <a:p>
            <a:pPr marL="457200" lvl="0" indent="-355600" algn="l" rtl="0">
              <a:spcBef>
                <a:spcPts val="0"/>
              </a:spcBef>
              <a:spcAft>
                <a:spcPts val="0"/>
              </a:spcAft>
              <a:buSzPts val="2000"/>
              <a:buChar char="-"/>
            </a:pPr>
            <a:r>
              <a:rPr lang="en-GB"/>
              <a:t>Error tells you the duplicate value in that query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Error Based</a:t>
            </a:r>
            <a:endParaRPr/>
          </a:p>
        </p:txBody>
      </p:sp>
      <p:pic>
        <p:nvPicPr>
          <p:cNvPr id="190" name="Google Shape;190;p33"/>
          <p:cNvPicPr preferRelativeResize="0"/>
          <p:nvPr/>
        </p:nvPicPr>
        <p:blipFill>
          <a:blip r:embed="rId3">
            <a:alphaModFix/>
          </a:blip>
          <a:stretch>
            <a:fillRect/>
          </a:stretch>
        </p:blipFill>
        <p:spPr>
          <a:xfrm>
            <a:off x="0" y="1205322"/>
            <a:ext cx="9144000" cy="359860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Union Query Based</a:t>
            </a:r>
            <a:endParaRPr/>
          </a:p>
        </p:txBody>
      </p:sp>
      <p:sp>
        <p:nvSpPr>
          <p:cNvPr id="196" name="Google Shape;196;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a:t>Use UNION keyword to extract data from other tables</a:t>
            </a:r>
            <a:endParaRPr/>
          </a:p>
          <a:p>
            <a:pPr marL="457200" lvl="0" indent="-355600" algn="l" rtl="0">
              <a:spcBef>
                <a:spcPts val="1600"/>
              </a:spcBef>
              <a:spcAft>
                <a:spcPts val="0"/>
              </a:spcAft>
              <a:buSzPts val="2000"/>
              <a:buChar char="-"/>
            </a:pPr>
            <a:r>
              <a:rPr lang="en-GB"/>
              <a:t>For a UNION query to work, two key requirements must be met:</a:t>
            </a:r>
            <a:endParaRPr/>
          </a:p>
          <a:p>
            <a:pPr marL="914400" lvl="1" indent="-355600" algn="l" rtl="0">
              <a:spcBef>
                <a:spcPts val="1600"/>
              </a:spcBef>
              <a:spcAft>
                <a:spcPts val="0"/>
              </a:spcAft>
              <a:buSzPts val="2000"/>
              <a:buChar char="-"/>
            </a:pPr>
            <a:r>
              <a:rPr lang="en-GB"/>
              <a:t>The individual queries must return the same number of columns.</a:t>
            </a:r>
            <a:endParaRPr/>
          </a:p>
          <a:p>
            <a:pPr marL="914400" lvl="0" indent="-355600" algn="l" rtl="0">
              <a:spcBef>
                <a:spcPts val="1600"/>
              </a:spcBef>
              <a:spcAft>
                <a:spcPts val="0"/>
              </a:spcAft>
              <a:buSzPts val="2000"/>
              <a:buChar char="-"/>
            </a:pPr>
            <a:r>
              <a:rPr lang="en-GB"/>
              <a:t>The data types in each column must be compatible between</a:t>
            </a:r>
            <a:endParaRPr/>
          </a:p>
          <a:p>
            <a:pPr marL="457200" lvl="0" indent="457200" algn="l" rtl="0">
              <a:spcBef>
                <a:spcPts val="1600"/>
              </a:spcBef>
              <a:spcAft>
                <a:spcPts val="0"/>
              </a:spcAft>
              <a:buNone/>
            </a:pPr>
            <a:r>
              <a:rPr lang="en-GB"/>
              <a:t>the individual queries</a:t>
            </a:r>
            <a:endParaRPr/>
          </a:p>
          <a:p>
            <a:pPr marL="457200" lvl="0" indent="0" algn="l" rtl="0">
              <a:spcBef>
                <a:spcPts val="1600"/>
              </a:spcBef>
              <a:spcAft>
                <a:spcPts val="1600"/>
              </a:spcAft>
              <a:buNone/>
            </a:pPr>
            <a:endParaRPr/>
          </a:p>
        </p:txBody>
      </p:sp>
      <p:pic>
        <p:nvPicPr>
          <p:cNvPr id="197" name="Google Shape;197;p34"/>
          <p:cNvPicPr preferRelativeResize="0"/>
          <p:nvPr/>
        </p:nvPicPr>
        <p:blipFill>
          <a:blip r:embed="rId3">
            <a:alphaModFix/>
          </a:blip>
          <a:stretch>
            <a:fillRect/>
          </a:stretch>
        </p:blipFill>
        <p:spPr>
          <a:xfrm>
            <a:off x="5217425" y="3247675"/>
            <a:ext cx="3323325" cy="161005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Union Query Based</a:t>
            </a:r>
            <a:endParaRPr/>
          </a:p>
        </p:txBody>
      </p:sp>
      <p:sp>
        <p:nvSpPr>
          <p:cNvPr id="203" name="Google Shape;203;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GB"/>
              <a:t>Submitting a series of UNION SELECT queries specifying a different number of null values:</a:t>
            </a:r>
            <a:endParaRPr/>
          </a:p>
          <a:p>
            <a:pPr marL="0" lvl="0" indent="0" algn="l" rtl="0">
              <a:spcBef>
                <a:spcPts val="1600"/>
              </a:spcBef>
              <a:spcAft>
                <a:spcPts val="0"/>
              </a:spcAft>
              <a:buClr>
                <a:schemeClr val="dk2"/>
              </a:buClr>
              <a:buSzPts val="1100"/>
              <a:buFont typeface="Arial"/>
              <a:buNone/>
            </a:pPr>
            <a:r>
              <a:rPr lang="en-GB"/>
              <a:t>' UNION SELECT NULL--</a:t>
            </a:r>
            <a:endParaRPr/>
          </a:p>
          <a:p>
            <a:pPr marL="0" lvl="0" indent="0" algn="l" rtl="0">
              <a:spcBef>
                <a:spcPts val="1600"/>
              </a:spcBef>
              <a:spcAft>
                <a:spcPts val="0"/>
              </a:spcAft>
              <a:buClr>
                <a:schemeClr val="dk2"/>
              </a:buClr>
              <a:buSzPts val="1100"/>
              <a:buFont typeface="Arial"/>
              <a:buNone/>
            </a:pPr>
            <a:r>
              <a:rPr lang="en-GB"/>
              <a:t>' UNION SELECT NULL,NULL--</a:t>
            </a:r>
            <a:endParaRPr/>
          </a:p>
          <a:p>
            <a:pPr marL="0" lvl="0" indent="0" algn="l" rtl="0">
              <a:spcBef>
                <a:spcPts val="1600"/>
              </a:spcBef>
              <a:spcAft>
                <a:spcPts val="0"/>
              </a:spcAft>
              <a:buClr>
                <a:schemeClr val="dk2"/>
              </a:buClr>
              <a:buSzPts val="1100"/>
              <a:buFont typeface="Arial"/>
              <a:buNone/>
            </a:pPr>
            <a:r>
              <a:rPr lang="en-GB"/>
              <a:t>If the number of nulls does not match the number of columns, the database returns an error. If no error, you found the correct number of columns.</a:t>
            </a:r>
            <a:endParaRPr/>
          </a:p>
          <a:p>
            <a:pPr marL="0" lvl="0" indent="0" algn="l" rtl="0">
              <a:spcBef>
                <a:spcPts val="1600"/>
              </a:spcBef>
              <a:spcAft>
                <a:spcPts val="16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GB"/>
              <a:t>Union Query Based</a:t>
            </a:r>
            <a:endParaRPr/>
          </a:p>
        </p:txBody>
      </p:sp>
      <p:sp>
        <p:nvSpPr>
          <p:cNvPr id="209" name="Google Shape;209;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GB"/>
              <a:t>Probe each column to test whether it can hold string data:</a:t>
            </a:r>
            <a:endParaRPr/>
          </a:p>
          <a:p>
            <a:pPr marL="0" lvl="0" indent="0" algn="l" rtl="0">
              <a:spcBef>
                <a:spcPts val="1600"/>
              </a:spcBef>
              <a:spcAft>
                <a:spcPts val="0"/>
              </a:spcAft>
              <a:buClr>
                <a:schemeClr val="dk2"/>
              </a:buClr>
              <a:buSzPts val="1100"/>
              <a:buFont typeface="Arial"/>
              <a:buNone/>
            </a:pPr>
            <a:r>
              <a:rPr lang="en-GB"/>
              <a:t>' UNION SELECT 'a',NULL,NULL,NULL--         (test is first column is type string)</a:t>
            </a:r>
            <a:endParaRPr/>
          </a:p>
          <a:p>
            <a:pPr marL="0" lvl="0" indent="0" algn="l" rtl="0">
              <a:spcBef>
                <a:spcPts val="1600"/>
              </a:spcBef>
              <a:spcAft>
                <a:spcPts val="1600"/>
              </a:spcAft>
              <a:buClr>
                <a:schemeClr val="dk2"/>
              </a:buClr>
              <a:buSzPts val="1100"/>
              <a:buFont typeface="Arial"/>
              <a:buNone/>
            </a:pPr>
            <a:r>
              <a:rPr lang="en-GB"/>
              <a:t>' UNION SELECT NULL,'a',NULL,NULL--        </a:t>
            </a:r>
            <a:r>
              <a:rPr lang="en-GB">
                <a:solidFill>
                  <a:schemeClr val="dk2"/>
                </a:solidFill>
              </a:rPr>
              <a:t>(test is second column is type string)</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16" name="Google Shape;216;p37"/>
          <p:cNvPicPr preferRelativeResize="0"/>
          <p:nvPr/>
        </p:nvPicPr>
        <p:blipFill rotWithShape="1">
          <a:blip r:embed="rId3">
            <a:alphaModFix/>
          </a:blip>
          <a:srcRect t="9901"/>
          <a:stretch/>
        </p:blipFill>
        <p:spPr>
          <a:xfrm>
            <a:off x="57075" y="165500"/>
            <a:ext cx="8719449" cy="4634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Stacked Queries</a:t>
            </a:r>
            <a:endParaRPr/>
          </a:p>
        </p:txBody>
      </p:sp>
      <p:sp>
        <p:nvSpPr>
          <p:cNvPr id="222" name="Google Shape;222;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a:t>Instead of injecting into a query, use multiple queries separated by “;”</a:t>
            </a:r>
            <a:endParaRPr/>
          </a:p>
          <a:p>
            <a:pPr marL="457200" lvl="0" indent="-355600" algn="l" rtl="0">
              <a:spcBef>
                <a:spcPts val="0"/>
              </a:spcBef>
              <a:spcAft>
                <a:spcPts val="0"/>
              </a:spcAft>
              <a:buSzPts val="2000"/>
              <a:buChar char="-"/>
            </a:pPr>
            <a:r>
              <a:rPr lang="en-GB"/>
              <a:t>http://www.example.com/index.php?id=1</a:t>
            </a:r>
            <a:r>
              <a:rPr lang="en-GB">
                <a:highlight>
                  <a:srgbClr val="00FF00"/>
                </a:highlight>
              </a:rPr>
              <a:t>; INSERT </a:t>
            </a:r>
            <a:r>
              <a:rPr lang="en-GB"/>
              <a:t>INTO users(username, password, admin) VALUES("admin", "admn_password", 1); --</a:t>
            </a:r>
            <a:endParaRPr/>
          </a:p>
          <a:p>
            <a:pPr marL="457200" lvl="0" indent="-355600" algn="l" rtl="0">
              <a:spcBef>
                <a:spcPts val="0"/>
              </a:spcBef>
              <a:spcAft>
                <a:spcPts val="0"/>
              </a:spcAft>
              <a:buSzPts val="2000"/>
              <a:buChar char="-"/>
            </a:pPr>
            <a:r>
              <a:rPr lang="en-GB"/>
              <a:t>Try to insert user with admin permission in table users.</a:t>
            </a:r>
            <a:endParaRPr/>
          </a:p>
          <a:p>
            <a:pPr marL="457200" lvl="0" indent="-355600" algn="l" rtl="0">
              <a:spcBef>
                <a:spcPts val="0"/>
              </a:spcBef>
              <a:spcAft>
                <a:spcPts val="0"/>
              </a:spcAft>
              <a:buSzPts val="2000"/>
              <a:buChar char="-"/>
            </a:pPr>
            <a:r>
              <a:rPr lang="en-GB"/>
              <a:t>Not supported by all databases</a:t>
            </a:r>
            <a:endParaRPr/>
          </a:p>
          <a:p>
            <a:pPr marL="0" lvl="0" indent="0" algn="l" rtl="0">
              <a:spcBef>
                <a:spcPts val="1600"/>
              </a:spcBef>
              <a:spcAft>
                <a:spcPts val="160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Why Use sqlmap?</a:t>
            </a:r>
            <a:endParaRPr/>
          </a:p>
        </p:txBody>
      </p:sp>
      <p:sp>
        <p:nvSpPr>
          <p:cNvPr id="228" name="Google Shape;228;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a:t>Do not need to remember different SQL queries for each attack</a:t>
            </a:r>
            <a:endParaRPr/>
          </a:p>
          <a:p>
            <a:pPr marL="457200" lvl="0" indent="-355600" algn="l" rtl="0">
              <a:spcBef>
                <a:spcPts val="0"/>
              </a:spcBef>
              <a:spcAft>
                <a:spcPts val="0"/>
              </a:spcAft>
              <a:buSzPts val="2000"/>
              <a:buChar char="●"/>
            </a:pPr>
            <a:r>
              <a:rPr lang="en-GB"/>
              <a:t>Automatically </a:t>
            </a:r>
            <a:r>
              <a:rPr lang="en-GB">
                <a:highlight>
                  <a:srgbClr val="FFFFFF"/>
                </a:highlight>
              </a:rPr>
              <a:t>identifies the vulnerable parameters</a:t>
            </a:r>
            <a:endParaRPr>
              <a:highlight>
                <a:srgbClr val="FFFFFF"/>
              </a:highlight>
            </a:endParaRPr>
          </a:p>
          <a:p>
            <a:pPr marL="457200" lvl="0" indent="-355600" algn="l" rtl="0">
              <a:spcBef>
                <a:spcPts val="0"/>
              </a:spcBef>
              <a:spcAft>
                <a:spcPts val="0"/>
              </a:spcAft>
              <a:buSzPts val="2000"/>
              <a:buChar char="●"/>
            </a:pPr>
            <a:r>
              <a:rPr lang="en-GB">
                <a:solidFill>
                  <a:schemeClr val="dk2"/>
                </a:solidFill>
              </a:rPr>
              <a:t>Automatically </a:t>
            </a:r>
            <a:r>
              <a:rPr lang="en-GB">
                <a:solidFill>
                  <a:schemeClr val="dk2"/>
                </a:solidFill>
                <a:highlight>
                  <a:srgbClr val="FFFFFF"/>
                </a:highlight>
              </a:rPr>
              <a:t>identifies which SQL injection technique can be used</a:t>
            </a:r>
            <a:endParaRPr>
              <a:highlight>
                <a:srgbClr val="FFFFFF"/>
              </a:highlight>
            </a:endParaRPr>
          </a:p>
          <a:p>
            <a:pPr marL="457200" lvl="0" indent="-355600" algn="l" rtl="0">
              <a:spcBef>
                <a:spcPts val="0"/>
              </a:spcBef>
              <a:spcAft>
                <a:spcPts val="0"/>
              </a:spcAft>
              <a:buSzPts val="2000"/>
              <a:buChar char="●"/>
            </a:pPr>
            <a:r>
              <a:rPr lang="en-GB"/>
              <a:t>Allows you to use different SQL injection techniques easily</a:t>
            </a:r>
            <a:endParaRPr sz="1000">
              <a:solidFill>
                <a:srgbClr val="24292E"/>
              </a:solidFill>
              <a:highlight>
                <a:srgbClr val="F6F8FA"/>
              </a:highlight>
              <a:latin typeface="Consolas"/>
              <a:ea typeface="Consolas"/>
              <a:cs typeface="Consolas"/>
              <a:sym typeface="Consolas"/>
            </a:endParaRPr>
          </a:p>
          <a:p>
            <a:pPr marL="457200" lvl="0" indent="-355600" algn="l" rtl="0">
              <a:spcBef>
                <a:spcPts val="0"/>
              </a:spcBef>
              <a:spcAft>
                <a:spcPts val="0"/>
              </a:spcAft>
              <a:buSzPts val="2000"/>
              <a:buChar char="●"/>
            </a:pPr>
            <a:r>
              <a:rPr lang="en-GB"/>
              <a:t>Level of attack does not depend on user knowledge</a:t>
            </a:r>
            <a:endParaRPr/>
          </a:p>
        </p:txBody>
      </p:sp>
      <p:pic>
        <p:nvPicPr>
          <p:cNvPr id="229" name="Google Shape;229;p39"/>
          <p:cNvPicPr preferRelativeResize="0"/>
          <p:nvPr/>
        </p:nvPicPr>
        <p:blipFill rotWithShape="1">
          <a:blip r:embed="rId3">
            <a:alphaModFix/>
          </a:blip>
          <a:srcRect t="19446" r="29378" b="57659"/>
          <a:stretch/>
        </p:blipFill>
        <p:spPr>
          <a:xfrm>
            <a:off x="1082500" y="3133000"/>
            <a:ext cx="6979000" cy="15740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0"/>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Demo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What Are SQL Injections?</a:t>
            </a:r>
            <a:endParaRPr/>
          </a:p>
        </p:txBody>
      </p:sp>
      <p:sp>
        <p:nvSpPr>
          <p:cNvPr id="66" name="Google Shape;66;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a:t>They are code injection attacks that target SQL (Structured Query Language) databases through an entry field from client to the application</a:t>
            </a:r>
            <a:endParaRPr/>
          </a:p>
          <a:p>
            <a:pPr marL="914400" lvl="1" indent="-355600" algn="l" rtl="0">
              <a:spcBef>
                <a:spcPts val="0"/>
              </a:spcBef>
              <a:spcAft>
                <a:spcPts val="0"/>
              </a:spcAft>
              <a:buSzPts val="2000"/>
              <a:buChar char="○"/>
            </a:pPr>
            <a:r>
              <a:rPr lang="en-GB"/>
              <a:t>Any platform, but usually through web page input</a:t>
            </a:r>
            <a:endParaRPr/>
          </a:p>
          <a:p>
            <a:pPr marL="914400" lvl="1" indent="-355600" algn="l" rtl="0">
              <a:spcBef>
                <a:spcPts val="0"/>
              </a:spcBef>
              <a:spcAft>
                <a:spcPts val="0"/>
              </a:spcAft>
              <a:buSzPts val="2000"/>
              <a:buChar char="○"/>
            </a:pPr>
            <a:r>
              <a:rPr lang="en-GB"/>
              <a:t>Affects the execution of predefined SQL commands</a:t>
            </a:r>
            <a:endParaRPr/>
          </a:p>
          <a:p>
            <a:pPr marL="457200" lvl="0" indent="-355600" algn="l" rtl="0">
              <a:lnSpc>
                <a:spcPct val="100000"/>
              </a:lnSpc>
              <a:spcBef>
                <a:spcPts val="0"/>
              </a:spcBef>
              <a:spcAft>
                <a:spcPts val="0"/>
              </a:spcAft>
              <a:buSzPts val="2000"/>
              <a:buChar char="●"/>
            </a:pPr>
            <a:r>
              <a:rPr lang="en-GB"/>
              <a:t>Occur when you do not verify user input in a database query</a:t>
            </a:r>
            <a:endParaRPr/>
          </a:p>
        </p:txBody>
      </p:sp>
      <p:pic>
        <p:nvPicPr>
          <p:cNvPr id="67" name="Google Shape;67;p14"/>
          <p:cNvPicPr preferRelativeResize="0"/>
          <p:nvPr/>
        </p:nvPicPr>
        <p:blipFill rotWithShape="1">
          <a:blip r:embed="rId3">
            <a:alphaModFix/>
          </a:blip>
          <a:srcRect t="30356" b="10387"/>
          <a:stretch/>
        </p:blipFill>
        <p:spPr>
          <a:xfrm>
            <a:off x="0" y="3024975"/>
            <a:ext cx="9144002" cy="18679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Demo</a:t>
            </a:r>
            <a:endParaRPr/>
          </a:p>
        </p:txBody>
      </p:sp>
      <p:sp>
        <p:nvSpPr>
          <p:cNvPr id="240" name="Google Shape;240;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python sqlmap.py -u http://localhost:8000/ --forms --dump --risk=3 --technique=B</a:t>
            </a:r>
            <a:endParaRPr/>
          </a:p>
          <a:p>
            <a:pPr marL="0" lvl="0" indent="0" algn="l" rtl="0">
              <a:spcBef>
                <a:spcPts val="1600"/>
              </a:spcBef>
              <a:spcAft>
                <a:spcPts val="0"/>
              </a:spcAft>
              <a:buNone/>
            </a:pPr>
            <a:r>
              <a:rPr lang="en-GB"/>
              <a:t>--forms : sqlmap will search url form forms to inject into (default looks for vulnerability in URL)</a:t>
            </a:r>
            <a:endParaRPr/>
          </a:p>
          <a:p>
            <a:pPr marL="0" lvl="0" indent="0" algn="l" rtl="0">
              <a:spcBef>
                <a:spcPts val="1600"/>
              </a:spcBef>
              <a:spcAft>
                <a:spcPts val="0"/>
              </a:spcAft>
              <a:buNone/>
            </a:pPr>
            <a:r>
              <a:rPr lang="en-GB"/>
              <a:t>-- dump: tells sqlmap to dump entire db contents</a:t>
            </a:r>
            <a:endParaRPr/>
          </a:p>
          <a:p>
            <a:pPr marL="0" lvl="0" indent="0" algn="l" rtl="0">
              <a:spcBef>
                <a:spcPts val="1600"/>
              </a:spcBef>
              <a:spcAft>
                <a:spcPts val="0"/>
              </a:spcAft>
              <a:buNone/>
            </a:pPr>
            <a:r>
              <a:rPr lang="en-GB"/>
              <a:t>--risk=3: sets the risk level (risk 3 added OR based queries)</a:t>
            </a:r>
            <a:endParaRPr/>
          </a:p>
          <a:p>
            <a:pPr marL="0" lvl="0" indent="0" algn="l" rtl="0">
              <a:spcBef>
                <a:spcPts val="1600"/>
              </a:spcBef>
              <a:spcAft>
                <a:spcPts val="0"/>
              </a:spcAft>
              <a:buNone/>
            </a:pPr>
            <a:r>
              <a:rPr lang="en-GB"/>
              <a:t>--technique=B : use boolean based blind (default is all techniques)</a:t>
            </a:r>
            <a:endParaRPr sz="1200">
              <a:solidFill>
                <a:schemeClr val="dk2"/>
              </a:solidFill>
              <a:latin typeface="Calibri"/>
              <a:ea typeface="Calibri"/>
              <a:cs typeface="Calibri"/>
              <a:sym typeface="Calibri"/>
            </a:endParaRPr>
          </a:p>
          <a:p>
            <a:pPr marL="457200" lvl="0" indent="0" algn="l" rtl="0">
              <a:lnSpc>
                <a:spcPct val="100000"/>
              </a:lnSpc>
              <a:spcBef>
                <a:spcPts val="1600"/>
              </a:spcBef>
              <a:spcAft>
                <a:spcPts val="0"/>
              </a:spcAft>
              <a:buNone/>
            </a:pPr>
            <a:endParaRPr sz="1200">
              <a:solidFill>
                <a:schemeClr val="dk2"/>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2"/>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Other features</a:t>
            </a:r>
            <a:endParaRPr/>
          </a:p>
        </p:txBody>
      </p:sp>
      <p:sp>
        <p:nvSpPr>
          <p:cNvPr id="246" name="Google Shape;246;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a:t>Tamper scripts</a:t>
            </a:r>
            <a:endParaRPr/>
          </a:p>
          <a:p>
            <a:pPr marL="457200" lvl="0" indent="-355600" algn="l" rtl="0">
              <a:spcBef>
                <a:spcPts val="0"/>
              </a:spcBef>
              <a:spcAft>
                <a:spcPts val="0"/>
              </a:spcAft>
              <a:buSzPts val="2000"/>
              <a:buChar char="●"/>
            </a:pPr>
            <a:r>
              <a:rPr lang="en-GB"/>
              <a:t>In certain cases you can use injection to send a command to the OS or read files off the system</a:t>
            </a:r>
            <a:endParaRPr/>
          </a:p>
          <a:p>
            <a:pPr marL="457200" lvl="0" indent="-355600" algn="l" rtl="0">
              <a:spcBef>
                <a:spcPts val="0"/>
              </a:spcBef>
              <a:spcAft>
                <a:spcPts val="0"/>
              </a:spcAft>
              <a:buSzPts val="2000"/>
              <a:buChar char="●"/>
            </a:pPr>
            <a:r>
              <a:rPr lang="en-GB"/>
              <a:t>Set cookies to be send with each request</a:t>
            </a:r>
            <a:endParaRPr/>
          </a:p>
          <a:p>
            <a:pPr marL="457200" lvl="0" indent="-355600" algn="l" rtl="0">
              <a:spcBef>
                <a:spcPts val="0"/>
              </a:spcBef>
              <a:spcAft>
                <a:spcPts val="0"/>
              </a:spcAft>
              <a:buSzPts val="2000"/>
              <a:buChar char="●"/>
            </a:pPr>
            <a:r>
              <a:rPr lang="en-GB"/>
              <a:t>Detect CSRF-token and use them in requests</a:t>
            </a:r>
            <a:endParaRPr/>
          </a:p>
          <a:p>
            <a:pPr marL="457200" lvl="0" indent="-355600" algn="l" rtl="0">
              <a:spcBef>
                <a:spcPts val="0"/>
              </a:spcBef>
              <a:spcAft>
                <a:spcPts val="0"/>
              </a:spcAft>
              <a:buSzPts val="2000"/>
              <a:buChar char="●"/>
            </a:pPr>
            <a:r>
              <a:rPr lang="en-GB"/>
              <a:t>Try to inject HTTP headers such as User-Agent, Host, Referrer</a:t>
            </a:r>
            <a:endParaRPr/>
          </a:p>
          <a:p>
            <a:pPr marL="457200" lvl="0" indent="-355600" algn="l" rtl="0">
              <a:spcBef>
                <a:spcPts val="0"/>
              </a:spcBef>
              <a:spcAft>
                <a:spcPts val="0"/>
              </a:spcAft>
              <a:buSzPts val="2000"/>
              <a:buChar char="●"/>
            </a:pPr>
            <a:r>
              <a:rPr lang="en-GB"/>
              <a:t>Find SQL injection vulnerabilities in Google Results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Mitigation - Development Phase</a:t>
            </a:r>
            <a:endParaRPr/>
          </a:p>
        </p:txBody>
      </p:sp>
      <p:sp>
        <p:nvSpPr>
          <p:cNvPr id="252" name="Google Shape;252;p43"/>
          <p:cNvSpPr txBox="1">
            <a:spLocks noGrp="1"/>
          </p:cNvSpPr>
          <p:nvPr>
            <p:ph type="body" idx="1"/>
          </p:nvPr>
        </p:nvSpPr>
        <p:spPr>
          <a:xfrm>
            <a:off x="311700" y="1152475"/>
            <a:ext cx="8686200" cy="34164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Char char="●"/>
            </a:pPr>
            <a:r>
              <a:rPr lang="en-GB"/>
              <a:t>Input sanitization (on the front end and the backend!)</a:t>
            </a:r>
            <a:endParaRPr/>
          </a:p>
          <a:p>
            <a:pPr marL="914400" lvl="1" indent="-355600" algn="l" rtl="0">
              <a:lnSpc>
                <a:spcPct val="115000"/>
              </a:lnSpc>
              <a:spcBef>
                <a:spcPts val="0"/>
              </a:spcBef>
              <a:spcAft>
                <a:spcPts val="0"/>
              </a:spcAft>
              <a:buSzPts val="2000"/>
              <a:buChar char="○"/>
            </a:pPr>
            <a:r>
              <a:rPr lang="en-GB"/>
              <a:t>Blacklisting: Remove special chars: quote, SELECT, DROP TABLE, etc </a:t>
            </a:r>
            <a:endParaRPr/>
          </a:p>
          <a:p>
            <a:pPr marL="1371600" lvl="2" indent="-355600" algn="l" rtl="0">
              <a:lnSpc>
                <a:spcPct val="115000"/>
              </a:lnSpc>
              <a:spcBef>
                <a:spcPts val="0"/>
              </a:spcBef>
              <a:spcAft>
                <a:spcPts val="0"/>
              </a:spcAft>
              <a:buSzPts val="2000"/>
              <a:buChar char="■"/>
            </a:pPr>
            <a:r>
              <a:rPr lang="en-GB"/>
              <a:t>Not recommended, have to predict SQLi attacks</a:t>
            </a:r>
            <a:endParaRPr/>
          </a:p>
          <a:p>
            <a:pPr marL="914400" lvl="1" indent="-355600" algn="l" rtl="0">
              <a:lnSpc>
                <a:spcPct val="115000"/>
              </a:lnSpc>
              <a:spcBef>
                <a:spcPts val="0"/>
              </a:spcBef>
              <a:spcAft>
                <a:spcPts val="0"/>
              </a:spcAft>
              <a:buSzPts val="2000"/>
              <a:buChar char="○"/>
            </a:pPr>
            <a:r>
              <a:rPr lang="en-GB"/>
              <a:t>Whitelisting: Only allow approved characters, disallow all others</a:t>
            </a:r>
            <a:endParaRPr/>
          </a:p>
          <a:p>
            <a:pPr marL="457200" lvl="0" indent="-355600" algn="l" rtl="0">
              <a:spcBef>
                <a:spcPts val="0"/>
              </a:spcBef>
              <a:spcAft>
                <a:spcPts val="0"/>
              </a:spcAft>
              <a:buSzPts val="2000"/>
              <a:buChar char="●"/>
            </a:pPr>
            <a:r>
              <a:rPr lang="en-GB"/>
              <a:t>Prepared statements (but check for vulnerabilities)</a:t>
            </a:r>
            <a:endParaRPr/>
          </a:p>
          <a:p>
            <a:pPr marL="914400" lvl="1" indent="-355600" algn="l" rtl="0">
              <a:spcBef>
                <a:spcPts val="0"/>
              </a:spcBef>
              <a:spcAft>
                <a:spcPts val="0"/>
              </a:spcAft>
              <a:buSzPts val="2000"/>
              <a:buChar char="○"/>
            </a:pPr>
            <a:r>
              <a:rPr lang="en-GB"/>
              <a:t>SQL query templates: user input is not part of SQL query</a:t>
            </a:r>
            <a:endParaRPr/>
          </a:p>
          <a:p>
            <a:pPr marL="914400" lvl="1" indent="-355600" algn="l" rtl="0">
              <a:spcBef>
                <a:spcPts val="0"/>
              </a:spcBef>
              <a:spcAft>
                <a:spcPts val="0"/>
              </a:spcAft>
              <a:buSzPts val="2000"/>
              <a:buChar char="○"/>
            </a:pPr>
            <a:r>
              <a:rPr lang="en-GB"/>
              <a:t>Send SQL query with placeholder for user input, then send user input as a different command</a:t>
            </a:r>
            <a:endParaRPr/>
          </a:p>
          <a:p>
            <a:pPr marL="914400" lvl="1" indent="-355600" algn="l" rtl="0">
              <a:spcBef>
                <a:spcPts val="0"/>
              </a:spcBef>
              <a:spcAft>
                <a:spcPts val="0"/>
              </a:spcAft>
              <a:buSzPts val="2000"/>
              <a:buChar char="○"/>
            </a:pPr>
            <a:r>
              <a:rPr lang="en-GB">
                <a:solidFill>
                  <a:schemeClr val="dk2"/>
                </a:solidFill>
              </a:rPr>
              <a:t>User input and SQL query compiled separately</a:t>
            </a:r>
            <a:endParaRPr/>
          </a:p>
          <a:p>
            <a:pPr marL="914400" lvl="1" indent="-355600" algn="l" rtl="0">
              <a:spcBef>
                <a:spcPts val="0"/>
              </a:spcBef>
              <a:spcAft>
                <a:spcPts val="0"/>
              </a:spcAft>
              <a:buSzPts val="2000"/>
              <a:buChar char="○"/>
            </a:pPr>
            <a:r>
              <a:rPr lang="en-GB"/>
              <a:t>Highly effective, SQLi not interpreted as a command</a:t>
            </a:r>
            <a:endParaRPr/>
          </a:p>
          <a:p>
            <a:pPr marL="0" lvl="0" indent="0" algn="l" rtl="0">
              <a:spcBef>
                <a:spcPts val="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Mitigation - Development Phase</a:t>
            </a:r>
            <a:endParaRPr/>
          </a:p>
        </p:txBody>
      </p:sp>
      <p:sp>
        <p:nvSpPr>
          <p:cNvPr id="258" name="Google Shape;258;p44"/>
          <p:cNvSpPr txBox="1">
            <a:spLocks noGrp="1"/>
          </p:cNvSpPr>
          <p:nvPr>
            <p:ph type="body" idx="1"/>
          </p:nvPr>
        </p:nvSpPr>
        <p:spPr>
          <a:xfrm>
            <a:off x="311700" y="1152475"/>
            <a:ext cx="86862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a:t>Database permission limitations</a:t>
            </a:r>
            <a:endParaRPr/>
          </a:p>
          <a:p>
            <a:pPr marL="914400" lvl="1" indent="-355600" algn="l" rtl="0">
              <a:spcBef>
                <a:spcPts val="0"/>
              </a:spcBef>
              <a:spcAft>
                <a:spcPts val="0"/>
              </a:spcAft>
              <a:buSzPts val="2000"/>
              <a:buChar char="○"/>
            </a:pPr>
            <a:r>
              <a:rPr lang="en-GB"/>
              <a:t>Principle of least privilege: Limit the applicative user’s permissions to only what is needed</a:t>
            </a:r>
            <a:endParaRPr/>
          </a:p>
          <a:p>
            <a:pPr marL="914400" lvl="1" indent="-355600" algn="l" rtl="0">
              <a:spcBef>
                <a:spcPts val="0"/>
              </a:spcBef>
              <a:spcAft>
                <a:spcPts val="0"/>
              </a:spcAft>
              <a:buSzPts val="2000"/>
              <a:buChar char="○"/>
            </a:pPr>
            <a:r>
              <a:rPr lang="en-GB"/>
              <a:t>Limit the damage SQLi can do</a:t>
            </a:r>
            <a:endParaRPr/>
          </a:p>
          <a:p>
            <a:pPr marL="457200" lvl="0" indent="-355600" algn="l" rtl="0">
              <a:spcBef>
                <a:spcPts val="0"/>
              </a:spcBef>
              <a:spcAft>
                <a:spcPts val="0"/>
              </a:spcAft>
              <a:buSzPts val="2000"/>
              <a:buChar char="●"/>
            </a:pPr>
            <a:r>
              <a:rPr lang="en-GB"/>
              <a:t>Keep your software up-to-date</a:t>
            </a:r>
            <a:endParaRPr/>
          </a:p>
          <a:p>
            <a:pPr marL="914400" lvl="1" indent="-355600" algn="l" rtl="0">
              <a:spcBef>
                <a:spcPts val="0"/>
              </a:spcBef>
              <a:spcAft>
                <a:spcPts val="0"/>
              </a:spcAft>
              <a:buSzPts val="2000"/>
              <a:buChar char="○"/>
            </a:pPr>
            <a:r>
              <a:rPr lang="en-GB"/>
              <a:t>SQLi is prevalent with PHP and ASP applications because they commonly use old functional interfaces</a:t>
            </a:r>
            <a:endParaRPr/>
          </a:p>
          <a:p>
            <a:pPr marL="0" lvl="0" indent="0" algn="l" rtl="0">
              <a:spcBef>
                <a:spcPts val="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Mitigation - Post-Development</a:t>
            </a:r>
            <a:endParaRPr/>
          </a:p>
        </p:txBody>
      </p:sp>
      <p:sp>
        <p:nvSpPr>
          <p:cNvPr id="264" name="Google Shape;264;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a:t>Penetration testing</a:t>
            </a:r>
            <a:endParaRPr/>
          </a:p>
          <a:p>
            <a:pPr marL="914400" lvl="1" indent="-355600" algn="l" rtl="0">
              <a:spcBef>
                <a:spcPts val="0"/>
              </a:spcBef>
              <a:spcAft>
                <a:spcPts val="0"/>
              </a:spcAft>
              <a:buSzPts val="2000"/>
              <a:buChar char="○"/>
            </a:pPr>
            <a:r>
              <a:rPr lang="en-GB"/>
              <a:t>Use tools such as sqlmap or Metasploit to ensure your database is safe against SQL injection attacks</a:t>
            </a:r>
            <a:endParaRPr/>
          </a:p>
          <a:p>
            <a:pPr marL="457200" lvl="0" indent="-355600" algn="l" rtl="0">
              <a:spcBef>
                <a:spcPts val="0"/>
              </a:spcBef>
              <a:spcAft>
                <a:spcPts val="0"/>
              </a:spcAft>
              <a:buSzPts val="2000"/>
              <a:buChar char="●"/>
            </a:pPr>
            <a:r>
              <a:rPr lang="en-GB"/>
              <a:t>Web Application Firewall (WAF)</a:t>
            </a:r>
            <a:endParaRPr/>
          </a:p>
          <a:p>
            <a:pPr marL="914400" lvl="1" indent="-355600" algn="l" rtl="0">
              <a:spcBef>
                <a:spcPts val="0"/>
              </a:spcBef>
              <a:spcAft>
                <a:spcPts val="0"/>
              </a:spcAft>
              <a:buSzPts val="2000"/>
              <a:buChar char="○"/>
            </a:pPr>
            <a:r>
              <a:rPr lang="en-GB"/>
              <a:t>Inspect traffic at application level</a:t>
            </a:r>
            <a:endParaRPr/>
          </a:p>
          <a:p>
            <a:pPr marL="914400" lvl="1" indent="-355600" algn="l" rtl="0">
              <a:spcBef>
                <a:spcPts val="0"/>
              </a:spcBef>
              <a:spcAft>
                <a:spcPts val="0"/>
              </a:spcAft>
              <a:buSzPts val="2000"/>
              <a:buChar char="○"/>
            </a:pPr>
            <a:r>
              <a:rPr lang="en-GB"/>
              <a:t>Can detect and block attacks</a:t>
            </a:r>
            <a:endParaRPr/>
          </a:p>
          <a:p>
            <a:pPr marL="914400" lvl="1" indent="-355600" algn="l" rtl="0">
              <a:spcBef>
                <a:spcPts val="0"/>
              </a:spcBef>
              <a:spcAft>
                <a:spcPts val="0"/>
              </a:spcAft>
              <a:buSzPts val="2000"/>
              <a:buChar char="○"/>
            </a:pPr>
            <a:r>
              <a:rPr lang="en-GB"/>
              <a:t>Signatures need to be updated, or attackers can bypass WAF</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265" name="Google Shape;265;p45"/>
          <p:cNvPicPr preferRelativeResize="0"/>
          <p:nvPr/>
        </p:nvPicPr>
        <p:blipFill rotWithShape="1">
          <a:blip r:embed="rId3">
            <a:alphaModFix/>
          </a:blip>
          <a:srcRect t="25160"/>
          <a:stretch/>
        </p:blipFill>
        <p:spPr>
          <a:xfrm>
            <a:off x="1449625" y="3742550"/>
            <a:ext cx="6244750" cy="140095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Why Are They Still Prevalent?</a:t>
            </a:r>
            <a:endParaRPr/>
          </a:p>
        </p:txBody>
      </p:sp>
      <p:sp>
        <p:nvSpPr>
          <p:cNvPr id="271" name="Google Shape;271;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SQLi Mitigation techniques are well-understood, but</a:t>
            </a:r>
            <a:endParaRPr/>
          </a:p>
          <a:p>
            <a:pPr marL="457200" lvl="0" indent="-355600" algn="l" rtl="0">
              <a:spcBef>
                <a:spcPts val="1600"/>
              </a:spcBef>
              <a:spcAft>
                <a:spcPts val="0"/>
              </a:spcAft>
              <a:buSzPts val="2000"/>
              <a:buChar char="●"/>
            </a:pPr>
            <a:r>
              <a:rPr lang="en-GB"/>
              <a:t>Expensive:</a:t>
            </a:r>
            <a:endParaRPr/>
          </a:p>
          <a:p>
            <a:pPr marL="914400" lvl="1" indent="-355600" algn="l" rtl="0">
              <a:spcBef>
                <a:spcPts val="0"/>
              </a:spcBef>
              <a:spcAft>
                <a:spcPts val="0"/>
              </a:spcAft>
              <a:buSzPts val="2000"/>
              <a:buChar char="○"/>
            </a:pPr>
            <a:r>
              <a:rPr lang="en-GB"/>
              <a:t>Need to improve old systems</a:t>
            </a:r>
            <a:endParaRPr/>
          </a:p>
          <a:p>
            <a:pPr marL="457200" lvl="0" indent="-355600" algn="l" rtl="0">
              <a:spcBef>
                <a:spcPts val="0"/>
              </a:spcBef>
              <a:spcAft>
                <a:spcPts val="0"/>
              </a:spcAft>
              <a:buSzPts val="2000"/>
              <a:buChar char="●"/>
            </a:pPr>
            <a:r>
              <a:rPr lang="en-GB"/>
              <a:t>Can affect usability:</a:t>
            </a:r>
            <a:endParaRPr/>
          </a:p>
          <a:p>
            <a:pPr marL="914400" lvl="1" indent="-355600" algn="l" rtl="0">
              <a:spcBef>
                <a:spcPts val="0"/>
              </a:spcBef>
              <a:spcAft>
                <a:spcPts val="0"/>
              </a:spcAft>
              <a:buSzPts val="2000"/>
              <a:buChar char="○"/>
            </a:pPr>
            <a:r>
              <a:rPr lang="en-GB"/>
              <a:t>Two-factor authentication may help, but may be inconvenient</a:t>
            </a:r>
            <a:endParaRPr/>
          </a:p>
          <a:p>
            <a:pPr marL="457200" lvl="0" indent="-355600" algn="l" rtl="0">
              <a:spcBef>
                <a:spcPts val="0"/>
              </a:spcBef>
              <a:spcAft>
                <a:spcPts val="0"/>
              </a:spcAft>
              <a:buSzPts val="2000"/>
              <a:buChar char="●"/>
            </a:pPr>
            <a:r>
              <a:rPr lang="en-GB"/>
              <a:t>Constantly evolving:</a:t>
            </a:r>
            <a:endParaRPr/>
          </a:p>
          <a:p>
            <a:pPr marL="914400" lvl="1" indent="-355600" algn="l" rtl="0">
              <a:spcBef>
                <a:spcPts val="0"/>
              </a:spcBef>
              <a:spcAft>
                <a:spcPts val="0"/>
              </a:spcAft>
              <a:buSzPts val="2000"/>
              <a:buChar char="○"/>
            </a:pPr>
            <a:r>
              <a:rPr lang="en-GB"/>
              <a:t>New platforms</a:t>
            </a:r>
            <a:endParaRPr/>
          </a:p>
          <a:p>
            <a:pPr marL="914400" lvl="1" indent="-355600" algn="l" rtl="0">
              <a:spcBef>
                <a:spcPts val="0"/>
              </a:spcBef>
              <a:spcAft>
                <a:spcPts val="0"/>
              </a:spcAft>
              <a:buSzPts val="2000"/>
              <a:buChar char="○"/>
            </a:pPr>
            <a:r>
              <a:rPr lang="en-GB"/>
              <a:t>Attackers find the data valuable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7"/>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Thank you for listening!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Brief History</a:t>
            </a:r>
            <a:endParaRPr/>
          </a:p>
        </p:txBody>
      </p:sp>
      <p:sp>
        <p:nvSpPr>
          <p:cNvPr id="73" name="Google Shape;73;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dirty="0"/>
              <a:t>1998: The first public discussions of the attack began</a:t>
            </a:r>
            <a:endParaRPr dirty="0"/>
          </a:p>
          <a:p>
            <a:pPr marL="457200" lvl="0" indent="-355600" algn="l" rtl="0">
              <a:spcBef>
                <a:spcPts val="0"/>
              </a:spcBef>
              <a:spcAft>
                <a:spcPts val="0"/>
              </a:spcAft>
              <a:buSzPts val="2000"/>
              <a:buChar char="●"/>
            </a:pPr>
            <a:r>
              <a:rPr lang="en-GB" dirty="0"/>
              <a:t>2007: Rated in the top 10 web application vulnerabilities by the Open Web Application Security Project (OWASP)</a:t>
            </a:r>
            <a:endParaRPr dirty="0"/>
          </a:p>
          <a:p>
            <a:pPr marL="457200" lvl="0" indent="-355600" algn="l" rtl="0">
              <a:spcBef>
                <a:spcPts val="0"/>
              </a:spcBef>
              <a:spcAft>
                <a:spcPts val="0"/>
              </a:spcAft>
              <a:buSzPts val="2000"/>
              <a:buChar char="●"/>
            </a:pPr>
            <a:r>
              <a:rPr lang="en-GB" dirty="0"/>
              <a:t>2010: Again rated in the top 10 web app vulnerabilities by OWASP</a:t>
            </a:r>
            <a:endParaRPr dirty="0"/>
          </a:p>
          <a:p>
            <a:pPr marL="457200" lvl="0" indent="-355600" algn="l" rtl="0">
              <a:spcBef>
                <a:spcPts val="0"/>
              </a:spcBef>
              <a:spcAft>
                <a:spcPts val="0"/>
              </a:spcAft>
              <a:buSzPts val="2000"/>
              <a:buChar char="●"/>
            </a:pPr>
            <a:r>
              <a:rPr lang="en-GB" dirty="0"/>
              <a:t>2013: Number 1 attack in the OWASP top 10</a:t>
            </a:r>
            <a:endParaRPr dirty="0"/>
          </a:p>
          <a:p>
            <a:pPr marL="457200" lvl="0" indent="-355600" algn="l" rtl="0">
              <a:spcBef>
                <a:spcPts val="0"/>
              </a:spcBef>
              <a:spcAft>
                <a:spcPts val="0"/>
              </a:spcAft>
              <a:buSzPts val="2000"/>
              <a:buChar char="●"/>
            </a:pPr>
            <a:r>
              <a:rPr lang="en-GB" dirty="0">
                <a:solidFill>
                  <a:srgbClr val="222222"/>
                </a:solidFill>
                <a:highlight>
                  <a:srgbClr val="FFFFFF"/>
                </a:highlight>
              </a:rPr>
              <a:t>Nov. 2017 - Mar. 2019: SQL injection attacks                                                                                                                                                             accounted for 65% of web based attack                                                                                                                                 vectors</a:t>
            </a:r>
            <a:endParaRPr dirty="0">
              <a:solidFill>
                <a:srgbClr val="222222"/>
              </a:solidFill>
              <a:highlight>
                <a:srgbClr val="FFFFFF"/>
              </a:highlight>
            </a:endParaRPr>
          </a:p>
          <a:p>
            <a:pPr marL="0" lvl="0" indent="0" algn="l" rtl="0">
              <a:spcBef>
                <a:spcPts val="1600"/>
              </a:spcBef>
              <a:spcAft>
                <a:spcPts val="1600"/>
              </a:spcAft>
              <a:buNone/>
            </a:pPr>
            <a:endParaRPr dirty="0">
              <a:solidFill>
                <a:srgbClr val="222222"/>
              </a:solidFill>
              <a:highlight>
                <a:srgbClr val="FFFFFF"/>
              </a:highlight>
            </a:endParaRPr>
          </a:p>
        </p:txBody>
      </p:sp>
      <p:pic>
        <p:nvPicPr>
          <p:cNvPr id="74" name="Google Shape;74;p15"/>
          <p:cNvPicPr preferRelativeResize="0"/>
          <p:nvPr/>
        </p:nvPicPr>
        <p:blipFill rotWithShape="1">
          <a:blip r:embed="rId3">
            <a:alphaModFix/>
          </a:blip>
          <a:srcRect l="7979" t="3840" r="26178" b="27213"/>
          <a:stretch/>
        </p:blipFill>
        <p:spPr>
          <a:xfrm>
            <a:off x="5683750" y="2800350"/>
            <a:ext cx="3292400" cy="19393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Recent SQL Injection Attack</a:t>
            </a:r>
            <a:endParaRPr/>
          </a:p>
        </p:txBody>
      </p:sp>
      <p:sp>
        <p:nvSpPr>
          <p:cNvPr id="80" name="Google Shape;80;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a:t>In 2017, Rasputin, a hacker who is believed to be Russian, breached 60+ universities and government agencies using SQLi.</a:t>
            </a:r>
            <a:endParaRPr/>
          </a:p>
          <a:p>
            <a:pPr marL="457200" lvl="0" indent="-355600" algn="l" rtl="0">
              <a:spcBef>
                <a:spcPts val="0"/>
              </a:spcBef>
              <a:spcAft>
                <a:spcPts val="0"/>
              </a:spcAft>
              <a:buSzPts val="2000"/>
              <a:buChar char="●"/>
            </a:pPr>
            <a:r>
              <a:rPr lang="en-GB"/>
              <a:t>Included universities from the US and UK:</a:t>
            </a:r>
            <a:endParaRPr/>
          </a:p>
          <a:p>
            <a:pPr marL="914400" lvl="1" indent="-355600" algn="l" rtl="0">
              <a:spcBef>
                <a:spcPts val="0"/>
              </a:spcBef>
              <a:spcAft>
                <a:spcPts val="0"/>
              </a:spcAft>
              <a:buSzPts val="2000"/>
              <a:buChar char="○"/>
            </a:pPr>
            <a:r>
              <a:rPr lang="en-GB"/>
              <a:t>24 US universities (Virginia Tech,                                                                                          Purdue University)</a:t>
            </a:r>
            <a:endParaRPr/>
          </a:p>
          <a:p>
            <a:pPr marL="914400" lvl="1" indent="-355600" algn="l" rtl="0">
              <a:spcBef>
                <a:spcPts val="0"/>
              </a:spcBef>
              <a:spcAft>
                <a:spcPts val="0"/>
              </a:spcAft>
              <a:buSzPts val="2000"/>
              <a:buChar char="○"/>
            </a:pPr>
            <a:r>
              <a:rPr lang="en-GB"/>
              <a:t>10 UK universities (Cambridge, Oxford)</a:t>
            </a:r>
            <a:endParaRPr/>
          </a:p>
          <a:p>
            <a:pPr marL="457200" lvl="0" indent="-355600" algn="l" rtl="0">
              <a:spcBef>
                <a:spcPts val="0"/>
              </a:spcBef>
              <a:spcAft>
                <a:spcPts val="0"/>
              </a:spcAft>
              <a:buSzPts val="2000"/>
              <a:buChar char="●"/>
            </a:pPr>
            <a:r>
              <a:rPr lang="en-GB"/>
              <a:t>US Government agencies at the city, state,                                                                       and federal level</a:t>
            </a:r>
            <a:endParaRPr/>
          </a:p>
          <a:p>
            <a:pPr marL="457200" lvl="0" indent="-355600" algn="l" rtl="0">
              <a:spcBef>
                <a:spcPts val="0"/>
              </a:spcBef>
              <a:spcAft>
                <a:spcPts val="0"/>
              </a:spcAft>
              <a:buSzPts val="2000"/>
              <a:buChar char="●"/>
            </a:pPr>
            <a:r>
              <a:rPr lang="en-GB"/>
              <a:t>Sells data from the databases for profit</a:t>
            </a:r>
            <a:endParaRPr/>
          </a:p>
        </p:txBody>
      </p:sp>
      <p:pic>
        <p:nvPicPr>
          <p:cNvPr id="81" name="Google Shape;81;p16"/>
          <p:cNvPicPr preferRelativeResize="0"/>
          <p:nvPr/>
        </p:nvPicPr>
        <p:blipFill rotWithShape="1">
          <a:blip r:embed="rId3">
            <a:alphaModFix/>
          </a:blip>
          <a:srcRect/>
          <a:stretch/>
        </p:blipFill>
        <p:spPr>
          <a:xfrm>
            <a:off x="5553075" y="2390450"/>
            <a:ext cx="3518650" cy="1919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Capabilities of SQL Injections</a:t>
            </a:r>
            <a:endParaRPr/>
          </a:p>
        </p:txBody>
      </p:sp>
      <p:sp>
        <p:nvSpPr>
          <p:cNvPr id="87" name="Google Shape;87;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SQL injections can allow attackers to:</a:t>
            </a:r>
            <a:endParaRPr/>
          </a:p>
          <a:p>
            <a:pPr marL="457200" lvl="0" indent="-355600" algn="l" rtl="0">
              <a:spcBef>
                <a:spcPts val="1600"/>
              </a:spcBef>
              <a:spcAft>
                <a:spcPts val="0"/>
              </a:spcAft>
              <a:buSzPts val="2000"/>
              <a:buChar char="●"/>
            </a:pPr>
            <a:r>
              <a:rPr lang="en-GB"/>
              <a:t>Read database information</a:t>
            </a:r>
            <a:endParaRPr/>
          </a:p>
          <a:p>
            <a:pPr marL="457200" lvl="0" indent="-355600" algn="l" rtl="0">
              <a:spcBef>
                <a:spcPts val="0"/>
              </a:spcBef>
              <a:spcAft>
                <a:spcPts val="0"/>
              </a:spcAft>
              <a:buSzPts val="2000"/>
              <a:buChar char="●"/>
            </a:pPr>
            <a:r>
              <a:rPr lang="en-GB"/>
              <a:t>Tamper with database information (Insert, Update, or Delete)</a:t>
            </a:r>
            <a:endParaRPr/>
          </a:p>
          <a:p>
            <a:pPr marL="457200" lvl="0" indent="-355600" algn="l" rtl="0">
              <a:spcBef>
                <a:spcPts val="0"/>
              </a:spcBef>
              <a:spcAft>
                <a:spcPts val="0"/>
              </a:spcAft>
              <a:buSzPts val="2000"/>
              <a:buChar char="●"/>
            </a:pPr>
            <a:r>
              <a:rPr lang="en-GB"/>
              <a:t>Identity spoofing</a:t>
            </a:r>
            <a:endParaRPr/>
          </a:p>
          <a:p>
            <a:pPr marL="457200" lvl="0" indent="-355600" algn="l" rtl="0">
              <a:spcBef>
                <a:spcPts val="0"/>
              </a:spcBef>
              <a:spcAft>
                <a:spcPts val="0"/>
              </a:spcAft>
              <a:buSzPts val="2000"/>
              <a:buChar char="●"/>
            </a:pPr>
            <a:r>
              <a:rPr lang="en-GB"/>
              <a:t>Gain administrator privileges of the database server</a:t>
            </a:r>
            <a:endParaRPr/>
          </a:p>
          <a:p>
            <a:pPr marL="457200" lvl="0" indent="-355600" algn="l" rtl="0">
              <a:spcBef>
                <a:spcPts val="0"/>
              </a:spcBef>
              <a:spcAft>
                <a:spcPts val="0"/>
              </a:spcAft>
              <a:buSzPts val="2000"/>
              <a:buChar char="●"/>
            </a:pPr>
            <a:r>
              <a:rPr lang="en-GB"/>
              <a:t>Delete a table</a:t>
            </a:r>
            <a:endParaRPr/>
          </a:p>
          <a:p>
            <a:pPr marL="457200" lvl="0" indent="-355600" algn="l" rtl="0">
              <a:spcBef>
                <a:spcPts val="0"/>
              </a:spcBef>
              <a:spcAft>
                <a:spcPts val="0"/>
              </a:spcAft>
              <a:buSzPts val="2000"/>
              <a:buChar char="●"/>
            </a:pPr>
            <a:r>
              <a:rPr lang="en-GB"/>
              <a:t>Send commands to the operating system</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Impacts of SQL Injections</a:t>
            </a:r>
            <a:endParaRPr/>
          </a:p>
        </p:txBody>
      </p:sp>
      <p:sp>
        <p:nvSpPr>
          <p:cNvPr id="93" name="Google Shape;93;p18"/>
          <p:cNvSpPr txBox="1">
            <a:spLocks noGrp="1"/>
          </p:cNvSpPr>
          <p:nvPr>
            <p:ph type="body" idx="1"/>
          </p:nvPr>
        </p:nvSpPr>
        <p:spPr>
          <a:xfrm>
            <a:off x="311700" y="1152475"/>
            <a:ext cx="54750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a:t>Confidentiality: data can be read from databases</a:t>
            </a:r>
            <a:endParaRPr/>
          </a:p>
          <a:p>
            <a:pPr marL="457200" lvl="0" indent="-355600" algn="l" rtl="0">
              <a:spcBef>
                <a:spcPts val="0"/>
              </a:spcBef>
              <a:spcAft>
                <a:spcPts val="0"/>
              </a:spcAft>
              <a:buSzPts val="2000"/>
              <a:buChar char="●"/>
            </a:pPr>
            <a:r>
              <a:rPr lang="en-GB"/>
              <a:t>Integrity: data can be changed or deleted</a:t>
            </a:r>
            <a:endParaRPr/>
          </a:p>
          <a:p>
            <a:pPr marL="457200" lvl="0" indent="-355600" algn="l" rtl="0">
              <a:spcBef>
                <a:spcPts val="0"/>
              </a:spcBef>
              <a:spcAft>
                <a:spcPts val="0"/>
              </a:spcAft>
              <a:buSzPts val="2000"/>
              <a:buChar char="●"/>
            </a:pPr>
            <a:r>
              <a:rPr lang="en-GB"/>
              <a:t>Availability: data can be deleted and made unavailable</a:t>
            </a:r>
            <a:endParaRPr/>
          </a:p>
          <a:p>
            <a:pPr marL="457200" lvl="0" indent="-355600" algn="l" rtl="0">
              <a:spcBef>
                <a:spcPts val="0"/>
              </a:spcBef>
              <a:spcAft>
                <a:spcPts val="0"/>
              </a:spcAft>
              <a:buSzPts val="2000"/>
              <a:buChar char="●"/>
            </a:pPr>
            <a:r>
              <a:rPr lang="en-GB"/>
              <a:t>Authentication: Can connect to the system without knowing the password</a:t>
            </a:r>
            <a:endParaRPr/>
          </a:p>
          <a:p>
            <a:pPr marL="457200" lvl="0" indent="-355600" algn="l" rtl="0">
              <a:spcBef>
                <a:spcPts val="0"/>
              </a:spcBef>
              <a:spcAft>
                <a:spcPts val="0"/>
              </a:spcAft>
              <a:buSzPts val="2000"/>
              <a:buChar char="●"/>
            </a:pPr>
            <a:r>
              <a:rPr lang="en-GB"/>
              <a:t>Authorization: data can be changed</a:t>
            </a:r>
            <a:endParaRPr/>
          </a:p>
        </p:txBody>
      </p:sp>
      <p:pic>
        <p:nvPicPr>
          <p:cNvPr id="94" name="Google Shape;94;p18"/>
          <p:cNvPicPr preferRelativeResize="0"/>
          <p:nvPr/>
        </p:nvPicPr>
        <p:blipFill rotWithShape="1">
          <a:blip r:embed="rId3">
            <a:alphaModFix/>
          </a:blip>
          <a:srcRect l="50891" r="2893" b="14602"/>
          <a:stretch/>
        </p:blipFill>
        <p:spPr>
          <a:xfrm>
            <a:off x="5786700" y="1152475"/>
            <a:ext cx="3169375" cy="3416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Steps to Perform an SQL Injection</a:t>
            </a:r>
            <a:endParaRPr/>
          </a:p>
        </p:txBody>
      </p:sp>
      <p:sp>
        <p:nvSpPr>
          <p:cNvPr id="100" name="Google Shape;100;p19"/>
          <p:cNvSpPr txBox="1">
            <a:spLocks noGrp="1"/>
          </p:cNvSpPr>
          <p:nvPr>
            <p:ph type="body" idx="1"/>
          </p:nvPr>
        </p:nvSpPr>
        <p:spPr>
          <a:xfrm>
            <a:off x="311700" y="1152475"/>
            <a:ext cx="4768800" cy="3443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AutoNum type="arabicPeriod"/>
            </a:pPr>
            <a:r>
              <a:rPr lang="en-GB"/>
              <a:t>Find an injection point</a:t>
            </a:r>
            <a:endParaRPr/>
          </a:p>
          <a:p>
            <a:pPr marL="457200" lvl="0" indent="-355600" algn="l" rtl="0">
              <a:spcBef>
                <a:spcPts val="0"/>
              </a:spcBef>
              <a:spcAft>
                <a:spcPts val="0"/>
              </a:spcAft>
              <a:buSzPts val="2000"/>
              <a:buAutoNum type="arabicPeriod"/>
            </a:pPr>
            <a:r>
              <a:rPr lang="en-GB"/>
              <a:t>Test if it is vulnerable to SQL injections by using different techniques such as inputting ‘ (a single quote)</a:t>
            </a:r>
            <a:endParaRPr/>
          </a:p>
          <a:p>
            <a:pPr marL="457200" lvl="0" indent="-355600" algn="l" rtl="0">
              <a:spcBef>
                <a:spcPts val="0"/>
              </a:spcBef>
              <a:spcAft>
                <a:spcPts val="0"/>
              </a:spcAft>
              <a:buSzPts val="2000"/>
              <a:buAutoNum type="arabicPeriod"/>
            </a:pPr>
            <a:r>
              <a:rPr lang="en-GB"/>
              <a:t>Fingerprint the database using </a:t>
            </a:r>
            <a:br>
              <a:rPr lang="en-GB"/>
            </a:br>
            <a:r>
              <a:rPr lang="en-GB"/>
              <a:t>different requests</a:t>
            </a:r>
            <a:endParaRPr/>
          </a:p>
          <a:p>
            <a:pPr marL="457200" lvl="0" indent="-355600" algn="l" rtl="0">
              <a:spcBef>
                <a:spcPts val="0"/>
              </a:spcBef>
              <a:spcAft>
                <a:spcPts val="0"/>
              </a:spcAft>
              <a:buSzPts val="2000"/>
              <a:buAutoNum type="arabicPeriod"/>
            </a:pPr>
            <a:r>
              <a:rPr lang="en-GB"/>
              <a:t>Perform the attack</a:t>
            </a:r>
            <a:endParaRPr/>
          </a:p>
          <a:p>
            <a:pPr marL="0" lvl="0" indent="0" algn="l" rtl="0">
              <a:spcBef>
                <a:spcPts val="1600"/>
              </a:spcBef>
              <a:spcAft>
                <a:spcPts val="1600"/>
              </a:spcAft>
              <a:buNone/>
            </a:pPr>
            <a:r>
              <a:rPr lang="en-GB"/>
              <a:t>Relies on the attacker’s knowledge.</a:t>
            </a:r>
            <a:endParaRPr/>
          </a:p>
        </p:txBody>
      </p:sp>
      <p:pic>
        <p:nvPicPr>
          <p:cNvPr id="101" name="Google Shape;101;p19"/>
          <p:cNvPicPr preferRelativeResize="0"/>
          <p:nvPr/>
        </p:nvPicPr>
        <p:blipFill>
          <a:blip r:embed="rId3">
            <a:alphaModFix/>
          </a:blip>
          <a:stretch>
            <a:fillRect/>
          </a:stretch>
        </p:blipFill>
        <p:spPr>
          <a:xfrm>
            <a:off x="5127275" y="2035125"/>
            <a:ext cx="3914850" cy="3001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Types of SQL Injections</a:t>
            </a:r>
            <a:endParaRPr/>
          </a:p>
        </p:txBody>
      </p:sp>
      <p:sp>
        <p:nvSpPr>
          <p:cNvPr id="107" name="Google Shape;107;p20"/>
          <p:cNvSpPr txBox="1">
            <a:spLocks noGrp="1"/>
          </p:cNvSpPr>
          <p:nvPr>
            <p:ph type="body" idx="1"/>
          </p:nvPr>
        </p:nvSpPr>
        <p:spPr>
          <a:xfrm>
            <a:off x="311700" y="1152475"/>
            <a:ext cx="86592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There are three main types of SQL Injections:</a:t>
            </a:r>
            <a:endParaRPr/>
          </a:p>
          <a:p>
            <a:pPr marL="457200" lvl="0" indent="-355600" algn="l" rtl="0">
              <a:spcBef>
                <a:spcPts val="0"/>
              </a:spcBef>
              <a:spcAft>
                <a:spcPts val="0"/>
              </a:spcAft>
              <a:buSzPts val="2000"/>
              <a:buChar char="●"/>
            </a:pPr>
            <a:r>
              <a:rPr lang="en-GB"/>
              <a:t>Blind (Inferential): the web application does not send data back</a:t>
            </a:r>
            <a:endParaRPr/>
          </a:p>
          <a:p>
            <a:pPr marL="914400" lvl="1" indent="-355600" algn="l" rtl="0">
              <a:spcBef>
                <a:spcPts val="0"/>
              </a:spcBef>
              <a:spcAft>
                <a:spcPts val="0"/>
              </a:spcAft>
              <a:buSzPts val="2000"/>
              <a:buChar char="○"/>
            </a:pPr>
            <a:r>
              <a:rPr lang="en-GB"/>
              <a:t>Observe server behavior to learn about its structure</a:t>
            </a:r>
            <a:endParaRPr/>
          </a:p>
          <a:p>
            <a:pPr marL="457200" lvl="0" indent="-355600" algn="l" rtl="0">
              <a:spcBef>
                <a:spcPts val="0"/>
              </a:spcBef>
              <a:spcAft>
                <a:spcPts val="0"/>
              </a:spcAft>
              <a:buSzPts val="2000"/>
              <a:buChar char="●"/>
            </a:pPr>
            <a:r>
              <a:rPr lang="en-GB"/>
              <a:t>In-band (Classic): the attacker uses the same communication channel to conduct the attack and gather results</a:t>
            </a:r>
            <a:endParaRPr/>
          </a:p>
          <a:p>
            <a:pPr marL="914400" lvl="1" indent="-355600" algn="l" rtl="0">
              <a:spcBef>
                <a:spcPts val="0"/>
              </a:spcBef>
              <a:spcAft>
                <a:spcPts val="0"/>
              </a:spcAft>
              <a:buSzPts val="2000"/>
              <a:buChar char="○"/>
            </a:pPr>
            <a:r>
              <a:rPr lang="en-GB"/>
              <a:t>Easiest and most commonly used</a:t>
            </a:r>
            <a:endParaRPr/>
          </a:p>
          <a:p>
            <a:pPr marL="457200" lvl="0" indent="-355600" algn="l" rtl="0">
              <a:spcBef>
                <a:spcPts val="0"/>
              </a:spcBef>
              <a:spcAft>
                <a:spcPts val="0"/>
              </a:spcAft>
              <a:buSzPts val="2000"/>
              <a:buChar char="●"/>
            </a:pPr>
            <a:r>
              <a:rPr lang="en-GB"/>
              <a:t>Out-of-band: a different channel is used to retrieve output, such as HTTP requests or DNS resolution</a:t>
            </a:r>
            <a:endParaRPr/>
          </a:p>
          <a:p>
            <a:pPr marL="914400" lvl="1" indent="-355600" algn="l" rtl="0">
              <a:spcBef>
                <a:spcPts val="0"/>
              </a:spcBef>
              <a:spcAft>
                <a:spcPts val="0"/>
              </a:spcAft>
              <a:buSzPts val="2000"/>
              <a:buChar char="○"/>
            </a:pPr>
            <a:r>
              <a:rPr lang="en-GB"/>
              <a:t>Attacker needs to control that channel</a:t>
            </a:r>
            <a:endParaRPr/>
          </a:p>
          <a:p>
            <a:pPr marL="914400" lvl="1" indent="-355600" algn="l" rtl="0">
              <a:spcBef>
                <a:spcPts val="0"/>
              </a:spcBef>
              <a:spcAft>
                <a:spcPts val="0"/>
              </a:spcAft>
              <a:buSzPts val="2000"/>
              <a:buChar char="○"/>
            </a:pPr>
            <a:r>
              <a:rPr lang="en-GB"/>
              <a:t>Application shows the same response regardless of input or server error</a:t>
            </a:r>
            <a:endParaRPr/>
          </a:p>
        </p:txBody>
      </p:sp>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2444</Words>
  <Application>Microsoft Office PowerPoint</Application>
  <PresentationFormat>On-screen Show (16:9)</PresentationFormat>
  <Paragraphs>224</Paragraphs>
  <Slides>36</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Roboto</vt:lpstr>
      <vt:lpstr>Raleway</vt:lpstr>
      <vt:lpstr>Ubuntu</vt:lpstr>
      <vt:lpstr>Arial</vt:lpstr>
      <vt:lpstr>Source Sans Pro</vt:lpstr>
      <vt:lpstr>Calibri</vt:lpstr>
      <vt:lpstr>Consolas</vt:lpstr>
      <vt:lpstr>Plum</vt:lpstr>
      <vt:lpstr>SQL Injections with sqlmap</vt:lpstr>
      <vt:lpstr>Note for Future Reference</vt:lpstr>
      <vt:lpstr>What Are SQL Injections?</vt:lpstr>
      <vt:lpstr>Brief History</vt:lpstr>
      <vt:lpstr>Recent SQL Injection Attack</vt:lpstr>
      <vt:lpstr>Capabilities of SQL Injections</vt:lpstr>
      <vt:lpstr>Impacts of SQL Injections</vt:lpstr>
      <vt:lpstr>Steps to Perform an SQL Injection</vt:lpstr>
      <vt:lpstr>Types of SQL Injections</vt:lpstr>
      <vt:lpstr>Introduction to sqlmap</vt:lpstr>
      <vt:lpstr>sqlmap History</vt:lpstr>
      <vt:lpstr>sqlmap Usage</vt:lpstr>
      <vt:lpstr>How sqlmap Works</vt:lpstr>
      <vt:lpstr>sqlmap                     SQLi Techniques</vt:lpstr>
      <vt:lpstr>Boolean-Based Blind</vt:lpstr>
      <vt:lpstr>Boolean Based Blind </vt:lpstr>
      <vt:lpstr>Boolean Based - Enumerate Table Names</vt:lpstr>
      <vt:lpstr>Time Based Blind</vt:lpstr>
      <vt:lpstr>Error Based</vt:lpstr>
      <vt:lpstr>Error Based</vt:lpstr>
      <vt:lpstr>Error Based</vt:lpstr>
      <vt:lpstr>Error Based</vt:lpstr>
      <vt:lpstr>Union Query Based</vt:lpstr>
      <vt:lpstr>Union Query Based</vt:lpstr>
      <vt:lpstr>Union Query Based</vt:lpstr>
      <vt:lpstr>PowerPoint Presentation</vt:lpstr>
      <vt:lpstr>Stacked Queries</vt:lpstr>
      <vt:lpstr>Why Use sqlmap?</vt:lpstr>
      <vt:lpstr>Demo</vt:lpstr>
      <vt:lpstr>Demo</vt:lpstr>
      <vt:lpstr>Other features</vt:lpstr>
      <vt:lpstr>Mitigation - Development Phase</vt:lpstr>
      <vt:lpstr>Mitigation - Development Phase</vt:lpstr>
      <vt:lpstr>Mitigation - Post-Development</vt:lpstr>
      <vt:lpstr>Why Are They Still Prevalent?</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 Injections with sqlmap</dc:title>
  <cp:lastModifiedBy>Anusha Pahore</cp:lastModifiedBy>
  <cp:revision>2</cp:revision>
  <dcterms:modified xsi:type="dcterms:W3CDTF">2020-02-25T17:58:30Z</dcterms:modified>
</cp:coreProperties>
</file>