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Averag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Average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HTTP" TargetMode="External"/><Relationship Id="rId3" Type="http://schemas.openxmlformats.org/officeDocument/2006/relationships/hyperlink" Target="https://en.wikipedia.org/wiki/HTTP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87997393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f87997393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87997393_0_1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f87997393_0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f87997393_0_1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f87997393_0_1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e8c443cf8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e8c443cf8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e8c443cf8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e8c443cf8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e8c443cf8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e8c443cf8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8799739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f8799739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e8017333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e801733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8799739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f8799739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e8017333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e801733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e8c443cf8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e8c443cf8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87997393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87997393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A typical use for a PIDS would be at the front end of a web server monitoring the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2"/>
              </a:rPr>
              <a:t>HTTP</a:t>
            </a: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 (or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</a:t>
            </a: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) stream.however this greater protection comes at the cost of increased computing on the web server.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e8c443cf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e8c443cf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detecting both network and computer intrusions and misuse by monitoring system activity and classifying it as either </a:t>
            </a:r>
            <a:r>
              <a:rPr i="1" lang="en-GB" sz="1050">
                <a:solidFill>
                  <a:srgbClr val="222222"/>
                </a:solidFill>
                <a:highlight>
                  <a:srgbClr val="FFFFFF"/>
                </a:highlight>
              </a:rPr>
              <a:t>normal</a:t>
            </a: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 or </a:t>
            </a:r>
            <a:r>
              <a:rPr i="1" lang="en-GB" sz="1050">
                <a:solidFill>
                  <a:srgbClr val="222222"/>
                </a:solidFill>
                <a:highlight>
                  <a:srgbClr val="FFFFFF"/>
                </a:highlight>
              </a:rPr>
              <a:t>anomalous</a:t>
            </a: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87997393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f87997393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406605.jpg" id="10" name="Google Shape;10;p2"/>
          <p:cNvPicPr preferRelativeResize="0"/>
          <p:nvPr/>
        </p:nvPicPr>
        <p:blipFill rotWithShape="1">
          <a:blip r:embed="rId2">
            <a:alphaModFix amt="66000"/>
          </a:blip>
          <a:srcRect b="39565" l="20991" r="40112" t="2690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descr="offset_comp_342327_edtied.jpg" id="11" name="Google Shape;11;p2"/>
          <p:cNvPicPr preferRelativeResize="0"/>
          <p:nvPr/>
        </p:nvPicPr>
        <p:blipFill rotWithShape="1">
          <a:blip r:embed="rId3">
            <a:alphaModFix amt="31000"/>
          </a:blip>
          <a:srcRect b="11297" l="14009" r="43289" t="35833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1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67" name="Google Shape;167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2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12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71" name="Google Shape;171;p12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13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14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4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3">
  <p:cSld name="TITLE_AND_BODY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213" name="Google Shape;213;p16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6" name="Google Shape;2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16">
            <a:hlinkClick action="ppaction://hlinksldjump"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>
            <a:hlinkClick action="ppaction://hlinksldjump" r:id="rId4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>
            <a:hlinkClick action="ppaction://hlinksldjump" r:id="rId5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>
            <a:hlinkClick action="ppaction://hlinksldjump" r:id="rId6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222" name="Google Shape;222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3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1" name="Google Shape;7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1">
  <p:cSld name="TITLE_AND_BODY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" name="Google Shape;78;p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6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5" name="Google Shape;85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2">
  <p:cSld name="TITLE_AND_BODY_2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7" name="Google Shape;97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7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0" name="Google Shape;120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0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Snort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Hog IPS/IDS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Modes</a:t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>
            <a:off x="812750" y="1907325"/>
            <a:ext cx="1854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Packet Sniffer</a:t>
            </a: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812750" y="2350575"/>
            <a:ext cx="1991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Intercepts data flowing in a network.</a:t>
            </a:r>
            <a:endParaRPr sz="10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812750" y="3320125"/>
            <a:ext cx="1854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Packet Logger</a:t>
            </a:r>
            <a:endParaRPr/>
          </a:p>
        </p:txBody>
      </p:sp>
      <p:sp>
        <p:nvSpPr>
          <p:cNvPr id="311" name="Google Shape;311;p26"/>
          <p:cNvSpPr txBox="1"/>
          <p:nvPr/>
        </p:nvSpPr>
        <p:spPr>
          <a:xfrm>
            <a:off x="812750" y="3763375"/>
            <a:ext cx="1991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Makes copies of the packets transmitted in a network</a:t>
            </a:r>
            <a:endParaRPr sz="10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6548585" y="1907325"/>
            <a:ext cx="1854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IPS/inline</a:t>
            </a:r>
            <a:endParaRPr/>
          </a:p>
        </p:txBody>
      </p:sp>
      <p:sp>
        <p:nvSpPr>
          <p:cNvPr id="313" name="Google Shape;313;p26"/>
          <p:cNvSpPr txBox="1"/>
          <p:nvPr/>
        </p:nvSpPr>
        <p:spPr>
          <a:xfrm>
            <a:off x="6548585" y="2350575"/>
            <a:ext cx="1991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uses rulesets to inspect IP packets. </a:t>
            </a:r>
            <a:endParaRPr sz="10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6548575" y="3541075"/>
            <a:ext cx="19914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When an IP packet matches the characteristics of a given rule, Snort may take one or more actions.</a:t>
            </a:r>
            <a:endParaRPr sz="10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5" name="Google Shape;315;p26"/>
          <p:cNvCxnSpPr/>
          <p:nvPr/>
        </p:nvCxnSpPr>
        <p:spPr>
          <a:xfrm flipH="1">
            <a:off x="780745" y="1641850"/>
            <a:ext cx="7596300" cy="10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6"/>
          <p:cNvCxnSpPr/>
          <p:nvPr/>
        </p:nvCxnSpPr>
        <p:spPr>
          <a:xfrm flipH="1">
            <a:off x="780842" y="3044098"/>
            <a:ext cx="2275500" cy="10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6"/>
          <p:cNvCxnSpPr/>
          <p:nvPr/>
        </p:nvCxnSpPr>
        <p:spPr>
          <a:xfrm flipH="1">
            <a:off x="6101542" y="3044098"/>
            <a:ext cx="2275500" cy="10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6"/>
          <p:cNvCxnSpPr/>
          <p:nvPr/>
        </p:nvCxnSpPr>
        <p:spPr>
          <a:xfrm flipH="1">
            <a:off x="780745" y="4455175"/>
            <a:ext cx="7596300" cy="10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26"/>
          <p:cNvSpPr/>
          <p:nvPr/>
        </p:nvSpPr>
        <p:spPr>
          <a:xfrm>
            <a:off x="3171573" y="1660783"/>
            <a:ext cx="2787300" cy="2787300"/>
          </a:xfrm>
          <a:prstGeom prst="pie">
            <a:avLst>
              <a:gd fmla="val 8332021" name="adj1"/>
              <a:gd fmla="val 16201261" name="adj2"/>
            </a:avLst>
          </a:prstGeom>
          <a:solidFill>
            <a:srgbClr val="9BC5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"/>
          <p:cNvSpPr/>
          <p:nvPr/>
        </p:nvSpPr>
        <p:spPr>
          <a:xfrm rot="5400000">
            <a:off x="3171560" y="1660783"/>
            <a:ext cx="2787300" cy="2787300"/>
          </a:xfrm>
          <a:prstGeom prst="pie">
            <a:avLst>
              <a:gd fmla="val 10795717" name="adj1"/>
              <a:gd fmla="val 16201261" name="adj2"/>
            </a:avLst>
          </a:prstGeom>
          <a:solidFill>
            <a:srgbClr val="0D4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"/>
          <p:cNvSpPr/>
          <p:nvPr/>
        </p:nvSpPr>
        <p:spPr>
          <a:xfrm rot="10800000">
            <a:off x="3171560" y="1660768"/>
            <a:ext cx="2787300" cy="2787300"/>
          </a:xfrm>
          <a:prstGeom prst="pie">
            <a:avLst>
              <a:gd fmla="val 5410704" name="adj1"/>
              <a:gd fmla="val 13288467" name="adj2"/>
            </a:avLst>
          </a:prstGeom>
          <a:solidFill>
            <a:srgbClr val="1976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"/>
          <p:cNvSpPr/>
          <p:nvPr/>
        </p:nvSpPr>
        <p:spPr>
          <a:xfrm rot="-5400000">
            <a:off x="3171573" y="1660768"/>
            <a:ext cx="2787300" cy="2787300"/>
          </a:xfrm>
          <a:prstGeom prst="pie">
            <a:avLst>
              <a:gd fmla="val 7887502" name="adj1"/>
              <a:gd fmla="val 13741000" name="adj2"/>
            </a:avLst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26"/>
          <p:cNvGrpSpPr/>
          <p:nvPr/>
        </p:nvGrpSpPr>
        <p:grpSpPr>
          <a:xfrm>
            <a:off x="3313587" y="3392970"/>
            <a:ext cx="737729" cy="737729"/>
            <a:chOff x="2920647" y="2157958"/>
            <a:chExt cx="827700" cy="827700"/>
          </a:xfrm>
        </p:grpSpPr>
        <p:sp>
          <p:nvSpPr>
            <p:cNvPr id="324" name="Google Shape;324;p26"/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fmla="val 18953478" name="adj1"/>
                <a:gd fmla="val 8381030" name="adj2"/>
              </a:avLst>
            </a:prstGeom>
            <a:solidFill>
              <a:srgbClr val="9BC5E9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fmla="val 2500565" name="adj1"/>
                <a:gd fmla="val 1811979" name="adj2"/>
              </a:avLst>
            </a:prstGeom>
            <a:solidFill>
              <a:srgbClr val="9B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26"/>
          <p:cNvSpPr txBox="1"/>
          <p:nvPr/>
        </p:nvSpPr>
        <p:spPr>
          <a:xfrm>
            <a:off x="3428494" y="3552570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7" name="Google Shape;327;p26"/>
          <p:cNvGrpSpPr/>
          <p:nvPr/>
        </p:nvGrpSpPr>
        <p:grpSpPr>
          <a:xfrm rot="-5400000">
            <a:off x="5043151" y="3438579"/>
            <a:ext cx="737729" cy="737729"/>
            <a:chOff x="2920647" y="2157958"/>
            <a:chExt cx="827700" cy="827700"/>
          </a:xfrm>
        </p:grpSpPr>
        <p:sp>
          <p:nvSpPr>
            <p:cNvPr id="328" name="Google Shape;328;p26"/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fmla="val 18953478" name="adj1"/>
                <a:gd fmla="val 8381030" name="adj2"/>
              </a:avLst>
            </a:prstGeom>
            <a:solidFill>
              <a:srgbClr val="2196F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fmla="val 463376" name="adj1"/>
                <a:gd fmla="val 158612" name="adj2"/>
              </a:avLst>
            </a:prstGeom>
            <a:solidFill>
              <a:srgbClr val="219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6"/>
          <p:cNvSpPr txBox="1"/>
          <p:nvPr/>
        </p:nvSpPr>
        <p:spPr>
          <a:xfrm>
            <a:off x="5158081" y="3552585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1" name="Google Shape;331;p26"/>
          <p:cNvGrpSpPr/>
          <p:nvPr/>
        </p:nvGrpSpPr>
        <p:grpSpPr>
          <a:xfrm>
            <a:off x="4196293" y="1578755"/>
            <a:ext cx="737804" cy="737804"/>
            <a:chOff x="5428888" y="2158023"/>
            <a:chExt cx="828900" cy="828900"/>
          </a:xfrm>
        </p:grpSpPr>
        <p:sp>
          <p:nvSpPr>
            <p:cNvPr id="332" name="Google Shape;332;p26"/>
            <p:cNvSpPr/>
            <p:nvPr/>
          </p:nvSpPr>
          <p:spPr>
            <a:xfrm rot="-8431175">
              <a:off x="5548912" y="2278047"/>
              <a:ext cx="588851" cy="588851"/>
            </a:xfrm>
            <a:prstGeom prst="pie">
              <a:avLst>
                <a:gd fmla="val 19686997" name="adj1"/>
                <a:gd fmla="val 7771013" name="adj2"/>
              </a:avLst>
            </a:prstGeom>
            <a:solidFill>
              <a:srgbClr val="1976D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 rot="-10551618">
              <a:off x="5498383" y="2253584"/>
              <a:ext cx="656613" cy="656891"/>
            </a:xfrm>
            <a:prstGeom prst="chord">
              <a:avLst>
                <a:gd fmla="val 2500565" name="adj1"/>
                <a:gd fmla="val 1811979" name="adj2"/>
              </a:avLst>
            </a:prstGeom>
            <a:solidFill>
              <a:srgbClr val="197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26"/>
          <p:cNvSpPr txBox="1"/>
          <p:nvPr/>
        </p:nvSpPr>
        <p:spPr>
          <a:xfrm>
            <a:off x="4318058" y="1771095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3753714" y="2242913"/>
            <a:ext cx="1623000" cy="1623000"/>
          </a:xfrm>
          <a:prstGeom prst="ellipse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1048425" y="2060851"/>
            <a:ext cx="2304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Rules and Actions</a:t>
            </a:r>
            <a:endParaRPr sz="2400"/>
          </a:p>
        </p:txBody>
      </p:sp>
      <p:pic>
        <p:nvPicPr>
          <p:cNvPr id="341" name="Google Shape;3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225" y="1673100"/>
            <a:ext cx="4225811" cy="17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title"/>
          </p:nvPr>
        </p:nvSpPr>
        <p:spPr>
          <a:xfrm>
            <a:off x="1165525" y="2303500"/>
            <a:ext cx="2271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Rule </a:t>
            </a:r>
            <a:r>
              <a:rPr lang="en-GB" sz="2400"/>
              <a:t>Types</a:t>
            </a:r>
            <a:endParaRPr sz="2400"/>
          </a:p>
        </p:txBody>
      </p:sp>
      <p:sp>
        <p:nvSpPr>
          <p:cNvPr id="347" name="Google Shape;347;p28"/>
          <p:cNvSpPr txBox="1"/>
          <p:nvPr>
            <p:ph idx="1" type="body"/>
          </p:nvPr>
        </p:nvSpPr>
        <p:spPr>
          <a:xfrm>
            <a:off x="4985275" y="419925"/>
            <a:ext cx="3732300" cy="4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Alert:</a:t>
            </a:r>
            <a:r>
              <a:rPr lang="en-GB" sz="1400"/>
              <a:t> generate an alert using the selected alert method, and then log the packet.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Log: 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 the packet.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Pass: 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ignore the packet.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Drop: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block and log the packet.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Reject: 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block the packet, log it, and then send a TCP reset if the protocol is TCP or an ICMP port unreachable message if the protocol is UDP.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Sdrop: 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block the packet but do not log it.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Customize: </a:t>
            </a:r>
            <a:r>
              <a:rPr lang="en-GB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define your own rule types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/>
          <p:nvPr>
            <p:ph type="title"/>
          </p:nvPr>
        </p:nvSpPr>
        <p:spPr>
          <a:xfrm>
            <a:off x="1165525" y="2303500"/>
            <a:ext cx="2271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Rule Options</a:t>
            </a:r>
            <a:endParaRPr sz="2400"/>
          </a:p>
        </p:txBody>
      </p:sp>
      <p:sp>
        <p:nvSpPr>
          <p:cNvPr id="353" name="Google Shape;353;p29"/>
          <p:cNvSpPr txBox="1"/>
          <p:nvPr>
            <p:ph idx="1" type="body"/>
          </p:nvPr>
        </p:nvSpPr>
        <p:spPr>
          <a:xfrm>
            <a:off x="4959175" y="298125"/>
            <a:ext cx="3732300" cy="46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General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These options provide information about the rule but do not have any affect during detection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Payload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These options all look for data inside the packet payload and can be inter-related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Non-payload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These options look for non-payload data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Post-detection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These options are rule specific triggers that happen after a rule has “fired.”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"/>
          <p:cNvSpPr txBox="1"/>
          <p:nvPr>
            <p:ph type="title"/>
          </p:nvPr>
        </p:nvSpPr>
        <p:spPr>
          <a:xfrm>
            <a:off x="1100571" y="2106277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Example rule</a:t>
            </a:r>
            <a:endParaRPr sz="2400"/>
          </a:p>
        </p:txBody>
      </p:sp>
      <p:pic>
        <p:nvPicPr>
          <p:cNvPr id="359" name="Google Shape;3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700" y="2193275"/>
            <a:ext cx="4382801" cy="3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/>
          <p:nvPr>
            <p:ph type="title"/>
          </p:nvPr>
        </p:nvSpPr>
        <p:spPr>
          <a:xfrm>
            <a:off x="1052550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Lab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title"/>
          </p:nvPr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234" name="Google Shape;234;p18"/>
          <p:cNvSpPr txBox="1"/>
          <p:nvPr/>
        </p:nvSpPr>
        <p:spPr>
          <a:xfrm>
            <a:off x="1294301" y="2097575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What is Snort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294301" y="2423076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What is IPS/IDS</a:t>
            </a:r>
            <a:endParaRPr>
              <a:solidFill>
                <a:srgbClr val="CACA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1294301" y="2748576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Detection Methods</a:t>
            </a:r>
            <a:endParaRPr>
              <a:solidFill>
                <a:srgbClr val="CACA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1294301" y="3074077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Pros and Cons</a:t>
            </a:r>
            <a:endParaRPr>
              <a:solidFill>
                <a:srgbClr val="CACA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294301" y="3399577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Modes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1294298" y="3725075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</a:rPr>
              <a:t>Rules and Actions</a:t>
            </a:r>
            <a:endParaRPr>
              <a:solidFill>
                <a:srgbClr val="CACA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Snort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297500" y="15787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2030400" y="157877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open-source, rule-based, network intrusion detection and prevention system.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1297500" y="23875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48" name="Google Shape;248;p19"/>
          <p:cNvSpPr txBox="1"/>
          <p:nvPr>
            <p:ph idx="1" type="body"/>
          </p:nvPr>
        </p:nvSpPr>
        <p:spPr>
          <a:xfrm>
            <a:off x="2030400" y="238757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combines the benefits of signature-, protocol-, and anomaly-based inspection methods to deliver flexible protection from malware attacks or malicious activities.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297500" y="326011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2030400" y="326012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capable of performing real-time traffic analysis and packet logging on IP networks.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297500" y="41326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52" name="Google Shape;252;p19"/>
          <p:cNvSpPr txBox="1"/>
          <p:nvPr>
            <p:ph idx="1" type="body"/>
          </p:nvPr>
        </p:nvSpPr>
        <p:spPr>
          <a:xfrm>
            <a:off x="2030400" y="413267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cross-platform.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an IPS (</a:t>
            </a:r>
            <a:r>
              <a:rPr lang="en-GB"/>
              <a:t>Intrusion Prevention System)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59" name="Google Shape;259;p20"/>
          <p:cNvSpPr txBox="1"/>
          <p:nvPr>
            <p:ph idx="1" type="body"/>
          </p:nvPr>
        </p:nvSpPr>
        <p:spPr>
          <a:xfrm>
            <a:off x="2030400" y="174367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 IPS is an active system that sits on the network and intercepts network traffic, analyze and stops anything deemed malicious.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1297500" y="26584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2030400" y="2658513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IPS that is installed is able to actively block any intrusions that are detected.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IDS (Intrusion Detection System)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8" name="Google Shape;268;p21"/>
          <p:cNvSpPr txBox="1"/>
          <p:nvPr>
            <p:ph idx="1" type="body"/>
          </p:nvPr>
        </p:nvSpPr>
        <p:spPr>
          <a:xfrm>
            <a:off x="2030400" y="1743675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IDS is a passive system, it doesn’t stop </a:t>
            </a:r>
            <a:r>
              <a:rPr lang="en-GB">
                <a:solidFill>
                  <a:srgbClr val="FFFFFF"/>
                </a:solidFill>
              </a:rPr>
              <a:t>network</a:t>
            </a:r>
            <a:r>
              <a:rPr lang="en-GB">
                <a:solidFill>
                  <a:srgbClr val="FFFFFF"/>
                </a:solidFill>
              </a:rPr>
              <a:t> traffic, but sets alerts and sends message if something happen.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1297500" y="26584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70" name="Google Shape;270;p21"/>
          <p:cNvSpPr txBox="1"/>
          <p:nvPr>
            <p:ph idx="1" type="body"/>
          </p:nvPr>
        </p:nvSpPr>
        <p:spPr>
          <a:xfrm>
            <a:off x="2030400" y="2658513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Snort use rule set to inspect packet. When the packet match rule in ruleset, Snort may take some actions.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Detection Methods (Signature-based)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2804550" y="1189125"/>
            <a:ext cx="4318500" cy="951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Detection of attacks by looking for specific patterns.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4226700" y="2463800"/>
            <a:ext cx="4318500" cy="73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Although signature-based IDS can easily detect known attacks, it is difficult to detect new attacks, for which no pattern is available.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>
            <p:ph idx="1" type="body"/>
          </p:nvPr>
        </p:nvSpPr>
        <p:spPr>
          <a:xfrm>
            <a:off x="5107075" y="3389575"/>
            <a:ext cx="3864900" cy="951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On-time updating of the IDS with the signature is a key aspect</a:t>
            </a:r>
            <a:endParaRPr/>
          </a:p>
        </p:txBody>
      </p:sp>
      <p:sp>
        <p:nvSpPr>
          <p:cNvPr id="279" name="Google Shape;279;p22"/>
          <p:cNvSpPr txBox="1"/>
          <p:nvPr>
            <p:ph idx="1" type="body"/>
          </p:nvPr>
        </p:nvSpPr>
        <p:spPr>
          <a:xfrm>
            <a:off x="3505075" y="1724850"/>
            <a:ext cx="4318500" cy="676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relies on a database of traffic signatures that are common network attacks or other malicious activity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Detection Methods (Protocol-based)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2804550" y="1189125"/>
            <a:ext cx="4318500" cy="951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Identifies deviations of protocol states by comparing observed events with "pre-determined profiles of generally accepted definitions of benign activity"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Detection Methods (Anomaly-based)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1" name="Google Shape;291;p24"/>
          <p:cNvSpPr txBox="1"/>
          <p:nvPr>
            <p:ph idx="1" type="body"/>
          </p:nvPr>
        </p:nvSpPr>
        <p:spPr>
          <a:xfrm>
            <a:off x="2769750" y="1093400"/>
            <a:ext cx="4318500" cy="846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Use machine learning to create a model of trustworthy activity, and then compare new behavior against this model.</a:t>
            </a:r>
            <a:endParaRPr/>
          </a:p>
        </p:txBody>
      </p:sp>
      <p:sp>
        <p:nvSpPr>
          <p:cNvPr id="292" name="Google Shape;292;p24"/>
          <p:cNvSpPr txBox="1"/>
          <p:nvPr>
            <p:ph idx="1" type="body"/>
          </p:nvPr>
        </p:nvSpPr>
        <p:spPr>
          <a:xfrm>
            <a:off x="3731275" y="2044700"/>
            <a:ext cx="4318500" cy="417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Used to detect unknown attacks.</a:t>
            </a:r>
            <a:endParaRPr/>
          </a:p>
        </p:txBody>
      </p:sp>
      <p:sp>
        <p:nvSpPr>
          <p:cNvPr id="293" name="Google Shape;293;p24"/>
          <p:cNvSpPr txBox="1"/>
          <p:nvPr>
            <p:ph idx="1" type="body"/>
          </p:nvPr>
        </p:nvSpPr>
        <p:spPr>
          <a:xfrm>
            <a:off x="4572000" y="2684325"/>
            <a:ext cx="4318500" cy="417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may suffer from false positives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title"/>
          </p:nvPr>
        </p:nvSpPr>
        <p:spPr>
          <a:xfrm>
            <a:off x="1297500" y="393750"/>
            <a:ext cx="6906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Pros and Cons   </a:t>
            </a:r>
            <a:r>
              <a:rPr lang="en-GB" sz="1400"/>
              <a:t>-- you can’t have your cake and eat it, too...</a:t>
            </a:r>
            <a:endParaRPr sz="1400"/>
          </a:p>
        </p:txBody>
      </p:sp>
      <p:sp>
        <p:nvSpPr>
          <p:cNvPr id="299" name="Google Shape;299;p25"/>
          <p:cNvSpPr txBox="1"/>
          <p:nvPr>
            <p:ph idx="1" type="body"/>
          </p:nvPr>
        </p:nvSpPr>
        <p:spPr>
          <a:xfrm>
            <a:off x="417625" y="1468200"/>
            <a:ext cx="40263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Snort detects threats at incredibly high speeds;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Provides rapid response, offering greater accuracy, and being an adaptable system;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Easy to install and set up;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Rules are powerful, flexible and relatively easy to write.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New rules to detect the latest malware are often written by the Snort community within hours of an outbreak.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7040600" y="3923575"/>
            <a:ext cx="2106350" cy="1222450"/>
          </a:xfrm>
          <a:custGeom>
            <a:rect b="b" l="l" r="r" t="t"/>
            <a:pathLst>
              <a:path extrusionOk="0" h="48898" w="84254">
                <a:moveTo>
                  <a:pt x="0" y="0"/>
                </a:moveTo>
                <a:lnTo>
                  <a:pt x="50319" y="0"/>
                </a:lnTo>
                <a:lnTo>
                  <a:pt x="84254" y="33935"/>
                </a:lnTo>
                <a:lnTo>
                  <a:pt x="84254" y="48898"/>
                </a:lnTo>
                <a:lnTo>
                  <a:pt x="48798" y="488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4842975" y="1468200"/>
            <a:ext cx="37989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But, requires a lot of processing power.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2" name="Google Shape;302;p25"/>
          <p:cNvSpPr txBox="1"/>
          <p:nvPr>
            <p:ph idx="1" type="body"/>
          </p:nvPr>
        </p:nvSpPr>
        <p:spPr>
          <a:xfrm>
            <a:off x="4842975" y="2577913"/>
            <a:ext cx="37989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But, may produce a lot of false positives.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