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Lst>
  <p:sldSz cx="9144000" cy="5143500" type="screen16x9"/>
  <p:notesSz cx="6858000" cy="9144000"/>
  <p:embeddedFontLst>
    <p:embeddedFont>
      <p:font typeface="Calibri" panose="020F0502020204030204" pitchFamily="34" charset="0"/>
      <p:regular r:id="rId43"/>
      <p:bold r:id="rId44"/>
      <p:italic r:id="rId45"/>
      <p:boldItalic r:id="rId46"/>
    </p:embeddedFont>
    <p:embeddedFont>
      <p:font typeface="Georgia" panose="02040502050405020303" pitchFamily="18" charset="0"/>
      <p:regular r:id="rId47"/>
      <p:bold r:id="rId48"/>
      <p:italic r:id="rId49"/>
      <p:boldItalic r:id="rId50"/>
    </p:embeddedFont>
    <p:embeddedFont>
      <p:font typeface="Montserrat" pitchFamily="2" charset="77"/>
      <p:regular r:id="rId51"/>
      <p:bold r:id="rId52"/>
      <p:italic r:id="rId53"/>
      <p:boldItalic r:id="rId54"/>
    </p:embeddedFont>
    <p:embeddedFont>
      <p:font typeface="Roboto" panose="02000000000000000000" pitchFamily="2" charset="0"/>
      <p:regular r:id="rId55"/>
      <p:bold r:id="rId56"/>
      <p:italic r:id="rId57"/>
      <p:boldItalic r:id="rId58"/>
    </p:embeddedFont>
    <p:embeddedFont>
      <p:font typeface="Titillium Web" pitchFamily="2" charset="77"/>
      <p:regular r:id="rId59"/>
      <p:bold r:id="rId60"/>
      <p:italic r:id="rId61"/>
      <p:boldItalic r:id="rId62"/>
    </p:embeddedFont>
    <p:embeddedFont>
      <p:font typeface="Titillium Web Light" pitchFamily="2" charset="77"/>
      <p:regular r:id="rId63"/>
      <p:bold r:id="rId64"/>
      <p:italic r:id="rId65"/>
      <p:boldItalic r:id="rId6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0"/>
  </p:normalViewPr>
  <p:slideViewPr>
    <p:cSldViewPr snapToGrid="0">
      <p:cViewPr varScale="1">
        <p:scale>
          <a:sx n="133" d="100"/>
          <a:sy n="133" d="100"/>
        </p:scale>
        <p:origin x="400"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notesMaster" Target="notesMasters/notesMaster1.xml"/><Relationship Id="rId47" Type="http://schemas.openxmlformats.org/officeDocument/2006/relationships/font" Target="fonts/font5.fntdata"/><Relationship Id="rId63" Type="http://schemas.openxmlformats.org/officeDocument/2006/relationships/font" Target="fonts/font21.fntdata"/><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66" Type="http://schemas.openxmlformats.org/officeDocument/2006/relationships/font" Target="fonts/font24.fntdata"/><Relationship Id="rId5" Type="http://schemas.openxmlformats.org/officeDocument/2006/relationships/slide" Target="slides/slide4.xml"/><Relationship Id="rId61" Type="http://schemas.openxmlformats.org/officeDocument/2006/relationships/font" Target="fonts/font19.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font" Target="fonts/font22.fntdata"/><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2.fntdata"/><Relationship Id="rId62" Type="http://schemas.openxmlformats.org/officeDocument/2006/relationships/font" Target="fonts/font20.fntdata"/><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65" Type="http://schemas.openxmlformats.org/officeDocument/2006/relationships/font" Target="fonts/font23.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font" Target="fonts/font8.fntdata"/><Relationship Id="rId55"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Snapshot_(computer_storage)"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en.wikipedia.org/wiki/File_locking" TargetMode="External"/><Relationship Id="rId5" Type="http://schemas.openxmlformats.org/officeDocument/2006/relationships/hyperlink" Target="https://en.wikipedia.org/wiki/Volume_(computing)" TargetMode="External"/><Relationship Id="rId4" Type="http://schemas.openxmlformats.org/officeDocument/2006/relationships/hyperlink" Target="https://en.wikipedia.org/wiki/Computer_fil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en.wikipedia.org/wiki/Phishing#History"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malwarebytes.com/pdf/infographics/global-impact-of-ransomware-on-business.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7c3879610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7c3879610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CryptoLocker</a:t>
            </a:r>
            <a:r>
              <a:rPr lang="en">
                <a:solidFill>
                  <a:schemeClr val="dk1"/>
                </a:solidFill>
              </a:rPr>
              <a:t>: a trojan horse that infects the computer and searches for files to encrypt</a:t>
            </a:r>
            <a:endParaRPr>
              <a:solidFill>
                <a:schemeClr val="dk1"/>
              </a:solidFill>
            </a:endParaRPr>
          </a:p>
          <a:p>
            <a:pPr marL="0" lvl="0" indent="0" algn="l" rtl="0">
              <a:spcBef>
                <a:spcPts val="0"/>
              </a:spcBef>
              <a:spcAft>
                <a:spcPts val="0"/>
              </a:spcAft>
              <a:buNone/>
            </a:pPr>
            <a:r>
              <a:rPr lang="en">
                <a:solidFill>
                  <a:schemeClr val="dk1"/>
                </a:solidFill>
              </a:rPr>
              <a:t>	One of oldest forms of ransomware</a:t>
            </a:r>
            <a:endParaRPr b="1">
              <a:solidFill>
                <a:schemeClr val="dk1"/>
              </a:solidFill>
            </a:endParaRPr>
          </a:p>
          <a:p>
            <a:pPr marL="0" lvl="0" indent="0" algn="l" rtl="0">
              <a:spcBef>
                <a:spcPts val="0"/>
              </a:spcBef>
              <a:spcAft>
                <a:spcPts val="0"/>
              </a:spcAft>
              <a:buClr>
                <a:schemeClr val="dk1"/>
              </a:buClr>
              <a:buSzPts val="1100"/>
              <a:buFont typeface="Arial"/>
              <a:buNone/>
            </a:pPr>
            <a:r>
              <a:rPr lang="en" b="1">
                <a:solidFill>
                  <a:schemeClr val="dk1"/>
                </a:solidFill>
              </a:rPr>
              <a:t>Locker Ransomware</a:t>
            </a:r>
            <a:r>
              <a:rPr lang="en">
                <a:solidFill>
                  <a:schemeClr val="dk1"/>
                </a:solidFill>
              </a:rPr>
              <a:t>: locks user files using AES copy of CryptoLocker</a:t>
            </a:r>
            <a:endParaRPr>
              <a:solidFill>
                <a:schemeClr val="dk1"/>
              </a:solidFill>
            </a:endParaRPr>
          </a:p>
          <a:p>
            <a:pPr marL="0" lvl="0" indent="0" algn="l" rtl="0">
              <a:spcBef>
                <a:spcPts val="0"/>
              </a:spcBef>
              <a:spcAft>
                <a:spcPts val="0"/>
              </a:spcAft>
              <a:buNone/>
            </a:pPr>
            <a:r>
              <a:rPr lang="en" b="1"/>
              <a:t>CryptoWall</a:t>
            </a:r>
            <a:r>
              <a:rPr lang="en"/>
              <a:t>: is a Trojan horse that infects the computer</a:t>
            </a:r>
            <a:endParaRPr/>
          </a:p>
          <a:p>
            <a:pPr marL="0" lvl="0" indent="0" algn="l" rtl="0">
              <a:spcBef>
                <a:spcPts val="0"/>
              </a:spcBef>
              <a:spcAft>
                <a:spcPts val="0"/>
              </a:spcAft>
              <a:buNone/>
            </a:pPr>
            <a:r>
              <a:rPr lang="en"/>
              <a:t>	Advanced form of CryptoLocker</a:t>
            </a:r>
            <a:endParaRPr/>
          </a:p>
          <a:p>
            <a:pPr marL="0" lvl="0" indent="0" algn="l" rtl="0">
              <a:spcBef>
                <a:spcPts val="0"/>
              </a:spcBef>
              <a:spcAft>
                <a:spcPts val="0"/>
              </a:spcAft>
              <a:buNone/>
            </a:pPr>
            <a:r>
              <a:rPr lang="en"/>
              <a:t>	Came into existence in 2014 after fall of CryptoLocker - uses tor for the registry key </a:t>
            </a:r>
            <a:endParaRPr/>
          </a:p>
          <a:p>
            <a:pPr marL="0" lvl="0" indent="0" algn="l" rtl="0">
              <a:spcBef>
                <a:spcPts val="0"/>
              </a:spcBef>
              <a:spcAft>
                <a:spcPts val="0"/>
              </a:spcAft>
              <a:buNone/>
            </a:pPr>
            <a:r>
              <a:rPr lang="en" b="1"/>
              <a:t>CTB-Locker</a:t>
            </a:r>
            <a:r>
              <a:rPr lang="en"/>
              <a:t>: outsource infection process to partners in exchange for profits</a:t>
            </a:r>
            <a:endParaRPr/>
          </a:p>
          <a:p>
            <a:pPr marL="0" lvl="0" indent="0" algn="l" rtl="0">
              <a:spcBef>
                <a:spcPts val="0"/>
              </a:spcBef>
              <a:spcAft>
                <a:spcPts val="0"/>
              </a:spcAft>
              <a:buNone/>
            </a:pPr>
            <a:r>
              <a:rPr lang="en"/>
              <a:t>	Proven strategy for spreading malware infections</a:t>
            </a:r>
            <a:endParaRPr/>
          </a:p>
          <a:p>
            <a:pPr marL="0" lvl="0" indent="0" algn="l" rtl="0">
              <a:spcBef>
                <a:spcPts val="0"/>
              </a:spcBef>
              <a:spcAft>
                <a:spcPts val="0"/>
              </a:spcAft>
              <a:buNone/>
            </a:pPr>
            <a:r>
              <a:rPr lang="en"/>
              <a:t>	Ransomware as a service</a:t>
            </a:r>
            <a:endParaRPr/>
          </a:p>
          <a:p>
            <a:pPr marL="0" lvl="0" indent="0" algn="l" rtl="0">
              <a:spcBef>
                <a:spcPts val="0"/>
              </a:spcBef>
              <a:spcAft>
                <a:spcPts val="0"/>
              </a:spcAft>
              <a:buNone/>
            </a:pPr>
            <a:r>
              <a:rPr lang="en" b="1"/>
              <a:t>TorrentLocker</a:t>
            </a:r>
            <a:r>
              <a:rPr lang="en"/>
              <a:t>: spread through spam email campaigns</a:t>
            </a:r>
            <a:endParaRPr/>
          </a:p>
          <a:p>
            <a:pPr marL="0" lvl="0" indent="0" algn="l" rtl="0">
              <a:spcBef>
                <a:spcPts val="0"/>
              </a:spcBef>
              <a:spcAft>
                <a:spcPts val="0"/>
              </a:spcAft>
              <a:buNone/>
            </a:pPr>
            <a:r>
              <a:rPr lang="en"/>
              <a:t>	AES encryption algorithm</a:t>
            </a:r>
            <a:endParaRPr/>
          </a:p>
          <a:p>
            <a:pPr marL="0" lvl="0" indent="0" algn="l" rtl="0">
              <a:spcBef>
                <a:spcPts val="0"/>
              </a:spcBef>
              <a:spcAft>
                <a:spcPts val="0"/>
              </a:spcAft>
              <a:buNone/>
            </a:pPr>
            <a:r>
              <a:rPr lang="en"/>
              <a:t>	</a:t>
            </a:r>
            <a:r>
              <a:rPr lang="en">
                <a:solidFill>
                  <a:schemeClr val="dk1"/>
                </a:solidFill>
              </a:rPr>
              <a:t>captures email addresses from address book</a:t>
            </a:r>
            <a:endParaRPr/>
          </a:p>
          <a:p>
            <a:pPr marL="0" lvl="0" indent="0" algn="l" rtl="0">
              <a:spcBef>
                <a:spcPts val="0"/>
              </a:spcBef>
              <a:spcAft>
                <a:spcPts val="0"/>
              </a:spcAft>
              <a:buNone/>
            </a:pPr>
            <a:r>
              <a:rPr lang="en" b="1"/>
              <a:t>Bitcryptor and CoinVault:</a:t>
            </a:r>
            <a:r>
              <a:rPr lang="en"/>
              <a:t> same ransomware with different interfaces</a:t>
            </a:r>
            <a:endParaRPr/>
          </a:p>
          <a:p>
            <a:pPr marL="0" lvl="0" indent="0" algn="l" rtl="0">
              <a:spcBef>
                <a:spcPts val="0"/>
              </a:spcBef>
              <a:spcAft>
                <a:spcPts val="0"/>
              </a:spcAft>
              <a:buNone/>
            </a:pPr>
            <a:r>
              <a:rPr lang="en"/>
              <a:t>	Deletes shadow volume copies - </a:t>
            </a:r>
            <a:r>
              <a:rPr lang="en" sz="1050">
                <a:solidFill>
                  <a:srgbClr val="222222"/>
                </a:solidFill>
                <a:highlight>
                  <a:srgbClr val="FFFFFF"/>
                </a:highlight>
              </a:rPr>
              <a:t>backup copies or </a:t>
            </a:r>
            <a:r>
              <a:rPr lang="en" sz="1050">
                <a:solidFill>
                  <a:srgbClr val="0B0080"/>
                </a:solidFill>
                <a:highlight>
                  <a:srgbClr val="FFFFFF"/>
                </a:highlight>
                <a:uFill>
                  <a:noFill/>
                </a:uFill>
                <a:hlinkClick r:id="rId3"/>
              </a:rPr>
              <a:t>snapshots</a:t>
            </a:r>
            <a:r>
              <a:rPr lang="en" sz="1050">
                <a:solidFill>
                  <a:srgbClr val="222222"/>
                </a:solidFill>
                <a:highlight>
                  <a:srgbClr val="FFFFFF"/>
                </a:highlight>
              </a:rPr>
              <a:t> of </a:t>
            </a:r>
            <a:r>
              <a:rPr lang="en" sz="1050">
                <a:solidFill>
                  <a:srgbClr val="0B0080"/>
                </a:solidFill>
                <a:highlight>
                  <a:srgbClr val="FFFFFF"/>
                </a:highlight>
                <a:uFill>
                  <a:noFill/>
                </a:uFill>
                <a:hlinkClick r:id="rId4"/>
              </a:rPr>
              <a:t>computer files</a:t>
            </a:r>
            <a:r>
              <a:rPr lang="en" sz="1050">
                <a:solidFill>
                  <a:srgbClr val="222222"/>
                </a:solidFill>
                <a:highlight>
                  <a:srgbClr val="FFFFFF"/>
                </a:highlight>
              </a:rPr>
              <a:t> or </a:t>
            </a:r>
            <a:r>
              <a:rPr lang="en" sz="1050">
                <a:solidFill>
                  <a:srgbClr val="0B0080"/>
                </a:solidFill>
                <a:highlight>
                  <a:srgbClr val="FFFFFF"/>
                </a:highlight>
                <a:uFill>
                  <a:noFill/>
                </a:uFill>
                <a:hlinkClick r:id="rId5"/>
              </a:rPr>
              <a:t>volumes</a:t>
            </a:r>
            <a:r>
              <a:rPr lang="en" sz="1050">
                <a:solidFill>
                  <a:srgbClr val="222222"/>
                </a:solidFill>
                <a:highlight>
                  <a:srgbClr val="FFFFFF"/>
                </a:highlight>
              </a:rPr>
              <a:t>, even when </a:t>
            </a:r>
            <a:r>
              <a:rPr lang="en" sz="1050">
                <a:solidFill>
                  <a:srgbClr val="0B0080"/>
                </a:solidFill>
                <a:highlight>
                  <a:srgbClr val="FFFFFF"/>
                </a:highlight>
                <a:uFill>
                  <a:noFill/>
                </a:uFill>
                <a:hlinkClick r:id="rId6"/>
              </a:rPr>
              <a:t>they are in use</a:t>
            </a:r>
            <a:r>
              <a:rPr lang="en" sz="1050">
                <a:solidFill>
                  <a:srgbClr val="222222"/>
                </a:solidFill>
                <a:highlight>
                  <a:srgbClr val="FFFFFF"/>
                </a:highlight>
              </a:rPr>
              <a:t>.</a:t>
            </a:r>
            <a:endParaRPr/>
          </a:p>
          <a:p>
            <a:pPr marL="0" lvl="0" indent="0" algn="l" rtl="0">
              <a:spcBef>
                <a:spcPts val="0"/>
              </a:spcBef>
              <a:spcAft>
                <a:spcPts val="0"/>
              </a:spcAft>
              <a:buNone/>
            </a:pPr>
            <a:r>
              <a:rPr lang="en"/>
              <a:t>	BitCryptor released after CoinVault</a:t>
            </a:r>
            <a:endParaRPr/>
          </a:p>
          <a:p>
            <a:pPr marL="0" lvl="0" indent="0" algn="l" rtl="0">
              <a:spcBef>
                <a:spcPts val="0"/>
              </a:spcBef>
              <a:spcAft>
                <a:spcPts val="0"/>
              </a:spcAft>
              <a:buNone/>
            </a:pPr>
            <a:r>
              <a:rPr lang="en" b="1"/>
              <a:t>TeslaCrypt</a:t>
            </a:r>
            <a:r>
              <a:rPr lang="en"/>
              <a:t>: variant of TorrentLocker</a:t>
            </a:r>
            <a:endParaRPr/>
          </a:p>
          <a:p>
            <a:pPr marL="0" lvl="0" indent="457200" algn="l" rtl="0">
              <a:spcBef>
                <a:spcPts val="0"/>
              </a:spcBef>
              <a:spcAft>
                <a:spcPts val="0"/>
              </a:spcAft>
              <a:buNone/>
            </a:pPr>
            <a:r>
              <a:rPr lang="en"/>
              <a:t>Distributed through a popular angler exploit kit </a:t>
            </a:r>
            <a:endParaRPr/>
          </a:p>
          <a:p>
            <a:pPr marL="0" lvl="0" indent="457200" algn="l" rtl="0">
              <a:spcBef>
                <a:spcPts val="0"/>
              </a:spcBef>
              <a:spcAft>
                <a:spcPts val="0"/>
              </a:spcAft>
              <a:buNone/>
            </a:pPr>
            <a:r>
              <a:rPr lang="en" sz="1200">
                <a:latin typeface="Titillium Web"/>
                <a:ea typeface="Titillium Web"/>
                <a:cs typeface="Titillium Web"/>
                <a:sym typeface="Titillium Web"/>
              </a:rPr>
              <a:t>scan your system for vulnerabilities </a:t>
            </a:r>
            <a:endParaRPr sz="1200">
              <a:latin typeface="Titillium Web"/>
              <a:ea typeface="Titillium Web"/>
              <a:cs typeface="Titillium Web"/>
              <a:sym typeface="Titillium Web"/>
            </a:endParaRPr>
          </a:p>
          <a:p>
            <a:pPr marL="0" lvl="0" indent="457200" algn="l" rtl="0">
              <a:spcBef>
                <a:spcPts val="0"/>
              </a:spcBef>
              <a:spcAft>
                <a:spcPts val="0"/>
              </a:spcAft>
              <a:buNone/>
            </a:pPr>
            <a:r>
              <a:rPr lang="en" sz="1200">
                <a:latin typeface="Titillium Web"/>
                <a:ea typeface="Titillium Web"/>
                <a:cs typeface="Titillium Web"/>
                <a:sym typeface="Titillium Web"/>
              </a:rPr>
              <a:t>exploit the vulnerabilities</a:t>
            </a:r>
            <a:endParaRPr sz="1200">
              <a:latin typeface="Titillium Web"/>
              <a:ea typeface="Titillium Web"/>
              <a:cs typeface="Titillium Web"/>
              <a:sym typeface="Titillium Web"/>
            </a:endParaRPr>
          </a:p>
          <a:p>
            <a:pPr marL="0" lvl="0" indent="457200" algn="l" rtl="0">
              <a:spcBef>
                <a:spcPts val="0"/>
              </a:spcBef>
              <a:spcAft>
                <a:spcPts val="0"/>
              </a:spcAft>
              <a:buNone/>
            </a:pPr>
            <a:r>
              <a:rPr lang="en" sz="1200">
                <a:latin typeface="Titillium Web"/>
                <a:ea typeface="Titillium Web"/>
                <a:cs typeface="Titillium Web"/>
                <a:sym typeface="Titillium Web"/>
              </a:rPr>
              <a:t> execute malicious code</a:t>
            </a:r>
            <a:endParaRPr sz="1200">
              <a:latin typeface="Titillium Web"/>
              <a:ea typeface="Titillium Web"/>
              <a:cs typeface="Titillium Web"/>
              <a:sym typeface="Titillium Web"/>
            </a:endParaRPr>
          </a:p>
          <a:p>
            <a:pPr marL="0" lvl="0" indent="457200" algn="l" rtl="0">
              <a:spcBef>
                <a:spcPts val="0"/>
              </a:spcBef>
              <a:spcAft>
                <a:spcPts val="0"/>
              </a:spcAft>
              <a:buNone/>
            </a:pPr>
            <a:r>
              <a:rPr lang="en" sz="1200">
                <a:latin typeface="Titillium Web"/>
                <a:ea typeface="Titillium Web"/>
                <a:cs typeface="Titillium Web"/>
                <a:sym typeface="Titillium Web"/>
              </a:rPr>
              <a:t> Usually </a:t>
            </a:r>
            <a:r>
              <a:rPr lang="en"/>
              <a:t>installs itself in Microsoft temp folder</a:t>
            </a:r>
            <a:endParaRPr/>
          </a:p>
          <a:p>
            <a:pPr marL="0" lvl="0" indent="0" algn="l" rtl="0">
              <a:spcBef>
                <a:spcPts val="0"/>
              </a:spcBef>
              <a:spcAft>
                <a:spcPts val="0"/>
              </a:spcAft>
              <a:buNone/>
            </a:pPr>
            <a:endParaRPr/>
          </a:p>
          <a:p>
            <a:pPr marL="0" lvl="0" indent="0" algn="l" rtl="0">
              <a:spcBef>
                <a:spcPts val="0"/>
              </a:spcBef>
              <a:spcAft>
                <a:spcPts val="0"/>
              </a:spcAft>
              <a:buNone/>
            </a:pPr>
            <a:r>
              <a:rPr lang="en" b="1"/>
              <a:t>Locky</a:t>
            </a:r>
            <a:r>
              <a:rPr lang="en"/>
              <a:t>: spread through email address disguised as an invoice</a:t>
            </a:r>
            <a:endParaRPr/>
          </a:p>
          <a:p>
            <a:pPr marL="0" lvl="0" indent="457200" algn="l" rtl="0">
              <a:spcBef>
                <a:spcPts val="0"/>
              </a:spcBef>
              <a:spcAft>
                <a:spcPts val="0"/>
              </a:spcAft>
              <a:buNone/>
            </a:pPr>
            <a:r>
              <a:rPr lang="en"/>
              <a:t>Similar to other types of ransomware</a:t>
            </a:r>
            <a:endParaRPr/>
          </a:p>
          <a:p>
            <a:pPr marL="0" lvl="0" indent="457200" algn="l" rtl="0">
              <a:spcBef>
                <a:spcPts val="0"/>
              </a:spcBef>
              <a:spcAft>
                <a:spcPts val="0"/>
              </a:spcAft>
              <a:buNone/>
            </a:pPr>
            <a:r>
              <a:rPr lang="en"/>
              <a:t>AES encryption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654bf6bff_0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654bf6bff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Timeline of ransomware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7c38796109_1_7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7c38796109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Detecting ransomware when it is not active, is very difficult</a:t>
            </a:r>
            <a:endParaRPr>
              <a:solidFill>
                <a:schemeClr val="dk1"/>
              </a:solidFill>
            </a:endParaRPr>
          </a:p>
          <a:p>
            <a:pPr marL="0" lvl="0" indent="457200" algn="l" rtl="0">
              <a:spcBef>
                <a:spcPts val="0"/>
              </a:spcBef>
              <a:spcAft>
                <a:spcPts val="0"/>
              </a:spcAft>
              <a:buClr>
                <a:schemeClr val="dk1"/>
              </a:buClr>
              <a:buSzPts val="1100"/>
              <a:buFont typeface="Arial"/>
              <a:buNone/>
            </a:pPr>
            <a:r>
              <a:rPr lang="en">
                <a:solidFill>
                  <a:schemeClr val="dk1"/>
                </a:solidFill>
              </a:rPr>
              <a:t>Ransomware will stay on an infected device and gather information on their owner(s) </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None/>
            </a:pPr>
            <a:r>
              <a:rPr lang="en"/>
              <a:t>Ransomware note names are typically unique to the ransomware program</a:t>
            </a:r>
            <a:endParaRPr/>
          </a:p>
          <a:p>
            <a:pPr marL="0" lvl="0" indent="0" algn="l" rtl="0">
              <a:spcBef>
                <a:spcPts val="0"/>
              </a:spcBef>
              <a:spcAft>
                <a:spcPts val="0"/>
              </a:spcAft>
              <a:buNone/>
            </a:pPr>
            <a:r>
              <a:rPr lang="en"/>
              <a:t>	</a:t>
            </a:r>
            <a:r>
              <a:rPr lang="en" b="1"/>
              <a:t>Example</a:t>
            </a:r>
            <a:r>
              <a:rPr lang="en"/>
              <a:t>: Ryuk Ransomware, RyukReadMe.txt</a:t>
            </a:r>
            <a:endParaRPr/>
          </a:p>
          <a:p>
            <a:pPr marL="0" lvl="0" indent="0" algn="l" rtl="0">
              <a:spcBef>
                <a:spcPts val="0"/>
              </a:spcBef>
              <a:spcAft>
                <a:spcPts val="0"/>
              </a:spcAft>
              <a:buNone/>
            </a:pPr>
            <a:r>
              <a:rPr lang="en"/>
              <a:t>The extension of the encrypted files will give a clue</a:t>
            </a:r>
            <a:endParaRPr/>
          </a:p>
          <a:p>
            <a:pPr marL="0" lvl="0" indent="0" algn="l" rtl="0">
              <a:spcBef>
                <a:spcPts val="0"/>
              </a:spcBef>
              <a:spcAft>
                <a:spcPts val="0"/>
              </a:spcAft>
              <a:buNone/>
            </a:pPr>
            <a:r>
              <a:rPr lang="en"/>
              <a:t>	</a:t>
            </a:r>
            <a:r>
              <a:rPr lang="en" b="1"/>
              <a:t>Example</a:t>
            </a:r>
            <a:r>
              <a:rPr lang="en"/>
              <a:t>: Locky ransomware, extension is .locky</a:t>
            </a:r>
            <a:endParaRPr/>
          </a:p>
          <a:p>
            <a:pPr marL="0" lvl="0" indent="0" algn="l" rtl="0">
              <a:spcBef>
                <a:spcPts val="0"/>
              </a:spcBef>
              <a:spcAft>
                <a:spcPts val="0"/>
              </a:spcAft>
              <a:buNone/>
            </a:pPr>
            <a:r>
              <a:rPr lang="en"/>
              <a:t>There are tools available such as ID Ransomware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7c52a19ace_0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7c52a19ace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 currently detects 803 ransomware types</a:t>
            </a:r>
            <a:endParaRPr/>
          </a:p>
          <a:p>
            <a:pPr marL="0" lvl="0" indent="0" algn="l" rtl="0">
              <a:spcBef>
                <a:spcPts val="0"/>
              </a:spcBef>
              <a:spcAft>
                <a:spcPts val="0"/>
              </a:spcAft>
              <a:buNone/>
            </a:pPr>
            <a:r>
              <a:rPr lang="en"/>
              <a:t>Only works for certain ransomware types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7654bf6bff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7654bf6bff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Paying ransom encourages the attackers to continue with ransomware</a:t>
            </a:r>
            <a:endParaRPr/>
          </a:p>
          <a:p>
            <a:pPr marL="0" lvl="0" indent="0" algn="l" rtl="0">
              <a:spcBef>
                <a:spcPts val="0"/>
              </a:spcBef>
              <a:spcAft>
                <a:spcPts val="0"/>
              </a:spcAft>
              <a:buNone/>
            </a:pPr>
            <a:r>
              <a:rPr lang="en"/>
              <a:t>	It does not guarantee access to your data</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7c38796109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7c38796109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Demo of Encryption Ransomware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7c38796109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7c38796109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Backups ensures that you have access to the data</a:t>
            </a:r>
            <a:endParaRPr/>
          </a:p>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7c38796109_1_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7c38796109_1_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Perimeter Protections: first line of defence</a:t>
            </a:r>
            <a:endParaRPr/>
          </a:p>
          <a:p>
            <a:pPr marL="0" lvl="0" indent="0" algn="l" rtl="0">
              <a:spcBef>
                <a:spcPts val="0"/>
              </a:spcBef>
              <a:spcAft>
                <a:spcPts val="0"/>
              </a:spcAft>
              <a:buNone/>
            </a:pPr>
            <a:r>
              <a:rPr lang="en"/>
              <a:t>	Firewall, need both ingress and egress entries</a:t>
            </a:r>
            <a:endParaRPr/>
          </a:p>
          <a:p>
            <a:pPr marL="0" lvl="0" indent="0" algn="l" rtl="0">
              <a:spcBef>
                <a:spcPts val="0"/>
              </a:spcBef>
              <a:spcAft>
                <a:spcPts val="0"/>
              </a:spcAft>
              <a:buNone/>
            </a:pPr>
            <a:r>
              <a:rPr lang="en"/>
              <a:t>	Network Defences: deployed on LAN to help detect and mitigate malware outbreaks</a:t>
            </a:r>
            <a:endParaRPr/>
          </a:p>
          <a:p>
            <a:pPr marL="0" lvl="0" indent="0" algn="l" rtl="0">
              <a:spcBef>
                <a:spcPts val="0"/>
              </a:spcBef>
              <a:spcAft>
                <a:spcPts val="0"/>
              </a:spcAft>
              <a:buNone/>
            </a:pPr>
            <a:r>
              <a:rPr lang="en" sz="1050">
                <a:solidFill>
                  <a:srgbClr val="474747"/>
                </a:solidFill>
                <a:highlight>
                  <a:srgbClr val="FFFFFF"/>
                </a:highlight>
                <a:latin typeface="Montserrat"/>
                <a:ea typeface="Montserrat"/>
                <a:cs typeface="Montserrat"/>
                <a:sym typeface="Montserrat"/>
              </a:rPr>
              <a:t>DNS sinkhole or black hole DNS is used to spoof DNS servers to prevent resolving host names of specified URLs.</a:t>
            </a:r>
            <a:endParaRPr sz="1050">
              <a:solidFill>
                <a:srgbClr val="474747"/>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050">
                <a:solidFill>
                  <a:srgbClr val="474747"/>
                </a:solidFill>
                <a:highlight>
                  <a:srgbClr val="FFFFFF"/>
                </a:highlight>
                <a:latin typeface="Montserrat"/>
                <a:ea typeface="Montserrat"/>
                <a:cs typeface="Montserrat"/>
                <a:sym typeface="Montserrat"/>
              </a:rPr>
              <a:t> Network segmentation can help to ensure that a malware infection, or other security issue, stays isolated to just the network segment the infected endpoint is on and does not spread through the entirety of the organization</a:t>
            </a:r>
            <a:endParaRPr sz="1050">
              <a:solidFill>
                <a:srgbClr val="474747"/>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050" b="1">
                <a:solidFill>
                  <a:srgbClr val="474747"/>
                </a:solidFill>
                <a:highlight>
                  <a:srgbClr val="FFFFFF"/>
                </a:highlight>
                <a:latin typeface="Montserrat"/>
                <a:ea typeface="Montserrat"/>
                <a:cs typeface="Montserrat"/>
                <a:sym typeface="Montserrat"/>
              </a:rPr>
              <a:t>Endpoint Protections</a:t>
            </a:r>
            <a:endParaRPr sz="1050" b="1">
              <a:solidFill>
                <a:srgbClr val="474747"/>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050">
                <a:solidFill>
                  <a:srgbClr val="474747"/>
                </a:solidFill>
                <a:highlight>
                  <a:srgbClr val="FFFFFF"/>
                </a:highlight>
                <a:latin typeface="Montserrat"/>
                <a:ea typeface="Montserrat"/>
                <a:cs typeface="Montserrat"/>
                <a:sym typeface="Montserrat"/>
              </a:rPr>
              <a:t>	Protections that exist on desktop PCs and other systems that users interface with. </a:t>
            </a:r>
            <a:endParaRPr sz="1050">
              <a:solidFill>
                <a:srgbClr val="474747"/>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050">
                <a:solidFill>
                  <a:srgbClr val="474747"/>
                </a:solidFill>
                <a:highlight>
                  <a:srgbClr val="FFFFFF"/>
                </a:highlight>
                <a:latin typeface="Montserrat"/>
                <a:ea typeface="Montserrat"/>
                <a:cs typeface="Montserrat"/>
                <a:sym typeface="Montserrat"/>
              </a:rPr>
              <a:t>	No administrative Rights: will prevent users from installing malware from being installed (because they won’t have permission to install)</a:t>
            </a:r>
            <a:endParaRPr sz="1050">
              <a:solidFill>
                <a:srgbClr val="474747"/>
              </a:solidFill>
              <a:highlight>
                <a:srgbClr val="FFFFFF"/>
              </a:highlight>
              <a:latin typeface="Montserrat"/>
              <a:ea typeface="Montserrat"/>
              <a:cs typeface="Montserrat"/>
              <a:sym typeface="Montserrat"/>
            </a:endParaRPr>
          </a:p>
          <a:p>
            <a:pPr marL="0" lvl="0" indent="0" algn="l" rtl="0">
              <a:spcBef>
                <a:spcPts val="0"/>
              </a:spcBef>
              <a:spcAft>
                <a:spcPts val="0"/>
              </a:spcAft>
              <a:buNone/>
            </a:pPr>
            <a:r>
              <a:rPr lang="en" sz="1050">
                <a:solidFill>
                  <a:srgbClr val="474747"/>
                </a:solidFill>
                <a:highlight>
                  <a:srgbClr val="FFFFFF"/>
                </a:highlight>
                <a:latin typeface="Montserrat"/>
                <a:ea typeface="Montserrat"/>
                <a:cs typeface="Montserrat"/>
                <a:sym typeface="Montserrat"/>
              </a:rPr>
              <a:t>	</a:t>
            </a:r>
            <a:endParaRPr sz="1050">
              <a:solidFill>
                <a:srgbClr val="474747"/>
              </a:solidFill>
              <a:highlight>
                <a:srgbClr val="FFFFFF"/>
              </a:highlight>
              <a:latin typeface="Montserrat"/>
              <a:ea typeface="Montserrat"/>
              <a:cs typeface="Montserrat"/>
              <a:sym typeface="Montserrat"/>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7c38796109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7c38796109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Difficult to remove ransomware</a:t>
            </a:r>
            <a:endParaRPr/>
          </a:p>
          <a:p>
            <a:pPr marL="457200" lvl="0" indent="-298450" algn="l" rtl="0">
              <a:spcBef>
                <a:spcPts val="0"/>
              </a:spcBef>
              <a:spcAft>
                <a:spcPts val="0"/>
              </a:spcAft>
              <a:buSzPts val="1100"/>
              <a:buChar char="-"/>
            </a:pPr>
            <a:r>
              <a:rPr lang="en"/>
              <a:t>Sometimes the authors of ransomware will release the key</a:t>
            </a:r>
            <a:endParaRPr/>
          </a:p>
          <a:p>
            <a:pPr marL="914400" lvl="1" indent="-298450" algn="l" rtl="0">
              <a:spcBef>
                <a:spcPts val="0"/>
              </a:spcBef>
              <a:spcAft>
                <a:spcPts val="0"/>
              </a:spcAft>
              <a:buSzPts val="1100"/>
              <a:buChar char="-"/>
            </a:pPr>
            <a:r>
              <a:rPr lang="en"/>
              <a:t>Regret their actions </a:t>
            </a:r>
            <a:endParaRPr/>
          </a:p>
          <a:p>
            <a:pPr marL="914400" lvl="1" indent="-298450" algn="l" rtl="0">
              <a:spcBef>
                <a:spcPts val="0"/>
              </a:spcBef>
              <a:spcAft>
                <a:spcPts val="0"/>
              </a:spcAft>
              <a:buSzPts val="1100"/>
              <a:buChar char="-"/>
            </a:pPr>
            <a:r>
              <a:rPr lang="en" b="1"/>
              <a:t>HildaCrypt</a:t>
            </a:r>
            <a:r>
              <a:rPr lang="en"/>
              <a:t>, was created for fun</a:t>
            </a:r>
            <a:endParaRPr/>
          </a:p>
          <a:p>
            <a:pPr marL="1371600" lvl="2" indent="-298450" algn="l" rtl="0">
              <a:spcBef>
                <a:spcPts val="0"/>
              </a:spcBef>
              <a:spcAft>
                <a:spcPts val="0"/>
              </a:spcAft>
              <a:buSzPts val="1100"/>
              <a:buChar char="-"/>
            </a:pPr>
            <a:r>
              <a:rPr lang="en"/>
              <a:t>Released master key</a:t>
            </a:r>
            <a:endParaRPr/>
          </a:p>
          <a:p>
            <a:pPr marL="457200" lvl="0" indent="-298450" algn="l" rtl="0">
              <a:spcBef>
                <a:spcPts val="0"/>
              </a:spcBef>
              <a:spcAft>
                <a:spcPts val="0"/>
              </a:spcAft>
              <a:buSzPts val="1100"/>
              <a:buChar char="-"/>
            </a:pPr>
            <a:r>
              <a:rPr lang="en"/>
              <a:t>No More Ransomware</a:t>
            </a:r>
            <a:endParaRPr/>
          </a:p>
          <a:p>
            <a:pPr marL="914400" lvl="1" indent="-298450" algn="l" rtl="0">
              <a:spcBef>
                <a:spcPts val="0"/>
              </a:spcBef>
              <a:spcAft>
                <a:spcPts val="0"/>
              </a:spcAft>
              <a:buSzPts val="1100"/>
              <a:buChar char="-"/>
            </a:pPr>
            <a:r>
              <a:rPr lang="en" sz="1200">
                <a:solidFill>
                  <a:schemeClr val="dk1"/>
                </a:solidFill>
                <a:latin typeface="Roboto"/>
                <a:ea typeface="Roboto"/>
                <a:cs typeface="Roboto"/>
                <a:sym typeface="Roboto"/>
              </a:rPr>
              <a:t>National High Tech Crime Unit of the Netherlands’ police, Europol’s European Cybercrime Centre, Kaspersky Lab and McAfee with the goal to help victims of ransomware retrieve their encrypted data without having to pay the criminals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7c38796109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7c38796109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Partial encryption happens when there is a large volume of files with limited time period</a:t>
            </a:r>
            <a:endParaRPr/>
          </a:p>
          <a:p>
            <a:pPr marL="0" lvl="0" indent="0" algn="l" rtl="0">
              <a:spcBef>
                <a:spcPts val="0"/>
              </a:spcBef>
              <a:spcAft>
                <a:spcPts val="0"/>
              </a:spcAft>
              <a:buNone/>
            </a:pPr>
            <a:endParaRPr/>
          </a:p>
          <a:p>
            <a:pPr marL="0" lvl="0" indent="0" algn="l" rtl="0">
              <a:spcBef>
                <a:spcPts val="0"/>
              </a:spcBef>
              <a:spcAft>
                <a:spcPts val="0"/>
              </a:spcAft>
              <a:buNone/>
            </a:pPr>
            <a:r>
              <a:rPr lang="en"/>
              <a:t>Practical Case</a:t>
            </a:r>
            <a:endParaRPr/>
          </a:p>
          <a:p>
            <a:pPr marL="0" lvl="0" indent="0" algn="l" rtl="0">
              <a:spcBef>
                <a:spcPts val="0"/>
              </a:spcBef>
              <a:spcAft>
                <a:spcPts val="0"/>
              </a:spcAft>
              <a:buNone/>
            </a:pPr>
            <a:r>
              <a:rPr lang="en"/>
              <a:t>	Encrypted the beginning of the file</a:t>
            </a:r>
            <a:endParaRPr/>
          </a:p>
          <a:p>
            <a:pPr marL="0" lvl="0" indent="0" algn="l" rtl="0">
              <a:spcBef>
                <a:spcPts val="0"/>
              </a:spcBef>
              <a:spcAft>
                <a:spcPts val="0"/>
              </a:spcAft>
              <a:buNone/>
            </a:pPr>
            <a:r>
              <a:rPr lang="en"/>
              <a:t>	Small size in the body of the file</a:t>
            </a:r>
            <a:endParaRPr/>
          </a:p>
          <a:p>
            <a:pPr marL="0" lvl="0" indent="0" algn="l" rtl="0">
              <a:spcBef>
                <a:spcPts val="0"/>
              </a:spcBef>
              <a:spcAft>
                <a:spcPts val="0"/>
              </a:spcAft>
              <a:buNone/>
            </a:pPr>
            <a:r>
              <a:rPr lang="en"/>
              <a:t>	Added some technical info. to the end of the file </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Using a hex editor</a:t>
            </a:r>
            <a:endParaRPr/>
          </a:p>
          <a:p>
            <a:pPr marL="0" lvl="0" indent="0" algn="l" rtl="0">
              <a:spcBef>
                <a:spcPts val="0"/>
              </a:spcBef>
              <a:spcAft>
                <a:spcPts val="0"/>
              </a:spcAft>
              <a:buNone/>
            </a:pPr>
            <a:r>
              <a:rPr lang="en"/>
              <a:t>File carving is the process of reconstructing files by scanning the raw bytes of the disk and reassembling them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7c38796109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7c38796109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Ryuk can stay dormant for weeks or months</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It attacks computer networks</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No reported injuries or deaths associated</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Likely other canadian hospitals were infected but don’t know it yet</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No data left the hospital, stopped by a firewall</a:t>
            </a:r>
            <a:endParaRPr>
              <a:solidFill>
                <a:schemeClr val="dk1"/>
              </a:solidFill>
            </a:endParaRPr>
          </a:p>
          <a:p>
            <a:pPr marL="0" lvl="0" indent="0" algn="l" rtl="0">
              <a:lnSpc>
                <a:spcPct val="100000"/>
              </a:lnSpc>
              <a:spcBef>
                <a:spcPts val="1600"/>
              </a:spcBef>
              <a:spcAft>
                <a:spcPts val="0"/>
              </a:spcAft>
              <a:buClr>
                <a:schemeClr val="dk1"/>
              </a:buClr>
              <a:buSzPts val="1100"/>
              <a:buFont typeface="Arial"/>
              <a:buNone/>
            </a:pPr>
            <a:r>
              <a:rPr lang="en">
                <a:solidFill>
                  <a:schemeClr val="dk1"/>
                </a:solidFill>
              </a:rPr>
              <a:t>Healthcare was particularly vulnerable because they rely on specialized software that isn’t updated frequently</a:t>
            </a:r>
            <a:endParaRPr>
              <a:solidFill>
                <a:schemeClr val="dk1"/>
              </a:solidFill>
            </a:endParaRPr>
          </a:p>
          <a:p>
            <a:pPr marL="0" lvl="0" indent="0" algn="l" rtl="0">
              <a:spcBef>
                <a:spcPts val="160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c38796109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c38796109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Typically there is a threat associated with a period of time</a:t>
            </a:r>
            <a:endParaRPr/>
          </a:p>
          <a:p>
            <a:pPr marL="0" lvl="0" indent="0" algn="l" rtl="0">
              <a:spcBef>
                <a:spcPts val="0"/>
              </a:spcBef>
              <a:spcAft>
                <a:spcPts val="0"/>
              </a:spcAft>
              <a:buNone/>
            </a:pPr>
            <a:r>
              <a:rPr lang="en"/>
              <a:t>Ransomware-as-a-service</a:t>
            </a:r>
            <a:endParaRPr/>
          </a:p>
          <a:p>
            <a:pPr marL="0" lvl="0" indent="0" algn="l" rtl="0">
              <a:spcBef>
                <a:spcPts val="0"/>
              </a:spcBef>
              <a:spcAft>
                <a:spcPts val="0"/>
              </a:spcAft>
              <a:buNone/>
            </a:pPr>
            <a:r>
              <a:rPr lang="en"/>
              <a:t>Bitcoin keeps the identity of the perpetrator’s identity a secret</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7654bf6bff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7654bf6bff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Of MSPs</a:t>
            </a:r>
            <a:endParaRPr/>
          </a:p>
          <a:p>
            <a:pPr marL="0" lvl="0" indent="0" algn="l" rtl="0">
              <a:spcBef>
                <a:spcPts val="0"/>
              </a:spcBef>
              <a:spcAft>
                <a:spcPts val="0"/>
              </a:spcAft>
              <a:buNone/>
            </a:pPr>
            <a:r>
              <a:rPr lang="en"/>
              <a:t>	Managed Service Provider</a:t>
            </a:r>
            <a:endParaRPr/>
          </a:p>
          <a:p>
            <a:pPr marL="0" lvl="0" indent="0" algn="l" rtl="0">
              <a:spcBef>
                <a:spcPts val="0"/>
              </a:spcBef>
              <a:spcAft>
                <a:spcPts val="0"/>
              </a:spcAft>
              <a:buNone/>
            </a:pPr>
            <a:r>
              <a:rPr lang="en"/>
              <a:t>	Manages a company’s IT infrastructure &amp;/or end-user systems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7c4e341d88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7c4e341d88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Not being paid attention too enough</a:t>
            </a:r>
            <a:endParaRPr/>
          </a:p>
          <a:p>
            <a:pPr marL="0" lvl="0" indent="0" algn="l" rtl="0">
              <a:spcBef>
                <a:spcPts val="0"/>
              </a:spcBef>
              <a:spcAft>
                <a:spcPts val="0"/>
              </a:spcAft>
              <a:buNone/>
            </a:pPr>
            <a:r>
              <a:rPr lang="en"/>
              <a:t>IoT data is stored on the cloud</a:t>
            </a:r>
            <a:endParaRPr/>
          </a:p>
          <a:p>
            <a:pPr marL="0" lvl="0" indent="0" algn="l" rtl="0">
              <a:spcBef>
                <a:spcPts val="0"/>
              </a:spcBef>
              <a:spcAft>
                <a:spcPts val="0"/>
              </a:spcAft>
              <a:buNone/>
            </a:pPr>
            <a:r>
              <a:rPr lang="en"/>
              <a:t>	Locking device instead preventing access to data (the classic model)</a:t>
            </a:r>
            <a:endParaRPr/>
          </a:p>
          <a:p>
            <a:pPr marL="0" lvl="0" indent="0" algn="l" rtl="0">
              <a:spcBef>
                <a:spcPts val="0"/>
              </a:spcBef>
              <a:spcAft>
                <a:spcPts val="0"/>
              </a:spcAft>
              <a:buNone/>
            </a:pPr>
            <a:r>
              <a:rPr lang="en"/>
              <a:t>More challenge for hackers</a:t>
            </a:r>
            <a:endParaRPr/>
          </a:p>
          <a:p>
            <a:pPr marL="0" lvl="0" indent="457200" algn="l" rtl="0">
              <a:spcBef>
                <a:spcPts val="0"/>
              </a:spcBef>
              <a:spcAft>
                <a:spcPts val="0"/>
              </a:spcAft>
              <a:buNone/>
            </a:pPr>
            <a:r>
              <a:rPr lang="en"/>
              <a:t>Each IoT device is different</a:t>
            </a:r>
            <a:endParaRPr/>
          </a:p>
          <a:p>
            <a:pPr marL="0" lvl="0" indent="457200" algn="l" rtl="0">
              <a:spcBef>
                <a:spcPts val="0"/>
              </a:spcBef>
              <a:spcAft>
                <a:spcPts val="0"/>
              </a:spcAft>
              <a:buNone/>
            </a:pPr>
            <a:endParaRPr/>
          </a:p>
          <a:p>
            <a:pPr marL="0" lvl="0" indent="0" algn="l" rtl="0">
              <a:spcBef>
                <a:spcPts val="0"/>
              </a:spcBef>
              <a:spcAft>
                <a:spcPts val="0"/>
              </a:spcAft>
              <a:buNone/>
            </a:pPr>
            <a:r>
              <a:rPr lang="en"/>
              <a:t>IoT ransomware hinges on being timely and critical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7c60dd6e61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7c60dd6e61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7c38796109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7c38796109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7c38796109_1_1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7c38796109_1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Inline Phishing links: </a:t>
            </a:r>
            <a:endParaRPr/>
          </a:p>
          <a:p>
            <a:pPr marL="0" lvl="0" indent="0" algn="l" rtl="0">
              <a:spcBef>
                <a:spcPts val="0"/>
              </a:spcBef>
              <a:spcAft>
                <a:spcPts val="0"/>
              </a:spcAft>
              <a:buNone/>
            </a:pPr>
            <a:r>
              <a:rPr lang="en"/>
              <a:t>Phishing links are placed in email attachments to avoid detection by spam filters</a:t>
            </a:r>
            <a:endParaRPr/>
          </a:p>
          <a:p>
            <a:pPr marL="0" lvl="0" indent="0" algn="l" rtl="0">
              <a:spcBef>
                <a:spcPts val="0"/>
              </a:spcBef>
              <a:spcAft>
                <a:spcPts val="0"/>
              </a:spcAft>
              <a:buNone/>
            </a:pPr>
            <a:r>
              <a:rPr lang="en"/>
              <a:t>Fake Attachments: the attachment is a phishing link</a:t>
            </a:r>
            <a:endParaRPr/>
          </a:p>
          <a:p>
            <a:pPr marL="0" lvl="0" indent="0" algn="l" rtl="0">
              <a:spcBef>
                <a:spcPts val="0"/>
              </a:spcBef>
              <a:spcAft>
                <a:spcPts val="0"/>
              </a:spcAft>
              <a:buNone/>
            </a:pPr>
            <a:r>
              <a:rPr lang="en"/>
              <a:t>Multiphase links: starts as a phishing link and evolves to a spear phishing attack</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7c38796109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7c38796109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Algorithm-based phishing: </a:t>
            </a:r>
            <a:r>
              <a:rPr lang="en">
                <a:solidFill>
                  <a:srgbClr val="333300"/>
                </a:solidFill>
                <a:highlight>
                  <a:srgbClr val="FFFFFF"/>
                </a:highlight>
              </a:rPr>
              <a:t>America Online (AOL) flagged the concept of phishing in the early 1990s.</a:t>
            </a:r>
            <a:endParaRPr>
              <a:solidFill>
                <a:srgbClr val="333300"/>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333300"/>
                </a:solidFill>
                <a:highlight>
                  <a:srgbClr val="FFFFFF"/>
                </a:highlight>
              </a:rPr>
              <a:t>During that time, the first phishers</a:t>
            </a:r>
            <a:r>
              <a:rPr lang="en">
                <a:solidFill>
                  <a:srgbClr val="7A7A7A"/>
                </a:solidFill>
                <a:highlight>
                  <a:srgbClr val="FFFFFF"/>
                </a:highlight>
              </a:rPr>
              <a:t> </a:t>
            </a:r>
            <a:r>
              <a:rPr lang="en">
                <a:solidFill>
                  <a:srgbClr val="00A1DB"/>
                </a:solidFill>
                <a:highlight>
                  <a:srgbClr val="FFFFFF"/>
                </a:highlight>
                <a:uFill>
                  <a:noFill/>
                </a:uFill>
                <a:hlinkClick r:id="rId3"/>
              </a:rPr>
              <a:t>created an algorithm</a:t>
            </a:r>
            <a:r>
              <a:rPr lang="en">
                <a:solidFill>
                  <a:srgbClr val="7A7A7A"/>
                </a:solidFill>
                <a:highlight>
                  <a:srgbClr val="FFFFFF"/>
                </a:highlight>
              </a:rPr>
              <a:t> </a:t>
            </a:r>
            <a:r>
              <a:rPr lang="en">
                <a:solidFill>
                  <a:srgbClr val="333300"/>
                </a:solidFill>
                <a:highlight>
                  <a:srgbClr val="FFFFFF"/>
                </a:highlight>
              </a:rPr>
              <a:t>to generate random credit card numbers in order to get an original card’s match from the AOL accounts. Once matched, the phishers accessed this data to manipulate it.</a:t>
            </a:r>
            <a:endParaRPr>
              <a:solidFill>
                <a:srgbClr val="333300"/>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333300"/>
                </a:solidFill>
                <a:highlight>
                  <a:srgbClr val="FFFFFF"/>
                </a:highlight>
              </a:rPr>
              <a:t>By the time AOL caught up to the scam – after 1995 – phishers had already moved to newer technologies.</a:t>
            </a:r>
            <a:endParaRPr>
              <a:solidFill>
                <a:srgbClr val="333300"/>
              </a:solidFill>
              <a:highlight>
                <a:srgbClr val="FFFFFF"/>
              </a:highlight>
            </a:endParaRPr>
          </a:p>
          <a:p>
            <a:pPr marL="0" lvl="0" indent="0" algn="l" rtl="0">
              <a:lnSpc>
                <a:spcPct val="115000"/>
              </a:lnSpc>
              <a:spcBef>
                <a:spcPts val="0"/>
              </a:spcBef>
              <a:spcAft>
                <a:spcPts val="0"/>
              </a:spcAft>
              <a:buClr>
                <a:schemeClr val="dk1"/>
              </a:buClr>
              <a:buSzPts val="1100"/>
              <a:buFont typeface="Arial"/>
              <a:buNone/>
            </a:pPr>
            <a:r>
              <a:rPr lang="en">
                <a:solidFill>
                  <a:srgbClr val="333300"/>
                </a:solidFill>
                <a:highlight>
                  <a:srgbClr val="FFFFFF"/>
                </a:highlight>
              </a:rPr>
              <a:t>Phishing via HTTPS: falsely saying secure if its using https opposed to http, False certificates that was being sent as “secure”</a:t>
            </a:r>
            <a:endParaRPr>
              <a:solidFill>
                <a:srgbClr val="333300"/>
              </a:solidFill>
              <a:highlight>
                <a:srgbClr val="FFFFFF"/>
              </a:highlight>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c38796109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c3879610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c38796109_1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c38796109_1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rgbClr val="333333"/>
              </a:buClr>
              <a:buSzPts val="1100"/>
              <a:buFont typeface="Georgia"/>
              <a:buChar char="●"/>
            </a:pPr>
            <a:r>
              <a:rPr lang="en" b="1">
                <a:solidFill>
                  <a:srgbClr val="333333"/>
                </a:solidFill>
                <a:highlight>
                  <a:srgbClr val="FFFFFF"/>
                </a:highlight>
              </a:rPr>
              <a:t>HTML Character Encoding</a:t>
            </a:r>
            <a:r>
              <a:rPr lang="en">
                <a:solidFill>
                  <a:srgbClr val="333333"/>
                </a:solidFill>
                <a:highlight>
                  <a:srgbClr val="FFFFFF"/>
                </a:highlight>
              </a:rPr>
              <a:t> – Allows an email’s HTML code to display properly in Web browsers but hides certain trigger words that most email security systems flag.</a:t>
            </a:r>
            <a:endParaRPr>
              <a:solidFill>
                <a:srgbClr val="333333"/>
              </a:solidFill>
              <a:highlight>
                <a:srgbClr val="FFFFFF"/>
              </a:highlight>
            </a:endParaRPr>
          </a:p>
          <a:p>
            <a:pPr marL="457200" lvl="0" indent="-298450" algn="l" rtl="0">
              <a:lnSpc>
                <a:spcPct val="115000"/>
              </a:lnSpc>
              <a:spcBef>
                <a:spcPts val="0"/>
              </a:spcBef>
              <a:spcAft>
                <a:spcPts val="0"/>
              </a:spcAft>
              <a:buClr>
                <a:srgbClr val="333333"/>
              </a:buClr>
              <a:buSzPts val="1100"/>
              <a:buFont typeface="Georgia"/>
              <a:buChar char="●"/>
            </a:pPr>
            <a:r>
              <a:rPr lang="en" b="1">
                <a:solidFill>
                  <a:srgbClr val="333333"/>
                </a:solidFill>
                <a:highlight>
                  <a:srgbClr val="FFFFFF"/>
                </a:highlight>
              </a:rPr>
              <a:t>Content Encryption</a:t>
            </a:r>
            <a:r>
              <a:rPr lang="en">
                <a:solidFill>
                  <a:srgbClr val="333333"/>
                </a:solidFill>
                <a:highlight>
                  <a:srgbClr val="FFFFFF"/>
                </a:highlight>
              </a:rPr>
              <a:t> – The content of the email is encrypted along with the attachments, preventing them from being seen by security solutions.</a:t>
            </a:r>
            <a:endParaRPr>
              <a:solidFill>
                <a:srgbClr val="333333"/>
              </a:solidFill>
              <a:highlight>
                <a:srgbClr val="FFFFFF"/>
              </a:highlight>
            </a:endParaRPr>
          </a:p>
          <a:p>
            <a:pPr marL="457200" lvl="0" indent="-298450" algn="l" rtl="0">
              <a:lnSpc>
                <a:spcPct val="115000"/>
              </a:lnSpc>
              <a:spcBef>
                <a:spcPts val="0"/>
              </a:spcBef>
              <a:spcAft>
                <a:spcPts val="0"/>
              </a:spcAft>
              <a:buClr>
                <a:srgbClr val="333333"/>
              </a:buClr>
              <a:buSzPts val="1100"/>
              <a:buFont typeface="Georgia"/>
              <a:buChar char="●"/>
            </a:pPr>
            <a:r>
              <a:rPr lang="en" b="1">
                <a:solidFill>
                  <a:srgbClr val="333333"/>
                </a:solidFill>
                <a:highlight>
                  <a:srgbClr val="FFFFFF"/>
                </a:highlight>
              </a:rPr>
              <a:t>Inspection Blocking</a:t>
            </a:r>
            <a:r>
              <a:rPr lang="en">
                <a:solidFill>
                  <a:srgbClr val="333333"/>
                </a:solidFill>
                <a:highlight>
                  <a:srgbClr val="FFFFFF"/>
                </a:highlight>
              </a:rPr>
              <a:t> – Uses block list to prevent connections from specific IP addresses and hosts that are associated with certain security providers.</a:t>
            </a:r>
            <a:endParaRPr>
              <a:solidFill>
                <a:srgbClr val="333333"/>
              </a:solidFill>
              <a:highlight>
                <a:srgbClr val="FFFFFF"/>
              </a:highlight>
            </a:endParaRPr>
          </a:p>
          <a:p>
            <a:pPr marL="457200" lvl="0" indent="-298450" algn="l" rtl="0">
              <a:lnSpc>
                <a:spcPct val="115000"/>
              </a:lnSpc>
              <a:spcBef>
                <a:spcPts val="0"/>
              </a:spcBef>
              <a:spcAft>
                <a:spcPts val="0"/>
              </a:spcAft>
              <a:buClr>
                <a:srgbClr val="333333"/>
              </a:buClr>
              <a:buSzPts val="1100"/>
              <a:buFont typeface="Georgia"/>
              <a:buChar char="●"/>
            </a:pPr>
            <a:r>
              <a:rPr lang="en" b="1">
                <a:solidFill>
                  <a:srgbClr val="333333"/>
                </a:solidFill>
                <a:highlight>
                  <a:srgbClr val="FFFFFF"/>
                </a:highlight>
              </a:rPr>
              <a:t>Phishing URLs in Attachments</a:t>
            </a:r>
            <a:r>
              <a:rPr lang="en">
                <a:solidFill>
                  <a:srgbClr val="333333"/>
                </a:solidFill>
                <a:highlight>
                  <a:srgbClr val="FFFFFF"/>
                </a:highlight>
              </a:rPr>
              <a:t> – By hiding the phishing URLs in attachments instead of the email itself, detection becomes more difficult. Weaponized documents have also become the phishing scheme of choice for nation states that target rival embassies, governmental offices, and agencies.</a:t>
            </a:r>
            <a:endParaRPr>
              <a:solidFill>
                <a:srgbClr val="333333"/>
              </a:solidFill>
              <a:highlight>
                <a:srgbClr val="FFFFFF"/>
              </a:highlight>
            </a:endParaRPr>
          </a:p>
          <a:p>
            <a:pPr marL="457200" lvl="0" indent="-298450" algn="l" rtl="0">
              <a:lnSpc>
                <a:spcPct val="115000"/>
              </a:lnSpc>
              <a:spcBef>
                <a:spcPts val="0"/>
              </a:spcBef>
              <a:spcAft>
                <a:spcPts val="0"/>
              </a:spcAft>
              <a:buClr>
                <a:srgbClr val="333333"/>
              </a:buClr>
              <a:buSzPts val="1100"/>
              <a:buFont typeface="Georgia"/>
              <a:buChar char="●"/>
            </a:pPr>
            <a:r>
              <a:rPr lang="en" b="1">
                <a:solidFill>
                  <a:srgbClr val="333333"/>
                </a:solidFill>
                <a:highlight>
                  <a:srgbClr val="FFFFFF"/>
                </a:highlight>
              </a:rPr>
              <a:t>Content Injection</a:t>
            </a:r>
            <a:r>
              <a:rPr lang="en">
                <a:solidFill>
                  <a:srgbClr val="333333"/>
                </a:solidFill>
                <a:highlight>
                  <a:srgbClr val="FFFFFF"/>
                </a:highlight>
              </a:rPr>
              <a:t> – Phishing threat actors include links to legitimate but vulnerable webpages or apps which redirect users to phishing sites.</a:t>
            </a:r>
            <a:endParaRPr>
              <a:solidFill>
                <a:srgbClr val="333333"/>
              </a:solidFill>
              <a:highlight>
                <a:srgbClr val="FFFFFF"/>
              </a:highlight>
            </a:endParaRPr>
          </a:p>
          <a:p>
            <a:pPr marL="0" lvl="0" indent="0" algn="l" rtl="0">
              <a:spcBef>
                <a:spcPts val="80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7c38796109_1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7c38796109_1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7c38796109_1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7c38796109_1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simply scareware</a:t>
            </a:r>
            <a:endParaRPr/>
          </a:p>
          <a:p>
            <a:pPr marL="0" lvl="0" indent="0" algn="l" rtl="0">
              <a:spcBef>
                <a:spcPts val="0"/>
              </a:spcBef>
              <a:spcAft>
                <a:spcPts val="0"/>
              </a:spcAft>
              <a:buNone/>
            </a:pPr>
            <a:r>
              <a:rPr lang="en"/>
              <a:t>	Relies on 2 age old vices: deception and taking advantage of another’s fear</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7c38796109_1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7c38796109_1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7c38796109_0_2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7c38796109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7c38796109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7c38796109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7654bf6bf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7654bf6bf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7654bf6bff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7654bf6bff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7654bf6bff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4" name="Google Shape;264;g7654bf6bff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7654bf6bff_0_7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7654bf6bff_0_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g7c52a19ace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 name="Google Shape;276;g7c52a19ac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7c55c96c9a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7c55c96c9a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7c60dd6e61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8" name="Google Shape;288;g7c60dd6e61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654bf6bff_0_1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654bf6bff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Encryption Ransomware</a:t>
            </a:r>
            <a:r>
              <a:rPr lang="en"/>
              <a:t>: encrypt all files on the computer</a:t>
            </a:r>
            <a:endParaRPr/>
          </a:p>
          <a:p>
            <a:pPr marL="0" lvl="0" indent="0" algn="l" rtl="0">
              <a:spcBef>
                <a:spcPts val="0"/>
              </a:spcBef>
              <a:spcAft>
                <a:spcPts val="0"/>
              </a:spcAft>
              <a:buNone/>
            </a:pPr>
            <a:r>
              <a:rPr lang="en">
                <a:solidFill>
                  <a:schemeClr val="dk1"/>
                </a:solidFill>
              </a:rPr>
              <a:t>	Example: CryptoLocker</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r>
              <a:rPr lang="en" b="1"/>
              <a:t>Lock Screen:</a:t>
            </a:r>
            <a:r>
              <a:rPr lang="en"/>
              <a:t> locked out of your OS</a:t>
            </a:r>
            <a:endParaRPr/>
          </a:p>
          <a:p>
            <a:pPr marL="0" lvl="0" indent="457200" algn="l" rtl="0">
              <a:spcBef>
                <a:spcPts val="0"/>
              </a:spcBef>
              <a:spcAft>
                <a:spcPts val="0"/>
              </a:spcAft>
              <a:buNone/>
            </a:pPr>
            <a:r>
              <a:rPr lang="en" sz="1200">
                <a:solidFill>
                  <a:srgbClr val="101010"/>
                </a:solidFill>
                <a:highlight>
                  <a:srgbClr val="FFFFFF"/>
                </a:highlight>
              </a:rPr>
              <a:t>Example: FBI Ukash MoneyPak ransomware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b="1"/>
              <a:t>Ransomware encrypting Web Servers</a:t>
            </a:r>
            <a:r>
              <a:rPr lang="en"/>
              <a:t>: blocks access to critical information stored on servers</a:t>
            </a:r>
            <a:endParaRPr/>
          </a:p>
          <a:p>
            <a:pPr marL="0" lvl="0" indent="0" algn="l" rtl="0">
              <a:spcBef>
                <a:spcPts val="0"/>
              </a:spcBef>
              <a:spcAft>
                <a:spcPts val="0"/>
              </a:spcAft>
              <a:buNone/>
            </a:pPr>
            <a:r>
              <a:rPr lang="en"/>
              <a:t>	Example: LiLocked</a:t>
            </a:r>
            <a:endParaRPr/>
          </a:p>
          <a:p>
            <a:pPr marL="0" lvl="0" indent="0" algn="l" rtl="0">
              <a:spcBef>
                <a:spcPts val="0"/>
              </a:spcBef>
              <a:spcAft>
                <a:spcPts val="0"/>
              </a:spcAft>
              <a:buNone/>
            </a:pPr>
            <a:endParaRPr/>
          </a:p>
          <a:p>
            <a:pPr marL="0" lvl="0" indent="0" algn="l" rtl="0">
              <a:spcBef>
                <a:spcPts val="0"/>
              </a:spcBef>
              <a:spcAft>
                <a:spcPts val="0"/>
              </a:spcAft>
              <a:buNone/>
            </a:pPr>
            <a:r>
              <a:rPr lang="en" b="1"/>
              <a:t>Mobile Device ransomware</a:t>
            </a:r>
            <a:r>
              <a:rPr lang="en"/>
              <a:t>: locks you out of your phone</a:t>
            </a:r>
            <a:endParaRPr/>
          </a:p>
          <a:p>
            <a:pPr marL="0" lvl="0" indent="0" algn="l" rtl="0">
              <a:spcBef>
                <a:spcPts val="0"/>
              </a:spcBef>
              <a:spcAft>
                <a:spcPts val="0"/>
              </a:spcAft>
              <a:buNone/>
            </a:pPr>
            <a:r>
              <a:rPr lang="en"/>
              <a:t>	It steals sensitive information</a:t>
            </a:r>
            <a:endParaRPr/>
          </a:p>
          <a:p>
            <a:pPr marL="0" lvl="0" indent="0" algn="l" rtl="0">
              <a:spcBef>
                <a:spcPts val="0"/>
              </a:spcBef>
              <a:spcAft>
                <a:spcPts val="0"/>
              </a:spcAft>
              <a:buNone/>
            </a:pPr>
            <a:r>
              <a:rPr lang="en"/>
              <a:t>	Example: Android Ransomware, ScarePakage</a:t>
            </a:r>
            <a:endParaRPr/>
          </a:p>
          <a:p>
            <a:pPr marL="0" lvl="0" indent="0" algn="l" rtl="0">
              <a:spcBef>
                <a:spcPts val="0"/>
              </a:spcBef>
              <a:spcAft>
                <a:spcPts val="0"/>
              </a:spcAft>
              <a:buNone/>
            </a:pPr>
            <a:endParaRPr/>
          </a:p>
          <a:p>
            <a:pPr marL="0" lvl="0" indent="0" algn="l" rtl="0">
              <a:spcBef>
                <a:spcPts val="0"/>
              </a:spcBef>
              <a:spcAft>
                <a:spcPts val="0"/>
              </a:spcAft>
              <a:buNone/>
            </a:pPr>
            <a:r>
              <a:rPr lang="en" b="1">
                <a:solidFill>
                  <a:schemeClr val="dk1"/>
                </a:solidFill>
              </a:rPr>
              <a:t>MBR:</a:t>
            </a:r>
            <a:r>
              <a:rPr lang="en">
                <a:solidFill>
                  <a:schemeClr val="dk1"/>
                </a:solidFill>
              </a:rPr>
              <a:t> is a small program that executes every time the computer boots, even before OS loads</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7c60dd6e61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4" name="Google Shape;294;g7c60dd6e6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7c55c96c9a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7c55c96c9a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OS is not loaded, so anti-virus &amp; anti-ransomware tools tools don’t work</a:t>
            </a:r>
            <a:endParaRPr/>
          </a:p>
          <a:p>
            <a:pPr marL="0" lvl="0" indent="0" algn="l" rtl="0">
              <a:spcBef>
                <a:spcPts val="0"/>
              </a:spcBef>
              <a:spcAft>
                <a:spcPts val="0"/>
              </a:spcAft>
              <a:buNone/>
            </a:pPr>
            <a:r>
              <a:rPr lang="en"/>
              <a:t>MBR loads every time the computer is turned on</a:t>
            </a:r>
            <a:endParaRPr/>
          </a:p>
          <a:p>
            <a:pPr marL="0" lvl="0" indent="0" algn="l" rtl="0">
              <a:spcBef>
                <a:spcPts val="0"/>
              </a:spcBef>
              <a:spcAft>
                <a:spcPts val="0"/>
              </a:spcAft>
              <a:buNone/>
            </a:pPr>
            <a:r>
              <a:rPr lang="en"/>
              <a:t>Locks the user completely out from their computer</a:t>
            </a:r>
            <a:endParaRPr/>
          </a:p>
          <a:p>
            <a:pPr marL="0" lvl="0" indent="0" algn="l" rtl="0">
              <a:spcBef>
                <a:spcPts val="0"/>
              </a:spcBef>
              <a:spcAft>
                <a:spcPts val="0"/>
              </a:spcAft>
              <a:buNone/>
            </a:pPr>
            <a:r>
              <a:rPr lang="en"/>
              <a:t>Loading in safe mode doesn’t help</a:t>
            </a:r>
            <a:endParaRPr/>
          </a:p>
          <a:p>
            <a:pPr marL="0" lvl="0" indent="0" algn="l" rtl="0">
              <a:spcBef>
                <a:spcPts val="0"/>
              </a:spcBef>
              <a:spcAft>
                <a:spcPts val="0"/>
              </a:spcAft>
              <a:buNone/>
            </a:pPr>
            <a:endParaRPr/>
          </a:p>
          <a:p>
            <a:pPr marL="0" lvl="0" indent="0" algn="l" rtl="0">
              <a:spcBef>
                <a:spcPts val="0"/>
              </a:spcBef>
              <a:spcAft>
                <a:spcPts val="0"/>
              </a:spcAft>
              <a:buNone/>
            </a:pPr>
            <a:r>
              <a:rPr lang="en" b="1"/>
              <a:t>Example: </a:t>
            </a:r>
            <a:r>
              <a:rPr lang="en"/>
              <a:t>Mamba</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7654bf6bff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7654bf6bff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2016 State of Ransomware report</a:t>
            </a:r>
            <a:endParaRPr/>
          </a:p>
          <a:p>
            <a:pPr marL="0" lvl="0" indent="0" algn="l" rtl="0">
              <a:spcBef>
                <a:spcPts val="0"/>
              </a:spcBef>
              <a:spcAft>
                <a:spcPts val="0"/>
              </a:spcAft>
              <a:buNone/>
            </a:pPr>
            <a:r>
              <a:rPr lang="en"/>
              <a:t>surveyed 540 CIOs, CISOs, and IT directors in four countries</a:t>
            </a:r>
            <a:endParaRPr/>
          </a:p>
          <a:p>
            <a:pPr marL="0" lvl="0" indent="0" algn="l" rtl="0">
              <a:spcBef>
                <a:spcPts val="0"/>
              </a:spcBef>
              <a:spcAft>
                <a:spcPts val="0"/>
              </a:spcAft>
              <a:buNone/>
            </a:pPr>
            <a:r>
              <a:rPr lang="en"/>
              <a:t>Globally, more than 40% of victims paid the ransom demands</a:t>
            </a:r>
            <a:endParaRPr/>
          </a:p>
          <a:p>
            <a:pPr marL="0" lvl="0" indent="0" algn="l" rtl="0">
              <a:spcBef>
                <a:spcPts val="0"/>
              </a:spcBef>
              <a:spcAft>
                <a:spcPts val="0"/>
              </a:spcAft>
              <a:buNone/>
            </a:pPr>
            <a:r>
              <a:rPr lang="en"/>
              <a:t>Current enterprise security measures are weak against ransomware. Almost half of ransomware incidents in the U.S. occurred on a desktop within the enterprise security environment.</a:t>
            </a:r>
            <a:endParaRPr/>
          </a:p>
          <a:p>
            <a:pPr marL="0" lvl="0" indent="0" algn="l" rtl="0">
              <a:spcBef>
                <a:spcPts val="0"/>
              </a:spcBef>
              <a:spcAft>
                <a:spcPts val="0"/>
              </a:spcAft>
              <a:buNone/>
            </a:pPr>
            <a:r>
              <a:rPr lang="en" u="sng">
                <a:solidFill>
                  <a:schemeClr val="hlink"/>
                </a:solidFill>
                <a:hlinkClick r:id="rId3"/>
              </a:rPr>
              <a:t>https://www.malwarebytes.com/pdf/infographics/global-impact-of-ransomware-on-business.pdf</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7c38796109_1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7c38796109_1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Second Annual State of Ransomware Report</a:t>
            </a:r>
            <a:endParaRPr/>
          </a:p>
          <a:p>
            <a:pPr marL="0" lvl="0" indent="0" algn="l" rtl="0">
              <a:spcBef>
                <a:spcPts val="0"/>
              </a:spcBef>
              <a:spcAft>
                <a:spcPts val="0"/>
              </a:spcAft>
              <a:buNone/>
            </a:pPr>
            <a:r>
              <a:rPr lang="en"/>
              <a:t>	1/5th of companies infected by ransomware had to completely stop operations completely</a:t>
            </a:r>
            <a:endParaRPr/>
          </a:p>
          <a:p>
            <a:pPr marL="0" lvl="0" indent="0" algn="l" rtl="0">
              <a:spcBef>
                <a:spcPts val="0"/>
              </a:spcBef>
              <a:spcAft>
                <a:spcPts val="0"/>
              </a:spcAft>
              <a:buNone/>
            </a:pPr>
            <a:r>
              <a:rPr lang="en"/>
              <a:t>Ransomware downtime is costing organizations more that $64,000 on average</a:t>
            </a:r>
            <a:endParaRPr/>
          </a:p>
          <a:p>
            <a:pPr marL="0" lvl="0" indent="0" algn="l" rtl="0">
              <a:spcBef>
                <a:spcPts val="0"/>
              </a:spcBef>
              <a:spcAft>
                <a:spcPts val="0"/>
              </a:spcAft>
              <a:buNone/>
            </a:pPr>
            <a:r>
              <a:rPr lang="en"/>
              <a:t>More than 60% of attacks took more than 9 hours to remediate</a:t>
            </a:r>
            <a:endParaRPr/>
          </a:p>
          <a:p>
            <a:pPr marL="0" lvl="0" indent="0" algn="l" rtl="0">
              <a:spcBef>
                <a:spcPts val="0"/>
              </a:spcBef>
              <a:spcAft>
                <a:spcPts val="0"/>
              </a:spcAft>
              <a:buNone/>
            </a:pPr>
            <a:r>
              <a:rPr lang="en"/>
              <a:t>About 1% of attacks asked for over $150,000 with 20% of attacks asking for over $10000</a:t>
            </a:r>
            <a:endParaRPr/>
          </a:p>
          <a:p>
            <a:pPr marL="0" lvl="0" indent="0" algn="l" rtl="0">
              <a:spcBef>
                <a:spcPts val="0"/>
              </a:spcBef>
              <a:spcAft>
                <a:spcPts val="0"/>
              </a:spcAft>
              <a:buClr>
                <a:schemeClr val="dk1"/>
              </a:buClr>
              <a:buSzPts val="1100"/>
              <a:buFont typeface="Arial"/>
              <a:buNone/>
            </a:pPr>
            <a:r>
              <a:rPr lang="en">
                <a:solidFill>
                  <a:schemeClr val="dk1"/>
                </a:solidFill>
              </a:rPr>
              <a:t>Ransomware is costing businesses more than 75 billion a year</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7c38796109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7c38796109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7c38796109_1_4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7c38796109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
              <a:t>The program would count the number of times the computer was booted, once it reached 90 it would hide directories and encrypt the files</a:t>
            </a:r>
            <a:endParaRPr/>
          </a:p>
          <a:p>
            <a:pPr marL="457200" lvl="0" indent="-298450" algn="l" rtl="0">
              <a:spcBef>
                <a:spcPts val="0"/>
              </a:spcBef>
              <a:spcAft>
                <a:spcPts val="0"/>
              </a:spcAft>
              <a:buSzPts val="1100"/>
              <a:buChar char="-"/>
            </a:pPr>
            <a:r>
              <a:rPr lang="en"/>
              <a:t>It was a simple symmetric cryptographic algorithm, easily beaten</a:t>
            </a:r>
            <a:endParaRPr/>
          </a:p>
          <a:p>
            <a:pPr marL="457200" lvl="0" indent="-298450" algn="l" rtl="0">
              <a:spcBef>
                <a:spcPts val="0"/>
              </a:spcBef>
              <a:spcAft>
                <a:spcPts val="0"/>
              </a:spcAft>
              <a:buSzPts val="1100"/>
              <a:buChar char="-"/>
            </a:pPr>
            <a:r>
              <a:rPr lang="en"/>
              <a:t>Ransomware cyber crime was uncommon until 2006</a:t>
            </a:r>
            <a:endParaRPr/>
          </a:p>
          <a:p>
            <a:pPr marL="457200" lvl="0" indent="-298450" algn="l" rtl="0">
              <a:spcBef>
                <a:spcPts val="0"/>
              </a:spcBef>
              <a:spcAft>
                <a:spcPts val="0"/>
              </a:spcAft>
              <a:buSzPts val="1100"/>
              <a:buChar char="-"/>
            </a:pPr>
            <a:r>
              <a:rPr lang="en"/>
              <a:t>Starting to become in 2006</a:t>
            </a: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a:blip r:embed="rId2">
            <a:alphaModFix/>
          </a:blip>
          <a:stretch>
            <a:fillRect/>
          </a:stretch>
        </p:blipFill>
        <p:spPr>
          <a:xfrm>
            <a:off x="0" y="0"/>
            <a:ext cx="9144000" cy="5143500"/>
          </a:xfrm>
          <a:prstGeom prst="rect">
            <a:avLst/>
          </a:prstGeom>
          <a:noFill/>
          <a:ln>
            <a:noFill/>
          </a:ln>
        </p:spPr>
      </p:pic>
      <p:sp>
        <p:nvSpPr>
          <p:cNvPr id="11" name="Google Shape;11;p2"/>
          <p:cNvSpPr txBox="1">
            <a:spLocks noGrp="1"/>
          </p:cNvSpPr>
          <p:nvPr>
            <p:ph type="ctrTitle"/>
          </p:nvPr>
        </p:nvSpPr>
        <p:spPr>
          <a:xfrm>
            <a:off x="685800" y="743850"/>
            <a:ext cx="5796900" cy="1159800"/>
          </a:xfrm>
          <a:prstGeom prst="rect">
            <a:avLst/>
          </a:prstGeom>
        </p:spPr>
        <p:txBody>
          <a:bodyPr spcFirstLastPara="1" wrap="square" lIns="0" tIns="0" rIns="0" bIns="0" anchor="t" anchorCtr="0">
            <a:noAutofit/>
          </a:bodyPr>
          <a:lstStyle>
            <a:lvl1pPr lvl="0">
              <a:spcBef>
                <a:spcPts val="0"/>
              </a:spcBef>
              <a:spcAft>
                <a:spcPts val="0"/>
              </a:spcAft>
              <a:buSzPts val="6000"/>
              <a:buNone/>
              <a:defRPr sz="6000"/>
            </a:lvl1pPr>
            <a:lvl2pPr lvl="1">
              <a:spcBef>
                <a:spcPts val="0"/>
              </a:spcBef>
              <a:spcAft>
                <a:spcPts val="0"/>
              </a:spcAft>
              <a:buSzPts val="6000"/>
              <a:buNone/>
              <a:defRPr sz="6000"/>
            </a:lvl2pPr>
            <a:lvl3pPr lvl="2">
              <a:spcBef>
                <a:spcPts val="0"/>
              </a:spcBef>
              <a:spcAft>
                <a:spcPts val="0"/>
              </a:spcAft>
              <a:buSzPts val="6000"/>
              <a:buNone/>
              <a:defRPr sz="6000"/>
            </a:lvl3pPr>
            <a:lvl4pPr lvl="3">
              <a:spcBef>
                <a:spcPts val="0"/>
              </a:spcBef>
              <a:spcAft>
                <a:spcPts val="0"/>
              </a:spcAft>
              <a:buSzPts val="6000"/>
              <a:buNone/>
              <a:defRPr sz="6000"/>
            </a:lvl4pPr>
            <a:lvl5pPr lvl="4">
              <a:spcBef>
                <a:spcPts val="0"/>
              </a:spcBef>
              <a:spcAft>
                <a:spcPts val="0"/>
              </a:spcAft>
              <a:buSzPts val="6000"/>
              <a:buNone/>
              <a:defRPr sz="6000"/>
            </a:lvl5pPr>
            <a:lvl6pPr lvl="5">
              <a:spcBef>
                <a:spcPts val="0"/>
              </a:spcBef>
              <a:spcAft>
                <a:spcPts val="0"/>
              </a:spcAft>
              <a:buSzPts val="6000"/>
              <a:buNone/>
              <a:defRPr sz="6000"/>
            </a:lvl6pPr>
            <a:lvl7pPr lvl="6">
              <a:spcBef>
                <a:spcPts val="0"/>
              </a:spcBef>
              <a:spcAft>
                <a:spcPts val="0"/>
              </a:spcAft>
              <a:buSzPts val="6000"/>
              <a:buNone/>
              <a:defRPr sz="6000"/>
            </a:lvl7pPr>
            <a:lvl8pPr lvl="7">
              <a:spcBef>
                <a:spcPts val="0"/>
              </a:spcBef>
              <a:spcAft>
                <a:spcPts val="0"/>
              </a:spcAft>
              <a:buSzPts val="6000"/>
              <a:buNone/>
              <a:defRPr sz="6000"/>
            </a:lvl8pPr>
            <a:lvl9pPr lvl="8">
              <a:spcBef>
                <a:spcPts val="0"/>
              </a:spcBef>
              <a:spcAft>
                <a:spcPts val="0"/>
              </a:spcAft>
              <a:buSzPts val="6000"/>
              <a:buNone/>
              <a:defRPr sz="6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_2">
  <p:cSld name="TITLE_2">
    <p:bg>
      <p:bgPr>
        <a:solidFill>
          <a:schemeClr val="dk1"/>
        </a:solidFill>
        <a:effectLst/>
      </p:bgPr>
    </p:bg>
    <p:spTree>
      <p:nvGrpSpPr>
        <p:cNvPr id="1" name="Shape 50"/>
        <p:cNvGrpSpPr/>
        <p:nvPr/>
      </p:nvGrpSpPr>
      <p:grpSpPr>
        <a:xfrm>
          <a:off x="0" y="0"/>
          <a:ext cx="0" cy="0"/>
          <a:chOff x="0" y="0"/>
          <a:chExt cx="0" cy="0"/>
        </a:xfrm>
      </p:grpSpPr>
      <p:sp>
        <p:nvSpPr>
          <p:cNvPr id="51" name="Google Shape;51;p11"/>
          <p:cNvSpPr/>
          <p:nvPr/>
        </p:nvSpPr>
        <p:spPr>
          <a:xfrm>
            <a:off x="0" y="100"/>
            <a:ext cx="9144000" cy="1711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2" name="Google Shape;52;p11"/>
          <p:cNvCxnSpPr/>
          <p:nvPr/>
        </p:nvCxnSpPr>
        <p:spPr>
          <a:xfrm>
            <a:off x="641934" y="3597500"/>
            <a:ext cx="390300" cy="0"/>
          </a:xfrm>
          <a:prstGeom prst="straightConnector1">
            <a:avLst/>
          </a:prstGeom>
          <a:noFill/>
          <a:ln w="28575" cap="flat" cmpd="sng">
            <a:solidFill>
              <a:schemeClr val="accent1"/>
            </a:solidFill>
            <a:prstDash val="solid"/>
            <a:round/>
            <a:headEnd type="none" w="sm" len="sm"/>
            <a:tailEnd type="none" w="sm" len="sm"/>
          </a:ln>
        </p:spPr>
      </p:cxnSp>
      <p:sp>
        <p:nvSpPr>
          <p:cNvPr id="53" name="Google Shape;53;p11"/>
          <p:cNvSpPr txBox="1">
            <a:spLocks noGrp="1"/>
          </p:cNvSpPr>
          <p:nvPr>
            <p:ph type="ctrTitle"/>
          </p:nvPr>
        </p:nvSpPr>
        <p:spPr>
          <a:xfrm>
            <a:off x="512700" y="1893300"/>
            <a:ext cx="8118600" cy="1522800"/>
          </a:xfrm>
          <a:prstGeom prst="rect">
            <a:avLst/>
          </a:prstGeom>
        </p:spPr>
        <p:txBody>
          <a:bodyPr spcFirstLastPara="1" wrap="square" lIns="0" tIns="0" rIns="0" bIns="0" anchor="b" anchorCtr="0">
            <a:noAutofit/>
          </a:bodyPr>
          <a:lstStyle>
            <a:lvl1pPr lvl="0" rtl="0">
              <a:spcBef>
                <a:spcPts val="0"/>
              </a:spcBef>
              <a:spcAft>
                <a:spcPts val="0"/>
              </a:spcAft>
              <a:buClr>
                <a:schemeClr val="accent1"/>
              </a:buClr>
              <a:buSzPts val="4200"/>
              <a:buNone/>
              <a:defRPr sz="4200">
                <a:solidFill>
                  <a:schemeClr val="accent1"/>
                </a:solidFill>
              </a:defRPr>
            </a:lvl1pPr>
            <a:lvl2pPr lvl="1" rtl="0">
              <a:spcBef>
                <a:spcPts val="0"/>
              </a:spcBef>
              <a:spcAft>
                <a:spcPts val="0"/>
              </a:spcAft>
              <a:buClr>
                <a:schemeClr val="accent1"/>
              </a:buClr>
              <a:buSzPts val="4200"/>
              <a:buNone/>
              <a:defRPr sz="4200">
                <a:solidFill>
                  <a:schemeClr val="accent1"/>
                </a:solidFill>
              </a:defRPr>
            </a:lvl2pPr>
            <a:lvl3pPr lvl="2" rtl="0">
              <a:spcBef>
                <a:spcPts val="0"/>
              </a:spcBef>
              <a:spcAft>
                <a:spcPts val="0"/>
              </a:spcAft>
              <a:buClr>
                <a:schemeClr val="accent1"/>
              </a:buClr>
              <a:buSzPts val="4200"/>
              <a:buNone/>
              <a:defRPr sz="4200">
                <a:solidFill>
                  <a:schemeClr val="accent1"/>
                </a:solidFill>
              </a:defRPr>
            </a:lvl3pPr>
            <a:lvl4pPr lvl="3" rtl="0">
              <a:spcBef>
                <a:spcPts val="0"/>
              </a:spcBef>
              <a:spcAft>
                <a:spcPts val="0"/>
              </a:spcAft>
              <a:buClr>
                <a:schemeClr val="accent1"/>
              </a:buClr>
              <a:buSzPts val="4200"/>
              <a:buNone/>
              <a:defRPr sz="4200">
                <a:solidFill>
                  <a:schemeClr val="accent1"/>
                </a:solidFill>
              </a:defRPr>
            </a:lvl4pPr>
            <a:lvl5pPr lvl="4" rtl="0">
              <a:spcBef>
                <a:spcPts val="0"/>
              </a:spcBef>
              <a:spcAft>
                <a:spcPts val="0"/>
              </a:spcAft>
              <a:buClr>
                <a:schemeClr val="accent1"/>
              </a:buClr>
              <a:buSzPts val="4200"/>
              <a:buNone/>
              <a:defRPr sz="4200">
                <a:solidFill>
                  <a:schemeClr val="accent1"/>
                </a:solidFill>
              </a:defRPr>
            </a:lvl5pPr>
            <a:lvl6pPr lvl="5" rtl="0">
              <a:spcBef>
                <a:spcPts val="0"/>
              </a:spcBef>
              <a:spcAft>
                <a:spcPts val="0"/>
              </a:spcAft>
              <a:buClr>
                <a:schemeClr val="accent1"/>
              </a:buClr>
              <a:buSzPts val="4200"/>
              <a:buNone/>
              <a:defRPr sz="4200">
                <a:solidFill>
                  <a:schemeClr val="accent1"/>
                </a:solidFill>
              </a:defRPr>
            </a:lvl6pPr>
            <a:lvl7pPr lvl="6" rtl="0">
              <a:spcBef>
                <a:spcPts val="0"/>
              </a:spcBef>
              <a:spcAft>
                <a:spcPts val="0"/>
              </a:spcAft>
              <a:buClr>
                <a:schemeClr val="accent1"/>
              </a:buClr>
              <a:buSzPts val="4200"/>
              <a:buNone/>
              <a:defRPr sz="4200">
                <a:solidFill>
                  <a:schemeClr val="accent1"/>
                </a:solidFill>
              </a:defRPr>
            </a:lvl7pPr>
            <a:lvl8pPr lvl="7" rtl="0">
              <a:spcBef>
                <a:spcPts val="0"/>
              </a:spcBef>
              <a:spcAft>
                <a:spcPts val="0"/>
              </a:spcAft>
              <a:buClr>
                <a:schemeClr val="accent1"/>
              </a:buClr>
              <a:buSzPts val="4200"/>
              <a:buNone/>
              <a:defRPr sz="4200">
                <a:solidFill>
                  <a:schemeClr val="accent1"/>
                </a:solidFill>
              </a:defRPr>
            </a:lvl8pPr>
            <a:lvl9pPr lvl="8" rtl="0">
              <a:spcBef>
                <a:spcPts val="0"/>
              </a:spcBef>
              <a:spcAft>
                <a:spcPts val="0"/>
              </a:spcAft>
              <a:buClr>
                <a:schemeClr val="accent1"/>
              </a:buClr>
              <a:buSzPts val="4200"/>
              <a:buNone/>
              <a:defRPr sz="4200">
                <a:solidFill>
                  <a:schemeClr val="accent1"/>
                </a:solidFill>
              </a:defRPr>
            </a:lvl9pPr>
          </a:lstStyle>
          <a:p>
            <a:endParaRPr/>
          </a:p>
        </p:txBody>
      </p:sp>
      <p:sp>
        <p:nvSpPr>
          <p:cNvPr id="54" name="Google Shape;54;p11"/>
          <p:cNvSpPr txBox="1">
            <a:spLocks noGrp="1"/>
          </p:cNvSpPr>
          <p:nvPr>
            <p:ph type="subTitle" idx="1"/>
          </p:nvPr>
        </p:nvSpPr>
        <p:spPr>
          <a:xfrm>
            <a:off x="512700" y="3840639"/>
            <a:ext cx="8118600" cy="787500"/>
          </a:xfrm>
          <a:prstGeom prst="rect">
            <a:avLst/>
          </a:prstGeom>
        </p:spPr>
        <p:txBody>
          <a:bodyPr spcFirstLastPara="1" wrap="square" lIns="0" tIns="0" rIns="0" bIns="0" anchor="t" anchorCtr="0">
            <a:noAutofit/>
          </a:bodyPr>
          <a:lstStyle>
            <a:lvl1pPr lvl="0" rtl="0">
              <a:lnSpc>
                <a:spcPct val="100000"/>
              </a:lnSpc>
              <a:spcBef>
                <a:spcPts val="600"/>
              </a:spcBef>
              <a:spcAft>
                <a:spcPts val="0"/>
              </a:spcAft>
              <a:buClr>
                <a:schemeClr val="accent2"/>
              </a:buClr>
              <a:buSzPts val="2400"/>
              <a:buNone/>
              <a:defRPr sz="2400">
                <a:solidFill>
                  <a:schemeClr val="accent2"/>
                </a:solidFill>
              </a:defRPr>
            </a:lvl1pPr>
            <a:lvl2pPr lvl="1" rtl="0">
              <a:lnSpc>
                <a:spcPct val="100000"/>
              </a:lnSpc>
              <a:spcBef>
                <a:spcPts val="0"/>
              </a:spcBef>
              <a:spcAft>
                <a:spcPts val="0"/>
              </a:spcAft>
              <a:buClr>
                <a:schemeClr val="accent2"/>
              </a:buClr>
              <a:buSzPts val="2400"/>
              <a:buNone/>
              <a:defRPr sz="2400">
                <a:solidFill>
                  <a:schemeClr val="accent2"/>
                </a:solidFill>
              </a:defRPr>
            </a:lvl2pPr>
            <a:lvl3pPr lvl="2" rtl="0">
              <a:lnSpc>
                <a:spcPct val="100000"/>
              </a:lnSpc>
              <a:spcBef>
                <a:spcPts val="0"/>
              </a:spcBef>
              <a:spcAft>
                <a:spcPts val="0"/>
              </a:spcAft>
              <a:buClr>
                <a:schemeClr val="accent2"/>
              </a:buClr>
              <a:buSzPts val="2400"/>
              <a:buNone/>
              <a:defRPr sz="2400">
                <a:solidFill>
                  <a:schemeClr val="accent2"/>
                </a:solidFill>
              </a:defRPr>
            </a:lvl3pPr>
            <a:lvl4pPr lvl="3" rtl="0">
              <a:lnSpc>
                <a:spcPct val="100000"/>
              </a:lnSpc>
              <a:spcBef>
                <a:spcPts val="0"/>
              </a:spcBef>
              <a:spcAft>
                <a:spcPts val="0"/>
              </a:spcAft>
              <a:buClr>
                <a:schemeClr val="accent2"/>
              </a:buClr>
              <a:buSzPts val="2400"/>
              <a:buNone/>
              <a:defRPr sz="2400">
                <a:solidFill>
                  <a:schemeClr val="accent2"/>
                </a:solidFill>
              </a:defRPr>
            </a:lvl4pPr>
            <a:lvl5pPr lvl="4" rtl="0">
              <a:lnSpc>
                <a:spcPct val="100000"/>
              </a:lnSpc>
              <a:spcBef>
                <a:spcPts val="0"/>
              </a:spcBef>
              <a:spcAft>
                <a:spcPts val="0"/>
              </a:spcAft>
              <a:buClr>
                <a:schemeClr val="accent2"/>
              </a:buClr>
              <a:buSzPts val="2400"/>
              <a:buNone/>
              <a:defRPr sz="2400">
                <a:solidFill>
                  <a:schemeClr val="accent2"/>
                </a:solidFill>
              </a:defRPr>
            </a:lvl5pPr>
            <a:lvl6pPr lvl="5" rtl="0">
              <a:lnSpc>
                <a:spcPct val="100000"/>
              </a:lnSpc>
              <a:spcBef>
                <a:spcPts val="0"/>
              </a:spcBef>
              <a:spcAft>
                <a:spcPts val="0"/>
              </a:spcAft>
              <a:buClr>
                <a:schemeClr val="accent2"/>
              </a:buClr>
              <a:buSzPts val="2400"/>
              <a:buNone/>
              <a:defRPr sz="2400">
                <a:solidFill>
                  <a:schemeClr val="accent2"/>
                </a:solidFill>
              </a:defRPr>
            </a:lvl6pPr>
            <a:lvl7pPr lvl="6" rtl="0">
              <a:lnSpc>
                <a:spcPct val="100000"/>
              </a:lnSpc>
              <a:spcBef>
                <a:spcPts val="0"/>
              </a:spcBef>
              <a:spcAft>
                <a:spcPts val="0"/>
              </a:spcAft>
              <a:buClr>
                <a:schemeClr val="accent2"/>
              </a:buClr>
              <a:buSzPts val="2400"/>
              <a:buNone/>
              <a:defRPr sz="2400">
                <a:solidFill>
                  <a:schemeClr val="accent2"/>
                </a:solidFill>
              </a:defRPr>
            </a:lvl7pPr>
            <a:lvl8pPr lvl="7" rtl="0">
              <a:lnSpc>
                <a:spcPct val="100000"/>
              </a:lnSpc>
              <a:spcBef>
                <a:spcPts val="0"/>
              </a:spcBef>
              <a:spcAft>
                <a:spcPts val="0"/>
              </a:spcAft>
              <a:buClr>
                <a:schemeClr val="accent2"/>
              </a:buClr>
              <a:buSzPts val="2400"/>
              <a:buNone/>
              <a:defRPr sz="2400">
                <a:solidFill>
                  <a:schemeClr val="accent2"/>
                </a:solidFill>
              </a:defRPr>
            </a:lvl8pPr>
            <a:lvl9pPr lvl="8" rtl="0">
              <a:lnSpc>
                <a:spcPct val="100000"/>
              </a:lnSpc>
              <a:spcBef>
                <a:spcPts val="0"/>
              </a:spcBef>
              <a:spcAft>
                <a:spcPts val="0"/>
              </a:spcAft>
              <a:buClr>
                <a:schemeClr val="accent2"/>
              </a:buClr>
              <a:buSzPts val="2400"/>
              <a:buNone/>
              <a:defRPr sz="2400">
                <a:solidFill>
                  <a:schemeClr val="accent2"/>
                </a:solidFill>
              </a:defRPr>
            </a:lvl9pPr>
          </a:lstStyle>
          <a:p>
            <a:endParaRPr/>
          </a:p>
        </p:txBody>
      </p:sp>
      <p:sp>
        <p:nvSpPr>
          <p:cNvPr id="55" name="Google Shape;55;p11"/>
          <p:cNvSpPr txBox="1">
            <a:spLocks noGrp="1"/>
          </p:cNvSpPr>
          <p:nvPr>
            <p:ph type="sldNum" idx="12"/>
          </p:nvPr>
        </p:nvSpPr>
        <p:spPr>
          <a:xfrm>
            <a:off x="8472458" y="4663217"/>
            <a:ext cx="548700" cy="393600"/>
          </a:xfrm>
          <a:prstGeom prst="rect">
            <a:avLst/>
          </a:prstGeom>
        </p:spPr>
        <p:txBody>
          <a:bodyPr spcFirstLastPara="1" wrap="square" lIns="0" tIns="0" rIns="0" bIns="0" anchor="ctr" anchorCtr="0">
            <a:noAutofit/>
          </a:bodyPr>
          <a:lstStyle>
            <a:lvl1pPr lvl="0" rtl="0">
              <a:buNone/>
              <a:defRPr>
                <a:solidFill>
                  <a:schemeClr val="accent1"/>
                </a:solidFill>
              </a:defRPr>
            </a:lvl1pPr>
            <a:lvl2pPr lvl="1" rtl="0">
              <a:buNone/>
              <a:defRPr>
                <a:solidFill>
                  <a:schemeClr val="accent1"/>
                </a:solidFill>
              </a:defRPr>
            </a:lvl2pPr>
            <a:lvl3pPr lvl="2" rtl="0">
              <a:buNone/>
              <a:defRPr>
                <a:solidFill>
                  <a:schemeClr val="accent1"/>
                </a:solidFill>
              </a:defRPr>
            </a:lvl3pPr>
            <a:lvl4pPr lvl="3" rtl="0">
              <a:buNone/>
              <a:defRPr>
                <a:solidFill>
                  <a:schemeClr val="accent1"/>
                </a:solidFill>
              </a:defRPr>
            </a:lvl4pPr>
            <a:lvl5pPr lvl="4" rtl="0">
              <a:buNone/>
              <a:defRPr>
                <a:solidFill>
                  <a:schemeClr val="accent1"/>
                </a:solidFill>
              </a:defRPr>
            </a:lvl5pPr>
            <a:lvl6pPr lvl="5" rtl="0">
              <a:buNone/>
              <a:defRPr>
                <a:solidFill>
                  <a:schemeClr val="accent1"/>
                </a:solidFill>
              </a:defRPr>
            </a:lvl6pPr>
            <a:lvl7pPr lvl="6" rtl="0">
              <a:buNone/>
              <a:defRPr>
                <a:solidFill>
                  <a:schemeClr val="accent1"/>
                </a:solidFill>
              </a:defRPr>
            </a:lvl7pPr>
            <a:lvl8pPr lvl="7" rtl="0">
              <a:buNone/>
              <a:defRPr>
                <a:solidFill>
                  <a:schemeClr val="accent1"/>
                </a:solidFill>
              </a:defRPr>
            </a:lvl8pPr>
            <a:lvl9pPr lvl="8" rtl="0">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973750"/>
            <a:ext cx="5796900" cy="1159800"/>
          </a:xfrm>
          <a:prstGeom prst="rect">
            <a:avLst/>
          </a:prstGeom>
        </p:spPr>
        <p:txBody>
          <a:bodyPr spcFirstLastPara="1" wrap="square" lIns="0" tIns="0" rIns="0" bIns="0" anchor="b"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15" name="Google Shape;15;p3"/>
          <p:cNvSpPr txBox="1">
            <a:spLocks noGrp="1"/>
          </p:cNvSpPr>
          <p:nvPr>
            <p:ph type="subTitle" idx="1"/>
          </p:nvPr>
        </p:nvSpPr>
        <p:spPr>
          <a:xfrm>
            <a:off x="685800" y="2230450"/>
            <a:ext cx="5796900" cy="465300"/>
          </a:xfrm>
          <a:prstGeom prst="rect">
            <a:avLst/>
          </a:prstGeom>
        </p:spPr>
        <p:txBody>
          <a:bodyPr spcFirstLastPara="1" wrap="square" lIns="0" tIns="0" rIns="0" bIns="0" anchor="t" anchorCtr="0">
            <a:noAutofit/>
          </a:bodyPr>
          <a:lstStyle>
            <a:lvl1pPr lvl="0" rtl="0">
              <a:spcBef>
                <a:spcPts val="0"/>
              </a:spcBef>
              <a:spcAft>
                <a:spcPts val="0"/>
              </a:spcAft>
              <a:buSzPts val="2400"/>
              <a:buNone/>
              <a:defRPr sz="2400"/>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txBox="1">
            <a:spLocks noGrp="1"/>
          </p:cNvSpPr>
          <p:nvPr>
            <p:ph type="body" idx="1"/>
          </p:nvPr>
        </p:nvSpPr>
        <p:spPr>
          <a:xfrm>
            <a:off x="1318775" y="1036050"/>
            <a:ext cx="5163900" cy="3660900"/>
          </a:xfrm>
          <a:prstGeom prst="rect">
            <a:avLst/>
          </a:prstGeom>
        </p:spPr>
        <p:txBody>
          <a:bodyPr spcFirstLastPara="1" wrap="square" lIns="0" tIns="0" rIns="0" bIns="0" anchor="t" anchorCtr="0">
            <a:noAutofit/>
          </a:bodyPr>
          <a:lstStyle>
            <a:lvl1pPr marL="457200" lvl="0" indent="-444500" rtl="0">
              <a:spcBef>
                <a:spcPts val="600"/>
              </a:spcBef>
              <a:spcAft>
                <a:spcPts val="0"/>
              </a:spcAft>
              <a:buSzPts val="3400"/>
              <a:buChar char="▰"/>
              <a:defRPr sz="3400"/>
            </a:lvl1pPr>
            <a:lvl2pPr marL="914400" lvl="1" indent="-444500" rtl="0">
              <a:spcBef>
                <a:spcPts val="0"/>
              </a:spcBef>
              <a:spcAft>
                <a:spcPts val="0"/>
              </a:spcAft>
              <a:buSzPts val="3400"/>
              <a:buChar char="○"/>
              <a:defRPr sz="3400"/>
            </a:lvl2pPr>
            <a:lvl3pPr marL="1371600" lvl="2" indent="-444500" rtl="0">
              <a:spcBef>
                <a:spcPts val="0"/>
              </a:spcBef>
              <a:spcAft>
                <a:spcPts val="0"/>
              </a:spcAft>
              <a:buSzPts val="3400"/>
              <a:buChar char="■"/>
              <a:defRPr sz="3400"/>
            </a:lvl3pPr>
            <a:lvl4pPr marL="1828800" lvl="3" indent="-444500" rtl="0">
              <a:spcBef>
                <a:spcPts val="0"/>
              </a:spcBef>
              <a:spcAft>
                <a:spcPts val="0"/>
              </a:spcAft>
              <a:buSzPts val="3400"/>
              <a:buChar char="●"/>
              <a:defRPr sz="3400"/>
            </a:lvl4pPr>
            <a:lvl5pPr marL="2286000" lvl="4" indent="-444500" rtl="0">
              <a:spcBef>
                <a:spcPts val="0"/>
              </a:spcBef>
              <a:spcAft>
                <a:spcPts val="0"/>
              </a:spcAft>
              <a:buSzPts val="3400"/>
              <a:buChar char="○"/>
              <a:defRPr sz="3400"/>
            </a:lvl5pPr>
            <a:lvl6pPr marL="2743200" lvl="5" indent="-444500" rtl="0">
              <a:spcBef>
                <a:spcPts val="0"/>
              </a:spcBef>
              <a:spcAft>
                <a:spcPts val="0"/>
              </a:spcAft>
              <a:buSzPts val="3400"/>
              <a:buChar char="■"/>
              <a:defRPr sz="3400"/>
            </a:lvl6pPr>
            <a:lvl7pPr marL="3200400" lvl="6" indent="-444500" rtl="0">
              <a:spcBef>
                <a:spcPts val="0"/>
              </a:spcBef>
              <a:spcAft>
                <a:spcPts val="0"/>
              </a:spcAft>
              <a:buSzPts val="3400"/>
              <a:buChar char="●"/>
              <a:defRPr sz="3400"/>
            </a:lvl7pPr>
            <a:lvl8pPr marL="3657600" lvl="7" indent="-444500" rtl="0">
              <a:spcBef>
                <a:spcPts val="0"/>
              </a:spcBef>
              <a:spcAft>
                <a:spcPts val="0"/>
              </a:spcAft>
              <a:buSzPts val="3400"/>
              <a:buChar char="○"/>
              <a:defRPr sz="3400"/>
            </a:lvl8pPr>
            <a:lvl9pPr marL="4114800" lvl="8" indent="-444500">
              <a:spcBef>
                <a:spcPts val="0"/>
              </a:spcBef>
              <a:spcAft>
                <a:spcPts val="0"/>
              </a:spcAft>
              <a:buSzPts val="3400"/>
              <a:buChar char="■"/>
              <a:defRPr sz="3400"/>
            </a:lvl9pPr>
          </a:lstStyle>
          <a:p>
            <a:endParaRPr/>
          </a:p>
        </p:txBody>
      </p:sp>
      <p:sp>
        <p:nvSpPr>
          <p:cNvPr id="19" name="Google Shape;19;p4"/>
          <p:cNvSpPr txBox="1"/>
          <p:nvPr/>
        </p:nvSpPr>
        <p:spPr>
          <a:xfrm>
            <a:off x="604350" y="627175"/>
            <a:ext cx="870900" cy="653700"/>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9600" b="1">
                <a:solidFill>
                  <a:srgbClr val="7DFFB1"/>
                </a:solidFill>
                <a:latin typeface="Titillium Web"/>
                <a:ea typeface="Titillium Web"/>
                <a:cs typeface="Titillium Web"/>
                <a:sym typeface="Titillium Web"/>
              </a:rPr>
              <a:t>“</a:t>
            </a:r>
            <a:endParaRPr sz="9600" b="1">
              <a:solidFill>
                <a:srgbClr val="7DFFB1"/>
              </a:solidFill>
              <a:latin typeface="Titillium Web"/>
              <a:ea typeface="Titillium Web"/>
              <a:cs typeface="Titillium Web"/>
              <a:sym typeface="Titillium Web"/>
            </a:endParaRPr>
          </a:p>
        </p:txBody>
      </p:sp>
      <p:sp>
        <p:nvSpPr>
          <p:cNvPr id="20" name="Google Shape;20;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1"/>
        <p:cNvGrpSpPr/>
        <p:nvPr/>
      </p:nvGrpSpPr>
      <p:grpSpPr>
        <a:xfrm>
          <a:off x="0" y="0"/>
          <a:ext cx="0" cy="0"/>
          <a:chOff x="0" y="0"/>
          <a:chExt cx="0" cy="0"/>
        </a:xfrm>
      </p:grpSpPr>
      <p:pic>
        <p:nvPicPr>
          <p:cNvPr id="22" name="Google Shape;22;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4" name="Google Shape;24;p5"/>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5" name="Google Shape;25;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6"/>
        <p:cNvGrpSpPr/>
        <p:nvPr/>
      </p:nvGrpSpPr>
      <p:grpSpPr>
        <a:xfrm>
          <a:off x="0" y="0"/>
          <a:ext cx="0" cy="0"/>
          <a:chOff x="0" y="0"/>
          <a:chExt cx="0" cy="0"/>
        </a:xfrm>
      </p:grpSpPr>
      <p:pic>
        <p:nvPicPr>
          <p:cNvPr id="27" name="Google Shape;27;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9" name="Google Shape;29;p6"/>
          <p:cNvSpPr txBox="1">
            <a:spLocks noGrp="1"/>
          </p:cNvSpPr>
          <p:nvPr>
            <p:ph type="body" idx="1"/>
          </p:nvPr>
        </p:nvSpPr>
        <p:spPr>
          <a:xfrm>
            <a:off x="457200" y="1428750"/>
            <a:ext cx="2924700" cy="3153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0" name="Google Shape;30;p6"/>
          <p:cNvSpPr txBox="1">
            <a:spLocks noGrp="1"/>
          </p:cNvSpPr>
          <p:nvPr>
            <p:ph type="body" idx="2"/>
          </p:nvPr>
        </p:nvSpPr>
        <p:spPr>
          <a:xfrm>
            <a:off x="3558095" y="1428750"/>
            <a:ext cx="2924700" cy="31536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2"/>
        <p:cNvGrpSpPr/>
        <p:nvPr/>
      </p:nvGrpSpPr>
      <p:grpSpPr>
        <a:xfrm>
          <a:off x="0" y="0"/>
          <a:ext cx="0" cy="0"/>
          <a:chOff x="0" y="0"/>
          <a:chExt cx="0" cy="0"/>
        </a:xfrm>
      </p:grpSpPr>
      <p:pic>
        <p:nvPicPr>
          <p:cNvPr id="33" name="Google Shape;33;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35" name="Google Shape;35;p7"/>
          <p:cNvSpPr txBox="1">
            <a:spLocks noGrp="1"/>
          </p:cNvSpPr>
          <p:nvPr>
            <p:ph type="body" idx="1"/>
          </p:nvPr>
        </p:nvSpPr>
        <p:spPr>
          <a:xfrm>
            <a:off x="457200" y="1428750"/>
            <a:ext cx="1851600" cy="3321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6" name="Google Shape;36;p7"/>
          <p:cNvSpPr txBox="1">
            <a:spLocks noGrp="1"/>
          </p:cNvSpPr>
          <p:nvPr>
            <p:ph type="body" idx="2"/>
          </p:nvPr>
        </p:nvSpPr>
        <p:spPr>
          <a:xfrm>
            <a:off x="2544155" y="1428750"/>
            <a:ext cx="1851600" cy="3321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7"/>
          <p:cNvSpPr txBox="1">
            <a:spLocks noGrp="1"/>
          </p:cNvSpPr>
          <p:nvPr>
            <p:ph type="body" idx="3"/>
          </p:nvPr>
        </p:nvSpPr>
        <p:spPr>
          <a:xfrm>
            <a:off x="4631111" y="1428750"/>
            <a:ext cx="1851600" cy="33210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9"/>
        <p:cNvGrpSpPr/>
        <p:nvPr/>
      </p:nvGrpSpPr>
      <p:grpSpPr>
        <a:xfrm>
          <a:off x="0" y="0"/>
          <a:ext cx="0" cy="0"/>
          <a:chOff x="0" y="0"/>
          <a:chExt cx="0" cy="0"/>
        </a:xfrm>
      </p:grpSpPr>
      <p:pic>
        <p:nvPicPr>
          <p:cNvPr id="40" name="Google Shape;40;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2" name="Google Shape;42;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3"/>
        <p:cNvGrpSpPr/>
        <p:nvPr/>
      </p:nvGrpSpPr>
      <p:grpSpPr>
        <a:xfrm>
          <a:off x="0" y="0"/>
          <a:ext cx="0" cy="0"/>
          <a:chOff x="0" y="0"/>
          <a:chExt cx="0" cy="0"/>
        </a:xfrm>
      </p:grpSpPr>
      <p:pic>
        <p:nvPicPr>
          <p:cNvPr id="44" name="Google Shape;44;p9"/>
          <p:cNvPicPr preferRelativeResize="0"/>
          <p:nvPr/>
        </p:nvPicPr>
        <p:blipFill>
          <a:blip r:embed="rId2">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0"/>
            <a:ext cx="6025500" cy="519600"/>
          </a:xfrm>
          <a:prstGeom prst="rect">
            <a:avLst/>
          </a:prstGeom>
        </p:spPr>
        <p:txBody>
          <a:bodyPr spcFirstLastPara="1" wrap="square" lIns="0" tIns="0" rIns="0" bIns="0" anchor="t" anchorCtr="0">
            <a:noAutofit/>
          </a:bodyPr>
          <a:lstStyle>
            <a:lvl1pPr marL="457200" lvl="0" indent="-228600">
              <a:spcBef>
                <a:spcPts val="360"/>
              </a:spcBef>
              <a:spcAft>
                <a:spcPts val="0"/>
              </a:spcAft>
              <a:buSzPts val="1800"/>
              <a:buNone/>
              <a:defRPr sz="1800"/>
            </a:lvl1pPr>
          </a:lstStyle>
          <a:p>
            <a:endParaRPr/>
          </a:p>
        </p:txBody>
      </p:sp>
      <p:sp>
        <p:nvSpPr>
          <p:cNvPr id="46" name="Google Shape;46;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pic>
        <p:nvPicPr>
          <p:cNvPr id="48" name="Google Shape;48;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49" name="Google Shape;49;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7DFFB1"/>
            </a:gs>
            <a:gs pos="12000">
              <a:srgbClr val="00AAC6"/>
            </a:gs>
            <a:gs pos="51000">
              <a:srgbClr val="0037B3"/>
            </a:gs>
            <a:gs pos="100000">
              <a:srgbClr val="00001A"/>
            </a:gs>
          </a:gsLst>
          <a:lin ang="1350003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434575"/>
            <a:ext cx="60255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1pPr>
            <a:lvl2pPr lvl="1">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2pPr>
            <a:lvl3pPr lvl="2">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3pPr>
            <a:lvl4pPr lvl="3">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4pPr>
            <a:lvl5pPr lvl="4">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5pPr>
            <a:lvl6pPr lvl="5">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6pPr>
            <a:lvl7pPr lvl="6">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7pPr>
            <a:lvl8pPr lvl="7">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8pPr>
            <a:lvl9pPr lvl="8">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9pPr>
          </a:lstStyle>
          <a:p>
            <a:endParaRPr/>
          </a:p>
        </p:txBody>
      </p:sp>
      <p:sp>
        <p:nvSpPr>
          <p:cNvPr id="7" name="Google Shape;7;p1"/>
          <p:cNvSpPr txBox="1">
            <a:spLocks noGrp="1"/>
          </p:cNvSpPr>
          <p:nvPr>
            <p:ph type="body" idx="1"/>
          </p:nvPr>
        </p:nvSpPr>
        <p:spPr>
          <a:xfrm>
            <a:off x="457200" y="1428748"/>
            <a:ext cx="6025500" cy="3148800"/>
          </a:xfrm>
          <a:prstGeom prst="rect">
            <a:avLst/>
          </a:prstGeom>
          <a:noFill/>
          <a:ln>
            <a:noFill/>
          </a:ln>
        </p:spPr>
        <p:txBody>
          <a:bodyPr spcFirstLastPara="1" wrap="square" lIns="0" tIns="0" rIns="0" bIns="0" anchor="t" anchorCtr="0">
            <a:noAutofit/>
          </a:bodyPr>
          <a:lstStyle>
            <a:lvl1pPr marL="457200" lvl="0" indent="-381000">
              <a:spcBef>
                <a:spcPts val="600"/>
              </a:spcBef>
              <a:spcAft>
                <a:spcPts val="0"/>
              </a:spcAft>
              <a:buClr>
                <a:srgbClr val="7DFFB1"/>
              </a:buClr>
              <a:buSzPts val="2400"/>
              <a:buFont typeface="Titillium Web Light"/>
              <a:buChar char="▰"/>
              <a:defRPr sz="2400">
                <a:solidFill>
                  <a:schemeClr val="lt1"/>
                </a:solidFill>
                <a:latin typeface="Titillium Web Light"/>
                <a:ea typeface="Titillium Web Light"/>
                <a:cs typeface="Titillium Web Light"/>
                <a:sym typeface="Titillium Web Light"/>
              </a:defRPr>
            </a:lvl1pPr>
            <a:lvl2pPr marL="914400" lvl="1"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2pPr>
            <a:lvl3pPr marL="1371600" lvl="2"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3pPr>
            <a:lvl4pPr marL="1828800" lvl="3"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4pPr>
            <a:lvl5pPr marL="2286000" lvl="4"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5pPr>
            <a:lvl6pPr marL="2743200" lvl="5"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6pPr>
            <a:lvl7pPr marL="3200400" lvl="6"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7pPr>
            <a:lvl8pPr marL="3657600" lvl="7"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8pPr>
            <a:lvl9pPr marL="4114800" lvl="8" indent="-381000">
              <a:spcBef>
                <a:spcPts val="0"/>
              </a:spcBef>
              <a:spcAft>
                <a:spcPts val="0"/>
              </a:spcAft>
              <a:buClr>
                <a:schemeClr val="lt1"/>
              </a:buClr>
              <a:buSzPts val="2400"/>
              <a:buFont typeface="Titillium Web Light"/>
              <a:buChar char="■"/>
              <a:defRPr sz="2400">
                <a:solidFill>
                  <a:schemeClr val="lt1"/>
                </a:solidFill>
                <a:latin typeface="Titillium Web Light"/>
                <a:ea typeface="Titillium Web Light"/>
                <a:cs typeface="Titillium Web Light"/>
                <a:sym typeface="Titillium Web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rgbClr val="0037B3"/>
                </a:solidFill>
                <a:latin typeface="Titillium Web Light"/>
                <a:ea typeface="Titillium Web Light"/>
                <a:cs typeface="Titillium Web Light"/>
                <a:sym typeface="Titillium Web Light"/>
              </a:defRPr>
            </a:lvl1pPr>
            <a:lvl2pPr lvl="1" algn="r">
              <a:buNone/>
              <a:defRPr sz="1300">
                <a:solidFill>
                  <a:srgbClr val="0037B3"/>
                </a:solidFill>
                <a:latin typeface="Titillium Web Light"/>
                <a:ea typeface="Titillium Web Light"/>
                <a:cs typeface="Titillium Web Light"/>
                <a:sym typeface="Titillium Web Light"/>
              </a:defRPr>
            </a:lvl2pPr>
            <a:lvl3pPr lvl="2" algn="r">
              <a:buNone/>
              <a:defRPr sz="1300">
                <a:solidFill>
                  <a:srgbClr val="0037B3"/>
                </a:solidFill>
                <a:latin typeface="Titillium Web Light"/>
                <a:ea typeface="Titillium Web Light"/>
                <a:cs typeface="Titillium Web Light"/>
                <a:sym typeface="Titillium Web Light"/>
              </a:defRPr>
            </a:lvl3pPr>
            <a:lvl4pPr lvl="3" algn="r">
              <a:buNone/>
              <a:defRPr sz="1300">
                <a:solidFill>
                  <a:srgbClr val="0037B3"/>
                </a:solidFill>
                <a:latin typeface="Titillium Web Light"/>
                <a:ea typeface="Titillium Web Light"/>
                <a:cs typeface="Titillium Web Light"/>
                <a:sym typeface="Titillium Web Light"/>
              </a:defRPr>
            </a:lvl4pPr>
            <a:lvl5pPr lvl="4" algn="r">
              <a:buNone/>
              <a:defRPr sz="1300">
                <a:solidFill>
                  <a:srgbClr val="0037B3"/>
                </a:solidFill>
                <a:latin typeface="Titillium Web Light"/>
                <a:ea typeface="Titillium Web Light"/>
                <a:cs typeface="Titillium Web Light"/>
                <a:sym typeface="Titillium Web Light"/>
              </a:defRPr>
            </a:lvl5pPr>
            <a:lvl6pPr lvl="5" algn="r">
              <a:buNone/>
              <a:defRPr sz="1300">
                <a:solidFill>
                  <a:srgbClr val="0037B3"/>
                </a:solidFill>
                <a:latin typeface="Titillium Web Light"/>
                <a:ea typeface="Titillium Web Light"/>
                <a:cs typeface="Titillium Web Light"/>
                <a:sym typeface="Titillium Web Light"/>
              </a:defRPr>
            </a:lvl6pPr>
            <a:lvl7pPr lvl="6" algn="r">
              <a:buNone/>
              <a:defRPr sz="1300">
                <a:solidFill>
                  <a:srgbClr val="0037B3"/>
                </a:solidFill>
                <a:latin typeface="Titillium Web Light"/>
                <a:ea typeface="Titillium Web Light"/>
                <a:cs typeface="Titillium Web Light"/>
                <a:sym typeface="Titillium Web Light"/>
              </a:defRPr>
            </a:lvl7pPr>
            <a:lvl8pPr lvl="7" algn="r">
              <a:buNone/>
              <a:defRPr sz="1300">
                <a:solidFill>
                  <a:srgbClr val="0037B3"/>
                </a:solidFill>
                <a:latin typeface="Titillium Web Light"/>
                <a:ea typeface="Titillium Web Light"/>
                <a:cs typeface="Titillium Web Light"/>
                <a:sym typeface="Titillium Web Light"/>
              </a:defRPr>
            </a:lvl8pPr>
            <a:lvl9pPr lvl="8" algn="r">
              <a:buNone/>
              <a:defRPr sz="1300">
                <a:solidFill>
                  <a:srgbClr val="0037B3"/>
                </a:solidFill>
                <a:latin typeface="Titillium Web Light"/>
                <a:ea typeface="Titillium Web Light"/>
                <a:cs typeface="Titillium Web Light"/>
                <a:sym typeface="Titillium Web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s://id-ransomware.malwarehunterteam.com/"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en.wikipedia.org/wiki/Information_sensitivity" TargetMode="External"/><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hyperlink" Target="https://en.wikipedia.org/wiki/Electronic_communication" TargetMode="External"/><Relationship Id="rId4" Type="http://schemas.openxmlformats.org/officeDocument/2006/relationships/hyperlink" Target="https://en.wikipedia.org/wiki/Credit_card"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8" Type="http://schemas.openxmlformats.org/officeDocument/2006/relationships/hyperlink" Target="https://www.nomoreransom.org/en/ransomware-qa.html" TargetMode="External"/><Relationship Id="rId3" Type="http://schemas.openxmlformats.org/officeDocument/2006/relationships/hyperlink" Target="https://www.us-cert.gov/ncas/tips/ST19-001" TargetMode="External"/><Relationship Id="rId7" Type="http://schemas.openxmlformats.org/officeDocument/2006/relationships/hyperlink" Target="https://www.influencive.com/how-ransomware-impacts-businesses/"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medium.com/@cloudyforensics/ransomware-incident-response-and-forensics-bbe74fb4cd98" TargetMode="External"/><Relationship Id="rId5" Type="http://schemas.openxmlformats.org/officeDocument/2006/relationships/hyperlink" Target="https://www.malwarebytes.com/ransomware/" TargetMode="External"/><Relationship Id="rId4" Type="http://schemas.openxmlformats.org/officeDocument/2006/relationships/hyperlink" Target="https://digitalguardian.com/blog/history-ransomware-attacks-biggest-and-worst-ransomware-attacks-all-time" TargetMode="External"/><Relationship Id="rId9" Type="http://schemas.openxmlformats.org/officeDocument/2006/relationships/hyperlink" Target="https://www.statista.com/topics/4136/ransomware/"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gdatasoftware.com/blog/2019/06/31666-ransomware-identification-for-the-judicious-analyst" TargetMode="External"/><Relationship Id="rId3" Type="http://schemas.openxmlformats.org/officeDocument/2006/relationships/hyperlink" Target="https://www.statista.com/statistics/695988/leading-ransomware-infected-countries/" TargetMode="External"/><Relationship Id="rId7" Type="http://schemas.openxmlformats.org/officeDocument/2006/relationships/hyperlink" Target="https://www.comparitech.com/antivirus/ransomware-statistics/" TargetMode="External"/><Relationship Id="rId2" Type="http://schemas.openxmlformats.org/officeDocument/2006/relationships/notesSlide" Target="../notesSlides/notesSlide34.xml"/><Relationship Id="rId1" Type="http://schemas.openxmlformats.org/officeDocument/2006/relationships/slideLayout" Target="../slideLayouts/slideLayout4.xml"/><Relationship Id="rId6" Type="http://schemas.openxmlformats.org/officeDocument/2006/relationships/hyperlink" Target="https://www.microsoft.com/security/blog/2016/05/18/the-5ws-and-1h-of-ransomware/?source=mmpc" TargetMode="External"/><Relationship Id="rId5" Type="http://schemas.openxmlformats.org/officeDocument/2006/relationships/hyperlink" Target="https://docs.google.com/presentation/d/1lJHa_6HN9UeQ-Uzxib9NFbA0rd-WcU5YgV_ttRtaWU0/edit#slide=id.g7c38796109_1_95" TargetMode="External"/><Relationship Id="rId4" Type="http://schemas.openxmlformats.org/officeDocument/2006/relationships/hyperlink" Target="https://www.statista.com/statistics/700965/leading-cause-of-ransomware-infection/" TargetMode="External"/><Relationship Id="rId9" Type="http://schemas.openxmlformats.org/officeDocument/2006/relationships/hyperlink" Target="https://resources.infosecinstitute.com/file-carving/#gref" TargetMode="External"/></Relationships>
</file>

<file path=ppt/slides/_rels/slide35.xml.rels><?xml version="1.0" encoding="UTF-8" standalone="yes"?>
<Relationships xmlns="http://schemas.openxmlformats.org/package/2006/relationships"><Relationship Id="rId8" Type="http://schemas.openxmlformats.org/officeDocument/2006/relationships/hyperlink" Target="https://www.knowbe4.com/aids-trojan" TargetMode="External"/><Relationship Id="rId3" Type="http://schemas.openxmlformats.org/officeDocument/2006/relationships/hyperlink" Target="https://www.f-secure.com/documents/996508/1030743/cyber-security-report-2017" TargetMode="External"/><Relationship Id="rId7" Type="http://schemas.openxmlformats.org/officeDocument/2006/relationships/hyperlink" Target="https://www.cio.com/article/3284383/how-to-respond-to-a-ransomware-attack.html" TargetMode="External"/><Relationship Id="rId2" Type="http://schemas.openxmlformats.org/officeDocument/2006/relationships/notesSlide" Target="../notesSlides/notesSlide35.xml"/><Relationship Id="rId1" Type="http://schemas.openxmlformats.org/officeDocument/2006/relationships/slideLayout" Target="../slideLayouts/slideLayout4.xml"/><Relationship Id="rId6" Type="http://schemas.openxmlformats.org/officeDocument/2006/relationships/hyperlink" Target="https://www.digitalforensics.com/blog/data-recovery-after-ransomware-that-encrypts-files/" TargetMode="External"/><Relationship Id="rId5" Type="http://schemas.openxmlformats.org/officeDocument/2006/relationships/hyperlink" Target="https://phoenixnap.com/blog/ransomware-statistics-facts" TargetMode="External"/><Relationship Id="rId4" Type="http://schemas.openxmlformats.org/officeDocument/2006/relationships/hyperlink" Target="https://blog.radware.com/security/2018/10/origin-of-ransomware/" TargetMode="External"/></Relationships>
</file>

<file path=ppt/slides/_rels/slide36.xml.rels><?xml version="1.0" encoding="UTF-8" standalone="yes"?>
<Relationships xmlns="http://schemas.openxmlformats.org/package/2006/relationships"><Relationship Id="rId8" Type="http://schemas.openxmlformats.org/officeDocument/2006/relationships/hyperlink" Target="https://blog.syscloud.com/types-of-phishing/" TargetMode="External"/><Relationship Id="rId3" Type="http://schemas.openxmlformats.org/officeDocument/2006/relationships/hyperlink" Target="https://security.berkeley.edu/faq/ransomware/why-ransomware-so-effective" TargetMode="External"/><Relationship Id="rId7" Type="http://schemas.openxmlformats.org/officeDocument/2006/relationships/hyperlink" Target="https://www.govtech.com/analysis/The-Five-Phishing-Tactics-Used-in-Ransomware-Contributed.html"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hyperlink" Target="https://seclab.ccs.neu.edu/static/publications/dimva2015ransomware.pdf" TargetMode="External"/><Relationship Id="rId5" Type="http://schemas.openxmlformats.org/officeDocument/2006/relationships/hyperlink" Target="https://www.cyber.nj.gov/threat-profiles/ransomware#LIST-OF-KNOWN-RANSOMWARE" TargetMode="External"/><Relationship Id="rId10" Type="http://schemas.openxmlformats.org/officeDocument/2006/relationships/hyperlink" Target="https://en.wikipedia.org/wiki/Phishing" TargetMode="External"/><Relationship Id="rId4" Type="http://schemas.openxmlformats.org/officeDocument/2006/relationships/hyperlink" Target="https://d3security.com/blog/why-are-ransomware-attacks-so-successful/" TargetMode="External"/><Relationship Id="rId9" Type="http://schemas.openxmlformats.org/officeDocument/2006/relationships/hyperlink" Target="https://www.csoonline.com/article/3077434/93-of-phishing-emails-are-now-ransomware.html"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comparitech.com/antivirus/ransomware-statistics/" TargetMode="External"/><Relationship Id="rId3" Type="http://schemas.openxmlformats.org/officeDocument/2006/relationships/hyperlink" Target="https://www.endgame.com/blog/technical-blog/your-package-has-been-successfully-encrypted-teslacrypt-41a-and-malware-attack" TargetMode="External"/><Relationship Id="rId7" Type="http://schemas.openxmlformats.org/officeDocument/2006/relationships/hyperlink" Target="https://www.cnet.com/news/malwarebytes-state-of-ransomware-shutting-down-1-in-5-affected-small-businesses/" TargetMode="External"/><Relationship Id="rId2" Type="http://schemas.openxmlformats.org/officeDocument/2006/relationships/notesSlide" Target="../notesSlides/notesSlide37.xml"/><Relationship Id="rId1" Type="http://schemas.openxmlformats.org/officeDocument/2006/relationships/slideLayout" Target="../slideLayouts/slideLayout4.xml"/><Relationship Id="rId6" Type="http://schemas.openxmlformats.org/officeDocument/2006/relationships/hyperlink" Target="https://blogs.quickheal.com/breed-mbr-infecting-ransomware-analysis-quick-heal-security-labs/" TargetMode="External"/><Relationship Id="rId5" Type="http://schemas.openxmlformats.org/officeDocument/2006/relationships/hyperlink" Target="https://enterprise.comodo.com/lock-screen-ransomware.php" TargetMode="External"/><Relationship Id="rId4" Type="http://schemas.openxmlformats.org/officeDocument/2006/relationships/hyperlink" Target="https://www.vice.com/en_us/article/aekj9j/internet-of-things-ransomware-smart-thermostat" TargetMode="External"/><Relationship Id="rId9" Type="http://schemas.openxmlformats.org/officeDocument/2006/relationships/hyperlink" Target="https://www.knowbe4.com/locker-ransomware" TargetMode="External"/></Relationships>
</file>

<file path=ppt/slides/_rels/slide38.xml.rels><?xml version="1.0" encoding="UTF-8" standalone="yes"?>
<Relationships xmlns="http://schemas.openxmlformats.org/package/2006/relationships"><Relationship Id="rId8" Type="http://schemas.openxmlformats.org/officeDocument/2006/relationships/hyperlink" Target="https://searchitchannel.techtarget.com/definition/managed-service-provider" TargetMode="External"/><Relationship Id="rId3" Type="http://schemas.openxmlformats.org/officeDocument/2006/relationships/hyperlink" Target="https://usa.kaspersky.com/resource-center/definitions/cryptolocker" TargetMode="External"/><Relationship Id="rId7" Type="http://schemas.openxmlformats.org/officeDocument/2006/relationships/hyperlink" Target="https://resources.infosecinstitute.com/dns-sinkhole/#gref" TargetMode="External"/><Relationship Id="rId2" Type="http://schemas.openxmlformats.org/officeDocument/2006/relationships/notesSlide" Target="../notesSlides/notesSlide38.xml"/><Relationship Id="rId1" Type="http://schemas.openxmlformats.org/officeDocument/2006/relationships/slideLayout" Target="../slideLayouts/slideLayout4.xml"/><Relationship Id="rId6" Type="http://schemas.openxmlformats.org/officeDocument/2006/relationships/hyperlink" Target="https://www.bleepingcomputer.com/forums/t/575991/bitcryptor-ransomware-in-the-wild-from-the-same-creators-as-coinvault/" TargetMode="External"/><Relationship Id="rId5" Type="http://schemas.openxmlformats.org/officeDocument/2006/relationships/hyperlink" Target="https://www.datto.com/blog/common-types-of-ransomware" TargetMode="External"/><Relationship Id="rId4" Type="http://schemas.openxmlformats.org/officeDocument/2006/relationships/hyperlink" Target="https://enterprise.comodo.com/different-types-of-ransomware.php"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s://www.information-management.com/opinion/cloud-based-apps-are-highly-vulnerable-to-ransomware-attacks" TargetMode="External"/><Relationship Id="rId3" Type="http://schemas.openxmlformats.org/officeDocument/2006/relationships/hyperlink" Target="https://www.nomoreransom.org/en/about-the-project.html" TargetMode="External"/><Relationship Id="rId7" Type="http://schemas.openxmlformats.org/officeDocument/2006/relationships/hyperlink" Target="https://hackernoon.com/ransomware-is-a-dangerous-reality-edb9a597a42d" TargetMode="Externa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hyperlink" Target="https://www.netfort.com/blog/methods-for-detecting-ransomware-activity/" TargetMode="External"/><Relationship Id="rId5" Type="http://schemas.openxmlformats.org/officeDocument/2006/relationships/hyperlink" Target="https://www.bleepingcomputer.com/news/security/hildacrypt-ransomware-developer-releases-decryption-keys/" TargetMode="External"/><Relationship Id="rId10" Type="http://schemas.openxmlformats.org/officeDocument/2006/relationships/hyperlink" Target="https://resources.infosecinstitute.com/dns-sinkhole/#gref" TargetMode="External"/><Relationship Id="rId4" Type="http://schemas.openxmlformats.org/officeDocument/2006/relationships/hyperlink" Target="https://www.iotsecurityfoundation.org/the-iot-ransomware-threat-is-more-serious-than-you-think/" TargetMode="External"/><Relationship Id="rId9" Type="http://schemas.openxmlformats.org/officeDocument/2006/relationships/hyperlink" Target="https://www.enisa.europa.eu/topics/csirts-in-europe/glossary/dns-sinkho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8" Type="http://schemas.openxmlformats.org/officeDocument/2006/relationships/hyperlink" Target="https://www.trendmicro.com/vinfo/us/security/news/cybercrime-and-digital-threats/ransom-notes-know-what-ransomware-hit-you" TargetMode="External"/><Relationship Id="rId3" Type="http://schemas.openxmlformats.org/officeDocument/2006/relationships/hyperlink" Target="https://www.consumerreports.org/hacking/your-car-could-be-the-next-ransomware-target/" TargetMode="External"/><Relationship Id="rId7" Type="http://schemas.openxmlformats.org/officeDocument/2006/relationships/hyperlink" Target="https://securityintelligence.com/news/lilocked-ransomware-infects-thousands-of-linux-servers-to-encrypt-files/"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 Id="rId6" Type="http://schemas.openxmlformats.org/officeDocument/2006/relationships/hyperlink" Target="https://blog.knowbe4.com/evolution-of-mobile-ransomware" TargetMode="External"/><Relationship Id="rId5" Type="http://schemas.openxmlformats.org/officeDocument/2006/relationships/hyperlink" Target="https://morphuslabs.com/mamba-the-new-full-disk-encryption-ransomware-family-member-7b2fd3d0b89c" TargetMode="External"/><Relationship Id="rId4" Type="http://schemas.openxmlformats.org/officeDocument/2006/relationships/hyperlink" Target="https://www.fbi.gov/file-repository/ransomware-prevention-and-response-for-cisos.pdf/view" TargetMode="External"/><Relationship Id="rId9" Type="http://schemas.openxmlformats.org/officeDocument/2006/relationships/hyperlink" Target="https://www.cyber.nj.gov/threat-profiles/ransomware-variants/ry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2"/>
          <p:cNvSpPr txBox="1">
            <a:spLocks noGrp="1"/>
          </p:cNvSpPr>
          <p:nvPr>
            <p:ph type="ctrTitle"/>
          </p:nvPr>
        </p:nvSpPr>
        <p:spPr>
          <a:xfrm>
            <a:off x="311700" y="487425"/>
            <a:ext cx="8520600" cy="787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Ransomware &amp; Phishing</a:t>
            </a:r>
            <a:endParaRPr/>
          </a:p>
        </p:txBody>
      </p:sp>
      <p:sp>
        <p:nvSpPr>
          <p:cNvPr id="61" name="Google Shape;61;p12"/>
          <p:cNvSpPr txBox="1">
            <a:spLocks noGrp="1"/>
          </p:cNvSpPr>
          <p:nvPr>
            <p:ph type="subTitle" idx="1"/>
          </p:nvPr>
        </p:nvSpPr>
        <p:spPr>
          <a:xfrm>
            <a:off x="512700" y="3840639"/>
            <a:ext cx="8118600" cy="7875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By Leah Furyk and Nitharsan Kopu</a:t>
            </a:r>
            <a:endParaRPr/>
          </a:p>
        </p:txBody>
      </p:sp>
      <p:pic>
        <p:nvPicPr>
          <p:cNvPr id="62" name="Google Shape;62;p12" descr="Petya ransomware"/>
          <p:cNvPicPr preferRelativeResize="0"/>
          <p:nvPr/>
        </p:nvPicPr>
        <p:blipFill>
          <a:blip r:embed="rId3">
            <a:alphaModFix/>
          </a:blip>
          <a:stretch>
            <a:fillRect/>
          </a:stretch>
        </p:blipFill>
        <p:spPr>
          <a:xfrm>
            <a:off x="5513013" y="1937200"/>
            <a:ext cx="3447875" cy="25859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1"/>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Evolution of Ransomware</a:t>
            </a:r>
            <a:endParaRPr/>
          </a:p>
        </p:txBody>
      </p:sp>
      <p:sp>
        <p:nvSpPr>
          <p:cNvPr id="117" name="Google Shape;117;p21"/>
          <p:cNvSpPr txBox="1">
            <a:spLocks noGrp="1"/>
          </p:cNvSpPr>
          <p:nvPr>
            <p:ph type="body" idx="1"/>
          </p:nvPr>
        </p:nvSpPr>
        <p:spPr>
          <a:xfrm>
            <a:off x="457200" y="1428750"/>
            <a:ext cx="84015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3000">
                <a:solidFill>
                  <a:srgbClr val="FFFFFF"/>
                </a:solidFill>
                <a:latin typeface="Calibri"/>
                <a:ea typeface="Calibri"/>
                <a:cs typeface="Calibri"/>
                <a:sym typeface="Calibri"/>
              </a:rPr>
              <a:t>- CryptoLocker					 - TorrentLocker</a:t>
            </a:r>
            <a:endParaRPr sz="3000">
              <a:solidFill>
                <a:srgbClr val="FFFFFF"/>
              </a:solidFill>
              <a:latin typeface="Calibri"/>
              <a:ea typeface="Calibri"/>
              <a:cs typeface="Calibri"/>
              <a:sym typeface="Calibri"/>
            </a:endParaRPr>
          </a:p>
          <a:p>
            <a:pPr marL="0" lvl="0" indent="0" algn="l" rtl="0">
              <a:spcBef>
                <a:spcPts val="600"/>
              </a:spcBef>
              <a:spcAft>
                <a:spcPts val="0"/>
              </a:spcAft>
              <a:buNone/>
            </a:pPr>
            <a:r>
              <a:rPr lang="en" sz="3000">
                <a:solidFill>
                  <a:srgbClr val="FFFFFF"/>
                </a:solidFill>
                <a:latin typeface="Calibri"/>
                <a:ea typeface="Calibri"/>
                <a:cs typeface="Calibri"/>
                <a:sym typeface="Calibri"/>
              </a:rPr>
              <a:t>- </a:t>
            </a:r>
            <a:r>
              <a:rPr lang="en" sz="3000">
                <a:latin typeface="Calibri"/>
                <a:ea typeface="Calibri"/>
                <a:cs typeface="Calibri"/>
                <a:sym typeface="Calibri"/>
              </a:rPr>
              <a:t>Locker Ransomware</a:t>
            </a:r>
            <a:r>
              <a:rPr lang="en" sz="3000">
                <a:solidFill>
                  <a:srgbClr val="FFFFFF"/>
                </a:solidFill>
                <a:latin typeface="Calibri"/>
                <a:ea typeface="Calibri"/>
                <a:cs typeface="Calibri"/>
                <a:sym typeface="Calibri"/>
              </a:rPr>
              <a:t>           - BitCryptor and CoinVault</a:t>
            </a:r>
            <a:endParaRPr sz="3000">
              <a:solidFill>
                <a:srgbClr val="FFFFFF"/>
              </a:solidFill>
              <a:latin typeface="Calibri"/>
              <a:ea typeface="Calibri"/>
              <a:cs typeface="Calibri"/>
              <a:sym typeface="Calibri"/>
            </a:endParaRPr>
          </a:p>
          <a:p>
            <a:pPr marL="0" lvl="0" indent="0" algn="l" rtl="0">
              <a:spcBef>
                <a:spcPts val="600"/>
              </a:spcBef>
              <a:spcAft>
                <a:spcPts val="0"/>
              </a:spcAft>
              <a:buNone/>
            </a:pPr>
            <a:r>
              <a:rPr lang="en" sz="3000">
                <a:solidFill>
                  <a:srgbClr val="FFFFFF"/>
                </a:solidFill>
                <a:latin typeface="Calibri"/>
                <a:ea typeface="Calibri"/>
                <a:cs typeface="Calibri"/>
                <a:sym typeface="Calibri"/>
              </a:rPr>
              <a:t>- CryptoWall                           - TeslaCrypt</a:t>
            </a:r>
            <a:endParaRPr sz="3000">
              <a:solidFill>
                <a:srgbClr val="FFFFFF"/>
              </a:solidFill>
              <a:latin typeface="Calibri"/>
              <a:ea typeface="Calibri"/>
              <a:cs typeface="Calibri"/>
              <a:sym typeface="Calibri"/>
            </a:endParaRPr>
          </a:p>
          <a:p>
            <a:pPr marL="0" lvl="0" indent="0" algn="l" rtl="0">
              <a:spcBef>
                <a:spcPts val="600"/>
              </a:spcBef>
              <a:spcAft>
                <a:spcPts val="0"/>
              </a:spcAft>
              <a:buNone/>
            </a:pPr>
            <a:r>
              <a:rPr lang="en" sz="3000">
                <a:solidFill>
                  <a:srgbClr val="FFFFFF"/>
                </a:solidFill>
                <a:latin typeface="Calibri"/>
                <a:ea typeface="Calibri"/>
                <a:cs typeface="Calibri"/>
                <a:sym typeface="Calibri"/>
              </a:rPr>
              <a:t>- CTB-Locker					  - Locky</a:t>
            </a:r>
            <a:endParaRPr sz="3000">
              <a:solidFill>
                <a:srgbClr val="FFFFFF"/>
              </a:solidFill>
              <a:latin typeface="Calibri"/>
              <a:ea typeface="Calibri"/>
              <a:cs typeface="Calibri"/>
              <a:sym typeface="Calibri"/>
            </a:endParaRPr>
          </a:p>
          <a:p>
            <a:pPr marL="0" lvl="0" indent="0" algn="l" rtl="0">
              <a:spcBef>
                <a:spcPts val="600"/>
              </a:spcBef>
              <a:spcAft>
                <a:spcPts val="0"/>
              </a:spcAft>
              <a:buNone/>
            </a:pPr>
            <a:r>
              <a:rPr lang="en" sz="1200" b="1">
                <a:solidFill>
                  <a:srgbClr val="333333"/>
                </a:solidFill>
                <a:highlight>
                  <a:srgbClr val="FFFFFF"/>
                </a:highlight>
                <a:latin typeface="Roboto"/>
                <a:ea typeface="Roboto"/>
                <a:cs typeface="Roboto"/>
                <a:sym typeface="Roboto"/>
              </a:rPr>
              <a:t>			</a:t>
            </a:r>
            <a:endParaRPr sz="1200" b="1">
              <a:solidFill>
                <a:srgbClr val="333333"/>
              </a:solidFill>
              <a:highlight>
                <a:srgbClr val="FFFFFF"/>
              </a:highlight>
              <a:latin typeface="Roboto"/>
              <a:ea typeface="Roboto"/>
              <a:cs typeface="Roboto"/>
              <a:sym typeface="Roboto"/>
            </a:endParaRPr>
          </a:p>
          <a:p>
            <a:pPr marL="0" lvl="0" indent="0" algn="l" rtl="0">
              <a:spcBef>
                <a:spcPts val="60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pic>
        <p:nvPicPr>
          <p:cNvPr id="122" name="Google Shape;122;p22"/>
          <p:cNvPicPr preferRelativeResize="0"/>
          <p:nvPr/>
        </p:nvPicPr>
        <p:blipFill>
          <a:blip r:embed="rId3">
            <a:alphaModFix/>
          </a:blip>
          <a:stretch>
            <a:fillRect/>
          </a:stretch>
        </p:blipFill>
        <p:spPr>
          <a:xfrm>
            <a:off x="1662100" y="633425"/>
            <a:ext cx="5811950" cy="38714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Detecting and Identifying Ransomware</a:t>
            </a:r>
            <a:endParaRPr/>
          </a:p>
        </p:txBody>
      </p:sp>
      <p:sp>
        <p:nvSpPr>
          <p:cNvPr id="128" name="Google Shape;128;p23"/>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Renamed Files</a:t>
            </a:r>
            <a:endParaRPr/>
          </a:p>
          <a:p>
            <a:pPr marL="457200" lvl="0" indent="-381000" algn="l" rtl="0">
              <a:spcBef>
                <a:spcPts val="0"/>
              </a:spcBef>
              <a:spcAft>
                <a:spcPts val="0"/>
              </a:spcAft>
              <a:buSzPts val="2400"/>
              <a:buChar char="-"/>
            </a:pPr>
            <a:r>
              <a:rPr lang="en"/>
              <a:t>Encrypted Files</a:t>
            </a:r>
            <a:endParaRPr/>
          </a:p>
          <a:p>
            <a:pPr marL="457200" lvl="0" indent="-381000" algn="l" rtl="0">
              <a:spcBef>
                <a:spcPts val="0"/>
              </a:spcBef>
              <a:spcAft>
                <a:spcPts val="0"/>
              </a:spcAft>
              <a:buSzPts val="2400"/>
              <a:buChar char="-"/>
            </a:pPr>
            <a:r>
              <a:rPr lang="en"/>
              <a:t>Locked Screen/Locked Browser</a:t>
            </a:r>
            <a:endParaRPr/>
          </a:p>
          <a:p>
            <a:pPr marL="457200" lvl="0" indent="-381000" algn="l" rtl="0">
              <a:spcBef>
                <a:spcPts val="0"/>
              </a:spcBef>
              <a:spcAft>
                <a:spcPts val="0"/>
              </a:spcAft>
              <a:buSzPts val="2400"/>
              <a:buChar char="-"/>
            </a:pPr>
            <a:r>
              <a:rPr lang="en"/>
              <a:t>Look at the name of the ransom note</a:t>
            </a:r>
            <a:endParaRPr/>
          </a:p>
          <a:p>
            <a:pPr marL="457200" lvl="0" indent="-381000" algn="l" rtl="0">
              <a:spcBef>
                <a:spcPts val="0"/>
              </a:spcBef>
              <a:spcAft>
                <a:spcPts val="0"/>
              </a:spcAft>
              <a:buSzPts val="2400"/>
              <a:buChar char="-"/>
            </a:pPr>
            <a:r>
              <a:rPr lang="en"/>
              <a:t>Examine the extension of the encrypted files</a:t>
            </a:r>
            <a:endParaRPr/>
          </a:p>
          <a:p>
            <a:pPr marL="457200" lvl="0" indent="-381000" algn="l" rtl="0">
              <a:spcBef>
                <a:spcPts val="0"/>
              </a:spcBef>
              <a:spcAft>
                <a:spcPts val="0"/>
              </a:spcAft>
              <a:buSzPts val="2400"/>
              <a:buChar char="-"/>
            </a:pPr>
            <a:r>
              <a:rPr lang="en"/>
              <a:t>Look at the pattern of the extension pattern</a:t>
            </a:r>
            <a:endParaRPr/>
          </a:p>
          <a:p>
            <a:pPr marL="457200" lvl="0" indent="-381000" algn="l" rtl="0">
              <a:spcBef>
                <a:spcPts val="0"/>
              </a:spcBef>
              <a:spcAft>
                <a:spcPts val="0"/>
              </a:spcAft>
              <a:buSzPts val="2400"/>
              <a:buChar char="-"/>
            </a:pPr>
            <a:r>
              <a:rPr lang="en"/>
              <a:t>Use a tool to identify the ransomware</a:t>
            </a:r>
            <a:endParaRPr/>
          </a:p>
          <a:p>
            <a:pPr marL="914400" lvl="1" indent="-381000" algn="l" rtl="0">
              <a:spcBef>
                <a:spcPts val="0"/>
              </a:spcBef>
              <a:spcAft>
                <a:spcPts val="0"/>
              </a:spcAft>
              <a:buClr>
                <a:srgbClr val="FFFFFF"/>
              </a:buClr>
              <a:buSzPts val="2400"/>
              <a:buChar char="-"/>
            </a:pPr>
            <a:r>
              <a:rPr lang="en" u="sng">
                <a:solidFill>
                  <a:srgbClr val="FFFFFF"/>
                </a:solidFill>
                <a:latin typeface="Arial"/>
                <a:ea typeface="Arial"/>
                <a:cs typeface="Arial"/>
                <a:sym typeface="Arial"/>
                <a:hlinkClick r:id="rId3"/>
              </a:rPr>
              <a:t>ID Ransomware</a:t>
            </a:r>
            <a:endParaRPr>
              <a:solidFill>
                <a:srgbClr val="FFFFFF"/>
              </a:solidFill>
            </a:endParaRPr>
          </a:p>
        </p:txBody>
      </p:sp>
      <p:pic>
        <p:nvPicPr>
          <p:cNvPr id="129" name="Google Shape;129;p23"/>
          <p:cNvPicPr preferRelativeResize="0"/>
          <p:nvPr/>
        </p:nvPicPr>
        <p:blipFill>
          <a:blip r:embed="rId4">
            <a:alphaModFix/>
          </a:blip>
          <a:stretch>
            <a:fillRect/>
          </a:stretch>
        </p:blipFill>
        <p:spPr>
          <a:xfrm>
            <a:off x="6700175" y="3299150"/>
            <a:ext cx="1428750" cy="1428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4"/>
          <p:cNvPicPr preferRelativeResize="0"/>
          <p:nvPr/>
        </p:nvPicPr>
        <p:blipFill>
          <a:blip r:embed="rId3">
            <a:alphaModFix/>
          </a:blip>
          <a:stretch>
            <a:fillRect/>
          </a:stretch>
        </p:blipFill>
        <p:spPr>
          <a:xfrm>
            <a:off x="1710888" y="152400"/>
            <a:ext cx="5722219" cy="483870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Responding to Ransomware</a:t>
            </a:r>
            <a:endParaRPr/>
          </a:p>
        </p:txBody>
      </p:sp>
      <p:sp>
        <p:nvSpPr>
          <p:cNvPr id="140" name="Google Shape;140;p25"/>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Never Pay the Ransom</a:t>
            </a:r>
            <a:endParaRPr/>
          </a:p>
          <a:p>
            <a:pPr marL="457200" lvl="0" indent="-381000" algn="l" rtl="0">
              <a:spcBef>
                <a:spcPts val="0"/>
              </a:spcBef>
              <a:spcAft>
                <a:spcPts val="0"/>
              </a:spcAft>
              <a:buSzPts val="2400"/>
              <a:buChar char="-"/>
            </a:pPr>
            <a:r>
              <a:rPr lang="en"/>
              <a:t>Unplug from the network</a:t>
            </a:r>
            <a:endParaRPr/>
          </a:p>
          <a:p>
            <a:pPr marL="457200" lvl="0" indent="-381000" algn="l" rtl="0">
              <a:spcBef>
                <a:spcPts val="0"/>
              </a:spcBef>
              <a:spcAft>
                <a:spcPts val="0"/>
              </a:spcAft>
              <a:buSzPts val="2400"/>
              <a:buChar char="-"/>
            </a:pPr>
            <a:r>
              <a:rPr lang="en"/>
              <a:t>Notify the authorities</a:t>
            </a:r>
            <a:endParaRPr/>
          </a:p>
          <a:p>
            <a:pPr marL="457200" lvl="0" indent="-381000" algn="l" rtl="0">
              <a:spcBef>
                <a:spcPts val="0"/>
              </a:spcBef>
              <a:spcAft>
                <a:spcPts val="0"/>
              </a:spcAft>
              <a:buSzPts val="2400"/>
              <a:buChar char="-"/>
            </a:pPr>
            <a:r>
              <a:rPr lang="en"/>
              <a:t>Update all security systems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6"/>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A Typical Ransomware Attack  DEMO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7"/>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Protecting Against Ransomware</a:t>
            </a:r>
            <a:endParaRPr/>
          </a:p>
        </p:txBody>
      </p:sp>
      <p:sp>
        <p:nvSpPr>
          <p:cNvPr id="151" name="Google Shape;151;p27"/>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Backup your computer and store backups separately</a:t>
            </a:r>
            <a:endParaRPr/>
          </a:p>
          <a:p>
            <a:pPr marL="457200" lvl="0" indent="-381000" algn="l" rtl="0">
              <a:spcBef>
                <a:spcPts val="0"/>
              </a:spcBef>
              <a:spcAft>
                <a:spcPts val="0"/>
              </a:spcAft>
              <a:buSzPts val="2400"/>
              <a:buChar char="-"/>
            </a:pPr>
            <a:r>
              <a:rPr lang="en"/>
              <a:t>Verify email addresses and open email attachments with caution</a:t>
            </a:r>
            <a:endParaRPr/>
          </a:p>
          <a:p>
            <a:pPr marL="457200" lvl="0" indent="-381000" algn="l" rtl="0">
              <a:spcBef>
                <a:spcPts val="0"/>
              </a:spcBef>
              <a:spcAft>
                <a:spcPts val="0"/>
              </a:spcAft>
              <a:buSzPts val="2400"/>
              <a:buChar char="-"/>
            </a:pPr>
            <a:r>
              <a:rPr lang="en"/>
              <a:t>Patch and update vulnerable applications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8"/>
          <p:cNvSpPr txBox="1">
            <a:spLocks noGrp="1"/>
          </p:cNvSpPr>
          <p:nvPr>
            <p:ph type="title"/>
          </p:nvPr>
        </p:nvSpPr>
        <p:spPr>
          <a:xfrm>
            <a:off x="457200" y="434575"/>
            <a:ext cx="76482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OWASP Anti-Ransomware Guide</a:t>
            </a:r>
            <a:endParaRPr/>
          </a:p>
        </p:txBody>
      </p:sp>
      <p:sp>
        <p:nvSpPr>
          <p:cNvPr id="157" name="Google Shape;157;p28"/>
          <p:cNvSpPr txBox="1">
            <a:spLocks noGrp="1"/>
          </p:cNvSpPr>
          <p:nvPr>
            <p:ph type="body" idx="1"/>
          </p:nvPr>
        </p:nvSpPr>
        <p:spPr>
          <a:xfrm>
            <a:off x="457200" y="1428750"/>
            <a:ext cx="8053500" cy="3148800"/>
          </a:xfrm>
          <a:prstGeom prst="rect">
            <a:avLst/>
          </a:prstGeom>
        </p:spPr>
        <p:txBody>
          <a:bodyPr spcFirstLastPara="1" wrap="square" lIns="0" tIns="0" rIns="0" bIns="0" anchor="t" anchorCtr="0">
            <a:noAutofit/>
          </a:bodyPr>
          <a:lstStyle/>
          <a:p>
            <a:pPr marL="457200" lvl="0" indent="-355600" algn="l" rtl="0">
              <a:spcBef>
                <a:spcPts val="600"/>
              </a:spcBef>
              <a:spcAft>
                <a:spcPts val="0"/>
              </a:spcAft>
              <a:buSzPts val="2000"/>
              <a:buChar char="-"/>
            </a:pPr>
            <a:r>
              <a:rPr lang="en" sz="2000"/>
              <a:t>OWASP recommends perimeter protections:</a:t>
            </a:r>
            <a:endParaRPr sz="2000"/>
          </a:p>
          <a:p>
            <a:pPr marL="914400" lvl="1" indent="-355600" algn="l" rtl="0">
              <a:spcBef>
                <a:spcPts val="0"/>
              </a:spcBef>
              <a:spcAft>
                <a:spcPts val="0"/>
              </a:spcAft>
              <a:buSzPts val="2000"/>
              <a:buChar char="-"/>
            </a:pPr>
            <a:r>
              <a:rPr lang="en" sz="2000"/>
              <a:t>Firewalls</a:t>
            </a:r>
            <a:endParaRPr sz="2000"/>
          </a:p>
          <a:p>
            <a:pPr marL="914400" lvl="1" indent="-355600" algn="l" rtl="0">
              <a:spcBef>
                <a:spcPts val="0"/>
              </a:spcBef>
              <a:spcAft>
                <a:spcPts val="0"/>
              </a:spcAft>
              <a:buSzPts val="2000"/>
              <a:buChar char="-"/>
            </a:pPr>
            <a:r>
              <a:rPr lang="en" sz="2000"/>
              <a:t>Proxy Server/Web Filter</a:t>
            </a:r>
            <a:endParaRPr sz="2000"/>
          </a:p>
          <a:p>
            <a:pPr marL="0" lvl="0" indent="0" algn="l" rtl="0">
              <a:spcBef>
                <a:spcPts val="600"/>
              </a:spcBef>
              <a:spcAft>
                <a:spcPts val="0"/>
              </a:spcAft>
              <a:buNone/>
            </a:pPr>
            <a:endParaRPr sz="2000"/>
          </a:p>
          <a:p>
            <a:pPr marL="457200" lvl="0" indent="-355600" algn="l" rtl="0">
              <a:spcBef>
                <a:spcPts val="600"/>
              </a:spcBef>
              <a:spcAft>
                <a:spcPts val="0"/>
              </a:spcAft>
              <a:buSzPts val="2000"/>
              <a:buChar char="-"/>
            </a:pPr>
            <a:r>
              <a:rPr lang="en" sz="2000"/>
              <a:t>Network Defences</a:t>
            </a:r>
            <a:endParaRPr sz="2000"/>
          </a:p>
          <a:p>
            <a:pPr marL="914400" lvl="1" indent="-355600" algn="l" rtl="0">
              <a:spcBef>
                <a:spcPts val="0"/>
              </a:spcBef>
              <a:spcAft>
                <a:spcPts val="0"/>
              </a:spcAft>
              <a:buSzPts val="2000"/>
              <a:buChar char="-"/>
            </a:pPr>
            <a:r>
              <a:rPr lang="en" sz="2000"/>
              <a:t>DNS Sinkhole</a:t>
            </a:r>
            <a:endParaRPr sz="2000"/>
          </a:p>
          <a:p>
            <a:pPr marL="914400" lvl="1" indent="-355600" algn="l" rtl="0">
              <a:spcBef>
                <a:spcPts val="0"/>
              </a:spcBef>
              <a:spcAft>
                <a:spcPts val="0"/>
              </a:spcAft>
              <a:buSzPts val="2000"/>
              <a:buChar char="-"/>
            </a:pPr>
            <a:r>
              <a:rPr lang="en" sz="2000"/>
              <a:t>Network Segmentation</a:t>
            </a:r>
            <a:endParaRPr sz="2000"/>
          </a:p>
          <a:p>
            <a:pPr marL="0" lvl="0" indent="0" algn="l" rtl="0">
              <a:spcBef>
                <a:spcPts val="600"/>
              </a:spcBef>
              <a:spcAft>
                <a:spcPts val="0"/>
              </a:spcAft>
              <a:buNone/>
            </a:pPr>
            <a:endParaRPr sz="2000"/>
          </a:p>
          <a:p>
            <a:pPr marL="457200" lvl="0" indent="-355600" algn="l" rtl="0">
              <a:spcBef>
                <a:spcPts val="600"/>
              </a:spcBef>
              <a:spcAft>
                <a:spcPts val="0"/>
              </a:spcAft>
              <a:buSzPts val="2000"/>
              <a:buChar char="-"/>
            </a:pPr>
            <a:r>
              <a:rPr lang="en" sz="2000"/>
              <a:t>Endpoint Protections</a:t>
            </a:r>
            <a:endParaRPr sz="2000"/>
          </a:p>
          <a:p>
            <a:pPr marL="914400" lvl="1" indent="-355600" algn="l" rtl="0">
              <a:spcBef>
                <a:spcPts val="0"/>
              </a:spcBef>
              <a:spcAft>
                <a:spcPts val="0"/>
              </a:spcAft>
              <a:buSzPts val="2000"/>
              <a:buChar char="-"/>
            </a:pPr>
            <a:r>
              <a:rPr lang="en" sz="2000"/>
              <a:t>No Administrative Rights</a:t>
            </a: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a:p>
            <a:pPr marL="0" lvl="0" indent="0" algn="l" rtl="0">
              <a:spcBef>
                <a:spcPts val="600"/>
              </a:spcBef>
              <a:spcAft>
                <a:spcPts val="0"/>
              </a:spcAft>
              <a:buNone/>
            </a:pPr>
            <a:endParaRPr sz="2000"/>
          </a:p>
        </p:txBody>
      </p:sp>
      <p:pic>
        <p:nvPicPr>
          <p:cNvPr id="158" name="Google Shape;158;p28" descr="What is OWASP, and why it matters for AppSec"/>
          <p:cNvPicPr preferRelativeResize="0"/>
          <p:nvPr/>
        </p:nvPicPr>
        <p:blipFill>
          <a:blip r:embed="rId3">
            <a:alphaModFix/>
          </a:blip>
          <a:stretch>
            <a:fillRect/>
          </a:stretch>
        </p:blipFill>
        <p:spPr>
          <a:xfrm>
            <a:off x="4933000" y="3652100"/>
            <a:ext cx="4210999" cy="1491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Ransomware Removal</a:t>
            </a:r>
            <a:endParaRPr/>
          </a:p>
        </p:txBody>
      </p:sp>
      <p:sp>
        <p:nvSpPr>
          <p:cNvPr id="164" name="Google Shape;164;p29"/>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There is an implementation error in the encryption</a:t>
            </a:r>
            <a:endParaRPr/>
          </a:p>
          <a:p>
            <a:pPr marL="457200" lvl="0" indent="-381000" algn="l" rtl="0">
              <a:spcBef>
                <a:spcPts val="0"/>
              </a:spcBef>
              <a:spcAft>
                <a:spcPts val="0"/>
              </a:spcAft>
              <a:buSzPts val="2400"/>
              <a:buChar char="-"/>
            </a:pPr>
            <a:r>
              <a:rPr lang="en"/>
              <a:t>The key to the ransomware is made available (Law Enforcement releases the keys or the malware authors release)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Data Recovery after Ransomware</a:t>
            </a:r>
            <a:endParaRPr/>
          </a:p>
        </p:txBody>
      </p:sp>
      <p:sp>
        <p:nvSpPr>
          <p:cNvPr id="170" name="Google Shape;170;p30"/>
          <p:cNvSpPr txBox="1">
            <a:spLocks noGrp="1"/>
          </p:cNvSpPr>
          <p:nvPr>
            <p:ph type="body" idx="1"/>
          </p:nvPr>
        </p:nvSpPr>
        <p:spPr>
          <a:xfrm>
            <a:off x="457200" y="1428750"/>
            <a:ext cx="72987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In cases, where only part of the data is encrypted, then there is possible data recovery</a:t>
            </a:r>
            <a:endParaRPr/>
          </a:p>
          <a:p>
            <a:pPr marL="457200" lvl="0" indent="-381000" algn="l" rtl="0">
              <a:spcBef>
                <a:spcPts val="0"/>
              </a:spcBef>
              <a:spcAft>
                <a:spcPts val="0"/>
              </a:spcAft>
              <a:buSzPts val="2400"/>
              <a:buChar char="-"/>
            </a:pPr>
            <a:r>
              <a:rPr lang="en"/>
              <a:t>To do so</a:t>
            </a:r>
            <a:endParaRPr/>
          </a:p>
          <a:p>
            <a:pPr marL="914400" lvl="1" indent="-381000" algn="l" rtl="0">
              <a:spcBef>
                <a:spcPts val="0"/>
              </a:spcBef>
              <a:spcAft>
                <a:spcPts val="0"/>
              </a:spcAft>
              <a:buSzPts val="2400"/>
              <a:buChar char="-"/>
            </a:pPr>
            <a:r>
              <a:rPr lang="en"/>
              <a:t>Find the end of the file and carve the ransom ware’s addition</a:t>
            </a:r>
            <a:endParaRPr/>
          </a:p>
          <a:p>
            <a:pPr marL="914400" lvl="1" indent="-381000" algn="l" rtl="0">
              <a:spcBef>
                <a:spcPts val="0"/>
              </a:spcBef>
              <a:spcAft>
                <a:spcPts val="0"/>
              </a:spcAft>
              <a:buSzPts val="2400"/>
              <a:buChar char="-"/>
            </a:pPr>
            <a:r>
              <a:rPr lang="en"/>
              <a:t>Determine the size of the damaged header</a:t>
            </a:r>
            <a:endParaRPr/>
          </a:p>
          <a:p>
            <a:pPr marL="914400" lvl="1" indent="-381000" algn="l" rtl="0">
              <a:spcBef>
                <a:spcPts val="0"/>
              </a:spcBef>
              <a:spcAft>
                <a:spcPts val="0"/>
              </a:spcAft>
              <a:buSzPts val="2400"/>
              <a:buChar char="-"/>
            </a:pPr>
            <a:r>
              <a:rPr lang="en"/>
              <a:t>Establish the location and size of encrypted fragments in the file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3"/>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Recent Exploits</a:t>
            </a:r>
            <a:endParaRPr/>
          </a:p>
        </p:txBody>
      </p:sp>
      <p:sp>
        <p:nvSpPr>
          <p:cNvPr id="68" name="Google Shape;68;p13"/>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In October 2019, Three Ontario hospitals’ computer systems crippled by Ryuk</a:t>
            </a:r>
            <a:endParaRPr/>
          </a:p>
          <a:p>
            <a:pPr marL="0" lvl="0" indent="0" algn="l" rtl="0">
              <a:spcBef>
                <a:spcPts val="600"/>
              </a:spcBef>
              <a:spcAft>
                <a:spcPts val="0"/>
              </a:spcAft>
              <a:buNone/>
            </a:pPr>
            <a:endParaRPr/>
          </a:p>
          <a:p>
            <a:pPr marL="0" lvl="0" indent="0" algn="l" rtl="0">
              <a:spcBef>
                <a:spcPts val="600"/>
              </a:spcBef>
              <a:spcAft>
                <a:spcPts val="0"/>
              </a:spcAft>
              <a:buNone/>
            </a:pPr>
            <a:r>
              <a:rPr lang="en"/>
              <a:t>Resulting in:</a:t>
            </a:r>
            <a:endParaRPr/>
          </a:p>
          <a:p>
            <a:pPr marL="457200" lvl="0" indent="-381000" algn="l" rtl="0">
              <a:spcBef>
                <a:spcPts val="600"/>
              </a:spcBef>
              <a:spcAft>
                <a:spcPts val="0"/>
              </a:spcAft>
              <a:buSzPts val="2400"/>
              <a:buChar char="-"/>
            </a:pPr>
            <a:r>
              <a:rPr lang="en"/>
              <a:t>Email systems were taken offline</a:t>
            </a:r>
            <a:endParaRPr/>
          </a:p>
          <a:p>
            <a:pPr marL="457200" lvl="0" indent="-381000" algn="l" rtl="0">
              <a:spcBef>
                <a:spcPts val="0"/>
              </a:spcBef>
              <a:spcAft>
                <a:spcPts val="0"/>
              </a:spcAft>
              <a:buSzPts val="2400"/>
              <a:buChar char="-"/>
            </a:pPr>
            <a:r>
              <a:rPr lang="en"/>
              <a:t>Longer wait times for patients</a:t>
            </a:r>
            <a:endParaRPr/>
          </a:p>
          <a:p>
            <a:pPr marL="457200" lvl="0" indent="-381000" algn="l" rtl="0">
              <a:spcBef>
                <a:spcPts val="0"/>
              </a:spcBef>
              <a:spcAft>
                <a:spcPts val="0"/>
              </a:spcAft>
              <a:buSzPts val="2400"/>
              <a:buChar char="-"/>
            </a:pPr>
            <a:r>
              <a:rPr lang="en"/>
              <a:t>Trouble accessing patient’s records</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1"/>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Why Ransomware is so Effective</a:t>
            </a:r>
            <a:endParaRPr/>
          </a:p>
        </p:txBody>
      </p:sp>
      <p:sp>
        <p:nvSpPr>
          <p:cNvPr id="176" name="Google Shape;176;p31"/>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Authors of Ransomware instill fear and panic into their victims</a:t>
            </a:r>
            <a:endParaRPr/>
          </a:p>
          <a:p>
            <a:pPr marL="457200" lvl="0" indent="-381000" algn="l" rtl="0">
              <a:spcBef>
                <a:spcPts val="0"/>
              </a:spcBef>
              <a:spcAft>
                <a:spcPts val="0"/>
              </a:spcAft>
              <a:buSzPts val="2400"/>
              <a:buChar char="-"/>
            </a:pPr>
            <a:r>
              <a:rPr lang="en"/>
              <a:t>Ransomware is easily scalable</a:t>
            </a:r>
            <a:endParaRPr/>
          </a:p>
          <a:p>
            <a:pPr marL="457200" lvl="0" indent="-381000" algn="l" rtl="0">
              <a:spcBef>
                <a:spcPts val="0"/>
              </a:spcBef>
              <a:spcAft>
                <a:spcPts val="0"/>
              </a:spcAft>
              <a:buSzPts val="2400"/>
              <a:buChar char="-"/>
            </a:pPr>
            <a:r>
              <a:rPr lang="en"/>
              <a:t>Ransomware is less risky, easier and faster compared to other attacks</a:t>
            </a:r>
            <a:endParaRPr/>
          </a:p>
          <a:p>
            <a:pPr marL="457200" lvl="0" indent="-381000" algn="l" rtl="0">
              <a:spcBef>
                <a:spcPts val="0"/>
              </a:spcBef>
              <a:spcAft>
                <a:spcPts val="0"/>
              </a:spcAft>
              <a:buSzPts val="2400"/>
              <a:buChar char="-"/>
            </a:pPr>
            <a:r>
              <a:rPr lang="en"/>
              <a:t>Bitcoin has helped the expansion of ransomware attacks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32"/>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Future of Ransomware</a:t>
            </a:r>
            <a:endParaRPr/>
          </a:p>
        </p:txBody>
      </p:sp>
      <p:sp>
        <p:nvSpPr>
          <p:cNvPr id="182" name="Google Shape;182;p32"/>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64% predict ransomware will target IoT devices</a:t>
            </a:r>
            <a:endParaRPr/>
          </a:p>
          <a:p>
            <a:pPr marL="457200" lvl="0" indent="-381000" algn="l" rtl="0">
              <a:spcBef>
                <a:spcPts val="0"/>
              </a:spcBef>
              <a:spcAft>
                <a:spcPts val="0"/>
              </a:spcAft>
              <a:buSzPts val="2400"/>
              <a:buChar char="-"/>
            </a:pPr>
            <a:r>
              <a:rPr lang="en"/>
              <a:t>63% predict ransomware will target social media accounts</a:t>
            </a:r>
            <a:endParaRPr/>
          </a:p>
          <a:p>
            <a:pPr marL="457200" lvl="0" indent="-381000" algn="l" rtl="0">
              <a:spcBef>
                <a:spcPts val="0"/>
              </a:spcBef>
              <a:spcAft>
                <a:spcPts val="0"/>
              </a:spcAft>
              <a:buSzPts val="2400"/>
              <a:buChar char="-"/>
            </a:pPr>
            <a:r>
              <a:rPr lang="en"/>
              <a:t>62% predict ransomware will bankrupt whole companies</a:t>
            </a:r>
            <a:endParaRPr/>
          </a:p>
          <a:p>
            <a:pPr marL="0" lvl="0" indent="0" algn="l" rtl="0">
              <a:spcBef>
                <a:spcPts val="60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3"/>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Ransomware and IoT Devices</a:t>
            </a:r>
            <a:endParaRPr/>
          </a:p>
        </p:txBody>
      </p:sp>
      <p:sp>
        <p:nvSpPr>
          <p:cNvPr id="188" name="Google Shape;188;p33"/>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In 2016, 2 security researchers released a proof of concept for malware that locks a smart thermostat</a:t>
            </a:r>
            <a:endParaRPr/>
          </a:p>
          <a:p>
            <a:pPr marL="457200" lvl="0" indent="-381000" algn="l" rtl="0">
              <a:spcBef>
                <a:spcPts val="0"/>
              </a:spcBef>
              <a:spcAft>
                <a:spcPts val="0"/>
              </a:spcAft>
              <a:buSzPts val="2400"/>
              <a:buChar char="-"/>
            </a:pPr>
            <a:r>
              <a:rPr lang="en"/>
              <a:t>IoT devices are unsecure</a:t>
            </a:r>
            <a:endParaRPr/>
          </a:p>
        </p:txBody>
      </p:sp>
      <p:pic>
        <p:nvPicPr>
          <p:cNvPr id="189" name="Google Shape;189;p33"/>
          <p:cNvPicPr preferRelativeResize="0"/>
          <p:nvPr/>
        </p:nvPicPr>
        <p:blipFill>
          <a:blip r:embed="rId3">
            <a:alphaModFix/>
          </a:blip>
          <a:stretch>
            <a:fillRect/>
          </a:stretch>
        </p:blipFill>
        <p:spPr>
          <a:xfrm>
            <a:off x="5582850" y="2982800"/>
            <a:ext cx="3561150" cy="21607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4"/>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The Next Ransomware Target</a:t>
            </a:r>
            <a:endParaRPr/>
          </a:p>
        </p:txBody>
      </p:sp>
      <p:sp>
        <p:nvSpPr>
          <p:cNvPr id="195" name="Google Shape;195;p34"/>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Cars are increasingly computerized</a:t>
            </a:r>
            <a:endParaRPr/>
          </a:p>
          <a:p>
            <a:pPr marL="457200" lvl="0" indent="-381000" algn="l" rtl="0">
              <a:spcBef>
                <a:spcPts val="0"/>
              </a:spcBef>
              <a:spcAft>
                <a:spcPts val="0"/>
              </a:spcAft>
              <a:buSzPts val="2400"/>
              <a:buChar char="-"/>
            </a:pPr>
            <a:r>
              <a:rPr lang="en"/>
              <a:t>Fiat Chrysler recalled certain Jeep models after a vulnerability was discovered in the infotainment system</a:t>
            </a:r>
            <a:endParaRPr/>
          </a:p>
          <a:p>
            <a:pPr marL="914400" lvl="1" indent="-381000" algn="l" rtl="0">
              <a:spcBef>
                <a:spcPts val="0"/>
              </a:spcBef>
              <a:spcAft>
                <a:spcPts val="0"/>
              </a:spcAft>
              <a:buSzPts val="2400"/>
              <a:buChar char="-"/>
            </a:pPr>
            <a:r>
              <a:rPr lang="en"/>
              <a:t>Enabled researchers to take control of steering and acceleration</a:t>
            </a:r>
            <a:endParaRPr/>
          </a:p>
          <a:p>
            <a:pPr marL="457200" lvl="0" indent="-381000" algn="l" rtl="0">
              <a:spcBef>
                <a:spcPts val="0"/>
              </a:spcBef>
              <a:spcAft>
                <a:spcPts val="0"/>
              </a:spcAft>
              <a:buSzPts val="2400"/>
              <a:buChar char="-"/>
            </a:pPr>
            <a:r>
              <a:rPr lang="en"/>
              <a:t>The risk will be in the deployment of autonomous vehicles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Phishing</a:t>
            </a:r>
            <a:endParaRPr/>
          </a:p>
        </p:txBody>
      </p:sp>
      <p:sp>
        <p:nvSpPr>
          <p:cNvPr id="201" name="Google Shape;201;p35"/>
          <p:cNvSpPr txBox="1">
            <a:spLocks noGrp="1"/>
          </p:cNvSpPr>
          <p:nvPr>
            <p:ph type="body" idx="1"/>
          </p:nvPr>
        </p:nvSpPr>
        <p:spPr>
          <a:xfrm>
            <a:off x="457200" y="1428750"/>
            <a:ext cx="75726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b="1">
                <a:solidFill>
                  <a:srgbClr val="FFFFFF"/>
                </a:solidFill>
                <a:latin typeface="Titillium Web"/>
                <a:ea typeface="Titillium Web"/>
                <a:cs typeface="Titillium Web"/>
                <a:sym typeface="Titillium Web"/>
              </a:rPr>
              <a:t>-</a:t>
            </a:r>
            <a:r>
              <a:rPr lang="en">
                <a:solidFill>
                  <a:srgbClr val="FFFFFF"/>
                </a:solidFill>
                <a:latin typeface="Titillium Web"/>
                <a:ea typeface="Titillium Web"/>
                <a:cs typeface="Titillium Web"/>
                <a:sym typeface="Titillium Web"/>
              </a:rPr>
              <a:t>Phishing is the fraudulent attempt to obtain </a:t>
            </a:r>
            <a:r>
              <a:rPr lang="en">
                <a:solidFill>
                  <a:srgbClr val="FFFFFF"/>
                </a:solidFill>
                <a:uFill>
                  <a:noFill/>
                </a:uFill>
                <a:latin typeface="Titillium Web"/>
                <a:ea typeface="Titillium Web"/>
                <a:cs typeface="Titillium Web"/>
                <a:sym typeface="Titillium Web"/>
                <a:hlinkClick r:id="rId3"/>
              </a:rPr>
              <a:t>sensitive information</a:t>
            </a:r>
            <a:r>
              <a:rPr lang="en">
                <a:solidFill>
                  <a:srgbClr val="FFFFFF"/>
                </a:solidFill>
                <a:latin typeface="Titillium Web"/>
                <a:ea typeface="Titillium Web"/>
                <a:cs typeface="Titillium Web"/>
                <a:sym typeface="Titillium Web"/>
              </a:rPr>
              <a:t> such as usernames, passwords and </a:t>
            </a:r>
            <a:r>
              <a:rPr lang="en">
                <a:solidFill>
                  <a:srgbClr val="FFFFFF"/>
                </a:solidFill>
                <a:uFill>
                  <a:noFill/>
                </a:uFill>
                <a:latin typeface="Titillium Web"/>
                <a:ea typeface="Titillium Web"/>
                <a:cs typeface="Titillium Web"/>
                <a:sym typeface="Titillium Web"/>
                <a:hlinkClick r:id="rId4"/>
              </a:rPr>
              <a:t>credit card</a:t>
            </a:r>
            <a:r>
              <a:rPr lang="en">
                <a:solidFill>
                  <a:srgbClr val="FFFFFF"/>
                </a:solidFill>
                <a:latin typeface="Titillium Web"/>
                <a:ea typeface="Titillium Web"/>
                <a:cs typeface="Titillium Web"/>
                <a:sym typeface="Titillium Web"/>
              </a:rPr>
              <a:t> details by disguising oneself as a trustworthy entity in an </a:t>
            </a:r>
            <a:r>
              <a:rPr lang="en">
                <a:solidFill>
                  <a:srgbClr val="FFFFFF"/>
                </a:solidFill>
                <a:uFill>
                  <a:noFill/>
                </a:uFill>
                <a:latin typeface="Titillium Web"/>
                <a:ea typeface="Titillium Web"/>
                <a:cs typeface="Titillium Web"/>
                <a:sym typeface="Titillium Web"/>
                <a:hlinkClick r:id="rId5"/>
              </a:rPr>
              <a:t>electronic communication</a:t>
            </a:r>
            <a:r>
              <a:rPr lang="en">
                <a:solidFill>
                  <a:srgbClr val="FFFFFF"/>
                </a:solidFill>
                <a:latin typeface="Titillium Web"/>
                <a:ea typeface="Titillium Web"/>
                <a:cs typeface="Titillium Web"/>
                <a:sym typeface="Titillium Web"/>
              </a:rPr>
              <a:t>.</a:t>
            </a:r>
            <a:endParaRPr>
              <a:solidFill>
                <a:srgbClr val="FFFFFF"/>
              </a:solidFill>
              <a:latin typeface="Titillium Web"/>
              <a:ea typeface="Titillium Web"/>
              <a:cs typeface="Titillium Web"/>
              <a:sym typeface="Titillium Web"/>
            </a:endParaRPr>
          </a:p>
          <a:p>
            <a:pPr marL="0" lvl="0" indent="0" algn="l" rtl="0">
              <a:spcBef>
                <a:spcPts val="600"/>
              </a:spcBef>
              <a:spcAft>
                <a:spcPts val="0"/>
              </a:spcAft>
              <a:buNone/>
            </a:pPr>
            <a:r>
              <a:rPr lang="en">
                <a:solidFill>
                  <a:srgbClr val="FFFFFF"/>
                </a:solidFill>
                <a:latin typeface="Titillium Web"/>
                <a:ea typeface="Titillium Web"/>
                <a:cs typeface="Titillium Web"/>
                <a:sym typeface="Titillium Web"/>
              </a:rPr>
              <a:t>- Usually done through email spoofing, instant messaging , and fake websites</a:t>
            </a:r>
            <a:endParaRPr>
              <a:solidFill>
                <a:srgbClr val="FFFFFF"/>
              </a:solidFill>
              <a:latin typeface="Titillium Web"/>
              <a:ea typeface="Titillium Web"/>
              <a:cs typeface="Titillium Web"/>
              <a:sym typeface="Titillium Web"/>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6"/>
          <p:cNvSpPr txBox="1">
            <a:spLocks noGrp="1"/>
          </p:cNvSpPr>
          <p:nvPr>
            <p:ph type="title"/>
          </p:nvPr>
        </p:nvSpPr>
        <p:spPr>
          <a:xfrm>
            <a:off x="230275" y="520150"/>
            <a:ext cx="8520600" cy="6132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The Connection Between Ransomware and Phishing</a:t>
            </a:r>
            <a:endParaRPr/>
          </a:p>
        </p:txBody>
      </p:sp>
      <p:sp>
        <p:nvSpPr>
          <p:cNvPr id="207" name="Google Shape;207;p36"/>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In 2019, Almost all ransomware was sent via spam/phishing emails usually through Inline Phishing Links</a:t>
            </a:r>
            <a:endParaRPr/>
          </a:p>
          <a:p>
            <a:pPr marL="914400" lvl="1" indent="-381000" algn="l" rtl="0">
              <a:spcBef>
                <a:spcPts val="0"/>
              </a:spcBef>
              <a:spcAft>
                <a:spcPts val="0"/>
              </a:spcAft>
              <a:buSzPts val="2400"/>
              <a:buChar char="-"/>
            </a:pPr>
            <a:r>
              <a:rPr lang="en"/>
              <a:t>Email Attachments</a:t>
            </a:r>
            <a:endParaRPr/>
          </a:p>
          <a:p>
            <a:pPr marL="914400" lvl="1" indent="-381000" algn="l" rtl="0">
              <a:spcBef>
                <a:spcPts val="0"/>
              </a:spcBef>
              <a:spcAft>
                <a:spcPts val="0"/>
              </a:spcAft>
              <a:buSzPts val="2400"/>
              <a:buChar char="-"/>
            </a:pPr>
            <a:r>
              <a:rPr lang="en"/>
              <a:t>Fake Attachments</a:t>
            </a:r>
            <a:endParaRPr/>
          </a:p>
          <a:p>
            <a:pPr marL="914400" lvl="1" indent="-381000" algn="l" rtl="0">
              <a:spcBef>
                <a:spcPts val="0"/>
              </a:spcBef>
              <a:spcAft>
                <a:spcPts val="0"/>
              </a:spcAft>
              <a:buSzPts val="2400"/>
              <a:buChar char="-"/>
            </a:pPr>
            <a:r>
              <a:rPr lang="en"/>
              <a:t>Multiphase links</a:t>
            </a:r>
            <a:endParaRPr/>
          </a:p>
          <a:p>
            <a:pPr marL="0" lvl="0" indent="0" algn="l" rtl="0">
              <a:spcBef>
                <a:spcPts val="600"/>
              </a:spcBef>
              <a:spcAft>
                <a:spcPts val="0"/>
              </a:spcAft>
              <a:buNone/>
            </a:pPr>
            <a:r>
              <a:rPr lang="en"/>
              <a:t>- </a:t>
            </a:r>
            <a:r>
              <a:rPr lang="en">
                <a:latin typeface="Titillium Web"/>
                <a:ea typeface="Titillium Web"/>
                <a:cs typeface="Titillium Web"/>
                <a:sym typeface="Titillium Web"/>
              </a:rPr>
              <a:t>93% of phishing emails are now ransomware</a:t>
            </a:r>
            <a:endParaRPr/>
          </a:p>
          <a:p>
            <a:pPr marL="0" lvl="0" indent="0" algn="l" rtl="0">
              <a:spcBef>
                <a:spcPts val="60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7"/>
          <p:cNvSpPr txBox="1">
            <a:spLocks noGrp="1"/>
          </p:cNvSpPr>
          <p:nvPr>
            <p:ph type="title"/>
          </p:nvPr>
        </p:nvSpPr>
        <p:spPr>
          <a:xfrm>
            <a:off x="716000" y="402225"/>
            <a:ext cx="63792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Types of Phishing </a:t>
            </a:r>
            <a:endParaRPr/>
          </a:p>
        </p:txBody>
      </p:sp>
      <p:sp>
        <p:nvSpPr>
          <p:cNvPr id="213" name="Google Shape;213;p37"/>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lnSpc>
                <a:spcPct val="128289"/>
              </a:lnSpc>
              <a:spcBef>
                <a:spcPts val="600"/>
              </a:spcBef>
              <a:spcAft>
                <a:spcPts val="0"/>
              </a:spcAft>
              <a:buClr>
                <a:srgbClr val="FFFFFF"/>
              </a:buClr>
              <a:buSzPts val="2400"/>
              <a:buChar char="-"/>
            </a:pPr>
            <a:r>
              <a:rPr lang="en">
                <a:solidFill>
                  <a:srgbClr val="FFFFFF"/>
                </a:solidFill>
              </a:rPr>
              <a:t>Algorithm-Based Phishing(1990s)</a:t>
            </a:r>
            <a:endParaRPr>
              <a:solidFill>
                <a:srgbClr val="FFFFFF"/>
              </a:solidFill>
            </a:endParaRPr>
          </a:p>
          <a:p>
            <a:pPr marL="457200" lvl="0" indent="-381000" algn="l" rtl="0">
              <a:lnSpc>
                <a:spcPct val="128289"/>
              </a:lnSpc>
              <a:spcBef>
                <a:spcPts val="0"/>
              </a:spcBef>
              <a:spcAft>
                <a:spcPts val="0"/>
              </a:spcAft>
              <a:buClr>
                <a:srgbClr val="FFFFFF"/>
              </a:buClr>
              <a:buSzPts val="2400"/>
              <a:buChar char="-"/>
            </a:pPr>
            <a:r>
              <a:rPr lang="en">
                <a:solidFill>
                  <a:srgbClr val="FFFFFF"/>
                </a:solidFill>
              </a:rPr>
              <a:t>Email Phishing (2000s)</a:t>
            </a:r>
            <a:endParaRPr>
              <a:solidFill>
                <a:srgbClr val="FFFFFF"/>
              </a:solidFill>
            </a:endParaRPr>
          </a:p>
          <a:p>
            <a:pPr marL="457200" lvl="0" indent="-381000" algn="l" rtl="0">
              <a:lnSpc>
                <a:spcPct val="128289"/>
              </a:lnSpc>
              <a:spcBef>
                <a:spcPts val="0"/>
              </a:spcBef>
              <a:spcAft>
                <a:spcPts val="0"/>
              </a:spcAft>
              <a:buClr>
                <a:srgbClr val="FFFFFF"/>
              </a:buClr>
              <a:buSzPts val="2400"/>
              <a:buChar char="-"/>
            </a:pPr>
            <a:r>
              <a:rPr lang="en">
                <a:solidFill>
                  <a:srgbClr val="FFFFFF"/>
                </a:solidFill>
              </a:rPr>
              <a:t>Domain Spoofing(2000s)</a:t>
            </a:r>
            <a:endParaRPr>
              <a:solidFill>
                <a:srgbClr val="FFFFFF"/>
              </a:solidFill>
            </a:endParaRPr>
          </a:p>
          <a:p>
            <a:pPr marL="457200" lvl="0" indent="-381000" algn="l" rtl="0">
              <a:lnSpc>
                <a:spcPct val="128289"/>
              </a:lnSpc>
              <a:spcBef>
                <a:spcPts val="0"/>
              </a:spcBef>
              <a:spcAft>
                <a:spcPts val="0"/>
              </a:spcAft>
              <a:buClr>
                <a:srgbClr val="FFFFFF"/>
              </a:buClr>
              <a:buSzPts val="2400"/>
              <a:buChar char="-"/>
            </a:pPr>
            <a:r>
              <a:rPr lang="en">
                <a:solidFill>
                  <a:srgbClr val="FFFFFF"/>
                </a:solidFill>
              </a:rPr>
              <a:t>Phishing via HTTPS (2018)</a:t>
            </a:r>
            <a:endParaRPr>
              <a:solidFill>
                <a:srgbClr val="FFFFFF"/>
              </a:solidFill>
            </a:endParaRPr>
          </a:p>
          <a:p>
            <a:pPr marL="342900" lvl="0" indent="0" algn="l" rtl="0">
              <a:spcBef>
                <a:spcPts val="60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8"/>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Phishing categories</a:t>
            </a:r>
            <a:endParaRPr/>
          </a:p>
        </p:txBody>
      </p:sp>
      <p:sp>
        <p:nvSpPr>
          <p:cNvPr id="219" name="Google Shape;219;p38"/>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Clr>
                <a:srgbClr val="FFFFFF"/>
              </a:buClr>
              <a:buSzPts val="2400"/>
              <a:buChar char="-"/>
            </a:pPr>
            <a:r>
              <a:rPr lang="en" b="1">
                <a:solidFill>
                  <a:srgbClr val="FFFFFF"/>
                </a:solidFill>
              </a:rPr>
              <a:t>Vishing (voice phishing)</a:t>
            </a:r>
            <a:endParaRPr b="1">
              <a:solidFill>
                <a:srgbClr val="FFFFFF"/>
              </a:solidFill>
            </a:endParaRPr>
          </a:p>
          <a:p>
            <a:pPr marL="457200" lvl="0" indent="-381000" algn="l" rtl="0">
              <a:spcBef>
                <a:spcPts val="0"/>
              </a:spcBef>
              <a:spcAft>
                <a:spcPts val="0"/>
              </a:spcAft>
              <a:buClr>
                <a:srgbClr val="FFFFFF"/>
              </a:buClr>
              <a:buSzPts val="2400"/>
              <a:buChar char="-"/>
            </a:pPr>
            <a:r>
              <a:rPr lang="en" b="1">
                <a:solidFill>
                  <a:srgbClr val="FFFFFF"/>
                </a:solidFill>
              </a:rPr>
              <a:t>Smishing (SMS phishing)</a:t>
            </a:r>
            <a:endParaRPr>
              <a:solidFill>
                <a:srgbClr val="FFFFFF"/>
              </a:solidFill>
            </a:endParaRPr>
          </a:p>
          <a:p>
            <a:pPr marL="457200" lvl="0" indent="-381000" algn="l" rtl="0">
              <a:spcBef>
                <a:spcPts val="0"/>
              </a:spcBef>
              <a:spcAft>
                <a:spcPts val="0"/>
              </a:spcAft>
              <a:buClr>
                <a:srgbClr val="FFFFFF"/>
              </a:buClr>
              <a:buSzPts val="2400"/>
              <a:buChar char="-"/>
            </a:pPr>
            <a:r>
              <a:rPr lang="en" b="1">
                <a:solidFill>
                  <a:srgbClr val="FFFFFF"/>
                </a:solidFill>
              </a:rPr>
              <a:t>Search Engine Phishing (Fake domain phishing)</a:t>
            </a:r>
            <a:endParaRPr b="1">
              <a:solidFill>
                <a:srgbClr val="FFFFFF"/>
              </a:solidFill>
            </a:endParaRPr>
          </a:p>
          <a:p>
            <a:pPr marL="457200" lvl="0" indent="-381000" algn="l" rtl="0">
              <a:spcBef>
                <a:spcPts val="0"/>
              </a:spcBef>
              <a:spcAft>
                <a:spcPts val="0"/>
              </a:spcAft>
              <a:buClr>
                <a:srgbClr val="FFFFFF"/>
              </a:buClr>
              <a:buSzPts val="2400"/>
              <a:buChar char="-"/>
            </a:pPr>
            <a:r>
              <a:rPr lang="en" b="1">
                <a:solidFill>
                  <a:srgbClr val="FFFFFF"/>
                </a:solidFill>
              </a:rPr>
              <a:t>Spear Phishing ( targeted phishing)</a:t>
            </a:r>
            <a:endParaRPr b="1">
              <a:solidFill>
                <a:srgbClr val="FFFFFF"/>
              </a:solidFill>
            </a:endParaRPr>
          </a:p>
          <a:p>
            <a:pPr marL="914400" lvl="1" indent="-342900" algn="l" rtl="0">
              <a:spcBef>
                <a:spcPts val="0"/>
              </a:spcBef>
              <a:spcAft>
                <a:spcPts val="0"/>
              </a:spcAft>
              <a:buClr>
                <a:srgbClr val="FFFFFF"/>
              </a:buClr>
              <a:buSzPts val="1800"/>
              <a:buChar char="-"/>
            </a:pPr>
            <a:r>
              <a:rPr lang="en" sz="1800" b="1">
                <a:solidFill>
                  <a:srgbClr val="FFFFFF"/>
                </a:solidFill>
              </a:rPr>
              <a:t>Whaling (high profile targets CEO’s COOs etc.)</a:t>
            </a:r>
            <a:endParaRPr sz="1800" b="1">
              <a:solidFill>
                <a:srgbClr val="FFFFFF"/>
              </a:solidFill>
            </a:endParaRPr>
          </a:p>
          <a:p>
            <a:pPr marL="0" lvl="0" indent="0" algn="l" rtl="0">
              <a:spcBef>
                <a:spcPts val="600"/>
              </a:spcBef>
              <a:spcAft>
                <a:spcPts val="0"/>
              </a:spcAft>
              <a:buNone/>
            </a:pPr>
            <a:endParaRPr sz="1900" b="1">
              <a:solidFill>
                <a:srgbClr val="294067"/>
              </a:solidFill>
              <a:highlight>
                <a:srgbClr val="FFFFFF"/>
              </a:highlight>
              <a:latin typeface="Roboto"/>
              <a:ea typeface="Roboto"/>
              <a:cs typeface="Roboto"/>
              <a:sym typeface="Roboto"/>
            </a:endParaRPr>
          </a:p>
          <a:p>
            <a:pPr marL="0" lvl="0" indent="0" algn="l" rtl="0">
              <a:spcBef>
                <a:spcPts val="6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9"/>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Phishing Tactics used in Ransomware</a:t>
            </a:r>
            <a:endParaRPr/>
          </a:p>
        </p:txBody>
      </p:sp>
      <p:sp>
        <p:nvSpPr>
          <p:cNvPr id="225" name="Google Shape;225;p39"/>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HTML Character Encoding</a:t>
            </a:r>
            <a:endParaRPr/>
          </a:p>
          <a:p>
            <a:pPr marL="0" lvl="0" indent="0" algn="l" rtl="0">
              <a:spcBef>
                <a:spcPts val="600"/>
              </a:spcBef>
              <a:spcAft>
                <a:spcPts val="0"/>
              </a:spcAft>
              <a:buNone/>
            </a:pPr>
            <a:r>
              <a:rPr lang="en"/>
              <a:t>Content Encryption</a:t>
            </a:r>
            <a:endParaRPr/>
          </a:p>
          <a:p>
            <a:pPr marL="0" lvl="0" indent="0" algn="l" rtl="0">
              <a:spcBef>
                <a:spcPts val="600"/>
              </a:spcBef>
              <a:spcAft>
                <a:spcPts val="0"/>
              </a:spcAft>
              <a:buNone/>
            </a:pPr>
            <a:r>
              <a:rPr lang="en"/>
              <a:t>Inspection Blocking</a:t>
            </a:r>
            <a:endParaRPr/>
          </a:p>
          <a:p>
            <a:pPr marL="0" lvl="0" indent="0" algn="l" rtl="0">
              <a:spcBef>
                <a:spcPts val="600"/>
              </a:spcBef>
              <a:spcAft>
                <a:spcPts val="0"/>
              </a:spcAft>
              <a:buNone/>
            </a:pPr>
            <a:r>
              <a:rPr lang="en"/>
              <a:t>Phishing URLs in Attachments </a:t>
            </a:r>
            <a:endParaRPr/>
          </a:p>
          <a:p>
            <a:pPr marL="0" lvl="0" indent="0" algn="l" rtl="0">
              <a:spcBef>
                <a:spcPts val="600"/>
              </a:spcBef>
              <a:spcAft>
                <a:spcPts val="0"/>
              </a:spcAft>
              <a:buNone/>
            </a:pPr>
            <a:r>
              <a:rPr lang="en"/>
              <a:t>Content Injection</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Phishing Kits</a:t>
            </a:r>
            <a:endParaRPr/>
          </a:p>
        </p:txBody>
      </p:sp>
      <p:sp>
        <p:nvSpPr>
          <p:cNvPr id="231" name="Google Shape;231;p40"/>
          <p:cNvSpPr txBox="1">
            <a:spLocks noGrp="1"/>
          </p:cNvSpPr>
          <p:nvPr>
            <p:ph type="body" idx="1"/>
          </p:nvPr>
        </p:nvSpPr>
        <p:spPr>
          <a:xfrm>
            <a:off x="457200" y="1428750"/>
            <a:ext cx="75282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These kits are usually along the lines of a fake login (Gmail, Facebook etc.)</a:t>
            </a:r>
            <a:endParaRPr/>
          </a:p>
          <a:p>
            <a:pPr marL="457200" lvl="0" indent="-381000" algn="l" rtl="0">
              <a:spcBef>
                <a:spcPts val="0"/>
              </a:spcBef>
              <a:spcAft>
                <a:spcPts val="0"/>
              </a:spcAft>
              <a:buSzPts val="2400"/>
              <a:buChar char="-"/>
            </a:pPr>
            <a:r>
              <a:rPr lang="en"/>
              <a:t>Huge abundance on the dark web with some reports stating over 5000 free accessible kits online</a:t>
            </a:r>
            <a:endParaRPr/>
          </a:p>
          <a:p>
            <a:pPr marL="342900" lvl="0" indent="0" algn="l" rtl="0">
              <a:spcBef>
                <a:spcPts val="60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Ransomware</a:t>
            </a:r>
            <a:endParaRPr/>
          </a:p>
        </p:txBody>
      </p:sp>
      <p:sp>
        <p:nvSpPr>
          <p:cNvPr id="74" name="Google Shape;74;p14"/>
          <p:cNvSpPr txBox="1">
            <a:spLocks noGrp="1"/>
          </p:cNvSpPr>
          <p:nvPr>
            <p:ph type="body" idx="1"/>
          </p:nvPr>
        </p:nvSpPr>
        <p:spPr>
          <a:xfrm>
            <a:off x="457200" y="1428750"/>
            <a:ext cx="79869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Ransomware is malicious software that blocks access to a user’s files and systems</a:t>
            </a:r>
            <a:endParaRPr/>
          </a:p>
          <a:p>
            <a:pPr marL="457200" lvl="0" indent="-381000" algn="l" rtl="0">
              <a:spcBef>
                <a:spcPts val="0"/>
              </a:spcBef>
              <a:spcAft>
                <a:spcPts val="0"/>
              </a:spcAft>
              <a:buSzPts val="2400"/>
              <a:buChar char="-"/>
            </a:pPr>
            <a:r>
              <a:rPr lang="en"/>
              <a:t>According to the US Department of Justice, Ransomware is a  “New model of cybercrime with a potential to cause impacts on a global scale”</a:t>
            </a:r>
            <a:endParaRPr/>
          </a:p>
          <a:p>
            <a:pPr marL="457200" lvl="0" indent="-381000" algn="l" rtl="0">
              <a:spcBef>
                <a:spcPts val="0"/>
              </a:spcBef>
              <a:spcAft>
                <a:spcPts val="0"/>
              </a:spcAft>
              <a:buSzPts val="2400"/>
              <a:buChar char="-"/>
            </a:pPr>
            <a:r>
              <a:rPr lang="en"/>
              <a:t>It encrypts the data with cryptographic algorithms</a:t>
            </a:r>
            <a:endParaRPr/>
          </a:p>
          <a:p>
            <a:pPr marL="914400" lvl="1" indent="-381000" algn="l" rtl="0">
              <a:spcBef>
                <a:spcPts val="0"/>
              </a:spcBef>
              <a:spcAft>
                <a:spcPts val="0"/>
              </a:spcAft>
              <a:buSzPts val="2400"/>
              <a:buChar char="-"/>
            </a:pPr>
            <a:r>
              <a:rPr lang="en"/>
              <a:t>The public key is generated on the victim’s computer while the perpetrator has the private key</a:t>
            </a:r>
            <a:endParaRPr/>
          </a:p>
          <a:p>
            <a:pPr marL="0" lvl="0" indent="0" algn="l" rtl="0">
              <a:spcBef>
                <a:spcPts val="600"/>
              </a:spcBef>
              <a:spcAft>
                <a:spcPts val="0"/>
              </a:spcAft>
              <a:buNone/>
            </a:pP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41"/>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Protecting Against Phishing</a:t>
            </a:r>
            <a:endParaRPr/>
          </a:p>
        </p:txBody>
      </p:sp>
      <p:sp>
        <p:nvSpPr>
          <p:cNvPr id="237" name="Google Shape;237;p41"/>
          <p:cNvSpPr txBox="1">
            <a:spLocks noGrp="1"/>
          </p:cNvSpPr>
          <p:nvPr>
            <p:ph type="body" idx="1"/>
          </p:nvPr>
        </p:nvSpPr>
        <p:spPr>
          <a:xfrm>
            <a:off x="457200" y="1428750"/>
            <a:ext cx="77724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Carefully checking a link or email before clicking, can significantly decrease the likelihood of a phishing attack</a:t>
            </a:r>
            <a:endParaRPr/>
          </a:p>
          <a:p>
            <a:pPr marL="457200" lvl="0" indent="-381000" algn="l" rtl="0">
              <a:spcBef>
                <a:spcPts val="0"/>
              </a:spcBef>
              <a:spcAft>
                <a:spcPts val="0"/>
              </a:spcAft>
              <a:buSzPts val="2400"/>
              <a:buChar char="-"/>
            </a:pPr>
            <a:r>
              <a:rPr lang="en"/>
              <a:t>If still unsure if a link or email is not authentic, it is advisable to go through known secure ways of accessing that information</a:t>
            </a:r>
            <a:endParaRPr/>
          </a:p>
          <a:p>
            <a:pPr marL="914400" lvl="1" indent="-381000" algn="l" rtl="0">
              <a:spcBef>
                <a:spcPts val="0"/>
              </a:spcBef>
              <a:spcAft>
                <a:spcPts val="0"/>
              </a:spcAft>
              <a:buSzPts val="2400"/>
              <a:buChar char="-"/>
            </a:pPr>
            <a:r>
              <a:rPr lang="en"/>
              <a:t>Go directly to the known website and continue from there</a:t>
            </a:r>
            <a:endParaRPr/>
          </a:p>
          <a:p>
            <a:pPr marL="914400" lvl="1" indent="-381000" algn="l" rtl="0">
              <a:spcBef>
                <a:spcPts val="0"/>
              </a:spcBef>
              <a:spcAft>
                <a:spcPts val="0"/>
              </a:spcAft>
              <a:buSzPts val="2400"/>
              <a:buChar char="-"/>
            </a:pPr>
            <a:r>
              <a:rPr lang="en"/>
              <a:t>Find the official phone number of a legitimate organization/website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2"/>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Why is Phishing so effective?</a:t>
            </a:r>
            <a:endParaRPr/>
          </a:p>
        </p:txBody>
      </p:sp>
      <p:sp>
        <p:nvSpPr>
          <p:cNvPr id="243" name="Google Shape;243;p42"/>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Huge amount of services are now online each primarily with its own website and affiliated emails</a:t>
            </a:r>
            <a:endParaRPr/>
          </a:p>
          <a:p>
            <a:pPr marL="457200" lvl="0" indent="-381000" algn="l" rtl="0">
              <a:spcBef>
                <a:spcPts val="0"/>
              </a:spcBef>
              <a:spcAft>
                <a:spcPts val="0"/>
              </a:spcAft>
              <a:buSzPts val="2400"/>
              <a:buChar char="-"/>
            </a:pPr>
            <a:r>
              <a:rPr lang="en"/>
              <a:t>Large amount of internet users are unaware of the associated risks </a:t>
            </a:r>
            <a:endParaRPr/>
          </a:p>
          <a:p>
            <a:pPr marL="457200" lvl="0" indent="-381000" algn="l" rtl="0">
              <a:spcBef>
                <a:spcPts val="0"/>
              </a:spcBef>
              <a:spcAft>
                <a:spcPts val="0"/>
              </a:spcAft>
              <a:buSzPts val="2400"/>
              <a:buChar char="-"/>
            </a:pPr>
            <a:r>
              <a:rPr lang="en"/>
              <a:t>Usually only one erroneous mistake can cause significant damage</a:t>
            </a:r>
            <a:endParaRPr/>
          </a:p>
          <a:p>
            <a:pPr marL="342900" lvl="0" indent="0" algn="l" rtl="0">
              <a:spcBef>
                <a:spcPts val="600"/>
              </a:spcBef>
              <a:spcAft>
                <a:spcPts val="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43"/>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Key Takeaways</a:t>
            </a:r>
            <a:endParaRPr/>
          </a:p>
        </p:txBody>
      </p:sp>
      <p:sp>
        <p:nvSpPr>
          <p:cNvPr id="249" name="Google Shape;249;p43"/>
          <p:cNvSpPr txBox="1">
            <a:spLocks noGrp="1"/>
          </p:cNvSpPr>
          <p:nvPr>
            <p:ph type="body" idx="1"/>
          </p:nvPr>
        </p:nvSpPr>
        <p:spPr>
          <a:xfrm>
            <a:off x="457200" y="1428750"/>
            <a:ext cx="6884400" cy="3148800"/>
          </a:xfrm>
          <a:prstGeom prst="rect">
            <a:avLst/>
          </a:prstGeom>
        </p:spPr>
        <p:txBody>
          <a:bodyPr spcFirstLastPara="1" wrap="square" lIns="0" tIns="0" rIns="0" bIns="0" anchor="t" anchorCtr="0">
            <a:noAutofit/>
          </a:bodyPr>
          <a:lstStyle/>
          <a:p>
            <a:pPr marL="342900" lvl="0" indent="-304800" algn="l" rtl="0">
              <a:spcBef>
                <a:spcPts val="600"/>
              </a:spcBef>
              <a:spcAft>
                <a:spcPts val="0"/>
              </a:spcAft>
              <a:buSzPts val="2400"/>
              <a:buChar char="-"/>
            </a:pPr>
            <a:r>
              <a:rPr lang="en"/>
              <a:t>Never pay the ransom </a:t>
            </a:r>
            <a:endParaRPr/>
          </a:p>
          <a:p>
            <a:pPr marL="457200" lvl="0" indent="-381000" algn="l" rtl="0">
              <a:spcBef>
                <a:spcPts val="0"/>
              </a:spcBef>
              <a:spcAft>
                <a:spcPts val="0"/>
              </a:spcAft>
              <a:buSzPts val="2400"/>
              <a:buChar char="-"/>
            </a:pPr>
            <a:r>
              <a:rPr lang="en"/>
              <a:t>Ransomware and Phishing are extremely effective in our society</a:t>
            </a:r>
            <a:endParaRPr/>
          </a:p>
          <a:p>
            <a:pPr marL="457200" lvl="0" indent="-381000" algn="l" rtl="0">
              <a:spcBef>
                <a:spcPts val="0"/>
              </a:spcBef>
              <a:spcAft>
                <a:spcPts val="0"/>
              </a:spcAft>
              <a:buSzPts val="2400"/>
              <a:buChar char="-"/>
            </a:pPr>
            <a:r>
              <a:rPr lang="en"/>
              <a:t>Small lapses in judgement can have significant impact ( financially or otherwise)</a:t>
            </a:r>
            <a:endParaRPr/>
          </a:p>
          <a:p>
            <a:pPr marL="457200" lvl="0" indent="-381000" algn="l" rtl="0">
              <a:spcBef>
                <a:spcPts val="0"/>
              </a:spcBef>
              <a:spcAft>
                <a:spcPts val="0"/>
              </a:spcAft>
              <a:buSzPts val="2400"/>
              <a:buChar char="-"/>
            </a:pPr>
            <a:r>
              <a:rPr lang="en"/>
              <a:t>Ransomware and Phishing are constantly evolving </a:t>
            </a:r>
            <a:endParaRPr/>
          </a:p>
          <a:p>
            <a:pPr marL="457200" lvl="0" indent="-381000" algn="l" rtl="0">
              <a:spcBef>
                <a:spcPts val="0"/>
              </a:spcBef>
              <a:spcAft>
                <a:spcPts val="0"/>
              </a:spcAft>
              <a:buSzPts val="2400"/>
              <a:buChar char="-"/>
            </a:pPr>
            <a:r>
              <a:rPr lang="en"/>
              <a:t>Contact authorities and notify IT or relevant personnel to possibly update systems</a:t>
            </a:r>
            <a:endParaRPr/>
          </a:p>
          <a:p>
            <a:pPr marL="457200" lvl="0" indent="-381000" algn="l" rtl="0">
              <a:spcBef>
                <a:spcPts val="0"/>
              </a:spcBef>
              <a:spcAft>
                <a:spcPts val="0"/>
              </a:spcAft>
              <a:buSzPts val="2400"/>
              <a:buChar char="-"/>
            </a:pPr>
            <a:r>
              <a:rPr lang="en"/>
              <a:t>Back-up your data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4"/>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55" name="Google Shape;255;p44"/>
          <p:cNvSpPr txBox="1">
            <a:spLocks noGrp="1"/>
          </p:cNvSpPr>
          <p:nvPr>
            <p:ph type="body" idx="1"/>
          </p:nvPr>
        </p:nvSpPr>
        <p:spPr>
          <a:xfrm>
            <a:off x="457200" y="1428750"/>
            <a:ext cx="69213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https://www.us-cert.gov/ncas/tips/ST19-001</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https://digitalguardian.com/blog/history-ransomware-attacks-biggest-and-worst-ransomware-attacks-all-time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https://www.malwarebytes.com/ransomware/</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https://medium.com/@cloudyforensics/ransomware-incident-response-and-forensics-bbe74fb4cd98</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7"/>
              </a:rPr>
              <a:t>https://www.influencive.com/how-ransomware-impacts-businesses/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8"/>
              </a:rPr>
              <a:t>https://www.nomoreransom.org/en/ransomware-qa.html</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9"/>
              </a:rPr>
              <a:t>https://www.statista.com/topics/4136/ransomware/</a:t>
            </a:r>
            <a:endParaRPr>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61" name="Google Shape;261;p45"/>
          <p:cNvSpPr txBox="1">
            <a:spLocks noGrp="1"/>
          </p:cNvSpPr>
          <p:nvPr>
            <p:ph type="body" idx="1"/>
          </p:nvPr>
        </p:nvSpPr>
        <p:spPr>
          <a:xfrm>
            <a:off x="457200" y="1428750"/>
            <a:ext cx="82386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https://www.statista.com/statistics/695988/leading-ransomware-infected-countries/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https://www.statista.com/statistics/700965/leading-cause-of-ransomware-infection/</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https://docs.google.com/presentation/d/1lJHa_6HN9UeQ-Uzxib9NFbA0rd-WcU5YgV_ttRtaWU0/edit#slide=id.g7c38796109_1_95</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https://www.microsoft.com/security/blog/2016/05/18/the-5ws-and-1h-of-ransomware/?source=mmpc</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7"/>
              </a:rPr>
              <a:t>https://www.comparitech.com/antivirus/ransomware-statistics/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hlinkClick r:id="rId8"/>
              </a:rPr>
              <a:t>https://www.gdatasoftware.com/blog/2019/06/31666-ransomware-identification-for-the-judicious-analyst</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9"/>
              </a:rPr>
              <a:t>https://resources.infosecinstitute.com/file-carving/#gref</a:t>
            </a:r>
            <a:endParaRPr>
              <a:solidFill>
                <a:srgbClr val="FFFFFF"/>
              </a:solidFill>
            </a:endParaRPr>
          </a:p>
          <a:p>
            <a:pPr marL="0" lvl="0" indent="0" algn="l" rtl="0">
              <a:spcBef>
                <a:spcPts val="600"/>
              </a:spcBef>
              <a:spcAft>
                <a:spcPts val="0"/>
              </a:spcAft>
              <a:buClr>
                <a:schemeClr val="dk1"/>
              </a:buClr>
              <a:buSzPts val="1100"/>
              <a:buFont typeface="Arial"/>
              <a:buNone/>
            </a:pP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46"/>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67" name="Google Shape;267;p46"/>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https://www.f-secure.com/documents/996508/1030743/cyber-security-report-2017</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https://blog.radware.com/security/2018/10/origin-of-ransomware/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https://phoenixnap.com/blog/ransomware-statistics-facts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hlinkClick r:id="rId6"/>
              </a:rPr>
              <a:t>https://www.digitalforensics.com/blog/data-recovery-after-ransomware-that-encrypts-files/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https://www.digitalforensics.com/blog/data-recovery-after-ransomware-that-encrypts-files/</a:t>
            </a:r>
            <a:r>
              <a:rPr lang="en">
                <a:solidFill>
                  <a:srgbClr val="FFFFFF"/>
                </a:solidFill>
              </a:rPr>
              <a:t> </a:t>
            </a:r>
            <a:endParaRPr>
              <a:solidFill>
                <a:srgbClr val="FFFFFF"/>
              </a:solidFill>
            </a:endParaRPr>
          </a:p>
          <a:p>
            <a:pPr marL="0" lvl="0" indent="0" algn="l" rtl="0">
              <a:spcBef>
                <a:spcPts val="600"/>
              </a:spcBef>
              <a:spcAft>
                <a:spcPts val="0"/>
              </a:spcAft>
              <a:buClr>
                <a:schemeClr val="dk1"/>
              </a:buClr>
              <a:buSzPts val="1100"/>
              <a:buFont typeface="Arial"/>
              <a:buNone/>
            </a:pPr>
            <a:r>
              <a:rPr lang="en" sz="1100" u="sng">
                <a:solidFill>
                  <a:srgbClr val="FFFFFF"/>
                </a:solidFill>
                <a:latin typeface="Arial"/>
                <a:ea typeface="Arial"/>
                <a:cs typeface="Arial"/>
                <a:sym typeface="Arial"/>
                <a:hlinkClick r:id="rId7"/>
              </a:rPr>
              <a:t>https://www.cio.com/article/3284383/how-to-respond-to-a-ransomware-attack.html</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8"/>
              </a:rPr>
              <a:t>https://www.knowbe4.com/aids-trojan</a:t>
            </a:r>
            <a:endParaRPr>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47"/>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73" name="Google Shape;273;p47"/>
          <p:cNvSpPr txBox="1">
            <a:spLocks noGrp="1"/>
          </p:cNvSpPr>
          <p:nvPr>
            <p:ph type="body" idx="1"/>
          </p:nvPr>
        </p:nvSpPr>
        <p:spPr>
          <a:xfrm>
            <a:off x="457200" y="1428750"/>
            <a:ext cx="64329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https://security.berkeley.edu/faq/ransomware/why-ransomware-so-effective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https://d3security.com/blog/why-are-ransomware-attacks-so-successful/</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https://www.cyber.nj.gov/threat-profiles/ransomware#LIST-OF-KNOWN-RANSOMWARE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https://seclab.ccs.neu.edu/static/publications/dimva2015ransomware.pdf</a:t>
            </a:r>
            <a:endParaRPr>
              <a:solidFill>
                <a:srgbClr val="FFFFFF"/>
              </a:solidFill>
            </a:endParaRPr>
          </a:p>
          <a:p>
            <a:pPr marL="0" lvl="0" indent="0" algn="l" rtl="0">
              <a:spcBef>
                <a:spcPts val="600"/>
              </a:spcBef>
              <a:spcAft>
                <a:spcPts val="0"/>
              </a:spcAft>
              <a:buNone/>
            </a:pPr>
            <a:r>
              <a:rPr lang="en" sz="1100" u="sng">
                <a:solidFill>
                  <a:srgbClr val="FFFFFF"/>
                </a:solidFill>
                <a:hlinkClick r:id="rId7"/>
              </a:rPr>
              <a:t>https://www.govtech.com/analysis/The-Five-Phishing-Tactics-Used-in-Ransomware-Contributed.html</a:t>
            </a:r>
            <a:endParaRPr>
              <a:solidFill>
                <a:srgbClr val="FFFFFF"/>
              </a:solidFill>
            </a:endParaRPr>
          </a:p>
          <a:p>
            <a:pPr marL="0" lvl="0" indent="0" algn="l" rtl="0">
              <a:spcBef>
                <a:spcPts val="600"/>
              </a:spcBef>
              <a:spcAft>
                <a:spcPts val="0"/>
              </a:spcAft>
              <a:buNone/>
            </a:pPr>
            <a:r>
              <a:rPr lang="en" sz="1100" u="sng">
                <a:solidFill>
                  <a:srgbClr val="FFFFFF"/>
                </a:solidFill>
                <a:hlinkClick r:id="rId8"/>
              </a:rPr>
              <a:t>https://blog.syscloud.com/types-of-phishing/</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9"/>
              </a:rPr>
              <a:t>https://www.csoonline.com/article/3077434/93-of-phishing-emails-are-now-ransomware.html</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10"/>
              </a:rPr>
              <a:t>https://en.wikipedia.org/wiki/Phishing</a:t>
            </a:r>
            <a:endParaRPr>
              <a:solidFill>
                <a:srgbClr val="FFFFFF"/>
              </a:solidFill>
            </a:endParaRPr>
          </a:p>
          <a:p>
            <a:pPr marL="0" lvl="0" indent="0" algn="l" rtl="0">
              <a:spcBef>
                <a:spcPts val="600"/>
              </a:spcBef>
              <a:spcAft>
                <a:spcPts val="0"/>
              </a:spcAft>
              <a:buClr>
                <a:schemeClr val="dk1"/>
              </a:buClr>
              <a:buSzPts val="1100"/>
              <a:buFont typeface="Arial"/>
              <a:buNone/>
            </a:pPr>
            <a:r>
              <a:rPr lang="en" sz="1100" u="sng">
                <a:solidFill>
                  <a:srgbClr val="FFFFFF"/>
                </a:solidFill>
                <a:latin typeface="Arial"/>
                <a:ea typeface="Arial"/>
                <a:cs typeface="Arial"/>
                <a:sym typeface="Arial"/>
                <a:hlinkClick r:id="rId9"/>
              </a:rPr>
              <a:t>https://www.csoonline.com/article/3077434/93-of-phishing-emails-are-now-ransomware.html</a:t>
            </a:r>
            <a:endParaRPr>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48"/>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79" name="Google Shape;279;p48"/>
          <p:cNvSpPr txBox="1">
            <a:spLocks noGrp="1"/>
          </p:cNvSpPr>
          <p:nvPr>
            <p:ph type="body" idx="1"/>
          </p:nvPr>
        </p:nvSpPr>
        <p:spPr>
          <a:xfrm>
            <a:off x="457200" y="1428750"/>
            <a:ext cx="64674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chemeClr val="hlink"/>
                </a:solidFill>
                <a:latin typeface="Arial"/>
                <a:ea typeface="Arial"/>
                <a:cs typeface="Arial"/>
                <a:sym typeface="Arial"/>
                <a:hlinkClick r:id="rId3"/>
              </a:rPr>
              <a:t>h</a:t>
            </a:r>
            <a:r>
              <a:rPr lang="en" sz="1100" u="sng">
                <a:solidFill>
                  <a:srgbClr val="FFFFFF"/>
                </a:solidFill>
                <a:latin typeface="Arial"/>
                <a:ea typeface="Arial"/>
                <a:cs typeface="Arial"/>
                <a:sym typeface="Arial"/>
                <a:hlinkClick r:id="rId3"/>
              </a:rPr>
              <a:t>ttps://www.endgame.com/blog/technical-blog/your-package-has-been-successfully-encrypted-teslacrypt-41a-and-malware-attack</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https://www.vice.com/en_us/article/aekj9j/internet-of-things-ransomware-smart-thermostat</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https://enterprise.comodo.com/lock-screen-ransomware.php</a:t>
            </a:r>
            <a:r>
              <a:rPr lang="en" u="sng">
                <a:solidFill>
                  <a:srgbClr val="FFFFFF"/>
                </a:solidFill>
              </a:rPr>
              <a:t> </a:t>
            </a:r>
            <a:endParaRPr u="sng">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https://blogs.quickheal.com/breed-mbr-infecting-ransomware-analysis-quick-heal-security-labs/</a:t>
            </a:r>
            <a:r>
              <a:rPr lang="en" u="sng">
                <a:solidFill>
                  <a:srgbClr val="FFFFFF"/>
                </a:solidFill>
              </a:rPr>
              <a:t> </a:t>
            </a:r>
            <a:endParaRPr u="sng">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7"/>
              </a:rPr>
              <a:t>https://www.cnet.com/news/malwarebytes-state-of-ransomware-shutting-down-1-in-5-affected-small-businesses/</a:t>
            </a:r>
            <a:r>
              <a:rPr lang="en" u="sng">
                <a:solidFill>
                  <a:srgbClr val="FFFFFF"/>
                </a:solidFill>
              </a:rPr>
              <a:t> </a:t>
            </a:r>
            <a:endParaRPr u="sng">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8"/>
              </a:rPr>
              <a:t>https://www.comparitech.com/antivirus/ransomware-statistics/</a:t>
            </a:r>
            <a:endParaRPr u="sng">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9"/>
              </a:rPr>
              <a:t>https://www.knowbe4.com/locker-ransomware</a:t>
            </a:r>
            <a:endParaRPr u="sng">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9"/>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85" name="Google Shape;285;p49"/>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https://usa.kaspersky.com/resource-center/definitions/cryptolocker</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https://enterprise.comodo.com/different-types-of-ransomware.php</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https://enterprise.comodo.com/different-types-of-ransomware.php</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https://www.datto.com/blog/common-types-of-ransomware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https://www.bleepingcomputer.com/forums/t/575991/bitcryptor-ransomware-in-the-wild-from-the-same-creators-as-coinvault/</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7"/>
              </a:rPr>
              <a:t>https://resources.infosecinstitute.com/dns-sinkhole/#gref</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8"/>
              </a:rPr>
              <a:t>https://searchitchannel.techtarget.com/definition/managed-service-provider</a:t>
            </a:r>
            <a:endParaRPr>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50"/>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91" name="Google Shape;291;p50"/>
          <p:cNvSpPr txBox="1">
            <a:spLocks noGrp="1"/>
          </p:cNvSpPr>
          <p:nvPr>
            <p:ph type="body" idx="1"/>
          </p:nvPr>
        </p:nvSpPr>
        <p:spPr>
          <a:xfrm>
            <a:off x="457200" y="1428750"/>
            <a:ext cx="86868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https://www.nomoreransom.org/en/about-the-project.html</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https://www.iotsecurityfoundation.org/the-iot-ransomware-threat-is-more-serious-than-you-think/</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https://www.bleepingcomputer.com/news/security/hildacrypt-ransomware-developer-releases-decryption-keys/</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https://www.netfort.com/blog/methods-for-detecting-ransomware-activity/</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7"/>
              </a:rPr>
              <a:t>https://hackernoon.com/ransomware-is-a-dangerous-reality-edb9a597a42d</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8"/>
              </a:rPr>
              <a:t>https://www.information-management.com/opinion/cloud-based-apps-are-highly-vulnerable-to-ransomware-attacks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9"/>
              </a:rPr>
              <a:t>https://www.enisa.europa.eu/topics/csirts-in-europe/glossary/dns-sinkhole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10"/>
              </a:rPr>
              <a:t>https://resources.infosecinstitute.com/dns-sinkhole/#gref</a:t>
            </a:r>
            <a:endParaRPr>
              <a:solidFill>
                <a:srgbClr val="FFFFFF"/>
              </a:solidFill>
            </a:endParaRPr>
          </a:p>
          <a:p>
            <a:pPr marL="0" lvl="0" indent="0" algn="l" rtl="0">
              <a:spcBef>
                <a:spcPts val="600"/>
              </a:spcBef>
              <a:spcAft>
                <a:spcPts val="0"/>
              </a:spcAft>
              <a:buNone/>
            </a:pPr>
            <a:endParaRPr>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Types of Ransomware</a:t>
            </a:r>
            <a:endParaRPr/>
          </a:p>
        </p:txBody>
      </p:sp>
      <p:sp>
        <p:nvSpPr>
          <p:cNvPr id="80" name="Google Shape;80;p15"/>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Encryption Ransomware</a:t>
            </a:r>
            <a:endParaRPr/>
          </a:p>
          <a:p>
            <a:pPr marL="457200" lvl="0" indent="-381000" algn="l" rtl="0">
              <a:spcBef>
                <a:spcPts val="0"/>
              </a:spcBef>
              <a:spcAft>
                <a:spcPts val="0"/>
              </a:spcAft>
              <a:buSzPts val="2400"/>
              <a:buChar char="-"/>
            </a:pPr>
            <a:r>
              <a:rPr lang="en"/>
              <a:t>Lock Screen Ransomware</a:t>
            </a:r>
            <a:endParaRPr/>
          </a:p>
          <a:p>
            <a:pPr marL="457200" lvl="0" indent="-381000" algn="l" rtl="0">
              <a:spcBef>
                <a:spcPts val="0"/>
              </a:spcBef>
              <a:spcAft>
                <a:spcPts val="0"/>
              </a:spcAft>
              <a:buSzPts val="2400"/>
              <a:buChar char="-"/>
            </a:pPr>
            <a:r>
              <a:rPr lang="en"/>
              <a:t>Ransomware Encrypting Web Servers</a:t>
            </a:r>
            <a:endParaRPr/>
          </a:p>
          <a:p>
            <a:pPr marL="457200" lvl="0" indent="-381000" algn="l" rtl="0">
              <a:spcBef>
                <a:spcPts val="0"/>
              </a:spcBef>
              <a:spcAft>
                <a:spcPts val="0"/>
              </a:spcAft>
              <a:buSzPts val="2400"/>
              <a:buChar char="-"/>
            </a:pPr>
            <a:r>
              <a:rPr lang="en"/>
              <a:t>Mobile Device Ransomware</a:t>
            </a:r>
            <a:endParaRPr/>
          </a:p>
          <a:p>
            <a:pPr marL="457200" lvl="0" indent="-381000" algn="l" rtl="0">
              <a:spcBef>
                <a:spcPts val="0"/>
              </a:spcBef>
              <a:spcAft>
                <a:spcPts val="0"/>
              </a:spcAft>
              <a:buSzPts val="2400"/>
              <a:buChar char="-"/>
            </a:pPr>
            <a:r>
              <a:rPr lang="en"/>
              <a:t>Master Boot Record (MBR) Ransomware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51"/>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Resources</a:t>
            </a:r>
            <a:endParaRPr/>
          </a:p>
        </p:txBody>
      </p:sp>
      <p:sp>
        <p:nvSpPr>
          <p:cNvPr id="297" name="Google Shape;297;p51"/>
          <p:cNvSpPr txBox="1">
            <a:spLocks noGrp="1"/>
          </p:cNvSpPr>
          <p:nvPr>
            <p:ph type="body" idx="1"/>
          </p:nvPr>
        </p:nvSpPr>
        <p:spPr>
          <a:xfrm>
            <a:off x="457200" y="1428748"/>
            <a:ext cx="60255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100" u="sng">
                <a:solidFill>
                  <a:srgbClr val="FFFFFF"/>
                </a:solidFill>
                <a:latin typeface="Arial"/>
                <a:ea typeface="Arial"/>
                <a:cs typeface="Arial"/>
                <a:sym typeface="Arial"/>
                <a:hlinkClick r:id="rId3"/>
              </a:rPr>
              <a:t>https://www.consumerreports.org/hacking/your-car-could-be-the-next-ransomware-target/</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4"/>
              </a:rPr>
              <a:t>https://www.fbi.gov/file-repository/ransomware-prevention-and-response-for-cisos.pdf/view</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5"/>
              </a:rPr>
              <a:t>https://morphuslabs.com/mamba-the-new-full-disk-encryption-ransomware-family-member-7b2fd3d0b89c</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6"/>
              </a:rPr>
              <a:t>https://blog.knowbe4.com/evolution-of-mobile-ransomware</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7"/>
              </a:rPr>
              <a:t>https://securityintelligence.com/news/lilocked-ransomware-infects-thousands-of-linux-servers-to-encrypt-files/</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8"/>
              </a:rPr>
              <a:t>https://www.trendmicro.com/vinfo/us/security/news/cybercrime-and-digital-threats/ransom-notes-know-what-ransomware-hit-you</a:t>
            </a:r>
            <a:r>
              <a:rPr lang="en">
                <a:solidFill>
                  <a:srgbClr val="FFFFFF"/>
                </a:solidFill>
              </a:rPr>
              <a:t> </a:t>
            </a:r>
            <a:endParaRPr>
              <a:solidFill>
                <a:srgbClr val="FFFFFF"/>
              </a:solidFill>
            </a:endParaRPr>
          </a:p>
          <a:p>
            <a:pPr marL="0" lvl="0" indent="0" algn="l" rtl="0">
              <a:spcBef>
                <a:spcPts val="600"/>
              </a:spcBef>
              <a:spcAft>
                <a:spcPts val="0"/>
              </a:spcAft>
              <a:buNone/>
            </a:pPr>
            <a:r>
              <a:rPr lang="en" sz="1100" u="sng">
                <a:solidFill>
                  <a:srgbClr val="FFFFFF"/>
                </a:solidFill>
                <a:latin typeface="Arial"/>
                <a:ea typeface="Arial"/>
                <a:cs typeface="Arial"/>
                <a:sym typeface="Arial"/>
                <a:hlinkClick r:id="rId9"/>
              </a:rPr>
              <a:t>https://www.cyber.nj.gov/threat-profiles/ransomware-variants/ryuk</a:t>
            </a:r>
            <a:endParaRPr>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Master Boot Record</a:t>
            </a:r>
            <a:endParaRPr/>
          </a:p>
        </p:txBody>
      </p:sp>
      <p:sp>
        <p:nvSpPr>
          <p:cNvPr id="86" name="Google Shape;86;p16"/>
          <p:cNvSpPr txBox="1">
            <a:spLocks noGrp="1"/>
          </p:cNvSpPr>
          <p:nvPr>
            <p:ph type="body" idx="1"/>
          </p:nvPr>
        </p:nvSpPr>
        <p:spPr>
          <a:xfrm>
            <a:off x="457200" y="1428750"/>
            <a:ext cx="39372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Used for start-up processes</a:t>
            </a:r>
            <a:endParaRPr/>
          </a:p>
          <a:p>
            <a:pPr marL="0" lvl="0" indent="0" algn="l" rtl="0">
              <a:spcBef>
                <a:spcPts val="600"/>
              </a:spcBef>
              <a:spcAft>
                <a:spcPts val="0"/>
              </a:spcAft>
              <a:buNone/>
            </a:pPr>
            <a:endParaRPr/>
          </a:p>
          <a:p>
            <a:pPr marL="0" lvl="0" indent="0" algn="l" rtl="0">
              <a:spcBef>
                <a:spcPts val="600"/>
              </a:spcBef>
              <a:spcAft>
                <a:spcPts val="0"/>
              </a:spcAft>
              <a:buNone/>
            </a:pPr>
            <a:r>
              <a:rPr lang="en" u="sng"/>
              <a:t>MBR Ransomware</a:t>
            </a:r>
            <a:endParaRPr u="sng"/>
          </a:p>
          <a:p>
            <a:pPr marL="0" lvl="0" indent="0" algn="l" rtl="0">
              <a:spcBef>
                <a:spcPts val="600"/>
              </a:spcBef>
              <a:spcAft>
                <a:spcPts val="0"/>
              </a:spcAft>
              <a:buNone/>
            </a:pPr>
            <a:r>
              <a:rPr lang="en"/>
              <a:t>Prevents the OS from loading</a:t>
            </a:r>
            <a:endParaRPr/>
          </a:p>
        </p:txBody>
      </p:sp>
      <p:pic>
        <p:nvPicPr>
          <p:cNvPr id="87" name="Google Shape;87;p16"/>
          <p:cNvPicPr preferRelativeResize="0"/>
          <p:nvPr/>
        </p:nvPicPr>
        <p:blipFill>
          <a:blip r:embed="rId3">
            <a:alphaModFix/>
          </a:blip>
          <a:stretch>
            <a:fillRect/>
          </a:stretch>
        </p:blipFill>
        <p:spPr>
          <a:xfrm>
            <a:off x="4572002" y="1428750"/>
            <a:ext cx="4146075" cy="261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7"/>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Ransomware Statistics</a:t>
            </a:r>
            <a:endParaRPr/>
          </a:p>
        </p:txBody>
      </p:sp>
      <p:sp>
        <p:nvSpPr>
          <p:cNvPr id="93" name="Google Shape;93;p17"/>
          <p:cNvSpPr txBox="1">
            <a:spLocks noGrp="1"/>
          </p:cNvSpPr>
          <p:nvPr>
            <p:ph type="body" idx="1"/>
          </p:nvPr>
        </p:nvSpPr>
        <p:spPr>
          <a:xfrm>
            <a:off x="457200" y="1428750"/>
            <a:ext cx="75357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In 2018, there were 204 million ransomware attacks</a:t>
            </a:r>
            <a:endParaRPr/>
          </a:p>
          <a:p>
            <a:pPr marL="457200" lvl="0" indent="-381000" algn="l" rtl="0">
              <a:spcBef>
                <a:spcPts val="0"/>
              </a:spcBef>
              <a:spcAft>
                <a:spcPts val="0"/>
              </a:spcAft>
              <a:buSzPts val="2400"/>
              <a:buChar char="-"/>
            </a:pPr>
            <a:r>
              <a:rPr lang="en"/>
              <a:t>97% of U.S companies refused to pay the ransom</a:t>
            </a:r>
            <a:endParaRPr/>
          </a:p>
          <a:p>
            <a:pPr marL="457200" lvl="0" indent="-381000" algn="l" rtl="0">
              <a:spcBef>
                <a:spcPts val="0"/>
              </a:spcBef>
              <a:spcAft>
                <a:spcPts val="0"/>
              </a:spcAft>
              <a:buSzPts val="2400"/>
              <a:buChar char="-"/>
            </a:pPr>
            <a:r>
              <a:rPr lang="en"/>
              <a:t>50% of surveyed cyber security professionals believe their organization is not prepared for a ransomware attack</a:t>
            </a:r>
            <a:endParaRPr/>
          </a:p>
          <a:p>
            <a:pPr marL="457200" lvl="0" indent="-381000" algn="l" rtl="0">
              <a:spcBef>
                <a:spcPts val="0"/>
              </a:spcBef>
              <a:spcAft>
                <a:spcPts val="0"/>
              </a:spcAft>
              <a:buSzPts val="2400"/>
              <a:buChar char="-"/>
            </a:pPr>
            <a:r>
              <a:rPr lang="en"/>
              <a:t>96% of U.S. organizations are not very confident in their ability to stop ransomware</a:t>
            </a:r>
            <a:endParaRPr/>
          </a:p>
          <a:p>
            <a:pPr marL="342900" lvl="0" indent="0" algn="l" rtl="0">
              <a:spcBef>
                <a:spcPts val="600"/>
              </a:spcBef>
              <a:spcAft>
                <a:spcPts val="0"/>
              </a:spcAft>
              <a:buNone/>
            </a:pPr>
            <a:endParaRPr/>
          </a:p>
          <a:p>
            <a:pPr marL="0" lvl="0" indent="0" algn="l" rtl="0">
              <a:spcBef>
                <a:spcPts val="60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Impact of Ransomware</a:t>
            </a:r>
            <a:endParaRPr/>
          </a:p>
        </p:txBody>
      </p:sp>
      <p:sp>
        <p:nvSpPr>
          <p:cNvPr id="99" name="Google Shape;99;p18"/>
          <p:cNvSpPr txBox="1">
            <a:spLocks noGrp="1"/>
          </p:cNvSpPr>
          <p:nvPr>
            <p:ph type="body" idx="1"/>
          </p:nvPr>
        </p:nvSpPr>
        <p:spPr>
          <a:xfrm>
            <a:off x="457200" y="1428750"/>
            <a:ext cx="7135800" cy="31488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On Businesses</a:t>
            </a:r>
            <a:endParaRPr/>
          </a:p>
          <a:p>
            <a:pPr marL="914400" lvl="1" indent="-381000" algn="l" rtl="0">
              <a:spcBef>
                <a:spcPts val="0"/>
              </a:spcBef>
              <a:spcAft>
                <a:spcPts val="0"/>
              </a:spcAft>
              <a:buSzPts val="2400"/>
              <a:buChar char="-"/>
            </a:pPr>
            <a:r>
              <a:rPr lang="en"/>
              <a:t>Reputation Damage</a:t>
            </a:r>
            <a:endParaRPr/>
          </a:p>
          <a:p>
            <a:pPr marL="914400" lvl="1" indent="-381000" algn="l" rtl="0">
              <a:spcBef>
                <a:spcPts val="0"/>
              </a:spcBef>
              <a:spcAft>
                <a:spcPts val="0"/>
              </a:spcAft>
              <a:buSzPts val="2400"/>
              <a:buChar char="-"/>
            </a:pPr>
            <a:r>
              <a:rPr lang="en"/>
              <a:t>Productivity Loss and Business Disruption</a:t>
            </a:r>
            <a:endParaRPr/>
          </a:p>
          <a:p>
            <a:pPr marL="0" lvl="0" indent="0" algn="l" rtl="0">
              <a:spcBef>
                <a:spcPts val="600"/>
              </a:spcBef>
              <a:spcAft>
                <a:spcPts val="0"/>
              </a:spcAft>
              <a:buNone/>
            </a:pPr>
            <a:endParaRPr/>
          </a:p>
          <a:p>
            <a:pPr marL="457200" lvl="0" indent="-381000" algn="l" rtl="0">
              <a:spcBef>
                <a:spcPts val="600"/>
              </a:spcBef>
              <a:spcAft>
                <a:spcPts val="0"/>
              </a:spcAft>
              <a:buSzPts val="2400"/>
              <a:buChar char="-"/>
            </a:pPr>
            <a:r>
              <a:rPr lang="en"/>
              <a:t>On Individuals</a:t>
            </a:r>
            <a:endParaRPr/>
          </a:p>
          <a:p>
            <a:pPr marL="914400" lvl="1" indent="-381000" algn="l" rtl="0">
              <a:spcBef>
                <a:spcPts val="0"/>
              </a:spcBef>
              <a:spcAft>
                <a:spcPts val="0"/>
              </a:spcAft>
              <a:buSzPts val="2400"/>
              <a:buChar char="-"/>
            </a:pPr>
            <a:r>
              <a:rPr lang="en"/>
              <a:t>Financial Loss</a:t>
            </a:r>
            <a:endParaRPr/>
          </a:p>
          <a:p>
            <a:pPr marL="914400" lvl="1" indent="-381000" algn="l" rtl="0">
              <a:spcBef>
                <a:spcPts val="0"/>
              </a:spcBef>
              <a:spcAft>
                <a:spcPts val="0"/>
              </a:spcAft>
              <a:buSzPts val="2400"/>
              <a:buChar char="-"/>
            </a:pPr>
            <a:r>
              <a:rPr lang="en"/>
              <a:t>Temporary or permanent loss of information</a:t>
            </a:r>
            <a:endParaRPr/>
          </a:p>
          <a:p>
            <a:pPr marL="742950" lvl="0" indent="0" algn="l" rtl="0">
              <a:spcBef>
                <a:spcPts val="60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9"/>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Who is targeted by Ransomware?</a:t>
            </a:r>
            <a:endParaRPr/>
          </a:p>
        </p:txBody>
      </p:sp>
      <p:sp>
        <p:nvSpPr>
          <p:cNvPr id="105" name="Google Shape;105;p19"/>
          <p:cNvSpPr txBox="1">
            <a:spLocks noGrp="1"/>
          </p:cNvSpPr>
          <p:nvPr>
            <p:ph type="body" idx="1"/>
          </p:nvPr>
        </p:nvSpPr>
        <p:spPr>
          <a:xfrm>
            <a:off x="457200" y="1428750"/>
            <a:ext cx="7821300" cy="3148800"/>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a:t>81% of ransomware is targeted at enterprises</a:t>
            </a:r>
            <a:endParaRPr/>
          </a:p>
          <a:p>
            <a:pPr marL="0" lvl="0" indent="0" algn="l" rtl="0">
              <a:spcBef>
                <a:spcPts val="600"/>
              </a:spcBef>
              <a:spcAft>
                <a:spcPts val="0"/>
              </a:spcAft>
              <a:buNone/>
            </a:pPr>
            <a:r>
              <a:rPr lang="en"/>
              <a:t>29% of ransomware detections occurred in the United States</a:t>
            </a:r>
            <a:endParaRPr/>
          </a:p>
          <a:p>
            <a:pPr marL="0" lvl="0" indent="0" algn="l" rtl="0">
              <a:spcBef>
                <a:spcPts val="600"/>
              </a:spcBef>
              <a:spcAft>
                <a:spcPts val="0"/>
              </a:spcAft>
              <a:buNone/>
            </a:pPr>
            <a:endParaRPr/>
          </a:p>
          <a:p>
            <a:pPr marL="457200" lvl="0" indent="-381000" algn="l" rtl="0">
              <a:spcBef>
                <a:spcPts val="600"/>
              </a:spcBef>
              <a:spcAft>
                <a:spcPts val="0"/>
              </a:spcAft>
              <a:buSzPts val="2400"/>
              <a:buChar char="-"/>
            </a:pPr>
            <a:r>
              <a:rPr lang="en"/>
              <a:t>Industries</a:t>
            </a:r>
            <a:endParaRPr/>
          </a:p>
          <a:p>
            <a:pPr marL="914400" lvl="1" indent="-381000" algn="l" rtl="0">
              <a:spcBef>
                <a:spcPts val="0"/>
              </a:spcBef>
              <a:spcAft>
                <a:spcPts val="0"/>
              </a:spcAft>
              <a:buSzPts val="2400"/>
              <a:buChar char="-"/>
            </a:pPr>
            <a:r>
              <a:rPr lang="en"/>
              <a:t>32% Construction and Manufacturing</a:t>
            </a:r>
            <a:endParaRPr/>
          </a:p>
          <a:p>
            <a:pPr marL="914400" lvl="1" indent="-381000" algn="l" rtl="0">
              <a:spcBef>
                <a:spcPts val="0"/>
              </a:spcBef>
              <a:spcAft>
                <a:spcPts val="0"/>
              </a:spcAft>
              <a:buSzPts val="2400"/>
              <a:buChar char="-"/>
            </a:pPr>
            <a:r>
              <a:rPr lang="en"/>
              <a:t>31% Professional Services</a:t>
            </a:r>
            <a:endParaRPr/>
          </a:p>
          <a:p>
            <a:pPr marL="914400" lvl="1" indent="-381000" algn="l" rtl="0">
              <a:spcBef>
                <a:spcPts val="0"/>
              </a:spcBef>
              <a:spcAft>
                <a:spcPts val="0"/>
              </a:spcAft>
              <a:buSzPts val="2400"/>
              <a:buChar char="-"/>
            </a:pPr>
            <a:r>
              <a:rPr lang="en"/>
              <a:t>23% Healthcare</a:t>
            </a:r>
            <a:endParaRPr/>
          </a:p>
          <a:p>
            <a:pPr marL="914400" lvl="1" indent="-381000" algn="l" rtl="0">
              <a:spcBef>
                <a:spcPts val="0"/>
              </a:spcBef>
              <a:spcAft>
                <a:spcPts val="0"/>
              </a:spcAft>
              <a:buSzPts val="2400"/>
              <a:buChar char="-"/>
            </a:pPr>
            <a:r>
              <a:rPr lang="en"/>
              <a:t>20% Finance/Insurance</a:t>
            </a:r>
            <a:endParaRPr/>
          </a:p>
          <a:p>
            <a:pPr marL="0" lvl="0" indent="0" algn="l" rtl="0">
              <a:spcBef>
                <a:spcPts val="60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0"/>
          <p:cNvSpPr txBox="1">
            <a:spLocks noGrp="1"/>
          </p:cNvSpPr>
          <p:nvPr>
            <p:ph type="title"/>
          </p:nvPr>
        </p:nvSpPr>
        <p:spPr>
          <a:xfrm>
            <a:off x="457200" y="434575"/>
            <a:ext cx="6025500" cy="8574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a:t>History of Ransomware</a:t>
            </a:r>
            <a:endParaRPr/>
          </a:p>
        </p:txBody>
      </p:sp>
      <p:sp>
        <p:nvSpPr>
          <p:cNvPr id="111" name="Google Shape;111;p20"/>
          <p:cNvSpPr txBox="1">
            <a:spLocks noGrp="1"/>
          </p:cNvSpPr>
          <p:nvPr>
            <p:ph type="body" idx="1"/>
          </p:nvPr>
        </p:nvSpPr>
        <p:spPr>
          <a:xfrm>
            <a:off x="311700" y="1189225"/>
            <a:ext cx="8520600" cy="3397200"/>
          </a:xfrm>
          <a:prstGeom prst="rect">
            <a:avLst/>
          </a:prstGeom>
        </p:spPr>
        <p:txBody>
          <a:bodyPr spcFirstLastPara="1" wrap="square" lIns="0" tIns="0" rIns="0" bIns="0" anchor="t" anchorCtr="0">
            <a:noAutofit/>
          </a:bodyPr>
          <a:lstStyle/>
          <a:p>
            <a:pPr marL="457200" lvl="0" indent="-381000" algn="l" rtl="0">
              <a:spcBef>
                <a:spcPts val="600"/>
              </a:spcBef>
              <a:spcAft>
                <a:spcPts val="0"/>
              </a:spcAft>
              <a:buSzPts val="2400"/>
              <a:buChar char="-"/>
            </a:pPr>
            <a:r>
              <a:rPr lang="en"/>
              <a:t>First ransomware, PC Cyborg or AIDs, created in 1980s </a:t>
            </a:r>
            <a:endParaRPr/>
          </a:p>
          <a:p>
            <a:pPr marL="914400" lvl="1" indent="-381000" algn="l" rtl="0">
              <a:spcBef>
                <a:spcPts val="0"/>
              </a:spcBef>
              <a:spcAft>
                <a:spcPts val="0"/>
              </a:spcAft>
              <a:buSzPts val="2400"/>
              <a:buChar char="-"/>
            </a:pPr>
            <a:r>
              <a:rPr lang="en"/>
              <a:t>A biologist, Joseph L. Popp,  released 20,000 compromised diskettes to attendees of an internal World Health Organization AIDS conference</a:t>
            </a:r>
            <a:endParaRPr/>
          </a:p>
          <a:p>
            <a:pPr marL="914400" lvl="1" indent="-381000" algn="l" rtl="0">
              <a:spcBef>
                <a:spcPts val="0"/>
              </a:spcBef>
              <a:spcAft>
                <a:spcPts val="0"/>
              </a:spcAft>
              <a:buSzPts val="2400"/>
              <a:buChar char="-"/>
            </a:pPr>
            <a:r>
              <a:rPr lang="en"/>
              <a:t>$189 ransom</a:t>
            </a:r>
            <a:endParaRPr/>
          </a:p>
          <a:p>
            <a:pPr marL="457200" lvl="0" indent="-381000" algn="l" rtl="0">
              <a:spcBef>
                <a:spcPts val="0"/>
              </a:spcBef>
              <a:spcAft>
                <a:spcPts val="0"/>
              </a:spcAft>
              <a:buSzPts val="2400"/>
              <a:buChar char="-"/>
            </a:pPr>
            <a:r>
              <a:rPr lang="en"/>
              <a:t>In 2006, started using asymmetric RSA encryption</a:t>
            </a:r>
            <a:endParaRPr/>
          </a:p>
          <a:p>
            <a:pPr marL="457200" lvl="0" indent="-381000" algn="l" rtl="0">
              <a:spcBef>
                <a:spcPts val="0"/>
              </a:spcBef>
              <a:spcAft>
                <a:spcPts val="0"/>
              </a:spcAft>
              <a:buSzPts val="2400"/>
              <a:buChar char="-"/>
            </a:pPr>
            <a:r>
              <a:rPr lang="en"/>
              <a:t>The first version of CryptoLocker was released in September 2013</a:t>
            </a:r>
            <a:endParaRPr/>
          </a:p>
          <a:p>
            <a:pPr marL="457200" lvl="0" indent="-381000" algn="l" rtl="0">
              <a:spcBef>
                <a:spcPts val="0"/>
              </a:spcBef>
              <a:spcAft>
                <a:spcPts val="0"/>
              </a:spcAft>
              <a:buSzPts val="2400"/>
              <a:buChar char="-"/>
            </a:pPr>
            <a:r>
              <a:rPr lang="en"/>
              <a:t>After 2012, ransomware started spreading worldwide</a:t>
            </a:r>
            <a:endParaRPr/>
          </a:p>
          <a:p>
            <a:pPr marL="457200" lvl="0" indent="-298450" algn="l" rtl="0">
              <a:spcBef>
                <a:spcPts val="0"/>
              </a:spcBef>
              <a:spcAft>
                <a:spcPts val="0"/>
              </a:spcAft>
              <a:buSzPts val="1100"/>
              <a:buChar char="-"/>
            </a:pPr>
            <a:endParaRPr sz="1100"/>
          </a:p>
          <a:p>
            <a:pPr marL="0" lvl="0" indent="0" algn="l" rtl="0">
              <a:spcBef>
                <a:spcPts val="600"/>
              </a:spcBef>
              <a:spcAft>
                <a:spcPts val="0"/>
              </a:spcAft>
              <a:buNone/>
            </a:pPr>
            <a:endParaRPr sz="1100"/>
          </a:p>
        </p:txBody>
      </p:sp>
    </p:spTree>
  </p:cSld>
  <p:clrMapOvr>
    <a:masterClrMapping/>
  </p:clrMapOvr>
</p:sld>
</file>

<file path=ppt/theme/theme1.xml><?xml version="1.0" encoding="utf-8"?>
<a:theme xmlns:a="http://schemas.openxmlformats.org/drawingml/2006/main" name="Ninacor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3138</Words>
  <Application>Microsoft Macintosh PowerPoint</Application>
  <PresentationFormat>On-screen Show (16:9)</PresentationFormat>
  <Paragraphs>363</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Titillium Web</vt:lpstr>
      <vt:lpstr>Arial</vt:lpstr>
      <vt:lpstr>Roboto</vt:lpstr>
      <vt:lpstr>Montserrat</vt:lpstr>
      <vt:lpstr>Titillium Web Light</vt:lpstr>
      <vt:lpstr>Georgia</vt:lpstr>
      <vt:lpstr>Calibri</vt:lpstr>
      <vt:lpstr>Ninacor template</vt:lpstr>
      <vt:lpstr>Ransomware &amp; Phishing</vt:lpstr>
      <vt:lpstr>Recent Exploits</vt:lpstr>
      <vt:lpstr>Ransomware</vt:lpstr>
      <vt:lpstr>Types of Ransomware</vt:lpstr>
      <vt:lpstr>Master Boot Record</vt:lpstr>
      <vt:lpstr>Ransomware Statistics</vt:lpstr>
      <vt:lpstr>Impact of Ransomware</vt:lpstr>
      <vt:lpstr>Who is targeted by Ransomware?</vt:lpstr>
      <vt:lpstr>History of Ransomware</vt:lpstr>
      <vt:lpstr>Evolution of Ransomware</vt:lpstr>
      <vt:lpstr>PowerPoint Presentation</vt:lpstr>
      <vt:lpstr>Detecting and Identifying Ransomware</vt:lpstr>
      <vt:lpstr>PowerPoint Presentation</vt:lpstr>
      <vt:lpstr>Responding to Ransomware</vt:lpstr>
      <vt:lpstr>A Typical Ransomware Attack  DEMO</vt:lpstr>
      <vt:lpstr>Protecting Against Ransomware</vt:lpstr>
      <vt:lpstr>OWASP Anti-Ransomware Guide</vt:lpstr>
      <vt:lpstr>Ransomware Removal</vt:lpstr>
      <vt:lpstr>Data Recovery after Ransomware</vt:lpstr>
      <vt:lpstr>Why Ransomware is so Effective</vt:lpstr>
      <vt:lpstr>Future of Ransomware</vt:lpstr>
      <vt:lpstr>Ransomware and IoT Devices</vt:lpstr>
      <vt:lpstr>The Next Ransomware Target</vt:lpstr>
      <vt:lpstr>Phishing</vt:lpstr>
      <vt:lpstr>The Connection Between Ransomware and Phishing</vt:lpstr>
      <vt:lpstr>Types of Phishing </vt:lpstr>
      <vt:lpstr>Phishing categories</vt:lpstr>
      <vt:lpstr>Phishing Tactics used in Ransomware</vt:lpstr>
      <vt:lpstr>Phishing Kits</vt:lpstr>
      <vt:lpstr>Protecting Against Phishing</vt:lpstr>
      <vt:lpstr>Why is Phishing so effective?</vt:lpstr>
      <vt:lpstr>Key Takeaways</vt:lpstr>
      <vt:lpstr>Resources</vt:lpstr>
      <vt:lpstr>Resources</vt:lpstr>
      <vt:lpstr>Resources</vt:lpstr>
      <vt:lpstr>Resources</vt:lpstr>
      <vt:lpstr>Resources</vt:lpstr>
      <vt:lpstr>Resources</vt:lpstr>
      <vt:lpstr>Resources</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Ransomware &amp; Phishing</dc:title>
  <cp:lastModifiedBy>Microsoft Office User</cp:lastModifiedBy>
  <cp:revision>1</cp:revision>
  <dcterms:modified xsi:type="dcterms:W3CDTF">2020-01-14T14:45:16Z</dcterms:modified>
</cp:coreProperties>
</file>