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37D614F-8297-4E48-95B2-8EB9E91AE66F}">
  <a:tblStyle styleId="{A37D614F-8297-4E48-95B2-8EB9E91AE6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Transmission_Control_Protocol" TargetMode="External"/><Relationship Id="rId3" Type="http://schemas.openxmlformats.org/officeDocument/2006/relationships/hyperlink" Target="https://en.wikipedia.org/wiki/Internet_Control_Message_Protocol" TargetMode="External"/><Relationship Id="rId4" Type="http://schemas.openxmlformats.org/officeDocument/2006/relationships/hyperlink" Target="https://en.wikipedia.org/wiki/Nmap#cite_note-vscan-9" TargetMode="External"/><Relationship Id="rId5" Type="http://schemas.openxmlformats.org/officeDocument/2006/relationships/hyperlink" Target="https://en.wikipedia.org/wiki/Nmap#cite_note-10" TargetMode="External"/><Relationship Id="rId6" Type="http://schemas.openxmlformats.org/officeDocument/2006/relationships/hyperlink" Target="https://en.wikipedia.org/wiki/Lua_(programming_language)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19fa2d9a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19fa2d9a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19fa2d9a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19fa2d9a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19fa2d9a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19fa2d9a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19fa2d9af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19fa2d9af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c885da23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c885da23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19fa2d9a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19fa2d9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19fa2d9a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19fa2d9a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9fa2d9a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9fa2d9a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19fa2d9a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19fa2d9a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9fa2d9a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9fa2d9a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a2fa7f2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a2fa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1c885da2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1c885da2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1c885da23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1c885da2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1c885da23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1c885da23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1b14615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1b14615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19fa2d9a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19fa2d9a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19fa2d9a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19fa2d9a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19fa2d9af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19fa2d9af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19fa2d9a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19fa2d9a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19fa2d9a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19fa2d9a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19fa2d9a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19fa2d9a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9fa2d9a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9fa2d9a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19fa2d9a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19fa2d9a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9fa2d9a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19fa2d9a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Host discovery – Identifying hosts on a network. For example, listing the hosts that respond to </a:t>
            </a:r>
            <a:r>
              <a:rPr lang="en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2"/>
              </a:rPr>
              <a:t>TCP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and/or </a:t>
            </a:r>
            <a:r>
              <a:rPr lang="en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ICMP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requests or have a particular port open.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Port Scanning – Enumerating the open ports on target hosts.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Version detection – Interrogating network services on remote devices to determine application name and version number.</a:t>
            </a:r>
            <a:r>
              <a:rPr baseline="30000" lang="en" sz="14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[9]</a:t>
            </a:r>
            <a:endParaRPr/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OS Detection – Determining the OS and hardware characteristics of network devices.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Scriptable interaction with the target – using Nmap Scripting Engine</a:t>
            </a:r>
            <a:r>
              <a:rPr baseline="30000" lang="en" sz="14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[10]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(NSE) and </a:t>
            </a:r>
            <a:r>
              <a:rPr lang="en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Lua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 programming language.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9fa2d9a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19fa2d9a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1a2fa7f2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1a2fa7f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19fa2d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19fa2d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19fa2d9af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19fa2d9a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19fa2d9a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19fa2d9a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nmap.org/movies/matrix/trinity-nmapscreen-hd-cropscale-418x250.jpg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nmap.org/movies/oceans8/screens/oceans8-samy-video-nmap-scene-1920x804.png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0C4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Networking + NMAP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The Network Mapper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2207852" cy="11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ACK Packet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40911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Acknowledgement packet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Used to indicate successful transmission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SYN/ACK sent during connection initialization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FIN/ACK sent during connection termination</a:t>
            </a:r>
            <a:endParaRPr sz="18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4832400" y="1152475"/>
            <a:ext cx="3999900" cy="12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Reset the connection</a:t>
            </a:r>
            <a:endParaRPr sz="1800"/>
          </a:p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 txBox="1"/>
          <p:nvPr>
            <p:ph type="title"/>
          </p:nvPr>
        </p:nvSpPr>
        <p:spPr>
          <a:xfrm>
            <a:off x="48324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</a:t>
            </a:r>
            <a:r>
              <a:rPr lang="en"/>
              <a:t> Packet</a:t>
            </a:r>
            <a:endParaRPr/>
          </a:p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4832400" y="2721100"/>
            <a:ext cx="3999900" cy="12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Marks last packet from sender</a:t>
            </a:r>
            <a:endParaRPr sz="1800"/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4832400" y="2013650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 Packet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Handshake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352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Way handshake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sends a SYN packet to the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sends a SYN/ACK packet to the client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sends ACK packet to server, allowing data transfer to begin</a:t>
            </a:r>
            <a:endParaRPr/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625" y="1017725"/>
            <a:ext cx="3645521" cy="3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Reliability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395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Synchronization</a:t>
            </a:r>
            <a:r>
              <a:rPr lang="en" sz="1800"/>
              <a:t> Number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Timer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packet is dropped → timer runs out; resend packet with </a:t>
            </a:r>
            <a:r>
              <a:rPr lang="en" sz="1800"/>
              <a:t>corresponding</a:t>
            </a:r>
            <a:r>
              <a:rPr lang="en" sz="1800"/>
              <a:t> sync number</a:t>
            </a:r>
            <a:endParaRPr sz="1800"/>
          </a:p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200" y="769875"/>
            <a:ext cx="4569899" cy="292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 Flood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394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Denial-of-service attack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Exploits TCP reliability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Succession</a:t>
            </a:r>
            <a:r>
              <a:rPr lang="en"/>
              <a:t> of SYN requests to target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Mitigation: Filtering requests, firewall rules, shorten wait timer for ACK</a:t>
            </a:r>
            <a:endParaRPr/>
          </a:p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100" y="1067500"/>
            <a:ext cx="4580100" cy="329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Datagram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resides in the transport layer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handshake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</a:t>
            </a:r>
            <a:r>
              <a:rPr lang="en"/>
              <a:t>retransmission</a:t>
            </a:r>
            <a:r>
              <a:rPr lang="en"/>
              <a:t> of lost packets (unreliable)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DNS (port 53)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DHCP (port 67)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NTP (port 123)</a:t>
            </a:r>
            <a:endParaRPr/>
          </a:p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Firewall</a:t>
            </a:r>
            <a:endParaRPr sz="3000"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395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security device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appliance or software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Monitors traffic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block ports, packet types, IP addresses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Respond to blocked packets or Ignore blocked packets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00" y="1170125"/>
            <a:ext cx="4576500" cy="3195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ICMP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Control Message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Error reporting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&amp; Code to describe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3 - Destination Unreachable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Codes - For type 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1 - Destination host unreachable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2 - Destination protocol unreachable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3 - Destination port unreachable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10 - Host a</a:t>
            </a:r>
            <a:r>
              <a:rPr lang="en"/>
              <a:t>dministratively</a:t>
            </a:r>
            <a:r>
              <a:rPr lang="en"/>
              <a:t> prohibited</a:t>
            </a:r>
            <a:endParaRPr/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0C45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ctrTitle"/>
          </p:nvPr>
        </p:nvSpPr>
        <p:spPr>
          <a:xfrm>
            <a:off x="311700" y="2110800"/>
            <a:ext cx="85206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NMAP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Discovery Scans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TCP </a:t>
            </a:r>
            <a:r>
              <a:rPr b="1" lang="en"/>
              <a:t>SYN -sS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TCP connect() -sT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TCP ACK -sA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UDP -sU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SYN scan -sS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scan option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establish connection, 2 steps instead of the 3 step handshake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quickly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Unobstructive and stealthy since it never establishes a full TCP connection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&amp; reliable differentiation between states </a:t>
            </a:r>
            <a:endParaRPr/>
          </a:p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394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NMAP?</a:t>
            </a:r>
            <a:endParaRPr sz="30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294700" cy="21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and Open Source network scanner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raw IP Packets for scans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in C, C++, Python, Lua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Released 12 December 1998: Nmap 2.0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Windows, Linux, macOS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600" y="3315475"/>
            <a:ext cx="4427000" cy="16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SYN scan (open)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send a SYN packet to port 22 on the server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sends a SYN/ACK indicating an open port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We send a RST packet to terminate the connection, otherwise server will re-send SYN/ACK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073450"/>
            <a:ext cx="68580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SYN scan (closed)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send SYN packet to port 113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Server sends RST to us, meaning the port is closed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073438"/>
            <a:ext cx="68580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SYN scan (filtered)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send SYN to port 139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we get an ICMP response packet, Nmap will mark it filtered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we don't get a response, Nmap resends SYN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After a few retries, Nmap stops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means that there’s probably a firewall dropping our packets before it reaches the server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267788"/>
            <a:ext cx="68580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connect() scan -sT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the OS-provided connect() system call to initiate a TCP connection to the target IP and 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when user does not have raw packet privileges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 efficient than SYN scan since the connection has to be completed vs. being left half open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likely to be logged</a:t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297213"/>
            <a:ext cx="68580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ACK scan -sA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out firewall rulesets, determine whether firewall is stateful and if ports are filtered</a:t>
            </a:r>
            <a:endParaRPr sz="14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has ACK flag 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7" name="Google Shape;227;p36"/>
          <p:cNvGraphicFramePr/>
          <p:nvPr/>
        </p:nvGraphicFramePr>
        <p:xfrm>
          <a:off x="952500" y="266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{A37D614F-8297-4E48-95B2-8EB9E91AE66F}</a:tableStyleId>
              </a:tblPr>
              <a:tblGrid>
                <a:gridCol w="5066525"/>
                <a:gridCol w="2172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Probe Response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Assigned State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TCP RST response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unfiltered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response received (even after retransmissions)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filtered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ICMP unreachable error (type 3, code 1, 2, 3, 9, 10, or 13)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filtered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8" name="Google Shape;2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</a:t>
            </a:r>
            <a:r>
              <a:rPr lang="en"/>
              <a:t> scan -sU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combined with TCP scans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Scans all ports; use -F to scan 100 most common UDP 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Empty probe packet to all but common UDP 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ports rarely respond to empty probes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5" name="Google Shape;235;p37"/>
          <p:cNvGraphicFramePr/>
          <p:nvPr/>
        </p:nvGraphicFramePr>
        <p:xfrm>
          <a:off x="952500" y="281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{A37D614F-8297-4E48-95B2-8EB9E91AE66F}</a:tableStyleId>
              </a:tblPr>
              <a:tblGrid>
                <a:gridCol w="5615325"/>
                <a:gridCol w="1623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Probe Response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Assigned State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Any UDP Response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Response (Even after Multiple </a:t>
                      </a:r>
                      <a:r>
                        <a:rPr lang="en"/>
                        <a:t>Attempts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open | filtered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ICMP Port unreachable error (Type 3; Code 3)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Other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ICMP Port unreachable errors (Type 3; Code 1, 2, 9, 10 or 13)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filtered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6" name="Google Shape;23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Discovery Scans</a:t>
            </a:r>
            <a:endParaRPr/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consuming, depending on the target IPs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different pinging techniques to discover hosts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-PS &lt;port list&gt;; TCP SYN ping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-PA &lt;port list&gt;; TCP ACK ping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Traceroute path to host --traceroute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sudo nmap --traceroute -Pn -sn google.com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-Pn to avoid host discovery; -sn to bypass initial port scan</a:t>
            </a:r>
            <a:endParaRPr/>
          </a:p>
        </p:txBody>
      </p:sp>
      <p:sp>
        <p:nvSpPr>
          <p:cNvPr id="243" name="Google Shape;24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features</a:t>
            </a:r>
            <a:endParaRPr/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OS Detection (-O)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Detection (-sV)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Verbose (-v)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Aggressive</a:t>
            </a:r>
            <a:r>
              <a:rPr lang="en"/>
              <a:t> scanning (-A)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Warning, can get you in trouble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Nmap Scripting Engine (NSE)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Useful for detecting application vulnerabilities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common scripts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your own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Lua programming language</a:t>
            </a:r>
            <a:endParaRPr/>
          </a:p>
        </p:txBody>
      </p:sp>
      <p:sp>
        <p:nvSpPr>
          <p:cNvPr id="250" name="Google Shape;25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0C4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ctrTitle"/>
          </p:nvPr>
        </p:nvSpPr>
        <p:spPr>
          <a:xfrm>
            <a:off x="311700" y="2110800"/>
            <a:ext cx="85206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Cultural References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idx="1" type="body"/>
          </p:nvPr>
        </p:nvSpPr>
        <p:spPr>
          <a:xfrm>
            <a:off x="311700" y="42447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Trinity using Nmap in The Matrix Reloaded, </a:t>
            </a:r>
            <a:r>
              <a:rPr lang="en" u="sng">
                <a:solidFill>
                  <a:schemeClr val="hlink"/>
                </a:solidFill>
                <a:hlinkClick r:id="rId3"/>
              </a:rPr>
              <a:t>source</a:t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802" y="205275"/>
            <a:ext cx="6658398" cy="403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Nmap GUI: Zenmap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887" y="1017725"/>
            <a:ext cx="6498225" cy="37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311700" y="4244725"/>
            <a:ext cx="74871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Nine Ball and crew use Nmap in </a:t>
            </a:r>
            <a:r>
              <a:rPr lang="en"/>
              <a:t>Ocean’s 8</a:t>
            </a:r>
            <a:r>
              <a:rPr lang="en"/>
              <a:t>, edited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source</a:t>
            </a:r>
            <a:endParaRPr/>
          </a:p>
        </p:txBody>
      </p:sp>
      <p:sp>
        <p:nvSpPr>
          <p:cNvPr id="268" name="Google Shape;26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375" y="217350"/>
            <a:ext cx="6627230" cy="39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&amp; Uses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Host Discovery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Port Scanning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Version Detection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OS Detection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Scriptable interaction with target</a:t>
            </a:r>
            <a:endParaRPr sz="1800"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Identifying open ports on</a:t>
            </a:r>
            <a:r>
              <a:rPr lang="en" sz="1800"/>
              <a:t> a</a:t>
            </a:r>
            <a:r>
              <a:rPr lang="en" sz="1800"/>
              <a:t> target host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Exploiting and Detecting network vulnerabilities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Network mapping, maintenance and asset management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A0C4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311700" y="2110800"/>
            <a:ext cx="85206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Networking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Network Ports</a:t>
            </a:r>
            <a:endParaRPr sz="30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endpoint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mall is an IP address, ports represent stores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Services use ports as communication endpoints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ports: </a:t>
            </a:r>
            <a:r>
              <a:rPr lang="en"/>
              <a:t>22 - SSH, </a:t>
            </a:r>
            <a:r>
              <a:rPr lang="en"/>
              <a:t>80 - HTTP, 443 - HTTPS</a:t>
            </a:r>
            <a:endParaRPr/>
          </a:p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Transmission Control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is a </a:t>
            </a:r>
            <a:r>
              <a:rPr b="1" lang="en"/>
              <a:t>connection-oriented</a:t>
            </a:r>
            <a:r>
              <a:rPr lang="en"/>
              <a:t> protocol residing in the transport layer of the network stack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Ensures reliability via retransmission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connection is established using the TCP handshake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TCP services: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HTTPS (port 443)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 (port 80)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SMTP (port 25)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SSH (port 22)</a:t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Packet</a:t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160750" cy="332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 Packet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1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Synchronize</a:t>
            </a:r>
            <a:r>
              <a:rPr lang="en" sz="1800"/>
              <a:t> Packet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TCP Packet with SYN Flag set used to initiate connection with server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Used to initialize the sequence numbers between the client and the server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Used to keep ensure data is being transmitted reliably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