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Raleway"/>
      <p:regular r:id="rId41"/>
      <p:bold r:id="rId42"/>
      <p:italic r:id="rId43"/>
      <p:boldItalic r:id="rId44"/>
    </p:embeddedFont>
    <p:embeddedFont>
      <p:font typeface="Roboto"/>
      <p:regular r:id="rId45"/>
      <p:bold r:id="rId46"/>
      <p:italic r:id="rId47"/>
      <p:boldItalic r:id="rId48"/>
    </p:embeddedFont>
    <p:embeddedFont>
      <p:font typeface="Source Sans Pr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Waleed Muhamma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aleway-bold.fntdata"/><Relationship Id="rId41" Type="http://schemas.openxmlformats.org/officeDocument/2006/relationships/font" Target="fonts/Raleway-regular.fntdata"/><Relationship Id="rId44" Type="http://schemas.openxmlformats.org/officeDocument/2006/relationships/font" Target="fonts/Raleway-boldItalic.fntdata"/><Relationship Id="rId43" Type="http://schemas.openxmlformats.org/officeDocument/2006/relationships/font" Target="fonts/Raleway-italic.fntdata"/><Relationship Id="rId46" Type="http://schemas.openxmlformats.org/officeDocument/2006/relationships/font" Target="fonts/Roboto-bold.fntdata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Roboto-boldItalic.fntdata"/><Relationship Id="rId47" Type="http://schemas.openxmlformats.org/officeDocument/2006/relationships/font" Target="fonts/Roboto-italic.fntdata"/><Relationship Id="rId49" Type="http://schemas.openxmlformats.org/officeDocument/2006/relationships/font" Target="fonts/SourceSansPr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SourceSansPro-italic.fntdata"/><Relationship Id="rId50" Type="http://schemas.openxmlformats.org/officeDocument/2006/relationships/font" Target="fonts/SourceSansPro-bold.fntdata"/><Relationship Id="rId52" Type="http://schemas.openxmlformats.org/officeDocument/2006/relationships/font" Target="fonts/SourceSansPr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20-03-16T22:51:05.513">
    <p:pos x="196" y="725"/>
    <p:text>waleed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6f9e470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6f9e47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155f017a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155f017a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155f017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155f017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155f017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155f017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1321c08d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1321c08d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1321c08dc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1321c08dc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14cfa264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14cfa264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13cc8c4d5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13cc8c4d5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137c443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137c443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179e933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179e933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174e6df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174e6df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How does it actually do the exploits (can you write your own)?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Autotests?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What can burp do to help?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purpose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18793b752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18793b75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18793b7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18793b7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How does it actually do the exploits (can you write your own)?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Autotests?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What can burp do to help?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purpose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1a15a76d0_2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1a15a76d0_2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13dd31c6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13dd31c6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18793b75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18793b75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18793b752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18793b752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174e6df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174e6df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Mention the scan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1a15a76d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1a15a76d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sql injection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scanning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tutorial - brute forcing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1a15a76d0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1a15a76d0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=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1a15a76d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1a15a76d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=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1a15a76d0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1a15a76d0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=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14be411c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14be411c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1a15a76d0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1a15a76d0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=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1321c08d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1321c08d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sql injection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scanning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tutorial - brute forcing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14cfa26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14cfa26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18774e4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18774e4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sql injection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scanning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tutorial - brute forcing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1a15a76d0_2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81a15a76d0_2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9e470d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9e470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1321c08d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1321c08d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1321c08dc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1321c08dc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apps are complex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Libraries are vulnerable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14cfa264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14cfa264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Web Application Security Project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1321c08d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1321c08d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1321c08d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1321c08d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hyperlink" Target="https://medium.com/@me.sanjeev3d/https-medium-com-me-sanjeev3d-nginx-webserver-215b636afcc5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hyperlink" Target="https://upload.wikimedia.org/wikipedia/commons/thumb/1/19/Forward_proxy_h2g2bob.svg/1200px-Forward_proxy_h2g2bob.svg.p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gif"/><Relationship Id="rId4" Type="http://schemas.openxmlformats.org/officeDocument/2006/relationships/image" Target="../media/image11.gif"/><Relationship Id="rId5" Type="http://schemas.openxmlformats.org/officeDocument/2006/relationships/image" Target="../media/image13.gif"/><Relationship Id="rId6" Type="http://schemas.openxmlformats.org/officeDocument/2006/relationships/image" Target="../media/image8.gif"/><Relationship Id="rId7" Type="http://schemas.openxmlformats.org/officeDocument/2006/relationships/image" Target="../media/image1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hyperlink" Target="https://www.cloneguard.com/images/OnDemand-Penetration-Testing/OnDemand-Penetration-Testing-Overview.pn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sli.do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portswigger.net/kb/issues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rive.google.com/open?id=1qZ-1FZKKKy31VqNHvBA1ZahS_4Ry7nGE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ortswigger.net/burp/documentation/desktop/tools/proxy" TargetMode="External"/><Relationship Id="rId4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portswigger.net/burp/documentation/desktop/tools/intruder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portswigger.net/burp/documentation/desktop/tools/comparer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hyperlink" Target="https://emojipedia.org/winking-face/" TargetMode="External"/><Relationship Id="rId10" Type="http://schemas.openxmlformats.org/officeDocument/2006/relationships/hyperlink" Target="https://www.youtube.com/watch?v=Gg88JUav18E" TargetMode="External"/><Relationship Id="rId13" Type="http://schemas.openxmlformats.org/officeDocument/2006/relationships/hyperlink" Target="https://emojipedia.org/winking-face/" TargetMode="External"/><Relationship Id="rId12" Type="http://schemas.openxmlformats.org/officeDocument/2006/relationships/hyperlink" Target="https://portswigger.net/burp/documentation/desktop/tool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statista.com/statistics/330695/number-of-smartphone-users-worldwide/" TargetMode="External"/><Relationship Id="rId4" Type="http://schemas.openxmlformats.org/officeDocument/2006/relationships/hyperlink" Target="https://www.csoonline.com/article/3444488/equifax-data-breach-faq-what-happened-who-was-affected-what-was-the-impact.html" TargetMode="External"/><Relationship Id="rId9" Type="http://schemas.openxmlformats.org/officeDocument/2006/relationships/hyperlink" Target="https://www.hackingarticles.in/brute-force-website-login-page-using-burpsuite/" TargetMode="External"/><Relationship Id="rId5" Type="http://schemas.openxmlformats.org/officeDocument/2006/relationships/hyperlink" Target="https://krebsonsecurity.com/tag/capital-one-breach/" TargetMode="External"/><Relationship Id="rId6" Type="http://schemas.openxmlformats.org/officeDocument/2006/relationships/hyperlink" Target="https://developer.mozilla.org/en-US/docs/Web/HTTP/Overview" TargetMode="External"/><Relationship Id="rId7" Type="http://schemas.openxmlformats.org/officeDocument/2006/relationships/hyperlink" Target="https://www.youtube.com/watch?v=YCCrVtvAu2I" TargetMode="External"/><Relationship Id="rId8" Type="http://schemas.openxmlformats.org/officeDocument/2006/relationships/hyperlink" Target="https://owasp.org/www-project-top-ten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604413"/>
            <a:ext cx="4824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Burp Suite</a:t>
            </a:r>
            <a:endParaRPr b="1" sz="60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631545"/>
            <a:ext cx="8520600" cy="4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A unified platform for testing the security of your web applications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600" y="379200"/>
            <a:ext cx="1079475" cy="10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359103"/>
            <a:ext cx="8520600" cy="14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Shabaz Badshah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2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Waleed Muhammad</a:t>
            </a:r>
            <a:endParaRPr sz="12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Tuesday March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17, 2020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CSC427 - Information Security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University of Toronto Mississauga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Web 101 - What is HTTP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 rotWithShape="1">
          <a:blip r:embed="rId3">
            <a:alphaModFix/>
          </a:blip>
          <a:srcRect b="21398" l="0" r="0" t="21030"/>
          <a:stretch/>
        </p:blipFill>
        <p:spPr>
          <a:xfrm>
            <a:off x="1374225" y="1632500"/>
            <a:ext cx="6395551" cy="160245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p22"/>
          <p:cNvSpPr txBox="1"/>
          <p:nvPr/>
        </p:nvSpPr>
        <p:spPr>
          <a:xfrm>
            <a:off x="1773950" y="3736000"/>
            <a:ext cx="5596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An HTTP transaction where the client requests a video called </a:t>
            </a:r>
            <a:r>
              <a:rPr i="1" lang="en" sz="1200">
                <a:latin typeface="Roboto"/>
                <a:ea typeface="Roboto"/>
                <a:cs typeface="Roboto"/>
                <a:sym typeface="Roboto"/>
              </a:rPr>
              <a:t>documentary.mp4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from the server. The server then responds to the client with the video.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https://medium.com/@me.sanjeev3d/https-medium-com-me-sanjeev3d-nginx-webserver-215b636afcc5</a:t>
            </a:r>
            <a:r>
              <a:rPr lang="en" sz="8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 rotWithShape="1">
          <a:blip r:embed="rId3">
            <a:alphaModFix/>
          </a:blip>
          <a:srcRect b="18301" l="5830" r="5830" t="18307"/>
          <a:stretch/>
        </p:blipFill>
        <p:spPr>
          <a:xfrm>
            <a:off x="1941363" y="2799130"/>
            <a:ext cx="6747948" cy="157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/>
          <p:nvPr>
            <p:ph idx="1" type="body"/>
          </p:nvPr>
        </p:nvSpPr>
        <p:spPr>
          <a:xfrm>
            <a:off x="311700" y="1152475"/>
            <a:ext cx="85206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How a server and client understand each other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Web 101 - HTTP Request and Response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3"/>
          <p:cNvSpPr/>
          <p:nvPr/>
        </p:nvSpPr>
        <p:spPr>
          <a:xfrm>
            <a:off x="1946268" y="1986550"/>
            <a:ext cx="1125300" cy="3183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Request Type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3"/>
          <p:cNvSpPr/>
          <p:nvPr/>
        </p:nvSpPr>
        <p:spPr>
          <a:xfrm>
            <a:off x="3218931" y="1986550"/>
            <a:ext cx="863100" cy="3183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Resource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23"/>
          <p:cNvSpPr/>
          <p:nvPr/>
        </p:nvSpPr>
        <p:spPr>
          <a:xfrm>
            <a:off x="4255750" y="1986550"/>
            <a:ext cx="1125300" cy="3183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HTTP Version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311700" y="3509617"/>
            <a:ext cx="1223100" cy="3183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HTTP Headers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3"/>
          <p:cNvSpPr/>
          <p:nvPr/>
        </p:nvSpPr>
        <p:spPr>
          <a:xfrm>
            <a:off x="2064987" y="2970608"/>
            <a:ext cx="247200" cy="1590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/>
          <p:nvPr/>
        </p:nvSpPr>
        <p:spPr>
          <a:xfrm>
            <a:off x="2347778" y="2970600"/>
            <a:ext cx="1184400" cy="1590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/>
          <p:nvPr/>
        </p:nvSpPr>
        <p:spPr>
          <a:xfrm>
            <a:off x="3567754" y="2970600"/>
            <a:ext cx="580500" cy="1590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23"/>
          <p:cNvCxnSpPr>
            <a:stCxn id="120" idx="2"/>
            <a:endCxn id="124" idx="0"/>
          </p:cNvCxnSpPr>
          <p:nvPr/>
        </p:nvCxnSpPr>
        <p:spPr>
          <a:xfrm rot="5400000">
            <a:off x="2015868" y="2477500"/>
            <a:ext cx="665700" cy="3204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3"/>
          <p:cNvCxnSpPr>
            <a:stCxn id="121" idx="2"/>
            <a:endCxn id="125" idx="0"/>
          </p:cNvCxnSpPr>
          <p:nvPr/>
        </p:nvCxnSpPr>
        <p:spPr>
          <a:xfrm rot="5400000">
            <a:off x="2962431" y="2282500"/>
            <a:ext cx="665700" cy="7104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p23"/>
          <p:cNvCxnSpPr>
            <a:stCxn id="122" idx="2"/>
            <a:endCxn id="126" idx="0"/>
          </p:cNvCxnSpPr>
          <p:nvPr/>
        </p:nvCxnSpPr>
        <p:spPr>
          <a:xfrm rot="5400000">
            <a:off x="4005400" y="2157550"/>
            <a:ext cx="665700" cy="9603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23"/>
          <p:cNvSpPr/>
          <p:nvPr/>
        </p:nvSpPr>
        <p:spPr>
          <a:xfrm>
            <a:off x="2064975" y="3129750"/>
            <a:ext cx="6463200" cy="10701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1" name="Google Shape;131;p23"/>
          <p:cNvCxnSpPr>
            <a:stCxn id="123" idx="3"/>
            <a:endCxn id="130" idx="1"/>
          </p:cNvCxnSpPr>
          <p:nvPr/>
        </p:nvCxnSpPr>
        <p:spPr>
          <a:xfrm flipH="1" rot="10800000">
            <a:off x="1534800" y="3664867"/>
            <a:ext cx="530100" cy="39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2" name="Google Shape;132;p23"/>
          <p:cNvSpPr txBox="1"/>
          <p:nvPr/>
        </p:nvSpPr>
        <p:spPr>
          <a:xfrm>
            <a:off x="3774750" y="4499775"/>
            <a:ext cx="29631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An example of an HTTP request</a:t>
            </a:r>
            <a:endParaRPr sz="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152475"/>
            <a:ext cx="433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intermediate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program/computer that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intercepts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requests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Act at the application layer in the OSI stack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i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middleman”</a:t>
            </a:r>
            <a:endParaRPr i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Proxies can: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Modify requests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Forward requests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Block requests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Web 101 - Proxies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100" y="1440188"/>
            <a:ext cx="3979176" cy="1492175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24"/>
          <p:cNvSpPr txBox="1"/>
          <p:nvPr/>
        </p:nvSpPr>
        <p:spPr>
          <a:xfrm>
            <a:off x="4853100" y="3264763"/>
            <a:ext cx="3979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example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of a proxy sitting between a user and the internet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https://upload.wikimedia.org/wikipedia/commons/thumb/1/19/Forward_proxy_h2g2bob.svg/1200px-Forward_proxy_h2g2bob.svg.png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Burp Software Suite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509050" y="526350"/>
            <a:ext cx="47433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1" i="1" lang="en" sz="24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Burp Suite is a leading range of cybersecurity tools, brought to you by PortSwigger. We believe in giving our users a competitive advantage through superior research” </a:t>
            </a:r>
            <a:endParaRPr b="1" i="1" sz="24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- definitely some marketing person</a:t>
            </a:r>
            <a:endParaRPr i="1" sz="1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200" y="1759912"/>
            <a:ext cx="1584850" cy="14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467" y="3165075"/>
            <a:ext cx="2362583" cy="17719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63" y="3159333"/>
            <a:ext cx="2445824" cy="178341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1785" y="200750"/>
            <a:ext cx="5106253" cy="2872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963" y="200750"/>
            <a:ext cx="2445824" cy="2872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1649" y="3165075"/>
            <a:ext cx="2403948" cy="17719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200" y="1759912"/>
            <a:ext cx="1584850" cy="14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>
            <p:ph type="title"/>
          </p:nvPr>
        </p:nvSpPr>
        <p:spPr>
          <a:xfrm>
            <a:off x="509050" y="526350"/>
            <a:ext cx="47433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“A tool that consolidates web application security testing (e.g. injections, XSS, etc.) under a single application</a:t>
            </a:r>
            <a:endParaRPr b="1" i="1" sz="24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- probably a CSC427 student</a:t>
            </a:r>
            <a:endParaRPr i="1" sz="1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What is Burp Suite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Created and maintained by PortSwigger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Targeted towards Enterprise clients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Java based web penetration testing framework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Interception Proxy</a:t>
            </a:r>
            <a:endParaRPr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Pause, manipulate, and replay individual HTTP request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Identify and analyse vulnerabilities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Verify attack vectors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Penetration</a:t>
            </a: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 Testing Framework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7234" l="20979" r="4627" t="9034"/>
          <a:stretch/>
        </p:blipFill>
        <p:spPr>
          <a:xfrm>
            <a:off x="1879475" y="1791536"/>
            <a:ext cx="5385050" cy="2280725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p30"/>
          <p:cNvSpPr txBox="1"/>
          <p:nvPr/>
        </p:nvSpPr>
        <p:spPr>
          <a:xfrm>
            <a:off x="2382300" y="4153346"/>
            <a:ext cx="3979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Stages of penetration testing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https://www.cloneguard.com/images/OnDemand-Penetration-Testing/OnDemand-Penetration-Testing-Overview.png</a:t>
            </a:r>
            <a:endParaRPr sz="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1152475"/>
            <a:ext cx="85206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Burp works across all stages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Burp </a:t>
            </a: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Suite</a:t>
            </a: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 Use-cases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Exploit or detect vulnerabilities in web apps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Manually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Automation through CI integration or REST APIs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Unified solution for red-teaming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Accessible tool for QA teams to enhance overall app security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Post-scan Reports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Targeted towards Enterprise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Training and Support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4572000" y="9900"/>
            <a:ext cx="4579200" cy="51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71525" y="143740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Slido Code</a:t>
            </a:r>
            <a:endParaRPr b="1" sz="3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943100" y="2660950"/>
            <a:ext cx="3837000" cy="22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6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 </a:t>
            </a:r>
            <a:r>
              <a:rPr b="1" lang="en" sz="6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X126</a:t>
            </a:r>
            <a:endParaRPr sz="6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943100" y="329550"/>
            <a:ext cx="3837000" cy="22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Join the sli.do event for lecture+tutorial Q&amp;A</a:t>
            </a:r>
            <a:endParaRPr sz="3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2425" y="2342000"/>
            <a:ext cx="3323400" cy="13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  <a:hlinkClick r:id="rId3"/>
              </a:rPr>
              <a:t>https://www.sli.do/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Burp Suite Architecture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222600"/>
            <a:ext cx="3945600" cy="3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Burp Agent (REST, CI, manual) hits target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Agent saves report/configurations into database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Extension implemented in Java or Python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Run exploits directly on target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32"/>
          <p:cNvSpPr/>
          <p:nvPr/>
        </p:nvSpPr>
        <p:spPr>
          <a:xfrm>
            <a:off x="7439461" y="2401438"/>
            <a:ext cx="912000" cy="9120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Database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32"/>
          <p:cNvSpPr/>
          <p:nvPr/>
        </p:nvSpPr>
        <p:spPr>
          <a:xfrm>
            <a:off x="5997077" y="2401438"/>
            <a:ext cx="912000" cy="9120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Burp Agent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5997077" y="3678756"/>
            <a:ext cx="912000" cy="9120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Target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6" name="Google Shape;196;p32"/>
          <p:cNvCxnSpPr>
            <a:stCxn id="193" idx="1"/>
            <a:endCxn id="194" idx="3"/>
          </p:cNvCxnSpPr>
          <p:nvPr/>
        </p:nvCxnSpPr>
        <p:spPr>
          <a:xfrm rot="10800000">
            <a:off x="6909061" y="2857438"/>
            <a:ext cx="530400" cy="0"/>
          </a:xfrm>
          <a:prstGeom prst="straightConnector1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7" name="Google Shape;197;p32"/>
          <p:cNvCxnSpPr>
            <a:stCxn id="194" idx="2"/>
            <a:endCxn id="195" idx="0"/>
          </p:cNvCxnSpPr>
          <p:nvPr/>
        </p:nvCxnSpPr>
        <p:spPr>
          <a:xfrm>
            <a:off x="6453077" y="3313438"/>
            <a:ext cx="0" cy="365400"/>
          </a:xfrm>
          <a:prstGeom prst="straightConnector1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98" name="Google Shape;198;p32"/>
          <p:cNvSpPr/>
          <p:nvPr/>
        </p:nvSpPr>
        <p:spPr>
          <a:xfrm>
            <a:off x="5009525" y="1174675"/>
            <a:ext cx="863100" cy="8631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Extension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32"/>
          <p:cNvSpPr/>
          <p:nvPr/>
        </p:nvSpPr>
        <p:spPr>
          <a:xfrm>
            <a:off x="6020425" y="1174675"/>
            <a:ext cx="863100" cy="8631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Extension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32"/>
          <p:cNvSpPr/>
          <p:nvPr/>
        </p:nvSpPr>
        <p:spPr>
          <a:xfrm>
            <a:off x="7031325" y="1174675"/>
            <a:ext cx="863100" cy="8631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Extension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1" name="Google Shape;201;p32"/>
          <p:cNvCxnSpPr>
            <a:stCxn id="198" idx="2"/>
            <a:endCxn id="194" idx="0"/>
          </p:cNvCxnSpPr>
          <p:nvPr/>
        </p:nvCxnSpPr>
        <p:spPr>
          <a:xfrm flipH="1" rot="-5400000">
            <a:off x="5765225" y="1713625"/>
            <a:ext cx="363600" cy="10119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32"/>
          <p:cNvCxnSpPr>
            <a:stCxn id="199" idx="2"/>
            <a:endCxn id="194" idx="0"/>
          </p:cNvCxnSpPr>
          <p:nvPr/>
        </p:nvCxnSpPr>
        <p:spPr>
          <a:xfrm flipH="1" rot="-5400000">
            <a:off x="6270775" y="2218975"/>
            <a:ext cx="363600" cy="12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32"/>
          <p:cNvCxnSpPr>
            <a:stCxn id="200" idx="2"/>
            <a:endCxn id="194" idx="0"/>
          </p:cNvCxnSpPr>
          <p:nvPr/>
        </p:nvCxnSpPr>
        <p:spPr>
          <a:xfrm rot="5400000">
            <a:off x="6776175" y="1714675"/>
            <a:ext cx="363600" cy="10098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EC673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311700" y="1222600"/>
            <a:ext cx="4861200" cy="3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Live scan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can provide vulnerabilities for common user flows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Static scan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generates vulnerability report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Can add custom vulnerability definitions to scanner. Base DB </a:t>
            </a:r>
            <a:r>
              <a:rPr lang="en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here</a:t>
            </a:r>
            <a:endParaRPr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Report generated provides: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Vulnerability descriptions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Mitigation techniques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Static analysis of code, etc.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Burp Scanner Report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975" y="329699"/>
            <a:ext cx="2980324" cy="41327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33"/>
          <p:cNvSpPr txBox="1"/>
          <p:nvPr/>
        </p:nvSpPr>
        <p:spPr>
          <a:xfrm>
            <a:off x="5583975" y="4572900"/>
            <a:ext cx="29802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Example of a single vulnerability in a repo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The Burp Toolset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34"/>
          <p:cNvSpPr txBox="1"/>
          <p:nvPr>
            <p:ph idx="1" type="body"/>
          </p:nvPr>
        </p:nvSpPr>
        <p:spPr>
          <a:xfrm>
            <a:off x="311700" y="1228675"/>
            <a:ext cx="4260300" cy="3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Target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Specify domain that Burp Proxy will attach to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Proxy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Setup Burp Proxy to intercept requests to/from target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Intruder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Inject values into request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Can be used for Brute Forcing attacks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Repeater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Send a request multiple times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Sequencer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Analyze quality of randomness in data items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4572000" y="1228675"/>
            <a:ext cx="4260300" cy="34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Decoder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Decode any text into HTML/URL/Base64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Comparer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Compare different requests/responses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Extender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- Allows use of Burp plugins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Scan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 - Crawl and audit all possible vulnerabilities in your web app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</a:rPr>
              <a:t>Target</a:t>
            </a:r>
            <a:endParaRPr b="1">
              <a:solidFill>
                <a:srgbClr val="EC673A"/>
              </a:solidFill>
            </a:endParaRPr>
          </a:p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13" y="1216012"/>
            <a:ext cx="4376000" cy="3289317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763" y="1216013"/>
            <a:ext cx="4367424" cy="3289326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EC673A"/>
                </a:solidFill>
              </a:rPr>
              <a:t>Proxy and Intruder </a:t>
            </a:r>
            <a:endParaRPr/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524" y="1152471"/>
            <a:ext cx="5312776" cy="1825975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675" y="3113200"/>
            <a:ext cx="5409809" cy="1724200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36"/>
          <p:cNvSpPr txBox="1"/>
          <p:nvPr/>
        </p:nvSpPr>
        <p:spPr>
          <a:xfrm>
            <a:off x="252675" y="1851713"/>
            <a:ext cx="29631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All requests show up here  →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</a:t>
            </a:r>
            <a:endParaRPr sz="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6"/>
          <p:cNvSpPr txBox="1"/>
          <p:nvPr/>
        </p:nvSpPr>
        <p:spPr>
          <a:xfrm>
            <a:off x="5869200" y="3761550"/>
            <a:ext cx="29631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←  Important for tutorial</a:t>
            </a:r>
            <a:endParaRPr sz="8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Let’s Use Burp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Burp Suite Community is free to use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Comes pre-installed in Kali Linux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 need to allow Burp to read our HTTP traffic (i.e. Proxy)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Begin intercepting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Profit??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Brute Forcing DVWA with Burp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/>
          <p:nvPr>
            <p:ph type="title"/>
          </p:nvPr>
        </p:nvSpPr>
        <p:spPr>
          <a:xfrm>
            <a:off x="311700" y="445025"/>
            <a:ext cx="854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Brute Forcing using Penetration Testing Framework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Assuming Burp proxy is setup (see </a:t>
            </a:r>
            <a:r>
              <a:rPr lang="en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tutorial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),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Assessment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How do you normally attempt to brute force a password?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Determine insecure fields via request/response analysis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Attempt some common passwords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Compare request/response to determine passwords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Assessment: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What tools would you use to accomplish this?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Discovery/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Assessment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Proxy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- to intercept a request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Exploit: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Intruder - to modify a request and specify parameters to brute force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Exploit: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Comparer - to analyze intruder results and determine credentials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Using the Proxy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40"/>
          <p:cNvSpPr txBox="1"/>
          <p:nvPr>
            <p:ph idx="1" type="body"/>
          </p:nvPr>
        </p:nvSpPr>
        <p:spPr>
          <a:xfrm>
            <a:off x="311700" y="1152475"/>
            <a:ext cx="40599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Reads </a:t>
            </a:r>
            <a:r>
              <a:rPr b="1" lang="en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traffic between a client and target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See individual request/responses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Analyze traffic by sending to different tool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Modify request prior to sending to target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Proxy documentation</a:t>
            </a:r>
            <a:endParaRPr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" name="Google Shape;25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225" y="1072250"/>
            <a:ext cx="3814704" cy="2239351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0" name="Google Shape;260;p40"/>
          <p:cNvSpPr txBox="1"/>
          <p:nvPr/>
        </p:nvSpPr>
        <p:spPr>
          <a:xfrm>
            <a:off x="4886975" y="3484528"/>
            <a:ext cx="39792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interception of a request that is being sent to the </a:t>
            </a:r>
            <a:r>
              <a:rPr lang="en" sz="12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Intruder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to be modified (via right-click)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Using the Intruder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41"/>
          <p:cNvSpPr txBox="1"/>
          <p:nvPr>
            <p:ph idx="1" type="body"/>
          </p:nvPr>
        </p:nvSpPr>
        <p:spPr>
          <a:xfrm>
            <a:off x="311700" y="1152475"/>
            <a:ext cx="3410700" cy="2845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Modify request parameters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Save responses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Specify attack type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Encode payload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Specify parameter values manually or via files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Intruder documentation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41"/>
          <p:cNvSpPr txBox="1"/>
          <p:nvPr/>
        </p:nvSpPr>
        <p:spPr>
          <a:xfrm>
            <a:off x="1089200" y="4196665"/>
            <a:ext cx="39792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Top: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Specifying the values that will be tested within each field 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Bottom: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Specifying parameters to modify and the attack type that will be ran (i.e. pitchfork, sniper, sniper, etc.)</a:t>
            </a:r>
            <a:endParaRPr sz="1100"/>
          </a:p>
        </p:txBody>
      </p:sp>
      <p:pic>
        <p:nvPicPr>
          <p:cNvPr id="268" name="Google Shape;2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200" y="2720775"/>
            <a:ext cx="3502229" cy="2083326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9" name="Google Shape;26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1200" y="445025"/>
            <a:ext cx="3502221" cy="2124746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509050" y="526350"/>
            <a:ext cx="8023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Create a </a:t>
            </a:r>
            <a:r>
              <a:rPr b="1" lang="en" sz="24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“vulnerabilities.txt”</a:t>
            </a:r>
            <a:r>
              <a:rPr b="1" lang="en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file</a:t>
            </a:r>
            <a:endParaRPr b="1"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Write as many general vulnerabilities that you can use to break a web application (e.g. specific injections, types of misconfigurations, etc.)</a:t>
            </a:r>
            <a:endParaRPr b="1"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2 minutes</a:t>
            </a:r>
            <a:endParaRPr i="1" sz="20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Using the Comparer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42"/>
          <p:cNvSpPr txBox="1"/>
          <p:nvPr>
            <p:ph idx="1" type="body"/>
          </p:nvPr>
        </p:nvSpPr>
        <p:spPr>
          <a:xfrm>
            <a:off x="311700" y="1131750"/>
            <a:ext cx="4350000" cy="304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Compare two requests/responses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Used to determine successful attack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Compare content-length headers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Manual vs automated testing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Intruder automated, human analyzes results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u="sng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Comparer documentation</a:t>
            </a:r>
            <a:endParaRPr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42"/>
          <p:cNvSpPr txBox="1"/>
          <p:nvPr/>
        </p:nvSpPr>
        <p:spPr>
          <a:xfrm>
            <a:off x="2106450" y="4219675"/>
            <a:ext cx="29688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Top: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Comparing two requests from intruder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Bottom: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Selecting request from brute force attack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to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analyze</a:t>
            </a:r>
            <a:endParaRPr sz="1100"/>
          </a:p>
        </p:txBody>
      </p:sp>
      <p:pic>
        <p:nvPicPr>
          <p:cNvPr id="277" name="Google Shape;27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300" y="2870325"/>
            <a:ext cx="3502227" cy="1933776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8" name="Google Shape;27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4300" y="770763"/>
            <a:ext cx="3502229" cy="1933789"/>
          </a:xfrm>
          <a:prstGeom prst="rect">
            <a:avLst/>
          </a:prstGeom>
          <a:noFill/>
          <a:ln cap="flat" cmpd="sng" w="9525">
            <a:solidFill>
              <a:srgbClr val="EC673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Demo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/>
          <p:nvPr>
            <p:ph idx="1" type="body"/>
          </p:nvPr>
        </p:nvSpPr>
        <p:spPr>
          <a:xfrm>
            <a:off x="311700" y="1152475"/>
            <a:ext cx="8520600" cy="36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Web is complicated and difficult to secure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Burp is a proxy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Provides consolidated toolset to test web security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Toolset assists through entire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penetration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testing framework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Allows for manual and automated testing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Some Key Tools: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Intruder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Comparer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Decoder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Scanner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Scan and report site vulnerabilities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Improve overall team productivity and app security due to testing consolidation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Summary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/>
          <p:nvPr>
            <p:ph idx="1" type="body"/>
          </p:nvPr>
        </p:nvSpPr>
        <p:spPr>
          <a:xfrm>
            <a:off x="311700" y="1152475"/>
            <a:ext cx="8520600" cy="36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Number of smartphone users in the world: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https://www.statista.com/statistics/330695/number-of-smartphone-users-worldwide/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Equifax Breach: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https://www.csoonline.com/article/3444488/equifax-data-breach-faq-what-happened-who-was-affected-what-was-the-impact.html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Capital One Breach: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https://krebsonsecurity.com/tag/capital-one-breach/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 Overview: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https://developer.mozilla.org/en-US/docs/Web/HTTP/Overview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Basic Burp Overview: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https://www.youtube.com/watch?v=YCCrVtvAu2I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OWASP Top 10 List: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https://owasp.org/www-project-top-ten/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Brute forcing with Burp: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https://www.hackingarticles.in/brute-force-website-login-page-using-burpsuite/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XSS scripting with Burp: </a:t>
            </a:r>
            <a:r>
              <a:rPr lang="en" sz="11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https://www.youtube.com/watch?v=Gg88JUav18E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← may be useful for the assignment </a:t>
            </a:r>
            <a:r>
              <a:rPr b="1" lang="en" sz="1100">
                <a:solidFill>
                  <a:schemeClr val="hlink"/>
                </a:solidFill>
                <a:uFill>
                  <a:noFill/>
                </a:uFill>
                <a:hlinkClick r:id="rId11"/>
              </a:rPr>
              <a:t>😉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Burp Tools Documentation: </a:t>
            </a:r>
            <a:r>
              <a:rPr lang="en" sz="11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https://portswigger.net/burp/documentation/desktop/tools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← may be useful for the assignment </a:t>
            </a:r>
            <a:r>
              <a:rPr b="1" lang="en" sz="1100">
                <a:solidFill>
                  <a:schemeClr val="accent5"/>
                </a:solidFill>
                <a:uFill>
                  <a:noFill/>
                </a:uFill>
                <a:hlinkClick r:id="rId13"/>
              </a:rPr>
              <a:t>😉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Resources and References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271250" y="18306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Agenda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4572000" y="9900"/>
            <a:ext cx="4579200" cy="51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➔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Web security context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➔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How the web works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➔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Burp software suite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➔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Brute Forcing DVWA with Burp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➔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Demo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➔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Summary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Web Security Context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WebSec Context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Web isn’t just about websites anymore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Progressive web apps (PWAs)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APIs Backends (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e.g. REST API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accessed via Android app)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~3.2 billion smartphones users worldwide → 42% of the world </a:t>
            </a:r>
            <a:r>
              <a:rPr baseline="30000" lang="en">
                <a:latin typeface="Roboto"/>
                <a:ea typeface="Roboto"/>
                <a:cs typeface="Roboto"/>
                <a:sym typeface="Roboto"/>
              </a:rPr>
              <a:t>1</a:t>
            </a:r>
            <a:endParaRPr baseline="300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Notable breaches: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Equifax (2017): up to 143 million victims, caused through sending malicious code through the </a:t>
            </a:r>
            <a:r>
              <a:rPr i="1" lang="en">
                <a:latin typeface="Roboto"/>
                <a:ea typeface="Roboto"/>
                <a:cs typeface="Roboto"/>
                <a:sym typeface="Roboto"/>
              </a:rPr>
              <a:t>content-type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HTTP header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aseline="30000" lang="en"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Capital One (2019): ~100 million victims, used server side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request forgery to gain access to AWS meta resources </a:t>
            </a:r>
            <a:r>
              <a:rPr baseline="30000" lang="en">
                <a:latin typeface="Roboto"/>
                <a:ea typeface="Roboto"/>
                <a:cs typeface="Roboto"/>
                <a:sym typeface="Roboto"/>
              </a:rPr>
              <a:t>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Web Security Context - OWASP Top 10</a:t>
            </a:r>
            <a:endParaRPr b="1" baseline="30000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261775"/>
            <a:ext cx="8520600" cy="3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Injection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Broken Authentication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Sensitive Data Exposure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XML External Entities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Broken Access Control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Security Misconfiguration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Cross Site Scripting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Insecure Deserialization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Using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Components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 with Known Vulnerabilities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Insufficient Logging and Monitoring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C673A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 the Web Works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Web 101 - What is HTTP</a:t>
            </a:r>
            <a:endParaRPr b="1"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1152475"/>
            <a:ext cx="8646300" cy="36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protocol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are rules that allow for the exchange of data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web is built on the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HTTP protocol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Client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(your browser) requests a resource through a URL from a server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Server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(HTTP server) responds with resource to client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URL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- The address of something you want</a:t>
            </a:r>
            <a:endParaRPr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HTTP is </a:t>
            </a: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stateless</a:t>
            </a:r>
            <a:endParaRPr>
              <a:solidFill>
                <a:srgbClr val="EC673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Does not remember who you are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Terminates connection once transaction is complete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solidFill>
                  <a:srgbClr val="EC673A"/>
                </a:solidFill>
                <a:latin typeface="Roboto"/>
                <a:ea typeface="Roboto"/>
                <a:cs typeface="Roboto"/>
                <a:sym typeface="Roboto"/>
              </a:rPr>
              <a:t>Cookies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are a mechanism for state management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