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4"/>
  </p:notesMasterIdLst>
  <p:sldIdLst>
    <p:sldId id="256" r:id="rId2"/>
    <p:sldId id="257" r:id="rId3"/>
    <p:sldId id="260" r:id="rId4"/>
    <p:sldId id="267" r:id="rId5"/>
    <p:sldId id="268" r:id="rId6"/>
    <p:sldId id="261" r:id="rId7"/>
    <p:sldId id="275" r:id="rId8"/>
    <p:sldId id="276" r:id="rId9"/>
    <p:sldId id="277" r:id="rId10"/>
    <p:sldId id="259" r:id="rId11"/>
    <p:sldId id="262" r:id="rId12"/>
    <p:sldId id="263" r:id="rId13"/>
    <p:sldId id="264" r:id="rId14"/>
    <p:sldId id="266" r:id="rId15"/>
    <p:sldId id="269" r:id="rId16"/>
    <p:sldId id="270" r:id="rId17"/>
    <p:sldId id="271" r:id="rId18"/>
    <p:sldId id="272" r:id="rId19"/>
    <p:sldId id="273" r:id="rId20"/>
    <p:sldId id="274" r:id="rId21"/>
    <p:sldId id="265" r:id="rId22"/>
    <p:sldId id="25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3" autoAdjust="0"/>
    <p:restoredTop sz="66172" autoAdjust="0"/>
  </p:normalViewPr>
  <p:slideViewPr>
    <p:cSldViewPr snapToGrid="0">
      <p:cViewPr varScale="1">
        <p:scale>
          <a:sx n="59" d="100"/>
          <a:sy n="59" d="100"/>
        </p:scale>
        <p:origin x="6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646B8-2DDA-46C2-8942-E6D50011C245}" type="datetimeFigureOut">
              <a:rPr lang="en-CA" smtClean="0"/>
              <a:t>20/03/2016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85021-7D0E-4A23-95AE-E9D963ECB30D}" type="slidenum">
              <a:rPr lang="en-CA" smtClean="0"/>
              <a:t>‹#›</a:t>
            </a:fld>
            <a:endParaRPr lang="en-CA"/>
          </a:p>
        </p:txBody>
      </p:sp>
    </p:spTree>
    <p:extLst>
      <p:ext uri="{BB962C8B-B14F-4D97-AF65-F5344CB8AC3E}">
        <p14:creationId xmlns:p14="http://schemas.microsoft.com/office/powerpoint/2010/main" val="12891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-Allows users to improve their privacy and security while on the internet</a:t>
            </a:r>
          </a:p>
          <a:p>
            <a:endParaRPr lang="en-CA" dirty="0"/>
          </a:p>
          <a:p>
            <a:r>
              <a:rPr lang="en-CA" dirty="0"/>
              <a:t>-Tor network is a group of volunteer-operated servers</a:t>
            </a:r>
          </a:p>
          <a:p>
            <a:endParaRPr lang="en-CA" dirty="0"/>
          </a:p>
          <a:p>
            <a:r>
              <a:rPr lang="en-CA" dirty="0"/>
              <a:t>-Users connect through a series of virtual tunnels</a:t>
            </a:r>
            <a:r>
              <a:rPr lang="en-CA" baseline="0" dirty="0"/>
              <a:t> rather than making a direct connection, thus allowing organizations and individuals to share information over public networks without compromising their privacy</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a:t>
            </a:r>
            <a:r>
              <a:rPr lang="en-CA" dirty="0"/>
              <a:t>An effective censorship circumvention tool, allowing its users to reach otherwise blocked destinations</a:t>
            </a:r>
            <a:r>
              <a:rPr lang="en-CA" baseline="0" dirty="0"/>
              <a:t> or content</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a:t>
            </a:r>
            <a:r>
              <a:rPr lang="en-CA" dirty="0"/>
              <a:t>Hides users among other users on the network,</a:t>
            </a:r>
            <a:r>
              <a:rPr lang="en-CA" baseline="0" dirty="0"/>
              <a:t> so the more populous and diverse the user base for Tor is, the more anonymity you’re granted</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59F85021-7D0E-4A23-95AE-E9D963ECB30D}" type="slidenum">
              <a:rPr lang="en-CA" smtClean="0"/>
              <a:t>2</a:t>
            </a:fld>
            <a:endParaRPr lang="en-CA"/>
          </a:p>
        </p:txBody>
      </p:sp>
    </p:spTree>
    <p:extLst>
      <p:ext uri="{BB962C8B-B14F-4D97-AF65-F5344CB8AC3E}">
        <p14:creationId xmlns:p14="http://schemas.microsoft.com/office/powerpoint/2010/main" val="862324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a:t>
            </a:r>
            <a:r>
              <a:rPr lang="en-CA" baseline="0" dirty="0"/>
              <a:t> hidden service (bob) assembles a hidden service descriptor, containing its public key and a summary of each introduction point, and signs this descriptor with its private key. It uploads that descriptor to a distributed hash table. The descriptor will be found by clients requesting </a:t>
            </a:r>
            <a:r>
              <a:rPr lang="en-CA" baseline="0" dirty="0" err="1"/>
              <a:t>XYZ.onion</a:t>
            </a:r>
            <a:r>
              <a:rPr lang="en-CA" baseline="0" dirty="0"/>
              <a:t>, where XYZ is a 16 character name derived from the service’s public key.</a:t>
            </a:r>
          </a:p>
          <a:p>
            <a:endParaRPr lang="en-CA" baseline="0" dirty="0"/>
          </a:p>
        </p:txBody>
      </p:sp>
      <p:sp>
        <p:nvSpPr>
          <p:cNvPr id="4" name="Slide Number Placeholder 3"/>
          <p:cNvSpPr>
            <a:spLocks noGrp="1"/>
          </p:cNvSpPr>
          <p:nvPr>
            <p:ph type="sldNum" sz="quarter" idx="10"/>
          </p:nvPr>
        </p:nvSpPr>
        <p:spPr/>
        <p:txBody>
          <a:bodyPr/>
          <a:lstStyle/>
          <a:p>
            <a:fld id="{59F85021-7D0E-4A23-95AE-E9D963ECB30D}" type="slidenum">
              <a:rPr lang="en-CA" smtClean="0"/>
              <a:t>16</a:t>
            </a:fld>
            <a:endParaRPr lang="en-CA"/>
          </a:p>
        </p:txBody>
      </p:sp>
    </p:spTree>
    <p:extLst>
      <p:ext uri="{BB962C8B-B14F-4D97-AF65-F5344CB8AC3E}">
        <p14:creationId xmlns:p14="http://schemas.microsoft.com/office/powerpoint/2010/main" val="1000660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client</a:t>
            </a:r>
            <a:r>
              <a:rPr lang="en-CA" baseline="0" dirty="0"/>
              <a:t> (Alice) wants to contact a hidden service needs to learn about its onion address first. After that, the client can initiate connection establishment by downloading the descriptor from the distributed hash table. If there is a descriptor for </a:t>
            </a:r>
            <a:r>
              <a:rPr lang="en-CA" baseline="0" dirty="0" err="1"/>
              <a:t>XYZ.onion</a:t>
            </a:r>
            <a:r>
              <a:rPr lang="en-CA" baseline="0" dirty="0"/>
              <a:t>, the client now knows the set of introduction points and the right public key to use. At this time, the client also creates a circuit to another randomly picked relay and asks it to act as a rendezvous point by telling it a one time secret.</a:t>
            </a:r>
            <a:endParaRPr lang="en-CA" dirty="0"/>
          </a:p>
        </p:txBody>
      </p:sp>
      <p:sp>
        <p:nvSpPr>
          <p:cNvPr id="4" name="Slide Number Placeholder 3"/>
          <p:cNvSpPr>
            <a:spLocks noGrp="1"/>
          </p:cNvSpPr>
          <p:nvPr>
            <p:ph type="sldNum" sz="quarter" idx="10"/>
          </p:nvPr>
        </p:nvSpPr>
        <p:spPr/>
        <p:txBody>
          <a:bodyPr/>
          <a:lstStyle/>
          <a:p>
            <a:fld id="{59F85021-7D0E-4A23-95AE-E9D963ECB30D}" type="slidenum">
              <a:rPr lang="en-CA" smtClean="0"/>
              <a:t>17</a:t>
            </a:fld>
            <a:endParaRPr lang="en-CA"/>
          </a:p>
        </p:txBody>
      </p:sp>
    </p:spTree>
    <p:extLst>
      <p:ext uri="{BB962C8B-B14F-4D97-AF65-F5344CB8AC3E}">
        <p14:creationId xmlns:p14="http://schemas.microsoft.com/office/powerpoint/2010/main" val="176273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the descriptor</a:t>
            </a:r>
            <a:r>
              <a:rPr lang="en-CA" baseline="0" dirty="0"/>
              <a:t> is present and the rendezvous point is ready, the client assembles an introduce message (which is encrypted to the hidden service’s public key) including the address of the rendezvous point and the one-time secret. The client sends this message to one of the introduction points, requesting it be delivered to the hidden service. Again, communication takes place in a circuit, and is not direct communication</a:t>
            </a:r>
            <a:endParaRPr lang="en-CA" dirty="0"/>
          </a:p>
        </p:txBody>
      </p:sp>
      <p:sp>
        <p:nvSpPr>
          <p:cNvPr id="4" name="Slide Number Placeholder 3"/>
          <p:cNvSpPr>
            <a:spLocks noGrp="1"/>
          </p:cNvSpPr>
          <p:nvPr>
            <p:ph type="sldNum" sz="quarter" idx="10"/>
          </p:nvPr>
        </p:nvSpPr>
        <p:spPr/>
        <p:txBody>
          <a:bodyPr/>
          <a:lstStyle/>
          <a:p>
            <a:fld id="{59F85021-7D0E-4A23-95AE-E9D963ECB30D}" type="slidenum">
              <a:rPr lang="en-CA" smtClean="0"/>
              <a:t>18</a:t>
            </a:fld>
            <a:endParaRPr lang="en-CA"/>
          </a:p>
        </p:txBody>
      </p:sp>
    </p:spTree>
    <p:extLst>
      <p:ext uri="{BB962C8B-B14F-4D97-AF65-F5344CB8AC3E}">
        <p14:creationId xmlns:p14="http://schemas.microsoft.com/office/powerpoint/2010/main" val="1087046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hidden service decrypts</a:t>
            </a:r>
            <a:r>
              <a:rPr lang="en-CA" baseline="0" dirty="0"/>
              <a:t> the client’s introduce message and finds the address of the rendezvous point and the one-time secret in it. The service creates a circuit to the rendezvous point and sends a one-time secret to it in a rendezvous message.</a:t>
            </a:r>
            <a:endParaRPr lang="en-CA" dirty="0"/>
          </a:p>
        </p:txBody>
      </p:sp>
      <p:sp>
        <p:nvSpPr>
          <p:cNvPr id="4" name="Slide Number Placeholder 3"/>
          <p:cNvSpPr>
            <a:spLocks noGrp="1"/>
          </p:cNvSpPr>
          <p:nvPr>
            <p:ph type="sldNum" sz="quarter" idx="10"/>
          </p:nvPr>
        </p:nvSpPr>
        <p:spPr/>
        <p:txBody>
          <a:bodyPr/>
          <a:lstStyle/>
          <a:p>
            <a:fld id="{59F85021-7D0E-4A23-95AE-E9D963ECB30D}" type="slidenum">
              <a:rPr lang="en-CA" smtClean="0"/>
              <a:t>19</a:t>
            </a:fld>
            <a:endParaRPr lang="en-CA"/>
          </a:p>
        </p:txBody>
      </p:sp>
    </p:spTree>
    <p:extLst>
      <p:ext uri="{BB962C8B-B14F-4D97-AF65-F5344CB8AC3E}">
        <p14:creationId xmlns:p14="http://schemas.microsoft.com/office/powerpoint/2010/main" val="769550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rendezvous</a:t>
            </a:r>
            <a:r>
              <a:rPr lang="en-CA" baseline="0" dirty="0"/>
              <a:t> point notifies the client about successful connection establishment. After that, both client and hidden service can use their circuits to the rendezvous point for communicating with each other. The rendezvous point simple relays (end-to=end encrypted) messages from client to service.</a:t>
            </a:r>
          </a:p>
          <a:p>
            <a:endParaRPr lang="en-CA" baseline="0" dirty="0"/>
          </a:p>
          <a:p>
            <a:r>
              <a:rPr lang="en-CA" baseline="0" dirty="0"/>
              <a:t>One of the reasons for not using the introduction circuit for actual communication is that no single relay should appear to be responsible for a given hidden service. This is why the rendezvous point never learns about the hidden service’s identity. </a:t>
            </a:r>
          </a:p>
          <a:p>
            <a:endParaRPr lang="en-CA" baseline="0" dirty="0"/>
          </a:p>
          <a:p>
            <a:r>
              <a:rPr lang="en-CA" baseline="0" dirty="0"/>
              <a:t>In general, the complete connection between client and hidden service consists of 6 relays: 3 picked by the client with the third being the rendezvous point, and 3 being picked by the hidden service</a:t>
            </a:r>
            <a:endParaRPr lang="en-CA" dirty="0"/>
          </a:p>
        </p:txBody>
      </p:sp>
      <p:sp>
        <p:nvSpPr>
          <p:cNvPr id="4" name="Slide Number Placeholder 3"/>
          <p:cNvSpPr>
            <a:spLocks noGrp="1"/>
          </p:cNvSpPr>
          <p:nvPr>
            <p:ph type="sldNum" sz="quarter" idx="10"/>
          </p:nvPr>
        </p:nvSpPr>
        <p:spPr/>
        <p:txBody>
          <a:bodyPr/>
          <a:lstStyle/>
          <a:p>
            <a:fld id="{59F85021-7D0E-4A23-95AE-E9D963ECB30D}" type="slidenum">
              <a:rPr lang="en-CA" smtClean="0"/>
              <a:t>20</a:t>
            </a:fld>
            <a:endParaRPr lang="en-CA"/>
          </a:p>
        </p:txBody>
      </p:sp>
    </p:spTree>
    <p:extLst>
      <p:ext uri="{BB962C8B-B14F-4D97-AF65-F5344CB8AC3E}">
        <p14:creationId xmlns:p14="http://schemas.microsoft.com/office/powerpoint/2010/main" val="3705610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-Tor cannot solve all anonymity problems</a:t>
            </a:r>
          </a:p>
          <a:p>
            <a:r>
              <a:rPr lang="en-CA" dirty="0"/>
              <a:t>	-It focuses</a:t>
            </a:r>
            <a:r>
              <a:rPr lang="en-CA" baseline="0" dirty="0"/>
              <a:t> on only protecting the transport of data.</a:t>
            </a:r>
          </a:p>
          <a:p>
            <a:r>
              <a:rPr lang="en-CA" baseline="0" dirty="0"/>
              <a:t>	-You need to use protocol-specific support software if you don’t want sites seeing your </a:t>
            </a:r>
            <a:r>
              <a:rPr lang="en-CA" dirty="0"/>
              <a:t>identifying</a:t>
            </a:r>
            <a:r>
              <a:rPr lang="en-CA" baseline="0" dirty="0"/>
              <a:t> information</a:t>
            </a:r>
          </a:p>
          <a:p>
            <a:r>
              <a:rPr lang="en-CA" baseline="0" dirty="0"/>
              <a:t>		-For example, you can use the Tor Browser while browsing the web to withhold info about you</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a:t>	-</a:t>
            </a:r>
            <a:r>
              <a:rPr lang="en-CA" dirty="0"/>
              <a:t>You need to also be smart</a:t>
            </a:r>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a:t>		-Don’t provide your name or any other revealing</a:t>
            </a:r>
            <a:r>
              <a:rPr lang="en-CA" baseline="0" dirty="0"/>
              <a:t> information on web forms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a:t>	-Tor also doesn’t protect against end-to-end timing attacks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a:t>		-If your attacker can watch the traffic coming out of your computer, and also the traffic arriving at your destination, they can use statistical analysis to discover that they are part of the same circuit</a:t>
            </a:r>
            <a:endParaRPr lang="en-CA" dirty="0"/>
          </a:p>
        </p:txBody>
      </p:sp>
      <p:sp>
        <p:nvSpPr>
          <p:cNvPr id="4" name="Slide Number Placeholder 3"/>
          <p:cNvSpPr>
            <a:spLocks noGrp="1"/>
          </p:cNvSpPr>
          <p:nvPr>
            <p:ph type="sldNum" sz="quarter" idx="10"/>
          </p:nvPr>
        </p:nvSpPr>
        <p:spPr/>
        <p:txBody>
          <a:bodyPr/>
          <a:lstStyle/>
          <a:p>
            <a:fld id="{59F85021-7D0E-4A23-95AE-E9D963ECB30D}" type="slidenum">
              <a:rPr lang="en-CA" smtClean="0"/>
              <a:t>21</a:t>
            </a:fld>
            <a:endParaRPr lang="en-CA"/>
          </a:p>
        </p:txBody>
      </p:sp>
    </p:spTree>
    <p:extLst>
      <p:ext uri="{BB962C8B-B14F-4D97-AF65-F5344CB8AC3E}">
        <p14:creationId xmlns:p14="http://schemas.microsoft.com/office/powerpoint/2010/main" val="287471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-Individuals</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	-Individuals can use Tor to keep websites from tracking them and their family members, connect to new sites, instant messaging services, or the like when they are blocked by internet providers</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-Journalists and NGOs can use Tor for privacy</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	-Journalists use Tor to communicate safely with whistleblowers</a:t>
            </a:r>
            <a:r>
              <a:rPr lang="en-CA" baseline="0" dirty="0"/>
              <a:t> and dissidents</a:t>
            </a:r>
            <a:endParaRPr lang="en-CA" dirty="0"/>
          </a:p>
          <a:p>
            <a:r>
              <a:rPr lang="en-CA" dirty="0"/>
              <a:t>	-NGOs</a:t>
            </a:r>
            <a:r>
              <a:rPr lang="en-CA" baseline="0" dirty="0"/>
              <a:t> (Non-governmental organizations) use Tor to allow their workers to connect to their home website while they’re in a foreign country, without notifying  everybody nearby that they’re working for that organization</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-Private groups and organizations recommend Tor for online security and privacy</a:t>
            </a:r>
          </a:p>
          <a:p>
            <a:r>
              <a:rPr lang="en-CA" dirty="0"/>
              <a:t>	</a:t>
            </a:r>
            <a:r>
              <a:rPr lang="en-CA" b="1" dirty="0"/>
              <a:t>-Electronic</a:t>
            </a:r>
            <a:r>
              <a:rPr lang="en-CA" b="1" baseline="0" dirty="0"/>
              <a:t> Frontier Foundation:</a:t>
            </a:r>
            <a:r>
              <a:rPr lang="en-CA" b="0" baseline="0" dirty="0"/>
              <a:t> recommend Tor as a mechanism for maintaining civil liberties online</a:t>
            </a:r>
          </a:p>
          <a:p>
            <a:r>
              <a:rPr lang="en-CA" b="0" baseline="0" dirty="0"/>
              <a:t>	</a:t>
            </a:r>
            <a:r>
              <a:rPr lang="en-CA" b="1" baseline="0" dirty="0"/>
              <a:t>-Corporations</a:t>
            </a:r>
            <a:r>
              <a:rPr lang="en-CA" b="0" baseline="0" dirty="0"/>
              <a:t>: use Tor as a safe way to conduct competitive analysis, and to protect sensitive procurement patterns from eavesdroppers</a:t>
            </a:r>
          </a:p>
          <a:p>
            <a:r>
              <a:rPr lang="en-CA" b="0" baseline="0" dirty="0"/>
              <a:t>		-Also use it to replace traditional VPNs, which reveal the exact amount and timing of communication</a:t>
            </a:r>
          </a:p>
          <a:p>
            <a:r>
              <a:rPr lang="en-CA" b="0" baseline="0" dirty="0"/>
              <a:t>		</a:t>
            </a:r>
            <a:r>
              <a:rPr lang="en-CA" b="0" baseline="0" dirty="0" err="1"/>
              <a:t>I.e</a:t>
            </a:r>
            <a:r>
              <a:rPr lang="en-CA" b="0" baseline="0" dirty="0"/>
              <a:t>: Which locations have employees working late? Which locations have employees consulting job-hunting websites?</a:t>
            </a:r>
          </a:p>
          <a:p>
            <a:endParaRPr lang="en-CA"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-U.S. Navy uses it for intelligence gathering, and one of its teams used</a:t>
            </a:r>
            <a:r>
              <a:rPr lang="en-CA" baseline="0" dirty="0"/>
              <a:t> Tor while deployed in the Middle East</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-Law enforcement uses Tor for visiting or </a:t>
            </a:r>
            <a:r>
              <a:rPr lang="en-CA" dirty="0" err="1"/>
              <a:t>surveilling</a:t>
            </a:r>
            <a:r>
              <a:rPr lang="en-CA" dirty="0"/>
              <a:t> websites without leaving government IP addresses in their web logs, and for security during sting</a:t>
            </a:r>
            <a:r>
              <a:rPr lang="en-CA" baseline="0" dirty="0"/>
              <a:t> operations</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-These</a:t>
            </a:r>
            <a:r>
              <a:rPr lang="en-CA" baseline="0" dirty="0"/>
              <a:t> are just some of the people that use Tor, but t</a:t>
            </a:r>
            <a:r>
              <a:rPr lang="en-CA" dirty="0"/>
              <a:t>he more</a:t>
            </a:r>
            <a:r>
              <a:rPr lang="en-CA" baseline="0" dirty="0"/>
              <a:t> variety of people who use Tor, the more secure it becomes.</a:t>
            </a:r>
            <a:endParaRPr lang="en-CA" dirty="0"/>
          </a:p>
        </p:txBody>
      </p:sp>
      <p:sp>
        <p:nvSpPr>
          <p:cNvPr id="4" name="Slide Number Placeholder 3"/>
          <p:cNvSpPr>
            <a:spLocks noGrp="1"/>
          </p:cNvSpPr>
          <p:nvPr>
            <p:ph type="sldNum" sz="quarter" idx="10"/>
          </p:nvPr>
        </p:nvSpPr>
        <p:spPr/>
        <p:txBody>
          <a:bodyPr/>
          <a:lstStyle/>
          <a:p>
            <a:fld id="{59F85021-7D0E-4A23-95AE-E9D963ECB30D}" type="slidenum">
              <a:rPr lang="en-CA" smtClean="0"/>
              <a:t>3</a:t>
            </a:fld>
            <a:endParaRPr lang="en-CA"/>
          </a:p>
        </p:txBody>
      </p:sp>
    </p:spTree>
    <p:extLst>
      <p:ext uri="{BB962C8B-B14F-4D97-AF65-F5344CB8AC3E}">
        <p14:creationId xmlns:p14="http://schemas.microsoft.com/office/powerpoint/2010/main" val="410415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-Using Tor protects you against a common</a:t>
            </a:r>
            <a:r>
              <a:rPr lang="en-CA" baseline="0" dirty="0"/>
              <a:t> form of internet surveillance which is</a:t>
            </a:r>
            <a:r>
              <a:rPr lang="en-CA" dirty="0"/>
              <a:t> traffic 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-Traffic analysis works by analyzing internet packets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a:t>	-Packets have two parts, the data payload and header used for</a:t>
            </a:r>
            <a:r>
              <a:rPr lang="en-CA" baseline="0" dirty="0"/>
              <a:t> routing</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a:t>	-Even if you encrypt the data payload, traffic analysis can still reveal what you’re doing, and possibly what you’re saying</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a:t>	-Mainly because traffic analysis focuses on the header, which discloses source, destination, size, timing, </a:t>
            </a:r>
            <a:r>
              <a:rPr lang="en-CA" baseline="0" dirty="0" err="1"/>
              <a:t>etc</a:t>
            </a:r>
            <a:endParaRPr lang="en-CA" dirty="0"/>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a:t>	-Can be used to infer who is talking to whom over public networks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a:t>	-Knowing the source and destination of internet traffic allows others to track you,</a:t>
            </a:r>
            <a:r>
              <a:rPr lang="en-CA" baseline="0" dirty="0"/>
              <a:t> specifically your behaviour and interests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a:t>		-An example of this is an e-commerce website which uses price discrimination based on your country or institution of origin</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a:t>	-Can reveal who and where you are</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a:t>		-For example, if you’re travelling abroad and connect to your employer’s computers to check or send mail, you can inadvertently reveal your national origin and professional affiliation to anyone observing the network, even if the connection is encrypted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	</a:t>
            </a:r>
          </a:p>
          <a:p>
            <a:r>
              <a:rPr lang="en-CA" dirty="0"/>
              <a:t>-A basic problem</a:t>
            </a:r>
            <a:r>
              <a:rPr lang="en-CA" baseline="0" dirty="0"/>
              <a:t> for people worried about privacy, is that the recipient or your messages can see that you sent it by looking at headers. This means authorized intermediaries, like ISPs, can read the headers</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a:t>
            </a:r>
            <a:r>
              <a:rPr lang="en-CA" dirty="0"/>
              <a:t>Used to protect against more sophisticated attacks,</a:t>
            </a:r>
            <a:r>
              <a:rPr lang="en-CA" baseline="0" dirty="0"/>
              <a:t> attackers can spy on multiple parts of the internet and use statistical techniques to track communication patters of people and organizations. Encryption does not help against these attacks.</a:t>
            </a:r>
            <a:endParaRPr lang="en-CA" dirty="0"/>
          </a:p>
        </p:txBody>
      </p:sp>
      <p:sp>
        <p:nvSpPr>
          <p:cNvPr id="4" name="Slide Number Placeholder 3"/>
          <p:cNvSpPr>
            <a:spLocks noGrp="1"/>
          </p:cNvSpPr>
          <p:nvPr>
            <p:ph type="sldNum" sz="quarter" idx="10"/>
          </p:nvPr>
        </p:nvSpPr>
        <p:spPr/>
        <p:txBody>
          <a:bodyPr/>
          <a:lstStyle/>
          <a:p>
            <a:fld id="{59F85021-7D0E-4A23-95AE-E9D963ECB30D}" type="slidenum">
              <a:rPr lang="en-CA" smtClean="0"/>
              <a:t>6</a:t>
            </a:fld>
            <a:endParaRPr lang="en-CA"/>
          </a:p>
        </p:txBody>
      </p:sp>
    </p:spTree>
    <p:extLst>
      <p:ext uri="{BB962C8B-B14F-4D97-AF65-F5344CB8AC3E}">
        <p14:creationId xmlns:p14="http://schemas.microsoft.com/office/powerpoint/2010/main" val="235105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-Tor</a:t>
            </a:r>
            <a:r>
              <a:rPr lang="en-CA" baseline="0" dirty="0"/>
              <a:t> helps reduce the risks of simple and sophisticated traffic analysis by distributing your transactions over several places on the internet, so no single point can link you to your destination.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-Idea is to take a hard-to-follow route in order to throw off somebody who is</a:t>
            </a:r>
            <a:r>
              <a:rPr lang="en-CA" baseline="0" dirty="0"/>
              <a:t> tailing you, and then periodically erase your footprints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a:t>	-</a:t>
            </a:r>
            <a:r>
              <a:rPr lang="en-CA" dirty="0"/>
              <a:t>Instead of taking a direct route, from source</a:t>
            </a:r>
            <a:r>
              <a:rPr lang="en-CA" baseline="0" dirty="0"/>
              <a:t> to destination,</a:t>
            </a:r>
            <a:r>
              <a:rPr lang="en-CA" dirty="0"/>
              <a:t> data packets take a random pathway on the Tor network,</a:t>
            </a:r>
            <a:r>
              <a:rPr lang="en-CA" baseline="0" dirty="0"/>
              <a:t> through several relays that cover your tracks so no observer at any single point can tell where the data came from or where its going</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59F85021-7D0E-4A23-95AE-E9D963ECB30D}" type="slidenum">
              <a:rPr lang="en-CA" smtClean="0"/>
              <a:t>10</a:t>
            </a:fld>
            <a:endParaRPr lang="en-CA"/>
          </a:p>
        </p:txBody>
      </p:sp>
    </p:spTree>
    <p:extLst>
      <p:ext uri="{BB962C8B-B14F-4D97-AF65-F5344CB8AC3E}">
        <p14:creationId xmlns:p14="http://schemas.microsoft.com/office/powerpoint/2010/main" val="266367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9F85021-7D0E-4A23-95AE-E9D963ECB30D}" type="slidenum">
              <a:rPr lang="en-CA" smtClean="0"/>
              <a:t>11</a:t>
            </a:fld>
            <a:endParaRPr lang="en-CA"/>
          </a:p>
        </p:txBody>
      </p:sp>
    </p:spTree>
    <p:extLst>
      <p:ext uri="{BB962C8B-B14F-4D97-AF65-F5344CB8AC3E}">
        <p14:creationId xmlns:p14="http://schemas.microsoft.com/office/powerpoint/2010/main" val="348290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-To</a:t>
            </a:r>
            <a:r>
              <a:rPr lang="en-CA" baseline="0" dirty="0"/>
              <a:t> create a private network pathway with Tor, the user’s software of client incrementally builds a circuit of encrypted connections through relays on the network. The circuit extends one hop at a time, and each relay along the way knows only which relay gave it data and which relay It is giving data to. No individual relay ever knows the complete path that a data packet has taken. The client negotiates a separate set of encryption keys for each hop along the circuit to ensure that each hop can’t trace these connects as they pass through</a:t>
            </a:r>
            <a:endParaRPr lang="en-CA" dirty="0"/>
          </a:p>
          <a:p>
            <a:endParaRPr lang="en-CA" dirty="0"/>
          </a:p>
        </p:txBody>
      </p:sp>
      <p:sp>
        <p:nvSpPr>
          <p:cNvPr id="4" name="Slide Number Placeholder 3"/>
          <p:cNvSpPr>
            <a:spLocks noGrp="1"/>
          </p:cNvSpPr>
          <p:nvPr>
            <p:ph type="sldNum" sz="quarter" idx="10"/>
          </p:nvPr>
        </p:nvSpPr>
        <p:spPr/>
        <p:txBody>
          <a:bodyPr/>
          <a:lstStyle/>
          <a:p>
            <a:fld id="{59F85021-7D0E-4A23-95AE-E9D963ECB30D}" type="slidenum">
              <a:rPr lang="en-CA" smtClean="0"/>
              <a:t>12</a:t>
            </a:fld>
            <a:endParaRPr lang="en-CA"/>
          </a:p>
        </p:txBody>
      </p:sp>
    </p:spTree>
    <p:extLst>
      <p:ext uri="{BB962C8B-B14F-4D97-AF65-F5344CB8AC3E}">
        <p14:creationId xmlns:p14="http://schemas.microsoft.com/office/powerpoint/2010/main" val="210202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a circuit has been established</a:t>
            </a:r>
            <a:r>
              <a:rPr lang="en-CA" baseline="0" dirty="0"/>
              <a:t>, many kinds of data can be exchanged and several different sorts of software applications can be deployed over the Tor network.</a:t>
            </a:r>
          </a:p>
          <a:p>
            <a:r>
              <a:rPr lang="en-CA" baseline="0" dirty="0"/>
              <a:t>Because each relay sees no more than one hop in the circuit, neither an eavesdropper nor a compromised relay can use traffic analysis to link the connection’s source and destination. </a:t>
            </a:r>
          </a:p>
          <a:p>
            <a:endParaRPr lang="en-CA" baseline="0" dirty="0"/>
          </a:p>
          <a:p>
            <a:r>
              <a:rPr lang="en-CA" baseline="0" dirty="0"/>
              <a:t>As well, for efficiency, Tor software uses the same circuit for connections that happen within the same ten minutes or so. Later requests are given a new circuit, to keep people from linking your earlier actions to new ones</a:t>
            </a:r>
            <a:endParaRPr lang="en-CA" dirty="0"/>
          </a:p>
        </p:txBody>
      </p:sp>
      <p:sp>
        <p:nvSpPr>
          <p:cNvPr id="4" name="Slide Number Placeholder 3"/>
          <p:cNvSpPr>
            <a:spLocks noGrp="1"/>
          </p:cNvSpPr>
          <p:nvPr>
            <p:ph type="sldNum" sz="quarter" idx="10"/>
          </p:nvPr>
        </p:nvSpPr>
        <p:spPr/>
        <p:txBody>
          <a:bodyPr/>
          <a:lstStyle/>
          <a:p>
            <a:fld id="{59F85021-7D0E-4A23-95AE-E9D963ECB30D}" type="slidenum">
              <a:rPr lang="en-CA" smtClean="0"/>
              <a:t>13</a:t>
            </a:fld>
            <a:endParaRPr lang="en-CA"/>
          </a:p>
        </p:txBody>
      </p:sp>
    </p:spTree>
    <p:extLst>
      <p:ext uri="{BB962C8B-B14F-4D97-AF65-F5344CB8AC3E}">
        <p14:creationId xmlns:p14="http://schemas.microsoft.com/office/powerpoint/2010/main" val="264705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-Servers configured to receive inbound connections only through Tor are called hidden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-Uses onion addresses instead of IP addresses</a:t>
            </a:r>
            <a:br>
              <a:rPr lang="en-CA" dirty="0"/>
            </a:br>
            <a:r>
              <a:rPr lang="en-CA" dirty="0"/>
              <a:t>	-Rather</a:t>
            </a:r>
            <a:r>
              <a:rPr lang="en-CA" baseline="0" dirty="0"/>
              <a:t> than revealing a server’s IP addresses (and thus the network location), a hidden service is accessed through its onion address</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	-Tor network understands these addresses and can route data to and from hidden services, even those behind firewalls, or NATs, while persevering anonymity of both parties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-Since Tor is decentralized by design,</a:t>
            </a:r>
            <a:r>
              <a:rPr lang="en-CA" baseline="0" dirty="0"/>
              <a:t> there is n</a:t>
            </a:r>
            <a:r>
              <a:rPr lang="en-CA" dirty="0"/>
              <a:t>o direct readable list of hidden services, although there are some number of hidden service catalogues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59F85021-7D0E-4A23-95AE-E9D963ECB30D}" type="slidenum">
              <a:rPr lang="en-CA" smtClean="0"/>
              <a:t>14</a:t>
            </a:fld>
            <a:endParaRPr lang="en-CA"/>
          </a:p>
        </p:txBody>
      </p:sp>
    </p:spTree>
    <p:extLst>
      <p:ext uri="{BB962C8B-B14F-4D97-AF65-F5344CB8AC3E}">
        <p14:creationId xmlns:p14="http://schemas.microsoft.com/office/powerpoint/2010/main" val="290036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hidden</a:t>
            </a:r>
            <a:r>
              <a:rPr lang="en-CA" baseline="0" dirty="0"/>
              <a:t> service needs to advertise its existence in the Tor network before clients will be able to contact it. Therefore, the service randomly picks some relays, builds circuits to them, and asks them to act as introduction points by telling them its public key. </a:t>
            </a:r>
          </a:p>
          <a:p>
            <a:endParaRPr lang="en-CA" baseline="0" dirty="0"/>
          </a:p>
          <a:p>
            <a:r>
              <a:rPr lang="en-CA" baseline="0" dirty="0"/>
              <a:t>Remember the green links are circuits rather than direct connections</a:t>
            </a:r>
            <a:endParaRPr lang="en-CA" dirty="0"/>
          </a:p>
        </p:txBody>
      </p:sp>
      <p:sp>
        <p:nvSpPr>
          <p:cNvPr id="4" name="Slide Number Placeholder 3"/>
          <p:cNvSpPr>
            <a:spLocks noGrp="1"/>
          </p:cNvSpPr>
          <p:nvPr>
            <p:ph type="sldNum" sz="quarter" idx="10"/>
          </p:nvPr>
        </p:nvSpPr>
        <p:spPr/>
        <p:txBody>
          <a:bodyPr/>
          <a:lstStyle/>
          <a:p>
            <a:fld id="{59F85021-7D0E-4A23-95AE-E9D963ECB30D}" type="slidenum">
              <a:rPr lang="en-CA" smtClean="0"/>
              <a:t>15</a:t>
            </a:fld>
            <a:endParaRPr lang="en-CA"/>
          </a:p>
        </p:txBody>
      </p:sp>
    </p:spTree>
    <p:extLst>
      <p:ext uri="{BB962C8B-B14F-4D97-AF65-F5344CB8AC3E}">
        <p14:creationId xmlns:p14="http://schemas.microsoft.com/office/powerpoint/2010/main" val="84495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71AE6B36-79C1-489E-892D-C452B379EC51}" type="datetimeFigureOut">
              <a:rPr lang="en-CA" smtClean="0"/>
              <a:t>20/03/2016</a:t>
            </a:fld>
            <a:endParaRPr lang="en-CA"/>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CA"/>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EBDEC0E3-3490-4B47-AD3F-C1EBDECF084D}" type="slidenum">
              <a:rPr lang="en-CA" smtClean="0"/>
              <a:t>‹#›</a:t>
            </a:fld>
            <a:endParaRPr lang="en-CA"/>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950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AE6B36-79C1-489E-892D-C452B379EC51}" type="datetimeFigureOut">
              <a:rPr lang="en-CA" smtClean="0"/>
              <a:t>20/03/2016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DEC0E3-3490-4B47-AD3F-C1EBDECF084D}" type="slidenum">
              <a:rPr lang="en-CA" smtClean="0"/>
              <a:t>‹#›</a:t>
            </a:fld>
            <a:endParaRPr lang="en-CA"/>
          </a:p>
        </p:txBody>
      </p:sp>
    </p:spTree>
    <p:extLst>
      <p:ext uri="{BB962C8B-B14F-4D97-AF65-F5344CB8AC3E}">
        <p14:creationId xmlns:p14="http://schemas.microsoft.com/office/powerpoint/2010/main" val="68440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AE6B36-79C1-489E-892D-C452B379EC51}" type="datetimeFigureOut">
              <a:rPr lang="en-CA" smtClean="0"/>
              <a:t>20/03/2016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DEC0E3-3490-4B47-AD3F-C1EBDECF084D}" type="slidenum">
              <a:rPr lang="en-CA" smtClean="0"/>
              <a:t>‹#›</a:t>
            </a:fld>
            <a:endParaRPr lang="en-CA"/>
          </a:p>
        </p:txBody>
      </p:sp>
    </p:spTree>
    <p:extLst>
      <p:ext uri="{BB962C8B-B14F-4D97-AF65-F5344CB8AC3E}">
        <p14:creationId xmlns:p14="http://schemas.microsoft.com/office/powerpoint/2010/main" val="223217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AE6B36-79C1-489E-892D-C452B379EC51}" type="datetimeFigureOut">
              <a:rPr lang="en-CA" smtClean="0"/>
              <a:t>20/03/2016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DEC0E3-3490-4B47-AD3F-C1EBDECF084D}" type="slidenum">
              <a:rPr lang="en-CA" smtClean="0"/>
              <a:t>‹#›</a:t>
            </a:fld>
            <a:endParaRPr lang="en-CA"/>
          </a:p>
        </p:txBody>
      </p:sp>
    </p:spTree>
    <p:extLst>
      <p:ext uri="{BB962C8B-B14F-4D97-AF65-F5344CB8AC3E}">
        <p14:creationId xmlns:p14="http://schemas.microsoft.com/office/powerpoint/2010/main" val="148638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1AE6B36-79C1-489E-892D-C452B379EC51}" type="datetimeFigureOut">
              <a:rPr lang="en-CA" smtClean="0"/>
              <a:t>20/03/2016</a:t>
            </a:fld>
            <a:endParaRPr lang="en-CA"/>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CA"/>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BDEC0E3-3490-4B47-AD3F-C1EBDECF084D}" type="slidenum">
              <a:rPr lang="en-CA" smtClean="0"/>
              <a:t>‹#›</a:t>
            </a:fld>
            <a:endParaRPr lang="en-CA"/>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669534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AE6B36-79C1-489E-892D-C452B379EC51}" type="datetimeFigureOut">
              <a:rPr lang="en-CA" smtClean="0"/>
              <a:t>20/03/2016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DEC0E3-3490-4B47-AD3F-C1EBDECF084D}" type="slidenum">
              <a:rPr lang="en-CA" smtClean="0"/>
              <a:t>‹#›</a:t>
            </a:fld>
            <a:endParaRPr lang="en-CA"/>
          </a:p>
        </p:txBody>
      </p:sp>
    </p:spTree>
    <p:extLst>
      <p:ext uri="{BB962C8B-B14F-4D97-AF65-F5344CB8AC3E}">
        <p14:creationId xmlns:p14="http://schemas.microsoft.com/office/powerpoint/2010/main" val="310028497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AE6B36-79C1-489E-892D-C452B379EC51}" type="datetimeFigureOut">
              <a:rPr lang="en-CA" smtClean="0"/>
              <a:t>20/03/2016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BDEC0E3-3490-4B47-AD3F-C1EBDECF084D}" type="slidenum">
              <a:rPr lang="en-CA" smtClean="0"/>
              <a:t>‹#›</a:t>
            </a:fld>
            <a:endParaRPr lang="en-CA"/>
          </a:p>
        </p:txBody>
      </p:sp>
    </p:spTree>
    <p:extLst>
      <p:ext uri="{BB962C8B-B14F-4D97-AF65-F5344CB8AC3E}">
        <p14:creationId xmlns:p14="http://schemas.microsoft.com/office/powerpoint/2010/main" val="294998356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AE6B36-79C1-489E-892D-C452B379EC51}" type="datetimeFigureOut">
              <a:rPr lang="en-CA" smtClean="0"/>
              <a:t>20/03/2016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BDEC0E3-3490-4B47-AD3F-C1EBDECF084D}" type="slidenum">
              <a:rPr lang="en-CA" smtClean="0"/>
              <a:t>‹#›</a:t>
            </a:fld>
            <a:endParaRPr lang="en-CA"/>
          </a:p>
        </p:txBody>
      </p:sp>
    </p:spTree>
    <p:extLst>
      <p:ext uri="{BB962C8B-B14F-4D97-AF65-F5344CB8AC3E}">
        <p14:creationId xmlns:p14="http://schemas.microsoft.com/office/powerpoint/2010/main" val="2597546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E6B36-79C1-489E-892D-C452B379EC51}" type="datetimeFigureOut">
              <a:rPr lang="en-CA" smtClean="0"/>
              <a:t>20/03/2016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BDEC0E3-3490-4B47-AD3F-C1EBDECF084D}" type="slidenum">
              <a:rPr lang="en-CA" smtClean="0"/>
              <a:t>‹#›</a:t>
            </a:fld>
            <a:endParaRPr lang="en-CA"/>
          </a:p>
        </p:txBody>
      </p:sp>
    </p:spTree>
    <p:extLst>
      <p:ext uri="{BB962C8B-B14F-4D97-AF65-F5344CB8AC3E}">
        <p14:creationId xmlns:p14="http://schemas.microsoft.com/office/powerpoint/2010/main" val="149919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71AE6B36-79C1-489E-892D-C452B379EC51}" type="datetimeFigureOut">
              <a:rPr lang="en-CA" smtClean="0"/>
              <a:t>20/03/2016</a:t>
            </a:fld>
            <a:endParaRPr lang="en-CA"/>
          </a:p>
        </p:txBody>
      </p:sp>
      <p:sp>
        <p:nvSpPr>
          <p:cNvPr id="6" name="Footer Placeholder 5"/>
          <p:cNvSpPr>
            <a:spLocks noGrp="1"/>
          </p:cNvSpPr>
          <p:nvPr>
            <p:ph type="ftr" sz="quarter" idx="11"/>
          </p:nvPr>
        </p:nvSpPr>
        <p:spPr>
          <a:xfrm>
            <a:off x="2103620" y="6375679"/>
            <a:ext cx="3482179" cy="345796"/>
          </a:xfrm>
        </p:spPr>
        <p:txBody>
          <a:bodyPr/>
          <a:lstStyle/>
          <a:p>
            <a:endParaRPr lang="en-CA"/>
          </a:p>
        </p:txBody>
      </p:sp>
      <p:sp>
        <p:nvSpPr>
          <p:cNvPr id="7" name="Slide Number Placeholder 6"/>
          <p:cNvSpPr>
            <a:spLocks noGrp="1"/>
          </p:cNvSpPr>
          <p:nvPr>
            <p:ph type="sldNum" sz="quarter" idx="12"/>
          </p:nvPr>
        </p:nvSpPr>
        <p:spPr>
          <a:xfrm>
            <a:off x="5691014" y="6375679"/>
            <a:ext cx="1232456" cy="345796"/>
          </a:xfrm>
        </p:spPr>
        <p:txBody>
          <a:bodyPr/>
          <a:lstStyle/>
          <a:p>
            <a:fld id="{EBDEC0E3-3490-4B47-AD3F-C1EBDECF084D}" type="slidenum">
              <a:rPr lang="en-CA" smtClean="0"/>
              <a:t>‹#›</a:t>
            </a:fld>
            <a:endParaRPr lang="en-CA"/>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834046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71AE6B36-79C1-489E-892D-C452B379EC51}" type="datetimeFigureOut">
              <a:rPr lang="en-CA" smtClean="0"/>
              <a:t>20/03/2016</a:t>
            </a:fld>
            <a:endParaRPr lang="en-CA"/>
          </a:p>
        </p:txBody>
      </p:sp>
      <p:sp>
        <p:nvSpPr>
          <p:cNvPr id="6" name="Footer Placeholder 5"/>
          <p:cNvSpPr>
            <a:spLocks noGrp="1"/>
          </p:cNvSpPr>
          <p:nvPr>
            <p:ph type="ftr" sz="quarter" idx="11"/>
          </p:nvPr>
        </p:nvSpPr>
        <p:spPr>
          <a:xfrm>
            <a:off x="2103621" y="6375679"/>
            <a:ext cx="3482178" cy="345796"/>
          </a:xfrm>
        </p:spPr>
        <p:txBody>
          <a:bodyPr/>
          <a:lstStyle/>
          <a:p>
            <a:endParaRPr lang="en-CA"/>
          </a:p>
        </p:txBody>
      </p:sp>
      <p:sp>
        <p:nvSpPr>
          <p:cNvPr id="7" name="Slide Number Placeholder 6"/>
          <p:cNvSpPr>
            <a:spLocks noGrp="1"/>
          </p:cNvSpPr>
          <p:nvPr>
            <p:ph type="sldNum" sz="quarter" idx="12"/>
          </p:nvPr>
        </p:nvSpPr>
        <p:spPr>
          <a:xfrm>
            <a:off x="5687568" y="6375679"/>
            <a:ext cx="1234440" cy="345796"/>
          </a:xfrm>
        </p:spPr>
        <p:txBody>
          <a:bodyPr/>
          <a:lstStyle/>
          <a:p>
            <a:fld id="{EBDEC0E3-3490-4B47-AD3F-C1EBDECF084D}" type="slidenum">
              <a:rPr lang="en-CA" smtClean="0"/>
              <a:t>‹#›</a:t>
            </a:fld>
            <a:endParaRPr lang="en-CA"/>
          </a:p>
        </p:txBody>
      </p:sp>
    </p:spTree>
    <p:extLst>
      <p:ext uri="{BB962C8B-B14F-4D97-AF65-F5344CB8AC3E}">
        <p14:creationId xmlns:p14="http://schemas.microsoft.com/office/powerpoint/2010/main" val="407299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1AE6B36-79C1-489E-892D-C452B379EC51}" type="datetimeFigureOut">
              <a:rPr lang="en-CA" smtClean="0"/>
              <a:t>20/03/2016</a:t>
            </a:fld>
            <a:endParaRPr lang="en-CA"/>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CA"/>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BDEC0E3-3490-4B47-AD3F-C1EBDECF084D}" type="slidenum">
              <a:rPr lang="en-CA" smtClean="0"/>
              <a:t>‹#›</a:t>
            </a:fld>
            <a:endParaRPr lang="en-CA"/>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82372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ff.org/pages/tor-and-https" TargetMode="External"/><Relationship Id="rId2" Type="http://schemas.openxmlformats.org/officeDocument/2006/relationships/hyperlink" Target="https://www.torproject.org/" TargetMode="External"/><Relationship Id="rId1" Type="http://schemas.openxmlformats.org/officeDocument/2006/relationships/slideLayout" Target="../slideLayouts/slideLayout2.xml"/><Relationship Id="rId4" Type="http://schemas.openxmlformats.org/officeDocument/2006/relationships/hyperlink" Target="http://www.tandfonline.com/doi/abs/10.1080/00396338.2016.114208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The Onion Router</a:t>
            </a:r>
          </a:p>
        </p:txBody>
      </p:sp>
      <p:sp>
        <p:nvSpPr>
          <p:cNvPr id="3" name="Subtitle 2"/>
          <p:cNvSpPr>
            <a:spLocks noGrp="1"/>
          </p:cNvSpPr>
          <p:nvPr>
            <p:ph type="subTitle" idx="1"/>
          </p:nvPr>
        </p:nvSpPr>
        <p:spPr/>
        <p:txBody>
          <a:bodyPr/>
          <a:lstStyle/>
          <a:p>
            <a:r>
              <a:rPr lang="en-CA" dirty="0"/>
              <a:t>Jacob Steele</a:t>
            </a:r>
          </a:p>
        </p:txBody>
      </p:sp>
    </p:spTree>
    <p:extLst>
      <p:ext uri="{BB962C8B-B14F-4D97-AF65-F5344CB8AC3E}">
        <p14:creationId xmlns:p14="http://schemas.microsoft.com/office/powerpoint/2010/main" val="408321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Tor Works?</a:t>
            </a:r>
          </a:p>
        </p:txBody>
      </p:sp>
      <p:sp>
        <p:nvSpPr>
          <p:cNvPr id="3" name="Content Placeholder 2"/>
          <p:cNvSpPr>
            <a:spLocks noGrp="1"/>
          </p:cNvSpPr>
          <p:nvPr>
            <p:ph idx="1"/>
          </p:nvPr>
        </p:nvSpPr>
        <p:spPr/>
        <p:txBody>
          <a:bodyPr/>
          <a:lstStyle/>
          <a:p>
            <a:r>
              <a:rPr lang="en-CA" dirty="0"/>
              <a:t>Tor distributes your transactions over several places on the internet</a:t>
            </a:r>
          </a:p>
          <a:p>
            <a:r>
              <a:rPr lang="en-CA" dirty="0"/>
              <a:t>Idea is to take a hard-to-follow route</a:t>
            </a:r>
          </a:p>
          <a:p>
            <a:pPr lvl="1"/>
            <a:r>
              <a:rPr lang="en-CA" dirty="0"/>
              <a:t>Instead of taking a direct route, data packets take a random pathway</a:t>
            </a:r>
          </a:p>
        </p:txBody>
      </p:sp>
    </p:spTree>
    <p:extLst>
      <p:ext uri="{BB962C8B-B14F-4D97-AF65-F5344CB8AC3E}">
        <p14:creationId xmlns:p14="http://schemas.microsoft.com/office/powerpoint/2010/main" val="3738885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descr="https://www.torproject.org/images/htw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36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descr="Tor circuit step tw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89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3074" name="Picture 2" descr="Tor circuit step th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88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Hidden Services</a:t>
            </a:r>
          </a:p>
        </p:txBody>
      </p:sp>
      <p:sp>
        <p:nvSpPr>
          <p:cNvPr id="3" name="Content Placeholder 2"/>
          <p:cNvSpPr>
            <a:spLocks noGrp="1"/>
          </p:cNvSpPr>
          <p:nvPr>
            <p:ph idx="1"/>
          </p:nvPr>
        </p:nvSpPr>
        <p:spPr/>
        <p:txBody>
          <a:bodyPr/>
          <a:lstStyle/>
          <a:p>
            <a:r>
              <a:rPr lang="en-CA" dirty="0"/>
              <a:t>Servers configured to receive inbound connections only through Tor are called hidden services</a:t>
            </a:r>
          </a:p>
          <a:p>
            <a:r>
              <a:rPr lang="en-CA" dirty="0"/>
              <a:t>Uses onion addresses instead of IP addresses</a:t>
            </a:r>
          </a:p>
          <a:p>
            <a:r>
              <a:rPr lang="en-CA" dirty="0"/>
              <a:t>No direct readable list of hidden services</a:t>
            </a:r>
          </a:p>
        </p:txBody>
      </p:sp>
    </p:spTree>
    <p:extLst>
      <p:ext uri="{BB962C8B-B14F-4D97-AF65-F5344CB8AC3E}">
        <p14:creationId xmlns:p14="http://schemas.microsoft.com/office/powerpoint/2010/main" val="4043468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122" name="Picture 2" descr="Tor hidden service step on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90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4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6146" name="Picture 2" descr="Tor hidden service step tw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797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7170" name="Picture 2" descr="Tor hidden service step th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77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8194" name="Picture 2" descr="Tor hidden service step f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468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9218" name="Picture 2" descr="Tor hidden service step f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856"/>
            <a:ext cx="12191999" cy="689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88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Tor?</a:t>
            </a:r>
          </a:p>
        </p:txBody>
      </p:sp>
      <p:sp>
        <p:nvSpPr>
          <p:cNvPr id="3" name="Content Placeholder 2"/>
          <p:cNvSpPr>
            <a:spLocks noGrp="1"/>
          </p:cNvSpPr>
          <p:nvPr>
            <p:ph idx="1"/>
          </p:nvPr>
        </p:nvSpPr>
        <p:spPr/>
        <p:txBody>
          <a:bodyPr/>
          <a:lstStyle/>
          <a:p>
            <a:r>
              <a:rPr lang="en-CA" dirty="0"/>
              <a:t>Allows users to improve their privacy and security while on the internet</a:t>
            </a:r>
          </a:p>
          <a:p>
            <a:r>
              <a:rPr lang="en-CA" dirty="0"/>
              <a:t>Tor network is a group of volunteer-operated servers</a:t>
            </a:r>
          </a:p>
          <a:p>
            <a:r>
              <a:rPr lang="en-CA" dirty="0"/>
              <a:t>Users connect through a series of virtual tunnels</a:t>
            </a:r>
          </a:p>
          <a:p>
            <a:r>
              <a:rPr lang="en-CA" dirty="0"/>
              <a:t>An effective censorship circumvention tool</a:t>
            </a:r>
          </a:p>
          <a:p>
            <a:r>
              <a:rPr lang="en-CA" dirty="0"/>
              <a:t>Hides users among other users</a:t>
            </a:r>
          </a:p>
        </p:txBody>
      </p:sp>
    </p:spTree>
    <p:extLst>
      <p:ext uri="{BB962C8B-B14F-4D97-AF65-F5344CB8AC3E}">
        <p14:creationId xmlns:p14="http://schemas.microsoft.com/office/powerpoint/2010/main" val="2875746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0242" name="Picture 2" descr="Tor hidden service step s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779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Staying Anonymous on Tor</a:t>
            </a:r>
          </a:p>
        </p:txBody>
      </p:sp>
      <p:sp>
        <p:nvSpPr>
          <p:cNvPr id="3" name="Content Placeholder 2"/>
          <p:cNvSpPr>
            <a:spLocks noGrp="1"/>
          </p:cNvSpPr>
          <p:nvPr>
            <p:ph idx="1"/>
          </p:nvPr>
        </p:nvSpPr>
        <p:spPr/>
        <p:txBody>
          <a:bodyPr/>
          <a:lstStyle/>
          <a:p>
            <a:r>
              <a:rPr lang="en-CA" dirty="0"/>
              <a:t>Tor cannot solve all anonymity problems</a:t>
            </a:r>
          </a:p>
          <a:p>
            <a:pPr lvl="1"/>
            <a:r>
              <a:rPr lang="en-CA" dirty="0"/>
              <a:t>Focuses on protecting transport of data</a:t>
            </a:r>
          </a:p>
          <a:p>
            <a:pPr lvl="1"/>
            <a:r>
              <a:rPr lang="en-CA" dirty="0"/>
              <a:t>You need to also be smart</a:t>
            </a:r>
          </a:p>
        </p:txBody>
      </p:sp>
    </p:spTree>
    <p:extLst>
      <p:ext uri="{BB962C8B-B14F-4D97-AF65-F5344CB8AC3E}">
        <p14:creationId xmlns:p14="http://schemas.microsoft.com/office/powerpoint/2010/main" val="140204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Sources</a:t>
            </a:r>
          </a:p>
        </p:txBody>
      </p:sp>
      <p:sp>
        <p:nvSpPr>
          <p:cNvPr id="3" name="Content Placeholder 2"/>
          <p:cNvSpPr>
            <a:spLocks noGrp="1"/>
          </p:cNvSpPr>
          <p:nvPr>
            <p:ph idx="1"/>
          </p:nvPr>
        </p:nvSpPr>
        <p:spPr/>
        <p:txBody>
          <a:bodyPr/>
          <a:lstStyle/>
          <a:p>
            <a:r>
              <a:rPr lang="en-CA" dirty="0">
                <a:hlinkClick r:id="rId2"/>
              </a:rPr>
              <a:t>https://www.torproject.org/</a:t>
            </a:r>
            <a:endParaRPr lang="en-CA" dirty="0"/>
          </a:p>
          <a:p>
            <a:r>
              <a:rPr lang="en-CA" dirty="0">
                <a:hlinkClick r:id="rId3"/>
              </a:rPr>
              <a:t>https://www.eff.org/pages/tor-and-https</a:t>
            </a:r>
            <a:endParaRPr lang="en-CA" dirty="0"/>
          </a:p>
          <a:p>
            <a:r>
              <a:rPr lang="en-CA" i="1" dirty="0"/>
              <a:t>Moore, Daniel. </a:t>
            </a:r>
            <a:r>
              <a:rPr lang="en-CA" i="1" dirty="0">
                <a:hlinkClick r:id="rId4"/>
              </a:rPr>
              <a:t>"</a:t>
            </a:r>
            <a:r>
              <a:rPr lang="en-CA" i="1" dirty="0" err="1">
                <a:hlinkClick r:id="rId4"/>
              </a:rPr>
              <a:t>Cryptopolitik</a:t>
            </a:r>
            <a:r>
              <a:rPr lang="en-CA" i="1" dirty="0">
                <a:hlinkClick r:id="rId4"/>
              </a:rPr>
              <a:t> and the </a:t>
            </a:r>
            <a:r>
              <a:rPr lang="en-CA" i="1" dirty="0" err="1">
                <a:hlinkClick r:id="rId4"/>
              </a:rPr>
              <a:t>Darknet</a:t>
            </a:r>
            <a:r>
              <a:rPr lang="en-CA" i="1" dirty="0">
                <a:hlinkClick r:id="rId4"/>
              </a:rPr>
              <a:t>"</a:t>
            </a:r>
            <a:r>
              <a:rPr lang="en-CA" i="1" dirty="0"/>
              <a:t>. Survival: Global Politics and Strategy. Retrieved 20 March 2016.</a:t>
            </a:r>
            <a:endParaRPr lang="en-CA" dirty="0"/>
          </a:p>
        </p:txBody>
      </p:sp>
    </p:spTree>
    <p:extLst>
      <p:ext uri="{BB962C8B-B14F-4D97-AF65-F5344CB8AC3E}">
        <p14:creationId xmlns:p14="http://schemas.microsoft.com/office/powerpoint/2010/main" val="236140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49728"/>
            <a:ext cx="10178322" cy="1492132"/>
          </a:xfrm>
        </p:spPr>
        <p:txBody>
          <a:bodyPr/>
          <a:lstStyle/>
          <a:p>
            <a:r>
              <a:rPr lang="en-CA" dirty="0"/>
              <a:t>Who uses Tor?</a:t>
            </a:r>
          </a:p>
        </p:txBody>
      </p:sp>
      <p:sp>
        <p:nvSpPr>
          <p:cNvPr id="3" name="Content Placeholder 2"/>
          <p:cNvSpPr>
            <a:spLocks noGrp="1"/>
          </p:cNvSpPr>
          <p:nvPr>
            <p:ph idx="1"/>
          </p:nvPr>
        </p:nvSpPr>
        <p:spPr/>
        <p:txBody>
          <a:bodyPr/>
          <a:lstStyle/>
          <a:p>
            <a:r>
              <a:rPr lang="en-CA" dirty="0"/>
              <a:t>Individuals</a:t>
            </a:r>
          </a:p>
          <a:p>
            <a:r>
              <a:rPr lang="en-CA" dirty="0"/>
              <a:t>Journalists and NGOs can use Tor for privacy</a:t>
            </a:r>
          </a:p>
          <a:p>
            <a:r>
              <a:rPr lang="en-CA" dirty="0"/>
              <a:t>Private groups and organizations recommend Tor for online security and privacy</a:t>
            </a:r>
          </a:p>
          <a:p>
            <a:pPr lvl="1"/>
            <a:r>
              <a:rPr lang="en-CA" dirty="0"/>
              <a:t>Indymedia</a:t>
            </a:r>
          </a:p>
          <a:p>
            <a:pPr lvl="1"/>
            <a:r>
              <a:rPr lang="en-CA" dirty="0"/>
              <a:t>Electronic Frontier Foundation</a:t>
            </a:r>
          </a:p>
          <a:p>
            <a:pPr lvl="1"/>
            <a:r>
              <a:rPr lang="en-CA" dirty="0"/>
              <a:t>Corporations</a:t>
            </a:r>
          </a:p>
          <a:p>
            <a:r>
              <a:rPr lang="en-CA" dirty="0"/>
              <a:t>U.S. Navy uses it for intelligence gathering</a:t>
            </a:r>
          </a:p>
          <a:p>
            <a:r>
              <a:rPr lang="en-CA" dirty="0"/>
              <a:t>Law enforcement</a:t>
            </a:r>
          </a:p>
          <a:p>
            <a:pPr marL="457200" lvl="1" indent="0">
              <a:buNone/>
            </a:pPr>
            <a:endParaRPr lang="en-CA" dirty="0"/>
          </a:p>
        </p:txBody>
      </p:sp>
    </p:spTree>
    <p:extLst>
      <p:ext uri="{BB962C8B-B14F-4D97-AF65-F5344CB8AC3E}">
        <p14:creationId xmlns:p14="http://schemas.microsoft.com/office/powerpoint/2010/main" val="132685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098" name="Picture 2" descr="https://upload.wikimedia.org/wikipedia/commons/thumb/4/41/Geographies_of_Tor.png/1920px-Geographies_of_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79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8052527" y="0"/>
            <a:ext cx="4139473" cy="6858000"/>
          </a:xfrm>
          <a:prstGeom prst="rect">
            <a:avLst/>
          </a:prstGeom>
        </p:spPr>
      </p:pic>
      <p:pic>
        <p:nvPicPr>
          <p:cNvPr id="5" name="Picture 4"/>
          <p:cNvPicPr>
            <a:picLocks noChangeAspect="1"/>
          </p:cNvPicPr>
          <p:nvPr/>
        </p:nvPicPr>
        <p:blipFill>
          <a:blip r:embed="rId3"/>
          <a:stretch>
            <a:fillRect/>
          </a:stretch>
        </p:blipFill>
        <p:spPr>
          <a:xfrm>
            <a:off x="1" y="0"/>
            <a:ext cx="8066314" cy="6858000"/>
          </a:xfrm>
          <a:prstGeom prst="rect">
            <a:avLst/>
          </a:prstGeom>
        </p:spPr>
      </p:pic>
    </p:spTree>
    <p:extLst>
      <p:ext uri="{BB962C8B-B14F-4D97-AF65-F5344CB8AC3E}">
        <p14:creationId xmlns:p14="http://schemas.microsoft.com/office/powerpoint/2010/main" val="163756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do we Need Tor?</a:t>
            </a:r>
          </a:p>
        </p:txBody>
      </p:sp>
      <p:sp>
        <p:nvSpPr>
          <p:cNvPr id="3" name="Content Placeholder 2"/>
          <p:cNvSpPr>
            <a:spLocks noGrp="1"/>
          </p:cNvSpPr>
          <p:nvPr>
            <p:ph idx="1"/>
          </p:nvPr>
        </p:nvSpPr>
        <p:spPr/>
        <p:txBody>
          <a:bodyPr/>
          <a:lstStyle/>
          <a:p>
            <a:r>
              <a:rPr lang="en-CA" dirty="0"/>
              <a:t>Using Tor protects you against traffic analysis</a:t>
            </a:r>
          </a:p>
          <a:p>
            <a:r>
              <a:rPr lang="en-CA" dirty="0"/>
              <a:t>Traffic analysis works by analyzing internet packets</a:t>
            </a:r>
          </a:p>
          <a:p>
            <a:pPr lvl="1"/>
            <a:r>
              <a:rPr lang="en-CA" dirty="0"/>
              <a:t>Packets have two parts, the payload and header</a:t>
            </a:r>
          </a:p>
          <a:p>
            <a:pPr lvl="1"/>
            <a:r>
              <a:rPr lang="en-CA" dirty="0"/>
              <a:t>Can be used to infer who is talking to whom over public networks</a:t>
            </a:r>
          </a:p>
          <a:p>
            <a:pPr lvl="1"/>
            <a:r>
              <a:rPr lang="en-CA" dirty="0"/>
              <a:t>Knowing the source and destination of internet traffic allows others to track you</a:t>
            </a:r>
          </a:p>
          <a:p>
            <a:pPr lvl="1"/>
            <a:r>
              <a:rPr lang="en-CA" dirty="0"/>
              <a:t>Can reveal who and where you are</a:t>
            </a:r>
          </a:p>
          <a:p>
            <a:r>
              <a:rPr lang="en-CA" dirty="0"/>
              <a:t>Used to protect against more sophisticated attacks</a:t>
            </a:r>
          </a:p>
        </p:txBody>
      </p:sp>
    </p:spTree>
    <p:extLst>
      <p:ext uri="{BB962C8B-B14F-4D97-AF65-F5344CB8AC3E}">
        <p14:creationId xmlns:p14="http://schemas.microsoft.com/office/powerpoint/2010/main" val="22426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0" y="-71871"/>
            <a:ext cx="12191999" cy="6929871"/>
          </a:xfrm>
          <a:prstGeom prst="rect">
            <a:avLst/>
          </a:prstGeom>
        </p:spPr>
      </p:pic>
    </p:spTree>
    <p:extLst>
      <p:ext uri="{BB962C8B-B14F-4D97-AF65-F5344CB8AC3E}">
        <p14:creationId xmlns:p14="http://schemas.microsoft.com/office/powerpoint/2010/main" val="356627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561125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3997578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160</TotalTime>
  <Words>1174</Words>
  <Application>Microsoft Office PowerPoint</Application>
  <PresentationFormat>Widescreen</PresentationFormat>
  <Paragraphs>135</Paragraphs>
  <Slides>22</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 MT</vt:lpstr>
      <vt:lpstr>Impact</vt:lpstr>
      <vt:lpstr>Badge</vt:lpstr>
      <vt:lpstr>The Onion Router</vt:lpstr>
      <vt:lpstr>What is Tor?</vt:lpstr>
      <vt:lpstr>Who uses Tor?</vt:lpstr>
      <vt:lpstr>PowerPoint Presentation</vt:lpstr>
      <vt:lpstr>PowerPoint Presentation</vt:lpstr>
      <vt:lpstr>Why do we Need Tor?</vt:lpstr>
      <vt:lpstr>PowerPoint Presentation</vt:lpstr>
      <vt:lpstr>PowerPoint Presentation</vt:lpstr>
      <vt:lpstr>PowerPoint Presentation</vt:lpstr>
      <vt:lpstr>How Tor Works?</vt:lpstr>
      <vt:lpstr>PowerPoint Presentation</vt:lpstr>
      <vt:lpstr>PowerPoint Presentation</vt:lpstr>
      <vt:lpstr>PowerPoint Presentation</vt:lpstr>
      <vt:lpstr>Hidden Services</vt:lpstr>
      <vt:lpstr>PowerPoint Presentation</vt:lpstr>
      <vt:lpstr>PowerPoint Presentation</vt:lpstr>
      <vt:lpstr>PowerPoint Presentation</vt:lpstr>
      <vt:lpstr>PowerPoint Presentation</vt:lpstr>
      <vt:lpstr>PowerPoint Presentation</vt:lpstr>
      <vt:lpstr>PowerPoint Presentation</vt:lpstr>
      <vt:lpstr>Staying Anonymous on Tor</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Steele</dc:creator>
  <cp:lastModifiedBy>Jacob Steele</cp:lastModifiedBy>
  <cp:revision>39</cp:revision>
  <dcterms:created xsi:type="dcterms:W3CDTF">2016-03-20T20:16:23Z</dcterms:created>
  <dcterms:modified xsi:type="dcterms:W3CDTF">2016-03-20T22:56:41Z</dcterms:modified>
</cp:coreProperties>
</file>