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80" r:id="rId6"/>
    <p:sldId id="259" r:id="rId7"/>
    <p:sldId id="282" r:id="rId8"/>
    <p:sldId id="281" r:id="rId9"/>
    <p:sldId id="285" r:id="rId10"/>
    <p:sldId id="277" r:id="rId11"/>
    <p:sldId id="276" r:id="rId12"/>
    <p:sldId id="283" r:id="rId13"/>
    <p:sldId id="286" r:id="rId14"/>
    <p:sldId id="265" r:id="rId15"/>
    <p:sldId id="266" r:id="rId16"/>
    <p:sldId id="278" r:id="rId17"/>
    <p:sldId id="284" r:id="rId18"/>
    <p:sldId id="269" r:id="rId19"/>
    <p:sldId id="270" r:id="rId20"/>
    <p:sldId id="271" r:id="rId21"/>
    <p:sldId id="272" r:id="rId22"/>
    <p:sldId id="273" r:id="rId23"/>
    <p:sldId id="279" r:id="rId24"/>
    <p:sldId id="287" r:id="rId25"/>
    <p:sldId id="290" r:id="rId26"/>
    <p:sldId id="289" r:id="rId27"/>
    <p:sldId id="291" r:id="rId28"/>
    <p:sldId id="292" r:id="rId29"/>
    <p:sldId id="293" r:id="rId30"/>
    <p:sldId id="275" r:id="rId31"/>
    <p:sldId id="263" r:id="rId32"/>
    <p:sldId id="294" r:id="rId33"/>
    <p:sldId id="29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IP SEC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CSC 427 | Presentation | Hassan Tahir </a:t>
            </a:r>
          </a:p>
        </p:txBody>
      </p:sp>
    </p:spTree>
    <p:extLst>
      <p:ext uri="{BB962C8B-B14F-4D97-AF65-F5344CB8AC3E}">
        <p14:creationId xmlns:p14="http://schemas.microsoft.com/office/powerpoint/2010/main" val="150243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vs Tunnel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95" y="1513703"/>
            <a:ext cx="8596312" cy="1755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997" y="3968667"/>
            <a:ext cx="7615237" cy="209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52800" y="3243849"/>
            <a:ext cx="1768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Transport Mode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920586" y="6233399"/>
            <a:ext cx="14740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Tunnel Mode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12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vs Tunnel mode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805" y="1668762"/>
            <a:ext cx="7705725" cy="351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8925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SEC – Components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13853" y="1930400"/>
            <a:ext cx="1676400" cy="5334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Tahoma" panose="020B0604030504040204" pitchFamily="34" charset="0"/>
              </a:rPr>
              <a:t>ESP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162053" y="1930400"/>
            <a:ext cx="1676400" cy="5334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Tahoma" panose="020B0604030504040204" pitchFamily="34" charset="0"/>
              </a:rPr>
              <a:t>AH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876053" y="4292600"/>
            <a:ext cx="1524000" cy="609600"/>
          </a:xfrm>
          <a:prstGeom prst="rect">
            <a:avLst/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r>
              <a:rPr lang="en-US" altLang="en-US" sz="1800">
                <a:solidFill>
                  <a:srgbClr val="000000"/>
                </a:solidFill>
                <a:latin typeface="Tahoma" panose="020B0604030504040204" pitchFamily="34" charset="0"/>
              </a:rPr>
              <a:t>IKE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495053" y="2921000"/>
            <a:ext cx="22860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r>
              <a:rPr lang="en-US" altLang="en-US" sz="1800" dirty="0" err="1">
                <a:solidFill>
                  <a:srgbClr val="000000"/>
                </a:solidFill>
                <a:latin typeface="Tahoma" panose="020B0604030504040204" pitchFamily="34" charset="0"/>
              </a:rPr>
              <a:t>IPSec</a:t>
            </a:r>
            <a:endParaRPr lang="en-US" altLang="en-US" sz="1800" dirty="0">
              <a:solidFill>
                <a:srgbClr val="000000"/>
              </a:solidFill>
              <a:latin typeface="Tahoma" panose="020B0604030504040204" pitchFamily="34" charset="0"/>
            </a:endParaRPr>
          </a:p>
        </p:txBody>
      </p:sp>
      <p:cxnSp>
        <p:nvCxnSpPr>
          <p:cNvPr id="8" name="AutoShape 10"/>
          <p:cNvCxnSpPr>
            <a:cxnSpLocks noChangeShapeType="1"/>
            <a:stCxn id="7" idx="0"/>
            <a:endCxn id="4" idx="3"/>
          </p:cNvCxnSpPr>
          <p:nvPr/>
        </p:nvCxnSpPr>
        <p:spPr bwMode="auto">
          <a:xfrm flipH="1" flipV="1">
            <a:off x="3190253" y="2197100"/>
            <a:ext cx="1447800" cy="7239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AutoShape 11"/>
          <p:cNvCxnSpPr>
            <a:cxnSpLocks noChangeShapeType="1"/>
            <a:stCxn id="7" idx="0"/>
            <a:endCxn id="5" idx="1"/>
          </p:cNvCxnSpPr>
          <p:nvPr/>
        </p:nvCxnSpPr>
        <p:spPr bwMode="auto">
          <a:xfrm flipV="1">
            <a:off x="4638053" y="2197100"/>
            <a:ext cx="1524000" cy="7239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2"/>
          <p:cNvCxnSpPr>
            <a:cxnSpLocks noChangeShapeType="1"/>
            <a:stCxn id="7" idx="2"/>
            <a:endCxn id="6" idx="0"/>
          </p:cNvCxnSpPr>
          <p:nvPr/>
        </p:nvCxnSpPr>
        <p:spPr bwMode="auto">
          <a:xfrm>
            <a:off x="4638053" y="3530600"/>
            <a:ext cx="0" cy="762000"/>
          </a:xfrm>
          <a:prstGeom prst="straightConnector1">
            <a:avLst/>
          </a:prstGeom>
          <a:noFill/>
          <a:ln w="22225">
            <a:solidFill>
              <a:srgbClr val="FF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056653" y="2540000"/>
            <a:ext cx="2452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Encapsulating Security</a:t>
            </a:r>
          </a:p>
          <a:p>
            <a:pPr algn="l"/>
            <a:r>
              <a:rPr lang="en-US" altLang="en-US" sz="1800">
                <a:latin typeface="Tahoma" panose="020B0604030504040204" pitchFamily="34" charset="0"/>
              </a:rPr>
              <a:t>Payload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6162053" y="2616200"/>
            <a:ext cx="2428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Authentication Header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326778" y="5010150"/>
            <a:ext cx="2933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The Internet Key Exchange</a:t>
            </a:r>
          </a:p>
        </p:txBody>
      </p:sp>
    </p:spTree>
    <p:extLst>
      <p:ext uri="{BB962C8B-B14F-4D97-AF65-F5344CB8AC3E}">
        <p14:creationId xmlns:p14="http://schemas.microsoft.com/office/powerpoint/2010/main" val="1203963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SEC –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64241"/>
            <a:ext cx="8596668" cy="3880773"/>
          </a:xfrm>
        </p:spPr>
        <p:txBody>
          <a:bodyPr/>
          <a:lstStyle/>
          <a:p>
            <a:r>
              <a:rPr lang="en-US" dirty="0"/>
              <a:t>Key distribution and management</a:t>
            </a:r>
          </a:p>
          <a:p>
            <a:pPr lvl="1"/>
            <a:r>
              <a:rPr lang="en-US" dirty="0"/>
              <a:t>Establishes a Security Association (SA) for a session</a:t>
            </a:r>
          </a:p>
          <a:p>
            <a:pPr lvl="1"/>
            <a:r>
              <a:rPr lang="en-US" dirty="0"/>
              <a:t>SA is used to provide authentication/confidentiality for that session</a:t>
            </a:r>
          </a:p>
          <a:p>
            <a:pPr lvl="1"/>
            <a:r>
              <a:rPr lang="en-US" dirty="0"/>
              <a:t>SA is referenced via an Security </a:t>
            </a:r>
            <a:r>
              <a:rPr lang="en-AU" dirty="0"/>
              <a:t>Parameter Index (SPI)</a:t>
            </a:r>
            <a:endParaRPr lang="en-US" dirty="0"/>
          </a:p>
          <a:p>
            <a:r>
              <a:rPr lang="en-US" dirty="0"/>
              <a:t>Authentication Header (AH)</a:t>
            </a:r>
          </a:p>
          <a:p>
            <a:pPr lvl="1"/>
            <a:r>
              <a:rPr lang="en-US" dirty="0"/>
              <a:t>defines the authentication protocol</a:t>
            </a:r>
          </a:p>
          <a:p>
            <a:pPr lvl="1"/>
            <a:r>
              <a:rPr lang="en-US" dirty="0"/>
              <a:t>no encryption</a:t>
            </a:r>
          </a:p>
          <a:p>
            <a:r>
              <a:rPr lang="en-US" dirty="0"/>
              <a:t>Encapsulating Security Payload (ESP)</a:t>
            </a:r>
          </a:p>
          <a:p>
            <a:pPr lvl="1"/>
            <a:r>
              <a:rPr lang="en-US" dirty="0"/>
              <a:t>provides encryption</a:t>
            </a:r>
          </a:p>
          <a:p>
            <a:pPr lvl="1"/>
            <a:r>
              <a:rPr lang="en-US" dirty="0"/>
              <a:t>optionally authentication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59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AH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965" y="1549987"/>
            <a:ext cx="8428037" cy="396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6502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ESP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00" y="1930400"/>
            <a:ext cx="8848725" cy="2586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861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AH &amp; ESP</a:t>
            </a:r>
          </a:p>
        </p:txBody>
      </p:sp>
      <p:pic>
        <p:nvPicPr>
          <p:cNvPr id="4" name="Content Placeholder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725" y="2115740"/>
            <a:ext cx="8596312" cy="2439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2195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Association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89527"/>
            <a:ext cx="8824475" cy="4054681"/>
          </a:xfrm>
        </p:spPr>
        <p:txBody>
          <a:bodyPr/>
          <a:lstStyle/>
          <a:p>
            <a:r>
              <a:rPr lang="en-US" dirty="0"/>
              <a:t>a one-way relationship between sender &amp; receiver</a:t>
            </a:r>
          </a:p>
          <a:p>
            <a:pPr lvl="1"/>
            <a:r>
              <a:rPr lang="en-US" dirty="0"/>
              <a:t>specifies </a:t>
            </a:r>
            <a:r>
              <a:rPr lang="en-US" dirty="0" err="1"/>
              <a:t>IPSec</a:t>
            </a:r>
            <a:r>
              <a:rPr lang="en-US" dirty="0"/>
              <a:t> related parameters</a:t>
            </a:r>
          </a:p>
          <a:p>
            <a:r>
              <a:rPr lang="en-US" dirty="0"/>
              <a:t>Identified by 3 parameters:</a:t>
            </a:r>
          </a:p>
          <a:p>
            <a:pPr lvl="1"/>
            <a:r>
              <a:rPr lang="en-US" dirty="0"/>
              <a:t>Security Parameters Index (SPI)</a:t>
            </a:r>
          </a:p>
          <a:p>
            <a:pPr lvl="2"/>
            <a:r>
              <a:rPr lang="en-US" dirty="0"/>
              <a:t>locally unique value</a:t>
            </a:r>
          </a:p>
          <a:p>
            <a:pPr lvl="1"/>
            <a:r>
              <a:rPr lang="en-US" dirty="0"/>
              <a:t>Destination IP Address</a:t>
            </a:r>
          </a:p>
          <a:p>
            <a:pPr lvl="1"/>
            <a:r>
              <a:rPr lang="en-US" dirty="0"/>
              <a:t>Security Protocol: AH or ESP (not both!)</a:t>
            </a:r>
          </a:p>
          <a:p>
            <a:r>
              <a:rPr lang="en-US" dirty="0"/>
              <a:t>There are several other parameters associated with an SA</a:t>
            </a:r>
          </a:p>
          <a:p>
            <a:pPr lvl="1"/>
            <a:r>
              <a:rPr lang="en-US" dirty="0"/>
              <a:t>stored in Security Association Database (SAD)</a:t>
            </a:r>
          </a:p>
        </p:txBody>
      </p:sp>
    </p:spTree>
    <p:extLst>
      <p:ext uri="{BB962C8B-B14F-4D97-AF65-F5344CB8AC3E}">
        <p14:creationId xmlns:p14="http://schemas.microsoft.com/office/powerpoint/2010/main" val="2675370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SA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1930400"/>
            <a:ext cx="2701925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6084" y="2063750"/>
            <a:ext cx="225425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272" y="2682875"/>
            <a:ext cx="4706937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1047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Association Database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028" y="2136458"/>
            <a:ext cx="7112000" cy="4048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449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 Architecture Overview</a:t>
            </a:r>
          </a:p>
          <a:p>
            <a:r>
              <a:rPr lang="en-US" dirty="0"/>
              <a:t>IP SEC Overview</a:t>
            </a:r>
          </a:p>
          <a:p>
            <a:r>
              <a:rPr lang="en-AU" dirty="0"/>
              <a:t>Tunnel vs Transport modes</a:t>
            </a:r>
          </a:p>
          <a:p>
            <a:r>
              <a:rPr lang="en-AU" dirty="0"/>
              <a:t>IP SEC Components</a:t>
            </a:r>
          </a:p>
          <a:p>
            <a:r>
              <a:rPr lang="en-AU" dirty="0"/>
              <a:t>AH</a:t>
            </a:r>
          </a:p>
          <a:p>
            <a:r>
              <a:rPr lang="en-AU" dirty="0"/>
              <a:t>ESP</a:t>
            </a:r>
          </a:p>
          <a:p>
            <a:r>
              <a:rPr lang="en-AU" dirty="0"/>
              <a:t>IKE</a:t>
            </a:r>
            <a:endParaRPr lang="en-US" dirty="0"/>
          </a:p>
          <a:p>
            <a:r>
              <a:rPr lang="en-US" dirty="0"/>
              <a:t>Demo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7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Policy Database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665" y="2253689"/>
            <a:ext cx="6929437" cy="311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1358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Outbound processing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424" y="1414463"/>
            <a:ext cx="8218487" cy="513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8388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Inbound processing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686" y="1455047"/>
            <a:ext cx="605155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631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Inbound &amp; Outbound SAs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62" y="2092876"/>
            <a:ext cx="8355012" cy="440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3888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75861"/>
            <a:ext cx="8596668" cy="1320800"/>
          </a:xfrm>
        </p:spPr>
        <p:txBody>
          <a:bodyPr/>
          <a:lstStyle/>
          <a:p>
            <a:r>
              <a:rPr lang="en-AU" dirty="0"/>
              <a:t>Key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3514"/>
            <a:ext cx="9725623" cy="4530614"/>
          </a:xfrm>
        </p:spPr>
        <p:txBody>
          <a:bodyPr>
            <a:normAutofit/>
          </a:bodyPr>
          <a:lstStyle/>
          <a:p>
            <a:r>
              <a:rPr lang="en-US" dirty="0" err="1"/>
              <a:t>IPSec</a:t>
            </a:r>
            <a:r>
              <a:rPr lang="en-US" dirty="0"/>
              <a:t> assumes availability of symmetric keys</a:t>
            </a:r>
          </a:p>
          <a:p>
            <a:r>
              <a:rPr lang="en-US" dirty="0"/>
              <a:t>Option 1: Manual configuration</a:t>
            </a:r>
          </a:p>
          <a:p>
            <a:pPr lvl="2"/>
            <a:r>
              <a:rPr lang="en-US" dirty="0"/>
              <a:t>Primarily for link communication</a:t>
            </a:r>
          </a:p>
          <a:p>
            <a:r>
              <a:rPr lang="en-US" dirty="0"/>
              <a:t>Option 2: Internet Key Exchange (IKE) automated on-demand creation of keys</a:t>
            </a:r>
          </a:p>
          <a:p>
            <a:pPr lvl="1"/>
            <a:r>
              <a:rPr lang="en-US" dirty="0"/>
              <a:t>ISAKMP – default SA and key management protocol</a:t>
            </a:r>
          </a:p>
          <a:p>
            <a:pPr lvl="2"/>
            <a:r>
              <a:rPr lang="en-US" dirty="0"/>
              <a:t>Does not mandate a specific key exchange protocol</a:t>
            </a:r>
          </a:p>
          <a:p>
            <a:pPr lvl="2"/>
            <a:r>
              <a:rPr lang="en-US" dirty="0"/>
              <a:t>Implements at least Oakley, but can also use RSA for instance</a:t>
            </a:r>
          </a:p>
          <a:p>
            <a:pPr lvl="1"/>
            <a:r>
              <a:rPr lang="en-US" dirty="0"/>
              <a:t>Oakley – default key determination protocol, based on a hardened </a:t>
            </a:r>
            <a:r>
              <a:rPr lang="en-US" dirty="0" err="1"/>
              <a:t>Diffie</a:t>
            </a:r>
            <a:r>
              <a:rPr lang="en-US" dirty="0"/>
              <a:t>-Hellman protocol</a:t>
            </a:r>
          </a:p>
        </p:txBody>
      </p:sp>
    </p:spTree>
    <p:extLst>
      <p:ext uri="{BB962C8B-B14F-4D97-AF65-F5344CB8AC3E}">
        <p14:creationId xmlns:p14="http://schemas.microsoft.com/office/powerpoint/2010/main" val="3405651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ISAKMP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30502"/>
            <a:ext cx="8917240" cy="4372733"/>
          </a:xfrm>
        </p:spPr>
        <p:txBody>
          <a:bodyPr/>
          <a:lstStyle/>
          <a:p>
            <a:r>
              <a:rPr lang="en-US" dirty="0"/>
              <a:t>Internet Security Association and Key Management Protocol</a:t>
            </a:r>
          </a:p>
          <a:p>
            <a:r>
              <a:rPr lang="en-US" dirty="0"/>
              <a:t>defines procedures and message formats to establish, negotiate, modify and delete SAs</a:t>
            </a:r>
          </a:p>
          <a:p>
            <a:pPr lvl="1"/>
            <a:r>
              <a:rPr lang="en-US" dirty="0"/>
              <a:t>SA-centric, so some calls it only a SA management protocol</a:t>
            </a:r>
          </a:p>
          <a:p>
            <a:pPr lvl="2"/>
            <a:r>
              <a:rPr lang="en-US" dirty="0"/>
              <a:t>but we have keys in SAs</a:t>
            </a:r>
          </a:p>
          <a:p>
            <a:r>
              <a:rPr lang="en-US" dirty="0"/>
              <a:t>ISAKMP is NOT key exchange protocol</a:t>
            </a:r>
          </a:p>
          <a:p>
            <a:r>
              <a:rPr lang="en-US" dirty="0"/>
              <a:t>independent of key exchange protocol, encryption algorithm and authentication method</a:t>
            </a:r>
          </a:p>
          <a:p>
            <a:r>
              <a:rPr lang="en-US" dirty="0"/>
              <a:t>IKE combines everything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671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4643"/>
          </a:xfrm>
        </p:spPr>
        <p:txBody>
          <a:bodyPr/>
          <a:lstStyle/>
          <a:p>
            <a:r>
              <a:rPr lang="en-AU" dirty="0"/>
              <a:t>Oakley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7007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A refinement of </a:t>
            </a:r>
            <a:r>
              <a:rPr lang="en-US" dirty="0" err="1"/>
              <a:t>Diffie</a:t>
            </a:r>
            <a:r>
              <a:rPr lang="en-US" dirty="0"/>
              <a:t>-Hellman</a:t>
            </a:r>
          </a:p>
          <a:p>
            <a:r>
              <a:rPr lang="en-US" dirty="0"/>
              <a:t>DH weaknesses</a:t>
            </a:r>
          </a:p>
          <a:p>
            <a:pPr lvl="1"/>
            <a:r>
              <a:rPr lang="en-US" dirty="0"/>
              <a:t>Clogging attack: attacker forces Alice to </a:t>
            </a:r>
            <a:r>
              <a:rPr lang="en-US" dirty="0" err="1"/>
              <a:t>exponentiate</a:t>
            </a:r>
            <a:r>
              <a:rPr lang="en-US" dirty="0"/>
              <a:t> endlessly</a:t>
            </a:r>
          </a:p>
          <a:p>
            <a:pPr lvl="1"/>
            <a:r>
              <a:rPr lang="en-US" dirty="0"/>
              <a:t>Man-in-the-middle attack: attacker impersonates Alice to Bob and impersonates Bob to Alice</a:t>
            </a:r>
          </a:p>
          <a:p>
            <a:r>
              <a:rPr lang="en-US" dirty="0"/>
              <a:t>Oakley hardening (IKEv2)</a:t>
            </a:r>
          </a:p>
          <a:p>
            <a:pPr lvl="1"/>
            <a:r>
              <a:rPr lang="en-US" dirty="0"/>
              <a:t>Precedes the DH phase with exchange of a pseudorandom number (“cookie”) which is specific to each party (based on IPs of parties)</a:t>
            </a:r>
          </a:p>
          <a:p>
            <a:pPr lvl="1"/>
            <a:r>
              <a:rPr lang="en-US" dirty="0"/>
              <a:t>This number is first acknowledged as belonging to other party, and only then DH is performed. Hence attacker can only clog with acknowledge requests</a:t>
            </a:r>
          </a:p>
          <a:p>
            <a:pPr lvl="1"/>
            <a:r>
              <a:rPr lang="en-US" dirty="0"/>
              <a:t>Authenticates DH exchange to prevent impersonation</a:t>
            </a:r>
          </a:p>
        </p:txBody>
      </p:sp>
    </p:spTree>
    <p:extLst>
      <p:ext uri="{BB962C8B-B14F-4D97-AF65-F5344CB8AC3E}">
        <p14:creationId xmlns:p14="http://schemas.microsoft.com/office/powerpoint/2010/main" val="520962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723267"/>
            <a:ext cx="9434075" cy="4717290"/>
          </a:xfrm>
        </p:spPr>
        <p:txBody>
          <a:bodyPr>
            <a:normAutofit/>
          </a:bodyPr>
          <a:lstStyle/>
          <a:p>
            <a:r>
              <a:rPr lang="en-US" dirty="0"/>
              <a:t>Can operate in two modes:</a:t>
            </a:r>
          </a:p>
          <a:p>
            <a:pPr lvl="1"/>
            <a:r>
              <a:rPr lang="en-US" dirty="0"/>
              <a:t>Main mode</a:t>
            </a:r>
          </a:p>
          <a:p>
            <a:pPr lvl="1"/>
            <a:r>
              <a:rPr lang="en-US" dirty="0"/>
              <a:t>Six messages in three round trips</a:t>
            </a:r>
          </a:p>
          <a:p>
            <a:pPr lvl="1"/>
            <a:r>
              <a:rPr lang="en-US" dirty="0"/>
              <a:t>More options</a:t>
            </a:r>
          </a:p>
          <a:p>
            <a:r>
              <a:rPr lang="en-US" dirty="0"/>
              <a:t>Quick mode</a:t>
            </a:r>
          </a:p>
          <a:p>
            <a:pPr lvl="1"/>
            <a:r>
              <a:rPr lang="en-US" dirty="0"/>
              <a:t>Four messages in two round trips</a:t>
            </a:r>
          </a:p>
          <a:p>
            <a:pPr lvl="1"/>
            <a:r>
              <a:rPr lang="en-US" dirty="0"/>
              <a:t>Less options</a:t>
            </a:r>
          </a:p>
          <a:p>
            <a:r>
              <a:rPr lang="en-US" dirty="0"/>
              <a:t>Ways to authenticate (either mode)</a:t>
            </a:r>
          </a:p>
          <a:p>
            <a:pPr lvl="1"/>
            <a:r>
              <a:rPr lang="en-US" dirty="0"/>
              <a:t>Digital signature</a:t>
            </a:r>
          </a:p>
          <a:p>
            <a:pPr lvl="1"/>
            <a:r>
              <a:rPr lang="en-US" dirty="0"/>
              <a:t>public key encryption</a:t>
            </a:r>
          </a:p>
          <a:p>
            <a:pPr lvl="1"/>
            <a:r>
              <a:rPr lang="en-US" dirty="0"/>
              <a:t>Pre-shared key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5539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0315"/>
          </a:xfrm>
        </p:spPr>
        <p:txBody>
          <a:bodyPr/>
          <a:lstStyle/>
          <a:p>
            <a:r>
              <a:rPr lang="en-AU" dirty="0"/>
              <a:t>Main Mode</a:t>
            </a:r>
            <a:endParaRPr lang="en-US" dirty="0"/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1667934" y="1791218"/>
            <a:ext cx="981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solidFill>
                  <a:srgbClr val="66FF33"/>
                </a:solidFill>
                <a:latin typeface="Tahoma" panose="020B0604030504040204" pitchFamily="34" charset="0"/>
              </a:rPr>
              <a:t>Initiator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001934" y="1791218"/>
            <a:ext cx="1255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solidFill>
                  <a:srgbClr val="66FF33"/>
                </a:solidFill>
                <a:latin typeface="Tahoma" panose="020B0604030504040204" pitchFamily="34" charset="0"/>
              </a:rPr>
              <a:t>Responder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1515534" y="2248418"/>
            <a:ext cx="157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[Header, SA</a:t>
            </a:r>
            <a:r>
              <a:rPr lang="en-US" altLang="en-US" sz="1800" baseline="-25000">
                <a:latin typeface="Tahoma" panose="020B0604030504040204" pitchFamily="34" charset="0"/>
              </a:rPr>
              <a:t>1</a:t>
            </a:r>
            <a:r>
              <a:rPr lang="en-US" altLang="en-US" sz="1800">
                <a:latin typeface="Tahoma" panose="020B0604030504040204" pitchFamily="34" charset="0"/>
              </a:rPr>
              <a:t>]</a:t>
            </a: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7001934" y="2781818"/>
            <a:ext cx="1571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[Header, SA</a:t>
            </a:r>
            <a:r>
              <a:rPr lang="en-US" altLang="en-US" sz="1800" baseline="-25000">
                <a:latin typeface="Tahoma" panose="020B0604030504040204" pitchFamily="34" charset="0"/>
              </a:rPr>
              <a:t>1</a:t>
            </a:r>
            <a:r>
              <a:rPr lang="en-US" altLang="en-US" sz="1800">
                <a:latin typeface="Tahoma" panose="020B0604030504040204" pitchFamily="34" charset="0"/>
              </a:rPr>
              <a:t>]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3801534" y="29342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 Box 8"/>
          <p:cNvSpPr txBox="1">
            <a:spLocks noChangeArrowheads="1"/>
          </p:cNvSpPr>
          <p:nvPr/>
        </p:nvSpPr>
        <p:spPr bwMode="auto">
          <a:xfrm>
            <a:off x="677334" y="3239018"/>
            <a:ext cx="3138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 dirty="0">
                <a:latin typeface="Tahoma" panose="020B0604030504040204" pitchFamily="34" charset="0"/>
              </a:rPr>
              <a:t>[Header, KE, Ni {, </a:t>
            </a:r>
            <a:r>
              <a:rPr lang="en-US" altLang="en-US" sz="1800" dirty="0" err="1">
                <a:latin typeface="Tahoma" panose="020B0604030504040204" pitchFamily="34" charset="0"/>
              </a:rPr>
              <a:t>Cert_req</a:t>
            </a:r>
            <a:r>
              <a:rPr lang="en-US" altLang="en-US" sz="1800" dirty="0">
                <a:latin typeface="Tahoma" panose="020B0604030504040204" pitchFamily="34" charset="0"/>
              </a:rPr>
              <a:t>}]</a:t>
            </a:r>
            <a:endParaRPr lang="en-US" altLang="en-US" sz="1800" baseline="-25000" dirty="0">
              <a:latin typeface="Tahoma" panose="020B0604030504040204" pitchFamily="34" charset="0"/>
            </a:endParaRPr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>
            <a:off x="3801534" y="34676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3801534" y="24008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3877734" y="40010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05934" y="4382018"/>
            <a:ext cx="28432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en-US" altLang="en-US" sz="1800">
                <a:latin typeface="Tahoma" panose="020B0604030504040204" pitchFamily="34" charset="0"/>
              </a:rPr>
              <a:t>[Header,  IDi, {CERT} sig]</a:t>
            </a: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>
            <a:off x="3877734" y="46106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6316134" y="4991618"/>
            <a:ext cx="2873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 eaLnBrk="1" hangingPunct="1"/>
            <a:r>
              <a:rPr lang="en-US" altLang="en-US" sz="1800" dirty="0">
                <a:latin typeface="Tahoma" panose="020B0604030504040204" pitchFamily="34" charset="0"/>
              </a:rPr>
              <a:t>[Header,  </a:t>
            </a:r>
            <a:r>
              <a:rPr lang="en-US" altLang="en-US" sz="1800" dirty="0" err="1">
                <a:latin typeface="Tahoma" panose="020B0604030504040204" pitchFamily="34" charset="0"/>
              </a:rPr>
              <a:t>IDr</a:t>
            </a:r>
            <a:r>
              <a:rPr lang="en-US" altLang="en-US" sz="1800" dirty="0">
                <a:latin typeface="Tahoma" panose="020B0604030504040204" pitchFamily="34" charset="0"/>
              </a:rPr>
              <a:t>, {CERT} sig]</a:t>
            </a:r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3953934" y="5220218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6355293" y="3817661"/>
            <a:ext cx="3138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 dirty="0">
                <a:latin typeface="Tahoma" panose="020B0604030504040204" pitchFamily="34" charset="0"/>
              </a:rPr>
              <a:t>[Header, KE, Ni {, </a:t>
            </a:r>
            <a:r>
              <a:rPr lang="en-US" altLang="en-US" sz="1800" dirty="0" err="1">
                <a:latin typeface="Tahoma" panose="020B0604030504040204" pitchFamily="34" charset="0"/>
              </a:rPr>
              <a:t>Cert_req</a:t>
            </a:r>
            <a:r>
              <a:rPr lang="en-US" altLang="en-US" sz="1800" dirty="0">
                <a:latin typeface="Tahoma" panose="020B0604030504040204" pitchFamily="34" charset="0"/>
              </a:rPr>
              <a:t>}]</a:t>
            </a:r>
            <a:endParaRPr lang="en-US" altLang="en-US" sz="1800" baseline="-25000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1467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Aggressive Mode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8292" y="2160622"/>
            <a:ext cx="981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solidFill>
                  <a:srgbClr val="66FF33"/>
                </a:solidFill>
                <a:latin typeface="Tahoma" panose="020B0604030504040204" pitchFamily="34" charset="0"/>
              </a:rPr>
              <a:t>Initiator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132292" y="2160622"/>
            <a:ext cx="1255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solidFill>
                  <a:srgbClr val="66FF33"/>
                </a:solidFill>
                <a:latin typeface="Tahoma" panose="020B0604030504040204" pitchFamily="34" charset="0"/>
              </a:rPr>
              <a:t>Responder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188692" y="2617822"/>
            <a:ext cx="2757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[Header, SA</a:t>
            </a:r>
            <a:r>
              <a:rPr lang="en-US" altLang="en-US" sz="1800" baseline="-25000">
                <a:latin typeface="Tahoma" panose="020B0604030504040204" pitchFamily="34" charset="0"/>
              </a:rPr>
              <a:t>1</a:t>
            </a:r>
            <a:r>
              <a:rPr lang="en-US" altLang="en-US" sz="1800">
                <a:latin typeface="Tahoma" panose="020B0604030504040204" pitchFamily="34" charset="0"/>
              </a:rPr>
              <a:t>, KE, Ni, IDi]</a:t>
            </a: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931892" y="3456022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stealth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31892" y="2770222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>
            <a:off x="6370292" y="3151222"/>
            <a:ext cx="240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[Header, SA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, KE, Nr, </a:t>
            </a:r>
          </a:p>
          <a:p>
            <a:pPr algn="l"/>
            <a:r>
              <a:rPr lang="en-US" altLang="en-US" sz="1800">
                <a:latin typeface="Tahoma" panose="020B0604030504040204" pitchFamily="34" charset="0"/>
              </a:rPr>
              <a:t>     IDr, [Cert]sig]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>
            <a:off x="1341092" y="4065622"/>
            <a:ext cx="2097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 sz="1800">
                <a:latin typeface="Tahoma" panose="020B0604030504040204" pitchFamily="34" charset="0"/>
              </a:rPr>
              <a:t>[Header, [Cert]sig]</a:t>
            </a: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3931892" y="4294222"/>
            <a:ext cx="22860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45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OSI Model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3462" y="16637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Application Layer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3462" y="32639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Transport Layer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23462" y="37973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Network Layer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462" y="48641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Physical Layer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23462" y="21971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Presentation Layer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23462" y="27305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Session Layer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23462" y="43307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Logical Link Layer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09662" y="1663700"/>
            <a:ext cx="3733800" cy="1600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endParaRPr lang="en-US" altLang="en-US">
              <a:solidFill>
                <a:srgbClr val="04010B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409662" y="32639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TCP, UDP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409662" y="37973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IP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409662" y="48641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Network Adapter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09662" y="4330700"/>
            <a:ext cx="3733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>
                <a:solidFill>
                  <a:srgbClr val="04010B"/>
                </a:solidFill>
              </a:rPr>
              <a:t>Device Driver</a:t>
            </a:r>
          </a:p>
        </p:txBody>
      </p:sp>
      <p:sp>
        <p:nvSpPr>
          <p:cNvPr id="16" name="Text Box 1053"/>
          <p:cNvSpPr txBox="1">
            <a:spLocks noChangeArrowheads="1"/>
          </p:cNvSpPr>
          <p:nvPr/>
        </p:nvSpPr>
        <p:spPr bwMode="auto">
          <a:xfrm>
            <a:off x="5476462" y="17399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>
                <a:solidFill>
                  <a:srgbClr val="04010B"/>
                </a:solidFill>
              </a:rPr>
              <a:t>Application</a:t>
            </a:r>
          </a:p>
        </p:txBody>
      </p:sp>
      <p:sp>
        <p:nvSpPr>
          <p:cNvPr id="17" name="Text Box 1058"/>
          <p:cNvSpPr txBox="1">
            <a:spLocks noChangeArrowheads="1"/>
          </p:cNvSpPr>
          <p:nvPr/>
        </p:nvSpPr>
        <p:spPr bwMode="auto">
          <a:xfrm rot="5400000">
            <a:off x="441759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HTTP</a:t>
            </a:r>
          </a:p>
        </p:txBody>
      </p:sp>
      <p:sp>
        <p:nvSpPr>
          <p:cNvPr id="18" name="Text Box 1060"/>
          <p:cNvSpPr txBox="1">
            <a:spLocks noChangeArrowheads="1"/>
          </p:cNvSpPr>
          <p:nvPr/>
        </p:nvSpPr>
        <p:spPr bwMode="auto">
          <a:xfrm rot="5400000">
            <a:off x="483034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SMTP</a:t>
            </a:r>
          </a:p>
        </p:txBody>
      </p:sp>
      <p:sp>
        <p:nvSpPr>
          <p:cNvPr id="19" name="Text Box 1062"/>
          <p:cNvSpPr txBox="1">
            <a:spLocks noChangeArrowheads="1"/>
          </p:cNvSpPr>
          <p:nvPr/>
        </p:nvSpPr>
        <p:spPr bwMode="auto">
          <a:xfrm rot="5400000">
            <a:off x="609399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FTP</a:t>
            </a:r>
          </a:p>
        </p:txBody>
      </p:sp>
      <p:sp>
        <p:nvSpPr>
          <p:cNvPr id="20" name="Text Box 1063"/>
          <p:cNvSpPr txBox="1">
            <a:spLocks noChangeArrowheads="1"/>
          </p:cNvSpPr>
          <p:nvPr/>
        </p:nvSpPr>
        <p:spPr bwMode="auto">
          <a:xfrm rot="5400000">
            <a:off x="650674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SNMP</a:t>
            </a:r>
          </a:p>
        </p:txBody>
      </p:sp>
      <p:sp>
        <p:nvSpPr>
          <p:cNvPr id="21" name="Text Box 1064"/>
          <p:cNvSpPr txBox="1">
            <a:spLocks noChangeArrowheads="1"/>
          </p:cNvSpPr>
          <p:nvPr/>
        </p:nvSpPr>
        <p:spPr bwMode="auto">
          <a:xfrm rot="5400000">
            <a:off x="693219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NFS</a:t>
            </a:r>
          </a:p>
        </p:txBody>
      </p:sp>
      <p:sp>
        <p:nvSpPr>
          <p:cNvPr id="22" name="Text Box 1066"/>
          <p:cNvSpPr txBox="1">
            <a:spLocks noChangeArrowheads="1"/>
          </p:cNvSpPr>
          <p:nvPr/>
        </p:nvSpPr>
        <p:spPr bwMode="auto">
          <a:xfrm rot="5400000">
            <a:off x="525579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FTP</a:t>
            </a:r>
          </a:p>
        </p:txBody>
      </p:sp>
      <p:sp>
        <p:nvSpPr>
          <p:cNvPr id="23" name="Text Box 1067"/>
          <p:cNvSpPr txBox="1">
            <a:spLocks noChangeArrowheads="1"/>
          </p:cNvSpPr>
          <p:nvPr/>
        </p:nvSpPr>
        <p:spPr bwMode="auto">
          <a:xfrm rot="5400000">
            <a:off x="5668549" y="2525713"/>
            <a:ext cx="1006475" cy="349250"/>
          </a:xfrm>
          <a:prstGeom prst="rect">
            <a:avLst/>
          </a:prstGeom>
          <a:noFill/>
          <a:ln w="12700" cap="sq">
            <a:solidFill>
              <a:srgbClr val="04010B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>
                <a:solidFill>
                  <a:srgbClr val="04010B"/>
                </a:solidFill>
              </a:rPr>
              <a:t>DNS</a:t>
            </a: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8143462" y="2332383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PGP, Kerberos, </a:t>
            </a:r>
          </a:p>
          <a:p>
            <a:r>
              <a:rPr lang="en-US" altLang="en-US" sz="2000" dirty="0"/>
              <a:t>SSH, etc.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8143462" y="3269974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Transport Layer Security (TLS)</a:t>
            </a: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8155059" y="3797300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IP Security</a:t>
            </a: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8143462" y="4342848"/>
            <a:ext cx="2743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2000" dirty="0"/>
              <a:t>Hardware encryption</a:t>
            </a:r>
          </a:p>
        </p:txBody>
      </p:sp>
    </p:spTree>
    <p:extLst>
      <p:ext uri="{BB962C8B-B14F-4D97-AF65-F5344CB8AC3E}">
        <p14:creationId xmlns:p14="http://schemas.microsoft.com/office/powerpoint/2010/main" val="2384416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IPSEC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a level of security for all applications.</a:t>
            </a:r>
          </a:p>
          <a:p>
            <a:r>
              <a:rPr lang="en-US" dirty="0"/>
              <a:t>Allows deployment of new/emerging applications that may not have their own security.</a:t>
            </a:r>
          </a:p>
          <a:p>
            <a:r>
              <a:rPr lang="en-US" dirty="0"/>
              <a:t>Transparent to transport layer</a:t>
            </a:r>
          </a:p>
          <a:p>
            <a:r>
              <a:rPr lang="en-US" dirty="0"/>
              <a:t>Transparent to end-users</a:t>
            </a:r>
          </a:p>
          <a:p>
            <a:r>
              <a:rPr lang="en-US" dirty="0"/>
              <a:t>No need for training, key issue, key revocation, etc.</a:t>
            </a:r>
          </a:p>
          <a:p>
            <a:r>
              <a:rPr lang="en-US" dirty="0"/>
              <a:t>Can be provided to individual users where needed (e.g. off-site workers)</a:t>
            </a:r>
          </a:p>
          <a:p>
            <a:r>
              <a:rPr lang="en-US" dirty="0"/>
              <a:t>Extensible to new, stronger, cryptographic methods as these become 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332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IPSEC Drawbacks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Processing performance overhead</a:t>
            </a:r>
          </a:p>
          <a:p>
            <a:pPr lvl="1"/>
            <a:r>
              <a:rPr lang="en-US" dirty="0"/>
              <a:t>Protection is applied to all traffic, though only a small portion may be security-sensitive</a:t>
            </a:r>
          </a:p>
          <a:p>
            <a:r>
              <a:rPr lang="en-US" dirty="0"/>
              <a:t>Blocks access to non-IPsec hosts</a:t>
            </a:r>
          </a:p>
          <a:p>
            <a:r>
              <a:rPr lang="en-US" dirty="0"/>
              <a:t>Hosts must have security association</a:t>
            </a:r>
          </a:p>
          <a:p>
            <a:pPr lvl="1"/>
            <a:r>
              <a:rPr lang="en-US" dirty="0"/>
              <a:t>Not great for short-lived connections</a:t>
            </a:r>
          </a:p>
          <a:p>
            <a:r>
              <a:rPr lang="en-US" dirty="0"/>
              <a:t>Not practical for broadcast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710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129275" cy="980661"/>
          </a:xfrm>
        </p:spPr>
        <p:txBody>
          <a:bodyPr/>
          <a:lstStyle/>
          <a:p>
            <a:r>
              <a:rPr lang="en-AU" dirty="0"/>
              <a:t>DEMO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127" y="1822795"/>
            <a:ext cx="8002039" cy="323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4155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6290" y="2358887"/>
            <a:ext cx="8596668" cy="1320800"/>
          </a:xfrm>
        </p:spPr>
        <p:txBody>
          <a:bodyPr>
            <a:noAutofit/>
          </a:bodyPr>
          <a:lstStyle/>
          <a:p>
            <a:r>
              <a:rPr lang="en-AU" sz="9600" dirty="0"/>
              <a:t>Questions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415108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9381066" cy="4571515"/>
          </a:xfrm>
        </p:spPr>
        <p:txBody>
          <a:bodyPr>
            <a:normAutofit/>
          </a:bodyPr>
          <a:lstStyle/>
          <a:p>
            <a:r>
              <a:rPr lang="en-US" dirty="0"/>
              <a:t>History</a:t>
            </a:r>
          </a:p>
          <a:p>
            <a:pPr lvl="1"/>
            <a:r>
              <a:rPr lang="en-US" dirty="0"/>
              <a:t>IP protocol was designed in the late 70s to early 80s</a:t>
            </a:r>
          </a:p>
          <a:p>
            <a:pPr lvl="1"/>
            <a:r>
              <a:rPr lang="en-US" dirty="0"/>
              <a:t>Part of DARPA Internet Project</a:t>
            </a:r>
          </a:p>
          <a:p>
            <a:pPr lvl="1"/>
            <a:r>
              <a:rPr lang="en-US" dirty="0"/>
              <a:t>Very small network</a:t>
            </a:r>
          </a:p>
          <a:p>
            <a:pPr lvl="1"/>
            <a:r>
              <a:rPr lang="en-US" dirty="0"/>
              <a:t>All hosts are known!</a:t>
            </a:r>
          </a:p>
          <a:p>
            <a:pPr lvl="1"/>
            <a:r>
              <a:rPr lang="en-US" dirty="0"/>
              <a:t>So are the users!</a:t>
            </a:r>
          </a:p>
          <a:p>
            <a:pPr lvl="1"/>
            <a:r>
              <a:rPr lang="en-US" dirty="0"/>
              <a:t>Therefore, security was not an issue</a:t>
            </a:r>
          </a:p>
          <a:p>
            <a:r>
              <a:rPr lang="en-US" dirty="0"/>
              <a:t>Problem &amp; Solution</a:t>
            </a:r>
          </a:p>
          <a:p>
            <a:pPr lvl="1"/>
            <a:r>
              <a:rPr lang="en-US" dirty="0"/>
              <a:t>Communications can be altered, examined and exploited.</a:t>
            </a:r>
          </a:p>
          <a:p>
            <a:pPr lvl="1"/>
            <a:r>
              <a:rPr lang="en-US" dirty="0"/>
              <a:t>There is a growing need to protect private information crossing the public networks that make up the Internet infrastructure.</a:t>
            </a:r>
          </a:p>
          <a:p>
            <a:pPr lvl="1"/>
            <a:r>
              <a:rPr lang="en-US" dirty="0" err="1"/>
              <a:t>IPSec</a:t>
            </a:r>
            <a:r>
              <a:rPr lang="en-US" dirty="0"/>
              <a:t> is a set of protocols and methodologies to create secure IP connections.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79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Packet</a:t>
            </a:r>
          </a:p>
        </p:txBody>
      </p:sp>
      <p:pic>
        <p:nvPicPr>
          <p:cNvPr id="1026" name="Picture 2" descr="http://i.stack.imgur.com/Fm5z9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551" y="1662766"/>
            <a:ext cx="7676233" cy="362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538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OSI Model - IP in Action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246204" y="1930400"/>
            <a:ext cx="838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Original </a:t>
            </a:r>
          </a:p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Message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246204" y="2921000"/>
            <a:ext cx="8382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Data 3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31804" y="2921000"/>
            <a:ext cx="9144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Header 3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331804" y="3987800"/>
            <a:ext cx="26670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Data 2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417404" y="3987800"/>
            <a:ext cx="9144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Header 2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426804" y="3011488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b="1"/>
              <a:t>Transport Layer</a:t>
            </a:r>
          </a:p>
          <a:p>
            <a:pPr algn="ctr"/>
            <a:r>
              <a:rPr lang="en-US" altLang="en-US" sz="1800" b="1"/>
              <a:t>(TCP, UDP)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664804" y="4078288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b="1"/>
              <a:t>Network Layer</a:t>
            </a:r>
          </a:p>
          <a:p>
            <a:pPr algn="ctr"/>
            <a:r>
              <a:rPr lang="en-US" altLang="en-US" sz="1800" b="1"/>
              <a:t>(IP)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417404" y="5010150"/>
            <a:ext cx="44958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Data 1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503004" y="5010150"/>
            <a:ext cx="914400" cy="5334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600" b="1">
                <a:solidFill>
                  <a:srgbClr val="04010B"/>
                </a:solidFill>
              </a:rPr>
              <a:t>Header 1</a:t>
            </a:r>
          </a:p>
        </p:txBody>
      </p:sp>
      <p:sp>
        <p:nvSpPr>
          <p:cNvPr id="13" name="Text Box 18"/>
          <p:cNvSpPr txBox="1">
            <a:spLocks noChangeArrowheads="1"/>
          </p:cNvSpPr>
          <p:nvPr/>
        </p:nvSpPr>
        <p:spPr bwMode="auto">
          <a:xfrm>
            <a:off x="3277704" y="2006600"/>
            <a:ext cx="1968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r>
              <a:rPr lang="en-US" altLang="en-US" sz="1800" b="1"/>
              <a:t>Application Layer</a:t>
            </a:r>
          </a:p>
        </p:txBody>
      </p:sp>
      <p:sp>
        <p:nvSpPr>
          <p:cNvPr id="14" name="Line 19"/>
          <p:cNvSpPr>
            <a:spLocks noChangeShapeType="1"/>
          </p:cNvSpPr>
          <p:nvPr/>
        </p:nvSpPr>
        <p:spPr bwMode="auto">
          <a:xfrm>
            <a:off x="5703404" y="25400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20"/>
          <p:cNvSpPr>
            <a:spLocks noChangeShapeType="1"/>
          </p:cNvSpPr>
          <p:nvPr/>
        </p:nvSpPr>
        <p:spPr bwMode="auto">
          <a:xfrm>
            <a:off x="5703404" y="36068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21"/>
          <p:cNvSpPr>
            <a:spLocks noChangeShapeType="1"/>
          </p:cNvSpPr>
          <p:nvPr/>
        </p:nvSpPr>
        <p:spPr bwMode="auto">
          <a:xfrm>
            <a:off x="5703404" y="4673600"/>
            <a:ext cx="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283804" y="4978400"/>
            <a:ext cx="1238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800" b="1"/>
              <a:t>Data Link </a:t>
            </a:r>
          </a:p>
          <a:p>
            <a:pPr algn="ctr"/>
            <a:r>
              <a:rPr lang="en-US" altLang="en-US" sz="1800" b="1"/>
              <a:t>Layer</a:t>
            </a:r>
          </a:p>
        </p:txBody>
      </p:sp>
    </p:spTree>
    <p:extLst>
      <p:ext uri="{BB962C8B-B14F-4D97-AF65-F5344CB8AC3E}">
        <p14:creationId xmlns:p14="http://schemas.microsoft.com/office/powerpoint/2010/main" val="2759952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Securing a Network</a:t>
            </a:r>
          </a:p>
        </p:txBody>
      </p:sp>
      <p:pic>
        <p:nvPicPr>
          <p:cNvPr id="4" name="Picture 3" descr="j0250306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147" y="2302565"/>
            <a:ext cx="838200" cy="87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Picture 4" descr="j022353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147" y="3597965"/>
            <a:ext cx="1143000" cy="446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Picture 5" descr="j022353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9347" y="3597965"/>
            <a:ext cx="11430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j0250306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747" y="2226365"/>
            <a:ext cx="838200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AutoShape 10"/>
          <p:cNvCxnSpPr>
            <a:cxnSpLocks noChangeShapeType="1"/>
            <a:stCxn id="4" idx="2"/>
            <a:endCxn id="5" idx="1"/>
          </p:cNvCxnSpPr>
          <p:nvPr/>
        </p:nvCxnSpPr>
        <p:spPr bwMode="auto">
          <a:xfrm rot="16200000" flipH="1">
            <a:off x="1933815" y="2949472"/>
            <a:ext cx="639763" cy="1104900"/>
          </a:xfrm>
          <a:prstGeom prst="bentConnector2">
            <a:avLst/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AutoShape 12"/>
          <p:cNvCxnSpPr>
            <a:cxnSpLocks noChangeShapeType="1"/>
            <a:stCxn id="5" idx="3"/>
            <a:endCxn id="6" idx="1"/>
          </p:cNvCxnSpPr>
          <p:nvPr/>
        </p:nvCxnSpPr>
        <p:spPr bwMode="auto">
          <a:xfrm>
            <a:off x="3949147" y="3821803"/>
            <a:ext cx="1600200" cy="0"/>
          </a:xfrm>
          <a:prstGeom prst="straightConnector1">
            <a:avLst/>
          </a:prstGeom>
          <a:noFill/>
          <a:ln w="19050">
            <a:solidFill>
              <a:srgbClr val="FF9900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AutoShape 13"/>
          <p:cNvCxnSpPr>
            <a:cxnSpLocks noChangeShapeType="1"/>
          </p:cNvCxnSpPr>
          <p:nvPr/>
        </p:nvCxnSpPr>
        <p:spPr bwMode="auto">
          <a:xfrm rot="10800000" flipV="1">
            <a:off x="6616147" y="2988365"/>
            <a:ext cx="1295400" cy="838200"/>
          </a:xfrm>
          <a:prstGeom prst="bentConnector3">
            <a:avLst>
              <a:gd name="adj1" fmla="val -245"/>
            </a:avLst>
          </a:prstGeom>
          <a:noFill/>
          <a:ln w="19050">
            <a:solidFill>
              <a:srgbClr val="FF9900"/>
            </a:solidFill>
            <a:miter lim="800000"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177747" y="2226365"/>
            <a:ext cx="1095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>
                <a:solidFill>
                  <a:srgbClr val="66FF33"/>
                </a:solidFill>
                <a:latin typeface="Tahoma" panose="020B0604030504040204" pitchFamily="34" charset="0"/>
              </a:rPr>
              <a:t>Secure</a:t>
            </a:r>
          </a:p>
        </p:txBody>
      </p:sp>
      <p:sp>
        <p:nvSpPr>
          <p:cNvPr id="12" name="Line 16"/>
          <p:cNvSpPr>
            <a:spLocks noChangeShapeType="1"/>
          </p:cNvSpPr>
          <p:nvPr/>
        </p:nvSpPr>
        <p:spPr bwMode="auto">
          <a:xfrm flipH="1">
            <a:off x="2120347" y="2531165"/>
            <a:ext cx="2133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 flipH="1">
            <a:off x="3568147" y="2607365"/>
            <a:ext cx="990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18"/>
          <p:cNvSpPr>
            <a:spLocks noChangeShapeType="1"/>
          </p:cNvSpPr>
          <p:nvPr/>
        </p:nvSpPr>
        <p:spPr bwMode="auto">
          <a:xfrm>
            <a:off x="4787347" y="2607365"/>
            <a:ext cx="1219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19"/>
          <p:cNvSpPr>
            <a:spLocks noChangeShapeType="1"/>
          </p:cNvSpPr>
          <p:nvPr/>
        </p:nvSpPr>
        <p:spPr bwMode="auto">
          <a:xfrm>
            <a:off x="5168347" y="2531165"/>
            <a:ext cx="2514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4101547" y="4359965"/>
            <a:ext cx="134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 algn="l"/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</a:rPr>
              <a:t>Insecure</a:t>
            </a:r>
          </a:p>
        </p:txBody>
      </p:sp>
      <p:cxnSp>
        <p:nvCxnSpPr>
          <p:cNvPr id="17" name="AutoShape 24"/>
          <p:cNvCxnSpPr>
            <a:cxnSpLocks noChangeShapeType="1"/>
            <a:stCxn id="16" idx="1"/>
          </p:cNvCxnSpPr>
          <p:nvPr/>
        </p:nvCxnSpPr>
        <p:spPr bwMode="auto">
          <a:xfrm flipH="1" flipV="1">
            <a:off x="2120347" y="3826565"/>
            <a:ext cx="19812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AutoShape 25"/>
          <p:cNvCxnSpPr>
            <a:cxnSpLocks noChangeShapeType="1"/>
            <a:stCxn id="16" idx="0"/>
          </p:cNvCxnSpPr>
          <p:nvPr/>
        </p:nvCxnSpPr>
        <p:spPr bwMode="auto">
          <a:xfrm flipV="1">
            <a:off x="4774647" y="3826565"/>
            <a:ext cx="127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AutoShape 26"/>
          <p:cNvCxnSpPr>
            <a:cxnSpLocks noChangeShapeType="1"/>
            <a:stCxn id="16" idx="3"/>
          </p:cNvCxnSpPr>
          <p:nvPr/>
        </p:nvCxnSpPr>
        <p:spPr bwMode="auto">
          <a:xfrm flipV="1">
            <a:off x="5447747" y="3826565"/>
            <a:ext cx="1930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52689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 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9261796" cy="530038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IPSec</a:t>
            </a:r>
            <a:r>
              <a:rPr lang="en-US" dirty="0"/>
              <a:t> provides data confidentiality (encryption), integrity (hash), authentication (signature/certificates) of IP packets while maintaining the ability to route them through existing IP networks</a:t>
            </a:r>
          </a:p>
          <a:p>
            <a:r>
              <a:rPr lang="en-US" dirty="0" err="1"/>
              <a:t>IPSec</a:t>
            </a:r>
            <a:r>
              <a:rPr lang="en-US" dirty="0"/>
              <a:t> is not a single protocol, but rather a framework, and set of algorithms that provide IP layer security services</a:t>
            </a:r>
          </a:p>
          <a:p>
            <a:pPr lvl="1"/>
            <a:r>
              <a:rPr lang="en-US" dirty="0"/>
              <a:t>Authentication</a:t>
            </a:r>
          </a:p>
          <a:p>
            <a:pPr lvl="1"/>
            <a:r>
              <a:rPr lang="en-US" dirty="0"/>
              <a:t>Confidentiality</a:t>
            </a:r>
          </a:p>
          <a:p>
            <a:pPr lvl="1"/>
            <a:r>
              <a:rPr lang="en-US" dirty="0"/>
              <a:t>Key Management</a:t>
            </a:r>
          </a:p>
          <a:p>
            <a:r>
              <a:rPr lang="en-US" dirty="0"/>
              <a:t>Implemented between transport and IP layers</a:t>
            </a:r>
          </a:p>
          <a:p>
            <a:pPr lvl="1"/>
            <a:r>
              <a:rPr lang="en-US" dirty="0"/>
              <a:t>All packets going out are encrypted</a:t>
            </a:r>
          </a:p>
          <a:p>
            <a:pPr lvl="1"/>
            <a:r>
              <a:rPr lang="en-US" dirty="0"/>
              <a:t>All packets coming in are authenticated and decrypted</a:t>
            </a:r>
          </a:p>
          <a:p>
            <a:pPr lvl="1"/>
            <a:r>
              <a:rPr lang="en-US" dirty="0"/>
              <a:t>Can be implemented in routers, and also in client software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Transparent to applications: good for security-ignorant apps</a:t>
            </a:r>
          </a:p>
          <a:p>
            <a:pPr lvl="1"/>
            <a:r>
              <a:rPr lang="en-US" dirty="0"/>
              <a:t>Routers can authenticate requests and other routers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7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 of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70259"/>
            <a:ext cx="9049762" cy="4412489"/>
          </a:xfrm>
        </p:spPr>
        <p:txBody>
          <a:bodyPr/>
          <a:lstStyle/>
          <a:p>
            <a:r>
              <a:rPr lang="en-US" dirty="0"/>
              <a:t>A collection of protocols (RFC 2401)</a:t>
            </a:r>
          </a:p>
          <a:p>
            <a:pPr lvl="1"/>
            <a:r>
              <a:rPr lang="en-US" dirty="0"/>
              <a:t>Authentication Header (AH)</a:t>
            </a:r>
          </a:p>
          <a:p>
            <a:pPr lvl="2"/>
            <a:r>
              <a:rPr lang="en-US" dirty="0"/>
              <a:t>RFC 2402</a:t>
            </a:r>
          </a:p>
          <a:p>
            <a:pPr lvl="1"/>
            <a:r>
              <a:rPr lang="en-US" dirty="0"/>
              <a:t>Encapsulating Security Payload (ESP)</a:t>
            </a:r>
          </a:p>
          <a:p>
            <a:pPr lvl="2"/>
            <a:r>
              <a:rPr lang="en-US" dirty="0"/>
              <a:t>RFC 2406</a:t>
            </a:r>
          </a:p>
          <a:p>
            <a:pPr lvl="1"/>
            <a:r>
              <a:rPr lang="en-US" dirty="0"/>
              <a:t>Internet Key Exchange (IKE)</a:t>
            </a:r>
          </a:p>
          <a:p>
            <a:pPr lvl="2"/>
            <a:r>
              <a:rPr lang="en-US" dirty="0"/>
              <a:t>RFC 2409</a:t>
            </a:r>
          </a:p>
          <a:p>
            <a:pPr lvl="1"/>
            <a:r>
              <a:rPr lang="en-US" dirty="0"/>
              <a:t>IP Payload Compression (</a:t>
            </a:r>
            <a:r>
              <a:rPr lang="en-US" dirty="0" err="1"/>
              <a:t>IPcomp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RFC 3137</a:t>
            </a:r>
          </a:p>
        </p:txBody>
      </p:sp>
    </p:spTree>
    <p:extLst>
      <p:ext uri="{BB962C8B-B14F-4D97-AF65-F5344CB8AC3E}">
        <p14:creationId xmlns:p14="http://schemas.microsoft.com/office/powerpoint/2010/main" val="423944266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226</TotalTime>
  <Words>983</Words>
  <Application>Microsoft Office PowerPoint</Application>
  <PresentationFormat>Widescreen</PresentationFormat>
  <Paragraphs>205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</vt:lpstr>
      <vt:lpstr>Comic Sans MS</vt:lpstr>
      <vt:lpstr>Tahoma</vt:lpstr>
      <vt:lpstr>Times New Roman</vt:lpstr>
      <vt:lpstr>Trebuchet MS</vt:lpstr>
      <vt:lpstr>Wingdings 3</vt:lpstr>
      <vt:lpstr>Facet</vt:lpstr>
      <vt:lpstr>IP SEC</vt:lpstr>
      <vt:lpstr>Outline</vt:lpstr>
      <vt:lpstr>OSI Model</vt:lpstr>
      <vt:lpstr>IP</vt:lpstr>
      <vt:lpstr>IP Packet</vt:lpstr>
      <vt:lpstr>OSI Model - IP in Action</vt:lpstr>
      <vt:lpstr>Securing a Network</vt:lpstr>
      <vt:lpstr>IP SEC</vt:lpstr>
      <vt:lpstr>Set of Protocols</vt:lpstr>
      <vt:lpstr>Transport vs Tunnel</vt:lpstr>
      <vt:lpstr>Transport vs Tunnel mode</vt:lpstr>
      <vt:lpstr>IP SEC – Components</vt:lpstr>
      <vt:lpstr>IP SEC – Components</vt:lpstr>
      <vt:lpstr>AH</vt:lpstr>
      <vt:lpstr>ESP</vt:lpstr>
      <vt:lpstr>Difference between AH &amp; ESP</vt:lpstr>
      <vt:lpstr>Security Association</vt:lpstr>
      <vt:lpstr>Simple SA</vt:lpstr>
      <vt:lpstr>Security Association Database</vt:lpstr>
      <vt:lpstr>Security Policy Database</vt:lpstr>
      <vt:lpstr>Outbound processing</vt:lpstr>
      <vt:lpstr>Inbound processing</vt:lpstr>
      <vt:lpstr>Simple Inbound &amp; Outbound SAs</vt:lpstr>
      <vt:lpstr>Key Management</vt:lpstr>
      <vt:lpstr>ISAKMP</vt:lpstr>
      <vt:lpstr>Oakley</vt:lpstr>
      <vt:lpstr>Exchange</vt:lpstr>
      <vt:lpstr>Main Mode</vt:lpstr>
      <vt:lpstr>Aggressive Mode</vt:lpstr>
      <vt:lpstr>IPSEC Benefits</vt:lpstr>
      <vt:lpstr>IPSEC Drawbacks</vt:lpstr>
      <vt:lpstr>DEMO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 SEC</dc:title>
  <dc:creator>Hassan Tahir</dc:creator>
  <cp:lastModifiedBy>Hassan Tahir</cp:lastModifiedBy>
  <cp:revision>87</cp:revision>
  <dcterms:created xsi:type="dcterms:W3CDTF">2016-03-22T02:30:55Z</dcterms:created>
  <dcterms:modified xsi:type="dcterms:W3CDTF">2016-04-06T09:57:26Z</dcterms:modified>
</cp:coreProperties>
</file>