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comments/comment3.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4.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comment5.xml" ContentType="application/vnd.openxmlformats-officedocument.presentationml.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embeddedFontLst>
    <p:embeddedFont>
      <p:font typeface="Open Sans" panose="020B0604020202020204" charset="0"/>
      <p:regular r:id="rId27"/>
      <p:bold r:id="rId28"/>
      <p:italic r:id="rId29"/>
      <p:boldItalic r:id="rId30"/>
    </p:embeddedFont>
    <p:embeddedFont>
      <p:font typeface="Economica" panose="020B0604020202020204"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 Kornilenko" initials="" lastIdx="4" clrIdx="0"/>
  <p:cmAuthor id="1" name="Minsoo Jin" initials=""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238" autoAdjust="0"/>
  </p:normalViewPr>
  <p:slideViewPr>
    <p:cSldViewPr>
      <p:cViewPr>
        <p:scale>
          <a:sx n="157" d="100"/>
          <a:sy n="157" d="100"/>
        </p:scale>
        <p:origin x="-294" y="-1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idx="1">
    <p:pos x="6000" y="0"/>
    <p:text>Not sure if we need this slide since we will be going more or less in depth for each point in upcoming slides</p:text>
  </p:cm>
  <p:cm authorId="1" idx="3">
    <p:pos x="6000" y="100"/>
    <p:text>need to read into IKEv2 (from RFC) for IPsec
We can just talk about it (with no slide) since someone is doing IPsec for their presentation</p:text>
  </p:cm>
</p:cmLst>
</file>

<file path=ppt/comments/comment2.xml><?xml version="1.0" encoding="utf-8"?>
<p:cmLst xmlns:a="http://schemas.openxmlformats.org/drawingml/2006/main" xmlns:r="http://schemas.openxmlformats.org/officeDocument/2006/relationships" xmlns:p="http://schemas.openxmlformats.org/presentationml/2006/main">
  <p:cm authorId="0" idx="4">
    <p:pos x="6000" y="0"/>
    <p:text>(about 3 and a half minutes to get here by reading the text at the talking pace. so probably 5 to 6 minutes in presentation time)</p:text>
  </p:cm>
</p:cmLst>
</file>

<file path=ppt/comments/comment3.xml><?xml version="1.0" encoding="utf-8"?>
<p:cmLst xmlns:a="http://schemas.openxmlformats.org/drawingml/2006/main" xmlns:r="http://schemas.openxmlformats.org/officeDocument/2006/relationships" xmlns:p="http://schemas.openxmlformats.org/presentationml/2006/main">
  <p:cm authorId="1" idx="5">
    <p:pos x="6000" y="0"/>
    <p:text>What's the point of using NAT with ipv6? I've read that good thing with ipv6 was getting rid of NAT</p:text>
  </p:cm>
  <p:cm authorId="0" idx="2">
    <p:pos x="6000" y="100"/>
    <p:text>_Marked as resolved_</p:text>
  </p:cm>
  <p:cm authorId="0" idx="3">
    <p:pos x="6000" y="200"/>
    <p:text>_Re-opened_
Technically nothing is stopping us from using NAT with IPv6... ISPs could opt in to use it for switching, network control and fire walling... So talking about NAT is nice because event though IPv6 doesn't need it, it might use it.</p:text>
  </p:cm>
</p:cmLst>
</file>

<file path=ppt/comments/comment4.xml><?xml version="1.0" encoding="utf-8"?>
<p:cmLst xmlns:a="http://schemas.openxmlformats.org/drawingml/2006/main" xmlns:r="http://schemas.openxmlformats.org/officeDocument/2006/relationships" xmlns:p="http://schemas.openxmlformats.org/presentationml/2006/main">
  <p:cm authorId="1" idx="4">
    <p:pos x="6000" y="0"/>
    <p:text>compare to ipv4's way of using DHCP
A diagram to explain it would be nice</p:text>
  </p:cm>
</p:cmLst>
</file>

<file path=ppt/comments/comment5.xml><?xml version="1.0" encoding="utf-8"?>
<p:cmLst xmlns:a="http://schemas.openxmlformats.org/drawingml/2006/main" xmlns:r="http://schemas.openxmlformats.org/officeDocument/2006/relationships" xmlns:p="http://schemas.openxmlformats.org/presentationml/2006/main">
  <p:cm authorId="1" idx="1">
    <p:pos x="6000" y="0"/>
    <p:text>ipv6 address types:
-unicast
-multicast
-anycast
compare to ipv4 address types</p:text>
  </p:cm>
  <p:cm authorId="1" idx="2">
    <p:pos x="6000" y="100"/>
    <p:text>i think this should go inside IPv6 header slide.
ipv6 headers don't allow broadcasting and checksums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43046096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technet.microsoft.com/en-us/library/bb726995.aspx"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ripe.net/participate/member-support/new-lir/ipv6_reference_card.pd"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cisco.com/c/en/us/products/collateral/ios-nx-os-software/enterprise-ipv6-solution/white_paper_c11-676278.html"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itworldcanada.com/article/world-ipv6-day-starts-without-bell/44285"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www.secure.techvibes.com/blog/how-slow-canadian-adoption-from-ipv4-to-ipv6-could-affect-the-ambitions-of-innovators-and-the-internet-of-things-2011-08-04"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arstechnica.com/information-technology/2015/07/us-exhausts-new-ipv4-addresses-waitlist-begins/" TargetMode="External"/><Relationship Id="rId2" Type="http://schemas.openxmlformats.org/officeDocument/2006/relationships/slide" Target="../slides/slide21.xml"/><Relationship Id="rId1" Type="http://schemas.openxmlformats.org/officeDocument/2006/relationships/notesMaster" Target="../notesMasters/notesMaster1.xml"/><Relationship Id="rId5" Type="http://schemas.openxmlformats.org/officeDocument/2006/relationships/hyperlink" Target="https://tunnelbroker.net/" TargetMode="External"/><Relationship Id="rId4" Type="http://schemas.openxmlformats.org/officeDocument/2006/relationships/hyperlink" Target="https://josephmlod.wordpress.com/network/ipv6/deploying-ipv6-over-ipv4-tunnels/"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343networks.wordpress.com/2010/06/02/ipv4-vs-ipv6-header/"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Introduction &gt;^_^&lt;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Interface Identifier is the last 64 bits of an address that is unique to the 64-bit prefix.</a:t>
            </a:r>
          </a:p>
          <a:p>
            <a:pPr lvl="0" rtl="0">
              <a:spcBef>
                <a:spcPts val="0"/>
              </a:spcBef>
              <a:buNone/>
            </a:pPr>
            <a:endParaRPr/>
          </a:p>
          <a:p>
            <a:pPr lvl="0" rtl="0">
              <a:spcBef>
                <a:spcPts val="0"/>
              </a:spcBef>
              <a:buNone/>
            </a:pPr>
            <a:r>
              <a:rPr lang="en"/>
              <a:t>The way the identifier is determined was described in RFC-2373 and 3041</a:t>
            </a:r>
          </a:p>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050">
                <a:solidFill>
                  <a:schemeClr val="dk1"/>
                </a:solidFill>
                <a:highlight>
                  <a:srgbClr val="FFFFFF"/>
                </a:highlight>
              </a:rPr>
              <a:t>In this step, the networked device ensures that the link-local address generated by it is not already used by any other device i.e. the address is tested for its uniqueness.</a:t>
            </a: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Once the uniqueness test is cleared, the IP interface is assigned the link local address. The address becomes usable on the local network but not over the Internet.</a:t>
            </a: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The networked device makes contact with a local router to determine its next course of action in the auto configuration process.</a:t>
            </a: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The node receives specific directions from the router on its next course of action in the auto configuration process.</a:t>
            </a: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The host configures itself with its globally unique Internet address. The address comprises of a network prefix provided by the router together with the device identifier.</a:t>
            </a: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Whats Link-Local and Global Unique Address?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spcAft>
                <a:spcPts val="1600"/>
              </a:spcAft>
              <a:buClr>
                <a:schemeClr val="dk1"/>
              </a:buClr>
              <a:buSzPct val="100000"/>
              <a:buFont typeface="Arial"/>
              <a:buNone/>
            </a:pPr>
            <a:r>
              <a:rPr lang="en" sz="1050">
                <a:solidFill>
                  <a:schemeClr val="dk1"/>
                </a:solidFill>
                <a:highlight>
                  <a:srgbClr val="FFFFFF"/>
                </a:highlight>
              </a:rPr>
              <a:t>1) Unicast addresses A Unicast address acts as an identifier for a single interface. An IPv6 packet sent to a Unicast address is delivered to the interface identified by that address.</a:t>
            </a:r>
          </a:p>
          <a:p>
            <a:pPr lvl="0" rtl="0">
              <a:lnSpc>
                <a:spcPct val="115000"/>
              </a:lnSpc>
              <a:spcBef>
                <a:spcPts val="0"/>
              </a:spcBef>
              <a:spcAft>
                <a:spcPts val="1600"/>
              </a:spcAft>
              <a:buClr>
                <a:schemeClr val="dk1"/>
              </a:buClr>
              <a:buSzPct val="100000"/>
              <a:buFont typeface="Arial"/>
              <a:buNone/>
            </a:pPr>
            <a:r>
              <a:rPr lang="en" sz="1050">
                <a:solidFill>
                  <a:schemeClr val="dk1"/>
                </a:solidFill>
                <a:highlight>
                  <a:srgbClr val="FFFFFF"/>
                </a:highlight>
              </a:rPr>
              <a:t>2) Multicast addresses A Multicast address acts as an identifier for a group/set of interfaces that may belong to the different nodes. An IPv6 packet delivered to a Multicast address is delivered to the multiple interfaces. </a:t>
            </a:r>
          </a:p>
          <a:p>
            <a:pPr lvl="0">
              <a:lnSpc>
                <a:spcPct val="115000"/>
              </a:lnSpc>
              <a:spcBef>
                <a:spcPts val="0"/>
              </a:spcBef>
              <a:spcAft>
                <a:spcPts val="1600"/>
              </a:spcAft>
              <a:buClr>
                <a:schemeClr val="dk1"/>
              </a:buClr>
              <a:buSzPct val="100000"/>
              <a:buFont typeface="Arial"/>
              <a:buNone/>
            </a:pPr>
            <a:r>
              <a:rPr lang="en" sz="1050">
                <a:solidFill>
                  <a:schemeClr val="dk1"/>
                </a:solidFill>
                <a:highlight>
                  <a:srgbClr val="FFFFFF"/>
                </a:highlight>
              </a:rPr>
              <a:t>3) Anycast addresses Anycast addresses act as identifiers for a set of interfaces that may belong to the different nodes. An IPv6 packet destined for an Anycast address is delivered to one of the interfaces identified by the address.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spcAft>
                <a:spcPts val="1600"/>
              </a:spcAft>
              <a:buNone/>
            </a:pPr>
            <a:r>
              <a:rPr lang="en" sz="1800">
                <a:solidFill>
                  <a:schemeClr val="dk1"/>
                </a:solidFill>
                <a:latin typeface="Open Sans"/>
                <a:ea typeface="Open Sans"/>
                <a:cs typeface="Open Sans"/>
                <a:sym typeface="Open Sans"/>
              </a:rPr>
              <a:t>Global Unicast address is world-routable, so anyone anywhere in the world can see that IP address </a:t>
            </a:r>
          </a:p>
          <a:p>
            <a:pPr lvl="0" rtl="0">
              <a:lnSpc>
                <a:spcPct val="115000"/>
              </a:lnSpc>
              <a:spcBef>
                <a:spcPts val="0"/>
              </a:spcBef>
              <a:spcAft>
                <a:spcPts val="1600"/>
              </a:spcAft>
              <a:buNone/>
            </a:pPr>
            <a:r>
              <a:rPr lang="en" sz="1150">
                <a:solidFill>
                  <a:srgbClr val="222426"/>
                </a:solidFill>
                <a:highlight>
                  <a:srgbClr val="FFFFFF"/>
                </a:highlight>
              </a:rPr>
              <a:t>link-local address is just for your local area network. Consider it the equivalent of a 192.168.0.1 or 10.1.1.1 address.</a:t>
            </a:r>
          </a:p>
          <a:p>
            <a:pPr lvl="0" rtl="0">
              <a:lnSpc>
                <a:spcPct val="115000"/>
              </a:lnSpc>
              <a:spcBef>
                <a:spcPts val="0"/>
              </a:spcBef>
              <a:spcAft>
                <a:spcPts val="1600"/>
              </a:spcAft>
              <a:buNone/>
            </a:pPr>
            <a:r>
              <a:rPr lang="en" sz="1050">
                <a:solidFill>
                  <a:srgbClr val="252525"/>
                </a:solidFill>
                <a:highlight>
                  <a:srgbClr val="FFFFFF"/>
                </a:highlight>
              </a:rPr>
              <a:t>Unique local addresses are available for use in private networks, e.g. inside a single site or organization or spanning a limited number of sites or organizations. They are not routable in the global IPv6 Internet.</a:t>
            </a:r>
          </a:p>
          <a:p>
            <a:pPr lvl="0" rtl="0">
              <a:lnSpc>
                <a:spcPct val="115000"/>
              </a:lnSpc>
              <a:spcBef>
                <a:spcPts val="0"/>
              </a:spcBef>
              <a:spcAft>
                <a:spcPts val="1600"/>
              </a:spcAft>
              <a:buNone/>
            </a:pPr>
            <a:endParaRPr sz="1050">
              <a:solidFill>
                <a:srgbClr val="252525"/>
              </a:solidFill>
              <a:highlight>
                <a:srgbClr val="FFFFFF"/>
              </a:highlight>
            </a:endParaRPr>
          </a:p>
          <a:p>
            <a:pPr lvl="0" rtl="0">
              <a:lnSpc>
                <a:spcPct val="115000"/>
              </a:lnSpc>
              <a:spcBef>
                <a:spcPts val="0"/>
              </a:spcBef>
              <a:spcAft>
                <a:spcPts val="1600"/>
              </a:spcAft>
              <a:buNone/>
            </a:pPr>
            <a:r>
              <a:rPr lang="en" sz="1050">
                <a:solidFill>
                  <a:srgbClr val="252525"/>
                </a:solidFill>
                <a:highlight>
                  <a:srgbClr val="FFFFFF"/>
                </a:highlight>
              </a:rPr>
              <a:t>SOurce: </a:t>
            </a:r>
            <a:r>
              <a:rPr lang="en" sz="1050" u="sng">
                <a:solidFill>
                  <a:schemeClr val="hlink"/>
                </a:solidFill>
                <a:highlight>
                  <a:srgbClr val="FFFFFF"/>
                </a:highlight>
                <a:hlinkClick r:id="rId3"/>
              </a:rPr>
              <a:t>https://technet.microsoft.com/en-us/library/bb726995.aspx</a:t>
            </a:r>
          </a:p>
          <a:p>
            <a:pPr lvl="0">
              <a:lnSpc>
                <a:spcPct val="115000"/>
              </a:lnSpc>
              <a:spcBef>
                <a:spcPts val="0"/>
              </a:spcBef>
              <a:spcAft>
                <a:spcPts val="1600"/>
              </a:spcAft>
              <a:buClr>
                <a:schemeClr val="dk1"/>
              </a:buClr>
              <a:buSzPct val="100000"/>
              <a:buFont typeface="Arial"/>
              <a:buNone/>
            </a:pPr>
            <a:endParaRPr sz="1050">
              <a:solidFill>
                <a:srgbClr val="252525"/>
              </a:solidFill>
              <a:highlight>
                <a:srgbClr val="FFFFFF"/>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r>
              <a:rPr lang="en" u="sng">
                <a:solidFill>
                  <a:schemeClr val="hlink"/>
                </a:solidFill>
                <a:hlinkClick r:id="rId3"/>
              </a:rPr>
              <a:t>https://www.ripe.net/participate/member-support/new-lir/ipv6_reference_card.pd</a:t>
            </a:r>
          </a:p>
          <a:p>
            <a:pPr lvl="0" rtl="0">
              <a:lnSpc>
                <a:spcPct val="115000"/>
              </a:lnSpc>
              <a:spcBef>
                <a:spcPts val="0"/>
              </a:spcBef>
              <a:buNone/>
            </a:pPr>
            <a:endParaRPr>
              <a:solidFill>
                <a:schemeClr val="dk1"/>
              </a:solidFill>
            </a:endParaRPr>
          </a:p>
          <a:p>
            <a:pPr lvl="0" rtl="0">
              <a:lnSpc>
                <a:spcPct val="115000"/>
              </a:lnSpc>
              <a:spcBef>
                <a:spcPts val="0"/>
              </a:spcBef>
              <a:buNone/>
            </a:pPr>
            <a:r>
              <a:rPr lang="en">
                <a:solidFill>
                  <a:schemeClr val="dk1"/>
                </a:solidFill>
              </a:rPr>
              <a:t>If we have time to show these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There is no direct communication between IPv4 and IPv6</a:t>
            </a:r>
          </a:p>
          <a:p>
            <a:pPr lvl="0" rtl="0">
              <a:lnSpc>
                <a:spcPct val="115000"/>
              </a:lnSpc>
              <a:spcBef>
                <a:spcPts val="0"/>
              </a:spcBef>
              <a:buNone/>
            </a:pPr>
            <a:r>
              <a:rPr lang="en" u="sng">
                <a:solidFill>
                  <a:srgbClr val="1155CC"/>
                </a:solidFill>
                <a:hlinkClick r:id="rId3"/>
              </a:rPr>
              <a:t>http://www.cisco.com/c/en/us/products/collateral/ios-nx-os-software/enterprise-ipv6-solution/white_paper_c11-676278.html</a:t>
            </a:r>
            <a:r>
              <a:rPr lang="en">
                <a:solidFill>
                  <a:schemeClr val="dk1"/>
                </a:solidFill>
              </a:rPr>
              <a:t> </a:t>
            </a:r>
          </a:p>
          <a:p>
            <a:pPr lvl="0" rtl="0">
              <a:lnSpc>
                <a:spcPct val="115000"/>
              </a:lnSpc>
              <a:spcBef>
                <a:spcPts val="0"/>
              </a:spcBef>
              <a:buNone/>
            </a:pPr>
            <a:r>
              <a:rPr lang="en">
                <a:solidFill>
                  <a:schemeClr val="dk1"/>
                </a:solidFill>
              </a:rPr>
              <a:t>some tools can be used</a:t>
            </a:r>
          </a:p>
          <a:p>
            <a:pPr lvl="0">
              <a:lnSpc>
                <a:spcPct val="115000"/>
              </a:lnSpc>
              <a:spcBef>
                <a:spcPts val="0"/>
              </a:spcBef>
              <a:buClr>
                <a:schemeClr val="dk1"/>
              </a:buClr>
              <a:buSzPct val="100000"/>
              <a:buFont typeface="Arial"/>
              <a:buNone/>
            </a:pPr>
            <a:endParaRPr>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Most if not all computers and cellphones are now capable of using IPv6.</a:t>
            </a:r>
          </a:p>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a:solidFill>
                  <a:schemeClr val="dk1"/>
                </a:solidFill>
              </a:rPr>
              <a:t>The issue is not with the consumers</a:t>
            </a:r>
          </a:p>
          <a:p>
            <a:pPr lvl="0" rtl="0">
              <a:spcBef>
                <a:spcPts val="0"/>
              </a:spcBef>
              <a:buNone/>
            </a:pPr>
            <a:r>
              <a:rPr lang="en">
                <a:solidFill>
                  <a:schemeClr val="dk1"/>
                </a:solidFill>
              </a:rPr>
              <a:t>ISP are holding back the change</a:t>
            </a:r>
          </a:p>
          <a:p>
            <a:pPr lvl="0" rtl="0">
              <a:spcBef>
                <a:spcPts val="0"/>
              </a:spcBef>
              <a:buNone/>
            </a:pPr>
            <a:endParaRPr>
              <a:solidFill>
                <a:schemeClr val="dk1"/>
              </a:solidFill>
            </a:endParaRPr>
          </a:p>
          <a:p>
            <a:pPr lvl="0" rtl="0">
              <a:spcBef>
                <a:spcPts val="0"/>
              </a:spcBef>
              <a:buNone/>
            </a:pPr>
            <a:r>
              <a:rPr lang="en">
                <a:solidFill>
                  <a:schemeClr val="dk1"/>
                </a:solidFill>
              </a:rPr>
              <a:t>IPv6 or dual stack gear is expensive (isp providers are deploying dual stack gear to new customers to transition)</a:t>
            </a:r>
          </a:p>
          <a:p>
            <a:pPr lvl="0" rtl="0">
              <a:spcBef>
                <a:spcPts val="0"/>
              </a:spcBef>
              <a:buNone/>
            </a:pPr>
            <a:r>
              <a:rPr lang="en">
                <a:solidFill>
                  <a:schemeClr val="dk1"/>
                </a:solidFill>
              </a:rPr>
              <a:t>no benefit to average customer</a:t>
            </a:r>
          </a:p>
          <a:p>
            <a:pPr lvl="0" rtl="0">
              <a:spcBef>
                <a:spcPts val="0"/>
              </a:spcBef>
              <a:buNone/>
            </a:pPr>
            <a:r>
              <a:rPr lang="en">
                <a:solidFill>
                  <a:schemeClr val="dk1"/>
                </a:solidFill>
              </a:rPr>
              <a:t>ISP want NAT to have control of traffic and visibility</a:t>
            </a:r>
          </a:p>
          <a:p>
            <a:pPr lvl="0" rtl="0">
              <a:spcBef>
                <a:spcPts val="0"/>
              </a:spcBef>
              <a:buNone/>
            </a:pPr>
            <a:r>
              <a:rPr lang="en">
                <a:solidFill>
                  <a:schemeClr val="dk1"/>
                </a:solidFill>
              </a:rPr>
              <a:t>We can mention the net neutrality</a:t>
            </a: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r>
              <a:rPr lang="en">
                <a:solidFill>
                  <a:schemeClr val="dk1"/>
                </a:solidFill>
              </a:rPr>
              <a:t>-----</a:t>
            </a:r>
          </a:p>
          <a:p>
            <a:pPr lvl="0" rtl="0">
              <a:spcBef>
                <a:spcPts val="0"/>
              </a:spcBef>
              <a:buClr>
                <a:schemeClr val="dk1"/>
              </a:buClr>
              <a:buSzPct val="100000"/>
              <a:buFont typeface="Arial"/>
              <a:buNone/>
            </a:pPr>
            <a:endParaRPr>
              <a:solidFill>
                <a:schemeClr val="dk1"/>
              </a:solidFill>
            </a:endParaRPr>
          </a:p>
          <a:p>
            <a:pPr lvl="0" rtl="0">
              <a:lnSpc>
                <a:spcPct val="115000"/>
              </a:lnSpc>
              <a:spcBef>
                <a:spcPts val="0"/>
              </a:spcBef>
              <a:buNone/>
            </a:pPr>
            <a:r>
              <a:rPr lang="en">
                <a:solidFill>
                  <a:schemeClr val="dk1"/>
                </a:solidFill>
              </a:rPr>
              <a:t>(green)Regions where IPv6 is more widely deployed (the darker the green, the greater the deployment) and users experience infrequent issues connecting to IPv6-enabled websites.</a:t>
            </a:r>
          </a:p>
          <a:p>
            <a:pPr lvl="0" rtl="0">
              <a:lnSpc>
                <a:spcPct val="115000"/>
              </a:lnSpc>
              <a:spcBef>
                <a:spcPts val="0"/>
              </a:spcBef>
              <a:buNone/>
            </a:pPr>
            <a:r>
              <a:rPr lang="en">
                <a:solidFill>
                  <a:schemeClr val="dk1"/>
                </a:solidFill>
              </a:rPr>
              <a:t>(orange)Regions where IPv6 is more widely deployed but users still experience significant reliability or latency issues connecting to IPv6-enabled websites.</a:t>
            </a:r>
          </a:p>
          <a:p>
            <a:pPr lvl="0" rtl="0">
              <a:lnSpc>
                <a:spcPct val="115000"/>
              </a:lnSpc>
              <a:spcBef>
                <a:spcPts val="0"/>
              </a:spcBef>
              <a:buNone/>
            </a:pPr>
            <a:r>
              <a:rPr lang="en">
                <a:solidFill>
                  <a:schemeClr val="dk1"/>
                </a:solidFill>
              </a:rPr>
              <a:t>(red)Regions where IPv6 is not widely deployed and users experience significant reliability or latency issues connecting to IPv6-enabled websites.</a:t>
            </a: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r>
              <a:rPr lang="en">
                <a:solidFill>
                  <a:schemeClr val="dk1"/>
                </a:solidFill>
              </a:rPr>
              <a:t>Notice Canada did not participate in ipv6 switch actively: </a:t>
            </a:r>
            <a:r>
              <a:rPr lang="en" u="sng">
                <a:solidFill>
                  <a:schemeClr val="hlink"/>
                </a:solidFill>
                <a:hlinkClick r:id="rId3"/>
              </a:rPr>
              <a:t>http://www.itworldcanada.com/article/world-ipv6-day-starts-without-bell/44285</a:t>
            </a:r>
          </a:p>
          <a:p>
            <a:pPr lvl="0" rtl="0">
              <a:spcBef>
                <a:spcPts val="0"/>
              </a:spcBef>
              <a:buClr>
                <a:schemeClr val="dk1"/>
              </a:buClr>
              <a:buSzPct val="100000"/>
              <a:buFont typeface="Arial"/>
              <a:buNone/>
            </a:pPr>
            <a:r>
              <a:rPr lang="en" u="sng">
                <a:solidFill>
                  <a:schemeClr val="hlink"/>
                </a:solidFill>
                <a:hlinkClick r:id="rId4"/>
              </a:rPr>
              <a:t>http://www.secure.techvibes.com/blog/how-slow-canadian-adoption-from-ipv4-to-ipv6-could-affect-the-ambitions-of-innovators-and-the-internet-of-things-2011-08-04</a:t>
            </a:r>
          </a:p>
          <a:p>
            <a:pPr lvl="0">
              <a:spcBef>
                <a:spcPts val="0"/>
              </a:spcBef>
              <a:buClr>
                <a:schemeClr val="dk1"/>
              </a:buClr>
              <a:buSzPct val="100000"/>
              <a:buFont typeface="Arial"/>
              <a:buNone/>
            </a:pPr>
            <a:endParaRPr>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Here on this slide we have the image representation of the 7 layer O S I model, which stands for “Open Systems Interconnection Model”. This is the standard for architecture of network systems. There is also a 5 layer Model called T C P Model. Both of these models agree that there are:</a:t>
            </a:r>
          </a:p>
          <a:p>
            <a:pPr lvl="0" rtl="0">
              <a:spcBef>
                <a:spcPts val="0"/>
              </a:spcBef>
              <a:buNone/>
            </a:pPr>
            <a:r>
              <a:rPr lang="en"/>
              <a:t>            	Physical Layer</a:t>
            </a:r>
          </a:p>
          <a:p>
            <a:pPr lvl="0" rtl="0">
              <a:spcBef>
                <a:spcPts val="0"/>
              </a:spcBef>
              <a:buNone/>
            </a:pPr>
            <a:r>
              <a:rPr lang="en"/>
              <a:t>            	Data Link Layer</a:t>
            </a:r>
          </a:p>
          <a:p>
            <a:pPr lvl="0" rtl="0">
              <a:spcBef>
                <a:spcPts val="0"/>
              </a:spcBef>
              <a:buNone/>
            </a:pPr>
            <a:r>
              <a:rPr lang="en"/>
              <a:t>            	Network Layer</a:t>
            </a:r>
          </a:p>
          <a:p>
            <a:pPr lvl="0" rtl="0">
              <a:spcBef>
                <a:spcPts val="0"/>
              </a:spcBef>
              <a:buNone/>
            </a:pPr>
            <a:r>
              <a:rPr lang="en"/>
              <a:t>            	Transport Layer</a:t>
            </a:r>
          </a:p>
          <a:p>
            <a:pPr lvl="0" rtl="0">
              <a:spcBef>
                <a:spcPts val="0"/>
              </a:spcBef>
              <a:buNone/>
            </a:pPr>
            <a:r>
              <a:rPr lang="en"/>
              <a:t>But in the 5 Layer model the “Session”, “Presentation” and “Application” are compressed into a single layer called “Process and Application”. You can learn more about these models if you take a networking class. For today, we will be looking at the “Network Layer”.</a:t>
            </a:r>
          </a:p>
          <a:p>
            <a:pPr lvl="0" rtl="0">
              <a:spcBef>
                <a:spcPts val="0"/>
              </a:spcBef>
              <a:buNone/>
            </a:pPr>
            <a:r>
              <a:rPr lang="en"/>
              <a:t>If you look at the bottom right corner you will see the common protocols used in each layer. The first protocol mentioned for the network layer is IP. That’s our subject today.</a:t>
            </a:r>
          </a:p>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a:solidFill>
                  <a:schemeClr val="dk1"/>
                </a:solidFill>
              </a:rPr>
              <a:t>The ipv6 count for bell and rogers are still low (considering they are the biggest isp for canada)</a:t>
            </a:r>
          </a:p>
          <a:p>
            <a:pPr lvl="0">
              <a:spcBef>
                <a:spcPts val="0"/>
              </a:spcBef>
              <a:buClr>
                <a:schemeClr val="dk1"/>
              </a:buClr>
              <a:buSzPct val="100000"/>
              <a:buFont typeface="Arial"/>
              <a:buNone/>
            </a:pPr>
            <a:r>
              <a:rPr lang="en">
                <a:solidFill>
                  <a:schemeClr val="dk1"/>
                </a:solidFill>
              </a:rPr>
              <a:t>You can call your ISP to get an ipv6 address (may cost you extra)</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Tunneling is a way to set up ipv6 over ipv4 if you are unable to obtain an ipv6 address through your isp provider.</a:t>
            </a:r>
          </a:p>
          <a:p>
            <a:pPr lvl="0" rtl="0">
              <a:spcBef>
                <a:spcPts val="0"/>
              </a:spcBef>
              <a:buNone/>
            </a:pPr>
            <a:r>
              <a:rPr lang="en"/>
              <a:t>As mentioned previously, your home network is NATed if you are on ipv4 (we already ran out of new ip addresses in 2015 </a:t>
            </a:r>
            <a:r>
              <a:rPr lang="en" u="sng">
                <a:solidFill>
                  <a:schemeClr val="hlink"/>
                </a:solidFill>
                <a:hlinkClick r:id="rId3"/>
              </a:rPr>
              <a:t>http://arstechnica.com/information-technology/2015/07/us-exhausts-new-ipv4-addresses-waitlist-begins/</a:t>
            </a:r>
            <a:r>
              <a:rPr lang="en"/>
              <a:t>)</a:t>
            </a:r>
          </a:p>
          <a:p>
            <a:pPr lvl="0" rtl="0">
              <a:spcBef>
                <a:spcPts val="0"/>
              </a:spcBef>
              <a:buNone/>
            </a:pPr>
            <a:endParaRPr/>
          </a:p>
          <a:p>
            <a:pPr lvl="0" rtl="0">
              <a:spcBef>
                <a:spcPts val="0"/>
              </a:spcBef>
              <a:buNone/>
            </a:pPr>
            <a:r>
              <a:rPr lang="en"/>
              <a:t>There are many tunneling methods:</a:t>
            </a:r>
          </a:p>
          <a:p>
            <a:pPr marL="0" lvl="0" indent="0" rtl="0">
              <a:lnSpc>
                <a:spcPct val="115000"/>
              </a:lnSpc>
              <a:spcBef>
                <a:spcPts val="0"/>
              </a:spcBef>
              <a:buNone/>
            </a:pPr>
            <a:r>
              <a:rPr lang="en"/>
              <a:t>4in6, 6in4, 6over4, 6to4, ISATAP, Teredo, etc</a:t>
            </a:r>
          </a:p>
          <a:p>
            <a:pPr marL="0" lvl="0" indent="0" rtl="0">
              <a:lnSpc>
                <a:spcPct val="115000"/>
              </a:lnSpc>
              <a:spcBef>
                <a:spcPts val="0"/>
              </a:spcBef>
              <a:buNone/>
            </a:pPr>
            <a:r>
              <a:rPr lang="en"/>
              <a:t>we will look at 6in4 and teredo.</a:t>
            </a:r>
          </a:p>
          <a:p>
            <a:pPr lvl="0" rtl="0">
              <a:spcBef>
                <a:spcPts val="0"/>
              </a:spcBef>
              <a:buNone/>
            </a:pPr>
            <a:endParaRPr/>
          </a:p>
          <a:p>
            <a:pPr lvl="0" rtl="0">
              <a:spcBef>
                <a:spcPts val="0"/>
              </a:spcBef>
              <a:buNone/>
            </a:pPr>
            <a:r>
              <a:rPr lang="en"/>
              <a:t>The diagram shows the idea of how tunneling works (6in4) - for the hurricane electric demo</a:t>
            </a:r>
          </a:p>
          <a:p>
            <a:pPr lvl="0" rtl="0">
              <a:spcBef>
                <a:spcPts val="0"/>
              </a:spcBef>
              <a:buNone/>
            </a:pPr>
            <a:r>
              <a:rPr lang="en" u="sng">
                <a:solidFill>
                  <a:schemeClr val="hlink"/>
                </a:solidFill>
                <a:hlinkClick r:id="rId4"/>
              </a:rPr>
              <a:t>https://josephmlod.wordpress.com/network/ipv6/deploying-ipv6-over-ipv4-tunnels/</a:t>
            </a:r>
          </a:p>
          <a:p>
            <a:pPr lvl="0" rtl="0">
              <a:spcBef>
                <a:spcPts val="0"/>
              </a:spcBef>
              <a:buNone/>
            </a:pPr>
            <a:r>
              <a:rPr lang="en"/>
              <a:t>For the demo, only difference is my home network is IPv4, so the diagram would look like IPv4/IPv6 host inside IPv4 network with IPv4 router.</a:t>
            </a:r>
          </a:p>
          <a:p>
            <a:pPr lvl="0" rtl="0">
              <a:spcBef>
                <a:spcPts val="0"/>
              </a:spcBef>
              <a:buNone/>
            </a:pPr>
            <a:r>
              <a:rPr lang="en"/>
              <a:t>The host creates the IPv6 encapsulated in IPv4 packet, sends to the IPv4 router which then goes across the tunnel to the dual stack router.</a:t>
            </a:r>
          </a:p>
          <a:p>
            <a:pPr lvl="0" rtl="0">
              <a:spcBef>
                <a:spcPts val="0"/>
              </a:spcBef>
              <a:buNone/>
            </a:pPr>
            <a:endParaRPr/>
          </a:p>
          <a:p>
            <a:pPr lvl="0" rtl="0">
              <a:spcBef>
                <a:spcPts val="0"/>
              </a:spcBef>
              <a:buNone/>
            </a:pPr>
            <a:r>
              <a:rPr lang="en"/>
              <a:t>One way to set up tunneling is using a tunneling provider like: </a:t>
            </a:r>
            <a:r>
              <a:rPr lang="en">
                <a:solidFill>
                  <a:schemeClr val="dk1"/>
                </a:solidFill>
              </a:rPr>
              <a:t>Hurricane Electric: </a:t>
            </a:r>
            <a:r>
              <a:rPr lang="en" u="sng">
                <a:solidFill>
                  <a:schemeClr val="hlink"/>
                </a:solidFill>
                <a:hlinkClick r:id="rId5"/>
              </a:rPr>
              <a:t>https://tunnelbroker.net/</a:t>
            </a:r>
          </a:p>
          <a:p>
            <a:pPr lvl="0" rtl="0">
              <a:spcBef>
                <a:spcPts val="0"/>
              </a:spcBef>
              <a:buNone/>
            </a:pPr>
            <a:r>
              <a:rPr lang="en">
                <a:solidFill>
                  <a:schemeClr val="dk1"/>
                </a:solidFill>
              </a:rPr>
              <a:t>Another way is to use Teredo (insecure)</a:t>
            </a:r>
          </a:p>
          <a:p>
            <a:pPr lvl="0">
              <a:spcBef>
                <a:spcPts val="0"/>
              </a:spcBef>
              <a:buNone/>
            </a:pPr>
            <a:endParaRPr>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teredo servers: take care of ping requests; mostly for checking connectivity</a:t>
            </a:r>
          </a:p>
          <a:p>
            <a:pPr lvl="0" rtl="0">
              <a:spcBef>
                <a:spcPts val="0"/>
              </a:spcBef>
              <a:buNone/>
            </a:pPr>
            <a:r>
              <a:rPr lang="en"/>
              <a:t>relays: actually forward your packets to ipv6 world</a:t>
            </a:r>
          </a:p>
          <a:p>
            <a:pPr lvl="0" rtl="0">
              <a:spcBef>
                <a:spcPts val="0"/>
              </a:spcBef>
              <a:buNone/>
            </a:pPr>
            <a:r>
              <a:rPr lang="en"/>
              <a:t>anyone can sign up to be a teredo relay.</a:t>
            </a:r>
          </a:p>
          <a:p>
            <a:pPr lvl="0" rtl="0">
              <a:spcBef>
                <a:spcPts val="0"/>
              </a:spcBef>
              <a:buNone/>
            </a:pPr>
            <a:r>
              <a:rPr lang="en"/>
              <a:t>microsoft used to run teredo servers and relays but the service is now discontinued.</a:t>
            </a:r>
          </a:p>
          <a:p>
            <a:pPr lvl="0" rtl="0">
              <a:spcBef>
                <a:spcPts val="0"/>
              </a:spcBef>
              <a:buNone/>
            </a:pPr>
            <a:endParaRPr/>
          </a:p>
          <a:p>
            <a:pPr lvl="0" rtl="0">
              <a:spcBef>
                <a:spcPts val="0"/>
              </a:spcBef>
              <a:buNone/>
            </a:pPr>
            <a:r>
              <a:rPr lang="en"/>
              <a:t>This is bad because:</a:t>
            </a:r>
          </a:p>
          <a:p>
            <a:pPr lvl="0" rtl="0">
              <a:spcBef>
                <a:spcPts val="0"/>
              </a:spcBef>
              <a:buNone/>
            </a:pPr>
            <a:r>
              <a:rPr lang="en"/>
              <a:t>1. Public Teredo relays are under management of unaccountable third parties which provide unpredictable performance</a:t>
            </a:r>
          </a:p>
          <a:p>
            <a:pPr lvl="0" rtl="0">
              <a:spcBef>
                <a:spcPts val="0"/>
              </a:spcBef>
              <a:buNone/>
            </a:pPr>
            <a:r>
              <a:rPr lang="en"/>
              <a:t>2. The "nearest" Teredo relay to the IPv6 host would be used and you have no control over which one would be used. (could be across the world)</a:t>
            </a:r>
          </a:p>
          <a:p>
            <a:pPr lvl="0" rtl="0">
              <a:spcBef>
                <a:spcPts val="0"/>
              </a:spcBef>
              <a:buNone/>
            </a:pPr>
            <a:r>
              <a:rPr lang="en"/>
              <a:t>3. Effectively a man in the middle attack. Can you trust these third party gateways?  Anyone can inject a Teredo gateway into the global IPv6 table</a:t>
            </a:r>
          </a:p>
          <a:p>
            <a:pPr lvl="0" rtl="0">
              <a:spcBef>
                <a:spcPts val="0"/>
              </a:spcBef>
              <a:buNone/>
            </a:pPr>
            <a:r>
              <a:rPr lang="en"/>
              <a:t>4. Firewall bypass. Like all tunnels, Teredo bypasses any network level firewalls and policy protection setup</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send packet that encapsulates IPv6 inside UDP IPv4 packet.</a:t>
            </a:r>
          </a:p>
          <a:p>
            <a:pPr lvl="0" rtl="0">
              <a:spcBef>
                <a:spcPts val="0"/>
              </a:spcBef>
              <a:buNone/>
            </a:pPr>
            <a:r>
              <a:rPr lang="en"/>
              <a:t>to IPv4 only hosts/routers these are just UDP packets.</a:t>
            </a:r>
          </a:p>
          <a:p>
            <a:pPr lvl="0" rtl="0">
              <a:spcBef>
                <a:spcPts val="0"/>
              </a:spcBef>
              <a:buNone/>
            </a:pPr>
            <a:r>
              <a:rPr lang="en"/>
              <a:t>once packets reach teredo relay, the IPv6 is extracted and sent over the IPv6 internet.</a:t>
            </a:r>
          </a:p>
          <a:p>
            <a:pPr lvl="0" rtl="0">
              <a:spcBef>
                <a:spcPts val="0"/>
              </a:spcBef>
              <a:buNone/>
            </a:pPr>
            <a:endParaRPr/>
          </a:p>
          <a:p>
            <a:pPr lvl="0" rtl="0">
              <a:spcBef>
                <a:spcPts val="0"/>
              </a:spcBef>
              <a:buNone/>
            </a:pPr>
            <a:r>
              <a:rPr lang="en"/>
              <a:t>teredo client can bypass firewalls if the firewall is IPv4 only or does not filter IPv6 over IPv4 packets.</a:t>
            </a:r>
          </a:p>
          <a:p>
            <a:pPr lvl="0" rtl="0">
              <a:spcBef>
                <a:spcPts val="0"/>
              </a:spcBef>
              <a:buNone/>
            </a:pPr>
            <a:endParaRPr/>
          </a:p>
          <a:p>
            <a:pPr lvl="0">
              <a:spcBef>
                <a:spcPts val="0"/>
              </a:spcBef>
              <a:buNone/>
            </a:pPr>
            <a:r>
              <a:rPr lang="en"/>
              <a:t>this is also how gogo6 (demo) works. only difference is that relays and servers are checked by gogo6 (certified).</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I P has two main jobs.</a:t>
            </a:r>
          </a:p>
          <a:p>
            <a:pPr lvl="0" rtl="0">
              <a:spcBef>
                <a:spcPts val="0"/>
              </a:spcBef>
              <a:buClr>
                <a:schemeClr val="dk1"/>
              </a:buClr>
              <a:buSzPct val="100000"/>
              <a:buFont typeface="Arial"/>
              <a:buNone/>
            </a:pPr>
            <a:endParaRPr/>
          </a:p>
          <a:p>
            <a:pPr lvl="0" rtl="0">
              <a:spcBef>
                <a:spcPts val="0"/>
              </a:spcBef>
              <a:buNone/>
            </a:pPr>
            <a:r>
              <a:rPr lang="en"/>
              <a:t>Job one is, it dictates the header format of the packet and the way the payload is nested within. Real life example would be sending a mail. The return address has to be in the top left corner, the destination should be in the middle and the mail should be inside the envelope.</a:t>
            </a:r>
          </a:p>
          <a:p>
            <a:pPr lvl="0" rtl="0">
              <a:spcBef>
                <a:spcPts val="0"/>
              </a:spcBef>
              <a:buClr>
                <a:schemeClr val="dk1"/>
              </a:buClr>
              <a:buSzPct val="100000"/>
              <a:buFont typeface="Arial"/>
              <a:buNone/>
            </a:pPr>
            <a:endParaRPr/>
          </a:p>
          <a:p>
            <a:pPr lvl="0" rtl="0">
              <a:spcBef>
                <a:spcPts val="0"/>
              </a:spcBef>
              <a:buClr>
                <a:schemeClr val="dk1"/>
              </a:buClr>
              <a:buSzPct val="100000"/>
              <a:buFont typeface="Arial"/>
              <a:buNone/>
            </a:pPr>
            <a:r>
              <a:rPr lang="en"/>
              <a:t>Job two is, finding the best path from the sender to the recipient. This is done by the routers as the packet is being delivered. The real life example of this is to deliver a mail from Toronto to Vancouver without the mail taking a trip to China, Germany and Australia unnecessary.</a:t>
            </a:r>
          </a:p>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So currently this job is done by IPv4. IPv4 current implementation was formally described in RFC791 in 1981. The earlier version was RFC760 from 1980. So this protocol has been around for a very long time, with no major revisions. IPv4 ranges from 0.0.0.0 to 255.255.255.255 which is 2 to the power of 32 combinations or approximately 4.3 billion addresses. Now this is not a small number but… Can someone tell me what could be a problem with having 4.3 billion addresses?</a:t>
            </a:r>
          </a:p>
          <a:p>
            <a:pPr lvl="0" rtl="0">
              <a:spcBef>
                <a:spcPts val="0"/>
              </a:spcBef>
              <a:buClr>
                <a:schemeClr val="dk1"/>
              </a:buClr>
              <a:buSzPct val="100000"/>
              <a:buFont typeface="Arial"/>
              <a:buNone/>
            </a:pPr>
            <a:endParaRPr dirty="0"/>
          </a:p>
          <a:p>
            <a:pPr lvl="0" rtl="0">
              <a:spcBef>
                <a:spcPts val="0"/>
              </a:spcBef>
              <a:buClr>
                <a:schemeClr val="dk1"/>
              </a:buClr>
              <a:buSzPct val="100000"/>
              <a:buFont typeface="Arial"/>
              <a:buNone/>
            </a:pPr>
            <a:r>
              <a:rPr lang="en" dirty="0"/>
              <a:t>Yes we are running out! Last 16 million top-level IPv4 addresses were allocated by IANA in 2011. These addresses are given to 5 “Internet Network information centers” around the world. Each information center, more or less covers a continent. North America, Europe, etc</a:t>
            </a:r>
          </a:p>
          <a:p>
            <a:pPr lvl="0" rtl="0">
              <a:spcBef>
                <a:spcPts val="0"/>
              </a:spcBef>
              <a:buClr>
                <a:schemeClr val="dk1"/>
              </a:buClr>
              <a:buSzPct val="100000"/>
              <a:buFont typeface="Arial"/>
              <a:buNone/>
            </a:pPr>
            <a:r>
              <a:rPr lang="en" dirty="0"/>
              <a:t>In 2015, only one “Information Centre”’ is using a normal IPv4 distributing protocol. The other 4 are getting smaller blocks. </a:t>
            </a:r>
          </a:p>
          <a:p>
            <a:pPr lvl="0" rtl="0">
              <a:spcBef>
                <a:spcPts val="0"/>
              </a:spcBef>
              <a:buClr>
                <a:schemeClr val="dk1"/>
              </a:buClr>
              <a:buSzPct val="100000"/>
              <a:buFont typeface="Arial"/>
              <a:buNone/>
            </a:pPr>
            <a:endParaRPr dirty="0"/>
          </a:p>
          <a:p>
            <a:pPr lvl="0" rtl="0">
              <a:spcBef>
                <a:spcPts val="0"/>
              </a:spcBef>
              <a:buClr>
                <a:schemeClr val="dk1"/>
              </a:buClr>
              <a:buSzPct val="100000"/>
              <a:buFont typeface="Arial"/>
              <a:buNone/>
            </a:pPr>
            <a:r>
              <a:rPr lang="en" dirty="0"/>
              <a:t>Distribution and </a:t>
            </a:r>
            <a:r>
              <a:rPr lang="en" dirty="0" smtClean="0"/>
              <a:t>buying of IP’s</a:t>
            </a:r>
            <a:endParaRPr lang="en" dirty="0"/>
          </a:p>
          <a:p>
            <a:pPr lvl="0" rtl="0">
              <a:spcBef>
                <a:spcPts val="0"/>
              </a:spcBef>
              <a:buNone/>
            </a:pPr>
            <a:endParaRPr dirty="0"/>
          </a:p>
          <a:p>
            <a:pPr lvl="0">
              <a:spcBef>
                <a:spcPts val="0"/>
              </a:spcBef>
              <a:buNone/>
            </a:pPr>
            <a:r>
              <a:rPr lang="en" dirty="0">
                <a:solidFill>
                  <a:schemeClr val="dk1"/>
                </a:solidFill>
              </a:rPr>
              <a:t>While we are on the subject of numbers, doing some quick math… how come 4.3 billion IPv4 is enough currently? Well that's where NAT comes in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NAT or “Network address translation” allows to transform from local to global IP addresses. NAT allows computer on different local network to have same IP, without information being delivered to the wrong computer.</a:t>
            </a:r>
          </a:p>
          <a:p>
            <a:pPr lvl="0" rtl="0">
              <a:spcBef>
                <a:spcPts val="0"/>
              </a:spcBef>
              <a:buNone/>
            </a:pPr>
            <a:endParaRPr dirty="0"/>
          </a:p>
          <a:p>
            <a:pPr lvl="0" rtl="0">
              <a:spcBef>
                <a:spcPts val="0"/>
              </a:spcBef>
              <a:buNone/>
            </a:pPr>
            <a:r>
              <a:rPr lang="en" dirty="0"/>
              <a:t>There are different types of NAT:</a:t>
            </a:r>
          </a:p>
          <a:p>
            <a:pPr lvl="0" rtl="0">
              <a:spcBef>
                <a:spcPts val="0"/>
              </a:spcBef>
              <a:buNone/>
            </a:pPr>
            <a:r>
              <a:rPr lang="en" sz="1050" dirty="0">
                <a:solidFill>
                  <a:schemeClr val="dk1"/>
                </a:solidFill>
                <a:highlight>
                  <a:srgbClr val="FFFFFF"/>
                </a:highlight>
              </a:rPr>
              <a:t>Full Cone NAT : or one-to-one nat. allows the mapping of external address ports to the corresponding internal addresses ports</a:t>
            </a:r>
          </a:p>
          <a:p>
            <a:pPr lvl="0" rtl="0">
              <a:spcBef>
                <a:spcPts val="0"/>
              </a:spcBef>
              <a:buNone/>
            </a:pPr>
            <a:r>
              <a:rPr lang="en" sz="1050" dirty="0">
                <a:solidFill>
                  <a:schemeClr val="dk1"/>
                </a:solidFill>
                <a:highlight>
                  <a:srgbClr val="FFFFFF"/>
                </a:highlight>
              </a:rPr>
              <a:t>Restricted Cone NAT : allows the local IP address and port number to be mapped to a particular external IP address and port number respectively. </a:t>
            </a:r>
          </a:p>
          <a:p>
            <a:pPr lvl="0" rtl="0">
              <a:spcBef>
                <a:spcPts val="0"/>
              </a:spcBef>
              <a:buNone/>
            </a:pPr>
            <a:r>
              <a:rPr lang="en" sz="1050" dirty="0">
                <a:solidFill>
                  <a:schemeClr val="dk1"/>
                </a:solidFill>
                <a:highlight>
                  <a:srgbClr val="FFFFFF"/>
                </a:highlight>
              </a:rPr>
              <a:t>Port restricted cone NAT : restricts the port numbers that are used for communication purposes over the Internet. All the external communication is directed to particular communication port except if there is a continuous communication with an application over a specific communications port. </a:t>
            </a:r>
          </a:p>
          <a:p>
            <a:pPr lvl="0" rtl="0">
              <a:spcBef>
                <a:spcPts val="0"/>
              </a:spcBef>
              <a:buNone/>
            </a:pPr>
            <a:r>
              <a:rPr lang="en" sz="1050" dirty="0">
                <a:solidFill>
                  <a:schemeClr val="dk1"/>
                </a:solidFill>
                <a:highlight>
                  <a:srgbClr val="FFFFFF"/>
                </a:highlight>
              </a:rPr>
              <a:t>Symmetric NAT : maps outgoing communication to a unique external IP address with a port number</a:t>
            </a:r>
          </a:p>
          <a:p>
            <a:pPr lvl="0" rtl="0">
              <a:spcBef>
                <a:spcPts val="0"/>
              </a:spcBef>
              <a:buNone/>
            </a:pPr>
            <a:endParaRPr sz="1050" dirty="0">
              <a:solidFill>
                <a:schemeClr val="dk1"/>
              </a:solidFill>
              <a:highlight>
                <a:srgbClr val="FFFFFF"/>
              </a:highlight>
            </a:endParaRPr>
          </a:p>
          <a:p>
            <a:pPr lvl="0" rtl="0">
              <a:spcBef>
                <a:spcPts val="0"/>
              </a:spcBef>
              <a:buNone/>
            </a:pPr>
            <a:r>
              <a:rPr lang="en" sz="1050" dirty="0">
                <a:solidFill>
                  <a:schemeClr val="dk1"/>
                </a:solidFill>
                <a:highlight>
                  <a:srgbClr val="FFFFFF"/>
                </a:highlight>
              </a:rPr>
              <a:t>In practice a combination of these would be used to get desired network configuration.</a:t>
            </a:r>
          </a:p>
          <a:p>
            <a:pPr lvl="0" rtl="0">
              <a:spcBef>
                <a:spcPts val="0"/>
              </a:spcBef>
              <a:buNone/>
            </a:pPr>
            <a:endParaRPr sz="1050" dirty="0">
              <a:solidFill>
                <a:schemeClr val="dk1"/>
              </a:solidFill>
              <a:highlight>
                <a:srgbClr val="FFFFFF"/>
              </a:highlight>
            </a:endParaRPr>
          </a:p>
          <a:p>
            <a:pPr lvl="0" rtl="0">
              <a:spcBef>
                <a:spcPts val="0"/>
              </a:spcBef>
              <a:buNone/>
            </a:pPr>
            <a:r>
              <a:rPr lang="en" dirty="0"/>
              <a:t>NAT Good:</a:t>
            </a:r>
          </a:p>
          <a:p>
            <a:pPr lvl="0" rtl="0">
              <a:spcBef>
                <a:spcPts val="0"/>
              </a:spcBef>
              <a:buNone/>
            </a:pPr>
            <a:r>
              <a:rPr lang="en" dirty="0"/>
              <a:t>Extra IP addresses</a:t>
            </a:r>
          </a:p>
          <a:p>
            <a:pPr lvl="0" rtl="0">
              <a:spcBef>
                <a:spcPts val="0"/>
              </a:spcBef>
              <a:buNone/>
            </a:pPr>
            <a:r>
              <a:rPr lang="en" dirty="0"/>
              <a:t>Network Control</a:t>
            </a:r>
          </a:p>
          <a:p>
            <a:pPr lvl="0" rtl="0">
              <a:spcBef>
                <a:spcPts val="0"/>
              </a:spcBef>
              <a:buNone/>
            </a:pPr>
            <a:r>
              <a:rPr lang="en" dirty="0"/>
              <a:t>Inherent Firewall</a:t>
            </a:r>
          </a:p>
          <a:p>
            <a:pPr lvl="0" rtl="0">
              <a:spcBef>
                <a:spcPts val="0"/>
              </a:spcBef>
              <a:buNone/>
            </a:pPr>
            <a:endParaRPr dirty="0"/>
          </a:p>
          <a:p>
            <a:pPr lvl="0" rtl="0">
              <a:spcBef>
                <a:spcPts val="0"/>
              </a:spcBef>
              <a:buNone/>
            </a:pPr>
            <a:r>
              <a:rPr lang="en" dirty="0"/>
              <a:t>Bad:</a:t>
            </a:r>
          </a:p>
          <a:p>
            <a:pPr lvl="0" rtl="0">
              <a:spcBef>
                <a:spcPts val="0"/>
              </a:spcBef>
              <a:buNone/>
            </a:pPr>
            <a:r>
              <a:rPr lang="en" dirty="0"/>
              <a:t>NAT does not allow for true end-to-end connectivity. For example for real-time applications, proxy servers tend to complicate and slow down the communications process. </a:t>
            </a:r>
          </a:p>
          <a:p>
            <a:pPr lvl="0" rtl="0">
              <a:spcBef>
                <a:spcPts val="0"/>
              </a:spcBef>
              <a:buNone/>
            </a:pPr>
            <a:r>
              <a:rPr lang="en" dirty="0"/>
              <a:t>Adds an expensive overhead that was tolerated because of IPv4 low address problem</a:t>
            </a:r>
          </a:p>
          <a:p>
            <a:pPr lvl="0" rtl="0">
              <a:spcBef>
                <a:spcPts val="0"/>
              </a:spcBef>
              <a:buNone/>
            </a:pPr>
            <a:endParaRPr dirty="0"/>
          </a:p>
          <a:p>
            <a:pPr lvl="0">
              <a:spcBef>
                <a:spcPts val="0"/>
              </a:spcBef>
              <a:buClr>
                <a:schemeClr val="dk1"/>
              </a:buClr>
              <a:buSzPct val="100000"/>
              <a:buFont typeface="Arial"/>
              <a:buNone/>
            </a:pPr>
            <a:r>
              <a:rPr lang="en" dirty="0">
                <a:solidFill>
                  <a:schemeClr val="dk1"/>
                </a:solidFill>
              </a:rPr>
              <a:t>So at the very least what we need are more addresses. So let's take a look at IPv6..</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dirty="0"/>
              <a:t>So IPv6 has been first formally described in 1998. In RFC-2460.</a:t>
            </a:r>
          </a:p>
          <a:p>
            <a:pPr lvl="0" rtl="0">
              <a:spcBef>
                <a:spcPts val="0"/>
              </a:spcBef>
              <a:buClr>
                <a:schemeClr val="dk1"/>
              </a:buClr>
              <a:buSzPct val="100000"/>
              <a:buFont typeface="Arial"/>
              <a:buNone/>
            </a:pPr>
            <a:r>
              <a:rPr lang="en" dirty="0"/>
              <a:t>As you can see the IPv6 address looks different. It has 8 fields and they are described in hex. Range has been increased. Instead of being 2^32 it is now 2^128… but powers are hard to visualize… So we have added two numbers at the bottom of the screen to show the difference… But the number doesn't really help here either… Image all the known universe, each star in an observable universe can have 340 million billions ip addresses.</a:t>
            </a:r>
          </a:p>
          <a:p>
            <a:pPr lvl="0" rtl="0">
              <a:spcBef>
                <a:spcPts val="0"/>
              </a:spcBef>
              <a:buClr>
                <a:schemeClr val="dk1"/>
              </a:buClr>
              <a:buSzPct val="100000"/>
              <a:buFont typeface="Arial"/>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a:solidFill>
                  <a:schemeClr val="dk1"/>
                </a:solidFill>
              </a:rPr>
              <a:t>Source : </a:t>
            </a:r>
            <a:r>
              <a:rPr lang="en" u="sng">
                <a:solidFill>
                  <a:schemeClr val="hlink"/>
                </a:solidFill>
                <a:hlinkClick r:id="rId3"/>
              </a:rPr>
              <a:t>https://343networks.wordpress.com/2010/06/02/ipv4-vs-ipv6-header/</a:t>
            </a: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r>
              <a:rPr lang="en">
                <a:solidFill>
                  <a:schemeClr val="dk1"/>
                </a:solidFill>
              </a:rPr>
              <a:t>The IPv6 header size is 40 bytes or 320 bits, which is double the size of IPv4 header.</a:t>
            </a: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r>
              <a:rPr lang="en">
                <a:solidFill>
                  <a:schemeClr val="dk1"/>
                </a:solidFill>
              </a:rPr>
              <a:t>In IPv6 the packet headers are larger but allot of unnecessary stuff has been removed.</a:t>
            </a: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r>
              <a:rPr lang="en">
                <a:solidFill>
                  <a:schemeClr val="dk1"/>
                </a:solidFill>
              </a:rPr>
              <a:t>Version is only 4-bits… It's only a number 4 or 6, depending on the IP version.</a:t>
            </a:r>
          </a:p>
          <a:p>
            <a:pPr lvl="0" rtl="0">
              <a:spcBef>
                <a:spcPts val="0"/>
              </a:spcBef>
              <a:buClr>
                <a:schemeClr val="dk1"/>
              </a:buClr>
              <a:buSzPct val="100000"/>
              <a:buFont typeface="Arial"/>
              <a:buNone/>
            </a:pPr>
            <a:r>
              <a:rPr lang="en">
                <a:solidFill>
                  <a:schemeClr val="dk1"/>
                </a:solidFill>
              </a:rPr>
              <a:t>8 bits - Traffic Class provides differentiation of services and priority. Priority is here to indicate high congestion and reduce number of dropped packets.</a:t>
            </a:r>
          </a:p>
          <a:p>
            <a:pPr lvl="0" rtl="0">
              <a:spcBef>
                <a:spcPts val="0"/>
              </a:spcBef>
              <a:buClr>
                <a:schemeClr val="dk1"/>
              </a:buClr>
              <a:buSzPct val="100000"/>
              <a:buFont typeface="Arial"/>
              <a:buNone/>
            </a:pPr>
            <a:r>
              <a:rPr lang="en">
                <a:solidFill>
                  <a:schemeClr val="dk1"/>
                </a:solidFill>
              </a:rPr>
              <a:t>20 bits - Flow allows telling routers that all packets that are part of the same flow will be handled in the same fashion.</a:t>
            </a:r>
          </a:p>
          <a:p>
            <a:pPr lvl="0" rtl="0">
              <a:spcBef>
                <a:spcPts val="0"/>
              </a:spcBef>
              <a:buClr>
                <a:schemeClr val="dk1"/>
              </a:buClr>
              <a:buSzPct val="100000"/>
              <a:buFont typeface="Arial"/>
              <a:buNone/>
            </a:pPr>
            <a:r>
              <a:rPr lang="en">
                <a:solidFill>
                  <a:schemeClr val="dk1"/>
                </a:solidFill>
              </a:rPr>
              <a:t>16bits - payload size</a:t>
            </a:r>
          </a:p>
          <a:p>
            <a:pPr lvl="0" rtl="0">
              <a:spcBef>
                <a:spcPts val="0"/>
              </a:spcBef>
              <a:buClr>
                <a:schemeClr val="dk1"/>
              </a:buClr>
              <a:buSzPct val="100000"/>
              <a:buFont typeface="Arial"/>
              <a:buNone/>
            </a:pPr>
            <a:r>
              <a:rPr lang="en">
                <a:solidFill>
                  <a:schemeClr val="dk1"/>
                </a:solidFill>
              </a:rPr>
              <a:t>8 bits- header type of the payload</a:t>
            </a:r>
          </a:p>
          <a:p>
            <a:pPr lvl="0" rtl="0">
              <a:spcBef>
                <a:spcPts val="0"/>
              </a:spcBef>
              <a:buClr>
                <a:schemeClr val="dk1"/>
              </a:buClr>
              <a:buSzPct val="100000"/>
              <a:buFont typeface="Arial"/>
              <a:buNone/>
            </a:pPr>
            <a:r>
              <a:rPr lang="en">
                <a:solidFill>
                  <a:schemeClr val="dk1"/>
                </a:solidFill>
              </a:rPr>
              <a:t>8bits - 0 discard and if more then propagate</a:t>
            </a:r>
          </a:p>
          <a:p>
            <a:pPr lvl="0" rtl="0">
              <a:spcBef>
                <a:spcPts val="0"/>
              </a:spcBef>
              <a:buClr>
                <a:schemeClr val="dk1"/>
              </a:buClr>
              <a:buSzPct val="100000"/>
              <a:buFont typeface="Arial"/>
              <a:buNone/>
            </a:pPr>
            <a:r>
              <a:rPr lang="en">
                <a:solidFill>
                  <a:schemeClr val="dk1"/>
                </a:solidFill>
              </a:rPr>
              <a:t>Source and Destination are self explanatory. 128bits vs 32 bits</a:t>
            </a: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r>
              <a:rPr lang="en">
                <a:solidFill>
                  <a:schemeClr val="dk1"/>
                </a:solidFill>
              </a:rPr>
              <a:t>No Header Checksum, idea is that transmission failures these days are low. And even if there is an error it will be delivered to the wrong destination, and it will be disregarded there.</a:t>
            </a: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endParaRPr>
              <a:solidFill>
                <a:schemeClr val="dk1"/>
              </a:solidFill>
            </a:endParaRPr>
          </a:p>
          <a:p>
            <a:pPr lvl="0" rtl="0">
              <a:spcBef>
                <a:spcPts val="0"/>
              </a:spcBef>
              <a:buClr>
                <a:schemeClr val="dk1"/>
              </a:buClr>
              <a:buSzPct val="100000"/>
              <a:buFont typeface="Arial"/>
              <a:buNone/>
            </a:pPr>
            <a:endParaRPr>
              <a:solidFill>
                <a:schemeClr val="dk1"/>
              </a:solidFill>
            </a:endParaRPr>
          </a:p>
          <a:p>
            <a:pPr lvl="0">
              <a:spcBef>
                <a:spcPts val="0"/>
              </a:spcBef>
              <a:buClr>
                <a:schemeClr val="dk1"/>
              </a:buClr>
              <a:buSzPct val="100000"/>
              <a:buFont typeface="Arial"/>
              <a:buNone/>
            </a:pP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050">
                <a:solidFill>
                  <a:schemeClr val="dk1"/>
                </a:solidFill>
                <a:highlight>
                  <a:srgbClr val="FFFFFF"/>
                </a:highlight>
              </a:rPr>
              <a:t>The autoconfiguration and renumbering features are defined in RFC2462.</a:t>
            </a:r>
          </a:p>
          <a:p>
            <a:pPr lvl="0" rtl="0">
              <a:spcBef>
                <a:spcPts val="0"/>
              </a:spcBef>
              <a:buNone/>
            </a:pPr>
            <a:endParaRPr sz="1050">
              <a:solidFill>
                <a:schemeClr val="dk1"/>
              </a:solidFill>
              <a:highlight>
                <a:srgbClr val="FFFFFF"/>
              </a:highlight>
            </a:endParaRPr>
          </a:p>
          <a:p>
            <a:pPr lvl="0" rtl="0">
              <a:spcBef>
                <a:spcPts val="0"/>
              </a:spcBef>
              <a:buNone/>
            </a:pPr>
            <a:r>
              <a:rPr lang="en">
                <a:solidFill>
                  <a:schemeClr val="dk1"/>
                </a:solidFill>
              </a:rPr>
              <a:t>Stateless Address autoconfiguration eliminates the need of </a:t>
            </a:r>
            <a:r>
              <a:rPr lang="en" sz="1050">
                <a:solidFill>
                  <a:schemeClr val="dk1"/>
                </a:solidFill>
                <a:highlight>
                  <a:srgbClr val="FFFFFF"/>
                </a:highlight>
              </a:rPr>
              <a:t>Dynamic Host Configuration Protocol (DHCP). A DHCP server holds a pool of IP addresses that are dynamically assigned for a specified amount of time to the requesting node in a Local Area Network (LAN).</a:t>
            </a:r>
          </a:p>
          <a:p>
            <a:pPr lvl="0" rtl="0">
              <a:spcBef>
                <a:spcPts val="0"/>
              </a:spcBef>
              <a:buNone/>
            </a:pPr>
            <a:endParaRPr sz="1050">
              <a:solidFill>
                <a:schemeClr val="dk1"/>
              </a:solidFill>
              <a:highlight>
                <a:srgbClr val="FFFFFF"/>
              </a:highlight>
            </a:endParaRP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Network Devices will be autoconfigured removing the need to manually configure the devices.</a:t>
            </a:r>
          </a:p>
          <a:p>
            <a:pPr lvl="0" rtl="0">
              <a:spcBef>
                <a:spcPts val="0"/>
              </a:spcBef>
              <a:buNone/>
            </a:pPr>
            <a:endParaRPr sz="1050">
              <a:solidFill>
                <a:schemeClr val="dk1"/>
              </a:solidFill>
              <a:highlight>
                <a:srgbClr val="FFFFFF"/>
              </a:highlight>
            </a:endParaRPr>
          </a:p>
          <a:p>
            <a:pPr lvl="0" rtl="0">
              <a:spcBef>
                <a:spcPts val="0"/>
              </a:spcBef>
              <a:buClr>
                <a:schemeClr val="dk1"/>
              </a:buClr>
              <a:buSzPct val="100000"/>
              <a:buFont typeface="Arial"/>
              <a:buNone/>
            </a:pPr>
            <a:endParaRPr sz="1050">
              <a:solidFill>
                <a:schemeClr val="dk1"/>
              </a:solidFill>
              <a:highlight>
                <a:srgbClr val="FFFFFF"/>
              </a:highlight>
            </a:endParaRPr>
          </a:p>
          <a:p>
            <a:pPr lvl="0" rtl="0">
              <a:spcBef>
                <a:spcPts val="0"/>
              </a:spcBef>
              <a:buClr>
                <a:schemeClr val="dk1"/>
              </a:buClr>
              <a:buSzPct val="100000"/>
              <a:buFont typeface="Arial"/>
              <a:buNone/>
            </a:pPr>
            <a:r>
              <a:rPr lang="en" sz="1050">
                <a:solidFill>
                  <a:schemeClr val="dk1"/>
                </a:solidFill>
                <a:highlight>
                  <a:srgbClr val="FFFFFF"/>
                </a:highlight>
              </a:rPr>
              <a:t>This feature also helps by removing the intermediary proxy and DHCP servers allowing for a smaller overhead and faster connections</a:t>
            </a:r>
          </a:p>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050">
                <a:solidFill>
                  <a:schemeClr val="dk1"/>
                </a:solidFill>
                <a:highlight>
                  <a:srgbClr val="FFFFFF"/>
                </a:highlight>
              </a:rPr>
              <a:t>In this step, the networked device ensures that the link-local address generated by it is not already used by any other device i.e. the address is tested for its uniqueness.</a:t>
            </a: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Once the uniqueness test is cleared, the IP interface is assigned the link local address. The address becomes usable on the local network but not over the Internet.</a:t>
            </a: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The networked device makes contact with a local router to determine its next course of action in the auto configuration process.</a:t>
            </a:r>
          </a:p>
          <a:p>
            <a:pPr lvl="0" rtl="0">
              <a:spcBef>
                <a:spcPts val="0"/>
              </a:spcBef>
              <a:buNone/>
            </a:pPr>
            <a:endParaRPr sz="1050">
              <a:solidFill>
                <a:schemeClr val="dk1"/>
              </a:solidFill>
              <a:highlight>
                <a:srgbClr val="FFFFFF"/>
              </a:highlight>
            </a:endParaRPr>
          </a:p>
          <a:p>
            <a:pPr lvl="0" rtl="0">
              <a:spcBef>
                <a:spcPts val="0"/>
              </a:spcBef>
              <a:buNone/>
            </a:pPr>
            <a:r>
              <a:rPr lang="en" sz="1050">
                <a:solidFill>
                  <a:schemeClr val="dk1"/>
                </a:solidFill>
                <a:highlight>
                  <a:srgbClr val="FFFFFF"/>
                </a:highlight>
              </a:rPr>
              <a:t>The node receives specific directions from the router on its next course of action in the auto configuration process.</a:t>
            </a:r>
          </a:p>
          <a:p>
            <a:pPr lvl="0" rtl="0">
              <a:spcBef>
                <a:spcPts val="0"/>
              </a:spcBef>
              <a:buNone/>
            </a:pPr>
            <a:endParaRPr sz="1050">
              <a:solidFill>
                <a:schemeClr val="dk1"/>
              </a:solidFill>
              <a:highlight>
                <a:srgbClr val="FFFFFF"/>
              </a:highlight>
            </a:endParaRPr>
          </a:p>
          <a:p>
            <a:pPr lvl="0">
              <a:spcBef>
                <a:spcPts val="0"/>
              </a:spcBef>
              <a:buNone/>
            </a:pPr>
            <a:r>
              <a:rPr lang="en" sz="1050">
                <a:solidFill>
                  <a:schemeClr val="dk1"/>
                </a:solidFill>
                <a:highlight>
                  <a:srgbClr val="FFFFFF"/>
                </a:highlight>
              </a:rPr>
              <a:t>The host configures itself with its globally unique Internet address. The address comprises of a network prefix provided by the router together with the device identifier.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2744012" y="756700"/>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1" name="Shape 11"/>
          <p:cNvSpPr/>
          <p:nvPr/>
        </p:nvSpPr>
        <p:spPr>
          <a:xfrm rot="10800000">
            <a:off x="5318350" y="32667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2" name="Shape 12"/>
          <p:cNvSpPr txBox="1">
            <a:spLocks noGrp="1"/>
          </p:cNvSpPr>
          <p:nvPr>
            <p:ph type="ctrTitle"/>
          </p:nvPr>
        </p:nvSpPr>
        <p:spPr>
          <a:xfrm>
            <a:off x="3044700" y="1444255"/>
            <a:ext cx="3054600" cy="1537199"/>
          </a:xfrm>
          <a:prstGeom prst="rect">
            <a:avLst/>
          </a:prstGeom>
        </p:spPr>
        <p:txBody>
          <a:bodyPr lIns="91425" tIns="91425" rIns="91425" bIns="91425" anchor="b"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3" name="Shape 13"/>
          <p:cNvSpPr txBox="1">
            <a:spLocks noGrp="1"/>
          </p:cNvSpPr>
          <p:nvPr>
            <p:ph type="subTitle" idx="1"/>
          </p:nvPr>
        </p:nvSpPr>
        <p:spPr>
          <a:xfrm>
            <a:off x="3044700" y="3116580"/>
            <a:ext cx="3054600" cy="701399"/>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1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1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1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1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1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1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1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1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100">
                <a:latin typeface="Economica"/>
                <a:ea typeface="Economica"/>
                <a:cs typeface="Economica"/>
                <a:sym typeface="Economica"/>
              </a:defRPr>
            </a:lvl9pPr>
          </a:lstStyle>
          <a:p>
            <a:endParaRPr/>
          </a:p>
        </p:txBody>
      </p:sp>
      <p:sp>
        <p:nvSpPr>
          <p:cNvPr id="14" name="Shape 1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3" name="Shape 53"/>
          <p:cNvSpPr txBox="1">
            <a:spLocks noGrp="1"/>
          </p:cNvSpPr>
          <p:nvPr>
            <p:ph type="title"/>
          </p:nvPr>
        </p:nvSpPr>
        <p:spPr>
          <a:xfrm>
            <a:off x="311700" y="957125"/>
            <a:ext cx="8520599" cy="2128799"/>
          </a:xfrm>
          <a:prstGeom prst="rect">
            <a:avLst/>
          </a:prstGeom>
        </p:spPr>
        <p:txBody>
          <a:bodyPr lIns="91425" tIns="91425" rIns="91425" bIns="91425" anchor="ctr" anchorCtr="0"/>
          <a:lstStyle>
            <a:lvl1pPr lvl="0" algn="ctr">
              <a:spcBef>
                <a:spcPts val="0"/>
              </a:spcBef>
              <a:buClr>
                <a:schemeClr val="lt2"/>
              </a:buClr>
              <a:buSzPct val="100000"/>
              <a:defRPr sz="16000">
                <a:solidFill>
                  <a:schemeClr val="lt2"/>
                </a:solidFill>
              </a:defRPr>
            </a:lvl1pPr>
            <a:lvl2pPr lvl="1" algn="ctr">
              <a:spcBef>
                <a:spcPts val="0"/>
              </a:spcBef>
              <a:buClr>
                <a:schemeClr val="lt2"/>
              </a:buClr>
              <a:buSzPct val="100000"/>
              <a:defRPr sz="16000">
                <a:solidFill>
                  <a:schemeClr val="lt2"/>
                </a:solidFill>
              </a:defRPr>
            </a:lvl2pPr>
            <a:lvl3pPr lvl="2" algn="ctr">
              <a:spcBef>
                <a:spcPts val="0"/>
              </a:spcBef>
              <a:buClr>
                <a:schemeClr val="lt2"/>
              </a:buClr>
              <a:buSzPct val="100000"/>
              <a:defRPr sz="16000">
                <a:solidFill>
                  <a:schemeClr val="lt2"/>
                </a:solidFill>
              </a:defRPr>
            </a:lvl3pPr>
            <a:lvl4pPr lvl="3" algn="ctr">
              <a:spcBef>
                <a:spcPts val="0"/>
              </a:spcBef>
              <a:buClr>
                <a:schemeClr val="lt2"/>
              </a:buClr>
              <a:buSzPct val="100000"/>
              <a:defRPr sz="16000">
                <a:solidFill>
                  <a:schemeClr val="lt2"/>
                </a:solidFill>
              </a:defRPr>
            </a:lvl4pPr>
            <a:lvl5pPr lvl="4" algn="ctr">
              <a:spcBef>
                <a:spcPts val="0"/>
              </a:spcBef>
              <a:buClr>
                <a:schemeClr val="lt2"/>
              </a:buClr>
              <a:buSzPct val="100000"/>
              <a:defRPr sz="16000">
                <a:solidFill>
                  <a:schemeClr val="lt2"/>
                </a:solidFill>
              </a:defRPr>
            </a:lvl5pPr>
            <a:lvl6pPr lvl="5" algn="ctr">
              <a:spcBef>
                <a:spcPts val="0"/>
              </a:spcBef>
              <a:buClr>
                <a:schemeClr val="lt2"/>
              </a:buClr>
              <a:buSzPct val="100000"/>
              <a:defRPr sz="16000">
                <a:solidFill>
                  <a:schemeClr val="lt2"/>
                </a:solidFill>
              </a:defRPr>
            </a:lvl6pPr>
            <a:lvl7pPr lvl="6" algn="ctr">
              <a:spcBef>
                <a:spcPts val="0"/>
              </a:spcBef>
              <a:buClr>
                <a:schemeClr val="lt2"/>
              </a:buClr>
              <a:buSzPct val="100000"/>
              <a:defRPr sz="16000">
                <a:solidFill>
                  <a:schemeClr val="lt2"/>
                </a:solidFill>
              </a:defRPr>
            </a:lvl7pPr>
            <a:lvl8pPr lvl="7" algn="ctr">
              <a:spcBef>
                <a:spcPts val="0"/>
              </a:spcBef>
              <a:buClr>
                <a:schemeClr val="lt2"/>
              </a:buClr>
              <a:buSzPct val="100000"/>
              <a:defRPr sz="16000">
                <a:solidFill>
                  <a:schemeClr val="lt2"/>
                </a:solidFill>
              </a:defRPr>
            </a:lvl8pPr>
            <a:lvl9pPr lvl="8" algn="ctr">
              <a:spcBef>
                <a:spcPts val="0"/>
              </a:spcBef>
              <a:buClr>
                <a:schemeClr val="lt2"/>
              </a:buClr>
              <a:buSzPct val="100000"/>
              <a:defRPr sz="16000">
                <a:solidFill>
                  <a:schemeClr val="lt2"/>
                </a:solidFill>
              </a:defRPr>
            </a:lvl9pPr>
          </a:lstStyle>
          <a:p>
            <a:endParaRPr/>
          </a:p>
        </p:txBody>
      </p:sp>
      <p:sp>
        <p:nvSpPr>
          <p:cNvPr id="54" name="Shape 54"/>
          <p:cNvSpPr txBox="1">
            <a:spLocks noGrp="1"/>
          </p:cNvSpPr>
          <p:nvPr>
            <p:ph type="body" idx="1"/>
          </p:nvPr>
        </p:nvSpPr>
        <p:spPr>
          <a:xfrm>
            <a:off x="311700" y="3162000"/>
            <a:ext cx="8520599" cy="1071599"/>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flipH="1">
            <a:off x="7595937" y="4602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7" name="Shape 17"/>
          <p:cNvSpPr/>
          <p:nvPr/>
        </p:nvSpPr>
        <p:spPr>
          <a:xfrm rot="10800000" flipH="1">
            <a:off x="466425" y="35583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8" name="Shape 18"/>
          <p:cNvSpPr txBox="1">
            <a:spLocks noGrp="1"/>
          </p:cNvSpPr>
          <p:nvPr>
            <p:ph type="title"/>
          </p:nvPr>
        </p:nvSpPr>
        <p:spPr>
          <a:xfrm>
            <a:off x="773700" y="1806450"/>
            <a:ext cx="7596600" cy="15306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22" name="Shape 22"/>
          <p:cNvSpPr txBox="1">
            <a:spLocks noGrp="1"/>
          </p:cNvSpPr>
          <p:nvPr>
            <p:ph type="title"/>
          </p:nvPr>
        </p:nvSpPr>
        <p:spPr>
          <a:xfrm>
            <a:off x="311700" y="315925"/>
            <a:ext cx="8520599" cy="8312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11700" y="1225225"/>
            <a:ext cx="8520599" cy="3354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315925"/>
            <a:ext cx="8520599" cy="8312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225225"/>
            <a:ext cx="3999899" cy="3354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225225"/>
            <a:ext cx="3999899" cy="3354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15925"/>
            <a:ext cx="8520599" cy="8312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a:endParaRPr/>
          </a:p>
        </p:txBody>
      </p:sp>
      <p:sp>
        <p:nvSpPr>
          <p:cNvPr id="35" name="Shape 35"/>
          <p:cNvSpPr txBox="1">
            <a:spLocks noGrp="1"/>
          </p:cNvSpPr>
          <p:nvPr>
            <p:ph type="body" idx="1"/>
          </p:nvPr>
        </p:nvSpPr>
        <p:spPr>
          <a:xfrm>
            <a:off x="311700" y="1399399"/>
            <a:ext cx="2807999" cy="27849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6" name="Shape 3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9" name="Shape 39"/>
          <p:cNvSpPr txBox="1">
            <a:spLocks noGrp="1"/>
          </p:cNvSpPr>
          <p:nvPr>
            <p:ph type="title"/>
          </p:nvPr>
        </p:nvSpPr>
        <p:spPr>
          <a:xfrm>
            <a:off x="490250" y="450150"/>
            <a:ext cx="5878799"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1"/>
        <p:cNvGrpSpPr/>
        <p:nvPr/>
      </p:nvGrpSpPr>
      <p:grpSpPr>
        <a:xfrm>
          <a:off x="0" y="0"/>
          <a:ext cx="0" cy="0"/>
          <a:chOff x="0" y="0"/>
          <a:chExt cx="0" cy="0"/>
        </a:xfrm>
      </p:grpSpPr>
      <p:sp>
        <p:nvSpPr>
          <p:cNvPr id="42" name="Shape 42"/>
          <p:cNvSpPr/>
          <p:nvPr/>
        </p:nvSpPr>
        <p:spPr>
          <a:xfrm>
            <a:off x="4572000" y="-25"/>
            <a:ext cx="4572000" cy="5143499"/>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4" name="Shape 44"/>
          <p:cNvSpPr txBox="1">
            <a:spLocks noGrp="1"/>
          </p:cNvSpPr>
          <p:nvPr>
            <p:ph type="title"/>
          </p:nvPr>
        </p:nvSpPr>
        <p:spPr>
          <a:xfrm>
            <a:off x="265500" y="929275"/>
            <a:ext cx="4045199" cy="1786199"/>
          </a:xfrm>
          <a:prstGeom prst="rect">
            <a:avLst/>
          </a:prstGeom>
        </p:spPr>
        <p:txBody>
          <a:bodyPr lIns="91425" tIns="91425" rIns="91425" bIns="91425" anchor="b" anchorCtr="0"/>
          <a:lstStyle>
            <a:lvl1pPr lvl="0" algn="ctr">
              <a:spcBef>
                <a:spcPts val="0"/>
              </a:spcBef>
              <a:buClr>
                <a:schemeClr val="lt2"/>
              </a:buClr>
              <a:defRPr>
                <a:solidFill>
                  <a:schemeClr val="lt2"/>
                </a:solidFill>
              </a:defRPr>
            </a:lvl1pPr>
            <a:lvl2pPr lvl="1" algn="ctr">
              <a:spcBef>
                <a:spcPts val="0"/>
              </a:spcBef>
              <a:buClr>
                <a:schemeClr val="lt2"/>
              </a:buClr>
              <a:defRPr>
                <a:solidFill>
                  <a:schemeClr val="lt2"/>
                </a:solidFill>
              </a:defRPr>
            </a:lvl2pPr>
            <a:lvl3pPr lvl="2" algn="ctr">
              <a:spcBef>
                <a:spcPts val="0"/>
              </a:spcBef>
              <a:buClr>
                <a:schemeClr val="lt2"/>
              </a:buClr>
              <a:defRPr>
                <a:solidFill>
                  <a:schemeClr val="lt2"/>
                </a:solidFill>
              </a:defRPr>
            </a:lvl3pPr>
            <a:lvl4pPr lvl="3" algn="ctr">
              <a:spcBef>
                <a:spcPts val="0"/>
              </a:spcBef>
              <a:buClr>
                <a:schemeClr val="lt2"/>
              </a:buClr>
              <a:defRPr>
                <a:solidFill>
                  <a:schemeClr val="lt2"/>
                </a:solidFill>
              </a:defRPr>
            </a:lvl4pPr>
            <a:lvl5pPr lvl="4" algn="ctr">
              <a:spcBef>
                <a:spcPts val="0"/>
              </a:spcBef>
              <a:buClr>
                <a:schemeClr val="lt2"/>
              </a:buClr>
              <a:defRPr>
                <a:solidFill>
                  <a:schemeClr val="lt2"/>
                </a:solidFill>
              </a:defRPr>
            </a:lvl5pPr>
            <a:lvl6pPr lvl="5" algn="ctr">
              <a:spcBef>
                <a:spcPts val="0"/>
              </a:spcBef>
              <a:buClr>
                <a:schemeClr val="lt2"/>
              </a:buClr>
              <a:defRPr>
                <a:solidFill>
                  <a:schemeClr val="lt2"/>
                </a:solidFill>
              </a:defRPr>
            </a:lvl6pPr>
            <a:lvl7pPr lvl="6" algn="ctr">
              <a:spcBef>
                <a:spcPts val="0"/>
              </a:spcBef>
              <a:buClr>
                <a:schemeClr val="lt2"/>
              </a:buClr>
              <a:defRPr>
                <a:solidFill>
                  <a:schemeClr val="lt2"/>
                </a:solidFill>
              </a:defRPr>
            </a:lvl7pPr>
            <a:lvl8pPr lvl="7" algn="ctr">
              <a:spcBef>
                <a:spcPts val="0"/>
              </a:spcBef>
              <a:buClr>
                <a:schemeClr val="lt2"/>
              </a:buClr>
              <a:defRPr>
                <a:solidFill>
                  <a:schemeClr val="lt2"/>
                </a:solidFill>
              </a:defRPr>
            </a:lvl8pPr>
            <a:lvl9pPr lvl="8" algn="ctr">
              <a:spcBef>
                <a:spcPts val="0"/>
              </a:spcBef>
              <a:buClr>
                <a:schemeClr val="lt2"/>
              </a:buClr>
              <a:defRPr>
                <a:solidFill>
                  <a:schemeClr val="lt2"/>
                </a:solidFill>
              </a:defRPr>
            </a:lvl9pPr>
          </a:lstStyle>
          <a:p>
            <a:endParaRPr/>
          </a:p>
        </p:txBody>
      </p:sp>
      <p:sp>
        <p:nvSpPr>
          <p:cNvPr id="45" name="Shape 45"/>
          <p:cNvSpPr txBox="1">
            <a:spLocks noGrp="1"/>
          </p:cNvSpPr>
          <p:nvPr>
            <p:ph type="subTitle" idx="1"/>
          </p:nvPr>
        </p:nvSpPr>
        <p:spPr>
          <a:xfrm>
            <a:off x="265500" y="2769000"/>
            <a:ext cx="4045199" cy="1574099"/>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4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4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4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4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4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4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4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4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400">
                <a:latin typeface="Economica"/>
                <a:ea typeface="Economica"/>
                <a:cs typeface="Economica"/>
                <a:sym typeface="Economica"/>
              </a:defRPr>
            </a:lvl9pPr>
          </a:lstStyle>
          <a:p>
            <a:endParaRPr/>
          </a:p>
        </p:txBody>
      </p:sp>
      <p:sp>
        <p:nvSpPr>
          <p:cNvPr id="46" name="Shape 46"/>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7" name="Shape 4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9500" y="4218925"/>
            <a:ext cx="5998800" cy="598799"/>
          </a:xfrm>
          <a:prstGeom prst="rect">
            <a:avLst/>
          </a:prstGeom>
        </p:spPr>
        <p:txBody>
          <a:bodyPr lIns="91425" tIns="91425" rIns="91425" bIns="91425" anchor="ctr" anchorCtr="0"/>
          <a:lstStyle>
            <a:lvl1pPr lvl="0">
              <a:lnSpc>
                <a:spcPct val="100000"/>
              </a:lnSpc>
              <a:spcBef>
                <a:spcPts val="0"/>
              </a:spcBef>
              <a:spcAft>
                <a:spcPts val="0"/>
              </a:spcAft>
              <a:buSzPct val="100000"/>
              <a:buFont typeface="Economica"/>
              <a:buNone/>
              <a:defRPr sz="2400">
                <a:latin typeface="Economica"/>
                <a:ea typeface="Economica"/>
                <a:cs typeface="Economica"/>
                <a:sym typeface="Economica"/>
              </a:defRPr>
            </a:lvl1pPr>
          </a:lstStyle>
          <a:p>
            <a:endParaRPr/>
          </a:p>
        </p:txBody>
      </p:sp>
      <p:sp>
        <p:nvSpPr>
          <p:cNvPr id="50" name="Shape 5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15925"/>
            <a:ext cx="8520599" cy="831299"/>
          </a:xfrm>
          <a:prstGeom prst="rect">
            <a:avLst/>
          </a:prstGeom>
          <a:noFill/>
          <a:ln>
            <a:noFill/>
          </a:ln>
        </p:spPr>
        <p:txBody>
          <a:bodyPr lIns="91425" tIns="91425" rIns="91425" bIns="91425" anchor="b" anchorCtr="0"/>
          <a:lstStyle>
            <a:lvl1pPr lvl="0">
              <a:spcBef>
                <a:spcPts val="0"/>
              </a:spcBef>
              <a:buClr>
                <a:schemeClr val="dk1"/>
              </a:buClr>
              <a:buSzPct val="100000"/>
              <a:buFont typeface="Economica"/>
              <a:buNone/>
              <a:defRPr sz="4200">
                <a:solidFill>
                  <a:schemeClr val="dk1"/>
                </a:solidFill>
                <a:latin typeface="Economica"/>
                <a:ea typeface="Economica"/>
                <a:cs typeface="Economica"/>
                <a:sym typeface="Economica"/>
              </a:defRPr>
            </a:lvl1pPr>
            <a:lvl2pPr lvl="1">
              <a:spcBef>
                <a:spcPts val="0"/>
              </a:spcBef>
              <a:buClr>
                <a:schemeClr val="dk1"/>
              </a:buClr>
              <a:buSzPct val="100000"/>
              <a:buFont typeface="Economica"/>
              <a:buNone/>
              <a:defRPr sz="4200">
                <a:solidFill>
                  <a:schemeClr val="dk1"/>
                </a:solidFill>
                <a:latin typeface="Economica"/>
                <a:ea typeface="Economica"/>
                <a:cs typeface="Economica"/>
                <a:sym typeface="Economica"/>
              </a:defRPr>
            </a:lvl2pPr>
            <a:lvl3pPr lvl="2">
              <a:spcBef>
                <a:spcPts val="0"/>
              </a:spcBef>
              <a:buClr>
                <a:schemeClr val="dk1"/>
              </a:buClr>
              <a:buSzPct val="100000"/>
              <a:buFont typeface="Economica"/>
              <a:buNone/>
              <a:defRPr sz="4200">
                <a:solidFill>
                  <a:schemeClr val="dk1"/>
                </a:solidFill>
                <a:latin typeface="Economica"/>
                <a:ea typeface="Economica"/>
                <a:cs typeface="Economica"/>
                <a:sym typeface="Economica"/>
              </a:defRPr>
            </a:lvl3pPr>
            <a:lvl4pPr lvl="3">
              <a:spcBef>
                <a:spcPts val="0"/>
              </a:spcBef>
              <a:buClr>
                <a:schemeClr val="dk1"/>
              </a:buClr>
              <a:buSzPct val="100000"/>
              <a:buFont typeface="Economica"/>
              <a:buNone/>
              <a:defRPr sz="4200">
                <a:solidFill>
                  <a:schemeClr val="dk1"/>
                </a:solidFill>
                <a:latin typeface="Economica"/>
                <a:ea typeface="Economica"/>
                <a:cs typeface="Economica"/>
                <a:sym typeface="Economica"/>
              </a:defRPr>
            </a:lvl4pPr>
            <a:lvl5pPr lvl="4">
              <a:spcBef>
                <a:spcPts val="0"/>
              </a:spcBef>
              <a:buClr>
                <a:schemeClr val="dk1"/>
              </a:buClr>
              <a:buSzPct val="100000"/>
              <a:buFont typeface="Economica"/>
              <a:buNone/>
              <a:defRPr sz="4200">
                <a:solidFill>
                  <a:schemeClr val="dk1"/>
                </a:solidFill>
                <a:latin typeface="Economica"/>
                <a:ea typeface="Economica"/>
                <a:cs typeface="Economica"/>
                <a:sym typeface="Economica"/>
              </a:defRPr>
            </a:lvl5pPr>
            <a:lvl6pPr lvl="5">
              <a:spcBef>
                <a:spcPts val="0"/>
              </a:spcBef>
              <a:buClr>
                <a:schemeClr val="dk1"/>
              </a:buClr>
              <a:buSzPct val="100000"/>
              <a:buFont typeface="Economica"/>
              <a:buNone/>
              <a:defRPr sz="4200">
                <a:solidFill>
                  <a:schemeClr val="dk1"/>
                </a:solidFill>
                <a:latin typeface="Economica"/>
                <a:ea typeface="Economica"/>
                <a:cs typeface="Economica"/>
                <a:sym typeface="Economica"/>
              </a:defRPr>
            </a:lvl6pPr>
            <a:lvl7pPr lvl="6">
              <a:spcBef>
                <a:spcPts val="0"/>
              </a:spcBef>
              <a:buClr>
                <a:schemeClr val="dk1"/>
              </a:buClr>
              <a:buSzPct val="100000"/>
              <a:buFont typeface="Economica"/>
              <a:buNone/>
              <a:defRPr sz="4200">
                <a:solidFill>
                  <a:schemeClr val="dk1"/>
                </a:solidFill>
                <a:latin typeface="Economica"/>
                <a:ea typeface="Economica"/>
                <a:cs typeface="Economica"/>
                <a:sym typeface="Economica"/>
              </a:defRPr>
            </a:lvl7pPr>
            <a:lvl8pPr lvl="7">
              <a:spcBef>
                <a:spcPts val="0"/>
              </a:spcBef>
              <a:buClr>
                <a:schemeClr val="dk1"/>
              </a:buClr>
              <a:buSzPct val="100000"/>
              <a:buFont typeface="Economica"/>
              <a:buNone/>
              <a:defRPr sz="4200">
                <a:solidFill>
                  <a:schemeClr val="dk1"/>
                </a:solidFill>
                <a:latin typeface="Economica"/>
                <a:ea typeface="Economica"/>
                <a:cs typeface="Economica"/>
                <a:sym typeface="Economica"/>
              </a:defRPr>
            </a:lvl8pPr>
            <a:lvl9pPr lvl="8">
              <a:spcBef>
                <a:spcPts val="0"/>
              </a:spcBef>
              <a:buClr>
                <a:schemeClr val="dk1"/>
              </a:buClr>
              <a:buSzPct val="100000"/>
              <a:buFont typeface="Economica"/>
              <a:buNone/>
              <a:defRPr sz="4200">
                <a:solidFill>
                  <a:schemeClr val="dk1"/>
                </a:solidFill>
                <a:latin typeface="Economica"/>
                <a:ea typeface="Economica"/>
                <a:cs typeface="Economica"/>
                <a:sym typeface="Economica"/>
              </a:defRPr>
            </a:lvl9pPr>
          </a:lstStyle>
          <a:p>
            <a:endParaRPr/>
          </a:p>
        </p:txBody>
      </p:sp>
      <p:sp>
        <p:nvSpPr>
          <p:cNvPr id="7" name="Shape 7"/>
          <p:cNvSpPr txBox="1">
            <a:spLocks noGrp="1"/>
          </p:cNvSpPr>
          <p:nvPr>
            <p:ph type="body" idx="1"/>
          </p:nvPr>
        </p:nvSpPr>
        <p:spPr>
          <a:xfrm>
            <a:off x="311700" y="1225225"/>
            <a:ext cx="8520599" cy="3354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Open Sans"/>
              <a:defRPr sz="1800">
                <a:solidFill>
                  <a:schemeClr val="dk1"/>
                </a:solidFill>
                <a:latin typeface="Open Sans"/>
                <a:ea typeface="Open Sans"/>
                <a:cs typeface="Open Sans"/>
                <a:sym typeface="Open Sans"/>
              </a:defRPr>
            </a:lvl1pPr>
            <a:lvl2pPr lvl="1">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2pPr>
            <a:lvl3pPr lvl="2">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3pPr>
            <a:lvl4pPr lvl="3">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4pPr>
            <a:lvl5pPr lvl="4">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5pPr>
            <a:lvl6pPr lvl="5">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6pPr>
            <a:lvl7pPr lvl="6">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7pPr>
            <a:lvl8pPr lvl="7">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8pPr>
            <a:lvl9pPr lvl="8">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Economica"/>
                <a:ea typeface="Economica"/>
                <a:cs typeface="Economica"/>
                <a:sym typeface="Economica"/>
              </a:rPr>
              <a:t>‹#›</a:t>
            </a:fld>
            <a:endParaRPr lang="en" sz="1000">
              <a:solidFill>
                <a:schemeClr val="dk1"/>
              </a:solidFill>
              <a:latin typeface="Economica"/>
              <a:ea typeface="Economica"/>
              <a:cs typeface="Economica"/>
              <a:sym typeface="Economic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hyperlink" Target="https://www.ripe.net/participate/member-support/new-lir/ipv6_reference_card.pdf"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comments" Target="../comments/commen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3044700" y="1444255"/>
            <a:ext cx="3054600" cy="1537199"/>
          </a:xfrm>
          <a:prstGeom prst="rect">
            <a:avLst/>
          </a:prstGeom>
        </p:spPr>
        <p:txBody>
          <a:bodyPr lIns="91425" tIns="91425" rIns="91425" bIns="91425" anchor="b" anchorCtr="0">
            <a:noAutofit/>
          </a:bodyPr>
          <a:lstStyle/>
          <a:p>
            <a:pPr lvl="0">
              <a:spcBef>
                <a:spcPts val="0"/>
              </a:spcBef>
              <a:buNone/>
            </a:pPr>
            <a:r>
              <a:rPr lang="en"/>
              <a:t>IPv6</a:t>
            </a:r>
          </a:p>
        </p:txBody>
      </p:sp>
      <p:sp>
        <p:nvSpPr>
          <p:cNvPr id="63" name="Shape 63"/>
          <p:cNvSpPr txBox="1">
            <a:spLocks noGrp="1"/>
          </p:cNvSpPr>
          <p:nvPr>
            <p:ph type="subTitle" idx="1"/>
          </p:nvPr>
        </p:nvSpPr>
        <p:spPr>
          <a:xfrm>
            <a:off x="3044700" y="3116580"/>
            <a:ext cx="3054600" cy="701399"/>
          </a:xfrm>
          <a:prstGeom prst="rect">
            <a:avLst/>
          </a:prstGeom>
        </p:spPr>
        <p:txBody>
          <a:bodyPr lIns="91425" tIns="91425" rIns="91425" bIns="91425" anchor="t" anchorCtr="0">
            <a:noAutofit/>
          </a:bodyPr>
          <a:lstStyle/>
          <a:p>
            <a:pPr lvl="0">
              <a:spcBef>
                <a:spcPts val="0"/>
              </a:spcBef>
              <a:buNone/>
            </a:pPr>
            <a:r>
              <a:rPr lang="en"/>
              <a:t>Minsoo Jin &amp; Alex Kornilenko</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IPv6 Interface Identifiers</a:t>
            </a:r>
          </a:p>
        </p:txBody>
      </p:sp>
      <p:sp>
        <p:nvSpPr>
          <p:cNvPr id="116" name="Shape 116"/>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lvl="0" rtl="0">
              <a:spcBef>
                <a:spcPts val="0"/>
              </a:spcBef>
              <a:buNone/>
            </a:pPr>
            <a:r>
              <a:rPr lang="en"/>
              <a:t>RFC 2373: Identifier is derived from (EUI)-64 address</a:t>
            </a:r>
          </a:p>
          <a:p>
            <a:pPr lvl="0" rtl="0">
              <a:spcBef>
                <a:spcPts val="0"/>
              </a:spcBef>
              <a:buNone/>
            </a:pPr>
            <a:r>
              <a:rPr lang="en"/>
              <a:t>RFC 3041: Randomly-generated</a:t>
            </a:r>
          </a:p>
          <a:p>
            <a:pPr lvl="0">
              <a:spcBef>
                <a:spcPts val="0"/>
              </a:spcBef>
              <a:buNone/>
            </a:pPr>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pic>
        <p:nvPicPr>
          <p:cNvPr id="121" name="Shape 121"/>
          <p:cNvPicPr preferRelativeResize="0"/>
          <p:nvPr/>
        </p:nvPicPr>
        <p:blipFill>
          <a:blip r:embed="rId3">
            <a:alphaModFix/>
          </a:blip>
          <a:stretch>
            <a:fillRect/>
          </a:stretch>
        </p:blipFill>
        <p:spPr>
          <a:xfrm>
            <a:off x="818313" y="95550"/>
            <a:ext cx="7507375" cy="4952400"/>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rtl="0">
              <a:spcBef>
                <a:spcPts val="0"/>
              </a:spcBef>
              <a:buNone/>
            </a:pPr>
            <a:r>
              <a:rPr lang="en" sz="3900"/>
              <a:t>Stateless Address autoconfiguration - Steps (Continue)</a:t>
            </a:r>
          </a:p>
        </p:txBody>
      </p:sp>
      <p:sp>
        <p:nvSpPr>
          <p:cNvPr id="127" name="Shape 127"/>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marL="457200" lvl="0" indent="-228600" rtl="0">
              <a:spcBef>
                <a:spcPts val="0"/>
              </a:spcBef>
              <a:buAutoNum type="arabicParenR"/>
            </a:pPr>
            <a:r>
              <a:rPr lang="en"/>
              <a:t>Link-Local Address Generation</a:t>
            </a:r>
          </a:p>
          <a:p>
            <a:pPr marL="914400" lvl="1" indent="-228600" rtl="0">
              <a:spcBef>
                <a:spcPts val="0"/>
              </a:spcBef>
              <a:buAutoNum type="alphaLcParenR"/>
            </a:pPr>
            <a:r>
              <a:rPr lang="en"/>
              <a:t>Link-Local address : ‘1111111010’ + 50 * ‘0’ + 64 bit interface identifier </a:t>
            </a:r>
          </a:p>
          <a:p>
            <a:pPr marL="457200" lvl="0" indent="-228600" rtl="0">
              <a:spcBef>
                <a:spcPts val="0"/>
              </a:spcBef>
              <a:buAutoNum type="arabicParenR"/>
            </a:pPr>
            <a:r>
              <a:rPr lang="en"/>
              <a:t>Link-Local Address Uniqueness Test</a:t>
            </a:r>
          </a:p>
          <a:p>
            <a:pPr marL="457200" lvl="0" indent="-228600" rtl="0">
              <a:spcBef>
                <a:spcPts val="0"/>
              </a:spcBef>
              <a:buAutoNum type="arabicParenR"/>
            </a:pPr>
            <a:r>
              <a:rPr lang="en"/>
              <a:t>Link-Local Address Assignment</a:t>
            </a:r>
          </a:p>
          <a:p>
            <a:pPr marL="457200" lvl="0" indent="-228600" rtl="0">
              <a:spcBef>
                <a:spcPts val="0"/>
              </a:spcBef>
              <a:buAutoNum type="arabicParenR"/>
            </a:pPr>
            <a:r>
              <a:rPr lang="en"/>
              <a:t>Router Contact</a:t>
            </a:r>
          </a:p>
          <a:p>
            <a:pPr marL="457200" lvl="0" indent="-228600" rtl="0">
              <a:spcBef>
                <a:spcPts val="0"/>
              </a:spcBef>
              <a:buAutoNum type="arabicParenR"/>
            </a:pPr>
            <a:r>
              <a:rPr lang="en"/>
              <a:t>Router Direction</a:t>
            </a:r>
          </a:p>
          <a:p>
            <a:pPr marL="457200" lvl="0" indent="-228600" rtl="0">
              <a:spcBef>
                <a:spcPts val="0"/>
              </a:spcBef>
              <a:buAutoNum type="arabicParenR"/>
            </a:pPr>
            <a:r>
              <a:rPr lang="en"/>
              <a:t>Global Address Configuration</a:t>
            </a:r>
          </a:p>
          <a:p>
            <a:pPr marL="914400" lvl="1" indent="-228600" rtl="0">
              <a:lnSpc>
                <a:spcPct val="100000"/>
              </a:lnSpc>
              <a:spcBef>
                <a:spcPts val="0"/>
              </a:spcBef>
              <a:spcAft>
                <a:spcPts val="0"/>
              </a:spcAft>
              <a:buAutoNum type="alphaLcParenR"/>
            </a:pPr>
            <a:r>
              <a:rPr lang="en"/>
              <a:t>Global Unique Address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Unicast, Multicast and Anycast Addresses</a:t>
            </a:r>
          </a:p>
        </p:txBody>
      </p:sp>
      <p:sp>
        <p:nvSpPr>
          <p:cNvPr id="133" name="Shape 133"/>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r>
              <a:rPr lang="en"/>
              <a:t>Unicast    : 	One to One</a:t>
            </a:r>
          </a:p>
          <a:p>
            <a:pPr marR="0" lvl="0" algn="l" rtl="0">
              <a:lnSpc>
                <a:spcPct val="115000"/>
              </a:lnSpc>
              <a:spcBef>
                <a:spcPts val="0"/>
              </a:spcBef>
              <a:spcAft>
                <a:spcPts val="1600"/>
              </a:spcAft>
              <a:buNone/>
            </a:pPr>
            <a:r>
              <a:rPr lang="en"/>
              <a:t>Multicast : 	One/Many to Many</a:t>
            </a:r>
          </a:p>
          <a:p>
            <a:pPr marR="0" lvl="0" algn="l" rtl="0">
              <a:lnSpc>
                <a:spcPct val="115000"/>
              </a:lnSpc>
              <a:spcBef>
                <a:spcPts val="0"/>
              </a:spcBef>
              <a:spcAft>
                <a:spcPts val="1600"/>
              </a:spcAft>
              <a:buNone/>
            </a:pPr>
            <a:r>
              <a:rPr lang="en"/>
              <a:t>Anycast    : 	Many to Few</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315925"/>
            <a:ext cx="8520600" cy="831300"/>
          </a:xfrm>
          <a:prstGeom prst="rect">
            <a:avLst/>
          </a:prstGeom>
        </p:spPr>
        <p:txBody>
          <a:bodyPr lIns="91425" tIns="91425" rIns="91425" bIns="91425" anchor="b" anchorCtr="0">
            <a:noAutofit/>
          </a:bodyPr>
          <a:lstStyle/>
          <a:p>
            <a:pPr lvl="0">
              <a:spcBef>
                <a:spcPts val="0"/>
              </a:spcBef>
              <a:buNone/>
            </a:pPr>
            <a:r>
              <a:rPr lang="en" sz="4000"/>
              <a:t>Global Unicast, Link-Local and Unique-Local Address</a:t>
            </a:r>
          </a:p>
        </p:txBody>
      </p:sp>
      <p:pic>
        <p:nvPicPr>
          <p:cNvPr id="139" name="Shape 139"/>
          <p:cNvPicPr preferRelativeResize="0"/>
          <p:nvPr/>
        </p:nvPicPr>
        <p:blipFill>
          <a:blip r:embed="rId3">
            <a:alphaModFix/>
          </a:blip>
          <a:stretch>
            <a:fillRect/>
          </a:stretch>
        </p:blipFill>
        <p:spPr>
          <a:xfrm>
            <a:off x="1733362" y="2470800"/>
            <a:ext cx="6279075" cy="1193735"/>
          </a:xfrm>
          <a:prstGeom prst="rect">
            <a:avLst/>
          </a:prstGeom>
          <a:noFill/>
          <a:ln w="9525" cap="flat" cmpd="sng">
            <a:solidFill>
              <a:schemeClr val="dk2"/>
            </a:solidFill>
            <a:prstDash val="solid"/>
            <a:round/>
            <a:headEnd type="none" w="med" len="med"/>
            <a:tailEnd type="none" w="med" len="med"/>
          </a:ln>
        </p:spPr>
      </p:pic>
      <p:pic>
        <p:nvPicPr>
          <p:cNvPr id="140" name="Shape 140"/>
          <p:cNvPicPr preferRelativeResize="0"/>
          <p:nvPr/>
        </p:nvPicPr>
        <p:blipFill>
          <a:blip r:embed="rId4">
            <a:alphaModFix/>
          </a:blip>
          <a:stretch>
            <a:fillRect/>
          </a:stretch>
        </p:blipFill>
        <p:spPr>
          <a:xfrm>
            <a:off x="1253800" y="3876100"/>
            <a:ext cx="6279075" cy="1177822"/>
          </a:xfrm>
          <a:prstGeom prst="rect">
            <a:avLst/>
          </a:prstGeom>
          <a:noFill/>
          <a:ln w="9525" cap="flat" cmpd="sng">
            <a:solidFill>
              <a:schemeClr val="dk2"/>
            </a:solidFill>
            <a:prstDash val="solid"/>
            <a:round/>
            <a:headEnd type="none" w="med" len="med"/>
            <a:tailEnd type="none" w="med" len="med"/>
          </a:ln>
        </p:spPr>
      </p:pic>
      <p:pic>
        <p:nvPicPr>
          <p:cNvPr id="141" name="Shape 141"/>
          <p:cNvPicPr preferRelativeResize="0"/>
          <p:nvPr/>
        </p:nvPicPr>
        <p:blipFill>
          <a:blip r:embed="rId5">
            <a:alphaModFix/>
          </a:blip>
          <a:stretch>
            <a:fillRect/>
          </a:stretch>
        </p:blipFill>
        <p:spPr>
          <a:xfrm>
            <a:off x="1253812" y="1081400"/>
            <a:ext cx="6279075" cy="1177825"/>
          </a:xfrm>
          <a:prstGeom prst="rect">
            <a:avLst/>
          </a:prstGeom>
          <a:noFill/>
          <a:ln w="9525" cap="flat" cmpd="sng">
            <a:solidFill>
              <a:schemeClr val="dk2"/>
            </a:solidFill>
            <a:prstDash val="solid"/>
            <a:round/>
            <a:headEnd type="none" w="med" len="med"/>
            <a:tailEnd type="none" w="med" len="med"/>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rtl="0">
              <a:spcBef>
                <a:spcPts val="0"/>
              </a:spcBef>
              <a:buNone/>
            </a:pPr>
            <a:r>
              <a:rPr lang="en"/>
              <a:t>IPv6 Address Types</a:t>
            </a:r>
          </a:p>
        </p:txBody>
      </p:sp>
      <p:sp>
        <p:nvSpPr>
          <p:cNvPr id="147" name="Shape 147"/>
          <p:cNvSpPr txBox="1"/>
          <p:nvPr/>
        </p:nvSpPr>
        <p:spPr>
          <a:xfrm>
            <a:off x="199425" y="1147225"/>
            <a:ext cx="8225699" cy="2012399"/>
          </a:xfrm>
          <a:prstGeom prst="rect">
            <a:avLst/>
          </a:prstGeom>
          <a:noFill/>
          <a:ln>
            <a:noFill/>
          </a:ln>
        </p:spPr>
        <p:txBody>
          <a:bodyPr lIns="91425" tIns="91425" rIns="91425" bIns="91425" anchor="ctr" anchorCtr="0">
            <a:noAutofit/>
          </a:bodyPr>
          <a:lstStyle/>
          <a:p>
            <a:pPr lvl="0" rtl="0">
              <a:lnSpc>
                <a:spcPct val="115000"/>
              </a:lnSpc>
              <a:spcBef>
                <a:spcPts val="0"/>
              </a:spcBef>
              <a:buNone/>
            </a:pPr>
            <a:r>
              <a:rPr lang="en" sz="1100" u="sng">
                <a:solidFill>
                  <a:schemeClr val="hlink"/>
                </a:solidFill>
                <a:hlinkClick r:id="rId3"/>
              </a:rPr>
              <a:t>https://www.ripe.net/participate/member-support/new-lir/ipv6_reference_card.pdf</a:t>
            </a:r>
          </a:p>
          <a:p>
            <a:pPr lvl="0" rtl="0">
              <a:lnSpc>
                <a:spcPct val="115000"/>
              </a:lnSpc>
              <a:spcBef>
                <a:spcPts val="0"/>
              </a:spcBef>
              <a:buNone/>
            </a:pPr>
            <a:endParaRPr sz="1100"/>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IPv4 and IPv6 Direct Communication</a:t>
            </a:r>
          </a:p>
        </p:txBody>
      </p:sp>
      <p:sp>
        <p:nvSpPr>
          <p:cNvPr id="153" name="Shape 153"/>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lvl="0">
              <a:spcBef>
                <a:spcPts val="0"/>
              </a:spcBef>
              <a:buNone/>
            </a:pPr>
            <a:r>
              <a:rPr lang="en"/>
              <a:t>No direct Communication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IPv6 Consumer Switch</a:t>
            </a:r>
          </a:p>
        </p:txBody>
      </p:sp>
      <p:sp>
        <p:nvSpPr>
          <p:cNvPr id="159" name="Shape 159"/>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lvl="0" rtl="0">
              <a:spcBef>
                <a:spcPts val="0"/>
              </a:spcBef>
              <a:buNone/>
            </a:pPr>
            <a:r>
              <a:rPr lang="en"/>
              <a:t>In order to use ipv6, 3 things must be true:</a:t>
            </a:r>
          </a:p>
          <a:p>
            <a:pPr lvl="0" rtl="0">
              <a:spcBef>
                <a:spcPts val="0"/>
              </a:spcBef>
              <a:buNone/>
            </a:pPr>
            <a:r>
              <a:rPr lang="en"/>
              <a:t>-your machine must support ipv6</a:t>
            </a:r>
          </a:p>
          <a:p>
            <a:pPr lvl="0" rtl="0">
              <a:spcBef>
                <a:spcPts val="0"/>
              </a:spcBef>
              <a:buNone/>
            </a:pPr>
            <a:r>
              <a:rPr lang="en"/>
              <a:t>-your home network must support ipv6 (your router)</a:t>
            </a:r>
          </a:p>
          <a:p>
            <a:pPr lvl="0">
              <a:spcBef>
                <a:spcPts val="0"/>
              </a:spcBef>
              <a:buNone/>
            </a:pPr>
            <a:r>
              <a:rPr lang="en"/>
              <a:t>-your isp provider must support ipv6</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IPv6 ISP Switch</a:t>
            </a:r>
          </a:p>
        </p:txBody>
      </p:sp>
      <p:sp>
        <p:nvSpPr>
          <p:cNvPr id="165" name="Shape 165"/>
          <p:cNvSpPr txBox="1">
            <a:spLocks noGrp="1"/>
          </p:cNvSpPr>
          <p:nvPr>
            <p:ph type="body" idx="1"/>
          </p:nvPr>
        </p:nvSpPr>
        <p:spPr>
          <a:xfrm>
            <a:off x="6421175" y="1225225"/>
            <a:ext cx="1889100" cy="3354000"/>
          </a:xfrm>
          <a:prstGeom prst="rect">
            <a:avLst/>
          </a:prstGeom>
        </p:spPr>
        <p:txBody>
          <a:bodyPr lIns="91425" tIns="91425" rIns="91425" bIns="91425" anchor="t" anchorCtr="0">
            <a:noAutofit/>
          </a:bodyPr>
          <a:lstStyle/>
          <a:p>
            <a:pPr lvl="0" rtl="0">
              <a:spcBef>
                <a:spcPts val="1200"/>
              </a:spcBef>
              <a:spcAft>
                <a:spcPts val="200"/>
              </a:spcAft>
              <a:buNone/>
            </a:pPr>
            <a:r>
              <a:rPr lang="en" sz="1100">
                <a:latin typeface="Arial"/>
                <a:ea typeface="Arial"/>
                <a:cs typeface="Arial"/>
                <a:sym typeface="Arial"/>
              </a:rPr>
              <a:t>Per-Country IPv6 adoption in July 2015</a:t>
            </a:r>
          </a:p>
          <a:p>
            <a:pPr lvl="0" rtl="0">
              <a:spcBef>
                <a:spcPts val="1200"/>
              </a:spcBef>
              <a:spcAft>
                <a:spcPts val="200"/>
              </a:spcAft>
              <a:buNone/>
            </a:pPr>
            <a:r>
              <a:rPr lang="en" sz="1100">
                <a:latin typeface="Arial"/>
                <a:ea typeface="Arial"/>
                <a:cs typeface="Arial"/>
                <a:sym typeface="Arial"/>
              </a:rPr>
              <a:t>Source: Google</a:t>
            </a:r>
          </a:p>
        </p:txBody>
      </p:sp>
      <p:pic>
        <p:nvPicPr>
          <p:cNvPr id="166" name="Shape 166"/>
          <p:cNvPicPr preferRelativeResize="0"/>
          <p:nvPr/>
        </p:nvPicPr>
        <p:blipFill>
          <a:blip r:embed="rId3">
            <a:alphaModFix/>
          </a:blip>
          <a:stretch>
            <a:fillRect/>
          </a:stretch>
        </p:blipFill>
        <p:spPr>
          <a:xfrm>
            <a:off x="311700" y="1043350"/>
            <a:ext cx="5537125" cy="3590475"/>
          </a:xfrm>
          <a:prstGeom prst="rect">
            <a:avLst/>
          </a:prstGeom>
          <a:noFill/>
          <a:ln>
            <a:noFill/>
          </a:ln>
        </p:spPr>
      </p:pic>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pic>
        <p:nvPicPr>
          <p:cNvPr id="171" name="Shape 171"/>
          <p:cNvPicPr preferRelativeResize="0"/>
          <p:nvPr/>
        </p:nvPicPr>
        <p:blipFill>
          <a:blip r:embed="rId3">
            <a:alphaModFix/>
          </a:blip>
          <a:stretch>
            <a:fillRect/>
          </a:stretch>
        </p:blipFill>
        <p:spPr>
          <a:xfrm>
            <a:off x="108050" y="515250"/>
            <a:ext cx="6957424" cy="4283224"/>
          </a:xfrm>
          <a:prstGeom prst="rect">
            <a:avLst/>
          </a:prstGeom>
          <a:noFill/>
          <a:ln>
            <a:noFill/>
          </a:ln>
        </p:spPr>
      </p:pic>
      <p:sp>
        <p:nvSpPr>
          <p:cNvPr id="172" name="Shape 172"/>
          <p:cNvSpPr txBox="1">
            <a:spLocks noGrp="1"/>
          </p:cNvSpPr>
          <p:nvPr>
            <p:ph type="body" idx="1"/>
          </p:nvPr>
        </p:nvSpPr>
        <p:spPr>
          <a:xfrm>
            <a:off x="7010875" y="1203400"/>
            <a:ext cx="2031300" cy="3354000"/>
          </a:xfrm>
          <a:prstGeom prst="rect">
            <a:avLst/>
          </a:prstGeom>
        </p:spPr>
        <p:txBody>
          <a:bodyPr lIns="91425" tIns="91425" rIns="91425" bIns="91425" anchor="t" anchorCtr="0">
            <a:noAutofit/>
          </a:bodyPr>
          <a:lstStyle/>
          <a:p>
            <a:pPr lvl="0" rtl="0">
              <a:spcBef>
                <a:spcPts val="1200"/>
              </a:spcBef>
              <a:spcAft>
                <a:spcPts val="200"/>
              </a:spcAft>
              <a:buClr>
                <a:schemeClr val="dk1"/>
              </a:buClr>
              <a:buSzPct val="100000"/>
              <a:buFont typeface="Arial"/>
              <a:buNone/>
            </a:pPr>
            <a:r>
              <a:rPr lang="en" sz="1100">
                <a:latin typeface="Arial"/>
                <a:ea typeface="Arial"/>
                <a:cs typeface="Arial"/>
                <a:sym typeface="Arial"/>
              </a:rPr>
              <a:t>Per-Country IPv6 adoption</a:t>
            </a:r>
          </a:p>
          <a:p>
            <a:pPr lvl="0" rtl="0">
              <a:spcBef>
                <a:spcPts val="0"/>
              </a:spcBef>
              <a:buNone/>
            </a:pPr>
            <a:r>
              <a:rPr lang="en" sz="1100">
                <a:latin typeface="Arial"/>
                <a:ea typeface="Arial"/>
                <a:cs typeface="Arial"/>
                <a:sym typeface="Arial"/>
              </a:rPr>
              <a:t>in Jan 2016</a:t>
            </a:r>
          </a:p>
          <a:p>
            <a:pPr lvl="0">
              <a:spcBef>
                <a:spcPts val="0"/>
              </a:spcBef>
              <a:buClr>
                <a:schemeClr val="dk1"/>
              </a:buClr>
              <a:buSzPct val="100000"/>
              <a:buFont typeface="Arial"/>
              <a:buNone/>
            </a:pPr>
            <a:r>
              <a:rPr lang="en" sz="1100">
                <a:latin typeface="Arial"/>
                <a:ea typeface="Arial"/>
                <a:cs typeface="Arial"/>
                <a:sym typeface="Arial"/>
              </a:rPr>
              <a:t>Source: Google</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pic>
        <p:nvPicPr>
          <p:cNvPr id="68" name="Shape 68"/>
          <p:cNvPicPr preferRelativeResize="0"/>
          <p:nvPr/>
        </p:nvPicPr>
        <p:blipFill>
          <a:blip r:embed="rId3">
            <a:alphaModFix/>
          </a:blip>
          <a:stretch>
            <a:fillRect/>
          </a:stretch>
        </p:blipFill>
        <p:spPr>
          <a:xfrm>
            <a:off x="1263362" y="180412"/>
            <a:ext cx="6617275" cy="4782674"/>
          </a:xfrm>
          <a:prstGeom prst="rect">
            <a:avLst/>
          </a:prstGeom>
          <a:noFill/>
          <a:ln>
            <a:noFill/>
          </a:ln>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315925"/>
            <a:ext cx="8520599" cy="831299"/>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400"/>
              <a:t>Top 25 internet service providers for IPv6 in Canada (Nov 2015) (</a:t>
            </a:r>
            <a:r>
              <a:rPr lang="en" sz="2400" b="1"/>
              <a:t>IPv6 tests count</a:t>
            </a:r>
            <a:r>
              <a:rPr lang="en" sz="2400"/>
              <a:t>)</a:t>
            </a:r>
          </a:p>
        </p:txBody>
      </p:sp>
      <p:sp>
        <p:nvSpPr>
          <p:cNvPr id="178" name="Shape 178"/>
          <p:cNvSpPr txBox="1">
            <a:spLocks noGrp="1"/>
          </p:cNvSpPr>
          <p:nvPr>
            <p:ph type="body" idx="1"/>
          </p:nvPr>
        </p:nvSpPr>
        <p:spPr>
          <a:xfrm>
            <a:off x="311700" y="897250"/>
            <a:ext cx="8520599" cy="4037700"/>
          </a:xfrm>
          <a:prstGeom prst="rect">
            <a:avLst/>
          </a:prstGeom>
        </p:spPr>
        <p:txBody>
          <a:bodyPr lIns="91425" tIns="91425" rIns="91425" bIns="91425" anchor="t" anchorCtr="0">
            <a:noAutofit/>
          </a:bodyPr>
          <a:lstStyle/>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1.Hurricane Electric (</a:t>
            </a:r>
            <a:r>
              <a:rPr lang="en" sz="1100" b="1">
                <a:latin typeface="Arial"/>
                <a:ea typeface="Arial"/>
                <a:cs typeface="Arial"/>
                <a:sym typeface="Arial"/>
              </a:rPr>
              <a:t>1,159)</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2.Peer 1 Network (USA) Inc. (</a:t>
            </a:r>
            <a:r>
              <a:rPr lang="en" sz="1100" b="1">
                <a:latin typeface="Arial"/>
                <a:ea typeface="Arial"/>
                <a:cs typeface="Arial"/>
                <a:sym typeface="Arial"/>
              </a:rPr>
              <a:t>597)</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3.gogo6 Inc. (</a:t>
            </a:r>
            <a:r>
              <a:rPr lang="en" sz="1100" b="1">
                <a:latin typeface="Arial"/>
                <a:ea typeface="Arial"/>
                <a:cs typeface="Arial"/>
                <a:sym typeface="Arial"/>
              </a:rPr>
              <a:t>573)</a:t>
            </a:r>
          </a:p>
          <a:p>
            <a:pPr lvl="0" rtl="0">
              <a:lnSpc>
                <a:spcPct val="100000"/>
              </a:lnSpc>
              <a:spcBef>
                <a:spcPts val="0"/>
              </a:spcBef>
              <a:spcAft>
                <a:spcPts val="0"/>
              </a:spcAft>
              <a:buClr>
                <a:schemeClr val="dk1"/>
              </a:buClr>
              <a:buSzPct val="100000"/>
              <a:buFont typeface="Arial"/>
              <a:buNone/>
            </a:pPr>
            <a:r>
              <a:rPr lang="en" sz="1100" b="1">
                <a:solidFill>
                  <a:srgbClr val="FF0000"/>
                </a:solidFill>
                <a:latin typeface="Arial"/>
                <a:ea typeface="Arial"/>
                <a:cs typeface="Arial"/>
                <a:sym typeface="Arial"/>
              </a:rPr>
              <a:t>4.TELUS Communications Inc. (539)</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5.Canada Web Hosting (</a:t>
            </a:r>
            <a:r>
              <a:rPr lang="en" sz="1100" b="1">
                <a:latin typeface="Arial"/>
                <a:ea typeface="Arial"/>
                <a:cs typeface="Arial"/>
                <a:sym typeface="Arial"/>
              </a:rPr>
              <a:t>521)</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6.TekSavvy Solutions (</a:t>
            </a:r>
            <a:r>
              <a:rPr lang="en" sz="1100" b="1">
                <a:latin typeface="Arial"/>
                <a:ea typeface="Arial"/>
                <a:cs typeface="Arial"/>
                <a:sym typeface="Arial"/>
              </a:rPr>
              <a:t>383)</a:t>
            </a:r>
          </a:p>
          <a:p>
            <a:pPr lvl="0" rtl="0">
              <a:lnSpc>
                <a:spcPct val="100000"/>
              </a:lnSpc>
              <a:spcBef>
                <a:spcPts val="0"/>
              </a:spcBef>
              <a:spcAft>
                <a:spcPts val="0"/>
              </a:spcAft>
              <a:buClr>
                <a:schemeClr val="dk1"/>
              </a:buClr>
              <a:buSzPct val="100000"/>
              <a:buFont typeface="Arial"/>
              <a:buNone/>
            </a:pPr>
            <a:r>
              <a:rPr lang="en" sz="1100" b="1">
                <a:solidFill>
                  <a:srgbClr val="FF0000"/>
                </a:solidFill>
                <a:latin typeface="Arial"/>
                <a:ea typeface="Arial"/>
                <a:cs typeface="Arial"/>
                <a:sym typeface="Arial"/>
              </a:rPr>
              <a:t>7.Rogers Cable Communications Inc. (298)</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8.Le Groupe Videotron Ltee (</a:t>
            </a:r>
            <a:r>
              <a:rPr lang="en" sz="1100" b="1">
                <a:latin typeface="Arial"/>
                <a:ea typeface="Arial"/>
                <a:cs typeface="Arial"/>
                <a:sym typeface="Arial"/>
              </a:rPr>
              <a:t>228)</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9.Start Communications (</a:t>
            </a:r>
            <a:r>
              <a:rPr lang="en" sz="1100" b="1">
                <a:latin typeface="Arial"/>
                <a:ea typeface="Arial"/>
                <a:cs typeface="Arial"/>
                <a:sym typeface="Arial"/>
              </a:rPr>
              <a:t>168)</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10.Amanah Tech Inc. (</a:t>
            </a:r>
            <a:r>
              <a:rPr lang="en" sz="1100" b="1">
                <a:latin typeface="Arial"/>
                <a:ea typeface="Arial"/>
                <a:cs typeface="Arial"/>
                <a:sym typeface="Arial"/>
              </a:rPr>
              <a:t>86)</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11.OVH Hosting (</a:t>
            </a:r>
            <a:r>
              <a:rPr lang="en" sz="1100" b="1">
                <a:latin typeface="Arial"/>
                <a:ea typeface="Arial"/>
                <a:cs typeface="Arial"/>
                <a:sym typeface="Arial"/>
              </a:rPr>
              <a:t>58)</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12.COGECO Cable Canada Inc. (</a:t>
            </a:r>
            <a:r>
              <a:rPr lang="en" sz="1100" b="1">
                <a:latin typeface="Arial"/>
                <a:ea typeface="Arial"/>
                <a:cs typeface="Arial"/>
                <a:sym typeface="Arial"/>
              </a:rPr>
              <a:t>53)</a:t>
            </a:r>
          </a:p>
          <a:p>
            <a:pPr lvl="0" rtl="0">
              <a:lnSpc>
                <a:spcPct val="100000"/>
              </a:lnSpc>
              <a:spcBef>
                <a:spcPts val="0"/>
              </a:spcBef>
              <a:spcAft>
                <a:spcPts val="0"/>
              </a:spcAft>
              <a:buNone/>
            </a:pPr>
            <a:r>
              <a:rPr lang="en" sz="1100">
                <a:latin typeface="Arial"/>
                <a:ea typeface="Arial"/>
                <a:cs typeface="Arial"/>
                <a:sym typeface="Arial"/>
              </a:rPr>
              <a:t>13.Bell Mobility Inc. (</a:t>
            </a:r>
            <a:r>
              <a:rPr lang="en" sz="1100" b="1">
                <a:latin typeface="Arial"/>
                <a:ea typeface="Arial"/>
                <a:cs typeface="Arial"/>
                <a:sym typeface="Arial"/>
              </a:rPr>
              <a:t>50)</a:t>
            </a:r>
            <a:r>
              <a:rPr lang="en" sz="1100">
                <a:latin typeface="Arial"/>
                <a:ea typeface="Arial"/>
                <a:cs typeface="Arial"/>
                <a:sym typeface="Arial"/>
              </a:rPr>
              <a:t> </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14.Cogeco Cable Inc. (</a:t>
            </a:r>
            <a:r>
              <a:rPr lang="en" sz="1100" b="1">
                <a:latin typeface="Arial"/>
                <a:ea typeface="Arial"/>
                <a:cs typeface="Arial"/>
                <a:sym typeface="Arial"/>
              </a:rPr>
              <a:t>44)</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15.Rogers Communications Partnership (</a:t>
            </a:r>
            <a:r>
              <a:rPr lang="en" sz="1100" b="1">
                <a:latin typeface="Arial"/>
                <a:ea typeface="Arial"/>
                <a:cs typeface="Arial"/>
                <a:sym typeface="Arial"/>
              </a:rPr>
              <a:t>33)</a:t>
            </a:r>
          </a:p>
          <a:p>
            <a:pPr lvl="0" rtl="0">
              <a:lnSpc>
                <a:spcPct val="100000"/>
              </a:lnSpc>
              <a:spcBef>
                <a:spcPts val="0"/>
              </a:spcBef>
              <a:spcAft>
                <a:spcPts val="0"/>
              </a:spcAft>
              <a:buClr>
                <a:schemeClr val="dk1"/>
              </a:buClr>
              <a:buSzPct val="100000"/>
              <a:buFont typeface="Arial"/>
              <a:buNone/>
            </a:pPr>
            <a:r>
              <a:rPr lang="en" sz="1100" b="1">
                <a:solidFill>
                  <a:srgbClr val="FF0000"/>
                </a:solidFill>
                <a:latin typeface="Arial"/>
                <a:ea typeface="Arial"/>
                <a:cs typeface="Arial"/>
                <a:sym typeface="Arial"/>
              </a:rPr>
              <a:t>16.TekSavvy Solutions Inc. (32)</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17.Futureway Communications Inc. (</a:t>
            </a:r>
            <a:r>
              <a:rPr lang="en" sz="1100" b="1">
                <a:latin typeface="Arial"/>
                <a:ea typeface="Arial"/>
                <a:cs typeface="Arial"/>
                <a:sym typeface="Arial"/>
              </a:rPr>
              <a:t>31)</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18.Team Cymru Inc. (</a:t>
            </a:r>
            <a:r>
              <a:rPr lang="en" sz="1100" b="1">
                <a:latin typeface="Arial"/>
                <a:ea typeface="Arial"/>
                <a:cs typeface="Arial"/>
                <a:sym typeface="Arial"/>
              </a:rPr>
              <a:t>26)</a:t>
            </a:r>
          </a:p>
          <a:p>
            <a:pPr lvl="0" rtl="0">
              <a:lnSpc>
                <a:spcPct val="100000"/>
              </a:lnSpc>
              <a:spcBef>
                <a:spcPts val="0"/>
              </a:spcBef>
              <a:spcAft>
                <a:spcPts val="0"/>
              </a:spcAft>
              <a:buClr>
                <a:schemeClr val="dk1"/>
              </a:buClr>
              <a:buSzPct val="100000"/>
              <a:buFont typeface="Arial"/>
              <a:buNone/>
            </a:pPr>
            <a:r>
              <a:rPr lang="en" sz="1100">
                <a:latin typeface="Arial"/>
                <a:ea typeface="Arial"/>
                <a:cs typeface="Arial"/>
                <a:sym typeface="Arial"/>
              </a:rPr>
              <a:t>19.Electronic Box (</a:t>
            </a:r>
            <a:r>
              <a:rPr lang="en" sz="1100" b="1">
                <a:latin typeface="Arial"/>
                <a:ea typeface="Arial"/>
                <a:cs typeface="Arial"/>
                <a:sym typeface="Arial"/>
              </a:rPr>
              <a:t>18)</a:t>
            </a:r>
          </a:p>
          <a:p>
            <a:pPr lvl="0" rtl="0">
              <a:lnSpc>
                <a:spcPct val="100000"/>
              </a:lnSpc>
              <a:spcBef>
                <a:spcPts val="0"/>
              </a:spcBef>
              <a:spcAft>
                <a:spcPts val="0"/>
              </a:spcAft>
              <a:buNone/>
            </a:pPr>
            <a:r>
              <a:rPr lang="en" sz="1100">
                <a:latin typeface="Arial"/>
                <a:ea typeface="Arial"/>
                <a:cs typeface="Arial"/>
                <a:sym typeface="Arial"/>
              </a:rPr>
              <a:t>20.University of Waterloo (</a:t>
            </a:r>
            <a:r>
              <a:rPr lang="en" sz="1100" b="1">
                <a:latin typeface="Arial"/>
                <a:ea typeface="Arial"/>
                <a:cs typeface="Arial"/>
                <a:sym typeface="Arial"/>
              </a:rPr>
              <a:t>16)</a:t>
            </a:r>
          </a:p>
          <a:p>
            <a:pPr lvl="0" rtl="0">
              <a:lnSpc>
                <a:spcPct val="100000"/>
              </a:lnSpc>
              <a:spcBef>
                <a:spcPts val="0"/>
              </a:spcBef>
              <a:spcAft>
                <a:spcPts val="0"/>
              </a:spcAft>
              <a:buNone/>
            </a:pPr>
            <a:endParaRPr sz="1100" b="1">
              <a:latin typeface="Arial"/>
              <a:ea typeface="Arial"/>
              <a:cs typeface="Arial"/>
              <a:sym typeface="Arial"/>
            </a:endParaRPr>
          </a:p>
          <a:p>
            <a:pPr lvl="0" rtl="0">
              <a:spcBef>
                <a:spcPts val="1200"/>
              </a:spcBef>
              <a:spcAft>
                <a:spcPts val="200"/>
              </a:spcAft>
              <a:buNone/>
            </a:pPr>
            <a:r>
              <a:rPr lang="en" sz="1100">
                <a:latin typeface="Arial"/>
                <a:ea typeface="Arial"/>
                <a:cs typeface="Arial"/>
                <a:sym typeface="Arial"/>
              </a:rPr>
              <a:t>source: http://ipv6-test.com/stats/country/CA</a:t>
            </a:r>
          </a:p>
        </p:txBody>
      </p:sp>
      <p:sp>
        <p:nvSpPr>
          <p:cNvPr id="179" name="Shape 179"/>
          <p:cNvSpPr txBox="1"/>
          <p:nvPr/>
        </p:nvSpPr>
        <p:spPr>
          <a:xfrm>
            <a:off x="4089750" y="897250"/>
            <a:ext cx="3630599" cy="2024100"/>
          </a:xfrm>
          <a:prstGeom prst="rect">
            <a:avLst/>
          </a:prstGeom>
          <a:noFill/>
          <a:ln>
            <a:noFill/>
          </a:ln>
        </p:spPr>
        <p:txBody>
          <a:bodyPr lIns="91425" tIns="91425" rIns="91425" bIns="91425" anchor="t" anchorCtr="0">
            <a:noAutofit/>
          </a:bodyPr>
          <a:lstStyle/>
          <a:p>
            <a:pPr lvl="0" rtl="0">
              <a:spcBef>
                <a:spcPts val="0"/>
              </a:spcBef>
              <a:buClr>
                <a:schemeClr val="dk1"/>
              </a:buClr>
              <a:buSzPct val="100000"/>
              <a:buFont typeface="Arial"/>
              <a:buNone/>
            </a:pPr>
            <a:r>
              <a:rPr lang="en" sz="1100" b="1">
                <a:solidFill>
                  <a:srgbClr val="FF0000"/>
                </a:solidFill>
              </a:rPr>
              <a:t>21.Bell Canada (16)</a:t>
            </a:r>
          </a:p>
          <a:p>
            <a:pPr lvl="0" rtl="0">
              <a:spcBef>
                <a:spcPts val="0"/>
              </a:spcBef>
              <a:buClr>
                <a:schemeClr val="dk1"/>
              </a:buClr>
              <a:buSzPct val="100000"/>
              <a:buFont typeface="Arial"/>
              <a:buNone/>
            </a:pPr>
            <a:r>
              <a:rPr lang="en" sz="1100">
                <a:solidFill>
                  <a:schemeClr val="dk1"/>
                </a:solidFill>
              </a:rPr>
              <a:t>22.American Registry Internet Numbers (</a:t>
            </a:r>
            <a:r>
              <a:rPr lang="en" sz="1100" b="1">
                <a:solidFill>
                  <a:schemeClr val="dk1"/>
                </a:solidFill>
              </a:rPr>
              <a:t>16)</a:t>
            </a:r>
          </a:p>
          <a:p>
            <a:pPr lvl="0" rtl="0">
              <a:spcBef>
                <a:spcPts val="0"/>
              </a:spcBef>
              <a:buClr>
                <a:schemeClr val="dk1"/>
              </a:buClr>
              <a:buSzPct val="100000"/>
              <a:buFont typeface="Arial"/>
              <a:buNone/>
            </a:pPr>
            <a:r>
              <a:rPr lang="en" sz="1100">
                <a:solidFill>
                  <a:schemeClr val="dk1"/>
                </a:solidFill>
              </a:rPr>
              <a:t>23.Shaw Communications Inc. (</a:t>
            </a:r>
            <a:r>
              <a:rPr lang="en" sz="1100" b="1">
                <a:solidFill>
                  <a:schemeClr val="dk1"/>
                </a:solidFill>
              </a:rPr>
              <a:t>13)</a:t>
            </a:r>
          </a:p>
          <a:p>
            <a:pPr lvl="0" rtl="0">
              <a:spcBef>
                <a:spcPts val="0"/>
              </a:spcBef>
              <a:buClr>
                <a:schemeClr val="dk1"/>
              </a:buClr>
              <a:buSzPct val="100000"/>
              <a:buFont typeface="Arial"/>
              <a:buNone/>
            </a:pPr>
            <a:r>
              <a:rPr lang="en" sz="1100">
                <a:solidFill>
                  <a:schemeClr val="dk1"/>
                </a:solidFill>
              </a:rPr>
              <a:t>24.Canarie Inc (</a:t>
            </a:r>
            <a:r>
              <a:rPr lang="en" sz="1100" b="1">
                <a:solidFill>
                  <a:schemeClr val="dk1"/>
                </a:solidFill>
              </a:rPr>
              <a:t>13)</a:t>
            </a:r>
          </a:p>
          <a:p>
            <a:pPr lvl="0" rtl="0">
              <a:spcBef>
                <a:spcPts val="0"/>
              </a:spcBef>
              <a:buClr>
                <a:schemeClr val="dk1"/>
              </a:buClr>
              <a:buSzPct val="100000"/>
              <a:buFont typeface="Arial"/>
              <a:buNone/>
            </a:pPr>
            <a:r>
              <a:rPr lang="en" sz="1100">
                <a:solidFill>
                  <a:schemeClr val="dk1"/>
                </a:solidFill>
              </a:rPr>
              <a:t>25.Cogent Communications (</a:t>
            </a:r>
            <a:r>
              <a:rPr lang="en" sz="1100" b="1">
                <a:solidFill>
                  <a:schemeClr val="dk1"/>
                </a:solidFill>
              </a:rPr>
              <a:t>13)</a:t>
            </a:r>
          </a:p>
          <a:p>
            <a:pPr lvl="0" rtl="0">
              <a:lnSpc>
                <a:spcPct val="115000"/>
              </a:lnSpc>
              <a:spcBef>
                <a:spcPts val="0"/>
              </a:spcBef>
              <a:spcAft>
                <a:spcPts val="1600"/>
              </a:spcAft>
              <a:buClr>
                <a:schemeClr val="dk1"/>
              </a:buClr>
              <a:buFont typeface="Arial"/>
              <a:buNone/>
            </a:pPr>
            <a:endParaRPr sz="1100">
              <a:solidFill>
                <a:schemeClr val="dk1"/>
              </a:solidFill>
            </a:endParaRPr>
          </a:p>
          <a:p>
            <a:pPr lvl="0">
              <a:spcBef>
                <a:spcPts val="0"/>
              </a:spcBef>
              <a:buNone/>
            </a:pPr>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Setting up IPv6 (Tunneling)</a:t>
            </a:r>
          </a:p>
        </p:txBody>
      </p:sp>
      <p:pic>
        <p:nvPicPr>
          <p:cNvPr id="185" name="Shape 185"/>
          <p:cNvPicPr preferRelativeResize="0"/>
          <p:nvPr/>
        </p:nvPicPr>
        <p:blipFill>
          <a:blip r:embed="rId3">
            <a:alphaModFix/>
          </a:blip>
          <a:stretch>
            <a:fillRect/>
          </a:stretch>
        </p:blipFill>
        <p:spPr>
          <a:xfrm>
            <a:off x="311700" y="1247675"/>
            <a:ext cx="8520600" cy="3385193"/>
          </a:xfrm>
          <a:prstGeom prst="rect">
            <a:avLst/>
          </a:prstGeom>
          <a:noFill/>
          <a:ln>
            <a:noFill/>
          </a:ln>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Teredo (Shipworm) Service</a:t>
            </a:r>
          </a:p>
        </p:txBody>
      </p:sp>
      <p:sp>
        <p:nvSpPr>
          <p:cNvPr id="191" name="Shape 191"/>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lvl="0" rtl="0">
              <a:spcBef>
                <a:spcPts val="0"/>
              </a:spcBef>
              <a:buNone/>
            </a:pPr>
            <a:r>
              <a:rPr lang="en"/>
              <a:t>provides IPv6 connectivity to nodes located behind one or more IPv4 NATs</a:t>
            </a:r>
          </a:p>
          <a:p>
            <a:pPr lvl="0" rtl="0">
              <a:spcBef>
                <a:spcPts val="0"/>
              </a:spcBef>
              <a:buNone/>
            </a:pPr>
            <a:r>
              <a:rPr lang="en"/>
              <a:t>tunnels IPv6 packets over the User Datagram Protocol (UDP) through NAT devices</a:t>
            </a:r>
          </a:p>
          <a:p>
            <a:pPr lvl="0" rtl="0">
              <a:spcBef>
                <a:spcPts val="0"/>
              </a:spcBef>
              <a:buNone/>
            </a:pPr>
            <a:r>
              <a:rPr lang="en"/>
              <a:t>Teredo tunnels use Teredo servers and Teredo relays</a:t>
            </a:r>
          </a:p>
          <a:p>
            <a:pPr lvl="0">
              <a:spcBef>
                <a:spcPts val="0"/>
              </a:spcBef>
              <a:buNone/>
            </a:pPr>
            <a:r>
              <a:rPr lang="en"/>
              <a:t>The Teredo servers are stateless, and manage a small fraction of the traffic between Teredo clients, while the Teredo relays act as IPv6 routers between the Teredo service and the native IPv6 Internet</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Clr>
                <a:schemeClr val="dk1"/>
              </a:buClr>
              <a:buSzPct val="26190"/>
              <a:buFont typeface="Arial"/>
              <a:buNone/>
            </a:pPr>
            <a:r>
              <a:rPr lang="en"/>
              <a:t>Teredo (Shipworm) Service</a:t>
            </a:r>
          </a:p>
        </p:txBody>
      </p:sp>
      <p:pic>
        <p:nvPicPr>
          <p:cNvPr id="197" name="Shape 197"/>
          <p:cNvPicPr preferRelativeResize="0"/>
          <p:nvPr/>
        </p:nvPicPr>
        <p:blipFill>
          <a:blip r:embed="rId3">
            <a:alphaModFix/>
          </a:blip>
          <a:stretch>
            <a:fillRect/>
          </a:stretch>
        </p:blipFill>
        <p:spPr>
          <a:xfrm>
            <a:off x="1706975" y="1147225"/>
            <a:ext cx="5533574" cy="3762825"/>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IPv6 using Tunnel Brokers (demo)</a:t>
            </a:r>
          </a:p>
        </p:txBody>
      </p:sp>
      <p:sp>
        <p:nvSpPr>
          <p:cNvPr id="203" name="Shape 203"/>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marL="457200" lvl="0" indent="-228600" rtl="0">
              <a:spcBef>
                <a:spcPts val="0"/>
              </a:spcBef>
              <a:buAutoNum type="arabicPeriod"/>
            </a:pPr>
            <a:r>
              <a:rPr lang="en"/>
              <a:t>Hurricane Electric</a:t>
            </a:r>
          </a:p>
          <a:p>
            <a:pPr marL="457200" lvl="0" indent="-228600">
              <a:spcBef>
                <a:spcPts val="0"/>
              </a:spcBef>
              <a:buAutoNum type="arabicPeriod"/>
            </a:pPr>
            <a:r>
              <a:rPr lang="en"/>
              <a:t>gogo6</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rtl="0">
              <a:spcBef>
                <a:spcPts val="0"/>
              </a:spcBef>
              <a:buNone/>
            </a:pPr>
            <a:r>
              <a:rPr lang="en"/>
              <a:t>IP Main Jobs</a:t>
            </a:r>
          </a:p>
        </p:txBody>
      </p:sp>
      <p:sp>
        <p:nvSpPr>
          <p:cNvPr id="74" name="Shape 74"/>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marL="457200" lvl="0" indent="-228600" rtl="0">
              <a:spcBef>
                <a:spcPts val="0"/>
              </a:spcBef>
            </a:pPr>
            <a:r>
              <a:rPr lang="en"/>
              <a:t>Addressing Hosts</a:t>
            </a:r>
          </a:p>
          <a:p>
            <a:pPr marL="457200" lvl="0" indent="-228600" rtl="0">
              <a:spcBef>
                <a:spcPts val="0"/>
              </a:spcBef>
            </a:pPr>
            <a:r>
              <a:rPr lang="en"/>
              <a:t>Routing</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IPv4</a:t>
            </a:r>
          </a:p>
        </p:txBody>
      </p:sp>
      <p:sp>
        <p:nvSpPr>
          <p:cNvPr id="80" name="Shape 80"/>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lvl="0" rtl="0">
              <a:spcBef>
                <a:spcPts val="0"/>
              </a:spcBef>
              <a:buNone/>
            </a:pPr>
            <a:r>
              <a:rPr lang="en" b="1"/>
              <a:t>Current </a:t>
            </a:r>
            <a:r>
              <a:rPr lang="en"/>
              <a:t>: 	RFC-791 (1981)</a:t>
            </a:r>
          </a:p>
          <a:p>
            <a:pPr lvl="0" rtl="0">
              <a:spcBef>
                <a:spcPts val="0"/>
              </a:spcBef>
              <a:buNone/>
            </a:pPr>
            <a:r>
              <a:rPr lang="en" b="1"/>
              <a:t>Prev</a:t>
            </a:r>
            <a:r>
              <a:rPr lang="en"/>
              <a:t>: 		RFC-760 (1980)</a:t>
            </a:r>
          </a:p>
          <a:p>
            <a:pPr lvl="0" rtl="0">
              <a:spcBef>
                <a:spcPts val="0"/>
              </a:spcBef>
              <a:buNone/>
            </a:pPr>
            <a:r>
              <a:rPr lang="en" b="1"/>
              <a:t>Range</a:t>
            </a:r>
            <a:r>
              <a:rPr lang="en"/>
              <a:t>: 		0.0.0.0		:		255.255.255.255</a:t>
            </a:r>
          </a:p>
          <a:p>
            <a:pPr lvl="0" rtl="0">
              <a:spcBef>
                <a:spcPts val="0"/>
              </a:spcBef>
              <a:buNone/>
            </a:pPr>
            <a:r>
              <a:rPr lang="en" b="1"/>
              <a:t>Supports</a:t>
            </a:r>
            <a:r>
              <a:rPr lang="en"/>
              <a:t>: 	2^32 		|| 	 	4.3 * 10 ^ 9</a:t>
            </a:r>
          </a:p>
          <a:p>
            <a:pPr lvl="0" rtl="0">
              <a:spcBef>
                <a:spcPts val="0"/>
              </a:spcBef>
              <a:buNone/>
            </a:pPr>
            <a:endParaRPr/>
          </a:p>
          <a:p>
            <a:pPr lvl="0">
              <a:spcBef>
                <a:spcPts val="0"/>
              </a:spcBef>
              <a:buNone/>
            </a:pP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NAT (Network Address Translation)</a:t>
            </a:r>
          </a:p>
        </p:txBody>
      </p:sp>
      <p:sp>
        <p:nvSpPr>
          <p:cNvPr id="86" name="Shape 86"/>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marL="0" marR="0" lvl="0" indent="0" algn="l" rtl="0">
              <a:lnSpc>
                <a:spcPct val="115000"/>
              </a:lnSpc>
              <a:spcBef>
                <a:spcPts val="0"/>
              </a:spcBef>
              <a:spcAft>
                <a:spcPts val="1600"/>
              </a:spcAft>
              <a:buNone/>
            </a:pPr>
            <a:r>
              <a:rPr lang="en"/>
              <a:t>Full Cone NAT</a:t>
            </a:r>
          </a:p>
          <a:p>
            <a:pPr marL="0" marR="0" lvl="0" indent="0" algn="l" rtl="0">
              <a:lnSpc>
                <a:spcPct val="115000"/>
              </a:lnSpc>
              <a:spcBef>
                <a:spcPts val="0"/>
              </a:spcBef>
              <a:spcAft>
                <a:spcPts val="1600"/>
              </a:spcAft>
              <a:buNone/>
            </a:pPr>
            <a:r>
              <a:rPr lang="en"/>
              <a:t>Restricted Cone NAT</a:t>
            </a:r>
          </a:p>
          <a:p>
            <a:pPr marL="0" marR="0" lvl="0" indent="0" algn="l" rtl="0">
              <a:lnSpc>
                <a:spcPct val="115000"/>
              </a:lnSpc>
              <a:spcBef>
                <a:spcPts val="0"/>
              </a:spcBef>
              <a:spcAft>
                <a:spcPts val="1600"/>
              </a:spcAft>
              <a:buNone/>
            </a:pPr>
            <a:r>
              <a:rPr lang="en"/>
              <a:t>Port Restricted Cone NAT </a:t>
            </a:r>
          </a:p>
          <a:p>
            <a:pPr marL="0" marR="0" lvl="0" indent="0" algn="l" rtl="0">
              <a:lnSpc>
                <a:spcPct val="115000"/>
              </a:lnSpc>
              <a:spcBef>
                <a:spcPts val="0"/>
              </a:spcBef>
              <a:spcAft>
                <a:spcPts val="1600"/>
              </a:spcAft>
              <a:buNone/>
            </a:pPr>
            <a:r>
              <a:rPr lang="en"/>
              <a:t>Symmetric NAT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rtl="0">
              <a:spcBef>
                <a:spcPts val="0"/>
              </a:spcBef>
              <a:buNone/>
            </a:pPr>
            <a:r>
              <a:rPr lang="en"/>
              <a:t>IPv6</a:t>
            </a:r>
          </a:p>
        </p:txBody>
      </p:sp>
      <p:sp>
        <p:nvSpPr>
          <p:cNvPr id="92" name="Shape 92"/>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lvl="0" rtl="0">
              <a:spcBef>
                <a:spcPts val="0"/>
              </a:spcBef>
              <a:buNone/>
            </a:pPr>
            <a:r>
              <a:rPr lang="en" b="1"/>
              <a:t>Formally</a:t>
            </a:r>
            <a:r>
              <a:rPr lang="en"/>
              <a:t>: 	RFC-2460  (1998)</a:t>
            </a:r>
          </a:p>
          <a:p>
            <a:pPr lvl="0" rtl="0">
              <a:spcBef>
                <a:spcPts val="0"/>
              </a:spcBef>
              <a:buNone/>
            </a:pPr>
            <a:r>
              <a:rPr lang="en" b="1"/>
              <a:t>Range</a:t>
            </a:r>
            <a:r>
              <a:rPr lang="en"/>
              <a:t>: 		0000:0000:0000:0000:0000:0000:0000:0000					</a:t>
            </a:r>
          </a:p>
          <a:p>
            <a:pPr lvl="0" rtl="0">
              <a:spcBef>
                <a:spcPts val="0"/>
              </a:spcBef>
              <a:buNone/>
            </a:pPr>
            <a:r>
              <a:rPr lang="en"/>
              <a:t>			FFFF:FFFF:FFFF:FFFF:FFFF:FFFF:FFFF:FFFF</a:t>
            </a:r>
          </a:p>
          <a:p>
            <a:pPr lvl="0" rtl="0">
              <a:spcBef>
                <a:spcPts val="0"/>
              </a:spcBef>
              <a:buNone/>
            </a:pPr>
            <a:r>
              <a:rPr lang="en" b="1"/>
              <a:t>Supports</a:t>
            </a:r>
            <a:r>
              <a:rPr lang="en"/>
              <a:t>: 	2^128 		|| 	 	3.4 * 10 ^ 38</a:t>
            </a:r>
          </a:p>
          <a:p>
            <a:pPr lvl="0" rtl="0">
              <a:spcBef>
                <a:spcPts val="0"/>
              </a:spcBef>
              <a:buNone/>
            </a:pPr>
            <a:r>
              <a:rPr lang="en"/>
              <a:t>Visual IPv4:	    									   4,300,000,000</a:t>
            </a:r>
          </a:p>
          <a:p>
            <a:pPr lvl="0" rtl="0">
              <a:spcBef>
                <a:spcPts val="0"/>
              </a:spcBef>
              <a:buNone/>
            </a:pPr>
            <a:r>
              <a:rPr lang="en"/>
              <a:t>Visual IPv6:	340,000,000,000,000,000,000,000,000,000,000,000,000</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Clr>
                <a:schemeClr val="dk1"/>
              </a:buClr>
              <a:buSzPct val="26190"/>
              <a:buFont typeface="Arial"/>
              <a:buNone/>
            </a:pPr>
            <a:r>
              <a:rPr lang="en"/>
              <a:t>IPv4 Vs IPv6 Headers</a:t>
            </a:r>
          </a:p>
        </p:txBody>
      </p:sp>
      <p:pic>
        <p:nvPicPr>
          <p:cNvPr id="98" name="Shape 98"/>
          <p:cNvPicPr preferRelativeResize="0"/>
          <p:nvPr/>
        </p:nvPicPr>
        <p:blipFill>
          <a:blip r:embed="rId3">
            <a:alphaModFix/>
          </a:blip>
          <a:stretch>
            <a:fillRect/>
          </a:stretch>
        </p:blipFill>
        <p:spPr>
          <a:xfrm>
            <a:off x="1228400" y="1147225"/>
            <a:ext cx="6687200" cy="3768849"/>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Stateless Address autoconfiguration</a:t>
            </a:r>
          </a:p>
        </p:txBody>
      </p:sp>
      <p:sp>
        <p:nvSpPr>
          <p:cNvPr id="104" name="Shape 104"/>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lvl="0" rtl="0">
              <a:spcBef>
                <a:spcPts val="0"/>
              </a:spcBef>
              <a:buNone/>
            </a:pPr>
            <a:r>
              <a:rPr lang="en"/>
              <a:t>Described in RFC2462</a:t>
            </a:r>
          </a:p>
          <a:p>
            <a:pPr lvl="0" rtl="0">
              <a:spcBef>
                <a:spcPts val="0"/>
              </a:spcBef>
              <a:buNone/>
            </a:pPr>
            <a:r>
              <a:rPr lang="en"/>
              <a:t>Eliminates the need for DHCP</a:t>
            </a:r>
          </a:p>
          <a:p>
            <a:pPr lvl="0" rtl="0">
              <a:spcBef>
                <a:spcPts val="0"/>
              </a:spcBef>
              <a:buNone/>
            </a:pPr>
            <a:r>
              <a:rPr lang="en"/>
              <a:t>Allows hot plugging of network devices</a:t>
            </a:r>
          </a:p>
          <a:p>
            <a:pPr lvl="0" rtl="0">
              <a:spcBef>
                <a:spcPts val="0"/>
              </a:spcBef>
              <a:buNone/>
            </a:pPr>
            <a:r>
              <a:rPr lang="en"/>
              <a:t>Smaller overhead</a:t>
            </a:r>
          </a:p>
          <a:p>
            <a:pPr lvl="0">
              <a:spcBef>
                <a:spcPts val="0"/>
              </a:spcBef>
              <a:buNone/>
            </a:pPr>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315925"/>
            <a:ext cx="8520599" cy="831299"/>
          </a:xfrm>
          <a:prstGeom prst="rect">
            <a:avLst/>
          </a:prstGeom>
        </p:spPr>
        <p:txBody>
          <a:bodyPr lIns="91425" tIns="91425" rIns="91425" bIns="91425" anchor="b" anchorCtr="0">
            <a:noAutofit/>
          </a:bodyPr>
          <a:lstStyle/>
          <a:p>
            <a:pPr lvl="0">
              <a:spcBef>
                <a:spcPts val="0"/>
              </a:spcBef>
              <a:buNone/>
            </a:pPr>
            <a:r>
              <a:rPr lang="en"/>
              <a:t>Stateless Address autoconfiguration - Steps</a:t>
            </a:r>
          </a:p>
        </p:txBody>
      </p:sp>
      <p:sp>
        <p:nvSpPr>
          <p:cNvPr id="110" name="Shape 110"/>
          <p:cNvSpPr txBox="1">
            <a:spLocks noGrp="1"/>
          </p:cNvSpPr>
          <p:nvPr>
            <p:ph type="body" idx="1"/>
          </p:nvPr>
        </p:nvSpPr>
        <p:spPr>
          <a:xfrm>
            <a:off x="311700" y="1225225"/>
            <a:ext cx="8520599" cy="3354000"/>
          </a:xfrm>
          <a:prstGeom prst="rect">
            <a:avLst/>
          </a:prstGeom>
        </p:spPr>
        <p:txBody>
          <a:bodyPr lIns="91425" tIns="91425" rIns="91425" bIns="91425" anchor="t" anchorCtr="0">
            <a:noAutofit/>
          </a:bodyPr>
          <a:lstStyle/>
          <a:p>
            <a:pPr marL="457200" lvl="0" indent="-228600" rtl="0">
              <a:spcBef>
                <a:spcPts val="0"/>
              </a:spcBef>
              <a:buAutoNum type="arabicParenR"/>
            </a:pPr>
            <a:r>
              <a:rPr lang="en"/>
              <a:t>Link-Local Address Generation</a:t>
            </a:r>
          </a:p>
          <a:p>
            <a:pPr marL="914400" lvl="1" indent="-228600" rtl="0">
              <a:spcBef>
                <a:spcPts val="0"/>
              </a:spcBef>
              <a:buAutoNum type="alphaLcParenR"/>
            </a:pPr>
            <a:r>
              <a:rPr lang="en" b="1"/>
              <a:t>Link-Local :  ‘1111111010’ + 50 * ‘0’ + 64 bit interface identifier </a:t>
            </a:r>
          </a:p>
          <a:p>
            <a:pPr marL="457200" lvl="0" indent="-228600" rtl="0">
              <a:spcBef>
                <a:spcPts val="0"/>
              </a:spcBef>
              <a:buAutoNum type="arabicParenR"/>
            </a:pPr>
            <a:r>
              <a:rPr lang="en"/>
              <a:t>Link-Local Address Uniqueness Test</a:t>
            </a:r>
          </a:p>
          <a:p>
            <a:pPr marL="457200" lvl="0" indent="-228600" rtl="0">
              <a:spcBef>
                <a:spcPts val="0"/>
              </a:spcBef>
              <a:buAutoNum type="arabicParenR"/>
            </a:pPr>
            <a:r>
              <a:rPr lang="en"/>
              <a:t>Link-Local Address Assignment</a:t>
            </a:r>
          </a:p>
          <a:p>
            <a:pPr marL="457200" lvl="0" indent="-228600" rtl="0">
              <a:spcBef>
                <a:spcPts val="0"/>
              </a:spcBef>
              <a:buAutoNum type="arabicParenR"/>
            </a:pPr>
            <a:r>
              <a:rPr lang="en"/>
              <a:t>Router Contact</a:t>
            </a:r>
          </a:p>
          <a:p>
            <a:pPr marL="457200" lvl="0" indent="-228600" rtl="0">
              <a:spcBef>
                <a:spcPts val="0"/>
              </a:spcBef>
              <a:buAutoNum type="arabicParenR"/>
            </a:pPr>
            <a:r>
              <a:rPr lang="en"/>
              <a:t>Router Direction</a:t>
            </a:r>
          </a:p>
          <a:p>
            <a:pPr marL="457200" lvl="0" indent="-228600">
              <a:spcBef>
                <a:spcPts val="0"/>
              </a:spcBef>
              <a:buAutoNum type="arabicParenR"/>
            </a:pPr>
            <a:r>
              <a:rPr lang="en"/>
              <a:t>Global Address Configuration</a:t>
            </a:r>
          </a:p>
        </p:txBody>
      </p:sp>
    </p:spTree>
  </p:cSld>
  <p:clrMapOvr>
    <a:masterClrMapping/>
  </p:clrMapOvr>
  <p:transition spd="slow">
    <p:cut/>
  </p:transition>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2665</Words>
  <Application>Microsoft Office PowerPoint</Application>
  <PresentationFormat>On-screen Show (16:9)</PresentationFormat>
  <Paragraphs>264</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Open Sans</vt:lpstr>
      <vt:lpstr>Economica</vt:lpstr>
      <vt:lpstr>luxe</vt:lpstr>
      <vt:lpstr>IPv6</vt:lpstr>
      <vt:lpstr>PowerPoint Presentation</vt:lpstr>
      <vt:lpstr>IP Main Jobs</vt:lpstr>
      <vt:lpstr>IPv4</vt:lpstr>
      <vt:lpstr>NAT (Network Address Translation)</vt:lpstr>
      <vt:lpstr>IPv6</vt:lpstr>
      <vt:lpstr>IPv4 Vs IPv6 Headers</vt:lpstr>
      <vt:lpstr>Stateless Address autoconfiguration</vt:lpstr>
      <vt:lpstr>Stateless Address autoconfiguration - Steps</vt:lpstr>
      <vt:lpstr>IPv6 Interface Identifiers</vt:lpstr>
      <vt:lpstr>PowerPoint Presentation</vt:lpstr>
      <vt:lpstr>Stateless Address autoconfiguration - Steps (Continue)</vt:lpstr>
      <vt:lpstr>Unicast, Multicast and Anycast Addresses</vt:lpstr>
      <vt:lpstr>Global Unicast, Link-Local and Unique-Local Address</vt:lpstr>
      <vt:lpstr>IPv6 Address Types</vt:lpstr>
      <vt:lpstr>IPv4 and IPv6 Direct Communication</vt:lpstr>
      <vt:lpstr>IPv6 Consumer Switch</vt:lpstr>
      <vt:lpstr>IPv6 ISP Switch</vt:lpstr>
      <vt:lpstr>PowerPoint Presentation</vt:lpstr>
      <vt:lpstr>Top 25 internet service providers for IPv6 in Canada (Nov 2015) (IPv6 tests count)</vt:lpstr>
      <vt:lpstr>Setting up IPv6 (Tunneling)</vt:lpstr>
      <vt:lpstr>Teredo (Shipworm) Service</vt:lpstr>
      <vt:lpstr>Teredo (Shipworm) Service</vt:lpstr>
      <vt:lpstr>IPv6 using Tunnel Brokers (demo)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IPv6</dc:title>
  <cp:lastModifiedBy>Boevik</cp:lastModifiedBy>
  <cp:revision>1</cp:revision>
  <dcterms:modified xsi:type="dcterms:W3CDTF">2016-03-03T20:24:14Z</dcterms:modified>
</cp:coreProperties>
</file>