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26212-ABBF-4EC6-ADE3-433C7E2727B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1B090-F6F5-49A2-AF6D-EFC97CC76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01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1B090-F6F5-49A2-AF6D-EFC97CC765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07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9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0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1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1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07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5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6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1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E1CDB2-B009-4777-BAE9-704577D841EC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0FD8DD-1C95-43BB-BF44-42C2138F894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70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08038"/>
            <a:ext cx="9144000" cy="2387600"/>
          </a:xfrm>
        </p:spPr>
        <p:txBody>
          <a:bodyPr/>
          <a:lstStyle/>
          <a:p>
            <a:pPr algn="ctr"/>
            <a:r>
              <a:rPr lang="en-US" b="1" dirty="0" smtClean="0"/>
              <a:t>OWASP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74670"/>
            <a:ext cx="10058400" cy="1143000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 smtClean="0"/>
              <a:t>A1 Injection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3674598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 Injection demo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Code 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735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Injection demo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Code 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Injection 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013" y="0"/>
            <a:ext cx="8200715" cy="469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8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Command Injection Demos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Mitigations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For </a:t>
            </a:r>
            <a:r>
              <a:rPr lang="en-US" dirty="0"/>
              <a:t>shell/system </a:t>
            </a:r>
            <a:r>
              <a:rPr lang="en-US" dirty="0" smtClean="0"/>
              <a:t>calls use </a:t>
            </a:r>
            <a:r>
              <a:rPr lang="en-US" dirty="0"/>
              <a:t>language specific libraries to perform simple functions. </a:t>
            </a:r>
            <a:endParaRPr lang="en-US" dirty="0" smtClean="0"/>
          </a:p>
          <a:p>
            <a:r>
              <a:rPr lang="en-US" dirty="0" smtClean="0"/>
              <a:t>- WHITELIST/SANITIZE/KNOW </a:t>
            </a:r>
            <a:r>
              <a:rPr lang="en-US" dirty="0"/>
              <a:t>YOUR INPUTS! </a:t>
            </a:r>
            <a:endParaRPr lang="en-US" dirty="0" smtClean="0"/>
          </a:p>
          <a:p>
            <a:r>
              <a:rPr lang="en-US" dirty="0" smtClean="0"/>
              <a:t>- Defense </a:t>
            </a:r>
            <a:r>
              <a:rPr lang="en-US" dirty="0"/>
              <a:t>in depth </a:t>
            </a:r>
            <a:r>
              <a:rPr lang="en-US" dirty="0" smtClean="0"/>
              <a:t>(app liv</a:t>
            </a:r>
          </a:p>
          <a:p>
            <a:r>
              <a:rPr lang="en-US" dirty="0" smtClean="0"/>
              <a:t>- Don’t </a:t>
            </a:r>
            <a:r>
              <a:rPr lang="en-US" dirty="0"/>
              <a:t>give away </a:t>
            </a:r>
            <a:r>
              <a:rPr lang="en-US" dirty="0" smtClean="0"/>
              <a:t>hints/errs</a:t>
            </a:r>
          </a:p>
          <a:p>
            <a:r>
              <a:rPr lang="en-US" dirty="0" smtClean="0"/>
              <a:t>- Principle </a:t>
            </a:r>
            <a:r>
              <a:rPr lang="en-US" dirty="0"/>
              <a:t>of least privilege </a:t>
            </a:r>
            <a:r>
              <a:rPr lang="en-US" dirty="0" smtClean="0"/>
              <a:t>(give </a:t>
            </a:r>
            <a:r>
              <a:rPr lang="en-US" dirty="0" err="1" smtClean="0"/>
              <a:t>db</a:t>
            </a:r>
            <a:r>
              <a:rPr lang="en-US" dirty="0" smtClean="0"/>
              <a:t> users least </a:t>
            </a:r>
            <a:r>
              <a:rPr lang="en-US" dirty="0" err="1" smtClean="0"/>
              <a:t>privs</a:t>
            </a:r>
            <a:r>
              <a:rPr lang="en-US" dirty="0" smtClean="0"/>
              <a:t>, run processed with restricted </a:t>
            </a:r>
            <a:r>
              <a:rPr lang="en-US" dirty="0" err="1" smtClean="0"/>
              <a:t>privs</a:t>
            </a:r>
            <a:r>
              <a:rPr lang="en-US" dirty="0" smtClean="0"/>
              <a:t>, restrict perms on dirs.)</a:t>
            </a:r>
          </a:p>
          <a:p>
            <a:r>
              <a:rPr lang="en-US" dirty="0" smtClean="0"/>
              <a:t>- Use </a:t>
            </a:r>
            <a:r>
              <a:rPr lang="en-US" dirty="0"/>
              <a:t>prepared </a:t>
            </a:r>
            <a:r>
              <a:rPr lang="en-US" dirty="0" smtClean="0"/>
              <a:t>statements, parameterized queries </a:t>
            </a:r>
            <a:r>
              <a:rPr lang="en-US" dirty="0"/>
              <a:t>- prepared statements are sent to the </a:t>
            </a:r>
            <a:r>
              <a:rPr lang="en-US" dirty="0" err="1"/>
              <a:t>db</a:t>
            </a:r>
            <a:r>
              <a:rPr lang="en-US" dirty="0"/>
              <a:t> as </a:t>
            </a:r>
            <a:r>
              <a:rPr lang="en-US" dirty="0" smtClean="0"/>
              <a:t>parameterized </a:t>
            </a:r>
            <a:r>
              <a:rPr lang="en-US" dirty="0"/>
              <a:t>queries which the </a:t>
            </a:r>
            <a:r>
              <a:rPr lang="en-US" dirty="0" err="1"/>
              <a:t>db</a:t>
            </a:r>
            <a:r>
              <a:rPr lang="en-US" dirty="0"/>
              <a:t> parses and waits for parameters to be send . Once parameters are sent, they're filled in to the parse tree of the query.</a:t>
            </a:r>
          </a:p>
        </p:txBody>
      </p:sp>
    </p:spTree>
    <p:extLst>
      <p:ext uri="{BB962C8B-B14F-4D97-AF65-F5344CB8AC3E}">
        <p14:creationId xmlns:p14="http://schemas.microsoft.com/office/powerpoint/2010/main" val="5299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Injection flaws </a:t>
            </a:r>
            <a:r>
              <a:rPr lang="en-US" sz="2800" dirty="0"/>
              <a:t>allow attackers to relay malicious code through </a:t>
            </a:r>
            <a:r>
              <a:rPr lang="en-US" sz="2800" dirty="0" smtClean="0"/>
              <a:t>an application </a:t>
            </a:r>
            <a:r>
              <a:rPr lang="en-US" sz="2800" dirty="0"/>
              <a:t>to another </a:t>
            </a:r>
            <a:r>
              <a:rPr lang="en-US" sz="2800" dirty="0" smtClean="0"/>
              <a:t>system</a:t>
            </a:r>
          </a:p>
          <a:p>
            <a:endParaRPr lang="en-US" sz="2800" dirty="0"/>
          </a:p>
          <a:p>
            <a:r>
              <a:rPr lang="en-US" sz="2800" dirty="0" smtClean="0"/>
              <a:t>* Code Injection</a:t>
            </a:r>
          </a:p>
          <a:p>
            <a:r>
              <a:rPr lang="en-US" sz="2800" dirty="0" smtClean="0"/>
              <a:t>* Command Injection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06209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Code Injection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Attack type </a:t>
            </a:r>
            <a:r>
              <a:rPr lang="en-US" sz="2800" dirty="0"/>
              <a:t>which consist of </a:t>
            </a:r>
            <a:r>
              <a:rPr lang="en-US" sz="2800" dirty="0" smtClean="0"/>
              <a:t>sending input to exploit the </a:t>
            </a:r>
            <a:r>
              <a:rPr lang="en-US" sz="2800" dirty="0"/>
              <a:t>syntax of the </a:t>
            </a:r>
            <a:r>
              <a:rPr lang="en-US" sz="2800" dirty="0" smtClean="0"/>
              <a:t>targeted </a:t>
            </a:r>
            <a:r>
              <a:rPr lang="en-US" sz="2800" dirty="0"/>
              <a:t>interpreter</a:t>
            </a:r>
            <a:endParaRPr lang="en-US" sz="2800" dirty="0" smtClean="0"/>
          </a:p>
          <a:p>
            <a:r>
              <a:rPr lang="en-US" sz="2800" dirty="0" smtClean="0"/>
              <a:t>Ex:</a:t>
            </a:r>
          </a:p>
          <a:p>
            <a:r>
              <a:rPr lang="en-US" sz="2800" dirty="0" smtClean="0"/>
              <a:t>- Query </a:t>
            </a:r>
            <a:r>
              <a:rPr lang="en-US" sz="2800" dirty="0"/>
              <a:t>injections (</a:t>
            </a:r>
            <a:r>
              <a:rPr lang="en-US" sz="2800" dirty="0" err="1"/>
              <a:t>Sql</a:t>
            </a:r>
            <a:r>
              <a:rPr lang="en-US" sz="2800" dirty="0"/>
              <a:t>, </a:t>
            </a:r>
            <a:r>
              <a:rPr lang="en-US" sz="2800" dirty="0" err="1"/>
              <a:t>ldap</a:t>
            </a:r>
            <a:r>
              <a:rPr lang="en-US" sz="2800" dirty="0"/>
              <a:t>, </a:t>
            </a:r>
            <a:r>
              <a:rPr lang="en-US" sz="2800" dirty="0" err="1"/>
              <a:t>xpath</a:t>
            </a:r>
            <a:r>
              <a:rPr lang="en-US" sz="2800" dirty="0"/>
              <a:t>, </a:t>
            </a:r>
            <a:r>
              <a:rPr lang="en-US" sz="2800" dirty="0" err="1" smtClean="0"/>
              <a:t>nosql</a:t>
            </a:r>
            <a:r>
              <a:rPr lang="en-US" sz="2800" dirty="0" smtClean="0"/>
              <a:t>, etc.)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- xml parser Injection</a:t>
            </a:r>
            <a:br>
              <a:rPr lang="en-US" sz="2800" dirty="0" smtClean="0"/>
            </a:br>
            <a:r>
              <a:rPr lang="en-US" sz="2800" dirty="0" smtClean="0"/>
              <a:t>- Program </a:t>
            </a:r>
            <a:r>
              <a:rPr lang="en-US" sz="2800" dirty="0"/>
              <a:t>arguments (ex: malicious parameter could modify actions taken by system calls </a:t>
            </a:r>
            <a:r>
              <a:rPr lang="en-US" sz="2800" dirty="0" smtClean="0"/>
              <a:t>- that </a:t>
            </a:r>
            <a:r>
              <a:rPr lang="en-US" sz="2800" dirty="0"/>
              <a:t>normally retrieves current user's </a:t>
            </a:r>
            <a:r>
              <a:rPr lang="en-US" sz="2800" dirty="0" smtClean="0"/>
              <a:t>file - </a:t>
            </a:r>
            <a:r>
              <a:rPr lang="en-US" sz="2800" dirty="0"/>
              <a:t>to access another user's file via canonical naming)</a:t>
            </a:r>
          </a:p>
        </p:txBody>
      </p:sp>
    </p:spTree>
    <p:extLst>
      <p:ext uri="{BB962C8B-B14F-4D97-AF65-F5344CB8AC3E}">
        <p14:creationId xmlns:p14="http://schemas.microsoft.com/office/powerpoint/2010/main" val="975636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Injection 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052" y="0"/>
            <a:ext cx="8483720" cy="485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Command Injection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</a:t>
            </a:r>
            <a:r>
              <a:rPr lang="en-US" sz="2800" dirty="0" smtClean="0"/>
              <a:t>n </a:t>
            </a:r>
            <a:r>
              <a:rPr lang="en-US" sz="2800" dirty="0"/>
              <a:t>attack in which the goal is execution of arbitrary commands on the host operating system via a vulnerable application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Usually </a:t>
            </a:r>
            <a:r>
              <a:rPr lang="en-US" sz="2800" dirty="0"/>
              <a:t>executed with the privileges of the vulnerable application.</a:t>
            </a:r>
          </a:p>
        </p:txBody>
      </p:sp>
    </p:spTree>
    <p:extLst>
      <p:ext uri="{BB962C8B-B14F-4D97-AF65-F5344CB8AC3E}">
        <p14:creationId xmlns:p14="http://schemas.microsoft.com/office/powerpoint/2010/main" val="1632512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Injection 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72474" y="1323975"/>
            <a:ext cx="77628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int</a:t>
            </a:r>
            <a:r>
              <a:rPr lang="en-US" sz="2800" dirty="0" smtClean="0"/>
              <a:t> main(char* </a:t>
            </a:r>
            <a:r>
              <a:rPr lang="en-US" sz="2800" dirty="0" err="1" smtClean="0"/>
              <a:t>argc</a:t>
            </a:r>
            <a:r>
              <a:rPr lang="en-US" sz="2800" dirty="0" smtClean="0"/>
              <a:t>, char** </a:t>
            </a:r>
            <a:r>
              <a:rPr lang="en-US" sz="2800" dirty="0" err="1" smtClean="0"/>
              <a:t>argv</a:t>
            </a:r>
            <a:r>
              <a:rPr lang="en-US" sz="2800" dirty="0" smtClean="0"/>
              <a:t>) {</a:t>
            </a:r>
          </a:p>
          <a:p>
            <a:r>
              <a:rPr lang="en-US" sz="2800" dirty="0" smtClean="0"/>
              <a:t>	char </a:t>
            </a:r>
            <a:r>
              <a:rPr lang="en-US" sz="2800" dirty="0" err="1" smtClean="0"/>
              <a:t>cmd</a:t>
            </a:r>
            <a:r>
              <a:rPr lang="en-US" sz="2800" dirty="0" smtClean="0"/>
              <a:t>[CMD_MAX] = "/</a:t>
            </a:r>
            <a:r>
              <a:rPr lang="en-US" sz="2800" dirty="0" err="1" smtClean="0"/>
              <a:t>usr</a:t>
            </a:r>
            <a:r>
              <a:rPr lang="en-US" sz="2800" dirty="0" smtClean="0"/>
              <a:t>/bin/cat ";</a:t>
            </a:r>
          </a:p>
          <a:p>
            <a:r>
              <a:rPr lang="en-US" sz="2800" dirty="0" smtClean="0"/>
              <a:t>	</a:t>
            </a:r>
            <a:r>
              <a:rPr lang="en-US" sz="2800" dirty="0" err="1" smtClean="0"/>
              <a:t>strcat</a:t>
            </a:r>
            <a:r>
              <a:rPr lang="en-US" sz="2800" dirty="0" smtClean="0"/>
              <a:t>(</a:t>
            </a:r>
            <a:r>
              <a:rPr lang="en-US" sz="2800" dirty="0" err="1" smtClean="0"/>
              <a:t>cmd</a:t>
            </a:r>
            <a:r>
              <a:rPr lang="en-US" sz="2800" dirty="0" smtClean="0"/>
              <a:t>, </a:t>
            </a:r>
            <a:r>
              <a:rPr lang="en-US" sz="2800" dirty="0" err="1" smtClean="0"/>
              <a:t>argv</a:t>
            </a:r>
            <a:r>
              <a:rPr lang="en-US" sz="2800" dirty="0" smtClean="0"/>
              <a:t>[1]);</a:t>
            </a:r>
          </a:p>
          <a:p>
            <a:r>
              <a:rPr lang="en-US" sz="2800" dirty="0" smtClean="0"/>
              <a:t>	system(</a:t>
            </a:r>
            <a:r>
              <a:rPr lang="en-US" sz="2800" dirty="0" err="1" smtClean="0"/>
              <a:t>cmd</a:t>
            </a:r>
            <a:r>
              <a:rPr lang="en-US" sz="2800" dirty="0" smtClean="0"/>
              <a:t>);</a:t>
            </a:r>
          </a:p>
          <a:p>
            <a:r>
              <a:rPr lang="en-US" sz="2800" dirty="0" smtClean="0"/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739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Injection 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6274" y="552450"/>
            <a:ext cx="77628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int</a:t>
            </a:r>
            <a:r>
              <a:rPr lang="en-US" sz="2800" dirty="0" smtClean="0"/>
              <a:t> main(char* </a:t>
            </a:r>
            <a:r>
              <a:rPr lang="en-US" sz="2800" dirty="0" err="1" smtClean="0"/>
              <a:t>argc</a:t>
            </a:r>
            <a:r>
              <a:rPr lang="en-US" sz="2800" dirty="0" smtClean="0"/>
              <a:t>, char** </a:t>
            </a:r>
            <a:r>
              <a:rPr lang="en-US" sz="2800" dirty="0" err="1" smtClean="0"/>
              <a:t>argv</a:t>
            </a:r>
            <a:r>
              <a:rPr lang="en-US" sz="2800" dirty="0" smtClean="0"/>
              <a:t>) {</a:t>
            </a:r>
          </a:p>
          <a:p>
            <a:r>
              <a:rPr lang="en-US" sz="2800" dirty="0" smtClean="0"/>
              <a:t>	char </a:t>
            </a:r>
            <a:r>
              <a:rPr lang="en-US" sz="2800" dirty="0" err="1" smtClean="0"/>
              <a:t>cmd</a:t>
            </a:r>
            <a:r>
              <a:rPr lang="en-US" sz="2800" dirty="0" smtClean="0"/>
              <a:t>[CMD_MAX] = "/</a:t>
            </a:r>
            <a:r>
              <a:rPr lang="en-US" sz="2800" dirty="0" err="1" smtClean="0"/>
              <a:t>usr</a:t>
            </a:r>
            <a:r>
              <a:rPr lang="en-US" sz="2800" dirty="0" smtClean="0"/>
              <a:t>/bin/cat ";</a:t>
            </a:r>
          </a:p>
          <a:p>
            <a:r>
              <a:rPr lang="en-US" sz="2800" dirty="0" smtClean="0"/>
              <a:t>	</a:t>
            </a:r>
            <a:r>
              <a:rPr lang="en-US" sz="2800" dirty="0" err="1" smtClean="0"/>
              <a:t>strcat</a:t>
            </a:r>
            <a:r>
              <a:rPr lang="en-US" sz="2800" dirty="0" smtClean="0"/>
              <a:t>(</a:t>
            </a:r>
            <a:r>
              <a:rPr lang="en-US" sz="2800" dirty="0" err="1" smtClean="0"/>
              <a:t>cmd</a:t>
            </a:r>
            <a:r>
              <a:rPr lang="en-US" sz="2800" dirty="0" smtClean="0"/>
              <a:t>, </a:t>
            </a:r>
            <a:r>
              <a:rPr lang="en-US" sz="2800" dirty="0" err="1" smtClean="0"/>
              <a:t>argv</a:t>
            </a:r>
            <a:r>
              <a:rPr lang="en-US" sz="2800" dirty="0" smtClean="0"/>
              <a:t>[1]);</a:t>
            </a:r>
          </a:p>
          <a:p>
            <a:r>
              <a:rPr lang="en-US" sz="2800" dirty="0" smtClean="0"/>
              <a:t>	system(</a:t>
            </a:r>
            <a:r>
              <a:rPr lang="en-US" sz="2800" dirty="0" err="1" smtClean="0"/>
              <a:t>cmd</a:t>
            </a:r>
            <a:r>
              <a:rPr lang="en-US" sz="2800" dirty="0" smtClean="0"/>
              <a:t>);</a:t>
            </a:r>
          </a:p>
          <a:p>
            <a:r>
              <a:rPr lang="en-US" sz="2800" dirty="0" smtClean="0"/>
              <a:t>}</a:t>
            </a:r>
          </a:p>
          <a:p>
            <a:endParaRPr lang="en-US" sz="2800" dirty="0" smtClean="0"/>
          </a:p>
          <a:p>
            <a:r>
              <a:rPr lang="en-US" sz="2800" dirty="0" smtClean="0"/>
              <a:t>Exploit: "</a:t>
            </a:r>
            <a:r>
              <a:rPr lang="en-US" sz="2800" dirty="0" err="1" smtClean="0"/>
              <a:t>somefile.txt;rm</a:t>
            </a:r>
            <a:r>
              <a:rPr lang="en-US" sz="2800" dirty="0" smtClean="0"/>
              <a:t> -</a:t>
            </a:r>
            <a:r>
              <a:rPr lang="en-US" sz="2800" dirty="0" err="1" smtClean="0"/>
              <a:t>rf</a:t>
            </a:r>
            <a:r>
              <a:rPr lang="en-US" sz="2800" dirty="0" smtClean="0"/>
              <a:t> /"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3794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Code injection </a:t>
            </a:r>
            <a:r>
              <a:rPr lang="en-US" b="1" dirty="0" err="1" smtClean="0"/>
              <a:t>vs</a:t>
            </a:r>
            <a:r>
              <a:rPr lang="en-US" b="1" dirty="0" smtClean="0"/>
              <a:t> Command injection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Code injection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Attacker </a:t>
            </a:r>
            <a:r>
              <a:rPr lang="en-US" dirty="0"/>
              <a:t>is only limited by the functionality of the injected language itself</a:t>
            </a:r>
            <a:r>
              <a:rPr lang="en-US" dirty="0" smtClean="0"/>
              <a:t>.</a:t>
            </a:r>
          </a:p>
          <a:p>
            <a:r>
              <a:rPr lang="en-US" dirty="0" smtClean="0"/>
              <a:t>i.e.</a:t>
            </a:r>
          </a:p>
          <a:p>
            <a:r>
              <a:rPr lang="en-US" dirty="0" smtClean="0"/>
              <a:t>If </a:t>
            </a:r>
            <a:r>
              <a:rPr lang="en-US" dirty="0"/>
              <a:t>an attacker is able to inject PHP code into an application and have it executed, he is only limited by what PHP is capable of.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Command injection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Command injection consists of leveraging existing code to execute commands, usually within the context of a shell.</a:t>
            </a:r>
          </a:p>
        </p:txBody>
      </p:sp>
    </p:spTree>
    <p:extLst>
      <p:ext uri="{BB962C8B-B14F-4D97-AF65-F5344CB8AC3E}">
        <p14:creationId xmlns:p14="http://schemas.microsoft.com/office/powerpoint/2010/main" val="3571126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 demo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Code 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81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</TotalTime>
  <Words>312</Words>
  <Application>Microsoft Office PowerPoint</Application>
  <PresentationFormat>Widescreen</PresentationFormat>
  <Paragraphs>52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Retrospect</vt:lpstr>
      <vt:lpstr>OWASP</vt:lpstr>
      <vt:lpstr>Injection</vt:lpstr>
      <vt:lpstr>Code Injection</vt:lpstr>
      <vt:lpstr>Code Injection Example</vt:lpstr>
      <vt:lpstr>Command Injection</vt:lpstr>
      <vt:lpstr>Command Injection Example</vt:lpstr>
      <vt:lpstr>Command Injection Example</vt:lpstr>
      <vt:lpstr>Code injection vs Command injection</vt:lpstr>
      <vt:lpstr>SQL Injection demo</vt:lpstr>
      <vt:lpstr>LDAP Injection demo</vt:lpstr>
      <vt:lpstr>XML Injection demo</vt:lpstr>
      <vt:lpstr>XML Injection example</vt:lpstr>
      <vt:lpstr>Command Injection Demos</vt:lpstr>
      <vt:lpstr>Mitigations</vt:lpstr>
    </vt:vector>
  </TitlesOfParts>
  <Company>University of Toronto Mississauga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OWASP TOP 10</dc:title>
  <dc:creator>Kumar Pandya</dc:creator>
  <cp:lastModifiedBy>Kumar Pandya</cp:lastModifiedBy>
  <cp:revision>62</cp:revision>
  <dcterms:created xsi:type="dcterms:W3CDTF">2015-01-21T13:29:20Z</dcterms:created>
  <dcterms:modified xsi:type="dcterms:W3CDTF">2015-01-21T15:57:52Z</dcterms:modified>
</cp:coreProperties>
</file>