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3"/>
  </p:normalViewPr>
  <p:slideViewPr>
    <p:cSldViewPr snapToGrid="0" snapToObjects="1">
      <p:cViewPr varScale="1">
        <p:scale>
          <a:sx n="112" d="100"/>
          <a:sy n="112" d="100"/>
        </p:scale>
        <p:origin x="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987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387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712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B61BEF0D-F0BB-DE4B-95CE-6DB70DBA9567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15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934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86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66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406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3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204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280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5B5E417-A16A-1040-96A0-9294339446C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288" y="5166283"/>
            <a:ext cx="4089400" cy="95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2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0A7-A908-3748-8934-95E0326941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Lecture 1: Attacks</a:t>
            </a:r>
            <a:br>
              <a:rPr lang="en-US" sz="4000" dirty="0"/>
            </a:br>
            <a:r>
              <a:rPr lang="en-US" sz="2000" dirty="0"/>
              <a:t>CSC2412 Algorithms for Private Data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4FA6FA-860B-6343-8566-74AEE1F7F8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Sasho</a:t>
            </a:r>
            <a:r>
              <a:rPr lang="en-US" dirty="0"/>
              <a:t> </a:t>
            </a:r>
            <a:r>
              <a:rPr lang="en-US" dirty="0" err="1"/>
              <a:t>Nikolov</a:t>
            </a:r>
            <a:endParaRPr lang="en-US" dirty="0"/>
          </a:p>
          <a:p>
            <a:r>
              <a:rPr lang="en-US" dirty="0"/>
              <a:t>University of Toronto</a:t>
            </a:r>
          </a:p>
        </p:txBody>
      </p:sp>
    </p:spTree>
    <p:extLst>
      <p:ext uri="{BB962C8B-B14F-4D97-AF65-F5344CB8AC3E}">
        <p14:creationId xmlns:p14="http://schemas.microsoft.com/office/powerpoint/2010/main" val="271561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8578E-9ACD-A14A-AC01-E4598F7EB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C05A9-FED8-A747-B092-ED53BF475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How do we analyze </a:t>
            </a:r>
            <a:r>
              <a:rPr lang="en-US" b="1" u="sng" dirty="0"/>
              <a:t>sensitive</a:t>
            </a:r>
            <a:r>
              <a:rPr lang="en-US" b="1" dirty="0"/>
              <a:t> and </a:t>
            </a:r>
            <a:r>
              <a:rPr lang="en-US" b="1" u="sng" dirty="0"/>
              <a:t>private</a:t>
            </a:r>
            <a:r>
              <a:rPr lang="en-US" b="1" dirty="0"/>
              <a:t> data about people?</a:t>
            </a:r>
          </a:p>
          <a:p>
            <a:pPr marL="0" indent="0">
              <a:buNone/>
            </a:pPr>
            <a:endParaRPr lang="en-US" u="sng" dirty="0"/>
          </a:p>
          <a:p>
            <a:r>
              <a:rPr lang="en-US" u="sng" dirty="0"/>
              <a:t>Approach I</a:t>
            </a:r>
            <a:r>
              <a:rPr lang="en-US" dirty="0"/>
              <a:t>: Don’t collect sensitive data. May forfeit benefits for</a:t>
            </a:r>
          </a:p>
          <a:p>
            <a:pPr lvl="1"/>
            <a:r>
              <a:rPr lang="en-US" dirty="0"/>
              <a:t>Science</a:t>
            </a:r>
          </a:p>
          <a:p>
            <a:pPr lvl="1"/>
            <a:r>
              <a:rPr lang="en-US" dirty="0"/>
              <a:t>Policy decisions</a:t>
            </a:r>
          </a:p>
          <a:p>
            <a:pPr lvl="1"/>
            <a:endParaRPr lang="en-US" dirty="0"/>
          </a:p>
          <a:p>
            <a:r>
              <a:rPr lang="en-US" u="sng" dirty="0"/>
              <a:t>Approach II</a:t>
            </a:r>
            <a:r>
              <a:rPr lang="en-US" dirty="0"/>
              <a:t>: Remove personally identifying information (PII):</a:t>
            </a:r>
          </a:p>
          <a:p>
            <a:pPr lvl="1"/>
            <a:r>
              <a:rPr lang="en-US" dirty="0"/>
              <a:t>What is PII?</a:t>
            </a:r>
          </a:p>
          <a:p>
            <a:pPr lvl="1"/>
            <a:r>
              <a:rPr lang="en-US" dirty="0"/>
              <a:t>Numerous failures: Netflix challenge, AOL search logs, MA governor health records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61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1D392-C044-2A42-8E37-FAAFE1F50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PII?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81955-22C5-6147-AE7F-754B435E4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Example attack: Myki public transport dataset [</a:t>
            </a:r>
            <a:r>
              <a:rPr lang="en-US" dirty="0" err="1"/>
              <a:t>Culnane</a:t>
            </a:r>
            <a:r>
              <a:rPr lang="en-US" dirty="0"/>
              <a:t> Rubinstein Teague 19]</a:t>
            </a:r>
          </a:p>
          <a:p>
            <a:r>
              <a:rPr lang="en-US" dirty="0"/>
              <a:t>Data: tap on/off events for a Presto-like card</a:t>
            </a:r>
          </a:p>
          <a:p>
            <a:pPr lvl="1"/>
            <a:r>
              <a:rPr lang="en-US" dirty="0"/>
              <a:t>No names or real card IDs included</a:t>
            </a:r>
          </a:p>
          <a:p>
            <a:r>
              <a:rPr lang="en-US" i="1" dirty="0"/>
              <a:t>Step 1</a:t>
            </a:r>
            <a:r>
              <a:rPr lang="en-US" dirty="0"/>
              <a:t>: Identify my own card</a:t>
            </a:r>
          </a:p>
          <a:p>
            <a:pPr lvl="1"/>
            <a:r>
              <a:rPr lang="en-US" dirty="0"/>
              <a:t>I know my travel history</a:t>
            </a:r>
            <a:endParaRPr lang="en-US" u="sng" dirty="0"/>
          </a:p>
          <a:p>
            <a:r>
              <a:rPr lang="en-US" i="1" dirty="0"/>
              <a:t>Step 2a</a:t>
            </a:r>
            <a:r>
              <a:rPr lang="en-US" dirty="0"/>
              <a:t>: Identify card of a co-worker or friend</a:t>
            </a:r>
          </a:p>
          <a:p>
            <a:pPr lvl="1"/>
            <a:r>
              <a:rPr lang="en-US" dirty="0"/>
              <a:t>Based on a few trips we took together</a:t>
            </a:r>
          </a:p>
          <a:p>
            <a:pPr lvl="1"/>
            <a:r>
              <a:rPr lang="en-US" dirty="0"/>
              <a:t>Now I know </a:t>
            </a:r>
            <a:r>
              <a:rPr lang="en-US" u="sng" dirty="0"/>
              <a:t>every trip</a:t>
            </a:r>
            <a:r>
              <a:rPr lang="en-US" dirty="0"/>
              <a:t> they have taken</a:t>
            </a:r>
          </a:p>
          <a:p>
            <a:r>
              <a:rPr lang="en-US" i="1" dirty="0"/>
              <a:t>Step 2b</a:t>
            </a:r>
            <a:r>
              <a:rPr lang="en-US" dirty="0"/>
              <a:t>: Correlate with Twitter activity</a:t>
            </a:r>
            <a:endParaRPr lang="en-US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D2D822-2221-3345-A792-91F5D8444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036" y="2877477"/>
            <a:ext cx="1951556" cy="10114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68604F-5E8D-8B4E-A779-A187ECDFA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0588" y="3059485"/>
            <a:ext cx="2466828" cy="6779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5202FF4-0570-E54C-B974-4E2DE3A3B5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4565" y="3244109"/>
            <a:ext cx="2713822" cy="81576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88FB09-F0F0-AB41-998B-7985150B0D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0251" y="5033154"/>
            <a:ext cx="4373390" cy="10179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3860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D9384-F3F3-A741-B64A-9DC20FB6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2F5EE-38AA-B249-911C-5CDF9AF39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Everything can be personally identifiable</a:t>
            </a:r>
          </a:p>
          <a:p>
            <a:pPr lvl="1"/>
            <a:r>
              <a:rPr lang="en-US" dirty="0"/>
              <a:t>Surprisingly few pieces of information make us unique</a:t>
            </a:r>
          </a:p>
          <a:p>
            <a:endParaRPr lang="en-US" dirty="0"/>
          </a:p>
          <a:p>
            <a:r>
              <a:rPr lang="en-US" dirty="0"/>
              <a:t>The “attacker” may already know a lot about you.</a:t>
            </a:r>
          </a:p>
          <a:p>
            <a:pPr lvl="1"/>
            <a:r>
              <a:rPr lang="en-US" dirty="0"/>
              <a:t>Access to auxiliary information</a:t>
            </a:r>
          </a:p>
          <a:p>
            <a:endParaRPr lang="en-US" dirty="0"/>
          </a:p>
          <a:p>
            <a:r>
              <a:rPr lang="en-US" dirty="0"/>
              <a:t>Datasets can be linked to make it easier to break privacy</a:t>
            </a:r>
          </a:p>
          <a:p>
            <a:pPr lvl="1"/>
            <a:r>
              <a:rPr lang="en-US" dirty="0"/>
              <a:t>Even more will be released about you in the future</a:t>
            </a:r>
          </a:p>
        </p:txBody>
      </p:sp>
    </p:spTree>
    <p:extLst>
      <p:ext uri="{BB962C8B-B14F-4D97-AF65-F5344CB8AC3E}">
        <p14:creationId xmlns:p14="http://schemas.microsoft.com/office/powerpoint/2010/main" val="156951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E06C0-E8FC-D84B-B1E7-2DA1BE794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≠ Private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C3D83B-C7E8-3549-818E-266F1D3135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90"/>
                <a:ext cx="8596668" cy="3303776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u="sng" dirty="0"/>
                  <a:t>Approach III</a:t>
                </a:r>
                <a:r>
                  <a:rPr lang="en-US" dirty="0"/>
                  <a:t>: release only aggregate data (sums, averages, etc.)</a:t>
                </a:r>
              </a:p>
              <a:p>
                <a:pPr lvl="1"/>
                <a:r>
                  <a:rPr lang="en-US" dirty="0"/>
                  <a:t>{CS profs in U of T} - {not-Bulgarian CS profs in U of T} = {</a:t>
                </a:r>
                <a:r>
                  <a:rPr lang="en-US" dirty="0" err="1"/>
                  <a:t>Sasho</a:t>
                </a:r>
                <a:r>
                  <a:rPr lang="en-US" dirty="0"/>
                  <a:t>}</a:t>
                </a:r>
                <a:endParaRPr lang="en-US" u="sng" dirty="0"/>
              </a:p>
              <a:p>
                <a:pPr marL="0" indent="0">
                  <a:buNone/>
                </a:pPr>
                <a:r>
                  <a:rPr lang="en-US" u="sng" dirty="0"/>
                  <a:t>Reconstruction attacks</a:t>
                </a:r>
                <a:r>
                  <a:rPr lang="en-US" dirty="0"/>
                  <a:t> [</a:t>
                </a:r>
                <a:r>
                  <a:rPr lang="en-US" dirty="0" err="1"/>
                  <a:t>Dinur</a:t>
                </a:r>
                <a:r>
                  <a:rPr lang="en-US" dirty="0"/>
                  <a:t>, Nissim 2003]</a:t>
                </a:r>
                <a:endParaRPr lang="en-US" u="sng" dirty="0"/>
              </a:p>
              <a:p>
                <a:r>
                  <a:rPr lang="en-US" dirty="0"/>
                  <a:t>One hidden sensitive column</a:t>
                </a:r>
              </a:p>
              <a:p>
                <a:r>
                  <a:rPr lang="en-US" dirty="0"/>
                  <a:t>Many </a:t>
                </a:r>
                <a:r>
                  <a:rPr lang="en-US" b="1" i="1" dirty="0"/>
                  <a:t>noisy</a:t>
                </a:r>
                <a:r>
                  <a:rPr lang="en-US" dirty="0"/>
                  <a:t> answers to aggregate queries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fraction of depressed PhD students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fraction of depressed male PhD students</a:t>
                </a:r>
              </a:p>
              <a:p>
                <a:pPr lvl="1"/>
                <a:r>
                  <a:rPr lang="en-US" dirty="0"/>
                  <a:t>…</a:t>
                </a:r>
              </a:p>
              <a:p>
                <a:r>
                  <a:rPr lang="en-US" dirty="0"/>
                  <a:t>Can efficiently reconstruct the sensitive column </a:t>
                </a:r>
                <a:r>
                  <a:rPr lang="en-US" b="1" i="1" dirty="0"/>
                  <a:t>almost exactly!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C3D83B-C7E8-3549-818E-266F1D3135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90"/>
                <a:ext cx="8596668" cy="3303776"/>
              </a:xfrm>
              <a:blipFill>
                <a:blip r:embed="rId2"/>
                <a:stretch>
                  <a:fillRect l="-295" t="-383" b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6DCF1C-1E61-7E4F-B5B3-3C640E9BB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896744"/>
              </p:ext>
            </p:extLst>
          </p:nvPr>
        </p:nvGraphicFramePr>
        <p:xfrm>
          <a:off x="8006639" y="2572696"/>
          <a:ext cx="3744685" cy="2501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860">
                  <a:extLst>
                    <a:ext uri="{9D8B030D-6E8A-4147-A177-3AD203B41FA5}">
                      <a16:colId xmlns:a16="http://schemas.microsoft.com/office/drawing/2014/main" val="1695290957"/>
                    </a:ext>
                  </a:extLst>
                </a:gridCol>
                <a:gridCol w="951096">
                  <a:extLst>
                    <a:ext uri="{9D8B030D-6E8A-4147-A177-3AD203B41FA5}">
                      <a16:colId xmlns:a16="http://schemas.microsoft.com/office/drawing/2014/main" val="1408102075"/>
                    </a:ext>
                  </a:extLst>
                </a:gridCol>
                <a:gridCol w="400600">
                  <a:extLst>
                    <a:ext uri="{9D8B030D-6E8A-4147-A177-3AD203B41FA5}">
                      <a16:colId xmlns:a16="http://schemas.microsoft.com/office/drawing/2014/main" val="187435725"/>
                    </a:ext>
                  </a:extLst>
                </a:gridCol>
                <a:gridCol w="1612129">
                  <a:extLst>
                    <a:ext uri="{9D8B030D-6E8A-4147-A177-3AD203B41FA5}">
                      <a16:colId xmlns:a16="http://schemas.microsoft.com/office/drawing/2014/main" val="2506580826"/>
                    </a:ext>
                  </a:extLst>
                </a:gridCol>
              </a:tblGrid>
              <a:tr h="260750">
                <a:tc>
                  <a:txBody>
                    <a:bodyPr/>
                    <a:lstStyle/>
                    <a:p>
                      <a:r>
                        <a:rPr lang="en-US" sz="1200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Clinical Depression?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300985"/>
                  </a:ext>
                </a:extLst>
              </a:tr>
              <a:tr h="340733">
                <a:tc>
                  <a:txBody>
                    <a:bodyPr/>
                    <a:lstStyle/>
                    <a:p>
                      <a:r>
                        <a:rPr lang="en-US" sz="1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4458"/>
                  </a:ext>
                </a:extLst>
              </a:tr>
              <a:tr h="340733"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758013"/>
                  </a:ext>
                </a:extLst>
              </a:tr>
              <a:tr h="340733"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668974"/>
                  </a:ext>
                </a:extLst>
              </a:tr>
              <a:tr h="340733">
                <a:tc>
                  <a:txBody>
                    <a:bodyPr/>
                    <a:lstStyle/>
                    <a:p>
                      <a:r>
                        <a:rPr lang="en-US" sz="1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464992"/>
                  </a:ext>
                </a:extLst>
              </a:tr>
              <a:tr h="340733">
                <a:tc>
                  <a:txBody>
                    <a:bodyPr/>
                    <a:lstStyle/>
                    <a:p>
                      <a:r>
                        <a:rPr lang="en-US" sz="1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571469"/>
                  </a:ext>
                </a:extLst>
              </a:tr>
              <a:tr h="340733">
                <a:tc>
                  <a:txBody>
                    <a:bodyPr/>
                    <a:lstStyle/>
                    <a:p>
                      <a:r>
                        <a:rPr lang="en-US" sz="1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566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89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B9D4B8DD-D51F-FC49-BCDE-C97B6EE5C932}"/>
              </a:ext>
            </a:extLst>
          </p:cNvPr>
          <p:cNvSpPr/>
          <p:nvPr/>
        </p:nvSpPr>
        <p:spPr>
          <a:xfrm>
            <a:off x="5247355" y="3765790"/>
            <a:ext cx="1660357" cy="556736"/>
          </a:xfrm>
          <a:prstGeom prst="wedgeRoundRectCallout">
            <a:avLst>
              <a:gd name="adj1" fmla="val 58153"/>
              <a:gd name="adj2" fmla="val 380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Public</a:t>
            </a: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4BE0FBFE-D3AE-4C45-BDE1-F2839BED1CCB}"/>
              </a:ext>
            </a:extLst>
          </p:cNvPr>
          <p:cNvSpPr/>
          <p:nvPr/>
        </p:nvSpPr>
        <p:spPr>
          <a:xfrm>
            <a:off x="5247355" y="2930763"/>
            <a:ext cx="1660357" cy="556736"/>
          </a:xfrm>
          <a:prstGeom prst="wedgeRoundRectCallout">
            <a:avLst>
              <a:gd name="adj1" fmla="val 56163"/>
              <a:gd name="adj2" fmla="val 6575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Published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0542B-4CB7-804D-96AB-1848E2350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≠ Private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2C932-C429-5B47-8F16-4A1E01E78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30" y="1477941"/>
            <a:ext cx="8596668" cy="4372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Tracing attacks</a:t>
            </a:r>
            <a:r>
              <a:rPr lang="en-US" dirty="0"/>
              <a:t> [Homer et al. 08]</a:t>
            </a:r>
            <a:endParaRPr lang="en-US" u="sng" dirty="0"/>
          </a:p>
          <a:p>
            <a:r>
              <a:rPr lang="en-US" dirty="0"/>
              <a:t>DNA data from a medical study (genetic factors for depression)</a:t>
            </a:r>
          </a:p>
          <a:p>
            <a:pPr lvl="1"/>
            <a:r>
              <a:rPr lang="en-US" dirty="0"/>
              <a:t>Frequencies of alleles for individuals in the study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Data of one individual</a:t>
            </a:r>
          </a:p>
          <a:p>
            <a:pPr>
              <a:lnSpc>
                <a:spcPct val="200000"/>
              </a:lnSpc>
            </a:pPr>
            <a:r>
              <a:rPr lang="en-US" dirty="0"/>
              <a:t>Frequencies of alleles in the population at large</a:t>
            </a:r>
          </a:p>
          <a:p>
            <a:r>
              <a:rPr lang="en-US" dirty="0"/>
              <a:t>Can determine if the individual was in the study or not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EDB76C-3050-B54F-AA4A-7D7C93CE4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705641"/>
              </p:ext>
            </p:extLst>
          </p:nvPr>
        </p:nvGraphicFramePr>
        <p:xfrm>
          <a:off x="7053341" y="2481515"/>
          <a:ext cx="4693440" cy="120231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445142">
                  <a:extLst>
                    <a:ext uri="{9D8B030D-6E8A-4147-A177-3AD203B41FA5}">
                      <a16:colId xmlns:a16="http://schemas.microsoft.com/office/drawing/2014/main" val="3490920892"/>
                    </a:ext>
                  </a:extLst>
                </a:gridCol>
                <a:gridCol w="508467">
                  <a:extLst>
                    <a:ext uri="{9D8B030D-6E8A-4147-A177-3AD203B41FA5}">
                      <a16:colId xmlns:a16="http://schemas.microsoft.com/office/drawing/2014/main" val="656609841"/>
                    </a:ext>
                  </a:extLst>
                </a:gridCol>
                <a:gridCol w="440985">
                  <a:extLst>
                    <a:ext uri="{9D8B030D-6E8A-4147-A177-3AD203B41FA5}">
                      <a16:colId xmlns:a16="http://schemas.microsoft.com/office/drawing/2014/main" val="3115531597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125924834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3463594731"/>
                    </a:ext>
                  </a:extLst>
                </a:gridCol>
                <a:gridCol w="445142">
                  <a:extLst>
                    <a:ext uri="{9D8B030D-6E8A-4147-A177-3AD203B41FA5}">
                      <a16:colId xmlns:a16="http://schemas.microsoft.com/office/drawing/2014/main" val="1895984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3740028324"/>
                    </a:ext>
                  </a:extLst>
                </a:gridCol>
                <a:gridCol w="445142">
                  <a:extLst>
                    <a:ext uri="{9D8B030D-6E8A-4147-A177-3AD203B41FA5}">
                      <a16:colId xmlns:a16="http://schemas.microsoft.com/office/drawing/2014/main" val="4151925805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3239491015"/>
                    </a:ext>
                  </a:extLst>
                </a:gridCol>
                <a:gridCol w="445142">
                  <a:extLst>
                    <a:ext uri="{9D8B030D-6E8A-4147-A177-3AD203B41FA5}">
                      <a16:colId xmlns:a16="http://schemas.microsoft.com/office/drawing/2014/main" val="638258065"/>
                    </a:ext>
                  </a:extLst>
                </a:gridCol>
              </a:tblGrid>
              <a:tr h="319490"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063320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319961"/>
                  </a:ext>
                </a:extLst>
              </a:tr>
              <a:tr h="319490"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967537"/>
                  </a:ext>
                </a:extLst>
              </a:tr>
              <a:tr h="187514">
                <a:tc>
                  <a:txBody>
                    <a:bodyPr/>
                    <a:lstStyle/>
                    <a:p>
                      <a:r>
                        <a:rPr lang="en-US" sz="1000" dirty="0"/>
                        <a:t>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23568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1A9EF28-5AD5-4E4A-9366-2B2C93746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819112"/>
              </p:ext>
            </p:extLst>
          </p:nvPr>
        </p:nvGraphicFramePr>
        <p:xfrm>
          <a:off x="7053341" y="4003036"/>
          <a:ext cx="4693440" cy="3194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45142">
                  <a:extLst>
                    <a:ext uri="{9D8B030D-6E8A-4147-A177-3AD203B41FA5}">
                      <a16:colId xmlns:a16="http://schemas.microsoft.com/office/drawing/2014/main" val="3490920892"/>
                    </a:ext>
                  </a:extLst>
                </a:gridCol>
                <a:gridCol w="508467">
                  <a:extLst>
                    <a:ext uri="{9D8B030D-6E8A-4147-A177-3AD203B41FA5}">
                      <a16:colId xmlns:a16="http://schemas.microsoft.com/office/drawing/2014/main" val="656609841"/>
                    </a:ext>
                  </a:extLst>
                </a:gridCol>
                <a:gridCol w="440985">
                  <a:extLst>
                    <a:ext uri="{9D8B030D-6E8A-4147-A177-3AD203B41FA5}">
                      <a16:colId xmlns:a16="http://schemas.microsoft.com/office/drawing/2014/main" val="3115531597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125924834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3463594731"/>
                    </a:ext>
                  </a:extLst>
                </a:gridCol>
                <a:gridCol w="445142">
                  <a:extLst>
                    <a:ext uri="{9D8B030D-6E8A-4147-A177-3AD203B41FA5}">
                      <a16:colId xmlns:a16="http://schemas.microsoft.com/office/drawing/2014/main" val="1895984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3740028324"/>
                    </a:ext>
                  </a:extLst>
                </a:gridCol>
                <a:gridCol w="445142">
                  <a:extLst>
                    <a:ext uri="{9D8B030D-6E8A-4147-A177-3AD203B41FA5}">
                      <a16:colId xmlns:a16="http://schemas.microsoft.com/office/drawing/2014/main" val="4151925805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3239491015"/>
                    </a:ext>
                  </a:extLst>
                </a:gridCol>
                <a:gridCol w="445142">
                  <a:extLst>
                    <a:ext uri="{9D8B030D-6E8A-4147-A177-3AD203B41FA5}">
                      <a16:colId xmlns:a16="http://schemas.microsoft.com/office/drawing/2014/main" val="638258065"/>
                    </a:ext>
                  </a:extLst>
                </a:gridCol>
              </a:tblGrid>
              <a:tr h="319490"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06332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2B061E-2724-3144-9D83-4E70D34FA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557785"/>
              </p:ext>
            </p:extLst>
          </p:nvPr>
        </p:nvGraphicFramePr>
        <p:xfrm>
          <a:off x="7053341" y="4633267"/>
          <a:ext cx="4693440" cy="24384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445142">
                  <a:extLst>
                    <a:ext uri="{9D8B030D-6E8A-4147-A177-3AD203B41FA5}">
                      <a16:colId xmlns:a16="http://schemas.microsoft.com/office/drawing/2014/main" val="3490920892"/>
                    </a:ext>
                  </a:extLst>
                </a:gridCol>
                <a:gridCol w="508467">
                  <a:extLst>
                    <a:ext uri="{9D8B030D-6E8A-4147-A177-3AD203B41FA5}">
                      <a16:colId xmlns:a16="http://schemas.microsoft.com/office/drawing/2014/main" val="656609841"/>
                    </a:ext>
                  </a:extLst>
                </a:gridCol>
                <a:gridCol w="440985">
                  <a:extLst>
                    <a:ext uri="{9D8B030D-6E8A-4147-A177-3AD203B41FA5}">
                      <a16:colId xmlns:a16="http://schemas.microsoft.com/office/drawing/2014/main" val="3115531597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125924834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3463594731"/>
                    </a:ext>
                  </a:extLst>
                </a:gridCol>
                <a:gridCol w="445142">
                  <a:extLst>
                    <a:ext uri="{9D8B030D-6E8A-4147-A177-3AD203B41FA5}">
                      <a16:colId xmlns:a16="http://schemas.microsoft.com/office/drawing/2014/main" val="1895984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3740028324"/>
                    </a:ext>
                  </a:extLst>
                </a:gridCol>
                <a:gridCol w="445142">
                  <a:extLst>
                    <a:ext uri="{9D8B030D-6E8A-4147-A177-3AD203B41FA5}">
                      <a16:colId xmlns:a16="http://schemas.microsoft.com/office/drawing/2014/main" val="4151925805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3239491015"/>
                    </a:ext>
                  </a:extLst>
                </a:gridCol>
                <a:gridCol w="445142">
                  <a:extLst>
                    <a:ext uri="{9D8B030D-6E8A-4147-A177-3AD203B41FA5}">
                      <a16:colId xmlns:a16="http://schemas.microsoft.com/office/drawing/2014/main" val="638258065"/>
                    </a:ext>
                  </a:extLst>
                </a:gridCol>
              </a:tblGrid>
              <a:tr h="187514">
                <a:tc>
                  <a:txBody>
                    <a:bodyPr/>
                    <a:lstStyle/>
                    <a:p>
                      <a:r>
                        <a:rPr lang="en-US" sz="1000" dirty="0"/>
                        <a:t>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235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0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F26128B-36BC-B148-B10B-EB2AF03D650F}"/>
              </a:ext>
            </a:extLst>
          </p:cNvPr>
          <p:cNvSpPr/>
          <p:nvPr/>
        </p:nvSpPr>
        <p:spPr>
          <a:xfrm>
            <a:off x="2336735" y="2009529"/>
            <a:ext cx="6664751" cy="2856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Fundamental Law of </a:t>
            </a:r>
            <a:r>
              <a:rPr lang="en-US" u="sng"/>
              <a:t>Information Recovery:</a:t>
            </a:r>
            <a:endParaRPr lang="en-US" u="sng" dirty="0"/>
          </a:p>
          <a:p>
            <a:pPr algn="ctr"/>
            <a:endParaRPr lang="en-US" u="sng" dirty="0"/>
          </a:p>
          <a:p>
            <a:pPr algn="ctr"/>
            <a:r>
              <a:rPr lang="en-US" dirty="0"/>
              <a:t>Too accurate answers to too many aggregate questions destroy privacy.</a:t>
            </a:r>
          </a:p>
        </p:txBody>
      </p:sp>
    </p:spTree>
    <p:extLst>
      <p:ext uri="{BB962C8B-B14F-4D97-AF65-F5344CB8AC3E}">
        <p14:creationId xmlns:p14="http://schemas.microsoft.com/office/powerpoint/2010/main" val="924632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BF5E5-4BAF-A545-8080-6B9237EA6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of the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6A5E8-CBE6-EE46-971D-9DA0A1318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move to the “board”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CA442F-A98E-6D40-978A-79C1ACEF8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571" y="953324"/>
            <a:ext cx="4847422" cy="484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97247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{394414CB-3B73-2644-9F45-400343A4383B}tf10001119</Template>
  <TotalTime>1747</TotalTime>
  <Words>471</Words>
  <Application>Microsoft Macintosh PowerPoint</Application>
  <PresentationFormat>Widescreen</PresentationFormat>
  <Paragraphs>146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Century Gothic</vt:lpstr>
      <vt:lpstr>Gallery</vt:lpstr>
      <vt:lpstr>Lecture 1: Attacks CSC2412 Algorithms for Private Data Analysis</vt:lpstr>
      <vt:lpstr>The Problem</vt:lpstr>
      <vt:lpstr>Remove PII?</vt:lpstr>
      <vt:lpstr>Lessons</vt:lpstr>
      <vt:lpstr>Aggregate ≠ Private</vt:lpstr>
      <vt:lpstr>Aggregate ≠ Private</vt:lpstr>
      <vt:lpstr>PowerPoint Presentation</vt:lpstr>
      <vt:lpstr>Details of the Attacks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 Privacy: Rigorously Private Data Analysis</dc:title>
  <dc:creator>Sasho Nikolov</dc:creator>
  <cp:lastModifiedBy>Sasho Nikolov</cp:lastModifiedBy>
  <cp:revision>38</cp:revision>
  <cp:lastPrinted>2020-09-08T21:48:18Z</cp:lastPrinted>
  <dcterms:created xsi:type="dcterms:W3CDTF">2019-08-25T22:18:39Z</dcterms:created>
  <dcterms:modified xsi:type="dcterms:W3CDTF">2020-09-10T23:02:06Z</dcterms:modified>
</cp:coreProperties>
</file>