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91"/>
  </p:notesMasterIdLst>
  <p:handoutMasterIdLst>
    <p:handoutMasterId r:id="rId92"/>
  </p:handoutMasterIdLst>
  <p:sldIdLst>
    <p:sldId id="450" r:id="rId2"/>
    <p:sldId id="367" r:id="rId3"/>
    <p:sldId id="473" r:id="rId4"/>
    <p:sldId id="474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560" r:id="rId14"/>
    <p:sldId id="561" r:id="rId15"/>
    <p:sldId id="522" r:id="rId16"/>
    <p:sldId id="485" r:id="rId17"/>
    <p:sldId id="486" r:id="rId18"/>
    <p:sldId id="487" r:id="rId19"/>
    <p:sldId id="488" r:id="rId20"/>
    <p:sldId id="489" r:id="rId21"/>
    <p:sldId id="490" r:id="rId22"/>
    <p:sldId id="491" r:id="rId23"/>
    <p:sldId id="492" r:id="rId24"/>
    <p:sldId id="493" r:id="rId25"/>
    <p:sldId id="565" r:id="rId26"/>
    <p:sldId id="569" r:id="rId27"/>
    <p:sldId id="568" r:id="rId28"/>
    <p:sldId id="566" r:id="rId29"/>
    <p:sldId id="567" r:id="rId30"/>
    <p:sldId id="571" r:id="rId31"/>
    <p:sldId id="572" r:id="rId32"/>
    <p:sldId id="570" r:id="rId33"/>
    <p:sldId id="531" r:id="rId34"/>
    <p:sldId id="556" r:id="rId35"/>
    <p:sldId id="761" r:id="rId36"/>
    <p:sldId id="573" r:id="rId37"/>
    <p:sldId id="574" r:id="rId38"/>
    <p:sldId id="575" r:id="rId39"/>
    <p:sldId id="576" r:id="rId40"/>
    <p:sldId id="577" r:id="rId41"/>
    <p:sldId id="578" r:id="rId42"/>
    <p:sldId id="580" r:id="rId43"/>
    <p:sldId id="581" r:id="rId44"/>
    <p:sldId id="582" r:id="rId45"/>
    <p:sldId id="579" r:id="rId46"/>
    <p:sldId id="593" r:id="rId47"/>
    <p:sldId id="546" r:id="rId48"/>
    <p:sldId id="583" r:id="rId49"/>
    <p:sldId id="584" r:id="rId50"/>
    <p:sldId id="585" r:id="rId51"/>
    <p:sldId id="586" r:id="rId52"/>
    <p:sldId id="588" r:id="rId53"/>
    <p:sldId id="589" r:id="rId54"/>
    <p:sldId id="591" r:id="rId55"/>
    <p:sldId id="592" r:id="rId56"/>
    <p:sldId id="590" r:id="rId57"/>
    <p:sldId id="594" r:id="rId58"/>
    <p:sldId id="538" r:id="rId59"/>
    <p:sldId id="596" r:id="rId60"/>
    <p:sldId id="321" r:id="rId61"/>
    <p:sldId id="615" r:id="rId62"/>
    <p:sldId id="597" r:id="rId63"/>
    <p:sldId id="616" r:id="rId64"/>
    <p:sldId id="614" r:id="rId65"/>
    <p:sldId id="621" r:id="rId66"/>
    <p:sldId id="622" r:id="rId67"/>
    <p:sldId id="623" r:id="rId68"/>
    <p:sldId id="625" r:id="rId69"/>
    <p:sldId id="626" r:id="rId70"/>
    <p:sldId id="627" r:id="rId71"/>
    <p:sldId id="624" r:id="rId72"/>
    <p:sldId id="628" r:id="rId73"/>
    <p:sldId id="630" r:id="rId74"/>
    <p:sldId id="631" r:id="rId75"/>
    <p:sldId id="632" r:id="rId76"/>
    <p:sldId id="633" r:id="rId77"/>
    <p:sldId id="634" r:id="rId78"/>
    <p:sldId id="464" r:id="rId79"/>
    <p:sldId id="465" r:id="rId80"/>
    <p:sldId id="453" r:id="rId81"/>
    <p:sldId id="637" r:id="rId82"/>
    <p:sldId id="629" r:id="rId83"/>
    <p:sldId id="757" r:id="rId84"/>
    <p:sldId id="759" r:id="rId85"/>
    <p:sldId id="758" r:id="rId86"/>
    <p:sldId id="635" r:id="rId87"/>
    <p:sldId id="636" r:id="rId88"/>
    <p:sldId id="760" r:id="rId89"/>
    <p:sldId id="619" r:id="rId90"/>
  </p:sldIdLst>
  <p:sldSz cx="16256000" cy="9144000"/>
  <p:notesSz cx="6858000" cy="9144000"/>
  <p:defaultTextStyle>
    <a:lvl1pPr algn="ctr" defTabSz="546100">
      <a:defRPr sz="3800">
        <a:latin typeface="+mn-lt"/>
        <a:ea typeface="+mn-ea"/>
        <a:cs typeface="+mn-cs"/>
        <a:sym typeface="Gill Sans"/>
      </a:defRPr>
    </a:lvl1pPr>
    <a:lvl2pPr indent="342900" algn="ctr" defTabSz="546100">
      <a:defRPr sz="3800">
        <a:latin typeface="+mn-lt"/>
        <a:ea typeface="+mn-ea"/>
        <a:cs typeface="+mn-cs"/>
        <a:sym typeface="Gill Sans"/>
      </a:defRPr>
    </a:lvl2pPr>
    <a:lvl3pPr indent="685800" algn="ctr" defTabSz="546100">
      <a:defRPr sz="3800">
        <a:latin typeface="+mn-lt"/>
        <a:ea typeface="+mn-ea"/>
        <a:cs typeface="+mn-cs"/>
        <a:sym typeface="Gill Sans"/>
      </a:defRPr>
    </a:lvl3pPr>
    <a:lvl4pPr indent="1028700" algn="ctr" defTabSz="546100">
      <a:defRPr sz="3800">
        <a:latin typeface="+mn-lt"/>
        <a:ea typeface="+mn-ea"/>
        <a:cs typeface="+mn-cs"/>
        <a:sym typeface="Gill Sans"/>
      </a:defRPr>
    </a:lvl4pPr>
    <a:lvl5pPr indent="1371600" algn="ctr" defTabSz="546100">
      <a:defRPr sz="3800">
        <a:latin typeface="+mn-lt"/>
        <a:ea typeface="+mn-ea"/>
        <a:cs typeface="+mn-cs"/>
        <a:sym typeface="Gill Sans"/>
      </a:defRPr>
    </a:lvl5pPr>
    <a:lvl6pPr indent="1714500" algn="ctr" defTabSz="546100">
      <a:defRPr sz="3800">
        <a:latin typeface="+mn-lt"/>
        <a:ea typeface="+mn-ea"/>
        <a:cs typeface="+mn-cs"/>
        <a:sym typeface="Gill Sans"/>
      </a:defRPr>
    </a:lvl6pPr>
    <a:lvl7pPr indent="2057400" algn="ctr" defTabSz="546100">
      <a:defRPr sz="3800">
        <a:latin typeface="+mn-lt"/>
        <a:ea typeface="+mn-ea"/>
        <a:cs typeface="+mn-cs"/>
        <a:sym typeface="Gill Sans"/>
      </a:defRPr>
    </a:lvl7pPr>
    <a:lvl8pPr indent="2400300" algn="ctr" defTabSz="546100">
      <a:defRPr sz="3800">
        <a:latin typeface="+mn-lt"/>
        <a:ea typeface="+mn-ea"/>
        <a:cs typeface="+mn-cs"/>
        <a:sym typeface="Gill Sans"/>
      </a:defRPr>
    </a:lvl8pPr>
    <a:lvl9pPr indent="2743200" algn="ctr" defTabSz="546100">
      <a:defRPr sz="3800"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CC1"/>
    <a:srgbClr val="F2F2F2"/>
    <a:srgbClr val="000082"/>
    <a:srgbClr val="D6D6D6"/>
    <a:srgbClr val="797979"/>
    <a:srgbClr val="0096FF"/>
    <a:srgbClr val="D4FB79"/>
    <a:srgbClr val="5B5B5B"/>
    <a:srgbClr val="FF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A97080-7B52-401A-A661-6520F010E64D}" v="128" dt="2022-09-19T19:08:21.761"/>
  </p1510:revLst>
</p1510:revInfo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2" autoAdjust="0"/>
    <p:restoredTop sz="89333" autoAdjust="0"/>
  </p:normalViewPr>
  <p:slideViewPr>
    <p:cSldViewPr snapToGrid="0" snapToObjects="1">
      <p:cViewPr varScale="1">
        <p:scale>
          <a:sx n="91" d="100"/>
          <a:sy n="91" d="100"/>
        </p:scale>
        <p:origin x="355" y="86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1512"/>
    </p:cViewPr>
  </p:sorterViewPr>
  <p:notesViewPr>
    <p:cSldViewPr snapToGrid="0" snapToObjects="1">
      <p:cViewPr varScale="1">
        <p:scale>
          <a:sx n="92" d="100"/>
          <a:sy n="92" d="100"/>
        </p:scale>
        <p:origin x="3259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presProps" Target="presProps.xml"/><Relationship Id="rId9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heil Abbasloo" userId="d71572ce-aea6-4a3a-9d7a-c1bc96c12f67" providerId="ADAL" clId="{ACA97080-7B52-401A-A661-6520F010E64D}"/>
    <pc:docChg chg="undo redo custSel addSld delSld modSld sldOrd modShowInfo">
      <pc:chgData name="Soheil Abbasloo" userId="d71572ce-aea6-4a3a-9d7a-c1bc96c12f67" providerId="ADAL" clId="{ACA97080-7B52-401A-A661-6520F010E64D}" dt="2022-09-20T13:17:07.741" v="876" actId="20577"/>
      <pc:docMkLst>
        <pc:docMk/>
      </pc:docMkLst>
      <pc:sldChg chg="modSp mod">
        <pc:chgData name="Soheil Abbasloo" userId="d71572ce-aea6-4a3a-9d7a-c1bc96c12f67" providerId="ADAL" clId="{ACA97080-7B52-401A-A661-6520F010E64D}" dt="2022-09-19T19:23:57.127" v="859" actId="20577"/>
        <pc:sldMkLst>
          <pc:docMk/>
          <pc:sldMk cId="3944835944" sldId="367"/>
        </pc:sldMkLst>
        <pc:spChg chg="mod">
          <ac:chgData name="Soheil Abbasloo" userId="d71572ce-aea6-4a3a-9d7a-c1bc96c12f67" providerId="ADAL" clId="{ACA97080-7B52-401A-A661-6520F010E64D}" dt="2022-09-19T19:23:57.127" v="859" actId="20577"/>
          <ac:spMkLst>
            <pc:docMk/>
            <pc:sldMk cId="3944835944" sldId="367"/>
            <ac:spMk id="259" creationId="{00000000-0000-0000-0000-000000000000}"/>
          </ac:spMkLst>
        </pc:spChg>
      </pc:sldChg>
      <pc:sldChg chg="del">
        <pc:chgData name="Soheil Abbasloo" userId="d71572ce-aea6-4a3a-9d7a-c1bc96c12f67" providerId="ADAL" clId="{ACA97080-7B52-401A-A661-6520F010E64D}" dt="2022-08-10T21:07:56.805" v="1" actId="2696"/>
        <pc:sldMkLst>
          <pc:docMk/>
          <pc:sldMk cId="0" sldId="428"/>
        </pc:sldMkLst>
      </pc:sldChg>
      <pc:sldChg chg="modSp mod">
        <pc:chgData name="Soheil Abbasloo" userId="d71572ce-aea6-4a3a-9d7a-c1bc96c12f67" providerId="ADAL" clId="{ACA97080-7B52-401A-A661-6520F010E64D}" dt="2022-09-19T14:41:56.424" v="263" actId="403"/>
        <pc:sldMkLst>
          <pc:docMk/>
          <pc:sldMk cId="2981713112" sldId="473"/>
        </pc:sldMkLst>
        <pc:spChg chg="mod">
          <ac:chgData name="Soheil Abbasloo" userId="d71572ce-aea6-4a3a-9d7a-c1bc96c12f67" providerId="ADAL" clId="{ACA97080-7B52-401A-A661-6520F010E64D}" dt="2022-09-19T14:41:56.424" v="263" actId="403"/>
          <ac:spMkLst>
            <pc:docMk/>
            <pc:sldMk cId="2981713112" sldId="473"/>
            <ac:spMk id="3" creationId="{00000000-0000-0000-0000-000000000000}"/>
          </ac:spMkLst>
        </pc:spChg>
      </pc:sldChg>
      <pc:sldChg chg="addSp delSp modSp mod">
        <pc:chgData name="Soheil Abbasloo" userId="d71572ce-aea6-4a3a-9d7a-c1bc96c12f67" providerId="ADAL" clId="{ACA97080-7B52-401A-A661-6520F010E64D}" dt="2022-09-19T14:42:34.829" v="271" actId="20577"/>
        <pc:sldMkLst>
          <pc:docMk/>
          <pc:sldMk cId="2661615756" sldId="474"/>
        </pc:sldMkLst>
        <pc:spChg chg="del mod">
          <ac:chgData name="Soheil Abbasloo" userId="d71572ce-aea6-4a3a-9d7a-c1bc96c12f67" providerId="ADAL" clId="{ACA97080-7B52-401A-A661-6520F010E64D}" dt="2022-09-19T14:42:16.529" v="265" actId="478"/>
          <ac:spMkLst>
            <pc:docMk/>
            <pc:sldMk cId="2661615756" sldId="474"/>
            <ac:spMk id="2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4:42:34.829" v="271" actId="20577"/>
          <ac:spMkLst>
            <pc:docMk/>
            <pc:sldMk cId="2661615756" sldId="474"/>
            <ac:spMk id="3" creationId="{00000000-0000-0000-0000-000000000000}"/>
          </ac:spMkLst>
        </pc:spChg>
        <pc:spChg chg="add del mod">
          <ac:chgData name="Soheil Abbasloo" userId="d71572ce-aea6-4a3a-9d7a-c1bc96c12f67" providerId="ADAL" clId="{ACA97080-7B52-401A-A661-6520F010E64D}" dt="2022-09-19T14:42:19.306" v="267" actId="478"/>
          <ac:spMkLst>
            <pc:docMk/>
            <pc:sldMk cId="2661615756" sldId="474"/>
            <ac:spMk id="5" creationId="{7BDE071A-17A4-AB86-A0E5-8814D6AF2342}"/>
          </ac:spMkLst>
        </pc:spChg>
        <pc:spChg chg="add mod">
          <ac:chgData name="Soheil Abbasloo" userId="d71572ce-aea6-4a3a-9d7a-c1bc96c12f67" providerId="ADAL" clId="{ACA97080-7B52-401A-A661-6520F010E64D}" dt="2022-09-19T14:42:16.915" v="266"/>
          <ac:spMkLst>
            <pc:docMk/>
            <pc:sldMk cId="2661615756" sldId="474"/>
            <ac:spMk id="6" creationId="{E208EA2F-74EB-38D2-01E3-697C26DD1A09}"/>
          </ac:spMkLst>
        </pc:spChg>
      </pc:sldChg>
      <pc:sldChg chg="modSp mod">
        <pc:chgData name="Soheil Abbasloo" userId="d71572ce-aea6-4a3a-9d7a-c1bc96c12f67" providerId="ADAL" clId="{ACA97080-7B52-401A-A661-6520F010E64D}" dt="2022-09-19T12:37:29.834" v="260" actId="207"/>
        <pc:sldMkLst>
          <pc:docMk/>
          <pc:sldMk cId="3125919336" sldId="476"/>
        </pc:sldMkLst>
        <pc:spChg chg="mod">
          <ac:chgData name="Soheil Abbasloo" userId="d71572ce-aea6-4a3a-9d7a-c1bc96c12f67" providerId="ADAL" clId="{ACA97080-7B52-401A-A661-6520F010E64D}" dt="2022-09-19T12:35:44.701" v="166" actId="1035"/>
          <ac:spMkLst>
            <pc:docMk/>
            <pc:sldMk cId="3125919336" sldId="476"/>
            <ac:spMk id="2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2:36:53.827" v="258" actId="15"/>
          <ac:spMkLst>
            <pc:docMk/>
            <pc:sldMk cId="3125919336" sldId="476"/>
            <ac:spMk id="3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2:36:34.833" v="256" actId="1035"/>
          <ac:spMkLst>
            <pc:docMk/>
            <pc:sldMk cId="3125919336" sldId="476"/>
            <ac:spMk id="5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2:37:24.817" v="259" actId="207"/>
          <ac:spMkLst>
            <pc:docMk/>
            <pc:sldMk cId="3125919336" sldId="476"/>
            <ac:spMk id="6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2:37:29.834" v="260" actId="207"/>
          <ac:spMkLst>
            <pc:docMk/>
            <pc:sldMk cId="3125919336" sldId="476"/>
            <ac:spMk id="7" creationId="{00000000-0000-0000-0000-000000000000}"/>
          </ac:spMkLst>
        </pc:spChg>
      </pc:sldChg>
      <pc:sldChg chg="modSp">
        <pc:chgData name="Soheil Abbasloo" userId="d71572ce-aea6-4a3a-9d7a-c1bc96c12f67" providerId="ADAL" clId="{ACA97080-7B52-401A-A661-6520F010E64D}" dt="2022-09-19T15:00:37.287" v="303" actId="404"/>
        <pc:sldMkLst>
          <pc:docMk/>
          <pc:sldMk cId="1420940811" sldId="477"/>
        </pc:sldMkLst>
        <pc:spChg chg="mod">
          <ac:chgData name="Soheil Abbasloo" userId="d71572ce-aea6-4a3a-9d7a-c1bc96c12f67" providerId="ADAL" clId="{ACA97080-7B52-401A-A661-6520F010E64D}" dt="2022-09-19T15:00:37.287" v="303" actId="404"/>
          <ac:spMkLst>
            <pc:docMk/>
            <pc:sldMk cId="1420940811" sldId="477"/>
            <ac:spMk id="3" creationId="{00000000-0000-0000-0000-000000000000}"/>
          </ac:spMkLst>
        </pc:spChg>
      </pc:sldChg>
      <pc:sldChg chg="modSp modAnim">
        <pc:chgData name="Soheil Abbasloo" userId="d71572ce-aea6-4a3a-9d7a-c1bc96c12f67" providerId="ADAL" clId="{ACA97080-7B52-401A-A661-6520F010E64D}" dt="2022-09-19T16:26:47.869" v="563" actId="207"/>
        <pc:sldMkLst>
          <pc:docMk/>
          <pc:sldMk cId="3510694608" sldId="478"/>
        </pc:sldMkLst>
        <pc:spChg chg="mod">
          <ac:chgData name="Soheil Abbasloo" userId="d71572ce-aea6-4a3a-9d7a-c1bc96c12f67" providerId="ADAL" clId="{ACA97080-7B52-401A-A661-6520F010E64D}" dt="2022-09-19T16:26:47.869" v="563" actId="207"/>
          <ac:spMkLst>
            <pc:docMk/>
            <pc:sldMk cId="3510694608" sldId="478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ACA97080-7B52-401A-A661-6520F010E64D}" dt="2022-09-19T15:39:54.021" v="362" actId="207"/>
        <pc:sldMkLst>
          <pc:docMk/>
          <pc:sldMk cId="591309156" sldId="491"/>
        </pc:sldMkLst>
        <pc:spChg chg="mod">
          <ac:chgData name="Soheil Abbasloo" userId="d71572ce-aea6-4a3a-9d7a-c1bc96c12f67" providerId="ADAL" clId="{ACA97080-7B52-401A-A661-6520F010E64D}" dt="2022-09-19T15:39:28.610" v="338" actId="108"/>
          <ac:spMkLst>
            <pc:docMk/>
            <pc:sldMk cId="591309156" sldId="491"/>
            <ac:spMk id="36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39:46.269" v="361" actId="207"/>
          <ac:spMkLst>
            <pc:docMk/>
            <pc:sldMk cId="591309156" sldId="491"/>
            <ac:spMk id="100365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39:54.021" v="362" actId="207"/>
          <ac:spMkLst>
            <pc:docMk/>
            <pc:sldMk cId="591309156" sldId="491"/>
            <ac:spMk id="100367" creationId="{00000000-0000-0000-0000-000000000000}"/>
          </ac:spMkLst>
        </pc:spChg>
        <pc:cxnChg chg="mod">
          <ac:chgData name="Soheil Abbasloo" userId="d71572ce-aea6-4a3a-9d7a-c1bc96c12f67" providerId="ADAL" clId="{ACA97080-7B52-401A-A661-6520F010E64D}" dt="2022-09-19T15:39:28.610" v="338" actId="108"/>
          <ac:cxnSpMkLst>
            <pc:docMk/>
            <pc:sldMk cId="591309156" sldId="491"/>
            <ac:cxnSpMk id="33" creationId="{00000000-0000-0000-0000-000000000000}"/>
          </ac:cxnSpMkLst>
        </pc:cxnChg>
        <pc:cxnChg chg="mod">
          <ac:chgData name="Soheil Abbasloo" userId="d71572ce-aea6-4a3a-9d7a-c1bc96c12f67" providerId="ADAL" clId="{ACA97080-7B52-401A-A661-6520F010E64D}" dt="2022-09-19T15:39:28.610" v="338" actId="108"/>
          <ac:cxnSpMkLst>
            <pc:docMk/>
            <pc:sldMk cId="591309156" sldId="491"/>
            <ac:cxnSpMk id="34" creationId="{00000000-0000-0000-0000-000000000000}"/>
          </ac:cxnSpMkLst>
        </pc:cxnChg>
      </pc:sldChg>
      <pc:sldChg chg="modSp mod">
        <pc:chgData name="Soheil Abbasloo" userId="d71572ce-aea6-4a3a-9d7a-c1bc96c12f67" providerId="ADAL" clId="{ACA97080-7B52-401A-A661-6520F010E64D}" dt="2022-09-19T15:45:27.920" v="532" actId="1037"/>
        <pc:sldMkLst>
          <pc:docMk/>
          <pc:sldMk cId="1716905930" sldId="493"/>
        </pc:sldMkLst>
        <pc:spChg chg="mod">
          <ac:chgData name="Soheil Abbasloo" userId="d71572ce-aea6-4a3a-9d7a-c1bc96c12f67" providerId="ADAL" clId="{ACA97080-7B52-401A-A661-6520F010E64D}" dt="2022-09-19T15:44:09.251" v="372" actId="1037"/>
          <ac:spMkLst>
            <pc:docMk/>
            <pc:sldMk cId="1716905930" sldId="493"/>
            <ac:spMk id="29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44:37.311" v="434" actId="1037"/>
          <ac:spMkLst>
            <pc:docMk/>
            <pc:sldMk cId="1716905930" sldId="493"/>
            <ac:spMk id="32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44:21.102" v="398" actId="1038"/>
          <ac:spMkLst>
            <pc:docMk/>
            <pc:sldMk cId="1716905930" sldId="493"/>
            <ac:spMk id="35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45:13.586" v="500" actId="1036"/>
          <ac:spMkLst>
            <pc:docMk/>
            <pc:sldMk cId="1716905930" sldId="493"/>
            <ac:spMk id="42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45:27.920" v="532" actId="1037"/>
          <ac:spMkLst>
            <pc:docMk/>
            <pc:sldMk cId="1716905930" sldId="493"/>
            <ac:spMk id="44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45:19.770" v="511" actId="1037"/>
          <ac:spMkLst>
            <pc:docMk/>
            <pc:sldMk cId="1716905930" sldId="493"/>
            <ac:spMk id="45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44:16.652" v="384" actId="1038"/>
          <ac:spMkLst>
            <pc:docMk/>
            <pc:sldMk cId="1716905930" sldId="493"/>
            <ac:spMk id="46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45:22.469" v="519" actId="1037"/>
          <ac:spMkLst>
            <pc:docMk/>
            <pc:sldMk cId="1716905930" sldId="493"/>
            <ac:spMk id="51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44:51.804" v="456" actId="1038"/>
          <ac:spMkLst>
            <pc:docMk/>
            <pc:sldMk cId="1716905930" sldId="493"/>
            <ac:spMk id="58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44:56.002" v="466" actId="1037"/>
          <ac:spMkLst>
            <pc:docMk/>
            <pc:sldMk cId="1716905930" sldId="493"/>
            <ac:spMk id="59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45:00.402" v="479" actId="1036"/>
          <ac:spMkLst>
            <pc:docMk/>
            <pc:sldMk cId="1716905930" sldId="493"/>
            <ac:spMk id="60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45:04.548" v="487" actId="1037"/>
          <ac:spMkLst>
            <pc:docMk/>
            <pc:sldMk cId="1716905930" sldId="493"/>
            <ac:spMk id="64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44:58.369" v="474" actId="1035"/>
          <ac:spMkLst>
            <pc:docMk/>
            <pc:sldMk cId="1716905930" sldId="493"/>
            <ac:spMk id="66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44:39.039" v="435" actId="1035"/>
          <ac:spMkLst>
            <pc:docMk/>
            <pc:sldMk cId="1716905930" sldId="493"/>
            <ac:spMk id="69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45:27.131" v="531" actId="1037"/>
          <ac:spMkLst>
            <pc:docMk/>
            <pc:sldMk cId="1716905930" sldId="493"/>
            <ac:spMk id="73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45:24.044" v="524" actId="1037"/>
          <ac:spMkLst>
            <pc:docMk/>
            <pc:sldMk cId="1716905930" sldId="493"/>
            <ac:spMk id="74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45:07.901" v="497" actId="1038"/>
          <ac:spMkLst>
            <pc:docMk/>
            <pc:sldMk cId="1716905930" sldId="493"/>
            <ac:spMk id="93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44:42.666" v="438" actId="1038"/>
          <ac:spMkLst>
            <pc:docMk/>
            <pc:sldMk cId="1716905930" sldId="493"/>
            <ac:spMk id="94" creationId="{00000000-0000-0000-0000-000000000000}"/>
          </ac:spMkLst>
        </pc:spChg>
        <pc:grpChg chg="mod">
          <ac:chgData name="Soheil Abbasloo" userId="d71572ce-aea6-4a3a-9d7a-c1bc96c12f67" providerId="ADAL" clId="{ACA97080-7B52-401A-A661-6520F010E64D}" dt="2022-09-19T15:45:12.435" v="498" actId="1036"/>
          <ac:grpSpMkLst>
            <pc:docMk/>
            <pc:sldMk cId="1716905930" sldId="493"/>
            <ac:grpSpMk id="7" creationId="{00000000-0000-0000-0000-000000000000}"/>
          </ac:grpSpMkLst>
        </pc:grpChg>
        <pc:grpChg chg="mod">
          <ac:chgData name="Soheil Abbasloo" userId="d71572ce-aea6-4a3a-9d7a-c1bc96c12f67" providerId="ADAL" clId="{ACA97080-7B52-401A-A661-6520F010E64D}" dt="2022-09-19T15:44:34.488" v="431" actId="1037"/>
          <ac:grpSpMkLst>
            <pc:docMk/>
            <pc:sldMk cId="1716905930" sldId="493"/>
            <ac:grpSpMk id="102406" creationId="{00000000-0000-0000-0000-000000000000}"/>
          </ac:grpSpMkLst>
        </pc:grpChg>
      </pc:sldChg>
      <pc:sldChg chg="modSp mod">
        <pc:chgData name="Soheil Abbasloo" userId="d71572ce-aea6-4a3a-9d7a-c1bc96c12f67" providerId="ADAL" clId="{ACA97080-7B52-401A-A661-6520F010E64D}" dt="2022-09-19T15:33:40.517" v="336" actId="14100"/>
        <pc:sldMkLst>
          <pc:docMk/>
          <pc:sldMk cId="1291727927" sldId="522"/>
        </pc:sldMkLst>
        <pc:spChg chg="mod">
          <ac:chgData name="Soheil Abbasloo" userId="d71572ce-aea6-4a3a-9d7a-c1bc96c12f67" providerId="ADAL" clId="{ACA97080-7B52-401A-A661-6520F010E64D}" dt="2022-09-19T15:33:40.517" v="336" actId="14100"/>
          <ac:spMkLst>
            <pc:docMk/>
            <pc:sldMk cId="1291727927" sldId="522"/>
            <ac:spMk id="699" creationId="{00000000-0000-0000-0000-000000000000}"/>
          </ac:spMkLst>
        </pc:spChg>
      </pc:sldChg>
      <pc:sldChg chg="modSp mod modAnim">
        <pc:chgData name="Soheil Abbasloo" userId="d71572ce-aea6-4a3a-9d7a-c1bc96c12f67" providerId="ADAL" clId="{ACA97080-7B52-401A-A661-6520F010E64D}" dt="2022-09-19T16:22:02.712" v="550" actId="20577"/>
        <pc:sldMkLst>
          <pc:docMk/>
          <pc:sldMk cId="1884496259" sldId="531"/>
        </pc:sldMkLst>
        <pc:spChg chg="mod">
          <ac:chgData name="Soheil Abbasloo" userId="d71572ce-aea6-4a3a-9d7a-c1bc96c12f67" providerId="ADAL" clId="{ACA97080-7B52-401A-A661-6520F010E64D}" dt="2022-09-19T16:22:02.712" v="550" actId="20577"/>
          <ac:spMkLst>
            <pc:docMk/>
            <pc:sldMk cId="1884496259" sldId="531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ACA97080-7B52-401A-A661-6520F010E64D}" dt="2022-09-19T16:25:46.493" v="551" actId="207"/>
        <pc:sldMkLst>
          <pc:docMk/>
          <pc:sldMk cId="2208510099" sldId="556"/>
        </pc:sldMkLst>
        <pc:spChg chg="mod">
          <ac:chgData name="Soheil Abbasloo" userId="d71572ce-aea6-4a3a-9d7a-c1bc96c12f67" providerId="ADAL" clId="{ACA97080-7B52-401A-A661-6520F010E64D}" dt="2022-09-19T16:25:46.493" v="551" actId="207"/>
          <ac:spMkLst>
            <pc:docMk/>
            <pc:sldMk cId="2208510099" sldId="556"/>
            <ac:spMk id="699" creationId="{00000000-0000-0000-0000-000000000000}"/>
          </ac:spMkLst>
        </pc:spChg>
      </pc:sldChg>
      <pc:sldChg chg="modSp mod">
        <pc:chgData name="Soheil Abbasloo" userId="d71572ce-aea6-4a3a-9d7a-c1bc96c12f67" providerId="ADAL" clId="{ACA97080-7B52-401A-A661-6520F010E64D}" dt="2022-09-19T15:32:51.187" v="327" actId="14100"/>
        <pc:sldMkLst>
          <pc:docMk/>
          <pc:sldMk cId="1589335807" sldId="560"/>
        </pc:sldMkLst>
        <pc:spChg chg="mod">
          <ac:chgData name="Soheil Abbasloo" userId="d71572ce-aea6-4a3a-9d7a-c1bc96c12f67" providerId="ADAL" clId="{ACA97080-7B52-401A-A661-6520F010E64D}" dt="2022-09-19T15:32:30.999" v="316" actId="207"/>
          <ac:spMkLst>
            <pc:docMk/>
            <pc:sldMk cId="1589335807" sldId="560"/>
            <ac:spMk id="665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5:32:51.187" v="327" actId="14100"/>
          <ac:spMkLst>
            <pc:docMk/>
            <pc:sldMk cId="1589335807" sldId="560"/>
            <ac:spMk id="666" creationId="{00000000-0000-0000-0000-000000000000}"/>
          </ac:spMkLst>
        </pc:spChg>
      </pc:sldChg>
      <pc:sldChg chg="modSp mod">
        <pc:chgData name="Soheil Abbasloo" userId="d71572ce-aea6-4a3a-9d7a-c1bc96c12f67" providerId="ADAL" clId="{ACA97080-7B52-401A-A661-6520F010E64D}" dt="2022-09-20T13:17:07.741" v="876" actId="20577"/>
        <pc:sldMkLst>
          <pc:docMk/>
          <pc:sldMk cId="3869751458" sldId="561"/>
        </pc:sldMkLst>
        <pc:spChg chg="mod">
          <ac:chgData name="Soheil Abbasloo" userId="d71572ce-aea6-4a3a-9d7a-c1bc96c12f67" providerId="ADAL" clId="{ACA97080-7B52-401A-A661-6520F010E64D}" dt="2022-09-19T15:32:58.787" v="328" actId="207"/>
          <ac:spMkLst>
            <pc:docMk/>
            <pc:sldMk cId="3869751458" sldId="561"/>
            <ac:spMk id="680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20T13:17:07.741" v="876" actId="20577"/>
          <ac:spMkLst>
            <pc:docMk/>
            <pc:sldMk cId="3869751458" sldId="561"/>
            <ac:spMk id="681" creationId="{00000000-0000-0000-0000-000000000000}"/>
          </ac:spMkLst>
        </pc:spChg>
      </pc:sldChg>
      <pc:sldChg chg="modSp del mod">
        <pc:chgData name="Soheil Abbasloo" userId="d71572ce-aea6-4a3a-9d7a-c1bc96c12f67" providerId="ADAL" clId="{ACA97080-7B52-401A-A661-6520F010E64D}" dt="2022-09-19T16:26:58.724" v="565" actId="47"/>
        <pc:sldMkLst>
          <pc:docMk/>
          <pc:sldMk cId="3525747850" sldId="564"/>
        </pc:sldMkLst>
        <pc:spChg chg="mod">
          <ac:chgData name="Soheil Abbasloo" userId="d71572ce-aea6-4a3a-9d7a-c1bc96c12f67" providerId="ADAL" clId="{ACA97080-7B52-401A-A661-6520F010E64D}" dt="2022-09-19T16:26:32.879" v="561" actId="20577"/>
          <ac:spMkLst>
            <pc:docMk/>
            <pc:sldMk cId="3525747850" sldId="564"/>
            <ac:spMk id="3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6:26:24.308" v="558" actId="207"/>
          <ac:spMkLst>
            <pc:docMk/>
            <pc:sldMk cId="3525747850" sldId="564"/>
            <ac:spMk id="6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6:26:29.646" v="559" actId="207"/>
          <ac:spMkLst>
            <pc:docMk/>
            <pc:sldMk cId="3525747850" sldId="564"/>
            <ac:spMk id="7" creationId="{00000000-0000-0000-0000-000000000000}"/>
          </ac:spMkLst>
        </pc:spChg>
      </pc:sldChg>
      <pc:sldChg chg="modSp mod">
        <pc:chgData name="Soheil Abbasloo" userId="d71572ce-aea6-4a3a-9d7a-c1bc96c12f67" providerId="ADAL" clId="{ACA97080-7B52-401A-A661-6520F010E64D}" dt="2022-09-19T16:26:13.546" v="557" actId="208"/>
        <pc:sldMkLst>
          <pc:docMk/>
          <pc:sldMk cId="3896535547" sldId="569"/>
        </pc:sldMkLst>
        <pc:spChg chg="mod">
          <ac:chgData name="Soheil Abbasloo" userId="d71572ce-aea6-4a3a-9d7a-c1bc96c12f67" providerId="ADAL" clId="{ACA97080-7B52-401A-A661-6520F010E64D}" dt="2022-09-19T16:26:13.546" v="557" actId="208"/>
          <ac:spMkLst>
            <pc:docMk/>
            <pc:sldMk cId="3896535547" sldId="569"/>
            <ac:spMk id="853" creationId="{00000000-0000-0000-0000-000000000000}"/>
          </ac:spMkLst>
        </pc:spChg>
      </pc:sldChg>
      <pc:sldChg chg="modSp modAnim">
        <pc:chgData name="Soheil Abbasloo" userId="d71572ce-aea6-4a3a-9d7a-c1bc96c12f67" providerId="ADAL" clId="{ACA97080-7B52-401A-A661-6520F010E64D}" dt="2022-09-19T16:25:56.536" v="554" actId="207"/>
        <pc:sldMkLst>
          <pc:docMk/>
          <pc:sldMk cId="3530985301" sldId="570"/>
        </pc:sldMkLst>
        <pc:spChg chg="mod">
          <ac:chgData name="Soheil Abbasloo" userId="d71572ce-aea6-4a3a-9d7a-c1bc96c12f67" providerId="ADAL" clId="{ACA97080-7B52-401A-A661-6520F010E64D}" dt="2022-09-19T16:25:56.536" v="554" actId="207"/>
          <ac:spMkLst>
            <pc:docMk/>
            <pc:sldMk cId="3530985301" sldId="570"/>
            <ac:spMk id="3" creationId="{00000000-0000-0000-0000-000000000000}"/>
          </ac:spMkLst>
        </pc:spChg>
      </pc:sldChg>
      <pc:sldChg chg="modSp mod ord">
        <pc:chgData name="Soheil Abbasloo" userId="d71572ce-aea6-4a3a-9d7a-c1bc96c12f67" providerId="ADAL" clId="{ACA97080-7B52-401A-A661-6520F010E64D}" dt="2022-09-19T16:10:13.959" v="545"/>
        <pc:sldMkLst>
          <pc:docMk/>
          <pc:sldMk cId="3713489633" sldId="571"/>
        </pc:sldMkLst>
        <pc:spChg chg="mod">
          <ac:chgData name="Soheil Abbasloo" userId="d71572ce-aea6-4a3a-9d7a-c1bc96c12f67" providerId="ADAL" clId="{ACA97080-7B52-401A-A661-6520F010E64D}" dt="2022-09-19T16:08:13.683" v="543" actId="20577"/>
          <ac:spMkLst>
            <pc:docMk/>
            <pc:sldMk cId="3713489633" sldId="571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ACA97080-7B52-401A-A661-6520F010E64D}" dt="2022-09-19T16:26:03.175" v="555" actId="207"/>
        <pc:sldMkLst>
          <pc:docMk/>
          <pc:sldMk cId="2273130329" sldId="572"/>
        </pc:sldMkLst>
        <pc:spChg chg="mod">
          <ac:chgData name="Soheil Abbasloo" userId="d71572ce-aea6-4a3a-9d7a-c1bc96c12f67" providerId="ADAL" clId="{ACA97080-7B52-401A-A661-6520F010E64D}" dt="2022-09-19T16:26:03.175" v="555" actId="207"/>
          <ac:spMkLst>
            <pc:docMk/>
            <pc:sldMk cId="2273130329" sldId="572"/>
            <ac:spMk id="3" creationId="{00000000-0000-0000-0000-000000000000}"/>
          </ac:spMkLst>
        </pc:spChg>
      </pc:sldChg>
      <pc:sldChg chg="ord">
        <pc:chgData name="Soheil Abbasloo" userId="d71572ce-aea6-4a3a-9d7a-c1bc96c12f67" providerId="ADAL" clId="{ACA97080-7B52-401A-A661-6520F010E64D}" dt="2022-09-19T16:29:10.984" v="571"/>
        <pc:sldMkLst>
          <pc:docMk/>
          <pc:sldMk cId="3960309303" sldId="573"/>
        </pc:sldMkLst>
      </pc:sldChg>
      <pc:sldChg chg="modSp mod">
        <pc:chgData name="Soheil Abbasloo" userId="d71572ce-aea6-4a3a-9d7a-c1bc96c12f67" providerId="ADAL" clId="{ACA97080-7B52-401A-A661-6520F010E64D}" dt="2022-09-19T16:30:38.498" v="572" actId="207"/>
        <pc:sldMkLst>
          <pc:docMk/>
          <pc:sldMk cId="361301476" sldId="574"/>
        </pc:sldMkLst>
        <pc:spChg chg="mod">
          <ac:chgData name="Soheil Abbasloo" userId="d71572ce-aea6-4a3a-9d7a-c1bc96c12f67" providerId="ADAL" clId="{ACA97080-7B52-401A-A661-6520F010E64D}" dt="2022-09-19T16:30:38.498" v="572" actId="207"/>
          <ac:spMkLst>
            <pc:docMk/>
            <pc:sldMk cId="361301476" sldId="574"/>
            <ac:spMk id="3" creationId="{00000000-0000-0000-0000-000000000000}"/>
          </ac:spMkLst>
        </pc:spChg>
      </pc:sldChg>
      <pc:sldChg chg="modSp">
        <pc:chgData name="Soheil Abbasloo" userId="d71572ce-aea6-4a3a-9d7a-c1bc96c12f67" providerId="ADAL" clId="{ACA97080-7B52-401A-A661-6520F010E64D}" dt="2022-09-19T16:31:26.640" v="573" actId="207"/>
        <pc:sldMkLst>
          <pc:docMk/>
          <pc:sldMk cId="198091090" sldId="575"/>
        </pc:sldMkLst>
        <pc:spChg chg="mod">
          <ac:chgData name="Soheil Abbasloo" userId="d71572ce-aea6-4a3a-9d7a-c1bc96c12f67" providerId="ADAL" clId="{ACA97080-7B52-401A-A661-6520F010E64D}" dt="2022-09-19T16:31:26.640" v="573" actId="207"/>
          <ac:spMkLst>
            <pc:docMk/>
            <pc:sldMk cId="198091090" sldId="575"/>
            <ac:spMk id="3" creationId="{00000000-0000-0000-0000-000000000000}"/>
          </ac:spMkLst>
        </pc:spChg>
      </pc:sldChg>
      <pc:sldChg chg="modSp mod addAnim delAnim modAnim">
        <pc:chgData name="Soheil Abbasloo" userId="d71572ce-aea6-4a3a-9d7a-c1bc96c12f67" providerId="ADAL" clId="{ACA97080-7B52-401A-A661-6520F010E64D}" dt="2022-09-19T16:41:00.855" v="742" actId="6549"/>
        <pc:sldMkLst>
          <pc:docMk/>
          <pc:sldMk cId="3852151144" sldId="579"/>
        </pc:sldMkLst>
        <pc:spChg chg="mod">
          <ac:chgData name="Soheil Abbasloo" userId="d71572ce-aea6-4a3a-9d7a-c1bc96c12f67" providerId="ADAL" clId="{ACA97080-7B52-401A-A661-6520F010E64D}" dt="2022-09-19T16:40:48.851" v="737" actId="207"/>
          <ac:spMkLst>
            <pc:docMk/>
            <pc:sldMk cId="3852151144" sldId="579"/>
            <ac:spMk id="1063" creationId="{00000000-0000-0000-0000-000000000000}"/>
          </ac:spMkLst>
        </pc:spChg>
        <pc:spChg chg="mod">
          <ac:chgData name="Soheil Abbasloo" userId="d71572ce-aea6-4a3a-9d7a-c1bc96c12f67" providerId="ADAL" clId="{ACA97080-7B52-401A-A661-6520F010E64D}" dt="2022-09-19T16:41:00.855" v="742" actId="6549"/>
          <ac:spMkLst>
            <pc:docMk/>
            <pc:sldMk cId="3852151144" sldId="579"/>
            <ac:spMk id="1064" creationId="{00000000-0000-0000-0000-000000000000}"/>
          </ac:spMkLst>
        </pc:spChg>
      </pc:sldChg>
      <pc:sldChg chg="addSp delSp modSp mod modClrScheme modAnim chgLayout">
        <pc:chgData name="Soheil Abbasloo" userId="d71572ce-aea6-4a3a-9d7a-c1bc96c12f67" providerId="ADAL" clId="{ACA97080-7B52-401A-A661-6520F010E64D}" dt="2022-09-19T16:49:18.678" v="764"/>
        <pc:sldMkLst>
          <pc:docMk/>
          <pc:sldMk cId="3058095524" sldId="584"/>
        </pc:sldMkLst>
        <pc:spChg chg="mod ord">
          <ac:chgData name="Soheil Abbasloo" userId="d71572ce-aea6-4a3a-9d7a-c1bc96c12f67" providerId="ADAL" clId="{ACA97080-7B52-401A-A661-6520F010E64D}" dt="2022-09-19T16:44:51.156" v="749" actId="700"/>
          <ac:spMkLst>
            <pc:docMk/>
            <pc:sldMk cId="3058095524" sldId="584"/>
            <ac:spMk id="2" creationId="{9048C146-7F50-BFEB-B316-08298FC24648}"/>
          </ac:spMkLst>
        </pc:spChg>
        <pc:spChg chg="mod ord">
          <ac:chgData name="Soheil Abbasloo" userId="d71572ce-aea6-4a3a-9d7a-c1bc96c12f67" providerId="ADAL" clId="{ACA97080-7B52-401A-A661-6520F010E64D}" dt="2022-09-19T16:45:05.613" v="754"/>
          <ac:spMkLst>
            <pc:docMk/>
            <pc:sldMk cId="3058095524" sldId="584"/>
            <ac:spMk id="3" creationId="{FD92CFBA-2DCE-4CF7-3062-D92F21C8B245}"/>
          </ac:spMkLst>
        </pc:spChg>
        <pc:spChg chg="del mod ord">
          <ac:chgData name="Soheil Abbasloo" userId="d71572ce-aea6-4a3a-9d7a-c1bc96c12f67" providerId="ADAL" clId="{ACA97080-7B52-401A-A661-6520F010E64D}" dt="2022-09-19T16:45:04.498" v="753" actId="478"/>
          <ac:spMkLst>
            <pc:docMk/>
            <pc:sldMk cId="3058095524" sldId="584"/>
            <ac:spMk id="4" creationId="{17C9B67D-CB69-6625-29F5-A2CD1EAAEF72}"/>
          </ac:spMkLst>
        </pc:spChg>
        <pc:spChg chg="add mod ord">
          <ac:chgData name="Soheil Abbasloo" userId="d71572ce-aea6-4a3a-9d7a-c1bc96c12f67" providerId="ADAL" clId="{ACA97080-7B52-401A-A661-6520F010E64D}" dt="2022-09-19T16:45:10.598" v="755" actId="14100"/>
          <ac:spMkLst>
            <pc:docMk/>
            <pc:sldMk cId="3058095524" sldId="584"/>
            <ac:spMk id="5" creationId="{07142817-8F6D-C379-939C-53D93AAE9D39}"/>
          </ac:spMkLst>
        </pc:spChg>
      </pc:sldChg>
      <pc:sldChg chg="modSp mod">
        <pc:chgData name="Soheil Abbasloo" userId="d71572ce-aea6-4a3a-9d7a-c1bc96c12f67" providerId="ADAL" clId="{ACA97080-7B52-401A-A661-6520F010E64D}" dt="2022-09-19T19:24:26.354" v="864" actId="207"/>
        <pc:sldMkLst>
          <pc:docMk/>
          <pc:sldMk cId="3511378276" sldId="593"/>
        </pc:sldMkLst>
        <pc:spChg chg="mod">
          <ac:chgData name="Soheil Abbasloo" userId="d71572ce-aea6-4a3a-9d7a-c1bc96c12f67" providerId="ADAL" clId="{ACA97080-7B52-401A-A661-6520F010E64D}" dt="2022-09-19T19:24:26.354" v="864" actId="207"/>
          <ac:spMkLst>
            <pc:docMk/>
            <pc:sldMk cId="3511378276" sldId="593"/>
            <ac:spMk id="259" creationId="{00000000-0000-0000-0000-000000000000}"/>
          </ac:spMkLst>
        </pc:spChg>
      </pc:sldChg>
      <pc:sldChg chg="del">
        <pc:chgData name="Soheil Abbasloo" userId="d71572ce-aea6-4a3a-9d7a-c1bc96c12f67" providerId="ADAL" clId="{ACA97080-7B52-401A-A661-6520F010E64D}" dt="2022-08-10T21:07:56.805" v="1" actId="2696"/>
        <pc:sldMkLst>
          <pc:docMk/>
          <pc:sldMk cId="1765185616" sldId="617"/>
        </pc:sldMkLst>
      </pc:sldChg>
      <pc:sldChg chg="del">
        <pc:chgData name="Soheil Abbasloo" userId="d71572ce-aea6-4a3a-9d7a-c1bc96c12f67" providerId="ADAL" clId="{ACA97080-7B52-401A-A661-6520F010E64D}" dt="2022-08-10T21:07:56.805" v="1" actId="2696"/>
        <pc:sldMkLst>
          <pc:docMk/>
          <pc:sldMk cId="2136661981" sldId="618"/>
        </pc:sldMkLst>
      </pc:sldChg>
      <pc:sldChg chg="addSp delSp modSp mod modClrScheme chgLayout">
        <pc:chgData name="Soheil Abbasloo" userId="d71572ce-aea6-4a3a-9d7a-c1bc96c12f67" providerId="ADAL" clId="{ACA97080-7B52-401A-A661-6520F010E64D}" dt="2022-08-10T21:58:32.372" v="57" actId="404"/>
        <pc:sldMkLst>
          <pc:docMk/>
          <pc:sldMk cId="3331526822" sldId="619"/>
        </pc:sldMkLst>
        <pc:spChg chg="mod ord">
          <ac:chgData name="Soheil Abbasloo" userId="d71572ce-aea6-4a3a-9d7a-c1bc96c12f67" providerId="ADAL" clId="{ACA97080-7B52-401A-A661-6520F010E64D}" dt="2022-08-10T21:58:18.393" v="17" actId="700"/>
          <ac:spMkLst>
            <pc:docMk/>
            <pc:sldMk cId="3331526822" sldId="619"/>
            <ac:spMk id="2" creationId="{B7C9896B-3E2D-B5CB-6136-5A50AFBB146A}"/>
          </ac:spMkLst>
        </pc:spChg>
        <pc:spChg chg="del mod ord">
          <ac:chgData name="Soheil Abbasloo" userId="d71572ce-aea6-4a3a-9d7a-c1bc96c12f67" providerId="ADAL" clId="{ACA97080-7B52-401A-A661-6520F010E64D}" dt="2022-08-10T21:58:18.393" v="17" actId="700"/>
          <ac:spMkLst>
            <pc:docMk/>
            <pc:sldMk cId="3331526822" sldId="619"/>
            <ac:spMk id="3" creationId="{75E98DF3-DA27-1774-0C8B-526278461E23}"/>
          </ac:spMkLst>
        </pc:spChg>
        <pc:spChg chg="del">
          <ac:chgData name="Soheil Abbasloo" userId="d71572ce-aea6-4a3a-9d7a-c1bc96c12f67" providerId="ADAL" clId="{ACA97080-7B52-401A-A661-6520F010E64D}" dt="2022-08-10T21:58:18.393" v="17" actId="700"/>
          <ac:spMkLst>
            <pc:docMk/>
            <pc:sldMk cId="3331526822" sldId="619"/>
            <ac:spMk id="4" creationId="{BAD68CFD-EB3B-3610-086F-C0D0BFD73C4F}"/>
          </ac:spMkLst>
        </pc:spChg>
        <pc:spChg chg="add mod ord">
          <ac:chgData name="Soheil Abbasloo" userId="d71572ce-aea6-4a3a-9d7a-c1bc96c12f67" providerId="ADAL" clId="{ACA97080-7B52-401A-A661-6520F010E64D}" dt="2022-08-10T21:58:32.372" v="57" actId="404"/>
          <ac:spMkLst>
            <pc:docMk/>
            <pc:sldMk cId="3331526822" sldId="619"/>
            <ac:spMk id="5" creationId="{D39EB50D-DFA9-7A06-3B2C-9C044A153F6B}"/>
          </ac:spMkLst>
        </pc:spChg>
        <pc:spChg chg="add mod ord">
          <ac:chgData name="Soheil Abbasloo" userId="d71572ce-aea6-4a3a-9d7a-c1bc96c12f67" providerId="ADAL" clId="{ACA97080-7B52-401A-A661-6520F010E64D}" dt="2022-08-10T21:58:18.393" v="17" actId="700"/>
          <ac:spMkLst>
            <pc:docMk/>
            <pc:sldMk cId="3331526822" sldId="619"/>
            <ac:spMk id="6" creationId="{DE3E2005-2B88-DF06-91D4-62F05ADEA6F5}"/>
          </ac:spMkLst>
        </pc:spChg>
      </pc:sldChg>
      <pc:sldChg chg="del">
        <pc:chgData name="Soheil Abbasloo" userId="d71572ce-aea6-4a3a-9d7a-c1bc96c12f67" providerId="ADAL" clId="{ACA97080-7B52-401A-A661-6520F010E64D}" dt="2022-08-10T21:07:56.805" v="1" actId="2696"/>
        <pc:sldMkLst>
          <pc:docMk/>
          <pc:sldMk cId="962660379" sldId="620"/>
        </pc:sldMkLst>
      </pc:sldChg>
      <pc:sldChg chg="modSp modAnim">
        <pc:chgData name="Soheil Abbasloo" userId="d71572ce-aea6-4a3a-9d7a-c1bc96c12f67" providerId="ADAL" clId="{ACA97080-7B52-401A-A661-6520F010E64D}" dt="2022-09-19T18:07:34.850" v="771"/>
        <pc:sldMkLst>
          <pc:docMk/>
          <pc:sldMk cId="3319646528" sldId="623"/>
        </pc:sldMkLst>
        <pc:spChg chg="mod">
          <ac:chgData name="Soheil Abbasloo" userId="d71572ce-aea6-4a3a-9d7a-c1bc96c12f67" providerId="ADAL" clId="{ACA97080-7B52-401A-A661-6520F010E64D}" dt="2022-09-17T15:12:25.467" v="58" actId="6549"/>
          <ac:spMkLst>
            <pc:docMk/>
            <pc:sldMk cId="3319646528" sldId="623"/>
            <ac:spMk id="7" creationId="{2D05008C-7FB1-7DEF-E014-9136702C03D8}"/>
          </ac:spMkLst>
        </pc:spChg>
      </pc:sldChg>
      <pc:sldChg chg="modAnim">
        <pc:chgData name="Soheil Abbasloo" userId="d71572ce-aea6-4a3a-9d7a-c1bc96c12f67" providerId="ADAL" clId="{ACA97080-7B52-401A-A661-6520F010E64D}" dt="2022-09-19T18:25:24.962" v="781"/>
        <pc:sldMkLst>
          <pc:docMk/>
          <pc:sldMk cId="2135570324" sldId="627"/>
        </pc:sldMkLst>
      </pc:sldChg>
      <pc:sldChg chg="modSp mod modAnim">
        <pc:chgData name="Soheil Abbasloo" userId="d71572ce-aea6-4a3a-9d7a-c1bc96c12f67" providerId="ADAL" clId="{ACA97080-7B52-401A-A661-6520F010E64D}" dt="2022-09-19T18:59:57.877" v="789"/>
        <pc:sldMkLst>
          <pc:docMk/>
          <pc:sldMk cId="2600561246" sldId="635"/>
        </pc:sldMkLst>
        <pc:spChg chg="mod">
          <ac:chgData name="Soheil Abbasloo" userId="d71572ce-aea6-4a3a-9d7a-c1bc96c12f67" providerId="ADAL" clId="{ACA97080-7B52-401A-A661-6520F010E64D}" dt="2022-08-10T21:57:52.433" v="3" actId="6549"/>
          <ac:spMkLst>
            <pc:docMk/>
            <pc:sldMk cId="2600561246" sldId="635"/>
            <ac:spMk id="15" creationId="{AC173FE1-3523-9D3E-8783-3CC675DC3BCA}"/>
          </ac:spMkLst>
        </pc:spChg>
      </pc:sldChg>
      <pc:sldChg chg="modSp mod modAnim">
        <pc:chgData name="Soheil Abbasloo" userId="d71572ce-aea6-4a3a-9d7a-c1bc96c12f67" providerId="ADAL" clId="{ACA97080-7B52-401A-A661-6520F010E64D}" dt="2022-09-19T19:08:21.761" v="828" actId="20577"/>
        <pc:sldMkLst>
          <pc:docMk/>
          <pc:sldMk cId="3956030271" sldId="636"/>
        </pc:sldMkLst>
        <pc:spChg chg="mod">
          <ac:chgData name="Soheil Abbasloo" userId="d71572ce-aea6-4a3a-9d7a-c1bc96c12f67" providerId="ADAL" clId="{ACA97080-7B52-401A-A661-6520F010E64D}" dt="2022-09-19T19:08:21.761" v="828" actId="20577"/>
          <ac:spMkLst>
            <pc:docMk/>
            <pc:sldMk cId="3956030271" sldId="636"/>
            <ac:spMk id="13" creationId="{0D605FAC-64EA-B927-0AA8-63E09FE4D5C5}"/>
          </ac:spMkLst>
        </pc:spChg>
      </pc:sldChg>
      <pc:sldChg chg="modAnim">
        <pc:chgData name="Soheil Abbasloo" userId="d71572ce-aea6-4a3a-9d7a-c1bc96c12f67" providerId="ADAL" clId="{ACA97080-7B52-401A-A661-6520F010E64D}" dt="2022-09-19T18:53:47.019" v="783"/>
        <pc:sldMkLst>
          <pc:docMk/>
          <pc:sldMk cId="1103502873" sldId="757"/>
        </pc:sldMkLst>
      </pc:sldChg>
      <pc:sldChg chg="add modAnim">
        <pc:chgData name="Soheil Abbasloo" userId="d71572ce-aea6-4a3a-9d7a-c1bc96c12f67" providerId="ADAL" clId="{ACA97080-7B52-401A-A661-6520F010E64D}" dt="2022-09-19T16:27:07.062" v="569"/>
        <pc:sldMkLst>
          <pc:docMk/>
          <pc:sldMk cId="3373148634" sldId="761"/>
        </pc:sldMkLst>
      </pc:sldChg>
      <pc:sldChg chg="new del">
        <pc:chgData name="Soheil Abbasloo" userId="d71572ce-aea6-4a3a-9d7a-c1bc96c12f67" providerId="ADAL" clId="{ACA97080-7B52-401A-A661-6520F010E64D}" dt="2022-08-10T21:53:46.537" v="2" actId="2696"/>
        <pc:sldMkLst>
          <pc:docMk/>
          <pc:sldMk cId="4241568282" sldId="7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0BABB5-F332-1B8C-134C-CC319271B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1CB9B-9718-C6D1-929E-F306E45566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D5079-981C-476A-AB7A-1AABBF1DC7D0}" type="datetimeFigureOut">
              <a:rPr lang="en-US" smtClean="0"/>
              <a:t>Tue 09/20/22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63AAF-62A4-D117-08BC-D2154E6D30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B83DF-761B-D94F-A935-237E522D61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71F1A-4452-4ED7-A9A4-2462C81F8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77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5535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546100">
      <a:defRPr sz="2200">
        <a:latin typeface="Lucida Grande"/>
        <a:ea typeface="Lucida Grande"/>
        <a:cs typeface="Lucida Grande"/>
        <a:sym typeface="Lucida Grande"/>
      </a:defRPr>
    </a:lvl1pPr>
    <a:lvl2pPr indent="228600" defTabSz="546100">
      <a:defRPr sz="2200">
        <a:latin typeface="Lucida Grande"/>
        <a:ea typeface="Lucida Grande"/>
        <a:cs typeface="Lucida Grande"/>
        <a:sym typeface="Lucida Grande"/>
      </a:defRPr>
    </a:lvl2pPr>
    <a:lvl3pPr indent="457200" defTabSz="546100">
      <a:defRPr sz="2200">
        <a:latin typeface="Lucida Grande"/>
        <a:ea typeface="Lucida Grande"/>
        <a:cs typeface="Lucida Grande"/>
        <a:sym typeface="Lucida Grande"/>
      </a:defRPr>
    </a:lvl3pPr>
    <a:lvl4pPr indent="685800" defTabSz="546100">
      <a:defRPr sz="2200">
        <a:latin typeface="Lucida Grande"/>
        <a:ea typeface="Lucida Grande"/>
        <a:cs typeface="Lucida Grande"/>
        <a:sym typeface="Lucida Grande"/>
      </a:defRPr>
    </a:lvl4pPr>
    <a:lvl5pPr indent="914400" defTabSz="546100">
      <a:defRPr sz="2200">
        <a:latin typeface="Lucida Grande"/>
        <a:ea typeface="Lucida Grande"/>
        <a:cs typeface="Lucida Grande"/>
        <a:sym typeface="Lucida Grande"/>
      </a:defRPr>
    </a:lvl5pPr>
    <a:lvl6pPr indent="1143000" defTabSz="546100">
      <a:defRPr sz="2200">
        <a:latin typeface="Lucida Grande"/>
        <a:ea typeface="Lucida Grande"/>
        <a:cs typeface="Lucida Grande"/>
        <a:sym typeface="Lucida Grande"/>
      </a:defRPr>
    </a:lvl6pPr>
    <a:lvl7pPr indent="1371600" defTabSz="546100">
      <a:defRPr sz="2200">
        <a:latin typeface="Lucida Grande"/>
        <a:ea typeface="Lucida Grande"/>
        <a:cs typeface="Lucida Grande"/>
        <a:sym typeface="Lucida Grande"/>
      </a:defRPr>
    </a:lvl7pPr>
    <a:lvl8pPr indent="1600200" defTabSz="546100">
      <a:defRPr sz="2200">
        <a:latin typeface="Lucida Grande"/>
        <a:ea typeface="Lucida Grande"/>
        <a:cs typeface="Lucida Grande"/>
        <a:sym typeface="Lucida Grande"/>
      </a:defRPr>
    </a:lvl8pPr>
    <a:lvl9pPr indent="1828800" defTabSz="5461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 -&gt; low</a:t>
            </a:r>
          </a:p>
          <a:p>
            <a:r>
              <a:rPr lang="en-US" dirty="0"/>
              <a:t>M -&gt; Medium</a:t>
            </a:r>
          </a:p>
          <a:p>
            <a:r>
              <a:rPr lang="en-US" dirty="0"/>
              <a:t>H -&gt; High</a:t>
            </a:r>
          </a:p>
          <a:p>
            <a:r>
              <a:rPr lang="en-US" dirty="0"/>
              <a:t>V -&gt; Very</a:t>
            </a:r>
          </a:p>
          <a:p>
            <a:r>
              <a:rPr lang="en-US" dirty="0"/>
              <a:t>U -&gt; Ultra</a:t>
            </a:r>
          </a:p>
          <a:p>
            <a:r>
              <a:rPr lang="en-US" dirty="0"/>
              <a:t>S -&gt; Super</a:t>
            </a:r>
          </a:p>
          <a:p>
            <a:r>
              <a:rPr lang="en-US" dirty="0"/>
              <a:t>E -&gt; Extremely !</a:t>
            </a:r>
          </a:p>
        </p:txBody>
      </p:sp>
    </p:spTree>
    <p:extLst>
      <p:ext uri="{BB962C8B-B14F-4D97-AF65-F5344CB8AC3E}">
        <p14:creationId xmlns:p14="http://schemas.microsoft.com/office/powerpoint/2010/main" val="3404619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234C5-0068-406F-A95B-8B63AE2921DC}" type="slidenum">
              <a:rPr lang="en-US"/>
              <a:pPr/>
              <a:t>60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49275"/>
            <a:ext cx="4873625" cy="274161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85F3BBF-3726-0D68-2263-566209BA6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33177F-FC1B-4CDF-8987-FCBE9A4BA8FF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80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61FEA4F-AC0F-CC64-41E1-49645333D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44A17A5-97B2-D465-198A-718C70B52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59" name="Shape 8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This plot shows the average queuing delay experienced by a packet arriving at a buffer,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as a function of this entity here, which is the arrival rate divided by the departure rate.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As this entity approaches 1 (the arrival rate approaches the departure rate),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the average delay goes to infinity.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The important thing to note about this curve is the shape.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When we approach close to this area here, the curve goes up very fast.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This means that small changes in arrival rate can have a dramatic impact on delay.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This is what happens when you are driving in a congested highway.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The smallest disturbance (like one car braking) can significantly increase your delay.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When you design a queuing system, you want it to operate far from that point.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/>
          <a:p>
            <a:r>
              <a:rPr lang="en-US">
                <a:ea typeface="ＭＳ Ｐゴシック" charset="0"/>
                <a:cs typeface="ＭＳ Ｐゴシック" charset="0"/>
              </a:rPr>
              <a:t>Row vs column</a:t>
            </a: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896610A-824C-E640-895C-51CF8E6845E5}" type="slidenum">
              <a:rPr lang="en-US" sz="1200" b="0">
                <a:latin typeface="Times New Roman" charset="0"/>
              </a:rPr>
              <a:pPr eaLnBrk="1" hangingPunct="1"/>
              <a:t>33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Shape 9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77" name="Shape 9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30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19" name="Shape 10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19" name="Shape 10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67" name="Shape 10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4059184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71" name="Shape 7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09167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587500" y="1536700"/>
            <a:ext cx="13081000" cy="3098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800"/>
            </a:lvl1pPr>
          </a:lstStyle>
          <a:p>
            <a:pPr lvl="0">
              <a:defRPr sz="1800"/>
            </a:pPr>
            <a:r>
              <a:rPr lang="en-US" sz="7800"/>
              <a:t>Click to edit Master title style</a:t>
            </a:r>
            <a:endParaRPr sz="7800"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587500" y="4711700"/>
            <a:ext cx="13081000" cy="105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3200"/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2874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587500" y="2781300"/>
            <a:ext cx="13081000" cy="3568700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 lvl="0">
              <a:defRPr sz="1800"/>
            </a:pPr>
            <a:r>
              <a:rPr lang="en-US" sz="7800"/>
              <a:t>Click to edit Master title style</a:t>
            </a:r>
            <a:endParaRPr sz="7800"/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89292"/>
      </p:ext>
    </p:extLst>
  </p:cSld>
  <p:clrMapOvr>
    <a:masterClrMapping/>
  </p:clrMapOvr>
  <p:transition spd="med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" y="8475135"/>
            <a:ext cx="3793067" cy="486833"/>
          </a:xfrm>
          <a:prstGeom prst="rect">
            <a:avLst/>
          </a:prstGeom>
        </p:spPr>
        <p:txBody>
          <a:bodyPr lIns="101599" tIns="50799" rIns="101599" bIns="50799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54134" y="8475135"/>
            <a:ext cx="5147733" cy="486833"/>
          </a:xfrm>
          <a:prstGeom prst="rect">
            <a:avLst/>
          </a:prstGeom>
        </p:spPr>
        <p:txBody>
          <a:bodyPr lIns="101599" tIns="50799" rIns="101599" bIns="50799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1801" y="8559800"/>
            <a:ext cx="372398" cy="369332"/>
          </a:xfrm>
        </p:spPr>
        <p:txBody>
          <a:bodyPr/>
          <a:lstStyle/>
          <a:p>
            <a:pPr>
              <a:defRPr/>
            </a:pPr>
            <a:fld id="{FB491758-22AB-3A43-B8D6-E5A49C57BE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8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8"/>
            <a:ext cx="13817600" cy="1960033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31520" indent="0" algn="ctr">
              <a:buNone/>
              <a:defRPr/>
            </a:lvl2pPr>
            <a:lvl3pPr marL="1463040" indent="0" algn="ctr">
              <a:buNone/>
              <a:defRPr/>
            </a:lvl3pPr>
            <a:lvl4pPr marL="2194560" indent="0" algn="ctr">
              <a:buNone/>
              <a:defRPr/>
            </a:lvl4pPr>
            <a:lvl5pPr marL="2926080" indent="0" algn="ctr">
              <a:buNone/>
              <a:defRPr/>
            </a:lvl5pPr>
            <a:lvl6pPr marL="3657600" indent="0" algn="ctr">
              <a:buNone/>
              <a:defRPr/>
            </a:lvl6pPr>
            <a:lvl7pPr marL="4389120" indent="0" algn="ctr">
              <a:buNone/>
              <a:defRPr/>
            </a:lvl7pPr>
            <a:lvl8pPr marL="5120640" indent="0" algn="ctr">
              <a:buNone/>
              <a:defRPr/>
            </a:lvl8pPr>
            <a:lvl9pPr marL="58521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5016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292351"/>
            <a:ext cx="7179734" cy="5882216"/>
          </a:xfrm>
        </p:spPr>
        <p:txBody>
          <a:bodyPr/>
          <a:lstStyle>
            <a:lvl1pPr>
              <a:defRPr sz="3750"/>
            </a:lvl1pPr>
            <a:lvl2pPr>
              <a:defRPr sz="3188"/>
            </a:lvl2pPr>
            <a:lvl3pPr>
              <a:defRPr sz="2625"/>
            </a:lvl3pPr>
            <a:lvl4pPr>
              <a:defRPr sz="2438"/>
            </a:lvl4pPr>
            <a:lvl5pPr>
              <a:defRPr sz="2438"/>
            </a:lvl5pPr>
            <a:lvl6pPr>
              <a:defRPr sz="2438"/>
            </a:lvl6pPr>
            <a:lvl7pPr>
              <a:defRPr sz="2438"/>
            </a:lvl7pPr>
            <a:lvl8pPr>
              <a:defRPr sz="2438"/>
            </a:lvl8pPr>
            <a:lvl9pPr>
              <a:defRPr sz="2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292351"/>
            <a:ext cx="7179734" cy="5882216"/>
          </a:xfrm>
        </p:spPr>
        <p:txBody>
          <a:bodyPr/>
          <a:lstStyle>
            <a:lvl1pPr>
              <a:defRPr sz="3750"/>
            </a:lvl1pPr>
            <a:lvl2pPr>
              <a:defRPr sz="3188"/>
            </a:lvl2pPr>
            <a:lvl3pPr>
              <a:defRPr sz="2625"/>
            </a:lvl3pPr>
            <a:lvl4pPr>
              <a:defRPr sz="2438"/>
            </a:lvl4pPr>
            <a:lvl5pPr>
              <a:defRPr sz="2438"/>
            </a:lvl5pPr>
            <a:lvl6pPr>
              <a:defRPr sz="2438"/>
            </a:lvl6pPr>
            <a:lvl7pPr>
              <a:defRPr sz="2438"/>
            </a:lvl7pPr>
            <a:lvl8pPr>
              <a:defRPr sz="2438"/>
            </a:lvl8pPr>
            <a:lvl9pPr>
              <a:defRPr sz="2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D1DF8-61D5-7B45-B858-AAC2B2E99D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6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6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92840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33637664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10069544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605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746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300964251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53602423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7247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587500" y="2197100"/>
            <a:ext cx="65405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55736"/>
      </p:ext>
    </p:extLst>
  </p:cSld>
  <p:clrMapOvr>
    <a:masterClrMapping/>
  </p:clrMapOvr>
  <p:transition spd="med"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8128000" y="2197100"/>
            <a:ext cx="65405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7194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587500" y="241300"/>
            <a:ext cx="13081000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66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5492442" y="8584985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7A7A7A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8866" y="8646539"/>
            <a:ext cx="288219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CS144, 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Stanford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BC529-0874-001C-477E-25E6E3E968F3}"/>
              </a:ext>
            </a:extLst>
          </p:cNvPr>
          <p:cNvSpPr txBox="1"/>
          <p:nvPr userDrawn="1"/>
        </p:nvSpPr>
        <p:spPr>
          <a:xfrm>
            <a:off x="128866" y="8646539"/>
            <a:ext cx="288219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CS144, 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2277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65" r:id="rId3"/>
    <p:sldLayoutId id="2147483666" r:id="rId4"/>
    <p:sldLayoutId id="2147483667" r:id="rId5"/>
    <p:sldLayoutId id="2147483676" r:id="rId6"/>
    <p:sldLayoutId id="214748367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60" r:id="rId14"/>
    <p:sldLayoutId id="2147483659" r:id="rId15"/>
  </p:sldLayoutIdLst>
  <p:transition spd="med"/>
  <p:hf hdr="0" ftr="0" dt="0"/>
  <p:txStyles>
    <p:titleStyle>
      <a:lvl1pPr algn="ctr" defTabSz="546100" eaLnBrk="1" hangingPunct="1">
        <a:defRPr sz="6600">
          <a:latin typeface="Calibri" charset="0"/>
          <a:ea typeface="Calibri" charset="0"/>
          <a:cs typeface="Calibri" charset="0"/>
          <a:sym typeface="Gill Sans"/>
        </a:defRPr>
      </a:lvl1pPr>
      <a:lvl2pPr indent="228600" algn="ctr" defTabSz="546100" eaLnBrk="1" hangingPunct="1">
        <a:defRPr sz="6600">
          <a:latin typeface="+mn-lt"/>
          <a:ea typeface="+mn-ea"/>
          <a:cs typeface="+mn-cs"/>
          <a:sym typeface="Gill Sans"/>
        </a:defRPr>
      </a:lvl2pPr>
      <a:lvl3pPr indent="457200" algn="ctr" defTabSz="546100" eaLnBrk="1" hangingPunct="1">
        <a:defRPr sz="6600">
          <a:latin typeface="+mn-lt"/>
          <a:ea typeface="+mn-ea"/>
          <a:cs typeface="+mn-cs"/>
          <a:sym typeface="Gill Sans"/>
        </a:defRPr>
      </a:lvl3pPr>
      <a:lvl4pPr indent="685800" algn="ctr" defTabSz="546100" eaLnBrk="1" hangingPunct="1">
        <a:defRPr sz="6600">
          <a:latin typeface="+mn-lt"/>
          <a:ea typeface="+mn-ea"/>
          <a:cs typeface="+mn-cs"/>
          <a:sym typeface="Gill Sans"/>
        </a:defRPr>
      </a:lvl4pPr>
      <a:lvl5pPr indent="914400" algn="ctr" defTabSz="546100" eaLnBrk="1" hangingPunct="1">
        <a:defRPr sz="6600">
          <a:latin typeface="+mn-lt"/>
          <a:ea typeface="+mn-ea"/>
          <a:cs typeface="+mn-cs"/>
          <a:sym typeface="Gill Sans"/>
        </a:defRPr>
      </a:lvl5pPr>
      <a:lvl6pPr indent="1143000" algn="ctr" defTabSz="546100" eaLnBrk="1" hangingPunct="1">
        <a:defRPr sz="6600">
          <a:latin typeface="+mn-lt"/>
          <a:ea typeface="+mn-ea"/>
          <a:cs typeface="+mn-cs"/>
          <a:sym typeface="Gill Sans"/>
        </a:defRPr>
      </a:lvl6pPr>
      <a:lvl7pPr indent="1371600" algn="ctr" defTabSz="546100" eaLnBrk="1" hangingPunct="1">
        <a:defRPr sz="6600">
          <a:latin typeface="+mn-lt"/>
          <a:ea typeface="+mn-ea"/>
          <a:cs typeface="+mn-cs"/>
          <a:sym typeface="Gill Sans"/>
        </a:defRPr>
      </a:lvl7pPr>
      <a:lvl8pPr indent="1600200" algn="ctr" defTabSz="546100" eaLnBrk="1" hangingPunct="1">
        <a:defRPr sz="6600">
          <a:latin typeface="+mn-lt"/>
          <a:ea typeface="+mn-ea"/>
          <a:cs typeface="+mn-cs"/>
          <a:sym typeface="Gill Sans"/>
        </a:defRPr>
      </a:lvl8pPr>
      <a:lvl9pPr indent="1828800" algn="ctr" defTabSz="546100" eaLnBrk="1" hangingPunct="1">
        <a:defRPr sz="6600">
          <a:latin typeface="+mn-lt"/>
          <a:ea typeface="+mn-ea"/>
          <a:cs typeface="+mn-cs"/>
          <a:sym typeface="Gill Sans"/>
        </a:defRPr>
      </a:lvl9pPr>
    </p:titleStyle>
    <p:bodyStyle>
      <a:lvl1pPr marL="736600" indent="-419100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1pPr>
      <a:lvl2pPr marL="1110342" indent="-348342" defTabSz="546100" eaLnBrk="1" hangingPunct="1">
        <a:spcBef>
          <a:spcPts val="700"/>
        </a:spcBef>
        <a:buSzPct val="50000"/>
        <a:buChar char="•"/>
        <a:defRPr sz="3200">
          <a:latin typeface="+mn-lt"/>
          <a:ea typeface="+mn-ea"/>
          <a:cs typeface="+mn-cs"/>
          <a:sym typeface="Gill Sans"/>
        </a:defRPr>
      </a:lvl2pPr>
      <a:lvl3pPr marL="15759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3pPr>
      <a:lvl4pPr marL="20204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4pPr>
      <a:lvl5pPr marL="24649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5pPr>
      <a:lvl6pPr marL="28205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6pPr>
      <a:lvl7pPr marL="31761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7pPr>
      <a:lvl8pPr marL="35317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8pPr>
      <a:lvl9pPr marL="38873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9pPr>
    </p:bodyStyle>
    <p:otherStyle>
      <a:lvl1pPr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jpeg"/><Relationship Id="rId7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587D-5EB9-081D-E718-EE8DC906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Basics: Part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82AEF-51C7-A555-5BA1-5306F377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038" y="6290037"/>
            <a:ext cx="13081000" cy="2437273"/>
          </a:xfrm>
        </p:spPr>
        <p:txBody>
          <a:bodyPr/>
          <a:lstStyle/>
          <a:p>
            <a:pPr algn="l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Soheil Abbasloo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Department of Computer Science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University of Toronto</a:t>
            </a: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B8867B-26C2-AAF6-3871-999016DDE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" y="5842000"/>
            <a:ext cx="2437273" cy="24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6948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8432800" y="4876800"/>
            <a:ext cx="4368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8432800" y="5791200"/>
            <a:ext cx="4368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176034" y="5791202"/>
            <a:ext cx="1203170" cy="41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8" tIns="60950" rIns="121898" bIns="609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05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kern="1200">
                <a:solidFill>
                  <a:srgbClr val="000000"/>
                </a:solidFill>
              </a:rPr>
              <a:t>time </a:t>
            </a:r>
            <a:r>
              <a:rPr lang="en-US" sz="1875" kern="1200">
                <a:solidFill>
                  <a:srgbClr val="000000"/>
                </a:solidFill>
                <a:sym typeface="Wingdings" charset="0"/>
              </a:rPr>
              <a:t></a:t>
            </a:r>
            <a:endParaRPr lang="en-US" sz="1875" kern="120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 rot="-5400000">
            <a:off x="7505585" y="5089030"/>
            <a:ext cx="914630" cy="41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8" tIns="60950" rIns="121898" bIns="609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05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kern="1200">
                <a:solidFill>
                  <a:srgbClr val="000000"/>
                </a:solidFill>
              </a:rPr>
              <a:t>BW </a:t>
            </a:r>
            <a:r>
              <a:rPr lang="en-US" sz="1875" kern="1200">
                <a:solidFill>
                  <a:srgbClr val="000000"/>
                </a:solidFill>
                <a:sym typeface="Wingdings" charset="0"/>
              </a:rPr>
              <a:t></a:t>
            </a:r>
            <a:endParaRPr lang="en-US" sz="1875" kern="120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940802" y="4876800"/>
            <a:ext cx="508000" cy="9144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9448800" y="4876800"/>
            <a:ext cx="508000" cy="9144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9956801" y="4876800"/>
            <a:ext cx="508000" cy="9144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621069" y="3556001"/>
            <a:ext cx="1079739" cy="982108"/>
          </a:xfrm>
          <a:prstGeom prst="rect">
            <a:avLst/>
          </a:prstGeom>
          <a:noFill/>
        </p:spPr>
        <p:txBody>
          <a:bodyPr wrap="none" lIns="121898" tIns="60950" rIns="121898" bIns="60950">
            <a:spAutoFit/>
          </a:bodyPr>
          <a:lstStyle/>
          <a:p>
            <a:pPr defTabSz="1219056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38" kern="1200" dirty="0" err="1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pkt</a:t>
            </a:r>
            <a:r>
              <a:rPr lang="en-US" sz="2438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  <a:r>
              <a:rPr lang="en-US" sz="2438" kern="1200" dirty="0" err="1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tx</a:t>
            </a:r>
            <a:r>
              <a:rPr lang="en-US" sz="2438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  <a:br>
              <a:rPr lang="en-US" sz="2438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</a:br>
            <a:r>
              <a:rPr lang="en-US" sz="2438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time</a:t>
            </a:r>
          </a:p>
        </p:txBody>
      </p:sp>
      <p:sp>
        <p:nvSpPr>
          <p:cNvPr id="18" name="Left Brace 17"/>
          <p:cNvSpPr>
            <a:spLocks/>
          </p:cNvSpPr>
          <p:nvPr/>
        </p:nvSpPr>
        <p:spPr bwMode="auto">
          <a:xfrm rot="5400000">
            <a:off x="9042400" y="4368800"/>
            <a:ext cx="304800" cy="508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641600" y="264585"/>
            <a:ext cx="11277600" cy="1564216"/>
          </a:xfrm>
        </p:spPr>
        <p:txBody>
          <a:bodyPr/>
          <a:lstStyle/>
          <a:p>
            <a:pPr algn="ctr"/>
            <a:r>
              <a:rPr lang="en-US" b="0" dirty="0">
                <a:latin typeface="Calibri"/>
                <a:ea typeface="ＭＳ Ｐゴシック" charset="0"/>
                <a:cs typeface="Calibri"/>
              </a:rPr>
              <a:t>Packet Delay: The “pipe” view</a:t>
            </a:r>
            <a:br>
              <a:rPr lang="en-US" b="0" dirty="0">
                <a:latin typeface="Calibri"/>
                <a:ea typeface="ＭＳ Ｐゴシック" charset="0"/>
                <a:cs typeface="Calibri"/>
              </a:rPr>
            </a:br>
            <a:r>
              <a:rPr lang="en-US" sz="4781" i="1" dirty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  <a:t>Sending 100B packets from A to B?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1F18E8-9E3E-2782-AA45-BCB55882A9E9}"/>
              </a:ext>
            </a:extLst>
          </p:cNvPr>
          <p:cNvGrpSpPr/>
          <p:nvPr/>
        </p:nvGrpSpPr>
        <p:grpSpPr>
          <a:xfrm>
            <a:off x="2469608" y="2641601"/>
            <a:ext cx="4719082" cy="5283200"/>
            <a:chOff x="2469608" y="2641601"/>
            <a:chExt cx="4719082" cy="5283200"/>
          </a:xfrm>
        </p:grpSpPr>
        <p:grpSp>
          <p:nvGrpSpPr>
            <p:cNvPr id="24578" name="Group 3"/>
            <p:cNvGrpSpPr>
              <a:grpSpLocks/>
            </p:cNvGrpSpPr>
            <p:nvPr/>
          </p:nvGrpSpPr>
          <p:grpSpPr bwMode="auto">
            <a:xfrm>
              <a:off x="2974038" y="2641601"/>
              <a:ext cx="3856265" cy="5283200"/>
              <a:chOff x="725715" y="1676400"/>
              <a:chExt cx="3998684" cy="4876800"/>
            </a:xfrm>
          </p:grpSpPr>
          <p:cxnSp>
            <p:nvCxnSpPr>
              <p:cNvPr id="24590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1282700" y="2501900"/>
                <a:ext cx="28321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4591" name="TextBox 1"/>
              <p:cNvSpPr txBox="1">
                <a:spLocks noChangeArrowheads="1"/>
              </p:cNvSpPr>
              <p:nvPr/>
            </p:nvSpPr>
            <p:spPr bwMode="auto">
              <a:xfrm>
                <a:off x="725715" y="1676400"/>
                <a:ext cx="341085" cy="35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r" defTabSz="1219056" rtl="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75" kern="120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24592" name="TextBox 12"/>
              <p:cNvSpPr txBox="1">
                <a:spLocks noChangeArrowheads="1"/>
              </p:cNvSpPr>
              <p:nvPr/>
            </p:nvSpPr>
            <p:spPr bwMode="auto">
              <a:xfrm>
                <a:off x="4383314" y="1676400"/>
                <a:ext cx="341085" cy="35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r" defTabSz="1219056" rtl="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75" kern="120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24593" name="AutoShape 17"/>
              <p:cNvSpPr>
                <a:spLocks noChangeArrowheads="1"/>
              </p:cNvSpPr>
              <p:nvPr/>
            </p:nvSpPr>
            <p:spPr bwMode="auto">
              <a:xfrm rot="5400000">
                <a:off x="2055307" y="1850665"/>
                <a:ext cx="1392238" cy="3898034"/>
              </a:xfrm>
              <a:prstGeom prst="parallelogram">
                <a:avLst>
                  <a:gd name="adj" fmla="val 25000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lIns="171398" tIns="0" rIns="85692" bIns="42848" anchor="ctr"/>
              <a:lstStyle/>
              <a:p>
                <a:pPr defTabSz="1219056" rtl="0" fontAlgn="base">
                  <a:spcBef>
                    <a:spcPts val="1333"/>
                  </a:spcBef>
                  <a:spcAft>
                    <a:spcPts val="1333"/>
                  </a:spcAft>
                </a:pPr>
                <a:r>
                  <a:rPr lang="en-US" altLang="zh-TW" sz="1875" kern="1200">
                    <a:solidFill>
                      <a:srgbClr val="000000"/>
                    </a:solidFill>
                    <a:latin typeface="Arial" charset="0"/>
                    <a:ea typeface="PMingLiU" charset="0"/>
                    <a:cs typeface="PMingLiU" charset="0"/>
                  </a:rPr>
                  <a:t>100Byte packet</a:t>
                </a:r>
              </a:p>
            </p:txBody>
          </p:sp>
          <p:grpSp>
            <p:nvGrpSpPr>
              <p:cNvPr id="24594" name="Group 33"/>
              <p:cNvGrpSpPr>
                <a:grpSpLocks/>
              </p:cNvGrpSpPr>
              <p:nvPr/>
            </p:nvGrpSpPr>
            <p:grpSpPr bwMode="auto">
              <a:xfrm>
                <a:off x="749300" y="2959100"/>
                <a:ext cx="3951143" cy="3594099"/>
                <a:chOff x="2743200" y="3048000"/>
                <a:chExt cx="3951143" cy="3594099"/>
              </a:xfrm>
            </p:grpSpPr>
            <p:sp>
              <p:nvSpPr>
                <p:cNvPr id="24598" name="Line 18"/>
                <p:cNvSpPr>
                  <a:spLocks noChangeShapeType="1"/>
                </p:cNvSpPr>
                <p:nvPr/>
              </p:nvSpPr>
              <p:spPr bwMode="auto">
                <a:xfrm>
                  <a:off x="2743200" y="3048000"/>
                  <a:ext cx="0" cy="3508375"/>
                </a:xfrm>
                <a:prstGeom prst="line">
                  <a:avLst/>
                </a:prstGeom>
                <a:noFill/>
                <a:ln w="38100">
                  <a:solidFill>
                    <a:srgbClr val="00009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lIns="85718" tIns="42860" rIns="85718" bIns="42860" anchor="ctr"/>
                <a:lstStyle/>
                <a:p>
                  <a:pPr algn="r" defTabSz="1219056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25" b="1" kern="1200">
                    <a:solidFill>
                      <a:srgbClr val="000000"/>
                    </a:solidFill>
                    <a:latin typeface="Courier New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4599" name="Line 18"/>
                <p:cNvSpPr>
                  <a:spLocks noChangeShapeType="1"/>
                </p:cNvSpPr>
                <p:nvPr/>
              </p:nvSpPr>
              <p:spPr bwMode="auto">
                <a:xfrm>
                  <a:off x="6694343" y="3133724"/>
                  <a:ext cx="0" cy="3508375"/>
                </a:xfrm>
                <a:prstGeom prst="line">
                  <a:avLst/>
                </a:prstGeom>
                <a:noFill/>
                <a:ln w="38100">
                  <a:solidFill>
                    <a:srgbClr val="00009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lIns="85718" tIns="42860" rIns="85718" bIns="42860" anchor="ctr"/>
                <a:lstStyle/>
                <a:p>
                  <a:pPr algn="r" defTabSz="1219056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25" b="1" kern="1200">
                    <a:solidFill>
                      <a:srgbClr val="000000"/>
                    </a:solidFill>
                    <a:latin typeface="Courier New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3881398" y="5387731"/>
                  <a:ext cx="1036485" cy="4980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defTabSz="1219056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906" kern="1200" dirty="0">
                      <a:solidFill>
                        <a:srgbClr val="000090"/>
                      </a:solidFill>
                      <a:latin typeface="Arial"/>
                      <a:ea typeface="ＭＳ Ｐゴシック" charset="0"/>
                      <a:cs typeface="ＭＳ Ｐゴシック" charset="0"/>
                    </a:rPr>
                    <a:t>Time</a:t>
                  </a:r>
                </a:p>
              </p:txBody>
            </p:sp>
            <p:cxnSp>
              <p:nvCxnSpPr>
                <p:cNvPr id="24601" name="Straight Arrow Connector 4"/>
                <p:cNvCxnSpPr>
                  <a:cxnSpLocks noChangeShapeType="1"/>
                </p:cNvCxnSpPr>
                <p:nvPr/>
              </p:nvCxnSpPr>
              <p:spPr bwMode="auto">
                <a:xfrm>
                  <a:off x="4439819" y="5867400"/>
                  <a:ext cx="0" cy="609600"/>
                </a:xfrm>
                <a:prstGeom prst="straightConnector1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sp>
            <p:nvSpPr>
              <p:cNvPr id="22" name="TextBox 21"/>
              <p:cNvSpPr txBox="1"/>
              <p:nvPr/>
            </p:nvSpPr>
            <p:spPr>
              <a:xfrm>
                <a:off x="1645227" y="1965569"/>
                <a:ext cx="2222701" cy="4626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 defTabSz="1219056" rt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38" kern="1200" dirty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ＭＳ Ｐゴシック" charset="0"/>
                  </a:rPr>
                  <a:t>1Mbps, 10ms </a:t>
                </a:r>
              </a:p>
            </p:txBody>
          </p:sp>
          <p:sp>
            <p:nvSpPr>
              <p:cNvPr id="24596" name="AutoShape 17"/>
              <p:cNvSpPr>
                <a:spLocks noChangeArrowheads="1"/>
              </p:cNvSpPr>
              <p:nvPr/>
            </p:nvSpPr>
            <p:spPr bwMode="auto">
              <a:xfrm rot="5400000">
                <a:off x="2008981" y="2923381"/>
                <a:ext cx="1392238" cy="3886200"/>
              </a:xfrm>
              <a:prstGeom prst="parallelogram">
                <a:avLst>
                  <a:gd name="adj" fmla="val 25000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lIns="171398" tIns="0" rIns="85692" bIns="42848" anchor="ctr"/>
              <a:lstStyle/>
              <a:p>
                <a:pPr defTabSz="1219056" rtl="0" fontAlgn="base">
                  <a:spcBef>
                    <a:spcPts val="1333"/>
                  </a:spcBef>
                  <a:spcAft>
                    <a:spcPts val="1333"/>
                  </a:spcAft>
                </a:pPr>
                <a:r>
                  <a:rPr lang="en-US" altLang="zh-TW" sz="1875" kern="1200">
                    <a:solidFill>
                      <a:srgbClr val="000000"/>
                    </a:solidFill>
                    <a:latin typeface="Arial" charset="0"/>
                    <a:ea typeface="PMingLiU" charset="0"/>
                    <a:cs typeface="PMingLiU" charset="0"/>
                  </a:rPr>
                  <a:t>100Byte packet</a:t>
                </a:r>
              </a:p>
            </p:txBody>
          </p:sp>
          <p:sp>
            <p:nvSpPr>
              <p:cNvPr id="24597" name="AutoShape 17"/>
              <p:cNvSpPr>
                <a:spLocks noChangeArrowheads="1"/>
              </p:cNvSpPr>
              <p:nvPr/>
            </p:nvSpPr>
            <p:spPr bwMode="auto">
              <a:xfrm rot="5400000">
                <a:off x="2008981" y="3913981"/>
                <a:ext cx="1392238" cy="3886200"/>
              </a:xfrm>
              <a:prstGeom prst="parallelogram">
                <a:avLst>
                  <a:gd name="adj" fmla="val 25000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lIns="171398" tIns="0" rIns="85692" bIns="42848" anchor="ctr"/>
              <a:lstStyle/>
              <a:p>
                <a:pPr defTabSz="1219056" rtl="0" fontAlgn="base">
                  <a:spcBef>
                    <a:spcPts val="1333"/>
                  </a:spcBef>
                  <a:spcAft>
                    <a:spcPts val="1333"/>
                  </a:spcAft>
                </a:pPr>
                <a:r>
                  <a:rPr lang="en-US" altLang="zh-TW" sz="1875" kern="1200">
                    <a:solidFill>
                      <a:srgbClr val="000000"/>
                    </a:solidFill>
                    <a:latin typeface="Arial" charset="0"/>
                    <a:ea typeface="PMingLiU" charset="0"/>
                    <a:cs typeface="PMingLiU" charset="0"/>
                  </a:rPr>
                  <a:t>100Byte packet</a:t>
                </a:r>
              </a:p>
            </p:txBody>
          </p:sp>
        </p:grpSp>
        <p:pic>
          <p:nvPicPr>
            <p:cNvPr id="27" name="Picture 26" descr="A picture containing text, electronics, computer&#10;&#10;Description automatically generated">
              <a:extLst>
                <a:ext uri="{FF2B5EF4-FFF2-40B4-BE49-F238E27FC236}">
                  <a16:creationId xmlns:a16="http://schemas.microsoft.com/office/drawing/2014/main" id="{4EF15A57-0708-9B57-FED0-2100AD7EF1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5" r="7333" b="24325"/>
            <a:stretch/>
          </p:blipFill>
          <p:spPr>
            <a:xfrm>
              <a:off x="6179830" y="3285083"/>
              <a:ext cx="1008860" cy="648855"/>
            </a:xfrm>
            <a:prstGeom prst="rect">
              <a:avLst/>
            </a:prstGeom>
          </p:spPr>
        </p:pic>
        <p:pic>
          <p:nvPicPr>
            <p:cNvPr id="28" name="Picture 27" descr="A picture containing text, electronics, computer&#10;&#10;Description automatically generated">
              <a:extLst>
                <a:ext uri="{FF2B5EF4-FFF2-40B4-BE49-F238E27FC236}">
                  <a16:creationId xmlns:a16="http://schemas.microsoft.com/office/drawing/2014/main" id="{9809A810-5700-921A-589C-32DE1BF6B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5" r="7333" b="24325"/>
            <a:stretch/>
          </p:blipFill>
          <p:spPr>
            <a:xfrm>
              <a:off x="2469608" y="3234621"/>
              <a:ext cx="1008860" cy="648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72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  <p:bldP spid="17" grpId="0" animBg="1"/>
      <p:bldP spid="44" grpId="0" animBg="1"/>
      <p:bldP spid="45" grpId="0" animBg="1"/>
      <p:bldP spid="49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641600" y="264585"/>
            <a:ext cx="11277600" cy="1564216"/>
          </a:xfrm>
        </p:spPr>
        <p:txBody>
          <a:bodyPr/>
          <a:lstStyle/>
          <a:p>
            <a:pPr algn="ctr"/>
            <a:r>
              <a:rPr lang="en-US" b="0" dirty="0">
                <a:latin typeface="Calibri"/>
                <a:ea typeface="ＭＳ Ｐゴシック" charset="0"/>
                <a:cs typeface="Calibri"/>
              </a:rPr>
              <a:t>Packet Delay: The “pipe” view</a:t>
            </a:r>
            <a:br>
              <a:rPr lang="en-US" b="0" dirty="0">
                <a:latin typeface="Calibri"/>
                <a:ea typeface="ＭＳ Ｐゴシック" charset="0"/>
                <a:cs typeface="Calibri"/>
              </a:rPr>
            </a:br>
            <a:r>
              <a:rPr lang="en-US" sz="4781" i="1" dirty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94405" y="2413000"/>
            <a:ext cx="4380322" cy="531920"/>
          </a:xfrm>
          <a:prstGeom prst="rect">
            <a:avLst/>
          </a:prstGeom>
          <a:noFill/>
        </p:spPr>
        <p:txBody>
          <a:bodyPr wrap="none" lIns="121898" tIns="60950" rIns="121898" bIns="60950">
            <a:spAutoFit/>
          </a:bodyPr>
          <a:lstStyle/>
          <a:p>
            <a:pPr algn="l" defTabSz="1219056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38" b="1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1Mbps, 10ms (BDP=10,000) </a:t>
            </a:r>
          </a:p>
        </p:txBody>
      </p:sp>
      <p:cxnSp>
        <p:nvCxnSpPr>
          <p:cNvPr id="25603" name="Straight Connector 25"/>
          <p:cNvCxnSpPr>
            <a:cxnSpLocks noChangeShapeType="1"/>
          </p:cNvCxnSpPr>
          <p:nvPr/>
        </p:nvCxnSpPr>
        <p:spPr bwMode="auto">
          <a:xfrm>
            <a:off x="5791202" y="3149600"/>
            <a:ext cx="4368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04" name="Straight Connector 26"/>
          <p:cNvCxnSpPr>
            <a:cxnSpLocks noChangeShapeType="1"/>
          </p:cNvCxnSpPr>
          <p:nvPr/>
        </p:nvCxnSpPr>
        <p:spPr bwMode="auto">
          <a:xfrm>
            <a:off x="5791202" y="4064000"/>
            <a:ext cx="4368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05" name="TextBox 27"/>
          <p:cNvSpPr txBox="1">
            <a:spLocks noChangeArrowheads="1"/>
          </p:cNvSpPr>
          <p:nvPr/>
        </p:nvSpPr>
        <p:spPr bwMode="auto">
          <a:xfrm>
            <a:off x="7534433" y="4064002"/>
            <a:ext cx="1203170" cy="41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8" tIns="60950" rIns="121898" bIns="609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05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b="0" kern="1200">
                <a:solidFill>
                  <a:srgbClr val="000000"/>
                </a:solidFill>
              </a:rPr>
              <a:t>time </a:t>
            </a:r>
            <a:r>
              <a:rPr lang="en-US" sz="1875" b="0" kern="1200">
                <a:solidFill>
                  <a:srgbClr val="000000"/>
                </a:solidFill>
                <a:sym typeface="Wingdings" charset="0"/>
              </a:rPr>
              <a:t></a:t>
            </a:r>
            <a:endParaRPr lang="en-US" sz="1875" b="0" kern="1200">
              <a:solidFill>
                <a:srgbClr val="000000"/>
              </a:solidFill>
            </a:endParaRPr>
          </a:p>
        </p:txBody>
      </p:sp>
      <p:sp>
        <p:nvSpPr>
          <p:cNvPr id="25606" name="TextBox 28"/>
          <p:cNvSpPr txBox="1">
            <a:spLocks noChangeArrowheads="1"/>
          </p:cNvSpPr>
          <p:nvPr/>
        </p:nvSpPr>
        <p:spPr bwMode="auto">
          <a:xfrm rot="-5400000">
            <a:off x="4889385" y="3361832"/>
            <a:ext cx="914630" cy="41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8" tIns="60950" rIns="121898" bIns="609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05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b="0" kern="1200">
                <a:solidFill>
                  <a:srgbClr val="000000"/>
                </a:solidFill>
              </a:rPr>
              <a:t>BW </a:t>
            </a:r>
            <a:r>
              <a:rPr lang="en-US" sz="1875" b="0" kern="1200">
                <a:solidFill>
                  <a:srgbClr val="000000"/>
                </a:solidFill>
                <a:sym typeface="Wingdings" charset="0"/>
              </a:rPr>
              <a:t></a:t>
            </a:r>
            <a:endParaRPr lang="en-US" sz="1875" b="0" kern="120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299201" y="3149600"/>
            <a:ext cx="508000" cy="9144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807202" y="3149600"/>
            <a:ext cx="508000" cy="9144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315200" y="3149600"/>
            <a:ext cx="508000" cy="9144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50404" y="5562601"/>
            <a:ext cx="4380322" cy="531920"/>
          </a:xfrm>
          <a:prstGeom prst="rect">
            <a:avLst/>
          </a:prstGeom>
          <a:noFill/>
        </p:spPr>
        <p:txBody>
          <a:bodyPr wrap="none" lIns="121898" tIns="60950" rIns="121898" bIns="60950">
            <a:spAutoFit/>
          </a:bodyPr>
          <a:lstStyle/>
          <a:p>
            <a:pPr algn="l" defTabSz="1219056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38" b="1" kern="1200" dirty="0">
                <a:solidFill>
                  <a:srgbClr val="FF0000"/>
                </a:solidFill>
                <a:latin typeface="Arial"/>
                <a:ea typeface="ＭＳ Ｐゴシック" charset="0"/>
                <a:cs typeface="ＭＳ Ｐゴシック" charset="0"/>
              </a:rPr>
              <a:t>10</a:t>
            </a:r>
            <a:r>
              <a:rPr lang="en-US" sz="2438" b="1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Mbps, </a:t>
            </a:r>
            <a:r>
              <a:rPr lang="en-US" sz="2438" b="1" kern="1200" dirty="0">
                <a:solidFill>
                  <a:srgbClr val="FF0000"/>
                </a:solidFill>
                <a:latin typeface="Arial"/>
                <a:ea typeface="ＭＳ Ｐゴシック" charset="0"/>
                <a:cs typeface="ＭＳ Ｐゴシック" charset="0"/>
              </a:rPr>
              <a:t>1</a:t>
            </a:r>
            <a:r>
              <a:rPr lang="en-US" sz="2438" b="1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ms (BDP=10,000) </a:t>
            </a: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9347200" y="6299200"/>
            <a:ext cx="9144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0258586" y="8305802"/>
            <a:ext cx="1203170" cy="41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8" tIns="60950" rIns="121898" bIns="609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05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b="0" kern="1200">
                <a:solidFill>
                  <a:srgbClr val="000000"/>
                </a:solidFill>
              </a:rPr>
              <a:t>time </a:t>
            </a:r>
            <a:r>
              <a:rPr lang="en-US" sz="1875" b="0" kern="1200">
                <a:solidFill>
                  <a:srgbClr val="000000"/>
                </a:solidFill>
                <a:sym typeface="Wingdings" charset="0"/>
              </a:rPr>
              <a:t></a:t>
            </a:r>
            <a:endParaRPr lang="en-US" sz="1875" b="0" kern="120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rot="-5400000">
            <a:off x="8445385" y="6917830"/>
            <a:ext cx="914630" cy="41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8" tIns="60950" rIns="121898" bIns="609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05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b="0" kern="1200">
                <a:solidFill>
                  <a:srgbClr val="000000"/>
                </a:solidFill>
              </a:rPr>
              <a:t>BW </a:t>
            </a:r>
            <a:r>
              <a:rPr lang="en-US" sz="1875" b="0" kern="1200">
                <a:solidFill>
                  <a:srgbClr val="000000"/>
                </a:solidFill>
                <a:sym typeface="Wingdings" charset="0"/>
              </a:rPr>
              <a:t></a:t>
            </a:r>
            <a:endParaRPr lang="en-US" sz="1875" b="0" kern="120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9550401" y="6299202"/>
            <a:ext cx="101600" cy="2032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9347200" y="8331200"/>
            <a:ext cx="9144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2844803" y="5588002"/>
            <a:ext cx="4034073" cy="531920"/>
          </a:xfrm>
          <a:prstGeom prst="rect">
            <a:avLst/>
          </a:prstGeom>
          <a:noFill/>
        </p:spPr>
        <p:txBody>
          <a:bodyPr wrap="none" lIns="121898" tIns="60950" rIns="121898" bIns="60950">
            <a:spAutoFit/>
          </a:bodyPr>
          <a:lstStyle/>
          <a:p>
            <a:pPr algn="l" defTabSz="1219056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38" b="1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1Mbps, </a:t>
            </a:r>
            <a:r>
              <a:rPr lang="en-US" sz="2438" b="1" kern="1200" dirty="0">
                <a:solidFill>
                  <a:srgbClr val="FF0000"/>
                </a:solidFill>
                <a:latin typeface="Arial"/>
                <a:ea typeface="ＭＳ Ｐゴシック" charset="0"/>
                <a:cs typeface="ＭＳ Ｐゴシック" charset="0"/>
              </a:rPr>
              <a:t>5</a:t>
            </a:r>
            <a:r>
              <a:rPr lang="en-US" sz="2438" b="1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ms (BDP=5,000) </a:t>
            </a:r>
          </a:p>
        </p:txBody>
      </p: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3860800" y="6502400"/>
            <a:ext cx="2133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" name="Straight Connector 62"/>
          <p:cNvCxnSpPr>
            <a:cxnSpLocks noChangeShapeType="1"/>
            <a:endCxn id="64" idx="0"/>
          </p:cNvCxnSpPr>
          <p:nvPr/>
        </p:nvCxnSpPr>
        <p:spPr bwMode="auto">
          <a:xfrm>
            <a:off x="3841754" y="7416802"/>
            <a:ext cx="2344816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584985" y="7416802"/>
            <a:ext cx="1203170" cy="41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8" tIns="60950" rIns="121898" bIns="609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05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b="0" kern="1200">
                <a:solidFill>
                  <a:srgbClr val="000000"/>
                </a:solidFill>
              </a:rPr>
              <a:t>time </a:t>
            </a:r>
            <a:r>
              <a:rPr lang="en-US" sz="1875" b="0" kern="1200">
                <a:solidFill>
                  <a:srgbClr val="000000"/>
                </a:solidFill>
                <a:sym typeface="Wingdings" charset="0"/>
              </a:rPr>
              <a:t></a:t>
            </a:r>
            <a:endParaRPr lang="en-US" sz="1875" b="0" kern="1200">
              <a:solidFill>
                <a:srgbClr val="000000"/>
              </a:solidFill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rot="-5400000">
            <a:off x="2958985" y="6714632"/>
            <a:ext cx="914630" cy="41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8" tIns="60950" rIns="121898" bIns="609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05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b="0" kern="1200">
                <a:solidFill>
                  <a:srgbClr val="000000"/>
                </a:solidFill>
              </a:rPr>
              <a:t>BW </a:t>
            </a:r>
            <a:r>
              <a:rPr lang="en-US" sz="1875" b="0" kern="1200">
                <a:solidFill>
                  <a:srgbClr val="000000"/>
                </a:solidFill>
                <a:sym typeface="Wingdings" charset="0"/>
              </a:rPr>
              <a:t></a:t>
            </a:r>
            <a:endParaRPr lang="en-US" sz="1875" b="0" kern="120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267200" y="6502400"/>
            <a:ext cx="508000" cy="9144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775201" y="6502400"/>
            <a:ext cx="508000" cy="9144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283200" y="6502400"/>
            <a:ext cx="508000" cy="9144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9652000" y="6299202"/>
            <a:ext cx="101600" cy="2032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9753600" y="6299202"/>
            <a:ext cx="101600" cy="2032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9" grpId="0"/>
      <p:bldP spid="40" grpId="0" animBg="1"/>
      <p:bldP spid="61" grpId="0"/>
      <p:bldP spid="64" grpId="0"/>
      <p:bldP spid="65" grpId="0"/>
      <p:bldP spid="66" grpId="0" animBg="1"/>
      <p:bldP spid="67" grpId="0" animBg="1"/>
      <p:bldP spid="68" grpId="0" animBg="1"/>
      <p:bldP spid="71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641600" y="264585"/>
            <a:ext cx="11277600" cy="1564216"/>
          </a:xfrm>
        </p:spPr>
        <p:txBody>
          <a:bodyPr/>
          <a:lstStyle/>
          <a:p>
            <a:pPr algn="ctr"/>
            <a:r>
              <a:rPr lang="en-US" b="0" dirty="0">
                <a:latin typeface="Calibri"/>
                <a:ea typeface="ＭＳ Ｐゴシック" charset="0"/>
                <a:cs typeface="Calibri"/>
              </a:rPr>
              <a:t>Packet Delay: The “pipe” view</a:t>
            </a:r>
            <a:br>
              <a:rPr lang="en-US" b="0" dirty="0">
                <a:latin typeface="Calibri"/>
                <a:ea typeface="ＭＳ Ｐゴシック" charset="0"/>
                <a:cs typeface="Calibri"/>
              </a:rPr>
            </a:br>
            <a:r>
              <a:rPr lang="en-US" sz="4781" i="1" dirty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94405" y="2413000"/>
            <a:ext cx="4380322" cy="531920"/>
          </a:xfrm>
          <a:prstGeom prst="rect">
            <a:avLst/>
          </a:prstGeom>
          <a:noFill/>
        </p:spPr>
        <p:txBody>
          <a:bodyPr wrap="none" lIns="121898" tIns="60950" rIns="121898" bIns="60950">
            <a:spAutoFit/>
          </a:bodyPr>
          <a:lstStyle/>
          <a:p>
            <a:pPr algn="l" defTabSz="1219056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38" b="1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1Mbps, 10ms (BDP=10,000) </a:t>
            </a:r>
          </a:p>
        </p:txBody>
      </p:sp>
      <p:cxnSp>
        <p:nvCxnSpPr>
          <p:cNvPr id="26627" name="Straight Connector 25"/>
          <p:cNvCxnSpPr>
            <a:cxnSpLocks noChangeShapeType="1"/>
          </p:cNvCxnSpPr>
          <p:nvPr/>
        </p:nvCxnSpPr>
        <p:spPr bwMode="auto">
          <a:xfrm>
            <a:off x="5791202" y="3149600"/>
            <a:ext cx="4368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28" name="Straight Connector 26"/>
          <p:cNvCxnSpPr>
            <a:cxnSpLocks noChangeShapeType="1"/>
          </p:cNvCxnSpPr>
          <p:nvPr/>
        </p:nvCxnSpPr>
        <p:spPr bwMode="auto">
          <a:xfrm>
            <a:off x="5791202" y="4064000"/>
            <a:ext cx="4368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29" name="TextBox 27"/>
          <p:cNvSpPr txBox="1">
            <a:spLocks noChangeArrowheads="1"/>
          </p:cNvSpPr>
          <p:nvPr/>
        </p:nvSpPr>
        <p:spPr bwMode="auto">
          <a:xfrm>
            <a:off x="7534433" y="4064002"/>
            <a:ext cx="1203170" cy="41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8" tIns="60950" rIns="121898" bIns="609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05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b="0" kern="1200">
                <a:solidFill>
                  <a:srgbClr val="000000"/>
                </a:solidFill>
              </a:rPr>
              <a:t>time </a:t>
            </a:r>
            <a:r>
              <a:rPr lang="en-US" sz="1875" b="0" kern="1200">
                <a:solidFill>
                  <a:srgbClr val="000000"/>
                </a:solidFill>
                <a:sym typeface="Wingdings" charset="0"/>
              </a:rPr>
              <a:t></a:t>
            </a:r>
            <a:endParaRPr lang="en-US" sz="1875" b="0" kern="1200">
              <a:solidFill>
                <a:srgbClr val="000000"/>
              </a:solidFill>
            </a:endParaRPr>
          </a:p>
        </p:txBody>
      </p:sp>
      <p:sp>
        <p:nvSpPr>
          <p:cNvPr id="26630" name="TextBox 28"/>
          <p:cNvSpPr txBox="1">
            <a:spLocks noChangeArrowheads="1"/>
          </p:cNvSpPr>
          <p:nvPr/>
        </p:nvSpPr>
        <p:spPr bwMode="auto">
          <a:xfrm rot="-5400000">
            <a:off x="4889385" y="3361832"/>
            <a:ext cx="914630" cy="41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8" tIns="60950" rIns="121898" bIns="609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05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b="0" kern="1200">
                <a:solidFill>
                  <a:srgbClr val="000000"/>
                </a:solidFill>
              </a:rPr>
              <a:t>BW </a:t>
            </a:r>
            <a:r>
              <a:rPr lang="en-US" sz="1875" b="0" kern="1200">
                <a:solidFill>
                  <a:srgbClr val="000000"/>
                </a:solidFill>
                <a:sym typeface="Wingdings" charset="0"/>
              </a:rPr>
              <a:t></a:t>
            </a:r>
            <a:endParaRPr lang="en-US" sz="1875" b="0" kern="120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299201" y="3149600"/>
            <a:ext cx="508000" cy="9144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807202" y="3149600"/>
            <a:ext cx="508000" cy="9144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315200" y="3149600"/>
            <a:ext cx="508000" cy="9144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34" name="Rounded Rectangle 33"/>
          <p:cNvSpPr>
            <a:spLocks noChangeArrowheads="1"/>
          </p:cNvSpPr>
          <p:nvPr/>
        </p:nvSpPr>
        <p:spPr bwMode="auto">
          <a:xfrm>
            <a:off x="5791202" y="304800"/>
            <a:ext cx="1930400" cy="711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98" tIns="60950" rIns="121898" bIns="60950" anchor="ctr"/>
          <a:lstStyle/>
          <a:p>
            <a:pPr defTabSz="1219056" rtl="0" fontAlgn="base">
              <a:spcBef>
                <a:spcPct val="0"/>
              </a:spcBef>
              <a:spcAft>
                <a:spcPct val="0"/>
              </a:spcAft>
            </a:pPr>
            <a:r>
              <a:rPr lang="en-US" sz="3188" b="1" i="1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200B?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94405" y="5638801"/>
            <a:ext cx="4380322" cy="531920"/>
          </a:xfrm>
          <a:prstGeom prst="rect">
            <a:avLst/>
          </a:prstGeom>
          <a:noFill/>
        </p:spPr>
        <p:txBody>
          <a:bodyPr wrap="none" lIns="121898" tIns="60950" rIns="121898" bIns="60950">
            <a:spAutoFit/>
          </a:bodyPr>
          <a:lstStyle/>
          <a:p>
            <a:pPr algn="l" defTabSz="1219056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38" b="1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1Mbps, 10ms (BDP=10,000) 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5791202" y="6375400"/>
            <a:ext cx="4368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534433" y="7289803"/>
            <a:ext cx="1203170" cy="41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8" tIns="60950" rIns="121898" bIns="609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05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b="0" kern="1200">
                <a:solidFill>
                  <a:srgbClr val="000000"/>
                </a:solidFill>
              </a:rPr>
              <a:t>time </a:t>
            </a:r>
            <a:r>
              <a:rPr lang="en-US" sz="1875" b="0" kern="1200">
                <a:solidFill>
                  <a:srgbClr val="000000"/>
                </a:solidFill>
                <a:sym typeface="Wingdings" charset="0"/>
              </a:rPr>
              <a:t></a:t>
            </a:r>
            <a:endParaRPr lang="en-US" sz="1875" b="0" kern="120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-5400000">
            <a:off x="4889385" y="6587632"/>
            <a:ext cx="914630" cy="41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8" tIns="60950" rIns="121898" bIns="609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05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b="0" kern="1200">
                <a:solidFill>
                  <a:srgbClr val="000000"/>
                </a:solidFill>
              </a:rPr>
              <a:t>BW </a:t>
            </a:r>
            <a:r>
              <a:rPr lang="en-US" sz="1875" b="0" kern="1200">
                <a:solidFill>
                  <a:srgbClr val="000000"/>
                </a:solidFill>
                <a:sym typeface="Wingdings" charset="0"/>
              </a:rPr>
              <a:t></a:t>
            </a:r>
            <a:endParaRPr lang="en-US" sz="1875" b="0" kern="120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299201" y="6375400"/>
            <a:ext cx="1117600" cy="9144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416802" y="6400800"/>
            <a:ext cx="1117600" cy="9144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8534400" y="6400800"/>
            <a:ext cx="1117600" cy="9144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5791202" y="7289800"/>
            <a:ext cx="4368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350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  <p:bldP spid="45" grpId="0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chemeClr val="tx1"/>
                </a:solidFill>
              </a:rPr>
              <a:t>1. Transmission delay</a:t>
            </a:r>
          </a:p>
        </p:txBody>
      </p:sp>
      <p:sp>
        <p:nvSpPr>
          <p:cNvPr id="666" name="Shape 666"/>
          <p:cNvSpPr>
            <a:spLocks noGrp="1"/>
          </p:cNvSpPr>
          <p:nvPr>
            <p:ph type="body" idx="1"/>
          </p:nvPr>
        </p:nvSpPr>
        <p:spPr>
          <a:xfrm>
            <a:off x="1124125" y="2357437"/>
            <a:ext cx="14672345" cy="535781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9375"/>
              </a:spcBef>
              <a:defRPr sz="1800">
                <a:solidFill>
                  <a:srgbClr val="000000"/>
                </a:solidFill>
              </a:defRPr>
            </a:pPr>
            <a:r>
              <a:rPr sz="3938" dirty="0">
                <a:solidFill>
                  <a:schemeClr val="tx1"/>
                </a:solidFill>
              </a:rPr>
              <a:t>How long does it take to push all the bits</a:t>
            </a:r>
            <a:r>
              <a:rPr lang="en-US" sz="3938" dirty="0">
                <a:solidFill>
                  <a:schemeClr val="tx1"/>
                </a:solidFill>
              </a:rPr>
              <a:t> </a:t>
            </a:r>
            <a:r>
              <a:rPr sz="3938" dirty="0">
                <a:solidFill>
                  <a:schemeClr val="tx1"/>
                </a:solidFill>
              </a:rPr>
              <a:t>of a packet into a link?</a:t>
            </a:r>
          </a:p>
          <a:p>
            <a:pPr>
              <a:spcBef>
                <a:spcPts val="1875"/>
              </a:spcBef>
              <a:defRPr sz="1800">
                <a:solidFill>
                  <a:srgbClr val="000000"/>
                </a:solidFill>
              </a:defRPr>
            </a:pPr>
            <a:r>
              <a:rPr sz="3938" dirty="0">
                <a:solidFill>
                  <a:schemeClr val="tx1"/>
                </a:solidFill>
              </a:rPr>
              <a:t>Packet size / </a:t>
            </a:r>
            <a:r>
              <a:rPr lang="en-US" sz="3938" dirty="0">
                <a:solidFill>
                  <a:schemeClr val="tx1"/>
                </a:solidFill>
              </a:rPr>
              <a:t>L</a:t>
            </a:r>
            <a:r>
              <a:rPr sz="3938" dirty="0">
                <a:solidFill>
                  <a:schemeClr val="tx1"/>
                </a:solidFill>
              </a:rPr>
              <a:t>ink</a:t>
            </a:r>
            <a:r>
              <a:rPr lang="en-US" sz="3938" dirty="0">
                <a:solidFill>
                  <a:schemeClr val="tx1"/>
                </a:solidFill>
              </a:rPr>
              <a:t> bandwidth</a:t>
            </a:r>
            <a:endParaRPr sz="3938" dirty="0">
              <a:solidFill>
                <a:schemeClr val="tx1"/>
              </a:solidFill>
            </a:endParaRP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lang="en-US" sz="3375" i="1" dirty="0">
                <a:solidFill>
                  <a:schemeClr val="tx1"/>
                </a:solidFill>
              </a:rPr>
              <a:t>e.g. 1</a:t>
            </a:r>
            <a:r>
              <a:rPr sz="3375" i="1" dirty="0">
                <a:solidFill>
                  <a:schemeClr val="tx1"/>
                </a:solidFill>
              </a:rPr>
              <a:t>000 bits </a:t>
            </a:r>
            <a:r>
              <a:rPr sz="3375" dirty="0">
                <a:solidFill>
                  <a:schemeClr val="tx1"/>
                </a:solidFill>
              </a:rPr>
              <a:t>/ </a:t>
            </a:r>
            <a:r>
              <a:rPr sz="3375" i="1" dirty="0">
                <a:solidFill>
                  <a:schemeClr val="tx1"/>
                </a:solidFill>
              </a:rPr>
              <a:t>100 Mbits per sec = 10</a:t>
            </a:r>
            <a:r>
              <a:rPr sz="3375" i="1" baseline="31999" dirty="0">
                <a:solidFill>
                  <a:schemeClr val="tx1"/>
                </a:solidFill>
              </a:rPr>
              <a:t> -5</a:t>
            </a:r>
            <a:r>
              <a:rPr sz="3375" i="1" dirty="0">
                <a:solidFill>
                  <a:schemeClr val="tx1"/>
                </a:solidFill>
              </a:rPr>
              <a:t> sec</a:t>
            </a:r>
          </a:p>
        </p:txBody>
      </p:sp>
      <p:sp>
        <p:nvSpPr>
          <p:cNvPr id="667" name="Shape 667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>
                <a:defRPr>
                  <a:solidFill>
                    <a:srgbClr val="000000"/>
                  </a:solidFill>
                </a:defRPr>
              </a:pPr>
              <a:t>13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933580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chemeClr val="tx1"/>
                </a:solidFill>
              </a:rPr>
              <a:t>2. Propagation delay</a:t>
            </a:r>
          </a:p>
        </p:txBody>
      </p:sp>
      <p:sp>
        <p:nvSpPr>
          <p:cNvPr id="681" name="Shape 681"/>
          <p:cNvSpPr>
            <a:spLocks noGrp="1"/>
          </p:cNvSpPr>
          <p:nvPr>
            <p:ph type="body" idx="1"/>
          </p:nvPr>
        </p:nvSpPr>
        <p:spPr>
          <a:xfrm>
            <a:off x="805344" y="2357437"/>
            <a:ext cx="15052140" cy="535781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9375"/>
              </a:spcBef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tx1"/>
                </a:solidFill>
              </a:rPr>
              <a:t>How long does it take to move one bit from one end of a link to the other?</a:t>
            </a:r>
          </a:p>
          <a:p>
            <a:pPr>
              <a:spcBef>
                <a:spcPts val="1875"/>
              </a:spcBef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1"/>
                </a:solidFill>
              </a:rPr>
              <a:t>Link length / </a:t>
            </a:r>
            <a:r>
              <a:rPr lang="en-US" sz="3600">
                <a:solidFill>
                  <a:schemeClr val="tx1"/>
                </a:solidFill>
              </a:rPr>
              <a:t>propagation speed</a:t>
            </a:r>
            <a:endParaRPr sz="3600" dirty="0">
              <a:solidFill>
                <a:schemeClr val="tx1"/>
              </a:solidFill>
            </a:endParaRP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lang="en-US" sz="3200" i="1" dirty="0">
                <a:solidFill>
                  <a:schemeClr val="tx1"/>
                </a:solidFill>
              </a:rPr>
              <a:t>E.g.</a:t>
            </a:r>
            <a:r>
              <a:rPr sz="3200" i="1" dirty="0">
                <a:solidFill>
                  <a:schemeClr val="tx1"/>
                </a:solidFill>
              </a:rPr>
              <a:t> 30 kilometers </a:t>
            </a:r>
            <a:r>
              <a:rPr sz="3200" dirty="0">
                <a:solidFill>
                  <a:schemeClr val="tx1"/>
                </a:solidFill>
              </a:rPr>
              <a:t>/ </a:t>
            </a:r>
            <a:r>
              <a:rPr sz="3200" i="1" dirty="0">
                <a:solidFill>
                  <a:schemeClr val="tx1"/>
                </a:solidFill>
              </a:rPr>
              <a:t>3 10</a:t>
            </a:r>
            <a:r>
              <a:rPr sz="3200" i="1" baseline="31999" dirty="0">
                <a:solidFill>
                  <a:schemeClr val="tx1"/>
                </a:solidFill>
              </a:rPr>
              <a:t>8</a:t>
            </a:r>
            <a:r>
              <a:rPr sz="3200" i="1" dirty="0">
                <a:solidFill>
                  <a:schemeClr val="tx1"/>
                </a:solidFill>
              </a:rPr>
              <a:t> meters per sec = 10</a:t>
            </a:r>
            <a:r>
              <a:rPr sz="3200" i="1" baseline="31999" dirty="0">
                <a:solidFill>
                  <a:schemeClr val="tx1"/>
                </a:solidFill>
              </a:rPr>
              <a:t>-4</a:t>
            </a:r>
            <a:r>
              <a:rPr sz="3200" i="1" dirty="0">
                <a:solidFill>
                  <a:schemeClr val="tx1"/>
                </a:solidFill>
              </a:rPr>
              <a:t> sec</a:t>
            </a:r>
          </a:p>
        </p:txBody>
      </p:sp>
      <p:sp>
        <p:nvSpPr>
          <p:cNvPr id="682" name="Shape 682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latin typeface="Calibri"/>
                <a:ea typeface="Calibri"/>
                <a:cs typeface="Calibri"/>
              </a:rPr>
              <a:pPr>
                <a:defRPr>
                  <a:solidFill>
                    <a:srgbClr val="000000"/>
                  </a:solidFill>
                </a:defRPr>
              </a:pPr>
              <a:t>14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75145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188" dirty="0"/>
              <a:t>3. Queuing delay</a:t>
            </a:r>
          </a:p>
        </p:txBody>
      </p:sp>
      <p:sp>
        <p:nvSpPr>
          <p:cNvPr id="699" name="Shape 699"/>
          <p:cNvSpPr>
            <a:spLocks noGrp="1"/>
          </p:cNvSpPr>
          <p:nvPr>
            <p:ph type="body" idx="1"/>
          </p:nvPr>
        </p:nvSpPr>
        <p:spPr>
          <a:xfrm>
            <a:off x="1258349" y="2357439"/>
            <a:ext cx="13707611" cy="5357812"/>
          </a:xfrm>
          <a:prstGeom prst="rect">
            <a:avLst/>
          </a:prstGeom>
        </p:spPr>
        <p:txBody>
          <a:bodyPr/>
          <a:lstStyle>
            <a:lvl1pPr>
              <a:spcBef>
                <a:spcPts val="10000"/>
              </a:spcBef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 i="1" dirty="0">
                <a:solidFill>
                  <a:schemeClr val="accent1">
                    <a:lumMod val="75000"/>
                  </a:schemeClr>
                </a:solidFill>
              </a:rPr>
              <a:t>How long does a packet have to sit in a buffer before it is processed?</a:t>
            </a:r>
          </a:p>
        </p:txBody>
      </p:sp>
      <p:sp>
        <p:nvSpPr>
          <p:cNvPr id="700" name="Shape 700"/>
          <p:cNvSpPr>
            <a:spLocks noGrp="1"/>
          </p:cNvSpPr>
          <p:nvPr>
            <p:ph type="sldNum" sz="quarter" idx="2"/>
          </p:nvPr>
        </p:nvSpPr>
        <p:spPr>
          <a:xfrm>
            <a:off x="13169586" y="8310564"/>
            <a:ext cx="310983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latin typeface="Calibri"/>
                <a:ea typeface="Calibri"/>
                <a:cs typeface="Calibri"/>
              </a:rPr>
              <a:pPr>
                <a:defRPr>
                  <a:solidFill>
                    <a:srgbClr val="000000"/>
                  </a:solidFill>
                </a:defRPr>
              </a:pPr>
              <a:t>15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72792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" grpId="0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219" name="Straight Connector 16"/>
          <p:cNvCxnSpPr>
            <a:cxnSpLocks noChangeShapeType="1"/>
          </p:cNvCxnSpPr>
          <p:nvPr/>
        </p:nvCxnSpPr>
        <p:spPr bwMode="auto">
          <a:xfrm rot="1739168">
            <a:off x="3680406" y="4095379"/>
            <a:ext cx="4368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4220" name="Straight Connector 17"/>
          <p:cNvCxnSpPr>
            <a:cxnSpLocks noChangeShapeType="1"/>
          </p:cNvCxnSpPr>
          <p:nvPr/>
        </p:nvCxnSpPr>
        <p:spPr bwMode="auto">
          <a:xfrm rot="1739168">
            <a:off x="3433622" y="4540845"/>
            <a:ext cx="4368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rot="20179596">
            <a:off x="3372183" y="6566685"/>
            <a:ext cx="4368800" cy="0"/>
          </a:xfrm>
          <a:prstGeom prst="line">
            <a:avLst/>
          </a:prstGeom>
          <a:solidFill>
            <a:schemeClr val="tx2">
              <a:lumMod val="40000"/>
              <a:lumOff val="60000"/>
            </a:schemeClr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20179596">
            <a:off x="3576157" y="7031939"/>
            <a:ext cx="4368800" cy="0"/>
          </a:xfrm>
          <a:prstGeom prst="line">
            <a:avLst/>
          </a:prstGeom>
          <a:solidFill>
            <a:schemeClr val="tx2">
              <a:lumMod val="40000"/>
              <a:lumOff val="60000"/>
            </a:schemeClr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4157135" y="3295654"/>
            <a:ext cx="3519114" cy="4186004"/>
            <a:chOff x="2266809" y="3515363"/>
            <a:chExt cx="3753723" cy="4465071"/>
          </a:xfrm>
        </p:grpSpPr>
        <p:sp>
          <p:nvSpPr>
            <p:cNvPr id="29" name="Rectangle 28"/>
            <p:cNvSpPr/>
            <p:nvPr/>
          </p:nvSpPr>
          <p:spPr bwMode="auto">
            <a:xfrm rot="1739168">
              <a:off x="5084516" y="5052909"/>
              <a:ext cx="433493" cy="544125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1739168">
              <a:off x="4655538" y="4833905"/>
              <a:ext cx="433493" cy="544124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1739168">
              <a:off x="3497299" y="4199469"/>
              <a:ext cx="433493" cy="544125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1739168">
              <a:off x="2266809" y="3515363"/>
              <a:ext cx="433493" cy="544124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 rot="20179596">
              <a:off x="2609431" y="7438567"/>
              <a:ext cx="433493" cy="54186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 rot="20179596">
              <a:off x="5587039" y="6133136"/>
              <a:ext cx="433493" cy="54186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 rot="20179596">
              <a:off x="3998981" y="6829366"/>
              <a:ext cx="433493" cy="54186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8534402" y="5384802"/>
            <a:ext cx="4368800" cy="508000"/>
            <a:chOff x="2590800" y="5943600"/>
            <a:chExt cx="3276600" cy="381000"/>
          </a:xfrm>
        </p:grpSpPr>
        <p:cxnSp>
          <p:nvCxnSpPr>
            <p:cNvPr id="94217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4218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8636001" y="5384802"/>
            <a:ext cx="4368800" cy="508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Shape 698"/>
          <p:cNvSpPr>
            <a:spLocks noGrp="1"/>
          </p:cNvSpPr>
          <p:nvPr>
            <p:ph type="title"/>
          </p:nvPr>
        </p:nvSpPr>
        <p:spPr>
          <a:xfrm>
            <a:off x="2544007" y="296977"/>
            <a:ext cx="10812388" cy="1484766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424242"/>
                </a:solidFill>
                <a:latin typeface="Calibri"/>
                <a:cs typeface="Calibri"/>
              </a:rPr>
              <a:t>Queuing delay</a:t>
            </a:r>
            <a:r>
              <a:rPr lang="en-US" sz="6000" dirty="0">
                <a:solidFill>
                  <a:srgbClr val="424242"/>
                </a:solidFill>
                <a:latin typeface="Calibri"/>
                <a:cs typeface="Calibri"/>
              </a:rPr>
              <a:t>: “pipe” view</a:t>
            </a:r>
            <a:endParaRPr sz="600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27" name="Shape 891"/>
          <p:cNvSpPr/>
          <p:nvPr/>
        </p:nvSpPr>
        <p:spPr>
          <a:xfrm>
            <a:off x="3319064" y="299100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30" name="Shape 891"/>
          <p:cNvSpPr/>
          <p:nvPr/>
        </p:nvSpPr>
        <p:spPr>
          <a:xfrm>
            <a:off x="3283724" y="753628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31" name="Shape 486"/>
          <p:cNvSpPr/>
          <p:nvPr/>
        </p:nvSpPr>
        <p:spPr>
          <a:xfrm>
            <a:off x="7727257" y="5313742"/>
            <a:ext cx="595312" cy="595312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696158" y="3647207"/>
            <a:ext cx="1004429" cy="56692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5564767" y="6932955"/>
            <a:ext cx="1201817" cy="5108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1077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7" name="Group 1"/>
          <p:cNvGrpSpPr>
            <a:grpSpLocks/>
          </p:cNvGrpSpPr>
          <p:nvPr/>
        </p:nvGrpSpPr>
        <p:grpSpPr bwMode="auto">
          <a:xfrm rot="1739168">
            <a:off x="3556000" y="4064000"/>
            <a:ext cx="4368800" cy="508000"/>
            <a:chOff x="2590800" y="5943600"/>
            <a:chExt cx="3276600" cy="381000"/>
          </a:xfrm>
        </p:grpSpPr>
        <p:cxnSp>
          <p:nvCxnSpPr>
            <p:cNvPr id="95248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5249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3474170" y="6545313"/>
            <a:ext cx="4368800" cy="508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5239" name="Group 38"/>
          <p:cNvGrpSpPr>
            <a:grpSpLocks/>
          </p:cNvGrpSpPr>
          <p:nvPr/>
        </p:nvGrpSpPr>
        <p:grpSpPr bwMode="auto">
          <a:xfrm>
            <a:off x="8591551" y="5363635"/>
            <a:ext cx="4368800" cy="529166"/>
            <a:chOff x="2590800" y="5927120"/>
            <a:chExt cx="3276600" cy="397480"/>
          </a:xfrm>
        </p:grpSpPr>
        <p:cxnSp>
          <p:nvCxnSpPr>
            <p:cNvPr id="95242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5243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153025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8133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8862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8956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636001" y="5384802"/>
            <a:ext cx="4368800" cy="508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3434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940802" y="3556001"/>
            <a:ext cx="4165600" cy="757886"/>
          </a:xfrm>
          <a:prstGeom prst="rect">
            <a:avLst/>
          </a:prstGeom>
          <a:noFill/>
        </p:spPr>
        <p:txBody>
          <a:bodyPr lIns="121905" tIns="60953" rIns="121905" bIns="60953">
            <a:spAutoFit/>
          </a:bodyPr>
          <a:lstStyle/>
          <a:p>
            <a:pPr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125" kern="12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No queuing delay! </a:t>
            </a:r>
          </a:p>
        </p:txBody>
      </p:sp>
      <p:sp>
        <p:nvSpPr>
          <p:cNvPr id="27" name="Shape 698"/>
          <p:cNvSpPr>
            <a:spLocks noGrp="1"/>
          </p:cNvSpPr>
          <p:nvPr>
            <p:ph type="title"/>
          </p:nvPr>
        </p:nvSpPr>
        <p:spPr>
          <a:xfrm>
            <a:off x="2544007" y="296977"/>
            <a:ext cx="10812388" cy="1484766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424242"/>
                </a:solidFill>
                <a:latin typeface="Calibri"/>
                <a:cs typeface="Calibri"/>
              </a:rPr>
              <a:t>Queuing delay</a:t>
            </a:r>
            <a:r>
              <a:rPr lang="en-US" sz="6000" dirty="0">
                <a:solidFill>
                  <a:srgbClr val="424242"/>
                </a:solidFill>
                <a:latin typeface="Calibri"/>
                <a:cs typeface="Calibri"/>
              </a:rPr>
              <a:t>: “pipe” view</a:t>
            </a:r>
            <a:endParaRPr sz="600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28" name="Shape 891"/>
          <p:cNvSpPr/>
          <p:nvPr/>
        </p:nvSpPr>
        <p:spPr>
          <a:xfrm>
            <a:off x="3319064" y="299100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29" name="Shape 891"/>
          <p:cNvSpPr/>
          <p:nvPr/>
        </p:nvSpPr>
        <p:spPr>
          <a:xfrm>
            <a:off x="3283724" y="753628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30" name="Shape 486"/>
          <p:cNvSpPr/>
          <p:nvPr/>
        </p:nvSpPr>
        <p:spPr>
          <a:xfrm>
            <a:off x="7727257" y="5313742"/>
            <a:ext cx="595312" cy="595312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9478074" y="5088880"/>
            <a:ext cx="1201817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485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1" name="Group 1"/>
          <p:cNvGrpSpPr>
            <a:grpSpLocks/>
          </p:cNvGrpSpPr>
          <p:nvPr/>
        </p:nvGrpSpPr>
        <p:grpSpPr bwMode="auto">
          <a:xfrm rot="1739168">
            <a:off x="3553884" y="4053419"/>
            <a:ext cx="4368800" cy="537634"/>
            <a:chOff x="2590800" y="5936044"/>
            <a:chExt cx="3276600" cy="403532"/>
          </a:xfrm>
        </p:grpSpPr>
        <p:cxnSp>
          <p:nvCxnSpPr>
            <p:cNvPr id="96272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6273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4679" y="5958144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244407" y="5935445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49792" y="5953957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2667" y="5942508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3477609" y="6544594"/>
            <a:ext cx="4368800" cy="525174"/>
            <a:chOff x="2590800" y="5105400"/>
            <a:chExt cx="3276600" cy="39388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247606" y="5118281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229600" y="7315201"/>
            <a:ext cx="5689600" cy="757886"/>
          </a:xfrm>
          <a:prstGeom prst="rect">
            <a:avLst/>
          </a:prstGeom>
          <a:noFill/>
        </p:spPr>
        <p:txBody>
          <a:bodyPr lIns="121905" tIns="60953" rIns="121905" bIns="60953">
            <a:spAutoFit/>
          </a:bodyPr>
          <a:lstStyle/>
          <a:p>
            <a:pPr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125" kern="12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Transient Overload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29600" y="8027142"/>
            <a:ext cx="5689600" cy="757886"/>
          </a:xfrm>
          <a:prstGeom prst="rect">
            <a:avLst/>
          </a:prstGeom>
          <a:noFill/>
        </p:spPr>
        <p:txBody>
          <a:bodyPr lIns="121905" tIns="60953" rIns="121905" bIns="60953">
            <a:spAutoFit/>
          </a:bodyPr>
          <a:lstStyle/>
          <a:p>
            <a:pPr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125" kern="12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Not a rare event!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823201" y="3962401"/>
            <a:ext cx="508000" cy="1117600"/>
            <a:chOff x="6096000" y="3962400"/>
            <a:chExt cx="381000" cy="838200"/>
          </a:xfrm>
        </p:grpSpPr>
        <p:cxnSp>
          <p:nvCxnSpPr>
            <p:cNvPr id="96269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6270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6271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395659" y="4165603"/>
            <a:ext cx="967543" cy="4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5" tIns="60953" rIns="121905" bIns="6095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11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kern="1200">
                <a:solidFill>
                  <a:srgbClr val="000000"/>
                </a:solidFill>
              </a:rPr>
              <a:t>Queue</a:t>
            </a:r>
          </a:p>
        </p:txBody>
      </p:sp>
      <p:cxnSp>
        <p:nvCxnSpPr>
          <p:cNvPr id="12" name="Straight Arrow Connector 11"/>
          <p:cNvCxnSpPr>
            <a:cxnSpLocks noChangeShapeType="1"/>
            <a:stCxn id="10" idx="1"/>
          </p:cNvCxnSpPr>
          <p:nvPr/>
        </p:nvCxnSpPr>
        <p:spPr bwMode="auto">
          <a:xfrm flipH="1">
            <a:off x="8432805" y="4371422"/>
            <a:ext cx="962854" cy="989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69" name="Group 68"/>
          <p:cNvGrpSpPr/>
          <p:nvPr/>
        </p:nvGrpSpPr>
        <p:grpSpPr>
          <a:xfrm>
            <a:off x="8636001" y="5384802"/>
            <a:ext cx="4368800" cy="508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70" name="Straight Connector 69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Shape 698"/>
          <p:cNvSpPr>
            <a:spLocks noGrp="1"/>
          </p:cNvSpPr>
          <p:nvPr>
            <p:ph type="title"/>
          </p:nvPr>
        </p:nvSpPr>
        <p:spPr>
          <a:xfrm>
            <a:off x="2544007" y="296977"/>
            <a:ext cx="10812388" cy="1484766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424242"/>
                </a:solidFill>
                <a:latin typeface="Calibri"/>
                <a:cs typeface="Calibri"/>
              </a:rPr>
              <a:t>Queuing delay</a:t>
            </a:r>
            <a:r>
              <a:rPr lang="en-US" sz="6000" dirty="0">
                <a:solidFill>
                  <a:srgbClr val="424242"/>
                </a:solidFill>
                <a:latin typeface="Calibri"/>
                <a:cs typeface="Calibri"/>
              </a:rPr>
              <a:t>: “pipe” view</a:t>
            </a:r>
            <a:endParaRPr sz="600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39" name="Shape 891"/>
          <p:cNvSpPr/>
          <p:nvPr/>
        </p:nvSpPr>
        <p:spPr>
          <a:xfrm>
            <a:off x="3319064" y="299100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40" name="Shape 891"/>
          <p:cNvSpPr/>
          <p:nvPr/>
        </p:nvSpPr>
        <p:spPr>
          <a:xfrm>
            <a:off x="3283724" y="753628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41" name="Shape 486"/>
          <p:cNvSpPr/>
          <p:nvPr/>
        </p:nvSpPr>
        <p:spPr>
          <a:xfrm>
            <a:off x="7727257" y="5313742"/>
            <a:ext cx="595312" cy="595312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</p:spTree>
    <p:extLst>
      <p:ext uri="{BB962C8B-B14F-4D97-AF65-F5344CB8AC3E}">
        <p14:creationId xmlns:p14="http://schemas.microsoft.com/office/powerpoint/2010/main" val="41328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5" name="Group 1"/>
          <p:cNvGrpSpPr>
            <a:grpSpLocks/>
          </p:cNvGrpSpPr>
          <p:nvPr/>
        </p:nvGrpSpPr>
        <p:grpSpPr bwMode="auto">
          <a:xfrm rot="1739168">
            <a:off x="3553884" y="4049186"/>
            <a:ext cx="4368800" cy="541867"/>
            <a:chOff x="2590800" y="5932228"/>
            <a:chExt cx="3276600" cy="407348"/>
          </a:xfrm>
        </p:grpSpPr>
        <p:cxnSp>
          <p:nvCxnSpPr>
            <p:cNvPr id="9729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29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5832" y="5958836"/>
              <a:ext cx="304800" cy="38029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460885" y="5931608"/>
              <a:ext cx="304800" cy="38029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331335" y="5945919"/>
              <a:ext cx="304800" cy="38188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3472604" y="6537905"/>
            <a:ext cx="4368800" cy="515736"/>
            <a:chOff x="2590800" y="5099598"/>
            <a:chExt cx="3276600" cy="386802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841375" y="5099598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7" name="Rectangle 66"/>
          <p:cNvSpPr/>
          <p:nvPr/>
        </p:nvSpPr>
        <p:spPr bwMode="auto">
          <a:xfrm rot="5400000">
            <a:off x="7874001" y="4622802"/>
            <a:ext cx="406400" cy="508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905" tIns="60953" rIns="121905" bIns="60953" anchor="ctr"/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7290" name="Group 8"/>
          <p:cNvGrpSpPr>
            <a:grpSpLocks/>
          </p:cNvGrpSpPr>
          <p:nvPr/>
        </p:nvGrpSpPr>
        <p:grpSpPr bwMode="auto">
          <a:xfrm>
            <a:off x="7823201" y="3962401"/>
            <a:ext cx="508000" cy="1117600"/>
            <a:chOff x="6096000" y="3962400"/>
            <a:chExt cx="381000" cy="838200"/>
          </a:xfrm>
        </p:grpSpPr>
        <p:cxnSp>
          <p:nvCxnSpPr>
            <p:cNvPr id="9729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29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29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7291" name="TextBox 9"/>
          <p:cNvSpPr txBox="1">
            <a:spLocks noChangeArrowheads="1"/>
          </p:cNvSpPr>
          <p:nvPr/>
        </p:nvSpPr>
        <p:spPr bwMode="auto">
          <a:xfrm>
            <a:off x="9395659" y="4165603"/>
            <a:ext cx="967543" cy="4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5" tIns="60953" rIns="121905" bIns="6095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11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kern="1200">
                <a:solidFill>
                  <a:srgbClr val="000000"/>
                </a:solidFill>
              </a:rPr>
              <a:t>Queue</a:t>
            </a:r>
          </a:p>
        </p:txBody>
      </p:sp>
      <p:cxnSp>
        <p:nvCxnSpPr>
          <p:cNvPr id="97292" name="Straight Arrow Connector 11"/>
          <p:cNvCxnSpPr>
            <a:cxnSpLocks noChangeShapeType="1"/>
            <a:stCxn id="97291" idx="1"/>
          </p:cNvCxnSpPr>
          <p:nvPr/>
        </p:nvCxnSpPr>
        <p:spPr bwMode="auto">
          <a:xfrm flipH="1">
            <a:off x="8432805" y="4371422"/>
            <a:ext cx="962854" cy="989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0" name="Group 29"/>
          <p:cNvGrpSpPr/>
          <p:nvPr/>
        </p:nvGrpSpPr>
        <p:grpSpPr>
          <a:xfrm>
            <a:off x="8636001" y="5384802"/>
            <a:ext cx="4368800" cy="508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8" name="Shape 698"/>
          <p:cNvSpPr>
            <a:spLocks noGrp="1"/>
          </p:cNvSpPr>
          <p:nvPr>
            <p:ph type="title"/>
          </p:nvPr>
        </p:nvSpPr>
        <p:spPr>
          <a:xfrm>
            <a:off x="2544007" y="296977"/>
            <a:ext cx="10812388" cy="1484766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424242"/>
                </a:solidFill>
                <a:latin typeface="Calibri"/>
                <a:cs typeface="Calibri"/>
              </a:rPr>
              <a:t>Queuing delay</a:t>
            </a:r>
            <a:r>
              <a:rPr lang="en-US" sz="6000" dirty="0">
                <a:solidFill>
                  <a:srgbClr val="424242"/>
                </a:solidFill>
                <a:latin typeface="Calibri"/>
                <a:cs typeface="Calibri"/>
              </a:rPr>
              <a:t>: “pipe” view</a:t>
            </a:r>
            <a:endParaRPr sz="600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40" name="Shape 891"/>
          <p:cNvSpPr/>
          <p:nvPr/>
        </p:nvSpPr>
        <p:spPr>
          <a:xfrm>
            <a:off x="3319064" y="299100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42" name="Shape 891"/>
          <p:cNvSpPr/>
          <p:nvPr/>
        </p:nvSpPr>
        <p:spPr>
          <a:xfrm>
            <a:off x="3283724" y="753628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43" name="Shape 486"/>
          <p:cNvSpPr/>
          <p:nvPr/>
        </p:nvSpPr>
        <p:spPr>
          <a:xfrm>
            <a:off x="7727257" y="5313742"/>
            <a:ext cx="595312" cy="595312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</p:spTree>
    <p:extLst>
      <p:ext uri="{BB962C8B-B14F-4D97-AF65-F5344CB8AC3E}">
        <p14:creationId xmlns:p14="http://schemas.microsoft.com/office/powerpoint/2010/main" val="160518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094" dirty="0"/>
              <a:t>Outline</a:t>
            </a:r>
            <a:endParaRPr sz="6094" dirty="0"/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12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What is a network made of?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sz="412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How is it shared?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sz="4125" dirty="0">
                <a:solidFill>
                  <a:schemeClr val="accent1">
                    <a:lumMod val="75000"/>
                  </a:schemeClr>
                </a:solidFill>
              </a:rPr>
              <a:t>How do we evaluate a network?</a:t>
            </a:r>
            <a:endParaRPr lang="en-US" sz="4125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chemeClr val="tx1"/>
                </a:solidFill>
              </a:rPr>
              <a:t>How is communication organized?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chemeClr val="tx1"/>
                </a:solidFill>
              </a:rPr>
              <a:t>Network Adapters &amp; Links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2</a:t>
            </a:fld>
            <a:endParaRPr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3594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9" name="Group 1"/>
          <p:cNvGrpSpPr>
            <a:grpSpLocks/>
          </p:cNvGrpSpPr>
          <p:nvPr/>
        </p:nvGrpSpPr>
        <p:grpSpPr bwMode="auto">
          <a:xfrm rot="1739168">
            <a:off x="3564467" y="4030134"/>
            <a:ext cx="4368800" cy="543984"/>
            <a:chOff x="2590800" y="5916892"/>
            <a:chExt cx="3276600" cy="407708"/>
          </a:xfrm>
        </p:grpSpPr>
        <p:cxnSp>
          <p:nvCxnSpPr>
            <p:cNvPr id="98323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8324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4988050" y="5930926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020359" y="5917135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3473118" y="6540387"/>
            <a:ext cx="4368800" cy="513148"/>
            <a:chOff x="2590800" y="5101539"/>
            <a:chExt cx="3276600" cy="38486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450310" y="510153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7" name="Rectangle 66"/>
          <p:cNvSpPr/>
          <p:nvPr/>
        </p:nvSpPr>
        <p:spPr bwMode="auto">
          <a:xfrm rot="5400000">
            <a:off x="7874001" y="4622802"/>
            <a:ext cx="406400" cy="5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905" tIns="60953" rIns="121905" bIns="60953" anchor="ctr"/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8314" name="Group 8"/>
          <p:cNvGrpSpPr>
            <a:grpSpLocks/>
          </p:cNvGrpSpPr>
          <p:nvPr/>
        </p:nvGrpSpPr>
        <p:grpSpPr bwMode="auto">
          <a:xfrm>
            <a:off x="7823201" y="3962401"/>
            <a:ext cx="508000" cy="1117600"/>
            <a:chOff x="6096000" y="3962400"/>
            <a:chExt cx="381000" cy="838200"/>
          </a:xfrm>
        </p:grpSpPr>
        <p:cxnSp>
          <p:nvCxnSpPr>
            <p:cNvPr id="98320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8321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8322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8315" name="TextBox 9"/>
          <p:cNvSpPr txBox="1">
            <a:spLocks noChangeArrowheads="1"/>
          </p:cNvSpPr>
          <p:nvPr/>
        </p:nvSpPr>
        <p:spPr bwMode="auto">
          <a:xfrm>
            <a:off x="9395659" y="4165603"/>
            <a:ext cx="967543" cy="4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5" tIns="60953" rIns="121905" bIns="6095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11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kern="1200">
                <a:solidFill>
                  <a:srgbClr val="000000"/>
                </a:solidFill>
              </a:rPr>
              <a:t>Queue</a:t>
            </a:r>
          </a:p>
        </p:txBody>
      </p:sp>
      <p:cxnSp>
        <p:nvCxnSpPr>
          <p:cNvPr id="98316" name="Straight Arrow Connector 11"/>
          <p:cNvCxnSpPr>
            <a:cxnSpLocks noChangeShapeType="1"/>
            <a:stCxn id="98315" idx="1"/>
          </p:cNvCxnSpPr>
          <p:nvPr/>
        </p:nvCxnSpPr>
        <p:spPr bwMode="auto">
          <a:xfrm flipH="1">
            <a:off x="8432805" y="4371422"/>
            <a:ext cx="962854" cy="989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0" name="Group 29"/>
          <p:cNvGrpSpPr/>
          <p:nvPr/>
        </p:nvGrpSpPr>
        <p:grpSpPr>
          <a:xfrm>
            <a:off x="8636001" y="5384802"/>
            <a:ext cx="4368800" cy="508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9042400" y="5384802"/>
            <a:ext cx="406400" cy="5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905" tIns="60953" rIns="121905" bIns="60953" anchor="ctr"/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7874001" y="4216400"/>
            <a:ext cx="406400" cy="508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905" tIns="60953" rIns="121905" bIns="60953" anchor="ctr"/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Shape 698"/>
          <p:cNvSpPr>
            <a:spLocks noGrp="1"/>
          </p:cNvSpPr>
          <p:nvPr>
            <p:ph type="title"/>
          </p:nvPr>
        </p:nvSpPr>
        <p:spPr>
          <a:xfrm>
            <a:off x="2544007" y="296977"/>
            <a:ext cx="10812388" cy="1484766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424242"/>
                </a:solidFill>
                <a:latin typeface="Calibri"/>
                <a:cs typeface="Calibri"/>
              </a:rPr>
              <a:t>Queuing delay</a:t>
            </a:r>
            <a:r>
              <a:rPr lang="en-US" sz="6000" dirty="0">
                <a:solidFill>
                  <a:srgbClr val="424242"/>
                </a:solidFill>
                <a:latin typeface="Calibri"/>
                <a:cs typeface="Calibri"/>
              </a:rPr>
              <a:t>: “pipe” view</a:t>
            </a:r>
            <a:endParaRPr sz="600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42" name="Shape 891"/>
          <p:cNvSpPr/>
          <p:nvPr/>
        </p:nvSpPr>
        <p:spPr>
          <a:xfrm>
            <a:off x="3319064" y="299100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43" name="Shape 891"/>
          <p:cNvSpPr/>
          <p:nvPr/>
        </p:nvSpPr>
        <p:spPr>
          <a:xfrm>
            <a:off x="3283724" y="753628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44" name="Shape 486"/>
          <p:cNvSpPr/>
          <p:nvPr/>
        </p:nvSpPr>
        <p:spPr>
          <a:xfrm>
            <a:off x="7727257" y="5313742"/>
            <a:ext cx="595312" cy="595312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</p:spTree>
    <p:extLst>
      <p:ext uri="{BB962C8B-B14F-4D97-AF65-F5344CB8AC3E}">
        <p14:creationId xmlns:p14="http://schemas.microsoft.com/office/powerpoint/2010/main" val="708491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3" name="Group 1"/>
          <p:cNvGrpSpPr>
            <a:grpSpLocks/>
          </p:cNvGrpSpPr>
          <p:nvPr/>
        </p:nvGrpSpPr>
        <p:grpSpPr bwMode="auto">
          <a:xfrm rot="1739168">
            <a:off x="3562351" y="4040717"/>
            <a:ext cx="4368800" cy="533400"/>
            <a:chOff x="2590800" y="5924235"/>
            <a:chExt cx="3276600" cy="400365"/>
          </a:xfrm>
        </p:grpSpPr>
        <p:cxnSp>
          <p:nvCxnSpPr>
            <p:cNvPr id="9934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34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152816" y="5923789"/>
              <a:ext cx="304800" cy="3813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291868" y="5939680"/>
              <a:ext cx="304800" cy="379712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3474280" y="6545291"/>
            <a:ext cx="4368800" cy="508639"/>
            <a:chOff x="2590800" y="5105400"/>
            <a:chExt cx="3276600" cy="381479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614812" y="510587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9337" name="Group 8"/>
          <p:cNvGrpSpPr>
            <a:grpSpLocks/>
          </p:cNvGrpSpPr>
          <p:nvPr/>
        </p:nvGrpSpPr>
        <p:grpSpPr bwMode="auto">
          <a:xfrm>
            <a:off x="7823201" y="3962401"/>
            <a:ext cx="508000" cy="1117600"/>
            <a:chOff x="6096000" y="3962400"/>
            <a:chExt cx="381000" cy="838200"/>
          </a:xfrm>
        </p:grpSpPr>
        <p:cxnSp>
          <p:nvCxnSpPr>
            <p:cNvPr id="9934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34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34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9338" name="TextBox 9"/>
          <p:cNvSpPr txBox="1">
            <a:spLocks noChangeArrowheads="1"/>
          </p:cNvSpPr>
          <p:nvPr/>
        </p:nvSpPr>
        <p:spPr bwMode="auto">
          <a:xfrm>
            <a:off x="9395659" y="4165603"/>
            <a:ext cx="967543" cy="4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5" tIns="60953" rIns="121905" bIns="6095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11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kern="1200">
                <a:solidFill>
                  <a:srgbClr val="000000"/>
                </a:solidFill>
              </a:rPr>
              <a:t>Queue</a:t>
            </a:r>
          </a:p>
        </p:txBody>
      </p:sp>
      <p:cxnSp>
        <p:nvCxnSpPr>
          <p:cNvPr id="99339" name="Straight Arrow Connector 11"/>
          <p:cNvCxnSpPr>
            <a:cxnSpLocks noChangeShapeType="1"/>
            <a:stCxn id="99338" idx="1"/>
          </p:cNvCxnSpPr>
          <p:nvPr/>
        </p:nvCxnSpPr>
        <p:spPr bwMode="auto">
          <a:xfrm flipH="1">
            <a:off x="8432805" y="4371422"/>
            <a:ext cx="962854" cy="989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0" name="Group 29"/>
          <p:cNvGrpSpPr/>
          <p:nvPr/>
        </p:nvGrpSpPr>
        <p:grpSpPr>
          <a:xfrm>
            <a:off x="8636001" y="5384802"/>
            <a:ext cx="4368800" cy="508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9341" name="Rectangle 37"/>
          <p:cNvSpPr>
            <a:spLocks noChangeArrowheads="1"/>
          </p:cNvSpPr>
          <p:nvPr/>
        </p:nvSpPr>
        <p:spPr bwMode="auto">
          <a:xfrm>
            <a:off x="9042400" y="5384802"/>
            <a:ext cx="406400" cy="508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5" tIns="60953" rIns="121905" bIns="60953" anchor="ctr"/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7874001" y="4622802"/>
            <a:ext cx="406400" cy="508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905" tIns="60953" rIns="121905" bIns="60953" anchor="ctr"/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9448802" y="5384802"/>
            <a:ext cx="406400" cy="5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905" tIns="60953" rIns="121905" bIns="60953" anchor="ctr"/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Shape 698"/>
          <p:cNvSpPr>
            <a:spLocks noGrp="1"/>
          </p:cNvSpPr>
          <p:nvPr>
            <p:ph type="title"/>
          </p:nvPr>
        </p:nvSpPr>
        <p:spPr>
          <a:xfrm>
            <a:off x="2544007" y="296977"/>
            <a:ext cx="10812388" cy="1484766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424242"/>
                </a:solidFill>
                <a:latin typeface="Calibri"/>
                <a:cs typeface="Calibri"/>
              </a:rPr>
              <a:t>Queuing delay</a:t>
            </a:r>
            <a:r>
              <a:rPr lang="en-US" sz="6000" dirty="0">
                <a:solidFill>
                  <a:srgbClr val="424242"/>
                </a:solidFill>
                <a:latin typeface="Calibri"/>
                <a:cs typeface="Calibri"/>
              </a:rPr>
              <a:t>: “pipe” view</a:t>
            </a:r>
            <a:endParaRPr sz="600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42" name="Shape 891"/>
          <p:cNvSpPr/>
          <p:nvPr/>
        </p:nvSpPr>
        <p:spPr>
          <a:xfrm>
            <a:off x="3319064" y="299100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43" name="Shape 891"/>
          <p:cNvSpPr/>
          <p:nvPr/>
        </p:nvSpPr>
        <p:spPr>
          <a:xfrm>
            <a:off x="3283724" y="753628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44" name="Shape 486"/>
          <p:cNvSpPr/>
          <p:nvPr/>
        </p:nvSpPr>
        <p:spPr>
          <a:xfrm>
            <a:off x="7727257" y="5313742"/>
            <a:ext cx="595312" cy="595312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</p:spTree>
    <p:extLst>
      <p:ext uri="{BB962C8B-B14F-4D97-AF65-F5344CB8AC3E}">
        <p14:creationId xmlns:p14="http://schemas.microsoft.com/office/powerpoint/2010/main" val="2323367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7" name="Group 1"/>
          <p:cNvGrpSpPr>
            <a:grpSpLocks/>
          </p:cNvGrpSpPr>
          <p:nvPr/>
        </p:nvGrpSpPr>
        <p:grpSpPr bwMode="auto">
          <a:xfrm rot="1739168">
            <a:off x="3562351" y="4040717"/>
            <a:ext cx="4368800" cy="533400"/>
            <a:chOff x="2590800" y="5925025"/>
            <a:chExt cx="3276600" cy="399575"/>
          </a:xfrm>
        </p:grpSpPr>
        <p:cxnSp>
          <p:nvCxnSpPr>
            <p:cNvPr id="10037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7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420798" y="5926749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631956" y="5924575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3468514" y="6518431"/>
            <a:ext cx="4368800" cy="536071"/>
            <a:chOff x="2590800" y="5084347"/>
            <a:chExt cx="3276600" cy="402053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790655" y="508434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0361" name="Group 8"/>
          <p:cNvGrpSpPr>
            <a:grpSpLocks/>
          </p:cNvGrpSpPr>
          <p:nvPr/>
        </p:nvGrpSpPr>
        <p:grpSpPr bwMode="auto">
          <a:xfrm>
            <a:off x="7823201" y="3962401"/>
            <a:ext cx="508000" cy="1117600"/>
            <a:chOff x="6096000" y="3962400"/>
            <a:chExt cx="381000" cy="838200"/>
          </a:xfrm>
        </p:grpSpPr>
        <p:cxnSp>
          <p:nvCxnSpPr>
            <p:cNvPr id="100368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69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70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00362" name="TextBox 9"/>
          <p:cNvSpPr txBox="1">
            <a:spLocks noChangeArrowheads="1"/>
          </p:cNvSpPr>
          <p:nvPr/>
        </p:nvSpPr>
        <p:spPr bwMode="auto">
          <a:xfrm>
            <a:off x="9395659" y="4165603"/>
            <a:ext cx="967543" cy="4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5" tIns="60953" rIns="121905" bIns="6095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11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kern="1200">
                <a:solidFill>
                  <a:srgbClr val="000000"/>
                </a:solidFill>
              </a:rPr>
              <a:t>Queue</a:t>
            </a:r>
          </a:p>
        </p:txBody>
      </p:sp>
      <p:cxnSp>
        <p:nvCxnSpPr>
          <p:cNvPr id="100363" name="Straight Arrow Connector 11"/>
          <p:cNvCxnSpPr>
            <a:cxnSpLocks noChangeShapeType="1"/>
            <a:stCxn id="100362" idx="1"/>
          </p:cNvCxnSpPr>
          <p:nvPr/>
        </p:nvCxnSpPr>
        <p:spPr bwMode="auto">
          <a:xfrm flipH="1">
            <a:off x="8432805" y="4371422"/>
            <a:ext cx="962854" cy="989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0" name="Group 29"/>
          <p:cNvGrpSpPr/>
          <p:nvPr/>
        </p:nvGrpSpPr>
        <p:grpSpPr>
          <a:xfrm>
            <a:off x="8636001" y="5384802"/>
            <a:ext cx="4368800" cy="508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0365" name="Rectangle 37"/>
          <p:cNvSpPr>
            <a:spLocks noChangeArrowheads="1"/>
          </p:cNvSpPr>
          <p:nvPr/>
        </p:nvSpPr>
        <p:spPr bwMode="auto">
          <a:xfrm>
            <a:off x="9042400" y="5384802"/>
            <a:ext cx="406400" cy="508000"/>
          </a:xfrm>
          <a:prstGeom prst="rect">
            <a:avLst/>
          </a:prstGeom>
          <a:solidFill>
            <a:srgbClr val="B8BCC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5" tIns="60953" rIns="121905" bIns="60953" anchor="ctr"/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66" name="Rectangle 36"/>
          <p:cNvSpPr>
            <a:spLocks noChangeArrowheads="1"/>
          </p:cNvSpPr>
          <p:nvPr/>
        </p:nvSpPr>
        <p:spPr bwMode="auto">
          <a:xfrm>
            <a:off x="9448802" y="5384802"/>
            <a:ext cx="406400" cy="508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5" tIns="60953" rIns="121905" bIns="60953" anchor="ctr"/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67" name="Rectangle 41"/>
          <p:cNvSpPr>
            <a:spLocks noChangeArrowheads="1"/>
          </p:cNvSpPr>
          <p:nvPr/>
        </p:nvSpPr>
        <p:spPr bwMode="auto">
          <a:xfrm>
            <a:off x="9855201" y="5384802"/>
            <a:ext cx="406400" cy="508000"/>
          </a:xfrm>
          <a:prstGeom prst="rect">
            <a:avLst/>
          </a:prstGeom>
          <a:solidFill>
            <a:srgbClr val="B8BCC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5" tIns="60953" rIns="121905" bIns="60953" anchor="ctr"/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Shape 698"/>
          <p:cNvSpPr>
            <a:spLocks noGrp="1"/>
          </p:cNvSpPr>
          <p:nvPr>
            <p:ph type="title"/>
          </p:nvPr>
        </p:nvSpPr>
        <p:spPr>
          <a:xfrm>
            <a:off x="2544007" y="296977"/>
            <a:ext cx="10812388" cy="1484766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424242"/>
                </a:solidFill>
                <a:latin typeface="Calibri"/>
                <a:cs typeface="Calibri"/>
              </a:rPr>
              <a:t>Queuing delay</a:t>
            </a:r>
            <a:r>
              <a:rPr lang="en-US" sz="6000" dirty="0">
                <a:solidFill>
                  <a:srgbClr val="424242"/>
                </a:solidFill>
                <a:latin typeface="Calibri"/>
                <a:cs typeface="Calibri"/>
              </a:rPr>
              <a:t>: “pipe” view</a:t>
            </a:r>
            <a:endParaRPr sz="600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38" name="Shape 891"/>
          <p:cNvSpPr/>
          <p:nvPr/>
        </p:nvSpPr>
        <p:spPr>
          <a:xfrm>
            <a:off x="3319064" y="299100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40" name="Shape 891"/>
          <p:cNvSpPr/>
          <p:nvPr/>
        </p:nvSpPr>
        <p:spPr>
          <a:xfrm>
            <a:off x="3283724" y="753628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42" name="Shape 486"/>
          <p:cNvSpPr/>
          <p:nvPr/>
        </p:nvSpPr>
        <p:spPr>
          <a:xfrm>
            <a:off x="7727257" y="5313742"/>
            <a:ext cx="595312" cy="595312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</p:spTree>
    <p:extLst>
      <p:ext uri="{BB962C8B-B14F-4D97-AF65-F5344CB8AC3E}">
        <p14:creationId xmlns:p14="http://schemas.microsoft.com/office/powerpoint/2010/main" val="591309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81" name="Group 1"/>
          <p:cNvGrpSpPr>
            <a:grpSpLocks/>
          </p:cNvGrpSpPr>
          <p:nvPr/>
        </p:nvGrpSpPr>
        <p:grpSpPr bwMode="auto">
          <a:xfrm rot="1739168">
            <a:off x="3556000" y="4064000"/>
            <a:ext cx="4368800" cy="508000"/>
            <a:chOff x="2590800" y="5943600"/>
            <a:chExt cx="3276600" cy="381000"/>
          </a:xfrm>
        </p:grpSpPr>
        <p:cxnSp>
          <p:nvCxnSpPr>
            <p:cNvPr id="10140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0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3474163" y="6545315"/>
            <a:ext cx="4368800" cy="508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1383" name="Group 38"/>
          <p:cNvGrpSpPr>
            <a:grpSpLocks/>
          </p:cNvGrpSpPr>
          <p:nvPr/>
        </p:nvGrpSpPr>
        <p:grpSpPr bwMode="auto">
          <a:xfrm>
            <a:off x="8636001" y="5363635"/>
            <a:ext cx="4368800" cy="529166"/>
            <a:chOff x="2590800" y="5927120"/>
            <a:chExt cx="3276600" cy="397480"/>
          </a:xfrm>
        </p:grpSpPr>
        <p:cxnSp>
          <p:nvCxnSpPr>
            <p:cNvPr id="101395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396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291138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482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1148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2004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636001" y="5384802"/>
            <a:ext cx="4368800" cy="508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657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9530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1385" name="Group 34"/>
          <p:cNvGrpSpPr>
            <a:grpSpLocks/>
          </p:cNvGrpSpPr>
          <p:nvPr/>
        </p:nvGrpSpPr>
        <p:grpSpPr bwMode="auto">
          <a:xfrm>
            <a:off x="7823201" y="3962401"/>
            <a:ext cx="508000" cy="1117600"/>
            <a:chOff x="6096000" y="3962400"/>
            <a:chExt cx="381000" cy="838200"/>
          </a:xfrm>
        </p:grpSpPr>
        <p:cxnSp>
          <p:nvCxnSpPr>
            <p:cNvPr id="101392" name="Straight Connector 4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393" name="Straight Connector 46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394" name="Straight Connector 54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01386" name="TextBox 55"/>
          <p:cNvSpPr txBox="1">
            <a:spLocks noChangeArrowheads="1"/>
          </p:cNvSpPr>
          <p:nvPr/>
        </p:nvSpPr>
        <p:spPr bwMode="auto">
          <a:xfrm>
            <a:off x="9395659" y="4165603"/>
            <a:ext cx="967543" cy="4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5" tIns="60953" rIns="121905" bIns="6095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11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kern="1200">
                <a:solidFill>
                  <a:srgbClr val="000000"/>
                </a:solidFill>
              </a:rPr>
              <a:t>Queue</a:t>
            </a:r>
          </a:p>
        </p:txBody>
      </p:sp>
      <p:cxnSp>
        <p:nvCxnSpPr>
          <p:cNvPr id="101387" name="Straight Arrow Connector 56"/>
          <p:cNvCxnSpPr>
            <a:cxnSpLocks noChangeShapeType="1"/>
            <a:stCxn id="101386" idx="1"/>
          </p:cNvCxnSpPr>
          <p:nvPr/>
        </p:nvCxnSpPr>
        <p:spPr bwMode="auto">
          <a:xfrm flipH="1">
            <a:off x="8432805" y="4371422"/>
            <a:ext cx="962854" cy="989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" name="Shape 698"/>
          <p:cNvSpPr>
            <a:spLocks noGrp="1"/>
          </p:cNvSpPr>
          <p:nvPr>
            <p:ph type="title"/>
          </p:nvPr>
        </p:nvSpPr>
        <p:spPr>
          <a:xfrm>
            <a:off x="2544007" y="296977"/>
            <a:ext cx="10812388" cy="1484766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424242"/>
                </a:solidFill>
                <a:latin typeface="Calibri"/>
                <a:cs typeface="Calibri"/>
              </a:rPr>
              <a:t>Queuing delay</a:t>
            </a:r>
            <a:r>
              <a:rPr lang="en-US" sz="6000" dirty="0">
                <a:solidFill>
                  <a:srgbClr val="424242"/>
                </a:solidFill>
                <a:latin typeface="Calibri"/>
                <a:cs typeface="Calibri"/>
              </a:rPr>
              <a:t>: “pipe” view</a:t>
            </a:r>
            <a:endParaRPr sz="600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37" name="Shape 891"/>
          <p:cNvSpPr/>
          <p:nvPr/>
        </p:nvSpPr>
        <p:spPr>
          <a:xfrm>
            <a:off x="3319064" y="299100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38" name="Shape 891"/>
          <p:cNvSpPr/>
          <p:nvPr/>
        </p:nvSpPr>
        <p:spPr>
          <a:xfrm>
            <a:off x="3283724" y="753628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39" name="Shape 486"/>
          <p:cNvSpPr/>
          <p:nvPr/>
        </p:nvSpPr>
        <p:spPr>
          <a:xfrm>
            <a:off x="7727257" y="5313742"/>
            <a:ext cx="595312" cy="595312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63" name="Rounded Rectangle 62"/>
          <p:cNvSpPr/>
          <p:nvPr/>
        </p:nvSpPr>
        <p:spPr bwMode="auto">
          <a:xfrm>
            <a:off x="2624935" y="7852337"/>
            <a:ext cx="10998963" cy="1117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905" tIns="60953" rIns="121905" bIns="60953" anchor="ctr"/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80008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84005" y="8012538"/>
            <a:ext cx="11245076" cy="642469"/>
          </a:xfrm>
          <a:prstGeom prst="rect">
            <a:avLst/>
          </a:prstGeom>
          <a:noFill/>
        </p:spPr>
        <p:txBody>
          <a:bodyPr wrap="square" lIns="121905" tIns="60953" rIns="121905" bIns="60953">
            <a:spAutoFit/>
          </a:bodyPr>
          <a:lstStyle/>
          <a:p>
            <a:pPr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kern="1200" dirty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  <a:t>Queues absorb transient bursts but introduce queuing delay</a:t>
            </a:r>
          </a:p>
        </p:txBody>
      </p:sp>
    </p:spTree>
    <p:extLst>
      <p:ext uri="{BB962C8B-B14F-4D97-AF65-F5344CB8AC3E}">
        <p14:creationId xmlns:p14="http://schemas.microsoft.com/office/powerpoint/2010/main" val="1441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5283201" y="7315200"/>
            <a:ext cx="8940800" cy="786804"/>
          </a:xfrm>
          <a:prstGeom prst="rect">
            <a:avLst/>
          </a:prstGeom>
          <a:noFill/>
        </p:spPr>
        <p:txBody>
          <a:bodyPr lIns="121905" tIns="60953" rIns="121905" bIns="60953">
            <a:spAutoFit/>
          </a:bodyPr>
          <a:lstStyle/>
          <a:p>
            <a:pPr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313" kern="12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What about persistent overload?</a:t>
            </a:r>
          </a:p>
        </p:txBody>
      </p:sp>
      <p:grpSp>
        <p:nvGrpSpPr>
          <p:cNvPr id="102406" name="Group 4"/>
          <p:cNvGrpSpPr>
            <a:grpSpLocks/>
          </p:cNvGrpSpPr>
          <p:nvPr/>
        </p:nvGrpSpPr>
        <p:grpSpPr bwMode="auto">
          <a:xfrm rot="1693316">
            <a:off x="3566173" y="4049758"/>
            <a:ext cx="4368800" cy="514630"/>
            <a:chOff x="1146992" y="3044176"/>
            <a:chExt cx="3276600" cy="386636"/>
          </a:xfrm>
        </p:grpSpPr>
        <p:grpSp>
          <p:nvGrpSpPr>
            <p:cNvPr id="102434" name="Group 1"/>
            <p:cNvGrpSpPr>
              <a:grpSpLocks/>
            </p:cNvGrpSpPr>
            <p:nvPr/>
          </p:nvGrpSpPr>
          <p:grpSpPr bwMode="auto">
            <a:xfrm>
              <a:off x="1146992" y="3044176"/>
              <a:ext cx="3276600" cy="386636"/>
              <a:chOff x="2590800" y="5938744"/>
              <a:chExt cx="3276600" cy="386636"/>
            </a:xfrm>
          </p:grpSpPr>
          <p:cxnSp>
            <p:nvCxnSpPr>
              <p:cNvPr id="102439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2440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9" name="Rectangle 28"/>
              <p:cNvSpPr/>
              <p:nvPr/>
            </p:nvSpPr>
            <p:spPr bwMode="auto">
              <a:xfrm>
                <a:off x="5095966" y="5938744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219118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625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805735" y="5939434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219118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625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78917" y="5941387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219118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625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940611" y="5942142"/>
                <a:ext cx="304800" cy="38323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219118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625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1812674" y="3047128"/>
              <a:ext cx="304800" cy="38005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122840" y="3046726"/>
              <a:ext cx="304800" cy="3816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740193" y="3048735"/>
              <a:ext cx="304800" cy="38005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042752" y="3048506"/>
              <a:ext cx="304800" cy="38005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rot="20033246">
            <a:off x="3552571" y="6567635"/>
            <a:ext cx="4368800" cy="524074"/>
            <a:chOff x="1146992" y="3036976"/>
            <a:chExt cx="3276600" cy="393056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146992" y="3038314"/>
              <a:ext cx="3276600" cy="391718"/>
              <a:chOff x="2590800" y="5932882"/>
              <a:chExt cx="3276600" cy="391718"/>
            </a:xfrm>
            <a:grpFill/>
          </p:grpSpPr>
          <p:cxnSp>
            <p:nvCxnSpPr>
              <p:cNvPr id="62" name="Straight Connector 61"/>
              <p:cNvCxnSpPr/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Rectangle 63"/>
              <p:cNvSpPr/>
              <p:nvPr/>
            </p:nvSpPr>
            <p:spPr bwMode="auto">
              <a:xfrm>
                <a:off x="5136234" y="5932882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219118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625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4812598" y="5941516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219118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625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855181" y="5935402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219118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625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28956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219118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625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 bwMode="auto">
            <a:xfrm>
              <a:off x="1771385" y="304366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089689" y="3036976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726250" y="3039691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0480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9" name="Rectangle 68"/>
          <p:cNvSpPr/>
          <p:nvPr/>
        </p:nvSpPr>
        <p:spPr bwMode="auto">
          <a:xfrm rot="1693316">
            <a:off x="3841984" y="3143639"/>
            <a:ext cx="406400" cy="508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905" tIns="60953" rIns="121905" bIns="60953" anchor="ctr"/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 rot="20033246">
            <a:off x="3769784" y="7454900"/>
            <a:ext cx="406400" cy="5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905" tIns="60953" rIns="121905" bIns="60953" anchor="ctr"/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823200" y="3869191"/>
            <a:ext cx="5181600" cy="2032000"/>
            <a:chOff x="4343400" y="2895600"/>
            <a:chExt cx="3886200" cy="1524000"/>
          </a:xfrm>
        </p:grpSpPr>
        <p:grpSp>
          <p:nvGrpSpPr>
            <p:cNvPr id="102415" name="Group 38"/>
            <p:cNvGrpSpPr>
              <a:grpSpLocks/>
            </p:cNvGrpSpPr>
            <p:nvPr/>
          </p:nvGrpSpPr>
          <p:grpSpPr bwMode="auto">
            <a:xfrm>
              <a:off x="4920291" y="4035309"/>
              <a:ext cx="3276600" cy="384291"/>
              <a:chOff x="2590800" y="5940309"/>
              <a:chExt cx="3276600" cy="384291"/>
            </a:xfrm>
          </p:grpSpPr>
          <p:cxnSp>
            <p:nvCxnSpPr>
              <p:cNvPr id="102428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2429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2" name="Rectangle 41"/>
              <p:cNvSpPr/>
              <p:nvPr/>
            </p:nvSpPr>
            <p:spPr bwMode="auto">
              <a:xfrm>
                <a:off x="5290509" y="5940309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219118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625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4985709" y="5942013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219118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625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82266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219118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625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2863517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219118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625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953000" y="4038600"/>
              <a:ext cx="3276600" cy="381000"/>
              <a:chOff x="2590800" y="5105400"/>
              <a:chExt cx="3276600" cy="381000"/>
            </a:xfrm>
            <a:solidFill>
              <a:schemeClr val="tx2">
                <a:lumMod val="40000"/>
                <a:lumOff val="60000"/>
              </a:schemeClr>
            </a:solidFill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2590800" y="5105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2590800" y="5486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Rectangle 50"/>
              <p:cNvSpPr/>
              <p:nvPr/>
            </p:nvSpPr>
            <p:spPr bwMode="auto">
              <a:xfrm>
                <a:off x="3150071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219118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625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55626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219118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625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4343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219118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625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 bwMode="auto">
            <a:xfrm>
              <a:off x="7010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6464417" y="4038600"/>
              <a:ext cx="2286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835944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48768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 rot="5400000">
              <a:off x="4381500" y="34671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02422" name="Group 80"/>
            <p:cNvGrpSpPr>
              <a:grpSpLocks/>
            </p:cNvGrpSpPr>
            <p:nvPr/>
          </p:nvGrpSpPr>
          <p:grpSpPr bwMode="auto">
            <a:xfrm>
              <a:off x="4343400" y="2971800"/>
              <a:ext cx="381000" cy="838200"/>
              <a:chOff x="6096000" y="3962400"/>
              <a:chExt cx="381000" cy="838200"/>
            </a:xfrm>
          </p:grpSpPr>
          <p:cxnSp>
            <p:nvCxnSpPr>
              <p:cNvPr id="102425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6096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2426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6477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2427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6096000" y="4800600"/>
                <a:ext cx="3810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85" name="Rectangle 84"/>
            <p:cNvSpPr/>
            <p:nvPr/>
          </p:nvSpPr>
          <p:spPr bwMode="auto">
            <a:xfrm rot="5400000">
              <a:off x="4381500" y="31623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 rot="5400000">
              <a:off x="4381500" y="28575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3" name="Rectangle 92"/>
          <p:cNvSpPr/>
          <p:nvPr/>
        </p:nvSpPr>
        <p:spPr bwMode="auto">
          <a:xfrm rot="20033246">
            <a:off x="7182241" y="5752869"/>
            <a:ext cx="406400" cy="5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905" tIns="60953" rIns="121905" bIns="60953" anchor="ctr"/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 rot="1693316">
            <a:off x="7114040" y="4896008"/>
            <a:ext cx="406400" cy="508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905" tIns="60953" rIns="121905" bIns="60953" anchor="ctr"/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&quot;No&quot; Symbol 5"/>
          <p:cNvSpPr/>
          <p:nvPr/>
        </p:nvSpPr>
        <p:spPr bwMode="auto">
          <a:xfrm>
            <a:off x="7721600" y="3454400"/>
            <a:ext cx="609600" cy="6096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21905" tIns="60953" rIns="121905" bIns="60953" anchor="ctr"/>
          <a:lstStyle/>
          <a:p>
            <a:pPr algn="r"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181602" y="8060267"/>
            <a:ext cx="8940800" cy="786804"/>
          </a:xfrm>
          <a:prstGeom prst="rect">
            <a:avLst/>
          </a:prstGeom>
          <a:noFill/>
        </p:spPr>
        <p:txBody>
          <a:bodyPr lIns="121905" tIns="60953" rIns="121905" bIns="60953">
            <a:spAutoFit/>
          </a:bodyPr>
          <a:lstStyle/>
          <a:p>
            <a:pPr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313" kern="12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Will eventually drop packets (“loss”)</a:t>
            </a:r>
          </a:p>
        </p:txBody>
      </p:sp>
      <p:sp>
        <p:nvSpPr>
          <p:cNvPr id="68" name="Shape 698"/>
          <p:cNvSpPr>
            <a:spLocks noGrp="1"/>
          </p:cNvSpPr>
          <p:nvPr>
            <p:ph type="title"/>
          </p:nvPr>
        </p:nvSpPr>
        <p:spPr>
          <a:xfrm>
            <a:off x="2544007" y="296977"/>
            <a:ext cx="10812388" cy="1484766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424242"/>
                </a:solidFill>
                <a:latin typeface="Calibri"/>
                <a:cs typeface="Calibri"/>
              </a:rPr>
              <a:t>Queuing delay</a:t>
            </a:r>
            <a:r>
              <a:rPr lang="en-US" sz="6000" dirty="0">
                <a:solidFill>
                  <a:srgbClr val="424242"/>
                </a:solidFill>
                <a:latin typeface="Calibri"/>
                <a:cs typeface="Calibri"/>
              </a:rPr>
              <a:t>: “pipe” view</a:t>
            </a:r>
            <a:endParaRPr sz="600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71" name="Shape 891"/>
          <p:cNvSpPr/>
          <p:nvPr/>
        </p:nvSpPr>
        <p:spPr>
          <a:xfrm>
            <a:off x="3319064" y="299100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76" name="Shape 891"/>
          <p:cNvSpPr/>
          <p:nvPr/>
        </p:nvSpPr>
        <p:spPr>
          <a:xfrm>
            <a:off x="3283724" y="753628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77" name="Shape 486"/>
          <p:cNvSpPr/>
          <p:nvPr/>
        </p:nvSpPr>
        <p:spPr>
          <a:xfrm>
            <a:off x="7727257" y="5313742"/>
            <a:ext cx="595312" cy="595312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</p:spTree>
    <p:extLst>
      <p:ext uri="{BB962C8B-B14F-4D97-AF65-F5344CB8AC3E}">
        <p14:creationId xmlns:p14="http://schemas.microsoft.com/office/powerpoint/2010/main" val="17169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424242"/>
                </a:solidFill>
              </a:rPr>
              <a:t>Queuing delay</a:t>
            </a:r>
          </a:p>
        </p:txBody>
      </p:sp>
      <p:sp>
        <p:nvSpPr>
          <p:cNvPr id="847" name="Shape 847"/>
          <p:cNvSpPr>
            <a:spLocks noGrp="1"/>
          </p:cNvSpPr>
          <p:nvPr>
            <p:ph type="body" idx="1"/>
          </p:nvPr>
        </p:nvSpPr>
        <p:spPr>
          <a:xfrm>
            <a:off x="3222625" y="2190749"/>
            <a:ext cx="9989344" cy="687187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344"/>
              </a:spcBef>
              <a:defRPr sz="1800">
                <a:solidFill>
                  <a:srgbClr val="000000"/>
                </a:solidFill>
              </a:defRPr>
            </a:pPr>
            <a:r>
              <a:rPr lang="en-US" sz="3938" dirty="0">
                <a:solidFill>
                  <a:srgbClr val="424242"/>
                </a:solidFill>
              </a:rPr>
              <a:t>I</a:t>
            </a:r>
            <a:r>
              <a:rPr sz="3938" dirty="0">
                <a:solidFill>
                  <a:srgbClr val="424242"/>
                </a:solidFill>
              </a:rPr>
              <a:t>f arrival rate &gt; departure rate</a:t>
            </a:r>
            <a:endParaRPr lang="en-US" sz="3938" dirty="0">
              <a:solidFill>
                <a:srgbClr val="424242"/>
              </a:solidFill>
            </a:endParaRPr>
          </a:p>
          <a:p>
            <a:pPr lvl="1">
              <a:spcBef>
                <a:spcPts val="2344"/>
              </a:spcBef>
              <a:defRPr sz="1800">
                <a:solidFill>
                  <a:srgbClr val="000000"/>
                </a:solidFill>
              </a:defRPr>
            </a:pPr>
            <a:r>
              <a:rPr lang="en-US" sz="2813" i="1" dirty="0"/>
              <a:t>approaches infinity (</a:t>
            </a:r>
            <a:r>
              <a:rPr sz="2813" i="1" dirty="0">
                <a:solidFill>
                  <a:srgbClr val="424242"/>
                </a:solidFill>
              </a:rPr>
              <a:t>assuming an infinite buffer</a:t>
            </a:r>
            <a:r>
              <a:rPr lang="en-US" sz="2813" i="1" dirty="0">
                <a:solidFill>
                  <a:srgbClr val="424242"/>
                </a:solidFill>
              </a:rPr>
              <a:t>)</a:t>
            </a:r>
          </a:p>
          <a:p>
            <a:pPr lvl="1">
              <a:spcBef>
                <a:spcPts val="2344"/>
              </a:spcBef>
              <a:defRPr sz="1800">
                <a:solidFill>
                  <a:srgbClr val="000000"/>
                </a:solidFill>
              </a:defRPr>
            </a:pPr>
            <a:endParaRPr lang="en-US" sz="2813" dirty="0"/>
          </a:p>
          <a:p>
            <a:pPr lvl="1">
              <a:spcBef>
                <a:spcPts val="2344"/>
              </a:spcBef>
              <a:defRPr sz="1800">
                <a:solidFill>
                  <a:srgbClr val="000000"/>
                </a:solidFill>
              </a:defRPr>
            </a:pPr>
            <a:endParaRPr lang="en-US" sz="2813" i="1" dirty="0">
              <a:solidFill>
                <a:srgbClr val="424242"/>
              </a:solidFill>
            </a:endParaRPr>
          </a:p>
          <a:p>
            <a:pPr lvl="1">
              <a:spcBef>
                <a:spcPts val="2344"/>
              </a:spcBef>
              <a:defRPr sz="1800">
                <a:solidFill>
                  <a:srgbClr val="000000"/>
                </a:solidFill>
              </a:defRPr>
            </a:pPr>
            <a:endParaRPr lang="en-US" sz="2813" dirty="0"/>
          </a:p>
          <a:p>
            <a:pPr marL="714375" lvl="1" indent="0">
              <a:spcBef>
                <a:spcPts val="2344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2813" i="1" dirty="0">
              <a:solidFill>
                <a:srgbClr val="424242"/>
              </a:solidFill>
            </a:endParaRPr>
          </a:p>
        </p:txBody>
      </p:sp>
      <p:sp>
        <p:nvSpPr>
          <p:cNvPr id="848" name="Shape 848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latin typeface="Calibri"/>
                <a:ea typeface="Calibri"/>
                <a:cs typeface="Calibri"/>
              </a:rPr>
              <a:pPr>
                <a:defRPr>
                  <a:solidFill>
                    <a:srgbClr val="000000"/>
                  </a:solidFill>
                </a:defRPr>
              </a:pPr>
              <a:t>25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95820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26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851" name="Shape 851"/>
          <p:cNvSpPr/>
          <p:nvPr/>
        </p:nvSpPr>
        <p:spPr>
          <a:xfrm>
            <a:off x="4502546" y="2536023"/>
            <a:ext cx="2" cy="4568048"/>
          </a:xfrm>
          <a:prstGeom prst="line">
            <a:avLst/>
          </a:prstGeom>
          <a:ln w="50800">
            <a:solidFill>
              <a:srgbClr val="424242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852" name="Shape 852"/>
          <p:cNvSpPr/>
          <p:nvPr/>
        </p:nvSpPr>
        <p:spPr>
          <a:xfrm flipH="1" flipV="1">
            <a:off x="4484687" y="7111932"/>
            <a:ext cx="8104191" cy="2"/>
          </a:xfrm>
          <a:prstGeom prst="line">
            <a:avLst/>
          </a:prstGeom>
          <a:ln w="50800">
            <a:solidFill>
              <a:srgbClr val="424242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853" name="Shape 853"/>
          <p:cNvSpPr/>
          <p:nvPr/>
        </p:nvSpPr>
        <p:spPr>
          <a:xfrm>
            <a:off x="4480718" y="1912937"/>
            <a:ext cx="5527620" cy="5155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4" h="21600" extrusionOk="0">
                <a:moveTo>
                  <a:pt x="0" y="21600"/>
                </a:moveTo>
                <a:cubicBezTo>
                  <a:pt x="0" y="21600"/>
                  <a:pt x="4259" y="21169"/>
                  <a:pt x="7484" y="19949"/>
                </a:cubicBezTo>
                <a:cubicBezTo>
                  <a:pt x="9445" y="19207"/>
                  <a:pt x="12477" y="18087"/>
                  <a:pt x="15820" y="14636"/>
                </a:cubicBezTo>
                <a:cubicBezTo>
                  <a:pt x="17767" y="12626"/>
                  <a:pt x="19814" y="10781"/>
                  <a:pt x="20687" y="6452"/>
                </a:cubicBezTo>
                <a:cubicBezTo>
                  <a:pt x="21600" y="1929"/>
                  <a:pt x="21432" y="0"/>
                  <a:pt x="21432" y="0"/>
                </a:cubicBezTo>
              </a:path>
            </a:pathLst>
          </a:custGeom>
          <a:ln w="889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3563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4" name="Shape 854"/>
          <p:cNvSpPr/>
          <p:nvPr/>
        </p:nvSpPr>
        <p:spPr>
          <a:xfrm>
            <a:off x="10541001" y="1829593"/>
            <a:ext cx="3970" cy="5274485"/>
          </a:xfrm>
          <a:prstGeom prst="line">
            <a:avLst/>
          </a:prstGeom>
          <a:ln w="50800">
            <a:solidFill>
              <a:srgbClr val="424242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855" name="Shape 855"/>
          <p:cNvSpPr/>
          <p:nvPr/>
        </p:nvSpPr>
        <p:spPr>
          <a:xfrm>
            <a:off x="4791205" y="7264599"/>
            <a:ext cx="521713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7625" tIns="47625" rIns="47625" bIns="47625" anchor="ctr">
            <a:spAutoFit/>
          </a:bodyPr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375" dirty="0"/>
              <a:t>arrival rate </a:t>
            </a:r>
            <a:r>
              <a:rPr sz="3375" dirty="0"/>
              <a:t>/</a:t>
            </a:r>
            <a:r>
              <a:rPr lang="en-US" sz="3375" dirty="0"/>
              <a:t>departure rate</a:t>
            </a:r>
            <a:endParaRPr sz="3375" dirty="0"/>
          </a:p>
        </p:txBody>
      </p:sp>
      <p:sp>
        <p:nvSpPr>
          <p:cNvPr id="856" name="Shape 856"/>
          <p:cNvSpPr/>
          <p:nvPr/>
        </p:nvSpPr>
        <p:spPr>
          <a:xfrm>
            <a:off x="10318750" y="7264599"/>
            <a:ext cx="44053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1</a:t>
            </a:r>
          </a:p>
        </p:txBody>
      </p:sp>
      <p:sp>
        <p:nvSpPr>
          <p:cNvPr id="857" name="Shape 857"/>
          <p:cNvSpPr/>
          <p:nvPr/>
        </p:nvSpPr>
        <p:spPr>
          <a:xfrm rot="16200000">
            <a:off x="1889125" y="4514255"/>
            <a:ext cx="416718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Average queuing delay</a:t>
            </a:r>
          </a:p>
        </p:txBody>
      </p:sp>
    </p:spTree>
    <p:extLst>
      <p:ext uri="{BB962C8B-B14F-4D97-AF65-F5344CB8AC3E}">
        <p14:creationId xmlns:p14="http://schemas.microsoft.com/office/powerpoint/2010/main" val="389653554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3" grpId="0" animBg="1" advAuto="0"/>
      <p:bldP spid="854" grpId="0" animBg="1" advAuto="0"/>
      <p:bldP spid="855" grpId="0" animBg="1" advAuto="0"/>
      <p:bldP spid="856" grpId="0" animBg="1" advAuto="0"/>
      <p:bldP spid="857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424242"/>
                </a:solidFill>
              </a:rPr>
              <a:t>Queuing delay</a:t>
            </a:r>
          </a:p>
        </p:txBody>
      </p:sp>
      <p:sp>
        <p:nvSpPr>
          <p:cNvPr id="847" name="Shape 847"/>
          <p:cNvSpPr>
            <a:spLocks noGrp="1"/>
          </p:cNvSpPr>
          <p:nvPr>
            <p:ph type="body" idx="1"/>
          </p:nvPr>
        </p:nvSpPr>
        <p:spPr>
          <a:xfrm>
            <a:off x="3222625" y="2190749"/>
            <a:ext cx="9989344" cy="687187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344"/>
              </a:spcBef>
              <a:defRPr sz="1800">
                <a:solidFill>
                  <a:srgbClr val="000000"/>
                </a:solidFill>
              </a:defRPr>
            </a:pPr>
            <a:r>
              <a:rPr lang="en-US" sz="3938" dirty="0">
                <a:solidFill>
                  <a:srgbClr val="424242"/>
                </a:solidFill>
              </a:rPr>
              <a:t>I</a:t>
            </a:r>
            <a:r>
              <a:rPr sz="3938" dirty="0">
                <a:solidFill>
                  <a:srgbClr val="424242"/>
                </a:solidFill>
              </a:rPr>
              <a:t>f arrival rate &gt; departure rate</a:t>
            </a:r>
            <a:endParaRPr lang="en-US" sz="3938" dirty="0">
              <a:solidFill>
                <a:srgbClr val="424242"/>
              </a:solidFill>
            </a:endParaRPr>
          </a:p>
          <a:p>
            <a:pPr lvl="1">
              <a:spcBef>
                <a:spcPts val="2344"/>
              </a:spcBef>
              <a:defRPr sz="1800">
                <a:solidFill>
                  <a:srgbClr val="000000"/>
                </a:solidFill>
              </a:defRPr>
            </a:pPr>
            <a:r>
              <a:rPr lang="en-US" sz="2813" i="1" dirty="0"/>
              <a:t>approaches infinity (</a:t>
            </a:r>
            <a:r>
              <a:rPr sz="2813" i="1" dirty="0">
                <a:solidFill>
                  <a:srgbClr val="424242"/>
                </a:solidFill>
              </a:rPr>
              <a:t>assuming an infinite buffer</a:t>
            </a:r>
            <a:r>
              <a:rPr lang="en-US" sz="2813" i="1" dirty="0">
                <a:solidFill>
                  <a:srgbClr val="424242"/>
                </a:solidFill>
              </a:rPr>
              <a:t>)</a:t>
            </a:r>
          </a:p>
          <a:p>
            <a:pPr lvl="1">
              <a:spcBef>
                <a:spcPts val="2344"/>
              </a:spcBef>
              <a:defRPr sz="1800">
                <a:solidFill>
                  <a:srgbClr val="000000"/>
                </a:solidFill>
              </a:defRPr>
            </a:pPr>
            <a:r>
              <a:rPr lang="en-US" sz="2813" dirty="0"/>
              <a:t>in practice, finite buffer </a:t>
            </a:r>
            <a:r>
              <a:rPr lang="en-US" sz="2813" dirty="0">
                <a:sym typeface="Wingdings"/>
              </a:rPr>
              <a:t> loss</a:t>
            </a:r>
            <a:r>
              <a:rPr lang="en-US" sz="2813" dirty="0"/>
              <a:t> </a:t>
            </a:r>
            <a:endParaRPr sz="3375" dirty="0">
              <a:solidFill>
                <a:srgbClr val="42424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938" dirty="0">
                <a:solidFill>
                  <a:srgbClr val="424242"/>
                </a:solidFill>
              </a:rPr>
              <a:t>If arrival rate &lt; departure rate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endParaRPr sz="3375" dirty="0">
              <a:solidFill>
                <a:srgbClr val="424242"/>
              </a:solidFill>
            </a:endParaRPr>
          </a:p>
        </p:txBody>
      </p:sp>
      <p:sp>
        <p:nvSpPr>
          <p:cNvPr id="848" name="Shape 848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latin typeface="Calibri"/>
                <a:ea typeface="Calibri"/>
                <a:cs typeface="Calibri"/>
              </a:rPr>
              <a:pPr>
                <a:defRPr>
                  <a:solidFill>
                    <a:srgbClr val="000000"/>
                  </a:solidFill>
                </a:defRPr>
              </a:pPr>
              <a:t>27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124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1" name="Group 1"/>
          <p:cNvGrpSpPr>
            <a:grpSpLocks/>
          </p:cNvGrpSpPr>
          <p:nvPr/>
        </p:nvGrpSpPr>
        <p:grpSpPr bwMode="auto">
          <a:xfrm rot="1739168">
            <a:off x="3554127" y="4052678"/>
            <a:ext cx="4368800" cy="538242"/>
            <a:chOff x="2590800" y="5935445"/>
            <a:chExt cx="3276600" cy="403989"/>
          </a:xfrm>
        </p:grpSpPr>
        <p:cxnSp>
          <p:nvCxnSpPr>
            <p:cNvPr id="96272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6273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4679" y="5958144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244407" y="5935445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3477609" y="6544594"/>
            <a:ext cx="4368800" cy="525174"/>
            <a:chOff x="2590800" y="5105400"/>
            <a:chExt cx="3276600" cy="39388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247606" y="5118281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219118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093588" y="7723009"/>
            <a:ext cx="9014603" cy="757886"/>
          </a:xfrm>
          <a:prstGeom prst="rect">
            <a:avLst/>
          </a:prstGeom>
          <a:noFill/>
        </p:spPr>
        <p:txBody>
          <a:bodyPr wrap="square" lIns="121905" tIns="60953" rIns="121905" bIns="60953">
            <a:spAutoFit/>
          </a:bodyPr>
          <a:lstStyle/>
          <a:p>
            <a:pPr defTabSz="1219118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125" kern="12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e.g., arrival rate &lt; departure rate 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823201" y="3962401"/>
            <a:ext cx="508000" cy="1117600"/>
            <a:chOff x="6096000" y="3962400"/>
            <a:chExt cx="381000" cy="838200"/>
          </a:xfrm>
        </p:grpSpPr>
        <p:cxnSp>
          <p:nvCxnSpPr>
            <p:cNvPr id="96269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6270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6271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395659" y="4165603"/>
            <a:ext cx="967543" cy="4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5" tIns="60953" rIns="121905" bIns="6095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11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75" kern="1200">
                <a:solidFill>
                  <a:srgbClr val="000000"/>
                </a:solidFill>
              </a:rPr>
              <a:t>Queue</a:t>
            </a:r>
          </a:p>
        </p:txBody>
      </p:sp>
      <p:cxnSp>
        <p:nvCxnSpPr>
          <p:cNvPr id="12" name="Straight Arrow Connector 11"/>
          <p:cNvCxnSpPr>
            <a:cxnSpLocks noChangeShapeType="1"/>
            <a:stCxn id="10" idx="1"/>
          </p:cNvCxnSpPr>
          <p:nvPr/>
        </p:nvCxnSpPr>
        <p:spPr bwMode="auto">
          <a:xfrm flipH="1">
            <a:off x="8432805" y="4371422"/>
            <a:ext cx="962854" cy="989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69" name="Group 68"/>
          <p:cNvGrpSpPr/>
          <p:nvPr/>
        </p:nvGrpSpPr>
        <p:grpSpPr>
          <a:xfrm>
            <a:off x="8636001" y="5384802"/>
            <a:ext cx="4368800" cy="508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70" name="Straight Connector 69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Shape 891"/>
          <p:cNvSpPr/>
          <p:nvPr/>
        </p:nvSpPr>
        <p:spPr>
          <a:xfrm>
            <a:off x="3319064" y="299100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Shape 891"/>
          <p:cNvSpPr/>
          <p:nvPr/>
        </p:nvSpPr>
        <p:spPr>
          <a:xfrm>
            <a:off x="3283724" y="7536286"/>
            <a:ext cx="476251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hape 486"/>
          <p:cNvSpPr/>
          <p:nvPr/>
        </p:nvSpPr>
        <p:spPr>
          <a:xfrm>
            <a:off x="7727257" y="5313742"/>
            <a:ext cx="595312" cy="595312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33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424242"/>
                </a:solidFill>
              </a:rPr>
              <a:t>Queuing delay</a:t>
            </a:r>
          </a:p>
        </p:txBody>
      </p:sp>
      <p:sp>
        <p:nvSpPr>
          <p:cNvPr id="847" name="Shape 847"/>
          <p:cNvSpPr>
            <a:spLocks noGrp="1"/>
          </p:cNvSpPr>
          <p:nvPr>
            <p:ph type="body" idx="1"/>
          </p:nvPr>
        </p:nvSpPr>
        <p:spPr>
          <a:xfrm>
            <a:off x="3392705" y="2762096"/>
            <a:ext cx="10526555" cy="687187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344"/>
              </a:spcBef>
              <a:defRPr sz="1800">
                <a:solidFill>
                  <a:srgbClr val="000000"/>
                </a:solidFill>
              </a:defRPr>
            </a:pPr>
            <a:r>
              <a:rPr lang="en-US" sz="3938" dirty="0">
                <a:solidFill>
                  <a:srgbClr val="424242"/>
                </a:solidFill>
              </a:rPr>
              <a:t>I</a:t>
            </a:r>
            <a:r>
              <a:rPr sz="3938" dirty="0">
                <a:solidFill>
                  <a:srgbClr val="424242"/>
                </a:solidFill>
              </a:rPr>
              <a:t>f arrival rate &gt; departure rate</a:t>
            </a:r>
            <a:endParaRPr lang="en-US" sz="3938" dirty="0">
              <a:solidFill>
                <a:srgbClr val="424242"/>
              </a:solidFill>
            </a:endParaRPr>
          </a:p>
          <a:p>
            <a:pPr lvl="1">
              <a:spcBef>
                <a:spcPts val="2344"/>
              </a:spcBef>
              <a:defRPr sz="1800">
                <a:solidFill>
                  <a:srgbClr val="000000"/>
                </a:solidFill>
              </a:defRPr>
            </a:pPr>
            <a:r>
              <a:rPr lang="en-US" sz="2813" i="1" dirty="0"/>
              <a:t>approaches infinity (</a:t>
            </a:r>
            <a:r>
              <a:rPr sz="2813" i="1" dirty="0">
                <a:solidFill>
                  <a:srgbClr val="424242"/>
                </a:solidFill>
              </a:rPr>
              <a:t>assuming an infinite buffer</a:t>
            </a:r>
            <a:r>
              <a:rPr lang="en-US" sz="2813" i="1" dirty="0">
                <a:solidFill>
                  <a:srgbClr val="424242"/>
                </a:solidFill>
              </a:rPr>
              <a:t>)</a:t>
            </a:r>
          </a:p>
          <a:p>
            <a:pPr lvl="1">
              <a:spcBef>
                <a:spcPts val="2344"/>
              </a:spcBef>
              <a:defRPr sz="1800">
                <a:solidFill>
                  <a:srgbClr val="000000"/>
                </a:solidFill>
              </a:defRPr>
            </a:pPr>
            <a:r>
              <a:rPr lang="en-US" sz="2813" dirty="0"/>
              <a:t>in practice, finite buffer </a:t>
            </a:r>
            <a:r>
              <a:rPr lang="en-US" sz="2813" dirty="0">
                <a:sym typeface="Wingdings"/>
              </a:rPr>
              <a:t> loss</a:t>
            </a:r>
            <a:r>
              <a:rPr lang="en-US" sz="2813" dirty="0"/>
              <a:t> </a:t>
            </a:r>
            <a:endParaRPr sz="3375" dirty="0">
              <a:solidFill>
                <a:srgbClr val="42424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938" dirty="0">
                <a:solidFill>
                  <a:srgbClr val="424242"/>
                </a:solidFill>
              </a:rPr>
              <a:t>If arrival rate &lt; departure rate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375" dirty="0">
                <a:solidFill>
                  <a:srgbClr val="424242"/>
                </a:solidFill>
              </a:rPr>
              <a:t>d</a:t>
            </a:r>
            <a:r>
              <a:rPr sz="3375" dirty="0">
                <a:solidFill>
                  <a:srgbClr val="424242"/>
                </a:solidFill>
              </a:rPr>
              <a:t>epends on burst</a:t>
            </a:r>
            <a:r>
              <a:rPr lang="en-US" sz="3375" dirty="0">
                <a:solidFill>
                  <a:srgbClr val="424242"/>
                </a:solidFill>
              </a:rPr>
              <a:t> size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endParaRPr lang="en-US" sz="3375" dirty="0">
              <a:solidFill>
                <a:srgbClr val="42424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endParaRPr sz="3375" dirty="0">
              <a:solidFill>
                <a:srgbClr val="424242"/>
              </a:solidFill>
            </a:endParaRPr>
          </a:p>
        </p:txBody>
      </p:sp>
      <p:sp>
        <p:nvSpPr>
          <p:cNvPr id="848" name="Shape 848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>
                <a:defRPr>
                  <a:solidFill>
                    <a:srgbClr val="000000"/>
                  </a:solidFill>
                </a:defRPr>
              </a:pPr>
              <a:t>29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8752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500" y="4848837"/>
            <a:ext cx="13081000" cy="3431097"/>
          </a:xfrm>
        </p:spPr>
        <p:txBody>
          <a:bodyPr anchor="ctr"/>
          <a:lstStyle/>
          <a:p>
            <a:r>
              <a:rPr lang="en-US" sz="4400" dirty="0"/>
              <a:t>Delay</a:t>
            </a:r>
          </a:p>
          <a:p>
            <a:r>
              <a:rPr lang="en-US" sz="4400" dirty="0"/>
              <a:t>Loss </a:t>
            </a:r>
          </a:p>
          <a:p>
            <a:r>
              <a:rPr lang="en-US" sz="4400" dirty="0"/>
              <a:t>Throughput</a:t>
            </a:r>
          </a:p>
        </p:txBody>
      </p:sp>
    </p:spTree>
    <p:extLst>
      <p:ext uri="{BB962C8B-B14F-4D97-AF65-F5344CB8AC3E}">
        <p14:creationId xmlns:p14="http://schemas.microsoft.com/office/powerpoint/2010/main" val="298171311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94" dirty="0">
                <a:latin typeface="Calibri"/>
                <a:cs typeface="Calibri"/>
              </a:rPr>
              <a:t>Queuing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481" y="2330145"/>
            <a:ext cx="10521712" cy="5882216"/>
          </a:xfrm>
        </p:spPr>
        <p:txBody>
          <a:bodyPr/>
          <a:lstStyle/>
          <a:p>
            <a:r>
              <a:rPr lang="en-US" sz="4125" i="1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How long does a packet have to sit in a buffer before it is processed?</a:t>
            </a:r>
            <a:br>
              <a:rPr lang="en-US" sz="4125" i="1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</a:br>
            <a:endParaRPr lang="en-US" sz="4125" i="1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US" sz="4125" dirty="0">
                <a:latin typeface="Calibri"/>
                <a:cs typeface="Calibri"/>
              </a:rPr>
              <a:t>Depends on traffic pattern</a:t>
            </a:r>
          </a:p>
          <a:p>
            <a:pPr lvl="1"/>
            <a:endParaRPr lang="en-US" sz="3563" dirty="0">
              <a:latin typeface="Calibri"/>
              <a:cs typeface="Calibri"/>
            </a:endParaRPr>
          </a:p>
          <a:p>
            <a:pPr lvl="1"/>
            <a:endParaRPr lang="en-US" sz="3563" dirty="0">
              <a:latin typeface="Calibri"/>
              <a:cs typeface="Calibri"/>
            </a:endParaRPr>
          </a:p>
          <a:p>
            <a:pPr lvl="2"/>
            <a:endParaRPr lang="en-US" sz="2963" dirty="0">
              <a:latin typeface="Calibri"/>
              <a:cs typeface="Calibri"/>
            </a:endParaRPr>
          </a:p>
          <a:p>
            <a:pPr lvl="2"/>
            <a:endParaRPr lang="en-US" sz="2963" dirty="0">
              <a:latin typeface="Calibri"/>
              <a:cs typeface="Calibri"/>
            </a:endParaRPr>
          </a:p>
          <a:p>
            <a:pPr lvl="1"/>
            <a:endParaRPr lang="en-US" sz="3563" dirty="0">
              <a:latin typeface="Calibri"/>
              <a:cs typeface="Calibri"/>
            </a:endParaRPr>
          </a:p>
          <a:p>
            <a:pPr lvl="1"/>
            <a:endParaRPr lang="en-US" sz="3563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3489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94" dirty="0">
                <a:latin typeface="Calibri"/>
                <a:cs typeface="Calibri"/>
              </a:rPr>
              <a:t>Queuing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481" y="2330145"/>
            <a:ext cx="10521712" cy="5882216"/>
          </a:xfrm>
        </p:spPr>
        <p:txBody>
          <a:bodyPr/>
          <a:lstStyle/>
          <a:p>
            <a:r>
              <a:rPr lang="en-US" sz="4125" i="1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How long does a packet have to sit in a buffer before it is processed?</a:t>
            </a:r>
            <a:br>
              <a:rPr lang="en-US" sz="4125" i="1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</a:br>
            <a:endParaRPr lang="en-US" sz="4125" i="1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US" sz="412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Depends on traffic pattern</a:t>
            </a:r>
          </a:p>
          <a:p>
            <a:endParaRPr lang="en-US" sz="4125" dirty="0">
              <a:latin typeface="Calibri"/>
              <a:cs typeface="Calibri"/>
            </a:endParaRPr>
          </a:p>
          <a:p>
            <a:r>
              <a:rPr lang="en-US" sz="4125" dirty="0">
                <a:latin typeface="Calibri"/>
                <a:cs typeface="Calibri"/>
              </a:rPr>
              <a:t>Characterized with statistical measures</a:t>
            </a:r>
          </a:p>
          <a:p>
            <a:pPr lvl="1"/>
            <a:r>
              <a:rPr lang="en-US" sz="337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average queuing delay</a:t>
            </a:r>
          </a:p>
          <a:p>
            <a:pPr lvl="1"/>
            <a:r>
              <a:rPr lang="en-US" sz="337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average arrival rate</a:t>
            </a:r>
          </a:p>
          <a:p>
            <a:pPr lvl="1"/>
            <a:r>
              <a:rPr lang="en-US" sz="337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average departure rate</a:t>
            </a:r>
          </a:p>
          <a:p>
            <a:pPr lvl="1"/>
            <a:endParaRPr lang="en-US" sz="3563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130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1916332" y="508000"/>
            <a:ext cx="12293600" cy="914400"/>
          </a:xfrm>
        </p:spPr>
        <p:txBody>
          <a:bodyPr/>
          <a:lstStyle/>
          <a:p>
            <a:pPr algn="ctr"/>
            <a:r>
              <a:rPr lang="en-US" sz="5625" dirty="0">
                <a:latin typeface="Calibri"/>
                <a:ea typeface="ＭＳ Ｐゴシック" charset="0"/>
                <a:cs typeface="Calibri"/>
              </a:rPr>
              <a:t>Basic Queuing Theory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0" y="2369713"/>
            <a:ext cx="11582400" cy="772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Arrival process: how packets arrive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Average rate A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W: average time packets wait in the queue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W for “waiting time”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L: average number of packets waiting in the queue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L for “length of queue”</a:t>
            </a:r>
          </a:p>
        </p:txBody>
      </p:sp>
    </p:spTree>
    <p:extLst>
      <p:ext uri="{BB962C8B-B14F-4D97-AF65-F5344CB8AC3E}">
        <p14:creationId xmlns:p14="http://schemas.microsoft.com/office/powerpoint/2010/main" val="35309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2641600" y="47134"/>
            <a:ext cx="10972800" cy="1564217"/>
          </a:xfrm>
        </p:spPr>
        <p:txBody>
          <a:bodyPr/>
          <a:lstStyle/>
          <a:p>
            <a:pPr algn="ctr"/>
            <a:r>
              <a:rPr lang="en-US" sz="6188" dirty="0">
                <a:latin typeface="Calibri"/>
                <a:ea typeface="ＭＳ Ｐゴシック" charset="0"/>
                <a:cs typeface="Calibri"/>
              </a:rPr>
              <a:t>Little’s Law (1961)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0" y="2876513"/>
            <a:ext cx="11277600" cy="588221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>
                <a:latin typeface="Calibri"/>
                <a:cs typeface="Calibri"/>
              </a:rPr>
              <a:t> </a:t>
            </a:r>
            <a:r>
              <a:rPr lang="en-US" sz="4781" dirty="0">
                <a:latin typeface="Calibri"/>
                <a:cs typeface="Calibri"/>
              </a:rPr>
              <a:t>L = A x W</a:t>
            </a:r>
            <a:endParaRPr lang="en-US" dirty="0">
              <a:latin typeface="Calibri"/>
              <a:cs typeface="Calibri"/>
            </a:endParaRPr>
          </a:p>
          <a:p>
            <a:pPr marL="685790" indent="-685790">
              <a:buFont typeface="+mj-lt"/>
              <a:buAutoNum type="arabicPeriod"/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r>
              <a:rPr lang="en-US" dirty="0">
                <a:latin typeface="Calibri"/>
                <a:cs typeface="Calibri"/>
              </a:rPr>
              <a:t>Compute L: count packets in queue every second</a:t>
            </a:r>
          </a:p>
          <a:p>
            <a:pPr lvl="1">
              <a:defRPr/>
            </a:pPr>
            <a:r>
              <a:rPr lang="en-US" dirty="0">
                <a:latin typeface="Calibri"/>
                <a:cs typeface="Calibri"/>
              </a:rPr>
              <a:t>How often does a single packet get counted? </a:t>
            </a:r>
          </a:p>
          <a:p>
            <a:pPr lvl="1">
              <a:defRPr/>
            </a:pPr>
            <a:r>
              <a:rPr lang="en-US" dirty="0">
                <a:latin typeface="Calibri"/>
                <a:cs typeface="Calibri"/>
              </a:rPr>
              <a:t>W times!</a:t>
            </a:r>
            <a:br>
              <a:rPr lang="en-US" dirty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r>
              <a:rPr lang="en-US" dirty="0">
                <a:latin typeface="Calibri"/>
                <a:cs typeface="Calibri"/>
              </a:rPr>
              <a:t>Why do you care?</a:t>
            </a:r>
          </a:p>
          <a:p>
            <a:pPr lvl="1">
              <a:defRPr/>
            </a:pPr>
            <a:r>
              <a:rPr lang="en-US" dirty="0">
                <a:latin typeface="Calibri"/>
                <a:cs typeface="Calibri"/>
              </a:rPr>
              <a:t>Easy to compute L, harder to compute W</a:t>
            </a: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4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188" dirty="0"/>
              <a:t>4. Processing Delay</a:t>
            </a:r>
            <a:endParaRPr sz="6188" dirty="0"/>
          </a:p>
        </p:txBody>
      </p:sp>
      <p:sp>
        <p:nvSpPr>
          <p:cNvPr id="699" name="Shape 699"/>
          <p:cNvSpPr>
            <a:spLocks noGrp="1"/>
          </p:cNvSpPr>
          <p:nvPr>
            <p:ph type="body" idx="1"/>
          </p:nvPr>
        </p:nvSpPr>
        <p:spPr>
          <a:xfrm>
            <a:off x="2580062" y="2357439"/>
            <a:ext cx="11093515" cy="3670846"/>
          </a:xfrm>
          <a:prstGeom prst="rect">
            <a:avLst/>
          </a:prstGeom>
        </p:spPr>
        <p:txBody>
          <a:bodyPr/>
          <a:lstStyle>
            <a:lvl1pPr>
              <a:spcBef>
                <a:spcPts val="10000"/>
              </a:spcBef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50" i="1" dirty="0">
                <a:solidFill>
                  <a:schemeClr val="accent1">
                    <a:lumMod val="75000"/>
                  </a:schemeClr>
                </a:solidFill>
              </a:rPr>
              <a:t>How long does</a:t>
            </a:r>
            <a:r>
              <a:rPr lang="en-US" sz="3750" i="1" dirty="0">
                <a:solidFill>
                  <a:schemeClr val="accent1">
                    <a:lumMod val="75000"/>
                  </a:schemeClr>
                </a:solidFill>
              </a:rPr>
              <a:t> the switch take to process a  packet?</a:t>
            </a:r>
            <a:endParaRPr lang="en-US" sz="1688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0" name="Shape 700"/>
          <p:cNvSpPr>
            <a:spLocks noGrp="1"/>
          </p:cNvSpPr>
          <p:nvPr>
            <p:ph type="sldNum" sz="quarter" idx="2"/>
          </p:nvPr>
        </p:nvSpPr>
        <p:spPr>
          <a:xfrm>
            <a:off x="13169586" y="8310564"/>
            <a:ext cx="310983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>
                <a:defRPr>
                  <a:solidFill>
                    <a:srgbClr val="000000"/>
                  </a:solidFill>
                </a:defRPr>
              </a:pPr>
              <a:t>34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4419" y="4879063"/>
            <a:ext cx="7169591" cy="673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535781" indent="-535781" defTabSz="547688" rtl="0" latinLnBrk="1" hangingPunct="0">
              <a:buFont typeface="Arial"/>
              <a:buChar char="•"/>
            </a:pPr>
            <a:r>
              <a:rPr lang="en-US" sz="3750" dirty="0">
                <a:solidFill>
                  <a:srgbClr val="000000"/>
                </a:solidFill>
                <a:ea typeface="Gill Sans"/>
                <a:cs typeface="Gill Sans"/>
              </a:rPr>
              <a:t>typically assume this is negligible </a:t>
            </a:r>
          </a:p>
        </p:txBody>
      </p:sp>
    </p:spTree>
    <p:extLst>
      <p:ext uri="{BB962C8B-B14F-4D97-AF65-F5344CB8AC3E}">
        <p14:creationId xmlns:p14="http://schemas.microsoft.com/office/powerpoint/2010/main" val="220851009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51847"/>
            <a:ext cx="13081000" cy="2070566"/>
          </a:xfrm>
        </p:spPr>
        <p:txBody>
          <a:bodyPr/>
          <a:lstStyle/>
          <a:p>
            <a:r>
              <a:rPr lang="en-US" dirty="0"/>
              <a:t>Delay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6027" y="3397540"/>
            <a:ext cx="7707502" cy="1495804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Consists of four components</a:t>
            </a:r>
          </a:p>
          <a:p>
            <a:pPr algn="l"/>
            <a:endParaRPr lang="en-US" sz="3600" dirty="0">
              <a:solidFill>
                <a:schemeClr val="tx1"/>
              </a:solidFill>
            </a:endParaRP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transmission delay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propagation delay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queuing delay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processing delay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985081" y="4403107"/>
            <a:ext cx="491365" cy="1247230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5716" tIns="42858" rIns="85716" bIns="42858" numCol="1" spcCol="38096" rtlCol="0" anchor="t">
            <a:noAutofit/>
          </a:bodyPr>
          <a:lstStyle/>
          <a:p>
            <a:pPr algn="l" defTabSz="857163" rtl="0" latinLnBrk="1" hangingPunct="0"/>
            <a:endParaRPr lang="en-US" sz="1688">
              <a:solidFill>
                <a:srgbClr val="80008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7985081" y="5944215"/>
            <a:ext cx="491365" cy="1247230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5716" tIns="42858" rIns="85716" bIns="42858" numCol="1" spcCol="38096" rtlCol="0" anchor="t">
            <a:noAutofit/>
          </a:bodyPr>
          <a:lstStyle/>
          <a:p>
            <a:pPr algn="l" defTabSz="857163" rtl="0" latinLnBrk="1" hangingPunct="0"/>
            <a:endParaRPr lang="en-US" sz="1688">
              <a:solidFill>
                <a:srgbClr val="800080"/>
              </a:solidFill>
            </a:endParaRPr>
          </a:p>
        </p:txBody>
      </p:sp>
      <p:sp>
        <p:nvSpPr>
          <p:cNvPr id="6" name="Shape 1261"/>
          <p:cNvSpPr/>
          <p:nvPr/>
        </p:nvSpPr>
        <p:spPr>
          <a:xfrm>
            <a:off x="8751085" y="4640505"/>
            <a:ext cx="3819839" cy="615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567" tIns="47567" rIns="47567" bIns="47567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375" i="1" dirty="0">
                <a:solidFill>
                  <a:schemeClr val="accent1">
                    <a:lumMod val="75000"/>
                  </a:schemeClr>
                </a:solidFill>
              </a:rPr>
              <a:t>due to link properties</a:t>
            </a:r>
            <a:endParaRPr sz="3375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hape 1261"/>
          <p:cNvSpPr/>
          <p:nvPr/>
        </p:nvSpPr>
        <p:spPr>
          <a:xfrm>
            <a:off x="8618168" y="5934981"/>
            <a:ext cx="3960904" cy="1134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567" tIns="47567" rIns="47567" bIns="47567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375" i="1" dirty="0">
                <a:solidFill>
                  <a:schemeClr val="accent1">
                    <a:lumMod val="75000"/>
                  </a:schemeClr>
                </a:solidFill>
              </a:rPr>
              <a:t>due to traffic mix and 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375" i="1" dirty="0">
                <a:solidFill>
                  <a:schemeClr val="accent1">
                    <a:lumMod val="75000"/>
                  </a:schemeClr>
                </a:solidFill>
              </a:rPr>
              <a:t>switch internals</a:t>
            </a:r>
            <a:endParaRPr sz="3375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4863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/>
          <p:nvPr/>
        </p:nvSpPr>
        <p:spPr>
          <a:xfrm flipV="1">
            <a:off x="4286489" y="3331172"/>
            <a:ext cx="7921943" cy="8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881" name="Shape 881"/>
          <p:cNvSpPr/>
          <p:nvPr/>
        </p:nvSpPr>
        <p:spPr>
          <a:xfrm>
            <a:off x="12080875" y="3095624"/>
            <a:ext cx="476250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882" name="Shape 882"/>
          <p:cNvSpPr/>
          <p:nvPr/>
        </p:nvSpPr>
        <p:spPr>
          <a:xfrm>
            <a:off x="6200861" y="2891571"/>
            <a:ext cx="744792" cy="680306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883" name="Shape 883"/>
          <p:cNvSpPr/>
          <p:nvPr/>
        </p:nvSpPr>
        <p:spPr>
          <a:xfrm>
            <a:off x="3213575" y="3473970"/>
            <a:ext cx="2031196" cy="904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625" b="0" dirty="0"/>
              <a:t>tr</a:t>
            </a:r>
            <a:r>
              <a:rPr sz="2625" b="0" dirty="0"/>
              <a:t>ansmission</a:t>
            </a:r>
            <a:br>
              <a:rPr lang="en-US" sz="2625" b="0" dirty="0"/>
            </a:br>
            <a:r>
              <a:rPr sz="2625" b="0" dirty="0"/>
              <a:t> </a:t>
            </a:r>
          </a:p>
        </p:txBody>
      </p:sp>
      <p:sp>
        <p:nvSpPr>
          <p:cNvPr id="884" name="Shape 884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36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885" name="Shape 885"/>
          <p:cNvSpPr/>
          <p:nvPr/>
        </p:nvSpPr>
        <p:spPr>
          <a:xfrm>
            <a:off x="3984625" y="3095624"/>
            <a:ext cx="476250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894" name="Shape 894"/>
          <p:cNvSpPr/>
          <p:nvPr/>
        </p:nvSpPr>
        <p:spPr>
          <a:xfrm>
            <a:off x="3222625" y="-130969"/>
            <a:ext cx="981075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/>
          <a:lstStyle>
            <a:lvl1pPr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/>
              <a:t>End-to-end delay </a:t>
            </a:r>
          </a:p>
        </p:txBody>
      </p:sp>
      <p:sp>
        <p:nvSpPr>
          <p:cNvPr id="17" name="Shape 882"/>
          <p:cNvSpPr/>
          <p:nvPr/>
        </p:nvSpPr>
        <p:spPr>
          <a:xfrm>
            <a:off x="9601073" y="2949753"/>
            <a:ext cx="744792" cy="680306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8" name="Shape 883"/>
          <p:cNvSpPr/>
          <p:nvPr/>
        </p:nvSpPr>
        <p:spPr>
          <a:xfrm>
            <a:off x="4175725" y="3939023"/>
            <a:ext cx="2031196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625" b="0" dirty="0"/>
              <a:t>propagation</a:t>
            </a:r>
            <a:r>
              <a:rPr sz="2625" b="0" dirty="0"/>
              <a:t> </a:t>
            </a:r>
          </a:p>
        </p:txBody>
      </p:sp>
      <p:sp>
        <p:nvSpPr>
          <p:cNvPr id="19" name="Shape 883"/>
          <p:cNvSpPr/>
          <p:nvPr/>
        </p:nvSpPr>
        <p:spPr>
          <a:xfrm>
            <a:off x="5596172" y="4357688"/>
            <a:ext cx="2031196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625" b="0" dirty="0"/>
              <a:t>queuing</a:t>
            </a:r>
            <a:endParaRPr sz="2625" b="0" dirty="0"/>
          </a:p>
        </p:txBody>
      </p:sp>
      <p:sp>
        <p:nvSpPr>
          <p:cNvPr id="20" name="Shape 883"/>
          <p:cNvSpPr/>
          <p:nvPr/>
        </p:nvSpPr>
        <p:spPr>
          <a:xfrm>
            <a:off x="5596172" y="4750631"/>
            <a:ext cx="2031196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625" b="0" dirty="0"/>
              <a:t>processing</a:t>
            </a:r>
            <a:endParaRPr sz="2625" b="0" dirty="0"/>
          </a:p>
        </p:txBody>
      </p:sp>
      <p:sp>
        <p:nvSpPr>
          <p:cNvPr id="21" name="Shape 883"/>
          <p:cNvSpPr/>
          <p:nvPr/>
        </p:nvSpPr>
        <p:spPr>
          <a:xfrm>
            <a:off x="6349795" y="5262220"/>
            <a:ext cx="2031196" cy="904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625" b="0" dirty="0"/>
              <a:t>tr</a:t>
            </a:r>
            <a:r>
              <a:rPr sz="2625" b="0" dirty="0"/>
              <a:t>ansmission</a:t>
            </a:r>
            <a:br>
              <a:rPr lang="en-US" sz="2625" b="0" dirty="0"/>
            </a:br>
            <a:r>
              <a:rPr sz="2625" b="0" dirty="0"/>
              <a:t> </a:t>
            </a:r>
          </a:p>
        </p:txBody>
      </p:sp>
      <p:sp>
        <p:nvSpPr>
          <p:cNvPr id="22" name="Shape 883"/>
          <p:cNvSpPr/>
          <p:nvPr/>
        </p:nvSpPr>
        <p:spPr>
          <a:xfrm>
            <a:off x="7311945" y="5727274"/>
            <a:ext cx="2031196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625" b="0" dirty="0"/>
              <a:t>propagation</a:t>
            </a:r>
            <a:r>
              <a:rPr sz="2625" b="0" dirty="0"/>
              <a:t> </a:t>
            </a:r>
          </a:p>
        </p:txBody>
      </p:sp>
      <p:sp>
        <p:nvSpPr>
          <p:cNvPr id="23" name="Shape 883"/>
          <p:cNvSpPr/>
          <p:nvPr/>
        </p:nvSpPr>
        <p:spPr>
          <a:xfrm>
            <a:off x="9036299" y="6258473"/>
            <a:ext cx="2031196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625" b="0" dirty="0"/>
              <a:t>queuing</a:t>
            </a:r>
            <a:endParaRPr sz="2625" b="0" dirty="0"/>
          </a:p>
        </p:txBody>
      </p:sp>
      <p:sp>
        <p:nvSpPr>
          <p:cNvPr id="24" name="Shape 883"/>
          <p:cNvSpPr/>
          <p:nvPr/>
        </p:nvSpPr>
        <p:spPr>
          <a:xfrm>
            <a:off x="9036299" y="6651416"/>
            <a:ext cx="2031196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625" b="0" dirty="0"/>
              <a:t>processing</a:t>
            </a:r>
            <a:endParaRPr sz="2625" b="0" dirty="0"/>
          </a:p>
        </p:txBody>
      </p:sp>
      <p:sp>
        <p:nvSpPr>
          <p:cNvPr id="25" name="Shape 883"/>
          <p:cNvSpPr/>
          <p:nvPr/>
        </p:nvSpPr>
        <p:spPr>
          <a:xfrm>
            <a:off x="9789923" y="7163005"/>
            <a:ext cx="2031196" cy="904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625" b="0" dirty="0"/>
              <a:t>tr</a:t>
            </a:r>
            <a:r>
              <a:rPr sz="2625" b="0" dirty="0"/>
              <a:t>ansmission</a:t>
            </a:r>
            <a:br>
              <a:rPr lang="en-US" sz="2625" b="0" dirty="0"/>
            </a:br>
            <a:r>
              <a:rPr sz="2625" b="0" dirty="0"/>
              <a:t> </a:t>
            </a:r>
          </a:p>
        </p:txBody>
      </p:sp>
      <p:sp>
        <p:nvSpPr>
          <p:cNvPr id="26" name="Shape 883"/>
          <p:cNvSpPr/>
          <p:nvPr/>
        </p:nvSpPr>
        <p:spPr>
          <a:xfrm>
            <a:off x="10752072" y="7628059"/>
            <a:ext cx="2031196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7625" tIns="47625" rIns="47625" bIns="47625" anchor="ctr">
            <a:spAutoFit/>
          </a:bodyPr>
          <a:lstStyle>
            <a:lvl1pPr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625" b="0" dirty="0"/>
              <a:t>propagation</a:t>
            </a:r>
            <a:r>
              <a:rPr sz="2625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030930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What fraction of the packets sent to a destination are dropped?</a:t>
            </a:r>
          </a:p>
        </p:txBody>
      </p:sp>
    </p:spTree>
    <p:extLst>
      <p:ext uri="{BB962C8B-B14F-4D97-AF65-F5344CB8AC3E}">
        <p14:creationId xmlns:p14="http://schemas.microsoft.com/office/powerpoint/2010/main" val="36130147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At what rate is the destination receiving data from the source</a:t>
            </a:r>
          </a:p>
          <a:p>
            <a:pPr lvl="1"/>
            <a:r>
              <a:rPr lang="en-US" i="0" dirty="0">
                <a:solidFill>
                  <a:srgbClr val="000000"/>
                </a:solidFill>
              </a:rPr>
              <a:t>Data size / transfer time</a:t>
            </a:r>
          </a:p>
        </p:txBody>
      </p:sp>
    </p:spTree>
    <p:extLst>
      <p:ext uri="{BB962C8B-B14F-4D97-AF65-F5344CB8AC3E}">
        <p14:creationId xmlns:p14="http://schemas.microsoft.com/office/powerpoint/2010/main" val="198091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Shape 959"/>
          <p:cNvSpPr/>
          <p:nvPr/>
        </p:nvSpPr>
        <p:spPr>
          <a:xfrm>
            <a:off x="5711031" y="6020396"/>
            <a:ext cx="456009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F/R  + propagation delay</a:t>
            </a:r>
          </a:p>
        </p:txBody>
      </p:sp>
      <p:sp>
        <p:nvSpPr>
          <p:cNvPr id="960" name="Shape 960"/>
          <p:cNvSpPr/>
          <p:nvPr/>
        </p:nvSpPr>
        <p:spPr>
          <a:xfrm>
            <a:off x="6473031" y="5738813"/>
            <a:ext cx="3976688" cy="1190625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961" name="Shape 961"/>
          <p:cNvSpPr/>
          <p:nvPr/>
        </p:nvSpPr>
        <p:spPr>
          <a:xfrm>
            <a:off x="3464959" y="2855008"/>
            <a:ext cx="9516545" cy="310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962" name="Shape 962"/>
          <p:cNvSpPr/>
          <p:nvPr/>
        </p:nvSpPr>
        <p:spPr>
          <a:xfrm>
            <a:off x="12700000" y="2619374"/>
            <a:ext cx="476250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963" name="Shape 963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39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964" name="Shape 964"/>
          <p:cNvSpPr/>
          <p:nvPr/>
        </p:nvSpPr>
        <p:spPr>
          <a:xfrm>
            <a:off x="3163094" y="2619374"/>
            <a:ext cx="476250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965" name="Shape 965"/>
          <p:cNvSpPr/>
          <p:nvPr/>
        </p:nvSpPr>
        <p:spPr>
          <a:xfrm flipV="1">
            <a:off x="3930439" y="2035934"/>
            <a:ext cx="3" cy="765255"/>
          </a:xfrm>
          <a:prstGeom prst="line">
            <a:avLst/>
          </a:prstGeom>
          <a:ln w="38100">
            <a:solidFill>
              <a:srgbClr val="5E5E5E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966" name="Shape 966"/>
          <p:cNvSpPr/>
          <p:nvPr/>
        </p:nvSpPr>
        <p:spPr>
          <a:xfrm>
            <a:off x="2817812" y="1430537"/>
            <a:ext cx="508396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transmission rate R bits/sec</a:t>
            </a:r>
          </a:p>
        </p:txBody>
      </p:sp>
      <p:sp>
        <p:nvSpPr>
          <p:cNvPr id="968" name="Shape 968"/>
          <p:cNvSpPr/>
          <p:nvPr/>
        </p:nvSpPr>
        <p:spPr>
          <a:xfrm>
            <a:off x="2877344" y="7014568"/>
            <a:ext cx="397668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Average throughput = </a:t>
            </a:r>
          </a:p>
        </p:txBody>
      </p:sp>
      <p:sp>
        <p:nvSpPr>
          <p:cNvPr id="972" name="Shape 972"/>
          <p:cNvSpPr/>
          <p:nvPr/>
        </p:nvSpPr>
        <p:spPr>
          <a:xfrm>
            <a:off x="2865437" y="6020396"/>
            <a:ext cx="364331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Transfer time =</a:t>
            </a:r>
          </a:p>
        </p:txBody>
      </p:sp>
      <p:sp>
        <p:nvSpPr>
          <p:cNvPr id="973" name="Shape 973"/>
          <p:cNvSpPr/>
          <p:nvPr/>
        </p:nvSpPr>
        <p:spPr>
          <a:xfrm>
            <a:off x="2770188" y="3466505"/>
            <a:ext cx="291703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 dirty="0"/>
              <a:t>file of size F bits</a:t>
            </a:r>
          </a:p>
        </p:txBody>
      </p:sp>
      <p:sp>
        <p:nvSpPr>
          <p:cNvPr id="974" name="Shape 974"/>
          <p:cNvSpPr/>
          <p:nvPr/>
        </p:nvSpPr>
        <p:spPr>
          <a:xfrm>
            <a:off x="6842125" y="7032427"/>
            <a:ext cx="47625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R</a:t>
            </a:r>
          </a:p>
        </p:txBody>
      </p:sp>
      <p:sp>
        <p:nvSpPr>
          <p:cNvPr id="975" name="Shape 975"/>
          <p:cNvSpPr/>
          <p:nvPr/>
        </p:nvSpPr>
        <p:spPr>
          <a:xfrm>
            <a:off x="2770187" y="4049912"/>
            <a:ext cx="370284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packets of size L bits</a:t>
            </a:r>
          </a:p>
        </p:txBody>
      </p:sp>
    </p:spTree>
    <p:extLst>
      <p:ext uri="{BB962C8B-B14F-4D97-AF65-F5344CB8AC3E}">
        <p14:creationId xmlns:p14="http://schemas.microsoft.com/office/powerpoint/2010/main" val="363856926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" grpId="0" animBg="1" advAuto="0"/>
      <p:bldP spid="960" grpId="0" animBg="1" advAuto="0"/>
      <p:bldP spid="965" grpId="0" animBg="1" advAuto="0"/>
      <p:bldP spid="966" grpId="0" animBg="1" advAuto="0"/>
      <p:bldP spid="968" grpId="0" animBg="1" advAuto="0"/>
      <p:bldP spid="972" grpId="0" animBg="1" advAuto="0"/>
      <p:bldP spid="973" grpId="0" animBg="1" advAuto="0"/>
      <p:bldP spid="974" grpId="0" animBg="1" advAuto="0"/>
      <p:bldP spid="975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How long does it take to send a packet </a:t>
            </a:r>
          </a:p>
          <a:p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from its source to destination?</a:t>
            </a:r>
          </a:p>
          <a:p>
            <a:pPr marL="297327"/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08EA2F-74EB-38D2-01E3-697C26DD1A09}"/>
              </a:ext>
            </a:extLst>
          </p:cNvPr>
          <p:cNvSpPr txBox="1">
            <a:spLocks/>
          </p:cNvSpPr>
          <p:nvPr/>
        </p:nvSpPr>
        <p:spPr>
          <a:xfrm>
            <a:off x="1587500" y="51847"/>
            <a:ext cx="13081000" cy="207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algn="ctr" defTabSz="546100" eaLnBrk="1" hangingPunct="1">
              <a:defRPr sz="7800">
                <a:latin typeface="Calibri" charset="0"/>
                <a:ea typeface="Calibri" charset="0"/>
                <a:cs typeface="Calibri" charset="0"/>
                <a:sym typeface="Gill Sans"/>
              </a:defRPr>
            </a:lvl1pPr>
            <a:lvl2pPr indent="228600" algn="ctr" defTabSz="546100" eaLnBrk="1" hangingPunct="1">
              <a:defRPr sz="6600">
                <a:latin typeface="+mn-lt"/>
                <a:ea typeface="+mn-ea"/>
                <a:cs typeface="+mn-cs"/>
                <a:sym typeface="Gill Sans"/>
              </a:defRPr>
            </a:lvl2pPr>
            <a:lvl3pPr indent="457200" algn="ctr" defTabSz="546100" eaLnBrk="1" hangingPunct="1">
              <a:defRPr sz="6600">
                <a:latin typeface="+mn-lt"/>
                <a:ea typeface="+mn-ea"/>
                <a:cs typeface="+mn-cs"/>
                <a:sym typeface="Gill Sans"/>
              </a:defRPr>
            </a:lvl3pPr>
            <a:lvl4pPr indent="685800" algn="ctr" defTabSz="546100" eaLnBrk="1" hangingPunct="1">
              <a:defRPr sz="6600">
                <a:latin typeface="+mn-lt"/>
                <a:ea typeface="+mn-ea"/>
                <a:cs typeface="+mn-cs"/>
                <a:sym typeface="Gill Sans"/>
              </a:defRPr>
            </a:lvl4pPr>
            <a:lvl5pPr indent="914400" algn="ctr" defTabSz="546100" eaLnBrk="1" hangingPunct="1">
              <a:defRPr sz="6600">
                <a:latin typeface="+mn-lt"/>
                <a:ea typeface="+mn-ea"/>
                <a:cs typeface="+mn-cs"/>
                <a:sym typeface="Gill Sans"/>
              </a:defRPr>
            </a:lvl5pPr>
            <a:lvl6pPr indent="1143000" algn="ctr" defTabSz="546100" eaLnBrk="1" hangingPunct="1">
              <a:defRPr sz="6600">
                <a:latin typeface="+mn-lt"/>
                <a:ea typeface="+mn-ea"/>
                <a:cs typeface="+mn-cs"/>
                <a:sym typeface="Gill Sans"/>
              </a:defRPr>
            </a:lvl6pPr>
            <a:lvl7pPr indent="1371600" algn="ctr" defTabSz="546100" eaLnBrk="1" hangingPunct="1">
              <a:defRPr sz="6600">
                <a:latin typeface="+mn-lt"/>
                <a:ea typeface="+mn-ea"/>
                <a:cs typeface="+mn-cs"/>
                <a:sym typeface="Gill Sans"/>
              </a:defRPr>
            </a:lvl7pPr>
            <a:lvl8pPr indent="1600200" algn="ctr" defTabSz="546100" eaLnBrk="1" hangingPunct="1">
              <a:defRPr sz="6600">
                <a:latin typeface="+mn-lt"/>
                <a:ea typeface="+mn-ea"/>
                <a:cs typeface="+mn-cs"/>
                <a:sym typeface="Gill Sans"/>
              </a:defRPr>
            </a:lvl8pPr>
            <a:lvl9pPr indent="1828800" algn="ctr" defTabSz="546100" eaLnBrk="1" hangingPunct="1">
              <a:defRPr sz="6600"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r>
              <a:rPr lang="en-US"/>
              <a:t>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1575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Shape 979"/>
          <p:cNvSpPr/>
          <p:nvPr/>
        </p:nvSpPr>
        <p:spPr>
          <a:xfrm>
            <a:off x="3464959" y="2855008"/>
            <a:ext cx="9516545" cy="310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980" name="Shape 980"/>
          <p:cNvSpPr/>
          <p:nvPr/>
        </p:nvSpPr>
        <p:spPr>
          <a:xfrm>
            <a:off x="12700000" y="2619374"/>
            <a:ext cx="476250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981" name="Shape 981"/>
          <p:cNvSpPr/>
          <p:nvPr/>
        </p:nvSpPr>
        <p:spPr>
          <a:xfrm>
            <a:off x="7342187" y="2071687"/>
            <a:ext cx="1547813" cy="1547813"/>
          </a:xfrm>
          <a:prstGeom prst="roundRect">
            <a:avLst>
              <a:gd name="adj" fmla="val 11538"/>
            </a:avLst>
          </a:prstGeom>
          <a:solidFill>
            <a:srgbClr val="D6D6D6"/>
          </a:solidFill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982" name="Shape 982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40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983" name="Shape 983"/>
          <p:cNvSpPr/>
          <p:nvPr/>
        </p:nvSpPr>
        <p:spPr>
          <a:xfrm>
            <a:off x="3163094" y="2619374"/>
            <a:ext cx="476250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985" name="Shape 985"/>
          <p:cNvSpPr/>
          <p:nvPr/>
        </p:nvSpPr>
        <p:spPr>
          <a:xfrm flipV="1">
            <a:off x="9514470" y="2024028"/>
            <a:ext cx="3" cy="765255"/>
          </a:xfrm>
          <a:prstGeom prst="line">
            <a:avLst/>
          </a:prstGeom>
          <a:ln w="38100">
            <a:solidFill>
              <a:srgbClr val="5E5E5E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986" name="Shape 986"/>
          <p:cNvSpPr/>
          <p:nvPr/>
        </p:nvSpPr>
        <p:spPr>
          <a:xfrm>
            <a:off x="7735094" y="1406724"/>
            <a:ext cx="422671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transmission rate R’ &gt; R</a:t>
            </a:r>
          </a:p>
        </p:txBody>
      </p:sp>
      <p:sp>
        <p:nvSpPr>
          <p:cNvPr id="987" name="Shape 987"/>
          <p:cNvSpPr/>
          <p:nvPr/>
        </p:nvSpPr>
        <p:spPr>
          <a:xfrm flipV="1">
            <a:off x="3930439" y="2035934"/>
            <a:ext cx="3" cy="765255"/>
          </a:xfrm>
          <a:prstGeom prst="line">
            <a:avLst/>
          </a:prstGeom>
          <a:ln w="38100">
            <a:solidFill>
              <a:srgbClr val="5E5E5E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988" name="Shape 988"/>
          <p:cNvSpPr/>
          <p:nvPr/>
        </p:nvSpPr>
        <p:spPr>
          <a:xfrm>
            <a:off x="2817813" y="1430537"/>
            <a:ext cx="352425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transmission rate R</a:t>
            </a:r>
          </a:p>
        </p:txBody>
      </p:sp>
      <p:sp>
        <p:nvSpPr>
          <p:cNvPr id="992" name="Shape 992"/>
          <p:cNvSpPr/>
          <p:nvPr/>
        </p:nvSpPr>
        <p:spPr>
          <a:xfrm>
            <a:off x="2770188" y="3466505"/>
            <a:ext cx="291703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file of size F bits</a:t>
            </a:r>
          </a:p>
        </p:txBody>
      </p:sp>
      <p:sp>
        <p:nvSpPr>
          <p:cNvPr id="993" name="Shape 993"/>
          <p:cNvSpPr/>
          <p:nvPr/>
        </p:nvSpPr>
        <p:spPr>
          <a:xfrm>
            <a:off x="2770187" y="4049912"/>
            <a:ext cx="370284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packets of size L bits</a:t>
            </a:r>
          </a:p>
        </p:txBody>
      </p:sp>
    </p:spTree>
    <p:extLst>
      <p:ext uri="{BB962C8B-B14F-4D97-AF65-F5344CB8AC3E}">
        <p14:creationId xmlns:p14="http://schemas.microsoft.com/office/powerpoint/2010/main" val="120976489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" grpId="0" animBg="1" advAuto="0"/>
      <p:bldP spid="986" grpId="0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/>
          <p:nvPr/>
        </p:nvSpPr>
        <p:spPr>
          <a:xfrm>
            <a:off x="5734844" y="6020396"/>
            <a:ext cx="473868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F/R + propagation delay +</a:t>
            </a:r>
          </a:p>
        </p:txBody>
      </p:sp>
      <p:sp>
        <p:nvSpPr>
          <p:cNvPr id="996" name="Shape 996"/>
          <p:cNvSpPr/>
          <p:nvPr/>
        </p:nvSpPr>
        <p:spPr>
          <a:xfrm>
            <a:off x="10378281" y="6020396"/>
            <a:ext cx="85725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L/R’</a:t>
            </a:r>
          </a:p>
        </p:txBody>
      </p:sp>
      <p:sp>
        <p:nvSpPr>
          <p:cNvPr id="997" name="Shape 997"/>
          <p:cNvSpPr/>
          <p:nvPr/>
        </p:nvSpPr>
        <p:spPr>
          <a:xfrm>
            <a:off x="3464959" y="2855008"/>
            <a:ext cx="9516545" cy="310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998" name="Shape 998"/>
          <p:cNvSpPr/>
          <p:nvPr/>
        </p:nvSpPr>
        <p:spPr>
          <a:xfrm>
            <a:off x="12700000" y="2619374"/>
            <a:ext cx="476250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999" name="Shape 999"/>
          <p:cNvSpPr/>
          <p:nvPr/>
        </p:nvSpPr>
        <p:spPr>
          <a:xfrm>
            <a:off x="7342187" y="2071687"/>
            <a:ext cx="1547813" cy="1547813"/>
          </a:xfrm>
          <a:prstGeom prst="roundRect">
            <a:avLst>
              <a:gd name="adj" fmla="val 11538"/>
            </a:avLst>
          </a:prstGeom>
          <a:solidFill>
            <a:srgbClr val="D6D6D6"/>
          </a:solidFill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00" name="Shape 1000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41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1001" name="Shape 1001"/>
          <p:cNvSpPr/>
          <p:nvPr/>
        </p:nvSpPr>
        <p:spPr>
          <a:xfrm>
            <a:off x="5175250" y="5192912"/>
            <a:ext cx="280987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bottleneck link</a:t>
            </a:r>
          </a:p>
        </p:txBody>
      </p:sp>
      <p:sp>
        <p:nvSpPr>
          <p:cNvPr id="1002" name="Shape 1002"/>
          <p:cNvSpPr/>
          <p:nvPr/>
        </p:nvSpPr>
        <p:spPr>
          <a:xfrm>
            <a:off x="6573562" y="3030177"/>
            <a:ext cx="6" cy="1982355"/>
          </a:xfrm>
          <a:prstGeom prst="line">
            <a:avLst/>
          </a:prstGeom>
          <a:ln w="381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03" name="Shape 1003"/>
          <p:cNvSpPr/>
          <p:nvPr/>
        </p:nvSpPr>
        <p:spPr>
          <a:xfrm>
            <a:off x="6877844" y="7014568"/>
            <a:ext cx="325040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min { R, R’ } = R</a:t>
            </a:r>
          </a:p>
        </p:txBody>
      </p:sp>
      <p:sp>
        <p:nvSpPr>
          <p:cNvPr id="1004" name="Shape 1004"/>
          <p:cNvSpPr/>
          <p:nvPr/>
        </p:nvSpPr>
        <p:spPr>
          <a:xfrm flipV="1">
            <a:off x="9514470" y="2024028"/>
            <a:ext cx="3" cy="765255"/>
          </a:xfrm>
          <a:prstGeom prst="line">
            <a:avLst/>
          </a:prstGeom>
          <a:ln w="38100">
            <a:solidFill>
              <a:srgbClr val="5E5E5E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05" name="Shape 1005"/>
          <p:cNvSpPr/>
          <p:nvPr/>
        </p:nvSpPr>
        <p:spPr>
          <a:xfrm>
            <a:off x="7735094" y="1406724"/>
            <a:ext cx="422671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transmission rate R’ &gt; R</a:t>
            </a:r>
          </a:p>
        </p:txBody>
      </p:sp>
      <p:sp>
        <p:nvSpPr>
          <p:cNvPr id="1006" name="Shape 1006"/>
          <p:cNvSpPr/>
          <p:nvPr/>
        </p:nvSpPr>
        <p:spPr>
          <a:xfrm>
            <a:off x="2817813" y="1430537"/>
            <a:ext cx="352425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transmission rate R</a:t>
            </a:r>
          </a:p>
        </p:txBody>
      </p:sp>
      <p:sp>
        <p:nvSpPr>
          <p:cNvPr id="1007" name="Shape 1007"/>
          <p:cNvSpPr/>
          <p:nvPr/>
        </p:nvSpPr>
        <p:spPr>
          <a:xfrm>
            <a:off x="2770188" y="3466505"/>
            <a:ext cx="291703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file of size F bits</a:t>
            </a:r>
          </a:p>
        </p:txBody>
      </p:sp>
      <p:sp>
        <p:nvSpPr>
          <p:cNvPr id="1008" name="Shape 1008"/>
          <p:cNvSpPr/>
          <p:nvPr/>
        </p:nvSpPr>
        <p:spPr>
          <a:xfrm>
            <a:off x="2877344" y="7014568"/>
            <a:ext cx="402431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Average throughput = </a:t>
            </a:r>
          </a:p>
        </p:txBody>
      </p:sp>
      <p:sp>
        <p:nvSpPr>
          <p:cNvPr id="1009" name="Shape 1009"/>
          <p:cNvSpPr/>
          <p:nvPr/>
        </p:nvSpPr>
        <p:spPr>
          <a:xfrm>
            <a:off x="2865438" y="6020396"/>
            <a:ext cx="280987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Transfer time =</a:t>
            </a:r>
          </a:p>
        </p:txBody>
      </p:sp>
      <p:sp>
        <p:nvSpPr>
          <p:cNvPr id="1010" name="Shape 1010"/>
          <p:cNvSpPr/>
          <p:nvPr/>
        </p:nvSpPr>
        <p:spPr>
          <a:xfrm flipV="1">
            <a:off x="3930439" y="2035934"/>
            <a:ext cx="3" cy="765255"/>
          </a:xfrm>
          <a:prstGeom prst="line">
            <a:avLst/>
          </a:prstGeom>
          <a:ln w="38100">
            <a:solidFill>
              <a:srgbClr val="5E5E5E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11" name="Shape 1011"/>
          <p:cNvSpPr/>
          <p:nvPr/>
        </p:nvSpPr>
        <p:spPr>
          <a:xfrm>
            <a:off x="3163094" y="2619374"/>
            <a:ext cx="476250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12" name="Shape 1012"/>
          <p:cNvSpPr/>
          <p:nvPr/>
        </p:nvSpPr>
        <p:spPr>
          <a:xfrm>
            <a:off x="3198812" y="2333625"/>
            <a:ext cx="416719" cy="1047750"/>
          </a:xfrm>
          <a:prstGeom prst="rect">
            <a:avLst/>
          </a:prstGeom>
          <a:solidFill>
            <a:srgbClr val="0433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13" name="Shape 1013"/>
          <p:cNvSpPr/>
          <p:nvPr/>
        </p:nvSpPr>
        <p:spPr>
          <a:xfrm>
            <a:off x="3198812" y="2333625"/>
            <a:ext cx="416719" cy="1047750"/>
          </a:xfrm>
          <a:prstGeom prst="rect">
            <a:avLst/>
          </a:prstGeom>
          <a:solidFill>
            <a:srgbClr val="0433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14" name="Shape 1014"/>
          <p:cNvSpPr/>
          <p:nvPr/>
        </p:nvSpPr>
        <p:spPr>
          <a:xfrm>
            <a:off x="3198812" y="2333625"/>
            <a:ext cx="416719" cy="1047750"/>
          </a:xfrm>
          <a:prstGeom prst="rect">
            <a:avLst/>
          </a:prstGeom>
          <a:solidFill>
            <a:srgbClr val="0433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15" name="Shape 1015"/>
          <p:cNvSpPr/>
          <p:nvPr/>
        </p:nvSpPr>
        <p:spPr>
          <a:xfrm>
            <a:off x="3186906" y="2333625"/>
            <a:ext cx="416719" cy="1047750"/>
          </a:xfrm>
          <a:prstGeom prst="rect">
            <a:avLst/>
          </a:prstGeom>
          <a:solidFill>
            <a:srgbClr val="0433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16" name="Shape 1016"/>
          <p:cNvSpPr/>
          <p:nvPr/>
        </p:nvSpPr>
        <p:spPr>
          <a:xfrm>
            <a:off x="2770187" y="4049912"/>
            <a:ext cx="370284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packets of size L bits</a:t>
            </a:r>
          </a:p>
        </p:txBody>
      </p:sp>
      <p:sp>
        <p:nvSpPr>
          <p:cNvPr id="1017" name="Shape 1017"/>
          <p:cNvSpPr/>
          <p:nvPr/>
        </p:nvSpPr>
        <p:spPr>
          <a:xfrm>
            <a:off x="6413500" y="5679281"/>
            <a:ext cx="5357813" cy="1190625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</p:spTree>
    <p:extLst>
      <p:ext uri="{BB962C8B-B14F-4D97-AF65-F5344CB8AC3E}">
        <p14:creationId xmlns:p14="http://schemas.microsoft.com/office/powerpoint/2010/main" val="15746237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" dur="1000" fill="hold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2" dur="100" fill="hold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100" fill="hold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0" dur="1000" fill="hold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" grpId="0" animBg="1" advAuto="0"/>
      <p:bldP spid="996" grpId="0" animBg="1" advAuto="0"/>
      <p:bldP spid="1001" grpId="0" animBg="1" advAuto="0"/>
      <p:bldP spid="1002" grpId="0" animBg="1" advAuto="0"/>
      <p:bldP spid="1003" grpId="0" animBg="1" advAuto="0"/>
      <p:bldP spid="1008" grpId="0" animBg="1" advAuto="0"/>
      <p:bldP spid="1009" grpId="0" animBg="1" advAuto="0"/>
      <p:bldP spid="1012" grpId="0" animBg="1" advAuto="0"/>
      <p:bldP spid="1012" grpId="1" animBg="1" advAuto="0"/>
      <p:bldP spid="1013" grpId="0" animBg="1" advAuto="0"/>
      <p:bldP spid="1013" grpId="1" animBg="1" advAuto="0"/>
      <p:bldP spid="1014" grpId="0" animBg="1" advAuto="0"/>
      <p:bldP spid="1014" grpId="1" animBg="1" advAuto="0"/>
      <p:bldP spid="1015" grpId="0" animBg="1" advAuto="0"/>
      <p:bldP spid="1015" grpId="1" animBg="1" advAuto="0"/>
      <p:bldP spid="1017" grpId="0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/>
          <p:nvPr/>
        </p:nvSpPr>
        <p:spPr>
          <a:xfrm>
            <a:off x="3464959" y="2855008"/>
            <a:ext cx="9516545" cy="310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998" name="Shape 998"/>
          <p:cNvSpPr/>
          <p:nvPr/>
        </p:nvSpPr>
        <p:spPr>
          <a:xfrm>
            <a:off x="12700000" y="2619374"/>
            <a:ext cx="476250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999" name="Shape 999"/>
          <p:cNvSpPr/>
          <p:nvPr/>
        </p:nvSpPr>
        <p:spPr>
          <a:xfrm>
            <a:off x="7342187" y="2071687"/>
            <a:ext cx="1547813" cy="1547813"/>
          </a:xfrm>
          <a:prstGeom prst="roundRect">
            <a:avLst>
              <a:gd name="adj" fmla="val 11538"/>
            </a:avLst>
          </a:prstGeom>
          <a:solidFill>
            <a:srgbClr val="D6D6D6"/>
          </a:solidFill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00" name="Shape 1000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42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1001" name="Shape 1001"/>
          <p:cNvSpPr/>
          <p:nvPr/>
        </p:nvSpPr>
        <p:spPr>
          <a:xfrm>
            <a:off x="5175250" y="5192912"/>
            <a:ext cx="280987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bottleneck link</a:t>
            </a:r>
          </a:p>
        </p:txBody>
      </p:sp>
      <p:sp>
        <p:nvSpPr>
          <p:cNvPr id="1002" name="Shape 1002"/>
          <p:cNvSpPr/>
          <p:nvPr/>
        </p:nvSpPr>
        <p:spPr>
          <a:xfrm>
            <a:off x="6573562" y="3030177"/>
            <a:ext cx="6" cy="1982355"/>
          </a:xfrm>
          <a:prstGeom prst="line">
            <a:avLst/>
          </a:prstGeom>
          <a:ln w="381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03" name="Shape 1003"/>
          <p:cNvSpPr/>
          <p:nvPr/>
        </p:nvSpPr>
        <p:spPr>
          <a:xfrm>
            <a:off x="6877844" y="7014568"/>
            <a:ext cx="325040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min { R, R’ } = R</a:t>
            </a:r>
          </a:p>
        </p:txBody>
      </p:sp>
      <p:sp>
        <p:nvSpPr>
          <p:cNvPr id="1004" name="Shape 1004"/>
          <p:cNvSpPr/>
          <p:nvPr/>
        </p:nvSpPr>
        <p:spPr>
          <a:xfrm flipV="1">
            <a:off x="9514470" y="2024028"/>
            <a:ext cx="3" cy="765255"/>
          </a:xfrm>
          <a:prstGeom prst="line">
            <a:avLst/>
          </a:prstGeom>
          <a:ln w="38100">
            <a:solidFill>
              <a:srgbClr val="5E5E5E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05" name="Shape 1005"/>
          <p:cNvSpPr/>
          <p:nvPr/>
        </p:nvSpPr>
        <p:spPr>
          <a:xfrm>
            <a:off x="7735094" y="1406724"/>
            <a:ext cx="422671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transmission rate R’ &gt; R</a:t>
            </a:r>
          </a:p>
        </p:txBody>
      </p:sp>
      <p:sp>
        <p:nvSpPr>
          <p:cNvPr id="1006" name="Shape 1006"/>
          <p:cNvSpPr/>
          <p:nvPr/>
        </p:nvSpPr>
        <p:spPr>
          <a:xfrm>
            <a:off x="2817813" y="1430537"/>
            <a:ext cx="352425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transmission rate R</a:t>
            </a:r>
          </a:p>
        </p:txBody>
      </p:sp>
      <p:sp>
        <p:nvSpPr>
          <p:cNvPr id="1007" name="Shape 1007"/>
          <p:cNvSpPr/>
          <p:nvPr/>
        </p:nvSpPr>
        <p:spPr>
          <a:xfrm>
            <a:off x="2770188" y="3466505"/>
            <a:ext cx="291703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file of size F bits</a:t>
            </a:r>
          </a:p>
        </p:txBody>
      </p:sp>
      <p:sp>
        <p:nvSpPr>
          <p:cNvPr id="1008" name="Shape 1008"/>
          <p:cNvSpPr/>
          <p:nvPr/>
        </p:nvSpPr>
        <p:spPr>
          <a:xfrm>
            <a:off x="2877344" y="7014568"/>
            <a:ext cx="402431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Average throughput = </a:t>
            </a:r>
          </a:p>
        </p:txBody>
      </p:sp>
      <p:sp>
        <p:nvSpPr>
          <p:cNvPr id="1010" name="Shape 1010"/>
          <p:cNvSpPr/>
          <p:nvPr/>
        </p:nvSpPr>
        <p:spPr>
          <a:xfrm flipV="1">
            <a:off x="3930439" y="2035934"/>
            <a:ext cx="3" cy="765255"/>
          </a:xfrm>
          <a:prstGeom prst="line">
            <a:avLst/>
          </a:prstGeom>
          <a:ln w="38100">
            <a:solidFill>
              <a:srgbClr val="5E5E5E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11" name="Shape 1011"/>
          <p:cNvSpPr/>
          <p:nvPr/>
        </p:nvSpPr>
        <p:spPr>
          <a:xfrm>
            <a:off x="3163094" y="2619374"/>
            <a:ext cx="476250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16" name="Shape 1016"/>
          <p:cNvSpPr/>
          <p:nvPr/>
        </p:nvSpPr>
        <p:spPr>
          <a:xfrm>
            <a:off x="2770187" y="4049912"/>
            <a:ext cx="370284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packets of size L bits</a:t>
            </a:r>
          </a:p>
        </p:txBody>
      </p:sp>
    </p:spTree>
    <p:extLst>
      <p:ext uri="{BB962C8B-B14F-4D97-AF65-F5344CB8AC3E}">
        <p14:creationId xmlns:p14="http://schemas.microsoft.com/office/powerpoint/2010/main" val="304917356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" grpId="0" animBg="1" advAuto="0"/>
      <p:bldP spid="1002" grpId="0" animBg="1" advAuto="0"/>
      <p:bldP spid="1003" grpId="0" animBg="1" advAuto="0"/>
      <p:bldP spid="1008" grpId="0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Shape 1021"/>
          <p:cNvSpPr/>
          <p:nvPr/>
        </p:nvSpPr>
        <p:spPr>
          <a:xfrm>
            <a:off x="3429240" y="2855008"/>
            <a:ext cx="9516545" cy="310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22" name="Shape 1022"/>
          <p:cNvSpPr/>
          <p:nvPr/>
        </p:nvSpPr>
        <p:spPr>
          <a:xfrm>
            <a:off x="5234781" y="1893094"/>
            <a:ext cx="6167438" cy="1821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23" name="Shape 1023"/>
          <p:cNvSpPr/>
          <p:nvPr/>
        </p:nvSpPr>
        <p:spPr>
          <a:xfrm>
            <a:off x="4889500" y="2547937"/>
            <a:ext cx="595313" cy="595313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24" name="Shape 1024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43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1025" name="Shape 1025"/>
          <p:cNvSpPr/>
          <p:nvPr/>
        </p:nvSpPr>
        <p:spPr>
          <a:xfrm>
            <a:off x="7080250" y="4692849"/>
            <a:ext cx="280987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bottleneck link</a:t>
            </a:r>
          </a:p>
        </p:txBody>
      </p:sp>
      <p:sp>
        <p:nvSpPr>
          <p:cNvPr id="1026" name="Shape 1026"/>
          <p:cNvSpPr/>
          <p:nvPr/>
        </p:nvSpPr>
        <p:spPr>
          <a:xfrm>
            <a:off x="4325937" y="3028157"/>
            <a:ext cx="2670969" cy="1956593"/>
          </a:xfrm>
          <a:prstGeom prst="line">
            <a:avLst/>
          </a:prstGeom>
          <a:ln w="381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27" name="Shape 1027"/>
          <p:cNvSpPr/>
          <p:nvPr/>
        </p:nvSpPr>
        <p:spPr>
          <a:xfrm flipV="1">
            <a:off x="11812376" y="2035934"/>
            <a:ext cx="3" cy="765255"/>
          </a:xfrm>
          <a:prstGeom prst="line">
            <a:avLst/>
          </a:prstGeom>
          <a:ln w="38100">
            <a:solidFill>
              <a:srgbClr val="5E5E5E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28" name="Shape 1028"/>
          <p:cNvSpPr/>
          <p:nvPr/>
        </p:nvSpPr>
        <p:spPr>
          <a:xfrm>
            <a:off x="2782094" y="1430537"/>
            <a:ext cx="375046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transmission rate R1</a:t>
            </a:r>
          </a:p>
        </p:txBody>
      </p:sp>
      <p:sp>
        <p:nvSpPr>
          <p:cNvPr id="1029" name="Shape 1029"/>
          <p:cNvSpPr/>
          <p:nvPr/>
        </p:nvSpPr>
        <p:spPr>
          <a:xfrm flipV="1">
            <a:off x="3894720" y="2035934"/>
            <a:ext cx="3" cy="765255"/>
          </a:xfrm>
          <a:prstGeom prst="line">
            <a:avLst/>
          </a:prstGeom>
          <a:ln w="38100">
            <a:solidFill>
              <a:srgbClr val="5E5E5E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30" name="Shape 1030"/>
          <p:cNvSpPr/>
          <p:nvPr/>
        </p:nvSpPr>
        <p:spPr>
          <a:xfrm>
            <a:off x="3127375" y="2619374"/>
            <a:ext cx="476250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31" name="Shape 1031"/>
          <p:cNvSpPr/>
          <p:nvPr/>
        </p:nvSpPr>
        <p:spPr>
          <a:xfrm>
            <a:off x="10973594" y="2547937"/>
            <a:ext cx="595313" cy="595313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32" name="Shape 1032"/>
          <p:cNvSpPr/>
          <p:nvPr/>
        </p:nvSpPr>
        <p:spPr>
          <a:xfrm>
            <a:off x="9866312" y="1430537"/>
            <a:ext cx="375046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transmission rate R2</a:t>
            </a:r>
          </a:p>
        </p:txBody>
      </p:sp>
      <p:sp>
        <p:nvSpPr>
          <p:cNvPr id="1033" name="Shape 1033"/>
          <p:cNvSpPr/>
          <p:nvPr/>
        </p:nvSpPr>
        <p:spPr>
          <a:xfrm flipH="1">
            <a:off x="9822655" y="3028155"/>
            <a:ext cx="2266155" cy="1893096"/>
          </a:xfrm>
          <a:prstGeom prst="line">
            <a:avLst/>
          </a:prstGeom>
          <a:ln w="381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34" name="Shape 1034"/>
          <p:cNvSpPr/>
          <p:nvPr/>
        </p:nvSpPr>
        <p:spPr>
          <a:xfrm>
            <a:off x="12711906" y="2619374"/>
            <a:ext cx="476250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</p:spTree>
    <p:extLst>
      <p:ext uri="{BB962C8B-B14F-4D97-AF65-F5344CB8AC3E}">
        <p14:creationId xmlns:p14="http://schemas.microsoft.com/office/powerpoint/2010/main" val="383031953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 advAuto="0"/>
      <p:bldP spid="1026" grpId="0" animBg="1" advAuto="0"/>
      <p:bldP spid="1033" grpId="0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/>
          <p:nvPr/>
        </p:nvSpPr>
        <p:spPr>
          <a:xfrm>
            <a:off x="3472657" y="5709320"/>
            <a:ext cx="9516545" cy="310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37" name="Shape 1037"/>
          <p:cNvSpPr/>
          <p:nvPr/>
        </p:nvSpPr>
        <p:spPr>
          <a:xfrm>
            <a:off x="3429240" y="2855008"/>
            <a:ext cx="9516545" cy="310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38" name="Shape 1038"/>
          <p:cNvSpPr/>
          <p:nvPr/>
        </p:nvSpPr>
        <p:spPr>
          <a:xfrm>
            <a:off x="5139531" y="1762125"/>
            <a:ext cx="6167438" cy="4893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39" name="Shape 1039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44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1040" name="Shape 1040"/>
          <p:cNvSpPr/>
          <p:nvPr/>
        </p:nvSpPr>
        <p:spPr>
          <a:xfrm flipV="1">
            <a:off x="11812376" y="2035934"/>
            <a:ext cx="3" cy="765255"/>
          </a:xfrm>
          <a:prstGeom prst="line">
            <a:avLst/>
          </a:prstGeom>
          <a:ln w="38100">
            <a:solidFill>
              <a:srgbClr val="5E5E5E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41" name="Shape 1041"/>
          <p:cNvSpPr/>
          <p:nvPr/>
        </p:nvSpPr>
        <p:spPr>
          <a:xfrm>
            <a:off x="2782094" y="1430537"/>
            <a:ext cx="375046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transmission rate R1</a:t>
            </a:r>
          </a:p>
        </p:txBody>
      </p:sp>
      <p:sp>
        <p:nvSpPr>
          <p:cNvPr id="1042" name="Shape 1042"/>
          <p:cNvSpPr/>
          <p:nvPr/>
        </p:nvSpPr>
        <p:spPr>
          <a:xfrm flipV="1">
            <a:off x="3894720" y="2035934"/>
            <a:ext cx="3" cy="765255"/>
          </a:xfrm>
          <a:prstGeom prst="line">
            <a:avLst/>
          </a:prstGeom>
          <a:ln w="38100">
            <a:solidFill>
              <a:srgbClr val="5E5E5E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43" name="Shape 1043"/>
          <p:cNvSpPr/>
          <p:nvPr/>
        </p:nvSpPr>
        <p:spPr>
          <a:xfrm>
            <a:off x="3127375" y="2619374"/>
            <a:ext cx="476250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44" name="Shape 1044"/>
          <p:cNvSpPr/>
          <p:nvPr/>
        </p:nvSpPr>
        <p:spPr>
          <a:xfrm>
            <a:off x="9866312" y="1430537"/>
            <a:ext cx="375046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75"/>
              <a:t>transmission rate R2</a:t>
            </a:r>
          </a:p>
        </p:txBody>
      </p:sp>
      <p:sp>
        <p:nvSpPr>
          <p:cNvPr id="1045" name="Shape 1045"/>
          <p:cNvSpPr/>
          <p:nvPr/>
        </p:nvSpPr>
        <p:spPr>
          <a:xfrm>
            <a:off x="12711906" y="2619374"/>
            <a:ext cx="476250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46" name="Shape 1046"/>
          <p:cNvSpPr/>
          <p:nvPr/>
        </p:nvSpPr>
        <p:spPr>
          <a:xfrm>
            <a:off x="3175000" y="5476874"/>
            <a:ext cx="476250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47" name="Shape 1047"/>
          <p:cNvSpPr/>
          <p:nvPr/>
        </p:nvSpPr>
        <p:spPr>
          <a:xfrm>
            <a:off x="12759531" y="5476874"/>
            <a:ext cx="476250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48" name="Shape 1048"/>
          <p:cNvSpPr/>
          <p:nvPr/>
        </p:nvSpPr>
        <p:spPr>
          <a:xfrm>
            <a:off x="5790406" y="2857500"/>
            <a:ext cx="4937126" cy="1346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54" extrusionOk="0">
                <a:moveTo>
                  <a:pt x="0" y="0"/>
                </a:moveTo>
                <a:cubicBezTo>
                  <a:pt x="0" y="0"/>
                  <a:pt x="5315" y="17707"/>
                  <a:pt x="7084" y="19858"/>
                </a:cubicBezTo>
                <a:cubicBezTo>
                  <a:pt x="8518" y="21600"/>
                  <a:pt x="12936" y="21371"/>
                  <a:pt x="14377" y="19610"/>
                </a:cubicBezTo>
                <a:cubicBezTo>
                  <a:pt x="16169" y="17419"/>
                  <a:pt x="21600" y="0"/>
                  <a:pt x="21600" y="0"/>
                </a:cubicBezTo>
              </a:path>
            </a:pathLst>
          </a:cu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1049" name="Shape 1049"/>
          <p:cNvSpPr/>
          <p:nvPr/>
        </p:nvSpPr>
        <p:spPr>
          <a:xfrm>
            <a:off x="5768578" y="4381501"/>
            <a:ext cx="4941095" cy="1250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54" extrusionOk="0">
                <a:moveTo>
                  <a:pt x="0" y="21054"/>
                </a:moveTo>
                <a:cubicBezTo>
                  <a:pt x="0" y="21054"/>
                  <a:pt x="5315" y="3347"/>
                  <a:pt x="7084" y="1196"/>
                </a:cubicBezTo>
                <a:cubicBezTo>
                  <a:pt x="8518" y="-546"/>
                  <a:pt x="12936" y="-317"/>
                  <a:pt x="14377" y="1444"/>
                </a:cubicBezTo>
                <a:cubicBezTo>
                  <a:pt x="16169" y="3635"/>
                  <a:pt x="21600" y="21054"/>
                  <a:pt x="21600" y="21054"/>
                </a:cubicBezTo>
              </a:path>
            </a:pathLst>
          </a:cu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3563"/>
          </a:p>
        </p:txBody>
      </p:sp>
      <p:sp>
        <p:nvSpPr>
          <p:cNvPr id="1050" name="Shape 1050"/>
          <p:cNvSpPr/>
          <p:nvPr/>
        </p:nvSpPr>
        <p:spPr>
          <a:xfrm>
            <a:off x="3448844" y="4280570"/>
            <a:ext cx="9516545" cy="310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1051" name="Shape 1051"/>
          <p:cNvSpPr/>
          <p:nvPr/>
        </p:nvSpPr>
        <p:spPr>
          <a:xfrm>
            <a:off x="3151188" y="4048124"/>
            <a:ext cx="476250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52" name="Shape 1052"/>
          <p:cNvSpPr/>
          <p:nvPr/>
        </p:nvSpPr>
        <p:spPr>
          <a:xfrm>
            <a:off x="12735719" y="4048124"/>
            <a:ext cx="476250" cy="476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53" name="Shape 1053"/>
          <p:cNvSpPr/>
          <p:nvPr/>
        </p:nvSpPr>
        <p:spPr>
          <a:xfrm>
            <a:off x="4913312" y="3976687"/>
            <a:ext cx="595313" cy="595313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54" name="Shape 1054"/>
          <p:cNvSpPr/>
          <p:nvPr/>
        </p:nvSpPr>
        <p:spPr>
          <a:xfrm>
            <a:off x="10997406" y="3976687"/>
            <a:ext cx="595313" cy="595313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55" name="Shape 1055"/>
          <p:cNvSpPr/>
          <p:nvPr/>
        </p:nvSpPr>
        <p:spPr>
          <a:xfrm>
            <a:off x="5306219" y="2559844"/>
            <a:ext cx="595313" cy="595313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56" name="Shape 1056"/>
          <p:cNvSpPr/>
          <p:nvPr/>
        </p:nvSpPr>
        <p:spPr>
          <a:xfrm>
            <a:off x="10652125" y="2547937"/>
            <a:ext cx="595313" cy="595313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57" name="Shape 1057"/>
          <p:cNvSpPr/>
          <p:nvPr/>
        </p:nvSpPr>
        <p:spPr>
          <a:xfrm>
            <a:off x="5306219" y="5417344"/>
            <a:ext cx="595313" cy="595313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58" name="Shape 1058"/>
          <p:cNvSpPr/>
          <p:nvPr/>
        </p:nvSpPr>
        <p:spPr>
          <a:xfrm>
            <a:off x="10640219" y="5417344"/>
            <a:ext cx="595313" cy="595313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59" name="Shape 1059"/>
          <p:cNvSpPr/>
          <p:nvPr/>
        </p:nvSpPr>
        <p:spPr>
          <a:xfrm>
            <a:off x="7461250" y="3988594"/>
            <a:ext cx="1535906" cy="595313"/>
          </a:xfrm>
          <a:prstGeom prst="roundRect">
            <a:avLst>
              <a:gd name="adj" fmla="val 30000"/>
            </a:avLst>
          </a:prstGeom>
          <a:solidFill>
            <a:srgbClr val="7979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750"/>
          </a:p>
        </p:txBody>
      </p:sp>
      <p:sp>
        <p:nvSpPr>
          <p:cNvPr id="1060" name="Shape 1060"/>
          <p:cNvSpPr/>
          <p:nvPr/>
        </p:nvSpPr>
        <p:spPr>
          <a:xfrm>
            <a:off x="6830219" y="6847880"/>
            <a:ext cx="280987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 anchor="ctr">
            <a:spAutoFit/>
          </a:bodyPr>
          <a:lstStyle>
            <a:lvl1pPr algn="l">
              <a:defRPr sz="3600"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/>
              <a:t>bottleneck link</a:t>
            </a:r>
          </a:p>
        </p:txBody>
      </p:sp>
      <p:sp>
        <p:nvSpPr>
          <p:cNvPr id="1061" name="Shape 1061"/>
          <p:cNvSpPr/>
          <p:nvPr/>
        </p:nvSpPr>
        <p:spPr>
          <a:xfrm flipH="1">
            <a:off x="8184216" y="4732767"/>
            <a:ext cx="6" cy="2093489"/>
          </a:xfrm>
          <a:prstGeom prst="line">
            <a:avLst/>
          </a:prstGeom>
          <a:ln w="38100">
            <a:solidFill>
              <a:srgbClr val="94219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286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</p:spTree>
    <p:extLst>
      <p:ext uri="{BB962C8B-B14F-4D97-AF65-F5344CB8AC3E}">
        <p14:creationId xmlns:p14="http://schemas.microsoft.com/office/powerpoint/2010/main" val="70892797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0" grpId="0" animBg="1" advAuto="0"/>
      <p:bldP spid="1061" grpId="0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/>
          </p:cNvSpPr>
          <p:nvPr>
            <p:ph type="title"/>
          </p:nvPr>
        </p:nvSpPr>
        <p:spPr>
          <a:xfrm>
            <a:off x="1587500" y="-778664"/>
            <a:ext cx="13081000" cy="3098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chemeClr val="tx1"/>
                </a:solidFill>
              </a:rPr>
              <a:t>Throughput</a:t>
            </a:r>
          </a:p>
        </p:txBody>
      </p:sp>
      <p:sp>
        <p:nvSpPr>
          <p:cNvPr id="1064" name="Shape 1064"/>
          <p:cNvSpPr>
            <a:spLocks noGrp="1"/>
          </p:cNvSpPr>
          <p:nvPr>
            <p:ph type="body" idx="1"/>
          </p:nvPr>
        </p:nvSpPr>
        <p:spPr>
          <a:xfrm>
            <a:off x="3091656" y="3053986"/>
            <a:ext cx="9810750" cy="5357813"/>
          </a:xfrm>
          <a:prstGeom prst="rect">
            <a:avLst/>
          </a:prstGeom>
        </p:spPr>
        <p:txBody>
          <a:bodyPr/>
          <a:lstStyle>
            <a:lvl1pPr>
              <a:spcBef>
                <a:spcPts val="10000"/>
              </a:spcBef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938" dirty="0">
                <a:solidFill>
                  <a:schemeClr val="bg2">
                    <a:lumMod val="75000"/>
                  </a:schemeClr>
                </a:solidFill>
              </a:rPr>
              <a:t>At what rate is the destination receiving data from the source?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938" dirty="0"/>
              <a:t>Later in the semester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281" dirty="0"/>
              <a:t>TCP throughput, application-level throughput, etc.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281" dirty="0"/>
              <a:t>throughput vs. “</a:t>
            </a:r>
            <a:r>
              <a:rPr lang="en-US" sz="3281" dirty="0" err="1"/>
              <a:t>goodput</a:t>
            </a:r>
            <a:r>
              <a:rPr lang="en-US" sz="3281" dirty="0"/>
              <a:t>” </a:t>
            </a:r>
          </a:p>
        </p:txBody>
      </p:sp>
      <p:sp>
        <p:nvSpPr>
          <p:cNvPr id="1065" name="Shape 1065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45</a:t>
            </a:fld>
            <a:endParaRPr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51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12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What is a network made of?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sz="412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How is it shared?</a:t>
            </a:r>
            <a:endParaRPr lang="en-US" sz="4125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12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do we evaluate a network?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chemeClr val="tx1"/>
                </a:solidFill>
              </a:rPr>
              <a:t>How is communication organized?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chemeClr val="tx1"/>
                </a:solidFill>
              </a:rPr>
              <a:t>Network Adapters &amp; Links</a:t>
            </a:r>
          </a:p>
          <a:p>
            <a:pPr marL="31750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46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C8EF94-8982-2462-F5DF-2CA4FD6E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78276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47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7894D4-EE08-4ACF-B739-324D283AD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How is communication organized?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484621-716C-9B8A-D54D-33ABECDCC8A7}"/>
              </a:ext>
            </a:extLst>
          </p:cNvPr>
          <p:cNvGrpSpPr/>
          <p:nvPr/>
        </p:nvGrpSpPr>
        <p:grpSpPr>
          <a:xfrm>
            <a:off x="1222375" y="2035968"/>
            <a:ext cx="13576338" cy="6274596"/>
            <a:chOff x="1222375" y="2035968"/>
            <a:chExt cx="13576338" cy="6274596"/>
          </a:xfrm>
        </p:grpSpPr>
        <p:sp>
          <p:nvSpPr>
            <p:cNvPr id="738" name="Shape 738"/>
            <p:cNvSpPr/>
            <p:nvPr/>
          </p:nvSpPr>
          <p:spPr>
            <a:xfrm>
              <a:off x="7135628" y="2580167"/>
              <a:ext cx="420098" cy="1603192"/>
            </a:xfrm>
            <a:prstGeom prst="line">
              <a:avLst/>
            </a:prstGeom>
            <a:ln w="63500">
              <a:solidFill>
                <a:srgbClr val="D6D6D6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39" name="Shape 739"/>
            <p:cNvSpPr/>
            <p:nvPr/>
          </p:nvSpPr>
          <p:spPr>
            <a:xfrm flipH="1" flipV="1">
              <a:off x="10382102" y="5854995"/>
              <a:ext cx="2764466" cy="1148318"/>
            </a:xfrm>
            <a:prstGeom prst="line">
              <a:avLst/>
            </a:prstGeom>
            <a:ln w="63500">
              <a:solidFill>
                <a:srgbClr val="D6D6D6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40" name="Shape 740"/>
            <p:cNvSpPr/>
            <p:nvPr/>
          </p:nvSpPr>
          <p:spPr>
            <a:xfrm flipH="1">
              <a:off x="2967665" y="6549657"/>
              <a:ext cx="3048001" cy="1559442"/>
            </a:xfrm>
            <a:prstGeom prst="line">
              <a:avLst/>
            </a:prstGeom>
            <a:ln w="63500">
              <a:solidFill>
                <a:srgbClr val="D6D6D6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42" name="Shape 742"/>
            <p:cNvSpPr/>
            <p:nvPr/>
          </p:nvSpPr>
          <p:spPr>
            <a:xfrm>
              <a:off x="4753935" y="3572539"/>
              <a:ext cx="2679405" cy="567072"/>
            </a:xfrm>
            <a:prstGeom prst="line">
              <a:avLst/>
            </a:prstGeom>
            <a:ln w="63500">
              <a:solidFill>
                <a:srgbClr val="D6D6D6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43" name="Shape 743"/>
            <p:cNvSpPr/>
            <p:nvPr/>
          </p:nvSpPr>
          <p:spPr>
            <a:xfrm>
              <a:off x="3583522" y="5927319"/>
              <a:ext cx="2460497" cy="565631"/>
            </a:xfrm>
            <a:prstGeom prst="line">
              <a:avLst/>
            </a:prstGeom>
            <a:ln w="63500">
              <a:solidFill>
                <a:srgbClr val="D6D6D6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44" name="Shape 744"/>
            <p:cNvSpPr/>
            <p:nvPr/>
          </p:nvSpPr>
          <p:spPr>
            <a:xfrm flipH="1">
              <a:off x="5235944" y="6549655"/>
              <a:ext cx="850605" cy="1304261"/>
            </a:xfrm>
            <a:prstGeom prst="line">
              <a:avLst/>
            </a:prstGeom>
            <a:ln w="63500">
              <a:solidFill>
                <a:srgbClr val="D6D6D6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45" name="Shape 745"/>
            <p:cNvSpPr/>
            <p:nvPr/>
          </p:nvSpPr>
          <p:spPr>
            <a:xfrm>
              <a:off x="4508500" y="3321843"/>
              <a:ext cx="476250" cy="4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D6D6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746" name="Shape 746"/>
            <p:cNvSpPr/>
            <p:nvPr/>
          </p:nvSpPr>
          <p:spPr>
            <a:xfrm>
              <a:off x="3377406" y="5679280"/>
              <a:ext cx="476250" cy="4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096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747" name="Shape 747"/>
            <p:cNvSpPr/>
            <p:nvPr/>
          </p:nvSpPr>
          <p:spPr>
            <a:xfrm>
              <a:off x="4960938" y="7667624"/>
              <a:ext cx="476250" cy="4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D6D6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748" name="Shape 748"/>
            <p:cNvSpPr/>
            <p:nvPr/>
          </p:nvSpPr>
          <p:spPr>
            <a:xfrm>
              <a:off x="4881526" y="2339163"/>
              <a:ext cx="2509284" cy="1743741"/>
            </a:xfrm>
            <a:prstGeom prst="line">
              <a:avLst/>
            </a:prstGeom>
            <a:ln w="63500">
              <a:solidFill>
                <a:srgbClr val="D6D6D6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49" name="Shape 749"/>
            <p:cNvSpPr/>
            <p:nvPr/>
          </p:nvSpPr>
          <p:spPr>
            <a:xfrm>
              <a:off x="5760484" y="2480930"/>
              <a:ext cx="1672857" cy="1587797"/>
            </a:xfrm>
            <a:prstGeom prst="line">
              <a:avLst/>
            </a:prstGeom>
            <a:ln w="63500">
              <a:solidFill>
                <a:srgbClr val="D6D6D6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50" name="Shape 750"/>
            <p:cNvSpPr/>
            <p:nvPr/>
          </p:nvSpPr>
          <p:spPr>
            <a:xfrm>
              <a:off x="4639469" y="2035968"/>
              <a:ext cx="476250" cy="4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D6D6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751" name="Shape 751"/>
            <p:cNvSpPr/>
            <p:nvPr/>
          </p:nvSpPr>
          <p:spPr>
            <a:xfrm>
              <a:off x="5520531" y="2214562"/>
              <a:ext cx="476250" cy="4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D6D6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752" name="Shape 752"/>
            <p:cNvSpPr/>
            <p:nvPr/>
          </p:nvSpPr>
          <p:spPr>
            <a:xfrm flipV="1">
              <a:off x="3449675" y="6478771"/>
              <a:ext cx="2594345" cy="751369"/>
            </a:xfrm>
            <a:prstGeom prst="line">
              <a:avLst/>
            </a:prstGeom>
            <a:ln w="63500">
              <a:solidFill>
                <a:srgbClr val="D6D6D6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53" name="Shape 753"/>
            <p:cNvSpPr/>
            <p:nvPr/>
          </p:nvSpPr>
          <p:spPr>
            <a:xfrm>
              <a:off x="3234531" y="7000874"/>
              <a:ext cx="476250" cy="4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D6D6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754" name="Shape 754"/>
            <p:cNvSpPr/>
            <p:nvPr/>
          </p:nvSpPr>
          <p:spPr>
            <a:xfrm flipH="1">
              <a:off x="10353748" y="4862623"/>
              <a:ext cx="2324987" cy="978197"/>
            </a:xfrm>
            <a:prstGeom prst="line">
              <a:avLst/>
            </a:prstGeom>
            <a:ln w="63500">
              <a:solidFill>
                <a:srgbClr val="D6D6D6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55" name="Shape 755"/>
            <p:cNvSpPr/>
            <p:nvPr/>
          </p:nvSpPr>
          <p:spPr>
            <a:xfrm>
              <a:off x="10438809" y="5911702"/>
              <a:ext cx="1020727" cy="1304261"/>
            </a:xfrm>
            <a:prstGeom prst="line">
              <a:avLst/>
            </a:prstGeom>
            <a:ln w="63500">
              <a:solidFill>
                <a:srgbClr val="D6D6D6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56" name="Shape 756"/>
            <p:cNvSpPr/>
            <p:nvPr/>
          </p:nvSpPr>
          <p:spPr>
            <a:xfrm>
              <a:off x="12461875" y="4607718"/>
              <a:ext cx="476250" cy="4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096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757" name="Shape 757"/>
            <p:cNvSpPr/>
            <p:nvPr/>
          </p:nvSpPr>
          <p:spPr>
            <a:xfrm>
              <a:off x="11235531" y="7000874"/>
              <a:ext cx="476250" cy="4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D6D6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758" name="Shape 758"/>
            <p:cNvSpPr/>
            <p:nvPr/>
          </p:nvSpPr>
          <p:spPr>
            <a:xfrm flipH="1" flipV="1">
              <a:off x="10438809" y="5812466"/>
              <a:ext cx="2225750" cy="567070"/>
            </a:xfrm>
            <a:prstGeom prst="line">
              <a:avLst/>
            </a:prstGeom>
            <a:ln w="63500">
              <a:solidFill>
                <a:srgbClr val="D6D6D6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59" name="Shape 759"/>
            <p:cNvSpPr/>
            <p:nvPr/>
          </p:nvSpPr>
          <p:spPr>
            <a:xfrm>
              <a:off x="12461875" y="6179343"/>
              <a:ext cx="476250" cy="4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D6D6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760" name="Shape 760"/>
            <p:cNvSpPr/>
            <p:nvPr/>
          </p:nvSpPr>
          <p:spPr>
            <a:xfrm>
              <a:off x="2770188" y="7834312"/>
              <a:ext cx="476250" cy="4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D6D6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761" name="Shape 761"/>
            <p:cNvSpPr/>
            <p:nvPr/>
          </p:nvSpPr>
          <p:spPr>
            <a:xfrm>
              <a:off x="12890500" y="6738937"/>
              <a:ext cx="476250" cy="4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D6D6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762" name="Shape 762"/>
            <p:cNvSpPr/>
            <p:nvPr/>
          </p:nvSpPr>
          <p:spPr>
            <a:xfrm>
              <a:off x="7419163" y="4153786"/>
              <a:ext cx="3005470" cy="1701210"/>
            </a:xfrm>
            <a:prstGeom prst="line">
              <a:avLst/>
            </a:prstGeom>
            <a:ln w="63500">
              <a:solidFill>
                <a:srgbClr val="D6D6D6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63" name="Shape 763"/>
            <p:cNvSpPr/>
            <p:nvPr/>
          </p:nvSpPr>
          <p:spPr>
            <a:xfrm flipH="1">
              <a:off x="6100725" y="4153786"/>
              <a:ext cx="1403498" cy="2282456"/>
            </a:xfrm>
            <a:prstGeom prst="line">
              <a:avLst/>
            </a:prstGeom>
            <a:ln w="63500">
              <a:solidFill>
                <a:srgbClr val="D6D6D6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64" name="Shape 764"/>
            <p:cNvSpPr/>
            <p:nvPr/>
          </p:nvSpPr>
          <p:spPr>
            <a:xfrm flipH="1">
              <a:off x="6114902" y="5854995"/>
              <a:ext cx="4323908" cy="666308"/>
            </a:xfrm>
            <a:prstGeom prst="line">
              <a:avLst/>
            </a:prstGeom>
            <a:ln w="63500">
              <a:solidFill>
                <a:srgbClr val="D6D6D6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2862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25"/>
            </a:p>
          </p:txBody>
        </p:sp>
        <p:sp>
          <p:nvSpPr>
            <p:cNvPr id="765" name="Shape 765"/>
            <p:cNvSpPr/>
            <p:nvPr/>
          </p:nvSpPr>
          <p:spPr>
            <a:xfrm>
              <a:off x="7199312" y="3821906"/>
              <a:ext cx="595313" cy="595313"/>
            </a:xfrm>
            <a:prstGeom prst="roundRect">
              <a:avLst>
                <a:gd name="adj" fmla="val 30000"/>
              </a:avLst>
            </a:prstGeom>
            <a:solidFill>
              <a:srgbClr val="D6D6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766" name="Shape 766"/>
            <p:cNvSpPr/>
            <p:nvPr/>
          </p:nvSpPr>
          <p:spPr>
            <a:xfrm>
              <a:off x="5806281" y="6203156"/>
              <a:ext cx="595313" cy="595313"/>
            </a:xfrm>
            <a:prstGeom prst="roundRect">
              <a:avLst>
                <a:gd name="adj" fmla="val 30000"/>
              </a:avLst>
            </a:prstGeom>
            <a:solidFill>
              <a:srgbClr val="D6D6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767" name="Shape 767"/>
            <p:cNvSpPr/>
            <p:nvPr/>
          </p:nvSpPr>
          <p:spPr>
            <a:xfrm>
              <a:off x="10116344" y="5560219"/>
              <a:ext cx="595313" cy="595313"/>
            </a:xfrm>
            <a:prstGeom prst="roundRect">
              <a:avLst>
                <a:gd name="adj" fmla="val 30000"/>
              </a:avLst>
            </a:prstGeom>
            <a:solidFill>
              <a:srgbClr val="D6D6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768" name="Shape 768"/>
            <p:cNvSpPr/>
            <p:nvPr/>
          </p:nvSpPr>
          <p:spPr>
            <a:xfrm>
              <a:off x="6889750" y="2262187"/>
              <a:ext cx="476250" cy="4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D6D6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750"/>
            </a:p>
          </p:txBody>
        </p:sp>
        <p:sp>
          <p:nvSpPr>
            <p:cNvPr id="38" name="Shape 769">
              <a:extLst>
                <a:ext uri="{FF2B5EF4-FFF2-40B4-BE49-F238E27FC236}">
                  <a16:creationId xmlns:a16="http://schemas.microsoft.com/office/drawing/2014/main" id="{945CA195-AC70-D5BC-F255-A510143413E4}"/>
                </a:ext>
              </a:extLst>
            </p:cNvPr>
            <p:cNvSpPr/>
            <p:nvPr/>
          </p:nvSpPr>
          <p:spPr>
            <a:xfrm>
              <a:off x="1222375" y="4994816"/>
              <a:ext cx="4048125" cy="7021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7625" tIns="47625" rIns="47625" bIns="47625" anchor="ctr">
              <a:spAutoFit/>
            </a:bodyPr>
            <a:lstStyle>
              <a:lvl1pPr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sz="3938" dirty="0"/>
                <a:t>Ali</a:t>
              </a:r>
              <a:endParaRPr sz="3938" dirty="0"/>
            </a:p>
          </p:txBody>
        </p:sp>
        <p:sp>
          <p:nvSpPr>
            <p:cNvPr id="39" name="Shape 769">
              <a:extLst>
                <a:ext uri="{FF2B5EF4-FFF2-40B4-BE49-F238E27FC236}">
                  <a16:creationId xmlns:a16="http://schemas.microsoft.com/office/drawing/2014/main" id="{B07ADDDF-51D4-9B92-CB90-C4653B137A62}"/>
                </a:ext>
              </a:extLst>
            </p:cNvPr>
            <p:cNvSpPr/>
            <p:nvPr/>
          </p:nvSpPr>
          <p:spPr>
            <a:xfrm>
              <a:off x="10750588" y="3849774"/>
              <a:ext cx="4048125" cy="7021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7625" tIns="47625" rIns="47625" bIns="47625" anchor="ctr">
              <a:spAutoFit/>
            </a:bodyPr>
            <a:lstStyle>
              <a:lvl1pPr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sz="3938" dirty="0"/>
                <a:t>Sara</a:t>
              </a:r>
              <a:endParaRPr sz="3938" dirty="0"/>
            </a:p>
          </p:txBody>
        </p:sp>
      </p:grpSp>
    </p:spTree>
    <p:extLst>
      <p:ext uri="{BB962C8B-B14F-4D97-AF65-F5344CB8AC3E}">
        <p14:creationId xmlns:p14="http://schemas.microsoft.com/office/powerpoint/2010/main" val="1380326472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151A8-F38C-AFE8-BA45-FAD625C1C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7E3BD-8350-9D2A-EF15-8963534C00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 and Sara use a set of network </a:t>
            </a:r>
            <a:r>
              <a:rPr lang="en-US" i="1" dirty="0"/>
              <a:t>protocols </a:t>
            </a:r>
            <a:r>
              <a:rPr lang="en-US" dirty="0"/>
              <a:t>located at different logical </a:t>
            </a:r>
            <a:r>
              <a:rPr lang="en-US" i="1" dirty="0"/>
              <a:t>layers </a:t>
            </a:r>
            <a:r>
              <a:rPr lang="en-US" dirty="0"/>
              <a:t>to exchange data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8F4723A-29E8-2BD2-2ACE-341268D06AB3}"/>
              </a:ext>
            </a:extLst>
          </p:cNvPr>
          <p:cNvGrpSpPr/>
          <p:nvPr/>
        </p:nvGrpSpPr>
        <p:grpSpPr>
          <a:xfrm>
            <a:off x="0" y="2064946"/>
            <a:ext cx="5135460" cy="5209459"/>
            <a:chOff x="0" y="2064946"/>
            <a:chExt cx="5135460" cy="5209459"/>
          </a:xfrm>
        </p:grpSpPr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C409BA4C-AE57-FA54-9668-FB11BCD20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845" y="5007973"/>
              <a:ext cx="2566731" cy="510732"/>
            </a:xfrm>
            <a:prstGeom prst="rect">
              <a:avLst/>
            </a:prstGeom>
            <a:noFill/>
            <a:ln w="38100">
              <a:solidFill>
                <a:srgbClr val="2FBD0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222" dirty="0">
                  <a:solidFill>
                    <a:srgbClr val="2FBD0E"/>
                  </a:solidFill>
                  <a:latin typeface="Calibri"/>
                  <a:cs typeface="Calibri"/>
                </a:rPr>
                <a:t>IP</a:t>
              </a:r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45C3B580-A1A6-92D4-C322-D5A8E62BF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473" y="2064946"/>
              <a:ext cx="2566731" cy="7019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161260" tIns="80630" rIns="161260" bIns="80630" anchor="ctr"/>
            <a:lstStyle/>
            <a:p>
              <a:pPr algn="ctr" eaLnBrk="1" hangingPunct="1"/>
              <a:r>
                <a:rPr lang="en-US" sz="2667" dirty="0">
                  <a:solidFill>
                    <a:schemeClr val="accent1"/>
                  </a:solidFill>
                  <a:latin typeface="Calibri" charset="0"/>
                  <a:cs typeface="Calibri" charset="0"/>
                </a:rPr>
                <a:t>Application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7C05651-8510-E4E0-804F-80559B11A23A}"/>
                </a:ext>
              </a:extLst>
            </p:cNvPr>
            <p:cNvCxnSpPr/>
            <p:nvPr/>
          </p:nvCxnSpPr>
          <p:spPr>
            <a:xfrm>
              <a:off x="3160583" y="4131384"/>
              <a:ext cx="1257" cy="876589"/>
            </a:xfrm>
            <a:prstGeom prst="straightConnector1">
              <a:avLst/>
            </a:prstGeom>
            <a:ln w="38100" cmpd="sng">
              <a:solidFill>
                <a:srgbClr val="2FBD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D79944D9-9766-B1F2-1851-26FEC58F6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845" y="6763673"/>
              <a:ext cx="2566731" cy="510732"/>
            </a:xfrm>
            <a:prstGeom prst="rect">
              <a:avLst/>
            </a:prstGeom>
            <a:noFill/>
            <a:ln w="38100">
              <a:solidFill>
                <a:srgbClr val="98480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222" dirty="0">
                  <a:solidFill>
                    <a:srgbClr val="984807"/>
                  </a:solidFill>
                  <a:latin typeface="Calibri"/>
                  <a:cs typeface="Calibri"/>
                </a:rPr>
                <a:t>Ethernet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7F4986C-A645-352E-21D5-A8D3D3836AC5}"/>
                </a:ext>
              </a:extLst>
            </p:cNvPr>
            <p:cNvCxnSpPr/>
            <p:nvPr/>
          </p:nvCxnSpPr>
          <p:spPr>
            <a:xfrm>
              <a:off x="3161210" y="5518705"/>
              <a:ext cx="0" cy="1244968"/>
            </a:xfrm>
            <a:prstGeom prst="straightConnector1">
              <a:avLst/>
            </a:prstGeom>
            <a:ln w="38100" cmpd="sng">
              <a:solidFill>
                <a:srgbClr val="98480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52014AC-4A45-02E6-8861-AAC1EF368D22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 flipH="1">
              <a:off x="3161211" y="2766860"/>
              <a:ext cx="628" cy="81184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E5D2B720-954C-B210-6164-CF1718E32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847" y="3578700"/>
              <a:ext cx="2566728" cy="5107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22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TCP</a:t>
              </a:r>
            </a:p>
          </p:txBody>
        </p:sp>
        <p:pic>
          <p:nvPicPr>
            <p:cNvPr id="15" name="Picture 20">
              <a:extLst>
                <a:ext uri="{FF2B5EF4-FFF2-40B4-BE49-F238E27FC236}">
                  <a16:creationId xmlns:a16="http://schemas.microsoft.com/office/drawing/2014/main" id="{569DD4E1-E8B5-B243-DED0-5C823003040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364887"/>
              <a:ext cx="1705568" cy="215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16D71B1-5265-1F86-10AD-44E941E3ACEA}"/>
                </a:ext>
              </a:extLst>
            </p:cNvPr>
            <p:cNvCxnSpPr>
              <a:cxnSpLocks/>
            </p:cNvCxnSpPr>
            <p:nvPr/>
          </p:nvCxnSpPr>
          <p:spPr>
            <a:xfrm>
              <a:off x="1570722" y="4549049"/>
              <a:ext cx="3563340" cy="0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EECD0F-F4BF-CC4E-C882-668E4E58531C}"/>
                </a:ext>
              </a:extLst>
            </p:cNvPr>
            <p:cNvCxnSpPr>
              <a:cxnSpLocks/>
            </p:cNvCxnSpPr>
            <p:nvPr/>
          </p:nvCxnSpPr>
          <p:spPr>
            <a:xfrm>
              <a:off x="1555342" y="3141095"/>
              <a:ext cx="3563340" cy="0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0D4D5D3-53EA-7F3C-3A91-0AA55D3A7029}"/>
                </a:ext>
              </a:extLst>
            </p:cNvPr>
            <p:cNvCxnSpPr>
              <a:cxnSpLocks/>
            </p:cNvCxnSpPr>
            <p:nvPr/>
          </p:nvCxnSpPr>
          <p:spPr>
            <a:xfrm>
              <a:off x="1572120" y="6094023"/>
              <a:ext cx="3563340" cy="0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6">
            <a:extLst>
              <a:ext uri="{FF2B5EF4-FFF2-40B4-BE49-F238E27FC236}">
                <a16:creationId xmlns:a16="http://schemas.microsoft.com/office/drawing/2014/main" id="{48CCC6C4-C210-B9EE-7F50-47F4CDA69B73}"/>
              </a:ext>
            </a:extLst>
          </p:cNvPr>
          <p:cNvGrpSpPr>
            <a:grpSpLocks/>
          </p:cNvGrpSpPr>
          <p:nvPr/>
        </p:nvGrpSpPr>
        <p:grpSpPr bwMode="auto">
          <a:xfrm>
            <a:off x="8043946" y="2092617"/>
            <a:ext cx="1660638" cy="636002"/>
            <a:chOff x="-12" y="8"/>
            <a:chExt cx="943" cy="272"/>
          </a:xfrm>
          <a:solidFill>
            <a:srgbClr val="0000FF"/>
          </a:solidFill>
        </p:grpSpPr>
        <p:sp>
          <p:nvSpPr>
            <p:cNvPr id="98" name="Rectangle 7">
              <a:extLst>
                <a:ext uri="{FF2B5EF4-FFF2-40B4-BE49-F238E27FC236}">
                  <a16:creationId xmlns:a16="http://schemas.microsoft.com/office/drawing/2014/main" id="{F97CD578-91B7-0401-B61D-137B2CD13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9" name="Rectangle 8">
              <a:extLst>
                <a:ext uri="{FF2B5EF4-FFF2-40B4-BE49-F238E27FC236}">
                  <a16:creationId xmlns:a16="http://schemas.microsoft.com/office/drawing/2014/main" id="{3B06FC4E-BCB1-3883-B7EE-2494E7C13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26" name="Group 15">
            <a:extLst>
              <a:ext uri="{FF2B5EF4-FFF2-40B4-BE49-F238E27FC236}">
                <a16:creationId xmlns:a16="http://schemas.microsoft.com/office/drawing/2014/main" id="{CE8AC864-D40C-56BE-809F-FB0792BE7E03}"/>
              </a:ext>
            </a:extLst>
          </p:cNvPr>
          <p:cNvGrpSpPr>
            <a:grpSpLocks/>
          </p:cNvGrpSpPr>
          <p:nvPr/>
        </p:nvGrpSpPr>
        <p:grpSpPr bwMode="auto">
          <a:xfrm>
            <a:off x="8065078" y="3532975"/>
            <a:ext cx="1660638" cy="636002"/>
            <a:chOff x="0" y="0"/>
            <a:chExt cx="943" cy="272"/>
          </a:xfrm>
          <a:solidFill>
            <a:srgbClr val="0000FF"/>
          </a:solidFill>
        </p:grpSpPr>
        <p:sp>
          <p:nvSpPr>
            <p:cNvPr id="96" name="Rectangle 16">
              <a:extLst>
                <a:ext uri="{FF2B5EF4-FFF2-40B4-BE49-F238E27FC236}">
                  <a16:creationId xmlns:a16="http://schemas.microsoft.com/office/drawing/2014/main" id="{AD242547-33AF-D7A4-7383-D0EBDD66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Rectangle 17">
              <a:extLst>
                <a:ext uri="{FF2B5EF4-FFF2-40B4-BE49-F238E27FC236}">
                  <a16:creationId xmlns:a16="http://schemas.microsoft.com/office/drawing/2014/main" id="{4348AFDE-1EB0-8639-09E2-B7C790B17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27" name="Group 18">
            <a:extLst>
              <a:ext uri="{FF2B5EF4-FFF2-40B4-BE49-F238E27FC236}">
                <a16:creationId xmlns:a16="http://schemas.microsoft.com/office/drawing/2014/main" id="{6DBAFEC0-2FFC-9B40-F7F2-382AEA5362D1}"/>
              </a:ext>
            </a:extLst>
          </p:cNvPr>
          <p:cNvGrpSpPr>
            <a:grpSpLocks/>
          </p:cNvGrpSpPr>
          <p:nvPr/>
        </p:nvGrpSpPr>
        <p:grpSpPr bwMode="auto">
          <a:xfrm>
            <a:off x="8064673" y="5011540"/>
            <a:ext cx="1660638" cy="631326"/>
            <a:chOff x="-31" y="0"/>
            <a:chExt cx="943" cy="270"/>
          </a:xfrm>
        </p:grpSpPr>
        <p:sp>
          <p:nvSpPr>
            <p:cNvPr id="94" name="Rectangle 19">
              <a:extLst>
                <a:ext uri="{FF2B5EF4-FFF2-40B4-BE49-F238E27FC236}">
                  <a16:creationId xmlns:a16="http://schemas.microsoft.com/office/drawing/2014/main" id="{3946A038-76CE-0192-BDF2-274AD0573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" name="Rectangle 20">
              <a:extLst>
                <a:ext uri="{FF2B5EF4-FFF2-40B4-BE49-F238E27FC236}">
                  <a16:creationId xmlns:a16="http://schemas.microsoft.com/office/drawing/2014/main" id="{5699D36E-E347-48BF-C20E-751562367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28" name="Group 21">
            <a:extLst>
              <a:ext uri="{FF2B5EF4-FFF2-40B4-BE49-F238E27FC236}">
                <a16:creationId xmlns:a16="http://schemas.microsoft.com/office/drawing/2014/main" id="{DAE92B61-D3EA-559B-F02C-C668245840FC}"/>
              </a:ext>
            </a:extLst>
          </p:cNvPr>
          <p:cNvGrpSpPr>
            <a:grpSpLocks/>
          </p:cNvGrpSpPr>
          <p:nvPr/>
        </p:nvGrpSpPr>
        <p:grpSpPr bwMode="auto">
          <a:xfrm>
            <a:off x="8064671" y="6544700"/>
            <a:ext cx="1660639" cy="636002"/>
            <a:chOff x="-48" y="32"/>
            <a:chExt cx="943" cy="272"/>
          </a:xfrm>
        </p:grpSpPr>
        <p:sp>
          <p:nvSpPr>
            <p:cNvPr id="92" name="Rectangle 22">
              <a:extLst>
                <a:ext uri="{FF2B5EF4-FFF2-40B4-BE49-F238E27FC236}">
                  <a16:creationId xmlns:a16="http://schemas.microsoft.com/office/drawing/2014/main" id="{F1BACCDC-7D5E-0300-09D7-EB94CD7E4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Rectangle 23">
              <a:extLst>
                <a:ext uri="{FF2B5EF4-FFF2-40B4-BE49-F238E27FC236}">
                  <a16:creationId xmlns:a16="http://schemas.microsoft.com/office/drawing/2014/main" id="{4BFADFA2-6AC7-C92D-DB2C-3398BFF52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29" name="Group 24">
            <a:extLst>
              <a:ext uri="{FF2B5EF4-FFF2-40B4-BE49-F238E27FC236}">
                <a16:creationId xmlns:a16="http://schemas.microsoft.com/office/drawing/2014/main" id="{CF14A28D-1A94-8434-3EFF-2F2797289108}"/>
              </a:ext>
            </a:extLst>
          </p:cNvPr>
          <p:cNvGrpSpPr>
            <a:grpSpLocks/>
          </p:cNvGrpSpPr>
          <p:nvPr/>
        </p:nvGrpSpPr>
        <p:grpSpPr bwMode="auto">
          <a:xfrm>
            <a:off x="8064671" y="7805809"/>
            <a:ext cx="1660639" cy="633663"/>
            <a:chOff x="-48" y="52"/>
            <a:chExt cx="943" cy="271"/>
          </a:xfrm>
        </p:grpSpPr>
        <p:sp>
          <p:nvSpPr>
            <p:cNvPr id="90" name="Rectangle 25">
              <a:extLst>
                <a:ext uri="{FF2B5EF4-FFF2-40B4-BE49-F238E27FC236}">
                  <a16:creationId xmlns:a16="http://schemas.microsoft.com/office/drawing/2014/main" id="{65FA85C4-3412-30F9-EE3D-560358AB4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Rectangle 26">
              <a:extLst>
                <a:ext uri="{FF2B5EF4-FFF2-40B4-BE49-F238E27FC236}">
                  <a16:creationId xmlns:a16="http://schemas.microsoft.com/office/drawing/2014/main" id="{146809C9-9CEF-7CF3-196F-7224E7556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30" name="Rectangle 27">
            <a:extLst>
              <a:ext uri="{FF2B5EF4-FFF2-40B4-BE49-F238E27FC236}">
                <a16:creationId xmlns:a16="http://schemas.microsoft.com/office/drawing/2014/main" id="{1B0AFDAC-00AD-943A-7CC1-BBDBDFE92CD6}"/>
              </a:ext>
            </a:extLst>
          </p:cNvPr>
          <p:cNvSpPr>
            <a:spLocks/>
          </p:cNvSpPr>
          <p:nvPr/>
        </p:nvSpPr>
        <p:spPr bwMode="auto">
          <a:xfrm>
            <a:off x="7582153" y="7935997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AEF8AA29-14F7-F047-E95A-4C34F0B9D821}"/>
              </a:ext>
            </a:extLst>
          </p:cNvPr>
          <p:cNvSpPr>
            <a:spLocks/>
          </p:cNvSpPr>
          <p:nvPr/>
        </p:nvSpPr>
        <p:spPr bwMode="auto">
          <a:xfrm>
            <a:off x="7581746" y="6675642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8245385D-BE6A-64E5-02E3-7F181FA2120A}"/>
              </a:ext>
            </a:extLst>
          </p:cNvPr>
          <p:cNvSpPr>
            <a:spLocks/>
          </p:cNvSpPr>
          <p:nvPr/>
        </p:nvSpPr>
        <p:spPr bwMode="auto">
          <a:xfrm>
            <a:off x="7581747" y="514248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32B219B4-3FEB-D188-7B16-3A0588C858DB}"/>
              </a:ext>
            </a:extLst>
          </p:cNvPr>
          <p:cNvSpPr>
            <a:spLocks/>
          </p:cNvSpPr>
          <p:nvPr/>
        </p:nvSpPr>
        <p:spPr bwMode="auto">
          <a:xfrm>
            <a:off x="7581747" y="366158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E67E17-A1F6-D543-C47E-FB73A708E29C}"/>
              </a:ext>
            </a:extLst>
          </p:cNvPr>
          <p:cNvSpPr>
            <a:spLocks/>
          </p:cNvSpPr>
          <p:nvPr/>
        </p:nvSpPr>
        <p:spPr bwMode="auto">
          <a:xfrm>
            <a:off x="7582153" y="2205100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L5</a:t>
            </a:r>
          </a:p>
        </p:txBody>
      </p:sp>
      <p:grpSp>
        <p:nvGrpSpPr>
          <p:cNvPr id="35" name="Group 6">
            <a:extLst>
              <a:ext uri="{FF2B5EF4-FFF2-40B4-BE49-F238E27FC236}">
                <a16:creationId xmlns:a16="http://schemas.microsoft.com/office/drawing/2014/main" id="{25B825BA-81F9-8412-4ACA-7ED02970D1C7}"/>
              </a:ext>
            </a:extLst>
          </p:cNvPr>
          <p:cNvGrpSpPr>
            <a:grpSpLocks/>
          </p:cNvGrpSpPr>
          <p:nvPr/>
        </p:nvGrpSpPr>
        <p:grpSpPr bwMode="auto">
          <a:xfrm>
            <a:off x="10117434" y="2073911"/>
            <a:ext cx="1098874" cy="636002"/>
            <a:chOff x="0" y="0"/>
            <a:chExt cx="943" cy="272"/>
          </a:xfrm>
          <a:solidFill>
            <a:srgbClr val="008000"/>
          </a:solidFill>
        </p:grpSpPr>
        <p:sp>
          <p:nvSpPr>
            <p:cNvPr id="88" name="Rectangle 7">
              <a:extLst>
                <a:ext uri="{FF2B5EF4-FFF2-40B4-BE49-F238E27FC236}">
                  <a16:creationId xmlns:a16="http://schemas.microsoft.com/office/drawing/2014/main" id="{349250E2-F345-A738-70B4-AC2B05F41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Rectangle 8">
              <a:extLst>
                <a:ext uri="{FF2B5EF4-FFF2-40B4-BE49-F238E27FC236}">
                  <a16:creationId xmlns:a16="http://schemas.microsoft.com/office/drawing/2014/main" id="{7CF0369E-01B7-47DE-24A9-72E97E36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" y="25"/>
              <a:ext cx="730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SMTP</a:t>
              </a:r>
            </a:p>
          </p:txBody>
        </p:sp>
      </p:grpSp>
      <p:grpSp>
        <p:nvGrpSpPr>
          <p:cNvPr id="36" name="Group 6">
            <a:extLst>
              <a:ext uri="{FF2B5EF4-FFF2-40B4-BE49-F238E27FC236}">
                <a16:creationId xmlns:a16="http://schemas.microsoft.com/office/drawing/2014/main" id="{9D695EFD-6946-4D13-185F-D53777994DB1}"/>
              </a:ext>
            </a:extLst>
          </p:cNvPr>
          <p:cNvGrpSpPr>
            <a:grpSpLocks/>
          </p:cNvGrpSpPr>
          <p:nvPr/>
        </p:nvGrpSpPr>
        <p:grpSpPr bwMode="auto">
          <a:xfrm>
            <a:off x="11469894" y="2093393"/>
            <a:ext cx="1014345" cy="636002"/>
            <a:chOff x="0" y="0"/>
            <a:chExt cx="943" cy="272"/>
          </a:xfrm>
          <a:solidFill>
            <a:srgbClr val="008000"/>
          </a:solidFill>
        </p:grpSpPr>
        <p:sp>
          <p:nvSpPr>
            <p:cNvPr id="86" name="Rectangle 7">
              <a:extLst>
                <a:ext uri="{FF2B5EF4-FFF2-40B4-BE49-F238E27FC236}">
                  <a16:creationId xmlns:a16="http://schemas.microsoft.com/office/drawing/2014/main" id="{0DF49371-EAFF-D788-A7BE-D25BBE81F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Rectangle 8">
              <a:extLst>
                <a:ext uri="{FF2B5EF4-FFF2-40B4-BE49-F238E27FC236}">
                  <a16:creationId xmlns:a16="http://schemas.microsoft.com/office/drawing/2014/main" id="{9452D523-99E6-E133-773C-053058139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" y="25"/>
              <a:ext cx="751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HTTP</a:t>
              </a:r>
            </a:p>
          </p:txBody>
        </p:sp>
      </p:grpSp>
      <p:grpSp>
        <p:nvGrpSpPr>
          <p:cNvPr id="37" name="Group 6">
            <a:extLst>
              <a:ext uri="{FF2B5EF4-FFF2-40B4-BE49-F238E27FC236}">
                <a16:creationId xmlns:a16="http://schemas.microsoft.com/office/drawing/2014/main" id="{91F24CBC-EF5C-C606-C66F-576FDA9C0857}"/>
              </a:ext>
            </a:extLst>
          </p:cNvPr>
          <p:cNvGrpSpPr>
            <a:grpSpLocks/>
          </p:cNvGrpSpPr>
          <p:nvPr/>
        </p:nvGrpSpPr>
        <p:grpSpPr bwMode="auto">
          <a:xfrm>
            <a:off x="12737826" y="2093393"/>
            <a:ext cx="845288" cy="636002"/>
            <a:chOff x="0" y="0"/>
            <a:chExt cx="943" cy="272"/>
          </a:xfrm>
          <a:solidFill>
            <a:srgbClr val="008000"/>
          </a:solidFill>
        </p:grpSpPr>
        <p:sp>
          <p:nvSpPr>
            <p:cNvPr id="84" name="Rectangle 7">
              <a:extLst>
                <a:ext uri="{FF2B5EF4-FFF2-40B4-BE49-F238E27FC236}">
                  <a16:creationId xmlns:a16="http://schemas.microsoft.com/office/drawing/2014/main" id="{FFFDE13D-4610-0056-0284-18A04A2F5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Rectangle 8">
              <a:extLst>
                <a:ext uri="{FF2B5EF4-FFF2-40B4-BE49-F238E27FC236}">
                  <a16:creationId xmlns:a16="http://schemas.microsoft.com/office/drawing/2014/main" id="{53228303-760C-4D81-15EA-D538F21B3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" y="25"/>
              <a:ext cx="764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DNS</a:t>
              </a:r>
            </a:p>
          </p:txBody>
        </p:sp>
      </p:grpSp>
      <p:grpSp>
        <p:nvGrpSpPr>
          <p:cNvPr id="38" name="Group 6">
            <a:extLst>
              <a:ext uri="{FF2B5EF4-FFF2-40B4-BE49-F238E27FC236}">
                <a16:creationId xmlns:a16="http://schemas.microsoft.com/office/drawing/2014/main" id="{08909AFF-B3DE-EEA0-E1A8-3883F265F013}"/>
              </a:ext>
            </a:extLst>
          </p:cNvPr>
          <p:cNvGrpSpPr>
            <a:grpSpLocks/>
          </p:cNvGrpSpPr>
          <p:nvPr/>
        </p:nvGrpSpPr>
        <p:grpSpPr bwMode="auto">
          <a:xfrm>
            <a:off x="13752171" y="2102358"/>
            <a:ext cx="845288" cy="636002"/>
            <a:chOff x="0" y="0"/>
            <a:chExt cx="943" cy="272"/>
          </a:xfrm>
          <a:solidFill>
            <a:srgbClr val="008000"/>
          </a:solidFill>
        </p:grpSpPr>
        <p:sp>
          <p:nvSpPr>
            <p:cNvPr id="82" name="Rectangle 7">
              <a:extLst>
                <a:ext uri="{FF2B5EF4-FFF2-40B4-BE49-F238E27FC236}">
                  <a16:creationId xmlns:a16="http://schemas.microsoft.com/office/drawing/2014/main" id="{B016857D-BB27-6543-CDE4-AB3E10234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Rectangle 8">
              <a:extLst>
                <a:ext uri="{FF2B5EF4-FFF2-40B4-BE49-F238E27FC236}">
                  <a16:creationId xmlns:a16="http://schemas.microsoft.com/office/drawing/2014/main" id="{91B6AD15-EB76-BFC0-87B4-24DFC6237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" y="25"/>
              <a:ext cx="727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NTP</a:t>
              </a:r>
            </a:p>
          </p:txBody>
        </p:sp>
      </p:grpSp>
      <p:grpSp>
        <p:nvGrpSpPr>
          <p:cNvPr id="39" name="Group 6">
            <a:extLst>
              <a:ext uri="{FF2B5EF4-FFF2-40B4-BE49-F238E27FC236}">
                <a16:creationId xmlns:a16="http://schemas.microsoft.com/office/drawing/2014/main" id="{EFCCB1D0-93B4-B3BF-78DB-BE0B1DC903AD}"/>
              </a:ext>
            </a:extLst>
          </p:cNvPr>
          <p:cNvGrpSpPr>
            <a:grpSpLocks/>
          </p:cNvGrpSpPr>
          <p:nvPr/>
        </p:nvGrpSpPr>
        <p:grpSpPr bwMode="auto">
          <a:xfrm>
            <a:off x="10917899" y="3555561"/>
            <a:ext cx="845288" cy="636002"/>
            <a:chOff x="0" y="0"/>
            <a:chExt cx="943" cy="272"/>
          </a:xfrm>
          <a:solidFill>
            <a:srgbClr val="008000"/>
          </a:solidFill>
        </p:grpSpPr>
        <p:sp>
          <p:nvSpPr>
            <p:cNvPr id="80" name="Rectangle 7">
              <a:extLst>
                <a:ext uri="{FF2B5EF4-FFF2-40B4-BE49-F238E27FC236}">
                  <a16:creationId xmlns:a16="http://schemas.microsoft.com/office/drawing/2014/main" id="{C8E33C19-2D0F-0DA1-9A45-1BE8334D8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Rectangle 8">
              <a:extLst>
                <a:ext uri="{FF2B5EF4-FFF2-40B4-BE49-F238E27FC236}">
                  <a16:creationId xmlns:a16="http://schemas.microsoft.com/office/drawing/2014/main" id="{81CC889C-628B-67FF-4950-CDCFD2E8D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" y="25"/>
              <a:ext cx="727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TCP</a:t>
              </a:r>
            </a:p>
          </p:txBody>
        </p:sp>
      </p:grpSp>
      <p:grpSp>
        <p:nvGrpSpPr>
          <p:cNvPr id="40" name="Group 6">
            <a:extLst>
              <a:ext uri="{FF2B5EF4-FFF2-40B4-BE49-F238E27FC236}">
                <a16:creationId xmlns:a16="http://schemas.microsoft.com/office/drawing/2014/main" id="{BFD7066C-41FF-5DE6-89EF-3CCE184742BF}"/>
              </a:ext>
            </a:extLst>
          </p:cNvPr>
          <p:cNvGrpSpPr>
            <a:grpSpLocks/>
          </p:cNvGrpSpPr>
          <p:nvPr/>
        </p:nvGrpSpPr>
        <p:grpSpPr bwMode="auto">
          <a:xfrm>
            <a:off x="13238578" y="3555561"/>
            <a:ext cx="845288" cy="636002"/>
            <a:chOff x="0" y="0"/>
            <a:chExt cx="943" cy="272"/>
          </a:xfrm>
          <a:solidFill>
            <a:srgbClr val="008000"/>
          </a:solidFill>
        </p:grpSpPr>
        <p:sp>
          <p:nvSpPr>
            <p:cNvPr id="78" name="Rectangle 7">
              <a:extLst>
                <a:ext uri="{FF2B5EF4-FFF2-40B4-BE49-F238E27FC236}">
                  <a16:creationId xmlns:a16="http://schemas.microsoft.com/office/drawing/2014/main" id="{9897D98B-668C-C7DA-8B7A-0CE7797EB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Rectangle 8">
              <a:extLst>
                <a:ext uri="{FF2B5EF4-FFF2-40B4-BE49-F238E27FC236}">
                  <a16:creationId xmlns:a16="http://schemas.microsoft.com/office/drawing/2014/main" id="{59A806B8-A53C-B30A-928F-1D544D2B1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" y="25"/>
              <a:ext cx="759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UDP</a:t>
              </a:r>
            </a:p>
          </p:txBody>
        </p:sp>
      </p:grpSp>
      <p:grpSp>
        <p:nvGrpSpPr>
          <p:cNvPr id="41" name="Group 6">
            <a:extLst>
              <a:ext uri="{FF2B5EF4-FFF2-40B4-BE49-F238E27FC236}">
                <a16:creationId xmlns:a16="http://schemas.microsoft.com/office/drawing/2014/main" id="{8671719A-7489-01C8-FE54-CCE4EA6E35D7}"/>
              </a:ext>
            </a:extLst>
          </p:cNvPr>
          <p:cNvGrpSpPr>
            <a:grpSpLocks/>
          </p:cNvGrpSpPr>
          <p:nvPr/>
        </p:nvGrpSpPr>
        <p:grpSpPr bwMode="auto">
          <a:xfrm>
            <a:off x="12061596" y="4969451"/>
            <a:ext cx="845288" cy="636002"/>
            <a:chOff x="0" y="0"/>
            <a:chExt cx="943" cy="272"/>
          </a:xfrm>
          <a:solidFill>
            <a:srgbClr val="008000"/>
          </a:solidFill>
        </p:grpSpPr>
        <p:sp>
          <p:nvSpPr>
            <p:cNvPr id="76" name="Rectangle 7">
              <a:extLst>
                <a:ext uri="{FF2B5EF4-FFF2-40B4-BE49-F238E27FC236}">
                  <a16:creationId xmlns:a16="http://schemas.microsoft.com/office/drawing/2014/main" id="{D4BB30BE-5F01-1DD2-1D6E-8BA1D7346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287125F3-B7E1-E179-79F9-345AEC7EE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25"/>
              <a:ext cx="425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IP</a:t>
              </a:r>
            </a:p>
          </p:txBody>
        </p:sp>
      </p:grpSp>
      <p:grpSp>
        <p:nvGrpSpPr>
          <p:cNvPr id="42" name="Group 6">
            <a:extLst>
              <a:ext uri="{FF2B5EF4-FFF2-40B4-BE49-F238E27FC236}">
                <a16:creationId xmlns:a16="http://schemas.microsoft.com/office/drawing/2014/main" id="{9927CA17-2110-042D-D845-3D5764BF5803}"/>
              </a:ext>
            </a:extLst>
          </p:cNvPr>
          <p:cNvGrpSpPr>
            <a:grpSpLocks/>
          </p:cNvGrpSpPr>
          <p:nvPr/>
        </p:nvGrpSpPr>
        <p:grpSpPr bwMode="auto">
          <a:xfrm>
            <a:off x="10578687" y="6544700"/>
            <a:ext cx="1521159" cy="636002"/>
            <a:chOff x="-377" y="0"/>
            <a:chExt cx="1697" cy="272"/>
          </a:xfrm>
          <a:solidFill>
            <a:srgbClr val="008000"/>
          </a:solidFill>
        </p:grpSpPr>
        <p:sp>
          <p:nvSpPr>
            <p:cNvPr id="74" name="Rectangle 7">
              <a:extLst>
                <a:ext uri="{FF2B5EF4-FFF2-40B4-BE49-F238E27FC236}">
                  <a16:creationId xmlns:a16="http://schemas.microsoft.com/office/drawing/2014/main" id="{3691E4CE-44D3-6F5E-EC57-23388D6CB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7" y="0"/>
              <a:ext cx="1697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Rectangle 8">
              <a:extLst>
                <a:ext uri="{FF2B5EF4-FFF2-40B4-BE49-F238E27FC236}">
                  <a16:creationId xmlns:a16="http://schemas.microsoft.com/office/drawing/2014/main" id="{89C507C8-8054-F4A0-A0EE-F78BC6109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" y="25"/>
              <a:ext cx="1319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Ethernet</a:t>
              </a:r>
            </a:p>
          </p:txBody>
        </p:sp>
      </p:grpSp>
      <p:grpSp>
        <p:nvGrpSpPr>
          <p:cNvPr id="43" name="Group 6">
            <a:extLst>
              <a:ext uri="{FF2B5EF4-FFF2-40B4-BE49-F238E27FC236}">
                <a16:creationId xmlns:a16="http://schemas.microsoft.com/office/drawing/2014/main" id="{44C169C6-4566-45A1-3A67-1D3C261988BE}"/>
              </a:ext>
            </a:extLst>
          </p:cNvPr>
          <p:cNvGrpSpPr>
            <a:grpSpLocks/>
          </p:cNvGrpSpPr>
          <p:nvPr/>
        </p:nvGrpSpPr>
        <p:grpSpPr bwMode="auto">
          <a:xfrm>
            <a:off x="12269084" y="6544700"/>
            <a:ext cx="1014345" cy="636002"/>
            <a:chOff x="-377" y="0"/>
            <a:chExt cx="1697" cy="272"/>
          </a:xfrm>
          <a:solidFill>
            <a:srgbClr val="008000"/>
          </a:solidFill>
        </p:grpSpPr>
        <p:sp>
          <p:nvSpPr>
            <p:cNvPr id="72" name="Rectangle 7">
              <a:extLst>
                <a:ext uri="{FF2B5EF4-FFF2-40B4-BE49-F238E27FC236}">
                  <a16:creationId xmlns:a16="http://schemas.microsoft.com/office/drawing/2014/main" id="{E9387081-4302-488A-5D4A-ECAA2A5A8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7" y="0"/>
              <a:ext cx="1697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Rectangle 8">
              <a:extLst>
                <a:ext uri="{FF2B5EF4-FFF2-40B4-BE49-F238E27FC236}">
                  <a16:creationId xmlns:a16="http://schemas.microsoft.com/office/drawing/2014/main" id="{E4510DCD-9FC6-12C4-15FC-3CC0C42B2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" y="25"/>
              <a:ext cx="1240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FDDI</a:t>
              </a:r>
            </a:p>
          </p:txBody>
        </p:sp>
      </p:grpSp>
      <p:grpSp>
        <p:nvGrpSpPr>
          <p:cNvPr id="44" name="Group 6">
            <a:extLst>
              <a:ext uri="{FF2B5EF4-FFF2-40B4-BE49-F238E27FC236}">
                <a16:creationId xmlns:a16="http://schemas.microsoft.com/office/drawing/2014/main" id="{220D81DD-0981-4CF9-AA9F-3C50AAD7C86A}"/>
              </a:ext>
            </a:extLst>
          </p:cNvPr>
          <p:cNvGrpSpPr>
            <a:grpSpLocks/>
          </p:cNvGrpSpPr>
          <p:nvPr/>
        </p:nvGrpSpPr>
        <p:grpSpPr bwMode="auto">
          <a:xfrm>
            <a:off x="13452486" y="6544700"/>
            <a:ext cx="1014345" cy="636002"/>
            <a:chOff x="-377" y="0"/>
            <a:chExt cx="1697" cy="272"/>
          </a:xfrm>
          <a:solidFill>
            <a:srgbClr val="008000"/>
          </a:solidFill>
        </p:grpSpPr>
        <p:sp>
          <p:nvSpPr>
            <p:cNvPr id="70" name="Rectangle 7">
              <a:extLst>
                <a:ext uri="{FF2B5EF4-FFF2-40B4-BE49-F238E27FC236}">
                  <a16:creationId xmlns:a16="http://schemas.microsoft.com/office/drawing/2014/main" id="{5DA831EB-BA61-2D5E-87AB-15B6B339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7" y="0"/>
              <a:ext cx="1697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AA563A2E-08A0-8F29-6655-48E0DB34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" y="25"/>
              <a:ext cx="1090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PPP</a:t>
              </a:r>
            </a:p>
          </p:txBody>
        </p:sp>
      </p:grpSp>
      <p:grpSp>
        <p:nvGrpSpPr>
          <p:cNvPr id="45" name="Group 6">
            <a:extLst>
              <a:ext uri="{FF2B5EF4-FFF2-40B4-BE49-F238E27FC236}">
                <a16:creationId xmlns:a16="http://schemas.microsoft.com/office/drawing/2014/main" id="{70EC2F80-FC6F-980B-2AFA-A9E34FEA937F}"/>
              </a:ext>
            </a:extLst>
          </p:cNvPr>
          <p:cNvGrpSpPr>
            <a:grpSpLocks/>
          </p:cNvGrpSpPr>
          <p:nvPr/>
        </p:nvGrpSpPr>
        <p:grpSpPr bwMode="auto">
          <a:xfrm>
            <a:off x="10117434" y="7756705"/>
            <a:ext cx="1352101" cy="636002"/>
            <a:chOff x="-377" y="0"/>
            <a:chExt cx="1697" cy="272"/>
          </a:xfrm>
          <a:solidFill>
            <a:srgbClr val="008000"/>
          </a:solidFill>
        </p:grpSpPr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131A90E8-2287-9D25-1E5F-E355C6A5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7" y="0"/>
              <a:ext cx="1697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Rectangle 8">
              <a:extLst>
                <a:ext uri="{FF2B5EF4-FFF2-40B4-BE49-F238E27FC236}">
                  <a16:creationId xmlns:a16="http://schemas.microsoft.com/office/drawing/2014/main" id="{3C082C55-00B0-0E8B-D92B-0CD32475F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" y="25"/>
              <a:ext cx="1216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optical</a:t>
              </a:r>
            </a:p>
          </p:txBody>
        </p:sp>
      </p:grpSp>
      <p:grpSp>
        <p:nvGrpSpPr>
          <p:cNvPr id="46" name="Group 6">
            <a:extLst>
              <a:ext uri="{FF2B5EF4-FFF2-40B4-BE49-F238E27FC236}">
                <a16:creationId xmlns:a16="http://schemas.microsoft.com/office/drawing/2014/main" id="{E6C115CC-8551-5F5F-DBD7-455C0BE5B3EF}"/>
              </a:ext>
            </a:extLst>
          </p:cNvPr>
          <p:cNvGrpSpPr>
            <a:grpSpLocks/>
          </p:cNvGrpSpPr>
          <p:nvPr/>
        </p:nvGrpSpPr>
        <p:grpSpPr bwMode="auto">
          <a:xfrm>
            <a:off x="11638773" y="7756705"/>
            <a:ext cx="1014345" cy="636002"/>
            <a:chOff x="-377" y="0"/>
            <a:chExt cx="1697" cy="272"/>
          </a:xfrm>
          <a:solidFill>
            <a:srgbClr val="008000"/>
          </a:solidFill>
        </p:grpSpPr>
        <p:sp>
          <p:nvSpPr>
            <p:cNvPr id="66" name="Rectangle 7">
              <a:extLst>
                <a:ext uri="{FF2B5EF4-FFF2-40B4-BE49-F238E27FC236}">
                  <a16:creationId xmlns:a16="http://schemas.microsoft.com/office/drawing/2014/main" id="{931ACCE6-639F-2BFC-E063-B1EF0CC5A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7" y="0"/>
              <a:ext cx="1697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Rectangle 8">
              <a:extLst>
                <a:ext uri="{FF2B5EF4-FFF2-40B4-BE49-F238E27FC236}">
                  <a16:creationId xmlns:a16="http://schemas.microsoft.com/office/drawing/2014/main" id="{A5CD39A4-282F-49CD-5945-CDF7DCA1E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" y="37"/>
              <a:ext cx="1511" cy="2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6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copper</a:t>
              </a:r>
            </a:p>
          </p:txBody>
        </p:sp>
      </p:grpSp>
      <p:grpSp>
        <p:nvGrpSpPr>
          <p:cNvPr id="47" name="Group 6">
            <a:extLst>
              <a:ext uri="{FF2B5EF4-FFF2-40B4-BE49-F238E27FC236}">
                <a16:creationId xmlns:a16="http://schemas.microsoft.com/office/drawing/2014/main" id="{DC1CFA0B-03A5-081B-882A-B7CB1A8F9F18}"/>
              </a:ext>
            </a:extLst>
          </p:cNvPr>
          <p:cNvGrpSpPr>
            <a:grpSpLocks/>
          </p:cNvGrpSpPr>
          <p:nvPr/>
        </p:nvGrpSpPr>
        <p:grpSpPr bwMode="auto">
          <a:xfrm>
            <a:off x="12822176" y="7756705"/>
            <a:ext cx="1014346" cy="636002"/>
            <a:chOff x="-377" y="0"/>
            <a:chExt cx="1697" cy="272"/>
          </a:xfrm>
          <a:solidFill>
            <a:srgbClr val="008000"/>
          </a:solidFill>
        </p:grpSpPr>
        <p:sp>
          <p:nvSpPr>
            <p:cNvPr id="64" name="Rectangle 7">
              <a:extLst>
                <a:ext uri="{FF2B5EF4-FFF2-40B4-BE49-F238E27FC236}">
                  <a16:creationId xmlns:a16="http://schemas.microsoft.com/office/drawing/2014/main" id="{2563C0E1-2079-A2A2-FE5F-ABB198EE5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7" y="0"/>
              <a:ext cx="1697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Rectangle 8">
              <a:extLst>
                <a:ext uri="{FF2B5EF4-FFF2-40B4-BE49-F238E27FC236}">
                  <a16:creationId xmlns:a16="http://schemas.microsoft.com/office/drawing/2014/main" id="{3C116D7E-6FEE-E1FE-3B10-F862F06C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7" y="26"/>
              <a:ext cx="1288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radio</a:t>
              </a:r>
            </a:p>
          </p:txBody>
        </p:sp>
      </p:grpSp>
      <p:grpSp>
        <p:nvGrpSpPr>
          <p:cNvPr id="48" name="Group 6">
            <a:extLst>
              <a:ext uri="{FF2B5EF4-FFF2-40B4-BE49-F238E27FC236}">
                <a16:creationId xmlns:a16="http://schemas.microsoft.com/office/drawing/2014/main" id="{4DA27D92-68CC-8CEA-B014-27EB5ABB0ACA}"/>
              </a:ext>
            </a:extLst>
          </p:cNvPr>
          <p:cNvGrpSpPr>
            <a:grpSpLocks/>
          </p:cNvGrpSpPr>
          <p:nvPr/>
        </p:nvGrpSpPr>
        <p:grpSpPr bwMode="auto">
          <a:xfrm>
            <a:off x="13921229" y="7756705"/>
            <a:ext cx="1014345" cy="636002"/>
            <a:chOff x="-377" y="0"/>
            <a:chExt cx="1697" cy="272"/>
          </a:xfrm>
          <a:solidFill>
            <a:srgbClr val="008000"/>
          </a:solidFill>
        </p:grpSpPr>
        <p:sp>
          <p:nvSpPr>
            <p:cNvPr id="62" name="Rectangle 7">
              <a:extLst>
                <a:ext uri="{FF2B5EF4-FFF2-40B4-BE49-F238E27FC236}">
                  <a16:creationId xmlns:a16="http://schemas.microsoft.com/office/drawing/2014/main" id="{12C1134D-0EB0-3AFB-5172-11DC993D3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7" y="0"/>
              <a:ext cx="1697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63" name="Rectangle 8">
              <a:extLst>
                <a:ext uri="{FF2B5EF4-FFF2-40B4-BE49-F238E27FC236}">
                  <a16:creationId xmlns:a16="http://schemas.microsoft.com/office/drawing/2014/main" id="{CF67F4BB-3EFA-6D3E-E966-00E2BDF6F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" y="37"/>
              <a:ext cx="1257" cy="2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6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PSTN</a:t>
              </a:r>
            </a:p>
          </p:txBody>
        </p:sp>
      </p:grpSp>
      <p:cxnSp>
        <p:nvCxnSpPr>
          <p:cNvPr id="49" name="Straight Arrow Connector 2">
            <a:extLst>
              <a:ext uri="{FF2B5EF4-FFF2-40B4-BE49-F238E27FC236}">
                <a16:creationId xmlns:a16="http://schemas.microsoft.com/office/drawing/2014/main" id="{A1E4B887-97FD-AB36-DDFF-FC1F831F1285}"/>
              </a:ext>
            </a:extLst>
          </p:cNvPr>
          <p:cNvCxnSpPr>
            <a:cxnSpLocks noChangeShapeType="1"/>
            <a:stCxn id="88" idx="2"/>
            <a:endCxn id="80" idx="0"/>
          </p:cNvCxnSpPr>
          <p:nvPr/>
        </p:nvCxnSpPr>
        <p:spPr bwMode="auto">
          <a:xfrm>
            <a:off x="10666871" y="2709913"/>
            <a:ext cx="673672" cy="8456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" name="Straight Arrow Connector 84">
            <a:extLst>
              <a:ext uri="{FF2B5EF4-FFF2-40B4-BE49-F238E27FC236}">
                <a16:creationId xmlns:a16="http://schemas.microsoft.com/office/drawing/2014/main" id="{6F530194-2C47-1005-1682-037352548C09}"/>
              </a:ext>
            </a:extLst>
          </p:cNvPr>
          <p:cNvCxnSpPr>
            <a:cxnSpLocks noChangeShapeType="1"/>
            <a:stCxn id="86" idx="2"/>
            <a:endCxn id="80" idx="0"/>
          </p:cNvCxnSpPr>
          <p:nvPr/>
        </p:nvCxnSpPr>
        <p:spPr bwMode="auto">
          <a:xfrm flipH="1">
            <a:off x="11340543" y="2729395"/>
            <a:ext cx="636524" cy="8261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" name="Straight Arrow Connector 85">
            <a:extLst>
              <a:ext uri="{FF2B5EF4-FFF2-40B4-BE49-F238E27FC236}">
                <a16:creationId xmlns:a16="http://schemas.microsoft.com/office/drawing/2014/main" id="{00403AEE-A662-7527-4EF1-59F5EB0B3483}"/>
              </a:ext>
            </a:extLst>
          </p:cNvPr>
          <p:cNvCxnSpPr>
            <a:cxnSpLocks noChangeShapeType="1"/>
            <a:stCxn id="82" idx="2"/>
            <a:endCxn id="78" idx="0"/>
          </p:cNvCxnSpPr>
          <p:nvPr/>
        </p:nvCxnSpPr>
        <p:spPr bwMode="auto">
          <a:xfrm flipH="1">
            <a:off x="13661222" y="2738360"/>
            <a:ext cx="513593" cy="8172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" name="Straight Arrow Connector 88">
            <a:extLst>
              <a:ext uri="{FF2B5EF4-FFF2-40B4-BE49-F238E27FC236}">
                <a16:creationId xmlns:a16="http://schemas.microsoft.com/office/drawing/2014/main" id="{757D9ABF-7CC7-EA8E-2C83-3C911F12FE36}"/>
              </a:ext>
            </a:extLst>
          </p:cNvPr>
          <p:cNvCxnSpPr>
            <a:cxnSpLocks noChangeShapeType="1"/>
            <a:stCxn id="84" idx="2"/>
            <a:endCxn id="78" idx="0"/>
          </p:cNvCxnSpPr>
          <p:nvPr/>
        </p:nvCxnSpPr>
        <p:spPr bwMode="auto">
          <a:xfrm>
            <a:off x="13160470" y="2729395"/>
            <a:ext cx="500752" cy="8261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" name="Straight Arrow Connector 91">
            <a:extLst>
              <a:ext uri="{FF2B5EF4-FFF2-40B4-BE49-F238E27FC236}">
                <a16:creationId xmlns:a16="http://schemas.microsoft.com/office/drawing/2014/main" id="{B100BB0C-9A46-C1D5-C9C5-CA22281C9A8D}"/>
              </a:ext>
            </a:extLst>
          </p:cNvPr>
          <p:cNvCxnSpPr>
            <a:cxnSpLocks noChangeShapeType="1"/>
            <a:stCxn id="80" idx="2"/>
            <a:endCxn id="76" idx="0"/>
          </p:cNvCxnSpPr>
          <p:nvPr/>
        </p:nvCxnSpPr>
        <p:spPr bwMode="auto">
          <a:xfrm>
            <a:off x="11340543" y="4191563"/>
            <a:ext cx="1143697" cy="777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4" name="Straight Arrow Connector 93">
            <a:extLst>
              <a:ext uri="{FF2B5EF4-FFF2-40B4-BE49-F238E27FC236}">
                <a16:creationId xmlns:a16="http://schemas.microsoft.com/office/drawing/2014/main" id="{9E366236-90CF-853E-F223-539D0A828770}"/>
              </a:ext>
            </a:extLst>
          </p:cNvPr>
          <p:cNvCxnSpPr>
            <a:cxnSpLocks noChangeShapeType="1"/>
            <a:stCxn id="78" idx="2"/>
            <a:endCxn id="76" idx="0"/>
          </p:cNvCxnSpPr>
          <p:nvPr/>
        </p:nvCxnSpPr>
        <p:spPr bwMode="auto">
          <a:xfrm flipH="1">
            <a:off x="12484240" y="4191563"/>
            <a:ext cx="1176982" cy="777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" name="Straight Arrow Connector 99">
            <a:extLst>
              <a:ext uri="{FF2B5EF4-FFF2-40B4-BE49-F238E27FC236}">
                <a16:creationId xmlns:a16="http://schemas.microsoft.com/office/drawing/2014/main" id="{8D63F07D-CED6-EF11-92BB-D2BF5873F45F}"/>
              </a:ext>
            </a:extLst>
          </p:cNvPr>
          <p:cNvCxnSpPr>
            <a:cxnSpLocks noChangeShapeType="1"/>
            <a:stCxn id="76" idx="2"/>
            <a:endCxn id="74" idx="0"/>
          </p:cNvCxnSpPr>
          <p:nvPr/>
        </p:nvCxnSpPr>
        <p:spPr bwMode="auto">
          <a:xfrm flipH="1">
            <a:off x="11339267" y="5605453"/>
            <a:ext cx="1144973" cy="9392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" name="Straight Arrow Connector 101">
            <a:extLst>
              <a:ext uri="{FF2B5EF4-FFF2-40B4-BE49-F238E27FC236}">
                <a16:creationId xmlns:a16="http://schemas.microsoft.com/office/drawing/2014/main" id="{CFF8C635-DE94-0D84-3D7F-8ECF27337B0D}"/>
              </a:ext>
            </a:extLst>
          </p:cNvPr>
          <p:cNvCxnSpPr>
            <a:cxnSpLocks noChangeShapeType="1"/>
            <a:stCxn id="76" idx="2"/>
            <a:endCxn id="72" idx="0"/>
          </p:cNvCxnSpPr>
          <p:nvPr/>
        </p:nvCxnSpPr>
        <p:spPr bwMode="auto">
          <a:xfrm>
            <a:off x="12484240" y="5605453"/>
            <a:ext cx="292017" cy="9392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" name="Straight Arrow Connector 104">
            <a:extLst>
              <a:ext uri="{FF2B5EF4-FFF2-40B4-BE49-F238E27FC236}">
                <a16:creationId xmlns:a16="http://schemas.microsoft.com/office/drawing/2014/main" id="{FFE464DD-0170-8B11-F208-FA994A8EC683}"/>
              </a:ext>
            </a:extLst>
          </p:cNvPr>
          <p:cNvCxnSpPr>
            <a:cxnSpLocks noChangeShapeType="1"/>
            <a:stCxn id="76" idx="2"/>
            <a:endCxn id="70" idx="0"/>
          </p:cNvCxnSpPr>
          <p:nvPr/>
        </p:nvCxnSpPr>
        <p:spPr bwMode="auto">
          <a:xfrm>
            <a:off x="12484240" y="5605453"/>
            <a:ext cx="1475419" cy="9392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8" name="Straight Connector 122894">
            <a:extLst>
              <a:ext uri="{FF2B5EF4-FFF2-40B4-BE49-F238E27FC236}">
                <a16:creationId xmlns:a16="http://schemas.microsoft.com/office/drawing/2014/main" id="{1175E885-E49D-BFFE-ABDC-630E37FC11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00071" y="3119893"/>
            <a:ext cx="652397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" name="Straight Connector 117">
            <a:extLst>
              <a:ext uri="{FF2B5EF4-FFF2-40B4-BE49-F238E27FC236}">
                <a16:creationId xmlns:a16="http://schemas.microsoft.com/office/drawing/2014/main" id="{2DCB37B0-68CC-617B-FCFE-04D46FE7A0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00071" y="4583613"/>
            <a:ext cx="652397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0" name="Straight Connector 118">
            <a:extLst>
              <a:ext uri="{FF2B5EF4-FFF2-40B4-BE49-F238E27FC236}">
                <a16:creationId xmlns:a16="http://schemas.microsoft.com/office/drawing/2014/main" id="{C5261C58-8FE2-F030-ABE8-E503FEE812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00071" y="6140935"/>
            <a:ext cx="652397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" name="Straight Connector 119">
            <a:extLst>
              <a:ext uri="{FF2B5EF4-FFF2-40B4-BE49-F238E27FC236}">
                <a16:creationId xmlns:a16="http://schemas.microsoft.com/office/drawing/2014/main" id="{41CBE53D-2578-7D30-91E6-F9F310BABA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00071" y="7532233"/>
            <a:ext cx="652397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98820170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48C146-7F50-BFEB-B316-08298FC246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2CFBA-2DCE-4CF7-3062-D92F21C8B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Network Protocol Stack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42817-8F6D-C379-939C-53D93AAE9D3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3273655"/>
          </a:xfrm>
        </p:spPr>
        <p:txBody>
          <a:bodyPr/>
          <a:lstStyle/>
          <a:p>
            <a:pPr algn="l"/>
            <a:r>
              <a:rPr lang="en-US" sz="3200" dirty="0"/>
              <a:t>“Modularity,  based on abstraction, is the way things get done”</a:t>
            </a:r>
          </a:p>
          <a:p>
            <a:r>
              <a:rPr lang="en-US" sz="3200" dirty="0"/>
              <a:t>“Layering” is an efficient way to organize/structure protocols</a:t>
            </a:r>
          </a:p>
          <a:p>
            <a:r>
              <a:rPr lang="en-US" sz="3200" dirty="0"/>
              <a:t>Every Layer has its own responsibility/task</a:t>
            </a:r>
          </a:p>
          <a:p>
            <a:r>
              <a:rPr lang="en-US" sz="3200" dirty="0"/>
              <a:t>Each layer provides a service to the layer above and uses the services of the layer directly below it</a:t>
            </a:r>
          </a:p>
          <a:p>
            <a:r>
              <a:rPr lang="en-US" sz="3200" dirty="0"/>
              <a:t>Each layer only communicates with its counterpart at the “other” side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8" name="Group 6">
            <a:extLst>
              <a:ext uri="{FF2B5EF4-FFF2-40B4-BE49-F238E27FC236}">
                <a16:creationId xmlns:a16="http://schemas.microsoft.com/office/drawing/2014/main" id="{89F74CCF-4836-F456-50C6-BB65C66E6769}"/>
              </a:ext>
            </a:extLst>
          </p:cNvPr>
          <p:cNvGrpSpPr>
            <a:grpSpLocks/>
          </p:cNvGrpSpPr>
          <p:nvPr/>
        </p:nvGrpSpPr>
        <p:grpSpPr bwMode="auto">
          <a:xfrm>
            <a:off x="3007410" y="5500517"/>
            <a:ext cx="1660638" cy="636002"/>
            <a:chOff x="-12" y="8"/>
            <a:chExt cx="943" cy="272"/>
          </a:xfrm>
          <a:solidFill>
            <a:srgbClr val="0000FF"/>
          </a:solidFill>
        </p:grpSpPr>
        <p:sp>
          <p:nvSpPr>
            <p:cNvPr id="39" name="Rectangle 7">
              <a:extLst>
                <a:ext uri="{FF2B5EF4-FFF2-40B4-BE49-F238E27FC236}">
                  <a16:creationId xmlns:a16="http://schemas.microsoft.com/office/drawing/2014/main" id="{A467D18B-E174-C55F-13DF-A42F7F85F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47D8C98C-D148-2011-92AC-A9519A566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41" name="Group 15">
            <a:extLst>
              <a:ext uri="{FF2B5EF4-FFF2-40B4-BE49-F238E27FC236}">
                <a16:creationId xmlns:a16="http://schemas.microsoft.com/office/drawing/2014/main" id="{22516CDC-3C79-BB4F-B587-6D7497816F4B}"/>
              </a:ext>
            </a:extLst>
          </p:cNvPr>
          <p:cNvGrpSpPr>
            <a:grpSpLocks/>
          </p:cNvGrpSpPr>
          <p:nvPr/>
        </p:nvGrpSpPr>
        <p:grpSpPr bwMode="auto">
          <a:xfrm>
            <a:off x="3007410" y="6188113"/>
            <a:ext cx="1660638" cy="636002"/>
            <a:chOff x="0" y="0"/>
            <a:chExt cx="943" cy="272"/>
          </a:xfrm>
          <a:solidFill>
            <a:srgbClr val="0000FF"/>
          </a:solidFill>
        </p:grpSpPr>
        <p:sp>
          <p:nvSpPr>
            <p:cNvPr id="42" name="Rectangle 16">
              <a:extLst>
                <a:ext uri="{FF2B5EF4-FFF2-40B4-BE49-F238E27FC236}">
                  <a16:creationId xmlns:a16="http://schemas.microsoft.com/office/drawing/2014/main" id="{0E384160-F44D-478F-DC73-3D90A09F3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17">
              <a:extLst>
                <a:ext uri="{FF2B5EF4-FFF2-40B4-BE49-F238E27FC236}">
                  <a16:creationId xmlns:a16="http://schemas.microsoft.com/office/drawing/2014/main" id="{FAA31008-50F2-BD81-2B8B-FDA1E3C5E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44" name="Group 18">
            <a:extLst>
              <a:ext uri="{FF2B5EF4-FFF2-40B4-BE49-F238E27FC236}">
                <a16:creationId xmlns:a16="http://schemas.microsoft.com/office/drawing/2014/main" id="{9076040C-53B7-945D-E432-53BBF0628DAA}"/>
              </a:ext>
            </a:extLst>
          </p:cNvPr>
          <p:cNvGrpSpPr>
            <a:grpSpLocks/>
          </p:cNvGrpSpPr>
          <p:nvPr/>
        </p:nvGrpSpPr>
        <p:grpSpPr bwMode="auto">
          <a:xfrm>
            <a:off x="3007005" y="6868819"/>
            <a:ext cx="1660638" cy="631326"/>
            <a:chOff x="-31" y="0"/>
            <a:chExt cx="943" cy="270"/>
          </a:xfrm>
        </p:grpSpPr>
        <p:sp>
          <p:nvSpPr>
            <p:cNvPr id="45" name="Rectangle 19">
              <a:extLst>
                <a:ext uri="{FF2B5EF4-FFF2-40B4-BE49-F238E27FC236}">
                  <a16:creationId xmlns:a16="http://schemas.microsoft.com/office/drawing/2014/main" id="{3CE304B6-4810-4B66-1944-5F223EB29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" name="Rectangle 20">
              <a:extLst>
                <a:ext uri="{FF2B5EF4-FFF2-40B4-BE49-F238E27FC236}">
                  <a16:creationId xmlns:a16="http://schemas.microsoft.com/office/drawing/2014/main" id="{DB8FFAA2-E5DF-37F5-6EF2-0D05A8045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47" name="Group 21">
            <a:extLst>
              <a:ext uri="{FF2B5EF4-FFF2-40B4-BE49-F238E27FC236}">
                <a16:creationId xmlns:a16="http://schemas.microsoft.com/office/drawing/2014/main" id="{8FB1C9DD-C31E-2F5B-0974-BFF70E87DA92}"/>
              </a:ext>
            </a:extLst>
          </p:cNvPr>
          <p:cNvGrpSpPr>
            <a:grpSpLocks/>
          </p:cNvGrpSpPr>
          <p:nvPr/>
        </p:nvGrpSpPr>
        <p:grpSpPr bwMode="auto">
          <a:xfrm>
            <a:off x="3007003" y="7550328"/>
            <a:ext cx="1660639" cy="636002"/>
            <a:chOff x="-48" y="32"/>
            <a:chExt cx="943" cy="272"/>
          </a:xfrm>
        </p:grpSpPr>
        <p:sp>
          <p:nvSpPr>
            <p:cNvPr id="48" name="Rectangle 22">
              <a:extLst>
                <a:ext uri="{FF2B5EF4-FFF2-40B4-BE49-F238E27FC236}">
                  <a16:creationId xmlns:a16="http://schemas.microsoft.com/office/drawing/2014/main" id="{94E4B12A-6119-1568-D69C-912D4E126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Rectangle 23">
              <a:extLst>
                <a:ext uri="{FF2B5EF4-FFF2-40B4-BE49-F238E27FC236}">
                  <a16:creationId xmlns:a16="http://schemas.microsoft.com/office/drawing/2014/main" id="{929E9C17-A57E-FB0B-8433-0C1DBCA65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50" name="Group 24">
            <a:extLst>
              <a:ext uri="{FF2B5EF4-FFF2-40B4-BE49-F238E27FC236}">
                <a16:creationId xmlns:a16="http://schemas.microsoft.com/office/drawing/2014/main" id="{4F4F12E7-CAF2-5E6F-A1DD-47A5CC5647B0}"/>
              </a:ext>
            </a:extLst>
          </p:cNvPr>
          <p:cNvGrpSpPr>
            <a:grpSpLocks/>
          </p:cNvGrpSpPr>
          <p:nvPr/>
        </p:nvGrpSpPr>
        <p:grpSpPr bwMode="auto">
          <a:xfrm>
            <a:off x="3007003" y="8237693"/>
            <a:ext cx="1660639" cy="633663"/>
            <a:chOff x="-48" y="52"/>
            <a:chExt cx="943" cy="271"/>
          </a:xfrm>
        </p:grpSpPr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1C294018-A459-678C-0437-395CDD119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26">
              <a:extLst>
                <a:ext uri="{FF2B5EF4-FFF2-40B4-BE49-F238E27FC236}">
                  <a16:creationId xmlns:a16="http://schemas.microsoft.com/office/drawing/2014/main" id="{DF0349DC-C924-2689-2A71-A1A312893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53" name="Rectangle 27">
            <a:extLst>
              <a:ext uri="{FF2B5EF4-FFF2-40B4-BE49-F238E27FC236}">
                <a16:creationId xmlns:a16="http://schemas.microsoft.com/office/drawing/2014/main" id="{DBAF7695-6BC1-B41F-B19F-CB12B7A52B70}"/>
              </a:ext>
            </a:extLst>
          </p:cNvPr>
          <p:cNvSpPr>
            <a:spLocks/>
          </p:cNvSpPr>
          <p:nvPr/>
        </p:nvSpPr>
        <p:spPr bwMode="auto">
          <a:xfrm>
            <a:off x="2524485" y="836788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54" name="Rectangle 28">
            <a:extLst>
              <a:ext uri="{FF2B5EF4-FFF2-40B4-BE49-F238E27FC236}">
                <a16:creationId xmlns:a16="http://schemas.microsoft.com/office/drawing/2014/main" id="{A95ACACA-4F46-AAEB-DF09-780ADAC8C9E1}"/>
              </a:ext>
            </a:extLst>
          </p:cNvPr>
          <p:cNvSpPr>
            <a:spLocks/>
          </p:cNvSpPr>
          <p:nvPr/>
        </p:nvSpPr>
        <p:spPr bwMode="auto">
          <a:xfrm>
            <a:off x="2524078" y="768127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55" name="Rectangle 29">
            <a:extLst>
              <a:ext uri="{FF2B5EF4-FFF2-40B4-BE49-F238E27FC236}">
                <a16:creationId xmlns:a16="http://schemas.microsoft.com/office/drawing/2014/main" id="{6533E902-F6BB-1BAE-C3C5-3BF62A12AFE2}"/>
              </a:ext>
            </a:extLst>
          </p:cNvPr>
          <p:cNvSpPr>
            <a:spLocks/>
          </p:cNvSpPr>
          <p:nvPr/>
        </p:nvSpPr>
        <p:spPr bwMode="auto">
          <a:xfrm>
            <a:off x="2524079" y="699976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56" name="Rectangle 30">
            <a:extLst>
              <a:ext uri="{FF2B5EF4-FFF2-40B4-BE49-F238E27FC236}">
                <a16:creationId xmlns:a16="http://schemas.microsoft.com/office/drawing/2014/main" id="{F4F3A489-E7B2-4370-7076-C8894037554E}"/>
              </a:ext>
            </a:extLst>
          </p:cNvPr>
          <p:cNvSpPr>
            <a:spLocks/>
          </p:cNvSpPr>
          <p:nvPr/>
        </p:nvSpPr>
        <p:spPr bwMode="auto">
          <a:xfrm>
            <a:off x="2524079" y="6316718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80AB06E-2ADD-B87F-9DFB-01E608539790}"/>
              </a:ext>
            </a:extLst>
          </p:cNvPr>
          <p:cNvSpPr>
            <a:spLocks/>
          </p:cNvSpPr>
          <p:nvPr/>
        </p:nvSpPr>
        <p:spPr bwMode="auto">
          <a:xfrm>
            <a:off x="2545617" y="5613000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L5</a:t>
            </a:r>
          </a:p>
        </p:txBody>
      </p:sp>
      <p:grpSp>
        <p:nvGrpSpPr>
          <p:cNvPr id="58" name="Group 6">
            <a:extLst>
              <a:ext uri="{FF2B5EF4-FFF2-40B4-BE49-F238E27FC236}">
                <a16:creationId xmlns:a16="http://schemas.microsoft.com/office/drawing/2014/main" id="{3A1F2265-5160-59CF-42A8-CA90272BBB15}"/>
              </a:ext>
            </a:extLst>
          </p:cNvPr>
          <p:cNvGrpSpPr>
            <a:grpSpLocks/>
          </p:cNvGrpSpPr>
          <p:nvPr/>
        </p:nvGrpSpPr>
        <p:grpSpPr bwMode="auto">
          <a:xfrm>
            <a:off x="11379326" y="5500517"/>
            <a:ext cx="1660638" cy="636002"/>
            <a:chOff x="-12" y="8"/>
            <a:chExt cx="943" cy="272"/>
          </a:xfrm>
          <a:solidFill>
            <a:srgbClr val="0000FF"/>
          </a:solidFill>
        </p:grpSpPr>
        <p:sp>
          <p:nvSpPr>
            <p:cNvPr id="59" name="Rectangle 7">
              <a:extLst>
                <a:ext uri="{FF2B5EF4-FFF2-40B4-BE49-F238E27FC236}">
                  <a16:creationId xmlns:a16="http://schemas.microsoft.com/office/drawing/2014/main" id="{214D296A-7A2C-790C-5CFE-22D79FEA6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" name="Rectangle 8">
              <a:extLst>
                <a:ext uri="{FF2B5EF4-FFF2-40B4-BE49-F238E27FC236}">
                  <a16:creationId xmlns:a16="http://schemas.microsoft.com/office/drawing/2014/main" id="{4A096B6C-494C-3C57-55F1-67D1F18AD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61" name="Group 15">
            <a:extLst>
              <a:ext uri="{FF2B5EF4-FFF2-40B4-BE49-F238E27FC236}">
                <a16:creationId xmlns:a16="http://schemas.microsoft.com/office/drawing/2014/main" id="{D62969F6-0B2E-1929-2AF3-726FCEA866DC}"/>
              </a:ext>
            </a:extLst>
          </p:cNvPr>
          <p:cNvGrpSpPr>
            <a:grpSpLocks/>
          </p:cNvGrpSpPr>
          <p:nvPr/>
        </p:nvGrpSpPr>
        <p:grpSpPr bwMode="auto">
          <a:xfrm>
            <a:off x="11379326" y="6188113"/>
            <a:ext cx="1660638" cy="636002"/>
            <a:chOff x="0" y="0"/>
            <a:chExt cx="943" cy="272"/>
          </a:xfrm>
          <a:solidFill>
            <a:srgbClr val="0000FF"/>
          </a:solidFill>
        </p:grpSpPr>
        <p:sp>
          <p:nvSpPr>
            <p:cNvPr id="62" name="Rectangle 16">
              <a:extLst>
                <a:ext uri="{FF2B5EF4-FFF2-40B4-BE49-F238E27FC236}">
                  <a16:creationId xmlns:a16="http://schemas.microsoft.com/office/drawing/2014/main" id="{2BF05AA7-8B0D-00D4-39F3-AFCC5ACB5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Rectangle 17">
              <a:extLst>
                <a:ext uri="{FF2B5EF4-FFF2-40B4-BE49-F238E27FC236}">
                  <a16:creationId xmlns:a16="http://schemas.microsoft.com/office/drawing/2014/main" id="{2A84421A-45B9-7E45-9982-2EB52FBA4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64" name="Group 18">
            <a:extLst>
              <a:ext uri="{FF2B5EF4-FFF2-40B4-BE49-F238E27FC236}">
                <a16:creationId xmlns:a16="http://schemas.microsoft.com/office/drawing/2014/main" id="{B4604B2B-46A4-1CF1-2844-4044FF2724F6}"/>
              </a:ext>
            </a:extLst>
          </p:cNvPr>
          <p:cNvGrpSpPr>
            <a:grpSpLocks/>
          </p:cNvGrpSpPr>
          <p:nvPr/>
        </p:nvGrpSpPr>
        <p:grpSpPr bwMode="auto">
          <a:xfrm>
            <a:off x="11378921" y="6868819"/>
            <a:ext cx="1660638" cy="631326"/>
            <a:chOff x="-31" y="0"/>
            <a:chExt cx="943" cy="270"/>
          </a:xfrm>
        </p:grpSpPr>
        <p:sp>
          <p:nvSpPr>
            <p:cNvPr id="65" name="Rectangle 19">
              <a:extLst>
                <a:ext uri="{FF2B5EF4-FFF2-40B4-BE49-F238E27FC236}">
                  <a16:creationId xmlns:a16="http://schemas.microsoft.com/office/drawing/2014/main" id="{BF478F91-03F7-8FF4-8805-FE60467DD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6" name="Rectangle 20">
              <a:extLst>
                <a:ext uri="{FF2B5EF4-FFF2-40B4-BE49-F238E27FC236}">
                  <a16:creationId xmlns:a16="http://schemas.microsoft.com/office/drawing/2014/main" id="{CD688BF4-5DEC-BBB3-92E0-AC3E23396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67" name="Group 21">
            <a:extLst>
              <a:ext uri="{FF2B5EF4-FFF2-40B4-BE49-F238E27FC236}">
                <a16:creationId xmlns:a16="http://schemas.microsoft.com/office/drawing/2014/main" id="{DF643CAF-87E4-81E5-8A6C-AC82FDA16866}"/>
              </a:ext>
            </a:extLst>
          </p:cNvPr>
          <p:cNvGrpSpPr>
            <a:grpSpLocks/>
          </p:cNvGrpSpPr>
          <p:nvPr/>
        </p:nvGrpSpPr>
        <p:grpSpPr bwMode="auto">
          <a:xfrm>
            <a:off x="11378919" y="7550328"/>
            <a:ext cx="1660639" cy="636002"/>
            <a:chOff x="-48" y="32"/>
            <a:chExt cx="943" cy="272"/>
          </a:xfrm>
        </p:grpSpPr>
        <p:sp>
          <p:nvSpPr>
            <p:cNvPr id="68" name="Rectangle 22">
              <a:extLst>
                <a:ext uri="{FF2B5EF4-FFF2-40B4-BE49-F238E27FC236}">
                  <a16:creationId xmlns:a16="http://schemas.microsoft.com/office/drawing/2014/main" id="{CD3D8D06-924D-DEA2-AE18-556B8ECED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Rectangle 23">
              <a:extLst>
                <a:ext uri="{FF2B5EF4-FFF2-40B4-BE49-F238E27FC236}">
                  <a16:creationId xmlns:a16="http://schemas.microsoft.com/office/drawing/2014/main" id="{D5D0626B-644C-4435-0607-C83FA8E6D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70" name="Group 24">
            <a:extLst>
              <a:ext uri="{FF2B5EF4-FFF2-40B4-BE49-F238E27FC236}">
                <a16:creationId xmlns:a16="http://schemas.microsoft.com/office/drawing/2014/main" id="{A58CEF82-C259-7468-48DB-7B836EB5545F}"/>
              </a:ext>
            </a:extLst>
          </p:cNvPr>
          <p:cNvGrpSpPr>
            <a:grpSpLocks/>
          </p:cNvGrpSpPr>
          <p:nvPr/>
        </p:nvGrpSpPr>
        <p:grpSpPr bwMode="auto">
          <a:xfrm>
            <a:off x="11378919" y="8237693"/>
            <a:ext cx="1660639" cy="633663"/>
            <a:chOff x="-48" y="52"/>
            <a:chExt cx="943" cy="271"/>
          </a:xfrm>
        </p:grpSpPr>
        <p:sp>
          <p:nvSpPr>
            <p:cNvPr id="71" name="Rectangle 25">
              <a:extLst>
                <a:ext uri="{FF2B5EF4-FFF2-40B4-BE49-F238E27FC236}">
                  <a16:creationId xmlns:a16="http://schemas.microsoft.com/office/drawing/2014/main" id="{65039DEC-5E93-F656-E0D4-566AFDF6A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Rectangle 26">
              <a:extLst>
                <a:ext uri="{FF2B5EF4-FFF2-40B4-BE49-F238E27FC236}">
                  <a16:creationId xmlns:a16="http://schemas.microsoft.com/office/drawing/2014/main" id="{B711C8AA-92AA-8C54-EECF-DCA5A189A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73" name="Rectangle 27">
            <a:extLst>
              <a:ext uri="{FF2B5EF4-FFF2-40B4-BE49-F238E27FC236}">
                <a16:creationId xmlns:a16="http://schemas.microsoft.com/office/drawing/2014/main" id="{52BB8CF1-4C58-BC99-3CC0-CA349043FE43}"/>
              </a:ext>
            </a:extLst>
          </p:cNvPr>
          <p:cNvSpPr>
            <a:spLocks/>
          </p:cNvSpPr>
          <p:nvPr/>
        </p:nvSpPr>
        <p:spPr bwMode="auto">
          <a:xfrm>
            <a:off x="13201451" y="836788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74" name="Rectangle 28">
            <a:extLst>
              <a:ext uri="{FF2B5EF4-FFF2-40B4-BE49-F238E27FC236}">
                <a16:creationId xmlns:a16="http://schemas.microsoft.com/office/drawing/2014/main" id="{105DA6CA-EE8D-B3B6-DE23-69B4826836EF}"/>
              </a:ext>
            </a:extLst>
          </p:cNvPr>
          <p:cNvSpPr>
            <a:spLocks/>
          </p:cNvSpPr>
          <p:nvPr/>
        </p:nvSpPr>
        <p:spPr bwMode="auto">
          <a:xfrm>
            <a:off x="13201044" y="768127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75" name="Rectangle 29">
            <a:extLst>
              <a:ext uri="{FF2B5EF4-FFF2-40B4-BE49-F238E27FC236}">
                <a16:creationId xmlns:a16="http://schemas.microsoft.com/office/drawing/2014/main" id="{3F70049C-6F38-D533-A316-62FCE2FF6891}"/>
              </a:ext>
            </a:extLst>
          </p:cNvPr>
          <p:cNvSpPr>
            <a:spLocks/>
          </p:cNvSpPr>
          <p:nvPr/>
        </p:nvSpPr>
        <p:spPr bwMode="auto">
          <a:xfrm>
            <a:off x="13201045" y="699976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76" name="Rectangle 30">
            <a:extLst>
              <a:ext uri="{FF2B5EF4-FFF2-40B4-BE49-F238E27FC236}">
                <a16:creationId xmlns:a16="http://schemas.microsoft.com/office/drawing/2014/main" id="{C7E943AA-F8C4-80C7-F375-136A33D897C4}"/>
              </a:ext>
            </a:extLst>
          </p:cNvPr>
          <p:cNvSpPr>
            <a:spLocks/>
          </p:cNvSpPr>
          <p:nvPr/>
        </p:nvSpPr>
        <p:spPr bwMode="auto">
          <a:xfrm>
            <a:off x="13201045" y="6316718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BDB2F80-54E6-2B92-BFD4-DD3C75A1BD06}"/>
              </a:ext>
            </a:extLst>
          </p:cNvPr>
          <p:cNvSpPr>
            <a:spLocks/>
          </p:cNvSpPr>
          <p:nvPr/>
        </p:nvSpPr>
        <p:spPr bwMode="auto">
          <a:xfrm>
            <a:off x="13222583" y="5613000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L5</a:t>
            </a:r>
          </a:p>
        </p:txBody>
      </p:sp>
      <p:cxnSp>
        <p:nvCxnSpPr>
          <p:cNvPr id="78" name="Straight Connector 122894">
            <a:extLst>
              <a:ext uri="{FF2B5EF4-FFF2-40B4-BE49-F238E27FC236}">
                <a16:creationId xmlns:a16="http://schemas.microsoft.com/office/drawing/2014/main" id="{DB36331E-50D1-1426-7951-1AD57C2271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3006" y="5871498"/>
            <a:ext cx="656997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79" name="Picture 20">
            <a:extLst>
              <a:ext uri="{FF2B5EF4-FFF2-40B4-BE49-F238E27FC236}">
                <a16:creationId xmlns:a16="http://schemas.microsoft.com/office/drawing/2014/main" id="{6E31FA5B-6475-38F2-4538-4E2F40C44B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617" y="6159043"/>
            <a:ext cx="1705568" cy="215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0">
            <a:extLst>
              <a:ext uri="{FF2B5EF4-FFF2-40B4-BE49-F238E27FC236}">
                <a16:creationId xmlns:a16="http://schemas.microsoft.com/office/drawing/2014/main" id="{DF18A04A-2B9B-6EC4-3DAA-A7AF9ED9FEE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96424" y="6142494"/>
            <a:ext cx="1705568" cy="215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" name="Straight Connector 122894">
            <a:extLst>
              <a:ext uri="{FF2B5EF4-FFF2-40B4-BE49-F238E27FC236}">
                <a16:creationId xmlns:a16="http://schemas.microsoft.com/office/drawing/2014/main" id="{6D211DAE-D64B-99A3-C25E-759712E76C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3006" y="6500148"/>
            <a:ext cx="656997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" name="Straight Connector 122894">
            <a:extLst>
              <a:ext uri="{FF2B5EF4-FFF2-40B4-BE49-F238E27FC236}">
                <a16:creationId xmlns:a16="http://schemas.microsoft.com/office/drawing/2014/main" id="{AFC6E112-D168-9B32-B317-8070741186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3006" y="7196984"/>
            <a:ext cx="656997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3" name="Straight Connector 122894">
            <a:extLst>
              <a:ext uri="{FF2B5EF4-FFF2-40B4-BE49-F238E27FC236}">
                <a16:creationId xmlns:a16="http://schemas.microsoft.com/office/drawing/2014/main" id="{33CF629E-B3DB-687D-CC67-BD6F5BFEEB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3006" y="7882784"/>
            <a:ext cx="656997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4" name="Straight Connector 122894">
            <a:extLst>
              <a:ext uri="{FF2B5EF4-FFF2-40B4-BE49-F238E27FC236}">
                <a16:creationId xmlns:a16="http://schemas.microsoft.com/office/drawing/2014/main" id="{9ECCAD97-3A3E-7521-E711-674C080EEE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3006" y="8554524"/>
            <a:ext cx="656997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58095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73" grpId="0"/>
      <p:bldP spid="74" grpId="0"/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51847"/>
            <a:ext cx="13081000" cy="2070566"/>
          </a:xfrm>
        </p:spPr>
        <p:txBody>
          <a:bodyPr/>
          <a:lstStyle/>
          <a:p>
            <a:r>
              <a:rPr lang="en-US" dirty="0"/>
              <a:t>Delay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6027" y="3397540"/>
            <a:ext cx="7707502" cy="1495804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Consists of four components</a:t>
            </a:r>
          </a:p>
          <a:p>
            <a:pPr algn="l"/>
            <a:endParaRPr lang="en-US" sz="3600" dirty="0">
              <a:solidFill>
                <a:schemeClr val="tx1"/>
              </a:solidFill>
            </a:endParaRP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transmission delay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propagation delay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queuing delay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processing delay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985081" y="4403107"/>
            <a:ext cx="491365" cy="1247230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5716" tIns="42858" rIns="85716" bIns="42858" numCol="1" spcCol="38096" rtlCol="0" anchor="t">
            <a:noAutofit/>
          </a:bodyPr>
          <a:lstStyle/>
          <a:p>
            <a:pPr algn="l" defTabSz="857163" rtl="0" latinLnBrk="1" hangingPunct="0"/>
            <a:endParaRPr lang="en-US" sz="1688">
              <a:solidFill>
                <a:srgbClr val="80008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7985081" y="5944215"/>
            <a:ext cx="491365" cy="1247230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5716" tIns="42858" rIns="85716" bIns="42858" numCol="1" spcCol="38096" rtlCol="0" anchor="t">
            <a:noAutofit/>
          </a:bodyPr>
          <a:lstStyle/>
          <a:p>
            <a:pPr algn="l" defTabSz="857163" rtl="0" latinLnBrk="1" hangingPunct="0"/>
            <a:endParaRPr lang="en-US" sz="1688">
              <a:solidFill>
                <a:srgbClr val="800080"/>
              </a:solidFill>
            </a:endParaRPr>
          </a:p>
        </p:txBody>
      </p:sp>
      <p:sp>
        <p:nvSpPr>
          <p:cNvPr id="6" name="Shape 1261"/>
          <p:cNvSpPr/>
          <p:nvPr/>
        </p:nvSpPr>
        <p:spPr>
          <a:xfrm>
            <a:off x="8751085" y="4640505"/>
            <a:ext cx="3819839" cy="615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567" tIns="47567" rIns="47567" bIns="47567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375" i="1" dirty="0">
                <a:solidFill>
                  <a:schemeClr val="accent1">
                    <a:lumMod val="75000"/>
                  </a:schemeClr>
                </a:solidFill>
              </a:rPr>
              <a:t>due to link properties</a:t>
            </a:r>
            <a:endParaRPr sz="3375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hape 1261"/>
          <p:cNvSpPr/>
          <p:nvPr/>
        </p:nvSpPr>
        <p:spPr>
          <a:xfrm>
            <a:off x="8618168" y="5934981"/>
            <a:ext cx="3960904" cy="1134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7567" tIns="47567" rIns="47567" bIns="47567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375" i="1" dirty="0">
                <a:solidFill>
                  <a:schemeClr val="accent1">
                    <a:lumMod val="75000"/>
                  </a:schemeClr>
                </a:solidFill>
              </a:rPr>
              <a:t>due to traffic mix and 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375" i="1" dirty="0">
                <a:solidFill>
                  <a:schemeClr val="accent1">
                    <a:lumMod val="75000"/>
                  </a:schemeClr>
                </a:solidFill>
              </a:rPr>
              <a:t>switch internals</a:t>
            </a:r>
            <a:endParaRPr sz="3375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19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BE02D-FC24-FFAF-F778-073795602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50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23281C-81E4-0B49-6853-84E423528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What gets implemented where?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FB7F04-F8DD-AE17-9BBA-5D4DD04A394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931582"/>
          </a:xfrm>
        </p:spPr>
        <p:txBody>
          <a:bodyPr/>
          <a:lstStyle/>
          <a:p>
            <a:pPr marL="317500" indent="0">
              <a:buNone/>
            </a:pPr>
            <a:r>
              <a:rPr lang="en-US" dirty="0"/>
              <a:t>We have already seen that all layers should exist at the end-hosts</a:t>
            </a:r>
          </a:p>
          <a:p>
            <a:pPr lvl="1"/>
            <a:r>
              <a:rPr lang="en-US" dirty="0"/>
              <a:t>Why?!</a:t>
            </a:r>
          </a:p>
          <a:p>
            <a:pPr lvl="1"/>
            <a:r>
              <a:rPr lang="en-US" dirty="0"/>
              <a:t>What about switches and routers?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B1832C3C-DE50-8FCE-541B-9DF57C986534}"/>
              </a:ext>
            </a:extLst>
          </p:cNvPr>
          <p:cNvGrpSpPr>
            <a:grpSpLocks/>
          </p:cNvGrpSpPr>
          <p:nvPr/>
        </p:nvGrpSpPr>
        <p:grpSpPr bwMode="auto">
          <a:xfrm>
            <a:off x="778313" y="4675017"/>
            <a:ext cx="1660638" cy="636002"/>
            <a:chOff x="-12" y="8"/>
            <a:chExt cx="943" cy="272"/>
          </a:xfrm>
          <a:solidFill>
            <a:srgbClr val="0000FF"/>
          </a:solidFill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37CFEBE6-148D-3040-D169-D91F6C651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985161C9-FDC2-21FA-6821-26A7EEC93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82AA135E-135C-9145-5A89-6D422E21D6CC}"/>
              </a:ext>
            </a:extLst>
          </p:cNvPr>
          <p:cNvGrpSpPr>
            <a:grpSpLocks/>
          </p:cNvGrpSpPr>
          <p:nvPr/>
        </p:nvGrpSpPr>
        <p:grpSpPr bwMode="auto">
          <a:xfrm>
            <a:off x="778313" y="5362613"/>
            <a:ext cx="1660638" cy="636002"/>
            <a:chOff x="0" y="0"/>
            <a:chExt cx="943" cy="272"/>
          </a:xfrm>
          <a:solidFill>
            <a:srgbClr val="0000FF"/>
          </a:solidFill>
        </p:grpSpPr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27E18151-0006-DC71-B843-7ECC79CA3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FAB5F089-28B6-2A75-151A-E68FD675B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0A9F37C3-2E45-883F-5033-B417DEA4152C}"/>
              </a:ext>
            </a:extLst>
          </p:cNvPr>
          <p:cNvGrpSpPr>
            <a:grpSpLocks/>
          </p:cNvGrpSpPr>
          <p:nvPr/>
        </p:nvGrpSpPr>
        <p:grpSpPr bwMode="auto">
          <a:xfrm>
            <a:off x="777908" y="6043319"/>
            <a:ext cx="1660638" cy="631326"/>
            <a:chOff x="-31" y="0"/>
            <a:chExt cx="943" cy="270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42830284-878B-AE81-B87A-E83AF934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DF42EAC2-C7A4-44CB-3B08-097338CBD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17" name="Group 21">
            <a:extLst>
              <a:ext uri="{FF2B5EF4-FFF2-40B4-BE49-F238E27FC236}">
                <a16:creationId xmlns:a16="http://schemas.microsoft.com/office/drawing/2014/main" id="{43C46DA3-8971-52E2-0B0D-25750B9037F2}"/>
              </a:ext>
            </a:extLst>
          </p:cNvPr>
          <p:cNvGrpSpPr>
            <a:grpSpLocks/>
          </p:cNvGrpSpPr>
          <p:nvPr/>
        </p:nvGrpSpPr>
        <p:grpSpPr bwMode="auto">
          <a:xfrm>
            <a:off x="777906" y="6724828"/>
            <a:ext cx="1660639" cy="636002"/>
            <a:chOff x="-48" y="32"/>
            <a:chExt cx="943" cy="272"/>
          </a:xfrm>
        </p:grpSpPr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8EC04270-ABF8-C60A-6FA1-D57CCBB69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CCDC582B-EA09-0FB1-BBC1-3FA2141A7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305F7516-C0F1-B72D-9175-ADE9338C344F}"/>
              </a:ext>
            </a:extLst>
          </p:cNvPr>
          <p:cNvGrpSpPr>
            <a:grpSpLocks/>
          </p:cNvGrpSpPr>
          <p:nvPr/>
        </p:nvGrpSpPr>
        <p:grpSpPr bwMode="auto">
          <a:xfrm>
            <a:off x="777906" y="7412193"/>
            <a:ext cx="1660639" cy="633663"/>
            <a:chOff x="-48" y="52"/>
            <a:chExt cx="943" cy="271"/>
          </a:xfrm>
        </p:grpSpPr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E279C2CB-C340-504D-9CE9-BDA68755A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EC6DE90A-5CD6-7B53-E60E-57DF5107C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23" name="Rectangle 27">
            <a:extLst>
              <a:ext uri="{FF2B5EF4-FFF2-40B4-BE49-F238E27FC236}">
                <a16:creationId xmlns:a16="http://schemas.microsoft.com/office/drawing/2014/main" id="{38E32975-7632-E077-EBE6-6BDDAC65A2BC}"/>
              </a:ext>
            </a:extLst>
          </p:cNvPr>
          <p:cNvSpPr>
            <a:spLocks/>
          </p:cNvSpPr>
          <p:nvPr/>
        </p:nvSpPr>
        <p:spPr bwMode="auto">
          <a:xfrm>
            <a:off x="295388" y="754238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C11B40F2-FC10-A238-BE37-7EA1E52D7517}"/>
              </a:ext>
            </a:extLst>
          </p:cNvPr>
          <p:cNvSpPr>
            <a:spLocks/>
          </p:cNvSpPr>
          <p:nvPr/>
        </p:nvSpPr>
        <p:spPr bwMode="auto">
          <a:xfrm>
            <a:off x="294981" y="685577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8A90FA3-8C20-4A61-0FEE-C9CE8A7AD3C4}"/>
              </a:ext>
            </a:extLst>
          </p:cNvPr>
          <p:cNvSpPr>
            <a:spLocks/>
          </p:cNvSpPr>
          <p:nvPr/>
        </p:nvSpPr>
        <p:spPr bwMode="auto">
          <a:xfrm>
            <a:off x="294982" y="617426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C8C25705-286E-E848-02AA-143A050AD191}"/>
              </a:ext>
            </a:extLst>
          </p:cNvPr>
          <p:cNvSpPr>
            <a:spLocks/>
          </p:cNvSpPr>
          <p:nvPr/>
        </p:nvSpPr>
        <p:spPr bwMode="auto">
          <a:xfrm>
            <a:off x="294982" y="5491218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632F02-5A93-693F-FF46-CEDF4126714C}"/>
              </a:ext>
            </a:extLst>
          </p:cNvPr>
          <p:cNvSpPr>
            <a:spLocks/>
          </p:cNvSpPr>
          <p:nvPr/>
        </p:nvSpPr>
        <p:spPr bwMode="auto">
          <a:xfrm>
            <a:off x="316520" y="4787500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L5</a:t>
            </a:r>
          </a:p>
        </p:txBody>
      </p:sp>
      <p:grpSp>
        <p:nvGrpSpPr>
          <p:cNvPr id="30" name="Group 6">
            <a:extLst>
              <a:ext uri="{FF2B5EF4-FFF2-40B4-BE49-F238E27FC236}">
                <a16:creationId xmlns:a16="http://schemas.microsoft.com/office/drawing/2014/main" id="{5BEB47E3-A20D-DB81-E874-7D42A0DCE111}"/>
              </a:ext>
            </a:extLst>
          </p:cNvPr>
          <p:cNvGrpSpPr>
            <a:grpSpLocks/>
          </p:cNvGrpSpPr>
          <p:nvPr/>
        </p:nvGrpSpPr>
        <p:grpSpPr bwMode="auto">
          <a:xfrm>
            <a:off x="13685865" y="4672393"/>
            <a:ext cx="1660638" cy="636002"/>
            <a:chOff x="-12" y="8"/>
            <a:chExt cx="943" cy="272"/>
          </a:xfrm>
          <a:solidFill>
            <a:srgbClr val="0000FF"/>
          </a:solidFill>
        </p:grpSpPr>
        <p:sp>
          <p:nvSpPr>
            <p:cNvPr id="48" name="Rectangle 7">
              <a:extLst>
                <a:ext uri="{FF2B5EF4-FFF2-40B4-BE49-F238E27FC236}">
                  <a16:creationId xmlns:a16="http://schemas.microsoft.com/office/drawing/2014/main" id="{66493F80-7013-05D3-AE99-658BD2E0A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A17F48F2-2528-A290-2B98-0D5A00B1E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31" name="Group 15">
            <a:extLst>
              <a:ext uri="{FF2B5EF4-FFF2-40B4-BE49-F238E27FC236}">
                <a16:creationId xmlns:a16="http://schemas.microsoft.com/office/drawing/2014/main" id="{610C5C26-4D88-32B7-86AE-4C2B7AEB40DD}"/>
              </a:ext>
            </a:extLst>
          </p:cNvPr>
          <p:cNvGrpSpPr>
            <a:grpSpLocks/>
          </p:cNvGrpSpPr>
          <p:nvPr/>
        </p:nvGrpSpPr>
        <p:grpSpPr bwMode="auto">
          <a:xfrm>
            <a:off x="13685865" y="5359989"/>
            <a:ext cx="1660638" cy="636002"/>
            <a:chOff x="0" y="0"/>
            <a:chExt cx="943" cy="272"/>
          </a:xfrm>
          <a:solidFill>
            <a:srgbClr val="0000FF"/>
          </a:solidFill>
        </p:grpSpPr>
        <p:sp>
          <p:nvSpPr>
            <p:cNvPr id="46" name="Rectangle 16">
              <a:extLst>
                <a:ext uri="{FF2B5EF4-FFF2-40B4-BE49-F238E27FC236}">
                  <a16:creationId xmlns:a16="http://schemas.microsoft.com/office/drawing/2014/main" id="{7698AAC0-6046-5DC8-D282-1C7B8E0F3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DE0ED937-51A4-BFE7-F273-B24FC41F7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32" name="Group 18">
            <a:extLst>
              <a:ext uri="{FF2B5EF4-FFF2-40B4-BE49-F238E27FC236}">
                <a16:creationId xmlns:a16="http://schemas.microsoft.com/office/drawing/2014/main" id="{9D933260-581D-76A3-8319-1973A2167D99}"/>
              </a:ext>
            </a:extLst>
          </p:cNvPr>
          <p:cNvGrpSpPr>
            <a:grpSpLocks/>
          </p:cNvGrpSpPr>
          <p:nvPr/>
        </p:nvGrpSpPr>
        <p:grpSpPr bwMode="auto">
          <a:xfrm>
            <a:off x="13685460" y="6040695"/>
            <a:ext cx="1660638" cy="631326"/>
            <a:chOff x="-31" y="0"/>
            <a:chExt cx="943" cy="270"/>
          </a:xfrm>
        </p:grpSpPr>
        <p:sp>
          <p:nvSpPr>
            <p:cNvPr id="44" name="Rectangle 19">
              <a:extLst>
                <a:ext uri="{FF2B5EF4-FFF2-40B4-BE49-F238E27FC236}">
                  <a16:creationId xmlns:a16="http://schemas.microsoft.com/office/drawing/2014/main" id="{DF2AE45E-8165-AD26-9489-8004FDDD1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F48E576B-7477-7FAA-661E-E1B683A3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33" name="Group 21">
            <a:extLst>
              <a:ext uri="{FF2B5EF4-FFF2-40B4-BE49-F238E27FC236}">
                <a16:creationId xmlns:a16="http://schemas.microsoft.com/office/drawing/2014/main" id="{4FC6AF70-BABC-D39C-744D-F269E9D8D886}"/>
              </a:ext>
            </a:extLst>
          </p:cNvPr>
          <p:cNvGrpSpPr>
            <a:grpSpLocks/>
          </p:cNvGrpSpPr>
          <p:nvPr/>
        </p:nvGrpSpPr>
        <p:grpSpPr bwMode="auto">
          <a:xfrm>
            <a:off x="13685458" y="6722204"/>
            <a:ext cx="1660639" cy="636002"/>
            <a:chOff x="-48" y="32"/>
            <a:chExt cx="943" cy="272"/>
          </a:xfrm>
        </p:grpSpPr>
        <p:sp>
          <p:nvSpPr>
            <p:cNvPr id="42" name="Rectangle 22">
              <a:extLst>
                <a:ext uri="{FF2B5EF4-FFF2-40B4-BE49-F238E27FC236}">
                  <a16:creationId xmlns:a16="http://schemas.microsoft.com/office/drawing/2014/main" id="{56DCB9C0-2A09-4DAD-B364-1CCC994FF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390EE9D3-4A19-66AD-C93D-193A96FFC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7706809F-501E-774E-1C03-22897A2C1B7F}"/>
              </a:ext>
            </a:extLst>
          </p:cNvPr>
          <p:cNvGrpSpPr>
            <a:grpSpLocks/>
          </p:cNvGrpSpPr>
          <p:nvPr/>
        </p:nvGrpSpPr>
        <p:grpSpPr bwMode="auto">
          <a:xfrm>
            <a:off x="13685458" y="7409569"/>
            <a:ext cx="1660639" cy="633663"/>
            <a:chOff x="-48" y="52"/>
            <a:chExt cx="943" cy="271"/>
          </a:xfrm>
        </p:grpSpPr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16AB64C7-983C-E825-7C92-CACC52828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26">
              <a:extLst>
                <a:ext uri="{FF2B5EF4-FFF2-40B4-BE49-F238E27FC236}">
                  <a16:creationId xmlns:a16="http://schemas.microsoft.com/office/drawing/2014/main" id="{550B5BCF-10B5-5EC3-1E5E-5C5E7ACBC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35" name="Rectangle 27">
            <a:extLst>
              <a:ext uri="{FF2B5EF4-FFF2-40B4-BE49-F238E27FC236}">
                <a16:creationId xmlns:a16="http://schemas.microsoft.com/office/drawing/2014/main" id="{69553037-A0D8-79AC-5DE8-80BE28AD71E9}"/>
              </a:ext>
            </a:extLst>
          </p:cNvPr>
          <p:cNvSpPr>
            <a:spLocks/>
          </p:cNvSpPr>
          <p:nvPr/>
        </p:nvSpPr>
        <p:spPr bwMode="auto">
          <a:xfrm>
            <a:off x="15517515" y="7587382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0FB3A761-535B-5164-8010-997D2781A1F6}"/>
              </a:ext>
            </a:extLst>
          </p:cNvPr>
          <p:cNvSpPr>
            <a:spLocks/>
          </p:cNvSpPr>
          <p:nvPr/>
        </p:nvSpPr>
        <p:spPr bwMode="auto">
          <a:xfrm>
            <a:off x="15517108" y="690077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43B12C86-DFFA-FBED-6CC1-A109245FE102}"/>
              </a:ext>
            </a:extLst>
          </p:cNvPr>
          <p:cNvSpPr>
            <a:spLocks/>
          </p:cNvSpPr>
          <p:nvPr/>
        </p:nvSpPr>
        <p:spPr bwMode="auto">
          <a:xfrm>
            <a:off x="15517109" y="621926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68806F70-2B1A-0BFA-4EAE-4874A7DAC284}"/>
              </a:ext>
            </a:extLst>
          </p:cNvPr>
          <p:cNvSpPr>
            <a:spLocks/>
          </p:cNvSpPr>
          <p:nvPr/>
        </p:nvSpPr>
        <p:spPr bwMode="auto">
          <a:xfrm>
            <a:off x="15517109" y="5536219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5615C8-73C8-3D73-E55E-9F7E1B5C79A1}"/>
              </a:ext>
            </a:extLst>
          </p:cNvPr>
          <p:cNvSpPr>
            <a:spLocks/>
          </p:cNvSpPr>
          <p:nvPr/>
        </p:nvSpPr>
        <p:spPr bwMode="auto">
          <a:xfrm>
            <a:off x="15538647" y="4832501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L5</a:t>
            </a:r>
          </a:p>
        </p:txBody>
      </p:sp>
      <p:cxnSp>
        <p:nvCxnSpPr>
          <p:cNvPr id="84" name="Straight Connector 122894">
            <a:extLst>
              <a:ext uri="{FF2B5EF4-FFF2-40B4-BE49-F238E27FC236}">
                <a16:creationId xmlns:a16="http://schemas.microsoft.com/office/drawing/2014/main" id="{D1DB132E-2577-1D17-D35F-997030ACF8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2863" y="5052348"/>
            <a:ext cx="1058101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" name="Straight Connector 122894">
            <a:extLst>
              <a:ext uri="{FF2B5EF4-FFF2-40B4-BE49-F238E27FC236}">
                <a16:creationId xmlns:a16="http://schemas.microsoft.com/office/drawing/2014/main" id="{13F0C73C-20F3-577A-1169-D7D7B7973B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2863" y="5680998"/>
            <a:ext cx="1058101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6" name="Straight Connector 122894">
            <a:extLst>
              <a:ext uri="{FF2B5EF4-FFF2-40B4-BE49-F238E27FC236}">
                <a16:creationId xmlns:a16="http://schemas.microsoft.com/office/drawing/2014/main" id="{37FB76AA-A819-70C1-C496-6586B000AB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2863" y="6377834"/>
            <a:ext cx="1058101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A166502-82FB-3094-705C-652B2A55A157}"/>
              </a:ext>
            </a:extLst>
          </p:cNvPr>
          <p:cNvGrpSpPr/>
          <p:nvPr/>
        </p:nvGrpSpPr>
        <p:grpSpPr>
          <a:xfrm>
            <a:off x="2752863" y="7063634"/>
            <a:ext cx="10581016" cy="671740"/>
            <a:chOff x="2752863" y="7063634"/>
            <a:chExt cx="10581016" cy="671740"/>
          </a:xfrm>
        </p:grpSpPr>
        <p:cxnSp>
          <p:nvCxnSpPr>
            <p:cNvPr id="87" name="Straight Connector 122894">
              <a:extLst>
                <a:ext uri="{FF2B5EF4-FFF2-40B4-BE49-F238E27FC236}">
                  <a16:creationId xmlns:a16="http://schemas.microsoft.com/office/drawing/2014/main" id="{5CB0EEC4-BDEB-D574-5248-98CC06BF27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52863" y="7063634"/>
              <a:ext cx="10581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8" name="Straight Connector 122894">
              <a:extLst>
                <a:ext uri="{FF2B5EF4-FFF2-40B4-BE49-F238E27FC236}">
                  <a16:creationId xmlns:a16="http://schemas.microsoft.com/office/drawing/2014/main" id="{E337A5DA-CAB9-7844-6C4A-B101DB287E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52863" y="7735374"/>
              <a:ext cx="10581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FC687DB0-1513-2FCB-D73D-FED5E1E963BE}"/>
              </a:ext>
            </a:extLst>
          </p:cNvPr>
          <p:cNvSpPr txBox="1"/>
          <p:nvPr/>
        </p:nvSpPr>
        <p:spPr>
          <a:xfrm>
            <a:off x="1004749" y="8349023"/>
            <a:ext cx="12487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End-Host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76BDFE7-5D1F-1F55-2648-1B734E85A975}"/>
              </a:ext>
            </a:extLst>
          </p:cNvPr>
          <p:cNvSpPr txBox="1"/>
          <p:nvPr/>
        </p:nvSpPr>
        <p:spPr>
          <a:xfrm>
            <a:off x="13904309" y="8349023"/>
            <a:ext cx="12487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End-Host</a:t>
            </a:r>
          </a:p>
        </p:txBody>
      </p:sp>
    </p:spTree>
    <p:extLst>
      <p:ext uri="{BB962C8B-B14F-4D97-AF65-F5344CB8AC3E}">
        <p14:creationId xmlns:p14="http://schemas.microsoft.com/office/powerpoint/2010/main" val="2017773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BE02D-FC24-FFAF-F778-073795602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23281C-81E4-0B49-6853-84E423528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What gets implemented where?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FB7F04-F8DD-AE17-9BBA-5D4DD04A394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931582"/>
          </a:xfrm>
        </p:spPr>
        <p:txBody>
          <a:bodyPr/>
          <a:lstStyle/>
          <a:p>
            <a:pPr marL="762000" lvl="1" indent="0">
              <a:buNone/>
            </a:pPr>
            <a:r>
              <a:rPr lang="en-US" dirty="0"/>
              <a:t>Switches process packets up to L2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B1832C3C-DE50-8FCE-541B-9DF57C986534}"/>
              </a:ext>
            </a:extLst>
          </p:cNvPr>
          <p:cNvGrpSpPr>
            <a:grpSpLocks/>
          </p:cNvGrpSpPr>
          <p:nvPr/>
        </p:nvGrpSpPr>
        <p:grpSpPr bwMode="auto">
          <a:xfrm>
            <a:off x="778313" y="4675017"/>
            <a:ext cx="1660638" cy="636002"/>
            <a:chOff x="-12" y="8"/>
            <a:chExt cx="943" cy="272"/>
          </a:xfrm>
          <a:solidFill>
            <a:srgbClr val="0000FF"/>
          </a:solidFill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37CFEBE6-148D-3040-D169-D91F6C651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985161C9-FDC2-21FA-6821-26A7EEC93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82AA135E-135C-9145-5A89-6D422E21D6CC}"/>
              </a:ext>
            </a:extLst>
          </p:cNvPr>
          <p:cNvGrpSpPr>
            <a:grpSpLocks/>
          </p:cNvGrpSpPr>
          <p:nvPr/>
        </p:nvGrpSpPr>
        <p:grpSpPr bwMode="auto">
          <a:xfrm>
            <a:off x="778313" y="5362613"/>
            <a:ext cx="1660638" cy="636002"/>
            <a:chOff x="0" y="0"/>
            <a:chExt cx="943" cy="272"/>
          </a:xfrm>
          <a:solidFill>
            <a:srgbClr val="0000FF"/>
          </a:solidFill>
        </p:grpSpPr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27E18151-0006-DC71-B843-7ECC79CA3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FAB5F089-28B6-2A75-151A-E68FD675B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0A9F37C3-2E45-883F-5033-B417DEA4152C}"/>
              </a:ext>
            </a:extLst>
          </p:cNvPr>
          <p:cNvGrpSpPr>
            <a:grpSpLocks/>
          </p:cNvGrpSpPr>
          <p:nvPr/>
        </p:nvGrpSpPr>
        <p:grpSpPr bwMode="auto">
          <a:xfrm>
            <a:off x="777908" y="6043319"/>
            <a:ext cx="1660638" cy="631326"/>
            <a:chOff x="-31" y="0"/>
            <a:chExt cx="943" cy="270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42830284-878B-AE81-B87A-E83AF934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DF42EAC2-C7A4-44CB-3B08-097338CBD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17" name="Group 21">
            <a:extLst>
              <a:ext uri="{FF2B5EF4-FFF2-40B4-BE49-F238E27FC236}">
                <a16:creationId xmlns:a16="http://schemas.microsoft.com/office/drawing/2014/main" id="{43C46DA3-8971-52E2-0B0D-25750B9037F2}"/>
              </a:ext>
            </a:extLst>
          </p:cNvPr>
          <p:cNvGrpSpPr>
            <a:grpSpLocks/>
          </p:cNvGrpSpPr>
          <p:nvPr/>
        </p:nvGrpSpPr>
        <p:grpSpPr bwMode="auto">
          <a:xfrm>
            <a:off x="777906" y="6724828"/>
            <a:ext cx="1660639" cy="636002"/>
            <a:chOff x="-48" y="32"/>
            <a:chExt cx="943" cy="272"/>
          </a:xfrm>
        </p:grpSpPr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8EC04270-ABF8-C60A-6FA1-D57CCBB69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CCDC582B-EA09-0FB1-BBC1-3FA2141A7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305F7516-C0F1-B72D-9175-ADE9338C344F}"/>
              </a:ext>
            </a:extLst>
          </p:cNvPr>
          <p:cNvGrpSpPr>
            <a:grpSpLocks/>
          </p:cNvGrpSpPr>
          <p:nvPr/>
        </p:nvGrpSpPr>
        <p:grpSpPr bwMode="auto">
          <a:xfrm>
            <a:off x="777906" y="7412193"/>
            <a:ext cx="1660639" cy="633663"/>
            <a:chOff x="-48" y="52"/>
            <a:chExt cx="943" cy="271"/>
          </a:xfrm>
        </p:grpSpPr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E279C2CB-C340-504D-9CE9-BDA68755A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EC6DE90A-5CD6-7B53-E60E-57DF5107C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23" name="Rectangle 27">
            <a:extLst>
              <a:ext uri="{FF2B5EF4-FFF2-40B4-BE49-F238E27FC236}">
                <a16:creationId xmlns:a16="http://schemas.microsoft.com/office/drawing/2014/main" id="{38E32975-7632-E077-EBE6-6BDDAC65A2BC}"/>
              </a:ext>
            </a:extLst>
          </p:cNvPr>
          <p:cNvSpPr>
            <a:spLocks/>
          </p:cNvSpPr>
          <p:nvPr/>
        </p:nvSpPr>
        <p:spPr bwMode="auto">
          <a:xfrm>
            <a:off x="295388" y="754238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C11B40F2-FC10-A238-BE37-7EA1E52D7517}"/>
              </a:ext>
            </a:extLst>
          </p:cNvPr>
          <p:cNvSpPr>
            <a:spLocks/>
          </p:cNvSpPr>
          <p:nvPr/>
        </p:nvSpPr>
        <p:spPr bwMode="auto">
          <a:xfrm>
            <a:off x="294981" y="685577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8A90FA3-8C20-4A61-0FEE-C9CE8A7AD3C4}"/>
              </a:ext>
            </a:extLst>
          </p:cNvPr>
          <p:cNvSpPr>
            <a:spLocks/>
          </p:cNvSpPr>
          <p:nvPr/>
        </p:nvSpPr>
        <p:spPr bwMode="auto">
          <a:xfrm>
            <a:off x="294982" y="617426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C8C25705-286E-E848-02AA-143A050AD191}"/>
              </a:ext>
            </a:extLst>
          </p:cNvPr>
          <p:cNvSpPr>
            <a:spLocks/>
          </p:cNvSpPr>
          <p:nvPr/>
        </p:nvSpPr>
        <p:spPr bwMode="auto">
          <a:xfrm>
            <a:off x="294982" y="5491218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632F02-5A93-693F-FF46-CEDF4126714C}"/>
              </a:ext>
            </a:extLst>
          </p:cNvPr>
          <p:cNvSpPr>
            <a:spLocks/>
          </p:cNvSpPr>
          <p:nvPr/>
        </p:nvSpPr>
        <p:spPr bwMode="auto">
          <a:xfrm>
            <a:off x="316520" y="4787500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L5</a:t>
            </a:r>
          </a:p>
        </p:txBody>
      </p:sp>
      <p:grpSp>
        <p:nvGrpSpPr>
          <p:cNvPr id="30" name="Group 6">
            <a:extLst>
              <a:ext uri="{FF2B5EF4-FFF2-40B4-BE49-F238E27FC236}">
                <a16:creationId xmlns:a16="http://schemas.microsoft.com/office/drawing/2014/main" id="{5BEB47E3-A20D-DB81-E874-7D42A0DCE111}"/>
              </a:ext>
            </a:extLst>
          </p:cNvPr>
          <p:cNvGrpSpPr>
            <a:grpSpLocks/>
          </p:cNvGrpSpPr>
          <p:nvPr/>
        </p:nvGrpSpPr>
        <p:grpSpPr bwMode="auto">
          <a:xfrm>
            <a:off x="13685865" y="4672393"/>
            <a:ext cx="1660638" cy="636002"/>
            <a:chOff x="-12" y="8"/>
            <a:chExt cx="943" cy="272"/>
          </a:xfrm>
          <a:solidFill>
            <a:srgbClr val="0000FF"/>
          </a:solidFill>
        </p:grpSpPr>
        <p:sp>
          <p:nvSpPr>
            <p:cNvPr id="48" name="Rectangle 7">
              <a:extLst>
                <a:ext uri="{FF2B5EF4-FFF2-40B4-BE49-F238E27FC236}">
                  <a16:creationId xmlns:a16="http://schemas.microsoft.com/office/drawing/2014/main" id="{66493F80-7013-05D3-AE99-658BD2E0A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A17F48F2-2528-A290-2B98-0D5A00B1E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31" name="Group 15">
            <a:extLst>
              <a:ext uri="{FF2B5EF4-FFF2-40B4-BE49-F238E27FC236}">
                <a16:creationId xmlns:a16="http://schemas.microsoft.com/office/drawing/2014/main" id="{610C5C26-4D88-32B7-86AE-4C2B7AEB40DD}"/>
              </a:ext>
            </a:extLst>
          </p:cNvPr>
          <p:cNvGrpSpPr>
            <a:grpSpLocks/>
          </p:cNvGrpSpPr>
          <p:nvPr/>
        </p:nvGrpSpPr>
        <p:grpSpPr bwMode="auto">
          <a:xfrm>
            <a:off x="13685865" y="5359989"/>
            <a:ext cx="1660638" cy="636002"/>
            <a:chOff x="0" y="0"/>
            <a:chExt cx="943" cy="272"/>
          </a:xfrm>
          <a:solidFill>
            <a:srgbClr val="0000FF"/>
          </a:solidFill>
        </p:grpSpPr>
        <p:sp>
          <p:nvSpPr>
            <p:cNvPr id="46" name="Rectangle 16">
              <a:extLst>
                <a:ext uri="{FF2B5EF4-FFF2-40B4-BE49-F238E27FC236}">
                  <a16:creationId xmlns:a16="http://schemas.microsoft.com/office/drawing/2014/main" id="{7698AAC0-6046-5DC8-D282-1C7B8E0F3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DE0ED937-51A4-BFE7-F273-B24FC41F7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32" name="Group 18">
            <a:extLst>
              <a:ext uri="{FF2B5EF4-FFF2-40B4-BE49-F238E27FC236}">
                <a16:creationId xmlns:a16="http://schemas.microsoft.com/office/drawing/2014/main" id="{9D933260-581D-76A3-8319-1973A2167D99}"/>
              </a:ext>
            </a:extLst>
          </p:cNvPr>
          <p:cNvGrpSpPr>
            <a:grpSpLocks/>
          </p:cNvGrpSpPr>
          <p:nvPr/>
        </p:nvGrpSpPr>
        <p:grpSpPr bwMode="auto">
          <a:xfrm>
            <a:off x="13685460" y="6040695"/>
            <a:ext cx="1660638" cy="631326"/>
            <a:chOff x="-31" y="0"/>
            <a:chExt cx="943" cy="270"/>
          </a:xfrm>
        </p:grpSpPr>
        <p:sp>
          <p:nvSpPr>
            <p:cNvPr id="44" name="Rectangle 19">
              <a:extLst>
                <a:ext uri="{FF2B5EF4-FFF2-40B4-BE49-F238E27FC236}">
                  <a16:creationId xmlns:a16="http://schemas.microsoft.com/office/drawing/2014/main" id="{DF2AE45E-8165-AD26-9489-8004FDDD1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F48E576B-7477-7FAA-661E-E1B683A3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33" name="Group 21">
            <a:extLst>
              <a:ext uri="{FF2B5EF4-FFF2-40B4-BE49-F238E27FC236}">
                <a16:creationId xmlns:a16="http://schemas.microsoft.com/office/drawing/2014/main" id="{4FC6AF70-BABC-D39C-744D-F269E9D8D886}"/>
              </a:ext>
            </a:extLst>
          </p:cNvPr>
          <p:cNvGrpSpPr>
            <a:grpSpLocks/>
          </p:cNvGrpSpPr>
          <p:nvPr/>
        </p:nvGrpSpPr>
        <p:grpSpPr bwMode="auto">
          <a:xfrm>
            <a:off x="13685458" y="6722204"/>
            <a:ext cx="1660639" cy="636002"/>
            <a:chOff x="-48" y="32"/>
            <a:chExt cx="943" cy="272"/>
          </a:xfrm>
        </p:grpSpPr>
        <p:sp>
          <p:nvSpPr>
            <p:cNvPr id="42" name="Rectangle 22">
              <a:extLst>
                <a:ext uri="{FF2B5EF4-FFF2-40B4-BE49-F238E27FC236}">
                  <a16:creationId xmlns:a16="http://schemas.microsoft.com/office/drawing/2014/main" id="{56DCB9C0-2A09-4DAD-B364-1CCC994FF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390EE9D3-4A19-66AD-C93D-193A96FFC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7706809F-501E-774E-1C03-22897A2C1B7F}"/>
              </a:ext>
            </a:extLst>
          </p:cNvPr>
          <p:cNvGrpSpPr>
            <a:grpSpLocks/>
          </p:cNvGrpSpPr>
          <p:nvPr/>
        </p:nvGrpSpPr>
        <p:grpSpPr bwMode="auto">
          <a:xfrm>
            <a:off x="13685458" y="7409569"/>
            <a:ext cx="1660639" cy="633663"/>
            <a:chOff x="-48" y="52"/>
            <a:chExt cx="943" cy="271"/>
          </a:xfrm>
        </p:grpSpPr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16AB64C7-983C-E825-7C92-CACC52828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26">
              <a:extLst>
                <a:ext uri="{FF2B5EF4-FFF2-40B4-BE49-F238E27FC236}">
                  <a16:creationId xmlns:a16="http://schemas.microsoft.com/office/drawing/2014/main" id="{550B5BCF-10B5-5EC3-1E5E-5C5E7ACBC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35" name="Rectangle 27">
            <a:extLst>
              <a:ext uri="{FF2B5EF4-FFF2-40B4-BE49-F238E27FC236}">
                <a16:creationId xmlns:a16="http://schemas.microsoft.com/office/drawing/2014/main" id="{69553037-A0D8-79AC-5DE8-80BE28AD71E9}"/>
              </a:ext>
            </a:extLst>
          </p:cNvPr>
          <p:cNvSpPr>
            <a:spLocks/>
          </p:cNvSpPr>
          <p:nvPr/>
        </p:nvSpPr>
        <p:spPr bwMode="auto">
          <a:xfrm>
            <a:off x="15517515" y="7587382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0FB3A761-535B-5164-8010-997D2781A1F6}"/>
              </a:ext>
            </a:extLst>
          </p:cNvPr>
          <p:cNvSpPr>
            <a:spLocks/>
          </p:cNvSpPr>
          <p:nvPr/>
        </p:nvSpPr>
        <p:spPr bwMode="auto">
          <a:xfrm>
            <a:off x="15517108" y="690077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43B12C86-DFFA-FBED-6CC1-A109245FE102}"/>
              </a:ext>
            </a:extLst>
          </p:cNvPr>
          <p:cNvSpPr>
            <a:spLocks/>
          </p:cNvSpPr>
          <p:nvPr/>
        </p:nvSpPr>
        <p:spPr bwMode="auto">
          <a:xfrm>
            <a:off x="15517109" y="621926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68806F70-2B1A-0BFA-4EAE-4874A7DAC284}"/>
              </a:ext>
            </a:extLst>
          </p:cNvPr>
          <p:cNvSpPr>
            <a:spLocks/>
          </p:cNvSpPr>
          <p:nvPr/>
        </p:nvSpPr>
        <p:spPr bwMode="auto">
          <a:xfrm>
            <a:off x="15517109" y="5536219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5615C8-73C8-3D73-E55E-9F7E1B5C79A1}"/>
              </a:ext>
            </a:extLst>
          </p:cNvPr>
          <p:cNvSpPr>
            <a:spLocks/>
          </p:cNvSpPr>
          <p:nvPr/>
        </p:nvSpPr>
        <p:spPr bwMode="auto">
          <a:xfrm>
            <a:off x="15538647" y="4832501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L5</a:t>
            </a:r>
          </a:p>
        </p:txBody>
      </p:sp>
      <p:cxnSp>
        <p:nvCxnSpPr>
          <p:cNvPr id="84" name="Straight Connector 122894">
            <a:extLst>
              <a:ext uri="{FF2B5EF4-FFF2-40B4-BE49-F238E27FC236}">
                <a16:creationId xmlns:a16="http://schemas.microsoft.com/office/drawing/2014/main" id="{D1DB132E-2577-1D17-D35F-997030ACF8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2863" y="5052348"/>
            <a:ext cx="1058101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" name="Straight Connector 122894">
            <a:extLst>
              <a:ext uri="{FF2B5EF4-FFF2-40B4-BE49-F238E27FC236}">
                <a16:creationId xmlns:a16="http://schemas.microsoft.com/office/drawing/2014/main" id="{13F0C73C-20F3-577A-1169-D7D7B7973B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2863" y="5680998"/>
            <a:ext cx="1058101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6" name="Straight Connector 122894">
            <a:extLst>
              <a:ext uri="{FF2B5EF4-FFF2-40B4-BE49-F238E27FC236}">
                <a16:creationId xmlns:a16="http://schemas.microsoft.com/office/drawing/2014/main" id="{37FB76AA-A819-70C1-C496-6586B000AB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2863" y="6377834"/>
            <a:ext cx="1058101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77FA4C6-7649-8BCF-6DA6-0491686D6F18}"/>
              </a:ext>
            </a:extLst>
          </p:cNvPr>
          <p:cNvGrpSpPr/>
          <p:nvPr/>
        </p:nvGrpSpPr>
        <p:grpSpPr>
          <a:xfrm>
            <a:off x="3661739" y="6724828"/>
            <a:ext cx="1660639" cy="1321028"/>
            <a:chOff x="3661739" y="6724828"/>
            <a:chExt cx="1660639" cy="1321028"/>
          </a:xfrm>
        </p:grpSpPr>
        <p:grpSp>
          <p:nvGrpSpPr>
            <p:cNvPr id="50" name="Group 21">
              <a:extLst>
                <a:ext uri="{FF2B5EF4-FFF2-40B4-BE49-F238E27FC236}">
                  <a16:creationId xmlns:a16="http://schemas.microsoft.com/office/drawing/2014/main" id="{566787A1-CA2A-A11E-5D4A-0BD269794A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1739" y="6724828"/>
              <a:ext cx="1660639" cy="636002"/>
              <a:chOff x="-48" y="32"/>
              <a:chExt cx="943" cy="272"/>
            </a:xfrm>
          </p:grpSpPr>
          <p:sp>
            <p:nvSpPr>
              <p:cNvPr id="51" name="Rectangle 22">
                <a:extLst>
                  <a:ext uri="{FF2B5EF4-FFF2-40B4-BE49-F238E27FC236}">
                    <a16:creationId xmlns:a16="http://schemas.microsoft.com/office/drawing/2014/main" id="{48B3F490-CA7C-666C-213C-306C1A0DC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32"/>
                <a:ext cx="943" cy="27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23">
                <a:extLst>
                  <a:ext uri="{FF2B5EF4-FFF2-40B4-BE49-F238E27FC236}">
                    <a16:creationId xmlns:a16="http://schemas.microsoft.com/office/drawing/2014/main" id="{263D0C5C-D4E6-76D2-EAB9-100A7CB1B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56"/>
                <a:ext cx="69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Data link</a:t>
                </a:r>
              </a:p>
            </p:txBody>
          </p:sp>
        </p:grpSp>
        <p:grpSp>
          <p:nvGrpSpPr>
            <p:cNvPr id="53" name="Group 24">
              <a:extLst>
                <a:ext uri="{FF2B5EF4-FFF2-40B4-BE49-F238E27FC236}">
                  <a16:creationId xmlns:a16="http://schemas.microsoft.com/office/drawing/2014/main" id="{3438AB67-F8F5-4782-C46F-9446D2CF6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1739" y="7412193"/>
              <a:ext cx="1660639" cy="633663"/>
              <a:chOff x="-48" y="52"/>
              <a:chExt cx="943" cy="271"/>
            </a:xfrm>
          </p:grpSpPr>
          <p:sp>
            <p:nvSpPr>
              <p:cNvPr id="54" name="Rectangle 25">
                <a:extLst>
                  <a:ext uri="{FF2B5EF4-FFF2-40B4-BE49-F238E27FC236}">
                    <a16:creationId xmlns:a16="http://schemas.microsoft.com/office/drawing/2014/main" id="{80693A57-64E1-6567-A477-D36C51BE4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52"/>
                <a:ext cx="943" cy="27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26">
                <a:extLst>
                  <a:ext uri="{FF2B5EF4-FFF2-40B4-BE49-F238E27FC236}">
                    <a16:creationId xmlns:a16="http://schemas.microsoft.com/office/drawing/2014/main" id="{9296E0D1-18D7-951B-A46E-376CAE14B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76"/>
                <a:ext cx="67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Physical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F3D1DBE-6140-C020-4F52-D250B93D7253}"/>
              </a:ext>
            </a:extLst>
          </p:cNvPr>
          <p:cNvGrpSpPr/>
          <p:nvPr/>
        </p:nvGrpSpPr>
        <p:grpSpPr>
          <a:xfrm>
            <a:off x="5392509" y="7063634"/>
            <a:ext cx="7949674" cy="671740"/>
            <a:chOff x="5480904" y="7063634"/>
            <a:chExt cx="5429734" cy="671740"/>
          </a:xfrm>
        </p:grpSpPr>
        <p:cxnSp>
          <p:nvCxnSpPr>
            <p:cNvPr id="99" name="Straight Connector 122894">
              <a:extLst>
                <a:ext uri="{FF2B5EF4-FFF2-40B4-BE49-F238E27FC236}">
                  <a16:creationId xmlns:a16="http://schemas.microsoft.com/office/drawing/2014/main" id="{9FD63275-0738-1677-B1EB-0F779F2700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063634"/>
              <a:ext cx="54297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" name="Straight Connector 122894">
              <a:extLst>
                <a:ext uri="{FF2B5EF4-FFF2-40B4-BE49-F238E27FC236}">
                  <a16:creationId xmlns:a16="http://schemas.microsoft.com/office/drawing/2014/main" id="{82A07015-EB60-36E1-9EDE-FD0BDBEEFB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735374"/>
              <a:ext cx="54297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77834C5-F3D1-EE41-96ED-E6F0E684D443}"/>
              </a:ext>
            </a:extLst>
          </p:cNvPr>
          <p:cNvGrpSpPr/>
          <p:nvPr/>
        </p:nvGrpSpPr>
        <p:grpSpPr>
          <a:xfrm>
            <a:off x="2741719" y="7063634"/>
            <a:ext cx="887805" cy="671740"/>
            <a:chOff x="5480904" y="7063634"/>
            <a:chExt cx="5429734" cy="671740"/>
          </a:xfrm>
        </p:grpSpPr>
        <p:cxnSp>
          <p:nvCxnSpPr>
            <p:cNvPr id="104" name="Straight Connector 122894">
              <a:extLst>
                <a:ext uri="{FF2B5EF4-FFF2-40B4-BE49-F238E27FC236}">
                  <a16:creationId xmlns:a16="http://schemas.microsoft.com/office/drawing/2014/main" id="{6234F42D-AA09-FADD-E5F3-0C98BF83CD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063634"/>
              <a:ext cx="54297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" name="Straight Connector 122894">
              <a:extLst>
                <a:ext uri="{FF2B5EF4-FFF2-40B4-BE49-F238E27FC236}">
                  <a16:creationId xmlns:a16="http://schemas.microsoft.com/office/drawing/2014/main" id="{80CD4208-3FD1-40CA-D830-414BD53A58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735374"/>
              <a:ext cx="54297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A139C4D-EB22-2900-B327-6CF338D09B8E}"/>
              </a:ext>
            </a:extLst>
          </p:cNvPr>
          <p:cNvSpPr txBox="1"/>
          <p:nvPr/>
        </p:nvSpPr>
        <p:spPr>
          <a:xfrm>
            <a:off x="3736242" y="8164357"/>
            <a:ext cx="151163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Switch</a:t>
            </a:r>
          </a:p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5"/>
                </a:solidFill>
              </a:rPr>
              <a:t>L2 gateway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5D9344D-B49C-2C13-7454-0E990FD52E28}"/>
              </a:ext>
            </a:extLst>
          </p:cNvPr>
          <p:cNvSpPr txBox="1"/>
          <p:nvPr/>
        </p:nvSpPr>
        <p:spPr>
          <a:xfrm>
            <a:off x="1004749" y="8349023"/>
            <a:ext cx="12487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End-Host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0BF7581-D953-B106-AB3B-3A5622069B79}"/>
              </a:ext>
            </a:extLst>
          </p:cNvPr>
          <p:cNvSpPr txBox="1"/>
          <p:nvPr/>
        </p:nvSpPr>
        <p:spPr>
          <a:xfrm>
            <a:off x="13904309" y="8349023"/>
            <a:ext cx="12487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End-Host</a:t>
            </a:r>
          </a:p>
        </p:txBody>
      </p:sp>
    </p:spTree>
    <p:extLst>
      <p:ext uri="{BB962C8B-B14F-4D97-AF65-F5344CB8AC3E}">
        <p14:creationId xmlns:p14="http://schemas.microsoft.com/office/powerpoint/2010/main" val="3260689042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BE02D-FC24-FFAF-F778-073795602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23281C-81E4-0B49-6853-84E423528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What gets implemented where?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FB7F04-F8DD-AE17-9BBA-5D4DD04A394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931582"/>
          </a:xfrm>
        </p:spPr>
        <p:txBody>
          <a:bodyPr/>
          <a:lstStyle/>
          <a:p>
            <a:pPr marL="317500" indent="0">
              <a:buNone/>
            </a:pPr>
            <a:r>
              <a:rPr lang="en-US" dirty="0"/>
              <a:t>Routers process packets up to L3 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B1832C3C-DE50-8FCE-541B-9DF57C986534}"/>
              </a:ext>
            </a:extLst>
          </p:cNvPr>
          <p:cNvGrpSpPr>
            <a:grpSpLocks/>
          </p:cNvGrpSpPr>
          <p:nvPr/>
        </p:nvGrpSpPr>
        <p:grpSpPr bwMode="auto">
          <a:xfrm>
            <a:off x="778313" y="4675017"/>
            <a:ext cx="1660638" cy="636002"/>
            <a:chOff x="-12" y="8"/>
            <a:chExt cx="943" cy="272"/>
          </a:xfrm>
          <a:solidFill>
            <a:srgbClr val="0000FF"/>
          </a:solidFill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37CFEBE6-148D-3040-D169-D91F6C651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985161C9-FDC2-21FA-6821-26A7EEC93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82AA135E-135C-9145-5A89-6D422E21D6CC}"/>
              </a:ext>
            </a:extLst>
          </p:cNvPr>
          <p:cNvGrpSpPr>
            <a:grpSpLocks/>
          </p:cNvGrpSpPr>
          <p:nvPr/>
        </p:nvGrpSpPr>
        <p:grpSpPr bwMode="auto">
          <a:xfrm>
            <a:off x="778313" y="5362613"/>
            <a:ext cx="1660638" cy="636002"/>
            <a:chOff x="0" y="0"/>
            <a:chExt cx="943" cy="272"/>
          </a:xfrm>
          <a:solidFill>
            <a:srgbClr val="0000FF"/>
          </a:solidFill>
        </p:grpSpPr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27E18151-0006-DC71-B843-7ECC79CA3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FAB5F089-28B6-2A75-151A-E68FD675B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0A9F37C3-2E45-883F-5033-B417DEA4152C}"/>
              </a:ext>
            </a:extLst>
          </p:cNvPr>
          <p:cNvGrpSpPr>
            <a:grpSpLocks/>
          </p:cNvGrpSpPr>
          <p:nvPr/>
        </p:nvGrpSpPr>
        <p:grpSpPr bwMode="auto">
          <a:xfrm>
            <a:off x="777908" y="6043319"/>
            <a:ext cx="1660638" cy="631326"/>
            <a:chOff x="-31" y="0"/>
            <a:chExt cx="943" cy="270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42830284-878B-AE81-B87A-E83AF934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DF42EAC2-C7A4-44CB-3B08-097338CBD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17" name="Group 21">
            <a:extLst>
              <a:ext uri="{FF2B5EF4-FFF2-40B4-BE49-F238E27FC236}">
                <a16:creationId xmlns:a16="http://schemas.microsoft.com/office/drawing/2014/main" id="{43C46DA3-8971-52E2-0B0D-25750B9037F2}"/>
              </a:ext>
            </a:extLst>
          </p:cNvPr>
          <p:cNvGrpSpPr>
            <a:grpSpLocks/>
          </p:cNvGrpSpPr>
          <p:nvPr/>
        </p:nvGrpSpPr>
        <p:grpSpPr bwMode="auto">
          <a:xfrm>
            <a:off x="777906" y="6724828"/>
            <a:ext cx="1660639" cy="636002"/>
            <a:chOff x="-48" y="32"/>
            <a:chExt cx="943" cy="272"/>
          </a:xfrm>
        </p:grpSpPr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8EC04270-ABF8-C60A-6FA1-D57CCBB69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CCDC582B-EA09-0FB1-BBC1-3FA2141A7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305F7516-C0F1-B72D-9175-ADE9338C344F}"/>
              </a:ext>
            </a:extLst>
          </p:cNvPr>
          <p:cNvGrpSpPr>
            <a:grpSpLocks/>
          </p:cNvGrpSpPr>
          <p:nvPr/>
        </p:nvGrpSpPr>
        <p:grpSpPr bwMode="auto">
          <a:xfrm>
            <a:off x="777906" y="7412193"/>
            <a:ext cx="1660639" cy="633663"/>
            <a:chOff x="-48" y="52"/>
            <a:chExt cx="943" cy="271"/>
          </a:xfrm>
        </p:grpSpPr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E279C2CB-C340-504D-9CE9-BDA68755A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EC6DE90A-5CD6-7B53-E60E-57DF5107C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23" name="Rectangle 27">
            <a:extLst>
              <a:ext uri="{FF2B5EF4-FFF2-40B4-BE49-F238E27FC236}">
                <a16:creationId xmlns:a16="http://schemas.microsoft.com/office/drawing/2014/main" id="{38E32975-7632-E077-EBE6-6BDDAC65A2BC}"/>
              </a:ext>
            </a:extLst>
          </p:cNvPr>
          <p:cNvSpPr>
            <a:spLocks/>
          </p:cNvSpPr>
          <p:nvPr/>
        </p:nvSpPr>
        <p:spPr bwMode="auto">
          <a:xfrm>
            <a:off x="295388" y="754238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C11B40F2-FC10-A238-BE37-7EA1E52D7517}"/>
              </a:ext>
            </a:extLst>
          </p:cNvPr>
          <p:cNvSpPr>
            <a:spLocks/>
          </p:cNvSpPr>
          <p:nvPr/>
        </p:nvSpPr>
        <p:spPr bwMode="auto">
          <a:xfrm>
            <a:off x="294981" y="685577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8A90FA3-8C20-4A61-0FEE-C9CE8A7AD3C4}"/>
              </a:ext>
            </a:extLst>
          </p:cNvPr>
          <p:cNvSpPr>
            <a:spLocks/>
          </p:cNvSpPr>
          <p:nvPr/>
        </p:nvSpPr>
        <p:spPr bwMode="auto">
          <a:xfrm>
            <a:off x="294982" y="617426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C8C25705-286E-E848-02AA-143A050AD191}"/>
              </a:ext>
            </a:extLst>
          </p:cNvPr>
          <p:cNvSpPr>
            <a:spLocks/>
          </p:cNvSpPr>
          <p:nvPr/>
        </p:nvSpPr>
        <p:spPr bwMode="auto">
          <a:xfrm>
            <a:off x="294982" y="5491218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632F02-5A93-693F-FF46-CEDF4126714C}"/>
              </a:ext>
            </a:extLst>
          </p:cNvPr>
          <p:cNvSpPr>
            <a:spLocks/>
          </p:cNvSpPr>
          <p:nvPr/>
        </p:nvSpPr>
        <p:spPr bwMode="auto">
          <a:xfrm>
            <a:off x="316520" y="4787500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L5</a:t>
            </a:r>
          </a:p>
        </p:txBody>
      </p:sp>
      <p:grpSp>
        <p:nvGrpSpPr>
          <p:cNvPr id="30" name="Group 6">
            <a:extLst>
              <a:ext uri="{FF2B5EF4-FFF2-40B4-BE49-F238E27FC236}">
                <a16:creationId xmlns:a16="http://schemas.microsoft.com/office/drawing/2014/main" id="{5BEB47E3-A20D-DB81-E874-7D42A0DCE111}"/>
              </a:ext>
            </a:extLst>
          </p:cNvPr>
          <p:cNvGrpSpPr>
            <a:grpSpLocks/>
          </p:cNvGrpSpPr>
          <p:nvPr/>
        </p:nvGrpSpPr>
        <p:grpSpPr bwMode="auto">
          <a:xfrm>
            <a:off x="13685865" y="4672393"/>
            <a:ext cx="1660638" cy="636002"/>
            <a:chOff x="-12" y="8"/>
            <a:chExt cx="943" cy="272"/>
          </a:xfrm>
          <a:solidFill>
            <a:srgbClr val="0000FF"/>
          </a:solidFill>
        </p:grpSpPr>
        <p:sp>
          <p:nvSpPr>
            <p:cNvPr id="48" name="Rectangle 7">
              <a:extLst>
                <a:ext uri="{FF2B5EF4-FFF2-40B4-BE49-F238E27FC236}">
                  <a16:creationId xmlns:a16="http://schemas.microsoft.com/office/drawing/2014/main" id="{66493F80-7013-05D3-AE99-658BD2E0A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A17F48F2-2528-A290-2B98-0D5A00B1E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31" name="Group 15">
            <a:extLst>
              <a:ext uri="{FF2B5EF4-FFF2-40B4-BE49-F238E27FC236}">
                <a16:creationId xmlns:a16="http://schemas.microsoft.com/office/drawing/2014/main" id="{610C5C26-4D88-32B7-86AE-4C2B7AEB40DD}"/>
              </a:ext>
            </a:extLst>
          </p:cNvPr>
          <p:cNvGrpSpPr>
            <a:grpSpLocks/>
          </p:cNvGrpSpPr>
          <p:nvPr/>
        </p:nvGrpSpPr>
        <p:grpSpPr bwMode="auto">
          <a:xfrm>
            <a:off x="13685865" y="5359989"/>
            <a:ext cx="1660638" cy="636002"/>
            <a:chOff x="0" y="0"/>
            <a:chExt cx="943" cy="272"/>
          </a:xfrm>
          <a:solidFill>
            <a:srgbClr val="0000FF"/>
          </a:solidFill>
        </p:grpSpPr>
        <p:sp>
          <p:nvSpPr>
            <p:cNvPr id="46" name="Rectangle 16">
              <a:extLst>
                <a:ext uri="{FF2B5EF4-FFF2-40B4-BE49-F238E27FC236}">
                  <a16:creationId xmlns:a16="http://schemas.microsoft.com/office/drawing/2014/main" id="{7698AAC0-6046-5DC8-D282-1C7B8E0F3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DE0ED937-51A4-BFE7-F273-B24FC41F7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32" name="Group 18">
            <a:extLst>
              <a:ext uri="{FF2B5EF4-FFF2-40B4-BE49-F238E27FC236}">
                <a16:creationId xmlns:a16="http://schemas.microsoft.com/office/drawing/2014/main" id="{9D933260-581D-76A3-8319-1973A2167D99}"/>
              </a:ext>
            </a:extLst>
          </p:cNvPr>
          <p:cNvGrpSpPr>
            <a:grpSpLocks/>
          </p:cNvGrpSpPr>
          <p:nvPr/>
        </p:nvGrpSpPr>
        <p:grpSpPr bwMode="auto">
          <a:xfrm>
            <a:off x="13685460" y="6040695"/>
            <a:ext cx="1660638" cy="631326"/>
            <a:chOff x="-31" y="0"/>
            <a:chExt cx="943" cy="270"/>
          </a:xfrm>
        </p:grpSpPr>
        <p:sp>
          <p:nvSpPr>
            <p:cNvPr id="44" name="Rectangle 19">
              <a:extLst>
                <a:ext uri="{FF2B5EF4-FFF2-40B4-BE49-F238E27FC236}">
                  <a16:creationId xmlns:a16="http://schemas.microsoft.com/office/drawing/2014/main" id="{DF2AE45E-8165-AD26-9489-8004FDDD1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F48E576B-7477-7FAA-661E-E1B683A3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33" name="Group 21">
            <a:extLst>
              <a:ext uri="{FF2B5EF4-FFF2-40B4-BE49-F238E27FC236}">
                <a16:creationId xmlns:a16="http://schemas.microsoft.com/office/drawing/2014/main" id="{4FC6AF70-BABC-D39C-744D-F269E9D8D886}"/>
              </a:ext>
            </a:extLst>
          </p:cNvPr>
          <p:cNvGrpSpPr>
            <a:grpSpLocks/>
          </p:cNvGrpSpPr>
          <p:nvPr/>
        </p:nvGrpSpPr>
        <p:grpSpPr bwMode="auto">
          <a:xfrm>
            <a:off x="13685458" y="6722204"/>
            <a:ext cx="1660639" cy="636002"/>
            <a:chOff x="-48" y="32"/>
            <a:chExt cx="943" cy="272"/>
          </a:xfrm>
        </p:grpSpPr>
        <p:sp>
          <p:nvSpPr>
            <p:cNvPr id="42" name="Rectangle 22">
              <a:extLst>
                <a:ext uri="{FF2B5EF4-FFF2-40B4-BE49-F238E27FC236}">
                  <a16:creationId xmlns:a16="http://schemas.microsoft.com/office/drawing/2014/main" id="{56DCB9C0-2A09-4DAD-B364-1CCC994FF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390EE9D3-4A19-66AD-C93D-193A96FFC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7706809F-501E-774E-1C03-22897A2C1B7F}"/>
              </a:ext>
            </a:extLst>
          </p:cNvPr>
          <p:cNvGrpSpPr>
            <a:grpSpLocks/>
          </p:cNvGrpSpPr>
          <p:nvPr/>
        </p:nvGrpSpPr>
        <p:grpSpPr bwMode="auto">
          <a:xfrm>
            <a:off x="13685458" y="7409569"/>
            <a:ext cx="1660639" cy="633663"/>
            <a:chOff x="-48" y="52"/>
            <a:chExt cx="943" cy="271"/>
          </a:xfrm>
        </p:grpSpPr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16AB64C7-983C-E825-7C92-CACC52828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26">
              <a:extLst>
                <a:ext uri="{FF2B5EF4-FFF2-40B4-BE49-F238E27FC236}">
                  <a16:creationId xmlns:a16="http://schemas.microsoft.com/office/drawing/2014/main" id="{550B5BCF-10B5-5EC3-1E5E-5C5E7ACBC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35" name="Rectangle 27">
            <a:extLst>
              <a:ext uri="{FF2B5EF4-FFF2-40B4-BE49-F238E27FC236}">
                <a16:creationId xmlns:a16="http://schemas.microsoft.com/office/drawing/2014/main" id="{69553037-A0D8-79AC-5DE8-80BE28AD71E9}"/>
              </a:ext>
            </a:extLst>
          </p:cNvPr>
          <p:cNvSpPr>
            <a:spLocks/>
          </p:cNvSpPr>
          <p:nvPr/>
        </p:nvSpPr>
        <p:spPr bwMode="auto">
          <a:xfrm>
            <a:off x="15517515" y="7587382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0FB3A761-535B-5164-8010-997D2781A1F6}"/>
              </a:ext>
            </a:extLst>
          </p:cNvPr>
          <p:cNvSpPr>
            <a:spLocks/>
          </p:cNvSpPr>
          <p:nvPr/>
        </p:nvSpPr>
        <p:spPr bwMode="auto">
          <a:xfrm>
            <a:off x="15517108" y="690077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43B12C86-DFFA-FBED-6CC1-A109245FE102}"/>
              </a:ext>
            </a:extLst>
          </p:cNvPr>
          <p:cNvSpPr>
            <a:spLocks/>
          </p:cNvSpPr>
          <p:nvPr/>
        </p:nvSpPr>
        <p:spPr bwMode="auto">
          <a:xfrm>
            <a:off x="15517109" y="621926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68806F70-2B1A-0BFA-4EAE-4874A7DAC284}"/>
              </a:ext>
            </a:extLst>
          </p:cNvPr>
          <p:cNvSpPr>
            <a:spLocks/>
          </p:cNvSpPr>
          <p:nvPr/>
        </p:nvSpPr>
        <p:spPr bwMode="auto">
          <a:xfrm>
            <a:off x="15517109" y="5536219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5615C8-73C8-3D73-E55E-9F7E1B5C79A1}"/>
              </a:ext>
            </a:extLst>
          </p:cNvPr>
          <p:cNvSpPr>
            <a:spLocks/>
          </p:cNvSpPr>
          <p:nvPr/>
        </p:nvSpPr>
        <p:spPr bwMode="auto">
          <a:xfrm>
            <a:off x="15538647" y="4832501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L5</a:t>
            </a:r>
          </a:p>
        </p:txBody>
      </p:sp>
      <p:cxnSp>
        <p:nvCxnSpPr>
          <p:cNvPr id="84" name="Straight Connector 122894">
            <a:extLst>
              <a:ext uri="{FF2B5EF4-FFF2-40B4-BE49-F238E27FC236}">
                <a16:creationId xmlns:a16="http://schemas.microsoft.com/office/drawing/2014/main" id="{D1DB132E-2577-1D17-D35F-997030ACF8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2863" y="5052348"/>
            <a:ext cx="1058101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" name="Straight Connector 122894">
            <a:extLst>
              <a:ext uri="{FF2B5EF4-FFF2-40B4-BE49-F238E27FC236}">
                <a16:creationId xmlns:a16="http://schemas.microsoft.com/office/drawing/2014/main" id="{13F0C73C-20F3-577A-1169-D7D7B7973B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2863" y="5680998"/>
            <a:ext cx="1058101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77FA4C6-7649-8BCF-6DA6-0491686D6F18}"/>
              </a:ext>
            </a:extLst>
          </p:cNvPr>
          <p:cNvGrpSpPr/>
          <p:nvPr/>
        </p:nvGrpSpPr>
        <p:grpSpPr>
          <a:xfrm>
            <a:off x="3661739" y="6724828"/>
            <a:ext cx="1660639" cy="1321028"/>
            <a:chOff x="3661739" y="6724828"/>
            <a:chExt cx="1660639" cy="1321028"/>
          </a:xfrm>
        </p:grpSpPr>
        <p:grpSp>
          <p:nvGrpSpPr>
            <p:cNvPr id="50" name="Group 21">
              <a:extLst>
                <a:ext uri="{FF2B5EF4-FFF2-40B4-BE49-F238E27FC236}">
                  <a16:creationId xmlns:a16="http://schemas.microsoft.com/office/drawing/2014/main" id="{566787A1-CA2A-A11E-5D4A-0BD269794A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1739" y="6724828"/>
              <a:ext cx="1660639" cy="636002"/>
              <a:chOff x="-48" y="32"/>
              <a:chExt cx="943" cy="272"/>
            </a:xfrm>
          </p:grpSpPr>
          <p:sp>
            <p:nvSpPr>
              <p:cNvPr id="51" name="Rectangle 22">
                <a:extLst>
                  <a:ext uri="{FF2B5EF4-FFF2-40B4-BE49-F238E27FC236}">
                    <a16:creationId xmlns:a16="http://schemas.microsoft.com/office/drawing/2014/main" id="{48B3F490-CA7C-666C-213C-306C1A0DC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32"/>
                <a:ext cx="943" cy="27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23">
                <a:extLst>
                  <a:ext uri="{FF2B5EF4-FFF2-40B4-BE49-F238E27FC236}">
                    <a16:creationId xmlns:a16="http://schemas.microsoft.com/office/drawing/2014/main" id="{263D0C5C-D4E6-76D2-EAB9-100A7CB1B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56"/>
                <a:ext cx="69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Data link</a:t>
                </a:r>
              </a:p>
            </p:txBody>
          </p:sp>
        </p:grpSp>
        <p:grpSp>
          <p:nvGrpSpPr>
            <p:cNvPr id="53" name="Group 24">
              <a:extLst>
                <a:ext uri="{FF2B5EF4-FFF2-40B4-BE49-F238E27FC236}">
                  <a16:creationId xmlns:a16="http://schemas.microsoft.com/office/drawing/2014/main" id="{3438AB67-F8F5-4782-C46F-9446D2CF6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1739" y="7412193"/>
              <a:ext cx="1660639" cy="633663"/>
              <a:chOff x="-48" y="52"/>
              <a:chExt cx="943" cy="271"/>
            </a:xfrm>
          </p:grpSpPr>
          <p:sp>
            <p:nvSpPr>
              <p:cNvPr id="54" name="Rectangle 25">
                <a:extLst>
                  <a:ext uri="{FF2B5EF4-FFF2-40B4-BE49-F238E27FC236}">
                    <a16:creationId xmlns:a16="http://schemas.microsoft.com/office/drawing/2014/main" id="{80693A57-64E1-6567-A477-D36C51BE4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52"/>
                <a:ext cx="943" cy="27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26">
                <a:extLst>
                  <a:ext uri="{FF2B5EF4-FFF2-40B4-BE49-F238E27FC236}">
                    <a16:creationId xmlns:a16="http://schemas.microsoft.com/office/drawing/2014/main" id="{9296E0D1-18D7-951B-A46E-376CAE14B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76"/>
                <a:ext cx="67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Physical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F3D1DBE-6140-C020-4F52-D250B93D7253}"/>
              </a:ext>
            </a:extLst>
          </p:cNvPr>
          <p:cNvGrpSpPr/>
          <p:nvPr/>
        </p:nvGrpSpPr>
        <p:grpSpPr>
          <a:xfrm>
            <a:off x="8430905" y="7063634"/>
            <a:ext cx="4936122" cy="671740"/>
            <a:chOff x="5480904" y="7063634"/>
            <a:chExt cx="5429734" cy="671740"/>
          </a:xfrm>
        </p:grpSpPr>
        <p:cxnSp>
          <p:nvCxnSpPr>
            <p:cNvPr id="99" name="Straight Connector 122894">
              <a:extLst>
                <a:ext uri="{FF2B5EF4-FFF2-40B4-BE49-F238E27FC236}">
                  <a16:creationId xmlns:a16="http://schemas.microsoft.com/office/drawing/2014/main" id="{9FD63275-0738-1677-B1EB-0F779F2700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063634"/>
              <a:ext cx="54297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" name="Straight Connector 122894">
              <a:extLst>
                <a:ext uri="{FF2B5EF4-FFF2-40B4-BE49-F238E27FC236}">
                  <a16:creationId xmlns:a16="http://schemas.microsoft.com/office/drawing/2014/main" id="{82A07015-EB60-36E1-9EDE-FD0BDBEEFB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735374"/>
              <a:ext cx="54297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77834C5-F3D1-EE41-96ED-E6F0E684D443}"/>
              </a:ext>
            </a:extLst>
          </p:cNvPr>
          <p:cNvGrpSpPr/>
          <p:nvPr/>
        </p:nvGrpSpPr>
        <p:grpSpPr>
          <a:xfrm>
            <a:off x="2741719" y="7063634"/>
            <a:ext cx="887805" cy="671740"/>
            <a:chOff x="5480904" y="7063634"/>
            <a:chExt cx="5429734" cy="671740"/>
          </a:xfrm>
        </p:grpSpPr>
        <p:cxnSp>
          <p:nvCxnSpPr>
            <p:cNvPr id="104" name="Straight Connector 122894">
              <a:extLst>
                <a:ext uri="{FF2B5EF4-FFF2-40B4-BE49-F238E27FC236}">
                  <a16:creationId xmlns:a16="http://schemas.microsoft.com/office/drawing/2014/main" id="{6234F42D-AA09-FADD-E5F3-0C98BF83CD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063634"/>
              <a:ext cx="54297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" name="Straight Connector 122894">
              <a:extLst>
                <a:ext uri="{FF2B5EF4-FFF2-40B4-BE49-F238E27FC236}">
                  <a16:creationId xmlns:a16="http://schemas.microsoft.com/office/drawing/2014/main" id="{80CD4208-3FD1-40CA-D830-414BD53A58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735374"/>
              <a:ext cx="54297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012BAB1-C711-E6DC-43C4-67BEA3CCC577}"/>
              </a:ext>
            </a:extLst>
          </p:cNvPr>
          <p:cNvGrpSpPr/>
          <p:nvPr/>
        </p:nvGrpSpPr>
        <p:grpSpPr>
          <a:xfrm>
            <a:off x="6609848" y="6043319"/>
            <a:ext cx="1660640" cy="2002537"/>
            <a:chOff x="6609848" y="6043319"/>
            <a:chExt cx="1660640" cy="2002537"/>
          </a:xfrm>
        </p:grpSpPr>
        <p:grpSp>
          <p:nvGrpSpPr>
            <p:cNvPr id="70" name="Group 18">
              <a:extLst>
                <a:ext uri="{FF2B5EF4-FFF2-40B4-BE49-F238E27FC236}">
                  <a16:creationId xmlns:a16="http://schemas.microsoft.com/office/drawing/2014/main" id="{F1757094-C9B8-68B2-B492-166A5B19F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9850" y="6043319"/>
              <a:ext cx="1660638" cy="631326"/>
              <a:chOff x="-31" y="0"/>
              <a:chExt cx="943" cy="270"/>
            </a:xfrm>
          </p:grpSpPr>
          <p:sp>
            <p:nvSpPr>
              <p:cNvPr id="71" name="Rectangle 19">
                <a:extLst>
                  <a:ext uri="{FF2B5EF4-FFF2-40B4-BE49-F238E27FC236}">
                    <a16:creationId xmlns:a16="http://schemas.microsoft.com/office/drawing/2014/main" id="{0EFF63DC-EB1B-2E6B-6574-F07FA8649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" y="0"/>
                <a:ext cx="943" cy="27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" name="Rectangle 20">
                <a:extLst>
                  <a:ext uri="{FF2B5EF4-FFF2-40B4-BE49-F238E27FC236}">
                    <a16:creationId xmlns:a16="http://schemas.microsoft.com/office/drawing/2014/main" id="{4528769F-18EF-D3B2-A86F-7931A2BC1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23"/>
                <a:ext cx="66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Network</a:t>
                </a:r>
              </a:p>
            </p:txBody>
          </p:sp>
        </p:grpSp>
        <p:grpSp>
          <p:nvGrpSpPr>
            <p:cNvPr id="73" name="Group 21">
              <a:extLst>
                <a:ext uri="{FF2B5EF4-FFF2-40B4-BE49-F238E27FC236}">
                  <a16:creationId xmlns:a16="http://schemas.microsoft.com/office/drawing/2014/main" id="{F4B39F40-1D6B-4D16-CB88-2A46C1007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9848" y="6724828"/>
              <a:ext cx="1660639" cy="636002"/>
              <a:chOff x="-48" y="32"/>
              <a:chExt cx="943" cy="272"/>
            </a:xfrm>
          </p:grpSpPr>
          <p:sp>
            <p:nvSpPr>
              <p:cNvPr id="74" name="Rectangle 22">
                <a:extLst>
                  <a:ext uri="{FF2B5EF4-FFF2-40B4-BE49-F238E27FC236}">
                    <a16:creationId xmlns:a16="http://schemas.microsoft.com/office/drawing/2014/main" id="{E03B320C-DB9A-7A3C-5DD6-D13DD3C8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32"/>
                <a:ext cx="943" cy="27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Rectangle 23">
                <a:extLst>
                  <a:ext uri="{FF2B5EF4-FFF2-40B4-BE49-F238E27FC236}">
                    <a16:creationId xmlns:a16="http://schemas.microsoft.com/office/drawing/2014/main" id="{94AE340D-5286-C131-8503-079849451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56"/>
                <a:ext cx="69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Data link</a:t>
                </a:r>
              </a:p>
            </p:txBody>
          </p:sp>
        </p:grpSp>
        <p:grpSp>
          <p:nvGrpSpPr>
            <p:cNvPr id="76" name="Group 24">
              <a:extLst>
                <a:ext uri="{FF2B5EF4-FFF2-40B4-BE49-F238E27FC236}">
                  <a16:creationId xmlns:a16="http://schemas.microsoft.com/office/drawing/2014/main" id="{5FEF778E-0096-C4E2-4ABC-B190B6359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9848" y="7412193"/>
              <a:ext cx="1660639" cy="633663"/>
              <a:chOff x="-48" y="52"/>
              <a:chExt cx="943" cy="271"/>
            </a:xfrm>
          </p:grpSpPr>
          <p:sp>
            <p:nvSpPr>
              <p:cNvPr id="77" name="Rectangle 25">
                <a:extLst>
                  <a:ext uri="{FF2B5EF4-FFF2-40B4-BE49-F238E27FC236}">
                    <a16:creationId xmlns:a16="http://schemas.microsoft.com/office/drawing/2014/main" id="{F200716B-14E8-AAC6-0135-7F006F439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52"/>
                <a:ext cx="943" cy="27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Rectangle 26">
                <a:extLst>
                  <a:ext uri="{FF2B5EF4-FFF2-40B4-BE49-F238E27FC236}">
                    <a16:creationId xmlns:a16="http://schemas.microsoft.com/office/drawing/2014/main" id="{EFF1B689-3883-D010-D7CC-9EDDD5D5A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76"/>
                <a:ext cx="67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Physical</a:t>
                </a:r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98EEEB5-9F7F-CE67-262E-BCBC8B6C7F4F}"/>
              </a:ext>
            </a:extLst>
          </p:cNvPr>
          <p:cNvGrpSpPr/>
          <p:nvPr/>
        </p:nvGrpSpPr>
        <p:grpSpPr>
          <a:xfrm>
            <a:off x="5403943" y="7066636"/>
            <a:ext cx="1074245" cy="664120"/>
            <a:chOff x="5480904" y="7071254"/>
            <a:chExt cx="5429734" cy="664120"/>
          </a:xfrm>
        </p:grpSpPr>
        <p:cxnSp>
          <p:nvCxnSpPr>
            <p:cNvPr id="109" name="Straight Connector 122894">
              <a:extLst>
                <a:ext uri="{FF2B5EF4-FFF2-40B4-BE49-F238E27FC236}">
                  <a16:creationId xmlns:a16="http://schemas.microsoft.com/office/drawing/2014/main" id="{356BBBDB-B2AE-D5BD-B1E9-4E36120515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071254"/>
              <a:ext cx="54297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0" name="Straight Connector 122894">
              <a:extLst>
                <a:ext uri="{FF2B5EF4-FFF2-40B4-BE49-F238E27FC236}">
                  <a16:creationId xmlns:a16="http://schemas.microsoft.com/office/drawing/2014/main" id="{4B662ED9-7C79-D13C-342A-838A01484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735374"/>
              <a:ext cx="54297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2F1ADB7-AC9E-318D-8EA7-1E4D9A995E14}"/>
              </a:ext>
            </a:extLst>
          </p:cNvPr>
          <p:cNvGrpSpPr/>
          <p:nvPr/>
        </p:nvGrpSpPr>
        <p:grpSpPr>
          <a:xfrm>
            <a:off x="2761640" y="6374833"/>
            <a:ext cx="10573354" cy="3001"/>
            <a:chOff x="2761640" y="6374833"/>
            <a:chExt cx="10573354" cy="3001"/>
          </a:xfrm>
        </p:grpSpPr>
        <p:cxnSp>
          <p:nvCxnSpPr>
            <p:cNvPr id="111" name="Straight Connector 122894">
              <a:extLst>
                <a:ext uri="{FF2B5EF4-FFF2-40B4-BE49-F238E27FC236}">
                  <a16:creationId xmlns:a16="http://schemas.microsoft.com/office/drawing/2014/main" id="{CF1961A1-C99C-F5D9-6A4D-A1306FE865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61640" y="6374833"/>
              <a:ext cx="37085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2" name="Straight Connector 122894">
              <a:extLst>
                <a:ext uri="{FF2B5EF4-FFF2-40B4-BE49-F238E27FC236}">
                  <a16:creationId xmlns:a16="http://schemas.microsoft.com/office/drawing/2014/main" id="{942057F1-D135-729E-3615-C351C4D8CF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398872" y="6377834"/>
              <a:ext cx="49361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B924D88F-2FB5-1AF8-9B5E-82DA546E67F5}"/>
              </a:ext>
            </a:extLst>
          </p:cNvPr>
          <p:cNvSpPr txBox="1"/>
          <p:nvPr/>
        </p:nvSpPr>
        <p:spPr>
          <a:xfrm>
            <a:off x="3736242" y="8164357"/>
            <a:ext cx="151163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Switch</a:t>
            </a:r>
          </a:p>
          <a:p>
            <a:pPr rtl="0" latinLnBrk="1" hangingPunct="0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L2 gateway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C7CDEDF-AE76-CF4A-AFBE-80762919752F}"/>
              </a:ext>
            </a:extLst>
          </p:cNvPr>
          <p:cNvSpPr txBox="1"/>
          <p:nvPr/>
        </p:nvSpPr>
        <p:spPr>
          <a:xfrm>
            <a:off x="6684352" y="8164357"/>
            <a:ext cx="151163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Router</a:t>
            </a:r>
          </a:p>
          <a:p>
            <a:pPr rtl="0" latinLnBrk="1" hangingPunct="0"/>
            <a:r>
              <a:rPr lang="en-US" sz="2400" dirty="0">
                <a:solidFill>
                  <a:schemeClr val="accent5"/>
                </a:solidFill>
              </a:rPr>
              <a:t>L3 gateway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4737F29-6EAA-5CFD-3E96-946C393C0F11}"/>
              </a:ext>
            </a:extLst>
          </p:cNvPr>
          <p:cNvSpPr txBox="1"/>
          <p:nvPr/>
        </p:nvSpPr>
        <p:spPr>
          <a:xfrm>
            <a:off x="1004749" y="8349023"/>
            <a:ext cx="12487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End-Host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BD6491D-BF23-720E-7862-94149096A2A0}"/>
              </a:ext>
            </a:extLst>
          </p:cNvPr>
          <p:cNvSpPr txBox="1"/>
          <p:nvPr/>
        </p:nvSpPr>
        <p:spPr>
          <a:xfrm>
            <a:off x="13904309" y="8349023"/>
            <a:ext cx="12487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End-Host</a:t>
            </a:r>
          </a:p>
        </p:txBody>
      </p:sp>
    </p:spTree>
    <p:extLst>
      <p:ext uri="{BB962C8B-B14F-4D97-AF65-F5344CB8AC3E}">
        <p14:creationId xmlns:p14="http://schemas.microsoft.com/office/powerpoint/2010/main" val="708470148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BE02D-FC24-FFAF-F778-073795602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23281C-81E4-0B49-6853-84E423528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What gets implemented where?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FB7F04-F8DD-AE17-9BBA-5D4DD04A394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099"/>
            <a:ext cx="13081000" cy="910039"/>
          </a:xfrm>
        </p:spPr>
        <p:txBody>
          <a:bodyPr/>
          <a:lstStyle/>
          <a:p>
            <a:pPr marL="317500" indent="0">
              <a:buNone/>
            </a:pPr>
            <a:r>
              <a:rPr lang="en-US" dirty="0"/>
              <a:t>Routers process packets up to L3 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B1832C3C-DE50-8FCE-541B-9DF57C986534}"/>
              </a:ext>
            </a:extLst>
          </p:cNvPr>
          <p:cNvGrpSpPr>
            <a:grpSpLocks/>
          </p:cNvGrpSpPr>
          <p:nvPr/>
        </p:nvGrpSpPr>
        <p:grpSpPr bwMode="auto">
          <a:xfrm>
            <a:off x="778313" y="4675017"/>
            <a:ext cx="1660638" cy="636002"/>
            <a:chOff x="-12" y="8"/>
            <a:chExt cx="943" cy="272"/>
          </a:xfrm>
          <a:solidFill>
            <a:srgbClr val="0000FF"/>
          </a:solidFill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37CFEBE6-148D-3040-D169-D91F6C651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985161C9-FDC2-21FA-6821-26A7EEC93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82AA135E-135C-9145-5A89-6D422E21D6CC}"/>
              </a:ext>
            </a:extLst>
          </p:cNvPr>
          <p:cNvGrpSpPr>
            <a:grpSpLocks/>
          </p:cNvGrpSpPr>
          <p:nvPr/>
        </p:nvGrpSpPr>
        <p:grpSpPr bwMode="auto">
          <a:xfrm>
            <a:off x="778313" y="5362613"/>
            <a:ext cx="1660638" cy="636002"/>
            <a:chOff x="0" y="0"/>
            <a:chExt cx="943" cy="272"/>
          </a:xfrm>
          <a:solidFill>
            <a:srgbClr val="0000FF"/>
          </a:solidFill>
        </p:grpSpPr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27E18151-0006-DC71-B843-7ECC79CA3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FAB5F089-28B6-2A75-151A-E68FD675B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0A9F37C3-2E45-883F-5033-B417DEA4152C}"/>
              </a:ext>
            </a:extLst>
          </p:cNvPr>
          <p:cNvGrpSpPr>
            <a:grpSpLocks/>
          </p:cNvGrpSpPr>
          <p:nvPr/>
        </p:nvGrpSpPr>
        <p:grpSpPr bwMode="auto">
          <a:xfrm>
            <a:off x="777908" y="6043319"/>
            <a:ext cx="1660638" cy="631326"/>
            <a:chOff x="-31" y="0"/>
            <a:chExt cx="943" cy="270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42830284-878B-AE81-B87A-E83AF934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DF42EAC2-C7A4-44CB-3B08-097338CBD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17" name="Group 21">
            <a:extLst>
              <a:ext uri="{FF2B5EF4-FFF2-40B4-BE49-F238E27FC236}">
                <a16:creationId xmlns:a16="http://schemas.microsoft.com/office/drawing/2014/main" id="{43C46DA3-8971-52E2-0B0D-25750B9037F2}"/>
              </a:ext>
            </a:extLst>
          </p:cNvPr>
          <p:cNvGrpSpPr>
            <a:grpSpLocks/>
          </p:cNvGrpSpPr>
          <p:nvPr/>
        </p:nvGrpSpPr>
        <p:grpSpPr bwMode="auto">
          <a:xfrm>
            <a:off x="777906" y="6724828"/>
            <a:ext cx="1660639" cy="636002"/>
            <a:chOff x="-48" y="32"/>
            <a:chExt cx="943" cy="272"/>
          </a:xfrm>
        </p:grpSpPr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8EC04270-ABF8-C60A-6FA1-D57CCBB69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CCDC582B-EA09-0FB1-BBC1-3FA2141A7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305F7516-C0F1-B72D-9175-ADE9338C344F}"/>
              </a:ext>
            </a:extLst>
          </p:cNvPr>
          <p:cNvGrpSpPr>
            <a:grpSpLocks/>
          </p:cNvGrpSpPr>
          <p:nvPr/>
        </p:nvGrpSpPr>
        <p:grpSpPr bwMode="auto">
          <a:xfrm>
            <a:off x="777906" y="7412193"/>
            <a:ext cx="1660639" cy="633663"/>
            <a:chOff x="-48" y="52"/>
            <a:chExt cx="943" cy="271"/>
          </a:xfrm>
        </p:grpSpPr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E279C2CB-C340-504D-9CE9-BDA68755A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EC6DE90A-5CD6-7B53-E60E-57DF5107C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23" name="Rectangle 27">
            <a:extLst>
              <a:ext uri="{FF2B5EF4-FFF2-40B4-BE49-F238E27FC236}">
                <a16:creationId xmlns:a16="http://schemas.microsoft.com/office/drawing/2014/main" id="{38E32975-7632-E077-EBE6-6BDDAC65A2BC}"/>
              </a:ext>
            </a:extLst>
          </p:cNvPr>
          <p:cNvSpPr>
            <a:spLocks/>
          </p:cNvSpPr>
          <p:nvPr/>
        </p:nvSpPr>
        <p:spPr bwMode="auto">
          <a:xfrm>
            <a:off x="295388" y="754238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C11B40F2-FC10-A238-BE37-7EA1E52D7517}"/>
              </a:ext>
            </a:extLst>
          </p:cNvPr>
          <p:cNvSpPr>
            <a:spLocks/>
          </p:cNvSpPr>
          <p:nvPr/>
        </p:nvSpPr>
        <p:spPr bwMode="auto">
          <a:xfrm>
            <a:off x="294981" y="685577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8A90FA3-8C20-4A61-0FEE-C9CE8A7AD3C4}"/>
              </a:ext>
            </a:extLst>
          </p:cNvPr>
          <p:cNvSpPr>
            <a:spLocks/>
          </p:cNvSpPr>
          <p:nvPr/>
        </p:nvSpPr>
        <p:spPr bwMode="auto">
          <a:xfrm>
            <a:off x="294982" y="617426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C8C25705-286E-E848-02AA-143A050AD191}"/>
              </a:ext>
            </a:extLst>
          </p:cNvPr>
          <p:cNvSpPr>
            <a:spLocks/>
          </p:cNvSpPr>
          <p:nvPr/>
        </p:nvSpPr>
        <p:spPr bwMode="auto">
          <a:xfrm>
            <a:off x="294982" y="5491218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632F02-5A93-693F-FF46-CEDF4126714C}"/>
              </a:ext>
            </a:extLst>
          </p:cNvPr>
          <p:cNvSpPr>
            <a:spLocks/>
          </p:cNvSpPr>
          <p:nvPr/>
        </p:nvSpPr>
        <p:spPr bwMode="auto">
          <a:xfrm>
            <a:off x="316520" y="4787500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L5</a:t>
            </a:r>
          </a:p>
        </p:txBody>
      </p:sp>
      <p:grpSp>
        <p:nvGrpSpPr>
          <p:cNvPr id="30" name="Group 6">
            <a:extLst>
              <a:ext uri="{FF2B5EF4-FFF2-40B4-BE49-F238E27FC236}">
                <a16:creationId xmlns:a16="http://schemas.microsoft.com/office/drawing/2014/main" id="{5BEB47E3-A20D-DB81-E874-7D42A0DCE111}"/>
              </a:ext>
            </a:extLst>
          </p:cNvPr>
          <p:cNvGrpSpPr>
            <a:grpSpLocks/>
          </p:cNvGrpSpPr>
          <p:nvPr/>
        </p:nvGrpSpPr>
        <p:grpSpPr bwMode="auto">
          <a:xfrm>
            <a:off x="13685865" y="4672393"/>
            <a:ext cx="1660638" cy="636002"/>
            <a:chOff x="-12" y="8"/>
            <a:chExt cx="943" cy="272"/>
          </a:xfrm>
          <a:solidFill>
            <a:srgbClr val="0000FF"/>
          </a:solidFill>
        </p:grpSpPr>
        <p:sp>
          <p:nvSpPr>
            <p:cNvPr id="48" name="Rectangle 7">
              <a:extLst>
                <a:ext uri="{FF2B5EF4-FFF2-40B4-BE49-F238E27FC236}">
                  <a16:creationId xmlns:a16="http://schemas.microsoft.com/office/drawing/2014/main" id="{66493F80-7013-05D3-AE99-658BD2E0A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A17F48F2-2528-A290-2B98-0D5A00B1E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31" name="Group 15">
            <a:extLst>
              <a:ext uri="{FF2B5EF4-FFF2-40B4-BE49-F238E27FC236}">
                <a16:creationId xmlns:a16="http://schemas.microsoft.com/office/drawing/2014/main" id="{610C5C26-4D88-32B7-86AE-4C2B7AEB40DD}"/>
              </a:ext>
            </a:extLst>
          </p:cNvPr>
          <p:cNvGrpSpPr>
            <a:grpSpLocks/>
          </p:cNvGrpSpPr>
          <p:nvPr/>
        </p:nvGrpSpPr>
        <p:grpSpPr bwMode="auto">
          <a:xfrm>
            <a:off x="13685865" y="5359989"/>
            <a:ext cx="1660638" cy="636002"/>
            <a:chOff x="0" y="0"/>
            <a:chExt cx="943" cy="272"/>
          </a:xfrm>
          <a:solidFill>
            <a:srgbClr val="0000FF"/>
          </a:solidFill>
        </p:grpSpPr>
        <p:sp>
          <p:nvSpPr>
            <p:cNvPr id="46" name="Rectangle 16">
              <a:extLst>
                <a:ext uri="{FF2B5EF4-FFF2-40B4-BE49-F238E27FC236}">
                  <a16:creationId xmlns:a16="http://schemas.microsoft.com/office/drawing/2014/main" id="{7698AAC0-6046-5DC8-D282-1C7B8E0F3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DE0ED937-51A4-BFE7-F273-B24FC41F7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32" name="Group 18">
            <a:extLst>
              <a:ext uri="{FF2B5EF4-FFF2-40B4-BE49-F238E27FC236}">
                <a16:creationId xmlns:a16="http://schemas.microsoft.com/office/drawing/2014/main" id="{9D933260-581D-76A3-8319-1973A2167D99}"/>
              </a:ext>
            </a:extLst>
          </p:cNvPr>
          <p:cNvGrpSpPr>
            <a:grpSpLocks/>
          </p:cNvGrpSpPr>
          <p:nvPr/>
        </p:nvGrpSpPr>
        <p:grpSpPr bwMode="auto">
          <a:xfrm>
            <a:off x="13685460" y="6040695"/>
            <a:ext cx="1660638" cy="631326"/>
            <a:chOff x="-31" y="0"/>
            <a:chExt cx="943" cy="270"/>
          </a:xfrm>
        </p:grpSpPr>
        <p:sp>
          <p:nvSpPr>
            <p:cNvPr id="44" name="Rectangle 19">
              <a:extLst>
                <a:ext uri="{FF2B5EF4-FFF2-40B4-BE49-F238E27FC236}">
                  <a16:creationId xmlns:a16="http://schemas.microsoft.com/office/drawing/2014/main" id="{DF2AE45E-8165-AD26-9489-8004FDDD1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F48E576B-7477-7FAA-661E-E1B683A3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33" name="Group 21">
            <a:extLst>
              <a:ext uri="{FF2B5EF4-FFF2-40B4-BE49-F238E27FC236}">
                <a16:creationId xmlns:a16="http://schemas.microsoft.com/office/drawing/2014/main" id="{4FC6AF70-BABC-D39C-744D-F269E9D8D886}"/>
              </a:ext>
            </a:extLst>
          </p:cNvPr>
          <p:cNvGrpSpPr>
            <a:grpSpLocks/>
          </p:cNvGrpSpPr>
          <p:nvPr/>
        </p:nvGrpSpPr>
        <p:grpSpPr bwMode="auto">
          <a:xfrm>
            <a:off x="13685458" y="6722204"/>
            <a:ext cx="1660639" cy="636002"/>
            <a:chOff x="-48" y="32"/>
            <a:chExt cx="943" cy="272"/>
          </a:xfrm>
        </p:grpSpPr>
        <p:sp>
          <p:nvSpPr>
            <p:cNvPr id="42" name="Rectangle 22">
              <a:extLst>
                <a:ext uri="{FF2B5EF4-FFF2-40B4-BE49-F238E27FC236}">
                  <a16:creationId xmlns:a16="http://schemas.microsoft.com/office/drawing/2014/main" id="{56DCB9C0-2A09-4DAD-B364-1CCC994FF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390EE9D3-4A19-66AD-C93D-193A96FFC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7706809F-501E-774E-1C03-22897A2C1B7F}"/>
              </a:ext>
            </a:extLst>
          </p:cNvPr>
          <p:cNvGrpSpPr>
            <a:grpSpLocks/>
          </p:cNvGrpSpPr>
          <p:nvPr/>
        </p:nvGrpSpPr>
        <p:grpSpPr bwMode="auto">
          <a:xfrm>
            <a:off x="13685458" y="7409569"/>
            <a:ext cx="1660639" cy="633663"/>
            <a:chOff x="-48" y="52"/>
            <a:chExt cx="943" cy="271"/>
          </a:xfrm>
        </p:grpSpPr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16AB64C7-983C-E825-7C92-CACC52828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26">
              <a:extLst>
                <a:ext uri="{FF2B5EF4-FFF2-40B4-BE49-F238E27FC236}">
                  <a16:creationId xmlns:a16="http://schemas.microsoft.com/office/drawing/2014/main" id="{550B5BCF-10B5-5EC3-1E5E-5C5E7ACBC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35" name="Rectangle 27">
            <a:extLst>
              <a:ext uri="{FF2B5EF4-FFF2-40B4-BE49-F238E27FC236}">
                <a16:creationId xmlns:a16="http://schemas.microsoft.com/office/drawing/2014/main" id="{69553037-A0D8-79AC-5DE8-80BE28AD71E9}"/>
              </a:ext>
            </a:extLst>
          </p:cNvPr>
          <p:cNvSpPr>
            <a:spLocks/>
          </p:cNvSpPr>
          <p:nvPr/>
        </p:nvSpPr>
        <p:spPr bwMode="auto">
          <a:xfrm>
            <a:off x="15517515" y="7587382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0FB3A761-535B-5164-8010-997D2781A1F6}"/>
              </a:ext>
            </a:extLst>
          </p:cNvPr>
          <p:cNvSpPr>
            <a:spLocks/>
          </p:cNvSpPr>
          <p:nvPr/>
        </p:nvSpPr>
        <p:spPr bwMode="auto">
          <a:xfrm>
            <a:off x="15517108" y="690077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43B12C86-DFFA-FBED-6CC1-A109245FE102}"/>
              </a:ext>
            </a:extLst>
          </p:cNvPr>
          <p:cNvSpPr>
            <a:spLocks/>
          </p:cNvSpPr>
          <p:nvPr/>
        </p:nvSpPr>
        <p:spPr bwMode="auto">
          <a:xfrm>
            <a:off x="15517109" y="621926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68806F70-2B1A-0BFA-4EAE-4874A7DAC284}"/>
              </a:ext>
            </a:extLst>
          </p:cNvPr>
          <p:cNvSpPr>
            <a:spLocks/>
          </p:cNvSpPr>
          <p:nvPr/>
        </p:nvSpPr>
        <p:spPr bwMode="auto">
          <a:xfrm>
            <a:off x="15517109" y="5536219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5615C8-73C8-3D73-E55E-9F7E1B5C79A1}"/>
              </a:ext>
            </a:extLst>
          </p:cNvPr>
          <p:cNvSpPr>
            <a:spLocks/>
          </p:cNvSpPr>
          <p:nvPr/>
        </p:nvSpPr>
        <p:spPr bwMode="auto">
          <a:xfrm>
            <a:off x="15538647" y="4832501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L5</a:t>
            </a:r>
          </a:p>
        </p:txBody>
      </p:sp>
      <p:cxnSp>
        <p:nvCxnSpPr>
          <p:cNvPr id="84" name="Straight Connector 122894">
            <a:extLst>
              <a:ext uri="{FF2B5EF4-FFF2-40B4-BE49-F238E27FC236}">
                <a16:creationId xmlns:a16="http://schemas.microsoft.com/office/drawing/2014/main" id="{D1DB132E-2577-1D17-D35F-997030ACF8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2863" y="5052348"/>
            <a:ext cx="1058101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" name="Straight Connector 122894">
            <a:extLst>
              <a:ext uri="{FF2B5EF4-FFF2-40B4-BE49-F238E27FC236}">
                <a16:creationId xmlns:a16="http://schemas.microsoft.com/office/drawing/2014/main" id="{13F0C73C-20F3-577A-1169-D7D7B7973B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2863" y="5680998"/>
            <a:ext cx="1058101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77FA4C6-7649-8BCF-6DA6-0491686D6F18}"/>
              </a:ext>
            </a:extLst>
          </p:cNvPr>
          <p:cNvGrpSpPr/>
          <p:nvPr/>
        </p:nvGrpSpPr>
        <p:grpSpPr>
          <a:xfrm>
            <a:off x="3661739" y="6724828"/>
            <a:ext cx="1660639" cy="1321028"/>
            <a:chOff x="3661739" y="6724828"/>
            <a:chExt cx="1660639" cy="1321028"/>
          </a:xfrm>
        </p:grpSpPr>
        <p:grpSp>
          <p:nvGrpSpPr>
            <p:cNvPr id="50" name="Group 21">
              <a:extLst>
                <a:ext uri="{FF2B5EF4-FFF2-40B4-BE49-F238E27FC236}">
                  <a16:creationId xmlns:a16="http://schemas.microsoft.com/office/drawing/2014/main" id="{566787A1-CA2A-A11E-5D4A-0BD269794A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1739" y="6724828"/>
              <a:ext cx="1660639" cy="636002"/>
              <a:chOff x="-48" y="32"/>
              <a:chExt cx="943" cy="272"/>
            </a:xfrm>
          </p:grpSpPr>
          <p:sp>
            <p:nvSpPr>
              <p:cNvPr id="51" name="Rectangle 22">
                <a:extLst>
                  <a:ext uri="{FF2B5EF4-FFF2-40B4-BE49-F238E27FC236}">
                    <a16:creationId xmlns:a16="http://schemas.microsoft.com/office/drawing/2014/main" id="{48B3F490-CA7C-666C-213C-306C1A0DC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32"/>
                <a:ext cx="943" cy="27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23">
                <a:extLst>
                  <a:ext uri="{FF2B5EF4-FFF2-40B4-BE49-F238E27FC236}">
                    <a16:creationId xmlns:a16="http://schemas.microsoft.com/office/drawing/2014/main" id="{263D0C5C-D4E6-76D2-EAB9-100A7CB1B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56"/>
                <a:ext cx="69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Data link</a:t>
                </a:r>
              </a:p>
            </p:txBody>
          </p:sp>
        </p:grpSp>
        <p:grpSp>
          <p:nvGrpSpPr>
            <p:cNvPr id="53" name="Group 24">
              <a:extLst>
                <a:ext uri="{FF2B5EF4-FFF2-40B4-BE49-F238E27FC236}">
                  <a16:creationId xmlns:a16="http://schemas.microsoft.com/office/drawing/2014/main" id="{3438AB67-F8F5-4782-C46F-9446D2CF6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1739" y="7412193"/>
              <a:ext cx="1660639" cy="633663"/>
              <a:chOff x="-48" y="52"/>
              <a:chExt cx="943" cy="271"/>
            </a:xfrm>
          </p:grpSpPr>
          <p:sp>
            <p:nvSpPr>
              <p:cNvPr id="54" name="Rectangle 25">
                <a:extLst>
                  <a:ext uri="{FF2B5EF4-FFF2-40B4-BE49-F238E27FC236}">
                    <a16:creationId xmlns:a16="http://schemas.microsoft.com/office/drawing/2014/main" id="{80693A57-64E1-6567-A477-D36C51BE4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52"/>
                <a:ext cx="943" cy="27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26">
                <a:extLst>
                  <a:ext uri="{FF2B5EF4-FFF2-40B4-BE49-F238E27FC236}">
                    <a16:creationId xmlns:a16="http://schemas.microsoft.com/office/drawing/2014/main" id="{9296E0D1-18D7-951B-A46E-376CAE14B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76"/>
                <a:ext cx="67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Physical</a:t>
                </a: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77834C5-F3D1-EE41-96ED-E6F0E684D443}"/>
              </a:ext>
            </a:extLst>
          </p:cNvPr>
          <p:cNvGrpSpPr/>
          <p:nvPr/>
        </p:nvGrpSpPr>
        <p:grpSpPr>
          <a:xfrm>
            <a:off x="2741719" y="7063634"/>
            <a:ext cx="887805" cy="671740"/>
            <a:chOff x="5480904" y="7063634"/>
            <a:chExt cx="5429734" cy="671740"/>
          </a:xfrm>
        </p:grpSpPr>
        <p:cxnSp>
          <p:nvCxnSpPr>
            <p:cNvPr id="104" name="Straight Connector 122894">
              <a:extLst>
                <a:ext uri="{FF2B5EF4-FFF2-40B4-BE49-F238E27FC236}">
                  <a16:creationId xmlns:a16="http://schemas.microsoft.com/office/drawing/2014/main" id="{6234F42D-AA09-FADD-E5F3-0C98BF83CD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063634"/>
              <a:ext cx="54297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" name="Straight Connector 122894">
              <a:extLst>
                <a:ext uri="{FF2B5EF4-FFF2-40B4-BE49-F238E27FC236}">
                  <a16:creationId xmlns:a16="http://schemas.microsoft.com/office/drawing/2014/main" id="{80CD4208-3FD1-40CA-D830-414BD53A58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735374"/>
              <a:ext cx="54297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012BAB1-C711-E6DC-43C4-67BEA3CCC577}"/>
              </a:ext>
            </a:extLst>
          </p:cNvPr>
          <p:cNvGrpSpPr/>
          <p:nvPr/>
        </p:nvGrpSpPr>
        <p:grpSpPr>
          <a:xfrm>
            <a:off x="6609848" y="6043319"/>
            <a:ext cx="1660640" cy="2002537"/>
            <a:chOff x="6609848" y="6043319"/>
            <a:chExt cx="1660640" cy="2002537"/>
          </a:xfrm>
        </p:grpSpPr>
        <p:grpSp>
          <p:nvGrpSpPr>
            <p:cNvPr id="70" name="Group 18">
              <a:extLst>
                <a:ext uri="{FF2B5EF4-FFF2-40B4-BE49-F238E27FC236}">
                  <a16:creationId xmlns:a16="http://schemas.microsoft.com/office/drawing/2014/main" id="{F1757094-C9B8-68B2-B492-166A5B19F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9850" y="6043319"/>
              <a:ext cx="1660638" cy="631326"/>
              <a:chOff x="-31" y="0"/>
              <a:chExt cx="943" cy="270"/>
            </a:xfrm>
          </p:grpSpPr>
          <p:sp>
            <p:nvSpPr>
              <p:cNvPr id="71" name="Rectangle 19">
                <a:extLst>
                  <a:ext uri="{FF2B5EF4-FFF2-40B4-BE49-F238E27FC236}">
                    <a16:creationId xmlns:a16="http://schemas.microsoft.com/office/drawing/2014/main" id="{0EFF63DC-EB1B-2E6B-6574-F07FA8649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" y="0"/>
                <a:ext cx="943" cy="27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" name="Rectangle 20">
                <a:extLst>
                  <a:ext uri="{FF2B5EF4-FFF2-40B4-BE49-F238E27FC236}">
                    <a16:creationId xmlns:a16="http://schemas.microsoft.com/office/drawing/2014/main" id="{4528769F-18EF-D3B2-A86F-7931A2BC1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23"/>
                <a:ext cx="66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Network</a:t>
                </a:r>
              </a:p>
            </p:txBody>
          </p:sp>
        </p:grpSp>
        <p:grpSp>
          <p:nvGrpSpPr>
            <p:cNvPr id="73" name="Group 21">
              <a:extLst>
                <a:ext uri="{FF2B5EF4-FFF2-40B4-BE49-F238E27FC236}">
                  <a16:creationId xmlns:a16="http://schemas.microsoft.com/office/drawing/2014/main" id="{F4B39F40-1D6B-4D16-CB88-2A46C1007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9848" y="6724828"/>
              <a:ext cx="1660639" cy="636002"/>
              <a:chOff x="-48" y="32"/>
              <a:chExt cx="943" cy="272"/>
            </a:xfrm>
          </p:grpSpPr>
          <p:sp>
            <p:nvSpPr>
              <p:cNvPr id="74" name="Rectangle 22">
                <a:extLst>
                  <a:ext uri="{FF2B5EF4-FFF2-40B4-BE49-F238E27FC236}">
                    <a16:creationId xmlns:a16="http://schemas.microsoft.com/office/drawing/2014/main" id="{E03B320C-DB9A-7A3C-5DD6-D13DD3C8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32"/>
                <a:ext cx="943" cy="27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Rectangle 23">
                <a:extLst>
                  <a:ext uri="{FF2B5EF4-FFF2-40B4-BE49-F238E27FC236}">
                    <a16:creationId xmlns:a16="http://schemas.microsoft.com/office/drawing/2014/main" id="{94AE340D-5286-C131-8503-079849451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56"/>
                <a:ext cx="69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Data link</a:t>
                </a:r>
              </a:p>
            </p:txBody>
          </p:sp>
        </p:grpSp>
        <p:grpSp>
          <p:nvGrpSpPr>
            <p:cNvPr id="76" name="Group 24">
              <a:extLst>
                <a:ext uri="{FF2B5EF4-FFF2-40B4-BE49-F238E27FC236}">
                  <a16:creationId xmlns:a16="http://schemas.microsoft.com/office/drawing/2014/main" id="{5FEF778E-0096-C4E2-4ABC-B190B6359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9848" y="7412193"/>
              <a:ext cx="1660639" cy="633663"/>
              <a:chOff x="-48" y="52"/>
              <a:chExt cx="943" cy="271"/>
            </a:xfrm>
          </p:grpSpPr>
          <p:sp>
            <p:nvSpPr>
              <p:cNvPr id="77" name="Rectangle 25">
                <a:extLst>
                  <a:ext uri="{FF2B5EF4-FFF2-40B4-BE49-F238E27FC236}">
                    <a16:creationId xmlns:a16="http://schemas.microsoft.com/office/drawing/2014/main" id="{F200716B-14E8-AAC6-0135-7F006F439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52"/>
                <a:ext cx="943" cy="27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Rectangle 26">
                <a:extLst>
                  <a:ext uri="{FF2B5EF4-FFF2-40B4-BE49-F238E27FC236}">
                    <a16:creationId xmlns:a16="http://schemas.microsoft.com/office/drawing/2014/main" id="{EFF1B689-3883-D010-D7CC-9EDDD5D5A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76"/>
                <a:ext cx="67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Physical</a:t>
                </a:r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98EEEB5-9F7F-CE67-262E-BCBC8B6C7F4F}"/>
              </a:ext>
            </a:extLst>
          </p:cNvPr>
          <p:cNvGrpSpPr/>
          <p:nvPr/>
        </p:nvGrpSpPr>
        <p:grpSpPr>
          <a:xfrm>
            <a:off x="5403943" y="7066636"/>
            <a:ext cx="1074245" cy="664120"/>
            <a:chOff x="5480904" y="7071254"/>
            <a:chExt cx="5429734" cy="664120"/>
          </a:xfrm>
        </p:grpSpPr>
        <p:cxnSp>
          <p:nvCxnSpPr>
            <p:cNvPr id="109" name="Straight Connector 122894">
              <a:extLst>
                <a:ext uri="{FF2B5EF4-FFF2-40B4-BE49-F238E27FC236}">
                  <a16:creationId xmlns:a16="http://schemas.microsoft.com/office/drawing/2014/main" id="{356BBBDB-B2AE-D5BD-B1E9-4E36120515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071254"/>
              <a:ext cx="54297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0" name="Straight Connector 122894">
              <a:extLst>
                <a:ext uri="{FF2B5EF4-FFF2-40B4-BE49-F238E27FC236}">
                  <a16:creationId xmlns:a16="http://schemas.microsoft.com/office/drawing/2014/main" id="{4B662ED9-7C79-D13C-342A-838A01484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735374"/>
              <a:ext cx="54297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E8E17EC-0602-7E94-84BA-E2B247557081}"/>
              </a:ext>
            </a:extLst>
          </p:cNvPr>
          <p:cNvGrpSpPr/>
          <p:nvPr/>
        </p:nvGrpSpPr>
        <p:grpSpPr>
          <a:xfrm>
            <a:off x="11908446" y="6381225"/>
            <a:ext cx="1429822" cy="1346101"/>
            <a:chOff x="8396172" y="6380299"/>
            <a:chExt cx="1429822" cy="134610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6052600-6A54-66E6-9757-98869744DC5B}"/>
                </a:ext>
              </a:extLst>
            </p:cNvPr>
            <p:cNvGrpSpPr/>
            <p:nvPr/>
          </p:nvGrpSpPr>
          <p:grpSpPr>
            <a:xfrm>
              <a:off x="8396173" y="7054660"/>
              <a:ext cx="1429821" cy="671740"/>
              <a:chOff x="5480904" y="7063634"/>
              <a:chExt cx="5429734" cy="671740"/>
            </a:xfrm>
          </p:grpSpPr>
          <p:cxnSp>
            <p:nvCxnSpPr>
              <p:cNvPr id="82" name="Straight Connector 122894">
                <a:extLst>
                  <a:ext uri="{FF2B5EF4-FFF2-40B4-BE49-F238E27FC236}">
                    <a16:creationId xmlns:a16="http://schemas.microsoft.com/office/drawing/2014/main" id="{46AC07B6-3F6B-8B50-7291-E684BC428DB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480904" y="7063634"/>
                <a:ext cx="542973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3" name="Straight Connector 122894">
                <a:extLst>
                  <a:ext uri="{FF2B5EF4-FFF2-40B4-BE49-F238E27FC236}">
                    <a16:creationId xmlns:a16="http://schemas.microsoft.com/office/drawing/2014/main" id="{C75E83C1-86CC-4E3B-863C-F30AC76C9A5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480904" y="7735374"/>
                <a:ext cx="542973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81" name="Straight Connector 122894">
              <a:extLst>
                <a:ext uri="{FF2B5EF4-FFF2-40B4-BE49-F238E27FC236}">
                  <a16:creationId xmlns:a16="http://schemas.microsoft.com/office/drawing/2014/main" id="{B0FA8E90-4FFC-BF6B-88E0-36FA2462FB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396172" y="6380299"/>
              <a:ext cx="14298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632FD18-F328-4CDF-B347-ECD0AB95049A}"/>
              </a:ext>
            </a:extLst>
          </p:cNvPr>
          <p:cNvGrpSpPr/>
          <p:nvPr/>
        </p:nvGrpSpPr>
        <p:grpSpPr>
          <a:xfrm>
            <a:off x="10048372" y="6043319"/>
            <a:ext cx="1660640" cy="2002537"/>
            <a:chOff x="9895973" y="6043319"/>
            <a:chExt cx="1660640" cy="2002537"/>
          </a:xfrm>
        </p:grpSpPr>
        <p:grpSp>
          <p:nvGrpSpPr>
            <p:cNvPr id="92" name="Group 18">
              <a:extLst>
                <a:ext uri="{FF2B5EF4-FFF2-40B4-BE49-F238E27FC236}">
                  <a16:creationId xmlns:a16="http://schemas.microsoft.com/office/drawing/2014/main" id="{2022396A-3BD5-036D-7A88-90BFC9C9C8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5975" y="6043319"/>
              <a:ext cx="1660638" cy="631326"/>
              <a:chOff x="-31" y="0"/>
              <a:chExt cx="943" cy="270"/>
            </a:xfrm>
          </p:grpSpPr>
          <p:sp>
            <p:nvSpPr>
              <p:cNvPr id="107" name="Rectangle 19">
                <a:extLst>
                  <a:ext uri="{FF2B5EF4-FFF2-40B4-BE49-F238E27FC236}">
                    <a16:creationId xmlns:a16="http://schemas.microsoft.com/office/drawing/2014/main" id="{5E4889E6-ABD6-74B9-0824-9D7370064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" y="0"/>
                <a:ext cx="943" cy="27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4" name="Rectangle 20">
                <a:extLst>
                  <a:ext uri="{FF2B5EF4-FFF2-40B4-BE49-F238E27FC236}">
                    <a16:creationId xmlns:a16="http://schemas.microsoft.com/office/drawing/2014/main" id="{16A1EA23-6148-92F3-9C34-336C2D135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23"/>
                <a:ext cx="66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Network</a:t>
                </a:r>
              </a:p>
            </p:txBody>
          </p:sp>
        </p:grpSp>
        <p:grpSp>
          <p:nvGrpSpPr>
            <p:cNvPr id="93" name="Group 21">
              <a:extLst>
                <a:ext uri="{FF2B5EF4-FFF2-40B4-BE49-F238E27FC236}">
                  <a16:creationId xmlns:a16="http://schemas.microsoft.com/office/drawing/2014/main" id="{D8C1A27F-5B8E-4BFC-92CA-2EB048C0F9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5973" y="6724828"/>
              <a:ext cx="1660639" cy="636002"/>
              <a:chOff x="-48" y="32"/>
              <a:chExt cx="943" cy="272"/>
            </a:xfrm>
          </p:grpSpPr>
          <p:sp>
            <p:nvSpPr>
              <p:cNvPr id="97" name="Rectangle 22">
                <a:extLst>
                  <a:ext uri="{FF2B5EF4-FFF2-40B4-BE49-F238E27FC236}">
                    <a16:creationId xmlns:a16="http://schemas.microsoft.com/office/drawing/2014/main" id="{F5F8C5D9-1F12-A7E4-AFD4-599FC385D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32"/>
                <a:ext cx="943" cy="27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Rectangle 23">
                <a:extLst>
                  <a:ext uri="{FF2B5EF4-FFF2-40B4-BE49-F238E27FC236}">
                    <a16:creationId xmlns:a16="http://schemas.microsoft.com/office/drawing/2014/main" id="{6C5E3739-0AEE-20FF-A815-DA873D565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56"/>
                <a:ext cx="69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Data link</a:t>
                </a:r>
              </a:p>
            </p:txBody>
          </p:sp>
        </p:grpSp>
        <p:grpSp>
          <p:nvGrpSpPr>
            <p:cNvPr id="94" name="Group 24">
              <a:extLst>
                <a:ext uri="{FF2B5EF4-FFF2-40B4-BE49-F238E27FC236}">
                  <a16:creationId xmlns:a16="http://schemas.microsoft.com/office/drawing/2014/main" id="{103B9F27-6E51-C0A1-FF60-7358005754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5973" y="7412193"/>
              <a:ext cx="1660639" cy="633663"/>
              <a:chOff x="-48" y="52"/>
              <a:chExt cx="943" cy="271"/>
            </a:xfrm>
          </p:grpSpPr>
          <p:sp>
            <p:nvSpPr>
              <p:cNvPr id="95" name="Rectangle 25">
                <a:extLst>
                  <a:ext uri="{FF2B5EF4-FFF2-40B4-BE49-F238E27FC236}">
                    <a16:creationId xmlns:a16="http://schemas.microsoft.com/office/drawing/2014/main" id="{E964B9DA-4162-58A3-4D42-6FED9DBCD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52"/>
                <a:ext cx="943" cy="27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Rectangle 26">
                <a:extLst>
                  <a:ext uri="{FF2B5EF4-FFF2-40B4-BE49-F238E27FC236}">
                    <a16:creationId xmlns:a16="http://schemas.microsoft.com/office/drawing/2014/main" id="{373B1321-F24F-7EF4-F680-B1B3E0779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76"/>
                <a:ext cx="67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Physical</a:t>
                </a:r>
              </a:p>
            </p:txBody>
          </p:sp>
        </p:grpSp>
      </p:grpSp>
      <p:cxnSp>
        <p:nvCxnSpPr>
          <p:cNvPr id="115" name="Straight Connector 122894">
            <a:extLst>
              <a:ext uri="{FF2B5EF4-FFF2-40B4-BE49-F238E27FC236}">
                <a16:creationId xmlns:a16="http://schemas.microsoft.com/office/drawing/2014/main" id="{3FFE9CE1-9F26-A282-7FA5-7C9B8B698B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61640" y="6374833"/>
            <a:ext cx="370858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B5D1610-613F-CFD0-4121-8771B3695672}"/>
              </a:ext>
            </a:extLst>
          </p:cNvPr>
          <p:cNvGrpSpPr/>
          <p:nvPr/>
        </p:nvGrpSpPr>
        <p:grpSpPr>
          <a:xfrm>
            <a:off x="8353530" y="6381225"/>
            <a:ext cx="1572804" cy="1346101"/>
            <a:chOff x="8396172" y="6380299"/>
            <a:chExt cx="1429822" cy="1346101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8AF4DB1-89CA-C3B2-D132-E98E40460B14}"/>
                </a:ext>
              </a:extLst>
            </p:cNvPr>
            <p:cNvGrpSpPr/>
            <p:nvPr/>
          </p:nvGrpSpPr>
          <p:grpSpPr>
            <a:xfrm>
              <a:off x="8396173" y="7054660"/>
              <a:ext cx="1429821" cy="671740"/>
              <a:chOff x="5480904" y="7063634"/>
              <a:chExt cx="5429734" cy="671740"/>
            </a:xfrm>
          </p:grpSpPr>
          <p:cxnSp>
            <p:nvCxnSpPr>
              <p:cNvPr id="119" name="Straight Connector 122894">
                <a:extLst>
                  <a:ext uri="{FF2B5EF4-FFF2-40B4-BE49-F238E27FC236}">
                    <a16:creationId xmlns:a16="http://schemas.microsoft.com/office/drawing/2014/main" id="{90E0FAC6-C34D-BC15-3CD6-6164D3F328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480904" y="7063634"/>
                <a:ext cx="542973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0" name="Straight Connector 122894">
                <a:extLst>
                  <a:ext uri="{FF2B5EF4-FFF2-40B4-BE49-F238E27FC236}">
                    <a16:creationId xmlns:a16="http://schemas.microsoft.com/office/drawing/2014/main" id="{826D9549-D587-59F1-45D9-1A3A6978CF0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480904" y="7735374"/>
                <a:ext cx="542973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118" name="Straight Connector 122894">
              <a:extLst>
                <a:ext uri="{FF2B5EF4-FFF2-40B4-BE49-F238E27FC236}">
                  <a16:creationId xmlns:a16="http://schemas.microsoft.com/office/drawing/2014/main" id="{49374328-D2E0-FCD7-E7ED-D5E6A792F8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396172" y="6380299"/>
              <a:ext cx="14298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9F5102AA-DD44-9A66-AD05-EF1BFCF86589}"/>
              </a:ext>
            </a:extLst>
          </p:cNvPr>
          <p:cNvSpPr txBox="1"/>
          <p:nvPr/>
        </p:nvSpPr>
        <p:spPr>
          <a:xfrm>
            <a:off x="3736242" y="8164357"/>
            <a:ext cx="151163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Switch</a:t>
            </a:r>
          </a:p>
          <a:p>
            <a:pPr rtl="0" latinLnBrk="1" hangingPunct="0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L2 gateway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790DB4D-07F7-07A9-B425-BEC01880B519}"/>
              </a:ext>
            </a:extLst>
          </p:cNvPr>
          <p:cNvSpPr txBox="1"/>
          <p:nvPr/>
        </p:nvSpPr>
        <p:spPr>
          <a:xfrm>
            <a:off x="6684352" y="8164357"/>
            <a:ext cx="151163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Router</a:t>
            </a:r>
          </a:p>
          <a:p>
            <a:pPr rtl="0" latinLnBrk="1" hangingPunct="0"/>
            <a:r>
              <a:rPr lang="en-US" sz="2400" dirty="0">
                <a:solidFill>
                  <a:schemeClr val="accent5"/>
                </a:solidFill>
              </a:rPr>
              <a:t>L3 gateway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315D8E0-BABD-9A9A-DDFB-9475098C6531}"/>
              </a:ext>
            </a:extLst>
          </p:cNvPr>
          <p:cNvSpPr txBox="1"/>
          <p:nvPr/>
        </p:nvSpPr>
        <p:spPr>
          <a:xfrm>
            <a:off x="10122875" y="8164357"/>
            <a:ext cx="151163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Router</a:t>
            </a:r>
          </a:p>
          <a:p>
            <a:pPr rtl="0" latinLnBrk="1" hangingPunct="0"/>
            <a:r>
              <a:rPr lang="en-US" sz="2400" dirty="0">
                <a:solidFill>
                  <a:schemeClr val="accent5"/>
                </a:solidFill>
              </a:rPr>
              <a:t>L3 gateway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6608A8A-CA05-0E56-A278-6E33F2B6B97C}"/>
              </a:ext>
            </a:extLst>
          </p:cNvPr>
          <p:cNvSpPr txBox="1"/>
          <p:nvPr/>
        </p:nvSpPr>
        <p:spPr>
          <a:xfrm>
            <a:off x="1004749" y="8349023"/>
            <a:ext cx="12487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End-Host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08D030F-BDC8-8289-93CB-9A53E360F0A3}"/>
              </a:ext>
            </a:extLst>
          </p:cNvPr>
          <p:cNvSpPr txBox="1"/>
          <p:nvPr/>
        </p:nvSpPr>
        <p:spPr>
          <a:xfrm>
            <a:off x="13904309" y="8349023"/>
            <a:ext cx="12487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End-Host</a:t>
            </a:r>
          </a:p>
        </p:txBody>
      </p:sp>
    </p:spTree>
    <p:extLst>
      <p:ext uri="{BB962C8B-B14F-4D97-AF65-F5344CB8AC3E}">
        <p14:creationId xmlns:p14="http://schemas.microsoft.com/office/powerpoint/2010/main" val="3287396699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BE02D-FC24-FFAF-F778-073795602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23281C-81E4-0B49-6853-84E423528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What gets implemented where?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FB7F04-F8DD-AE17-9BBA-5D4DD04A394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1437934"/>
          </a:xfrm>
        </p:spPr>
        <p:txBody>
          <a:bodyPr/>
          <a:lstStyle/>
          <a:p>
            <a:pPr marL="317500" indent="0">
              <a:buNone/>
            </a:pPr>
            <a:r>
              <a:rPr lang="en-US" dirty="0"/>
              <a:t>Routers process packets up to L3 </a:t>
            </a:r>
          </a:p>
          <a:p>
            <a:pPr marL="317500" indent="0">
              <a:buNone/>
            </a:pPr>
            <a:r>
              <a:rPr lang="en-US" dirty="0"/>
              <a:t>The first really </a:t>
            </a:r>
            <a:r>
              <a:rPr lang="en-US" i="1" dirty="0">
                <a:solidFill>
                  <a:schemeClr val="accent5"/>
                </a:solidFill>
              </a:rPr>
              <a:t>end-to-end </a:t>
            </a:r>
            <a:r>
              <a:rPr lang="en-US" dirty="0"/>
              <a:t>layer is the Transport Layer!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B1832C3C-DE50-8FCE-541B-9DF57C986534}"/>
              </a:ext>
            </a:extLst>
          </p:cNvPr>
          <p:cNvGrpSpPr>
            <a:grpSpLocks/>
          </p:cNvGrpSpPr>
          <p:nvPr/>
        </p:nvGrpSpPr>
        <p:grpSpPr bwMode="auto">
          <a:xfrm>
            <a:off x="778313" y="4675017"/>
            <a:ext cx="1660638" cy="636002"/>
            <a:chOff x="-12" y="8"/>
            <a:chExt cx="943" cy="272"/>
          </a:xfrm>
          <a:solidFill>
            <a:srgbClr val="0000FF"/>
          </a:solidFill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37CFEBE6-148D-3040-D169-D91F6C651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985161C9-FDC2-21FA-6821-26A7EEC93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82AA135E-135C-9145-5A89-6D422E21D6CC}"/>
              </a:ext>
            </a:extLst>
          </p:cNvPr>
          <p:cNvGrpSpPr>
            <a:grpSpLocks/>
          </p:cNvGrpSpPr>
          <p:nvPr/>
        </p:nvGrpSpPr>
        <p:grpSpPr bwMode="auto">
          <a:xfrm>
            <a:off x="778313" y="5362613"/>
            <a:ext cx="1660638" cy="636002"/>
            <a:chOff x="0" y="0"/>
            <a:chExt cx="943" cy="272"/>
          </a:xfrm>
          <a:solidFill>
            <a:srgbClr val="0000FF"/>
          </a:solidFill>
        </p:grpSpPr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27E18151-0006-DC71-B843-7ECC79CA3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FAB5F089-28B6-2A75-151A-E68FD675B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0A9F37C3-2E45-883F-5033-B417DEA4152C}"/>
              </a:ext>
            </a:extLst>
          </p:cNvPr>
          <p:cNvGrpSpPr>
            <a:grpSpLocks/>
          </p:cNvGrpSpPr>
          <p:nvPr/>
        </p:nvGrpSpPr>
        <p:grpSpPr bwMode="auto">
          <a:xfrm>
            <a:off x="777908" y="6043319"/>
            <a:ext cx="1660638" cy="631326"/>
            <a:chOff x="-31" y="0"/>
            <a:chExt cx="943" cy="270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42830284-878B-AE81-B87A-E83AF934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DF42EAC2-C7A4-44CB-3B08-097338CBD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17" name="Group 21">
            <a:extLst>
              <a:ext uri="{FF2B5EF4-FFF2-40B4-BE49-F238E27FC236}">
                <a16:creationId xmlns:a16="http://schemas.microsoft.com/office/drawing/2014/main" id="{43C46DA3-8971-52E2-0B0D-25750B9037F2}"/>
              </a:ext>
            </a:extLst>
          </p:cNvPr>
          <p:cNvGrpSpPr>
            <a:grpSpLocks/>
          </p:cNvGrpSpPr>
          <p:nvPr/>
        </p:nvGrpSpPr>
        <p:grpSpPr bwMode="auto">
          <a:xfrm>
            <a:off x="777906" y="6724828"/>
            <a:ext cx="1660639" cy="636002"/>
            <a:chOff x="-48" y="32"/>
            <a:chExt cx="943" cy="272"/>
          </a:xfrm>
        </p:grpSpPr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8EC04270-ABF8-C60A-6FA1-D57CCBB69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CCDC582B-EA09-0FB1-BBC1-3FA2141A7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305F7516-C0F1-B72D-9175-ADE9338C344F}"/>
              </a:ext>
            </a:extLst>
          </p:cNvPr>
          <p:cNvGrpSpPr>
            <a:grpSpLocks/>
          </p:cNvGrpSpPr>
          <p:nvPr/>
        </p:nvGrpSpPr>
        <p:grpSpPr bwMode="auto">
          <a:xfrm>
            <a:off x="777906" y="7412193"/>
            <a:ext cx="1660639" cy="633663"/>
            <a:chOff x="-48" y="52"/>
            <a:chExt cx="943" cy="271"/>
          </a:xfrm>
        </p:grpSpPr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E279C2CB-C340-504D-9CE9-BDA68755A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EC6DE90A-5CD6-7B53-E60E-57DF5107C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23" name="Rectangle 27">
            <a:extLst>
              <a:ext uri="{FF2B5EF4-FFF2-40B4-BE49-F238E27FC236}">
                <a16:creationId xmlns:a16="http://schemas.microsoft.com/office/drawing/2014/main" id="{38E32975-7632-E077-EBE6-6BDDAC65A2BC}"/>
              </a:ext>
            </a:extLst>
          </p:cNvPr>
          <p:cNvSpPr>
            <a:spLocks/>
          </p:cNvSpPr>
          <p:nvPr/>
        </p:nvSpPr>
        <p:spPr bwMode="auto">
          <a:xfrm>
            <a:off x="295388" y="754238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C11B40F2-FC10-A238-BE37-7EA1E52D7517}"/>
              </a:ext>
            </a:extLst>
          </p:cNvPr>
          <p:cNvSpPr>
            <a:spLocks/>
          </p:cNvSpPr>
          <p:nvPr/>
        </p:nvSpPr>
        <p:spPr bwMode="auto">
          <a:xfrm>
            <a:off x="294981" y="685577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8A90FA3-8C20-4A61-0FEE-C9CE8A7AD3C4}"/>
              </a:ext>
            </a:extLst>
          </p:cNvPr>
          <p:cNvSpPr>
            <a:spLocks/>
          </p:cNvSpPr>
          <p:nvPr/>
        </p:nvSpPr>
        <p:spPr bwMode="auto">
          <a:xfrm>
            <a:off x="294982" y="617426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C8C25705-286E-E848-02AA-143A050AD191}"/>
              </a:ext>
            </a:extLst>
          </p:cNvPr>
          <p:cNvSpPr>
            <a:spLocks/>
          </p:cNvSpPr>
          <p:nvPr/>
        </p:nvSpPr>
        <p:spPr bwMode="auto">
          <a:xfrm>
            <a:off x="294982" y="5491218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632F02-5A93-693F-FF46-CEDF4126714C}"/>
              </a:ext>
            </a:extLst>
          </p:cNvPr>
          <p:cNvSpPr>
            <a:spLocks/>
          </p:cNvSpPr>
          <p:nvPr/>
        </p:nvSpPr>
        <p:spPr bwMode="auto">
          <a:xfrm>
            <a:off x="316520" y="4787500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L5</a:t>
            </a:r>
          </a:p>
        </p:txBody>
      </p:sp>
      <p:grpSp>
        <p:nvGrpSpPr>
          <p:cNvPr id="30" name="Group 6">
            <a:extLst>
              <a:ext uri="{FF2B5EF4-FFF2-40B4-BE49-F238E27FC236}">
                <a16:creationId xmlns:a16="http://schemas.microsoft.com/office/drawing/2014/main" id="{5BEB47E3-A20D-DB81-E874-7D42A0DCE111}"/>
              </a:ext>
            </a:extLst>
          </p:cNvPr>
          <p:cNvGrpSpPr>
            <a:grpSpLocks/>
          </p:cNvGrpSpPr>
          <p:nvPr/>
        </p:nvGrpSpPr>
        <p:grpSpPr bwMode="auto">
          <a:xfrm>
            <a:off x="13685865" y="4672393"/>
            <a:ext cx="1660638" cy="636002"/>
            <a:chOff x="-12" y="8"/>
            <a:chExt cx="943" cy="272"/>
          </a:xfrm>
          <a:solidFill>
            <a:srgbClr val="0000FF"/>
          </a:solidFill>
        </p:grpSpPr>
        <p:sp>
          <p:nvSpPr>
            <p:cNvPr id="48" name="Rectangle 7">
              <a:extLst>
                <a:ext uri="{FF2B5EF4-FFF2-40B4-BE49-F238E27FC236}">
                  <a16:creationId xmlns:a16="http://schemas.microsoft.com/office/drawing/2014/main" id="{66493F80-7013-05D3-AE99-658BD2E0A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A17F48F2-2528-A290-2B98-0D5A00B1E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31" name="Group 15">
            <a:extLst>
              <a:ext uri="{FF2B5EF4-FFF2-40B4-BE49-F238E27FC236}">
                <a16:creationId xmlns:a16="http://schemas.microsoft.com/office/drawing/2014/main" id="{610C5C26-4D88-32B7-86AE-4C2B7AEB40DD}"/>
              </a:ext>
            </a:extLst>
          </p:cNvPr>
          <p:cNvGrpSpPr>
            <a:grpSpLocks/>
          </p:cNvGrpSpPr>
          <p:nvPr/>
        </p:nvGrpSpPr>
        <p:grpSpPr bwMode="auto">
          <a:xfrm>
            <a:off x="13685865" y="5359989"/>
            <a:ext cx="1660638" cy="636002"/>
            <a:chOff x="0" y="0"/>
            <a:chExt cx="943" cy="272"/>
          </a:xfrm>
          <a:solidFill>
            <a:srgbClr val="0000FF"/>
          </a:solidFill>
        </p:grpSpPr>
        <p:sp>
          <p:nvSpPr>
            <p:cNvPr id="46" name="Rectangle 16">
              <a:extLst>
                <a:ext uri="{FF2B5EF4-FFF2-40B4-BE49-F238E27FC236}">
                  <a16:creationId xmlns:a16="http://schemas.microsoft.com/office/drawing/2014/main" id="{7698AAC0-6046-5DC8-D282-1C7B8E0F3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DE0ED937-51A4-BFE7-F273-B24FC41F7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32" name="Group 18">
            <a:extLst>
              <a:ext uri="{FF2B5EF4-FFF2-40B4-BE49-F238E27FC236}">
                <a16:creationId xmlns:a16="http://schemas.microsoft.com/office/drawing/2014/main" id="{9D933260-581D-76A3-8319-1973A2167D99}"/>
              </a:ext>
            </a:extLst>
          </p:cNvPr>
          <p:cNvGrpSpPr>
            <a:grpSpLocks/>
          </p:cNvGrpSpPr>
          <p:nvPr/>
        </p:nvGrpSpPr>
        <p:grpSpPr bwMode="auto">
          <a:xfrm>
            <a:off x="13685460" y="6040695"/>
            <a:ext cx="1660638" cy="631326"/>
            <a:chOff x="-31" y="0"/>
            <a:chExt cx="943" cy="270"/>
          </a:xfrm>
        </p:grpSpPr>
        <p:sp>
          <p:nvSpPr>
            <p:cNvPr id="44" name="Rectangle 19">
              <a:extLst>
                <a:ext uri="{FF2B5EF4-FFF2-40B4-BE49-F238E27FC236}">
                  <a16:creationId xmlns:a16="http://schemas.microsoft.com/office/drawing/2014/main" id="{DF2AE45E-8165-AD26-9489-8004FDDD1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F48E576B-7477-7FAA-661E-E1B683A3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33" name="Group 21">
            <a:extLst>
              <a:ext uri="{FF2B5EF4-FFF2-40B4-BE49-F238E27FC236}">
                <a16:creationId xmlns:a16="http://schemas.microsoft.com/office/drawing/2014/main" id="{4FC6AF70-BABC-D39C-744D-F269E9D8D886}"/>
              </a:ext>
            </a:extLst>
          </p:cNvPr>
          <p:cNvGrpSpPr>
            <a:grpSpLocks/>
          </p:cNvGrpSpPr>
          <p:nvPr/>
        </p:nvGrpSpPr>
        <p:grpSpPr bwMode="auto">
          <a:xfrm>
            <a:off x="13685458" y="6722204"/>
            <a:ext cx="1660639" cy="636002"/>
            <a:chOff x="-48" y="32"/>
            <a:chExt cx="943" cy="272"/>
          </a:xfrm>
        </p:grpSpPr>
        <p:sp>
          <p:nvSpPr>
            <p:cNvPr id="42" name="Rectangle 22">
              <a:extLst>
                <a:ext uri="{FF2B5EF4-FFF2-40B4-BE49-F238E27FC236}">
                  <a16:creationId xmlns:a16="http://schemas.microsoft.com/office/drawing/2014/main" id="{56DCB9C0-2A09-4DAD-B364-1CCC994FF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390EE9D3-4A19-66AD-C93D-193A96FFC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7706809F-501E-774E-1C03-22897A2C1B7F}"/>
              </a:ext>
            </a:extLst>
          </p:cNvPr>
          <p:cNvGrpSpPr>
            <a:grpSpLocks/>
          </p:cNvGrpSpPr>
          <p:nvPr/>
        </p:nvGrpSpPr>
        <p:grpSpPr bwMode="auto">
          <a:xfrm>
            <a:off x="13685458" y="7409569"/>
            <a:ext cx="1660639" cy="633663"/>
            <a:chOff x="-48" y="52"/>
            <a:chExt cx="943" cy="271"/>
          </a:xfrm>
        </p:grpSpPr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16AB64C7-983C-E825-7C92-CACC52828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26">
              <a:extLst>
                <a:ext uri="{FF2B5EF4-FFF2-40B4-BE49-F238E27FC236}">
                  <a16:creationId xmlns:a16="http://schemas.microsoft.com/office/drawing/2014/main" id="{550B5BCF-10B5-5EC3-1E5E-5C5E7ACBC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35" name="Rectangle 27">
            <a:extLst>
              <a:ext uri="{FF2B5EF4-FFF2-40B4-BE49-F238E27FC236}">
                <a16:creationId xmlns:a16="http://schemas.microsoft.com/office/drawing/2014/main" id="{69553037-A0D8-79AC-5DE8-80BE28AD71E9}"/>
              </a:ext>
            </a:extLst>
          </p:cNvPr>
          <p:cNvSpPr>
            <a:spLocks/>
          </p:cNvSpPr>
          <p:nvPr/>
        </p:nvSpPr>
        <p:spPr bwMode="auto">
          <a:xfrm>
            <a:off x="15517515" y="7587382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0FB3A761-535B-5164-8010-997D2781A1F6}"/>
              </a:ext>
            </a:extLst>
          </p:cNvPr>
          <p:cNvSpPr>
            <a:spLocks/>
          </p:cNvSpPr>
          <p:nvPr/>
        </p:nvSpPr>
        <p:spPr bwMode="auto">
          <a:xfrm>
            <a:off x="15517108" y="690077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43B12C86-DFFA-FBED-6CC1-A109245FE102}"/>
              </a:ext>
            </a:extLst>
          </p:cNvPr>
          <p:cNvSpPr>
            <a:spLocks/>
          </p:cNvSpPr>
          <p:nvPr/>
        </p:nvSpPr>
        <p:spPr bwMode="auto">
          <a:xfrm>
            <a:off x="15517109" y="621926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68806F70-2B1A-0BFA-4EAE-4874A7DAC284}"/>
              </a:ext>
            </a:extLst>
          </p:cNvPr>
          <p:cNvSpPr>
            <a:spLocks/>
          </p:cNvSpPr>
          <p:nvPr/>
        </p:nvSpPr>
        <p:spPr bwMode="auto">
          <a:xfrm>
            <a:off x="15517109" y="5536219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5615C8-73C8-3D73-E55E-9F7E1B5C79A1}"/>
              </a:ext>
            </a:extLst>
          </p:cNvPr>
          <p:cNvSpPr>
            <a:spLocks/>
          </p:cNvSpPr>
          <p:nvPr/>
        </p:nvSpPr>
        <p:spPr bwMode="auto">
          <a:xfrm>
            <a:off x="15538647" y="4832501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L5</a:t>
            </a:r>
          </a:p>
        </p:txBody>
      </p:sp>
      <p:cxnSp>
        <p:nvCxnSpPr>
          <p:cNvPr id="84" name="Straight Connector 122894">
            <a:extLst>
              <a:ext uri="{FF2B5EF4-FFF2-40B4-BE49-F238E27FC236}">
                <a16:creationId xmlns:a16="http://schemas.microsoft.com/office/drawing/2014/main" id="{D1DB132E-2577-1D17-D35F-997030ACF8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2863" y="5052348"/>
            <a:ext cx="1058101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" name="Straight Connector 122894">
            <a:extLst>
              <a:ext uri="{FF2B5EF4-FFF2-40B4-BE49-F238E27FC236}">
                <a16:creationId xmlns:a16="http://schemas.microsoft.com/office/drawing/2014/main" id="{13F0C73C-20F3-577A-1169-D7D7B7973B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2863" y="5680998"/>
            <a:ext cx="1058101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77FA4C6-7649-8BCF-6DA6-0491686D6F18}"/>
              </a:ext>
            </a:extLst>
          </p:cNvPr>
          <p:cNvGrpSpPr/>
          <p:nvPr/>
        </p:nvGrpSpPr>
        <p:grpSpPr>
          <a:xfrm>
            <a:off x="3661739" y="6724828"/>
            <a:ext cx="1660639" cy="1321028"/>
            <a:chOff x="3661739" y="6724828"/>
            <a:chExt cx="1660639" cy="1321028"/>
          </a:xfrm>
        </p:grpSpPr>
        <p:grpSp>
          <p:nvGrpSpPr>
            <p:cNvPr id="50" name="Group 21">
              <a:extLst>
                <a:ext uri="{FF2B5EF4-FFF2-40B4-BE49-F238E27FC236}">
                  <a16:creationId xmlns:a16="http://schemas.microsoft.com/office/drawing/2014/main" id="{566787A1-CA2A-A11E-5D4A-0BD269794A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1739" y="6724828"/>
              <a:ext cx="1660639" cy="636002"/>
              <a:chOff x="-48" y="32"/>
              <a:chExt cx="943" cy="272"/>
            </a:xfrm>
          </p:grpSpPr>
          <p:sp>
            <p:nvSpPr>
              <p:cNvPr id="51" name="Rectangle 22">
                <a:extLst>
                  <a:ext uri="{FF2B5EF4-FFF2-40B4-BE49-F238E27FC236}">
                    <a16:creationId xmlns:a16="http://schemas.microsoft.com/office/drawing/2014/main" id="{48B3F490-CA7C-666C-213C-306C1A0DC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32"/>
                <a:ext cx="943" cy="27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23">
                <a:extLst>
                  <a:ext uri="{FF2B5EF4-FFF2-40B4-BE49-F238E27FC236}">
                    <a16:creationId xmlns:a16="http://schemas.microsoft.com/office/drawing/2014/main" id="{263D0C5C-D4E6-76D2-EAB9-100A7CB1B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56"/>
                <a:ext cx="69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Data link</a:t>
                </a:r>
              </a:p>
            </p:txBody>
          </p:sp>
        </p:grpSp>
        <p:grpSp>
          <p:nvGrpSpPr>
            <p:cNvPr id="53" name="Group 24">
              <a:extLst>
                <a:ext uri="{FF2B5EF4-FFF2-40B4-BE49-F238E27FC236}">
                  <a16:creationId xmlns:a16="http://schemas.microsoft.com/office/drawing/2014/main" id="{3438AB67-F8F5-4782-C46F-9446D2CF6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1739" y="7412193"/>
              <a:ext cx="1660639" cy="633663"/>
              <a:chOff x="-48" y="52"/>
              <a:chExt cx="943" cy="271"/>
            </a:xfrm>
          </p:grpSpPr>
          <p:sp>
            <p:nvSpPr>
              <p:cNvPr id="54" name="Rectangle 25">
                <a:extLst>
                  <a:ext uri="{FF2B5EF4-FFF2-40B4-BE49-F238E27FC236}">
                    <a16:creationId xmlns:a16="http://schemas.microsoft.com/office/drawing/2014/main" id="{80693A57-64E1-6567-A477-D36C51BE4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52"/>
                <a:ext cx="943" cy="27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26">
                <a:extLst>
                  <a:ext uri="{FF2B5EF4-FFF2-40B4-BE49-F238E27FC236}">
                    <a16:creationId xmlns:a16="http://schemas.microsoft.com/office/drawing/2014/main" id="{9296E0D1-18D7-951B-A46E-376CAE14B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76"/>
                <a:ext cx="67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Physical</a:t>
                </a: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77834C5-F3D1-EE41-96ED-E6F0E684D443}"/>
              </a:ext>
            </a:extLst>
          </p:cNvPr>
          <p:cNvGrpSpPr/>
          <p:nvPr/>
        </p:nvGrpSpPr>
        <p:grpSpPr>
          <a:xfrm>
            <a:off x="2741719" y="7063634"/>
            <a:ext cx="887805" cy="671740"/>
            <a:chOff x="5480904" y="7063634"/>
            <a:chExt cx="5429734" cy="671740"/>
          </a:xfrm>
        </p:grpSpPr>
        <p:cxnSp>
          <p:nvCxnSpPr>
            <p:cNvPr id="104" name="Straight Connector 122894">
              <a:extLst>
                <a:ext uri="{FF2B5EF4-FFF2-40B4-BE49-F238E27FC236}">
                  <a16:creationId xmlns:a16="http://schemas.microsoft.com/office/drawing/2014/main" id="{6234F42D-AA09-FADD-E5F3-0C98BF83CD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063634"/>
              <a:ext cx="54297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" name="Straight Connector 122894">
              <a:extLst>
                <a:ext uri="{FF2B5EF4-FFF2-40B4-BE49-F238E27FC236}">
                  <a16:creationId xmlns:a16="http://schemas.microsoft.com/office/drawing/2014/main" id="{80CD4208-3FD1-40CA-D830-414BD53A58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735374"/>
              <a:ext cx="54297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012BAB1-C711-E6DC-43C4-67BEA3CCC577}"/>
              </a:ext>
            </a:extLst>
          </p:cNvPr>
          <p:cNvGrpSpPr/>
          <p:nvPr/>
        </p:nvGrpSpPr>
        <p:grpSpPr>
          <a:xfrm>
            <a:off x="6609848" y="6043319"/>
            <a:ext cx="1660640" cy="2002537"/>
            <a:chOff x="6609848" y="6043319"/>
            <a:chExt cx="1660640" cy="2002537"/>
          </a:xfrm>
        </p:grpSpPr>
        <p:grpSp>
          <p:nvGrpSpPr>
            <p:cNvPr id="70" name="Group 18">
              <a:extLst>
                <a:ext uri="{FF2B5EF4-FFF2-40B4-BE49-F238E27FC236}">
                  <a16:creationId xmlns:a16="http://schemas.microsoft.com/office/drawing/2014/main" id="{F1757094-C9B8-68B2-B492-166A5B19F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9850" y="6043319"/>
              <a:ext cx="1660638" cy="631326"/>
              <a:chOff x="-31" y="0"/>
              <a:chExt cx="943" cy="270"/>
            </a:xfrm>
          </p:grpSpPr>
          <p:sp>
            <p:nvSpPr>
              <p:cNvPr id="71" name="Rectangle 19">
                <a:extLst>
                  <a:ext uri="{FF2B5EF4-FFF2-40B4-BE49-F238E27FC236}">
                    <a16:creationId xmlns:a16="http://schemas.microsoft.com/office/drawing/2014/main" id="{0EFF63DC-EB1B-2E6B-6574-F07FA8649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" y="0"/>
                <a:ext cx="943" cy="27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" name="Rectangle 20">
                <a:extLst>
                  <a:ext uri="{FF2B5EF4-FFF2-40B4-BE49-F238E27FC236}">
                    <a16:creationId xmlns:a16="http://schemas.microsoft.com/office/drawing/2014/main" id="{4528769F-18EF-D3B2-A86F-7931A2BC1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23"/>
                <a:ext cx="66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Network</a:t>
                </a:r>
              </a:p>
            </p:txBody>
          </p:sp>
        </p:grpSp>
        <p:grpSp>
          <p:nvGrpSpPr>
            <p:cNvPr id="73" name="Group 21">
              <a:extLst>
                <a:ext uri="{FF2B5EF4-FFF2-40B4-BE49-F238E27FC236}">
                  <a16:creationId xmlns:a16="http://schemas.microsoft.com/office/drawing/2014/main" id="{F4B39F40-1D6B-4D16-CB88-2A46C1007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9848" y="6724828"/>
              <a:ext cx="1660639" cy="636002"/>
              <a:chOff x="-48" y="32"/>
              <a:chExt cx="943" cy="272"/>
            </a:xfrm>
          </p:grpSpPr>
          <p:sp>
            <p:nvSpPr>
              <p:cNvPr id="74" name="Rectangle 22">
                <a:extLst>
                  <a:ext uri="{FF2B5EF4-FFF2-40B4-BE49-F238E27FC236}">
                    <a16:creationId xmlns:a16="http://schemas.microsoft.com/office/drawing/2014/main" id="{E03B320C-DB9A-7A3C-5DD6-D13DD3C8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32"/>
                <a:ext cx="943" cy="27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Rectangle 23">
                <a:extLst>
                  <a:ext uri="{FF2B5EF4-FFF2-40B4-BE49-F238E27FC236}">
                    <a16:creationId xmlns:a16="http://schemas.microsoft.com/office/drawing/2014/main" id="{94AE340D-5286-C131-8503-079849451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56"/>
                <a:ext cx="69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Data link</a:t>
                </a:r>
              </a:p>
            </p:txBody>
          </p:sp>
        </p:grpSp>
        <p:grpSp>
          <p:nvGrpSpPr>
            <p:cNvPr id="76" name="Group 24">
              <a:extLst>
                <a:ext uri="{FF2B5EF4-FFF2-40B4-BE49-F238E27FC236}">
                  <a16:creationId xmlns:a16="http://schemas.microsoft.com/office/drawing/2014/main" id="{5FEF778E-0096-C4E2-4ABC-B190B6359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9848" y="7412193"/>
              <a:ext cx="1660639" cy="633663"/>
              <a:chOff x="-48" y="52"/>
              <a:chExt cx="943" cy="271"/>
            </a:xfrm>
          </p:grpSpPr>
          <p:sp>
            <p:nvSpPr>
              <p:cNvPr id="77" name="Rectangle 25">
                <a:extLst>
                  <a:ext uri="{FF2B5EF4-FFF2-40B4-BE49-F238E27FC236}">
                    <a16:creationId xmlns:a16="http://schemas.microsoft.com/office/drawing/2014/main" id="{F200716B-14E8-AAC6-0135-7F006F439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52"/>
                <a:ext cx="943" cy="27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Rectangle 26">
                <a:extLst>
                  <a:ext uri="{FF2B5EF4-FFF2-40B4-BE49-F238E27FC236}">
                    <a16:creationId xmlns:a16="http://schemas.microsoft.com/office/drawing/2014/main" id="{EFF1B689-3883-D010-D7CC-9EDDD5D5A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76"/>
                <a:ext cx="67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Physical</a:t>
                </a:r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98EEEB5-9F7F-CE67-262E-BCBC8B6C7F4F}"/>
              </a:ext>
            </a:extLst>
          </p:cNvPr>
          <p:cNvGrpSpPr/>
          <p:nvPr/>
        </p:nvGrpSpPr>
        <p:grpSpPr>
          <a:xfrm>
            <a:off x="5403943" y="7066636"/>
            <a:ext cx="1074245" cy="664120"/>
            <a:chOff x="5480904" y="7071254"/>
            <a:chExt cx="5429734" cy="664120"/>
          </a:xfrm>
        </p:grpSpPr>
        <p:cxnSp>
          <p:nvCxnSpPr>
            <p:cNvPr id="109" name="Straight Connector 122894">
              <a:extLst>
                <a:ext uri="{FF2B5EF4-FFF2-40B4-BE49-F238E27FC236}">
                  <a16:creationId xmlns:a16="http://schemas.microsoft.com/office/drawing/2014/main" id="{356BBBDB-B2AE-D5BD-B1E9-4E36120515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071254"/>
              <a:ext cx="54297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0" name="Straight Connector 122894">
              <a:extLst>
                <a:ext uri="{FF2B5EF4-FFF2-40B4-BE49-F238E27FC236}">
                  <a16:creationId xmlns:a16="http://schemas.microsoft.com/office/drawing/2014/main" id="{4B662ED9-7C79-D13C-342A-838A01484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735374"/>
              <a:ext cx="54297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E8E17EC-0602-7E94-84BA-E2B247557081}"/>
              </a:ext>
            </a:extLst>
          </p:cNvPr>
          <p:cNvGrpSpPr/>
          <p:nvPr/>
        </p:nvGrpSpPr>
        <p:grpSpPr>
          <a:xfrm>
            <a:off x="11908446" y="6381225"/>
            <a:ext cx="1429822" cy="1346101"/>
            <a:chOff x="8396172" y="6380299"/>
            <a:chExt cx="1429822" cy="134610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6052600-6A54-66E6-9757-98869744DC5B}"/>
                </a:ext>
              </a:extLst>
            </p:cNvPr>
            <p:cNvGrpSpPr/>
            <p:nvPr/>
          </p:nvGrpSpPr>
          <p:grpSpPr>
            <a:xfrm>
              <a:off x="8396173" y="7054660"/>
              <a:ext cx="1429821" cy="671740"/>
              <a:chOff x="5480904" y="7063634"/>
              <a:chExt cx="5429734" cy="671740"/>
            </a:xfrm>
          </p:grpSpPr>
          <p:cxnSp>
            <p:nvCxnSpPr>
              <p:cNvPr id="82" name="Straight Connector 122894">
                <a:extLst>
                  <a:ext uri="{FF2B5EF4-FFF2-40B4-BE49-F238E27FC236}">
                    <a16:creationId xmlns:a16="http://schemas.microsoft.com/office/drawing/2014/main" id="{46AC07B6-3F6B-8B50-7291-E684BC428DB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480904" y="7063634"/>
                <a:ext cx="542973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3" name="Straight Connector 122894">
                <a:extLst>
                  <a:ext uri="{FF2B5EF4-FFF2-40B4-BE49-F238E27FC236}">
                    <a16:creationId xmlns:a16="http://schemas.microsoft.com/office/drawing/2014/main" id="{C75E83C1-86CC-4E3B-863C-F30AC76C9A5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480904" y="7735374"/>
                <a:ext cx="542973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81" name="Straight Connector 122894">
              <a:extLst>
                <a:ext uri="{FF2B5EF4-FFF2-40B4-BE49-F238E27FC236}">
                  <a16:creationId xmlns:a16="http://schemas.microsoft.com/office/drawing/2014/main" id="{B0FA8E90-4FFC-BF6B-88E0-36FA2462FB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396172" y="6380299"/>
              <a:ext cx="14298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632FD18-F328-4CDF-B347-ECD0AB95049A}"/>
              </a:ext>
            </a:extLst>
          </p:cNvPr>
          <p:cNvGrpSpPr/>
          <p:nvPr/>
        </p:nvGrpSpPr>
        <p:grpSpPr>
          <a:xfrm>
            <a:off x="10048372" y="6043319"/>
            <a:ext cx="1660640" cy="2002537"/>
            <a:chOff x="9895973" y="6043319"/>
            <a:chExt cx="1660640" cy="2002537"/>
          </a:xfrm>
        </p:grpSpPr>
        <p:grpSp>
          <p:nvGrpSpPr>
            <p:cNvPr id="92" name="Group 18">
              <a:extLst>
                <a:ext uri="{FF2B5EF4-FFF2-40B4-BE49-F238E27FC236}">
                  <a16:creationId xmlns:a16="http://schemas.microsoft.com/office/drawing/2014/main" id="{2022396A-3BD5-036D-7A88-90BFC9C9C8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5975" y="6043319"/>
              <a:ext cx="1660638" cy="631326"/>
              <a:chOff x="-31" y="0"/>
              <a:chExt cx="943" cy="270"/>
            </a:xfrm>
          </p:grpSpPr>
          <p:sp>
            <p:nvSpPr>
              <p:cNvPr id="107" name="Rectangle 19">
                <a:extLst>
                  <a:ext uri="{FF2B5EF4-FFF2-40B4-BE49-F238E27FC236}">
                    <a16:creationId xmlns:a16="http://schemas.microsoft.com/office/drawing/2014/main" id="{5E4889E6-ABD6-74B9-0824-9D7370064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" y="0"/>
                <a:ext cx="943" cy="27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4" name="Rectangle 20">
                <a:extLst>
                  <a:ext uri="{FF2B5EF4-FFF2-40B4-BE49-F238E27FC236}">
                    <a16:creationId xmlns:a16="http://schemas.microsoft.com/office/drawing/2014/main" id="{16A1EA23-6148-92F3-9C34-336C2D135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23"/>
                <a:ext cx="66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Network</a:t>
                </a:r>
              </a:p>
            </p:txBody>
          </p:sp>
        </p:grpSp>
        <p:grpSp>
          <p:nvGrpSpPr>
            <p:cNvPr id="93" name="Group 21">
              <a:extLst>
                <a:ext uri="{FF2B5EF4-FFF2-40B4-BE49-F238E27FC236}">
                  <a16:creationId xmlns:a16="http://schemas.microsoft.com/office/drawing/2014/main" id="{D8C1A27F-5B8E-4BFC-92CA-2EB048C0F9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5973" y="6724828"/>
              <a:ext cx="1660639" cy="636002"/>
              <a:chOff x="-48" y="32"/>
              <a:chExt cx="943" cy="272"/>
            </a:xfrm>
          </p:grpSpPr>
          <p:sp>
            <p:nvSpPr>
              <p:cNvPr id="97" name="Rectangle 22">
                <a:extLst>
                  <a:ext uri="{FF2B5EF4-FFF2-40B4-BE49-F238E27FC236}">
                    <a16:creationId xmlns:a16="http://schemas.microsoft.com/office/drawing/2014/main" id="{F5F8C5D9-1F12-A7E4-AFD4-599FC385D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32"/>
                <a:ext cx="943" cy="27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Rectangle 23">
                <a:extLst>
                  <a:ext uri="{FF2B5EF4-FFF2-40B4-BE49-F238E27FC236}">
                    <a16:creationId xmlns:a16="http://schemas.microsoft.com/office/drawing/2014/main" id="{6C5E3739-0AEE-20FF-A815-DA873D565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56"/>
                <a:ext cx="69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Data link</a:t>
                </a:r>
              </a:p>
            </p:txBody>
          </p:sp>
        </p:grpSp>
        <p:grpSp>
          <p:nvGrpSpPr>
            <p:cNvPr id="94" name="Group 24">
              <a:extLst>
                <a:ext uri="{FF2B5EF4-FFF2-40B4-BE49-F238E27FC236}">
                  <a16:creationId xmlns:a16="http://schemas.microsoft.com/office/drawing/2014/main" id="{103B9F27-6E51-C0A1-FF60-7358005754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5973" y="7412193"/>
              <a:ext cx="1660639" cy="633663"/>
              <a:chOff x="-48" y="52"/>
              <a:chExt cx="943" cy="271"/>
            </a:xfrm>
          </p:grpSpPr>
          <p:sp>
            <p:nvSpPr>
              <p:cNvPr id="95" name="Rectangle 25">
                <a:extLst>
                  <a:ext uri="{FF2B5EF4-FFF2-40B4-BE49-F238E27FC236}">
                    <a16:creationId xmlns:a16="http://schemas.microsoft.com/office/drawing/2014/main" id="{E964B9DA-4162-58A3-4D42-6FED9DBCD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52"/>
                <a:ext cx="943" cy="27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Rectangle 26">
                <a:extLst>
                  <a:ext uri="{FF2B5EF4-FFF2-40B4-BE49-F238E27FC236}">
                    <a16:creationId xmlns:a16="http://schemas.microsoft.com/office/drawing/2014/main" id="{373B1321-F24F-7EF4-F680-B1B3E0779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76"/>
                <a:ext cx="67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Physical</a:t>
                </a:r>
              </a:p>
            </p:txBody>
          </p:sp>
        </p:grpSp>
      </p:grpSp>
      <p:cxnSp>
        <p:nvCxnSpPr>
          <p:cNvPr id="115" name="Straight Connector 122894">
            <a:extLst>
              <a:ext uri="{FF2B5EF4-FFF2-40B4-BE49-F238E27FC236}">
                <a16:creationId xmlns:a16="http://schemas.microsoft.com/office/drawing/2014/main" id="{3FFE9CE1-9F26-A282-7FA5-7C9B8B698B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61640" y="6374833"/>
            <a:ext cx="370858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B5D1610-613F-CFD0-4121-8771B3695672}"/>
              </a:ext>
            </a:extLst>
          </p:cNvPr>
          <p:cNvGrpSpPr/>
          <p:nvPr/>
        </p:nvGrpSpPr>
        <p:grpSpPr>
          <a:xfrm>
            <a:off x="8353530" y="6381225"/>
            <a:ext cx="1572804" cy="1346101"/>
            <a:chOff x="8396172" y="6380299"/>
            <a:chExt cx="1429822" cy="1346101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8AF4DB1-89CA-C3B2-D132-E98E40460B14}"/>
                </a:ext>
              </a:extLst>
            </p:cNvPr>
            <p:cNvGrpSpPr/>
            <p:nvPr/>
          </p:nvGrpSpPr>
          <p:grpSpPr>
            <a:xfrm>
              <a:off x="8396173" y="7054660"/>
              <a:ext cx="1429821" cy="671740"/>
              <a:chOff x="5480904" y="7063634"/>
              <a:chExt cx="5429734" cy="671740"/>
            </a:xfrm>
          </p:grpSpPr>
          <p:cxnSp>
            <p:nvCxnSpPr>
              <p:cNvPr id="119" name="Straight Connector 122894">
                <a:extLst>
                  <a:ext uri="{FF2B5EF4-FFF2-40B4-BE49-F238E27FC236}">
                    <a16:creationId xmlns:a16="http://schemas.microsoft.com/office/drawing/2014/main" id="{90E0FAC6-C34D-BC15-3CD6-6164D3F328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480904" y="7063634"/>
                <a:ext cx="542973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0" name="Straight Connector 122894">
                <a:extLst>
                  <a:ext uri="{FF2B5EF4-FFF2-40B4-BE49-F238E27FC236}">
                    <a16:creationId xmlns:a16="http://schemas.microsoft.com/office/drawing/2014/main" id="{826D9549-D587-59F1-45D9-1A3A6978CF0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480904" y="7735374"/>
                <a:ext cx="542973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118" name="Straight Connector 122894">
              <a:extLst>
                <a:ext uri="{FF2B5EF4-FFF2-40B4-BE49-F238E27FC236}">
                  <a16:creationId xmlns:a16="http://schemas.microsoft.com/office/drawing/2014/main" id="{49374328-D2E0-FCD7-E7ED-D5E6A792F8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396172" y="6380299"/>
              <a:ext cx="14298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9F5102AA-DD44-9A66-AD05-EF1BFCF86589}"/>
              </a:ext>
            </a:extLst>
          </p:cNvPr>
          <p:cNvSpPr txBox="1"/>
          <p:nvPr/>
        </p:nvSpPr>
        <p:spPr>
          <a:xfrm>
            <a:off x="3736242" y="8164357"/>
            <a:ext cx="151163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Switch</a:t>
            </a:r>
          </a:p>
          <a:p>
            <a:pPr rtl="0" latinLnBrk="1" hangingPunct="0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L2 gateway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790DB4D-07F7-07A9-B425-BEC01880B519}"/>
              </a:ext>
            </a:extLst>
          </p:cNvPr>
          <p:cNvSpPr txBox="1"/>
          <p:nvPr/>
        </p:nvSpPr>
        <p:spPr>
          <a:xfrm>
            <a:off x="6684352" y="8164357"/>
            <a:ext cx="151163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Router</a:t>
            </a:r>
          </a:p>
          <a:p>
            <a:pPr rtl="0" latinLnBrk="1" hangingPunct="0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L3 gateway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315D8E0-BABD-9A9A-DDFB-9475098C6531}"/>
              </a:ext>
            </a:extLst>
          </p:cNvPr>
          <p:cNvSpPr txBox="1"/>
          <p:nvPr/>
        </p:nvSpPr>
        <p:spPr>
          <a:xfrm>
            <a:off x="10122875" y="8164357"/>
            <a:ext cx="151163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Router</a:t>
            </a:r>
          </a:p>
          <a:p>
            <a:pPr rtl="0" latinLnBrk="1" hangingPunct="0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L3 gateway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6608A8A-CA05-0E56-A278-6E33F2B6B97C}"/>
              </a:ext>
            </a:extLst>
          </p:cNvPr>
          <p:cNvSpPr txBox="1"/>
          <p:nvPr/>
        </p:nvSpPr>
        <p:spPr>
          <a:xfrm>
            <a:off x="1004749" y="8349023"/>
            <a:ext cx="12487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End-Host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08D030F-BDC8-8289-93CB-9A53E360F0A3}"/>
              </a:ext>
            </a:extLst>
          </p:cNvPr>
          <p:cNvSpPr txBox="1"/>
          <p:nvPr/>
        </p:nvSpPr>
        <p:spPr>
          <a:xfrm>
            <a:off x="13904309" y="8349023"/>
            <a:ext cx="12487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End-Host</a:t>
            </a:r>
          </a:p>
        </p:txBody>
      </p:sp>
      <p:cxnSp>
        <p:nvCxnSpPr>
          <p:cNvPr id="126" name="Straight Connector 122894">
            <a:extLst>
              <a:ext uri="{FF2B5EF4-FFF2-40B4-BE49-F238E27FC236}">
                <a16:creationId xmlns:a16="http://schemas.microsoft.com/office/drawing/2014/main" id="{D0C6AF88-3898-D6DB-42D0-1E51DA6AE7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2863" y="5680997"/>
            <a:ext cx="10581016" cy="0"/>
          </a:xfrm>
          <a:prstGeom prst="line">
            <a:avLst/>
          </a:prstGeom>
          <a:ln w="19050">
            <a:prstDash val="dash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274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17A9AA-6F85-AD2A-D878-D61E82E189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28752-3553-C656-2BCC-798EA3F79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Closer Look: End-Host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A0571D-9E87-2597-DC1F-8F4F77055027}"/>
              </a:ext>
            </a:extLst>
          </p:cNvPr>
          <p:cNvCxnSpPr/>
          <p:nvPr/>
        </p:nvCxnSpPr>
        <p:spPr>
          <a:xfrm flipH="1">
            <a:off x="3276050" y="4120667"/>
            <a:ext cx="9581361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01EE03-DEF3-013E-82FD-4A2CCD59DC04}"/>
              </a:ext>
            </a:extLst>
          </p:cNvPr>
          <p:cNvCxnSpPr/>
          <p:nvPr/>
        </p:nvCxnSpPr>
        <p:spPr>
          <a:xfrm flipH="1">
            <a:off x="3293205" y="5488702"/>
            <a:ext cx="9581361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AE1428A-EC65-A0EC-A1EE-A43005E7ADB2}"/>
              </a:ext>
            </a:extLst>
          </p:cNvPr>
          <p:cNvGrpSpPr>
            <a:grpSpLocks/>
          </p:cNvGrpSpPr>
          <p:nvPr/>
        </p:nvGrpSpPr>
        <p:grpSpPr bwMode="auto">
          <a:xfrm>
            <a:off x="3752968" y="3457467"/>
            <a:ext cx="1660638" cy="636002"/>
            <a:chOff x="-12" y="8"/>
            <a:chExt cx="943" cy="272"/>
          </a:xfrm>
          <a:solidFill>
            <a:srgbClr val="0000FF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10E790-9322-C1B0-A385-47D8EE04F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05F07C-6D17-8CB4-D1CA-2B0669516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id="{BE2FFD24-3AF1-1C4E-04EB-CEBDA3710316}"/>
              </a:ext>
            </a:extLst>
          </p:cNvPr>
          <p:cNvGrpSpPr>
            <a:grpSpLocks/>
          </p:cNvGrpSpPr>
          <p:nvPr/>
        </p:nvGrpSpPr>
        <p:grpSpPr bwMode="auto">
          <a:xfrm>
            <a:off x="3752968" y="4145063"/>
            <a:ext cx="1660638" cy="636002"/>
            <a:chOff x="0" y="0"/>
            <a:chExt cx="943" cy="272"/>
          </a:xfrm>
          <a:solidFill>
            <a:srgbClr val="0000FF"/>
          </a:solidFill>
        </p:grpSpPr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4A6D7A46-82A9-3837-AA22-E1C7666F4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7">
              <a:extLst>
                <a:ext uri="{FF2B5EF4-FFF2-40B4-BE49-F238E27FC236}">
                  <a16:creationId xmlns:a16="http://schemas.microsoft.com/office/drawing/2014/main" id="{C7B4072C-C18D-AA93-705F-753AACAAE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E2CF811F-66F8-21F4-C709-F1CDE6B70880}"/>
              </a:ext>
            </a:extLst>
          </p:cNvPr>
          <p:cNvGrpSpPr>
            <a:grpSpLocks/>
          </p:cNvGrpSpPr>
          <p:nvPr/>
        </p:nvGrpSpPr>
        <p:grpSpPr bwMode="auto">
          <a:xfrm>
            <a:off x="3752563" y="4825769"/>
            <a:ext cx="1660638" cy="631326"/>
            <a:chOff x="-31" y="0"/>
            <a:chExt cx="943" cy="270"/>
          </a:xfrm>
        </p:grpSpPr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DBC25120-407B-F48C-6BD2-2E7287FA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7A4732D5-7CF7-3F08-26A2-84AEA8F73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0B1CB227-A823-7848-09EB-3E01AD19A859}"/>
              </a:ext>
            </a:extLst>
          </p:cNvPr>
          <p:cNvGrpSpPr>
            <a:grpSpLocks/>
          </p:cNvGrpSpPr>
          <p:nvPr/>
        </p:nvGrpSpPr>
        <p:grpSpPr bwMode="auto">
          <a:xfrm>
            <a:off x="3752561" y="5507278"/>
            <a:ext cx="1660639" cy="636002"/>
            <a:chOff x="-48" y="32"/>
            <a:chExt cx="943" cy="272"/>
          </a:xfrm>
        </p:grpSpPr>
        <p:sp>
          <p:nvSpPr>
            <p:cNvPr id="17" name="Rectangle 22">
              <a:extLst>
                <a:ext uri="{FF2B5EF4-FFF2-40B4-BE49-F238E27FC236}">
                  <a16:creationId xmlns:a16="http://schemas.microsoft.com/office/drawing/2014/main" id="{6E5331E1-285E-91CD-D1CD-4490DF502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7E6FE98A-B3C6-A3F7-BE19-E039CD17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04FD4212-A530-92C0-5273-457D20D588C8}"/>
              </a:ext>
            </a:extLst>
          </p:cNvPr>
          <p:cNvGrpSpPr>
            <a:grpSpLocks/>
          </p:cNvGrpSpPr>
          <p:nvPr/>
        </p:nvGrpSpPr>
        <p:grpSpPr bwMode="auto">
          <a:xfrm>
            <a:off x="3752561" y="6194643"/>
            <a:ext cx="1660639" cy="633663"/>
            <a:chOff x="-48" y="52"/>
            <a:chExt cx="943" cy="271"/>
          </a:xfrm>
        </p:grpSpPr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C750D23E-7487-F614-B0EE-C23DF0D8B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0D0541AA-267E-30C5-ADA1-1F877B6BC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22" name="Rectangle 27">
            <a:extLst>
              <a:ext uri="{FF2B5EF4-FFF2-40B4-BE49-F238E27FC236}">
                <a16:creationId xmlns:a16="http://schemas.microsoft.com/office/drawing/2014/main" id="{959F554F-5FF9-55DB-5022-467E8D06FDC0}"/>
              </a:ext>
            </a:extLst>
          </p:cNvPr>
          <p:cNvSpPr>
            <a:spLocks/>
          </p:cNvSpPr>
          <p:nvPr/>
        </p:nvSpPr>
        <p:spPr bwMode="auto">
          <a:xfrm>
            <a:off x="3270043" y="632483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6161906F-5477-BF55-9269-5F7D071A97C0}"/>
              </a:ext>
            </a:extLst>
          </p:cNvPr>
          <p:cNvSpPr>
            <a:spLocks/>
          </p:cNvSpPr>
          <p:nvPr/>
        </p:nvSpPr>
        <p:spPr bwMode="auto">
          <a:xfrm>
            <a:off x="3269636" y="563822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B32928D2-967F-876E-3B2A-AC47F3A1226C}"/>
              </a:ext>
            </a:extLst>
          </p:cNvPr>
          <p:cNvSpPr>
            <a:spLocks/>
          </p:cNvSpPr>
          <p:nvPr/>
        </p:nvSpPr>
        <p:spPr bwMode="auto">
          <a:xfrm>
            <a:off x="3269637" y="495671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53DAB530-3144-6CFE-0DD6-8C1337A3DC48}"/>
              </a:ext>
            </a:extLst>
          </p:cNvPr>
          <p:cNvSpPr>
            <a:spLocks/>
          </p:cNvSpPr>
          <p:nvPr/>
        </p:nvSpPr>
        <p:spPr bwMode="auto">
          <a:xfrm>
            <a:off x="3269637" y="4273668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47DEAE-52AD-0E97-00A6-14B05F08BC57}"/>
              </a:ext>
            </a:extLst>
          </p:cNvPr>
          <p:cNvSpPr>
            <a:spLocks/>
          </p:cNvSpPr>
          <p:nvPr/>
        </p:nvSpPr>
        <p:spPr bwMode="auto">
          <a:xfrm>
            <a:off x="3291175" y="3569950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4760CD-AE1D-B20D-AC1D-3B62C3E96B60}"/>
              </a:ext>
            </a:extLst>
          </p:cNvPr>
          <p:cNvSpPr txBox="1"/>
          <p:nvPr/>
        </p:nvSpPr>
        <p:spPr>
          <a:xfrm>
            <a:off x="3979404" y="7131473"/>
            <a:ext cx="12487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End-Host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F92DDA-B948-665C-E8CD-FD8CCADBF150}"/>
              </a:ext>
            </a:extLst>
          </p:cNvPr>
          <p:cNvSpPr txBox="1"/>
          <p:nvPr/>
        </p:nvSpPr>
        <p:spPr>
          <a:xfrm>
            <a:off x="6693536" y="3322244"/>
            <a:ext cx="174406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User-Space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712295-C6BD-2B6C-8DA3-216BF9DAC326}"/>
              </a:ext>
            </a:extLst>
          </p:cNvPr>
          <p:cNvSpPr txBox="1"/>
          <p:nvPr/>
        </p:nvSpPr>
        <p:spPr>
          <a:xfrm>
            <a:off x="5622942" y="4491003"/>
            <a:ext cx="381995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(typically)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Operation System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1055C2-9063-8D54-F583-17FD15750D50}"/>
              </a:ext>
            </a:extLst>
          </p:cNvPr>
          <p:cNvSpPr txBox="1"/>
          <p:nvPr/>
        </p:nvSpPr>
        <p:spPr>
          <a:xfrm>
            <a:off x="5572937" y="5876540"/>
            <a:ext cx="424475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Hardware/Firmware/Driver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7B8450E-D89E-5738-4D21-C447B2C07B62}"/>
              </a:ext>
            </a:extLst>
          </p:cNvPr>
          <p:cNvSpPr/>
          <p:nvPr/>
        </p:nvSpPr>
        <p:spPr>
          <a:xfrm>
            <a:off x="9798502" y="3400134"/>
            <a:ext cx="2841171" cy="2795792"/>
          </a:xfrm>
          <a:prstGeom prst="roundRect">
            <a:avLst>
              <a:gd name="adj" fmla="val 3894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rPr>
              <a:t>Software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F1CDB40-1A57-4785-E520-BCF8FD96E243}"/>
              </a:ext>
            </a:extLst>
          </p:cNvPr>
          <p:cNvSpPr/>
          <p:nvPr/>
        </p:nvSpPr>
        <p:spPr>
          <a:xfrm>
            <a:off x="10095744" y="4107708"/>
            <a:ext cx="2841171" cy="2795792"/>
          </a:xfrm>
          <a:prstGeom prst="roundRect">
            <a:avLst>
              <a:gd name="adj" fmla="val 3894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b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2256582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nimBg="1"/>
      <p:bldP spid="3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CD50D-8541-932F-9328-47BD070EA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Throughout the semester, we will study these layers </a:t>
            </a:r>
          </a:p>
          <a:p>
            <a:r>
              <a:rPr lang="en-US" dirty="0"/>
              <a:t>and their specific responsibilities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78294B-22E1-000E-ADB8-422F97E98AC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48035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28DC56-4C57-C355-BB82-F0392054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F2A79A-6779-C7F7-25CB-F5B342387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Layer and Data Link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ABBEE-8A7A-9D17-F17D-4B6E306484B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57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7363D4-FFA3-5297-8E1C-1350E2D6047A}"/>
              </a:ext>
            </a:extLst>
          </p:cNvPr>
          <p:cNvGrpSpPr>
            <a:grpSpLocks/>
          </p:cNvGrpSpPr>
          <p:nvPr/>
        </p:nvGrpSpPr>
        <p:grpSpPr bwMode="auto">
          <a:xfrm>
            <a:off x="13413782" y="4353014"/>
            <a:ext cx="1660638" cy="636002"/>
            <a:chOff x="-12" y="8"/>
            <a:chExt cx="943" cy="272"/>
          </a:xfrm>
          <a:solidFill>
            <a:schemeClr val="bg2">
              <a:lumMod val="75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30EC39-DC89-053A-4538-A9196D4D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42DB84-AF5C-ECDE-4AC1-75A53E769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18" name="Group 15">
            <a:extLst>
              <a:ext uri="{FF2B5EF4-FFF2-40B4-BE49-F238E27FC236}">
                <a16:creationId xmlns:a16="http://schemas.microsoft.com/office/drawing/2014/main" id="{F59D6C98-052E-1460-8E02-D9A0DF51C1F7}"/>
              </a:ext>
            </a:extLst>
          </p:cNvPr>
          <p:cNvGrpSpPr>
            <a:grpSpLocks/>
          </p:cNvGrpSpPr>
          <p:nvPr/>
        </p:nvGrpSpPr>
        <p:grpSpPr bwMode="auto">
          <a:xfrm>
            <a:off x="13413782" y="5040610"/>
            <a:ext cx="1660638" cy="636002"/>
            <a:chOff x="0" y="0"/>
            <a:chExt cx="943" cy="272"/>
          </a:xfrm>
          <a:solidFill>
            <a:schemeClr val="bg2">
              <a:lumMod val="75000"/>
            </a:schemeClr>
          </a:solidFill>
        </p:grpSpPr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12AF48F8-0A73-3C1D-2613-15EBBB3E2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624611DD-EBBC-65D5-B561-5DDA1E2DF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21" name="Group 18">
            <a:extLst>
              <a:ext uri="{FF2B5EF4-FFF2-40B4-BE49-F238E27FC236}">
                <a16:creationId xmlns:a16="http://schemas.microsoft.com/office/drawing/2014/main" id="{B522C215-BC68-A9DF-A5A2-BE69A23AA397}"/>
              </a:ext>
            </a:extLst>
          </p:cNvPr>
          <p:cNvGrpSpPr>
            <a:grpSpLocks/>
          </p:cNvGrpSpPr>
          <p:nvPr/>
        </p:nvGrpSpPr>
        <p:grpSpPr bwMode="auto">
          <a:xfrm>
            <a:off x="13413377" y="5721316"/>
            <a:ext cx="1660638" cy="631326"/>
            <a:chOff x="-31" y="0"/>
            <a:chExt cx="943" cy="270"/>
          </a:xfrm>
          <a:solidFill>
            <a:schemeClr val="bg2">
              <a:lumMod val="75000"/>
            </a:schemeClr>
          </a:solidFill>
        </p:grpSpPr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E02188A2-F941-CC88-25AC-AA5ADE987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F003AC3B-EC42-4AFD-3CE1-068A518BE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24" name="Group 21">
            <a:extLst>
              <a:ext uri="{FF2B5EF4-FFF2-40B4-BE49-F238E27FC236}">
                <a16:creationId xmlns:a16="http://schemas.microsoft.com/office/drawing/2014/main" id="{E5C269E2-8D2B-936D-AD6B-3E6A9DAE0C4B}"/>
              </a:ext>
            </a:extLst>
          </p:cNvPr>
          <p:cNvGrpSpPr>
            <a:grpSpLocks/>
          </p:cNvGrpSpPr>
          <p:nvPr/>
        </p:nvGrpSpPr>
        <p:grpSpPr bwMode="auto">
          <a:xfrm>
            <a:off x="13413375" y="6402825"/>
            <a:ext cx="1660639" cy="636002"/>
            <a:chOff x="-48" y="32"/>
            <a:chExt cx="943" cy="272"/>
          </a:xfrm>
        </p:grpSpPr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0BFF4A2E-4BCC-5175-43B9-3C521516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9F00F7AA-52B4-C4A1-C2FA-564C2CF91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27" name="Group 24">
            <a:extLst>
              <a:ext uri="{FF2B5EF4-FFF2-40B4-BE49-F238E27FC236}">
                <a16:creationId xmlns:a16="http://schemas.microsoft.com/office/drawing/2014/main" id="{6916C96E-16AB-C408-87FC-7FFC05250DF1}"/>
              </a:ext>
            </a:extLst>
          </p:cNvPr>
          <p:cNvGrpSpPr>
            <a:grpSpLocks/>
          </p:cNvGrpSpPr>
          <p:nvPr/>
        </p:nvGrpSpPr>
        <p:grpSpPr bwMode="auto">
          <a:xfrm>
            <a:off x="13413375" y="7090190"/>
            <a:ext cx="1660639" cy="633663"/>
            <a:chOff x="-48" y="52"/>
            <a:chExt cx="943" cy="271"/>
          </a:xfrm>
          <a:solidFill>
            <a:schemeClr val="accent1">
              <a:lumMod val="75000"/>
            </a:schemeClr>
          </a:solidFill>
        </p:grpSpPr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CB1D2A3F-41EC-13D1-4E0B-BDDD1D31F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6C4C396E-6085-E5C6-4765-B1062310E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30" name="Rectangle 28">
            <a:extLst>
              <a:ext uri="{FF2B5EF4-FFF2-40B4-BE49-F238E27FC236}">
                <a16:creationId xmlns:a16="http://schemas.microsoft.com/office/drawing/2014/main" id="{68DE27D3-364F-E753-BC01-B7207BEFCEEF}"/>
              </a:ext>
            </a:extLst>
          </p:cNvPr>
          <p:cNvSpPr>
            <a:spLocks/>
          </p:cNvSpPr>
          <p:nvPr/>
        </p:nvSpPr>
        <p:spPr bwMode="auto">
          <a:xfrm>
            <a:off x="12930450" y="6617657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4669E2C3-766D-0074-CF79-AE8B01BB1F92}"/>
              </a:ext>
            </a:extLst>
          </p:cNvPr>
          <p:cNvSpPr>
            <a:spLocks/>
          </p:cNvSpPr>
          <p:nvPr/>
        </p:nvSpPr>
        <p:spPr bwMode="auto">
          <a:xfrm>
            <a:off x="12951718" y="7269998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</p:spTree>
    <p:extLst>
      <p:ext uri="{BB962C8B-B14F-4D97-AF65-F5344CB8AC3E}">
        <p14:creationId xmlns:p14="http://schemas.microsoft.com/office/powerpoint/2010/main" val="1188437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A8B962-E180-D94C-B827-A7E3A9B8D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36DE8-7B80-6AA5-1642-24057E0EE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Communication Mediums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DFC8E6-7F38-187A-E420-FBDDBB3CE9EA}"/>
              </a:ext>
            </a:extLst>
          </p:cNvPr>
          <p:cNvSpPr txBox="1"/>
          <p:nvPr/>
        </p:nvSpPr>
        <p:spPr>
          <a:xfrm>
            <a:off x="1587500" y="2384088"/>
            <a:ext cx="13520854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200" dirty="0"/>
              <a:t>Generally, information is transferred using electromagnetic radiations propagating through a medium (or even through free space)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55C5F6-BB35-7ECC-659E-B9B8926B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302" y="6073054"/>
            <a:ext cx="3709224" cy="12987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161FEA-8C60-89CD-D1FB-B9EE29F3F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734" y="6088214"/>
            <a:ext cx="3724386" cy="12835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3EA2D7-9918-ADF0-BDA9-374203EF8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8" y="6075680"/>
            <a:ext cx="3704172" cy="12835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995749-721D-EE1D-0A34-76B93351068A}"/>
              </a:ext>
            </a:extLst>
          </p:cNvPr>
          <p:cNvSpPr txBox="1"/>
          <p:nvPr/>
        </p:nvSpPr>
        <p:spPr>
          <a:xfrm>
            <a:off x="12633330" y="7604695"/>
            <a:ext cx="170299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200" dirty="0"/>
              <a:t>Copper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DA6EF4-7CE1-A160-CAB9-F6A8136D1E39}"/>
              </a:ext>
            </a:extLst>
          </p:cNvPr>
          <p:cNvSpPr txBox="1"/>
          <p:nvPr/>
        </p:nvSpPr>
        <p:spPr>
          <a:xfrm>
            <a:off x="7233096" y="7695372"/>
            <a:ext cx="2473502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200" dirty="0"/>
              <a:t>Optical Fiber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92D08E-FD22-65BB-6479-F4B8746D61D7}"/>
              </a:ext>
            </a:extLst>
          </p:cNvPr>
          <p:cNvSpPr txBox="1"/>
          <p:nvPr/>
        </p:nvSpPr>
        <p:spPr>
          <a:xfrm>
            <a:off x="878064" y="7682839"/>
            <a:ext cx="342830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200" dirty="0"/>
              <a:t>Wireless Links</a:t>
            </a:r>
          </a:p>
        </p:txBody>
      </p:sp>
    </p:spTree>
    <p:extLst>
      <p:ext uri="{BB962C8B-B14F-4D97-AF65-F5344CB8AC3E}">
        <p14:creationId xmlns:p14="http://schemas.microsoft.com/office/powerpoint/2010/main" val="2073821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312383-2AA2-8691-0473-EA7EF0DED7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2CEF8-539A-5D8E-4006-B04C455EE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Range of Electromagnetic Waves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06620-9F31-59C6-526F-554994482CB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0CA9F-4783-09C2-2451-26448463C728}"/>
              </a:ext>
            </a:extLst>
          </p:cNvPr>
          <p:cNvSpPr txBox="1"/>
          <p:nvPr/>
        </p:nvSpPr>
        <p:spPr>
          <a:xfrm>
            <a:off x="4063093" y="8774668"/>
            <a:ext cx="812618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dirty="0"/>
              <a:t>*https://ipcisco.com/lesson/wlan-frequency-bands/</a:t>
            </a:r>
          </a:p>
        </p:txBody>
      </p:sp>
      <p:pic>
        <p:nvPicPr>
          <p:cNvPr id="139" name="Picture 138" descr="Timeline&#10;&#10;Description automatically generated">
            <a:extLst>
              <a:ext uri="{FF2B5EF4-FFF2-40B4-BE49-F238E27FC236}">
                <a16:creationId xmlns:a16="http://schemas.microsoft.com/office/drawing/2014/main" id="{137710C1-9374-8531-1C4C-24229FE27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60" y="1966470"/>
            <a:ext cx="12119618" cy="66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332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94" dirty="0">
                <a:latin typeface="Calibri"/>
                <a:ea typeface="ＭＳ Ｐゴシック" charset="0"/>
                <a:cs typeface="Calibri"/>
              </a:rPr>
              <a:t>A network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257" y="4824794"/>
            <a:ext cx="11379200" cy="3951816"/>
          </a:xfrm>
        </p:spPr>
        <p:txBody>
          <a:bodyPr/>
          <a:lstStyle/>
          <a:p>
            <a:r>
              <a:rPr lang="en-US" sz="3188" dirty="0">
                <a:latin typeface="Calibri"/>
                <a:ea typeface="ＭＳ Ｐゴシック" charset="0"/>
                <a:cs typeface="Calibri"/>
              </a:rPr>
              <a:t>Link bandwidth  </a:t>
            </a:r>
          </a:p>
          <a:p>
            <a:pPr lvl="1"/>
            <a:r>
              <a:rPr lang="en-US" sz="2625" dirty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</a:rPr>
              <a:t>number of bits sent/received per unit time (bits/sec or bps)</a:t>
            </a:r>
          </a:p>
          <a:p>
            <a:r>
              <a:rPr lang="en-US" sz="3188" dirty="0">
                <a:latin typeface="Calibri"/>
                <a:ea typeface="ＭＳ Ｐゴシック" charset="0"/>
                <a:cs typeface="Calibri"/>
              </a:rPr>
              <a:t>Propagation delay </a:t>
            </a:r>
          </a:p>
          <a:p>
            <a:pPr lvl="1"/>
            <a:r>
              <a:rPr lang="en-US" sz="2625" dirty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</a:rPr>
              <a:t>time for one bit to move through the link (seconds)</a:t>
            </a:r>
            <a:endParaRPr lang="en-US" sz="2625" dirty="0">
              <a:latin typeface="Calibri"/>
              <a:ea typeface="ＭＳ Ｐゴシック" charset="0"/>
              <a:cs typeface="Calibri"/>
            </a:endParaRPr>
          </a:p>
          <a:p>
            <a:r>
              <a:rPr lang="en-US" sz="3188" dirty="0">
                <a:latin typeface="Calibri"/>
                <a:ea typeface="ＭＳ Ｐゴシック" charset="0"/>
                <a:cs typeface="Calibri"/>
              </a:rPr>
              <a:t>Bandwidth-Delay Product (BDP) </a:t>
            </a:r>
          </a:p>
          <a:p>
            <a:pPr lvl="1"/>
            <a:r>
              <a:rPr lang="en-US" sz="2625" dirty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</a:rPr>
              <a:t>number of bits “in flight” at any time </a:t>
            </a:r>
            <a:r>
              <a:rPr lang="en-US" sz="2000" dirty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</a:rPr>
              <a:t>(when pipe is fully utilized)</a:t>
            </a:r>
            <a:endParaRPr lang="en-US" sz="2625" dirty="0">
              <a:solidFill>
                <a:srgbClr val="000090"/>
              </a:solidFill>
              <a:latin typeface="Calibri"/>
              <a:ea typeface="ＭＳ Ｐゴシック" charset="0"/>
              <a:cs typeface="Calibri"/>
            </a:endParaRPr>
          </a:p>
          <a:p>
            <a:pPr lvl="1"/>
            <a:r>
              <a:rPr lang="en-US" sz="2625" dirty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</a:rPr>
              <a:t>BDP = bandwidth × propagation delay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1686123" y="2664884"/>
            <a:ext cx="563033" cy="922867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42517" y="2656418"/>
            <a:ext cx="6144683" cy="922867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541438" y="2664884"/>
            <a:ext cx="563033" cy="922867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665463" y="2853269"/>
            <a:ext cx="1719337" cy="52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898" tIns="60950" rIns="121898" bIns="60950">
            <a:spAutoFit/>
          </a:bodyPr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25" kern="12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bandwidth</a:t>
            </a: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5461001" y="2664884"/>
            <a:ext cx="127000" cy="922867"/>
          </a:xfrm>
          <a:prstGeom prst="leftBracket">
            <a:avLst>
              <a:gd name="adj" fmla="val 605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 rot="16200000">
            <a:off x="8811684" y="738721"/>
            <a:ext cx="256118" cy="6093884"/>
          </a:xfrm>
          <a:prstGeom prst="leftBracket">
            <a:avLst>
              <a:gd name="adj" fmla="val 1982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898" tIns="60950" rIns="121898" bIns="60950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207362" y="3835401"/>
            <a:ext cx="2704991" cy="52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898" tIns="60950" rIns="121898" bIns="60950">
            <a:spAutoFit/>
          </a:bodyPr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25" kern="12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Propagation 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7325817" y="2869693"/>
                <a:ext cx="2838425" cy="527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1898" tIns="60950" rIns="121898" bIns="60950">
                <a:spAutoFit/>
              </a:bodyPr>
              <a:lstStyle/>
              <a:p>
                <a:pPr algn="r" defTabSz="1219056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625" kern="1200" dirty="0">
                    <a:solidFill>
                      <a:srgbClr val="000000"/>
                    </a:solidFill>
                    <a:latin typeface="Calibri"/>
                    <a:ea typeface="ＭＳ Ｐゴシック" charset="0"/>
                    <a:cs typeface="Calibri"/>
                  </a:rPr>
                  <a:t>delay </a:t>
                </a:r>
                <a14:m>
                  <m:oMath xmlns:m="http://schemas.openxmlformats.org/officeDocument/2006/math">
                    <m:r>
                      <a:rPr lang="en-US" sz="2625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×</m:t>
                    </m:r>
                  </m:oMath>
                </a14:m>
                <a:r>
                  <a:rPr lang="en-US" sz="2625" kern="1200" dirty="0">
                    <a:solidFill>
                      <a:srgbClr val="000000"/>
                    </a:solidFill>
                    <a:latin typeface="Calibri"/>
                    <a:ea typeface="ＭＳ Ｐゴシック" charset="0"/>
                    <a:cs typeface="Calibri"/>
                  </a:rPr>
                  <a:t> bandwidth</a:t>
                </a:r>
              </a:p>
            </p:txBody>
          </p:sp>
        </mc:Choice>
        <mc:Fallback xmlns="">
          <p:sp>
            <p:nvSpPr>
              <p:cNvPr id="1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5817" y="2869693"/>
                <a:ext cx="2838425" cy="527047"/>
              </a:xfrm>
              <a:prstGeom prst="rect">
                <a:avLst/>
              </a:prstGeom>
              <a:blipFill>
                <a:blip r:embed="rId2"/>
                <a:stretch>
                  <a:fillRect l="-2366" t="-8140" r="-3011" b="-267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9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Bandwidth of a Channel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EE: bandwidth (B, in Hz) is the width of the pass-band in the frequency domain</a:t>
            </a:r>
          </a:p>
          <a:p>
            <a:pPr marL="317500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CS: bandwidth (bps) is the information carrying capacity (C) of the channel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Shannon showed how they are related by noise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Noise limits how many signal levels we can safely distinguish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Geekspeak</a:t>
            </a:r>
            <a:r>
              <a:rPr lang="en-US" dirty="0"/>
              <a:t>: “cannot distinguish the signal from the noise”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9E841A-AEDA-D5F4-3720-C6B93D146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4DC0B-E10A-EF7C-F742-88EB944FC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Network Link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D5967-2E34-7529-6693-393E3D4A06E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1438921"/>
            <a:ext cx="13081000" cy="5753100"/>
          </a:xfrm>
        </p:spPr>
        <p:txBody>
          <a:bodyPr anchor="t"/>
          <a:lstStyle/>
          <a:p>
            <a:pPr marL="317500" indent="0">
              <a:buNone/>
            </a:pPr>
            <a:r>
              <a:rPr lang="en-US" dirty="0"/>
              <a:t>a Communication Medium			   and	 			a Network Adapter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BE2B1521-8D80-3A35-A301-4449EC6B9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45" y="2801922"/>
            <a:ext cx="1049059" cy="10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text, electronics, jack, adapter&#10;&#10;Description automatically generated">
            <a:extLst>
              <a:ext uri="{FF2B5EF4-FFF2-40B4-BE49-F238E27FC236}">
                <a16:creationId xmlns:a16="http://schemas.microsoft.com/office/drawing/2014/main" id="{569D93B9-FF80-3649-EC6E-741A708F6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455" y="2561678"/>
            <a:ext cx="1371600" cy="1289304"/>
          </a:xfrm>
          <a:prstGeom prst="rect">
            <a:avLst/>
          </a:prstGeom>
        </p:spPr>
      </p:pic>
      <p:pic>
        <p:nvPicPr>
          <p:cNvPr id="10" name="Picture 9" descr="A hand holding a group of toothbrushes&#10;&#10;Description automatically generated with medium confidence">
            <a:extLst>
              <a:ext uri="{FF2B5EF4-FFF2-40B4-BE49-F238E27FC236}">
                <a16:creationId xmlns:a16="http://schemas.microsoft.com/office/drawing/2014/main" id="{700B3C56-AF91-7570-B75B-F4877E112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89" y="4222853"/>
            <a:ext cx="3053100" cy="2289825"/>
          </a:xfrm>
          <a:prstGeom prst="rect">
            <a:avLst/>
          </a:prstGeom>
        </p:spPr>
      </p:pic>
      <p:pic>
        <p:nvPicPr>
          <p:cNvPr id="12" name="Picture 11" descr="A picture containing circuit, electronics&#10;&#10;Description automatically generated">
            <a:extLst>
              <a:ext uri="{FF2B5EF4-FFF2-40B4-BE49-F238E27FC236}">
                <a16:creationId xmlns:a16="http://schemas.microsoft.com/office/drawing/2014/main" id="{916C384E-4A8A-140B-715A-4C21AF021E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2" b="14336"/>
          <a:stretch/>
        </p:blipFill>
        <p:spPr>
          <a:xfrm>
            <a:off x="9377029" y="4216035"/>
            <a:ext cx="3297806" cy="2202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7F07C1-D25F-8518-0D3C-F2763A73E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958" y="7386057"/>
            <a:ext cx="3073031" cy="1059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3C0ACE-842B-55D5-2744-F4F9D902A0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5" b="19459"/>
          <a:stretch/>
        </p:blipFill>
        <p:spPr>
          <a:xfrm>
            <a:off x="9922443" y="6296171"/>
            <a:ext cx="3874599" cy="2492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CD6201-F474-DB9F-53DF-A41F926380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358" y="5124026"/>
            <a:ext cx="1965099" cy="6880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43E9B6-ACF9-A6C6-9B96-654347AD4521}"/>
              </a:ext>
            </a:extLst>
          </p:cNvPr>
          <p:cNvSpPr txBox="1"/>
          <p:nvPr/>
        </p:nvSpPr>
        <p:spPr>
          <a:xfrm>
            <a:off x="7795742" y="1876697"/>
            <a:ext cx="8128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dirty="0"/>
              <a:t>or a NIC (Network Interface Card)</a:t>
            </a:r>
          </a:p>
        </p:txBody>
      </p:sp>
    </p:spTree>
    <p:extLst>
      <p:ext uri="{BB962C8B-B14F-4D97-AF65-F5344CB8AC3E}">
        <p14:creationId xmlns:p14="http://schemas.microsoft.com/office/powerpoint/2010/main" val="2546995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C7B1B-DE47-C886-0043-54EED06B3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14800-BB4E-992F-69A3-161CED28B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A7C8E-EBBB-FAFF-D483-1CFFCCF6B9A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63650" y="4942687"/>
            <a:ext cx="13107620" cy="4099497"/>
          </a:xfrm>
        </p:spPr>
        <p:txBody>
          <a:bodyPr/>
          <a:lstStyle/>
          <a:p>
            <a:r>
              <a:rPr lang="en-US" sz="3200" dirty="0"/>
              <a:t>Encoding/Decoding: </a:t>
            </a:r>
          </a:p>
          <a:p>
            <a:pPr lvl="1"/>
            <a:r>
              <a:rPr lang="en-US" dirty="0"/>
              <a:t>Generate analog waveform (e.g., voltage) from digital data at transmitter and sample to recover at receiver</a:t>
            </a:r>
          </a:p>
          <a:p>
            <a:r>
              <a:rPr lang="en-US" sz="3200" dirty="0"/>
              <a:t>We send/recover symbols that are mapped to bits</a:t>
            </a:r>
          </a:p>
          <a:p>
            <a:pPr lvl="1"/>
            <a:r>
              <a:rPr lang="en-US" dirty="0"/>
              <a:t>There are different ways of mapping bits to signals</a:t>
            </a:r>
          </a:p>
          <a:p>
            <a:pPr lvl="2"/>
            <a:r>
              <a:rPr lang="de-DE" dirty="0"/>
              <a:t>E.g. NRZ, NRZI, MANCHESTER, 4B/5B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038B97-AE34-5B45-1B00-115624D14C9E}"/>
              </a:ext>
            </a:extLst>
          </p:cNvPr>
          <p:cNvGrpSpPr/>
          <p:nvPr/>
        </p:nvGrpSpPr>
        <p:grpSpPr>
          <a:xfrm>
            <a:off x="4326219" y="4229997"/>
            <a:ext cx="7110410" cy="914400"/>
            <a:chOff x="4169002" y="2656114"/>
            <a:chExt cx="7110410" cy="914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1FAF29A-50DC-D4DD-FC0F-D987AA889D2F}"/>
                </a:ext>
              </a:extLst>
            </p:cNvPr>
            <p:cNvGrpSpPr/>
            <p:nvPr/>
          </p:nvGrpSpPr>
          <p:grpSpPr>
            <a:xfrm>
              <a:off x="4169002" y="2656114"/>
              <a:ext cx="2354262" cy="914400"/>
              <a:chOff x="1284288" y="2590800"/>
              <a:chExt cx="2354262" cy="914400"/>
            </a:xfrm>
          </p:grpSpPr>
          <p:sp>
            <p:nvSpPr>
              <p:cNvPr id="11" name="Text Box 12">
                <a:extLst>
                  <a:ext uri="{FF2B5EF4-FFF2-40B4-BE49-F238E27FC236}">
                    <a16:creationId xmlns:a16="http://schemas.microsoft.com/office/drawing/2014/main" id="{99BEA385-5FC4-9BBA-75C7-335D9E508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4288" y="3048000"/>
                <a:ext cx="33813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>
                    <a:latin typeface="Calibri" pitchFamily="34" charset="0"/>
                  </a:rPr>
                  <a:t>0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B1A63B9-2A0F-011C-C560-FA45C3553366}"/>
                  </a:ext>
                </a:extLst>
              </p:cNvPr>
              <p:cNvGrpSpPr/>
              <p:nvPr/>
            </p:nvGrpSpPr>
            <p:grpSpPr>
              <a:xfrm>
                <a:off x="1284288" y="2590800"/>
                <a:ext cx="2354262" cy="674687"/>
                <a:chOff x="1284288" y="2590800"/>
                <a:chExt cx="2354262" cy="674687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85CBEA03-58B0-F520-D1F6-24ECC72C49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1150" y="2808287"/>
                  <a:ext cx="2057400" cy="457200"/>
                </a:xfrm>
                <a:custGeom>
                  <a:avLst/>
                  <a:gdLst>
                    <a:gd name="T0" fmla="*/ 0 w 1296"/>
                    <a:gd name="T1" fmla="*/ 288 h 288"/>
                    <a:gd name="T2" fmla="*/ 144 w 1296"/>
                    <a:gd name="T3" fmla="*/ 288 h 288"/>
                    <a:gd name="T4" fmla="*/ 144 w 1296"/>
                    <a:gd name="T5" fmla="*/ 0 h 288"/>
                    <a:gd name="T6" fmla="*/ 336 w 1296"/>
                    <a:gd name="T7" fmla="*/ 0 h 288"/>
                    <a:gd name="T8" fmla="*/ 336 w 1296"/>
                    <a:gd name="T9" fmla="*/ 288 h 288"/>
                    <a:gd name="T10" fmla="*/ 528 w 1296"/>
                    <a:gd name="T11" fmla="*/ 288 h 288"/>
                    <a:gd name="T12" fmla="*/ 528 w 1296"/>
                    <a:gd name="T13" fmla="*/ 0 h 288"/>
                    <a:gd name="T14" fmla="*/ 720 w 1296"/>
                    <a:gd name="T15" fmla="*/ 0 h 288"/>
                    <a:gd name="T16" fmla="*/ 720 w 1296"/>
                    <a:gd name="T17" fmla="*/ 288 h 288"/>
                    <a:gd name="T18" fmla="*/ 912 w 1296"/>
                    <a:gd name="T19" fmla="*/ 288 h 288"/>
                    <a:gd name="T20" fmla="*/ 912 w 1296"/>
                    <a:gd name="T21" fmla="*/ 0 h 288"/>
                    <a:gd name="T22" fmla="*/ 1104 w 1296"/>
                    <a:gd name="T23" fmla="*/ 0 h 288"/>
                    <a:gd name="T24" fmla="*/ 1104 w 1296"/>
                    <a:gd name="T25" fmla="*/ 288 h 288"/>
                    <a:gd name="T26" fmla="*/ 1296 w 1296"/>
                    <a:gd name="T27" fmla="*/ 288 h 2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96"/>
                    <a:gd name="T43" fmla="*/ 0 h 288"/>
                    <a:gd name="T44" fmla="*/ 1296 w 1296"/>
                    <a:gd name="T45" fmla="*/ 288 h 28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96" h="288">
                      <a:moveTo>
                        <a:pt x="0" y="288"/>
                      </a:moveTo>
                      <a:lnTo>
                        <a:pt x="144" y="288"/>
                      </a:lnTo>
                      <a:lnTo>
                        <a:pt x="144" y="0"/>
                      </a:lnTo>
                      <a:lnTo>
                        <a:pt x="336" y="0"/>
                      </a:lnTo>
                      <a:lnTo>
                        <a:pt x="336" y="288"/>
                      </a:lnTo>
                      <a:lnTo>
                        <a:pt x="528" y="288"/>
                      </a:lnTo>
                      <a:lnTo>
                        <a:pt x="528" y="0"/>
                      </a:lnTo>
                      <a:lnTo>
                        <a:pt x="720" y="0"/>
                      </a:lnTo>
                      <a:lnTo>
                        <a:pt x="720" y="288"/>
                      </a:lnTo>
                      <a:lnTo>
                        <a:pt x="912" y="288"/>
                      </a:lnTo>
                      <a:lnTo>
                        <a:pt x="912" y="0"/>
                      </a:lnTo>
                      <a:lnTo>
                        <a:pt x="1104" y="0"/>
                      </a:lnTo>
                      <a:lnTo>
                        <a:pt x="1104" y="288"/>
                      </a:lnTo>
                      <a:lnTo>
                        <a:pt x="1296" y="28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Text Box 13">
                  <a:extLst>
                    <a:ext uri="{FF2B5EF4-FFF2-40B4-BE49-F238E27FC236}">
                      <a16:creationId xmlns:a16="http://schemas.microsoft.com/office/drawing/2014/main" id="{8ED96169-0B6E-79A6-5C5A-A67FB91A63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84288" y="2590800"/>
                  <a:ext cx="338137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>
                      <a:latin typeface="Calibri" pitchFamily="34" charset="0"/>
                    </a:rPr>
                    <a:t>1</a:t>
                  </a:r>
                </a:p>
              </p:txBody>
            </p:sp>
          </p:grpSp>
        </p:grp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DE307305-DA45-C566-466F-91070A29D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6520" y="3113086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48090D-2460-14A2-4CEF-658EDD65DFC7}"/>
                </a:ext>
              </a:extLst>
            </p:cNvPr>
            <p:cNvGrpSpPr/>
            <p:nvPr/>
          </p:nvGrpSpPr>
          <p:grpSpPr>
            <a:xfrm>
              <a:off x="9037862" y="2721428"/>
              <a:ext cx="2241550" cy="838200"/>
              <a:chOff x="5226050" y="2655887"/>
              <a:chExt cx="2241550" cy="838200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A7ED720D-FA91-48FA-F6DF-8629F9063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6050" y="2786062"/>
                <a:ext cx="2241550" cy="520700"/>
              </a:xfrm>
              <a:custGeom>
                <a:avLst/>
                <a:gdLst>
                  <a:gd name="T0" fmla="*/ 0 w 1412"/>
                  <a:gd name="T1" fmla="*/ 324 h 328"/>
                  <a:gd name="T2" fmla="*/ 98 w 1412"/>
                  <a:gd name="T3" fmla="*/ 317 h 328"/>
                  <a:gd name="T4" fmla="*/ 154 w 1412"/>
                  <a:gd name="T5" fmla="*/ 254 h 328"/>
                  <a:gd name="T6" fmla="*/ 168 w 1412"/>
                  <a:gd name="T7" fmla="*/ 212 h 328"/>
                  <a:gd name="T8" fmla="*/ 267 w 1412"/>
                  <a:gd name="T9" fmla="*/ 15 h 328"/>
                  <a:gd name="T10" fmla="*/ 386 w 1412"/>
                  <a:gd name="T11" fmla="*/ 99 h 328"/>
                  <a:gd name="T12" fmla="*/ 414 w 1412"/>
                  <a:gd name="T13" fmla="*/ 163 h 328"/>
                  <a:gd name="T14" fmla="*/ 449 w 1412"/>
                  <a:gd name="T15" fmla="*/ 289 h 328"/>
                  <a:gd name="T16" fmla="*/ 492 w 1412"/>
                  <a:gd name="T17" fmla="*/ 303 h 328"/>
                  <a:gd name="T18" fmla="*/ 513 w 1412"/>
                  <a:gd name="T19" fmla="*/ 310 h 328"/>
                  <a:gd name="T20" fmla="*/ 562 w 1412"/>
                  <a:gd name="T21" fmla="*/ 303 h 328"/>
                  <a:gd name="T22" fmla="*/ 576 w 1412"/>
                  <a:gd name="T23" fmla="*/ 275 h 328"/>
                  <a:gd name="T24" fmla="*/ 639 w 1412"/>
                  <a:gd name="T25" fmla="*/ 128 h 328"/>
                  <a:gd name="T26" fmla="*/ 716 w 1412"/>
                  <a:gd name="T27" fmla="*/ 29 h 328"/>
                  <a:gd name="T28" fmla="*/ 780 w 1412"/>
                  <a:gd name="T29" fmla="*/ 64 h 328"/>
                  <a:gd name="T30" fmla="*/ 808 w 1412"/>
                  <a:gd name="T31" fmla="*/ 128 h 328"/>
                  <a:gd name="T32" fmla="*/ 836 w 1412"/>
                  <a:gd name="T33" fmla="*/ 233 h 328"/>
                  <a:gd name="T34" fmla="*/ 843 w 1412"/>
                  <a:gd name="T35" fmla="*/ 268 h 328"/>
                  <a:gd name="T36" fmla="*/ 885 w 1412"/>
                  <a:gd name="T37" fmla="*/ 289 h 328"/>
                  <a:gd name="T38" fmla="*/ 920 w 1412"/>
                  <a:gd name="T39" fmla="*/ 177 h 328"/>
                  <a:gd name="T40" fmla="*/ 1018 w 1412"/>
                  <a:gd name="T41" fmla="*/ 1 h 328"/>
                  <a:gd name="T42" fmla="*/ 1145 w 1412"/>
                  <a:gd name="T43" fmla="*/ 29 h 328"/>
                  <a:gd name="T44" fmla="*/ 1194 w 1412"/>
                  <a:gd name="T45" fmla="*/ 92 h 328"/>
                  <a:gd name="T46" fmla="*/ 1215 w 1412"/>
                  <a:gd name="T47" fmla="*/ 142 h 328"/>
                  <a:gd name="T48" fmla="*/ 1222 w 1412"/>
                  <a:gd name="T49" fmla="*/ 240 h 328"/>
                  <a:gd name="T50" fmla="*/ 1412 w 1412"/>
                  <a:gd name="T51" fmla="*/ 296 h 3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12"/>
                  <a:gd name="T79" fmla="*/ 0 h 328"/>
                  <a:gd name="T80" fmla="*/ 1412 w 1412"/>
                  <a:gd name="T81" fmla="*/ 328 h 3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12" h="328">
                    <a:moveTo>
                      <a:pt x="0" y="324"/>
                    </a:moveTo>
                    <a:cubicBezTo>
                      <a:pt x="33" y="322"/>
                      <a:pt x="67" y="328"/>
                      <a:pt x="98" y="317"/>
                    </a:cubicBezTo>
                    <a:cubicBezTo>
                      <a:pt x="106" y="314"/>
                      <a:pt x="146" y="272"/>
                      <a:pt x="154" y="254"/>
                    </a:cubicBezTo>
                    <a:cubicBezTo>
                      <a:pt x="160" y="241"/>
                      <a:pt x="168" y="212"/>
                      <a:pt x="168" y="212"/>
                    </a:cubicBezTo>
                    <a:cubicBezTo>
                      <a:pt x="175" y="104"/>
                      <a:pt x="160" y="51"/>
                      <a:pt x="267" y="15"/>
                    </a:cubicBezTo>
                    <a:cubicBezTo>
                      <a:pt x="340" y="25"/>
                      <a:pt x="346" y="38"/>
                      <a:pt x="386" y="99"/>
                    </a:cubicBezTo>
                    <a:cubicBezTo>
                      <a:pt x="399" y="118"/>
                      <a:pt x="414" y="163"/>
                      <a:pt x="414" y="163"/>
                    </a:cubicBezTo>
                    <a:cubicBezTo>
                      <a:pt x="417" y="189"/>
                      <a:pt x="416" y="269"/>
                      <a:pt x="449" y="289"/>
                    </a:cubicBezTo>
                    <a:cubicBezTo>
                      <a:pt x="462" y="297"/>
                      <a:pt x="478" y="298"/>
                      <a:pt x="492" y="303"/>
                    </a:cubicBezTo>
                    <a:cubicBezTo>
                      <a:pt x="499" y="305"/>
                      <a:pt x="513" y="310"/>
                      <a:pt x="513" y="310"/>
                    </a:cubicBezTo>
                    <a:cubicBezTo>
                      <a:pt x="529" y="308"/>
                      <a:pt x="548" y="311"/>
                      <a:pt x="562" y="303"/>
                    </a:cubicBezTo>
                    <a:cubicBezTo>
                      <a:pt x="571" y="298"/>
                      <a:pt x="571" y="284"/>
                      <a:pt x="576" y="275"/>
                    </a:cubicBezTo>
                    <a:cubicBezTo>
                      <a:pt x="603" y="228"/>
                      <a:pt x="609" y="173"/>
                      <a:pt x="639" y="128"/>
                    </a:cubicBezTo>
                    <a:cubicBezTo>
                      <a:pt x="653" y="84"/>
                      <a:pt x="678" y="54"/>
                      <a:pt x="716" y="29"/>
                    </a:cubicBezTo>
                    <a:cubicBezTo>
                      <a:pt x="745" y="36"/>
                      <a:pt x="759" y="44"/>
                      <a:pt x="780" y="64"/>
                    </a:cubicBezTo>
                    <a:cubicBezTo>
                      <a:pt x="797" y="114"/>
                      <a:pt x="786" y="94"/>
                      <a:pt x="808" y="128"/>
                    </a:cubicBezTo>
                    <a:cubicBezTo>
                      <a:pt x="817" y="164"/>
                      <a:pt x="824" y="198"/>
                      <a:pt x="836" y="233"/>
                    </a:cubicBezTo>
                    <a:cubicBezTo>
                      <a:pt x="840" y="244"/>
                      <a:pt x="837" y="258"/>
                      <a:pt x="843" y="268"/>
                    </a:cubicBezTo>
                    <a:cubicBezTo>
                      <a:pt x="849" y="279"/>
                      <a:pt x="874" y="285"/>
                      <a:pt x="885" y="289"/>
                    </a:cubicBezTo>
                    <a:cubicBezTo>
                      <a:pt x="932" y="273"/>
                      <a:pt x="915" y="224"/>
                      <a:pt x="920" y="177"/>
                    </a:cubicBezTo>
                    <a:cubicBezTo>
                      <a:pt x="928" y="103"/>
                      <a:pt x="941" y="27"/>
                      <a:pt x="1018" y="1"/>
                    </a:cubicBezTo>
                    <a:cubicBezTo>
                      <a:pt x="1080" y="6"/>
                      <a:pt x="1101" y="0"/>
                      <a:pt x="1145" y="29"/>
                    </a:cubicBezTo>
                    <a:cubicBezTo>
                      <a:pt x="1178" y="79"/>
                      <a:pt x="1161" y="59"/>
                      <a:pt x="1194" y="92"/>
                    </a:cubicBezTo>
                    <a:cubicBezTo>
                      <a:pt x="1198" y="110"/>
                      <a:pt x="1212" y="124"/>
                      <a:pt x="1215" y="142"/>
                    </a:cubicBezTo>
                    <a:cubicBezTo>
                      <a:pt x="1221" y="174"/>
                      <a:pt x="1214" y="208"/>
                      <a:pt x="1222" y="240"/>
                    </a:cubicBezTo>
                    <a:cubicBezTo>
                      <a:pt x="1242" y="321"/>
                      <a:pt x="1360" y="296"/>
                      <a:pt x="1412" y="2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6">
                <a:extLst>
                  <a:ext uri="{FF2B5EF4-FFF2-40B4-BE49-F238E27FC236}">
                    <a16:creationId xmlns:a16="http://schemas.microsoft.com/office/drawing/2014/main" id="{1DA082CE-5D65-0007-7341-FB38B95A3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9750" y="2655887"/>
                <a:ext cx="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7">
                <a:extLst>
                  <a:ext uri="{FF2B5EF4-FFF2-40B4-BE49-F238E27FC236}">
                    <a16:creationId xmlns:a16="http://schemas.microsoft.com/office/drawing/2014/main" id="{BE72C49B-F55F-2367-2A6A-D0D99DCB2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4550" y="2655887"/>
                <a:ext cx="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Line 8">
                <a:extLst>
                  <a:ext uri="{FF2B5EF4-FFF2-40B4-BE49-F238E27FC236}">
                    <a16:creationId xmlns:a16="http://schemas.microsoft.com/office/drawing/2014/main" id="{2FE1CB79-B9C7-9BC8-52D6-42B2244BE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5550" y="2655887"/>
                <a:ext cx="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Line 9">
                <a:extLst>
                  <a:ext uri="{FF2B5EF4-FFF2-40B4-BE49-F238E27FC236}">
                    <a16:creationId xmlns:a16="http://schemas.microsoft.com/office/drawing/2014/main" id="{C62533EC-8349-2B6C-271E-AA06EACEF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6550" y="2655887"/>
                <a:ext cx="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Line 10">
                <a:extLst>
                  <a:ext uri="{FF2B5EF4-FFF2-40B4-BE49-F238E27FC236}">
                    <a16:creationId xmlns:a16="http://schemas.microsoft.com/office/drawing/2014/main" id="{FE132D1B-6754-EFDA-B117-AF9062FB1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1350" y="2655887"/>
                <a:ext cx="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" name="Oval 14">
                <a:extLst>
                  <a:ext uri="{FF2B5EF4-FFF2-40B4-BE49-F238E27FC236}">
                    <a16:creationId xmlns:a16="http://schemas.microsoft.com/office/drawing/2014/main" id="{BF14D621-F16E-21EC-C52D-FCB440565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9750" y="2808287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Oval 15">
                <a:extLst>
                  <a:ext uri="{FF2B5EF4-FFF2-40B4-BE49-F238E27FC236}">
                    <a16:creationId xmlns:a16="http://schemas.microsoft.com/office/drawing/2014/main" id="{DACB9D09-9CF7-D3EE-CAC0-E573C60C8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4550" y="3189287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Oval 16">
                <a:extLst>
                  <a:ext uri="{FF2B5EF4-FFF2-40B4-BE49-F238E27FC236}">
                    <a16:creationId xmlns:a16="http://schemas.microsoft.com/office/drawing/2014/main" id="{0FB844F9-8F7E-4392-C580-E4AE53A31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5550" y="2808287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Oval 17">
                <a:extLst>
                  <a:ext uri="{FF2B5EF4-FFF2-40B4-BE49-F238E27FC236}">
                    <a16:creationId xmlns:a16="http://schemas.microsoft.com/office/drawing/2014/main" id="{DB8DCD21-F4B4-3E13-907E-EB789CE8E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0350" y="3113087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Oval 18">
                <a:extLst>
                  <a:ext uri="{FF2B5EF4-FFF2-40B4-BE49-F238E27FC236}">
                    <a16:creationId xmlns:a16="http://schemas.microsoft.com/office/drawing/2014/main" id="{D7BA0E16-EABE-6680-9C34-B17BC4B05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50" y="2808287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3EC0C7-154A-64C9-A345-DCBDC86C1E01}"/>
              </a:ext>
            </a:extLst>
          </p:cNvPr>
          <p:cNvGrpSpPr/>
          <p:nvPr/>
        </p:nvGrpSpPr>
        <p:grpSpPr>
          <a:xfrm>
            <a:off x="995679" y="1232998"/>
            <a:ext cx="14967964" cy="1505091"/>
            <a:chOff x="11025901" y="33275"/>
            <a:chExt cx="5034665" cy="1505091"/>
          </a:xfrm>
        </p:grpSpPr>
        <p:sp>
          <p:nvSpPr>
            <p:cNvPr id="51" name="Rectangle 7">
              <a:extLst>
                <a:ext uri="{FF2B5EF4-FFF2-40B4-BE49-F238E27FC236}">
                  <a16:creationId xmlns:a16="http://schemas.microsoft.com/office/drawing/2014/main" id="{6D42C66A-3532-F004-652A-7F8FBDB7D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5901" y="521141"/>
              <a:ext cx="360888" cy="54700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Line 9">
              <a:extLst>
                <a:ext uri="{FF2B5EF4-FFF2-40B4-BE49-F238E27FC236}">
                  <a16:creationId xmlns:a16="http://schemas.microsoft.com/office/drawing/2014/main" id="{5B58BCFD-1E4D-9C48-2D12-5531D0115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86789" y="764043"/>
              <a:ext cx="43133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Rectangle 19">
              <a:extLst>
                <a:ext uri="{FF2B5EF4-FFF2-40B4-BE49-F238E27FC236}">
                  <a16:creationId xmlns:a16="http://schemas.microsoft.com/office/drawing/2014/main" id="{1CCC47AA-AC0F-941E-C471-35570CF0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0662" y="493610"/>
              <a:ext cx="369904" cy="54700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Text Box 21">
              <a:extLst>
                <a:ext uri="{FF2B5EF4-FFF2-40B4-BE49-F238E27FC236}">
                  <a16:creationId xmlns:a16="http://schemas.microsoft.com/office/drawing/2014/main" id="{05925AE9-D1B0-82D7-D040-38E943B8A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8094" y="1065277"/>
              <a:ext cx="1063844" cy="473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 sz="1800" b="1">
                  <a:solidFill>
                    <a:schemeClr val="tx1"/>
                  </a:solidFill>
                  <a:latin typeface="Gill Sans (Body)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adapter</a:t>
              </a:r>
            </a:p>
          </p:txBody>
        </p:sp>
        <p:sp>
          <p:nvSpPr>
            <p:cNvPr id="44" name="Text Box 22">
              <a:extLst>
                <a:ext uri="{FF2B5EF4-FFF2-40B4-BE49-F238E27FC236}">
                  <a16:creationId xmlns:a16="http://schemas.microsoft.com/office/drawing/2014/main" id="{E6412D68-42FB-4EB7-8B5F-A419BD7B1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21849" y="1119706"/>
              <a:ext cx="3387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 sz="1800" b="1">
                  <a:solidFill>
                    <a:schemeClr val="tx1"/>
                  </a:solidFill>
                  <a:latin typeface="Gill Sans (Body)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adapter</a:t>
              </a:r>
            </a:p>
          </p:txBody>
        </p:sp>
        <p:sp>
          <p:nvSpPr>
            <p:cNvPr id="54" name="Rectangle 8">
              <a:extLst>
                <a:ext uri="{FF2B5EF4-FFF2-40B4-BE49-F238E27FC236}">
                  <a16:creationId xmlns:a16="http://schemas.microsoft.com/office/drawing/2014/main" id="{B6BE4DEE-6534-8CFD-BCA5-B005FCE6437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484646" y="489523"/>
              <a:ext cx="142318" cy="4701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 b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55CD102-D9AA-69D0-F337-E070ECE45092}"/>
                </a:ext>
              </a:extLst>
            </p:cNvPr>
            <p:cNvSpPr txBox="1"/>
            <p:nvPr/>
          </p:nvSpPr>
          <p:spPr>
            <a:xfrm>
              <a:off x="12886650" y="33275"/>
              <a:ext cx="1328841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altLang="en-US" sz="2000" b="0" dirty="0">
                  <a:solidFill>
                    <a:schemeClr val="accent2"/>
                  </a:solidFill>
                  <a:latin typeface="+mj-lt"/>
                </a:rPr>
                <a:t>a bit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8CEF2EB-CEDE-00C0-C184-EFB5C89AFE5B}"/>
              </a:ext>
            </a:extLst>
          </p:cNvPr>
          <p:cNvSpPr txBox="1"/>
          <p:nvPr/>
        </p:nvSpPr>
        <p:spPr>
          <a:xfrm>
            <a:off x="194491" y="3033827"/>
            <a:ext cx="235567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17500" algn="l"/>
            <a:r>
              <a:rPr lang="en-US" sz="2800" dirty="0"/>
              <a:t>Encoding              	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7106F93-6D6C-C6A7-F312-293506FAC0CF}"/>
              </a:ext>
            </a:extLst>
          </p:cNvPr>
          <p:cNvSpPr/>
          <p:nvPr/>
        </p:nvSpPr>
        <p:spPr>
          <a:xfrm>
            <a:off x="2643051" y="3162663"/>
            <a:ext cx="955040" cy="330717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6A3E6C85-9D13-6139-2A9D-0F0F0AF3E459}"/>
              </a:ext>
            </a:extLst>
          </p:cNvPr>
          <p:cNvSpPr/>
          <p:nvPr/>
        </p:nvSpPr>
        <p:spPr>
          <a:xfrm>
            <a:off x="7561941" y="3162663"/>
            <a:ext cx="955040" cy="330717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B33EBF7-C33F-D3C6-6244-271C727722D4}"/>
              </a:ext>
            </a:extLst>
          </p:cNvPr>
          <p:cNvSpPr/>
          <p:nvPr/>
        </p:nvSpPr>
        <p:spPr>
          <a:xfrm>
            <a:off x="12062771" y="3162663"/>
            <a:ext cx="955040" cy="330717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9825D9F-FFD4-981A-EB7A-7496DFBD3A3E}"/>
              </a:ext>
            </a:extLst>
          </p:cNvPr>
          <p:cNvSpPr txBox="1"/>
          <p:nvPr/>
        </p:nvSpPr>
        <p:spPr>
          <a:xfrm>
            <a:off x="3858259" y="3051442"/>
            <a:ext cx="310289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17500" algn="l"/>
            <a:r>
              <a:rPr lang="en-US" sz="2800" dirty="0"/>
              <a:t>Transmission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BB3AB8-4035-D712-3660-8DF7F846F1A8}"/>
              </a:ext>
            </a:extLst>
          </p:cNvPr>
          <p:cNvSpPr txBox="1"/>
          <p:nvPr/>
        </p:nvSpPr>
        <p:spPr>
          <a:xfrm>
            <a:off x="8920480" y="3033827"/>
            <a:ext cx="2516149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17500" algn="l"/>
            <a:r>
              <a:rPr lang="en-US" sz="2800" dirty="0"/>
              <a:t>Reception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9977A4D-A9C2-77F4-BCB8-15331BB427B5}"/>
              </a:ext>
            </a:extLst>
          </p:cNvPr>
          <p:cNvSpPr txBox="1"/>
          <p:nvPr/>
        </p:nvSpPr>
        <p:spPr>
          <a:xfrm>
            <a:off x="13643953" y="3051442"/>
            <a:ext cx="2439948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800" dirty="0"/>
              <a:t>Decoding</a:t>
            </a:r>
          </a:p>
        </p:txBody>
      </p:sp>
    </p:spTree>
    <p:extLst>
      <p:ext uri="{BB962C8B-B14F-4D97-AF65-F5344CB8AC3E}">
        <p14:creationId xmlns:p14="http://schemas.microsoft.com/office/powerpoint/2010/main" val="3190258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 animBg="1"/>
      <p:bldP spid="56" grpId="0" animBg="1"/>
      <p:bldP spid="57" grpId="0" animBg="1"/>
      <p:bldP spid="59" grpId="0"/>
      <p:bldP spid="61" grpId="0"/>
      <p:bldP spid="6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F20348-BA90-E376-7769-1C78852772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63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F8305-BA3E-9D5A-F6DB-14C61E406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layer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6AF9299-A278-8C76-1E7A-0E9251004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995" y="5180618"/>
            <a:ext cx="1764406" cy="47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dirty="0">
                <a:latin typeface="Gill Sans (Body)"/>
              </a:rPr>
              <a:t>Sending node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DB1668B-6389-82B5-73E2-8F282D43F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1379" y="4296632"/>
            <a:ext cx="1096476" cy="5470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139B4DF-A4AB-622D-B5F9-1379DD93A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5815" y="4373904"/>
            <a:ext cx="860229" cy="3761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solidFill>
                  <a:schemeClr val="bg1"/>
                </a:solidFill>
                <a:latin typeface="+mj-lt"/>
              </a:rPr>
              <a:t>frame</a:t>
            </a: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C1A6E48E-D780-6FCF-7276-9C5D0B20B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3428" y="4640290"/>
            <a:ext cx="287103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2DEF3FE0-538F-CCD6-56BE-846B8A919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3725" y="3279892"/>
            <a:ext cx="1278620" cy="156374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DE3B26B-5728-88D9-FC12-2625725CB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4569" y="3765893"/>
            <a:ext cx="553649" cy="35992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720ECEC5-D1C0-2361-B205-C67A8E865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758" y="3279892"/>
            <a:ext cx="1278621" cy="156374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F9554F16-10F6-DEEC-E536-F92A0AFEC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458" y="3765885"/>
            <a:ext cx="553648" cy="32942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744B1C66-BC81-3A3B-523E-440F7DD1C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5120" y="5180619"/>
            <a:ext cx="1675890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800" b="1">
                <a:solidFill>
                  <a:schemeClr val="tx1"/>
                </a:solidFill>
                <a:latin typeface="Gill Sans (Body)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Receiving node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C80C2FB4-EBAB-DF27-8043-370244833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322" y="3285992"/>
            <a:ext cx="969151" cy="47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dirty="0">
                <a:solidFill>
                  <a:srgbClr val="FF0000"/>
                </a:solidFill>
                <a:latin typeface="Gill Sans (Body)"/>
              </a:rPr>
              <a:t>packet</a:t>
            </a:r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FA5BEA86-DE9E-D80D-71A8-308906A7DC09}"/>
              </a:ext>
            </a:extLst>
          </p:cNvPr>
          <p:cNvSpPr>
            <a:spLocks/>
          </p:cNvSpPr>
          <p:nvPr/>
        </p:nvSpPr>
        <p:spPr bwMode="auto">
          <a:xfrm>
            <a:off x="4581491" y="4030246"/>
            <a:ext cx="789895" cy="589709"/>
          </a:xfrm>
          <a:custGeom>
            <a:avLst/>
            <a:gdLst>
              <a:gd name="T0" fmla="*/ 2147483647 w 438"/>
              <a:gd name="T1" fmla="*/ 0 h 290"/>
              <a:gd name="T2" fmla="*/ 2147483647 w 438"/>
              <a:gd name="T3" fmla="*/ 2147483647 h 290"/>
              <a:gd name="T4" fmla="*/ 2147483647 w 438"/>
              <a:gd name="T5" fmla="*/ 2147483647 h 290"/>
              <a:gd name="T6" fmla="*/ 2147483647 w 438"/>
              <a:gd name="T7" fmla="*/ 2147483647 h 290"/>
              <a:gd name="T8" fmla="*/ 0 60000 65536"/>
              <a:gd name="T9" fmla="*/ 0 60000 65536"/>
              <a:gd name="T10" fmla="*/ 0 60000 65536"/>
              <a:gd name="T11" fmla="*/ 0 60000 65536"/>
              <a:gd name="T12" fmla="*/ 0 w 438"/>
              <a:gd name="T13" fmla="*/ 0 h 290"/>
              <a:gd name="T14" fmla="*/ 438 w 438"/>
              <a:gd name="T15" fmla="*/ 290 h 2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8" h="290">
                <a:moveTo>
                  <a:pt x="15" y="0"/>
                </a:moveTo>
                <a:cubicBezTo>
                  <a:pt x="7" y="58"/>
                  <a:pt x="0" y="117"/>
                  <a:pt x="15" y="162"/>
                </a:cubicBezTo>
                <a:cubicBezTo>
                  <a:pt x="30" y="207"/>
                  <a:pt x="38" y="248"/>
                  <a:pt x="108" y="269"/>
                </a:cubicBezTo>
                <a:cubicBezTo>
                  <a:pt x="178" y="290"/>
                  <a:pt x="383" y="282"/>
                  <a:pt x="438" y="28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7A0D8A94-EDC1-71C1-A350-A1A7BD108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52" y="4288498"/>
            <a:ext cx="1096476" cy="5470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F5874B96-06A6-849D-1C17-4220B12E5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3488" y="4365770"/>
            <a:ext cx="860229" cy="3761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solidFill>
                  <a:srgbClr val="FFFFFF"/>
                </a:solidFill>
                <a:latin typeface="+mj-lt"/>
              </a:rPr>
              <a:t>frame</a:t>
            </a: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B5D6CB27-C9FE-32E5-872C-959953443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123" y="4849739"/>
            <a:ext cx="1063844" cy="47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800" b="1">
                <a:solidFill>
                  <a:schemeClr val="tx1"/>
                </a:solidFill>
                <a:latin typeface="Gill Sans (Body)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adapter</a:t>
            </a: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01175074-A486-1F1E-0221-A422BFE63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4463" y="4857873"/>
            <a:ext cx="1063844" cy="47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800" b="1">
                <a:solidFill>
                  <a:schemeClr val="tx1"/>
                </a:solidFill>
                <a:latin typeface="Gill Sans (Body)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adapter</a:t>
            </a:r>
          </a:p>
        </p:txBody>
      </p:sp>
      <p:sp>
        <p:nvSpPr>
          <p:cNvPr id="22" name="AutoShape 23">
            <a:extLst>
              <a:ext uri="{FF2B5EF4-FFF2-40B4-BE49-F238E27FC236}">
                <a16:creationId xmlns:a16="http://schemas.microsoft.com/office/drawing/2014/main" id="{C15DF548-9F3C-B5F6-EF3C-E023654B1677}"/>
              </a:ext>
            </a:extLst>
          </p:cNvPr>
          <p:cNvSpPr>
            <a:spLocks/>
          </p:cNvSpPr>
          <p:nvPr/>
        </p:nvSpPr>
        <p:spPr bwMode="auto">
          <a:xfrm rot="5399521">
            <a:off x="7732298" y="2415882"/>
            <a:ext cx="282653" cy="3255162"/>
          </a:xfrm>
          <a:prstGeom prst="leftBrace">
            <a:avLst>
              <a:gd name="adj1" fmla="val 1082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464BB498-D576-CA82-13A0-D74FDCB18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273" y="3432402"/>
            <a:ext cx="2437102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800" b="1">
                <a:solidFill>
                  <a:schemeClr val="tx1"/>
                </a:solidFill>
                <a:latin typeface="Gill Sans (Body)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Data link layer protocol</a:t>
            </a:r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1C3F3A32-6241-31D9-68E9-D100959C0B2E}"/>
              </a:ext>
            </a:extLst>
          </p:cNvPr>
          <p:cNvSpPr>
            <a:spLocks/>
          </p:cNvSpPr>
          <p:nvPr/>
        </p:nvSpPr>
        <p:spPr bwMode="auto">
          <a:xfrm>
            <a:off x="10213554" y="4140053"/>
            <a:ext cx="735793" cy="439232"/>
          </a:xfrm>
          <a:custGeom>
            <a:avLst/>
            <a:gdLst>
              <a:gd name="T0" fmla="*/ 0 w 408"/>
              <a:gd name="T1" fmla="*/ 2147483647 h 216"/>
              <a:gd name="T2" fmla="*/ 2147483647 w 408"/>
              <a:gd name="T3" fmla="*/ 2147483647 h 216"/>
              <a:gd name="T4" fmla="*/ 2147483647 w 408"/>
              <a:gd name="T5" fmla="*/ 2147483647 h 216"/>
              <a:gd name="T6" fmla="*/ 2147483647 w 408"/>
              <a:gd name="T7" fmla="*/ 0 h 2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216"/>
              <a:gd name="T14" fmla="*/ 408 w 408"/>
              <a:gd name="T15" fmla="*/ 216 h 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216">
                <a:moveTo>
                  <a:pt x="0" y="208"/>
                </a:moveTo>
                <a:cubicBezTo>
                  <a:pt x="62" y="212"/>
                  <a:pt x="124" y="216"/>
                  <a:pt x="184" y="208"/>
                </a:cubicBezTo>
                <a:cubicBezTo>
                  <a:pt x="244" y="200"/>
                  <a:pt x="324" y="196"/>
                  <a:pt x="361" y="161"/>
                </a:cubicBezTo>
                <a:cubicBezTo>
                  <a:pt x="398" y="126"/>
                  <a:pt x="400" y="27"/>
                  <a:pt x="40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75750CA3-24F3-958B-55D7-5695CB997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3207" y="3282637"/>
            <a:ext cx="936372" cy="47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1800" b="1">
                <a:solidFill>
                  <a:schemeClr val="tx1"/>
                </a:solidFill>
                <a:latin typeface="Gill Sans (Body)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packet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0D6D05-C4B1-4533-C983-29B89367CE15}"/>
              </a:ext>
            </a:extLst>
          </p:cNvPr>
          <p:cNvSpPr txBox="1"/>
          <p:nvPr/>
        </p:nvSpPr>
        <p:spPr>
          <a:xfrm>
            <a:off x="2315961" y="6551228"/>
            <a:ext cx="4968240" cy="24806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Sending side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Encapsulates packet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in a frame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Adds error checking bits, flow control, etc.</a:t>
            </a:r>
          </a:p>
        </p:txBody>
      </p:sp>
      <p:sp>
        <p:nvSpPr>
          <p:cNvPr id="32" name="Content Placeholder 25">
            <a:extLst>
              <a:ext uri="{FF2B5EF4-FFF2-40B4-BE49-F238E27FC236}">
                <a16:creationId xmlns:a16="http://schemas.microsoft.com/office/drawing/2014/main" id="{D75AA2DF-F81D-9EBB-B982-00691C5864B5}"/>
              </a:ext>
            </a:extLst>
          </p:cNvPr>
          <p:cNvSpPr txBox="1">
            <a:spLocks/>
          </p:cNvSpPr>
          <p:nvPr/>
        </p:nvSpPr>
        <p:spPr bwMode="auto">
          <a:xfrm>
            <a:off x="9573110" y="6497722"/>
            <a:ext cx="4495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Receiving side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Looks for errors, flow control, etc.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Extracts datagram and passes to receiving node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6CD1F7-14AE-6B81-CE55-13458A5C2382}"/>
              </a:ext>
            </a:extLst>
          </p:cNvPr>
          <p:cNvSpPr txBox="1"/>
          <p:nvPr/>
        </p:nvSpPr>
        <p:spPr>
          <a:xfrm>
            <a:off x="802640" y="1428264"/>
            <a:ext cx="14689802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800" dirty="0">
                <a:cs typeface="Calibri"/>
              </a:rPr>
              <a:t>Sending bits on links is good!</a:t>
            </a:r>
          </a:p>
          <a:p>
            <a:r>
              <a:rPr lang="en-US" sz="2800" dirty="0">
                <a:cs typeface="Calibri"/>
              </a:rPr>
              <a:t>But two hosts connected on the same physical medium need to be able to exchange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frames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45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2" grpId="0" animBg="1"/>
      <p:bldP spid="23" grpId="0"/>
      <p:bldP spid="30" grpId="0"/>
      <p:bldP spid="3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2C350-4E60-55B1-EB2A-B4E97D755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5596371" y="8584986"/>
            <a:ext cx="155491" cy="369332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64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999881-15D0-2398-C1FC-35F57908A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8539ED-E8FF-3FCC-01AB-A73DDC1BA99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1693333"/>
            <a:ext cx="13081000" cy="6256867"/>
          </a:xfrm>
        </p:spPr>
        <p:txBody>
          <a:bodyPr/>
          <a:lstStyle/>
          <a:p>
            <a:r>
              <a:rPr lang="en-US" dirty="0"/>
              <a:t>Main challenge:</a:t>
            </a:r>
          </a:p>
          <a:p>
            <a:pPr lvl="1"/>
            <a:r>
              <a:rPr lang="en-US" dirty="0"/>
              <a:t>When a receiver gets a sequence of bits, how should she know where the start and the end of a message/frame is?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Common solution: Sentinels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Look for special control codes that mark start and end of frames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What if this control code appears in the main message?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How do you print a quotation mark in c ?!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And “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stuff</a:t>
            </a:r>
            <a:r>
              <a:rPr lang="en-US" dirty="0"/>
              <a:t>” this code within the data region, E.g.</a:t>
            </a:r>
          </a:p>
          <a:p>
            <a:pPr marL="762000" lvl="1" indent="0">
              <a:buNone/>
            </a:pPr>
            <a:r>
              <a:rPr lang="en-US" b="1" dirty="0">
                <a:solidFill>
                  <a:srgbClr val="1F497D"/>
                </a:solidFill>
              </a:rPr>
              <a:t>Sender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/>
              <a:t>always inserts a </a:t>
            </a:r>
            <a:r>
              <a:rPr lang="en-US" b="1" dirty="0"/>
              <a:t>0</a:t>
            </a:r>
            <a:r>
              <a:rPr lang="en-US" dirty="0"/>
              <a:t> after five </a:t>
            </a:r>
            <a:r>
              <a:rPr lang="en-US" b="1" dirty="0"/>
              <a:t>1</a:t>
            </a:r>
            <a:r>
              <a:rPr lang="en-US" dirty="0"/>
              <a:t>s in the frame contents</a:t>
            </a:r>
          </a:p>
          <a:p>
            <a:pPr marL="762000" lvl="1" indent="0">
              <a:buNone/>
            </a:pPr>
            <a:r>
              <a:rPr lang="en-US" b="1" dirty="0">
                <a:solidFill>
                  <a:srgbClr val="1F497D"/>
                </a:solidFill>
              </a:rPr>
              <a:t>Receiver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/>
              <a:t>always removes a </a:t>
            </a:r>
            <a:r>
              <a:rPr lang="en-US" b="1" dirty="0"/>
              <a:t>0</a:t>
            </a:r>
            <a:r>
              <a:rPr lang="en-US" dirty="0"/>
              <a:t> appearing after five </a:t>
            </a:r>
            <a:r>
              <a:rPr lang="en-US" b="1" dirty="0"/>
              <a:t>1</a:t>
            </a:r>
            <a:r>
              <a:rPr lang="en-US" dirty="0"/>
              <a:t>s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7C5CD05-289A-1DEA-A570-C73992BF5433}"/>
              </a:ext>
            </a:extLst>
          </p:cNvPr>
          <p:cNvGrpSpPr>
            <a:grpSpLocks/>
          </p:cNvGrpSpPr>
          <p:nvPr/>
        </p:nvGrpSpPr>
        <p:grpSpPr bwMode="auto">
          <a:xfrm>
            <a:off x="4652329" y="3309778"/>
            <a:ext cx="6259513" cy="500063"/>
            <a:chOff x="969" y="2184"/>
            <a:chExt cx="3943" cy="315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5AE9D846-84B6-DAE3-40B1-39DF8F7F0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" y="2184"/>
              <a:ext cx="919" cy="315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E72501D8-5E37-3120-FEF2-7FABB66A3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5" y="2208"/>
              <a:ext cx="77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dirty="0">
                  <a:latin typeface="Calibri"/>
                  <a:cs typeface="Calibri"/>
                </a:rPr>
                <a:t>01111110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33E64672-9A4C-9D08-9167-6854282F3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2184"/>
              <a:ext cx="2104" cy="315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9DD6CBC0-0560-8B04-E270-9AFF22C87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" y="2184"/>
              <a:ext cx="919" cy="315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3D8C8159-661A-18C6-A85A-3C7BA6AD8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" y="2208"/>
              <a:ext cx="7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dirty="0">
                  <a:latin typeface="Calibri"/>
                  <a:cs typeface="Calibri"/>
                </a:rPr>
                <a:t>01111111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971F7718-0CF2-161C-F16F-BD03A4AE6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5" y="2208"/>
              <a:ext cx="116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dirty="0">
                  <a:latin typeface="Calibri"/>
                  <a:cs typeface="Calibri"/>
                </a:rPr>
                <a:t>Frame 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5131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6B3DE8-D1F2-9600-B2C6-018C2B5D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How do we identify link adapters?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4E9ED6-F657-5BEB-322F-09F2B43FF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EB7738-FFAB-E5F1-F315-F770633542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32319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6BA94-B065-F690-5303-1D89AC1110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</a:rPr>
              <a:t>M</a:t>
            </a: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edium </a:t>
            </a:r>
            <a:r>
              <a:rPr lang="en-US" sz="5400" b="1" dirty="0">
                <a:solidFill>
                  <a:srgbClr val="FF0000"/>
                </a:solidFill>
              </a:rPr>
              <a:t>A</a:t>
            </a: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ccess </a:t>
            </a:r>
            <a:r>
              <a:rPr lang="en-US" sz="5400" b="1" dirty="0">
                <a:solidFill>
                  <a:srgbClr val="FF0000"/>
                </a:solidFill>
              </a:rPr>
              <a:t>C</a:t>
            </a: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ontrol addresses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2BE5A-29BF-6976-6C06-4C272CFAF4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836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4B3F6-CBAB-E196-2277-7255E2D75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 address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125E7-9F5B-03E9-011C-88965998CCE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721360" y="2197100"/>
            <a:ext cx="13947140" cy="5753100"/>
          </a:xfrm>
        </p:spPr>
        <p:txBody>
          <a:bodyPr/>
          <a:lstStyle/>
          <a:p>
            <a:r>
              <a:rPr lang="en-US" dirty="0"/>
              <a:t>Any adaptor is “born” with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Unique </a:t>
            </a:r>
            <a:r>
              <a:rPr lang="en-US" dirty="0"/>
              <a:t>MAC address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Flat name space of 48 bits </a:t>
            </a:r>
            <a:r>
              <a:rPr lang="en-US" dirty="0">
                <a:ea typeface="ＭＳ Ｐゴシック" charset="0"/>
                <a:cs typeface="ＭＳ Ｐゴシック" charset="0"/>
              </a:rPr>
              <a:t>(e.g., 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00-15-C5-49-04-A9 </a:t>
            </a:r>
            <a:r>
              <a:rPr lang="en-US" dirty="0">
                <a:ea typeface="ＭＳ Ｐゴシック" charset="0"/>
                <a:cs typeface="ＭＳ Ｐゴシック" charset="0"/>
              </a:rPr>
              <a:t>in HEX)</a:t>
            </a:r>
          </a:p>
          <a:p>
            <a:pPr rtl="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Works like a </a:t>
            </a:r>
            <a:r>
              <a:rPr lang="en-US" dirty="0"/>
              <a:t>Social Insurance Number</a:t>
            </a:r>
            <a:r>
              <a:rPr lang="en-US" dirty="0">
                <a:ea typeface="ＭＳ Ｐゴシック" charset="0"/>
              </a:rPr>
              <a:t>!</a:t>
            </a:r>
          </a:p>
          <a:p>
            <a:pPr rtl="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Hierarchical Allocation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8000"/>
                </a:solidFill>
                <a:ea typeface="ＭＳ Ｐゴシック" charset="0"/>
              </a:rPr>
              <a:t>Blocks</a:t>
            </a:r>
            <a:r>
              <a:rPr lang="en-US" sz="2400" dirty="0">
                <a:ea typeface="ＭＳ Ｐゴシック" charset="0"/>
              </a:rPr>
              <a:t>: assigned to vendors (e.g., Dell) by the IEEE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First 24 bits (e.g., </a:t>
            </a:r>
            <a:r>
              <a:rPr lang="en-US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00-15-C5</a:t>
            </a:r>
            <a:r>
              <a:rPr lang="en-US" dirty="0">
                <a:ea typeface="ＭＳ Ｐゴシック" charset="0"/>
                <a:cs typeface="ＭＳ Ｐゴシック" charset="0"/>
              </a:rPr>
              <a:t>-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**-**-**)</a:t>
            </a:r>
            <a:endParaRPr lang="en-US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  <a:ea typeface="ＭＳ Ｐゴシック" charset="0"/>
              </a:rPr>
              <a:t>Adapter</a:t>
            </a:r>
            <a:r>
              <a:rPr lang="en-US" sz="2400" dirty="0">
                <a:ea typeface="ＭＳ Ｐゴシック" charset="0"/>
              </a:rPr>
              <a:t>: assigned by the vendor from its block</a:t>
            </a:r>
          </a:p>
          <a:p>
            <a:pPr lvl="2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Last 24 bits</a:t>
            </a:r>
          </a:p>
          <a:p>
            <a:pPr marL="1206500" lvl="2" indent="0">
              <a:lnSpc>
                <a:spcPct val="90000"/>
              </a:lnSpc>
              <a:buNone/>
            </a:pPr>
            <a:endParaRPr lang="en-US" sz="1100" dirty="0">
              <a:ea typeface="ＭＳ Ｐゴシック" charset="0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Broadcast address (i.e., FF-FF-FF-FF-FF-FF)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Send the frame to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all </a:t>
            </a:r>
            <a:r>
              <a:rPr lang="en-US" altLang="en-US" sz="2000" dirty="0">
                <a:ea typeface="ＭＳ Ｐゴシック" panose="020B0600070205080204" pitchFamily="34" charset="-128"/>
              </a:rPr>
              <a:t>adapters</a:t>
            </a:r>
            <a:endParaRPr lang="en-US" dirty="0"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5008C-7FB1-7DEF-E014-9136702C03D8}"/>
              </a:ext>
            </a:extLst>
          </p:cNvPr>
          <p:cNvSpPr txBox="1"/>
          <p:nvPr/>
        </p:nvSpPr>
        <p:spPr>
          <a:xfrm>
            <a:off x="8696960" y="6503650"/>
            <a:ext cx="6837680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/>
              <a:t>Checkout your MAC address(es):</a:t>
            </a:r>
          </a:p>
          <a:p>
            <a:pPr lvl="3" indent="0" algn="l"/>
            <a:r>
              <a:rPr lang="en-US" sz="2800" dirty="0"/>
              <a:t>	Linux: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ifconfig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 algn="l"/>
            <a:r>
              <a:rPr lang="en-US" sz="2800" dirty="0"/>
              <a:t>	Windows: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ipconfig \all |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findstr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“Physical”</a:t>
            </a:r>
          </a:p>
        </p:txBody>
      </p:sp>
    </p:spTree>
    <p:extLst>
      <p:ext uri="{BB962C8B-B14F-4D97-AF65-F5344CB8AC3E}">
        <p14:creationId xmlns:p14="http://schemas.microsoft.com/office/powerpoint/2010/main" val="3319646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B843AB-E427-75CD-436E-C13C1BD7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>
                <a:ea typeface="ＭＳ Ｐゴシック" panose="020B0600070205080204" pitchFamily="34" charset="-128"/>
              </a:rPr>
              <a:t>Why Not Just Use IP Addresses?</a:t>
            </a:r>
            <a:endParaRPr lang="en-US" sz="5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6CF7EB-B579-CFBB-6C88-3816E268E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5FBF42-A473-9000-CCD9-A404FDC473C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52778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8C13E965-1866-FCB6-1702-819C704584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3EBE223-6055-4E16-872B-3D71EE8EFD50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69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37383F62-093C-F06B-1312-22B7882BA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Why Not Just IP?</a:t>
            </a:r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6DD9A-0818-2A58-0CD2-55862BE08C2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6530340"/>
          </a:xfrm>
        </p:spPr>
        <p:txBody>
          <a:bodyPr/>
          <a:lstStyle/>
          <a:p>
            <a:pPr marL="317500" indent="0" algn="ctr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Think about IP address as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postal code</a:t>
            </a:r>
          </a:p>
          <a:p>
            <a:pPr marL="762000" lvl="1" indent="0" algn="ctr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IP address is kind of “location-dependent” 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(we’ll discuss this in detail later)</a:t>
            </a:r>
          </a:p>
          <a:p>
            <a:pPr lvl="1"/>
            <a:endParaRPr lang="en-US" altLang="en-US" sz="11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1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1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An adapter may move to a new location/network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When you move to a new location:</a:t>
            </a:r>
          </a:p>
          <a:p>
            <a:pPr lvl="2"/>
            <a:r>
              <a:rPr lang="en-US" altLang="en-US" sz="2400" dirty="0">
                <a:ea typeface="ＭＳ Ｐゴシック" panose="020B0600070205080204" pitchFamily="34" charset="-128"/>
              </a:rPr>
              <a:t>What happens to your postal code?</a:t>
            </a:r>
          </a:p>
          <a:p>
            <a:pPr lvl="2"/>
            <a:r>
              <a:rPr lang="en-US" altLang="en-US" sz="2400" dirty="0">
                <a:ea typeface="ＭＳ Ｐゴシック" panose="020B0600070205080204" pitchFamily="34" charset="-128"/>
              </a:rPr>
              <a:t>What about your SIN?!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Basically, when moved, the adapter’s IP address will be reconfigured</a:t>
            </a:r>
          </a:p>
          <a:p>
            <a:pPr lvl="1"/>
            <a:endParaRPr lang="en-US" altLang="en-US" sz="12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Links can support any protocol (not just IP)</a:t>
            </a:r>
          </a:p>
          <a:p>
            <a:endParaRPr lang="en-US" altLang="en-US" sz="12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Adapters must be identified during bootstrap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Need to talk to the adapter to assign it an IP address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94" dirty="0">
                <a:latin typeface="Calibri"/>
                <a:ea typeface="ＭＳ Ｐゴシック" charset="0"/>
                <a:cs typeface="Calibri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3979" y="2613607"/>
            <a:ext cx="9855200" cy="5882216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/>
                <a:cs typeface="Calibri"/>
              </a:rPr>
              <a:t>Same city over a slow link: </a:t>
            </a:r>
          </a:p>
          <a:p>
            <a:pPr lvl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bandwidth: ~100Mbps</a:t>
            </a:r>
          </a:p>
          <a:p>
            <a:pPr lvl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propagation delay: ~0.1msec</a:t>
            </a:r>
          </a:p>
          <a:p>
            <a:pPr lvl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BDP: 10,000bits (1.25KBytes)</a:t>
            </a:r>
          </a:p>
          <a:p>
            <a:pPr marL="0" indent="0">
              <a:buNone/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r>
              <a:rPr lang="en-US" dirty="0">
                <a:latin typeface="Calibri"/>
                <a:cs typeface="Calibri"/>
              </a:rPr>
              <a:t>Cross-country over fast link:</a:t>
            </a:r>
          </a:p>
          <a:p>
            <a:pPr lvl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bandwidth: ~10Gbps</a:t>
            </a:r>
          </a:p>
          <a:p>
            <a:pPr lvl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propagation delay: ~10msec</a:t>
            </a:r>
          </a:p>
          <a:p>
            <a:pPr lvl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BDP: 10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bits (12.5MBytes)</a:t>
            </a:r>
          </a:p>
          <a:p>
            <a:pPr lvl="1">
              <a:defRPr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6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C7CC5F-9DC3-65D9-F939-9D0D259C9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6078B-784E-2933-98FC-00DD6C4A4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Bootstrapping … </a:t>
            </a:r>
          </a:p>
        </p:txBody>
      </p:sp>
      <p:sp>
        <p:nvSpPr>
          <p:cNvPr id="6" name="Line 54">
            <a:extLst>
              <a:ext uri="{FF2B5EF4-FFF2-40B4-BE49-F238E27FC236}">
                <a16:creationId xmlns:a16="http://schemas.microsoft.com/office/drawing/2014/main" id="{F24697D0-8987-BB8D-A25B-CA5801A802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6266" y="4413251"/>
            <a:ext cx="878829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0636" tIns="59260" rIns="120636" bIns="59260"/>
          <a:lstStyle/>
          <a:p>
            <a:endParaRPr lang="en-US" sz="3563"/>
          </a:p>
        </p:txBody>
      </p:sp>
      <p:pic>
        <p:nvPicPr>
          <p:cNvPr id="7" name="Picture 6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3D62305B-9A53-BB2D-5A88-8802E7E0D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6" y="3642196"/>
            <a:ext cx="1611103" cy="1611103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FD6C64A-C661-BE5C-FAF3-B0CDEEC5AB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57204" y="3583429"/>
            <a:ext cx="1016556" cy="1500419"/>
          </a:xfrm>
          <a:prstGeom prst="rect">
            <a:avLst/>
          </a:prstGeom>
        </p:spPr>
      </p:pic>
      <p:pic>
        <p:nvPicPr>
          <p:cNvPr id="11" name="Picture 10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F866B16B-47CA-36E5-A365-88CEA1C21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456" y="5664036"/>
            <a:ext cx="1611103" cy="1611103"/>
          </a:xfrm>
          <a:prstGeom prst="rect">
            <a:avLst/>
          </a:prstGeom>
        </p:spPr>
      </p:pic>
      <p:sp>
        <p:nvSpPr>
          <p:cNvPr id="12" name="Line 54">
            <a:extLst>
              <a:ext uri="{FF2B5EF4-FFF2-40B4-BE49-F238E27FC236}">
                <a16:creationId xmlns:a16="http://schemas.microsoft.com/office/drawing/2014/main" id="{242295AC-AA9D-63F3-E966-D7896B440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000" y="4413250"/>
            <a:ext cx="0" cy="1418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0636" tIns="59260" rIns="120636" bIns="59260"/>
          <a:lstStyle/>
          <a:p>
            <a:endParaRPr lang="en-US" sz="3563"/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AB6AC1B0-FE98-F194-2781-9CC39E873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2282" y="5288676"/>
            <a:ext cx="29464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133" b="0" dirty="0">
                <a:latin typeface="Comic Sans MS" panose="030F0702030302020204" pitchFamily="66" charset="0"/>
              </a:rPr>
              <a:t>1A-F2-CC-76-09-AD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2D0E08-AD1A-1C53-6ED4-A44862E6FD5E}"/>
              </a:ext>
            </a:extLst>
          </p:cNvPr>
          <p:cNvSpPr txBox="1"/>
          <p:nvPr/>
        </p:nvSpPr>
        <p:spPr>
          <a:xfrm>
            <a:off x="1391923" y="5288676"/>
            <a:ext cx="2790764" cy="420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133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6C-A1-00-4E-CC-66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762A8D-93CD-A982-4A0A-284567E2C122}"/>
              </a:ext>
            </a:extLst>
          </p:cNvPr>
          <p:cNvSpPr txBox="1"/>
          <p:nvPr/>
        </p:nvSpPr>
        <p:spPr>
          <a:xfrm>
            <a:off x="3695007" y="7133170"/>
            <a:ext cx="8128000" cy="420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133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6C-A1-00-4E-DD-76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16264C-312D-5D84-102E-FB5AD72D4370}"/>
              </a:ext>
            </a:extLst>
          </p:cNvPr>
          <p:cNvSpPr txBox="1"/>
          <p:nvPr/>
        </p:nvSpPr>
        <p:spPr>
          <a:xfrm>
            <a:off x="1214697" y="6024354"/>
            <a:ext cx="319278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Where am I ?!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BE95F1EB-E79C-129B-2E4C-5E1D6A03E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203" y="5831838"/>
            <a:ext cx="177107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133" b="0" dirty="0">
                <a:latin typeface="Comic Sans MS" panose="030F0702030302020204" pitchFamily="66" charset="0"/>
              </a:rPr>
              <a:t>192.168.1.1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066C2B9B-9DF9-A0EA-41D0-D846C80D0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875" y="7696632"/>
            <a:ext cx="177107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133" b="0" dirty="0">
                <a:latin typeface="Comic Sans MS" panose="030F0702030302020204" pitchFamily="66" charset="0"/>
              </a:rPr>
              <a:t>192.168.1.21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B09B8F-E4D0-941F-C8FA-45AB25C65902}"/>
              </a:ext>
            </a:extLst>
          </p:cNvPr>
          <p:cNvSpPr txBox="1"/>
          <p:nvPr/>
        </p:nvSpPr>
        <p:spPr>
          <a:xfrm>
            <a:off x="6652260" y="1091701"/>
            <a:ext cx="8752840" cy="17297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3600" b="0" dirty="0">
                <a:solidFill>
                  <a:srgbClr val="800000"/>
                </a:solidFill>
                <a:latin typeface="Calibri" panose="020F0502020204030204" pitchFamily="34" charset="0"/>
              </a:rPr>
              <a:t>Dynamic Host Configuration Protocol (DHCP)</a:t>
            </a:r>
          </a:p>
          <a:p>
            <a:pPr marL="457200" lvl="4" indent="-4572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0" dirty="0">
                <a:latin typeface="Calibri" panose="020F0502020204030204" pitchFamily="34" charset="0"/>
              </a:rPr>
              <a:t>Broadcast “I need an IP address, please!”</a:t>
            </a:r>
          </a:p>
          <a:p>
            <a:pPr marL="457200" marR="0" lvl="0" indent="-457200" algn="l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3200" b="0" dirty="0">
                <a:latin typeface="Calibri" panose="020F0502020204030204" pitchFamily="34" charset="0"/>
              </a:rPr>
              <a:t>Response “You can have IP address </a:t>
            </a:r>
            <a:r>
              <a:rPr lang="en-US" altLang="en-US" sz="2800" dirty="0">
                <a:latin typeface="Calibri" panose="020F0502020204030204" pitchFamily="34" charset="0"/>
              </a:rPr>
              <a:t>192.168.1.22</a:t>
            </a:r>
            <a:r>
              <a:rPr lang="en-US" altLang="en-US" sz="3200" dirty="0">
                <a:latin typeface="Calibri" panose="020F0502020204030204" pitchFamily="34" charset="0"/>
              </a:rPr>
              <a:t>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D1E03B-CE2B-5C78-C674-EE53F5A540B4}"/>
              </a:ext>
            </a:extLst>
          </p:cNvPr>
          <p:cNvSpPr txBox="1"/>
          <p:nvPr/>
        </p:nvSpPr>
        <p:spPr>
          <a:xfrm>
            <a:off x="12191048" y="6375000"/>
            <a:ext cx="199538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DHCP server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39D82D-BCAB-947D-6C8E-A5DC952F109D}"/>
              </a:ext>
            </a:extLst>
          </p:cNvPr>
          <p:cNvSpPr txBox="1"/>
          <p:nvPr/>
        </p:nvSpPr>
        <p:spPr>
          <a:xfrm>
            <a:off x="1927860" y="5793738"/>
            <a:ext cx="176714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133" b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192.168.1.22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70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1" grpId="1"/>
      <p:bldP spid="28" grpId="0"/>
      <p:bldP spid="3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82A035-9A58-DF0F-D8A6-43523F6AE0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1A580-B961-31AF-D9AD-D8E2E6225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Discovering the Receiver …</a:t>
            </a:r>
            <a:endParaRPr lang="en-US" dirty="0"/>
          </a:p>
        </p:txBody>
      </p:sp>
      <p:sp>
        <p:nvSpPr>
          <p:cNvPr id="5" name="Line 54">
            <a:extLst>
              <a:ext uri="{FF2B5EF4-FFF2-40B4-BE49-F238E27FC236}">
                <a16:creationId xmlns:a16="http://schemas.microsoft.com/office/drawing/2014/main" id="{D4C4C00F-7CC8-AB30-D4A7-CE9533177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6266" y="4413251"/>
            <a:ext cx="878829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0636" tIns="59260" rIns="120636" bIns="59260"/>
          <a:lstStyle/>
          <a:p>
            <a:endParaRPr lang="en-US" sz="3563"/>
          </a:p>
        </p:txBody>
      </p:sp>
      <p:pic>
        <p:nvPicPr>
          <p:cNvPr id="6" name="Picture 5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321C1F7A-9D86-C691-8795-F1645684F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6" y="3642196"/>
            <a:ext cx="1611103" cy="161110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E4BEBE6-A7F7-5D27-7911-B28AAB2E5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57204" y="3583429"/>
            <a:ext cx="1016556" cy="1500419"/>
          </a:xfrm>
          <a:prstGeom prst="rect">
            <a:avLst/>
          </a:prstGeom>
        </p:spPr>
      </p:pic>
      <p:pic>
        <p:nvPicPr>
          <p:cNvPr id="8" name="Picture 7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6BA6CE4F-5748-6365-6D9C-9F6E557B1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456" y="5664036"/>
            <a:ext cx="1611103" cy="1611103"/>
          </a:xfrm>
          <a:prstGeom prst="rect">
            <a:avLst/>
          </a:prstGeom>
        </p:spPr>
      </p:pic>
      <p:sp>
        <p:nvSpPr>
          <p:cNvPr id="9" name="Line 54">
            <a:extLst>
              <a:ext uri="{FF2B5EF4-FFF2-40B4-BE49-F238E27FC236}">
                <a16:creationId xmlns:a16="http://schemas.microsoft.com/office/drawing/2014/main" id="{BAAB8DFA-6C15-4776-A96F-DA9AD2DE2C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000" y="4413250"/>
            <a:ext cx="0" cy="1418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0636" tIns="59260" rIns="120636" bIns="59260"/>
          <a:lstStyle/>
          <a:p>
            <a:endParaRPr lang="en-US" sz="3563"/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1B53D482-54D7-1447-2BF9-8F61CFF72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2282" y="5288676"/>
            <a:ext cx="29464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133" b="0" dirty="0">
                <a:latin typeface="Comic Sans MS" panose="030F0702030302020204" pitchFamily="66" charset="0"/>
              </a:rPr>
              <a:t>1A-F2-CC-76-09-AD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7C0067-8A52-A123-90E0-32277736A00A}"/>
              </a:ext>
            </a:extLst>
          </p:cNvPr>
          <p:cNvSpPr txBox="1"/>
          <p:nvPr/>
        </p:nvSpPr>
        <p:spPr>
          <a:xfrm>
            <a:off x="3695007" y="7133170"/>
            <a:ext cx="8128000" cy="420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133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6C-A1-00-4E-DD-76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ED8DCD-05ED-D7AC-6AD8-21CD36969BB4}"/>
              </a:ext>
            </a:extLst>
          </p:cNvPr>
          <p:cNvSpPr txBox="1"/>
          <p:nvPr/>
        </p:nvSpPr>
        <p:spPr>
          <a:xfrm>
            <a:off x="162560" y="2450712"/>
            <a:ext cx="645160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I have an IP packet for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192.168.1.21 </a:t>
            </a:r>
            <a:endParaRPr lang="en-US" sz="2800" dirty="0">
              <a:solidFill>
                <a:schemeClr val="accent1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But I don’t know her MAC address : (</a:t>
            </a: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407EDEF6-1203-C09D-853D-4A2FFDF4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203" y="5831838"/>
            <a:ext cx="177107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133" b="0" dirty="0">
                <a:latin typeface="Comic Sans MS" panose="030F0702030302020204" pitchFamily="66" charset="0"/>
              </a:rPr>
              <a:t>192.168.1.1</a:t>
            </a: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ED9739F6-23DA-A5AD-A9AD-7734F6880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875" y="7696632"/>
            <a:ext cx="177107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133" b="0" dirty="0">
                <a:solidFill>
                  <a:srgbClr val="FF0000"/>
                </a:solidFill>
                <a:latin typeface="Comic Sans MS" panose="030F0702030302020204" pitchFamily="66" charset="0"/>
              </a:rPr>
              <a:t>192.168.1.21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74D90D-080B-90CF-802C-F191AD0609A0}"/>
              </a:ext>
            </a:extLst>
          </p:cNvPr>
          <p:cNvSpPr txBox="1"/>
          <p:nvPr/>
        </p:nvSpPr>
        <p:spPr>
          <a:xfrm>
            <a:off x="1927860" y="5793738"/>
            <a:ext cx="176714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133" b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192.168.1.22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BF753E-9528-FA04-3763-9C3FA02C2B5C}"/>
              </a:ext>
            </a:extLst>
          </p:cNvPr>
          <p:cNvSpPr txBox="1"/>
          <p:nvPr/>
        </p:nvSpPr>
        <p:spPr>
          <a:xfrm>
            <a:off x="1391923" y="5288676"/>
            <a:ext cx="2790764" cy="420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133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6C-A1-00-4E-CC-66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841D477-0DA4-B111-DFCA-CBC06889F2A2}"/>
              </a:ext>
            </a:extLst>
          </p:cNvPr>
          <p:cNvSpPr txBox="1">
            <a:spLocks/>
          </p:cNvSpPr>
          <p:nvPr/>
        </p:nvSpPr>
        <p:spPr bwMode="auto">
          <a:xfrm>
            <a:off x="7467600" y="1095034"/>
            <a:ext cx="853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Address Resolution Protocol (ARP)</a:t>
            </a:r>
          </a:p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Broadcast “who has IP address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sym typeface="Gill Sans"/>
              </a:rPr>
              <a:t>192.168.1.21 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?”</a:t>
            </a:r>
          </a:p>
          <a:p>
            <a:r>
              <a:rPr lang="en-US" altLang="en-US" sz="32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Response “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6C-A1-00-4E-DD-76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has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sym typeface="Gill Sans"/>
              </a:rPr>
              <a:t>192.168.1.21 !</a:t>
            </a:r>
            <a:r>
              <a:rPr lang="en-US" altLang="en-US" sz="32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”</a:t>
            </a:r>
          </a:p>
          <a:p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E3F7A123-5E71-6C51-DEBC-3E3F4AB70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171487"/>
              </p:ext>
            </p:extLst>
          </p:nvPr>
        </p:nvGraphicFramePr>
        <p:xfrm>
          <a:off x="677332" y="2390060"/>
          <a:ext cx="5571068" cy="12496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85534">
                  <a:extLst>
                    <a:ext uri="{9D8B030D-6E8A-4147-A177-3AD203B41FA5}">
                      <a16:colId xmlns:a16="http://schemas.microsoft.com/office/drawing/2014/main" val="1198226898"/>
                    </a:ext>
                  </a:extLst>
                </a:gridCol>
                <a:gridCol w="2785534">
                  <a:extLst>
                    <a:ext uri="{9D8B030D-6E8A-4147-A177-3AD203B41FA5}">
                      <a16:colId xmlns:a16="http://schemas.microsoft.com/office/drawing/2014/main" val="3933118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957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>
                          <a:latin typeface="Comic Sans MS" panose="030F0702030302020204" pitchFamily="66" charset="0"/>
                        </a:rPr>
                        <a:t>192.168.1.1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546100" eaLnBrk="1" hangingPunct="1"/>
                      <a:r>
                        <a:rPr lang="en-US" altLang="en-US" sz="2000" b="0" dirty="0">
                          <a:latin typeface="Comic Sans MS" panose="030F0702030302020204" pitchFamily="66" charset="0"/>
                        </a:rPr>
                        <a:t>1A-F2-CC-76-09-AD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  <a:sym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72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  <a:sym typeface="Gill Sans"/>
                        </a:rPr>
                        <a:t>192.168.1.21</a:t>
                      </a:r>
                      <a:endParaRPr lang="en-US" sz="2000" b="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  <a:sym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  <a:sym typeface="Gill Sans"/>
                        </a:rPr>
                        <a:t>6C-A1-00-4E-DD-76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75810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3C43F2D2-1641-DA6F-A4DA-182FD72E8A06}"/>
              </a:ext>
            </a:extLst>
          </p:cNvPr>
          <p:cNvSpPr txBox="1"/>
          <p:nvPr/>
        </p:nvSpPr>
        <p:spPr>
          <a:xfrm>
            <a:off x="2603690" y="1805283"/>
            <a:ext cx="156934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ARP Table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6EE945-4A5D-DC2E-4CF1-A670A569994D}"/>
              </a:ext>
            </a:extLst>
          </p:cNvPr>
          <p:cNvSpPr/>
          <p:nvPr/>
        </p:nvSpPr>
        <p:spPr>
          <a:xfrm>
            <a:off x="162560" y="2814320"/>
            <a:ext cx="6624320" cy="490514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8BD9C4-9522-E83A-ABB7-973BDD34515E}"/>
              </a:ext>
            </a:extLst>
          </p:cNvPr>
          <p:cNvSpPr txBox="1"/>
          <p:nvPr/>
        </p:nvSpPr>
        <p:spPr>
          <a:xfrm>
            <a:off x="6593210" y="3175437"/>
            <a:ext cx="327653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How did we get this?!</a:t>
            </a:r>
          </a:p>
        </p:txBody>
      </p:sp>
    </p:spTree>
    <p:extLst>
      <p:ext uri="{BB962C8B-B14F-4D97-AF65-F5344CB8AC3E}">
        <p14:creationId xmlns:p14="http://schemas.microsoft.com/office/powerpoint/2010/main" val="4220024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8" grpId="0"/>
      <p:bldP spid="29" grpId="0" animBg="1"/>
      <p:bldP spid="3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E58296-BD2A-137D-3386-BECF876D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How do we share a network medium?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730AB-C424-E12A-9720-2FB1C474D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Data Link Layer: Part II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D5FB48-4A2C-9F38-6770-2EDD6421E24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15014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F0D6B-6899-7704-2975-CC1DCEFA17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E58D1-60B8-9B7F-A743-1EA878991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classes for network mediums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point-to-point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vs.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broadcast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D7E7F2-BEA2-F80F-4A17-DA4237ABEBD4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3600" dirty="0"/>
              <a:t>Point-to-point: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dedicated</a:t>
            </a:r>
            <a:r>
              <a:rPr lang="en-US" sz="2800" dirty="0">
                <a:latin typeface="Arial" charset="0"/>
                <a:cs typeface="Arial" charset="0"/>
              </a:rPr>
              <a:t> pairwise communication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E.g., long-distance fiber link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E.g., Point-to-point link between an Ethernet switch and host</a:t>
            </a:r>
          </a:p>
          <a:p>
            <a:endParaRPr lang="en-US" sz="2800" dirty="0">
              <a:latin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cs typeface="Arial" charset="0"/>
              </a:rPr>
              <a:t>Broadcast: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shared</a:t>
            </a:r>
            <a:r>
              <a:rPr lang="en-US" sz="2800" dirty="0">
                <a:latin typeface="Arial" charset="0"/>
                <a:cs typeface="Arial" charset="0"/>
              </a:rPr>
              <a:t> medium (wire or wireless)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Traditional Ethernet (pre ~2000)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802.11 wireless LAN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Cellular network</a:t>
            </a: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17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76176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text, runway, tarmac&#10;&#10;Description automatically generated">
            <a:extLst>
              <a:ext uri="{FF2B5EF4-FFF2-40B4-BE49-F238E27FC236}">
                <a16:creationId xmlns:a16="http://schemas.microsoft.com/office/drawing/2014/main" id="{92970EA2-ED39-751D-6E88-FC9BF7AF7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522" y="1658415"/>
            <a:ext cx="3870960" cy="19233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58BCAC-B66E-964B-D223-5E8AF7ADD0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8BF25-4CA7-4359-4059-EF1F4FE93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Collisions on </a:t>
            </a:r>
            <a:r>
              <a:rPr lang="en-US" altLang="en-US" kern="1200" dirty="0">
                <a:solidFill>
                  <a:schemeClr val="tx1"/>
                </a:solidFill>
                <a:latin typeface="Calibri"/>
                <a:ea typeface="ＭＳ Ｐゴシック" panose="020B0600070205080204" pitchFamily="34" charset="-128"/>
              </a:rPr>
              <a:t>shared broadcast medium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Line 54">
            <a:extLst>
              <a:ext uri="{FF2B5EF4-FFF2-40B4-BE49-F238E27FC236}">
                <a16:creationId xmlns:a16="http://schemas.microsoft.com/office/drawing/2014/main" id="{DCC92EAA-18AB-E9D8-6289-F013DAB4E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6266" y="3661411"/>
            <a:ext cx="878829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0636" tIns="59260" rIns="120636" bIns="59260"/>
          <a:lstStyle/>
          <a:p>
            <a:endParaRPr lang="en-US" sz="3563"/>
          </a:p>
        </p:txBody>
      </p:sp>
      <p:pic>
        <p:nvPicPr>
          <p:cNvPr id="7" name="Picture 6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E630B77C-BFC9-4BA8-4724-D4079AC9A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6" y="2890356"/>
            <a:ext cx="1611103" cy="1611103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A13CA08-F42B-E54A-D928-962E474CC9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57204" y="2831589"/>
            <a:ext cx="1016556" cy="1500419"/>
          </a:xfrm>
          <a:prstGeom prst="rect">
            <a:avLst/>
          </a:prstGeom>
        </p:spPr>
      </p:pic>
      <p:pic>
        <p:nvPicPr>
          <p:cNvPr id="9" name="Picture 8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689AD3DA-E7FC-0AE1-04E6-8132138A6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456" y="4912196"/>
            <a:ext cx="1611103" cy="1611103"/>
          </a:xfrm>
          <a:prstGeom prst="rect">
            <a:avLst/>
          </a:prstGeom>
        </p:spPr>
      </p:pic>
      <p:sp>
        <p:nvSpPr>
          <p:cNvPr id="10" name="Line 54">
            <a:extLst>
              <a:ext uri="{FF2B5EF4-FFF2-40B4-BE49-F238E27FC236}">
                <a16:creationId xmlns:a16="http://schemas.microsoft.com/office/drawing/2014/main" id="{416F9E7D-8258-346E-7192-14E465BED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000" y="3661410"/>
            <a:ext cx="0" cy="1418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0636" tIns="59260" rIns="120636" bIns="59260"/>
          <a:lstStyle/>
          <a:p>
            <a:endParaRPr lang="en-US" sz="3563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A2E9B3-7FF8-7F25-EA44-7864DBD411BA}"/>
              </a:ext>
            </a:extLst>
          </p:cNvPr>
          <p:cNvSpPr/>
          <p:nvPr/>
        </p:nvSpPr>
        <p:spPr>
          <a:xfrm>
            <a:off x="3688080" y="3098800"/>
            <a:ext cx="243840" cy="3657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79A464-5180-364B-E23C-7161F2AEA734}"/>
              </a:ext>
            </a:extLst>
          </p:cNvPr>
          <p:cNvSpPr/>
          <p:nvPr/>
        </p:nvSpPr>
        <p:spPr>
          <a:xfrm>
            <a:off x="7637087" y="4587079"/>
            <a:ext cx="243840" cy="3657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0C0168-2DE5-D3D4-65ED-4436C8B60CC3}"/>
              </a:ext>
            </a:extLst>
          </p:cNvPr>
          <p:cNvSpPr txBox="1"/>
          <p:nvPr/>
        </p:nvSpPr>
        <p:spPr>
          <a:xfrm>
            <a:off x="3007362" y="6362151"/>
            <a:ext cx="9597854" cy="21359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For a single shared </a:t>
            </a: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broadcast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 channel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We need to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void having multiple nodes speaking at once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Otherwise, collisions lead to garbled data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We need </a:t>
            </a:r>
            <a:r>
              <a:rPr lang="en-US" sz="2800" b="1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distributed</a:t>
            </a:r>
            <a:r>
              <a:rPr lang="en-US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algorithm for sharing</a:t>
            </a:r>
            <a:r>
              <a:rPr lang="en-US" sz="2800" b="1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the channel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79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16667E-6 L 0.23545 -4.1666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0625E-6 2.22222E-6 L 3.90625E-6 -0.155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3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450685-217C-35AD-9D07-2F9BFB0978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0A55D-BC5F-004E-2C1A-CE5725119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Dealing with </a:t>
            </a:r>
            <a:r>
              <a:rPr lang="en-US" dirty="0">
                <a:latin typeface="Arial" charset="0"/>
                <a:cs typeface="Arial" charset="0"/>
              </a:rPr>
              <a:t>Multiple Access Control (MAC)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problem</a:t>
            </a:r>
          </a:p>
          <a:p>
            <a:r>
              <a:rPr lang="en-US" dirty="0">
                <a:latin typeface="Arial" charset="0"/>
                <a:cs typeface="Arial" charset="0"/>
              </a:rPr>
              <a:t>Three main techniques . . 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1526A4-EB6A-7280-11DE-0757F5493D4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lvl="1">
              <a:buClr>
                <a:schemeClr val="tx2"/>
              </a:buClr>
            </a:pPr>
            <a:r>
              <a:rPr lang="en-US" sz="3200" dirty="0">
                <a:solidFill>
                  <a:srgbClr val="0000F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Channel partitioning</a:t>
            </a:r>
            <a:r>
              <a:rPr lang="en-US" sz="32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: divide channel into pieces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(in time or in frequency)</a:t>
            </a:r>
            <a:endParaRPr lang="en-US" sz="32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>
              <a:buClr>
                <a:schemeClr val="tx2"/>
              </a:buClr>
            </a:pPr>
            <a:r>
              <a:rPr lang="en-US" sz="3200" dirty="0">
                <a:solidFill>
                  <a:srgbClr val="0000F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Taking turns</a:t>
            </a:r>
            <a:r>
              <a:rPr lang="en-US" sz="32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: </a:t>
            </a: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Pass a token for the right to transmit</a:t>
            </a:r>
          </a:p>
          <a:p>
            <a:pPr lvl="1">
              <a:buClr>
                <a:schemeClr val="tx2"/>
              </a:buClr>
            </a:pPr>
            <a:r>
              <a:rPr lang="en-US" sz="3200" dirty="0">
                <a:solidFill>
                  <a:srgbClr val="0000F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Random access</a:t>
            </a:r>
            <a:r>
              <a:rPr lang="en-US" sz="32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: allow collisions, and then recover</a:t>
            </a:r>
          </a:p>
          <a:p>
            <a:pPr lvl="2">
              <a:buClr>
                <a:schemeClr val="tx2"/>
              </a:buClr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More in the Internet style!</a:t>
            </a:r>
          </a:p>
          <a:p>
            <a:pPr lvl="2">
              <a:buClr>
                <a:schemeClr val="tx2"/>
              </a:buClr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So, let’s focus on this . .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16270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D4F7FB-99E0-D2F8-2253-EBB6FF2D8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Let’s design a simple distributed MAC protocol!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D05D485-F728-C910-53AF-7D699C911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7E0650-D6AB-0BF0-0EEC-B86229ED530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83787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B737B-CC8B-1DF0-775B-2291E0E8FC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4FAC37-6707-1EB4-B3A0-D96CD8641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How do we do it in this setting ?</a:t>
            </a:r>
          </a:p>
        </p:txBody>
      </p:sp>
      <p:pic>
        <p:nvPicPr>
          <p:cNvPr id="7" name="Picture 6" descr="A group of people sitting around a table&#10;&#10;Description automatically generated with low confidence">
            <a:extLst>
              <a:ext uri="{FF2B5EF4-FFF2-40B4-BE49-F238E27FC236}">
                <a16:creationId xmlns:a16="http://schemas.microsoft.com/office/drawing/2014/main" id="{B2EB739C-5BF8-E75B-D0A0-6C803C25D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80" y="2297639"/>
            <a:ext cx="7228840" cy="4819226"/>
          </a:xfrm>
          <a:prstGeom prst="rect">
            <a:avLst/>
          </a:prstGeom>
        </p:spPr>
      </p:pic>
      <p:pic>
        <p:nvPicPr>
          <p:cNvPr id="11" name="Picture 10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5406A818-4485-6F27-3317-71A199A62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7"/>
          <a:stretch/>
        </p:blipFill>
        <p:spPr>
          <a:xfrm>
            <a:off x="13319760" y="3757612"/>
            <a:ext cx="1711960" cy="1628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67D085-A905-83F5-EBE7-452C22EDB9DB}"/>
              </a:ext>
            </a:extLst>
          </p:cNvPr>
          <p:cNvSpPr txBox="1"/>
          <p:nvPr/>
        </p:nvSpPr>
        <p:spPr>
          <a:xfrm>
            <a:off x="12993930" y="5493680"/>
            <a:ext cx="247022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Our receivers</a:t>
            </a:r>
            <a:r>
              <a:rPr lang="en-US" sz="3200" dirty="0">
                <a:solidFill>
                  <a:srgbClr val="000000"/>
                </a:solidFill>
              </a:rPr>
              <a:t>!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15C48A-D695-2F7F-B74E-805FC0134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b="6867"/>
          <a:stretch/>
        </p:blipFill>
        <p:spPr>
          <a:xfrm flipH="1">
            <a:off x="791842" y="3787412"/>
            <a:ext cx="2449198" cy="18396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52CEBA-A4B8-B45D-8586-D00E17B56AA1}"/>
              </a:ext>
            </a:extLst>
          </p:cNvPr>
          <p:cNvSpPr txBox="1"/>
          <p:nvPr/>
        </p:nvSpPr>
        <p:spPr>
          <a:xfrm>
            <a:off x="349255" y="5737521"/>
            <a:ext cx="302005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Our transmitters</a:t>
            </a:r>
            <a:r>
              <a:rPr lang="en-US" sz="3200" dirty="0">
                <a:solidFill>
                  <a:srgbClr val="000000"/>
                </a:solidFill>
              </a:rPr>
              <a:t>!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33600458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Slide Number Placeholder 3">
            <a:extLst>
              <a:ext uri="{FF2B5EF4-FFF2-40B4-BE49-F238E27FC236}">
                <a16:creationId xmlns:a16="http://schemas.microsoft.com/office/drawing/2014/main" id="{DE01538F-456B-43FA-8678-55E667C71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CB4B466-7949-4236-AFD3-2DE887024BA9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78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40965" name="Content Placeholder 2">
            <a:extLst>
              <a:ext uri="{FF2B5EF4-FFF2-40B4-BE49-F238E27FC236}">
                <a16:creationId xmlns:a16="http://schemas.microsoft.com/office/drawing/2014/main" id="{116E0409-495D-4E86-68B6-EDDA8648F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Key three steps . . 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EFAEC1-1F88-5917-0AD7-879B5227C6C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705866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Carrier sense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Listen before speaking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…and don’t interrupt!</a:t>
            </a:r>
          </a:p>
          <a:p>
            <a:pPr marL="7620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Collision detection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Detect simultaneous talking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and be quiet! </a:t>
            </a:r>
          </a:p>
          <a:p>
            <a:pPr marL="7620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Random access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Wait for a random period of time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before trying to talk again!</a:t>
            </a:r>
          </a:p>
          <a:p>
            <a:pPr lvl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How should we choose the time period?</a:t>
            </a:r>
          </a:p>
          <a:p>
            <a:pPr lvl="2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a fixed duration?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9" name="Picture 8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7BADBDE7-9396-ED51-1C0E-0292DC691A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7"/>
          <a:stretch/>
        </p:blipFill>
        <p:spPr>
          <a:xfrm>
            <a:off x="10932160" y="2232553"/>
            <a:ext cx="1711960" cy="1628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F5E5EE-63FA-203C-3755-9EA1E438EB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b="6867"/>
          <a:stretch/>
        </p:blipFill>
        <p:spPr>
          <a:xfrm flipH="1">
            <a:off x="10908099" y="6448733"/>
            <a:ext cx="2103758" cy="1580207"/>
          </a:xfrm>
          <a:prstGeom prst="rect">
            <a:avLst/>
          </a:prstGeom>
        </p:spPr>
      </p:pic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1F108A0D-AB84-A738-E2B1-B46ED10617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78" b="8581"/>
          <a:stretch/>
        </p:blipFill>
        <p:spPr>
          <a:xfrm flipH="1">
            <a:off x="10908099" y="4036337"/>
            <a:ext cx="1736021" cy="20746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03FADD3E-3A70-D181-8B88-F837AFAB98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C3889F-7C19-4DF3-BAB2-83382DF2E98E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79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237A9-87F8-F80A-24FA-3033250FA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Carrier Sense Multiple Access (CSMA)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D67FA0-FDC7-0C9A-F07D-23AC1E28A27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Listen for other senders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Then transmit your data</a:t>
            </a:r>
          </a:p>
          <a:p>
            <a:pPr marL="7620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Collisions can still occur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Propagation delay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Wasted transmission</a:t>
            </a:r>
          </a:p>
          <a:p>
            <a:pPr marL="1206500" lvl="2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1989" name="Picture 3" descr="5">
            <a:extLst>
              <a:ext uri="{FF2B5EF4-FFF2-40B4-BE49-F238E27FC236}">
                <a16:creationId xmlns:a16="http://schemas.microsoft.com/office/drawing/2014/main" id="{63841813-69E2-48A5-36FF-477F158E7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885" y="1625600"/>
            <a:ext cx="5717116" cy="673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896784" y="4165603"/>
            <a:ext cx="1376294" cy="610403"/>
          </a:xfrm>
          <a:prstGeom prst="rect">
            <a:avLst/>
          </a:prstGeom>
          <a:noFill/>
        </p:spPr>
        <p:txBody>
          <a:bodyPr wrap="none" lIns="121898" tIns="60950" rIns="121898" bIns="60950">
            <a:spAutoFit/>
          </a:bodyPr>
          <a:lstStyle/>
          <a:p>
            <a:pPr algn="l" defTabSz="1219056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6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time=0</a:t>
            </a:r>
          </a:p>
        </p:txBody>
      </p:sp>
      <p:cxnSp>
        <p:nvCxnSpPr>
          <p:cNvPr id="22533" name="Straight Connector 6"/>
          <p:cNvCxnSpPr>
            <a:cxnSpLocks noChangeShapeType="1"/>
          </p:cNvCxnSpPr>
          <p:nvPr/>
        </p:nvCxnSpPr>
        <p:spPr bwMode="auto">
          <a:xfrm>
            <a:off x="6400800" y="3454400"/>
            <a:ext cx="377613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5578216" y="2353739"/>
            <a:ext cx="534718" cy="70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8" tIns="60950" rIns="121898" bIns="609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05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750" kern="12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2535" name="TextBox 12"/>
          <p:cNvSpPr txBox="1">
            <a:spLocks noChangeArrowheads="1"/>
          </p:cNvSpPr>
          <p:nvPr/>
        </p:nvSpPr>
        <p:spPr bwMode="auto">
          <a:xfrm>
            <a:off x="10455016" y="2353739"/>
            <a:ext cx="534718" cy="70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8" tIns="60950" rIns="121898" bIns="609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05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750" kern="12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7352243" y="2881843"/>
            <a:ext cx="1856316" cy="51816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243723" tIns="0" rIns="121852" bIns="60931" anchor="ctr"/>
          <a:lstStyle/>
          <a:p>
            <a:pPr defTabSz="1219056" rtl="0" fontAlgn="base">
              <a:spcBef>
                <a:spcPts val="1333"/>
              </a:spcBef>
              <a:spcAft>
                <a:spcPts val="1333"/>
              </a:spcAft>
            </a:pPr>
            <a:r>
              <a:rPr lang="en-US" altLang="zh-TW" sz="1875" kern="1200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100Byte packet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689600" y="4064005"/>
            <a:ext cx="5181600" cy="4677833"/>
            <a:chOff x="2743200" y="3048000"/>
            <a:chExt cx="3886200" cy="3508375"/>
          </a:xfrm>
        </p:grpSpPr>
        <p:sp>
          <p:nvSpPr>
            <p:cNvPr id="22556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85718" tIns="42860" rIns="85718" bIns="42860" anchor="ctr"/>
            <a:lstStyle/>
            <a:p>
              <a:pPr algn="r" defTabSz="1219056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557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85718" tIns="42860" rIns="85718" bIns="42860" anchor="ctr"/>
            <a:lstStyle/>
            <a:p>
              <a:pPr algn="r" defTabSz="1219056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24917" y="5386388"/>
              <a:ext cx="749677" cy="4046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19056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906" kern="1200" dirty="0">
                  <a:solidFill>
                    <a:srgbClr val="000090"/>
                  </a:solidFill>
                  <a:latin typeface="Arial"/>
                  <a:ea typeface="ＭＳ Ｐゴシック" charset="0"/>
                  <a:cs typeface="ＭＳ Ｐゴシック" charset="0"/>
                </a:rPr>
                <a:t>Time</a:t>
              </a:r>
            </a:p>
          </p:txBody>
        </p:sp>
        <p:cxnSp>
          <p:nvCxnSpPr>
            <p:cNvPr id="22559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7112002" y="2743202"/>
            <a:ext cx="2379774" cy="610403"/>
          </a:xfrm>
          <a:prstGeom prst="rect">
            <a:avLst/>
          </a:prstGeom>
          <a:noFill/>
        </p:spPr>
        <p:txBody>
          <a:bodyPr wrap="none" lIns="121898" tIns="60950" rIns="121898" bIns="60950">
            <a:spAutoFit/>
          </a:bodyPr>
          <a:lstStyle/>
          <a:p>
            <a:pPr algn="l" defTabSz="1219056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6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1Mbps, 1ms </a:t>
            </a: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689600" y="4572002"/>
            <a:ext cx="5181600" cy="4635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366247" tIns="61039" rIns="122073" bIns="305206" anchor="ctr"/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</a:pPr>
            <a:endParaRPr lang="en-US" sz="2625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438400" y="4267200"/>
            <a:ext cx="3251200" cy="1219200"/>
            <a:chOff x="304800" y="3200400"/>
            <a:chExt cx="2438400" cy="914400"/>
          </a:xfrm>
        </p:grpSpPr>
        <p:sp>
          <p:nvSpPr>
            <p:cNvPr id="22554" name="Rounded Rectangle 18"/>
            <p:cNvSpPr>
              <a:spLocks noChangeArrowheads="1"/>
            </p:cNvSpPr>
            <p:nvPr/>
          </p:nvSpPr>
          <p:spPr bwMode="auto">
            <a:xfrm>
              <a:off x="304800" y="3200400"/>
              <a:ext cx="2057400" cy="91440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056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25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Time to transmit </a:t>
              </a:r>
              <a:br>
                <a:rPr lang="en-US" sz="2625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</a:br>
              <a:r>
                <a:rPr lang="en-US" sz="2625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one bit = 1/10</a:t>
              </a:r>
              <a:r>
                <a:rPr lang="en-US" sz="2625" kern="1200" baseline="300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6</a:t>
              </a:r>
              <a:r>
                <a:rPr lang="en-US" sz="2625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s</a:t>
              </a:r>
            </a:p>
          </p:txBody>
        </p:sp>
        <p:cxnSp>
          <p:nvCxnSpPr>
            <p:cNvPr id="22555" name="Straight Arrow Connector 26"/>
            <p:cNvCxnSpPr>
              <a:cxnSpLocks noChangeShapeType="1"/>
            </p:cNvCxnSpPr>
            <p:nvPr/>
          </p:nvCxnSpPr>
          <p:spPr bwMode="auto">
            <a:xfrm>
              <a:off x="2362200" y="34290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032000" y="4572000"/>
            <a:ext cx="3657600" cy="1625600"/>
            <a:chOff x="0" y="3581400"/>
            <a:chExt cx="2743200" cy="1219200"/>
          </a:xfrm>
        </p:grpSpPr>
        <p:sp>
          <p:nvSpPr>
            <p:cNvPr id="22552" name="Rounded Rectangle 32"/>
            <p:cNvSpPr>
              <a:spLocks noChangeArrowheads="1"/>
            </p:cNvSpPr>
            <p:nvPr/>
          </p:nvSpPr>
          <p:spPr bwMode="auto">
            <a:xfrm>
              <a:off x="0" y="3886200"/>
              <a:ext cx="2438400" cy="91440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056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25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Time to transmit </a:t>
              </a:r>
              <a:br>
                <a:rPr lang="en-US" sz="2625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</a:br>
              <a:r>
                <a:rPr lang="en-US" sz="2625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800 bits=800x1/10</a:t>
              </a:r>
              <a:r>
                <a:rPr lang="en-US" sz="2625" kern="1200" baseline="300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6</a:t>
              </a:r>
              <a:r>
                <a:rPr lang="en-US" sz="2625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s</a:t>
              </a:r>
            </a:p>
          </p:txBody>
        </p:sp>
        <p:sp>
          <p:nvSpPr>
            <p:cNvPr id="22553" name="Left Brace 25"/>
            <p:cNvSpPr>
              <a:spLocks/>
            </p:cNvSpPr>
            <p:nvPr/>
          </p:nvSpPr>
          <p:spPr bwMode="auto">
            <a:xfrm>
              <a:off x="2362200" y="3581400"/>
              <a:ext cx="381000" cy="990600"/>
            </a:xfrm>
            <a:prstGeom prst="leftBrace">
              <a:avLst>
                <a:gd name="adj1" fmla="val 83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defTabSz="1219056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112000" y="4368800"/>
            <a:ext cx="7010400" cy="1727200"/>
            <a:chOff x="3810000" y="3276600"/>
            <a:chExt cx="5257800" cy="1295400"/>
          </a:xfrm>
        </p:grpSpPr>
        <p:sp>
          <p:nvSpPr>
            <p:cNvPr id="22549" name="Rounded Rectangle 29"/>
            <p:cNvSpPr>
              <a:spLocks noChangeArrowheads="1"/>
            </p:cNvSpPr>
            <p:nvPr/>
          </p:nvSpPr>
          <p:spPr bwMode="auto">
            <a:xfrm>
              <a:off x="6934200" y="3276600"/>
              <a:ext cx="2133600" cy="129540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056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25" kern="12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Time when that</a:t>
              </a:r>
              <a:br>
                <a:rPr lang="en-US" sz="2625" kern="12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</a:br>
              <a:r>
                <a:rPr lang="en-US" sz="2625" kern="12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 bit reaches B</a:t>
              </a:r>
              <a:br>
                <a:rPr lang="en-US" sz="2625" kern="12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</a:br>
              <a:r>
                <a:rPr lang="en-US" sz="2625" kern="12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 = 1/10</a:t>
              </a:r>
              <a:r>
                <a:rPr lang="en-US" sz="2625" kern="1200" baseline="300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6</a:t>
              </a:r>
              <a:r>
                <a:rPr lang="en-US" sz="2625" kern="12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+1/10</a:t>
              </a:r>
              <a:r>
                <a:rPr lang="en-US" sz="2625" kern="1200" baseline="300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3</a:t>
              </a:r>
              <a:r>
                <a:rPr lang="en-US" sz="2625" kern="12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s</a:t>
              </a:r>
            </a:p>
          </p:txBody>
        </p:sp>
        <p:sp>
          <p:nvSpPr>
            <p:cNvPr id="22550" name="Right Brace 23"/>
            <p:cNvSpPr>
              <a:spLocks/>
            </p:cNvSpPr>
            <p:nvPr/>
          </p:nvSpPr>
          <p:spPr bwMode="auto">
            <a:xfrm>
              <a:off x="6705600" y="3352800"/>
              <a:ext cx="152400" cy="381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defTabSz="1219056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2551" name="Straight Connector 28"/>
            <p:cNvCxnSpPr>
              <a:cxnSpLocks noChangeShapeType="1"/>
            </p:cNvCxnSpPr>
            <p:nvPr/>
          </p:nvCxnSpPr>
          <p:spPr bwMode="auto">
            <a:xfrm flipH="1">
              <a:off x="3810000" y="335280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0871200" y="6299201"/>
            <a:ext cx="3352800" cy="2235200"/>
            <a:chOff x="6629400" y="4724400"/>
            <a:chExt cx="2514600" cy="1676400"/>
          </a:xfrm>
        </p:grpSpPr>
        <p:sp>
          <p:nvSpPr>
            <p:cNvPr id="22547" name="Rounded Rectangle 34"/>
            <p:cNvSpPr>
              <a:spLocks noChangeArrowheads="1"/>
            </p:cNvSpPr>
            <p:nvPr/>
          </p:nvSpPr>
          <p:spPr bwMode="auto">
            <a:xfrm>
              <a:off x="6934200" y="4724400"/>
              <a:ext cx="2209800" cy="167640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056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25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The last bit </a:t>
              </a:r>
              <a:br>
                <a:rPr lang="en-US" sz="2625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</a:br>
              <a:r>
                <a:rPr lang="en-US" sz="2625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reaches B at </a:t>
              </a:r>
            </a:p>
            <a:p>
              <a:pPr defTabSz="1219056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25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(800x1/10</a:t>
              </a:r>
              <a:r>
                <a:rPr lang="en-US" sz="2625" kern="1200" baseline="300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6</a:t>
              </a:r>
              <a:r>
                <a:rPr lang="en-US" sz="2625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)+1/10</a:t>
              </a:r>
              <a:r>
                <a:rPr lang="en-US" sz="2625" kern="1200" baseline="300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3</a:t>
              </a:r>
              <a:r>
                <a:rPr lang="en-US" sz="2625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s</a:t>
              </a:r>
            </a:p>
            <a:p>
              <a:pPr defTabSz="1219056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25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= 1.8ms</a:t>
              </a:r>
            </a:p>
          </p:txBody>
        </p:sp>
        <p:cxnSp>
          <p:nvCxnSpPr>
            <p:cNvPr id="22548" name="Straight Arrow Connector 38"/>
            <p:cNvCxnSpPr>
              <a:cxnSpLocks noChangeShapeType="1"/>
            </p:cNvCxnSpPr>
            <p:nvPr/>
          </p:nvCxnSpPr>
          <p:spPr bwMode="auto">
            <a:xfrm>
              <a:off x="6629400" y="48006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>
            <a:off x="5181600" y="4572000"/>
            <a:ext cx="508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641600" y="245687"/>
            <a:ext cx="11277600" cy="1564216"/>
          </a:xfrm>
        </p:spPr>
        <p:txBody>
          <a:bodyPr/>
          <a:lstStyle/>
          <a:p>
            <a:pPr algn="ctr"/>
            <a:r>
              <a:rPr lang="en-US" b="0" dirty="0">
                <a:latin typeface="Calibri"/>
                <a:ea typeface="ＭＳ Ｐゴシック" charset="0"/>
                <a:cs typeface="Calibri"/>
              </a:rPr>
              <a:t>Packet Delay</a:t>
            </a:r>
            <a:br>
              <a:rPr lang="en-US" b="0" dirty="0">
                <a:latin typeface="Calibri"/>
                <a:ea typeface="ＭＳ Ｐゴシック" charset="0"/>
                <a:cs typeface="Calibri"/>
              </a:rPr>
            </a:br>
            <a:r>
              <a:rPr lang="en-US" sz="4781" i="1" dirty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  <a:t>Sending 100B packets from A to B?</a:t>
            </a:r>
          </a:p>
        </p:txBody>
      </p:sp>
      <p:pic>
        <p:nvPicPr>
          <p:cNvPr id="33" name="Picture 3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383F508A-4E54-21B8-31F1-F167D9C294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10037087" y="3002576"/>
            <a:ext cx="1492958" cy="960206"/>
          </a:xfrm>
          <a:prstGeom prst="rect">
            <a:avLst/>
          </a:prstGeom>
        </p:spPr>
      </p:pic>
      <p:pic>
        <p:nvPicPr>
          <p:cNvPr id="35" name="Picture 34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1406D701-9364-0BC8-E24D-2D4F81F335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4831737" y="3002576"/>
            <a:ext cx="1492958" cy="9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1" grpId="0" animBg="1"/>
      <p:bldP spid="22" grpId="0"/>
      <p:bldP spid="3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lide Number Placeholder 2">
            <a:extLst>
              <a:ext uri="{FF2B5EF4-FFF2-40B4-BE49-F238E27FC236}">
                <a16:creationId xmlns:a16="http://schemas.microsoft.com/office/drawing/2014/main" id="{0FD22F2F-A387-1232-588A-92E5C177B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91FDE8-3029-49A1-A03E-479C9B0E0FBB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80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43011" name="Content Placeholder 4">
            <a:extLst>
              <a:ext uri="{FF2B5EF4-FFF2-40B4-BE49-F238E27FC236}">
                <a16:creationId xmlns:a16="http://schemas.microsoft.com/office/drawing/2014/main" id="{E2CB4898-FD05-E519-4051-D52F82B1D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CSMA with Collision Detection 		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CSMA/</a:t>
            </a:r>
            <a:r>
              <a:rPr lang="en-US" altLang="en-US" b="1" dirty="0">
                <a:ea typeface="ＭＳ Ｐゴシック" panose="020B0600070205080204" pitchFamily="34" charset="-128"/>
              </a:rPr>
              <a:t>CD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9F55B4-4D7B-C702-DA48-F8597764ADA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Detect collision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Abort transmission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Jam the link (signal the other end)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Wait random time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Transmit again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43013" name="Picture 3" descr="5">
            <a:extLst>
              <a:ext uri="{FF2B5EF4-FFF2-40B4-BE49-F238E27FC236}">
                <a16:creationId xmlns:a16="http://schemas.microsoft.com/office/drawing/2014/main" id="{744CFD28-96DB-E95D-470E-A8797918D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760" y="1625601"/>
            <a:ext cx="5911851" cy="516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5116E1-332C-C333-5B78-A9358C1B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CEAF07-16D5-B0A0-210F-CB52DE42B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2B3F7-7B45-935E-95A8-927B751EDA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46822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050DC-ACB3-09B8-F8C9-70A8DE455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6FCFA-A6CB-7B87-7317-25E5CBA42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Ethernet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3D4C7B4-B016-DA12-B17D-3DD2D97465C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169882" y="1825803"/>
            <a:ext cx="10322560" cy="2779712"/>
          </a:xfrm>
        </p:spPr>
        <p:txBody>
          <a:bodyPr/>
          <a:lstStyle/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Is </a:t>
            </a:r>
            <a:r>
              <a:rPr lang="en-US" altLang="en-US" b="1" i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the</a:t>
            </a:r>
            <a:r>
              <a:rPr lang="en-US" altLang="en-US" dirty="0">
                <a:ea typeface="ＭＳ Ｐゴシック" panose="020B0600070205080204" pitchFamily="34" charset="-128"/>
              </a:rPr>
              <a:t> Dominant wired LAN technology </a:t>
            </a:r>
          </a:p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</a:t>
            </a:r>
            <a:r>
              <a:rPr lang="en-US" altLang="en-US" sz="2800" dirty="0">
                <a:ea typeface="ＭＳ Ｐゴシック" panose="020B0600070205080204" pitchFamily="34" charset="-128"/>
              </a:rPr>
              <a:t>First and </a:t>
            </a:r>
            <a:r>
              <a:rPr lang="en-US" sz="2800" dirty="0"/>
              <a:t>by far the most widely used </a:t>
            </a:r>
            <a:r>
              <a:rPr lang="en-US" altLang="en-US" sz="2800" dirty="0">
                <a:ea typeface="ＭＳ Ｐゴシック" panose="020B0600070205080204" pitchFamily="34" charset="-128"/>
              </a:rPr>
              <a:t>LAN technology</a:t>
            </a:r>
          </a:p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Kept up with speed race: 10 Mbps – 400 Gbps </a:t>
            </a:r>
          </a:p>
          <a:p>
            <a:pPr marL="317500" indent="0">
              <a:buNone/>
            </a:pPr>
            <a:endParaRPr lang="en-US" dirty="0"/>
          </a:p>
          <a:p>
            <a:pPr marL="317500" indent="0">
              <a:buNone/>
            </a:pP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CB2CE4-D906-2689-0DBE-A653011FCD32}"/>
              </a:ext>
            </a:extLst>
          </p:cNvPr>
          <p:cNvGrpSpPr/>
          <p:nvPr/>
        </p:nvGrpSpPr>
        <p:grpSpPr>
          <a:xfrm>
            <a:off x="5169882" y="4996132"/>
            <a:ext cx="5192713" cy="3198236"/>
            <a:chOff x="5377573" y="1906951"/>
            <a:chExt cx="5192713" cy="3198236"/>
          </a:xfrm>
        </p:grpSpPr>
        <p:pic>
          <p:nvPicPr>
            <p:cNvPr id="11" name="Picture 4" descr="551 metcalfe-enet">
              <a:extLst>
                <a:ext uri="{FF2B5EF4-FFF2-40B4-BE49-F238E27FC236}">
                  <a16:creationId xmlns:a16="http://schemas.microsoft.com/office/drawing/2014/main" id="{BA90B590-00BE-9ADF-6390-7B96053868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573" y="1906951"/>
              <a:ext cx="5192713" cy="277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265266-3D0D-F004-C8FE-88E8D5AB72BB}"/>
                </a:ext>
              </a:extLst>
            </p:cNvPr>
            <p:cNvSpPr txBox="1"/>
            <p:nvPr/>
          </p:nvSpPr>
          <p:spPr>
            <a:xfrm>
              <a:off x="6187712" y="4643522"/>
              <a:ext cx="3572433" cy="461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rtl="0"/>
              <a:r>
                <a:rPr lang="en-US" alt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Metcalfe’s Ethernet sketch</a:t>
              </a:r>
              <a:endParaRPr kumimoji="0" lang="en-US" sz="240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/>
              </a:endParaRPr>
            </a:p>
          </p:txBody>
        </p:sp>
      </p:grpSp>
      <p:pic>
        <p:nvPicPr>
          <p:cNvPr id="27" name="Picture 26" descr="A picture containing person, person, wall, suit&#10;&#10;Description automatically generated">
            <a:extLst>
              <a:ext uri="{FF2B5EF4-FFF2-40B4-BE49-F238E27FC236}">
                <a16:creationId xmlns:a16="http://schemas.microsoft.com/office/drawing/2014/main" id="{DE0D38D5-8B36-6161-F303-4E0D6B27E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9" y="1872424"/>
            <a:ext cx="3899182" cy="219329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A35088D-E23C-26A9-7B86-3AB82AC9F342}"/>
              </a:ext>
            </a:extLst>
          </p:cNvPr>
          <p:cNvSpPr txBox="1"/>
          <p:nvPr/>
        </p:nvSpPr>
        <p:spPr>
          <a:xfrm>
            <a:off x="-2682240" y="8675086"/>
            <a:ext cx="8128000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LAN: local area network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5802089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Ethernet’s Evolution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CA638-C7A0-F8C8-9255-FC009980DBA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0880" y="2197100"/>
            <a:ext cx="13977620" cy="5753100"/>
          </a:xfrm>
        </p:spPr>
        <p:txBody>
          <a:bodyPr/>
          <a:lstStyle/>
          <a:p>
            <a:pPr marL="31750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Ethernet was invented as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broadcast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technology</a:t>
            </a:r>
            <a:endParaRPr lang="en-US" sz="2667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667" dirty="0"/>
              <a:t>Hosts share channel</a:t>
            </a:r>
          </a:p>
          <a:p>
            <a:pPr lvl="1"/>
            <a:r>
              <a:rPr lang="en-US" sz="2667" dirty="0"/>
              <a:t>Each packet received by all attached hosts</a:t>
            </a:r>
          </a:p>
          <a:p>
            <a:pPr lvl="1"/>
            <a:r>
              <a:rPr lang="en-US" sz="2667" dirty="0"/>
              <a:t>CSMA/CD for media access control</a:t>
            </a:r>
            <a:endParaRPr lang="en-US" sz="2133" dirty="0"/>
          </a:p>
          <a:p>
            <a:pPr lvl="7"/>
            <a:endParaRPr lang="en-US" sz="2133" dirty="0"/>
          </a:p>
          <a:p>
            <a:pPr marL="31750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Current Ethernets are “switched” (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next lecture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sz="2667" dirty="0"/>
              <a:t>Point-to-point links between switches; between a host and switch</a:t>
            </a:r>
          </a:p>
          <a:p>
            <a:pPr lvl="1"/>
            <a:r>
              <a:rPr lang="en-US" sz="2667" dirty="0"/>
              <a:t>No sharing, no CSMA/CD</a:t>
            </a:r>
            <a:endParaRPr lang="en-US" sz="2133" dirty="0"/>
          </a:p>
          <a:p>
            <a:pPr lvl="1"/>
            <a:r>
              <a:rPr lang="en-US" sz="2667" dirty="0"/>
              <a:t>Uses “self learning” and “spanning tree” algorithms for routing</a:t>
            </a:r>
          </a:p>
          <a:p>
            <a:pPr marL="317500" indent="0">
              <a:buNone/>
            </a:pPr>
            <a:endParaRPr lang="en-US" dirty="0"/>
          </a:p>
        </p:txBody>
      </p:sp>
      <p:pic>
        <p:nvPicPr>
          <p:cNvPr id="5" name="Picture 4" descr="554 10Base2">
            <a:extLst>
              <a:ext uri="{FF2B5EF4-FFF2-40B4-BE49-F238E27FC236}">
                <a16:creationId xmlns:a16="http://schemas.microsoft.com/office/drawing/2014/main" id="{F11B514B-AB53-BDA6-2AC3-0FF50B2BB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7"/>
          <a:stretch/>
        </p:blipFill>
        <p:spPr bwMode="auto">
          <a:xfrm>
            <a:off x="10271760" y="2670595"/>
            <a:ext cx="5588000" cy="1996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502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E7A527-7999-0CC2-3600-75B09FAC46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268CB-AA52-1BA8-B4F2-A6AE50482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Ethernet offers an unreliable,  </a:t>
            </a:r>
          </a:p>
          <a:p>
            <a:r>
              <a:rPr lang="en-US" dirty="0"/>
              <a:t>connectionless service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38374-B176-C45A-E19C-193B6E2E279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14400" y="2197100"/>
            <a:ext cx="14578042" cy="5753100"/>
          </a:xfrm>
        </p:spPr>
        <p:txBody>
          <a:bodyPr/>
          <a:lstStyle/>
          <a:p>
            <a:pPr marL="317500" indent="0">
              <a:buNone/>
            </a:pPr>
            <a:r>
              <a:rPr lang="en-US" b="1" dirty="0"/>
              <a:t>Unreliable</a:t>
            </a:r>
            <a:r>
              <a:rPr lang="en-US" dirty="0"/>
              <a:t> 					Receiving adapter does not acknowledge anything</a:t>
            </a:r>
          </a:p>
          <a:p>
            <a:pPr marL="317500" indent="0">
              <a:buNone/>
            </a:pPr>
            <a:endParaRPr lang="en-US" dirty="0"/>
          </a:p>
          <a:p>
            <a:pPr marL="317500" indent="0">
              <a:buNone/>
            </a:pPr>
            <a:endParaRPr lang="en-US" dirty="0"/>
          </a:p>
          <a:p>
            <a:pPr marL="317500" indent="0">
              <a:buNone/>
            </a:pPr>
            <a:endParaRPr lang="en-US" dirty="0"/>
          </a:p>
          <a:p>
            <a:pPr marL="317500" indent="0">
              <a:buNone/>
            </a:pPr>
            <a:r>
              <a:rPr lang="en-US" b="1" dirty="0"/>
              <a:t>Connectionless</a:t>
            </a:r>
            <a:r>
              <a:rPr lang="en-US" dirty="0"/>
              <a:t>			No handshaking between the send and receive adapter</a:t>
            </a:r>
          </a:p>
        </p:txBody>
      </p:sp>
    </p:spTree>
    <p:extLst>
      <p:ext uri="{BB962C8B-B14F-4D97-AF65-F5344CB8AC3E}">
        <p14:creationId xmlns:p14="http://schemas.microsoft.com/office/powerpoint/2010/main" val="2672591392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C1C61B-426F-BD89-F7F8-968D424A4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2465E-5432-9147-679E-703FAB47B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Traditional Ethernet Uses CSMA/CD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36C1C-83F3-5653-BE29-F0B04D5B99D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Carrier Sense: wait for link to be idle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Channel idle: start transmitting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Channel busy: wait until idle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Collision Detection: listen while transmitting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collision: transmission is complete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Collision: abort transmission, and send jam signal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Random Access: exponential back-off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After collision, wait random time before trying again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After </a:t>
            </a:r>
            <a:r>
              <a:rPr lang="en-US" altLang="en-US" dirty="0" err="1">
                <a:ea typeface="ＭＳ Ｐゴシック" panose="020B0600070205080204" pitchFamily="34" charset="-128"/>
              </a:rPr>
              <a:t>m</a:t>
            </a:r>
            <a:r>
              <a:rPr lang="en-US" altLang="en-US" baseline="30000" dirty="0" err="1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collision, choose K randomly from {0, …, 2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m</a:t>
            </a:r>
            <a:r>
              <a:rPr lang="en-US" altLang="en-US" dirty="0">
                <a:ea typeface="ＭＳ Ｐゴシック" panose="020B0600070205080204" pitchFamily="34" charset="-128"/>
              </a:rPr>
              <a:t>-1}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and wait for K*512 bit times before trying again</a:t>
            </a:r>
          </a:p>
        </p:txBody>
      </p:sp>
    </p:spTree>
    <p:extLst>
      <p:ext uri="{BB962C8B-B14F-4D97-AF65-F5344CB8AC3E}">
        <p14:creationId xmlns:p14="http://schemas.microsoft.com/office/powerpoint/2010/main" val="2356788616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7121CA-505C-CC7A-639C-603EBD8009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86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C173FE1-3523-9D3E-8783-3CC675DC3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CSMA/CD and its restrictions</a:t>
            </a:r>
          </a:p>
        </p:txBody>
      </p:sp>
      <p:sp>
        <p:nvSpPr>
          <p:cNvPr id="5" name="Line 54">
            <a:extLst>
              <a:ext uri="{FF2B5EF4-FFF2-40B4-BE49-F238E27FC236}">
                <a16:creationId xmlns:a16="http://schemas.microsoft.com/office/drawing/2014/main" id="{32CBC265-0790-BFA3-6E6B-44CB53C70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6266" y="2381251"/>
            <a:ext cx="878829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0636" tIns="59260" rIns="120636" bIns="59260"/>
          <a:lstStyle/>
          <a:p>
            <a:endParaRPr lang="en-US" sz="3563"/>
          </a:p>
        </p:txBody>
      </p:sp>
      <p:pic>
        <p:nvPicPr>
          <p:cNvPr id="6" name="Picture 5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5A53F1BF-1B30-BA96-BE4D-A61624EFC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6" y="1610196"/>
            <a:ext cx="1611103" cy="1611103"/>
          </a:xfrm>
          <a:prstGeom prst="rect">
            <a:avLst/>
          </a:prstGeom>
        </p:spPr>
      </p:pic>
      <p:pic>
        <p:nvPicPr>
          <p:cNvPr id="7" name="Picture 6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B7BEC752-EAD2-DBE1-5369-CC68F1B80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496" y="1610196"/>
            <a:ext cx="1611103" cy="1611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55AF7E-CD3F-8AD9-8AAE-BBDC79B67321}"/>
              </a:ext>
            </a:extLst>
          </p:cNvPr>
          <p:cNvSpPr txBox="1"/>
          <p:nvPr/>
        </p:nvSpPr>
        <p:spPr>
          <a:xfrm>
            <a:off x="1848907" y="2908819"/>
            <a:ext cx="192435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Node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D3E83-17BA-0C6F-9122-54B5D58706DA}"/>
              </a:ext>
            </a:extLst>
          </p:cNvPr>
          <p:cNvSpPr txBox="1"/>
          <p:nvPr/>
        </p:nvSpPr>
        <p:spPr>
          <a:xfrm>
            <a:off x="12167240" y="2981543"/>
            <a:ext cx="192435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Node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A0EF8F-B9C5-2738-1BCF-F912138CA0D2}"/>
                  </a:ext>
                </a:extLst>
              </p:cNvPr>
              <p:cNvSpPr txBox="1"/>
              <p:nvPr/>
            </p:nvSpPr>
            <p:spPr>
              <a:xfrm>
                <a:off x="1174750" y="4930478"/>
                <a:ext cx="14527242" cy="20744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914400" marR="0" lvl="1" indent="-45720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rPr>
                  <a:t>At</a:t>
                </a:r>
                <a:r>
                  <a:rPr kumimoji="0" lang="en-US" alt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rPr>
                  <a:t> time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+mn-cs"/>
                      </a:rPr>
                      <m:t>𝒕</m:t>
                    </m:r>
                  </m:oMath>
                </a14:m>
                <a:r>
                  <a:rPr kumimoji="0" lang="en-US" alt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rPr>
                  <a:t>, Node A sends a frame to Node B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  <a:p>
                <a:pPr marL="914400" marR="0" lvl="1" indent="-45720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rPr>
                  <a:t>Right before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+mn-cs"/>
                      </a:rPr>
                      <m:t>𝒕</m:t>
                    </m:r>
                    <m:r>
                      <a:rPr kumimoji="0" lang="en-US" alt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+mn-cs"/>
                      </a:rPr>
                      <m:t>+</m:t>
                    </m:r>
                    <m:r>
                      <a:rPr kumimoji="0" lang="en-US" alt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+mn-cs"/>
                      </a:rPr>
                      <m:t>𝒅</m:t>
                    </m:r>
                  </m:oMath>
                </a14:m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rPr>
                  <a:t>, Node B detects idle link and happily start transmitting its</a:t>
                </a:r>
                <a:r>
                  <a:rPr kumimoji="0" lang="en-US" altLang="en-US" sz="2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rPr>
                  <a:t> own frame</a:t>
                </a:r>
              </a:p>
              <a:p>
                <a:pPr marL="914400" marR="0" lvl="1" indent="-45720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en-US" sz="2800" kern="1200" baseline="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34" charset="-128"/>
                  </a:rPr>
                  <a:t>B detects a collision and sends</a:t>
                </a:r>
                <a:r>
                  <a:rPr lang="en-US" altLang="en-US" sz="2800" kern="12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kern="1200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ea typeface="ＭＳ Ｐゴシック" panose="020B0600070205080204" pitchFamily="34" charset="-128"/>
                  </a:rPr>
                  <a:t>jamming signal </a:t>
                </a:r>
                <a:r>
                  <a:rPr lang="en-US" altLang="en-US" sz="2800" kern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/>
                    <a:ea typeface="ＭＳ Ｐゴシック" panose="020B0600070205080204" pitchFamily="34" charset="-128"/>
                  </a:rPr>
                  <a:t>(to inform Node A </a:t>
                </a:r>
                <a:r>
                  <a:rPr lang="en-US" altLang="en-US" sz="2800" kern="1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/>
                    <a:ea typeface="ＭＳ Ｐゴシック" panose="020B0600070205080204" pitchFamily="34" charset="-128"/>
                  </a:rPr>
                  <a:t>abt</a:t>
                </a:r>
                <a:r>
                  <a:rPr lang="en-US" altLang="en-US" sz="2800" kern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/>
                    <a:ea typeface="ＭＳ Ｐゴシック" panose="020B0600070205080204" pitchFamily="34" charset="-128"/>
                  </a:rPr>
                  <a:t> the collision)</a:t>
                </a:r>
              </a:p>
              <a:p>
                <a:pPr marL="914400" lvl="2" indent="-4572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</a:rPr>
                  <a:t>But A can’t see that until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𝒕</m:t>
                    </m:r>
                    <m:r>
                      <a:rPr kumimoji="0" lang="en-US" alt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+</m:t>
                    </m:r>
                    <m:r>
                      <a:rPr kumimoji="0" lang="en-US" alt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𝟐</m:t>
                    </m:r>
                    <m:r>
                      <a:rPr kumimoji="0" lang="en-US" alt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𝒅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A0EF8F-B9C5-2738-1BCF-F912138CA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50" y="4930478"/>
                <a:ext cx="14527242" cy="2074414"/>
              </a:xfrm>
              <a:prstGeom prst="rect">
                <a:avLst/>
              </a:prstGeom>
              <a:blipFill>
                <a:blip r:embed="rId3"/>
                <a:stretch>
                  <a:fillRect t="-2941" b="-764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9F5533-A049-15B1-C466-0EF5B6ACD75A}"/>
                  </a:ext>
                </a:extLst>
              </p:cNvPr>
              <p:cNvSpPr txBox="1"/>
              <p:nvPr/>
            </p:nvSpPr>
            <p:spPr>
              <a:xfrm>
                <a:off x="3984567" y="1804739"/>
                <a:ext cx="8128000" cy="5232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Latency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9F5533-A049-15B1-C466-0EF5B6ACD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567" y="1804739"/>
                <a:ext cx="8128000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561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7121CA-505C-CC7A-639C-603EBD8009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87</a:t>
            </a:fld>
            <a:endParaRPr lang="en-US"/>
          </a:p>
        </p:txBody>
      </p:sp>
      <p:sp>
        <p:nvSpPr>
          <p:cNvPr id="5" name="Line 54">
            <a:extLst>
              <a:ext uri="{FF2B5EF4-FFF2-40B4-BE49-F238E27FC236}">
                <a16:creationId xmlns:a16="http://schemas.microsoft.com/office/drawing/2014/main" id="{32CBC265-0790-BFA3-6E6B-44CB53C70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6266" y="2218691"/>
            <a:ext cx="878829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0636" tIns="59260" rIns="120636" bIns="59260"/>
          <a:lstStyle/>
          <a:p>
            <a:endParaRPr lang="en-US" sz="3563"/>
          </a:p>
        </p:txBody>
      </p:sp>
      <p:pic>
        <p:nvPicPr>
          <p:cNvPr id="6" name="Picture 5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5A53F1BF-1B30-BA96-BE4D-A61624EFC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6" y="1447636"/>
            <a:ext cx="1611103" cy="1611103"/>
          </a:xfrm>
          <a:prstGeom prst="rect">
            <a:avLst/>
          </a:prstGeom>
        </p:spPr>
      </p:pic>
      <p:pic>
        <p:nvPicPr>
          <p:cNvPr id="7" name="Picture 6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B7BEC752-EAD2-DBE1-5369-CC68F1B80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496" y="1447636"/>
            <a:ext cx="1611103" cy="1611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55AF7E-CD3F-8AD9-8AAE-BBDC79B67321}"/>
              </a:ext>
            </a:extLst>
          </p:cNvPr>
          <p:cNvSpPr txBox="1"/>
          <p:nvPr/>
        </p:nvSpPr>
        <p:spPr>
          <a:xfrm>
            <a:off x="1926281" y="983238"/>
            <a:ext cx="192435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Node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D3E83-17BA-0C6F-9122-54B5D58706DA}"/>
              </a:ext>
            </a:extLst>
          </p:cNvPr>
          <p:cNvSpPr txBox="1"/>
          <p:nvPr/>
        </p:nvSpPr>
        <p:spPr>
          <a:xfrm>
            <a:off x="12326105" y="983238"/>
            <a:ext cx="192435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Node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9F5533-A049-15B1-C466-0EF5B6ACD75A}"/>
                  </a:ext>
                </a:extLst>
              </p:cNvPr>
              <p:cNvSpPr txBox="1"/>
              <p:nvPr/>
            </p:nvSpPr>
            <p:spPr>
              <a:xfrm>
                <a:off x="3984567" y="1642179"/>
                <a:ext cx="8128000" cy="5232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Latency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9F5533-A049-15B1-C466-0EF5B6ACD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567" y="1642179"/>
                <a:ext cx="8128000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605FAC-64EA-B927-0AA8-63E09FE4D5C5}"/>
                  </a:ext>
                </a:extLst>
              </p:cNvPr>
              <p:cNvSpPr txBox="1"/>
              <p:nvPr/>
            </p:nvSpPr>
            <p:spPr>
              <a:xfrm>
                <a:off x="965200" y="3115102"/>
                <a:ext cx="15209520" cy="55461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914400" marR="0" lvl="1" indent="-45720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rPr>
                  <a:t>To detect collision, Node A should wait for time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+mn-cs"/>
                      </a:rPr>
                      <m:t>𝟐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+mn-cs"/>
                      </a:rPr>
                      <m:t>𝒅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  <a:p>
                <a:pPr marL="457200" lvl="3" indent="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en-US" sz="2400" b="1" kern="12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34" charset="-128"/>
                  </a:rPr>
                  <a:t>		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34" charset="-128"/>
                  </a:rPr>
                  <a:t>So, A </a:t>
                </a:r>
                <a:r>
                  <a:rPr lang="en-US" altLang="en-US" sz="2400" b="1" kern="1200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ea typeface="ＭＳ Ｐゴシック" panose="020B0600070205080204" pitchFamily="34" charset="-128"/>
                  </a:rPr>
                  <a:t>should keep transmitting 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34" charset="-128"/>
                  </a:rPr>
                  <a:t>during this period </a:t>
                </a:r>
                <a:r>
                  <a:rPr lang="en-US" altLang="en-US" sz="2400" kern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/>
                    <a:ea typeface="ＭＳ Ｐゴシック" panose="020B0600070205080204" pitchFamily="34" charset="-128"/>
                  </a:rPr>
                  <a:t>(why?)</a:t>
                </a:r>
              </a:p>
              <a:p>
                <a:pPr marL="457200" lvl="3" indent="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en-US" sz="2400" kern="12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34" charset="-128"/>
                  </a:rPr>
                  <a:t>		… and keep an eye out for a possible collision</a:t>
                </a:r>
              </a:p>
              <a:p>
                <a:pPr marL="457200" lvl="3" indent="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kumimoji="0" lang="en-US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</a:endParaRPr>
              </a:p>
              <a:p>
                <a:pPr marL="457200" lvl="3" indent="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</a:rPr>
                  <a:t>That means there should be a minimum frame size (why?)</a:t>
                </a:r>
              </a:p>
              <a:p>
                <a:pPr marL="457200" lvl="3" indent="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US" altLang="en-US" sz="2400" kern="1200" dirty="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  <a:p>
                <a:pPr marL="457200" lvl="3" indent="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en-US" sz="2800" kern="12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34" charset="-128"/>
                  </a:rPr>
                  <a:t>Another way to look at this:</a:t>
                </a:r>
              </a:p>
              <a:p>
                <a:pPr marL="914400" lvl="3" indent="-4572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</a:rPr>
                  <a:t>For a larger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𝒅</m:t>
                    </m:r>
                  </m:oMath>
                </a14:m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</a:rPr>
                  <a:t>, network is more vulnerable to a collision</a:t>
                </a:r>
              </a:p>
              <a:p>
                <a:pPr marL="914400" lvl="3" indent="-4572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800" kern="12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34" charset="-128"/>
                  </a:rPr>
                  <a:t>So, to keep </a:t>
                </a:r>
                <a14:m>
                  <m:oMath xmlns:m="http://schemas.openxmlformats.org/officeDocument/2006/math">
                    <m:r>
                      <a:rPr lang="en-US" altLang="en-US" sz="28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𝒅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</a:rPr>
                  <a:t> </a:t>
                </a:r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</a:rPr>
                  <a:t>bounded, </a:t>
                </a:r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</a:rPr>
                  <a:t>a maximum length should be enforced</a:t>
                </a:r>
              </a:p>
              <a:p>
                <a:pPr marL="457200" lvl="2" indent="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US" altLang="en-US" sz="2000" kern="1200" dirty="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  <a:p>
                <a:pPr marL="457200" lvl="2" indent="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en-US" sz="2000" kern="12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34" charset="-128"/>
                  </a:rPr>
                  <a:t>Ethernet minimum frame length = 512 bits (64 bytes) {considering a 10Mbps Ethernet}</a:t>
                </a:r>
              </a:p>
              <a:p>
                <a:pPr marL="457200" lvl="2" indent="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en-US" sz="2000" kern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/>
                    <a:ea typeface="ＭＳ Ｐゴシック" panose="020B0600070205080204" pitchFamily="34" charset="-128"/>
                  </a:rPr>
                  <a:t>What is the maximum length of wire for a 100Mbps link and 64 bytes minimum frame size?</a:t>
                </a:r>
                <a:endParaRPr lang="en-US" altLang="en-US" sz="2400" kern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605FAC-64EA-B927-0AA8-63E09FE4D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3115102"/>
                <a:ext cx="15209520" cy="5546134"/>
              </a:xfrm>
              <a:prstGeom prst="rect">
                <a:avLst/>
              </a:prstGeom>
              <a:blipFill>
                <a:blip r:embed="rId4"/>
                <a:stretch>
                  <a:fillRect t="-9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030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DBDB85-C456-1DC6-7B8E-6A15545B90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7EF86-1A07-D7F4-321D-9C60E7565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Ethernet header is simple, </a:t>
            </a:r>
          </a:p>
          <a:p>
            <a:r>
              <a:rPr lang="en-US" dirty="0"/>
              <a:t>composed of 6 fields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AEC99-A572-A926-09DC-3BB4CA003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3809096"/>
            <a:ext cx="13070856" cy="2591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A913FD-FD29-65F6-DCDC-2F42BDCD3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764" y="2969996"/>
            <a:ext cx="11216585" cy="6804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A78568-2ABB-9F82-BE35-3CC850B11389}"/>
              </a:ext>
            </a:extLst>
          </p:cNvPr>
          <p:cNvSpPr txBox="1"/>
          <p:nvPr/>
        </p:nvSpPr>
        <p:spPr>
          <a:xfrm>
            <a:off x="345056" y="7885150"/>
            <a:ext cx="671017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What is the Ethernet efficiency (payload/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frameSize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623644576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9EB50D-DFA9-7A06-3B2C-9C044A15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Next time: Switched Ethernet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3E2005-2B88-DF06-91D4-62F05ADEA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9896B-3E2D-B5CB-6136-5A50AFBB146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2682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641600" y="245687"/>
            <a:ext cx="11277600" cy="1564216"/>
          </a:xfrm>
        </p:spPr>
        <p:txBody>
          <a:bodyPr/>
          <a:lstStyle/>
          <a:p>
            <a:pPr algn="ctr"/>
            <a:r>
              <a:rPr lang="en-US" b="0" dirty="0">
                <a:latin typeface="Calibri"/>
                <a:ea typeface="ＭＳ Ｐゴシック" charset="0"/>
                <a:cs typeface="Calibri"/>
              </a:rPr>
              <a:t>Packet Delay</a:t>
            </a:r>
            <a:br>
              <a:rPr lang="en-US" b="0" dirty="0">
                <a:latin typeface="Calibri"/>
                <a:ea typeface="ＭＳ Ｐゴシック" charset="0"/>
                <a:cs typeface="Calibri"/>
              </a:rPr>
            </a:br>
            <a:r>
              <a:rPr lang="en-US" sz="4781" i="1" dirty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  <a:t>Sending 100B packets from A to B?</a:t>
            </a:r>
          </a:p>
        </p:txBody>
      </p:sp>
      <p:cxnSp>
        <p:nvCxnSpPr>
          <p:cNvPr id="23556" name="Straight Connector 6"/>
          <p:cNvCxnSpPr>
            <a:cxnSpLocks noChangeShapeType="1"/>
          </p:cNvCxnSpPr>
          <p:nvPr/>
        </p:nvCxnSpPr>
        <p:spPr bwMode="auto">
          <a:xfrm>
            <a:off x="6400800" y="3454400"/>
            <a:ext cx="377613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5578216" y="2353739"/>
            <a:ext cx="534718" cy="70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8" tIns="60950" rIns="121898" bIns="609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05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750" kern="12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10455016" y="2353739"/>
            <a:ext cx="534718" cy="70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8" tIns="60950" rIns="121898" bIns="609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21905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750" kern="12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7352241" y="2909359"/>
            <a:ext cx="1856318" cy="51816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243723" tIns="0" rIns="121852" bIns="60931" anchor="ctr"/>
          <a:lstStyle/>
          <a:p>
            <a:pPr defTabSz="1219056" rtl="0" fontAlgn="base">
              <a:spcBef>
                <a:spcPts val="1333"/>
              </a:spcBef>
              <a:spcAft>
                <a:spcPts val="1333"/>
              </a:spcAft>
            </a:pPr>
            <a:r>
              <a:rPr lang="en-US" altLang="zh-TW" sz="1875" kern="1200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100Byte packet</a:t>
            </a:r>
          </a:p>
        </p:txBody>
      </p:sp>
      <p:grpSp>
        <p:nvGrpSpPr>
          <p:cNvPr id="23560" name="Group 33"/>
          <p:cNvGrpSpPr>
            <a:grpSpLocks/>
          </p:cNvGrpSpPr>
          <p:nvPr/>
        </p:nvGrpSpPr>
        <p:grpSpPr bwMode="auto">
          <a:xfrm>
            <a:off x="5689600" y="4064005"/>
            <a:ext cx="5181600" cy="4677833"/>
            <a:chOff x="2743200" y="3048000"/>
            <a:chExt cx="3886200" cy="3508375"/>
          </a:xfrm>
        </p:grpSpPr>
        <p:sp>
          <p:nvSpPr>
            <p:cNvPr id="23576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85718" tIns="42860" rIns="85718" bIns="42860" anchor="ctr"/>
            <a:lstStyle/>
            <a:p>
              <a:pPr algn="r" defTabSz="1219056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577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85718" tIns="42860" rIns="85718" bIns="42860" anchor="ctr"/>
            <a:lstStyle/>
            <a:p>
              <a:pPr algn="r" defTabSz="1219056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25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24917" y="5386388"/>
              <a:ext cx="749677" cy="4046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19056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906" kern="1200" dirty="0">
                  <a:solidFill>
                    <a:srgbClr val="000090"/>
                  </a:solidFill>
                  <a:latin typeface="Arial"/>
                  <a:ea typeface="ＭＳ Ｐゴシック" charset="0"/>
                  <a:cs typeface="ＭＳ Ｐゴシック" charset="0"/>
                </a:rPr>
                <a:t>Time</a:t>
              </a:r>
            </a:p>
          </p:txBody>
        </p:sp>
        <p:cxnSp>
          <p:nvCxnSpPr>
            <p:cNvPr id="23579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7112002" y="2743202"/>
            <a:ext cx="2379774" cy="610403"/>
          </a:xfrm>
          <a:prstGeom prst="rect">
            <a:avLst/>
          </a:prstGeom>
          <a:noFill/>
        </p:spPr>
        <p:txBody>
          <a:bodyPr wrap="none" lIns="121898" tIns="60950" rIns="121898" bIns="60950">
            <a:spAutoFit/>
          </a:bodyPr>
          <a:lstStyle/>
          <a:p>
            <a:pPr algn="l" defTabSz="1219056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6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1Mbps, 1ms </a:t>
            </a:r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7010400" y="2133600"/>
            <a:ext cx="2438400" cy="711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98" tIns="60950" rIns="121898" bIns="60950" anchor="ctr"/>
          <a:lstStyle/>
          <a:p>
            <a:pPr defTabSz="121905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906" b="1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1Gbps, 1ms?</a:t>
            </a:r>
          </a:p>
        </p:txBody>
      </p:sp>
      <p:sp>
        <p:nvSpPr>
          <p:cNvPr id="23563" name="Rounded Rectangle 40"/>
          <p:cNvSpPr>
            <a:spLocks noChangeArrowheads="1"/>
          </p:cNvSpPr>
          <p:nvPr/>
        </p:nvSpPr>
        <p:spPr bwMode="auto">
          <a:xfrm>
            <a:off x="10972802" y="6604001"/>
            <a:ext cx="3149600" cy="19304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98" tIns="60950" rIns="121898" bIns="60950" anchor="ctr"/>
          <a:lstStyle/>
          <a:p>
            <a:pPr defTabSz="121905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The last bit </a:t>
            </a:r>
            <a:b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reaches B at </a:t>
            </a:r>
          </a:p>
          <a:p>
            <a:pPr defTabSz="121905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(800x1/10</a:t>
            </a:r>
            <a:r>
              <a:rPr lang="en-US" sz="2625" kern="12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6</a:t>
            </a: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)+1/10</a:t>
            </a:r>
            <a:r>
              <a:rPr lang="en-US" sz="2625" kern="12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s</a:t>
            </a:r>
          </a:p>
          <a:p>
            <a:pPr defTabSz="121905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= 1.8ms</a:t>
            </a: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4673600" y="406402"/>
            <a:ext cx="4876800" cy="711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98" tIns="60950" rIns="121898" bIns="60950" anchor="ctr"/>
          <a:lstStyle/>
          <a:p>
            <a:pPr defTabSz="121905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906" b="1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1GB file in 100B packets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5689600" y="4572001"/>
            <a:ext cx="5181600" cy="50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689600" y="4470401"/>
            <a:ext cx="5181600" cy="5283200"/>
            <a:chOff x="-4800600" y="1676400"/>
            <a:chExt cx="3886200" cy="3962400"/>
          </a:xfrm>
        </p:grpSpPr>
        <p:sp>
          <p:nvSpPr>
            <p:cNvPr id="23570" name="AutoShape 17"/>
            <p:cNvSpPr>
              <a:spLocks noChangeArrowheads="1"/>
            </p:cNvSpPr>
            <p:nvPr/>
          </p:nvSpPr>
          <p:spPr bwMode="auto">
            <a:xfrm rot="5400000">
              <a:off x="-4838700" y="1714500"/>
              <a:ext cx="3962400" cy="3886200"/>
            </a:xfrm>
            <a:prstGeom prst="parallelogram">
              <a:avLst>
                <a:gd name="adj" fmla="val 9507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71398" tIns="0" rIns="85692" bIns="42848" anchor="ctr"/>
            <a:lstStyle/>
            <a:p>
              <a:pPr defTabSz="1219056" rtl="0" fontAlgn="base">
                <a:spcBef>
                  <a:spcPts val="1333"/>
                </a:spcBef>
                <a:spcAft>
                  <a:spcPts val="1333"/>
                </a:spcAft>
              </a:pPr>
              <a:endParaRPr lang="en-US" altLang="zh-TW" sz="2156" b="1" kern="1200">
                <a:solidFill>
                  <a:srgbClr val="FFFFFF"/>
                </a:solidFill>
                <a:latin typeface="Arial" charset="0"/>
                <a:ea typeface="PMingLiU" charset="0"/>
                <a:cs typeface="PMingLiU" charset="0"/>
              </a:endParaRPr>
            </a:p>
          </p:txBody>
        </p:sp>
        <p:cxnSp>
          <p:nvCxnSpPr>
            <p:cNvPr id="23571" name="Straight Connector 13"/>
            <p:cNvCxnSpPr>
              <a:cxnSpLocks noChangeShapeType="1"/>
            </p:cNvCxnSpPr>
            <p:nvPr/>
          </p:nvCxnSpPr>
          <p:spPr bwMode="auto">
            <a:xfrm>
              <a:off x="-4800600" y="18288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572" name="Straight Connector 55"/>
            <p:cNvCxnSpPr>
              <a:cxnSpLocks noChangeShapeType="1"/>
            </p:cNvCxnSpPr>
            <p:nvPr/>
          </p:nvCxnSpPr>
          <p:spPr bwMode="auto">
            <a:xfrm>
              <a:off x="-4800600" y="19050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573" name="Straight Connector 56"/>
            <p:cNvCxnSpPr>
              <a:cxnSpLocks noChangeShapeType="1"/>
            </p:cNvCxnSpPr>
            <p:nvPr/>
          </p:nvCxnSpPr>
          <p:spPr bwMode="auto">
            <a:xfrm>
              <a:off x="-4800600" y="19812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574" name="Straight Connector 57"/>
            <p:cNvCxnSpPr>
              <a:cxnSpLocks noChangeShapeType="1"/>
            </p:cNvCxnSpPr>
            <p:nvPr/>
          </p:nvCxnSpPr>
          <p:spPr bwMode="auto">
            <a:xfrm>
              <a:off x="-4800600" y="20574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575" name="Straight Connector 58"/>
            <p:cNvCxnSpPr>
              <a:cxnSpLocks noChangeShapeType="1"/>
            </p:cNvCxnSpPr>
            <p:nvPr/>
          </p:nvCxnSpPr>
          <p:spPr bwMode="auto">
            <a:xfrm>
              <a:off x="-4800600" y="21336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7721601" y="6705600"/>
            <a:ext cx="3149600" cy="18288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98" tIns="60950" rIns="121898" bIns="60950" anchor="ctr"/>
          <a:lstStyle/>
          <a:p>
            <a:pPr defTabSz="121905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The last bit </a:t>
            </a:r>
            <a:b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reaches B at </a:t>
            </a:r>
          </a:p>
          <a:p>
            <a:pPr defTabSz="121905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(800x</a:t>
            </a:r>
            <a:r>
              <a:rPr lang="en-US" sz="2625" kern="12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1/10</a:t>
            </a:r>
            <a:r>
              <a:rPr lang="en-US" sz="2625" kern="1200" baseline="300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9</a:t>
            </a: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)+1/10</a:t>
            </a:r>
            <a:r>
              <a:rPr lang="en-US" sz="2625" kern="12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s</a:t>
            </a:r>
          </a:p>
          <a:p>
            <a:pPr defTabSz="121905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= </a:t>
            </a:r>
            <a:r>
              <a:rPr lang="en-US" sz="2625" kern="12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1.0008ms</a:t>
            </a:r>
          </a:p>
        </p:txBody>
      </p: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3149601" y="6705600"/>
            <a:ext cx="4368800" cy="19304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98" tIns="60950" rIns="121898" bIns="60950" anchor="ctr"/>
          <a:lstStyle/>
          <a:p>
            <a:pPr defTabSz="121905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The last bit in the file </a:t>
            </a:r>
            <a:b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reaches B at </a:t>
            </a:r>
          </a:p>
          <a:p>
            <a:pPr defTabSz="121905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kern="120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(10</a:t>
            </a:r>
            <a:r>
              <a:rPr lang="en-US" sz="2625" kern="1200" baseline="3000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7</a:t>
            </a: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x800x</a:t>
            </a:r>
            <a:r>
              <a:rPr lang="en-US" sz="2625" kern="12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1/10</a:t>
            </a:r>
            <a:r>
              <a:rPr lang="en-US" sz="2625" kern="1200" baseline="300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9</a:t>
            </a: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)+1/10</a:t>
            </a:r>
            <a:r>
              <a:rPr lang="en-US" sz="2625" kern="12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s</a:t>
            </a:r>
          </a:p>
          <a:p>
            <a:pPr defTabSz="121905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= </a:t>
            </a:r>
            <a:r>
              <a:rPr lang="en-US" sz="2625" kern="120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8001</a:t>
            </a:r>
            <a:r>
              <a:rPr lang="en-US" sz="2625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71085" y="5588001"/>
            <a:ext cx="2929604" cy="498258"/>
          </a:xfrm>
          <a:prstGeom prst="rect">
            <a:avLst/>
          </a:prstGeom>
          <a:noFill/>
        </p:spPr>
        <p:txBody>
          <a:bodyPr wrap="none" lIns="121898" tIns="60950" rIns="121898" bIns="60950">
            <a:spAutoFit/>
          </a:bodyPr>
          <a:lstStyle/>
          <a:p>
            <a:pPr algn="r" defTabSz="1219056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38" kern="1200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10</a:t>
            </a:r>
            <a:r>
              <a:rPr lang="en-US" sz="2438" kern="1200" baseline="30000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7</a:t>
            </a:r>
            <a:r>
              <a:rPr lang="en-US" sz="2438" kern="1200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 x 100B packets</a:t>
            </a:r>
          </a:p>
        </p:txBody>
      </p:sp>
      <p:pic>
        <p:nvPicPr>
          <p:cNvPr id="29" name="Picture 28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611006CD-6902-C3D9-2AC5-93C9A6A46E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10037087" y="3002576"/>
            <a:ext cx="1492958" cy="960206"/>
          </a:xfrm>
          <a:prstGeom prst="rect">
            <a:avLst/>
          </a:prstGeom>
        </p:spPr>
      </p:pic>
      <p:pic>
        <p:nvPicPr>
          <p:cNvPr id="30" name="Picture 29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9343BB1B-7FA1-FA9A-792D-914E95043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4831737" y="3002576"/>
            <a:ext cx="1492958" cy="9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9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6" grpId="0" animBg="1"/>
      <p:bldP spid="50" grpId="0" animBg="1"/>
      <p:bldP spid="43" grpId="0" animBg="1"/>
      <p:bldP spid="53" grpId="0" animBg="1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eil-Course-Slid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oheil-Course-Slides" id="{E85F0504-BAC7-4CAA-9084-86B75027BA1F}" vid="{C3F75CF0-D7FA-438A-BFB9-385F2986B6C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Soheil-Course-Slides</Template>
  <TotalTime>29993</TotalTime>
  <Words>3374</Words>
  <Application>Microsoft Office PowerPoint</Application>
  <PresentationFormat>Custom</PresentationFormat>
  <Paragraphs>864</Paragraphs>
  <Slides>89</Slides>
  <Notes>12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1" baseType="lpstr">
      <vt:lpstr>Arial</vt:lpstr>
      <vt:lpstr>Calibri</vt:lpstr>
      <vt:lpstr>Cambria Math</vt:lpstr>
      <vt:lpstr>Comic Sans MS</vt:lpstr>
      <vt:lpstr>Courier New</vt:lpstr>
      <vt:lpstr>Gill Sans</vt:lpstr>
      <vt:lpstr>Gill Sans (Body)</vt:lpstr>
      <vt:lpstr>Helvetica</vt:lpstr>
      <vt:lpstr>Lucida Grande</vt:lpstr>
      <vt:lpstr>Times</vt:lpstr>
      <vt:lpstr>Times New Roman</vt:lpstr>
      <vt:lpstr>Soheil-Course-Slides</vt:lpstr>
      <vt:lpstr>Back to the Basics: Part II</vt:lpstr>
      <vt:lpstr>Outline</vt:lpstr>
      <vt:lpstr>Performance Metrics</vt:lpstr>
      <vt:lpstr>PowerPoint Presentation</vt:lpstr>
      <vt:lpstr>Delay</vt:lpstr>
      <vt:lpstr>A network link</vt:lpstr>
      <vt:lpstr>Examples</vt:lpstr>
      <vt:lpstr>Packet Delay Sending 100B packets from A to B?</vt:lpstr>
      <vt:lpstr>Packet Delay Sending 100B packets from A to B?</vt:lpstr>
      <vt:lpstr>Packet Delay: The “pipe” view Sending 100B packets from A to B?</vt:lpstr>
      <vt:lpstr>Packet Delay: The “pipe” view Sending 100B packets from A to B?</vt:lpstr>
      <vt:lpstr>Packet Delay: The “pipe” view Sending 100B packets from A to B?</vt:lpstr>
      <vt:lpstr>1. Transmission delay</vt:lpstr>
      <vt:lpstr>2. Propagation delay</vt:lpstr>
      <vt:lpstr>3. Queuing delay</vt:lpstr>
      <vt:lpstr>Queuing delay: “pipe” view</vt:lpstr>
      <vt:lpstr>Queuing delay: “pipe” view</vt:lpstr>
      <vt:lpstr>Queuing delay: “pipe” view</vt:lpstr>
      <vt:lpstr>Queuing delay: “pipe” view</vt:lpstr>
      <vt:lpstr>Queuing delay: “pipe” view</vt:lpstr>
      <vt:lpstr>Queuing delay: “pipe” view</vt:lpstr>
      <vt:lpstr>Queuing delay: “pipe” view</vt:lpstr>
      <vt:lpstr>Queuing delay: “pipe” view</vt:lpstr>
      <vt:lpstr>Queuing delay: “pipe” view</vt:lpstr>
      <vt:lpstr>Queuing delay</vt:lpstr>
      <vt:lpstr>PowerPoint Presentation</vt:lpstr>
      <vt:lpstr>Queuing delay</vt:lpstr>
      <vt:lpstr>PowerPoint Presentation</vt:lpstr>
      <vt:lpstr>Queuing delay</vt:lpstr>
      <vt:lpstr>Queuing Delay</vt:lpstr>
      <vt:lpstr>Queuing Delay</vt:lpstr>
      <vt:lpstr>Basic Queuing Theory Terminology</vt:lpstr>
      <vt:lpstr>Little’s Law (1961)</vt:lpstr>
      <vt:lpstr>4. Processing Delay</vt:lpstr>
      <vt:lpstr>Delay</vt:lpstr>
      <vt:lpstr>PowerPoint Presentation</vt:lpstr>
      <vt:lpstr>Loss</vt:lpstr>
      <vt:lpstr>Throughput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Throughput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Links</vt:lpstr>
      <vt:lpstr>PowerPoint Presentation</vt:lpstr>
      <vt:lpstr>PowerPoint Presentation</vt:lpstr>
      <vt:lpstr>Bandwidth of a Channel</vt:lpstr>
      <vt:lpstr>PowerPoint Presentation</vt:lpstr>
      <vt:lpstr>PowerPoint Presentation</vt:lpstr>
      <vt:lpstr>PowerPoint Presentation</vt:lpstr>
      <vt:lpstr>PowerPoint Presentation</vt:lpstr>
      <vt:lpstr>How do we identify link adapters?</vt:lpstr>
      <vt:lpstr>Medium Access Control addresses</vt:lpstr>
      <vt:lpstr>PowerPoint Presentation</vt:lpstr>
      <vt:lpstr>Why Not Just Use IP Addresses?</vt:lpstr>
      <vt:lpstr>PowerPoint Presentation</vt:lpstr>
      <vt:lpstr>PowerPoint Presentation</vt:lpstr>
      <vt:lpstr>PowerPoint Presentation</vt:lpstr>
      <vt:lpstr>How do we share a network medium?</vt:lpstr>
      <vt:lpstr>PowerPoint Presentation</vt:lpstr>
      <vt:lpstr>PowerPoint Presentation</vt:lpstr>
      <vt:lpstr>PowerPoint Presentation</vt:lpstr>
      <vt:lpstr>Let’s design a simple distributed MAC protocol!</vt:lpstr>
      <vt:lpstr>PowerPoint Presentation</vt:lpstr>
      <vt:lpstr>PowerPoint Presentation</vt:lpstr>
      <vt:lpstr>PowerPoint Presentation</vt:lpstr>
      <vt:lpstr>PowerPoint Presentation</vt:lpstr>
      <vt:lpstr>Ethernet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time: Switched Ethernet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Networked Applications</dc:title>
  <dc:creator>Soheil A</dc:creator>
  <cp:lastModifiedBy>Soheil Abbasloo</cp:lastModifiedBy>
  <cp:revision>142</cp:revision>
  <cp:lastPrinted>2019-09-25T18:11:43Z</cp:lastPrinted>
  <dcterms:modified xsi:type="dcterms:W3CDTF">2022-09-20T13:17:09Z</dcterms:modified>
</cp:coreProperties>
</file>