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260" r:id="rId5"/>
    <p:sldId id="281" r:id="rId6"/>
    <p:sldId id="258" r:id="rId7"/>
    <p:sldId id="256" r:id="rId8"/>
    <p:sldId id="257" r:id="rId9"/>
    <p:sldId id="259" r:id="rId10"/>
    <p:sldId id="277" r:id="rId11"/>
    <p:sldId id="278" r:id="rId12"/>
    <p:sldId id="276" r:id="rId13"/>
    <p:sldId id="280" r:id="rId14"/>
    <p:sldId id="279" r:id="rId15"/>
    <p:sldId id="269" r:id="rId16"/>
    <p:sldId id="273" r:id="rId17"/>
    <p:sldId id="262" r:id="rId18"/>
    <p:sldId id="274" r:id="rId19"/>
    <p:sldId id="272" r:id="rId20"/>
    <p:sldId id="275" r:id="rId21"/>
    <p:sldId id="271" r:id="rId22"/>
    <p:sldId id="270" r:id="rId23"/>
    <p:sldId id="267" r:id="rId24"/>
    <p:sldId id="263" r:id="rId25"/>
    <p:sldId id="266" r:id="rId26"/>
    <p:sldId id="265" r:id="rId27"/>
    <p:sldId id="268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147F66-4E93-4ED3-A7AC-271D2B7F2C73}" v="848" dt="2021-12-15T05:05:35.0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226" autoAdjust="0"/>
  </p:normalViewPr>
  <p:slideViewPr>
    <p:cSldViewPr snapToGrid="0">
      <p:cViewPr varScale="1">
        <p:scale>
          <a:sx n="78" d="100"/>
          <a:sy n="78" d="100"/>
        </p:scale>
        <p:origin x="8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C941A-4149-4606-AA87-FBD88C08AC8D}" type="datetimeFigureOut">
              <a:rPr lang="en-SG" smtClean="0"/>
              <a:t>15/12/2021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8F026-2947-4B48-83F5-DD2A68C47D1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43522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SG" dirty="0"/>
              <a:t>1J, 2I, 3G, 4B, 5E, 6F, 7H, 8D, 9A, 10C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8F026-2947-4B48-83F5-DD2A68C47D18}" type="slidenum">
              <a:rPr lang="en-SG" smtClean="0"/>
              <a:t>12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69753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/>
              <a:t>1B, 2D, 3A, 4G, 5E, 6F, 7I, 8H, 9C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8F026-2947-4B48-83F5-DD2A68C47D18}" type="slidenum">
              <a:rPr lang="en-SG" smtClean="0"/>
              <a:t>13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82978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8F026-2947-4B48-83F5-DD2A68C47D18}" type="slidenum">
              <a:rPr lang="en-SG" smtClean="0"/>
              <a:t>14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76771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/>
              <a:t>PSPACE, P, P/poly = Yes</a:t>
            </a:r>
          </a:p>
          <a:p>
            <a:r>
              <a:rPr lang="en-SG" dirty="0"/>
              <a:t>NP-hard = ?</a:t>
            </a:r>
          </a:p>
          <a:p>
            <a:r>
              <a:rPr lang="en-SG" dirty="0"/>
              <a:t>AC0 = 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8F026-2947-4B48-83F5-DD2A68C47D18}" type="slidenum">
              <a:rPr lang="en-SG" smtClean="0"/>
              <a:t>22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90232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/>
              <a:t>NP-hard, PSPACE = Yes</a:t>
            </a:r>
          </a:p>
          <a:p>
            <a:r>
              <a:rPr lang="en-SG" dirty="0"/>
              <a:t>P, P/Poly = ? </a:t>
            </a:r>
          </a:p>
          <a:p>
            <a:r>
              <a:rPr lang="en-SG" dirty="0"/>
              <a:t>AC0 = 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8F026-2947-4B48-83F5-DD2A68C47D18}" type="slidenum">
              <a:rPr lang="en-SG" smtClean="0"/>
              <a:t>23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97000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/>
              <a:t>NP-hard, PSPACE = Yes</a:t>
            </a:r>
          </a:p>
          <a:p>
            <a:r>
              <a:rPr lang="en-SG" dirty="0"/>
              <a:t>P, P/Poly = ? </a:t>
            </a:r>
          </a:p>
          <a:p>
            <a:r>
              <a:rPr lang="en-SG" dirty="0"/>
              <a:t>AC0 = No</a:t>
            </a: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8F026-2947-4B48-83F5-DD2A68C47D18}" type="slidenum">
              <a:rPr lang="en-SG" smtClean="0"/>
              <a:t>24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89717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961AE-9BBB-450D-B372-D99EFA557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2CB5F5-F3E9-4952-B169-8A6135E9D8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76B12-C9CC-4A08-AD16-D4E7E2FAE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53370-8273-469D-838F-377A05768413}" type="datetimeFigureOut">
              <a:rPr lang="en-SG" smtClean="0"/>
              <a:t>15/12/2021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CF44F-C6BB-42F3-BE06-A37C4637D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D5230-B895-4B27-B325-A4C924D8D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EF30-21C5-44CE-A75B-E0157A024F3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1921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92B8B-0785-4A91-B47E-2D3C712BC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AFE070-FE90-4ECA-976D-53C62B3FDF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0E9B1-6679-44EC-BE13-54CEF8227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53370-8273-469D-838F-377A05768413}" type="datetimeFigureOut">
              <a:rPr lang="en-SG" smtClean="0"/>
              <a:t>15/12/2021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A5DC9-9545-4A0B-8432-4943C749B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40E9D-E7B5-4136-8483-7C750EF5B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EF30-21C5-44CE-A75B-E0157A024F3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30673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4E60FA-E492-4AE7-B96A-0EC9F30E1C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559C9D-A8D8-43F1-A697-B3FEDF449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9C32C-C745-4392-B3B0-9A70E6993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53370-8273-469D-838F-377A05768413}" type="datetimeFigureOut">
              <a:rPr lang="en-SG" smtClean="0"/>
              <a:t>15/12/2021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9284A-9C0B-4F13-AA9C-FF2AF9719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4E4AF-3B4C-44AB-B703-E5F4A9CDA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EF30-21C5-44CE-A75B-E0157A024F3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95466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A711E-8448-49C5-89DC-E9DC4DBC4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58787-E028-450A-9AF7-8D5823161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5EC93-2D6B-43A8-A730-A2D3828F1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53370-8273-469D-838F-377A05768413}" type="datetimeFigureOut">
              <a:rPr lang="en-SG" smtClean="0"/>
              <a:t>15/12/2021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A80E3-7167-4AE1-B376-62DD271BB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9F748-70D2-41C1-BC5B-8F73E80B3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EF30-21C5-44CE-A75B-E0157A024F3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8426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6846B-03A1-478B-ABC7-8760A3E3F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00ACC5-CA05-4244-B716-57B7F3CAA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82C92A-2997-4186-93A6-1CB85888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53370-8273-469D-838F-377A05768413}" type="datetimeFigureOut">
              <a:rPr lang="en-SG" smtClean="0"/>
              <a:t>15/12/2021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27E0E-D379-4319-B19B-990C39DCF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DFE8F-F03F-4371-A15E-099F9D0F7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EF30-21C5-44CE-A75B-E0157A024F3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475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CAB53-2ECA-4F5B-BE28-3ABC0EB19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A31AE-75DA-4569-8E00-538CF30080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D47B19-783A-4AD8-BE38-2B1DE09BA7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F89CA5-9938-4349-95AF-9D3B6F0BC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53370-8273-469D-838F-377A05768413}" type="datetimeFigureOut">
              <a:rPr lang="en-SG" smtClean="0"/>
              <a:t>15/12/2021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BE3C39-C992-47FE-B24B-29D6A1291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EAE4DC-854B-4705-816F-76D39AAAB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EF30-21C5-44CE-A75B-E0157A024F3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37288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7BA49-0915-4D2F-BB22-23FA9AEF1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1287FE-7B27-441F-BDEA-DD56DAFA8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AE73B4-3863-4E12-AAD5-36CAA4F5EA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2F1F80-52BF-4BF0-9E6F-DFAE61879D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DA4107-6DF5-4650-8A0E-34B1D9571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626571-85E8-472B-A539-1B5541D38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53370-8273-469D-838F-377A05768413}" type="datetimeFigureOut">
              <a:rPr lang="en-SG" smtClean="0"/>
              <a:t>15/12/2021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75197E-5EA4-4AF6-9A89-7D1D41AC0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9EF117-F0D0-40B4-B27E-A4AD116BA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EF30-21C5-44CE-A75B-E0157A024F3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86106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1DDA7-1254-46CC-807E-DD3ECB1FF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4A9B1-F7DC-4C8C-A472-9B8EDCA3D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53370-8273-469D-838F-377A05768413}" type="datetimeFigureOut">
              <a:rPr lang="en-SG" smtClean="0"/>
              <a:t>15/12/2021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6288E7-202A-4350-A81C-7251E0E80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16AC28-5BB7-4ECB-A31C-744344695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EF30-21C5-44CE-A75B-E0157A024F3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07388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7EC50E-6E21-4172-8707-958A7F73B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53370-8273-469D-838F-377A05768413}" type="datetimeFigureOut">
              <a:rPr lang="en-SG" smtClean="0"/>
              <a:t>15/12/2021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CF78F7-E31D-4579-9511-433F054B1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FF69A2-7F5E-4A70-AA7C-33E801BD7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EF30-21C5-44CE-A75B-E0157A024F3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86280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95834-E30F-4C7D-BEF9-B0D7DF94C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6EEFA-0C70-4075-B8C7-3E176F8D0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962137-13A5-4ECA-A3E4-31228EFE1E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ED1D5F-1A78-4755-970B-B604F69B7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53370-8273-469D-838F-377A05768413}" type="datetimeFigureOut">
              <a:rPr lang="en-SG" smtClean="0"/>
              <a:t>15/12/2021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66E107-33D8-499E-A859-F294CE1C0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AFE7CB-20C2-410E-84BE-8B6B231DF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EF30-21C5-44CE-A75B-E0157A024F3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30713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EBCFD-8825-4203-AC9B-482B6FCCA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6FFD20-B848-4CA6-B296-997A176EF4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76CC58-4998-43BF-B1C0-99FF3B65F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A7F07D-DD59-48CD-8801-9DA5B3416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53370-8273-469D-838F-377A05768413}" type="datetimeFigureOut">
              <a:rPr lang="en-SG" smtClean="0"/>
              <a:t>15/12/2021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76E22C-F2ED-4241-B782-9ABCFDE5C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78DE22-D436-41FC-85E1-89407EED2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EF30-21C5-44CE-A75B-E0157A024F3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1583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2611B9-479F-4128-8682-050D2E960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9D3EC-382A-41D1-A47A-F5EE75410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109E2-E2BE-4731-9B17-FE84354167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53370-8273-469D-838F-377A05768413}" type="datetimeFigureOut">
              <a:rPr lang="en-SG" smtClean="0"/>
              <a:t>15/12/2021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EE21F-EA63-47CA-B95E-DBE89625C3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18106-2857-4BA5-8BBE-8F46B755A9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6EF30-21C5-44CE-A75B-E0157A024F3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4486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19.xml"/><Relationship Id="rId18" Type="http://schemas.openxmlformats.org/officeDocument/2006/relationships/slide" Target="slide24.xml"/><Relationship Id="rId3" Type="http://schemas.openxmlformats.org/officeDocument/2006/relationships/slide" Target="slide4.xml"/><Relationship Id="rId7" Type="http://schemas.openxmlformats.org/officeDocument/2006/relationships/slide" Target="slide13.xml"/><Relationship Id="rId12" Type="http://schemas.openxmlformats.org/officeDocument/2006/relationships/slide" Target="slide18.xml"/><Relationship Id="rId17" Type="http://schemas.openxmlformats.org/officeDocument/2006/relationships/slide" Target="slide23.xml"/><Relationship Id="rId2" Type="http://schemas.openxmlformats.org/officeDocument/2006/relationships/slide" Target="slide3.xml"/><Relationship Id="rId16" Type="http://schemas.openxmlformats.org/officeDocument/2006/relationships/slide" Target="slide22.xml"/><Relationship Id="rId20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11" Type="http://schemas.openxmlformats.org/officeDocument/2006/relationships/slide" Target="slide17.xml"/><Relationship Id="rId5" Type="http://schemas.openxmlformats.org/officeDocument/2006/relationships/slide" Target="slide6.xml"/><Relationship Id="rId15" Type="http://schemas.openxmlformats.org/officeDocument/2006/relationships/slide" Target="slide21.xml"/><Relationship Id="rId10" Type="http://schemas.openxmlformats.org/officeDocument/2006/relationships/slide" Target="slide16.xml"/><Relationship Id="rId19" Type="http://schemas.openxmlformats.org/officeDocument/2006/relationships/slide" Target="slide25.xml"/><Relationship Id="rId4" Type="http://schemas.openxmlformats.org/officeDocument/2006/relationships/slide" Target="slide5.xml"/><Relationship Id="rId9" Type="http://schemas.openxmlformats.org/officeDocument/2006/relationships/slide" Target="slide15.xml"/><Relationship Id="rId14" Type="http://schemas.openxmlformats.org/officeDocument/2006/relationships/slide" Target="slide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57A8B94-8D1A-418B-9473-B4472B2818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SG" dirty="0"/>
              <a:t>TSS: Trivia Night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2ED0D09-DEDC-4020-8CD2-6C73706307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SG" dirty="0"/>
              <a:t>15 December 2021</a:t>
            </a:r>
          </a:p>
        </p:txBody>
      </p:sp>
    </p:spTree>
    <p:extLst>
      <p:ext uri="{BB962C8B-B14F-4D97-AF65-F5344CB8AC3E}">
        <p14:creationId xmlns:p14="http://schemas.microsoft.com/office/powerpoint/2010/main" val="3494533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8A8E01-4974-4FDF-94FB-58E49C4E6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91" y="626961"/>
            <a:ext cx="11946017" cy="537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14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493070-90D4-439D-918B-FFA19A7C0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477" y="1287828"/>
            <a:ext cx="7379929" cy="406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27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D9B59A-B915-4ADA-8C7A-A87A178CB3A1}"/>
              </a:ext>
            </a:extLst>
          </p:cNvPr>
          <p:cNvSpPr txBox="1"/>
          <p:nvPr/>
        </p:nvSpPr>
        <p:spPr>
          <a:xfrm>
            <a:off x="1232346" y="1012954"/>
            <a:ext cx="34478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SG" sz="2800" dirty="0"/>
              <a:t>A*</a:t>
            </a:r>
          </a:p>
          <a:p>
            <a:pPr marL="342900" indent="-342900">
              <a:buFont typeface="+mj-lt"/>
              <a:buAutoNum type="arabicPeriod"/>
            </a:pPr>
            <a:r>
              <a:rPr lang="en-SG" sz="2800" dirty="0"/>
              <a:t>Bernstein-</a:t>
            </a:r>
            <a:r>
              <a:rPr lang="en-SG" sz="2800" dirty="0" err="1"/>
              <a:t>Vazirani</a:t>
            </a:r>
            <a:endParaRPr lang="en-SG" sz="2800" dirty="0"/>
          </a:p>
          <a:p>
            <a:pPr marL="342900" indent="-342900">
              <a:buFont typeface="+mj-lt"/>
              <a:buAutoNum type="arabicPeriod"/>
            </a:pPr>
            <a:r>
              <a:rPr lang="en-SG" sz="2800" dirty="0" err="1"/>
              <a:t>Bron-Kerbosch</a:t>
            </a:r>
            <a:endParaRPr lang="en-SG" sz="2800" dirty="0"/>
          </a:p>
          <a:p>
            <a:pPr marL="342900" indent="-342900">
              <a:buFont typeface="+mj-lt"/>
              <a:buAutoNum type="arabicPeriod"/>
            </a:pPr>
            <a:r>
              <a:rPr lang="en-SG" sz="2800" dirty="0"/>
              <a:t>Cole-</a:t>
            </a:r>
            <a:r>
              <a:rPr lang="en-SG" sz="2800" dirty="0" err="1"/>
              <a:t>Vishkin</a:t>
            </a:r>
            <a:endParaRPr lang="en-SG" sz="2800" dirty="0"/>
          </a:p>
          <a:p>
            <a:pPr marL="342900" indent="-342900">
              <a:buFont typeface="+mj-lt"/>
              <a:buAutoNum type="arabicPeriod"/>
            </a:pPr>
            <a:r>
              <a:rPr lang="en-SG" sz="2800" dirty="0" err="1"/>
              <a:t>Dinic’s</a:t>
            </a:r>
            <a:endParaRPr lang="en-SG" sz="2800" dirty="0"/>
          </a:p>
          <a:p>
            <a:pPr marL="342900" indent="-342900">
              <a:buFont typeface="+mj-lt"/>
              <a:buAutoNum type="arabicPeriod"/>
            </a:pPr>
            <a:r>
              <a:rPr lang="en-SG" sz="2800" dirty="0"/>
              <a:t>Hungarian</a:t>
            </a:r>
          </a:p>
          <a:p>
            <a:pPr marL="342900" indent="-342900">
              <a:buFont typeface="+mj-lt"/>
              <a:buAutoNum type="arabicPeriod"/>
            </a:pPr>
            <a:r>
              <a:rPr lang="en-SG" sz="2800" dirty="0" err="1"/>
              <a:t>Lehmer’s</a:t>
            </a:r>
            <a:endParaRPr lang="en-SG" sz="2800" dirty="0"/>
          </a:p>
          <a:p>
            <a:pPr marL="342900" indent="-342900">
              <a:buFont typeface="+mj-lt"/>
              <a:buAutoNum type="arabicPeriod"/>
            </a:pPr>
            <a:r>
              <a:rPr lang="en-SG" sz="2800" dirty="0" err="1"/>
              <a:t>Lenstra’s</a:t>
            </a:r>
            <a:endParaRPr lang="en-SG" sz="2800" dirty="0"/>
          </a:p>
          <a:p>
            <a:pPr marL="342900" indent="-342900">
              <a:buFont typeface="+mj-lt"/>
              <a:buAutoNum type="arabicPeriod"/>
            </a:pPr>
            <a:r>
              <a:rPr lang="en-SG" sz="2800" dirty="0"/>
              <a:t>Morris++</a:t>
            </a:r>
          </a:p>
          <a:p>
            <a:pPr marL="342900" indent="-342900">
              <a:buFont typeface="+mj-lt"/>
              <a:buAutoNum type="arabicPeriod"/>
            </a:pPr>
            <a:r>
              <a:rPr lang="en-SG" sz="2800" dirty="0"/>
              <a:t> Simmons-</a:t>
            </a:r>
            <a:r>
              <a:rPr lang="en-SG" sz="2800" dirty="0" err="1"/>
              <a:t>Su</a:t>
            </a:r>
            <a:endParaRPr lang="en-SG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5DBC5E-97DA-4302-A272-79483FB8013B}"/>
              </a:ext>
            </a:extLst>
          </p:cNvPr>
          <p:cNvSpPr txBox="1"/>
          <p:nvPr/>
        </p:nvSpPr>
        <p:spPr>
          <a:xfrm>
            <a:off x="5836334" y="1012954"/>
            <a:ext cx="5662384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SG" sz="2800" dirty="0"/>
              <a:t>Approximate stream counting</a:t>
            </a:r>
          </a:p>
          <a:p>
            <a:pPr marL="514350" indent="-514350">
              <a:buFont typeface="+mj-lt"/>
              <a:buAutoNum type="alphaUcPeriod"/>
            </a:pPr>
            <a:r>
              <a:rPr lang="en-SG" sz="2800" dirty="0"/>
              <a:t>Distributed tree colouring</a:t>
            </a:r>
          </a:p>
          <a:p>
            <a:pPr marL="514350" indent="-514350">
              <a:buFont typeface="+mj-lt"/>
              <a:buAutoNum type="alphaUcPeriod"/>
            </a:pPr>
            <a:r>
              <a:rPr lang="en-SG" sz="2800" dirty="0"/>
              <a:t>Envy-free division</a:t>
            </a:r>
          </a:p>
          <a:p>
            <a:pPr marL="514350" indent="-514350">
              <a:buFont typeface="+mj-lt"/>
              <a:buAutoNum type="alphaUcPeriod"/>
            </a:pPr>
            <a:r>
              <a:rPr lang="en-SG" sz="2800" dirty="0"/>
              <a:t>Elliptic curve factorization</a:t>
            </a:r>
          </a:p>
          <a:p>
            <a:pPr marL="514350" indent="-514350">
              <a:buFont typeface="+mj-lt"/>
              <a:buAutoNum type="alphaUcPeriod"/>
            </a:pPr>
            <a:r>
              <a:rPr lang="en-SG" sz="2800" dirty="0"/>
              <a:t>Max flow</a:t>
            </a:r>
          </a:p>
          <a:p>
            <a:pPr marL="514350" indent="-514350">
              <a:buFont typeface="+mj-lt"/>
              <a:buAutoNum type="alphaUcPeriod"/>
            </a:pPr>
            <a:r>
              <a:rPr lang="en-SG" sz="2800" dirty="0"/>
              <a:t>Min-cost perfect matching</a:t>
            </a:r>
          </a:p>
          <a:p>
            <a:pPr marL="514350" indent="-514350">
              <a:buFont typeface="+mj-lt"/>
              <a:buAutoNum type="alphaUcPeriod"/>
            </a:pPr>
            <a:r>
              <a:rPr lang="en-SG" sz="2800" dirty="0"/>
              <a:t>Number of maximal cliques</a:t>
            </a:r>
          </a:p>
          <a:p>
            <a:pPr marL="514350" indent="-514350">
              <a:buFont typeface="+mj-lt"/>
              <a:buAutoNum type="alphaUcPeriod"/>
            </a:pPr>
            <a:r>
              <a:rPr lang="en-SG" sz="2800" dirty="0"/>
              <a:t>Pseudorandom number generator</a:t>
            </a:r>
          </a:p>
          <a:p>
            <a:pPr marL="514350" indent="-514350">
              <a:buFont typeface="+mj-lt"/>
              <a:buAutoNum type="alphaUcPeriod"/>
            </a:pPr>
            <a:r>
              <a:rPr lang="en-SG" sz="2800" dirty="0"/>
              <a:t>Secret string learning</a:t>
            </a:r>
          </a:p>
          <a:p>
            <a:pPr marL="514350" indent="-514350">
              <a:buFont typeface="+mj-lt"/>
              <a:buAutoNum type="alphaUcPeriod"/>
            </a:pPr>
            <a:r>
              <a:rPr lang="en-SG" sz="2800" dirty="0"/>
              <a:t>Shortest path algorithm</a:t>
            </a:r>
          </a:p>
          <a:p>
            <a:pPr marL="514350" indent="-514350">
              <a:buFont typeface="+mj-lt"/>
              <a:buAutoNum type="alphaUcPeriod"/>
            </a:pPr>
            <a:endParaRPr lang="en-SG" sz="2800" dirty="0"/>
          </a:p>
        </p:txBody>
      </p:sp>
      <p:sp>
        <p:nvSpPr>
          <p:cNvPr id="7" name="Action Button: Blank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28961CE-A7D8-4895-8395-46681A704632}"/>
              </a:ext>
            </a:extLst>
          </p:cNvPr>
          <p:cNvSpPr/>
          <p:nvPr/>
        </p:nvSpPr>
        <p:spPr>
          <a:xfrm>
            <a:off x="11054080" y="6248400"/>
            <a:ext cx="1137920" cy="609600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538429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83A75D7-11D4-4F86-AD2F-18E3F02293FB}"/>
                  </a:ext>
                </a:extLst>
              </p:cNvPr>
              <p:cNvSpPr txBox="1"/>
              <p:nvPr/>
            </p:nvSpPr>
            <p:spPr>
              <a:xfrm>
                <a:off x="5015347" y="1006609"/>
                <a:ext cx="6996544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 typeface="+mj-lt"/>
                  <a:buAutoNum type="alphaUcPeriod"/>
                </a:pPr>
                <a:r>
                  <a:rPr lang="en-SG" sz="2800" dirty="0"/>
                  <a:t> </a:t>
                </a:r>
                <a14:m>
                  <m:oMath xmlns:m="http://schemas.openxmlformats.org/officeDocument/2006/math">
                    <m:r>
                      <a:rPr lang="en-SG" sz="2800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SG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SG" sz="28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SG" sz="2800" dirty="0"/>
                  <a:t> is unsatisfiable </a:t>
                </a:r>
                <a:r>
                  <a:rPr lang="en-SG" sz="2800" dirty="0" err="1"/>
                  <a:t>iff</a:t>
                </a:r>
                <a:r>
                  <a:rPr lang="en-SG" sz="2800" dirty="0"/>
                  <a:t> there exists </a:t>
                </a:r>
                <a14:m>
                  <m:oMath xmlns:m="http://schemas.openxmlformats.org/officeDocument/2006/math">
                    <m:r>
                      <a:rPr lang="en-SG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SG" sz="28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SG" sz="2800" dirty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G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SG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SG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SG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SG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SG" sz="28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G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SG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SG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SG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SG" sz="28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SG" sz="2800" b="0" dirty="0"/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SG" sz="2800" dirty="0"/>
                  <a:t> BWBP = nonuniform NC</a:t>
                </a:r>
                <a:r>
                  <a:rPr lang="en-SG" sz="2800" baseline="30000" dirty="0"/>
                  <a:t>1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SG" sz="2800" dirty="0"/>
                  <a:t>Every finite perfect information alternating two person has a winner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SG" sz="2800" dirty="0"/>
                  <a:t>Every graph property has a threshold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SG" sz="2800" dirty="0"/>
                  <a:t>If NP </a:t>
                </a:r>
                <a14:m>
                  <m:oMath xmlns:m="http://schemas.openxmlformats.org/officeDocument/2006/math">
                    <m:r>
                      <a:rPr lang="en-SG" sz="2800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SG" sz="2800" dirty="0"/>
                  <a:t> P/poly, then PH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SG" sz="28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SG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SG" sz="2800" dirty="0"/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SG" sz="2800" dirty="0"/>
                  <a:t>If P </a:t>
                </a:r>
                <a14:m>
                  <m:oMath xmlns:m="http://schemas.openxmlformats.org/officeDocument/2006/math">
                    <m:r>
                      <a:rPr lang="en-SG" sz="2800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SG" sz="2800" dirty="0"/>
                  <a:t> NP, then NPI is non empty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SG" sz="2800" dirty="0"/>
                  <a:t>NL = </a:t>
                </a:r>
                <a:r>
                  <a:rPr lang="en-SG" sz="2800" dirty="0" err="1"/>
                  <a:t>coNL</a:t>
                </a:r>
                <a:endParaRPr lang="en-SG" sz="2800" dirty="0"/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SG" sz="2800" dirty="0"/>
                  <a:t>PH </a:t>
                </a:r>
                <a14:m>
                  <m:oMath xmlns:m="http://schemas.openxmlformats.org/officeDocument/2006/math">
                    <m:r>
                      <a:rPr lang="en-SG" sz="2800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SG" sz="2800" dirty="0"/>
                  <a:t> P</a:t>
                </a:r>
                <a:r>
                  <a:rPr lang="en-SG" sz="2800" baseline="30000" dirty="0"/>
                  <a:t>#P</a:t>
                </a:r>
                <a:endParaRPr lang="en-SG" sz="2800" dirty="0"/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SG" sz="2800" dirty="0"/>
                  <a:t>S(A,B,C) + S(B) </a:t>
                </a:r>
                <a14:m>
                  <m:oMath xmlns:m="http://schemas.openxmlformats.org/officeDocument/2006/math">
                    <m:r>
                      <a:rPr lang="en-SG" sz="28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SG" sz="2800" dirty="0"/>
                  <a:t> S(A,B) + S(B,C)</a:t>
                </a:r>
              </a:p>
              <a:p>
                <a:pPr marL="342900" indent="-342900">
                  <a:buFont typeface="+mj-lt"/>
                  <a:buAutoNum type="alphaUcPeriod"/>
                </a:pPr>
                <a:endParaRPr lang="en-SG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83A75D7-11D4-4F86-AD2F-18E3F02293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347" y="1006609"/>
                <a:ext cx="6996544" cy="5262979"/>
              </a:xfrm>
              <a:prstGeom prst="rect">
                <a:avLst/>
              </a:prstGeom>
              <a:blipFill>
                <a:blip r:embed="rId3"/>
                <a:stretch>
                  <a:fillRect l="-1831" t="-1275" r="-104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CDDEABE-CDC3-4435-BFB4-5EE1229C2082}"/>
              </a:ext>
            </a:extLst>
          </p:cNvPr>
          <p:cNvSpPr txBox="1"/>
          <p:nvPr/>
        </p:nvSpPr>
        <p:spPr>
          <a:xfrm>
            <a:off x="458897" y="1228397"/>
            <a:ext cx="417165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SG" sz="2800" dirty="0"/>
              <a:t>Barrington’s</a:t>
            </a:r>
          </a:p>
          <a:p>
            <a:pPr marL="342900" indent="-342900">
              <a:buFont typeface="+mj-lt"/>
              <a:buAutoNum type="arabicPeriod"/>
            </a:pPr>
            <a:r>
              <a:rPr lang="en-SG" sz="2800" dirty="0" err="1"/>
              <a:t>Bollobas</a:t>
            </a:r>
            <a:r>
              <a:rPr lang="en-SG" sz="2800" dirty="0"/>
              <a:t> Thomason</a:t>
            </a:r>
          </a:p>
          <a:p>
            <a:pPr marL="342900" indent="-342900">
              <a:buFont typeface="+mj-lt"/>
              <a:buAutoNum type="arabicPeriod"/>
            </a:pPr>
            <a:r>
              <a:rPr lang="en-SG" sz="2800" dirty="0"/>
              <a:t>Farkas’</a:t>
            </a:r>
          </a:p>
          <a:p>
            <a:pPr marL="342900" indent="-342900">
              <a:buFont typeface="+mj-lt"/>
              <a:buAutoNum type="arabicPeriod"/>
            </a:pPr>
            <a:r>
              <a:rPr lang="en-SG" sz="2800" dirty="0" err="1"/>
              <a:t>Immerman-Szelepcsenyi</a:t>
            </a:r>
            <a:r>
              <a:rPr lang="en-SG" sz="2800" dirty="0"/>
              <a:t>’</a:t>
            </a:r>
          </a:p>
          <a:p>
            <a:pPr marL="342900" indent="-342900">
              <a:buFont typeface="+mj-lt"/>
              <a:buAutoNum type="arabicPeriod"/>
            </a:pPr>
            <a:r>
              <a:rPr lang="en-SG" sz="2800" dirty="0"/>
              <a:t>Karp-Lipton</a:t>
            </a:r>
          </a:p>
          <a:p>
            <a:pPr marL="342900" indent="-342900">
              <a:buFont typeface="+mj-lt"/>
              <a:buAutoNum type="arabicPeriod"/>
            </a:pPr>
            <a:r>
              <a:rPr lang="en-SG" sz="2800" dirty="0"/>
              <a:t>Ladner’s</a:t>
            </a:r>
          </a:p>
          <a:p>
            <a:pPr marL="342900" indent="-342900">
              <a:buFont typeface="+mj-lt"/>
              <a:buAutoNum type="arabicPeriod"/>
            </a:pPr>
            <a:r>
              <a:rPr lang="en-SG" sz="2800" dirty="0" err="1"/>
              <a:t>Lieb’s</a:t>
            </a:r>
            <a:r>
              <a:rPr lang="en-SG" sz="2800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SG" sz="2800" dirty="0"/>
              <a:t>Toda’s</a:t>
            </a:r>
          </a:p>
          <a:p>
            <a:pPr marL="342900" indent="-342900">
              <a:buFont typeface="+mj-lt"/>
              <a:buAutoNum type="arabicPeriod"/>
            </a:pPr>
            <a:r>
              <a:rPr lang="en-SG" sz="2800" dirty="0" err="1"/>
              <a:t>Zermelo’s</a:t>
            </a:r>
            <a:endParaRPr lang="en-SG" sz="2800" dirty="0"/>
          </a:p>
        </p:txBody>
      </p:sp>
      <p:sp>
        <p:nvSpPr>
          <p:cNvPr id="5" name="Action Button: Blank 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A8152FAE-7D3A-4EA8-9A46-DF9119FEA401}"/>
              </a:ext>
            </a:extLst>
          </p:cNvPr>
          <p:cNvSpPr/>
          <p:nvPr/>
        </p:nvSpPr>
        <p:spPr>
          <a:xfrm>
            <a:off x="11054080" y="6248400"/>
            <a:ext cx="1137920" cy="609600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534723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C38E19-A229-4977-90E3-681B3D89D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98" y="0"/>
            <a:ext cx="10972802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DB9E78-F34C-44C5-B89C-210EECC56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0972802" cy="6858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7F2E1FD-19D3-4AA3-A6FC-10E618E3B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ction Button: Blank 5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518A8B63-B0FD-403F-ADAD-2C7811675D6B}"/>
              </a:ext>
            </a:extLst>
          </p:cNvPr>
          <p:cNvSpPr/>
          <p:nvPr/>
        </p:nvSpPr>
        <p:spPr>
          <a:xfrm>
            <a:off x="11054080" y="6248400"/>
            <a:ext cx="1137920" cy="609600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/>
              <a:t>Back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F3D2DD-AE9A-4C27-8629-95752CD6DF00}"/>
              </a:ext>
            </a:extLst>
          </p:cNvPr>
          <p:cNvSpPr txBox="1"/>
          <p:nvPr/>
        </p:nvSpPr>
        <p:spPr>
          <a:xfrm>
            <a:off x="9606278" y="6488668"/>
            <a:ext cx="1477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/>
              <a:t>Credit: Reddit</a:t>
            </a:r>
          </a:p>
        </p:txBody>
      </p:sp>
    </p:spTree>
    <p:extLst>
      <p:ext uri="{BB962C8B-B14F-4D97-AF65-F5344CB8AC3E}">
        <p14:creationId xmlns:p14="http://schemas.microsoft.com/office/powerpoint/2010/main" val="2899042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69BD085-2B88-4365-92A4-106A2A718A24}"/>
              </a:ext>
            </a:extLst>
          </p:cNvPr>
          <p:cNvSpPr txBox="1"/>
          <p:nvPr/>
        </p:nvSpPr>
        <p:spPr>
          <a:xfrm>
            <a:off x="2175164" y="1470952"/>
            <a:ext cx="803563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🍇 + 🍈 + 🍉+ 🍌 + 🍌 + 🍌 =  0</a:t>
            </a:r>
          </a:p>
          <a:p>
            <a:r>
              <a:rPr lang="en-SG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🍇 + 🍈 + 🍉+ 🍉 + 🍉 + 🍌 =  0</a:t>
            </a:r>
          </a:p>
          <a:p>
            <a:r>
              <a:rPr lang="en-SG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🍇 + 🍈 + 🍍+ 🍍 + 🍌 + 🍌 =  0</a:t>
            </a:r>
          </a:p>
          <a:p>
            <a:r>
              <a:rPr lang="en-SG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🍇 + 🍈 + 🍉+ 🍌 + 🍌 + 🍌 =  0</a:t>
            </a:r>
          </a:p>
          <a:p>
            <a:r>
              <a:rPr lang="en-SG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🍇 + 🍈 + 🍉+ 🍎 + 🍌  =  0</a:t>
            </a:r>
          </a:p>
          <a:p>
            <a:r>
              <a:rPr lang="en-SG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🍑 + 🍑 + 🍑+ 🍇 + 🍈 + 🍉+ 🍌 + 🍌 =  0</a:t>
            </a:r>
          </a:p>
          <a:p>
            <a:endParaRPr lang="en-SG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98F6F0-AA90-424B-8093-2CA4D7421BB5}"/>
              </a:ext>
            </a:extLst>
          </p:cNvPr>
          <p:cNvSpPr txBox="1"/>
          <p:nvPr/>
        </p:nvSpPr>
        <p:spPr>
          <a:xfrm>
            <a:off x="2036619" y="4579495"/>
            <a:ext cx="71905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dirty="0">
                <a:solidFill>
                  <a:srgbClr val="FF0000"/>
                </a:solidFill>
              </a:rPr>
              <a:t>99%</a:t>
            </a:r>
            <a:r>
              <a:rPr lang="en-SG" sz="2800" dirty="0"/>
              <a:t>  of people can’t tell if this system has any non trivial solutions </a:t>
            </a:r>
            <a:r>
              <a:rPr lang="en-SG" sz="2800" b="0" i="0" dirty="0">
                <a:solidFill>
                  <a:srgbClr val="000000"/>
                </a:solidFill>
                <a:effectLst/>
                <a:latin typeface="apple color emoji"/>
              </a:rPr>
              <a:t>😆</a:t>
            </a:r>
            <a:endParaRPr lang="en-SG" sz="2800" dirty="0"/>
          </a:p>
        </p:txBody>
      </p:sp>
      <p:sp>
        <p:nvSpPr>
          <p:cNvPr id="6" name="Action Button: Blank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E38272E1-8BF9-4555-89B5-16B1FF7E295B}"/>
              </a:ext>
            </a:extLst>
          </p:cNvPr>
          <p:cNvSpPr/>
          <p:nvPr/>
        </p:nvSpPr>
        <p:spPr>
          <a:xfrm>
            <a:off x="11054080" y="6248400"/>
            <a:ext cx="1137920" cy="609600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624234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920A0E0-C7EC-4DEC-803B-1859BA991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45" y="73500"/>
            <a:ext cx="7010400" cy="271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141CA806-7BD5-4A92-AC01-88BB170F3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156" y="73500"/>
            <a:ext cx="4540199" cy="315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F1A8182-8607-4D89-B041-DA6E3E866AC5}"/>
                  </a:ext>
                </a:extLst>
              </p:cNvPr>
              <p:cNvSpPr txBox="1"/>
              <p:nvPr/>
            </p:nvSpPr>
            <p:spPr>
              <a:xfrm>
                <a:off x="1308379" y="4998909"/>
                <a:ext cx="9398259" cy="1815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SG" sz="2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Alice is tired of seeing people post math memes on Facebook</a:t>
                </a:r>
                <a:r>
                  <a:rPr lang="en-SG" sz="28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, and wants to know is an algorithm to decide if a polynomial </a:t>
                </a:r>
                <a14:m>
                  <m:oMath xmlns:m="http://schemas.openxmlformats.org/officeDocument/2006/math">
                    <m:r>
                      <a:rPr lang="en-SG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</m:t>
                    </m:r>
                    <m:r>
                      <a:rPr lang="en-SG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</m:oMath>
                </a14:m>
                <a:r>
                  <a:rPr lang="en-SG" sz="28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🍇, 🍈, 🍉, 🍌…) with integer coefficients has a positive integer solution. Can you help her?</a:t>
                </a:r>
                <a:r>
                  <a:rPr lang="en-SG" sz="2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endParaRPr lang="en-SG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F1A8182-8607-4D89-B041-DA6E3E866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379" y="4998909"/>
                <a:ext cx="9398259" cy="1815882"/>
              </a:xfrm>
              <a:prstGeom prst="rect">
                <a:avLst/>
              </a:prstGeom>
              <a:blipFill>
                <a:blip r:embed="rId4"/>
                <a:stretch>
                  <a:fillRect l="-1363" t="-3020" b="-872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8" name="Picture 10">
            <a:extLst>
              <a:ext uri="{FF2B5EF4-FFF2-40B4-BE49-F238E27FC236}">
                <a16:creationId xmlns:a16="http://schemas.microsoft.com/office/drawing/2014/main" id="{B76DC13A-7A1E-4BA5-96DC-AC8CAC084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83" y="2624937"/>
            <a:ext cx="5250425" cy="237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ction Button: Blank 7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ED739B59-D307-437C-9A1D-D5F77BAB761C}"/>
              </a:ext>
            </a:extLst>
          </p:cNvPr>
          <p:cNvSpPr/>
          <p:nvPr/>
        </p:nvSpPr>
        <p:spPr>
          <a:xfrm>
            <a:off x="11054080" y="6248400"/>
            <a:ext cx="1137920" cy="609600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4213070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67AC4D-573F-4A6B-89E6-E4C6BFC53A79}"/>
              </a:ext>
            </a:extLst>
          </p:cNvPr>
          <p:cNvSpPr txBox="1"/>
          <p:nvPr/>
        </p:nvSpPr>
        <p:spPr>
          <a:xfrm>
            <a:off x="1639612" y="1613118"/>
            <a:ext cx="945931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We have two loaded dice (not identical) with numbers 1, . . . , 6 coming up with various probabilities when each one is rolled. Is it possible that when we roll them both, the sums 2, . . . , 12, all come up with equal probability 1/11?</a:t>
            </a:r>
            <a:endParaRPr lang="en-SG" sz="2800" dirty="0"/>
          </a:p>
        </p:txBody>
      </p:sp>
      <p:sp>
        <p:nvSpPr>
          <p:cNvPr id="4" name="Action Button: Blank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E1AA9C02-BAC5-4DE8-A750-6F06E100D901}"/>
              </a:ext>
            </a:extLst>
          </p:cNvPr>
          <p:cNvSpPr/>
          <p:nvPr/>
        </p:nvSpPr>
        <p:spPr>
          <a:xfrm>
            <a:off x="11054080" y="6248400"/>
            <a:ext cx="1137920" cy="609600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/>
              <a:t>Back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C6C0F7-1A81-4EE7-8AE6-BF2A395BBB17}"/>
              </a:ext>
            </a:extLst>
          </p:cNvPr>
          <p:cNvSpPr txBox="1"/>
          <p:nvPr/>
        </p:nvSpPr>
        <p:spPr>
          <a:xfrm>
            <a:off x="9710659" y="6488668"/>
            <a:ext cx="1388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/>
              <a:t>Credit: Harry</a:t>
            </a:r>
          </a:p>
        </p:txBody>
      </p:sp>
    </p:spTree>
    <p:extLst>
      <p:ext uri="{BB962C8B-B14F-4D97-AF65-F5344CB8AC3E}">
        <p14:creationId xmlns:p14="http://schemas.microsoft.com/office/powerpoint/2010/main" val="3860739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B749A1-DB52-4D5F-B068-0D7EFA68EC60}"/>
              </a:ext>
            </a:extLst>
          </p:cNvPr>
          <p:cNvSpPr txBox="1"/>
          <p:nvPr/>
        </p:nvSpPr>
        <p:spPr>
          <a:xfrm>
            <a:off x="1724962" y="543447"/>
            <a:ext cx="939825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Twenty-four ants are placed randomly on a circular hoop, 1 meter in radius. Each ant is facing clockwise or </a:t>
            </a:r>
            <a:r>
              <a:rPr lang="en-SG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counterclockwise</a:t>
            </a:r>
            <a:r>
              <a:rPr lang="en-SG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with equal probability. At a signal, they proceed to march forward at 1 cm/sec; whenever two ants collide, they reverse directions. After 100 seconds, the ants stop where they are. One of the ants, 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Ant Alice, is of particular interest to us.  What is the probability that Ant Alice ends up exactly where she began? </a:t>
            </a:r>
            <a:endParaRPr lang="en-SG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60EDAE-AB5C-469A-9D3D-C8323E8076B8}"/>
              </a:ext>
            </a:extLst>
          </p:cNvPr>
          <p:cNvSpPr txBox="1"/>
          <p:nvPr/>
        </p:nvSpPr>
        <p:spPr>
          <a:xfrm>
            <a:off x="1724962" y="4599709"/>
            <a:ext cx="5503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800" dirty="0"/>
              <a:t>What if it were 1 meter in diameter?</a:t>
            </a:r>
          </a:p>
        </p:txBody>
      </p:sp>
      <p:sp>
        <p:nvSpPr>
          <p:cNvPr id="6" name="Action Button: Blank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1A7EBA11-301E-47BB-8325-5A9DDD045227}"/>
              </a:ext>
            </a:extLst>
          </p:cNvPr>
          <p:cNvSpPr/>
          <p:nvPr/>
        </p:nvSpPr>
        <p:spPr>
          <a:xfrm>
            <a:off x="11054080" y="6248400"/>
            <a:ext cx="1137920" cy="609600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/>
              <a:t>Back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5D19B4-EAD5-4D5A-AD54-3B047F9A213E}"/>
              </a:ext>
            </a:extLst>
          </p:cNvPr>
          <p:cNvSpPr txBox="1"/>
          <p:nvPr/>
        </p:nvSpPr>
        <p:spPr>
          <a:xfrm>
            <a:off x="9878565" y="6488668"/>
            <a:ext cx="1175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/>
              <a:t>Credit: Lily</a:t>
            </a:r>
          </a:p>
        </p:txBody>
      </p:sp>
    </p:spTree>
    <p:extLst>
      <p:ext uri="{BB962C8B-B14F-4D97-AF65-F5344CB8AC3E}">
        <p14:creationId xmlns:p14="http://schemas.microsoft.com/office/powerpoint/2010/main" val="3156902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A0D7D76-789A-4BB6-95D3-5F664808D46F}"/>
                  </a:ext>
                </a:extLst>
              </p:cNvPr>
              <p:cNvSpPr txBox="1"/>
              <p:nvPr/>
            </p:nvSpPr>
            <p:spPr>
              <a:xfrm>
                <a:off x="1562530" y="128589"/>
                <a:ext cx="9398259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SG" sz="2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Alice the cook wants to construct a menu consisting of </a:t>
                </a:r>
                <a14:m>
                  <m:oMath xmlns:m="http://schemas.openxmlformats.org/officeDocument/2006/math">
                    <m:r>
                      <a:rPr lang="en-SG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SG" sz="2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dishes. </a:t>
                </a:r>
                <a:r>
                  <a:rPr lang="en-SG" sz="28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A meal is defined to be a set of dishes (no repetition), and a menu is defined to be a set of meals. </a:t>
                </a:r>
                <a:endParaRPr lang="en-SG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A0D7D76-789A-4BB6-95D3-5F664808D4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530" y="128589"/>
                <a:ext cx="9398259" cy="1384995"/>
              </a:xfrm>
              <a:prstGeom prst="rect">
                <a:avLst/>
              </a:prstGeom>
              <a:blipFill>
                <a:blip r:embed="rId2"/>
                <a:stretch>
                  <a:fillRect l="-1297" t="-3965" b="-1189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751D925-6261-4288-9BA7-54B183EF9361}"/>
                  </a:ext>
                </a:extLst>
              </p:cNvPr>
              <p:cNvSpPr txBox="1"/>
              <p:nvPr/>
            </p:nvSpPr>
            <p:spPr>
              <a:xfrm>
                <a:off x="153854" y="1513584"/>
                <a:ext cx="11005337" cy="52629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SG" sz="2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Fix </a:t>
                </a:r>
                <a14:m>
                  <m:oMath xmlns:m="http://schemas.openxmlformats.org/officeDocument/2006/math">
                    <m:r>
                      <a:rPr lang="en-SG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SG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  <m:r>
                      <a:rPr lang="en-SG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=15. </m:t>
                    </m:r>
                  </m:oMath>
                </a14:m>
                <a:r>
                  <a:rPr lang="en-SG" sz="2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Alice decides that a menu is legal if for any two meals, the intersection is also a meal.  Can she construct a menu with exactly 2021 meals?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SG" sz="28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Alice now decides that a menu is legal if no meal is contained in another. What is the largest menu possible?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SG" sz="28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Alice now decides that a menu is legal if every two meals share a dish. What is the largest menu possible?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SG" sz="28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Alice now decides that a menu is legal if no meal can be obtained from another meal by removing or adding a single dish. What is the largest menu possible? </a:t>
                </a:r>
              </a:p>
              <a:p>
                <a:pPr marL="971550" lvl="1" indent="-514350">
                  <a:buFont typeface="Arial" panose="020B0604020202020204" pitchFamily="34" charset="0"/>
                  <a:buChar char="•"/>
                </a:pPr>
                <a:r>
                  <a:rPr lang="en-SG" sz="2800" dirty="0"/>
                  <a:t>Let </a:t>
                </a:r>
                <a14:m>
                  <m:oMath xmlns:m="http://schemas.openxmlformats.org/officeDocument/2006/math">
                    <m:r>
                      <a:rPr lang="en-SG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SG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SG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SG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G" sz="2800" dirty="0"/>
                  <a:t> be the answer to the previous problem. If there were </a:t>
                </a:r>
                <a14:m>
                  <m:oMath xmlns:m="http://schemas.openxmlformats.org/officeDocument/2006/math">
                    <m:r>
                      <a:rPr lang="en-SG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SG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SG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SG" sz="28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SG" sz="2800" dirty="0"/>
                  <a:t> meals, how many violations is the worst meal involved in?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751D925-6261-4288-9BA7-54B183EF9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54" y="1513584"/>
                <a:ext cx="11005337" cy="5262979"/>
              </a:xfrm>
              <a:prstGeom prst="rect">
                <a:avLst/>
              </a:prstGeom>
              <a:blipFill>
                <a:blip r:embed="rId3"/>
                <a:stretch>
                  <a:fillRect l="-1163" t="-1157" r="-609" b="-231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lank 3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DBDFB014-5D6F-4157-9B6F-67B9C4A67375}"/>
              </a:ext>
            </a:extLst>
          </p:cNvPr>
          <p:cNvSpPr/>
          <p:nvPr/>
        </p:nvSpPr>
        <p:spPr>
          <a:xfrm>
            <a:off x="11054080" y="6248400"/>
            <a:ext cx="1137920" cy="609600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113691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ction Button: Blank 7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6462E5EA-C60B-44D2-815F-7DA79F4B3F05}"/>
              </a:ext>
            </a:extLst>
          </p:cNvPr>
          <p:cNvSpPr/>
          <p:nvPr/>
        </p:nvSpPr>
        <p:spPr>
          <a:xfrm>
            <a:off x="563786" y="1122505"/>
            <a:ext cx="1933904" cy="893378"/>
          </a:xfrm>
          <a:prstGeom prst="actionButtonBlank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dirty="0"/>
              <a:t>Problem 1</a:t>
            </a:r>
          </a:p>
        </p:txBody>
      </p:sp>
      <p:sp>
        <p:nvSpPr>
          <p:cNvPr id="9" name="Action Button: Blank 8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66791D5-562E-4730-B4EA-A89B4031B93B}"/>
              </a:ext>
            </a:extLst>
          </p:cNvPr>
          <p:cNvSpPr/>
          <p:nvPr/>
        </p:nvSpPr>
        <p:spPr>
          <a:xfrm>
            <a:off x="563786" y="2260250"/>
            <a:ext cx="1933904" cy="893378"/>
          </a:xfrm>
          <a:prstGeom prst="actionButtonBlank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dirty="0"/>
              <a:t>Problem 2</a:t>
            </a:r>
          </a:p>
        </p:txBody>
      </p:sp>
      <p:sp>
        <p:nvSpPr>
          <p:cNvPr id="10" name="Action Button: Blank 9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75540111-48E2-4A22-9A40-15BFC6AD862D}"/>
              </a:ext>
            </a:extLst>
          </p:cNvPr>
          <p:cNvSpPr/>
          <p:nvPr/>
        </p:nvSpPr>
        <p:spPr>
          <a:xfrm>
            <a:off x="563786" y="3397995"/>
            <a:ext cx="1933904" cy="893378"/>
          </a:xfrm>
          <a:prstGeom prst="actionButtonBlank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dirty="0"/>
              <a:t>Problem 3</a:t>
            </a:r>
          </a:p>
        </p:txBody>
      </p:sp>
      <p:sp>
        <p:nvSpPr>
          <p:cNvPr id="11" name="Action Button: Blank 10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3C40683-9D16-4D98-8A96-FB809C14A780}"/>
              </a:ext>
            </a:extLst>
          </p:cNvPr>
          <p:cNvSpPr/>
          <p:nvPr/>
        </p:nvSpPr>
        <p:spPr>
          <a:xfrm>
            <a:off x="563786" y="4480561"/>
            <a:ext cx="1933904" cy="893378"/>
          </a:xfrm>
          <a:prstGeom prst="actionButtonBlank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dirty="0"/>
              <a:t>Problem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357C7E-8DB8-49DE-9DFF-7D868C30332F}"/>
              </a:ext>
            </a:extLst>
          </p:cNvPr>
          <p:cNvSpPr txBox="1"/>
          <p:nvPr/>
        </p:nvSpPr>
        <p:spPr>
          <a:xfrm>
            <a:off x="1197153" y="508806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/>
              <a:t>Code</a:t>
            </a:r>
          </a:p>
        </p:txBody>
      </p:sp>
      <p:sp>
        <p:nvSpPr>
          <p:cNvPr id="14" name="Action Button: Blank 13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0835B09B-7701-4243-939D-A48793BAD31B}"/>
              </a:ext>
            </a:extLst>
          </p:cNvPr>
          <p:cNvSpPr/>
          <p:nvPr/>
        </p:nvSpPr>
        <p:spPr>
          <a:xfrm>
            <a:off x="3007441" y="1122505"/>
            <a:ext cx="1933904" cy="893378"/>
          </a:xfrm>
          <a:prstGeom prst="actionButtonBlan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dirty="0"/>
              <a:t>Problem 1</a:t>
            </a:r>
          </a:p>
        </p:txBody>
      </p:sp>
      <p:sp>
        <p:nvSpPr>
          <p:cNvPr id="15" name="Action Button: Blank 14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74BCC42F-1872-4AAC-A5DC-F221F4DA1D15}"/>
              </a:ext>
            </a:extLst>
          </p:cNvPr>
          <p:cNvSpPr/>
          <p:nvPr/>
        </p:nvSpPr>
        <p:spPr>
          <a:xfrm>
            <a:off x="3007441" y="2260250"/>
            <a:ext cx="1933904" cy="893378"/>
          </a:xfrm>
          <a:prstGeom prst="actionButtonBlan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dirty="0"/>
              <a:t>Problem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5454B4-0300-4BD7-81F6-84BE5269E91B}"/>
              </a:ext>
            </a:extLst>
          </p:cNvPr>
          <p:cNvSpPr txBox="1"/>
          <p:nvPr/>
        </p:nvSpPr>
        <p:spPr>
          <a:xfrm>
            <a:off x="3477365" y="509612"/>
            <a:ext cx="1067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/>
              <a:t>Matching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1BFDAE-AC3B-481E-A8F9-04E7BD786494}"/>
              </a:ext>
            </a:extLst>
          </p:cNvPr>
          <p:cNvSpPr txBox="1"/>
          <p:nvPr/>
        </p:nvSpPr>
        <p:spPr>
          <a:xfrm>
            <a:off x="5996811" y="508806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/>
              <a:t>Fruit</a:t>
            </a:r>
          </a:p>
        </p:txBody>
      </p:sp>
      <p:sp>
        <p:nvSpPr>
          <p:cNvPr id="18" name="Action Button: Blank 17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3B6D1F46-3A06-4DC7-BAF2-185100E2AB30}"/>
              </a:ext>
            </a:extLst>
          </p:cNvPr>
          <p:cNvSpPr/>
          <p:nvPr/>
        </p:nvSpPr>
        <p:spPr>
          <a:xfrm>
            <a:off x="5316751" y="1122505"/>
            <a:ext cx="1933904" cy="893378"/>
          </a:xfrm>
          <a:prstGeom prst="actionButtonBlank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dirty="0"/>
              <a:t>Problem 1</a:t>
            </a:r>
          </a:p>
        </p:txBody>
      </p:sp>
      <p:sp>
        <p:nvSpPr>
          <p:cNvPr id="19" name="Action Button: Blank 18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DD720980-4C9C-4F0C-A4E2-5B43F4F05694}"/>
              </a:ext>
            </a:extLst>
          </p:cNvPr>
          <p:cNvSpPr/>
          <p:nvPr/>
        </p:nvSpPr>
        <p:spPr>
          <a:xfrm>
            <a:off x="5316751" y="2260250"/>
            <a:ext cx="1933904" cy="893378"/>
          </a:xfrm>
          <a:prstGeom prst="actionButtonBlank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dirty="0"/>
              <a:t>Problem 2</a:t>
            </a:r>
          </a:p>
        </p:txBody>
      </p:sp>
      <p:sp>
        <p:nvSpPr>
          <p:cNvPr id="20" name="Action Button: Blank 19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F0FDED77-63D1-46DD-B864-7215AD4F5BF2}"/>
              </a:ext>
            </a:extLst>
          </p:cNvPr>
          <p:cNvSpPr/>
          <p:nvPr/>
        </p:nvSpPr>
        <p:spPr>
          <a:xfrm>
            <a:off x="5316751" y="3397995"/>
            <a:ext cx="1933904" cy="893378"/>
          </a:xfrm>
          <a:prstGeom prst="actionButtonBlank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dirty="0"/>
              <a:t>Problem 3</a:t>
            </a:r>
          </a:p>
        </p:txBody>
      </p:sp>
      <p:sp>
        <p:nvSpPr>
          <p:cNvPr id="21" name="Action Button: Blank 20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DF3B2E5E-0057-4B0D-B972-D830235CF35E}"/>
              </a:ext>
            </a:extLst>
          </p:cNvPr>
          <p:cNvSpPr/>
          <p:nvPr/>
        </p:nvSpPr>
        <p:spPr>
          <a:xfrm>
            <a:off x="7797193" y="1122505"/>
            <a:ext cx="1933904" cy="893378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dirty="0"/>
              <a:t>Problem 1</a:t>
            </a:r>
          </a:p>
        </p:txBody>
      </p:sp>
      <p:sp>
        <p:nvSpPr>
          <p:cNvPr id="22" name="Action Button: Blank 21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286DF423-038C-42A4-B17A-A8FE08174CB6}"/>
              </a:ext>
            </a:extLst>
          </p:cNvPr>
          <p:cNvSpPr/>
          <p:nvPr/>
        </p:nvSpPr>
        <p:spPr>
          <a:xfrm>
            <a:off x="7797193" y="2260250"/>
            <a:ext cx="1933904" cy="893378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dirty="0"/>
              <a:t>Problem 2</a:t>
            </a:r>
          </a:p>
        </p:txBody>
      </p:sp>
      <p:sp>
        <p:nvSpPr>
          <p:cNvPr id="23" name="Action Button: Blank 22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A116ED40-4E78-449A-B470-62FD1CACBEC6}"/>
              </a:ext>
            </a:extLst>
          </p:cNvPr>
          <p:cNvSpPr/>
          <p:nvPr/>
        </p:nvSpPr>
        <p:spPr>
          <a:xfrm>
            <a:off x="7797193" y="3397995"/>
            <a:ext cx="1933904" cy="893378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dirty="0"/>
              <a:t>Problem 3</a:t>
            </a:r>
          </a:p>
        </p:txBody>
      </p:sp>
      <p:sp>
        <p:nvSpPr>
          <p:cNvPr id="24" name="Action Button: Blank 23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C9BF6DC3-3B8B-4A34-A01B-63AF7C94DE43}"/>
              </a:ext>
            </a:extLst>
          </p:cNvPr>
          <p:cNvSpPr/>
          <p:nvPr/>
        </p:nvSpPr>
        <p:spPr>
          <a:xfrm>
            <a:off x="7797193" y="4480561"/>
            <a:ext cx="1933904" cy="893378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dirty="0"/>
              <a:t>Problem 4</a:t>
            </a:r>
          </a:p>
        </p:txBody>
      </p:sp>
      <p:sp>
        <p:nvSpPr>
          <p:cNvPr id="25" name="Action Button: Blank 24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A016B947-A65E-4EE6-A5B9-276AA2AA7D1A}"/>
              </a:ext>
            </a:extLst>
          </p:cNvPr>
          <p:cNvSpPr/>
          <p:nvPr/>
        </p:nvSpPr>
        <p:spPr>
          <a:xfrm>
            <a:off x="7797193" y="5563127"/>
            <a:ext cx="1933904" cy="893378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dirty="0"/>
              <a:t>Problem 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EF1808A-4DE3-4D82-A0D4-CAC959D0EDA2}"/>
              </a:ext>
            </a:extLst>
          </p:cNvPr>
          <p:cNvSpPr txBox="1"/>
          <p:nvPr/>
        </p:nvSpPr>
        <p:spPr>
          <a:xfrm>
            <a:off x="8413728" y="508806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/>
              <a:t>Word</a:t>
            </a:r>
          </a:p>
        </p:txBody>
      </p:sp>
      <p:sp>
        <p:nvSpPr>
          <p:cNvPr id="27" name="Action Button: Blank 26">
            <a:hlinkClick r:id="rId16" action="ppaction://hlinksldjump" highlightClick="1"/>
            <a:extLst>
              <a:ext uri="{FF2B5EF4-FFF2-40B4-BE49-F238E27FC236}">
                <a16:creationId xmlns:a16="http://schemas.microsoft.com/office/drawing/2014/main" id="{38A4DEF9-25B0-4E94-BF9E-0A26C588833F}"/>
              </a:ext>
            </a:extLst>
          </p:cNvPr>
          <p:cNvSpPr/>
          <p:nvPr/>
        </p:nvSpPr>
        <p:spPr>
          <a:xfrm>
            <a:off x="10045407" y="1122505"/>
            <a:ext cx="1933904" cy="893378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dirty="0"/>
              <a:t>Problem 1</a:t>
            </a:r>
          </a:p>
        </p:txBody>
      </p:sp>
      <p:sp>
        <p:nvSpPr>
          <p:cNvPr id="28" name="Action Button: Blank 27">
            <a:hlinkClick r:id="rId17" action="ppaction://hlinksldjump" highlightClick="1"/>
            <a:extLst>
              <a:ext uri="{FF2B5EF4-FFF2-40B4-BE49-F238E27FC236}">
                <a16:creationId xmlns:a16="http://schemas.microsoft.com/office/drawing/2014/main" id="{40E40CAE-919C-45CF-852A-C6A23588E2A4}"/>
              </a:ext>
            </a:extLst>
          </p:cNvPr>
          <p:cNvSpPr/>
          <p:nvPr/>
        </p:nvSpPr>
        <p:spPr>
          <a:xfrm>
            <a:off x="10045407" y="2260250"/>
            <a:ext cx="1933904" cy="893378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dirty="0"/>
              <a:t>Problem 2</a:t>
            </a:r>
          </a:p>
        </p:txBody>
      </p:sp>
      <p:sp>
        <p:nvSpPr>
          <p:cNvPr id="29" name="Action Button: Blank 28">
            <a:hlinkClick r:id="rId18" action="ppaction://hlinksldjump" highlightClick="1"/>
            <a:extLst>
              <a:ext uri="{FF2B5EF4-FFF2-40B4-BE49-F238E27FC236}">
                <a16:creationId xmlns:a16="http://schemas.microsoft.com/office/drawing/2014/main" id="{F58AB562-CB11-4F96-A0DC-2C75DBD24A50}"/>
              </a:ext>
            </a:extLst>
          </p:cNvPr>
          <p:cNvSpPr/>
          <p:nvPr/>
        </p:nvSpPr>
        <p:spPr>
          <a:xfrm>
            <a:off x="10045407" y="3397995"/>
            <a:ext cx="1933904" cy="893378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dirty="0"/>
              <a:t>Problem 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4B755EA-CBAA-460E-BF7F-9724730018D6}"/>
              </a:ext>
            </a:extLst>
          </p:cNvPr>
          <p:cNvSpPr txBox="1"/>
          <p:nvPr/>
        </p:nvSpPr>
        <p:spPr>
          <a:xfrm>
            <a:off x="10395170" y="508806"/>
            <a:ext cx="1234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/>
              <a:t>Complexity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43D9391-ACA8-42F0-A670-25950E740234}"/>
              </a:ext>
            </a:extLst>
          </p:cNvPr>
          <p:cNvSpPr txBox="1"/>
          <p:nvPr/>
        </p:nvSpPr>
        <p:spPr>
          <a:xfrm>
            <a:off x="3688773" y="3922041"/>
            <a:ext cx="64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Art</a:t>
            </a:r>
          </a:p>
        </p:txBody>
      </p:sp>
      <p:sp>
        <p:nvSpPr>
          <p:cNvPr id="32" name="Action Button: Blank 31">
            <a:hlinkClick r:id="rId19" action="ppaction://hlinksldjump" highlightClick="1"/>
            <a:extLst>
              <a:ext uri="{FF2B5EF4-FFF2-40B4-BE49-F238E27FC236}">
                <a16:creationId xmlns:a16="http://schemas.microsoft.com/office/drawing/2014/main" id="{BDAA361C-FE59-4A2D-A02E-4FA940A1A761}"/>
              </a:ext>
            </a:extLst>
          </p:cNvPr>
          <p:cNvSpPr/>
          <p:nvPr/>
        </p:nvSpPr>
        <p:spPr>
          <a:xfrm>
            <a:off x="3007441" y="4480561"/>
            <a:ext cx="1933904" cy="893378"/>
          </a:xfrm>
          <a:prstGeom prst="actionButtonBlan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dirty="0"/>
              <a:t>Problem 1</a:t>
            </a:r>
          </a:p>
        </p:txBody>
      </p:sp>
      <p:sp>
        <p:nvSpPr>
          <p:cNvPr id="34" name="Action Button: Blank 33">
            <a:hlinkClick r:id="rId20" action="ppaction://hlinksldjump" highlightClick="1"/>
            <a:extLst>
              <a:ext uri="{FF2B5EF4-FFF2-40B4-BE49-F238E27FC236}">
                <a16:creationId xmlns:a16="http://schemas.microsoft.com/office/drawing/2014/main" id="{F9A23F79-B8A7-4371-8035-FBEE589EC8DF}"/>
              </a:ext>
            </a:extLst>
          </p:cNvPr>
          <p:cNvSpPr/>
          <p:nvPr/>
        </p:nvSpPr>
        <p:spPr>
          <a:xfrm>
            <a:off x="10045406" y="5563127"/>
            <a:ext cx="1933904" cy="893378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dirty="0"/>
              <a:t>Problem 6</a:t>
            </a:r>
          </a:p>
        </p:txBody>
      </p:sp>
    </p:spTree>
    <p:extLst>
      <p:ext uri="{BB962C8B-B14F-4D97-AF65-F5344CB8AC3E}">
        <p14:creationId xmlns:p14="http://schemas.microsoft.com/office/powerpoint/2010/main" val="3197648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863806A-B550-4F0D-AD60-89EEBFEC0622}"/>
              </a:ext>
            </a:extLst>
          </p:cNvPr>
          <p:cNvSpPr txBox="1"/>
          <p:nvPr/>
        </p:nvSpPr>
        <p:spPr>
          <a:xfrm>
            <a:off x="1686509" y="1384050"/>
            <a:ext cx="939825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At the start of the 2019 season, WNBA star Missy Overshoot's lifetime free-throw percentage was below 80%, but by the end of the season, she was above 80%.  Must there have been a moment in the season when her free-throw percentage was exactly 80%?</a:t>
            </a:r>
            <a:endParaRPr lang="en-SG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63BB6A-ABB8-4FB8-838E-6EAC695771C0}"/>
              </a:ext>
            </a:extLst>
          </p:cNvPr>
          <p:cNvSpPr txBox="1"/>
          <p:nvPr/>
        </p:nvSpPr>
        <p:spPr>
          <a:xfrm>
            <a:off x="1686508" y="3999731"/>
            <a:ext cx="93982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 what probabilities is the answer “Yes”?</a:t>
            </a:r>
            <a:endParaRPr lang="en-SG" sz="2800" dirty="0"/>
          </a:p>
        </p:txBody>
      </p:sp>
      <p:sp>
        <p:nvSpPr>
          <p:cNvPr id="5" name="Action Button: Blank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347C87BF-6A1D-42C9-ABF8-8D97BF4F5AE7}"/>
              </a:ext>
            </a:extLst>
          </p:cNvPr>
          <p:cNvSpPr/>
          <p:nvPr/>
        </p:nvSpPr>
        <p:spPr>
          <a:xfrm>
            <a:off x="11054080" y="6248400"/>
            <a:ext cx="1137920" cy="609600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/>
              <a:t>Back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0345C2-3691-481D-8146-00B995ECC50F}"/>
              </a:ext>
            </a:extLst>
          </p:cNvPr>
          <p:cNvSpPr txBox="1"/>
          <p:nvPr/>
        </p:nvSpPr>
        <p:spPr>
          <a:xfrm>
            <a:off x="9878565" y="6488668"/>
            <a:ext cx="1175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/>
              <a:t>Credit: Lily</a:t>
            </a:r>
          </a:p>
        </p:txBody>
      </p:sp>
    </p:spTree>
    <p:extLst>
      <p:ext uri="{BB962C8B-B14F-4D97-AF65-F5344CB8AC3E}">
        <p14:creationId xmlns:p14="http://schemas.microsoft.com/office/powerpoint/2010/main" val="183369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8F24622-0730-4826-99C1-CBB98E090ECF}"/>
                  </a:ext>
                </a:extLst>
              </p:cNvPr>
              <p:cNvSpPr txBox="1"/>
              <p:nvPr/>
            </p:nvSpPr>
            <p:spPr>
              <a:xfrm>
                <a:off x="1484671" y="1307690"/>
                <a:ext cx="9222657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2800" dirty="0"/>
                  <a:t>Let </a:t>
                </a:r>
                <a14:m>
                  <m:oMath xmlns:m="http://schemas.openxmlformats.org/officeDocument/2006/math">
                    <m:r>
                      <a:rPr lang="en-SG" sz="28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SG" sz="2800" dirty="0"/>
                  <a:t> be a random variable with mean </a:t>
                </a:r>
                <a14:m>
                  <m:oMath xmlns:m="http://schemas.openxmlformats.org/officeDocument/2006/math">
                    <m:r>
                      <a:rPr lang="en-SG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SG" sz="2800" dirty="0"/>
                  <a:t> and variance </a:t>
                </a:r>
                <a14:m>
                  <m:oMath xmlns:m="http://schemas.openxmlformats.org/officeDocument/2006/math">
                    <m:r>
                      <a:rPr lang="en-SG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SG" sz="2800" dirty="0"/>
                  <a:t>. What is the maximum possible value of the median? Is it bounded or unbounded?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8F24622-0730-4826-99C1-CBB98E090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671" y="1307690"/>
                <a:ext cx="9222657" cy="1384995"/>
              </a:xfrm>
              <a:prstGeom prst="rect">
                <a:avLst/>
              </a:prstGeom>
              <a:blipFill>
                <a:blip r:embed="rId2"/>
                <a:stretch>
                  <a:fillRect l="-1389" t="-4405" r="-1257" b="-1189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FB130BD-BA83-470F-8D85-EFC5E216DA32}"/>
              </a:ext>
            </a:extLst>
          </p:cNvPr>
          <p:cNvSpPr txBox="1"/>
          <p:nvPr/>
        </p:nvSpPr>
        <p:spPr>
          <a:xfrm>
            <a:off x="1484671" y="3051135"/>
            <a:ext cx="9222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dirty="0"/>
              <a:t>Construct a distribution matching the bound.</a:t>
            </a:r>
          </a:p>
        </p:txBody>
      </p:sp>
      <p:sp>
        <p:nvSpPr>
          <p:cNvPr id="4" name="Action Button: Blank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5C4C074-F133-4074-8D78-EE6657C8525B}"/>
              </a:ext>
            </a:extLst>
          </p:cNvPr>
          <p:cNvSpPr/>
          <p:nvPr/>
        </p:nvSpPr>
        <p:spPr>
          <a:xfrm>
            <a:off x="11054080" y="6248400"/>
            <a:ext cx="1137920" cy="609600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12667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935401-7DF5-4590-B542-8EF46380B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7682" y="0"/>
            <a:ext cx="2694318" cy="47320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968BA3-B080-4685-AACB-344E53501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75982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308EF7-8403-4FA7-9CFC-8F71888798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7099" y="4409733"/>
            <a:ext cx="4124901" cy="2448267"/>
          </a:xfrm>
          <a:prstGeom prst="rect">
            <a:avLst/>
          </a:prstGeom>
        </p:spPr>
      </p:pic>
      <p:sp>
        <p:nvSpPr>
          <p:cNvPr id="8" name="Action Button: Blank 7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8EDDC0F1-99D6-4426-B143-561236DBC843}"/>
              </a:ext>
            </a:extLst>
          </p:cNvPr>
          <p:cNvSpPr/>
          <p:nvPr/>
        </p:nvSpPr>
        <p:spPr>
          <a:xfrm>
            <a:off x="11054080" y="6248400"/>
            <a:ext cx="1137920" cy="609600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/>
              <a:t>Back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100D76-F11E-4A3C-A211-CC32A9FD0E38}"/>
              </a:ext>
            </a:extLst>
          </p:cNvPr>
          <p:cNvSpPr txBox="1"/>
          <p:nvPr/>
        </p:nvSpPr>
        <p:spPr>
          <a:xfrm>
            <a:off x="8903940" y="6486882"/>
            <a:ext cx="215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/>
              <a:t>Credit: MIT MH 2020</a:t>
            </a:r>
          </a:p>
        </p:txBody>
      </p:sp>
    </p:spTree>
    <p:extLst>
      <p:ext uri="{BB962C8B-B14F-4D97-AF65-F5344CB8AC3E}">
        <p14:creationId xmlns:p14="http://schemas.microsoft.com/office/powerpoint/2010/main" val="12952457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9DDC764-F632-4401-932A-6DC52CD1A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7099" y="4409733"/>
            <a:ext cx="4124901" cy="24482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F728103-C477-4093-826D-96ECD54B5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1983"/>
            <a:ext cx="9576340" cy="68699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EE7123-B293-40D3-893A-178D98FBCF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7850" y="-11983"/>
            <a:ext cx="2694318" cy="4732039"/>
          </a:xfrm>
          <a:prstGeom prst="rect">
            <a:avLst/>
          </a:prstGeom>
        </p:spPr>
      </p:pic>
      <p:sp>
        <p:nvSpPr>
          <p:cNvPr id="8" name="Action Button: Blank 7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17CB55E7-54A8-4B9B-A254-33AA6FFE004D}"/>
              </a:ext>
            </a:extLst>
          </p:cNvPr>
          <p:cNvSpPr/>
          <p:nvPr/>
        </p:nvSpPr>
        <p:spPr>
          <a:xfrm>
            <a:off x="11054080" y="6248400"/>
            <a:ext cx="1137920" cy="609600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/>
              <a:t>Back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E2ED8D-FC13-4B65-9E35-0ABAF992D45B}"/>
              </a:ext>
            </a:extLst>
          </p:cNvPr>
          <p:cNvSpPr txBox="1"/>
          <p:nvPr/>
        </p:nvSpPr>
        <p:spPr>
          <a:xfrm>
            <a:off x="8903940" y="6486882"/>
            <a:ext cx="215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/>
              <a:t>Credit: MIT MH 2020</a:t>
            </a:r>
          </a:p>
        </p:txBody>
      </p:sp>
    </p:spTree>
    <p:extLst>
      <p:ext uri="{BB962C8B-B14F-4D97-AF65-F5344CB8AC3E}">
        <p14:creationId xmlns:p14="http://schemas.microsoft.com/office/powerpoint/2010/main" val="21438813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32AE0B0-D6D4-434F-97B8-B65CEF6C5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343" y="-1"/>
            <a:ext cx="7972657" cy="47320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4A8C7C-2D09-4D7C-8C22-FDE8ED8F14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018222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95A252-C6F2-4812-9CC8-2D1D63CCB0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7682" y="0"/>
            <a:ext cx="2694318" cy="47320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E159E0-5F4A-47A2-A0EE-7CA0A3E4D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7099" y="4409733"/>
            <a:ext cx="4124901" cy="2448267"/>
          </a:xfrm>
          <a:prstGeom prst="rect">
            <a:avLst/>
          </a:prstGeom>
        </p:spPr>
      </p:pic>
      <p:sp>
        <p:nvSpPr>
          <p:cNvPr id="17" name="Action Button: Blank 16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18ACFE40-172C-4866-B28E-C423F7A51B57}"/>
              </a:ext>
            </a:extLst>
          </p:cNvPr>
          <p:cNvSpPr/>
          <p:nvPr/>
        </p:nvSpPr>
        <p:spPr>
          <a:xfrm>
            <a:off x="11054080" y="6248400"/>
            <a:ext cx="1137920" cy="609600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/>
              <a:t>Back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D07015-5039-429A-9474-B54A5AA17FB9}"/>
              </a:ext>
            </a:extLst>
          </p:cNvPr>
          <p:cNvSpPr txBox="1"/>
          <p:nvPr/>
        </p:nvSpPr>
        <p:spPr>
          <a:xfrm>
            <a:off x="8903940" y="6466562"/>
            <a:ext cx="215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/>
              <a:t>Credit: MIT MH 2020</a:t>
            </a:r>
          </a:p>
        </p:txBody>
      </p:sp>
    </p:spTree>
    <p:extLst>
      <p:ext uri="{BB962C8B-B14F-4D97-AF65-F5344CB8AC3E}">
        <p14:creationId xmlns:p14="http://schemas.microsoft.com/office/powerpoint/2010/main" val="19957224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BF5D865-94F4-4D2E-95EE-89965D3AF1D7}"/>
              </a:ext>
            </a:extLst>
          </p:cNvPr>
          <p:cNvSpPr txBox="1"/>
          <p:nvPr/>
        </p:nvSpPr>
        <p:spPr>
          <a:xfrm>
            <a:off x="5039360" y="2905780"/>
            <a:ext cx="2346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800" dirty="0"/>
              <a:t>bit.ly/</a:t>
            </a:r>
            <a:r>
              <a:rPr lang="en-SG" sz="2800" dirty="0" err="1"/>
              <a:t>TSSTrivia</a:t>
            </a:r>
            <a:endParaRPr lang="en-SG" sz="2800" dirty="0"/>
          </a:p>
        </p:txBody>
      </p:sp>
      <p:sp>
        <p:nvSpPr>
          <p:cNvPr id="8" name="Action Button: Blank 7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78F5E50-1ACC-4E1B-8395-03E3B03E6B61}"/>
              </a:ext>
            </a:extLst>
          </p:cNvPr>
          <p:cNvSpPr/>
          <p:nvPr/>
        </p:nvSpPr>
        <p:spPr>
          <a:xfrm>
            <a:off x="11054080" y="6248400"/>
            <a:ext cx="1137920" cy="609600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3813411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ction Button: Blank 7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78F5E50-1ACC-4E1B-8395-03E3B03E6B61}"/>
              </a:ext>
            </a:extLst>
          </p:cNvPr>
          <p:cNvSpPr/>
          <p:nvPr/>
        </p:nvSpPr>
        <p:spPr>
          <a:xfrm>
            <a:off x="11054080" y="6248400"/>
            <a:ext cx="1137920" cy="609600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/>
              <a:t>Back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ED84042-A84B-4C26-9BE0-2D026CC51E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038798"/>
              </p:ext>
            </p:extLst>
          </p:nvPr>
        </p:nvGraphicFramePr>
        <p:xfrm>
          <a:off x="835277" y="1674706"/>
          <a:ext cx="1078776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8163">
                  <a:extLst>
                    <a:ext uri="{9D8B030D-6E8A-4147-A177-3AD203B41FA5}">
                      <a16:colId xmlns:a16="http://schemas.microsoft.com/office/drawing/2014/main" val="312122449"/>
                    </a:ext>
                  </a:extLst>
                </a:gridCol>
                <a:gridCol w="575056">
                  <a:extLst>
                    <a:ext uri="{9D8B030D-6E8A-4147-A177-3AD203B41FA5}">
                      <a16:colId xmlns:a16="http://schemas.microsoft.com/office/drawing/2014/main" val="4202379978"/>
                    </a:ext>
                  </a:extLst>
                </a:gridCol>
                <a:gridCol w="2256219">
                  <a:extLst>
                    <a:ext uri="{9D8B030D-6E8A-4147-A177-3AD203B41FA5}">
                      <a16:colId xmlns:a16="http://schemas.microsoft.com/office/drawing/2014/main" val="3485034493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1957778790"/>
                    </a:ext>
                  </a:extLst>
                </a:gridCol>
                <a:gridCol w="2063369">
                  <a:extLst>
                    <a:ext uri="{9D8B030D-6E8A-4147-A177-3AD203B41FA5}">
                      <a16:colId xmlns:a16="http://schemas.microsoft.com/office/drawing/2014/main" val="3490333980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478097783"/>
                    </a:ext>
                  </a:extLst>
                </a:gridCol>
                <a:gridCol w="1340168">
                  <a:extLst>
                    <a:ext uri="{9D8B030D-6E8A-4147-A177-3AD203B41FA5}">
                      <a16:colId xmlns:a16="http://schemas.microsoft.com/office/drawing/2014/main" val="3348629838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1484722518"/>
                    </a:ext>
                  </a:extLst>
                </a:gridCol>
                <a:gridCol w="1340168">
                  <a:extLst>
                    <a:ext uri="{9D8B030D-6E8A-4147-A177-3AD203B41FA5}">
                      <a16:colId xmlns:a16="http://schemas.microsoft.com/office/drawing/2014/main" val="2397161896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40584320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SG" dirty="0"/>
                        <a:t>Number of sacks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SG" dirty="0"/>
                        <a:t>Weight Choice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SG" dirty="0"/>
                        <a:t>Solution Type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SG" dirty="0"/>
                        <a:t>Penalties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SG" dirty="0"/>
                        <a:t>Reward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541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G" dirty="0"/>
                        <a:t>Multiple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0-1 Knapsack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Exact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Unbounded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Unbounded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343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G" dirty="0"/>
                        <a:t>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Unbounded Knapsack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0.01-approximation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Bounded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Bounded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369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Fractional Knapsack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89456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F52995D-FD06-4EB4-87F2-757069192AC1}"/>
              </a:ext>
            </a:extLst>
          </p:cNvPr>
          <p:cNvSpPr txBox="1"/>
          <p:nvPr/>
        </p:nvSpPr>
        <p:spPr>
          <a:xfrm flipH="1">
            <a:off x="3428998" y="3901440"/>
            <a:ext cx="58064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dirty="0"/>
              <a:t>What is the minimum size Knapsack required for the above Knapsack problem to have a poly time solution?</a:t>
            </a:r>
          </a:p>
        </p:txBody>
      </p:sp>
    </p:spTree>
    <p:extLst>
      <p:ext uri="{BB962C8B-B14F-4D97-AF65-F5344CB8AC3E}">
        <p14:creationId xmlns:p14="http://schemas.microsoft.com/office/powerpoint/2010/main" val="4203931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C6A3BE-F2A4-4DFA-A0DB-FA72893C9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870" y="2111648"/>
            <a:ext cx="10391626" cy="2634704"/>
          </a:xfrm>
          <a:prstGeom prst="rect">
            <a:avLst/>
          </a:prstGeom>
        </p:spPr>
      </p:pic>
      <p:sp>
        <p:nvSpPr>
          <p:cNvPr id="6" name="Action Button: Blank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293600B-0C04-4DE5-97E2-C77CF4521F0D}"/>
              </a:ext>
            </a:extLst>
          </p:cNvPr>
          <p:cNvSpPr/>
          <p:nvPr/>
        </p:nvSpPr>
        <p:spPr>
          <a:xfrm>
            <a:off x="11054080" y="6248400"/>
            <a:ext cx="1137920" cy="609600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4025329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03E2410-813E-4AB1-BD84-D39591DE5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153" y="1395213"/>
            <a:ext cx="10458919" cy="4277999"/>
          </a:xfrm>
          <a:prstGeom prst="rect">
            <a:avLst/>
          </a:prstGeom>
        </p:spPr>
      </p:pic>
      <p:sp>
        <p:nvSpPr>
          <p:cNvPr id="12" name="Action Button: Blank 1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1BF576FA-5DD0-4CAE-9B43-215F29248B50}"/>
              </a:ext>
            </a:extLst>
          </p:cNvPr>
          <p:cNvSpPr/>
          <p:nvPr/>
        </p:nvSpPr>
        <p:spPr>
          <a:xfrm>
            <a:off x="11054080" y="6248400"/>
            <a:ext cx="1137920" cy="609600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690197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B45322-7F42-4ED8-BB6A-E67C4FB34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684" y="924415"/>
            <a:ext cx="9762493" cy="5009169"/>
          </a:xfrm>
          <a:prstGeom prst="rect">
            <a:avLst/>
          </a:prstGeom>
        </p:spPr>
      </p:pic>
      <p:sp>
        <p:nvSpPr>
          <p:cNvPr id="4" name="Action Button: Blank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A34D047C-FF36-4C1E-94A2-78ECF6865602}"/>
              </a:ext>
            </a:extLst>
          </p:cNvPr>
          <p:cNvSpPr/>
          <p:nvPr/>
        </p:nvSpPr>
        <p:spPr>
          <a:xfrm>
            <a:off x="11054080" y="6248400"/>
            <a:ext cx="1137920" cy="609600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536930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92537D-8B43-4204-9455-302166F76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106" y="432499"/>
            <a:ext cx="7589788" cy="5993002"/>
          </a:xfrm>
          <a:prstGeom prst="rect">
            <a:avLst/>
          </a:prstGeom>
        </p:spPr>
      </p:pic>
      <p:sp>
        <p:nvSpPr>
          <p:cNvPr id="6" name="Action Button: Blank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E8968B41-7BC1-4344-8793-22C3304E8283}"/>
              </a:ext>
            </a:extLst>
          </p:cNvPr>
          <p:cNvSpPr/>
          <p:nvPr/>
        </p:nvSpPr>
        <p:spPr>
          <a:xfrm>
            <a:off x="11054080" y="6248400"/>
            <a:ext cx="1137920" cy="609600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247678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C50A69-8F38-40D7-9A95-348937341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585" y="942628"/>
            <a:ext cx="7649643" cy="497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76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379B10-971E-484D-81F7-1AC4906B1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34" y="1538023"/>
            <a:ext cx="11155332" cy="378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5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6D7410-C925-4D7A-87A6-423B7CFA1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757" y="1342734"/>
            <a:ext cx="8316486" cy="417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777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A4A5A234FCAD4189CDFEB66D6BE9CB" ma:contentTypeVersion="2" ma:contentTypeDescription="Create a new document." ma:contentTypeScope="" ma:versionID="2248c464284d751fc1390b4c62fa84e6">
  <xsd:schema xmlns:xsd="http://www.w3.org/2001/XMLSchema" xmlns:xs="http://www.w3.org/2001/XMLSchema" xmlns:p="http://schemas.microsoft.com/office/2006/metadata/properties" xmlns:ns3="d27da29d-0ca1-4e4d-b5a9-0786935ffa15" targetNamespace="http://schemas.microsoft.com/office/2006/metadata/properties" ma:root="true" ma:fieldsID="b82b189f28322023ef4174a949d463d3" ns3:_="">
    <xsd:import namespace="d27da29d-0ca1-4e4d-b5a9-0786935ffa1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7da29d-0ca1-4e4d-b5a9-0786935ffa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3C5EF34-AFC9-41D9-BB3C-EF7CAF572C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7da29d-0ca1-4e4d-b5a9-0786935ffa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53B2EE-8B01-4843-921E-901624946C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9419F5-8DBA-456F-BEFB-23313AFD0824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d27da29d-0ca1-4e4d-b5a9-0786935ffa15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978</Words>
  <Application>Microsoft Office PowerPoint</Application>
  <PresentationFormat>Widescreen</PresentationFormat>
  <Paragraphs>162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apple color emoji</vt:lpstr>
      <vt:lpstr>Arial</vt:lpstr>
      <vt:lpstr>Calibri</vt:lpstr>
      <vt:lpstr>Calibri Light</vt:lpstr>
      <vt:lpstr>Cambria Math</vt:lpstr>
      <vt:lpstr>Office Theme</vt:lpstr>
      <vt:lpstr>TSS: Trivia Night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 Lu Lawrence Li</dc:creator>
  <cp:lastModifiedBy>Er Lu Lawrence Li</cp:lastModifiedBy>
  <cp:revision>5</cp:revision>
  <dcterms:created xsi:type="dcterms:W3CDTF">2021-12-14T20:06:41Z</dcterms:created>
  <dcterms:modified xsi:type="dcterms:W3CDTF">2021-12-15T19:25:12Z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0x01010073A4A5A234FCAD4189CDFEB66D6BE9CB</vt:lpwstr>
  </property>
</Properties>
</file>