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9" r:id="rId2"/>
    <p:sldMasterId id="2147483661" r:id="rId3"/>
  </p:sldMasterIdLst>
  <p:notesMasterIdLst>
    <p:notesMasterId r:id="rId30"/>
  </p:notesMasterIdLst>
  <p:sldIdLst>
    <p:sldId id="282"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embeddedFontLst>
    <p:embeddedFont>
      <p:font typeface="Bierstadt" panose="020B0004020202020204" pitchFamily="34" charset="0"/>
      <p:regular r:id="rId31"/>
      <p:bold r:id="rId32"/>
    </p:embeddedFont>
    <p:embeddedFont>
      <p:font typeface="Lato" panose="020F0502020204030203"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xHLSUBmwMHlOEc3xDx+n7wsKsU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4B51CD-8947-4F9F-A559-93350EBE7717}">
  <a:tblStyle styleId="{D14B51CD-8947-4F9F-A559-93350EBE771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579" autoAdjust="0"/>
  </p:normalViewPr>
  <p:slideViewPr>
    <p:cSldViewPr snapToGrid="0">
      <p:cViewPr varScale="1">
        <p:scale>
          <a:sx n="52" d="100"/>
          <a:sy n="52" d="100"/>
        </p:scale>
        <p:origin x="28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9.fntdata"/><Relationship Id="rId21" Type="http://schemas.openxmlformats.org/officeDocument/2006/relationships/slide" Target="slides/slide18.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xels.com/@ihasdslr?utm_content=attributionCopyText&amp;utm_medium=referral&amp;utm_source=pexels" TargetMode="External"/><Relationship Id="rId7" Type="http://schemas.openxmlformats.org/officeDocument/2006/relationships/hyperlink" Target="https://creativecommons.org/licenses/by-nc-sa/4.0/"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pexels.com/photo/the-thinker-statue-in-rodin-museum-france-6486112/?utm_content=attributionCopyText&amp;utm_medium=referral&amp;utm_source=pexels" TargetMode="External"/><Relationship Id="rId5" Type="http://schemas.openxmlformats.org/officeDocument/2006/relationships/hyperlink" Target="https://www.pexels.com/@charldurand?utm_content=attributionCopyText&amp;utm_medium=referral&amp;utm_source=pexels" TargetMode="External"/><Relationship Id="rId4" Type="http://schemas.openxmlformats.org/officeDocument/2006/relationships/hyperlink" Target="https://www.pexels.com/photo/person-pointing-numeric-print-1342460/?utm_content=attributionCopyText&amp;utm_medium=referral&amp;utm_source=pexe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exels.com/@rebrand-cities-581004?utm_content=attributionCopyText&amp;utm_medium=referral&amp;utm_source=pexel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exels.com/photo/group-of-people-sitting-in-front-of-table-1367275/?utm_content=attributionCopyText&amp;utm_medium=referral&amp;utm_source=pexels"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exels.com/@carlo-martin-alcordo-1279322?utm_content=attributionCopyText&amp;utm_medium=referral&amp;utm_source=pexel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pexels.com/photo/fruits-on-glass-top-display-counter-2449665/?utm_content=attributionCopyText&amp;utm_medium=referral&amp;utm_source=pexe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exels.com/@divinetechygirl?utm_content=attributionCopyText&amp;utm_medium=referral&amp;utm_source=pexel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pexels.com/photo/grayscale-photo-of-group-of-people-raises-hands-1181344/?utm_content=attributionCopyText&amp;utm_medium=referral&amp;utm_source=pexel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pexels.com/@fauxels?utm_content=attributionCopyText&amp;utm_medium=referral&amp;utm_source=pexel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exels.com/photo/photo-of-people-near-wooden-table-3184418/?utm_content=attributionCopyText&amp;utm_medium=referral&amp;utm_source=pexel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exels.com/@alexandermils?utm_content=attributionCopyText&amp;utm_medium=referral&amp;utm_source=pexel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exels.com/photo/person-holding-100-us-dollar-banknotes-2068975/?utm_content=attributionCopyText&amp;utm_medium=referral&amp;utm_source=pexel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xels.com/@rodnae-prod?utm_content=attributionCopyText&amp;utm_medium=referral&amp;utm_source=pexel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pexels.com/photo/smiling-elderly-woman-while-drinking-chocolate-5637712/?utm_content=attributionCopyText&amp;utm_medium=referral&amp;utm_source=pexe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exels.com/@rodnae-prod?utm_content=attributionCopyText&amp;utm_medium=referral&amp;utm_source=pexels"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exels.com/photo/smiling-elderly-woman-while-drinking-chocolate-5637712/?utm_content=attributionCopyText&amp;utm_medium=referral&amp;utm_source=pexels"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exels.com/@rodnae-prod?utm_content=attributionCopyText&amp;utm_medium=referral&amp;utm_source=pexel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pexels.com/photo/smiling-elderly-woman-while-drinking-chocolate-5637712/?utm_content=attributionCopyText&amp;utm_medium=referral&amp;utm_source=pexels"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exels.com/@icsa-833425?utm_content=attributionCopyText&amp;utm_medium=referral&amp;utm_source=pexel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pexels.com/photo/man-wearing-black-adidas-jacket-sitting-on-chair-near-another-man-wearing-blue-jacket-1708988/?utm_content=attributionCopyText&amp;utm_medium=referral&amp;utm_source=pexels"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iv.gc.ca/en/privacy-topics/privacy-laws-in-canada/the-personal-information-protection-and-electronic-documents-act-piped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800" b="1" dirty="0"/>
              <a:t>Script by any educator:</a:t>
            </a:r>
          </a:p>
          <a:p>
            <a:pPr marL="0" marR="0" lvl="0" indent="0" algn="l" rtl="0">
              <a:lnSpc>
                <a:spcPct val="100000"/>
              </a:lnSpc>
              <a:spcBef>
                <a:spcPts val="0"/>
              </a:spcBef>
              <a:spcAft>
                <a:spcPts val="0"/>
              </a:spcAft>
              <a:buClr>
                <a:schemeClr val="dk1"/>
              </a:buClr>
              <a:buSzPts val="1200"/>
              <a:buFont typeface="Calibri"/>
              <a:buNone/>
            </a:pPr>
            <a:r>
              <a:rPr lang="en-US" sz="1800" dirty="0"/>
              <a:t>Instructor introduces everyone and speaks about the module’s objectives. </a:t>
            </a:r>
          </a:p>
          <a:p>
            <a:pPr marL="0" marR="0" lvl="0" indent="0" algn="l" rtl="0">
              <a:lnSpc>
                <a:spcPct val="100000"/>
              </a:lnSpc>
              <a:spcBef>
                <a:spcPts val="0"/>
              </a:spcBef>
              <a:spcAft>
                <a:spcPts val="0"/>
              </a:spcAft>
              <a:buClr>
                <a:schemeClr val="dk1"/>
              </a:buClr>
              <a:buSzPts val="1200"/>
              <a:buFont typeface="Calibri"/>
              <a:buNone/>
            </a:pPr>
            <a:endParaRPr lang="en-US" sz="1800" dirty="0"/>
          </a:p>
          <a:p>
            <a:pPr marL="0" marR="0" lvl="0" indent="0" algn="l" rtl="0">
              <a:lnSpc>
                <a:spcPct val="100000"/>
              </a:lnSpc>
              <a:spcBef>
                <a:spcPts val="0"/>
              </a:spcBef>
              <a:spcAft>
                <a:spcPts val="0"/>
              </a:spcAft>
              <a:buClr>
                <a:schemeClr val="dk1"/>
              </a:buClr>
              <a:buSzPts val="1200"/>
              <a:buFont typeface="Calibri"/>
              <a:buNone/>
            </a:pPr>
            <a:r>
              <a:rPr lang="en-US" sz="1800" dirty="0"/>
              <a:t>Thank you for joining again for this second module in Embedded Ethics. &lt;Introduce Embedded Ethics team&gt;</a:t>
            </a:r>
          </a:p>
          <a:p>
            <a:pPr marL="0" marR="0" lvl="0" indent="0" algn="l" rtl="0">
              <a:lnSpc>
                <a:spcPct val="100000"/>
              </a:lnSpc>
              <a:spcBef>
                <a:spcPts val="0"/>
              </a:spcBef>
              <a:spcAft>
                <a:spcPts val="0"/>
              </a:spcAft>
              <a:buClr>
                <a:schemeClr val="dk1"/>
              </a:buClr>
              <a:buSzPts val="1200"/>
              <a:buFont typeface="Calibri"/>
              <a:buNone/>
            </a:pPr>
            <a:br>
              <a:rPr lang="en-US" sz="1800" dirty="0"/>
            </a:br>
            <a:r>
              <a:rPr lang="en-US" sz="1800" dirty="0"/>
              <a:t>How did you find the last module? Did we manage to challenge you a little bit? Use the annotations and let me know how it was. &lt;Respond to feedback&gt;</a:t>
            </a:r>
          </a:p>
          <a:p>
            <a:pPr marL="0" marR="0" lvl="0" indent="0" algn="l" rtl="0">
              <a:lnSpc>
                <a:spcPct val="100000"/>
              </a:lnSpc>
              <a:spcBef>
                <a:spcPts val="0"/>
              </a:spcBef>
              <a:spcAft>
                <a:spcPts val="0"/>
              </a:spcAft>
              <a:buClr>
                <a:schemeClr val="dk1"/>
              </a:buClr>
              <a:buSzPts val="1200"/>
              <a:buFont typeface="Calibri"/>
              <a:buNone/>
            </a:pPr>
            <a:endParaRPr lang="en-US" sz="1800" dirty="0"/>
          </a:p>
          <a:p>
            <a:pPr marL="0" marR="0" lvl="0" indent="0" algn="l" rtl="0">
              <a:lnSpc>
                <a:spcPct val="100000"/>
              </a:lnSpc>
              <a:spcBef>
                <a:spcPts val="0"/>
              </a:spcBef>
              <a:spcAft>
                <a:spcPts val="0"/>
              </a:spcAft>
              <a:buClr>
                <a:schemeClr val="dk1"/>
              </a:buClr>
              <a:buSzPts val="1200"/>
              <a:buFont typeface="Calibri"/>
              <a:buNone/>
            </a:pPr>
            <a:r>
              <a:rPr lang="en-US" sz="1800" dirty="0"/>
              <a:t>This time we are going to learn about an alternative approach to the Module 1 contact tracing scenario. We will discuss how to build a contact tracing app with privacy in mind, so that the purpose of contact tracing is achieved and privacy is protected. As we’ll see, this will involve some tradeoffs, and different stakeholders will have different preferences for what tradeoffs we make. This will lead us right into Benjamin’s presentation about tradeoffs and justification, and these concepts will help you to tackle software development with consideration for ethical implications.</a:t>
            </a:r>
          </a:p>
          <a:p>
            <a:pPr marL="0" marR="0" lvl="0" indent="0" algn="l" rtl="0">
              <a:lnSpc>
                <a:spcPct val="100000"/>
              </a:lnSpc>
              <a:spcBef>
                <a:spcPts val="0"/>
              </a:spcBef>
              <a:spcAft>
                <a:spcPts val="0"/>
              </a:spcAft>
              <a:buClr>
                <a:schemeClr val="dk1"/>
              </a:buClr>
              <a:buSzPts val="1200"/>
              <a:buFont typeface="Calibri"/>
              <a:buNone/>
            </a:pPr>
            <a:endParaRPr lang="en-US" sz="1800" dirty="0">
              <a:solidFill>
                <a:srgbClr val="333333"/>
              </a:solidFill>
            </a:endParaRPr>
          </a:p>
          <a:p>
            <a:pPr marL="0" marR="0" lvl="0" indent="0" algn="l" rtl="0">
              <a:lnSpc>
                <a:spcPct val="100000"/>
              </a:lnSpc>
              <a:spcBef>
                <a:spcPts val="0"/>
              </a:spcBef>
              <a:spcAft>
                <a:spcPts val="0"/>
              </a:spcAft>
              <a:buClr>
                <a:schemeClr val="dk1"/>
              </a:buClr>
              <a:buSzPts val="1200"/>
              <a:buFont typeface="Calibri"/>
              <a:buNone/>
            </a:pPr>
            <a:r>
              <a:rPr lang="en-US" sz="1800" i="0" dirty="0">
                <a:solidFill>
                  <a:srgbClr val="1A1A1A"/>
                </a:solidFill>
              </a:rPr>
              <a:t>Photo by </a:t>
            </a:r>
            <a:r>
              <a:rPr lang="en-US" sz="1800" b="1" i="0" u="sng" strike="noStrike" dirty="0">
                <a:solidFill>
                  <a:srgbClr val="1A1A1A"/>
                </a:solidFill>
                <a:hlinkClick r:id="rId3">
                  <a:extLst>
                    <a:ext uri="{A12FA001-AC4F-418D-AE19-62706E023703}">
                      <ahyp:hlinkClr xmlns:ahyp="http://schemas.microsoft.com/office/drawing/2018/hyperlinkcolor" val="tx"/>
                    </a:ext>
                  </a:extLst>
                </a:hlinkClick>
              </a:rPr>
              <a:t>Vitaly Vlasov</a:t>
            </a:r>
            <a:r>
              <a:rPr lang="en-US" sz="1800" i="0" dirty="0">
                <a:solidFill>
                  <a:srgbClr val="1A1A1A"/>
                </a:solidFill>
              </a:rPr>
              <a:t> from </a:t>
            </a:r>
            <a:r>
              <a:rPr lang="en-US" sz="1800" b="1" i="0" u="sng" strike="noStrike" dirty="0" err="1">
                <a:solidFill>
                  <a:srgbClr val="1A1A1A"/>
                </a:solidFill>
                <a:hlinkClick r:id="rId4">
                  <a:extLst>
                    <a:ext uri="{A12FA001-AC4F-418D-AE19-62706E023703}">
                      <ahyp:hlinkClr xmlns:ahyp="http://schemas.microsoft.com/office/drawing/2018/hyperlinkcolor" val="tx"/>
                    </a:ext>
                  </a:extLst>
                </a:hlinkClick>
              </a:rPr>
              <a:t>Pexels</a:t>
            </a:r>
            <a:r>
              <a:rPr lang="en-US" sz="1800" b="1" i="0" u="none" strike="noStrike" dirty="0">
                <a:solidFill>
                  <a:srgbClr val="1A1A1A"/>
                </a:solidFill>
              </a:rPr>
              <a:t> (https://www.pexels.com/photo/person-pointing-numeric-print-1342460/)</a:t>
            </a:r>
            <a:endParaRPr lang="en-US" sz="1800" dirty="0"/>
          </a:p>
          <a:p>
            <a:pPr marL="0" marR="0" lvl="0" indent="0" algn="l" rtl="0">
              <a:lnSpc>
                <a:spcPct val="100000"/>
              </a:lnSpc>
              <a:spcBef>
                <a:spcPts val="0"/>
              </a:spcBef>
              <a:spcAft>
                <a:spcPts val="0"/>
              </a:spcAft>
              <a:buClr>
                <a:schemeClr val="dk1"/>
              </a:buClr>
              <a:buSzPts val="1200"/>
              <a:buFont typeface="Calibri"/>
              <a:buNone/>
            </a:pPr>
            <a:r>
              <a:rPr lang="en-US" sz="1800" i="0" dirty="0">
                <a:solidFill>
                  <a:srgbClr val="1A1A1A"/>
                </a:solidFill>
              </a:rPr>
              <a:t>Photo by </a:t>
            </a:r>
            <a:r>
              <a:rPr lang="en-US" sz="1800" b="1" i="0" u="sng" strike="noStrike" dirty="0" err="1">
                <a:solidFill>
                  <a:srgbClr val="1A1A1A"/>
                </a:solidFill>
                <a:hlinkClick r:id="rId5">
                  <a:extLst>
                    <a:ext uri="{A12FA001-AC4F-418D-AE19-62706E023703}">
                      <ahyp:hlinkClr xmlns:ahyp="http://schemas.microsoft.com/office/drawing/2018/hyperlinkcolor" val="tx"/>
                    </a:ext>
                  </a:extLst>
                </a:hlinkClick>
              </a:rPr>
              <a:t>Charl</a:t>
            </a:r>
            <a:r>
              <a:rPr lang="en-US" sz="1800" b="1" i="0" u="sng" strike="noStrike" dirty="0">
                <a:solidFill>
                  <a:srgbClr val="1A1A1A"/>
                </a:solidFill>
                <a:hlinkClick r:id="rId5">
                  <a:extLst>
                    <a:ext uri="{A12FA001-AC4F-418D-AE19-62706E023703}">
                      <ahyp:hlinkClr xmlns:ahyp="http://schemas.microsoft.com/office/drawing/2018/hyperlinkcolor" val="tx"/>
                    </a:ext>
                  </a:extLst>
                </a:hlinkClick>
              </a:rPr>
              <a:t> Durand</a:t>
            </a:r>
            <a:r>
              <a:rPr lang="en-US" sz="1800" i="0" dirty="0">
                <a:solidFill>
                  <a:srgbClr val="1A1A1A"/>
                </a:solidFill>
              </a:rPr>
              <a:t> from </a:t>
            </a:r>
            <a:r>
              <a:rPr lang="en-US" sz="1800" b="1" i="0" u="sng" strike="noStrike" dirty="0" err="1">
                <a:solidFill>
                  <a:srgbClr val="1A1A1A"/>
                </a:solidFill>
                <a:hlinkClick r:id="rId6">
                  <a:extLst>
                    <a:ext uri="{A12FA001-AC4F-418D-AE19-62706E023703}">
                      <ahyp:hlinkClr xmlns:ahyp="http://schemas.microsoft.com/office/drawing/2018/hyperlinkcolor" val="tx"/>
                    </a:ext>
                  </a:extLst>
                </a:hlinkClick>
              </a:rPr>
              <a:t>Pexels</a:t>
            </a:r>
            <a:r>
              <a:rPr lang="en-US" sz="1800" b="1" i="0" u="none" strike="noStrike" dirty="0">
                <a:solidFill>
                  <a:srgbClr val="1A1A1A"/>
                </a:solidFill>
              </a:rPr>
              <a:t> (https://www.pexels.com/photo/the-thinker-statue-in-rodin-museum-france-6486112/)</a:t>
            </a:r>
            <a:endParaRPr lang="en-US" sz="1800" dirty="0"/>
          </a:p>
          <a:p>
            <a:pPr marL="0" marR="0" lvl="0" indent="0" algn="l" rtl="0">
              <a:lnSpc>
                <a:spcPct val="100000"/>
              </a:lnSpc>
              <a:spcBef>
                <a:spcPts val="0"/>
              </a:spcBef>
              <a:spcAft>
                <a:spcPts val="0"/>
              </a:spcAft>
              <a:buClr>
                <a:schemeClr val="dk1"/>
              </a:buClr>
              <a:buSzPts val="1200"/>
              <a:buFont typeface="Calibri"/>
              <a:buNone/>
            </a:pPr>
            <a:endParaRPr lang="en-US" sz="1800" b="1" i="0" u="none" strike="noStrike" dirty="0">
              <a:solidFill>
                <a:srgbClr val="1A1A1A"/>
              </a:solidFill>
            </a:endParaRPr>
          </a:p>
          <a:p>
            <a:pPr marL="0" marR="0" lvl="0" indent="0" algn="l" rtl="0">
              <a:lnSpc>
                <a:spcPct val="100000"/>
              </a:lnSpc>
              <a:spcBef>
                <a:spcPts val="0"/>
              </a:spcBef>
              <a:spcAft>
                <a:spcPts val="0"/>
              </a:spcAft>
              <a:buClr>
                <a:schemeClr val="dk1"/>
              </a:buClr>
              <a:buSzPts val="1200"/>
              <a:buFont typeface="Calibri"/>
              <a:buNone/>
            </a:pPr>
            <a:r>
              <a:rPr lang="en-US" sz="1800" dirty="0"/>
              <a:t>These slides are licensed by the XXXXXXXXXX under the Attribution-</a:t>
            </a:r>
            <a:r>
              <a:rPr lang="en-US" sz="1800" dirty="0" err="1"/>
              <a:t>NonCommercial</a:t>
            </a:r>
            <a:r>
              <a:rPr lang="en-US" sz="1800" dirty="0"/>
              <a:t>-</a:t>
            </a:r>
            <a:r>
              <a:rPr lang="en-US" sz="1800" dirty="0" err="1"/>
              <a:t>ShareAlike</a:t>
            </a:r>
            <a:r>
              <a:rPr lang="en-US" sz="1800" dirty="0"/>
              <a:t> 4.0 International license. To view a copy of this license, visit https://creativecommons.org/licenses/by-nc-sa/4.0/.</a:t>
            </a:r>
          </a:p>
          <a:p>
            <a:pPr marL="0" marR="0" lvl="0" indent="0" algn="l" rtl="0">
              <a:lnSpc>
                <a:spcPct val="100000"/>
              </a:lnSpc>
              <a:spcBef>
                <a:spcPts val="0"/>
              </a:spcBef>
              <a:spcAft>
                <a:spcPts val="0"/>
              </a:spcAft>
              <a:buClr>
                <a:schemeClr val="dk1"/>
              </a:buClr>
              <a:buSzPts val="1200"/>
              <a:buFont typeface="Calibri"/>
              <a:buNone/>
            </a:pPr>
            <a:endParaRPr lang="en-CA" sz="18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sz="1800" dirty="0">
                <a:latin typeface="Arial"/>
                <a:ea typeface="Arial"/>
                <a:cs typeface="Arial"/>
                <a:sym typeface="Arial"/>
              </a:rPr>
              <a:t>Licensed by the University of Toronto Embedded Ethics Education Initiative under the Attribution-</a:t>
            </a:r>
            <a:r>
              <a:rPr lang="en-CA" sz="1800" dirty="0" err="1">
                <a:latin typeface="Arial"/>
                <a:ea typeface="Arial"/>
                <a:cs typeface="Arial"/>
                <a:sym typeface="Arial"/>
              </a:rPr>
              <a:t>NonCommercial</a:t>
            </a:r>
            <a:r>
              <a:rPr lang="en-CA" sz="1800" dirty="0">
                <a:latin typeface="Arial"/>
                <a:ea typeface="Arial"/>
                <a:cs typeface="Arial"/>
                <a:sym typeface="Arial"/>
              </a:rPr>
              <a:t>-</a:t>
            </a:r>
            <a:r>
              <a:rPr lang="en-CA" sz="1800" dirty="0" err="1">
                <a:latin typeface="Arial"/>
                <a:ea typeface="Arial"/>
                <a:cs typeface="Arial"/>
                <a:sym typeface="Arial"/>
              </a:rPr>
              <a:t>ShareAlike</a:t>
            </a:r>
            <a:r>
              <a:rPr lang="en-CA" sz="1800" dirty="0">
                <a:latin typeface="Arial"/>
                <a:ea typeface="Arial"/>
                <a:cs typeface="Arial"/>
                <a:sym typeface="Arial"/>
              </a:rPr>
              <a:t> 4.0 International license. To view a copy of this license, visit </a:t>
            </a:r>
            <a:r>
              <a:rPr lang="en-CA" sz="1800" u="sng" dirty="0">
                <a:solidFill>
                  <a:schemeClr val="hlink"/>
                </a:solidFill>
                <a:latin typeface="Arial"/>
                <a:ea typeface="Arial"/>
                <a:cs typeface="Arial"/>
                <a:sym typeface="Arial"/>
                <a:hlinkClick r:id="rId7"/>
              </a:rPr>
              <a:t>https://creativecommons.org/licenses/by-nc-sa/4.0/</a:t>
            </a:r>
            <a:r>
              <a:rPr lang="en-CA" sz="1800" dirty="0">
                <a:latin typeface="Arial"/>
                <a:ea typeface="Arial"/>
                <a:cs typeface="Arial"/>
                <a:sym typeface="Arial"/>
              </a:rPr>
              <a:t>.</a:t>
            </a:r>
            <a:endParaRPr sz="18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800" dirty="0">
              <a:solidFill>
                <a:srgbClr val="333333"/>
              </a:solidFill>
              <a:latin typeface="Arial"/>
              <a:ea typeface="Arial"/>
              <a:cs typeface="Arial"/>
              <a:sym typeface="Arial"/>
            </a:endParaRPr>
          </a:p>
        </p:txBody>
      </p:sp>
      <p:sp>
        <p:nvSpPr>
          <p:cNvPr id="63" name="Google Shape;6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rgbClr val="000000"/>
              </a:buClr>
              <a:buSzPts val="1400"/>
              <a:buFont typeface="Arial"/>
              <a:buNone/>
            </a:pPr>
            <a:r>
              <a:rPr lang="en-CA"/>
              <a:t>Welcome back everyone. I hope you had fun. </a:t>
            </a:r>
            <a:r>
              <a:rPr lang="en-CA" b="0"/>
              <a:t>Let’s go over the answers. </a:t>
            </a:r>
            <a:r>
              <a:rPr lang="en-CA"/>
              <a:t>Here is the graph. As you see if device X’s owner which is identified by K1 indicates that they are a confirmed case, K2, K3, K4 and K5 are identified as closed contacts. </a:t>
            </a:r>
            <a:r>
              <a:rPr lang="en-CA" b="0"/>
              <a:t>Could anyone infer information about the individuals who own the devices? Can you tell me what did you find?</a:t>
            </a:r>
            <a:endParaRPr/>
          </a:p>
          <a:p>
            <a:pPr marL="0" marR="0" lvl="0" indent="0" algn="l" rtl="0">
              <a:lnSpc>
                <a:spcPct val="100000"/>
              </a:lnSpc>
              <a:spcBef>
                <a:spcPts val="0"/>
              </a:spcBef>
              <a:spcAft>
                <a:spcPts val="0"/>
              </a:spcAft>
              <a:buClr>
                <a:srgbClr val="000000"/>
              </a:buClr>
              <a:buSzPts val="1400"/>
              <a:buFont typeface="Arial"/>
              <a:buNone/>
            </a:pPr>
            <a:r>
              <a:rPr lang="en-CA"/>
              <a:t>&lt;Possible in-class discussions&gt;</a:t>
            </a:r>
            <a:endParaRPr/>
          </a:p>
        </p:txBody>
      </p:sp>
      <p:sp>
        <p:nvSpPr>
          <p:cNvPr id="331" name="Google Shape;33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chemeClr val="dk1"/>
              </a:buClr>
              <a:buSzPts val="1200"/>
              <a:buFont typeface="Calibri"/>
              <a:buNone/>
            </a:pPr>
            <a:r>
              <a:rPr lang="en-CA" b="0"/>
              <a:t>We learned that if only data that is required is collected, it cannot be used to infer much about the owners of the device: not their location, not their name, not their health records. On the other hand, this system supports neither extensive research nor additional features such as prioritization. </a:t>
            </a:r>
            <a:endParaRPr/>
          </a:p>
          <a:p>
            <a:pPr marL="0" marR="0" lvl="0" indent="0" algn="l" rtl="0">
              <a:lnSpc>
                <a:spcPct val="100000"/>
              </a:lnSpc>
              <a:spcBef>
                <a:spcPts val="0"/>
              </a:spcBef>
              <a:spcAft>
                <a:spcPts val="0"/>
              </a:spcAft>
              <a:buClr>
                <a:schemeClr val="dk1"/>
              </a:buClr>
              <a:buSzPts val="1200"/>
              <a:buFont typeface="Calibri"/>
              <a:buNone/>
            </a:pPr>
            <a:endParaRPr b="0"/>
          </a:p>
          <a:p>
            <a:pPr marL="0" marR="0" lvl="0" indent="0" algn="l" rtl="0">
              <a:lnSpc>
                <a:spcPct val="100000"/>
              </a:lnSpc>
              <a:spcBef>
                <a:spcPts val="0"/>
              </a:spcBef>
              <a:spcAft>
                <a:spcPts val="0"/>
              </a:spcAft>
              <a:buClr>
                <a:schemeClr val="dk1"/>
              </a:buClr>
              <a:buSzPts val="1200"/>
              <a:buFont typeface="Calibri"/>
              <a:buNone/>
            </a:pPr>
            <a:r>
              <a:rPr lang="en-CA" b="0"/>
              <a:t>This is a trade-off of extra features for privacy. Now we continue to tell you more about trade-offs and justification.</a:t>
            </a:r>
            <a:endParaRPr/>
          </a:p>
        </p:txBody>
      </p:sp>
      <p:sp>
        <p:nvSpPr>
          <p:cNvPr id="354" name="Google Shape;354;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CA" b="1"/>
              <a:t>Script by the Philosophy educator:</a:t>
            </a:r>
            <a:endParaRPr/>
          </a:p>
          <a:p>
            <a:pPr marL="0" marR="0" lvl="0" indent="0" algn="l" rtl="0">
              <a:lnSpc>
                <a:spcPct val="100000"/>
              </a:lnSpc>
              <a:spcBef>
                <a:spcPts val="0"/>
              </a:spcBef>
              <a:spcAft>
                <a:spcPts val="0"/>
              </a:spcAft>
              <a:buClr>
                <a:srgbClr val="000000"/>
              </a:buClr>
              <a:buSzPts val="1400"/>
              <a:buFont typeface="Arial"/>
              <a:buNone/>
            </a:pPr>
            <a:r>
              <a:rPr lang="en-CA">
                <a:latin typeface="Calibri"/>
                <a:ea typeface="Calibri"/>
                <a:cs typeface="Calibri"/>
                <a:sym typeface="Calibri"/>
              </a:rPr>
              <a:t>So, we've seen that there’s a lot of different designs we could choose for a contact tracing system. We've looked at two designs and saw that they end up embodying different kinds of trade-offs between the two values we talked about last class: Public health and privacy. But remember from last class that we're concerned about the effect on all the different stakeholders, if they are affected by the by the app </a:t>
            </a:r>
            <a:r>
              <a:rPr lang="en-CA"/>
              <a:t>we’re</a:t>
            </a:r>
            <a:r>
              <a:rPr lang="en-CA">
                <a:latin typeface="Calibri"/>
                <a:ea typeface="Calibri"/>
                <a:cs typeface="Calibri"/>
                <a:sym typeface="Calibri"/>
              </a:rPr>
              <a:t> designing. Also, stakeholders are going to have different preferences over which value they'd rather see us prioritize, so it looks like the app design we looked at in the first module is going to be liked by those people who wanted to prioritize public health over privacy, whereas this second app is going to be preferred by people who wanted more privacy, even at the expense of some public health. So, we've got some disagreement now. What is the right way to resolve or to build a system and which values to prioritize? Then we have to decide how we're going to resolve this disagreement. We have to decide what trade-offs we're going to make. Considering, whatever we choose, some people will end up being unhappy with that choice, how do we make that decision?</a:t>
            </a:r>
            <a:endParaRPr/>
          </a:p>
        </p:txBody>
      </p:sp>
      <p:sp>
        <p:nvSpPr>
          <p:cNvPr id="364" name="Google Shape;364;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There's a couple of approaches we could take: One is you could just use your own assessment of the best trade-off and use your own judgment; but in the case where so many other people are affected, and they all have their own sort of very reasonable concerns, it seems unfair to these other stakeholders with different views on the best trade-off to just insist on using your own. It's treating yourself as if you were some sort of king who had the authority to impose your view of the good on other people; so that's unappealing.</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Rebrand Cities</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(https://www.pexels.com/photo/group-of-people-sitting-in-front-of-table-1367275/)</a:t>
            </a:r>
            <a:endParaRPr/>
          </a:p>
        </p:txBody>
      </p:sp>
      <p:sp>
        <p:nvSpPr>
          <p:cNvPr id="380" name="Google Shape;38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Now, a lot of people say: “Well, I don't want to impose my own assessment of my own ethics </a:t>
            </a:r>
            <a:r>
              <a:rPr lang="en-CA"/>
              <a:t>on other</a:t>
            </a:r>
            <a:r>
              <a:rPr lang="en-CA">
                <a:latin typeface="Calibri"/>
                <a:ea typeface="Calibri"/>
                <a:cs typeface="Calibri"/>
                <a:sym typeface="Calibri"/>
              </a:rPr>
              <a:t> the people. I'll just avoid making value judgments. I'm just going to avoid this all together by sticking to the program right where that doesn't need to make any moral decisions.” The problem is, we've seen from what you just did in the activity earlier, that there's no way to do that. There's no neutral decision, because whatever decisions you make about how to build your program, even very basic decisions like what data to collect and things like that, you're going to end up making judgment calls and end up encoding different preferences, different prioritizations of the values. Every program decision is making trade-offs between values, so even if you sort of try not to think about the ethical decisions you're making, nonetheless, the product will end up embodying certain sorts of ethical views and trade-offs. So, in light of that, what should we do? How do we make a decision between these conflicting values?</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CA" b="1"/>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Carlo Martin Alcordo</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(https://www.pexels.com/photo/fruits-on-glass-top-display-counter-2449665/)</a:t>
            </a:r>
            <a:endParaRPr b="1"/>
          </a:p>
        </p:txBody>
      </p:sp>
      <p:sp>
        <p:nvSpPr>
          <p:cNvPr id="389" name="Google Shape;38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Well, here's a better approach: It is not the only approach by the way, this is just what we're going to talk about today. In the philosophy literature, there's lots of approaches to these sorts of problems. But today we choose an option so you can justify to all of the stakeholders, even those who disagree with the choice. So, the thought here is we can reduce the worry that we're imposing their view on other people</a:t>
            </a:r>
            <a:r>
              <a:rPr lang="en-CA"/>
              <a:t> i</a:t>
            </a:r>
            <a:r>
              <a:rPr lang="en-CA">
                <a:latin typeface="Calibri"/>
                <a:ea typeface="Calibri"/>
                <a:cs typeface="Calibri"/>
                <a:sym typeface="Calibri"/>
              </a:rPr>
              <a:t>f in making the decision, we make sure to think about all the different stakeholders, and </a:t>
            </a:r>
            <a:r>
              <a:rPr lang="en-CA"/>
              <a:t>what we might say</a:t>
            </a:r>
            <a:r>
              <a:rPr lang="en-CA">
                <a:latin typeface="Calibri"/>
                <a:ea typeface="Calibri"/>
                <a:cs typeface="Calibri"/>
                <a:sym typeface="Calibri"/>
              </a:rPr>
              <a:t> to them if they challenged us on why we chose the design we did. So, let's talk a little more about this idea: What does it mean to justify a decision to the stakeholders?</a:t>
            </a:r>
            <a:endParaRPr/>
          </a:p>
          <a:p>
            <a:pPr marL="0" marR="0" lvl="0" indent="0" algn="l" rtl="0">
              <a:lnSpc>
                <a:spcPct val="100000"/>
              </a:lnSpc>
              <a:spcBef>
                <a:spcPts val="0"/>
              </a:spcBef>
              <a:spcAft>
                <a:spcPts val="0"/>
              </a:spcAft>
              <a:buClr>
                <a:schemeClr val="dk1"/>
              </a:buClr>
              <a:buSzPts val="1200"/>
              <a:buFont typeface="Calibri"/>
              <a:buNone/>
            </a:pPr>
            <a:endParaRPr b="1">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b="1">
                <a:latin typeface="Calibri"/>
                <a:ea typeface="Calibri"/>
                <a:cs typeface="Calibri"/>
                <a:sym typeface="Calibri"/>
              </a:rPr>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Christina Morillo</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(https://www.pexels.com/photo/grayscale-photo-of-group-of-people-laughing-1181399/)</a:t>
            </a:r>
            <a:endParaRPr b="1"/>
          </a:p>
        </p:txBody>
      </p:sp>
      <p:sp>
        <p:nvSpPr>
          <p:cNvPr id="399" name="Google Shape;39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Well, one thing it can't mean is getting everyone to agree! Very few decisions will ever manage to get everyone </a:t>
            </a:r>
            <a:r>
              <a:rPr lang="en-CA"/>
              <a:t>to silence</a:t>
            </a:r>
            <a:r>
              <a:rPr lang="en-CA">
                <a:latin typeface="Calibri"/>
                <a:ea typeface="Calibri"/>
                <a:cs typeface="Calibri"/>
                <a:sym typeface="Calibri"/>
              </a:rPr>
              <a:t> all disagreement</a:t>
            </a:r>
            <a:r>
              <a:rPr lang="en-CA"/>
              <a:t>. When we’re talking about a </a:t>
            </a:r>
            <a:r>
              <a:rPr lang="en-CA">
                <a:latin typeface="Calibri"/>
                <a:ea typeface="Calibri"/>
                <a:cs typeface="Calibri"/>
                <a:sym typeface="Calibri"/>
              </a:rPr>
              <a:t>decision with as many stakeholders as the COVID-19 contact tracing app would have</a:t>
            </a:r>
            <a:r>
              <a:rPr lang="en-CA"/>
              <a:t>, i</a:t>
            </a:r>
            <a:r>
              <a:rPr lang="en-CA">
                <a:latin typeface="Calibri"/>
                <a:ea typeface="Calibri"/>
                <a:cs typeface="Calibri"/>
                <a:sym typeface="Calibri"/>
              </a:rPr>
              <a:t>t becomes vanishingly unlikely they would get universal agreement</a:t>
            </a:r>
            <a:r>
              <a:rPr lang="en-CA"/>
              <a:t>. P</a:t>
            </a:r>
            <a:r>
              <a:rPr lang="en-CA">
                <a:latin typeface="Calibri"/>
                <a:ea typeface="Calibri"/>
                <a:cs typeface="Calibri"/>
                <a:sym typeface="Calibri"/>
              </a:rPr>
              <a:t>hilosophers</a:t>
            </a:r>
            <a:r>
              <a:rPr lang="en-CA"/>
              <a:t> </a:t>
            </a:r>
            <a:r>
              <a:rPr lang="en-CA">
                <a:latin typeface="Calibri"/>
                <a:ea typeface="Calibri"/>
                <a:cs typeface="Calibri"/>
                <a:sym typeface="Calibri"/>
              </a:rPr>
              <a:t>since Plato have been searching for an argument so compelling that, no matter what, everyone who heard it would be forced to agree, but we certainly haven't found one in the few 1000 years since then, and I wouldn't hold my breath. So, it can't mean universal agreement.  We have to be able to just successfully justify decision to someone, even while they remain unconvinced by our justification.</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fauxels</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(https://www.pexels.com/photo/photo-of-people-near-wooden-table-3184418/)</a:t>
            </a:r>
            <a:endParaRPr/>
          </a:p>
        </p:txBody>
      </p:sp>
      <p:sp>
        <p:nvSpPr>
          <p:cNvPr id="408" name="Google Shape;408;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 </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Another important thing is that it's not just a justification, it's a justification to someone, to an individual. And that makes a difference. “I'll make lots of money”, that's a perfectly fine justification for some decisions. If I said “I went into philosophy because I'll make lots of money”, then I'm making a factual error. But in terms of being a justification, seems perfectly alright. That could indeed justify my decision, if it were true. But notice in the case of something like a COVID app, it won't justify the decision. Someone who's harmed as a result, someone whose privacy was violated or who wanted more public health, and instead more people got COVID</a:t>
            </a:r>
            <a:r>
              <a:rPr lang="en-CA"/>
              <a:t>. Well “</a:t>
            </a:r>
            <a:r>
              <a:rPr lang="en-CA">
                <a:latin typeface="Calibri"/>
                <a:ea typeface="Calibri"/>
                <a:cs typeface="Calibri"/>
                <a:sym typeface="Calibri"/>
              </a:rPr>
              <a:t>because I made lots of money off of it</a:t>
            </a:r>
            <a:r>
              <a:rPr lang="en-CA"/>
              <a:t>”</a:t>
            </a:r>
            <a:r>
              <a:rPr lang="en-CA">
                <a:latin typeface="Calibri"/>
                <a:ea typeface="Calibri"/>
                <a:cs typeface="Calibri"/>
                <a:sym typeface="Calibri"/>
              </a:rPr>
              <a:t> is not going to be a satisfactory justification to that person. So </a:t>
            </a:r>
            <a:r>
              <a:rPr lang="en-CA"/>
              <a:t>in justifying it</a:t>
            </a:r>
            <a:r>
              <a:rPr lang="en-CA">
                <a:latin typeface="Calibri"/>
                <a:ea typeface="Calibri"/>
                <a:cs typeface="Calibri"/>
                <a:sym typeface="Calibri"/>
              </a:rPr>
              <a:t> to someone we need to take account of their perspective, their goals, their values, and that's the key.</a:t>
            </a:r>
            <a:endParaRPr/>
          </a:p>
          <a:p>
            <a:pPr marL="0" marR="0" lvl="0" indent="0" algn="l" rtl="0">
              <a:lnSpc>
                <a:spcPct val="100000"/>
              </a:lnSpc>
              <a:spcBef>
                <a:spcPts val="0"/>
              </a:spcBef>
              <a:spcAft>
                <a:spcPts val="0"/>
              </a:spcAft>
              <a:buClr>
                <a:schemeClr val="dk1"/>
              </a:buClr>
              <a:buSzPts val="1200"/>
              <a:buFont typeface="Calibri"/>
              <a:buNone/>
            </a:pPr>
            <a:endParaRPr b="1"/>
          </a:p>
          <a:p>
            <a:pPr marL="0" marR="0" lvl="0" indent="0" algn="l" rtl="0">
              <a:lnSpc>
                <a:spcPct val="100000"/>
              </a:lnSpc>
              <a:spcBef>
                <a:spcPts val="0"/>
              </a:spcBef>
              <a:spcAft>
                <a:spcPts val="0"/>
              </a:spcAft>
              <a:buClr>
                <a:schemeClr val="dk1"/>
              </a:buClr>
              <a:buSzPts val="1200"/>
              <a:buFont typeface="Calibri"/>
              <a:buNone/>
            </a:pPr>
            <a:r>
              <a:rPr lang="en-CA" b="1"/>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Alexander Mils</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(https://www.pexels.com/photo/person-holding-100-us-dollar-banknotes-2068975/)</a:t>
            </a:r>
            <a:endParaRPr b="1"/>
          </a:p>
        </p:txBody>
      </p:sp>
      <p:sp>
        <p:nvSpPr>
          <p:cNvPr id="417" name="Google Shape;417;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 </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To Justify a decision to someone, we have to show that their unique perspective was taken into account; even though of course some of the time we won't be able to make everyone happy. We can show that we considered their point of view, and as far as possible, try to accommodate the things they valued into our design. </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So, that's been at a fairly abstract level…</a:t>
            </a:r>
            <a:endParaRPr/>
          </a:p>
          <a:p>
            <a:pPr marL="0" marR="0" lvl="0" indent="0" algn="l" rtl="0">
              <a:lnSpc>
                <a:spcPct val="100000"/>
              </a:lnSpc>
              <a:spcBef>
                <a:spcPts val="0"/>
              </a:spcBef>
              <a:spcAft>
                <a:spcPts val="0"/>
              </a:spcAft>
              <a:buClr>
                <a:schemeClr val="dk1"/>
              </a:buClr>
              <a:buSzPts val="1200"/>
              <a:buFont typeface="Calibri"/>
              <a:buNone/>
            </a:pPr>
            <a:endParaRPr b="1"/>
          </a:p>
        </p:txBody>
      </p:sp>
      <p:sp>
        <p:nvSpPr>
          <p:cNvPr id="425" name="Google Shape;425;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 Let's bring it back down to Earth with an example. This is an example you've seen before when we talk about Jingyi, a resident of a long-term care home. So, she has a phone; but only uses it to talk to her family on zoom. She's been isolated by the pandemic and hopes it will end quickly so she can see her grandchildren again. Now, in the homework, people actually had lots of really great different views on whether Jingyi would prioritize public health or privacy. For the for the sake of argument for now, we're going to assume that we've talked to her, and she tells us what she really wants is to prioritize public health, so, she can see her grandchildren agai</a:t>
            </a:r>
            <a:r>
              <a:rPr lang="en-CA"/>
              <a:t>n</a:t>
            </a:r>
            <a:r>
              <a:rPr lang="en-CA">
                <a:latin typeface="Calibri"/>
                <a:ea typeface="Calibri"/>
                <a:cs typeface="Calibri"/>
                <a:sym typeface="Calibri"/>
              </a:rPr>
              <a:t> and so that her own health is protected, and that she's willing</a:t>
            </a:r>
            <a:r>
              <a:rPr lang="en-CA"/>
              <a:t> to</a:t>
            </a:r>
            <a:r>
              <a:rPr lang="en-CA">
                <a:latin typeface="Calibri"/>
                <a:ea typeface="Calibri"/>
                <a:cs typeface="Calibri"/>
                <a:sym typeface="Calibri"/>
              </a:rPr>
              <a:t> sacrifice privacy for that.</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b="1">
                <a:latin typeface="Calibri"/>
                <a:ea typeface="Calibri"/>
                <a:cs typeface="Calibri"/>
                <a:sym typeface="Calibri"/>
              </a:rPr>
              <a:t>Image Source</a:t>
            </a:r>
            <a:r>
              <a:rPr lang="en-CA">
                <a:latin typeface="Calibri"/>
                <a:ea typeface="Calibri"/>
                <a:cs typeface="Calibri"/>
                <a:sym typeface="Calibri"/>
              </a:rPr>
              <a:t>: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RODNAE Productions</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(https://www.pexels.com/photo/smiling-elderly-woman-while-drinking-chocolate-5637712/)</a:t>
            </a:r>
            <a:endParaRPr/>
          </a:p>
        </p:txBody>
      </p:sp>
      <p:sp>
        <p:nvSpPr>
          <p:cNvPr id="437" name="Google Shape;437;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7000"/>
              </a:lnSpc>
              <a:spcBef>
                <a:spcPts val="800"/>
              </a:spcBef>
              <a:spcAft>
                <a:spcPts val="0"/>
              </a:spcAft>
              <a:buClr>
                <a:srgbClr val="000000"/>
              </a:buClr>
              <a:buSzPts val="1400"/>
              <a:buFont typeface="Arial"/>
              <a:buNone/>
            </a:pPr>
            <a:r>
              <a:rPr lang="en-CA"/>
              <a:t>Last time We discussed that by collecting individuals' name, location and the amount of time that they were in that location, we can create a graph and use it to identify individuals who were exposed to a confirmed case and must be notified. The graph helped us to support contact tracing.</a:t>
            </a:r>
            <a:endParaRPr/>
          </a:p>
        </p:txBody>
      </p:sp>
      <p:sp>
        <p:nvSpPr>
          <p:cNvPr id="112" name="Google Shape;112;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solidFill>
                  <a:srgbClr val="333333"/>
                </a:solidFill>
                <a:latin typeface="Arial"/>
                <a:ea typeface="Arial"/>
                <a:cs typeface="Arial"/>
                <a:sym typeface="Arial"/>
              </a:rPr>
              <a:t>Now consider an app that instead prioritizes privacy over health. So, it doesn't give her what she wants. It makes the opposite trade-off to the one we should prefer. How might we justify such an app to Jingyi? There's a couple of things we might be tempted to say. We can imagine saying: &lt;Next slide&gt; </a:t>
            </a:r>
            <a:endParaRPr/>
          </a:p>
          <a:p>
            <a:pPr marL="0" marR="0" lvl="0" indent="0" algn="l" rtl="0">
              <a:lnSpc>
                <a:spcPct val="100000"/>
              </a:lnSpc>
              <a:spcBef>
                <a:spcPts val="0"/>
              </a:spcBef>
              <a:spcAft>
                <a:spcPts val="0"/>
              </a:spcAft>
              <a:buClr>
                <a:schemeClr val="dk1"/>
              </a:buClr>
              <a:buSzPts val="1200"/>
              <a:buFont typeface="Calibri"/>
              <a:buNone/>
            </a:pPr>
            <a:endParaRPr b="1">
              <a:solidFill>
                <a:srgbClr val="33333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en-CA" b="1">
                <a:latin typeface="Calibri"/>
                <a:ea typeface="Calibri"/>
                <a:cs typeface="Calibri"/>
                <a:sym typeface="Calibri"/>
              </a:rPr>
              <a:t>Image Source</a:t>
            </a:r>
            <a:r>
              <a:rPr lang="en-CA">
                <a:latin typeface="Calibri"/>
                <a:ea typeface="Calibri"/>
                <a:cs typeface="Calibri"/>
                <a:sym typeface="Calibri"/>
              </a:rPr>
              <a:t>: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RODNAE Productions</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(https://www.pexels.com/photo/smiling-elderly-woman-while-drinking-chocolate-5637712/)</a:t>
            </a:r>
            <a:endParaRPr/>
          </a:p>
          <a:p>
            <a:pPr marL="0" marR="0" lvl="0" indent="0" algn="l" rtl="0">
              <a:lnSpc>
                <a:spcPct val="100000"/>
              </a:lnSpc>
              <a:spcBef>
                <a:spcPts val="0"/>
              </a:spcBef>
              <a:spcAft>
                <a:spcPts val="0"/>
              </a:spcAft>
              <a:buClr>
                <a:schemeClr val="dk1"/>
              </a:buClr>
              <a:buSzPts val="1200"/>
              <a:buFont typeface="Calibri"/>
              <a:buNone/>
            </a:pPr>
            <a:endParaRPr b="1"/>
          </a:p>
        </p:txBody>
      </p:sp>
      <p:sp>
        <p:nvSpPr>
          <p:cNvPr id="448" name="Google Shape;44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One, we could say</a:t>
            </a:r>
            <a:r>
              <a:rPr lang="en-CA"/>
              <a:t> “w</a:t>
            </a:r>
            <a:r>
              <a:rPr lang="en-CA">
                <a:latin typeface="Calibri"/>
                <a:ea typeface="Calibri"/>
                <a:cs typeface="Calibri"/>
                <a:sym typeface="Calibri"/>
              </a:rPr>
              <a:t>ell, the surveys said this design was more popular</a:t>
            </a:r>
            <a:r>
              <a:rPr lang="en-CA"/>
              <a:t>”</a:t>
            </a:r>
            <a:r>
              <a:rPr lang="en-CA">
                <a:latin typeface="Calibri"/>
                <a:ea typeface="Calibri"/>
                <a:cs typeface="Calibri"/>
                <a:sym typeface="Calibri"/>
              </a:rPr>
              <a:t>. Secondly, we could try saying, </a:t>
            </a:r>
            <a:r>
              <a:rPr lang="en-CA"/>
              <a:t>“</a:t>
            </a:r>
            <a:r>
              <a:rPr lang="en-CA">
                <a:latin typeface="Calibri"/>
                <a:ea typeface="Calibri"/>
                <a:cs typeface="Calibri"/>
                <a:sym typeface="Calibri"/>
              </a:rPr>
              <a:t>well, we needed the app be widely downloaded, protecting privacy</a:t>
            </a:r>
            <a:r>
              <a:rPr lang="en-CA"/>
              <a:t>”</a:t>
            </a:r>
            <a:r>
              <a:rPr lang="en-CA">
                <a:latin typeface="Calibri"/>
                <a:ea typeface="Calibri"/>
                <a:cs typeface="Calibri"/>
                <a:sym typeface="Calibri"/>
              </a:rPr>
              <a:t>, and with third, we could say </a:t>
            </a:r>
            <a:r>
              <a:rPr lang="en-CA"/>
              <a:t>“</a:t>
            </a:r>
            <a:r>
              <a:rPr lang="en-CA">
                <a:latin typeface="Calibri"/>
                <a:ea typeface="Calibri"/>
                <a:cs typeface="Calibri"/>
                <a:sym typeface="Calibri"/>
              </a:rPr>
              <a:t>we wanted to make the app as effective as possible, but a more invasive app would violate people's rights.</a:t>
            </a:r>
            <a:r>
              <a:rPr lang="en-CA"/>
              <a:t>”</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&lt;Discussion between educators&gt;</a:t>
            </a:r>
            <a:endParaRPr>
              <a:latin typeface="Calibri"/>
              <a:ea typeface="Calibri"/>
              <a:cs typeface="Calibri"/>
              <a:sym typeface="Calibri"/>
            </a:endParaRPr>
          </a:p>
          <a:p>
            <a:pPr marL="342900" lvl="0" indent="-330200" algn="l" rtl="0">
              <a:lnSpc>
                <a:spcPct val="107000"/>
              </a:lnSpc>
              <a:spcBef>
                <a:spcPts val="800"/>
              </a:spcBef>
              <a:spcAft>
                <a:spcPts val="0"/>
              </a:spcAft>
              <a:buSzPts val="1200"/>
              <a:buFont typeface="Times New Roman"/>
              <a:buChar char="-"/>
            </a:pPr>
            <a:r>
              <a:rPr lang="en-CA">
                <a:latin typeface="Calibri"/>
                <a:ea typeface="Calibri"/>
                <a:cs typeface="Calibri"/>
                <a:sym typeface="Calibri"/>
              </a:rPr>
              <a:t>So what do you think about these three justifications? Which do you think would be the best at justifying the choice to Jingyi?</a:t>
            </a:r>
            <a:endParaRPr/>
          </a:p>
          <a:p>
            <a:pPr marL="342900" lvl="0" indent="-330200" algn="l" rtl="0">
              <a:lnSpc>
                <a:spcPct val="107000"/>
              </a:lnSpc>
              <a:spcBef>
                <a:spcPts val="800"/>
              </a:spcBef>
              <a:spcAft>
                <a:spcPts val="0"/>
              </a:spcAft>
              <a:buSzPts val="1200"/>
              <a:buFont typeface="Times New Roman"/>
              <a:buChar char="-"/>
            </a:pPr>
            <a:r>
              <a:rPr lang="en-CA">
                <a:latin typeface="Calibri"/>
                <a:ea typeface="Calibri"/>
                <a:cs typeface="Calibri"/>
                <a:sym typeface="Calibri"/>
              </a:rPr>
              <a:t>I think the one that talks about the survey isn’t going to be a good choice.</a:t>
            </a:r>
            <a:endParaRPr/>
          </a:p>
          <a:p>
            <a:pPr marL="342900" lvl="0" indent="-330200" algn="l" rtl="0">
              <a:lnSpc>
                <a:spcPct val="107000"/>
              </a:lnSpc>
              <a:spcBef>
                <a:spcPts val="800"/>
              </a:spcBef>
              <a:spcAft>
                <a:spcPts val="0"/>
              </a:spcAft>
              <a:buSzPts val="1200"/>
              <a:buFont typeface="Arial"/>
              <a:buChar char="-"/>
            </a:pPr>
            <a:r>
              <a:rPr lang="en-CA">
                <a:latin typeface="Calibri"/>
                <a:ea typeface="Calibri"/>
                <a:cs typeface="Calibri"/>
                <a:sym typeface="Calibri"/>
              </a:rPr>
              <a:t>Yeah, I agree. Why should she care what's most popular? That doesn't tell her anything about what we should do. It just says other people like it. </a:t>
            </a:r>
            <a:endParaRPr/>
          </a:p>
          <a:p>
            <a:pPr marL="342900" lvl="0" indent="-330200" algn="l" rtl="0">
              <a:lnSpc>
                <a:spcPct val="107000"/>
              </a:lnSpc>
              <a:spcBef>
                <a:spcPts val="800"/>
              </a:spcBef>
              <a:spcAft>
                <a:spcPts val="0"/>
              </a:spcAft>
              <a:buSzPts val="1200"/>
              <a:buFont typeface="Arial"/>
              <a:buChar char="-"/>
            </a:pPr>
            <a:r>
              <a:rPr lang="en-CA">
                <a:latin typeface="Calibri"/>
                <a:ea typeface="Calibri"/>
                <a:cs typeface="Calibri"/>
                <a:sym typeface="Calibri"/>
              </a:rPr>
              <a:t>Yeah, it almost risks sort of swerving into this </a:t>
            </a:r>
            <a:r>
              <a:rPr lang="en-CA"/>
              <a:t>“</a:t>
            </a:r>
            <a:r>
              <a:rPr lang="en-CA">
                <a:latin typeface="Calibri"/>
                <a:ea typeface="Calibri"/>
                <a:cs typeface="Calibri"/>
                <a:sym typeface="Calibri"/>
              </a:rPr>
              <a:t>tyranny of the majority</a:t>
            </a:r>
            <a:r>
              <a:rPr lang="en-CA"/>
              <a:t>”</a:t>
            </a:r>
            <a:r>
              <a:rPr lang="en-CA">
                <a:latin typeface="Calibri"/>
                <a:ea typeface="Calibri"/>
                <a:cs typeface="Calibri"/>
                <a:sym typeface="Calibri"/>
              </a:rPr>
              <a:t> idea, where we can ignore people's values and their preferences, as long as they're in the minority of people, fewer people have those preferences or values</a:t>
            </a:r>
            <a:r>
              <a:rPr lang="en-CA"/>
              <a:t>. S</a:t>
            </a:r>
            <a:r>
              <a:rPr lang="en-CA">
                <a:latin typeface="Calibri"/>
                <a:ea typeface="Calibri"/>
                <a:cs typeface="Calibri"/>
                <a:sym typeface="Calibri"/>
              </a:rPr>
              <a:t>o that doesn't seem very compelling. What about number two? Is that </a:t>
            </a:r>
            <a:r>
              <a:rPr lang="en-CA"/>
              <a:t>feeling</a:t>
            </a:r>
            <a:r>
              <a:rPr lang="en-CA">
                <a:latin typeface="Calibri"/>
                <a:ea typeface="Calibri"/>
                <a:cs typeface="Calibri"/>
                <a:sym typeface="Calibri"/>
              </a:rPr>
              <a:t> any better?</a:t>
            </a:r>
            <a:endParaRPr/>
          </a:p>
          <a:p>
            <a:pPr marL="342900" lvl="0" indent="-330200" algn="l" rtl="0">
              <a:lnSpc>
                <a:spcPct val="107000"/>
              </a:lnSpc>
              <a:spcBef>
                <a:spcPts val="800"/>
              </a:spcBef>
              <a:spcAft>
                <a:spcPts val="0"/>
              </a:spcAft>
              <a:buSzPts val="1200"/>
              <a:buFont typeface="Arial"/>
              <a:buChar char="-"/>
            </a:pPr>
            <a:r>
              <a:rPr lang="en-CA"/>
              <a:t>No, </a:t>
            </a:r>
            <a:r>
              <a:rPr lang="en-CA">
                <a:latin typeface="Calibri"/>
                <a:ea typeface="Calibri"/>
                <a:cs typeface="Calibri"/>
                <a:sym typeface="Calibri"/>
              </a:rPr>
              <a:t>I don't think that one would be appealing to her, because why would she care about the app being downloaded?</a:t>
            </a:r>
            <a:endParaRPr/>
          </a:p>
          <a:p>
            <a:pPr marL="342900" lvl="0" indent="-330200" algn="l" rtl="0">
              <a:lnSpc>
                <a:spcPct val="107000"/>
              </a:lnSpc>
              <a:spcBef>
                <a:spcPts val="800"/>
              </a:spcBef>
              <a:spcAft>
                <a:spcPts val="0"/>
              </a:spcAft>
              <a:buSzPts val="1200"/>
              <a:buFont typeface="Arial"/>
              <a:buChar char="-"/>
            </a:pPr>
            <a:r>
              <a:rPr lang="en-CA">
                <a:latin typeface="Calibri"/>
                <a:ea typeface="Calibri"/>
                <a:cs typeface="Calibri"/>
                <a:sym typeface="Calibri"/>
              </a:rPr>
              <a:t>I think you're right, it's probably is not that compelling as stated, but maybe we could add to it and extend it a little bit. Because I think what she wants is an effective app, right? Well that that has a lot of public health impact. Of course, an app that isn't widely downloaded won't have that impact, so maybe if we added, we had to protect privacy in order for the app to be effective at its goal of tracing COVID-19</a:t>
            </a:r>
            <a:r>
              <a:rPr lang="en-CA"/>
              <a:t>. N</a:t>
            </a:r>
            <a:r>
              <a:rPr lang="en-CA">
                <a:latin typeface="Calibri"/>
                <a:ea typeface="Calibri"/>
                <a:cs typeface="Calibri"/>
                <a:sym typeface="Calibri"/>
              </a:rPr>
              <a:t>ow we've linked the decisions we made back to something she cares about, so that might be a better way.</a:t>
            </a:r>
            <a:endParaRPr/>
          </a:p>
          <a:p>
            <a:pPr marL="342900" lvl="0" indent="-330200" algn="l" rtl="0">
              <a:lnSpc>
                <a:spcPct val="107000"/>
              </a:lnSpc>
              <a:spcBef>
                <a:spcPts val="800"/>
              </a:spcBef>
              <a:spcAft>
                <a:spcPts val="0"/>
              </a:spcAft>
              <a:buSzPts val="1200"/>
              <a:buFont typeface="Arial"/>
              <a:buChar char="-"/>
            </a:pPr>
            <a:r>
              <a:rPr lang="en-CA">
                <a:latin typeface="Calibri"/>
                <a:ea typeface="Calibri"/>
                <a:cs typeface="Calibri"/>
                <a:sym typeface="Calibri"/>
              </a:rPr>
              <a:t>Yeah, I like that if we could revise two and make it about public health, and it definitely has to do with what she cares about. </a:t>
            </a:r>
            <a:endParaRPr/>
          </a:p>
          <a:p>
            <a:pPr marL="342900" lvl="0" indent="-330200" algn="l" rtl="0">
              <a:lnSpc>
                <a:spcPct val="107000"/>
              </a:lnSpc>
              <a:spcBef>
                <a:spcPts val="800"/>
              </a:spcBef>
              <a:spcAft>
                <a:spcPts val="0"/>
              </a:spcAft>
              <a:buSzPts val="1200"/>
              <a:buFont typeface="Arial"/>
              <a:buChar char="-"/>
            </a:pPr>
            <a:r>
              <a:rPr lang="en-CA">
                <a:latin typeface="Calibri"/>
                <a:ea typeface="Calibri"/>
                <a:cs typeface="Calibri"/>
                <a:sym typeface="Calibri"/>
              </a:rPr>
              <a:t>I think number 3 might be the best for me. Because they wanted to make </a:t>
            </a:r>
            <a:r>
              <a:rPr lang="en-CA"/>
              <a:t>the app</a:t>
            </a:r>
            <a:r>
              <a:rPr lang="en-CA">
                <a:latin typeface="Calibri"/>
                <a:ea typeface="Calibri"/>
                <a:cs typeface="Calibri"/>
                <a:sym typeface="Calibri"/>
              </a:rPr>
              <a:t> as effective as possible, but they couldn't make it so effective that it violated other people's rights, and I think Jingyi just has to recognize that this is also an important thing, even if she cares more about public health herself, she has to admit that other people's rights are also important.</a:t>
            </a:r>
            <a:endParaRPr/>
          </a:p>
          <a:p>
            <a:pPr marL="342900" lvl="0" indent="-342900" algn="l" rtl="0">
              <a:lnSpc>
                <a:spcPct val="107000"/>
              </a:lnSpc>
              <a:spcBef>
                <a:spcPts val="800"/>
              </a:spcBef>
              <a:spcAft>
                <a:spcPts val="0"/>
              </a:spcAft>
              <a:buSzPts val="1400"/>
              <a:buChar char="-"/>
            </a:pPr>
            <a:r>
              <a:rPr lang="en-CA"/>
              <a:t>Right, because she wants her own rights to be respected even if other people want things that might infringe on her rights.</a:t>
            </a:r>
            <a:endParaRPr/>
          </a:p>
          <a:p>
            <a:pPr marL="0" lvl="0" indent="0" algn="l" rtl="0">
              <a:lnSpc>
                <a:spcPct val="107000"/>
              </a:lnSpc>
              <a:spcBef>
                <a:spcPts val="800"/>
              </a:spcBef>
              <a:spcAft>
                <a:spcPts val="0"/>
              </a:spcAft>
              <a:buSzPts val="1400"/>
              <a:buFont typeface="Arial"/>
              <a:buNone/>
            </a:pPr>
            <a:r>
              <a:rPr lang="en-CA">
                <a:latin typeface="Calibri"/>
                <a:ea typeface="Calibri"/>
                <a:cs typeface="Calibri"/>
                <a:sym typeface="Calibri"/>
              </a:rPr>
              <a:t>So, this is an example of how we can think about discussing and reasoning through what might work as an effective justification to an individual based on what they prefer</a:t>
            </a:r>
            <a:r>
              <a:rPr lang="en-CA"/>
              <a:t>, based on</a:t>
            </a:r>
            <a:r>
              <a:rPr lang="en-CA">
                <a:latin typeface="Calibri"/>
                <a:ea typeface="Calibri"/>
                <a:cs typeface="Calibri"/>
                <a:sym typeface="Calibri"/>
              </a:rPr>
              <a:t> their background.</a:t>
            </a:r>
            <a:endParaRPr/>
          </a:p>
          <a:p>
            <a:pPr marL="0" lvl="0" indent="0" algn="l" rtl="0">
              <a:lnSpc>
                <a:spcPct val="107000"/>
              </a:lnSpc>
              <a:spcBef>
                <a:spcPts val="800"/>
              </a:spcBef>
              <a:spcAft>
                <a:spcPts val="0"/>
              </a:spcAft>
              <a:buSzPts val="1400"/>
              <a:buFont typeface="Arial"/>
              <a:buNone/>
            </a:pPr>
            <a:endParaRPr>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400"/>
              <a:buFont typeface="Arial"/>
              <a:buNone/>
            </a:pPr>
            <a:r>
              <a:rPr lang="en-CA" b="1">
                <a:latin typeface="Calibri"/>
                <a:ea typeface="Calibri"/>
                <a:cs typeface="Calibri"/>
                <a:sym typeface="Calibri"/>
              </a:rPr>
              <a:t>Image Source</a:t>
            </a:r>
            <a:r>
              <a:rPr lang="en-CA">
                <a:latin typeface="Calibri"/>
                <a:ea typeface="Calibri"/>
                <a:cs typeface="Calibri"/>
                <a:sym typeface="Calibri"/>
              </a:rPr>
              <a:t>: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RODNAE Productions</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(https://www.pexels.com/photo/smiling-elderly-woman-while-drinking-chocolate-5637712/)</a:t>
            </a:r>
            <a:endParaRPr/>
          </a:p>
          <a:p>
            <a:pPr marL="0" lvl="0" indent="0" algn="l" rtl="0">
              <a:lnSpc>
                <a:spcPct val="107000"/>
              </a:lnSpc>
              <a:spcBef>
                <a:spcPts val="800"/>
              </a:spcBef>
              <a:spcAft>
                <a:spcPts val="0"/>
              </a:spcAft>
              <a:buSzPts val="1400"/>
              <a:buFont typeface="Arial"/>
              <a:buNone/>
            </a:pPr>
            <a:endParaRPr/>
          </a:p>
        </p:txBody>
      </p:sp>
      <p:sp>
        <p:nvSpPr>
          <p:cNvPr id="457" name="Google Shape;45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So just like last class, we're now going to go into breakout rooms and practice the same activity. You can go to the Google form and that will have the information you need to do the activity, and enter your answers right there. Again, if someone could share their screen that will make it easier to all follow along and discuss the same questions at the same time. But you </a:t>
            </a:r>
            <a:r>
              <a:rPr lang="en-CA"/>
              <a:t>can all</a:t>
            </a:r>
            <a:r>
              <a:rPr lang="en-CA">
                <a:latin typeface="Calibri"/>
                <a:ea typeface="Calibri"/>
                <a:cs typeface="Calibri"/>
                <a:sym typeface="Calibri"/>
              </a:rPr>
              <a:t> enter your answers individually. You don't necessarily have to come </a:t>
            </a:r>
            <a:r>
              <a:rPr lang="en-CA"/>
              <a:t>to a</a:t>
            </a:r>
            <a:r>
              <a:rPr lang="en-CA">
                <a:latin typeface="Calibri"/>
                <a:ea typeface="Calibri"/>
                <a:cs typeface="Calibri"/>
                <a:sym typeface="Calibri"/>
              </a:rPr>
              <a:t> consensus. For each stakeholder you're going to discuss with your group how to justify your chosen app design. We're going to stay with two possible designs of the app, basically corresponding to the one that we introduced today, and the one that we discussed in the last module. You choose one of them to defend, and don't take too long on this</a:t>
            </a:r>
            <a:r>
              <a:rPr lang="en-CA"/>
              <a:t>. I</a:t>
            </a:r>
            <a:r>
              <a:rPr lang="en-CA">
                <a:latin typeface="Calibri"/>
                <a:ea typeface="Calibri"/>
                <a:cs typeface="Calibri"/>
                <a:sym typeface="Calibri"/>
              </a:rPr>
              <a:t>f you can't decide, you can just randomly determine which one you want to defend</a:t>
            </a:r>
            <a:r>
              <a:rPr lang="en-CA"/>
              <a:t>. A</a:t>
            </a:r>
            <a:r>
              <a:rPr lang="en-CA">
                <a:latin typeface="Calibri"/>
                <a:ea typeface="Calibri"/>
                <a:cs typeface="Calibri"/>
                <a:sym typeface="Calibri"/>
              </a:rPr>
              <a:t>nd then for each of the two stakeholders that we present, we want to highlight how your chosen version of the app accomplishes some of what they want and try and explain why your chosen app doesn't make exactly the trade-off they were hoping for. This will be your way of building up a justification to them for the app that you want to defend. We will circulate around. If you have any problems. </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&lt;Sample discussion for after activity. Show and use the result from the google form&gt;</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OK, welcome back. Let's have a quick look at the responses we've come up with. I start with </a:t>
            </a:r>
            <a:r>
              <a:rPr lang="en-CA"/>
              <a:t>App A, which </a:t>
            </a:r>
            <a:r>
              <a:rPr lang="en-CA">
                <a:latin typeface="Calibri"/>
                <a:ea typeface="Calibri"/>
                <a:cs typeface="Calibri"/>
                <a:sym typeface="Calibri"/>
              </a:rPr>
              <a:t>is more privacy invasive. This is not what Isaac w</a:t>
            </a:r>
            <a:r>
              <a:rPr lang="en-CA"/>
              <a:t>ants. </a:t>
            </a:r>
            <a:r>
              <a:rPr lang="en-CA">
                <a:latin typeface="Calibri"/>
                <a:ea typeface="Calibri"/>
                <a:cs typeface="Calibri"/>
                <a:sym typeface="Calibri"/>
              </a:rPr>
              <a:t>He wants one that protects his privacy because he's worried about getting fewer shifts. We might say that there's a risk of privacy violation here, but for the greater good, it's encouraged to share more privacy to combat this unprecedented pandemic. That seems like something we could say. Like privacy is important, it's valuable, but this current situation is unprecedented, and there's a major contribution to the public good. Those are the sorts of things we'd expect Isaac to care about. Even if he's not convinced, we've at least appealed to things that he will recognize</a:t>
            </a:r>
            <a:r>
              <a:rPr lang="en-CA"/>
              <a:t> as important</a:t>
            </a:r>
            <a:r>
              <a:rPr lang="en-CA">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What about for Sahar? Why did you choose </a:t>
            </a:r>
            <a:r>
              <a:rPr lang="en-CA"/>
              <a:t>App B</a:t>
            </a:r>
            <a:r>
              <a:rPr lang="en-CA">
                <a:latin typeface="Calibri"/>
                <a:ea typeface="Calibri"/>
                <a:cs typeface="Calibri"/>
                <a:sym typeface="Calibri"/>
              </a:rPr>
              <a:t> even though it doesn't make the exact trade-off, Sahar was hoping for</a:t>
            </a:r>
            <a:r>
              <a:rPr lang="en-CA"/>
              <a:t>?</a:t>
            </a:r>
            <a:r>
              <a:rPr lang="en-CA">
                <a:latin typeface="Calibri"/>
                <a:ea typeface="Calibri"/>
                <a:cs typeface="Calibri"/>
                <a:sym typeface="Calibri"/>
              </a:rPr>
              <a:t> App B is the one that protects privacy more, which ends up making it harder to track new variants or do research, which is somethi</a:t>
            </a:r>
            <a:r>
              <a:rPr lang="en-CA"/>
              <a:t>ng Sahar values.</a:t>
            </a:r>
            <a:r>
              <a:rPr lang="en-CA">
                <a:latin typeface="Calibri"/>
                <a:ea typeface="Calibri"/>
                <a:cs typeface="Calibri"/>
                <a:sym typeface="Calibri"/>
              </a:rPr>
              <a:t> Some people just said it'll help more people download the app and control the virus. </a:t>
            </a:r>
            <a:r>
              <a:rPr lang="en-CA"/>
              <a:t>It says in the bio</a:t>
            </a:r>
            <a:r>
              <a:rPr lang="en-CA">
                <a:latin typeface="Calibri"/>
                <a:ea typeface="Calibri"/>
                <a:cs typeface="Calibri"/>
                <a:sym typeface="Calibri"/>
              </a:rPr>
              <a:t> that she recognizes that privacy is important to incentivize people to participate, so we can use that </a:t>
            </a:r>
            <a:r>
              <a:rPr lang="en-CA"/>
              <a:t>to</a:t>
            </a:r>
            <a:r>
              <a:rPr lang="en-CA">
                <a:latin typeface="Calibri"/>
                <a:ea typeface="Calibri"/>
                <a:cs typeface="Calibri"/>
                <a:sym typeface="Calibri"/>
              </a:rPr>
              <a:t> make the case to her in a way that will be compelling. </a:t>
            </a:r>
            <a:r>
              <a:rPr lang="en-CA"/>
              <a:t>Other people said that</a:t>
            </a:r>
            <a:r>
              <a:rPr lang="en-CA">
                <a:latin typeface="Calibri"/>
                <a:ea typeface="Calibri"/>
                <a:cs typeface="Calibri"/>
                <a:sym typeface="Calibri"/>
              </a:rPr>
              <a:t> it's recording too much information. Maybe it</a:t>
            </a:r>
            <a:r>
              <a:rPr lang="en-CA"/>
              <a:t>’s</a:t>
            </a:r>
            <a:r>
              <a:rPr lang="en-CA">
                <a:latin typeface="Calibri"/>
                <a:ea typeface="Calibri"/>
                <a:cs typeface="Calibri"/>
                <a:sym typeface="Calibri"/>
              </a:rPr>
              <a:t> in terms of just the value of privacy. The fact that this is more information than is reasonable to ask people to disclose, even though we won't be able to do some of the things we wanted to do, like gather travel information or store location, that's something we're going to have to accept in order to make sure that we're not violating people's privacy. OK, so I think you guys have a lot of interesting things to say here.</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b="1">
                <a:latin typeface="Calibri"/>
                <a:ea typeface="Calibri"/>
                <a:cs typeface="Calibri"/>
                <a:sym typeface="Calibri"/>
              </a:rPr>
              <a:t>Image Source: </a:t>
            </a:r>
            <a:r>
              <a:rPr lang="en-CA" b="0" i="0">
                <a:solidFill>
                  <a:srgbClr val="1A1A1A"/>
                </a:solidFill>
                <a:latin typeface="Arial"/>
                <a:ea typeface="Arial"/>
                <a:cs typeface="Arial"/>
                <a:sym typeface="Arial"/>
              </a:rPr>
              <a:t>Photo by </a:t>
            </a:r>
            <a:r>
              <a:rPr lang="en-CA" b="1" i="0" u="sng" strike="noStrike">
                <a:solidFill>
                  <a:srgbClr val="1A1A1A"/>
                </a:solidFill>
                <a:latin typeface="Arial"/>
                <a:ea typeface="Arial"/>
                <a:cs typeface="Arial"/>
                <a:sym typeface="Arial"/>
                <a:hlinkClick r:id="rId3">
                  <a:extLst>
                    <a:ext uri="{A12FA001-AC4F-418D-AE19-62706E023703}">
                      <ahyp:hlinkClr xmlns:ahyp="http://schemas.microsoft.com/office/drawing/2018/hyperlinkcolor" val="tx"/>
                    </a:ext>
                  </a:extLst>
                </a:hlinkClick>
              </a:rPr>
              <a:t>ICSA</a:t>
            </a:r>
            <a:r>
              <a:rPr lang="en-CA" b="0" i="0">
                <a:solidFill>
                  <a:srgbClr val="1A1A1A"/>
                </a:solidFill>
                <a:latin typeface="Arial"/>
                <a:ea typeface="Arial"/>
                <a:cs typeface="Arial"/>
                <a:sym typeface="Arial"/>
              </a:rPr>
              <a:t> from </a:t>
            </a:r>
            <a:r>
              <a:rPr lang="en-CA" b="1" i="0" u="sng" strike="noStrike">
                <a:solidFill>
                  <a:srgbClr val="1A1A1A"/>
                </a:solidFill>
                <a:latin typeface="Arial"/>
                <a:ea typeface="Arial"/>
                <a:cs typeface="Arial"/>
                <a:sym typeface="Arial"/>
                <a:hlinkClick r:id="rId4">
                  <a:extLst>
                    <a:ext uri="{A12FA001-AC4F-418D-AE19-62706E023703}">
                      <ahyp:hlinkClr xmlns:ahyp="http://schemas.microsoft.com/office/drawing/2018/hyperlinkcolor" val="tx"/>
                    </a:ext>
                  </a:extLst>
                </a:hlinkClick>
              </a:rPr>
              <a:t>Pexels</a:t>
            </a:r>
            <a:r>
              <a:rPr lang="en-CA" b="1" i="0" u="none" strike="noStrike">
                <a:solidFill>
                  <a:srgbClr val="1A1A1A"/>
                </a:solidFill>
                <a:latin typeface="Arial"/>
                <a:ea typeface="Arial"/>
                <a:cs typeface="Arial"/>
                <a:sym typeface="Arial"/>
              </a:rPr>
              <a:t> (https://www.pexels.com/photo/man-wearing-black-adidas-jacket-sitting-on-chair-near-another-man-wearing-blue-jacket-1708988/)</a:t>
            </a:r>
            <a:endParaRPr/>
          </a:p>
        </p:txBody>
      </p:sp>
      <p:sp>
        <p:nvSpPr>
          <p:cNvPr id="466" name="Google Shape;466;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Philosophy educator:</a:t>
            </a:r>
            <a:endParaRPr/>
          </a:p>
          <a:p>
            <a:pPr marL="0" marR="0" lvl="0" indent="0" algn="l" rtl="0">
              <a:lnSpc>
                <a:spcPct val="100000"/>
              </a:lnSpc>
              <a:spcBef>
                <a:spcPts val="0"/>
              </a:spcBef>
              <a:spcAft>
                <a:spcPts val="0"/>
              </a:spcAft>
              <a:buClr>
                <a:schemeClr val="dk1"/>
              </a:buClr>
              <a:buSzPts val="1200"/>
              <a:buFont typeface="Calibri"/>
              <a:buNone/>
            </a:pPr>
            <a:r>
              <a:rPr lang="en-CA">
                <a:solidFill>
                  <a:srgbClr val="333333"/>
                </a:solidFill>
                <a:latin typeface="Arial"/>
                <a:ea typeface="Arial"/>
                <a:cs typeface="Arial"/>
                <a:sym typeface="Arial"/>
              </a:rPr>
              <a:t>We're going to switch back to the PowerPoint now. So, you're going to have a homework assignment again, and the homework assignment is going to be very similar to the exercise you just did. For this assignment, you'll be answering the same question you talked about in the breakout room but with different stakeholders. So, it'll be the same structure. We’ll ask you to write your answer in two separate paragraphs, one paragraph for each stakeholder, and discuss for each stakeholder. Again, choose a version of the app and justify it to each other. Quick note: You're welcome to talk about this assignment with each other, just like you did in the breakout rooms, but make sure you write your answers separately. You don't want to be repeating exactly what other people are saying or anything like that. You want to be putting it in your own words. So that brings us to the end of this module. </a:t>
            </a:r>
            <a:endParaRPr/>
          </a:p>
          <a:p>
            <a:pPr marL="0" marR="0" lvl="0" indent="0" algn="l" rtl="0">
              <a:lnSpc>
                <a:spcPct val="100000"/>
              </a:lnSpc>
              <a:spcBef>
                <a:spcPts val="0"/>
              </a:spcBef>
              <a:spcAft>
                <a:spcPts val="0"/>
              </a:spcAft>
              <a:buClr>
                <a:schemeClr val="dk1"/>
              </a:buClr>
              <a:buSzPts val="1200"/>
              <a:buFont typeface="Calibri"/>
              <a:buNone/>
            </a:pPr>
            <a:endParaRPr b="1"/>
          </a:p>
        </p:txBody>
      </p:sp>
      <p:sp>
        <p:nvSpPr>
          <p:cNvPr id="476" name="Google Shape;476;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any educator:</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I want to take the opportunity to talk a little about both modules as a whole and what we hope you've taken away</a:t>
            </a:r>
            <a:r>
              <a:rPr lang="en-CA"/>
              <a:t>, t</a:t>
            </a:r>
            <a:r>
              <a:rPr lang="en-CA">
                <a:latin typeface="Calibri"/>
                <a:ea typeface="Calibri"/>
                <a:cs typeface="Calibri"/>
                <a:sym typeface="Calibri"/>
              </a:rPr>
              <a:t>he goals we</a:t>
            </a:r>
            <a:r>
              <a:rPr lang="en-CA"/>
              <a:t>’</a:t>
            </a:r>
            <a:r>
              <a:rPr lang="en-CA">
                <a:latin typeface="Calibri"/>
                <a:ea typeface="Calibri"/>
                <a:cs typeface="Calibri"/>
                <a:sym typeface="Calibri"/>
              </a:rPr>
              <a:t>re seeking, and some resources you can look at going forward. If there's one main takeaway, we hope you walk away from these two modules with, it's that good design involves thinking about stakeholders and the ethical impact on them</a:t>
            </a:r>
            <a:r>
              <a:rPr lang="en-CA"/>
              <a:t>. N</a:t>
            </a:r>
            <a:r>
              <a:rPr lang="en-CA">
                <a:latin typeface="Calibri"/>
                <a:ea typeface="Calibri"/>
                <a:cs typeface="Calibri"/>
                <a:sym typeface="Calibri"/>
              </a:rPr>
              <a:t>otice good design here is meant to be not just ethical design, but within the design process itself</a:t>
            </a:r>
            <a:r>
              <a:rPr lang="en-CA"/>
              <a:t>, et</a:t>
            </a:r>
            <a:r>
              <a:rPr lang="en-CA">
                <a:latin typeface="Calibri"/>
                <a:ea typeface="Calibri"/>
                <a:cs typeface="Calibri"/>
                <a:sym typeface="Calibri"/>
              </a:rPr>
              <a:t>hics is a component of good design, just as efficiency</a:t>
            </a:r>
            <a:r>
              <a:rPr lang="en-CA"/>
              <a:t> or</a:t>
            </a:r>
            <a:r>
              <a:rPr lang="en-CA">
                <a:latin typeface="Calibri"/>
                <a:ea typeface="Calibri"/>
                <a:cs typeface="Calibri"/>
                <a:sym typeface="Calibri"/>
              </a:rPr>
              <a:t> cost are elements of good design.  </a:t>
            </a:r>
            <a:r>
              <a:rPr lang="en-CA"/>
              <a:t>W</a:t>
            </a:r>
            <a:r>
              <a:rPr lang="en-CA">
                <a:latin typeface="Calibri"/>
                <a:ea typeface="Calibri"/>
                <a:cs typeface="Calibri"/>
                <a:sym typeface="Calibri"/>
              </a:rPr>
              <a:t>e want you to see ethical design is not something alien or external that comes in at the end of the process</a:t>
            </a:r>
            <a:r>
              <a:rPr lang="en-CA"/>
              <a:t> to placate p</a:t>
            </a:r>
            <a:r>
              <a:rPr lang="en-CA">
                <a:latin typeface="Calibri"/>
                <a:ea typeface="Calibri"/>
                <a:cs typeface="Calibri"/>
                <a:sym typeface="Calibri"/>
              </a:rPr>
              <a:t>eople who might be worried about ethics but it is something you're thinking of all the way through, thinking about stakeholders and how they might be affected by your decisions.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We've also tried to give you some tools to be able to do this effectively. We've learned how to identify stakeholders and reason about their values and preferences. We can't figure out what ethical issues our design might raise unless we can identify who is affected and think about what they are going to want and how our product might interact with that. We learned to recognize the trade-offs between different values that emerge in design. So, we often won't be able to get everything, and there's no neutral design in those cases. When our decisions are going to impact other people's values, or have large impacts on them, then we're not going to be able to just sort of retreat to a neutral conception </a:t>
            </a:r>
            <a:r>
              <a:rPr lang="en-CA"/>
              <a:t>of</a:t>
            </a:r>
            <a:r>
              <a:rPr lang="en-CA">
                <a:latin typeface="Calibri"/>
                <a:ea typeface="Calibri"/>
                <a:cs typeface="Calibri"/>
                <a:sym typeface="Calibri"/>
              </a:rPr>
              <a:t> design. We're going to have to recognize these trade-offs and confront them</a:t>
            </a:r>
            <a:r>
              <a:rPr lang="en-CA"/>
              <a:t>. And</a:t>
            </a:r>
            <a:r>
              <a:rPr lang="en-CA">
                <a:latin typeface="Calibri"/>
                <a:ea typeface="Calibri"/>
                <a:cs typeface="Calibri"/>
                <a:sym typeface="Calibri"/>
              </a:rPr>
              <a:t> then we looked at a way to do</a:t>
            </a:r>
            <a:r>
              <a:rPr lang="en-CA"/>
              <a:t>,</a:t>
            </a:r>
            <a:r>
              <a:rPr lang="en-CA">
                <a:latin typeface="Calibri"/>
                <a:ea typeface="Calibri"/>
                <a:cs typeface="Calibri"/>
                <a:sym typeface="Calibri"/>
              </a:rPr>
              <a:t> by thinking about justifying a decision to the stakeholders as a guide to design in the presence of this kind of disagreement. </a:t>
            </a: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So, that's sort of the big picture of what we hope you've taken out of these modules. But of course, there's no way that in two one-hour modules we can cover all of ethics or anything close to that. So, we also hope that this is something you'll keep thinking about and maybe look for more resources in the future.</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[this is a standard Microsoft image]</a:t>
            </a:r>
            <a:endParaRPr/>
          </a:p>
        </p:txBody>
      </p:sp>
      <p:sp>
        <p:nvSpPr>
          <p:cNvPr id="485" name="Google Shape;48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p:txBody>
      </p:sp>
      <p:sp>
        <p:nvSpPr>
          <p:cNvPr id="494" name="Google Shape;494;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03" name="Google Shape;503;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lvl="0" indent="0" algn="l" rtl="0">
              <a:lnSpc>
                <a:spcPct val="107000"/>
              </a:lnSpc>
              <a:spcBef>
                <a:spcPts val="800"/>
              </a:spcBef>
              <a:spcAft>
                <a:spcPts val="0"/>
              </a:spcAft>
              <a:buSzPts val="1400"/>
              <a:buNone/>
            </a:pPr>
            <a:r>
              <a:rPr lang="en-CA"/>
              <a:t>&lt;This slide might need updating depending on students’ responses in the first module.&gt;</a:t>
            </a:r>
            <a:endParaRPr/>
          </a:p>
          <a:p>
            <a:pPr marL="0" lvl="0" indent="0" algn="l" rtl="0">
              <a:lnSpc>
                <a:spcPct val="107000"/>
              </a:lnSpc>
              <a:spcBef>
                <a:spcPts val="800"/>
              </a:spcBef>
              <a:spcAft>
                <a:spcPts val="0"/>
              </a:spcAft>
              <a:buSzPts val="1400"/>
              <a:buNone/>
            </a:pPr>
            <a:r>
              <a:rPr lang="en-CA"/>
              <a:t>However, we also inferred additional, private information about individuals by examining this small subset of data. </a:t>
            </a:r>
            <a:endParaRPr/>
          </a:p>
          <a:p>
            <a:pPr marL="0" marR="0" lvl="0" indent="0" algn="l" rtl="0">
              <a:lnSpc>
                <a:spcPct val="107000"/>
              </a:lnSpc>
              <a:spcBef>
                <a:spcPts val="800"/>
              </a:spcBef>
              <a:spcAft>
                <a:spcPts val="0"/>
              </a:spcAft>
              <a:buClr>
                <a:srgbClr val="000000"/>
              </a:buClr>
              <a:buSzPts val="1400"/>
              <a:buFont typeface="Arial"/>
              <a:buNone/>
            </a:pPr>
            <a:r>
              <a:rPr lang="en-CA"/>
              <a:t>You decided that Mike and friends were irresponsible because they got together during the lockdown. You easily found out that Mike had a day job, and that he is probably Tiana’s partner. You discovered his home and work locations and many more…</a:t>
            </a:r>
            <a:endParaRPr/>
          </a:p>
          <a:p>
            <a:pPr marL="0" marR="0" lvl="0" indent="0" algn="l" rtl="0">
              <a:lnSpc>
                <a:spcPct val="107000"/>
              </a:lnSpc>
              <a:spcBef>
                <a:spcPts val="800"/>
              </a:spcBef>
              <a:spcAft>
                <a:spcPts val="0"/>
              </a:spcAft>
              <a:buClr>
                <a:srgbClr val="000000"/>
              </a:buClr>
              <a:buSzPts val="1400"/>
              <a:buFont typeface="Arial"/>
              <a:buNone/>
            </a:pPr>
            <a:r>
              <a:rPr lang="en-CA"/>
              <a:t>We learned that the more data we have, the more powerful our system can become. However, we also learned that privacy is very important and must be protected. This requires us to implement a privacy-preserving design. </a:t>
            </a:r>
            <a:endParaRPr/>
          </a:p>
        </p:txBody>
      </p:sp>
      <p:sp>
        <p:nvSpPr>
          <p:cNvPr id="171" name="Google Shape;17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chemeClr val="dk1"/>
              </a:buClr>
              <a:buSzPts val="1200"/>
              <a:buFont typeface="Calibri"/>
              <a:buNone/>
            </a:pPr>
            <a:r>
              <a:rPr lang="en-CA"/>
              <a:t>We left you with these two questions. &lt;questions are read from the slide&gt;</a:t>
            </a:r>
            <a:endParaRPr/>
          </a:p>
          <a:p>
            <a:pPr marL="0" marR="0" lvl="0" indent="0" algn="l" rtl="0">
              <a:lnSpc>
                <a:spcPct val="100000"/>
              </a:lnSpc>
              <a:spcBef>
                <a:spcPts val="0"/>
              </a:spcBef>
              <a:spcAft>
                <a:spcPts val="0"/>
              </a:spcAft>
              <a:buClr>
                <a:schemeClr val="dk1"/>
              </a:buClr>
              <a:buSzPts val="1200"/>
              <a:buFont typeface="Calibri"/>
              <a:buNone/>
            </a:pPr>
            <a:endParaRPr sz="1200" b="1"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b="0" i="0" u="none" strike="noStrike">
                <a:solidFill>
                  <a:srgbClr val="000000"/>
                </a:solidFill>
                <a:latin typeface="Calibri"/>
                <a:ea typeface="Calibri"/>
                <a:cs typeface="Calibri"/>
                <a:sym typeface="Calibri"/>
              </a:rPr>
              <a:t>Today we are going to explore the ways in which we </a:t>
            </a:r>
            <a:r>
              <a:rPr lang="en-CA" b="0" i="0">
                <a:solidFill>
                  <a:srgbClr val="1D1C1D"/>
                </a:solidFill>
                <a:latin typeface="Lato"/>
                <a:ea typeface="Lato"/>
                <a:cs typeface="Lato"/>
                <a:sym typeface="Lato"/>
              </a:rPr>
              <a:t>preserve privacy</a:t>
            </a:r>
            <a:r>
              <a:rPr lang="en-CA" sz="1200" b="0" i="0" u="none" strike="noStrike">
                <a:solidFill>
                  <a:srgbClr val="000000"/>
                </a:solidFill>
                <a:latin typeface="Calibri"/>
                <a:ea typeface="Calibri"/>
                <a:cs typeface="Calibri"/>
                <a:sym typeface="Calibri"/>
              </a:rPr>
              <a:t> and fulfill contact tracing goals at the same time.</a:t>
            </a:r>
            <a:endParaRPr/>
          </a:p>
        </p:txBody>
      </p:sp>
      <p:sp>
        <p:nvSpPr>
          <p:cNvPr id="195" name="Google Shape;19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chemeClr val="dk1"/>
              </a:buClr>
              <a:buSzPts val="1200"/>
              <a:buFont typeface="Calibri"/>
              <a:buNone/>
            </a:pPr>
            <a:r>
              <a:rPr lang="en-CA" b="0" i="0" u="none" strike="noStrike">
                <a:solidFill>
                  <a:srgbClr val="000000"/>
                </a:solidFill>
                <a:latin typeface="Calibri"/>
                <a:ea typeface="Calibri"/>
                <a:cs typeface="Calibri"/>
                <a:sym typeface="Calibri"/>
              </a:rPr>
              <a:t>From the pre-class video, we learned that one of the privacy principles in PIPEDA, which is a Canadian </a:t>
            </a:r>
            <a:r>
              <a:rPr lang="en-CA" i="0" u="sng">
                <a:solidFill>
                  <a:schemeClr val="hlink"/>
                </a:solidFill>
                <a:hlinkClick r:id="rId3"/>
              </a:rPr>
              <a:t>privacy protection </a:t>
            </a:r>
            <a:r>
              <a:rPr lang="en-CA" u="sng">
                <a:solidFill>
                  <a:schemeClr val="hlink"/>
                </a:solidFill>
                <a:hlinkClick r:id="rId3"/>
              </a:rPr>
              <a:t>act</a:t>
            </a:r>
            <a:r>
              <a:rPr lang="en-CA" b="0" i="1">
                <a:solidFill>
                  <a:srgbClr val="B31885"/>
                </a:solidFill>
                <a:latin typeface="Roboto"/>
                <a:ea typeface="Roboto"/>
                <a:cs typeface="Roboto"/>
                <a:sym typeface="Roboto"/>
              </a:rPr>
              <a:t>, </a:t>
            </a:r>
            <a:r>
              <a:rPr lang="en-CA" b="0" i="0" u="none" strike="noStrike">
                <a:solidFill>
                  <a:srgbClr val="000000"/>
                </a:solidFill>
                <a:latin typeface="Calibri"/>
                <a:ea typeface="Calibri"/>
                <a:cs typeface="Calibri"/>
                <a:sym typeface="Calibri"/>
              </a:rPr>
              <a:t>is limited collection, which means that i</a:t>
            </a:r>
            <a:r>
              <a:rPr lang="en-CA">
                <a:latin typeface="Calibri"/>
                <a:ea typeface="Calibri"/>
                <a:cs typeface="Calibri"/>
                <a:sym typeface="Calibri"/>
              </a:rPr>
              <a:t>nformation should only be collected </a:t>
            </a:r>
            <a:r>
              <a:rPr lang="en-CA" b="1" i="1">
                <a:latin typeface="Calibri"/>
                <a:ea typeface="Calibri"/>
                <a:cs typeface="Calibri"/>
                <a:sym typeface="Calibri"/>
              </a:rPr>
              <a:t>if</a:t>
            </a:r>
            <a:r>
              <a:rPr lang="en-CA">
                <a:latin typeface="Calibri"/>
                <a:ea typeface="Calibri"/>
                <a:cs typeface="Calibri"/>
                <a:sym typeface="Calibri"/>
              </a:rPr>
              <a:t> it is needed. In our system we collected name, location, as well as the arrival and departure times at that location.</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Now let’s see which of the collected data we could have done without, and </a:t>
            </a:r>
            <a:r>
              <a:rPr lang="en-CA"/>
              <a:t>w</a:t>
            </a:r>
            <a:r>
              <a:rPr lang="en-CA">
                <a:latin typeface="Calibri"/>
                <a:ea typeface="Calibri"/>
                <a:cs typeface="Calibri"/>
                <a:sym typeface="Calibri"/>
              </a:rPr>
              <a:t>hat data do we REALLY need?</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Let's go back for a second and review our </a:t>
            </a:r>
            <a:r>
              <a:rPr lang="en-CA" b="1">
                <a:latin typeface="Calibri"/>
                <a:ea typeface="Calibri"/>
                <a:cs typeface="Calibri"/>
                <a:sym typeface="Calibri"/>
              </a:rPr>
              <a:t>purpose</a:t>
            </a:r>
            <a:r>
              <a:rPr lang="en-CA">
                <a:latin typeface="Calibri"/>
                <a:ea typeface="Calibri"/>
                <a:cs typeface="Calibri"/>
                <a:sym typeface="Calibri"/>
              </a:rPr>
              <a:t>:  We want to </a:t>
            </a:r>
            <a:r>
              <a:rPr lang="en-CA" b="1"/>
              <a:t>notify</a:t>
            </a:r>
            <a:r>
              <a:rPr lang="en-CA"/>
              <a:t> individuals who have been in a proximity to a confirmed case during the past two weeks.</a:t>
            </a:r>
            <a:endParaRPr/>
          </a:p>
          <a:p>
            <a:pPr marL="0" marR="0" lvl="0" indent="0" algn="l" rtl="0">
              <a:lnSpc>
                <a:spcPct val="100000"/>
              </a:lnSpc>
              <a:spcBef>
                <a:spcPts val="0"/>
              </a:spcBef>
              <a:spcAft>
                <a:spcPts val="0"/>
              </a:spcAft>
              <a:buClr>
                <a:schemeClr val="dk1"/>
              </a:buClr>
              <a:buSzPts val="12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Based on our purpose, we only need to determine whether people were in proximity within the last 14 days or not. Therefore, capturing the location, arrival, and departure times is not necessary to achieve the contact tracing goal. Also, we don’t require individuals’ names, only a way to notify them if they become close contacts.</a:t>
            </a:r>
            <a:endParaRPr/>
          </a:p>
        </p:txBody>
      </p:sp>
      <p:sp>
        <p:nvSpPr>
          <p:cNvPr id="205" name="Google Shape;20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chemeClr val="dk1"/>
              </a:buClr>
              <a:buSzPts val="1200"/>
              <a:buFont typeface="Calibri"/>
              <a:buNone/>
            </a:pPr>
            <a:r>
              <a:rPr lang="en-CA" b="0"/>
              <a:t>&lt;This slide contains animation that must be synced with the talk. See the sample lecture video&gt;</a:t>
            </a:r>
            <a:endParaRPr b="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CA" sz="1200">
                <a:latin typeface="Calibri"/>
                <a:ea typeface="Calibri"/>
                <a:cs typeface="Calibri"/>
                <a:sym typeface="Calibri"/>
              </a:rPr>
              <a:t>Now let’s see </a:t>
            </a:r>
            <a:r>
              <a:rPr lang="en-CA" sz="1200" b="1">
                <a:latin typeface="Calibri"/>
                <a:ea typeface="Calibri"/>
                <a:cs typeface="Calibri"/>
                <a:sym typeface="Calibri"/>
              </a:rPr>
              <a:t>how</a:t>
            </a:r>
            <a:r>
              <a:rPr lang="en-CA" sz="1200">
                <a:latin typeface="Calibri"/>
                <a:ea typeface="Calibri"/>
                <a:cs typeface="Calibri"/>
                <a:sym typeface="Calibri"/>
              </a:rPr>
              <a:t> we can capture only the information that we really need. By using Bluetooth technology, we can capture whether individuals were in close proximity to one another. When two devices come near each other, the distance between them is calculated depending on the signal’s strength. If the distance is within two meters, in COVID’s case for example, a unique Bluetooth beacon key is exchanged between the two devices and is stored locally on the device.</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b="0" i="0" u="none" strike="noStrike">
                <a:solidFill>
                  <a:schemeClr val="dk1"/>
                </a:solidFill>
                <a:latin typeface="Calibri"/>
                <a:ea typeface="Calibri"/>
                <a:cs typeface="Calibri"/>
                <a:sym typeface="Calibri"/>
              </a:rPr>
              <a:t>If </a:t>
            </a:r>
            <a:r>
              <a:rPr lang="en-CA" sz="1200"/>
              <a:t>a person </a:t>
            </a:r>
            <a:r>
              <a:rPr lang="en-CA" sz="1200" b="0" i="0" u="none" strike="noStrike">
                <a:solidFill>
                  <a:schemeClr val="dk1"/>
                </a:solidFill>
                <a:latin typeface="Calibri"/>
                <a:ea typeface="Calibri"/>
                <a:cs typeface="Calibri"/>
                <a:sym typeface="Calibri"/>
              </a:rPr>
              <a:t>becomes a confirmed case</a:t>
            </a:r>
            <a:r>
              <a:rPr lang="en-CA" sz="1200"/>
              <a:t>, they report this fact along with their 14 days worth of keys from other devices they’ve been near.  The central system looks up all those keys, finds out the contact information, and messages them.</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sz="1200" b="0" i="0" u="none" strike="noStrike">
                <a:solidFill>
                  <a:schemeClr val="dk1"/>
                </a:solidFill>
                <a:latin typeface="Calibri"/>
                <a:ea typeface="Calibri"/>
                <a:cs typeface="Calibri"/>
                <a:sym typeface="Calibri"/>
              </a:rPr>
              <a:t>Notice that the contact information are not available to the devices and the central system does not have access to the details of when contacts occurred.</a:t>
            </a:r>
            <a:endParaRPr/>
          </a:p>
        </p:txBody>
      </p:sp>
      <p:sp>
        <p:nvSpPr>
          <p:cNvPr id="216" name="Google Shape;216;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chemeClr val="dk1"/>
              </a:buClr>
              <a:buSzPts val="1200"/>
              <a:buFont typeface="Calibri"/>
              <a:buNone/>
            </a:pPr>
            <a:r>
              <a:rPr lang="en-CA" b="0" i="0" u="none" strike="noStrike">
                <a:solidFill>
                  <a:srgbClr val="000000"/>
                </a:solidFill>
                <a:latin typeface="Calibri"/>
                <a:ea typeface="Calibri"/>
                <a:cs typeface="Calibri"/>
                <a:sym typeface="Calibri"/>
              </a:rPr>
              <a:t>Also from the pre-class video, </a:t>
            </a:r>
            <a:r>
              <a:rPr lang="en-CA">
                <a:latin typeface="Calibri"/>
                <a:ea typeface="Calibri"/>
                <a:cs typeface="Calibri"/>
                <a:sym typeface="Calibri"/>
              </a:rPr>
              <a:t>Principle 5 in PIPEDA indicates that data can be retained </a:t>
            </a:r>
            <a:r>
              <a:rPr lang="en-CA" b="1" i="1">
                <a:latin typeface="Calibri"/>
                <a:ea typeface="Calibri"/>
                <a:cs typeface="Calibri"/>
                <a:sym typeface="Calibri"/>
              </a:rPr>
              <a:t>only</a:t>
            </a:r>
            <a:r>
              <a:rPr lang="en-CA">
                <a:latin typeface="Calibri"/>
                <a:ea typeface="Calibri"/>
                <a:cs typeface="Calibri"/>
                <a:sym typeface="Calibri"/>
              </a:rPr>
              <a:t> as long as necessary. </a:t>
            </a:r>
            <a:endParaRPr/>
          </a:p>
          <a:p>
            <a:pPr marL="0" marR="0" lvl="0" indent="0" algn="l" rtl="0">
              <a:lnSpc>
                <a:spcPct val="100000"/>
              </a:lnSpc>
              <a:spcBef>
                <a:spcPts val="0"/>
              </a:spcBef>
              <a:spcAft>
                <a:spcPts val="0"/>
              </a:spcAft>
              <a:buClr>
                <a:schemeClr val="dk1"/>
              </a:buClr>
              <a:buSzPts val="1200"/>
              <a:buFont typeface="Calibri"/>
              <a:buNone/>
            </a:pPr>
            <a:r>
              <a:rPr lang="en-CA">
                <a:latin typeface="Calibri"/>
                <a:ea typeface="Calibri"/>
                <a:cs typeface="Calibri"/>
                <a:sym typeface="Calibri"/>
              </a:rPr>
              <a:t>To support PIPEDA’s retention principle in our contact tracing system, any data collected more than 14 days ago must be removed from devices.</a:t>
            </a:r>
            <a:endParaRPr/>
          </a:p>
        </p:txBody>
      </p:sp>
      <p:sp>
        <p:nvSpPr>
          <p:cNvPr id="262" name="Google Shape;26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chemeClr val="dk1"/>
              </a:buClr>
              <a:buSzPts val="1200"/>
              <a:buFont typeface="Calibri"/>
              <a:buNone/>
            </a:pPr>
            <a:r>
              <a:rPr lang="en-CA" b="0" i="0" u="none" strike="noStrike">
                <a:solidFill>
                  <a:srgbClr val="000000"/>
                </a:solidFill>
                <a:latin typeface="Calibri"/>
                <a:ea typeface="Calibri"/>
                <a:cs typeface="Calibri"/>
                <a:sym typeface="Calibri"/>
              </a:rPr>
              <a:t>This design only collects information that is needed for notifying close contacts. In addition, the expired data are removed from devices. So, it complies with both PIPEDA Limited collection and retention principles.</a:t>
            </a:r>
            <a:endParaRPr/>
          </a:p>
          <a:p>
            <a:pPr marL="0" marR="0" lvl="0" indent="0" algn="l" rtl="0">
              <a:lnSpc>
                <a:spcPct val="100000"/>
              </a:lnSpc>
              <a:spcBef>
                <a:spcPts val="0"/>
              </a:spcBef>
              <a:spcAft>
                <a:spcPts val="0"/>
              </a:spcAft>
              <a:buClr>
                <a:schemeClr val="dk1"/>
              </a:buClr>
              <a:buSzPts val="1200"/>
              <a:buFont typeface="Calibri"/>
              <a:buNone/>
            </a:pPr>
            <a:endParaRPr b="0" i="0" u="none" strike="noStrik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CA" b="0"/>
              <a:t>Also, there is a bonus: The data is not stored in a centralized database, it is stored locally on individual’s devices. In that way, the risk for mining additional information from the whole system is minimized. </a:t>
            </a:r>
            <a:endParaRPr b="0"/>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CA" b="1"/>
              <a:t>Reference:</a:t>
            </a:r>
            <a:endParaRPr/>
          </a:p>
          <a:p>
            <a:pPr marL="0" lvl="0" indent="0" algn="l" rtl="0">
              <a:lnSpc>
                <a:spcPct val="100000"/>
              </a:lnSpc>
              <a:spcBef>
                <a:spcPts val="0"/>
              </a:spcBef>
              <a:spcAft>
                <a:spcPts val="0"/>
              </a:spcAft>
              <a:buClr>
                <a:schemeClr val="dk1"/>
              </a:buClr>
              <a:buSzPts val="1200"/>
              <a:buFont typeface="Calibri"/>
              <a:buNone/>
            </a:pPr>
            <a:r>
              <a:rPr lang="en-CA"/>
              <a:t>https://logsentinel.com/blog/centralized-vs-decentralized-approaches-to-protecting-user-data</a:t>
            </a:r>
            <a:endParaRPr/>
          </a:p>
        </p:txBody>
      </p:sp>
      <p:sp>
        <p:nvSpPr>
          <p:cNvPr id="293" name="Google Shape;293;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CA" b="1"/>
              <a:t>Script by the CS educator:</a:t>
            </a:r>
            <a:endParaRPr/>
          </a:p>
          <a:p>
            <a:pPr marL="0" marR="0" lvl="0" indent="0" algn="l" rtl="0">
              <a:lnSpc>
                <a:spcPct val="100000"/>
              </a:lnSpc>
              <a:spcBef>
                <a:spcPts val="0"/>
              </a:spcBef>
              <a:spcAft>
                <a:spcPts val="0"/>
              </a:spcAft>
              <a:buClr>
                <a:srgbClr val="000000"/>
              </a:buClr>
              <a:buSzPts val="1400"/>
              <a:buFont typeface="Arial"/>
              <a:buNone/>
            </a:pPr>
            <a:r>
              <a:rPr lang="en-CA"/>
              <a:t>Now let’s do an activity. As before, I will send you to the breakout rooms. You will need your CS worksheet that is available on &lt;provide the place&gt;. Your worksheet contains these two sets of data from two devices X and Y. Your job is to draw a contact tracing graph and answer the questions.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CA"/>
              <a:t>The best way is to start with one of the tables. So here I add K1 which is the key for device X, then I add these nodes to represent all the keys that are stored on this device and I connect each of them to my K1.</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CA"/>
              <a:t>You will have 8 minutes. Work as a team. Share your screen right away and use the annotations.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n-CA"/>
              <a:t>We will check on you in the breakout rooms, so let us know if you need help.</a:t>
            </a:r>
            <a:endParaRPr/>
          </a:p>
        </p:txBody>
      </p:sp>
      <p:sp>
        <p:nvSpPr>
          <p:cNvPr id="316" name="Google Shape;316;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4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3"/>
        <p:cNvGrpSpPr/>
        <p:nvPr/>
      </p:nvGrpSpPr>
      <p:grpSpPr>
        <a:xfrm>
          <a:off x="0" y="0"/>
          <a:ext cx="0" cy="0"/>
          <a:chOff x="0" y="0"/>
          <a:chExt cx="0" cy="0"/>
        </a:xfrm>
      </p:grpSpPr>
      <p:sp>
        <p:nvSpPr>
          <p:cNvPr id="84" name="Google Shape;84;p7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7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3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0"/>
          <p:cNvSpPr>
            <a:spLocks noGrp="1"/>
          </p:cNvSpPr>
          <p:nvPr>
            <p:ph type="pic" idx="2"/>
          </p:nvPr>
        </p:nvSpPr>
        <p:spPr>
          <a:xfrm>
            <a:off x="5183188" y="987425"/>
            <a:ext cx="6172200" cy="4873625"/>
          </a:xfrm>
          <a:prstGeom prst="rect">
            <a:avLst/>
          </a:prstGeom>
          <a:noFill/>
          <a:ln>
            <a:noFill/>
          </a:ln>
        </p:spPr>
      </p:sp>
      <p:sp>
        <p:nvSpPr>
          <p:cNvPr id="61" name="Google Shape;61;p4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7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7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 name="Google Shape;80;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 y="-180875"/>
            <a:ext cx="12191949" cy="8137925"/>
          </a:xfrm>
          <a:prstGeom prst="rect">
            <a:avLst/>
          </a:prstGeom>
          <a:noFill/>
          <a:ln>
            <a:noFill/>
          </a:ln>
        </p:spPr>
      </p:pic>
      <p:sp>
        <p:nvSpPr>
          <p:cNvPr id="66" name="Google Shape;66;p14"/>
          <p:cNvSpPr txBox="1"/>
          <p:nvPr/>
        </p:nvSpPr>
        <p:spPr>
          <a:xfrm>
            <a:off x="5965902" y="3693215"/>
            <a:ext cx="6226072" cy="3348474"/>
          </a:xfrm>
          <a:prstGeom prst="rect">
            <a:avLst/>
          </a:prstGeom>
          <a:solidFill>
            <a:srgbClr val="00206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4800"/>
              <a:buFont typeface="Arial"/>
              <a:buNone/>
            </a:pPr>
            <a:r>
              <a:rPr lang="en-CA" sz="4400" b="0" i="0" u="none" strike="noStrike" cap="none" dirty="0">
                <a:solidFill>
                  <a:srgbClr val="FFFFFF"/>
                </a:solidFill>
                <a:latin typeface="Bierstadt" panose="020F0502020204030204" pitchFamily="34" charset="0"/>
                <a:ea typeface="Alfa Slab One"/>
                <a:cs typeface="Alfa Slab One"/>
                <a:sym typeface="Alfa Slab One"/>
              </a:rPr>
              <a:t>Embedded Ethics:</a:t>
            </a:r>
            <a:br>
              <a:rPr lang="en-CA" sz="4400" b="0" i="0" u="none" strike="noStrike" cap="none" dirty="0">
                <a:solidFill>
                  <a:srgbClr val="FFFFFF"/>
                </a:solidFill>
                <a:latin typeface="Bierstadt" panose="020F0502020204030204" pitchFamily="34" charset="0"/>
                <a:ea typeface="Alfa Slab One"/>
                <a:cs typeface="Alfa Slab One"/>
                <a:sym typeface="Alfa Slab One"/>
              </a:rPr>
            </a:br>
            <a:br>
              <a:rPr lang="en-CA" sz="4400" b="0" i="0" u="none" strike="noStrike" cap="none" dirty="0">
                <a:solidFill>
                  <a:srgbClr val="FF5722"/>
                </a:solidFill>
                <a:latin typeface="Bierstadt" panose="020F0502020204030204" pitchFamily="34" charset="0"/>
                <a:ea typeface="Alfa Slab One"/>
                <a:cs typeface="Alfa Slab One"/>
                <a:sym typeface="Alfa Slab One"/>
              </a:rPr>
            </a:br>
            <a:r>
              <a:rPr lang="en-CA" sz="4400" dirty="0">
                <a:solidFill>
                  <a:srgbClr val="FF5722"/>
                </a:solidFill>
                <a:latin typeface="Bierstadt" panose="020F0502020204030204" pitchFamily="34" charset="0"/>
                <a:ea typeface="Alfa Slab One"/>
                <a:cs typeface="Alfa Slab One"/>
                <a:sym typeface="Alfa Slab One"/>
              </a:rPr>
              <a:t>Privacy and Contact Tracing (Module 2)</a:t>
            </a:r>
            <a:endParaRPr sz="4800" b="0" i="0" u="none" strike="noStrike" cap="none" dirty="0">
              <a:solidFill>
                <a:srgbClr val="FFFFFF"/>
              </a:solidFill>
              <a:latin typeface="Bierstadt" panose="020F0502020204030204" pitchFamily="34" charset="0"/>
              <a:ea typeface="Alfa Slab One"/>
              <a:cs typeface="Alfa Slab One"/>
              <a:sym typeface="Alfa Slab On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graphicFrame>
        <p:nvGraphicFramePr>
          <p:cNvPr id="333" name="Google Shape;333;p52"/>
          <p:cNvGraphicFramePr/>
          <p:nvPr/>
        </p:nvGraphicFramePr>
        <p:xfrm>
          <a:off x="1426658" y="1337264"/>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Key</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Time</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K3</a:t>
                      </a:r>
                      <a:endParaRPr sz="1500" u="none" strike="noStrike" cap="none">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t3</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K4</a:t>
                      </a:r>
                      <a:endParaRPr sz="1500" u="none" strike="noStrike" cap="none">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t2</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K2</a:t>
                      </a:r>
                      <a:endParaRPr sz="1500" u="none" strike="noStrike" cap="none">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t6</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K5</a:t>
                      </a:r>
                      <a:endParaRPr sz="1500" u="none" strike="noStrike" cap="none">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t8</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334" name="Google Shape;334;p52"/>
          <p:cNvGraphicFramePr/>
          <p:nvPr/>
        </p:nvGraphicFramePr>
        <p:xfrm>
          <a:off x="4373058" y="1337264"/>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Key</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Time</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K1</a:t>
                      </a:r>
                      <a:endParaRPr sz="15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t6</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K6</a:t>
                      </a:r>
                      <a:endParaRPr sz="15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t3</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solidFill>
                            <a:srgbClr val="000000"/>
                          </a:solidFill>
                          <a:latin typeface="Calibri"/>
                          <a:ea typeface="Calibri"/>
                          <a:cs typeface="Calibri"/>
                          <a:sym typeface="Calibri"/>
                        </a:rPr>
                        <a:t>K7</a:t>
                      </a:r>
                      <a:endParaRPr sz="1500" u="none" strike="noStrike" cap="none">
                        <a:latin typeface="Calibri"/>
                        <a:ea typeface="Calibri"/>
                        <a:cs typeface="Calibri"/>
                        <a:sym typeface="Calibri"/>
                      </a:endParaRPr>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500"/>
                        <a:buFont typeface="Arial"/>
                        <a:buNone/>
                      </a:pPr>
                      <a:r>
                        <a:rPr lang="en-CA" sz="1500" u="none" strike="noStrike" cap="none">
                          <a:latin typeface="Calibri"/>
                          <a:ea typeface="Calibri"/>
                          <a:cs typeface="Calibri"/>
                          <a:sym typeface="Calibri"/>
                        </a:rPr>
                        <a:t>t9</a:t>
                      </a:r>
                      <a:endParaRPr sz="1400" u="none" strike="noStrike" cap="none"/>
                    </a:p>
                  </a:txBody>
                  <a:tcPr marL="68575" marR="6857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35" name="Google Shape;335;p52"/>
          <p:cNvSpPr/>
          <p:nvPr/>
        </p:nvSpPr>
        <p:spPr>
          <a:xfrm>
            <a:off x="4516943" y="4492666"/>
            <a:ext cx="540000" cy="540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K2</a:t>
            </a:r>
            <a:endParaRPr sz="1400" b="0" i="0" u="none" strike="noStrike" cap="none">
              <a:solidFill>
                <a:srgbClr val="000000"/>
              </a:solidFill>
              <a:latin typeface="Arial"/>
              <a:ea typeface="Arial"/>
              <a:cs typeface="Arial"/>
              <a:sym typeface="Arial"/>
            </a:endParaRPr>
          </a:p>
        </p:txBody>
      </p:sp>
      <p:sp>
        <p:nvSpPr>
          <p:cNvPr id="336" name="Google Shape;336;p52"/>
          <p:cNvSpPr/>
          <p:nvPr/>
        </p:nvSpPr>
        <p:spPr>
          <a:xfrm>
            <a:off x="2279519" y="4538210"/>
            <a:ext cx="540000" cy="540000"/>
          </a:xfrm>
          <a:prstGeom prst="ellipse">
            <a:avLst/>
          </a:prstGeom>
          <a:solidFill>
            <a:srgbClr val="FF0000"/>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K1</a:t>
            </a:r>
            <a:endParaRPr sz="1400" b="0" i="0" u="none" strike="noStrike" cap="none">
              <a:solidFill>
                <a:srgbClr val="000000"/>
              </a:solidFill>
              <a:latin typeface="Arial"/>
              <a:ea typeface="Arial"/>
              <a:cs typeface="Arial"/>
              <a:sym typeface="Arial"/>
            </a:endParaRPr>
          </a:p>
        </p:txBody>
      </p:sp>
      <p:sp>
        <p:nvSpPr>
          <p:cNvPr id="337" name="Google Shape;337;p52"/>
          <p:cNvSpPr/>
          <p:nvPr/>
        </p:nvSpPr>
        <p:spPr>
          <a:xfrm>
            <a:off x="886658" y="4285161"/>
            <a:ext cx="540000" cy="540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K3</a:t>
            </a:r>
            <a:endParaRPr sz="1400" b="0" i="0" u="none" strike="noStrike" cap="none">
              <a:solidFill>
                <a:srgbClr val="000000"/>
              </a:solidFill>
              <a:latin typeface="Arial"/>
              <a:ea typeface="Arial"/>
              <a:cs typeface="Arial"/>
              <a:sym typeface="Arial"/>
            </a:endParaRPr>
          </a:p>
        </p:txBody>
      </p:sp>
      <p:sp>
        <p:nvSpPr>
          <p:cNvPr id="338" name="Google Shape;338;p52"/>
          <p:cNvSpPr/>
          <p:nvPr/>
        </p:nvSpPr>
        <p:spPr>
          <a:xfrm>
            <a:off x="1426658" y="5520736"/>
            <a:ext cx="540000" cy="540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K5</a:t>
            </a:r>
            <a:endParaRPr sz="1400" b="0" i="0" u="none" strike="noStrike" cap="none">
              <a:solidFill>
                <a:srgbClr val="000000"/>
              </a:solidFill>
              <a:latin typeface="Arial"/>
              <a:ea typeface="Arial"/>
              <a:cs typeface="Arial"/>
              <a:sym typeface="Arial"/>
            </a:endParaRPr>
          </a:p>
        </p:txBody>
      </p:sp>
      <p:sp>
        <p:nvSpPr>
          <p:cNvPr id="339" name="Google Shape;339;p52"/>
          <p:cNvSpPr/>
          <p:nvPr/>
        </p:nvSpPr>
        <p:spPr>
          <a:xfrm>
            <a:off x="5808780" y="4444286"/>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K7</a:t>
            </a:r>
            <a:endParaRPr sz="1400" b="0" i="0" u="none" strike="noStrike" cap="none">
              <a:solidFill>
                <a:srgbClr val="000000"/>
              </a:solidFill>
              <a:latin typeface="Arial"/>
              <a:ea typeface="Arial"/>
              <a:cs typeface="Arial"/>
              <a:sym typeface="Arial"/>
            </a:endParaRPr>
          </a:p>
        </p:txBody>
      </p:sp>
      <p:sp>
        <p:nvSpPr>
          <p:cNvPr id="340" name="Google Shape;340;p52"/>
          <p:cNvSpPr/>
          <p:nvPr/>
        </p:nvSpPr>
        <p:spPr>
          <a:xfrm>
            <a:off x="1739519" y="3380536"/>
            <a:ext cx="540000" cy="54000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K4</a:t>
            </a:r>
            <a:endParaRPr sz="1400" b="0" i="0" u="none" strike="noStrike" cap="none">
              <a:solidFill>
                <a:srgbClr val="000000"/>
              </a:solidFill>
              <a:latin typeface="Arial"/>
              <a:ea typeface="Arial"/>
              <a:cs typeface="Arial"/>
              <a:sym typeface="Arial"/>
            </a:endParaRPr>
          </a:p>
        </p:txBody>
      </p:sp>
      <p:sp>
        <p:nvSpPr>
          <p:cNvPr id="341" name="Google Shape;341;p52"/>
          <p:cNvSpPr/>
          <p:nvPr/>
        </p:nvSpPr>
        <p:spPr>
          <a:xfrm>
            <a:off x="5056943" y="3380536"/>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K6</a:t>
            </a:r>
            <a:endParaRPr sz="1400" b="0" i="0" u="none" strike="noStrike" cap="none">
              <a:solidFill>
                <a:srgbClr val="000000"/>
              </a:solidFill>
              <a:latin typeface="Arial"/>
              <a:ea typeface="Arial"/>
              <a:cs typeface="Arial"/>
              <a:sym typeface="Arial"/>
            </a:endParaRPr>
          </a:p>
        </p:txBody>
      </p:sp>
      <p:cxnSp>
        <p:nvCxnSpPr>
          <p:cNvPr id="342" name="Google Shape;342;p52"/>
          <p:cNvCxnSpPr>
            <a:stCxn id="336" idx="6"/>
            <a:endCxn id="335" idx="2"/>
          </p:cNvCxnSpPr>
          <p:nvPr/>
        </p:nvCxnSpPr>
        <p:spPr>
          <a:xfrm rot="10800000" flipH="1">
            <a:off x="2819519" y="4762610"/>
            <a:ext cx="1697400" cy="45600"/>
          </a:xfrm>
          <a:prstGeom prst="straightConnector1">
            <a:avLst/>
          </a:prstGeom>
          <a:noFill/>
          <a:ln w="38100" cap="flat" cmpd="sng">
            <a:solidFill>
              <a:schemeClr val="dk1"/>
            </a:solidFill>
            <a:prstDash val="solid"/>
            <a:round/>
            <a:headEnd type="none" w="sm" len="sm"/>
            <a:tailEnd type="none" w="sm" len="sm"/>
          </a:ln>
        </p:spPr>
      </p:cxnSp>
      <p:cxnSp>
        <p:nvCxnSpPr>
          <p:cNvPr id="343" name="Google Shape;343;p52"/>
          <p:cNvCxnSpPr>
            <a:stCxn id="340" idx="4"/>
            <a:endCxn id="336" idx="1"/>
          </p:cNvCxnSpPr>
          <p:nvPr/>
        </p:nvCxnSpPr>
        <p:spPr>
          <a:xfrm>
            <a:off x="2009519" y="3920536"/>
            <a:ext cx="349200" cy="696900"/>
          </a:xfrm>
          <a:prstGeom prst="straightConnector1">
            <a:avLst/>
          </a:prstGeom>
          <a:noFill/>
          <a:ln w="38100" cap="flat" cmpd="sng">
            <a:solidFill>
              <a:schemeClr val="dk1"/>
            </a:solidFill>
            <a:prstDash val="solid"/>
            <a:round/>
            <a:headEnd type="none" w="sm" len="sm"/>
            <a:tailEnd type="none" w="sm" len="sm"/>
          </a:ln>
        </p:spPr>
      </p:cxnSp>
      <p:cxnSp>
        <p:nvCxnSpPr>
          <p:cNvPr id="344" name="Google Shape;344;p52"/>
          <p:cNvCxnSpPr>
            <a:stCxn id="336" idx="2"/>
            <a:endCxn id="337" idx="6"/>
          </p:cNvCxnSpPr>
          <p:nvPr/>
        </p:nvCxnSpPr>
        <p:spPr>
          <a:xfrm rot="10800000">
            <a:off x="1426619" y="4555310"/>
            <a:ext cx="852900" cy="252900"/>
          </a:xfrm>
          <a:prstGeom prst="straightConnector1">
            <a:avLst/>
          </a:prstGeom>
          <a:noFill/>
          <a:ln w="38100" cap="flat" cmpd="sng">
            <a:solidFill>
              <a:schemeClr val="dk1"/>
            </a:solidFill>
            <a:prstDash val="solid"/>
            <a:round/>
            <a:headEnd type="none" w="sm" len="sm"/>
            <a:tailEnd type="none" w="sm" len="sm"/>
          </a:ln>
        </p:spPr>
      </p:cxnSp>
      <p:cxnSp>
        <p:nvCxnSpPr>
          <p:cNvPr id="345" name="Google Shape;345;p52"/>
          <p:cNvCxnSpPr>
            <a:stCxn id="336" idx="3"/>
            <a:endCxn id="338" idx="7"/>
          </p:cNvCxnSpPr>
          <p:nvPr/>
        </p:nvCxnSpPr>
        <p:spPr>
          <a:xfrm flipH="1">
            <a:off x="1887600" y="4999129"/>
            <a:ext cx="471000" cy="600600"/>
          </a:xfrm>
          <a:prstGeom prst="straightConnector1">
            <a:avLst/>
          </a:prstGeom>
          <a:noFill/>
          <a:ln w="38100" cap="flat" cmpd="sng">
            <a:solidFill>
              <a:schemeClr val="dk1"/>
            </a:solidFill>
            <a:prstDash val="solid"/>
            <a:round/>
            <a:headEnd type="none" w="sm" len="sm"/>
            <a:tailEnd type="none" w="sm" len="sm"/>
          </a:ln>
        </p:spPr>
      </p:cxnSp>
      <p:cxnSp>
        <p:nvCxnSpPr>
          <p:cNvPr id="346" name="Google Shape;346;p52"/>
          <p:cNvCxnSpPr>
            <a:stCxn id="341" idx="3"/>
            <a:endCxn id="335" idx="0"/>
          </p:cNvCxnSpPr>
          <p:nvPr/>
        </p:nvCxnSpPr>
        <p:spPr>
          <a:xfrm flipH="1">
            <a:off x="4786824" y="3841455"/>
            <a:ext cx="349200" cy="651300"/>
          </a:xfrm>
          <a:prstGeom prst="straightConnector1">
            <a:avLst/>
          </a:prstGeom>
          <a:noFill/>
          <a:ln w="38100" cap="flat" cmpd="sng">
            <a:solidFill>
              <a:schemeClr val="dk1"/>
            </a:solidFill>
            <a:prstDash val="solid"/>
            <a:round/>
            <a:headEnd type="none" w="sm" len="sm"/>
            <a:tailEnd type="none" w="sm" len="sm"/>
          </a:ln>
        </p:spPr>
      </p:cxnSp>
      <p:cxnSp>
        <p:nvCxnSpPr>
          <p:cNvPr id="347" name="Google Shape;347;p52"/>
          <p:cNvCxnSpPr>
            <a:stCxn id="339" idx="2"/>
            <a:endCxn id="335" idx="6"/>
          </p:cNvCxnSpPr>
          <p:nvPr/>
        </p:nvCxnSpPr>
        <p:spPr>
          <a:xfrm flipH="1">
            <a:off x="5056980" y="4714286"/>
            <a:ext cx="751800" cy="48300"/>
          </a:xfrm>
          <a:prstGeom prst="straightConnector1">
            <a:avLst/>
          </a:prstGeom>
          <a:noFill/>
          <a:ln w="38100" cap="flat" cmpd="sng">
            <a:solidFill>
              <a:schemeClr val="dk1"/>
            </a:solidFill>
            <a:prstDash val="solid"/>
            <a:round/>
            <a:headEnd type="none" w="sm" len="sm"/>
            <a:tailEnd type="none" w="sm" len="sm"/>
          </a:ln>
        </p:spPr>
      </p:cxnSp>
      <p:sp>
        <p:nvSpPr>
          <p:cNvPr id="348" name="Google Shape;348;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349" name="Google Shape;349;p52"/>
          <p:cNvSpPr txBox="1">
            <a:spLocks noGrp="1"/>
          </p:cNvSpPr>
          <p:nvPr>
            <p:ph type="body" idx="1"/>
          </p:nvPr>
        </p:nvSpPr>
        <p:spPr>
          <a:xfrm>
            <a:off x="6751536" y="1825625"/>
            <a:ext cx="4602264"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CA"/>
              <a:t>Additional information could not be extracted</a:t>
            </a:r>
            <a:endParaRPr/>
          </a:p>
          <a:p>
            <a:pPr marL="457200" lvl="0" indent="-22860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CA"/>
              <a:t>Could find people who should be notified</a:t>
            </a:r>
            <a:endParaRPr/>
          </a:p>
        </p:txBody>
      </p:sp>
      <p:sp>
        <p:nvSpPr>
          <p:cNvPr id="350" name="Google Shape;35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357" name="Google Shape;357;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a:t>Gain</a:t>
            </a:r>
            <a:endParaRPr sz="2400"/>
          </a:p>
          <a:p>
            <a:pPr marL="914400" lvl="1" indent="-342900" algn="l" rtl="0">
              <a:lnSpc>
                <a:spcPct val="90000"/>
              </a:lnSpc>
              <a:spcBef>
                <a:spcPts val="500"/>
              </a:spcBef>
              <a:spcAft>
                <a:spcPts val="0"/>
              </a:spcAft>
              <a:buSzPts val="1800"/>
              <a:buChar char="•"/>
            </a:pPr>
            <a:r>
              <a:rPr lang="en-CA" b="0" i="0" u="none" strike="noStrike">
                <a:solidFill>
                  <a:srgbClr val="000000"/>
                </a:solidFill>
                <a:latin typeface="Calibri"/>
                <a:ea typeface="Calibri"/>
                <a:cs typeface="Calibri"/>
                <a:sym typeface="Calibri"/>
              </a:rPr>
              <a:t>Privacy protection</a:t>
            </a:r>
            <a:endParaRPr/>
          </a:p>
          <a:p>
            <a:pPr marL="914400" lvl="1" indent="-342900" algn="l" rtl="0">
              <a:lnSpc>
                <a:spcPct val="90000"/>
              </a:lnSpc>
              <a:spcBef>
                <a:spcPts val="500"/>
              </a:spcBef>
              <a:spcAft>
                <a:spcPts val="0"/>
              </a:spcAft>
              <a:buSzPts val="1800"/>
              <a:buChar char="•"/>
            </a:pPr>
            <a:r>
              <a:rPr lang="en-CA" b="0" i="0" u="none" strike="noStrike">
                <a:solidFill>
                  <a:srgbClr val="000000"/>
                </a:solidFill>
                <a:latin typeface="Calibri"/>
                <a:ea typeface="Calibri"/>
                <a:cs typeface="Calibri"/>
                <a:sym typeface="Calibri"/>
              </a:rPr>
              <a:t>Support for contact tracing</a:t>
            </a:r>
            <a:endParaRPr/>
          </a:p>
          <a:p>
            <a:pPr marL="571500" lvl="1" indent="0" algn="l" rtl="0">
              <a:lnSpc>
                <a:spcPct val="90000"/>
              </a:lnSpc>
              <a:spcBef>
                <a:spcPts val="500"/>
              </a:spcBef>
              <a:spcAft>
                <a:spcPts val="0"/>
              </a:spcAft>
              <a:buSzPts val="1800"/>
              <a:buNone/>
            </a:pPr>
            <a:endParaRPr b="0" i="0" u="none" strike="noStrike">
              <a:solidFill>
                <a:srgbClr val="000000"/>
              </a:solidFill>
              <a:latin typeface="Calibri"/>
              <a:ea typeface="Calibri"/>
              <a:cs typeface="Calibri"/>
              <a:sym typeface="Calibri"/>
            </a:endParaRPr>
          </a:p>
          <a:p>
            <a:pPr marL="114300" lvl="0" indent="0" algn="l" rtl="0">
              <a:lnSpc>
                <a:spcPct val="90000"/>
              </a:lnSpc>
              <a:spcBef>
                <a:spcPts val="1000"/>
              </a:spcBef>
              <a:spcAft>
                <a:spcPts val="0"/>
              </a:spcAft>
              <a:buSzPts val="1800"/>
              <a:buNone/>
            </a:pPr>
            <a:r>
              <a:rPr lang="en-CA"/>
              <a:t>Loss</a:t>
            </a:r>
            <a:endParaRPr sz="2400"/>
          </a:p>
          <a:p>
            <a:pPr marL="914400" lvl="1" indent="-342900" algn="l" rtl="0">
              <a:lnSpc>
                <a:spcPct val="90000"/>
              </a:lnSpc>
              <a:spcBef>
                <a:spcPts val="500"/>
              </a:spcBef>
              <a:spcAft>
                <a:spcPts val="0"/>
              </a:spcAft>
              <a:buSzPts val="1800"/>
              <a:buChar char="•"/>
            </a:pPr>
            <a:r>
              <a:rPr lang="en-CA" b="0" i="0" u="none" strike="noStrike">
                <a:solidFill>
                  <a:srgbClr val="000000"/>
                </a:solidFill>
                <a:latin typeface="Calibri"/>
                <a:ea typeface="Calibri"/>
                <a:cs typeface="Calibri"/>
                <a:sym typeface="Calibri"/>
              </a:rPr>
              <a:t>Extensive research</a:t>
            </a:r>
            <a:endParaRPr/>
          </a:p>
          <a:p>
            <a:pPr marL="914400" lvl="1" indent="-342900" algn="l" rtl="0">
              <a:lnSpc>
                <a:spcPct val="90000"/>
              </a:lnSpc>
              <a:spcBef>
                <a:spcPts val="500"/>
              </a:spcBef>
              <a:spcAft>
                <a:spcPts val="0"/>
              </a:spcAft>
              <a:buSzPts val="1800"/>
              <a:buChar char="•"/>
            </a:pPr>
            <a:r>
              <a:rPr lang="en-CA" b="0" i="0" u="none" strike="noStrike">
                <a:solidFill>
                  <a:srgbClr val="000000"/>
                </a:solidFill>
                <a:latin typeface="Calibri"/>
                <a:ea typeface="Calibri"/>
                <a:cs typeface="Calibri"/>
                <a:sym typeface="Calibri"/>
              </a:rPr>
              <a:t>Identification of infected area</a:t>
            </a:r>
            <a:endParaRPr/>
          </a:p>
          <a:p>
            <a:pPr marL="914400" lvl="1" indent="-342900" algn="l" rtl="0">
              <a:lnSpc>
                <a:spcPct val="90000"/>
              </a:lnSpc>
              <a:spcBef>
                <a:spcPts val="500"/>
              </a:spcBef>
              <a:spcAft>
                <a:spcPts val="0"/>
              </a:spcAft>
              <a:buSzPts val="1800"/>
              <a:buChar char="•"/>
            </a:pPr>
            <a:r>
              <a:rPr lang="en-CA" b="0" i="0" u="none" strike="noStrike">
                <a:solidFill>
                  <a:srgbClr val="000000"/>
                </a:solidFill>
                <a:latin typeface="Calibri"/>
                <a:ea typeface="Calibri"/>
                <a:cs typeface="Calibri"/>
                <a:sym typeface="Calibri"/>
              </a:rPr>
              <a:t>Identification of gatherings that violate congregation</a:t>
            </a:r>
            <a:br>
              <a:rPr lang="en-CA" b="0" i="0" u="none" strike="noStrike">
                <a:solidFill>
                  <a:srgbClr val="000000"/>
                </a:solidFill>
                <a:latin typeface="Calibri"/>
                <a:ea typeface="Calibri"/>
                <a:cs typeface="Calibri"/>
                <a:sym typeface="Calibri"/>
              </a:rPr>
            </a:br>
            <a:r>
              <a:rPr lang="en-CA" b="0" i="0" u="none" strike="noStrike">
                <a:solidFill>
                  <a:srgbClr val="000000"/>
                </a:solidFill>
                <a:latin typeface="Calibri"/>
                <a:ea typeface="Calibri"/>
                <a:cs typeface="Calibri"/>
                <a:sym typeface="Calibri"/>
              </a:rPr>
              <a:t> or social distancing rules</a:t>
            </a:r>
            <a:endParaRPr/>
          </a:p>
        </p:txBody>
      </p:sp>
      <p:pic>
        <p:nvPicPr>
          <p:cNvPr id="358" name="Google Shape;358;p53" descr="Scales of justice outline"/>
          <p:cNvPicPr preferRelativeResize="0"/>
          <p:nvPr/>
        </p:nvPicPr>
        <p:blipFill rotWithShape="1">
          <a:blip r:embed="rId3">
            <a:alphaModFix/>
          </a:blip>
          <a:srcRect/>
          <a:stretch/>
        </p:blipFill>
        <p:spPr>
          <a:xfrm>
            <a:off x="8938816" y="2912845"/>
            <a:ext cx="2685256" cy="2685256"/>
          </a:xfrm>
          <a:prstGeom prst="rect">
            <a:avLst/>
          </a:prstGeom>
          <a:noFill/>
          <a:ln>
            <a:noFill/>
          </a:ln>
        </p:spPr>
      </p:pic>
      <p:sp>
        <p:nvSpPr>
          <p:cNvPr id="359" name="Google Shape;359;p53"/>
          <p:cNvSpPr txBox="1"/>
          <p:nvPr/>
        </p:nvSpPr>
        <p:spPr>
          <a:xfrm>
            <a:off x="8938816" y="5665569"/>
            <a:ext cx="26852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CA" sz="3600" b="0" i="0" u="none" strike="noStrike" cap="none">
                <a:solidFill>
                  <a:srgbClr val="000000"/>
                </a:solidFill>
                <a:latin typeface="Arial"/>
                <a:ea typeface="Arial"/>
                <a:cs typeface="Arial"/>
                <a:sym typeface="Arial"/>
              </a:rPr>
              <a:t>Trade-off</a:t>
            </a:r>
            <a:endParaRPr sz="1400" b="0" i="0" u="none" strike="noStrike" cap="none">
              <a:solidFill>
                <a:srgbClr val="000000"/>
              </a:solidFill>
              <a:latin typeface="Arial"/>
              <a:ea typeface="Arial"/>
              <a:cs typeface="Arial"/>
              <a:sym typeface="Arial"/>
            </a:endParaRPr>
          </a:p>
        </p:txBody>
      </p:sp>
      <p:sp>
        <p:nvSpPr>
          <p:cNvPr id="360" name="Google Shape;360;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367" name="Google Shape;367;p5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pic>
        <p:nvPicPr>
          <p:cNvPr id="368" name="Google Shape;368;p54" descr="Comment Like outlin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8903" y="3210102"/>
            <a:ext cx="914400" cy="914400"/>
          </a:xfrm>
          <a:prstGeom prst="rect">
            <a:avLst/>
          </a:prstGeom>
          <a:noFill/>
          <a:ln>
            <a:noFill/>
          </a:ln>
        </p:spPr>
      </p:pic>
      <p:pic>
        <p:nvPicPr>
          <p:cNvPr id="369" name="Google Shape;369;p54" descr="Comment Like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23401" y="3210102"/>
            <a:ext cx="914400" cy="914400"/>
          </a:xfrm>
          <a:prstGeom prst="rect">
            <a:avLst/>
          </a:prstGeom>
          <a:noFill/>
          <a:ln>
            <a:noFill/>
          </a:ln>
        </p:spPr>
      </p:pic>
      <p:pic>
        <p:nvPicPr>
          <p:cNvPr id="370" name="Google Shape;370;p54" descr="Comment Dislik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548010" y="3210102"/>
            <a:ext cx="914400" cy="914400"/>
          </a:xfrm>
          <a:prstGeom prst="rect">
            <a:avLst/>
          </a:prstGeom>
          <a:noFill/>
          <a:ln>
            <a:noFill/>
          </a:ln>
        </p:spPr>
      </p:pic>
      <p:pic>
        <p:nvPicPr>
          <p:cNvPr id="371" name="Google Shape;371;p54" descr="Comment Dislike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482507" y="3210102"/>
            <a:ext cx="914400" cy="914400"/>
          </a:xfrm>
          <a:prstGeom prst="rect">
            <a:avLst/>
          </a:prstGeom>
          <a:noFill/>
          <a:ln>
            <a:noFill/>
          </a:ln>
        </p:spPr>
      </p:pic>
      <p:pic>
        <p:nvPicPr>
          <p:cNvPr id="372" name="Google Shape;372;p54" descr="Group success outlin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513829" y="3782623"/>
            <a:ext cx="2160000" cy="2160000"/>
          </a:xfrm>
          <a:prstGeom prst="rect">
            <a:avLst/>
          </a:prstGeom>
          <a:noFill/>
          <a:ln>
            <a:noFill/>
          </a:ln>
        </p:spPr>
      </p:pic>
      <p:pic>
        <p:nvPicPr>
          <p:cNvPr id="373" name="Google Shape;373;p54" descr="Group with solid fil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552853" y="3782623"/>
            <a:ext cx="2160000" cy="2160000"/>
          </a:xfrm>
          <a:prstGeom prst="rect">
            <a:avLst/>
          </a:prstGeom>
          <a:noFill/>
          <a:ln>
            <a:noFill/>
          </a:ln>
        </p:spPr>
      </p:pic>
      <p:pic>
        <p:nvPicPr>
          <p:cNvPr id="374" name="Google Shape;374;p54" descr="Free Scale Transparent, Download Free Clip Art, Free Clip Art on Clipart  Library"/>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436744" y="3307831"/>
            <a:ext cx="3052067" cy="2634792"/>
          </a:xfrm>
          <a:prstGeom prst="rect">
            <a:avLst/>
          </a:prstGeom>
          <a:noFill/>
          <a:ln>
            <a:noFill/>
          </a:ln>
        </p:spPr>
      </p:pic>
      <p:cxnSp>
        <p:nvCxnSpPr>
          <p:cNvPr id="375" name="Google Shape;375;p54"/>
          <p:cNvCxnSpPr/>
          <p:nvPr/>
        </p:nvCxnSpPr>
        <p:spPr>
          <a:xfrm>
            <a:off x="12192000" y="5520267"/>
            <a:ext cx="491067" cy="338666"/>
          </a:xfrm>
          <a:prstGeom prst="straightConnector1">
            <a:avLst/>
          </a:prstGeom>
          <a:noFill/>
          <a:ln w="9525" cap="flat" cmpd="sng">
            <a:solidFill>
              <a:srgbClr val="3E6EC2"/>
            </a:solidFill>
            <a:prstDash val="solid"/>
            <a:round/>
            <a:headEnd type="none" w="sm" len="sm"/>
            <a:tailEnd type="none" w="sm" len="sm"/>
          </a:ln>
        </p:spPr>
      </p:cxnSp>
      <p:sp>
        <p:nvSpPr>
          <p:cNvPr id="376" name="Google Shape;376;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pic>
        <p:nvPicPr>
          <p:cNvPr id="382" name="Google Shape;382;p55" descr="A person talking to a group of people&#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905904" y="0"/>
            <a:ext cx="10286096" cy="6858000"/>
          </a:xfrm>
          <a:prstGeom prst="rect">
            <a:avLst/>
          </a:prstGeom>
          <a:noFill/>
          <a:ln>
            <a:noFill/>
          </a:ln>
        </p:spPr>
      </p:pic>
      <p:sp>
        <p:nvSpPr>
          <p:cNvPr id="383" name="Google Shape;383;p55"/>
          <p:cNvSpPr/>
          <p:nvPr/>
        </p:nvSpPr>
        <p:spPr>
          <a:xfrm>
            <a:off x="0" y="0"/>
            <a:ext cx="523090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84" name="Google Shape;384;p55"/>
          <p:cNvSpPr txBox="1">
            <a:spLocks noGrp="1"/>
          </p:cNvSpPr>
          <p:nvPr>
            <p:ph type="sldNum" idx="12"/>
          </p:nvPr>
        </p:nvSpPr>
        <p:spPr>
          <a:xfrm>
            <a:off x="9077706"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600"/>
              </a:spcAft>
              <a:buSzPts val="1200"/>
              <a:buNone/>
            </a:pPr>
            <a:fld id="{00000000-1234-1234-1234-123412341234}" type="slidenum">
              <a:rPr lang="en-CA">
                <a:solidFill>
                  <a:schemeClr val="lt1"/>
                </a:solidFill>
              </a:rPr>
              <a:t>13</a:t>
            </a:fld>
            <a:endParaRPr>
              <a:solidFill>
                <a:schemeClr val="lt1"/>
              </a:solidFill>
            </a:endParaRPr>
          </a:p>
        </p:txBody>
      </p:sp>
      <p:sp>
        <p:nvSpPr>
          <p:cNvPr id="385" name="Google Shape;385;p55"/>
          <p:cNvSpPr txBox="1">
            <a:spLocks noGrp="1"/>
          </p:cNvSpPr>
          <p:nvPr>
            <p:ph type="body" idx="1"/>
          </p:nvPr>
        </p:nvSpPr>
        <p:spPr>
          <a:xfrm>
            <a:off x="321624" y="1253331"/>
            <a:ext cx="4021776"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CA"/>
              <a:t>You could use your own assessment of the best trade-off</a:t>
            </a:r>
            <a:endParaRPr/>
          </a:p>
          <a:p>
            <a:pPr marL="457200" lvl="0" indent="-22860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CA"/>
              <a:t>But that seems unfair to all the other stakeholders with different views on the best trade-off</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0"/>
        <p:cNvGrpSpPr/>
        <p:nvPr/>
      </p:nvGrpSpPr>
      <p:grpSpPr>
        <a:xfrm>
          <a:off x="0" y="0"/>
          <a:ext cx="0" cy="0"/>
          <a:chOff x="0" y="0"/>
          <a:chExt cx="0" cy="0"/>
        </a:xfrm>
      </p:grpSpPr>
      <p:sp>
        <p:nvSpPr>
          <p:cNvPr id="391" name="Google Shape;391;p5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2" name="Google Shape;392;p56"/>
          <p:cNvSpPr/>
          <p:nvPr/>
        </p:nvSpPr>
        <p:spPr>
          <a:xfrm>
            <a:off x="2" y="0"/>
            <a:ext cx="9756601" cy="6858000"/>
          </a:xfrm>
          <a:prstGeom prst="rect">
            <a:avLst/>
          </a:prstGeom>
          <a:gradFill>
            <a:gsLst>
              <a:gs pos="0">
                <a:srgbClr val="FFFFFF">
                  <a:alpha val="0"/>
                </a:srgbClr>
              </a:gs>
              <a:gs pos="19000">
                <a:srgbClr val="FFFFFF">
                  <a:alpha val="36862"/>
                </a:srgbClr>
              </a:gs>
              <a:gs pos="35000">
                <a:srgbClr val="FFFFFF">
                  <a:alpha val="76862"/>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3" name="Google Shape;393;p56"/>
          <p:cNvSpPr txBox="1"/>
          <p:nvPr/>
        </p:nvSpPr>
        <p:spPr>
          <a:xfrm>
            <a:off x="676372" y="1287733"/>
            <a:ext cx="5132758" cy="4764024"/>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90000"/>
              </a:lnSpc>
              <a:spcBef>
                <a:spcPts val="1000"/>
              </a:spcBef>
              <a:spcAft>
                <a:spcPts val="0"/>
              </a:spcAft>
              <a:buClr>
                <a:schemeClr val="dk1"/>
              </a:buClr>
              <a:buSzPts val="1800"/>
              <a:buFont typeface="Arial"/>
              <a:buChar char="•"/>
            </a:pPr>
            <a:r>
              <a:rPr lang="en-CA" sz="2800" b="0" i="0" u="none" strike="noStrike" cap="none">
                <a:solidFill>
                  <a:schemeClr val="dk1"/>
                </a:solidFill>
                <a:latin typeface="Calibri"/>
                <a:ea typeface="Calibri"/>
                <a:cs typeface="Calibri"/>
                <a:sym typeface="Calibri"/>
              </a:rPr>
              <a:t>We could try to avoid making </a:t>
            </a:r>
            <a:r>
              <a:rPr lang="en-CA" sz="2800" b="1" i="0" u="none" strike="noStrike" cap="none">
                <a:solidFill>
                  <a:schemeClr val="dk1"/>
                </a:solidFill>
                <a:latin typeface="Calibri"/>
                <a:ea typeface="Calibri"/>
                <a:cs typeface="Calibri"/>
                <a:sym typeface="Calibri"/>
              </a:rPr>
              <a:t>any</a:t>
            </a:r>
            <a:r>
              <a:rPr lang="en-CA" sz="2800" b="0" i="0" u="none" strike="noStrike" cap="none">
                <a:solidFill>
                  <a:schemeClr val="dk1"/>
                </a:solidFill>
                <a:latin typeface="Calibri"/>
                <a:ea typeface="Calibri"/>
                <a:cs typeface="Calibri"/>
                <a:sym typeface="Calibri"/>
              </a:rPr>
              <a:t> kind of value judgment—just stick to programming</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Arial"/>
              <a:buChar char="•"/>
            </a:pPr>
            <a:r>
              <a:rPr lang="en-CA" sz="2800" b="0" i="0" u="none" strike="noStrike" cap="none">
                <a:solidFill>
                  <a:schemeClr val="dk1"/>
                </a:solidFill>
                <a:latin typeface="Calibri"/>
                <a:ea typeface="Calibri"/>
                <a:cs typeface="Calibri"/>
                <a:sym typeface="Calibri"/>
              </a:rPr>
              <a:t>But every programming decision ends up making trade-offs between values</a:t>
            </a:r>
            <a:endParaRPr sz="1400" b="0" i="0" u="none" strike="noStrike" cap="none">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1800"/>
              <a:buFont typeface="Arial"/>
              <a:buNone/>
            </a:pPr>
            <a:endParaRPr sz="2800" b="0" i="0" u="none" strike="noStrike" cap="none">
              <a:solidFill>
                <a:schemeClr val="dk1"/>
              </a:solidFill>
              <a:latin typeface="Calibri"/>
              <a:ea typeface="Calibri"/>
              <a:cs typeface="Calibri"/>
              <a:sym typeface="Calibri"/>
            </a:endParaRPr>
          </a:p>
        </p:txBody>
      </p:sp>
      <p:sp>
        <p:nvSpPr>
          <p:cNvPr id="394" name="Google Shape;39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14</a:t>
            </a:fld>
            <a:endParaRPr/>
          </a:p>
        </p:txBody>
      </p:sp>
      <p:pic>
        <p:nvPicPr>
          <p:cNvPr id="395" name="Google Shape;395;p56" descr="A picture containing food, bunch, marketplace, different&#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42846" y="0"/>
            <a:ext cx="5647765" cy="6858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400"/>
        <p:cNvGrpSpPr/>
        <p:nvPr/>
      </p:nvGrpSpPr>
      <p:grpSpPr>
        <a:xfrm>
          <a:off x="0" y="0"/>
          <a:ext cx="0" cy="0"/>
          <a:chOff x="0" y="0"/>
          <a:chExt cx="0" cy="0"/>
        </a:xfrm>
      </p:grpSpPr>
      <p:pic>
        <p:nvPicPr>
          <p:cNvPr id="401" name="Google Shape;401;p5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28539"/>
          </a:xfrm>
          <a:prstGeom prst="rect">
            <a:avLst/>
          </a:prstGeom>
          <a:noFill/>
          <a:ln>
            <a:noFill/>
          </a:ln>
        </p:spPr>
      </p:pic>
      <p:sp>
        <p:nvSpPr>
          <p:cNvPr id="402" name="Google Shape;402;p57"/>
          <p:cNvSpPr/>
          <p:nvPr/>
        </p:nvSpPr>
        <p:spPr>
          <a:xfrm>
            <a:off x="0" y="4023809"/>
            <a:ext cx="11016943" cy="2262375"/>
          </a:xfrm>
          <a:custGeom>
            <a:avLst/>
            <a:gdLst/>
            <a:ahLst/>
            <a:cxnLst/>
            <a:rect l="l" t="t" r="r" b="b"/>
            <a:pathLst>
              <a:path w="11016943" h="2262375" extrusionOk="0">
                <a:moveTo>
                  <a:pt x="0" y="0"/>
                </a:moveTo>
                <a:lnTo>
                  <a:pt x="9969166" y="0"/>
                </a:lnTo>
                <a:lnTo>
                  <a:pt x="11016943" y="2262375"/>
                </a:lnTo>
                <a:lnTo>
                  <a:pt x="4942050" y="2262375"/>
                </a:lnTo>
                <a:lnTo>
                  <a:pt x="4582160" y="2262375"/>
                </a:lnTo>
                <a:lnTo>
                  <a:pt x="0" y="2262375"/>
                </a:lnTo>
                <a:close/>
              </a:path>
            </a:pathLst>
          </a:custGeom>
          <a:solidFill>
            <a:srgbClr val="262626">
              <a:alpha val="8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03" name="Google Shape;403;p57"/>
          <p:cNvSpPr txBox="1">
            <a:spLocks noGrp="1"/>
          </p:cNvSpPr>
          <p:nvPr>
            <p:ph type="body" idx="1"/>
          </p:nvPr>
        </p:nvSpPr>
        <p:spPr>
          <a:xfrm>
            <a:off x="618063" y="4572516"/>
            <a:ext cx="9565028" cy="1375204"/>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sz="3000">
                <a:solidFill>
                  <a:schemeClr val="lt1"/>
                </a:solidFill>
              </a:rPr>
              <a:t>A better approach: choose an option you can justify to all of the stakeholders (even those who disagree with the choice)</a:t>
            </a:r>
            <a:endParaRPr/>
          </a:p>
          <a:p>
            <a:pPr marL="457200" lvl="0" indent="-228600" algn="l" rtl="0">
              <a:lnSpc>
                <a:spcPct val="90000"/>
              </a:lnSpc>
              <a:spcBef>
                <a:spcPts val="1000"/>
              </a:spcBef>
              <a:spcAft>
                <a:spcPts val="0"/>
              </a:spcAft>
              <a:buClr>
                <a:schemeClr val="dk1"/>
              </a:buClr>
              <a:buSzPts val="1800"/>
              <a:buNone/>
            </a:pPr>
            <a:endParaRPr sz="3000">
              <a:solidFill>
                <a:schemeClr val="lt1"/>
              </a:solidFill>
            </a:endParaRPr>
          </a:p>
        </p:txBody>
      </p:sp>
      <p:sp>
        <p:nvSpPr>
          <p:cNvPr id="404" name="Google Shape;404;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58" descr="A picture containing text, person, indoor&#10;&#10;Description automatically generated"/>
          <p:cNvPicPr preferRelativeResize="0"/>
          <p:nvPr/>
        </p:nvPicPr>
        <p:blipFill rotWithShape="1">
          <a:blip r:embed="rId3" cstate="screen">
            <a:alphaModFix amt="25000"/>
            <a:extLst>
              <a:ext uri="{28A0092B-C50C-407E-A947-70E740481C1C}">
                <a14:useLocalDpi xmlns:a14="http://schemas.microsoft.com/office/drawing/2010/main"/>
              </a:ext>
            </a:extLst>
          </a:blip>
          <a:srcRect/>
          <a:stretch/>
        </p:blipFill>
        <p:spPr>
          <a:xfrm>
            <a:off x="0" y="0"/>
            <a:ext cx="12192000" cy="6794056"/>
          </a:xfrm>
          <a:prstGeom prst="rect">
            <a:avLst/>
          </a:prstGeom>
          <a:noFill/>
          <a:ln>
            <a:noFill/>
          </a:ln>
        </p:spPr>
      </p:pic>
      <p:sp>
        <p:nvSpPr>
          <p:cNvPr id="411" name="Google Shape;411;p58"/>
          <p:cNvSpPr txBox="1">
            <a:spLocks noGrp="1"/>
          </p:cNvSpPr>
          <p:nvPr>
            <p:ph type="title"/>
          </p:nvPr>
        </p:nvSpPr>
        <p:spPr>
          <a:xfrm>
            <a:off x="844684" y="681037"/>
            <a:ext cx="5251316"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4100"/>
              <a:t>What does it mean to justify a decision to someone?</a:t>
            </a:r>
            <a:endParaRPr sz="4100"/>
          </a:p>
        </p:txBody>
      </p:sp>
      <p:sp>
        <p:nvSpPr>
          <p:cNvPr id="412" name="Google Shape;412;p58"/>
          <p:cNvSpPr txBox="1">
            <a:spLocks noGrp="1"/>
          </p:cNvSpPr>
          <p:nvPr>
            <p:ph type="body" idx="1"/>
          </p:nvPr>
        </p:nvSpPr>
        <p:spPr>
          <a:xfrm>
            <a:off x="838200" y="2333297"/>
            <a:ext cx="4619621" cy="3843666"/>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sz="3600"/>
          </a:p>
          <a:p>
            <a:pPr marL="457200" lvl="0" indent="-342900" algn="l" rtl="0">
              <a:lnSpc>
                <a:spcPct val="90000"/>
              </a:lnSpc>
              <a:spcBef>
                <a:spcPts val="1000"/>
              </a:spcBef>
              <a:spcAft>
                <a:spcPts val="0"/>
              </a:spcAft>
              <a:buClr>
                <a:schemeClr val="dk1"/>
              </a:buClr>
              <a:buSzPts val="1800"/>
              <a:buChar char="•"/>
            </a:pPr>
            <a:r>
              <a:rPr lang="en-CA" sz="3600"/>
              <a:t>It can’t mean getting everyone to agree—few decisions will ever manage to do that</a:t>
            </a:r>
            <a:endParaRPr/>
          </a:p>
          <a:p>
            <a:pPr marL="114300" lvl="0" indent="0" algn="l" rtl="0">
              <a:lnSpc>
                <a:spcPct val="90000"/>
              </a:lnSpc>
              <a:spcBef>
                <a:spcPts val="1000"/>
              </a:spcBef>
              <a:spcAft>
                <a:spcPts val="0"/>
              </a:spcAft>
              <a:buSzPts val="1800"/>
              <a:buNone/>
            </a:pPr>
            <a:endParaRPr sz="3600"/>
          </a:p>
        </p:txBody>
      </p:sp>
      <p:sp>
        <p:nvSpPr>
          <p:cNvPr id="413" name="Google Shape;41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8"/>
        <p:cNvGrpSpPr/>
        <p:nvPr/>
      </p:nvGrpSpPr>
      <p:grpSpPr>
        <a:xfrm>
          <a:off x="0" y="0"/>
          <a:ext cx="0" cy="0"/>
          <a:chOff x="0" y="0"/>
          <a:chExt cx="0" cy="0"/>
        </a:xfrm>
      </p:grpSpPr>
      <p:sp>
        <p:nvSpPr>
          <p:cNvPr id="419" name="Google Shape;419;p59"/>
          <p:cNvSpPr txBox="1">
            <a:spLocks noGrp="1"/>
          </p:cNvSpPr>
          <p:nvPr>
            <p:ph type="sldNum" idx="12"/>
          </p:nvPr>
        </p:nvSpPr>
        <p:spPr>
          <a:xfrm>
            <a:off x="10825930" y="6223702"/>
            <a:ext cx="570728" cy="314067"/>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600"/>
              </a:spcAft>
              <a:buSzPts val="1200"/>
              <a:buNone/>
            </a:pPr>
            <a:fld id="{00000000-1234-1234-1234-123412341234}" type="slidenum">
              <a:rPr lang="en-CA" sz="1000">
                <a:solidFill>
                  <a:srgbClr val="FFFFFF"/>
                </a:solidFill>
              </a:rPr>
              <a:t>17</a:t>
            </a:fld>
            <a:endParaRPr sz="1000">
              <a:solidFill>
                <a:srgbClr val="FFFFFF"/>
              </a:solidFill>
            </a:endParaRPr>
          </a:p>
        </p:txBody>
      </p:sp>
      <p:sp>
        <p:nvSpPr>
          <p:cNvPr id="420" name="Google Shape;420;p59"/>
          <p:cNvSpPr txBox="1">
            <a:spLocks noGrp="1"/>
          </p:cNvSpPr>
          <p:nvPr>
            <p:ph type="body" idx="1"/>
          </p:nvPr>
        </p:nvSpPr>
        <p:spPr>
          <a:xfrm>
            <a:off x="804998" y="1001864"/>
            <a:ext cx="4385568" cy="5059109"/>
          </a:xfrm>
          <a:prstGeom prst="rect">
            <a:avLst/>
          </a:prstGeom>
          <a:noFill/>
          <a:ln>
            <a:noFill/>
          </a:ln>
        </p:spPr>
        <p:txBody>
          <a:bodyPr spcFirstLastPara="1" wrap="square" lIns="91425" tIns="45700" rIns="91425" bIns="45700" anchor="ctr" anchorCtr="0">
            <a:noAutofit/>
          </a:bodyPr>
          <a:lstStyle/>
          <a:p>
            <a:pPr marL="457200" lvl="0" indent="-342900" algn="l" rtl="0">
              <a:lnSpc>
                <a:spcPct val="90000"/>
              </a:lnSpc>
              <a:spcBef>
                <a:spcPts val="1000"/>
              </a:spcBef>
              <a:spcAft>
                <a:spcPts val="0"/>
              </a:spcAft>
              <a:buClr>
                <a:schemeClr val="dk1"/>
              </a:buClr>
              <a:buSzPts val="1800"/>
              <a:buChar char="•"/>
            </a:pPr>
            <a:r>
              <a:rPr lang="en-CA">
                <a:solidFill>
                  <a:srgbClr val="000000"/>
                </a:solidFill>
              </a:rPr>
              <a:t>It is not just a justification, but a justification </a:t>
            </a:r>
            <a:r>
              <a:rPr lang="en-CA" i="1">
                <a:solidFill>
                  <a:srgbClr val="000000"/>
                </a:solidFill>
              </a:rPr>
              <a:t>to someone</a:t>
            </a:r>
            <a:endParaRPr/>
          </a:p>
          <a:p>
            <a:pPr marL="457200" lvl="0" indent="-228600" algn="l" rtl="0">
              <a:lnSpc>
                <a:spcPct val="90000"/>
              </a:lnSpc>
              <a:spcBef>
                <a:spcPts val="1000"/>
              </a:spcBef>
              <a:spcAft>
                <a:spcPts val="0"/>
              </a:spcAft>
              <a:buClr>
                <a:schemeClr val="dk1"/>
              </a:buClr>
              <a:buSzPts val="1800"/>
              <a:buNone/>
            </a:pPr>
            <a:endParaRPr sz="3200">
              <a:solidFill>
                <a:srgbClr val="000000"/>
              </a:solidFill>
            </a:endParaRPr>
          </a:p>
          <a:p>
            <a:pPr marL="457200" lvl="0" indent="-342900" algn="l" rtl="0">
              <a:lnSpc>
                <a:spcPct val="90000"/>
              </a:lnSpc>
              <a:spcBef>
                <a:spcPts val="1000"/>
              </a:spcBef>
              <a:spcAft>
                <a:spcPts val="0"/>
              </a:spcAft>
              <a:buSzPts val="1800"/>
              <a:buFont typeface="Arial"/>
              <a:buChar char="•"/>
            </a:pPr>
            <a:r>
              <a:rPr lang="en-CA">
                <a:solidFill>
                  <a:srgbClr val="000000"/>
                </a:solidFill>
              </a:rPr>
              <a:t>“Because I will make lots of money” might well be a justification, but it won’t justify a decision to someone who was harmed as a result</a:t>
            </a:r>
            <a:endParaRPr/>
          </a:p>
          <a:p>
            <a:pPr marL="457200" lvl="0" indent="-228600" algn="l" rtl="0">
              <a:lnSpc>
                <a:spcPct val="90000"/>
              </a:lnSpc>
              <a:spcBef>
                <a:spcPts val="1000"/>
              </a:spcBef>
              <a:spcAft>
                <a:spcPts val="0"/>
              </a:spcAft>
              <a:buClr>
                <a:schemeClr val="dk1"/>
              </a:buClr>
              <a:buSzPts val="1800"/>
              <a:buNone/>
            </a:pPr>
            <a:endParaRPr sz="3200">
              <a:solidFill>
                <a:srgbClr val="000000"/>
              </a:solidFill>
            </a:endParaRPr>
          </a:p>
        </p:txBody>
      </p:sp>
      <p:pic>
        <p:nvPicPr>
          <p:cNvPr id="421" name="Google Shape;421;p59" descr="A picture containing text, person&#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03259" y="104997"/>
            <a:ext cx="6288741" cy="685284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6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sz="2800">
                <a:solidFill>
                  <a:srgbClr val="000000"/>
                </a:solidFill>
              </a:rPr>
              <a:t>To justify a decision to someone, we need to show them that their unique perspective was taken into account</a:t>
            </a:r>
            <a:endParaRPr/>
          </a:p>
          <a:p>
            <a:pPr marL="457200" lvl="0" indent="-228600" algn="l" rtl="0">
              <a:lnSpc>
                <a:spcPct val="90000"/>
              </a:lnSpc>
              <a:spcBef>
                <a:spcPts val="1000"/>
              </a:spcBef>
              <a:spcAft>
                <a:spcPts val="0"/>
              </a:spcAft>
              <a:buClr>
                <a:schemeClr val="dk1"/>
              </a:buClr>
              <a:buSzPts val="1800"/>
              <a:buNone/>
            </a:pPr>
            <a:endParaRPr/>
          </a:p>
        </p:txBody>
      </p:sp>
      <p:pic>
        <p:nvPicPr>
          <p:cNvPr id="428" name="Google Shape;428;p60" descr="Confused person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31742" y="4051300"/>
            <a:ext cx="2260600" cy="2260600"/>
          </a:xfrm>
          <a:prstGeom prst="rect">
            <a:avLst/>
          </a:prstGeom>
          <a:noFill/>
          <a:ln>
            <a:noFill/>
          </a:ln>
        </p:spPr>
      </p:pic>
      <p:pic>
        <p:nvPicPr>
          <p:cNvPr id="429" name="Google Shape;429;p60" descr="Confused person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852640" y="4244163"/>
            <a:ext cx="1932800" cy="1932800"/>
          </a:xfrm>
          <a:prstGeom prst="rect">
            <a:avLst/>
          </a:prstGeom>
          <a:noFill/>
          <a:ln>
            <a:noFill/>
          </a:ln>
        </p:spPr>
      </p:pic>
      <p:sp>
        <p:nvSpPr>
          <p:cNvPr id="430" name="Google Shape;430;p60"/>
          <p:cNvSpPr/>
          <p:nvPr/>
        </p:nvSpPr>
        <p:spPr>
          <a:xfrm>
            <a:off x="4198839" y="3711293"/>
            <a:ext cx="1027500" cy="397933"/>
          </a:xfrm>
          <a:prstGeom prst="wedgeRectCallout">
            <a:avLst>
              <a:gd name="adj1" fmla="val -65386"/>
              <a:gd name="adj2" fmla="val 137979"/>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Six</a:t>
            </a:r>
            <a:endParaRPr sz="1400" b="0" i="0" u="none" strike="noStrike" cap="none">
              <a:solidFill>
                <a:srgbClr val="000000"/>
              </a:solidFill>
              <a:latin typeface="Arial"/>
              <a:ea typeface="Arial"/>
              <a:cs typeface="Arial"/>
              <a:sym typeface="Arial"/>
            </a:endParaRPr>
          </a:p>
        </p:txBody>
      </p:sp>
      <p:sp>
        <p:nvSpPr>
          <p:cNvPr id="431" name="Google Shape;431;p60"/>
          <p:cNvSpPr/>
          <p:nvPr/>
        </p:nvSpPr>
        <p:spPr>
          <a:xfrm>
            <a:off x="6795999" y="3648265"/>
            <a:ext cx="1027500" cy="397933"/>
          </a:xfrm>
          <a:prstGeom prst="wedgeRectCallout">
            <a:avLst>
              <a:gd name="adj1" fmla="val 71400"/>
              <a:gd name="adj2" fmla="val 125212"/>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Nine</a:t>
            </a:r>
            <a:endParaRPr sz="1400" b="0" i="0" u="none" strike="noStrike" cap="none">
              <a:solidFill>
                <a:srgbClr val="000000"/>
              </a:solidFill>
              <a:latin typeface="Arial"/>
              <a:ea typeface="Arial"/>
              <a:cs typeface="Arial"/>
              <a:sym typeface="Arial"/>
            </a:endParaRPr>
          </a:p>
        </p:txBody>
      </p:sp>
      <p:sp>
        <p:nvSpPr>
          <p:cNvPr id="432" name="Google Shape;432;p60"/>
          <p:cNvSpPr txBox="1"/>
          <p:nvPr/>
        </p:nvSpPr>
        <p:spPr>
          <a:xfrm rot="-5400000">
            <a:off x="5641035" y="5139436"/>
            <a:ext cx="740267"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CA" sz="9600" b="0" i="0" u="none" strike="noStrike" cap="none">
                <a:solidFill>
                  <a:schemeClr val="dk1"/>
                </a:solidFill>
                <a:latin typeface="Arial"/>
                <a:ea typeface="Arial"/>
                <a:cs typeface="Arial"/>
                <a:sym typeface="Arial"/>
              </a:rPr>
              <a:t>9</a:t>
            </a:r>
            <a:endParaRPr sz="1400" b="0" i="0" u="none" strike="noStrike" cap="none">
              <a:solidFill>
                <a:schemeClr val="dk1"/>
              </a:solidFill>
              <a:latin typeface="Arial"/>
              <a:ea typeface="Arial"/>
              <a:cs typeface="Arial"/>
              <a:sym typeface="Arial"/>
            </a:endParaRPr>
          </a:p>
        </p:txBody>
      </p:sp>
      <p:sp>
        <p:nvSpPr>
          <p:cNvPr id="433" name="Google Shape;433;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6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0" name="Google Shape;440;p61"/>
          <p:cNvSpPr/>
          <p:nvPr/>
        </p:nvSpPr>
        <p:spPr>
          <a:xfrm>
            <a:off x="0" y="0"/>
            <a:ext cx="6096000" cy="6865473"/>
          </a:xfrm>
          <a:prstGeom prst="rect">
            <a:avLst/>
          </a:prstGeom>
          <a:solidFill>
            <a:srgbClr val="FBE4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41" name="Google Shape;441;p61"/>
          <p:cNvSpPr txBox="1">
            <a:spLocks noGrp="1"/>
          </p:cNvSpPr>
          <p:nvPr>
            <p:ph type="title"/>
          </p:nvPr>
        </p:nvSpPr>
        <p:spPr>
          <a:xfrm>
            <a:off x="871442" y="685800"/>
            <a:ext cx="4353116" cy="147466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1800"/>
              <a:buNone/>
            </a:pPr>
            <a:r>
              <a:rPr lang="en-CA" sz="3200">
                <a:solidFill>
                  <a:srgbClr val="595959"/>
                </a:solidFill>
              </a:rPr>
              <a:t>Jingyi: A resident of a long-term care home</a:t>
            </a:r>
            <a:endParaRPr/>
          </a:p>
        </p:txBody>
      </p:sp>
      <p:sp>
        <p:nvSpPr>
          <p:cNvPr id="442" name="Google Shape;442;p61"/>
          <p:cNvSpPr txBox="1">
            <a:spLocks noGrp="1"/>
          </p:cNvSpPr>
          <p:nvPr>
            <p:ph type="body" idx="1"/>
          </p:nvPr>
        </p:nvSpPr>
        <p:spPr>
          <a:xfrm>
            <a:off x="871442" y="2447337"/>
            <a:ext cx="4353116" cy="3770434"/>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sz="2000">
                <a:solidFill>
                  <a:srgbClr val="595959"/>
                </a:solidFill>
              </a:rPr>
              <a:t>Jingyi is the resident of a long-term care home. She has a phone, but only uses it to talk to her family on zoom. She has been isolated by the pandemic and hopes it will end quickly so that she can see her grandchildren again. </a:t>
            </a:r>
            <a:endParaRPr/>
          </a:p>
          <a:p>
            <a:pPr marL="457200" lvl="0" indent="-228600" algn="l" rtl="0">
              <a:lnSpc>
                <a:spcPct val="90000"/>
              </a:lnSpc>
              <a:spcBef>
                <a:spcPts val="1000"/>
              </a:spcBef>
              <a:spcAft>
                <a:spcPts val="0"/>
              </a:spcAft>
              <a:buClr>
                <a:schemeClr val="dk1"/>
              </a:buClr>
              <a:buSzPts val="1800"/>
              <a:buNone/>
            </a:pPr>
            <a:endParaRPr sz="2000">
              <a:solidFill>
                <a:srgbClr val="595959"/>
              </a:solidFill>
            </a:endParaRPr>
          </a:p>
        </p:txBody>
      </p:sp>
      <p:sp>
        <p:nvSpPr>
          <p:cNvPr id="443" name="Google Shape;443;p61"/>
          <p:cNvSpPr txBox="1">
            <a:spLocks noGrp="1"/>
          </p:cNvSpPr>
          <p:nvPr>
            <p:ph type="sldNum" idx="12"/>
          </p:nvPr>
        </p:nvSpPr>
        <p:spPr>
          <a:xfrm>
            <a:off x="9180576"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600"/>
              </a:spcAft>
              <a:buSzPts val="1200"/>
              <a:buNone/>
            </a:pPr>
            <a:fld id="{00000000-1234-1234-1234-123412341234}" type="slidenum">
              <a:rPr lang="en-CA" sz="900"/>
              <a:t>19</a:t>
            </a:fld>
            <a:endParaRPr sz="900"/>
          </a:p>
        </p:txBody>
      </p:sp>
      <p:pic>
        <p:nvPicPr>
          <p:cNvPr id="444" name="Google Shape;444;p61" descr="A person holding a glass of be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20844"/>
            <a:ext cx="6096000" cy="68863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4"/>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cxnSp>
        <p:nvCxnSpPr>
          <p:cNvPr id="115" name="Google Shape;115;p44"/>
          <p:cNvCxnSpPr>
            <a:stCxn id="116" idx="6"/>
            <a:endCxn id="117" idx="2"/>
          </p:cNvCxnSpPr>
          <p:nvPr/>
        </p:nvCxnSpPr>
        <p:spPr>
          <a:xfrm>
            <a:off x="6282724" y="1821073"/>
            <a:ext cx="715800" cy="900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16" name="Google Shape;116;p44"/>
          <p:cNvSpPr/>
          <p:nvPr/>
        </p:nvSpPr>
        <p:spPr>
          <a:xfrm>
            <a:off x="5878817" y="1619473"/>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18" name="Google Shape;118;p44"/>
          <p:cNvCxnSpPr>
            <a:stCxn id="119" idx="5"/>
            <a:endCxn id="120" idx="1"/>
          </p:cNvCxnSpPr>
          <p:nvPr/>
        </p:nvCxnSpPr>
        <p:spPr>
          <a:xfrm>
            <a:off x="9488462" y="2441395"/>
            <a:ext cx="490200" cy="6960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20" name="Google Shape;120;p44"/>
          <p:cNvSpPr/>
          <p:nvPr/>
        </p:nvSpPr>
        <p:spPr>
          <a:xfrm>
            <a:off x="9919399" y="3078258"/>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4"/>
          <p:cNvSpPr/>
          <p:nvPr/>
        </p:nvSpPr>
        <p:spPr>
          <a:xfrm>
            <a:off x="5718003" y="4654618"/>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2" name="Google Shape;122;p44"/>
          <p:cNvCxnSpPr>
            <a:stCxn id="116" idx="4"/>
            <a:endCxn id="121" idx="0"/>
          </p:cNvCxnSpPr>
          <p:nvPr/>
        </p:nvCxnSpPr>
        <p:spPr>
          <a:xfrm flipH="1">
            <a:off x="5919971" y="2022673"/>
            <a:ext cx="160800" cy="26319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23" name="Google Shape;123;p44"/>
          <p:cNvSpPr/>
          <p:nvPr/>
        </p:nvSpPr>
        <p:spPr>
          <a:xfrm>
            <a:off x="8790593" y="4497108"/>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4"/>
          <p:cNvSpPr/>
          <p:nvPr/>
        </p:nvSpPr>
        <p:spPr>
          <a:xfrm>
            <a:off x="10264155" y="4465053"/>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4"/>
          <p:cNvSpPr/>
          <p:nvPr/>
        </p:nvSpPr>
        <p:spPr>
          <a:xfrm>
            <a:off x="10372684" y="5501700"/>
            <a:ext cx="403907" cy="403200"/>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4"/>
          <p:cNvSpPr/>
          <p:nvPr/>
        </p:nvSpPr>
        <p:spPr>
          <a:xfrm>
            <a:off x="10608470" y="1927545"/>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7" name="Google Shape;127;p44"/>
          <p:cNvCxnSpPr>
            <a:stCxn id="126" idx="5"/>
            <a:endCxn id="128" idx="1"/>
          </p:cNvCxnSpPr>
          <p:nvPr/>
        </p:nvCxnSpPr>
        <p:spPr>
          <a:xfrm>
            <a:off x="10953226" y="2271698"/>
            <a:ext cx="489600" cy="6750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28" name="Google Shape;128;p44"/>
          <p:cNvSpPr/>
          <p:nvPr/>
        </p:nvSpPr>
        <p:spPr>
          <a:xfrm>
            <a:off x="11383560" y="2887524"/>
            <a:ext cx="403907"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9" name="Google Shape;129;p44"/>
          <p:cNvCxnSpPr>
            <a:stCxn id="124" idx="4"/>
            <a:endCxn id="125" idx="0"/>
          </p:cNvCxnSpPr>
          <p:nvPr/>
        </p:nvCxnSpPr>
        <p:spPr>
          <a:xfrm>
            <a:off x="10466109" y="4868253"/>
            <a:ext cx="108600" cy="6333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30" name="Google Shape;130;p44"/>
          <p:cNvCxnSpPr>
            <a:stCxn id="131" idx="4"/>
            <a:endCxn id="123" idx="0"/>
          </p:cNvCxnSpPr>
          <p:nvPr/>
        </p:nvCxnSpPr>
        <p:spPr>
          <a:xfrm>
            <a:off x="8685548" y="3990189"/>
            <a:ext cx="306900" cy="5070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32" name="Google Shape;132;p44"/>
          <p:cNvCxnSpPr>
            <a:stCxn id="123" idx="7"/>
            <a:endCxn id="120" idx="3"/>
          </p:cNvCxnSpPr>
          <p:nvPr/>
        </p:nvCxnSpPr>
        <p:spPr>
          <a:xfrm rot="10800000" flipH="1">
            <a:off x="9135349" y="3422455"/>
            <a:ext cx="843300" cy="11337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33" name="Google Shape;133;p44"/>
          <p:cNvCxnSpPr>
            <a:stCxn id="120" idx="7"/>
            <a:endCxn id="126" idx="4"/>
          </p:cNvCxnSpPr>
          <p:nvPr/>
        </p:nvCxnSpPr>
        <p:spPr>
          <a:xfrm rot="10800000" flipH="1">
            <a:off x="10264155" y="2330605"/>
            <a:ext cx="546300" cy="8067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34" name="Google Shape;134;p44"/>
          <p:cNvCxnSpPr>
            <a:stCxn id="124" idx="0"/>
            <a:endCxn id="120" idx="4"/>
          </p:cNvCxnSpPr>
          <p:nvPr/>
        </p:nvCxnSpPr>
        <p:spPr>
          <a:xfrm rot="10800000">
            <a:off x="10121409" y="3481353"/>
            <a:ext cx="344700" cy="9837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35" name="Google Shape;135;p44"/>
          <p:cNvSpPr txBox="1"/>
          <p:nvPr/>
        </p:nvSpPr>
        <p:spPr>
          <a:xfrm>
            <a:off x="7754189" y="1959273"/>
            <a:ext cx="74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Mike</a:t>
            </a:r>
            <a:endParaRPr sz="1400" b="0" i="0" u="none" strike="noStrike" cap="none">
              <a:solidFill>
                <a:srgbClr val="000000"/>
              </a:solidFill>
              <a:latin typeface="Arial"/>
              <a:ea typeface="Arial"/>
              <a:cs typeface="Arial"/>
              <a:sym typeface="Arial"/>
            </a:endParaRPr>
          </a:p>
        </p:txBody>
      </p:sp>
      <p:sp>
        <p:nvSpPr>
          <p:cNvPr id="136" name="Google Shape;136;p44"/>
          <p:cNvSpPr txBox="1"/>
          <p:nvPr/>
        </p:nvSpPr>
        <p:spPr>
          <a:xfrm>
            <a:off x="8630045" y="3300828"/>
            <a:ext cx="5834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Yien</a:t>
            </a:r>
            <a:endParaRPr sz="1800" b="0" i="0" u="none" strike="noStrike" cap="none">
              <a:solidFill>
                <a:schemeClr val="dk1"/>
              </a:solidFill>
              <a:latin typeface="Calibri"/>
              <a:ea typeface="Calibri"/>
              <a:cs typeface="Calibri"/>
              <a:sym typeface="Calibri"/>
            </a:endParaRPr>
          </a:p>
        </p:txBody>
      </p:sp>
      <p:sp>
        <p:nvSpPr>
          <p:cNvPr id="137" name="Google Shape;137;p44"/>
          <p:cNvSpPr txBox="1"/>
          <p:nvPr/>
        </p:nvSpPr>
        <p:spPr>
          <a:xfrm>
            <a:off x="8930638" y="1798640"/>
            <a:ext cx="99763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Tiana</a:t>
            </a:r>
            <a:endParaRPr sz="1400" b="0" i="0" u="none" strike="noStrike" cap="none">
              <a:solidFill>
                <a:srgbClr val="000000"/>
              </a:solidFill>
              <a:latin typeface="Arial"/>
              <a:ea typeface="Arial"/>
              <a:cs typeface="Arial"/>
              <a:sym typeface="Arial"/>
            </a:endParaRPr>
          </a:p>
        </p:txBody>
      </p:sp>
      <p:sp>
        <p:nvSpPr>
          <p:cNvPr id="138" name="Google Shape;138;p44"/>
          <p:cNvSpPr txBox="1"/>
          <p:nvPr/>
        </p:nvSpPr>
        <p:spPr>
          <a:xfrm>
            <a:off x="6531580" y="3677640"/>
            <a:ext cx="745394"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Parsa</a:t>
            </a:r>
            <a:endParaRPr sz="1800" b="0" i="0" u="none" strike="noStrike" cap="none">
              <a:solidFill>
                <a:schemeClr val="dk1"/>
              </a:solidFill>
              <a:latin typeface="Calibri"/>
              <a:ea typeface="Calibri"/>
              <a:cs typeface="Calibri"/>
              <a:sym typeface="Calibri"/>
            </a:endParaRPr>
          </a:p>
        </p:txBody>
      </p:sp>
      <p:sp>
        <p:nvSpPr>
          <p:cNvPr id="139" name="Google Shape;139;p44"/>
          <p:cNvSpPr txBox="1"/>
          <p:nvPr/>
        </p:nvSpPr>
        <p:spPr>
          <a:xfrm>
            <a:off x="6718394" y="1376670"/>
            <a:ext cx="8611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Ahmed</a:t>
            </a:r>
            <a:endParaRPr sz="1400" b="0" i="0" u="none" strike="noStrike" cap="none">
              <a:solidFill>
                <a:srgbClr val="000000"/>
              </a:solidFill>
              <a:latin typeface="Arial"/>
              <a:ea typeface="Arial"/>
              <a:cs typeface="Arial"/>
              <a:sym typeface="Arial"/>
            </a:endParaRPr>
          </a:p>
        </p:txBody>
      </p:sp>
      <p:sp>
        <p:nvSpPr>
          <p:cNvPr id="140" name="Google Shape;140;p44"/>
          <p:cNvSpPr txBox="1"/>
          <p:nvPr/>
        </p:nvSpPr>
        <p:spPr>
          <a:xfrm>
            <a:off x="10294655" y="3121373"/>
            <a:ext cx="74732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Mario</a:t>
            </a:r>
            <a:endParaRPr sz="1400" b="0" i="0" u="none" strike="noStrike" cap="none">
              <a:solidFill>
                <a:srgbClr val="000000"/>
              </a:solidFill>
              <a:latin typeface="Arial"/>
              <a:ea typeface="Arial"/>
              <a:cs typeface="Arial"/>
              <a:sym typeface="Arial"/>
            </a:endParaRPr>
          </a:p>
        </p:txBody>
      </p:sp>
      <p:sp>
        <p:nvSpPr>
          <p:cNvPr id="141" name="Google Shape;141;p44"/>
          <p:cNvSpPr txBox="1"/>
          <p:nvPr/>
        </p:nvSpPr>
        <p:spPr>
          <a:xfrm>
            <a:off x="5353673" y="5009122"/>
            <a:ext cx="105028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Mengsha</a:t>
            </a:r>
            <a:endParaRPr sz="1400" b="0" i="0" u="none" strike="noStrike" cap="none">
              <a:solidFill>
                <a:srgbClr val="000000"/>
              </a:solidFill>
              <a:latin typeface="Arial"/>
              <a:ea typeface="Arial"/>
              <a:cs typeface="Arial"/>
              <a:sym typeface="Arial"/>
            </a:endParaRPr>
          </a:p>
        </p:txBody>
      </p:sp>
      <p:sp>
        <p:nvSpPr>
          <p:cNvPr id="142" name="Google Shape;142;p44"/>
          <p:cNvSpPr txBox="1"/>
          <p:nvPr/>
        </p:nvSpPr>
        <p:spPr>
          <a:xfrm>
            <a:off x="5586467" y="1298783"/>
            <a:ext cx="666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Marc</a:t>
            </a:r>
            <a:endParaRPr sz="1400" b="0" i="0" u="none" strike="noStrike" cap="none">
              <a:solidFill>
                <a:srgbClr val="000000"/>
              </a:solidFill>
              <a:latin typeface="Arial"/>
              <a:ea typeface="Arial"/>
              <a:cs typeface="Arial"/>
              <a:sym typeface="Arial"/>
            </a:endParaRPr>
          </a:p>
        </p:txBody>
      </p:sp>
      <p:sp>
        <p:nvSpPr>
          <p:cNvPr id="143" name="Google Shape;143;p44"/>
          <p:cNvSpPr txBox="1"/>
          <p:nvPr/>
        </p:nvSpPr>
        <p:spPr>
          <a:xfrm>
            <a:off x="9028816" y="4749775"/>
            <a:ext cx="115717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Bhuvana</a:t>
            </a:r>
            <a:endParaRPr sz="1800" b="0" i="0" u="none" strike="noStrike" cap="none">
              <a:solidFill>
                <a:schemeClr val="dk1"/>
              </a:solidFill>
              <a:latin typeface="Calibri"/>
              <a:ea typeface="Calibri"/>
              <a:cs typeface="Calibri"/>
              <a:sym typeface="Calibri"/>
            </a:endParaRPr>
          </a:p>
        </p:txBody>
      </p:sp>
      <p:sp>
        <p:nvSpPr>
          <p:cNvPr id="144" name="Google Shape;144;p44"/>
          <p:cNvSpPr txBox="1"/>
          <p:nvPr/>
        </p:nvSpPr>
        <p:spPr>
          <a:xfrm>
            <a:off x="10630806" y="1578953"/>
            <a:ext cx="4235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Ali</a:t>
            </a:r>
            <a:endParaRPr sz="1400" b="0" i="0" u="none" strike="noStrike" cap="none">
              <a:solidFill>
                <a:srgbClr val="000000"/>
              </a:solidFill>
              <a:latin typeface="Arial"/>
              <a:ea typeface="Arial"/>
              <a:cs typeface="Arial"/>
              <a:sym typeface="Arial"/>
            </a:endParaRPr>
          </a:p>
        </p:txBody>
      </p:sp>
      <p:sp>
        <p:nvSpPr>
          <p:cNvPr id="145" name="Google Shape;145;p44"/>
          <p:cNvSpPr txBox="1"/>
          <p:nvPr/>
        </p:nvSpPr>
        <p:spPr>
          <a:xfrm>
            <a:off x="11305296" y="2518192"/>
            <a:ext cx="7184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Jialun</a:t>
            </a:r>
            <a:endParaRPr sz="1800" b="0" i="0" u="none" strike="noStrike" cap="none">
              <a:solidFill>
                <a:schemeClr val="dk1"/>
              </a:solidFill>
              <a:latin typeface="Calibri"/>
              <a:ea typeface="Calibri"/>
              <a:cs typeface="Calibri"/>
              <a:sym typeface="Calibri"/>
            </a:endParaRPr>
          </a:p>
        </p:txBody>
      </p:sp>
      <p:sp>
        <p:nvSpPr>
          <p:cNvPr id="146" name="Google Shape;146;p44"/>
          <p:cNvSpPr txBox="1"/>
          <p:nvPr/>
        </p:nvSpPr>
        <p:spPr>
          <a:xfrm>
            <a:off x="10520373" y="4152388"/>
            <a:ext cx="7124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Kevin</a:t>
            </a:r>
            <a:endParaRPr sz="1400" b="0" i="0" u="none" strike="noStrike" cap="none">
              <a:solidFill>
                <a:srgbClr val="000000"/>
              </a:solidFill>
              <a:latin typeface="Arial"/>
              <a:ea typeface="Arial"/>
              <a:cs typeface="Arial"/>
              <a:sym typeface="Arial"/>
            </a:endParaRPr>
          </a:p>
        </p:txBody>
      </p:sp>
      <p:sp>
        <p:nvSpPr>
          <p:cNvPr id="147" name="Google Shape;147;p44"/>
          <p:cNvSpPr txBox="1"/>
          <p:nvPr/>
        </p:nvSpPr>
        <p:spPr>
          <a:xfrm>
            <a:off x="10537289" y="5119107"/>
            <a:ext cx="74260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Hazel</a:t>
            </a:r>
            <a:endParaRPr sz="1400" b="0" i="0" u="none" strike="noStrike" cap="none">
              <a:solidFill>
                <a:srgbClr val="000000"/>
              </a:solidFill>
              <a:latin typeface="Arial"/>
              <a:ea typeface="Arial"/>
              <a:cs typeface="Arial"/>
              <a:sym typeface="Arial"/>
            </a:endParaRPr>
          </a:p>
        </p:txBody>
      </p:sp>
      <p:cxnSp>
        <p:nvCxnSpPr>
          <p:cNvPr id="148" name="Google Shape;148;p44"/>
          <p:cNvCxnSpPr>
            <a:stCxn id="149" idx="2"/>
            <a:endCxn id="117" idx="5"/>
          </p:cNvCxnSpPr>
          <p:nvPr/>
        </p:nvCxnSpPr>
        <p:spPr>
          <a:xfrm rot="10800000">
            <a:off x="7342608" y="2053676"/>
            <a:ext cx="556500" cy="4359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50" name="Google Shape;150;p44"/>
          <p:cNvCxnSpPr>
            <a:stCxn id="151" idx="7"/>
            <a:endCxn id="149" idx="3"/>
          </p:cNvCxnSpPr>
          <p:nvPr/>
        </p:nvCxnSpPr>
        <p:spPr>
          <a:xfrm rot="10800000" flipH="1">
            <a:off x="7502766" y="2632263"/>
            <a:ext cx="455400" cy="9564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52" name="Google Shape;152;p44"/>
          <p:cNvCxnSpPr>
            <a:stCxn id="151" idx="1"/>
          </p:cNvCxnSpPr>
          <p:nvPr/>
        </p:nvCxnSpPr>
        <p:spPr>
          <a:xfrm rot="10800000">
            <a:off x="7150760" y="2052363"/>
            <a:ext cx="66900" cy="15363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53" name="Google Shape;153;p44"/>
          <p:cNvCxnSpPr>
            <a:stCxn id="119" idx="2"/>
            <a:endCxn id="149" idx="6"/>
          </p:cNvCxnSpPr>
          <p:nvPr/>
        </p:nvCxnSpPr>
        <p:spPr>
          <a:xfrm flipH="1">
            <a:off x="8302209" y="2298842"/>
            <a:ext cx="842100" cy="1908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54" name="Google Shape;154;p44"/>
          <p:cNvCxnSpPr>
            <a:stCxn id="119" idx="1"/>
            <a:endCxn id="117" idx="6"/>
          </p:cNvCxnSpPr>
          <p:nvPr/>
        </p:nvCxnSpPr>
        <p:spPr>
          <a:xfrm rot="10800000">
            <a:off x="7401556" y="1911189"/>
            <a:ext cx="1801800" cy="245100"/>
          </a:xfrm>
          <a:prstGeom prst="straightConnector1">
            <a:avLst/>
          </a:prstGeom>
          <a:solidFill>
            <a:schemeClr val="lt1"/>
          </a:solidFill>
          <a:ln w="38100" cap="flat" cmpd="sng">
            <a:solidFill>
              <a:schemeClr val="dk1"/>
            </a:solidFill>
            <a:prstDash val="solid"/>
            <a:miter lim="800000"/>
            <a:headEnd type="none" w="sm" len="sm"/>
            <a:tailEnd type="none" w="sm" len="sm"/>
          </a:ln>
        </p:spPr>
      </p:cxnSp>
      <p:cxnSp>
        <p:nvCxnSpPr>
          <p:cNvPr id="155" name="Google Shape;155;p44"/>
          <p:cNvCxnSpPr>
            <a:stCxn id="151" idx="6"/>
            <a:endCxn id="119" idx="3"/>
          </p:cNvCxnSpPr>
          <p:nvPr/>
        </p:nvCxnSpPr>
        <p:spPr>
          <a:xfrm rot="10800000" flipH="1">
            <a:off x="7561813" y="2441516"/>
            <a:ext cx="1641600" cy="12897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17" name="Google Shape;117;p44"/>
          <p:cNvSpPr/>
          <p:nvPr/>
        </p:nvSpPr>
        <p:spPr>
          <a:xfrm>
            <a:off x="6998442" y="1709462"/>
            <a:ext cx="403200" cy="403200"/>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4"/>
          <p:cNvSpPr/>
          <p:nvPr/>
        </p:nvSpPr>
        <p:spPr>
          <a:xfrm>
            <a:off x="9144309" y="2097242"/>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44"/>
          <p:cNvSpPr/>
          <p:nvPr/>
        </p:nvSpPr>
        <p:spPr>
          <a:xfrm>
            <a:off x="7158613" y="3529616"/>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56" name="Google Shape;156;p44"/>
          <p:cNvCxnSpPr>
            <a:stCxn id="131" idx="1"/>
            <a:endCxn id="149" idx="4"/>
          </p:cNvCxnSpPr>
          <p:nvPr/>
        </p:nvCxnSpPr>
        <p:spPr>
          <a:xfrm rot="10800000">
            <a:off x="8100795" y="2691136"/>
            <a:ext cx="442200" cy="954900"/>
          </a:xfrm>
          <a:prstGeom prst="straightConnector1">
            <a:avLst/>
          </a:prstGeom>
          <a:solidFill>
            <a:schemeClr val="lt1"/>
          </a:solidFill>
          <a:ln w="38100" cap="flat" cmpd="sng">
            <a:solidFill>
              <a:schemeClr val="dk1"/>
            </a:solidFill>
            <a:prstDash val="solid"/>
            <a:miter lim="800000"/>
            <a:headEnd type="none" w="sm" len="sm"/>
            <a:tailEnd type="none" w="sm" len="sm"/>
          </a:ln>
        </p:spPr>
      </p:cxnSp>
      <p:sp>
        <p:nvSpPr>
          <p:cNvPr id="131" name="Google Shape;131;p44"/>
          <p:cNvSpPr/>
          <p:nvPr/>
        </p:nvSpPr>
        <p:spPr>
          <a:xfrm>
            <a:off x="8483948" y="3586989"/>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9" name="Google Shape;149;p44"/>
          <p:cNvSpPr/>
          <p:nvPr/>
        </p:nvSpPr>
        <p:spPr>
          <a:xfrm>
            <a:off x="7899108" y="2287976"/>
            <a:ext cx="403200" cy="403200"/>
          </a:xfrm>
          <a:prstGeom prst="ellipse">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7" name="Google Shape;157;p44"/>
          <p:cNvSpPr/>
          <p:nvPr/>
        </p:nvSpPr>
        <p:spPr>
          <a:xfrm>
            <a:off x="7479238" y="5773693"/>
            <a:ext cx="403907" cy="381468"/>
          </a:xfrm>
          <a:prstGeom prst="ellipse">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44"/>
          <p:cNvSpPr/>
          <p:nvPr/>
        </p:nvSpPr>
        <p:spPr>
          <a:xfrm>
            <a:off x="7479238" y="6329299"/>
            <a:ext cx="403907" cy="381468"/>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4"/>
          <p:cNvSpPr txBox="1"/>
          <p:nvPr/>
        </p:nvSpPr>
        <p:spPr>
          <a:xfrm>
            <a:off x="7967030" y="5813087"/>
            <a:ext cx="164012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Confirmed case</a:t>
            </a:r>
            <a:endParaRPr sz="1400" b="0" i="0" u="none" strike="noStrike" cap="none">
              <a:solidFill>
                <a:srgbClr val="000000"/>
              </a:solidFill>
              <a:latin typeface="Arial"/>
              <a:ea typeface="Arial"/>
              <a:cs typeface="Arial"/>
              <a:sym typeface="Arial"/>
            </a:endParaRPr>
          </a:p>
        </p:txBody>
      </p:sp>
      <p:sp>
        <p:nvSpPr>
          <p:cNvPr id="160" name="Google Shape;160;p44"/>
          <p:cNvSpPr txBox="1"/>
          <p:nvPr/>
        </p:nvSpPr>
        <p:spPr>
          <a:xfrm>
            <a:off x="7967030" y="6387424"/>
            <a:ext cx="14377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Close contact</a:t>
            </a:r>
            <a:endParaRPr sz="1400" b="0" i="0" u="none" strike="noStrike" cap="none">
              <a:solidFill>
                <a:srgbClr val="000000"/>
              </a:solidFill>
              <a:latin typeface="Arial"/>
              <a:ea typeface="Arial"/>
              <a:cs typeface="Arial"/>
              <a:sym typeface="Arial"/>
            </a:endParaRPr>
          </a:p>
        </p:txBody>
      </p:sp>
      <p:sp>
        <p:nvSpPr>
          <p:cNvPr id="161" name="Google Shape;161;p44"/>
          <p:cNvSpPr/>
          <p:nvPr/>
        </p:nvSpPr>
        <p:spPr>
          <a:xfrm>
            <a:off x="7901417" y="2287976"/>
            <a:ext cx="403200" cy="403200"/>
          </a:xfrm>
          <a:prstGeom prst="ellipse">
            <a:avLst/>
          </a:prstGeom>
          <a:solidFill>
            <a:srgbClr val="FF0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2" name="Google Shape;162;p44"/>
          <p:cNvSpPr/>
          <p:nvPr/>
        </p:nvSpPr>
        <p:spPr>
          <a:xfrm>
            <a:off x="6994638" y="1709462"/>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4"/>
          <p:cNvSpPr/>
          <p:nvPr/>
        </p:nvSpPr>
        <p:spPr>
          <a:xfrm>
            <a:off x="9148542" y="2095463"/>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4" name="Google Shape;164;p44"/>
          <p:cNvSpPr/>
          <p:nvPr/>
        </p:nvSpPr>
        <p:spPr>
          <a:xfrm>
            <a:off x="7166384" y="3529616"/>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p44"/>
          <p:cNvSpPr/>
          <p:nvPr/>
        </p:nvSpPr>
        <p:spPr>
          <a:xfrm>
            <a:off x="8487242" y="3589554"/>
            <a:ext cx="403200" cy="403200"/>
          </a:xfrm>
          <a:prstGeom prst="ellipse">
            <a:avLst/>
          </a:prstGeom>
          <a:solidFill>
            <a:srgbClr val="FFC000"/>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66" name="Google Shape;166;p44"/>
          <p:cNvGraphicFramePr/>
          <p:nvPr/>
        </p:nvGraphicFramePr>
        <p:xfrm>
          <a:off x="168437" y="1381325"/>
          <a:ext cx="5373100" cy="2583480"/>
        </p:xfrm>
        <a:graphic>
          <a:graphicData uri="http://schemas.openxmlformats.org/drawingml/2006/table">
            <a:tbl>
              <a:tblPr>
                <a:noFill/>
                <a:tableStyleId>{D14B51CD-8947-4F9F-A559-93350EBE7717}</a:tableStyleId>
              </a:tblPr>
              <a:tblGrid>
                <a:gridCol w="809150">
                  <a:extLst>
                    <a:ext uri="{9D8B030D-6E8A-4147-A177-3AD203B41FA5}">
                      <a16:colId xmlns:a16="http://schemas.microsoft.com/office/drawing/2014/main" val="20000"/>
                    </a:ext>
                  </a:extLst>
                </a:gridCol>
                <a:gridCol w="991900">
                  <a:extLst>
                    <a:ext uri="{9D8B030D-6E8A-4147-A177-3AD203B41FA5}">
                      <a16:colId xmlns:a16="http://schemas.microsoft.com/office/drawing/2014/main" val="20001"/>
                    </a:ext>
                  </a:extLst>
                </a:gridCol>
                <a:gridCol w="1835525">
                  <a:extLst>
                    <a:ext uri="{9D8B030D-6E8A-4147-A177-3AD203B41FA5}">
                      <a16:colId xmlns:a16="http://schemas.microsoft.com/office/drawing/2014/main" val="20002"/>
                    </a:ext>
                  </a:extLst>
                </a:gridCol>
                <a:gridCol w="1736525">
                  <a:extLst>
                    <a:ext uri="{9D8B030D-6E8A-4147-A177-3AD203B41FA5}">
                      <a16:colId xmlns:a16="http://schemas.microsoft.com/office/drawing/2014/main" val="20003"/>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Name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Location</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Start Time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End Time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Mike</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14th, 9:12 PM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1:35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Parsa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14th, 9:37 PM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1:15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Tiana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14th, 10:06 PM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1:35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Ahmed</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14th, 6:08 PM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8:30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Mike </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B</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1:57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7:30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Tiana</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B</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1:57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9:30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6"/>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Mike</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C</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8:00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4:00 PM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7"/>
                  </a:ext>
                </a:extLst>
              </a:tr>
              <a:tr h="285350">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Yien</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000000"/>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C</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8:30 AM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CA" sz="1400" u="none" strike="noStrike" cap="none"/>
                        <a:t>Feb 15th, 4:30 PM</a:t>
                      </a:r>
                      <a:endParaRPr sz="14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rgbClr val="FFFFFF"/>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167" name="Google Shape;1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2000"/>
                                        <p:tgtEl>
                                          <p:spTgt spid="161"/>
                                        </p:tgtEl>
                                      </p:cBhvr>
                                    </p:animEffect>
                                  </p:childTnLst>
                                </p:cTn>
                              </p:par>
                            </p:childTnLst>
                          </p:cTn>
                        </p:par>
                        <p:par>
                          <p:cTn id="8" fill="hold">
                            <p:stCondLst>
                              <p:cond delay="2000"/>
                            </p:stCondLst>
                            <p:childTnLst>
                              <p:par>
                                <p:cTn id="9" presetID="10" presetClass="entr" presetSubtype="0" fill="hold" nodeType="afterEffect">
                                  <p:stCondLst>
                                    <p:cond delay="250"/>
                                  </p:stCondLst>
                                  <p:childTnLst>
                                    <p:set>
                                      <p:cBhvr>
                                        <p:cTn id="10" dur="1" fill="hold">
                                          <p:stCondLst>
                                            <p:cond delay="0"/>
                                          </p:stCondLst>
                                        </p:cTn>
                                        <p:tgtEl>
                                          <p:spTgt spid="162"/>
                                        </p:tgtEl>
                                        <p:attrNameLst>
                                          <p:attrName>style.visibility</p:attrName>
                                        </p:attrNameLst>
                                      </p:cBhvr>
                                      <p:to>
                                        <p:strVal val="visible"/>
                                      </p:to>
                                    </p:set>
                                    <p:animEffect transition="in" filter="fade">
                                      <p:cBhvr>
                                        <p:cTn id="11" dur="2000"/>
                                        <p:tgtEl>
                                          <p:spTgt spid="162"/>
                                        </p:tgtEl>
                                      </p:cBhvr>
                                    </p:animEffect>
                                  </p:childTnLst>
                                </p:cTn>
                              </p:par>
                              <p:par>
                                <p:cTn id="12" presetID="10" presetClass="entr" presetSubtype="0" fill="hold" nodeType="withEffect">
                                  <p:stCondLst>
                                    <p:cond delay="0"/>
                                  </p:stCondLst>
                                  <p:childTnLst>
                                    <p:set>
                                      <p:cBhvr>
                                        <p:cTn id="13" dur="1" fill="hold">
                                          <p:stCondLst>
                                            <p:cond delay="0"/>
                                          </p:stCondLst>
                                        </p:cTn>
                                        <p:tgtEl>
                                          <p:spTgt spid="163"/>
                                        </p:tgtEl>
                                        <p:attrNameLst>
                                          <p:attrName>style.visibility</p:attrName>
                                        </p:attrNameLst>
                                      </p:cBhvr>
                                      <p:to>
                                        <p:strVal val="visible"/>
                                      </p:to>
                                    </p:set>
                                    <p:animEffect transition="in" filter="fade">
                                      <p:cBhvr>
                                        <p:cTn id="14" dur="2000"/>
                                        <p:tgtEl>
                                          <p:spTgt spid="163"/>
                                        </p:tgtEl>
                                      </p:cBhvr>
                                    </p:animEffect>
                                  </p:childTnLst>
                                </p:cTn>
                              </p:par>
                              <p:par>
                                <p:cTn id="15" presetID="10" presetClass="entr" presetSubtype="0" fill="hold" nodeType="with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2000"/>
                                        <p:tgtEl>
                                          <p:spTgt spid="165"/>
                                        </p:tgtEl>
                                      </p:cBhvr>
                                    </p:animEffect>
                                  </p:childTnLst>
                                </p:cTn>
                              </p:par>
                              <p:par>
                                <p:cTn id="18" presetID="10" presetClass="entr" presetSubtype="0" fill="hold" nodeType="withEffect">
                                  <p:stCondLst>
                                    <p:cond delay="0"/>
                                  </p:stCondLst>
                                  <p:childTnLst>
                                    <p:set>
                                      <p:cBhvr>
                                        <p:cTn id="19" dur="1" fill="hold">
                                          <p:stCondLst>
                                            <p:cond delay="0"/>
                                          </p:stCondLst>
                                        </p:cTn>
                                        <p:tgtEl>
                                          <p:spTgt spid="164"/>
                                        </p:tgtEl>
                                        <p:attrNameLst>
                                          <p:attrName>style.visibility</p:attrName>
                                        </p:attrNameLst>
                                      </p:cBhvr>
                                      <p:to>
                                        <p:strVal val="visible"/>
                                      </p:to>
                                    </p:set>
                                    <p:animEffect transition="in" filter="fade">
                                      <p:cBhvr>
                                        <p:cTn id="20" dur="2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2"/>
          <p:cNvSpPr txBox="1">
            <a:spLocks noGrp="1"/>
          </p:cNvSpPr>
          <p:nvPr>
            <p:ph type="title"/>
          </p:nvPr>
        </p:nvSpPr>
        <p:spPr>
          <a:xfrm>
            <a:off x="655320" y="365125"/>
            <a:ext cx="5120114" cy="16927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Jingyi: A resident of a long-term care home</a:t>
            </a:r>
            <a:endParaRPr/>
          </a:p>
        </p:txBody>
      </p:sp>
      <p:sp>
        <p:nvSpPr>
          <p:cNvPr id="451" name="Google Shape;451;p62"/>
          <p:cNvSpPr txBox="1">
            <a:spLocks noGrp="1"/>
          </p:cNvSpPr>
          <p:nvPr>
            <p:ph type="body" idx="1"/>
          </p:nvPr>
        </p:nvSpPr>
        <p:spPr>
          <a:xfrm>
            <a:off x="655321" y="2575034"/>
            <a:ext cx="5120113" cy="346222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800"/>
              </a:spcBef>
              <a:spcAft>
                <a:spcPts val="0"/>
              </a:spcAft>
              <a:buClr>
                <a:schemeClr val="dk1"/>
              </a:buClr>
              <a:buSzPts val="2100"/>
              <a:buNone/>
            </a:pPr>
            <a:r>
              <a:rPr lang="en-CA">
                <a:solidFill>
                  <a:srgbClr val="000000"/>
                </a:solidFill>
              </a:rPr>
              <a:t>Consider an app that prioritizes privacy over health</a:t>
            </a:r>
            <a:endParaRPr/>
          </a:p>
          <a:p>
            <a:pPr marL="0" lvl="0" indent="0" algn="l" rtl="0">
              <a:lnSpc>
                <a:spcPct val="90000"/>
              </a:lnSpc>
              <a:spcBef>
                <a:spcPts val="800"/>
              </a:spcBef>
              <a:spcAft>
                <a:spcPts val="0"/>
              </a:spcAft>
              <a:buClr>
                <a:schemeClr val="dk1"/>
              </a:buClr>
              <a:buSzPts val="2100"/>
              <a:buNone/>
            </a:pPr>
            <a:endParaRPr>
              <a:solidFill>
                <a:srgbClr val="000000"/>
              </a:solidFill>
            </a:endParaRPr>
          </a:p>
          <a:p>
            <a:pPr marL="0" lvl="0" indent="0" algn="l" rtl="0">
              <a:lnSpc>
                <a:spcPct val="90000"/>
              </a:lnSpc>
              <a:spcBef>
                <a:spcPts val="800"/>
              </a:spcBef>
              <a:spcAft>
                <a:spcPts val="0"/>
              </a:spcAft>
              <a:buSzPts val="2100"/>
              <a:buNone/>
            </a:pPr>
            <a:r>
              <a:rPr lang="en-CA"/>
              <a:t>How might we justify such an app to Jingyi?</a:t>
            </a:r>
            <a:endParaRPr/>
          </a:p>
          <a:p>
            <a:pPr marL="0" lvl="0" indent="0" algn="l" rtl="0">
              <a:lnSpc>
                <a:spcPct val="90000"/>
              </a:lnSpc>
              <a:spcBef>
                <a:spcPts val="800"/>
              </a:spcBef>
              <a:spcAft>
                <a:spcPts val="0"/>
              </a:spcAft>
              <a:buClr>
                <a:schemeClr val="dk1"/>
              </a:buClr>
              <a:buSzPts val="2100"/>
              <a:buNone/>
            </a:pPr>
            <a:endParaRPr sz="1800">
              <a:solidFill>
                <a:srgbClr val="000000"/>
              </a:solidFill>
            </a:endParaRPr>
          </a:p>
          <a:p>
            <a:pPr marL="0" lvl="0" indent="0" algn="l" rtl="0">
              <a:lnSpc>
                <a:spcPct val="90000"/>
              </a:lnSpc>
              <a:spcBef>
                <a:spcPts val="800"/>
              </a:spcBef>
              <a:spcAft>
                <a:spcPts val="0"/>
              </a:spcAft>
              <a:buClr>
                <a:schemeClr val="dk1"/>
              </a:buClr>
              <a:buSzPts val="2100"/>
              <a:buNone/>
            </a:pPr>
            <a:endParaRPr sz="1800">
              <a:solidFill>
                <a:srgbClr val="000000"/>
              </a:solidFill>
            </a:endParaRPr>
          </a:p>
        </p:txBody>
      </p:sp>
      <p:sp>
        <p:nvSpPr>
          <p:cNvPr id="452" name="Google Shape;45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20</a:t>
            </a:fld>
            <a:endParaRPr/>
          </a:p>
        </p:txBody>
      </p:sp>
      <p:pic>
        <p:nvPicPr>
          <p:cNvPr id="453" name="Google Shape;453;p62" descr="A person holding a glass of be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20844"/>
            <a:ext cx="6096000" cy="68863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3"/>
          <p:cNvSpPr txBox="1">
            <a:spLocks noGrp="1"/>
          </p:cNvSpPr>
          <p:nvPr>
            <p:ph type="title"/>
          </p:nvPr>
        </p:nvSpPr>
        <p:spPr>
          <a:xfrm>
            <a:off x="655320" y="365125"/>
            <a:ext cx="5120114" cy="16927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Jingyi: A resident of a long-term care home</a:t>
            </a:r>
            <a:endParaRPr/>
          </a:p>
        </p:txBody>
      </p:sp>
      <p:sp>
        <p:nvSpPr>
          <p:cNvPr id="460" name="Google Shape;460;p63"/>
          <p:cNvSpPr txBox="1">
            <a:spLocks noGrp="1"/>
          </p:cNvSpPr>
          <p:nvPr>
            <p:ph type="body" idx="1"/>
          </p:nvPr>
        </p:nvSpPr>
        <p:spPr>
          <a:xfrm>
            <a:off x="655321" y="2057919"/>
            <a:ext cx="5120113" cy="3979343"/>
          </a:xfrm>
          <a:prstGeom prst="rect">
            <a:avLst/>
          </a:prstGeom>
          <a:noFill/>
          <a:ln>
            <a:noFill/>
          </a:ln>
        </p:spPr>
        <p:txBody>
          <a:bodyPr spcFirstLastPara="1" wrap="square" lIns="91425" tIns="45700" rIns="91425" bIns="45700" anchor="t" anchorCtr="0">
            <a:noAutofit/>
          </a:bodyPr>
          <a:lstStyle/>
          <a:p>
            <a:pPr marL="419100" lvl="0" indent="-342900" algn="l" rtl="0">
              <a:lnSpc>
                <a:spcPct val="90000"/>
              </a:lnSpc>
              <a:spcBef>
                <a:spcPts val="800"/>
              </a:spcBef>
              <a:spcAft>
                <a:spcPts val="0"/>
              </a:spcAft>
              <a:buClr>
                <a:srgbClr val="000000"/>
              </a:buClr>
              <a:buSzPts val="2400"/>
              <a:buFont typeface="Arial"/>
              <a:buAutoNum type="arabicPeriod"/>
            </a:pPr>
            <a:r>
              <a:rPr lang="en-CA" sz="2600">
                <a:solidFill>
                  <a:srgbClr val="000000"/>
                </a:solidFill>
              </a:rPr>
              <a:t>Surveys said this design was more popular</a:t>
            </a:r>
            <a:endParaRPr/>
          </a:p>
          <a:p>
            <a:pPr marL="419100" lvl="0" indent="-190500" algn="l" rtl="0">
              <a:lnSpc>
                <a:spcPct val="90000"/>
              </a:lnSpc>
              <a:spcBef>
                <a:spcPts val="800"/>
              </a:spcBef>
              <a:spcAft>
                <a:spcPts val="0"/>
              </a:spcAft>
              <a:buClr>
                <a:srgbClr val="000000"/>
              </a:buClr>
              <a:buSzPts val="2400"/>
              <a:buFont typeface="Arial"/>
              <a:buNone/>
            </a:pPr>
            <a:endParaRPr/>
          </a:p>
          <a:p>
            <a:pPr marL="419100" lvl="0" indent="-342900" algn="l" rtl="0">
              <a:lnSpc>
                <a:spcPct val="90000"/>
              </a:lnSpc>
              <a:spcBef>
                <a:spcPts val="800"/>
              </a:spcBef>
              <a:spcAft>
                <a:spcPts val="0"/>
              </a:spcAft>
              <a:buClr>
                <a:srgbClr val="000000"/>
              </a:buClr>
              <a:buSzPts val="2400"/>
              <a:buFont typeface="Arial"/>
              <a:buAutoNum type="arabicPeriod"/>
            </a:pPr>
            <a:r>
              <a:rPr lang="en-CA" sz="2600">
                <a:solidFill>
                  <a:srgbClr val="000000"/>
                </a:solidFill>
              </a:rPr>
              <a:t>We needed the app to be widely downloaded, and protecting privacy helps</a:t>
            </a:r>
            <a:endParaRPr/>
          </a:p>
          <a:p>
            <a:pPr marL="419100" lvl="0" indent="-190500" algn="l" rtl="0">
              <a:lnSpc>
                <a:spcPct val="90000"/>
              </a:lnSpc>
              <a:spcBef>
                <a:spcPts val="800"/>
              </a:spcBef>
              <a:spcAft>
                <a:spcPts val="0"/>
              </a:spcAft>
              <a:buClr>
                <a:srgbClr val="000000"/>
              </a:buClr>
              <a:buSzPts val="2400"/>
              <a:buFont typeface="Arial"/>
              <a:buNone/>
            </a:pPr>
            <a:endParaRPr/>
          </a:p>
          <a:p>
            <a:pPr marL="419100" lvl="0" indent="-342900" algn="l" rtl="0">
              <a:lnSpc>
                <a:spcPct val="90000"/>
              </a:lnSpc>
              <a:spcBef>
                <a:spcPts val="800"/>
              </a:spcBef>
              <a:spcAft>
                <a:spcPts val="0"/>
              </a:spcAft>
              <a:buClr>
                <a:srgbClr val="000000"/>
              </a:buClr>
              <a:buSzPts val="2400"/>
              <a:buFont typeface="Arial"/>
              <a:buAutoNum type="arabicPeriod"/>
            </a:pPr>
            <a:r>
              <a:rPr lang="en-CA" sz="2600">
                <a:solidFill>
                  <a:srgbClr val="000000"/>
                </a:solidFill>
              </a:rPr>
              <a:t>We wanted to make the app as effective as possible, but a more invasive app would violate people’s rights</a:t>
            </a:r>
            <a:endParaRPr/>
          </a:p>
        </p:txBody>
      </p:sp>
      <p:sp>
        <p:nvSpPr>
          <p:cNvPr id="461" name="Google Shape;461;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21</a:t>
            </a:fld>
            <a:endParaRPr/>
          </a:p>
        </p:txBody>
      </p:sp>
      <p:pic>
        <p:nvPicPr>
          <p:cNvPr id="462" name="Google Shape;462;p63" descr="A person holding a glass of be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20844"/>
            <a:ext cx="6096000" cy="68863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467"/>
        <p:cNvGrpSpPr/>
        <p:nvPr/>
      </p:nvGrpSpPr>
      <p:grpSpPr>
        <a:xfrm>
          <a:off x="0" y="0"/>
          <a:ext cx="0" cy="0"/>
          <a:chOff x="0" y="0"/>
          <a:chExt cx="0" cy="0"/>
        </a:xfrm>
      </p:grpSpPr>
      <p:pic>
        <p:nvPicPr>
          <p:cNvPr id="468" name="Google Shape;468;p64" descr="A group of people sitting in a room&#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3909" y="0"/>
            <a:ext cx="12385286" cy="6858000"/>
          </a:xfrm>
          <a:prstGeom prst="rect">
            <a:avLst/>
          </a:prstGeom>
          <a:noFill/>
          <a:ln>
            <a:noFill/>
          </a:ln>
        </p:spPr>
      </p:pic>
      <p:sp>
        <p:nvSpPr>
          <p:cNvPr id="469" name="Google Shape;469;p64"/>
          <p:cNvSpPr/>
          <p:nvPr/>
        </p:nvSpPr>
        <p:spPr>
          <a:xfrm>
            <a:off x="0" y="4023809"/>
            <a:ext cx="11016943" cy="2262375"/>
          </a:xfrm>
          <a:custGeom>
            <a:avLst/>
            <a:gdLst/>
            <a:ahLst/>
            <a:cxnLst/>
            <a:rect l="l" t="t" r="r" b="b"/>
            <a:pathLst>
              <a:path w="11016943" h="2262375" extrusionOk="0">
                <a:moveTo>
                  <a:pt x="0" y="0"/>
                </a:moveTo>
                <a:lnTo>
                  <a:pt x="9969166" y="0"/>
                </a:lnTo>
                <a:lnTo>
                  <a:pt x="11016943" y="2262375"/>
                </a:lnTo>
                <a:lnTo>
                  <a:pt x="4942050" y="2262375"/>
                </a:lnTo>
                <a:lnTo>
                  <a:pt x="4582160" y="2262375"/>
                </a:lnTo>
                <a:lnTo>
                  <a:pt x="0" y="2262375"/>
                </a:lnTo>
                <a:close/>
              </a:path>
            </a:pathLst>
          </a:custGeom>
          <a:solidFill>
            <a:srgbClr val="262626">
              <a:alpha val="8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0" name="Google Shape;470;p64"/>
          <p:cNvSpPr txBox="1">
            <a:spLocks noGrp="1"/>
          </p:cNvSpPr>
          <p:nvPr>
            <p:ph type="body" idx="1"/>
          </p:nvPr>
        </p:nvSpPr>
        <p:spPr>
          <a:xfrm>
            <a:off x="618063" y="4856921"/>
            <a:ext cx="9565028" cy="124924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endParaRPr sz="1500"/>
          </a:p>
        </p:txBody>
      </p:sp>
      <p:sp>
        <p:nvSpPr>
          <p:cNvPr id="471" name="Google Shape;471;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600"/>
              </a:spcAft>
              <a:buSzPts val="1200"/>
              <a:buNone/>
            </a:pPr>
            <a:fld id="{00000000-1234-1234-1234-123412341234}" type="slidenum">
              <a:rPr lang="en-CA">
                <a:solidFill>
                  <a:srgbClr val="FFFFFF"/>
                </a:solidFill>
              </a:rPr>
              <a:t>22</a:t>
            </a:fld>
            <a:endParaRPr>
              <a:solidFill>
                <a:srgbClr val="FFFFFF"/>
              </a:solidFill>
            </a:endParaRPr>
          </a:p>
        </p:txBody>
      </p:sp>
      <p:sp>
        <p:nvSpPr>
          <p:cNvPr id="472" name="Google Shape;472;p64"/>
          <p:cNvSpPr txBox="1">
            <a:spLocks noGrp="1"/>
          </p:cNvSpPr>
          <p:nvPr>
            <p:ph type="title"/>
          </p:nvPr>
        </p:nvSpPr>
        <p:spPr>
          <a:xfrm>
            <a:off x="617538" y="4064858"/>
            <a:ext cx="9266237" cy="622300"/>
          </a:xfrm>
          <a:prstGeom prst="rect">
            <a:avLst/>
          </a:prstGeom>
          <a:noFill/>
          <a:ln>
            <a:noFill/>
          </a:ln>
        </p:spPr>
        <p:txBody>
          <a:bodyPr spcFirstLastPara="1" wrap="square" lIns="91425" tIns="45700" rIns="91425" bIns="45700" anchor="ctr" anchorCtr="0">
            <a:noAutofit/>
          </a:bodyPr>
          <a:lstStyle/>
          <a:p>
            <a:pPr marL="114300" lvl="0" indent="0" algn="l" rtl="0">
              <a:lnSpc>
                <a:spcPct val="90000"/>
              </a:lnSpc>
              <a:spcBef>
                <a:spcPts val="0"/>
              </a:spcBef>
              <a:spcAft>
                <a:spcPts val="0"/>
              </a:spcAft>
              <a:buSzPts val="1800"/>
              <a:buNone/>
            </a:pPr>
            <a:br>
              <a:rPr lang="en-CA" sz="2800">
                <a:solidFill>
                  <a:schemeClr val="lt1"/>
                </a:solidFill>
              </a:rPr>
            </a:br>
            <a:br>
              <a:rPr lang="en-CA" sz="2800">
                <a:solidFill>
                  <a:schemeClr val="lt1"/>
                </a:solidFill>
              </a:rPr>
            </a:br>
            <a:br>
              <a:rPr lang="en-CA" sz="2800">
                <a:solidFill>
                  <a:schemeClr val="lt1"/>
                </a:solidFill>
              </a:rPr>
            </a:br>
            <a:br>
              <a:rPr lang="en-CA" sz="2800">
                <a:solidFill>
                  <a:schemeClr val="lt1"/>
                </a:solidFill>
              </a:rPr>
            </a:br>
            <a:r>
              <a:rPr lang="en-CA" sz="2800">
                <a:solidFill>
                  <a:schemeClr val="lt1"/>
                </a:solidFill>
              </a:rPr>
              <a:t>For each stakeholder discuss with your group how to justify your chosen app design to them, making sure to:</a:t>
            </a:r>
            <a:endParaRPr/>
          </a:p>
          <a:p>
            <a:pPr marL="114300" lvl="0" indent="0" algn="l" rtl="0">
              <a:lnSpc>
                <a:spcPct val="90000"/>
              </a:lnSpc>
              <a:spcBef>
                <a:spcPts val="0"/>
              </a:spcBef>
              <a:spcAft>
                <a:spcPts val="0"/>
              </a:spcAft>
              <a:buSzPts val="1800"/>
              <a:buNone/>
            </a:pPr>
            <a:r>
              <a:rPr lang="en-CA" sz="2800">
                <a:solidFill>
                  <a:schemeClr val="lt1"/>
                </a:solidFill>
              </a:rPr>
              <a:t>1. Highlight how your chosen version of the app accomplishes some of what the stakeholder wanted.</a:t>
            </a:r>
            <a:endParaRPr/>
          </a:p>
          <a:p>
            <a:pPr marL="114300" lvl="0" indent="0" algn="l" rtl="0">
              <a:lnSpc>
                <a:spcPct val="90000"/>
              </a:lnSpc>
              <a:spcBef>
                <a:spcPts val="0"/>
              </a:spcBef>
              <a:spcAft>
                <a:spcPts val="0"/>
              </a:spcAft>
              <a:buSzPts val="1800"/>
              <a:buNone/>
            </a:pPr>
            <a:r>
              <a:rPr lang="en-CA" sz="2800">
                <a:solidFill>
                  <a:schemeClr val="lt1"/>
                </a:solidFill>
              </a:rPr>
              <a:t>2. Explain why your chosen app doesn’t make exactly the tradeoff that the stakeholder was hoping for. </a:t>
            </a:r>
            <a:endParaRPr sz="2800">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Homework</a:t>
            </a:r>
            <a:endParaRPr/>
          </a:p>
        </p:txBody>
      </p:sp>
      <p:sp>
        <p:nvSpPr>
          <p:cNvPr id="479" name="Google Shape;479;p65"/>
          <p:cNvSpPr txBox="1">
            <a:spLocks noGrp="1"/>
          </p:cNvSpPr>
          <p:nvPr>
            <p:ph type="body" idx="1"/>
          </p:nvPr>
        </p:nvSpPr>
        <p:spPr>
          <a:xfrm>
            <a:off x="219635" y="1978082"/>
            <a:ext cx="5387788" cy="4378268"/>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lnSpc>
                <a:spcPct val="90000"/>
              </a:lnSpc>
              <a:spcBef>
                <a:spcPts val="1000"/>
              </a:spcBef>
              <a:spcAft>
                <a:spcPts val="0"/>
              </a:spcAft>
              <a:buSzPct val="69498"/>
              <a:buChar char="•"/>
            </a:pPr>
            <a:r>
              <a:rPr lang="en-CA"/>
              <a:t>Note on groupwork: You’re welcome to talk about this assignment with other people, but make sure to write your answers separately. </a:t>
            </a:r>
            <a:endParaRPr/>
          </a:p>
          <a:p>
            <a:pPr marL="457200" lvl="0" indent="-342900" algn="l" rtl="0">
              <a:lnSpc>
                <a:spcPct val="90000"/>
              </a:lnSpc>
              <a:spcBef>
                <a:spcPts val="1000"/>
              </a:spcBef>
              <a:spcAft>
                <a:spcPts val="0"/>
              </a:spcAft>
              <a:buSzPct val="69498"/>
              <a:buChar char="•"/>
            </a:pPr>
            <a:r>
              <a:rPr lang="en-CA"/>
              <a:t>For this assignment, you’ll be answering the same questions that you talked about in the breakout room, but for different stakeholders.</a:t>
            </a:r>
            <a:endParaRPr/>
          </a:p>
          <a:p>
            <a:pPr marL="457200" lvl="0" indent="-342900" algn="l" rtl="0">
              <a:lnSpc>
                <a:spcPct val="90000"/>
              </a:lnSpc>
              <a:spcBef>
                <a:spcPts val="1000"/>
              </a:spcBef>
              <a:spcAft>
                <a:spcPts val="0"/>
              </a:spcAft>
              <a:buSzPct val="69498"/>
              <a:buChar char="•"/>
            </a:pPr>
            <a:r>
              <a:rPr lang="en-CA"/>
              <a:t>Write your answers in two separate paragraphs--one paragraph about each stakeholder. </a:t>
            </a:r>
            <a:endParaRPr/>
          </a:p>
        </p:txBody>
      </p:sp>
      <p:sp>
        <p:nvSpPr>
          <p:cNvPr id="480" name="Google Shape;48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23</a:t>
            </a:fld>
            <a:endParaRPr/>
          </a:p>
        </p:txBody>
      </p:sp>
      <p:pic>
        <p:nvPicPr>
          <p:cNvPr id="481" name="Google Shape;481;p65" descr="A person holding a glass of beer&#10;&#10;Description automatically generated with low confidenc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20844"/>
            <a:ext cx="6096000" cy="68863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6"/>
          <p:cNvSpPr txBox="1">
            <a:spLocks noGrp="1"/>
          </p:cNvSpPr>
          <p:nvPr>
            <p:ph type="title"/>
          </p:nvPr>
        </p:nvSpPr>
        <p:spPr>
          <a:xfrm>
            <a:off x="836679" y="723898"/>
            <a:ext cx="6002110" cy="14954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4000"/>
              <a:t>Going Forward</a:t>
            </a:r>
            <a:endParaRPr sz="4000"/>
          </a:p>
        </p:txBody>
      </p:sp>
      <p:sp>
        <p:nvSpPr>
          <p:cNvPr id="488" name="Google Shape;488;p66"/>
          <p:cNvSpPr txBox="1">
            <a:spLocks noGrp="1"/>
          </p:cNvSpPr>
          <p:nvPr>
            <p:ph type="body" idx="1"/>
          </p:nvPr>
        </p:nvSpPr>
        <p:spPr>
          <a:xfrm>
            <a:off x="836680" y="2022231"/>
            <a:ext cx="6002110" cy="45720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CA" sz="2400"/>
              <a:t>Main takeaway: Good design involves thinking about stakeholders and ethical impact on them</a:t>
            </a:r>
            <a:endParaRPr/>
          </a:p>
          <a:p>
            <a:pPr marL="457200" lvl="0" indent="-342900" algn="l" rtl="0">
              <a:lnSpc>
                <a:spcPct val="90000"/>
              </a:lnSpc>
              <a:spcBef>
                <a:spcPts val="1000"/>
              </a:spcBef>
              <a:spcAft>
                <a:spcPts val="0"/>
              </a:spcAft>
              <a:buSzPts val="1800"/>
              <a:buChar char="•"/>
            </a:pPr>
            <a:r>
              <a:rPr lang="en-CA" sz="2400"/>
              <a:t>We learned how to:</a:t>
            </a:r>
            <a:endParaRPr/>
          </a:p>
          <a:p>
            <a:pPr marL="914400" lvl="1" indent="-342900" algn="l" rtl="0">
              <a:lnSpc>
                <a:spcPct val="90000"/>
              </a:lnSpc>
              <a:spcBef>
                <a:spcPts val="500"/>
              </a:spcBef>
              <a:spcAft>
                <a:spcPts val="0"/>
              </a:spcAft>
              <a:buSzPts val="1800"/>
              <a:buChar char="•"/>
            </a:pPr>
            <a:r>
              <a:rPr lang="en-CA"/>
              <a:t>Identify stakeholders and reason about their values and preferences</a:t>
            </a:r>
            <a:endParaRPr/>
          </a:p>
          <a:p>
            <a:pPr marL="914400" lvl="1" indent="-342900" algn="l" rtl="0">
              <a:lnSpc>
                <a:spcPct val="90000"/>
              </a:lnSpc>
              <a:spcBef>
                <a:spcPts val="500"/>
              </a:spcBef>
              <a:spcAft>
                <a:spcPts val="0"/>
              </a:spcAft>
              <a:buSzPts val="1800"/>
              <a:buChar char="•"/>
            </a:pPr>
            <a:r>
              <a:rPr lang="en-CA"/>
              <a:t>Recognize the trade-offs between different values that emerge in design</a:t>
            </a:r>
            <a:endParaRPr/>
          </a:p>
          <a:p>
            <a:pPr marL="914400" lvl="1" indent="-342900" algn="l" rtl="0">
              <a:lnSpc>
                <a:spcPct val="90000"/>
              </a:lnSpc>
              <a:spcBef>
                <a:spcPts val="500"/>
              </a:spcBef>
              <a:spcAft>
                <a:spcPts val="0"/>
              </a:spcAft>
              <a:buSzPts val="1800"/>
              <a:buChar char="•"/>
            </a:pPr>
            <a:r>
              <a:rPr lang="en-CA"/>
              <a:t>Justify a decision to the stakeholders to guide design in the presence of disagreement</a:t>
            </a:r>
            <a:endParaRPr/>
          </a:p>
          <a:p>
            <a:pPr marL="457200" lvl="0" indent="-228600" algn="l" rtl="0">
              <a:lnSpc>
                <a:spcPct val="90000"/>
              </a:lnSpc>
              <a:spcBef>
                <a:spcPts val="1000"/>
              </a:spcBef>
              <a:spcAft>
                <a:spcPts val="0"/>
              </a:spcAft>
              <a:buClr>
                <a:schemeClr val="dk1"/>
              </a:buClr>
              <a:buSzPts val="1800"/>
              <a:buNone/>
            </a:pPr>
            <a:endParaRPr sz="2000"/>
          </a:p>
        </p:txBody>
      </p:sp>
      <p:pic>
        <p:nvPicPr>
          <p:cNvPr id="489" name="Google Shape;489;p66" descr="Forward Pictures | Download Free Images on Unsplash"/>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99440" y="10"/>
            <a:ext cx="4992560" cy="6857990"/>
          </a:xfrm>
          <a:prstGeom prst="rect">
            <a:avLst/>
          </a:prstGeom>
          <a:noFill/>
          <a:ln>
            <a:noFill/>
          </a:ln>
        </p:spPr>
      </p:pic>
      <p:sp>
        <p:nvSpPr>
          <p:cNvPr id="490" name="Google Shape;490;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7"/>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CA"/>
              <a:t>Other Resources</a:t>
            </a:r>
            <a:endParaRPr/>
          </a:p>
        </p:txBody>
      </p:sp>
      <p:sp>
        <p:nvSpPr>
          <p:cNvPr id="497" name="Google Shape;497;p67"/>
          <p:cNvSpPr txBox="1">
            <a:spLocks noGrp="1"/>
          </p:cNvSpPr>
          <p:nvPr>
            <p:ph type="body" idx="1"/>
          </p:nvPr>
        </p:nvSpPr>
        <p:spPr>
          <a:xfrm>
            <a:off x="4965431" y="2115118"/>
            <a:ext cx="6586489" cy="410870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ts val="1800"/>
              <a:buChar char="•"/>
            </a:pPr>
            <a:r>
              <a:rPr lang="en-CA" sz="2000"/>
              <a:t>Institution-specific resources can be added here</a:t>
            </a:r>
            <a:endParaRPr/>
          </a:p>
        </p:txBody>
      </p:sp>
      <p:pic>
        <p:nvPicPr>
          <p:cNvPr id="498" name="Google Shape;498;p67" descr="Forward Pictures | Download Free Images on Unsplash"/>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 y="10"/>
            <a:ext cx="4635571" cy="6857990"/>
          </a:xfrm>
          <a:prstGeom prst="rect">
            <a:avLst/>
          </a:prstGeom>
          <a:noFill/>
          <a:ln>
            <a:noFill/>
          </a:ln>
        </p:spPr>
      </p:pic>
      <p:sp>
        <p:nvSpPr>
          <p:cNvPr id="499" name="Google Shape;499;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References</a:t>
            </a:r>
            <a:endParaRPr/>
          </a:p>
        </p:txBody>
      </p:sp>
      <p:sp>
        <p:nvSpPr>
          <p:cNvPr id="506" name="Google Shape;506;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114300" lvl="0" indent="0" algn="l" rtl="0">
              <a:lnSpc>
                <a:spcPct val="90000"/>
              </a:lnSpc>
              <a:spcBef>
                <a:spcPts val="1000"/>
              </a:spcBef>
              <a:spcAft>
                <a:spcPts val="0"/>
              </a:spcAft>
              <a:buSzPct val="69498"/>
              <a:buNone/>
            </a:pPr>
            <a:r>
              <a:rPr lang="en-CA" sz="2800"/>
              <a:t>[1] https://logsentinel.com/blog/centralized-vs-decentralized-approaches-to-protecting-user-data/?cookie-state-change=1616899129752</a:t>
            </a:r>
            <a:endParaRPr/>
          </a:p>
          <a:p>
            <a:pPr marL="114300" lvl="0" indent="0" algn="l" rtl="0">
              <a:lnSpc>
                <a:spcPct val="90000"/>
              </a:lnSpc>
              <a:spcBef>
                <a:spcPts val="1000"/>
              </a:spcBef>
              <a:spcAft>
                <a:spcPts val="0"/>
              </a:spcAft>
              <a:buSzPct val="69498"/>
              <a:buNone/>
            </a:pPr>
            <a:r>
              <a:rPr lang="en-CA" sz="2800"/>
              <a:t>[2] https://www.ncbi.nlm.nih.gov/pmc/articles/PMC6450795/pdf/cmajo.20180105.pdf</a:t>
            </a:r>
            <a:endParaRPr/>
          </a:p>
          <a:p>
            <a:pPr marL="114300" lvl="0" indent="0" algn="l" rtl="0">
              <a:lnSpc>
                <a:spcPct val="90000"/>
              </a:lnSpc>
              <a:spcBef>
                <a:spcPts val="1000"/>
              </a:spcBef>
              <a:spcAft>
                <a:spcPts val="0"/>
              </a:spcAft>
              <a:buSzPct val="69498"/>
              <a:buNone/>
            </a:pPr>
            <a:r>
              <a:rPr lang="en-CA" sz="2800"/>
              <a:t>[3] https://arstechnica.com/tech-policy/2009/09/your-secrets-live-online-in-databases-of-ruin/</a:t>
            </a:r>
            <a:endParaRPr/>
          </a:p>
          <a:p>
            <a:pPr marL="114300" lvl="0" indent="0" algn="l" rtl="0">
              <a:lnSpc>
                <a:spcPct val="90000"/>
              </a:lnSpc>
              <a:spcBef>
                <a:spcPts val="1000"/>
              </a:spcBef>
              <a:spcAft>
                <a:spcPts val="0"/>
              </a:spcAft>
              <a:buSzPct val="69498"/>
              <a:buNone/>
            </a:pPr>
            <a:r>
              <a:rPr lang="en-CA" sz="2800"/>
              <a:t>[4] https://www.bostonmagazine.com/news/2016/08/21/bill-weld/</a:t>
            </a:r>
            <a:endParaRPr/>
          </a:p>
          <a:p>
            <a:pPr marL="114300" lvl="0" indent="0" algn="l" rtl="0">
              <a:lnSpc>
                <a:spcPct val="90000"/>
              </a:lnSpc>
              <a:spcBef>
                <a:spcPts val="1000"/>
              </a:spcBef>
              <a:spcAft>
                <a:spcPts val="0"/>
              </a:spcAft>
              <a:buSzPct val="69498"/>
              <a:buNone/>
            </a:pPr>
            <a:r>
              <a:rPr lang="en-CA" sz="2800"/>
              <a:t>[5] https://www.newswire.ca/news-releases/majority-of-canadians-would-sacrifice-personal-privacy-if-it-helped-stop-covid-19-finds-kpmg-in-canada-survey-891920008.html</a:t>
            </a:r>
            <a:endParaRPr/>
          </a:p>
        </p:txBody>
      </p:sp>
      <p:sp>
        <p:nvSpPr>
          <p:cNvPr id="507" name="Google Shape;507;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45" descr="Children outline"/>
          <p:cNvPicPr preferRelativeResize="0"/>
          <p:nvPr/>
        </p:nvPicPr>
        <p:blipFill rotWithShape="1">
          <a:blip r:embed="rId3">
            <a:alphaModFix/>
          </a:blip>
          <a:srcRect/>
          <a:stretch/>
        </p:blipFill>
        <p:spPr>
          <a:xfrm>
            <a:off x="4202649" y="4184159"/>
            <a:ext cx="3631302" cy="3631302"/>
          </a:xfrm>
          <a:prstGeom prst="rect">
            <a:avLst/>
          </a:prstGeom>
          <a:noFill/>
          <a:ln>
            <a:noFill/>
          </a:ln>
        </p:spPr>
      </p:pic>
      <p:sp>
        <p:nvSpPr>
          <p:cNvPr id="174" name="Google Shape;174;p45"/>
          <p:cNvSpPr/>
          <p:nvPr/>
        </p:nvSpPr>
        <p:spPr>
          <a:xfrm>
            <a:off x="862722" y="2294154"/>
            <a:ext cx="2142837" cy="1423121"/>
          </a:xfrm>
          <a:prstGeom prst="cloudCallout">
            <a:avLst>
              <a:gd name="adj1" fmla="val 129259"/>
              <a:gd name="adj2" fmla="val 130855"/>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Mike has a day time job</a:t>
            </a:r>
            <a:endParaRPr sz="1400" b="0" i="0" u="none" strike="noStrike" cap="none">
              <a:solidFill>
                <a:srgbClr val="000000"/>
              </a:solidFill>
              <a:latin typeface="Arial"/>
              <a:ea typeface="Arial"/>
              <a:cs typeface="Arial"/>
              <a:sym typeface="Arial"/>
            </a:endParaRPr>
          </a:p>
        </p:txBody>
      </p:sp>
      <p:sp>
        <p:nvSpPr>
          <p:cNvPr id="175" name="Google Shape;175;p45"/>
          <p:cNvSpPr/>
          <p:nvPr/>
        </p:nvSpPr>
        <p:spPr>
          <a:xfrm>
            <a:off x="8041904" y="1207181"/>
            <a:ext cx="2142837" cy="1283855"/>
          </a:xfrm>
          <a:prstGeom prst="wedgeEllipseCallout">
            <a:avLst>
              <a:gd name="adj1" fmla="val -117385"/>
              <a:gd name="adj2" fmla="val 238708"/>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Either he works too much or parties too much</a:t>
            </a:r>
            <a:endParaRPr sz="1400" b="0" i="0" u="none" strike="noStrike" cap="none">
              <a:solidFill>
                <a:srgbClr val="000000"/>
              </a:solidFill>
              <a:latin typeface="Arial"/>
              <a:ea typeface="Arial"/>
              <a:cs typeface="Arial"/>
              <a:sym typeface="Arial"/>
            </a:endParaRPr>
          </a:p>
        </p:txBody>
      </p:sp>
      <p:grpSp>
        <p:nvGrpSpPr>
          <p:cNvPr id="176" name="Google Shape;176;p45"/>
          <p:cNvGrpSpPr/>
          <p:nvPr/>
        </p:nvGrpSpPr>
        <p:grpSpPr>
          <a:xfrm>
            <a:off x="9264948" y="4770726"/>
            <a:ext cx="2142837" cy="1283855"/>
            <a:chOff x="9264948" y="4770726"/>
            <a:chExt cx="2142837" cy="1283855"/>
          </a:xfrm>
        </p:grpSpPr>
        <p:sp>
          <p:nvSpPr>
            <p:cNvPr id="177" name="Google Shape;177;p45"/>
            <p:cNvSpPr/>
            <p:nvPr/>
          </p:nvSpPr>
          <p:spPr>
            <a:xfrm>
              <a:off x="9264948" y="4770726"/>
              <a:ext cx="2142837" cy="1283855"/>
            </a:xfrm>
            <a:prstGeom prst="wedgeEllipseCallout">
              <a:avLst>
                <a:gd name="adj1" fmla="val -102729"/>
                <a:gd name="adj2" fmla="val 48111"/>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Ahmed throws some good parties</a:t>
              </a:r>
              <a:endParaRPr sz="1400" b="0" i="0" u="none" strike="noStrike" cap="none">
                <a:solidFill>
                  <a:srgbClr val="000000"/>
                </a:solidFill>
                <a:latin typeface="Arial"/>
                <a:ea typeface="Arial"/>
                <a:cs typeface="Arial"/>
                <a:sym typeface="Arial"/>
              </a:endParaRPr>
            </a:p>
          </p:txBody>
        </p:sp>
        <p:pic>
          <p:nvPicPr>
            <p:cNvPr id="178" name="Google Shape;178;p45" descr="Dance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476836" y="5296877"/>
              <a:ext cx="757704" cy="757704"/>
            </a:xfrm>
            <a:prstGeom prst="rect">
              <a:avLst/>
            </a:prstGeom>
            <a:noFill/>
            <a:ln>
              <a:noFill/>
            </a:ln>
          </p:spPr>
        </p:pic>
      </p:grpSp>
      <p:grpSp>
        <p:nvGrpSpPr>
          <p:cNvPr id="179" name="Google Shape;179;p45"/>
          <p:cNvGrpSpPr/>
          <p:nvPr/>
        </p:nvGrpSpPr>
        <p:grpSpPr>
          <a:xfrm>
            <a:off x="3131230" y="1915426"/>
            <a:ext cx="2142837" cy="1283855"/>
            <a:chOff x="3131230" y="1915426"/>
            <a:chExt cx="2142837" cy="1283855"/>
          </a:xfrm>
        </p:grpSpPr>
        <p:sp>
          <p:nvSpPr>
            <p:cNvPr id="180" name="Google Shape;180;p45"/>
            <p:cNvSpPr/>
            <p:nvPr/>
          </p:nvSpPr>
          <p:spPr>
            <a:xfrm>
              <a:off x="3131230" y="1915426"/>
              <a:ext cx="2142837" cy="1283855"/>
            </a:xfrm>
            <a:prstGeom prst="wedgeEllipseCallout">
              <a:avLst>
                <a:gd name="adj1" fmla="val 63080"/>
                <a:gd name="adj2" fmla="val 180177"/>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Mike is probably into Tiana</a:t>
              </a:r>
              <a:endParaRPr sz="1400" b="0" i="0" u="none" strike="noStrike" cap="none">
                <a:solidFill>
                  <a:srgbClr val="000000"/>
                </a:solidFill>
                <a:latin typeface="Arial"/>
                <a:ea typeface="Arial"/>
                <a:cs typeface="Arial"/>
                <a:sym typeface="Arial"/>
              </a:endParaRPr>
            </a:p>
          </p:txBody>
        </p:sp>
        <p:pic>
          <p:nvPicPr>
            <p:cNvPr id="181" name="Google Shape;181;p45" descr="Smiling with hearts face outlin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479880" y="2612571"/>
              <a:ext cx="440461" cy="440461"/>
            </a:xfrm>
            <a:prstGeom prst="rect">
              <a:avLst/>
            </a:prstGeom>
            <a:noFill/>
            <a:ln>
              <a:noFill/>
            </a:ln>
          </p:spPr>
        </p:pic>
      </p:grpSp>
      <p:grpSp>
        <p:nvGrpSpPr>
          <p:cNvPr id="182" name="Google Shape;182;p45"/>
          <p:cNvGrpSpPr/>
          <p:nvPr/>
        </p:nvGrpSpPr>
        <p:grpSpPr>
          <a:xfrm>
            <a:off x="511629" y="4291281"/>
            <a:ext cx="1772389" cy="1283855"/>
            <a:chOff x="511629" y="4291281"/>
            <a:chExt cx="1772389" cy="1283855"/>
          </a:xfrm>
        </p:grpSpPr>
        <p:sp>
          <p:nvSpPr>
            <p:cNvPr id="183" name="Google Shape;183;p45"/>
            <p:cNvSpPr/>
            <p:nvPr/>
          </p:nvSpPr>
          <p:spPr>
            <a:xfrm>
              <a:off x="511629" y="4291281"/>
              <a:ext cx="1772389" cy="1283855"/>
            </a:xfrm>
            <a:prstGeom prst="wedgeEllipseCallout">
              <a:avLst>
                <a:gd name="adj1" fmla="val 174069"/>
                <a:gd name="adj2" fmla="val 39171"/>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Mike is social, he meets other people a lot</a:t>
              </a:r>
              <a:endParaRPr sz="1400" b="0" i="0" u="none" strike="noStrike" cap="none">
                <a:solidFill>
                  <a:srgbClr val="000000"/>
                </a:solidFill>
                <a:latin typeface="Arial"/>
                <a:ea typeface="Arial"/>
                <a:cs typeface="Arial"/>
                <a:sym typeface="Arial"/>
              </a:endParaRPr>
            </a:p>
          </p:txBody>
        </p:sp>
        <p:pic>
          <p:nvPicPr>
            <p:cNvPr id="184" name="Google Shape;184;p45" descr="Grinning face with solid fill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766989" y="4598906"/>
              <a:ext cx="334302" cy="334302"/>
            </a:xfrm>
            <a:prstGeom prst="rect">
              <a:avLst/>
            </a:prstGeom>
            <a:noFill/>
            <a:ln>
              <a:noFill/>
            </a:ln>
          </p:spPr>
        </p:pic>
      </p:grpSp>
      <p:grpSp>
        <p:nvGrpSpPr>
          <p:cNvPr id="185" name="Google Shape;185;p45"/>
          <p:cNvGrpSpPr/>
          <p:nvPr/>
        </p:nvGrpSpPr>
        <p:grpSpPr>
          <a:xfrm>
            <a:off x="5388430" y="283010"/>
            <a:ext cx="2558142" cy="1423121"/>
            <a:chOff x="5388430" y="283010"/>
            <a:chExt cx="2558142" cy="1423121"/>
          </a:xfrm>
        </p:grpSpPr>
        <p:sp>
          <p:nvSpPr>
            <p:cNvPr id="186" name="Google Shape;186;p45"/>
            <p:cNvSpPr/>
            <p:nvPr/>
          </p:nvSpPr>
          <p:spPr>
            <a:xfrm>
              <a:off x="5388430" y="283010"/>
              <a:ext cx="2558142" cy="1423121"/>
            </a:xfrm>
            <a:prstGeom prst="cloudCallout">
              <a:avLst>
                <a:gd name="adj1" fmla="val -21927"/>
                <a:gd name="adj2" fmla="val 262815"/>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They were doing the weekly prep</a:t>
              </a:r>
              <a:endParaRPr sz="1400" b="0" i="0" u="none" strike="noStrike" cap="none">
                <a:solidFill>
                  <a:srgbClr val="000000"/>
                </a:solidFill>
                <a:latin typeface="Arial"/>
                <a:ea typeface="Arial"/>
                <a:cs typeface="Arial"/>
                <a:sym typeface="Arial"/>
              </a:endParaRPr>
            </a:p>
          </p:txBody>
        </p:sp>
        <p:pic>
          <p:nvPicPr>
            <p:cNvPr id="187" name="Google Shape;187;p45" descr="Winking face outline outlin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135313" y="355624"/>
              <a:ext cx="572617" cy="572617"/>
            </a:xfrm>
            <a:prstGeom prst="rect">
              <a:avLst/>
            </a:prstGeom>
            <a:noFill/>
            <a:ln>
              <a:noFill/>
            </a:ln>
          </p:spPr>
        </p:pic>
      </p:grpSp>
      <p:grpSp>
        <p:nvGrpSpPr>
          <p:cNvPr id="188" name="Google Shape;188;p45"/>
          <p:cNvGrpSpPr/>
          <p:nvPr/>
        </p:nvGrpSpPr>
        <p:grpSpPr>
          <a:xfrm>
            <a:off x="8933872" y="2970481"/>
            <a:ext cx="2096655" cy="1320800"/>
            <a:chOff x="8933872" y="2970481"/>
            <a:chExt cx="2096655" cy="1320800"/>
          </a:xfrm>
        </p:grpSpPr>
        <p:sp>
          <p:nvSpPr>
            <p:cNvPr id="189" name="Google Shape;189;p45"/>
            <p:cNvSpPr/>
            <p:nvPr/>
          </p:nvSpPr>
          <p:spPr>
            <a:xfrm>
              <a:off x="8933872" y="2970481"/>
              <a:ext cx="2096655" cy="1320800"/>
            </a:xfrm>
            <a:prstGeom prst="cloudCallout">
              <a:avLst>
                <a:gd name="adj1" fmla="val -114288"/>
                <a:gd name="adj2" fmla="val 108978"/>
              </a:avLst>
            </a:prstGeom>
            <a:noFill/>
            <a:ln w="381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rgbClr val="0C0C0C"/>
                  </a:solidFill>
                  <a:latin typeface="Arial"/>
                  <a:ea typeface="Arial"/>
                  <a:cs typeface="Arial"/>
                  <a:sym typeface="Arial"/>
                </a:rPr>
                <a:t>Mike and his friends are irresponsible</a:t>
              </a:r>
              <a:endParaRPr sz="1400" b="0" i="0" u="none" strike="noStrike" cap="none">
                <a:solidFill>
                  <a:srgbClr val="000000"/>
                </a:solidFill>
                <a:latin typeface="Arial"/>
                <a:ea typeface="Arial"/>
                <a:cs typeface="Arial"/>
                <a:sym typeface="Arial"/>
              </a:endParaRPr>
            </a:p>
          </p:txBody>
        </p:sp>
        <p:pic>
          <p:nvPicPr>
            <p:cNvPr id="190" name="Google Shape;190;p45" descr="Angry face outline with solid fil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397277" y="3157485"/>
              <a:ext cx="543029" cy="543029"/>
            </a:xfrm>
            <a:prstGeom prst="rect">
              <a:avLst/>
            </a:prstGeom>
            <a:noFill/>
            <a:ln>
              <a:noFill/>
            </a:ln>
          </p:spPr>
        </p:pic>
      </p:grpSp>
      <p:sp>
        <p:nvSpPr>
          <p:cNvPr id="191" name="Google Shape;191;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p:tgtEl>
                                          <p:spTgt spid="188"/>
                                        </p:tgtEl>
                                        <p:attrNameLst>
                                          <p:attrName>ppt_w</p:attrName>
                                        </p:attrNameLst>
                                      </p:cBhvr>
                                      <p:tavLst>
                                        <p:tav tm="0">
                                          <p:val>
                                            <p:strVal val="0"/>
                                          </p:val>
                                        </p:tav>
                                        <p:tav tm="100000">
                                          <p:val>
                                            <p:strVal val="#ppt_w"/>
                                          </p:val>
                                        </p:tav>
                                      </p:tavLst>
                                    </p:anim>
                                    <p:anim calcmode="lin" valueType="num">
                                      <p:cBhvr additive="base">
                                        <p:cTn id="8" dur="500"/>
                                        <p:tgtEl>
                                          <p:spTgt spid="18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4"/>
                                        </p:tgtEl>
                                        <p:attrNameLst>
                                          <p:attrName>style.visibility</p:attrName>
                                        </p:attrNameLst>
                                      </p:cBhvr>
                                      <p:to>
                                        <p:strVal val="visible"/>
                                      </p:to>
                                    </p:set>
                                    <p:anim calcmode="lin" valueType="num">
                                      <p:cBhvr additive="base">
                                        <p:cTn id="13" dur="500"/>
                                        <p:tgtEl>
                                          <p:spTgt spid="174"/>
                                        </p:tgtEl>
                                        <p:attrNameLst>
                                          <p:attrName>ppt_w</p:attrName>
                                        </p:attrNameLst>
                                      </p:cBhvr>
                                      <p:tavLst>
                                        <p:tav tm="0">
                                          <p:val>
                                            <p:strVal val="0"/>
                                          </p:val>
                                        </p:tav>
                                        <p:tav tm="100000">
                                          <p:val>
                                            <p:strVal val="#ppt_w"/>
                                          </p:val>
                                        </p:tav>
                                      </p:tavLst>
                                    </p:anim>
                                    <p:anim calcmode="lin" valueType="num">
                                      <p:cBhvr additive="base">
                                        <p:cTn id="14" dur="500"/>
                                        <p:tgtEl>
                                          <p:spTgt spid="174"/>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9"/>
                                        </p:tgtEl>
                                        <p:attrNameLst>
                                          <p:attrName>style.visibility</p:attrName>
                                        </p:attrNameLst>
                                      </p:cBhvr>
                                      <p:to>
                                        <p:strVal val="visible"/>
                                      </p:to>
                                    </p:set>
                                    <p:anim calcmode="lin" valueType="num">
                                      <p:cBhvr additive="base">
                                        <p:cTn id="19" dur="500"/>
                                        <p:tgtEl>
                                          <p:spTgt spid="179"/>
                                        </p:tgtEl>
                                        <p:attrNameLst>
                                          <p:attrName>ppt_w</p:attrName>
                                        </p:attrNameLst>
                                      </p:cBhvr>
                                      <p:tavLst>
                                        <p:tav tm="0">
                                          <p:val>
                                            <p:strVal val="0"/>
                                          </p:val>
                                        </p:tav>
                                        <p:tav tm="100000">
                                          <p:val>
                                            <p:strVal val="#ppt_w"/>
                                          </p:val>
                                        </p:tav>
                                      </p:tavLst>
                                    </p:anim>
                                    <p:anim calcmode="lin" valueType="num">
                                      <p:cBhvr additive="base">
                                        <p:cTn id="20" dur="500"/>
                                        <p:tgtEl>
                                          <p:spTgt spid="179"/>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75"/>
                                        </p:tgtEl>
                                        <p:attrNameLst>
                                          <p:attrName>style.visibility</p:attrName>
                                        </p:attrNameLst>
                                      </p:cBhvr>
                                      <p:to>
                                        <p:strVal val="visible"/>
                                      </p:to>
                                    </p:set>
                                    <p:anim calcmode="lin" valueType="num">
                                      <p:cBhvr additive="base">
                                        <p:cTn id="25" dur="500"/>
                                        <p:tgtEl>
                                          <p:spTgt spid="175"/>
                                        </p:tgtEl>
                                        <p:attrNameLst>
                                          <p:attrName>ppt_w</p:attrName>
                                        </p:attrNameLst>
                                      </p:cBhvr>
                                      <p:tavLst>
                                        <p:tav tm="0">
                                          <p:val>
                                            <p:strVal val="0"/>
                                          </p:val>
                                        </p:tav>
                                        <p:tav tm="100000">
                                          <p:val>
                                            <p:strVal val="#ppt_w"/>
                                          </p:val>
                                        </p:tav>
                                      </p:tavLst>
                                    </p:anim>
                                    <p:anim calcmode="lin" valueType="num">
                                      <p:cBhvr additive="base">
                                        <p:cTn id="26" dur="500"/>
                                        <p:tgtEl>
                                          <p:spTgt spid="175"/>
                                        </p:tgtEl>
                                        <p:attrNameLst>
                                          <p:attrName>ppt_h</p:attrName>
                                        </p:attrNameLst>
                                      </p:cBhvr>
                                      <p:tavLst>
                                        <p:tav tm="0">
                                          <p:val>
                                            <p:strVal val="0"/>
                                          </p:val>
                                        </p:tav>
                                        <p:tav tm="100000">
                                          <p:val>
                                            <p:strVal val="#ppt_h"/>
                                          </p:val>
                                        </p:tav>
                                      </p:tavLst>
                                    </p:anim>
                                  </p:childTnLst>
                                </p:cTn>
                              </p:par>
                            </p:childTnLst>
                          </p:cTn>
                        </p:par>
                        <p:par>
                          <p:cTn id="27" fill="hold">
                            <p:stCondLst>
                              <p:cond delay="500"/>
                            </p:stCondLst>
                            <p:childTnLst>
                              <p:par>
                                <p:cTn id="28" presetID="23" presetClass="entr" presetSubtype="16" fill="hold" nodeType="afterEffect">
                                  <p:stCondLst>
                                    <p:cond delay="0"/>
                                  </p:stCondLst>
                                  <p:childTnLst>
                                    <p:set>
                                      <p:cBhvr>
                                        <p:cTn id="29" dur="1" fill="hold">
                                          <p:stCondLst>
                                            <p:cond delay="0"/>
                                          </p:stCondLst>
                                        </p:cTn>
                                        <p:tgtEl>
                                          <p:spTgt spid="176"/>
                                        </p:tgtEl>
                                        <p:attrNameLst>
                                          <p:attrName>style.visibility</p:attrName>
                                        </p:attrNameLst>
                                      </p:cBhvr>
                                      <p:to>
                                        <p:strVal val="visible"/>
                                      </p:to>
                                    </p:set>
                                    <p:anim calcmode="lin" valueType="num">
                                      <p:cBhvr additive="base">
                                        <p:cTn id="30" dur="500"/>
                                        <p:tgtEl>
                                          <p:spTgt spid="176"/>
                                        </p:tgtEl>
                                        <p:attrNameLst>
                                          <p:attrName>ppt_w</p:attrName>
                                        </p:attrNameLst>
                                      </p:cBhvr>
                                      <p:tavLst>
                                        <p:tav tm="0">
                                          <p:val>
                                            <p:strVal val="0"/>
                                          </p:val>
                                        </p:tav>
                                        <p:tav tm="100000">
                                          <p:val>
                                            <p:strVal val="#ppt_w"/>
                                          </p:val>
                                        </p:tav>
                                      </p:tavLst>
                                    </p:anim>
                                    <p:anim calcmode="lin" valueType="num">
                                      <p:cBhvr additive="base">
                                        <p:cTn id="31" dur="500"/>
                                        <p:tgtEl>
                                          <p:spTgt spid="176"/>
                                        </p:tgtEl>
                                        <p:attrNameLst>
                                          <p:attrName>ppt_h</p:attrName>
                                        </p:attrNameLst>
                                      </p:cBhvr>
                                      <p:tavLst>
                                        <p:tav tm="0">
                                          <p:val>
                                            <p:strVal val="0"/>
                                          </p:val>
                                        </p:tav>
                                        <p:tav tm="100000">
                                          <p:val>
                                            <p:strVal val="#ppt_h"/>
                                          </p:val>
                                        </p:tav>
                                      </p:tavLst>
                                    </p:anim>
                                  </p:childTnLst>
                                </p:cTn>
                              </p:par>
                            </p:childTnLst>
                          </p:cTn>
                        </p:par>
                        <p:par>
                          <p:cTn id="32" fill="hold">
                            <p:stCondLst>
                              <p:cond delay="1000"/>
                            </p:stCondLst>
                            <p:childTnLst>
                              <p:par>
                                <p:cTn id="33" presetID="23" presetClass="entr" presetSubtype="16" fill="hold" nodeType="afterEffect">
                                  <p:stCondLst>
                                    <p:cond delay="0"/>
                                  </p:stCondLst>
                                  <p:childTnLst>
                                    <p:set>
                                      <p:cBhvr>
                                        <p:cTn id="34" dur="1" fill="hold">
                                          <p:stCondLst>
                                            <p:cond delay="0"/>
                                          </p:stCondLst>
                                        </p:cTn>
                                        <p:tgtEl>
                                          <p:spTgt spid="182"/>
                                        </p:tgtEl>
                                        <p:attrNameLst>
                                          <p:attrName>style.visibility</p:attrName>
                                        </p:attrNameLst>
                                      </p:cBhvr>
                                      <p:to>
                                        <p:strVal val="visible"/>
                                      </p:to>
                                    </p:set>
                                    <p:anim calcmode="lin" valueType="num">
                                      <p:cBhvr additive="base">
                                        <p:cTn id="35" dur="500"/>
                                        <p:tgtEl>
                                          <p:spTgt spid="182"/>
                                        </p:tgtEl>
                                        <p:attrNameLst>
                                          <p:attrName>ppt_w</p:attrName>
                                        </p:attrNameLst>
                                      </p:cBhvr>
                                      <p:tavLst>
                                        <p:tav tm="0">
                                          <p:val>
                                            <p:strVal val="0"/>
                                          </p:val>
                                        </p:tav>
                                        <p:tav tm="100000">
                                          <p:val>
                                            <p:strVal val="#ppt_w"/>
                                          </p:val>
                                        </p:tav>
                                      </p:tavLst>
                                    </p:anim>
                                    <p:anim calcmode="lin" valueType="num">
                                      <p:cBhvr additive="base">
                                        <p:cTn id="36" dur="500"/>
                                        <p:tgtEl>
                                          <p:spTgt spid="182"/>
                                        </p:tgtEl>
                                        <p:attrNameLst>
                                          <p:attrName>ppt_h</p:attrName>
                                        </p:attrNameLst>
                                      </p:cBhvr>
                                      <p:tavLst>
                                        <p:tav tm="0">
                                          <p:val>
                                            <p:strVal val="0"/>
                                          </p:val>
                                        </p:tav>
                                        <p:tav tm="100000">
                                          <p:val>
                                            <p:strVal val="#ppt_h"/>
                                          </p:val>
                                        </p:tav>
                                      </p:tavLst>
                                    </p:anim>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185"/>
                                        </p:tgtEl>
                                        <p:attrNameLst>
                                          <p:attrName>style.visibility</p:attrName>
                                        </p:attrNameLst>
                                      </p:cBhvr>
                                      <p:to>
                                        <p:strVal val="visible"/>
                                      </p:to>
                                    </p:set>
                                    <p:anim calcmode="lin" valueType="num">
                                      <p:cBhvr additive="base">
                                        <p:cTn id="40" dur="500"/>
                                        <p:tgtEl>
                                          <p:spTgt spid="185"/>
                                        </p:tgtEl>
                                        <p:attrNameLst>
                                          <p:attrName>ppt_w</p:attrName>
                                        </p:attrNameLst>
                                      </p:cBhvr>
                                      <p:tavLst>
                                        <p:tav tm="0">
                                          <p:val>
                                            <p:strVal val="0"/>
                                          </p:val>
                                        </p:tav>
                                        <p:tav tm="100000">
                                          <p:val>
                                            <p:strVal val="#ppt_w"/>
                                          </p:val>
                                        </p:tav>
                                      </p:tavLst>
                                    </p:anim>
                                    <p:anim calcmode="lin" valueType="num">
                                      <p:cBhvr additive="base">
                                        <p:cTn id="41" dur="500"/>
                                        <p:tgtEl>
                                          <p:spTgt spid="1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Addressing the ethical issues</a:t>
            </a:r>
            <a:endParaRPr/>
          </a:p>
        </p:txBody>
      </p:sp>
      <p:sp>
        <p:nvSpPr>
          <p:cNvPr id="198" name="Google Shape;198;p46"/>
          <p:cNvSpPr txBox="1">
            <a:spLocks noGrp="1"/>
          </p:cNvSpPr>
          <p:nvPr>
            <p:ph type="body" idx="1"/>
          </p:nvPr>
        </p:nvSpPr>
        <p:spPr>
          <a:xfrm>
            <a:off x="838200" y="1825625"/>
            <a:ext cx="714375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CA"/>
              <a:t>Could we have collected less or different information and still accomplished the task of contact tracing? </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CA"/>
              <a:t>How could we have changed what information we collect to minimize the potential for inference of </a:t>
            </a:r>
            <a:r>
              <a:rPr lang="en-CA" b="0"/>
              <a:t>further information?</a:t>
            </a:r>
            <a:endParaRPr/>
          </a:p>
        </p:txBody>
      </p:sp>
      <p:pic>
        <p:nvPicPr>
          <p:cNvPr id="199" name="Google Shape;199;p46" descr="Thought outline"/>
          <p:cNvPicPr preferRelativeResize="0"/>
          <p:nvPr/>
        </p:nvPicPr>
        <p:blipFill rotWithShape="1">
          <a:blip r:embed="rId3">
            <a:alphaModFix/>
          </a:blip>
          <a:srcRect/>
          <a:stretch/>
        </p:blipFill>
        <p:spPr>
          <a:xfrm>
            <a:off x="8495145" y="2205182"/>
            <a:ext cx="2727036" cy="2727036"/>
          </a:xfrm>
          <a:prstGeom prst="rect">
            <a:avLst/>
          </a:prstGeom>
          <a:noFill/>
          <a:ln>
            <a:noFill/>
          </a:ln>
        </p:spPr>
      </p:pic>
      <p:pic>
        <p:nvPicPr>
          <p:cNvPr id="200" name="Google Shape;200;p46" descr="Question Mark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231745" y="2514600"/>
            <a:ext cx="914400" cy="914400"/>
          </a:xfrm>
          <a:prstGeom prst="rect">
            <a:avLst/>
          </a:prstGeom>
          <a:noFill/>
          <a:ln>
            <a:noFill/>
          </a:ln>
        </p:spPr>
      </p:pic>
      <p:sp>
        <p:nvSpPr>
          <p:cNvPr id="201" name="Google Shape;20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Applying PIPEDA’s Limited Collection</a:t>
            </a:r>
            <a:endParaRPr/>
          </a:p>
        </p:txBody>
      </p:sp>
      <p:sp>
        <p:nvSpPr>
          <p:cNvPr id="208" name="Google Shape;20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114300" lvl="0" indent="0" algn="l" rtl="0">
              <a:lnSpc>
                <a:spcPct val="90000"/>
              </a:lnSpc>
              <a:spcBef>
                <a:spcPts val="1000"/>
              </a:spcBef>
              <a:spcAft>
                <a:spcPts val="0"/>
              </a:spcAft>
              <a:buSzPct val="75630"/>
              <a:buNone/>
            </a:pPr>
            <a:r>
              <a:rPr lang="en-CA"/>
              <a:t>We collected: </a:t>
            </a:r>
            <a:endParaRPr/>
          </a:p>
          <a:p>
            <a:pPr marL="457200" lvl="0" indent="-342900" algn="l" rtl="0">
              <a:lnSpc>
                <a:spcPct val="90000"/>
              </a:lnSpc>
              <a:spcBef>
                <a:spcPts val="1000"/>
              </a:spcBef>
              <a:spcAft>
                <a:spcPts val="0"/>
              </a:spcAft>
              <a:buClr>
                <a:schemeClr val="dk1"/>
              </a:buClr>
              <a:buSzPct val="75630"/>
              <a:buChar char="•"/>
            </a:pPr>
            <a:r>
              <a:rPr lang="en-CA"/>
              <a:t>Demographic information</a:t>
            </a:r>
            <a:endParaRPr/>
          </a:p>
          <a:p>
            <a:pPr marL="457200" lvl="0" indent="-342900" algn="l" rtl="0">
              <a:lnSpc>
                <a:spcPct val="90000"/>
              </a:lnSpc>
              <a:spcBef>
                <a:spcPts val="1000"/>
              </a:spcBef>
              <a:spcAft>
                <a:spcPts val="0"/>
              </a:spcAft>
              <a:buClr>
                <a:schemeClr val="dk1"/>
              </a:buClr>
              <a:buSzPct val="75630"/>
              <a:buChar char="•"/>
            </a:pPr>
            <a:r>
              <a:rPr lang="en-CA"/>
              <a:t>Location</a:t>
            </a:r>
            <a:endParaRPr/>
          </a:p>
          <a:p>
            <a:pPr marL="457200" lvl="0" indent="-342900" algn="l" rtl="0">
              <a:lnSpc>
                <a:spcPct val="90000"/>
              </a:lnSpc>
              <a:spcBef>
                <a:spcPts val="1000"/>
              </a:spcBef>
              <a:spcAft>
                <a:spcPts val="0"/>
              </a:spcAft>
              <a:buClr>
                <a:schemeClr val="dk1"/>
              </a:buClr>
              <a:buSzPct val="75630"/>
              <a:buChar char="•"/>
            </a:pPr>
            <a:r>
              <a:rPr lang="en-CA"/>
              <a:t>arrival and departure times</a:t>
            </a:r>
            <a:endParaRPr/>
          </a:p>
          <a:p>
            <a:pPr marL="914400" lvl="1" indent="-228600" algn="l" rtl="0">
              <a:lnSpc>
                <a:spcPct val="90000"/>
              </a:lnSpc>
              <a:spcBef>
                <a:spcPts val="500"/>
              </a:spcBef>
              <a:spcAft>
                <a:spcPts val="0"/>
              </a:spcAft>
              <a:buSzPct val="88235"/>
              <a:buNone/>
            </a:pPr>
            <a:endParaRPr/>
          </a:p>
          <a:p>
            <a:pPr marL="914400" lvl="1" indent="-228600" algn="l" rtl="0">
              <a:lnSpc>
                <a:spcPct val="90000"/>
              </a:lnSpc>
              <a:spcBef>
                <a:spcPts val="500"/>
              </a:spcBef>
              <a:spcAft>
                <a:spcPts val="0"/>
              </a:spcAft>
              <a:buSzPct val="88235"/>
              <a:buNone/>
            </a:pPr>
            <a:endParaRPr/>
          </a:p>
          <a:p>
            <a:pPr marL="114300" lvl="0" indent="0" algn="l" rtl="0">
              <a:lnSpc>
                <a:spcPct val="90000"/>
              </a:lnSpc>
              <a:spcBef>
                <a:spcPts val="1000"/>
              </a:spcBef>
              <a:spcAft>
                <a:spcPts val="0"/>
              </a:spcAft>
              <a:buSzPct val="75630"/>
              <a:buNone/>
            </a:pPr>
            <a:r>
              <a:rPr lang="en-CA" b="1"/>
              <a:t>Purpose:</a:t>
            </a:r>
            <a:r>
              <a:rPr lang="en-CA"/>
              <a:t> Notify individuals who have been in a proximity to a confirmed case during the past two weeks.</a:t>
            </a:r>
            <a:endParaRPr/>
          </a:p>
          <a:p>
            <a:pPr marL="457200" lvl="0" indent="-228600" algn="l" rtl="0">
              <a:lnSpc>
                <a:spcPct val="90000"/>
              </a:lnSpc>
              <a:spcBef>
                <a:spcPts val="1000"/>
              </a:spcBef>
              <a:spcAft>
                <a:spcPts val="0"/>
              </a:spcAft>
              <a:buClr>
                <a:schemeClr val="dk1"/>
              </a:buClr>
              <a:buSzPct val="75630"/>
              <a:buNone/>
            </a:pPr>
            <a:endParaRPr/>
          </a:p>
          <a:p>
            <a:pPr marL="114300" lvl="0" indent="0" algn="l" rtl="0">
              <a:lnSpc>
                <a:spcPct val="90000"/>
              </a:lnSpc>
              <a:spcBef>
                <a:spcPts val="1000"/>
              </a:spcBef>
              <a:spcAft>
                <a:spcPts val="0"/>
              </a:spcAft>
              <a:buSzPct val="75630"/>
              <a:buNone/>
            </a:pPr>
            <a:r>
              <a:rPr lang="en-CA"/>
              <a:t>Therefore we need: </a:t>
            </a:r>
            <a:endParaRPr/>
          </a:p>
          <a:p>
            <a:pPr marL="457200" lvl="0" indent="-342900" algn="l" rtl="0">
              <a:lnSpc>
                <a:spcPct val="90000"/>
              </a:lnSpc>
              <a:spcBef>
                <a:spcPts val="1000"/>
              </a:spcBef>
              <a:spcAft>
                <a:spcPts val="0"/>
              </a:spcAft>
              <a:buClr>
                <a:schemeClr val="dk1"/>
              </a:buClr>
              <a:buSzPct val="75630"/>
              <a:buChar char="•"/>
            </a:pPr>
            <a:r>
              <a:rPr lang="en-CA"/>
              <a:t>Proximity records for the last 14 days</a:t>
            </a:r>
            <a:endParaRPr/>
          </a:p>
          <a:p>
            <a:pPr marL="457200" lvl="0" indent="-342900" algn="l" rtl="0">
              <a:lnSpc>
                <a:spcPct val="90000"/>
              </a:lnSpc>
              <a:spcBef>
                <a:spcPts val="1000"/>
              </a:spcBef>
              <a:spcAft>
                <a:spcPts val="0"/>
              </a:spcAft>
              <a:buClr>
                <a:schemeClr val="dk1"/>
              </a:buClr>
              <a:buSzPct val="75630"/>
              <a:buChar char="•"/>
            </a:pPr>
            <a:r>
              <a:rPr lang="en-CA"/>
              <a:t>A way to notify </a:t>
            </a:r>
            <a:endParaRPr/>
          </a:p>
        </p:txBody>
      </p:sp>
      <p:cxnSp>
        <p:nvCxnSpPr>
          <p:cNvPr id="209" name="Google Shape;209;p47"/>
          <p:cNvCxnSpPr/>
          <p:nvPr/>
        </p:nvCxnSpPr>
        <p:spPr>
          <a:xfrm>
            <a:off x="1372708" y="2515238"/>
            <a:ext cx="3265195" cy="0"/>
          </a:xfrm>
          <a:prstGeom prst="straightConnector1">
            <a:avLst/>
          </a:prstGeom>
          <a:noFill/>
          <a:ln w="28575" cap="flat" cmpd="sng">
            <a:solidFill>
              <a:srgbClr val="C00000"/>
            </a:solidFill>
            <a:prstDash val="solid"/>
            <a:round/>
            <a:headEnd type="none" w="sm" len="sm"/>
            <a:tailEnd type="none" w="sm" len="sm"/>
          </a:ln>
        </p:spPr>
      </p:cxnSp>
      <p:cxnSp>
        <p:nvCxnSpPr>
          <p:cNvPr id="210" name="Google Shape;210;p47"/>
          <p:cNvCxnSpPr/>
          <p:nvPr/>
        </p:nvCxnSpPr>
        <p:spPr>
          <a:xfrm>
            <a:off x="1372708" y="2896876"/>
            <a:ext cx="1106881" cy="0"/>
          </a:xfrm>
          <a:prstGeom prst="straightConnector1">
            <a:avLst/>
          </a:prstGeom>
          <a:noFill/>
          <a:ln w="28575" cap="flat" cmpd="sng">
            <a:solidFill>
              <a:srgbClr val="C00000"/>
            </a:solidFill>
            <a:prstDash val="solid"/>
            <a:round/>
            <a:headEnd type="none" w="sm" len="sm"/>
            <a:tailEnd type="none" w="sm" len="sm"/>
          </a:ln>
        </p:spPr>
      </p:cxnSp>
      <p:cxnSp>
        <p:nvCxnSpPr>
          <p:cNvPr id="211" name="Google Shape;211;p47"/>
          <p:cNvCxnSpPr/>
          <p:nvPr/>
        </p:nvCxnSpPr>
        <p:spPr>
          <a:xfrm>
            <a:off x="1372708" y="3262330"/>
            <a:ext cx="3420000" cy="0"/>
          </a:xfrm>
          <a:prstGeom prst="straightConnector1">
            <a:avLst/>
          </a:prstGeom>
          <a:noFill/>
          <a:ln w="28575" cap="flat" cmpd="sng">
            <a:solidFill>
              <a:srgbClr val="C00000"/>
            </a:solidFill>
            <a:prstDash val="solid"/>
            <a:round/>
            <a:headEnd type="none" w="sm" len="sm"/>
            <a:tailEnd type="none" w="sm" len="sm"/>
          </a:ln>
        </p:spPr>
      </p:cxnSp>
      <p:sp>
        <p:nvSpPr>
          <p:cNvPr id="212" name="Google Shape;21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fade">
                                      <p:cBhvr>
                                        <p:cTn id="11" dur="500"/>
                                        <p:tgtEl>
                                          <p:spTgt spid="2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1"/>
                                        </p:tgtEl>
                                        <p:attrNameLst>
                                          <p:attrName>style.visibility</p:attrName>
                                        </p:attrNameLst>
                                      </p:cBhvr>
                                      <p:to>
                                        <p:strVal val="visible"/>
                                      </p:to>
                                    </p:set>
                                    <p:animEffect transition="in" filter="fade">
                                      <p:cBhvr>
                                        <p:cTn id="1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graphicFrame>
        <p:nvGraphicFramePr>
          <p:cNvPr id="218" name="Google Shape;218;p48"/>
          <p:cNvGraphicFramePr/>
          <p:nvPr/>
        </p:nvGraphicFramePr>
        <p:xfrm>
          <a:off x="8872725" y="4334464"/>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Key</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Time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K831</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T6</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K426</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T1</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9" name="Google Shape;219;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Exposure notification system</a:t>
            </a:r>
            <a:endParaRPr/>
          </a:p>
        </p:txBody>
      </p:sp>
      <p:pic>
        <p:nvPicPr>
          <p:cNvPr id="220" name="Google Shape;220;p48" descr="Wi-Fi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4697825" y="5074828"/>
            <a:ext cx="914400" cy="914400"/>
          </a:xfrm>
          <a:prstGeom prst="rect">
            <a:avLst/>
          </a:prstGeom>
          <a:noFill/>
          <a:ln>
            <a:noFill/>
          </a:ln>
        </p:spPr>
      </p:pic>
      <p:pic>
        <p:nvPicPr>
          <p:cNvPr id="221" name="Google Shape;221;p48" descr="Wi-Fi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5400000">
            <a:off x="6225267" y="5074828"/>
            <a:ext cx="914400" cy="914400"/>
          </a:xfrm>
          <a:prstGeom prst="rect">
            <a:avLst/>
          </a:prstGeom>
          <a:noFill/>
          <a:ln>
            <a:noFill/>
          </a:ln>
        </p:spPr>
      </p:pic>
      <p:grpSp>
        <p:nvGrpSpPr>
          <p:cNvPr id="222" name="Google Shape;222;p48"/>
          <p:cNvGrpSpPr/>
          <p:nvPr/>
        </p:nvGrpSpPr>
        <p:grpSpPr>
          <a:xfrm>
            <a:off x="4424177" y="1128268"/>
            <a:ext cx="3343647" cy="3091001"/>
            <a:chOff x="2752353" y="-430635"/>
            <a:chExt cx="3343647" cy="3091001"/>
          </a:xfrm>
        </p:grpSpPr>
        <p:grpSp>
          <p:nvGrpSpPr>
            <p:cNvPr id="223" name="Google Shape;223;p48"/>
            <p:cNvGrpSpPr/>
            <p:nvPr/>
          </p:nvGrpSpPr>
          <p:grpSpPr>
            <a:xfrm>
              <a:off x="2752353" y="-430635"/>
              <a:ext cx="3343647" cy="3091001"/>
              <a:chOff x="2874531" y="-408241"/>
              <a:chExt cx="4191001" cy="4191001"/>
            </a:xfrm>
          </p:grpSpPr>
          <p:pic>
            <p:nvPicPr>
              <p:cNvPr id="224" name="Google Shape;224;p48" descr="Download from cloud outline"/>
              <p:cNvPicPr preferRelativeResize="0"/>
              <p:nvPr/>
            </p:nvPicPr>
            <p:blipFill rotWithShape="1">
              <a:blip r:embed="rId4">
                <a:alphaModFix/>
              </a:blip>
              <a:srcRect/>
              <a:stretch/>
            </p:blipFill>
            <p:spPr>
              <a:xfrm>
                <a:off x="2874531" y="-408241"/>
                <a:ext cx="4191001" cy="4191001"/>
              </a:xfrm>
              <a:prstGeom prst="rect">
                <a:avLst/>
              </a:prstGeom>
              <a:noFill/>
              <a:ln>
                <a:noFill/>
              </a:ln>
            </p:spPr>
          </p:pic>
          <p:sp>
            <p:nvSpPr>
              <p:cNvPr id="225" name="Google Shape;225;p48"/>
              <p:cNvSpPr/>
              <p:nvPr/>
            </p:nvSpPr>
            <p:spPr>
              <a:xfrm>
                <a:off x="4018541" y="1228725"/>
                <a:ext cx="1762125" cy="1990221"/>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226" name="Google Shape;226;p48" descr="Server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32343" y="595414"/>
              <a:ext cx="1449258" cy="1449258"/>
            </a:xfrm>
            <a:prstGeom prst="rect">
              <a:avLst/>
            </a:prstGeom>
            <a:noFill/>
            <a:ln>
              <a:noFill/>
            </a:ln>
          </p:spPr>
        </p:pic>
      </p:grpSp>
      <p:graphicFrame>
        <p:nvGraphicFramePr>
          <p:cNvPr id="227" name="Google Shape;227;p48"/>
          <p:cNvGraphicFramePr/>
          <p:nvPr/>
        </p:nvGraphicFramePr>
        <p:xfrm>
          <a:off x="8349342" y="526359"/>
          <a:ext cx="3000000" cy="3000000"/>
        </p:xfrm>
        <a:graphic>
          <a:graphicData uri="http://schemas.openxmlformats.org/drawingml/2006/table">
            <a:tbl>
              <a:tblPr>
                <a:noFill/>
                <a:tableStyleId>{D14B51CD-8947-4F9F-A559-93350EBE7717}</a:tableStyleId>
              </a:tblPr>
              <a:tblGrid>
                <a:gridCol w="582675">
                  <a:extLst>
                    <a:ext uri="{9D8B030D-6E8A-4147-A177-3AD203B41FA5}">
                      <a16:colId xmlns:a16="http://schemas.microsoft.com/office/drawing/2014/main" val="20000"/>
                    </a:ext>
                  </a:extLst>
                </a:gridCol>
                <a:gridCol w="141097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Key</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Contact info</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K001</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647.888.1111</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K284</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647.222.3333</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K112</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647.111.4563</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K390 </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647.555.6666</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K222</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647.222.4444</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K831</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647.333.9999</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K426</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647.999.8888</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K444</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647.000.6666</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graphicFrame>
        <p:nvGraphicFramePr>
          <p:cNvPr id="228" name="Google Shape;228;p48"/>
          <p:cNvGraphicFramePr/>
          <p:nvPr/>
        </p:nvGraphicFramePr>
        <p:xfrm>
          <a:off x="1401258" y="4334464"/>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Key</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Time</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K001</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t1</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K284</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t2</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K112</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t3</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K390 </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chemeClr val="dk1"/>
                          </a:solidFill>
                          <a:latin typeface="Calibri"/>
                          <a:ea typeface="Calibri"/>
                          <a:cs typeface="Calibri"/>
                          <a:sym typeface="Calibri"/>
                        </a:rPr>
                        <a:t>t4</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229" name="Google Shape;229;p48"/>
          <p:cNvGrpSpPr/>
          <p:nvPr/>
        </p:nvGrpSpPr>
        <p:grpSpPr>
          <a:xfrm>
            <a:off x="3059097" y="5438454"/>
            <a:ext cx="914400" cy="1151944"/>
            <a:chOff x="2906253" y="4188371"/>
            <a:chExt cx="914400" cy="1151944"/>
          </a:xfrm>
        </p:grpSpPr>
        <p:grpSp>
          <p:nvGrpSpPr>
            <p:cNvPr id="230" name="Google Shape;230;p48"/>
            <p:cNvGrpSpPr/>
            <p:nvPr/>
          </p:nvGrpSpPr>
          <p:grpSpPr>
            <a:xfrm>
              <a:off x="2906253" y="4425915"/>
              <a:ext cx="914400" cy="914400"/>
              <a:chOff x="1683919" y="3859557"/>
              <a:chExt cx="914400" cy="914400"/>
            </a:xfrm>
          </p:grpSpPr>
          <p:pic>
            <p:nvPicPr>
              <p:cNvPr id="231" name="Google Shape;231;p48" descr="Bluetooth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881346" y="4084332"/>
                <a:ext cx="519546" cy="519546"/>
              </a:xfrm>
              <a:prstGeom prst="rect">
                <a:avLst/>
              </a:prstGeom>
              <a:noFill/>
              <a:ln>
                <a:noFill/>
              </a:ln>
            </p:spPr>
          </p:pic>
          <p:pic>
            <p:nvPicPr>
              <p:cNvPr id="232" name="Google Shape;232;p48" descr="Smart Phone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683919" y="3859557"/>
                <a:ext cx="914400" cy="914400"/>
              </a:xfrm>
              <a:prstGeom prst="rect">
                <a:avLst/>
              </a:prstGeom>
              <a:noFill/>
              <a:ln>
                <a:noFill/>
              </a:ln>
            </p:spPr>
          </p:pic>
        </p:grpSp>
        <p:sp>
          <p:nvSpPr>
            <p:cNvPr id="233" name="Google Shape;233;p48"/>
            <p:cNvSpPr txBox="1"/>
            <p:nvPr/>
          </p:nvSpPr>
          <p:spPr>
            <a:xfrm>
              <a:off x="3068783" y="4188371"/>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000000"/>
                  </a:solidFill>
                  <a:latin typeface="Arial"/>
                  <a:ea typeface="Arial"/>
                  <a:cs typeface="Arial"/>
                  <a:sym typeface="Arial"/>
                </a:rPr>
                <a:t>K444</a:t>
              </a:r>
              <a:endParaRPr sz="1400" b="1" i="0" u="none" strike="noStrike" cap="none">
                <a:solidFill>
                  <a:srgbClr val="000000"/>
                </a:solidFill>
                <a:latin typeface="Calibri"/>
                <a:ea typeface="Calibri"/>
                <a:cs typeface="Calibri"/>
                <a:sym typeface="Calibri"/>
              </a:endParaRPr>
            </a:p>
          </p:txBody>
        </p:sp>
      </p:grpSp>
      <p:grpSp>
        <p:nvGrpSpPr>
          <p:cNvPr id="234" name="Google Shape;234;p48"/>
          <p:cNvGrpSpPr/>
          <p:nvPr/>
        </p:nvGrpSpPr>
        <p:grpSpPr>
          <a:xfrm>
            <a:off x="9334928" y="5289970"/>
            <a:ext cx="914400" cy="1158827"/>
            <a:chOff x="8127008" y="4227081"/>
            <a:chExt cx="914400" cy="1158827"/>
          </a:xfrm>
        </p:grpSpPr>
        <p:grpSp>
          <p:nvGrpSpPr>
            <p:cNvPr id="235" name="Google Shape;235;p48"/>
            <p:cNvGrpSpPr/>
            <p:nvPr/>
          </p:nvGrpSpPr>
          <p:grpSpPr>
            <a:xfrm>
              <a:off x="8127008" y="4471508"/>
              <a:ext cx="914400" cy="914400"/>
              <a:chOff x="7696200" y="3812309"/>
              <a:chExt cx="914400" cy="914400"/>
            </a:xfrm>
          </p:grpSpPr>
          <p:pic>
            <p:nvPicPr>
              <p:cNvPr id="236" name="Google Shape;236;p48" descr="Bluetooth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893627" y="4037084"/>
                <a:ext cx="519546" cy="519546"/>
              </a:xfrm>
              <a:prstGeom prst="rect">
                <a:avLst/>
              </a:prstGeom>
              <a:noFill/>
              <a:ln>
                <a:noFill/>
              </a:ln>
            </p:spPr>
          </p:pic>
          <p:pic>
            <p:nvPicPr>
              <p:cNvPr id="237" name="Google Shape;237;p48" descr="Smart Phone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696200" y="3812309"/>
                <a:ext cx="914400" cy="914400"/>
              </a:xfrm>
              <a:prstGeom prst="rect">
                <a:avLst/>
              </a:prstGeom>
              <a:noFill/>
              <a:ln>
                <a:noFill/>
              </a:ln>
            </p:spPr>
          </p:pic>
        </p:grpSp>
        <p:sp>
          <p:nvSpPr>
            <p:cNvPr id="238" name="Google Shape;238;p48"/>
            <p:cNvSpPr txBox="1"/>
            <p:nvPr/>
          </p:nvSpPr>
          <p:spPr>
            <a:xfrm>
              <a:off x="8288933" y="4227081"/>
              <a:ext cx="65722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1" i="0" u="none" strike="noStrike" cap="none">
                  <a:solidFill>
                    <a:srgbClr val="000000"/>
                  </a:solidFill>
                  <a:latin typeface="Arial"/>
                  <a:ea typeface="Arial"/>
                  <a:cs typeface="Arial"/>
                  <a:sym typeface="Arial"/>
                </a:rPr>
                <a:t>K222</a:t>
              </a:r>
              <a:endParaRPr sz="1400" b="1" i="0" u="none" strike="noStrike" cap="none">
                <a:solidFill>
                  <a:srgbClr val="000000"/>
                </a:solidFill>
                <a:latin typeface="Calibri"/>
                <a:ea typeface="Calibri"/>
                <a:cs typeface="Calibri"/>
                <a:sym typeface="Calibri"/>
              </a:endParaRPr>
            </a:p>
          </p:txBody>
        </p:sp>
      </p:grpSp>
      <p:cxnSp>
        <p:nvCxnSpPr>
          <p:cNvPr id="239" name="Google Shape;239;p48"/>
          <p:cNvCxnSpPr/>
          <p:nvPr/>
        </p:nvCxnSpPr>
        <p:spPr>
          <a:xfrm rot="10800000" flipH="1">
            <a:off x="6447672" y="1921239"/>
            <a:ext cx="1796918" cy="839452"/>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117"/>
              </a:srgbClr>
            </a:outerShdw>
          </a:effectLst>
        </p:spPr>
      </p:cxnSp>
      <p:pic>
        <p:nvPicPr>
          <p:cNvPr id="240" name="Google Shape;240;p48" descr="Information with solid fil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404523" y="5333272"/>
            <a:ext cx="377878" cy="377878"/>
          </a:xfrm>
          <a:prstGeom prst="rect">
            <a:avLst/>
          </a:prstGeom>
          <a:noFill/>
          <a:ln>
            <a:noFill/>
          </a:ln>
        </p:spPr>
      </p:pic>
      <p:cxnSp>
        <p:nvCxnSpPr>
          <p:cNvPr id="241" name="Google Shape;241;p48"/>
          <p:cNvCxnSpPr>
            <a:stCxn id="240" idx="0"/>
            <a:endCxn id="242" idx="1"/>
          </p:cNvCxnSpPr>
          <p:nvPr/>
        </p:nvCxnSpPr>
        <p:spPr>
          <a:xfrm rot="-5400000">
            <a:off x="3885312" y="3457222"/>
            <a:ext cx="2584200" cy="1167900"/>
          </a:xfrm>
          <a:prstGeom prst="curvedConnector2">
            <a:avLst/>
          </a:prstGeom>
          <a:noFill/>
          <a:ln w="19050" cap="flat" cmpd="sng">
            <a:solidFill>
              <a:srgbClr val="C00000"/>
            </a:solidFill>
            <a:prstDash val="solid"/>
            <a:round/>
            <a:headEnd type="none" w="sm" len="sm"/>
            <a:tailEnd type="triangle" w="med" len="med"/>
          </a:ln>
        </p:spPr>
      </p:cxnSp>
      <p:sp>
        <p:nvSpPr>
          <p:cNvPr id="242" name="Google Shape;242;p48"/>
          <p:cNvSpPr txBox="1"/>
          <p:nvPr/>
        </p:nvSpPr>
        <p:spPr>
          <a:xfrm>
            <a:off x="5761285" y="2336358"/>
            <a:ext cx="964314" cy="82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243" name="Google Shape;243;p48"/>
          <p:cNvGraphicFramePr/>
          <p:nvPr/>
        </p:nvGraphicFramePr>
        <p:xfrm>
          <a:off x="1398612" y="4334464"/>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solidFill>
                            <a:schemeClr val="dk1"/>
                          </a:solidFill>
                        </a:rPr>
                        <a:t>Key</a:t>
                      </a:r>
                      <a:endParaRPr sz="1500" b="1"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K001</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K284</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K112</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K390 </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chemeClr val="dk1"/>
                          </a:solidFill>
                          <a:latin typeface="Calibri"/>
                          <a:ea typeface="Calibri"/>
                          <a:cs typeface="Calibri"/>
                          <a:sym typeface="Calibri"/>
                        </a:rPr>
                        <a:t>K222</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244" name="Google Shape;244;p48" descr="Information with solid fill"/>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369488" y="873411"/>
            <a:ext cx="254857" cy="254857"/>
          </a:xfrm>
          <a:prstGeom prst="rect">
            <a:avLst/>
          </a:prstGeom>
          <a:noFill/>
          <a:ln>
            <a:noFill/>
          </a:ln>
        </p:spPr>
      </p:pic>
      <p:pic>
        <p:nvPicPr>
          <p:cNvPr id="245" name="Google Shape;245;p48" descr="Information with solid fill"/>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369488" y="1162645"/>
            <a:ext cx="254857" cy="254857"/>
          </a:xfrm>
          <a:prstGeom prst="rect">
            <a:avLst/>
          </a:prstGeom>
          <a:noFill/>
          <a:ln>
            <a:noFill/>
          </a:ln>
        </p:spPr>
      </p:pic>
      <p:pic>
        <p:nvPicPr>
          <p:cNvPr id="246" name="Google Shape;246;p48" descr="Information with solid fill"/>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366974" y="1451879"/>
            <a:ext cx="254857" cy="254857"/>
          </a:xfrm>
          <a:prstGeom prst="rect">
            <a:avLst/>
          </a:prstGeom>
          <a:noFill/>
          <a:ln>
            <a:noFill/>
          </a:ln>
        </p:spPr>
      </p:pic>
      <p:pic>
        <p:nvPicPr>
          <p:cNvPr id="247" name="Google Shape;247;p48" descr="Information with solid fill"/>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366974" y="1734229"/>
            <a:ext cx="254857" cy="254857"/>
          </a:xfrm>
          <a:prstGeom prst="rect">
            <a:avLst/>
          </a:prstGeom>
          <a:noFill/>
          <a:ln>
            <a:noFill/>
          </a:ln>
        </p:spPr>
      </p:pic>
      <p:pic>
        <p:nvPicPr>
          <p:cNvPr id="248" name="Google Shape;248;p48" descr="Information with solid fill"/>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366975" y="2046099"/>
            <a:ext cx="254857" cy="254857"/>
          </a:xfrm>
          <a:prstGeom prst="rect">
            <a:avLst/>
          </a:prstGeom>
          <a:noFill/>
          <a:ln>
            <a:noFill/>
          </a:ln>
        </p:spPr>
      </p:pic>
      <p:cxnSp>
        <p:nvCxnSpPr>
          <p:cNvPr id="249" name="Google Shape;249;p48"/>
          <p:cNvCxnSpPr>
            <a:stCxn id="250" idx="1"/>
            <a:endCxn id="251" idx="0"/>
          </p:cNvCxnSpPr>
          <p:nvPr/>
        </p:nvCxnSpPr>
        <p:spPr>
          <a:xfrm flipH="1">
            <a:off x="7204790" y="2225635"/>
            <a:ext cx="1200000" cy="3107700"/>
          </a:xfrm>
          <a:prstGeom prst="curvedConnector2">
            <a:avLst/>
          </a:prstGeom>
          <a:noFill/>
          <a:ln w="19050" cap="flat" cmpd="sng">
            <a:solidFill>
              <a:srgbClr val="C00000"/>
            </a:solidFill>
            <a:prstDash val="solid"/>
            <a:round/>
            <a:headEnd type="none" w="sm" len="sm"/>
            <a:tailEnd type="triangle" w="med" len="med"/>
          </a:ln>
        </p:spPr>
      </p:cxnSp>
      <p:pic>
        <p:nvPicPr>
          <p:cNvPr id="251" name="Google Shape;251;p48" descr="Information with solid fil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015803" y="5333272"/>
            <a:ext cx="377878" cy="377878"/>
          </a:xfrm>
          <a:prstGeom prst="rect">
            <a:avLst/>
          </a:prstGeom>
          <a:noFill/>
          <a:ln>
            <a:noFill/>
          </a:ln>
        </p:spPr>
      </p:pic>
      <p:sp>
        <p:nvSpPr>
          <p:cNvPr id="252" name="Google Shape;252;p48"/>
          <p:cNvSpPr/>
          <p:nvPr/>
        </p:nvSpPr>
        <p:spPr>
          <a:xfrm>
            <a:off x="1130354" y="4259588"/>
            <a:ext cx="954764" cy="1953351"/>
          </a:xfrm>
          <a:prstGeom prst="roundRect">
            <a:avLst>
              <a:gd name="adj" fmla="val 16667"/>
            </a:avLst>
          </a:prstGeom>
          <a:solidFill>
            <a:srgbClr val="FF0000">
              <a:alpha val="20000"/>
            </a:srgbClr>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48"/>
          <p:cNvSpPr txBox="1"/>
          <p:nvPr/>
        </p:nvSpPr>
        <p:spPr>
          <a:xfrm>
            <a:off x="8404790" y="1903434"/>
            <a:ext cx="1399008" cy="644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48"/>
          <p:cNvSpPr/>
          <p:nvPr/>
        </p:nvSpPr>
        <p:spPr>
          <a:xfrm>
            <a:off x="4934214" y="5163375"/>
            <a:ext cx="724309" cy="7294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4" name="Google Shape;254;p48" descr="Germ with solid fill"/>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389533" y="5714909"/>
            <a:ext cx="714319" cy="714319"/>
          </a:xfrm>
          <a:prstGeom prst="rect">
            <a:avLst/>
          </a:prstGeom>
          <a:noFill/>
          <a:ln>
            <a:noFill/>
          </a:ln>
        </p:spPr>
      </p:pic>
      <p:sp>
        <p:nvSpPr>
          <p:cNvPr id="255" name="Google Shape;255;p48"/>
          <p:cNvSpPr/>
          <p:nvPr/>
        </p:nvSpPr>
        <p:spPr>
          <a:xfrm>
            <a:off x="6192780" y="5192513"/>
            <a:ext cx="724309" cy="7294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aphicFrame>
        <p:nvGraphicFramePr>
          <p:cNvPr id="256" name="Google Shape;256;p48"/>
          <p:cNvGraphicFramePr/>
          <p:nvPr/>
        </p:nvGraphicFramePr>
        <p:xfrm>
          <a:off x="3746551" y="4520330"/>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K444</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chemeClr val="dk1"/>
                          </a:solidFill>
                          <a:latin typeface="Calibri"/>
                          <a:ea typeface="Calibri"/>
                          <a:cs typeface="Calibri"/>
                          <a:sym typeface="Calibri"/>
                        </a:rPr>
                        <a:t>t5</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57" name="Google Shape;257;p48"/>
          <p:cNvGraphicFramePr/>
          <p:nvPr/>
        </p:nvGraphicFramePr>
        <p:xfrm>
          <a:off x="6447672" y="4519320"/>
          <a:ext cx="3000000" cy="3000000"/>
        </p:xfrm>
        <a:graphic>
          <a:graphicData uri="http://schemas.openxmlformats.org/drawingml/2006/table">
            <a:tbl>
              <a:tblPr>
                <a:noFill/>
                <a:tableStyleId>{D14B51CD-8947-4F9F-A559-93350EBE7717}</a:tableStyleId>
              </a:tblPr>
              <a:tblGrid>
                <a:gridCol w="794200">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solidFill>
                            <a:schemeClr val="dk1"/>
                          </a:solidFill>
                        </a:rPr>
                        <a:t>K222</a:t>
                      </a:r>
                      <a:endParaRPr sz="1500" b="0" i="0" u="none" strike="noStrike" cap="none">
                        <a:solidFill>
                          <a:schemeClr val="dk1"/>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chemeClr val="dk1"/>
                          </a:solidFill>
                          <a:latin typeface="Calibri"/>
                          <a:ea typeface="Calibri"/>
                          <a:cs typeface="Calibri"/>
                          <a:sym typeface="Calibri"/>
                        </a:rPr>
                        <a:t>t5</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58" name="Google Shape;25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1000"/>
                                        <p:tgtEl>
                                          <p:spTgt spid="221"/>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28"/>
                                        </p:tgtEl>
                                        <p:attrNameLst>
                                          <p:attrName>style.visibility</p:attrName>
                                        </p:attrNameLst>
                                      </p:cBhvr>
                                      <p:to>
                                        <p:strVal val="visible"/>
                                      </p:to>
                                    </p:set>
                                    <p:animEffect transition="in" filter="fade">
                                      <p:cBhvr>
                                        <p:cTn id="14" dur="500"/>
                                        <p:tgtEl>
                                          <p:spTgt spid="228"/>
                                        </p:tgtEl>
                                      </p:cBhvr>
                                    </p:animEffect>
                                  </p:childTnLst>
                                </p:cTn>
                              </p:par>
                              <p:par>
                                <p:cTn id="15" presetID="10" presetClass="entr" presetSubtype="0" fill="hold"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500"/>
                                        <p:tgtEl>
                                          <p:spTgt spid="2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6"/>
                                        </p:tgtEl>
                                        <p:attrNameLst>
                                          <p:attrName>style.visibility</p:attrName>
                                        </p:attrNameLst>
                                      </p:cBhvr>
                                      <p:to>
                                        <p:strVal val="visible"/>
                                      </p:to>
                                    </p:set>
                                    <p:animEffect transition="in" filter="fade">
                                      <p:cBhvr>
                                        <p:cTn id="21" dur="500"/>
                                        <p:tgtEl>
                                          <p:spTgt spid="256"/>
                                        </p:tgtEl>
                                      </p:cBhvr>
                                    </p:animEffect>
                                  </p:childTnLst>
                                </p:cTn>
                              </p:par>
                              <p:par>
                                <p:cTn id="22" presetID="10" presetClass="entr" presetSubtype="0" fill="hold" nodeType="withEffect">
                                  <p:stCondLst>
                                    <p:cond delay="0"/>
                                  </p:stCondLst>
                                  <p:childTnLst>
                                    <p:set>
                                      <p:cBhvr>
                                        <p:cTn id="23" dur="1" fill="hold">
                                          <p:stCondLst>
                                            <p:cond delay="0"/>
                                          </p:stCondLst>
                                        </p:cTn>
                                        <p:tgtEl>
                                          <p:spTgt spid="257"/>
                                        </p:tgtEl>
                                        <p:attrNameLst>
                                          <p:attrName>style.visibility</p:attrName>
                                        </p:attrNameLst>
                                      </p:cBhvr>
                                      <p:to>
                                        <p:strVal val="visible"/>
                                      </p:to>
                                    </p:set>
                                    <p:animEffect transition="in" filter="fade">
                                      <p:cBhvr>
                                        <p:cTn id="24" dur="500"/>
                                        <p:tgtEl>
                                          <p:spTgt spid="25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3"/>
                                        </p:tgtEl>
                                        <p:attrNameLst>
                                          <p:attrName>style.visibility</p:attrName>
                                        </p:attrNameLst>
                                      </p:cBhvr>
                                      <p:to>
                                        <p:strVal val="visible"/>
                                      </p:to>
                                    </p:set>
                                    <p:animEffect transition="in" filter="fade">
                                      <p:cBhvr>
                                        <p:cTn id="29" dur="500"/>
                                        <p:tgtEl>
                                          <p:spTgt spid="253"/>
                                        </p:tgtEl>
                                      </p:cBhvr>
                                    </p:animEffect>
                                  </p:childTnLst>
                                </p:cTn>
                              </p:par>
                              <p:par>
                                <p:cTn id="30" presetID="10" presetClass="entr" presetSubtype="0" fill="hold" nodeType="withEffect">
                                  <p:stCondLst>
                                    <p:cond delay="0"/>
                                  </p:stCondLst>
                                  <p:childTnLst>
                                    <p:set>
                                      <p:cBhvr>
                                        <p:cTn id="31" dur="1" fill="hold">
                                          <p:stCondLst>
                                            <p:cond delay="0"/>
                                          </p:stCondLst>
                                        </p:cTn>
                                        <p:tgtEl>
                                          <p:spTgt spid="255"/>
                                        </p:tgtEl>
                                        <p:attrNameLst>
                                          <p:attrName>style.visibility</p:attrName>
                                        </p:attrNameLst>
                                      </p:cBhvr>
                                      <p:to>
                                        <p:strVal val="visible"/>
                                      </p:to>
                                    </p:set>
                                    <p:animEffect transition="in" filter="fade">
                                      <p:cBhvr>
                                        <p:cTn id="32" dur="500"/>
                                        <p:tgtEl>
                                          <p:spTgt spid="255"/>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254"/>
                                        </p:tgtEl>
                                        <p:attrNameLst>
                                          <p:attrName>style.visibility</p:attrName>
                                        </p:attrNameLst>
                                      </p:cBhvr>
                                      <p:to>
                                        <p:strVal val="visible"/>
                                      </p:to>
                                    </p:set>
                                    <p:anim calcmode="lin" valueType="num">
                                      <p:cBhvr additive="base">
                                        <p:cTn id="37" dur="500"/>
                                        <p:tgtEl>
                                          <p:spTgt spid="254"/>
                                        </p:tgtEl>
                                        <p:attrNameLst>
                                          <p:attrName>ppt_w</p:attrName>
                                        </p:attrNameLst>
                                      </p:cBhvr>
                                      <p:tavLst>
                                        <p:tav tm="0">
                                          <p:val>
                                            <p:strVal val="0"/>
                                          </p:val>
                                        </p:tav>
                                        <p:tav tm="100000">
                                          <p:val>
                                            <p:strVal val="#ppt_w"/>
                                          </p:val>
                                        </p:tav>
                                      </p:tavLst>
                                    </p:anim>
                                    <p:anim calcmode="lin" valueType="num">
                                      <p:cBhvr additive="base">
                                        <p:cTn id="38" dur="500"/>
                                        <p:tgtEl>
                                          <p:spTgt spid="254"/>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0"/>
                                        </p:tgtEl>
                                        <p:attrNameLst>
                                          <p:attrName>style.visibility</p:attrName>
                                        </p:attrNameLst>
                                      </p:cBhvr>
                                      <p:to>
                                        <p:strVal val="visible"/>
                                      </p:to>
                                    </p:set>
                                    <p:animEffect transition="in" filter="fade">
                                      <p:cBhvr>
                                        <p:cTn id="43" dur="1000"/>
                                        <p:tgtEl>
                                          <p:spTgt spid="240"/>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41"/>
                                        </p:tgtEl>
                                        <p:attrNameLst>
                                          <p:attrName>style.visibility</p:attrName>
                                        </p:attrNameLst>
                                      </p:cBhvr>
                                      <p:to>
                                        <p:strVal val="visible"/>
                                      </p:to>
                                    </p:set>
                                    <p:animEffect transition="in" filter="fade">
                                      <p:cBhvr>
                                        <p:cTn id="47" dur="500"/>
                                        <p:tgtEl>
                                          <p:spTgt spid="2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2"/>
                                        </p:tgtEl>
                                        <p:attrNameLst>
                                          <p:attrName>style.visibility</p:attrName>
                                        </p:attrNameLst>
                                      </p:cBhvr>
                                      <p:to>
                                        <p:strVal val="visible"/>
                                      </p:to>
                                    </p:set>
                                    <p:animEffect transition="in" filter="fade">
                                      <p:cBhvr>
                                        <p:cTn id="52" dur="500"/>
                                        <p:tgtEl>
                                          <p:spTgt spid="252"/>
                                        </p:tgtEl>
                                      </p:cBhvr>
                                    </p:animEffect>
                                  </p:childTnLst>
                                </p:cTn>
                              </p:par>
                              <p:par>
                                <p:cTn id="53" presetID="1" presetClass="entr" presetSubtype="0" fill="hold" nodeType="withEffect">
                                  <p:stCondLst>
                                    <p:cond delay="0"/>
                                  </p:stCondLst>
                                  <p:childTnLst>
                                    <p:set>
                                      <p:cBhvr>
                                        <p:cTn id="54" dur="1" fill="hold">
                                          <p:stCondLst>
                                            <p:cond delay="0"/>
                                          </p:stCondLst>
                                        </p:cTn>
                                        <p:tgtEl>
                                          <p:spTgt spid="24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44"/>
                                        </p:tgtEl>
                                        <p:attrNameLst>
                                          <p:attrName>style.visibility</p:attrName>
                                        </p:attrNameLst>
                                      </p:cBhvr>
                                      <p:to>
                                        <p:strVal val="visible"/>
                                      </p:to>
                                    </p:set>
                                    <p:animEffect transition="in" filter="fade">
                                      <p:cBhvr>
                                        <p:cTn id="59" dur="250"/>
                                        <p:tgtEl>
                                          <p:spTgt spid="244"/>
                                        </p:tgtEl>
                                      </p:cBhvr>
                                    </p:animEffect>
                                  </p:childTnLst>
                                </p:cTn>
                              </p:par>
                            </p:childTnLst>
                          </p:cTn>
                        </p:par>
                        <p:par>
                          <p:cTn id="60" fill="hold">
                            <p:stCondLst>
                              <p:cond delay="250"/>
                            </p:stCondLst>
                            <p:childTnLst>
                              <p:par>
                                <p:cTn id="61" presetID="10" presetClass="entr" presetSubtype="0" fill="hold" nodeType="afterEffect">
                                  <p:stCondLst>
                                    <p:cond delay="0"/>
                                  </p:stCondLst>
                                  <p:childTnLst>
                                    <p:set>
                                      <p:cBhvr>
                                        <p:cTn id="62" dur="1" fill="hold">
                                          <p:stCondLst>
                                            <p:cond delay="0"/>
                                          </p:stCondLst>
                                        </p:cTn>
                                        <p:tgtEl>
                                          <p:spTgt spid="245"/>
                                        </p:tgtEl>
                                        <p:attrNameLst>
                                          <p:attrName>style.visibility</p:attrName>
                                        </p:attrNameLst>
                                      </p:cBhvr>
                                      <p:to>
                                        <p:strVal val="visible"/>
                                      </p:to>
                                    </p:set>
                                    <p:animEffect transition="in" filter="fade">
                                      <p:cBhvr>
                                        <p:cTn id="63" dur="250"/>
                                        <p:tgtEl>
                                          <p:spTgt spid="245"/>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246"/>
                                        </p:tgtEl>
                                        <p:attrNameLst>
                                          <p:attrName>style.visibility</p:attrName>
                                        </p:attrNameLst>
                                      </p:cBhvr>
                                      <p:to>
                                        <p:strVal val="visible"/>
                                      </p:to>
                                    </p:set>
                                    <p:animEffect transition="in" filter="fade">
                                      <p:cBhvr>
                                        <p:cTn id="67" dur="250"/>
                                        <p:tgtEl>
                                          <p:spTgt spid="246"/>
                                        </p:tgtEl>
                                      </p:cBhvr>
                                    </p:animEffect>
                                  </p:childTnLst>
                                </p:cTn>
                              </p:par>
                            </p:childTnLst>
                          </p:cTn>
                        </p:par>
                        <p:par>
                          <p:cTn id="68" fill="hold">
                            <p:stCondLst>
                              <p:cond delay="750"/>
                            </p:stCondLst>
                            <p:childTnLst>
                              <p:par>
                                <p:cTn id="69" presetID="10" presetClass="entr" presetSubtype="0" fill="hold" nodeType="afterEffect">
                                  <p:stCondLst>
                                    <p:cond delay="0"/>
                                  </p:stCondLst>
                                  <p:childTnLst>
                                    <p:set>
                                      <p:cBhvr>
                                        <p:cTn id="70" dur="1" fill="hold">
                                          <p:stCondLst>
                                            <p:cond delay="0"/>
                                          </p:stCondLst>
                                        </p:cTn>
                                        <p:tgtEl>
                                          <p:spTgt spid="247"/>
                                        </p:tgtEl>
                                        <p:attrNameLst>
                                          <p:attrName>style.visibility</p:attrName>
                                        </p:attrNameLst>
                                      </p:cBhvr>
                                      <p:to>
                                        <p:strVal val="visible"/>
                                      </p:to>
                                    </p:set>
                                    <p:animEffect transition="in" filter="fade">
                                      <p:cBhvr>
                                        <p:cTn id="71" dur="250"/>
                                        <p:tgtEl>
                                          <p:spTgt spid="247"/>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248"/>
                                        </p:tgtEl>
                                        <p:attrNameLst>
                                          <p:attrName>style.visibility</p:attrName>
                                        </p:attrNameLst>
                                      </p:cBhvr>
                                      <p:to>
                                        <p:strVal val="visible"/>
                                      </p:to>
                                    </p:set>
                                    <p:animEffect transition="in" filter="fade">
                                      <p:cBhvr>
                                        <p:cTn id="75" dur="250"/>
                                        <p:tgtEl>
                                          <p:spTgt spid="248"/>
                                        </p:tgtEl>
                                      </p:cBhvr>
                                    </p:animEffect>
                                  </p:childTnLst>
                                </p:cTn>
                              </p:par>
                            </p:childTnLst>
                          </p:cTn>
                        </p:par>
                        <p:par>
                          <p:cTn id="76" fill="hold">
                            <p:stCondLst>
                              <p:cond delay="1250"/>
                            </p:stCondLst>
                            <p:childTnLst>
                              <p:par>
                                <p:cTn id="77" presetID="10" presetClass="entr" presetSubtype="0" fill="hold" nodeType="afterEffect">
                                  <p:stCondLst>
                                    <p:cond delay="0"/>
                                  </p:stCondLst>
                                  <p:childTnLst>
                                    <p:set>
                                      <p:cBhvr>
                                        <p:cTn id="78" dur="1" fill="hold">
                                          <p:stCondLst>
                                            <p:cond delay="0"/>
                                          </p:stCondLst>
                                        </p:cTn>
                                        <p:tgtEl>
                                          <p:spTgt spid="249"/>
                                        </p:tgtEl>
                                        <p:attrNameLst>
                                          <p:attrName>style.visibility</p:attrName>
                                        </p:attrNameLst>
                                      </p:cBhvr>
                                      <p:to>
                                        <p:strVal val="visible"/>
                                      </p:to>
                                    </p:set>
                                    <p:animEffect transition="in" filter="fade">
                                      <p:cBhvr>
                                        <p:cTn id="79" dur="500"/>
                                        <p:tgtEl>
                                          <p:spTgt spid="249"/>
                                        </p:tgtEl>
                                      </p:cBhvr>
                                    </p:animEffect>
                                  </p:childTnLst>
                                </p:cTn>
                              </p:par>
                            </p:childTnLst>
                          </p:cTn>
                        </p:par>
                        <p:par>
                          <p:cTn id="80" fill="hold">
                            <p:stCondLst>
                              <p:cond delay="1750"/>
                            </p:stCondLst>
                            <p:childTnLst>
                              <p:par>
                                <p:cTn id="81" presetID="10" presetClass="entr" presetSubtype="0" fill="hold" nodeType="afterEffect">
                                  <p:stCondLst>
                                    <p:cond delay="0"/>
                                  </p:stCondLst>
                                  <p:childTnLst>
                                    <p:set>
                                      <p:cBhvr>
                                        <p:cTn id="82" dur="1" fill="hold">
                                          <p:stCondLst>
                                            <p:cond delay="0"/>
                                          </p:stCondLst>
                                        </p:cTn>
                                        <p:tgtEl>
                                          <p:spTgt spid="251"/>
                                        </p:tgtEl>
                                        <p:attrNameLst>
                                          <p:attrName>style.visibility</p:attrName>
                                        </p:attrNameLst>
                                      </p:cBhvr>
                                      <p:to>
                                        <p:strVal val="visible"/>
                                      </p:to>
                                    </p:set>
                                    <p:animEffect transition="in" filter="fade">
                                      <p:cBhvr>
                                        <p:cTn id="83"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Applying PIPEDA’s Retention</a:t>
            </a:r>
            <a:endParaRPr/>
          </a:p>
        </p:txBody>
      </p:sp>
      <p:sp>
        <p:nvSpPr>
          <p:cNvPr id="265" name="Google Shape;265;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CA"/>
              <a:t>Principle 5 – Limiting Use, Disclosure, and Retention</a:t>
            </a:r>
            <a:endParaRPr/>
          </a:p>
          <a:p>
            <a:pPr marL="914400" lvl="1" indent="-342900" algn="l" rtl="0">
              <a:lnSpc>
                <a:spcPct val="90000"/>
              </a:lnSpc>
              <a:spcBef>
                <a:spcPts val="500"/>
              </a:spcBef>
              <a:spcAft>
                <a:spcPts val="0"/>
              </a:spcAft>
              <a:buSzPts val="1800"/>
              <a:buChar char="•"/>
            </a:pPr>
            <a:r>
              <a:rPr lang="en-CA"/>
              <a:t>“… Personal information shall be retained only if necessary, for the fulfillment of those purposes.”</a:t>
            </a:r>
            <a:endParaRPr/>
          </a:p>
          <a:p>
            <a:pPr marL="457200" lvl="0" indent="-228600" algn="l" rtl="0">
              <a:lnSpc>
                <a:spcPct val="90000"/>
              </a:lnSpc>
              <a:spcBef>
                <a:spcPts val="1000"/>
              </a:spcBef>
              <a:spcAft>
                <a:spcPts val="0"/>
              </a:spcAft>
              <a:buClr>
                <a:schemeClr val="dk1"/>
              </a:buClr>
              <a:buSzPts val="1800"/>
              <a:buNone/>
            </a:pPr>
            <a:endParaRPr/>
          </a:p>
        </p:txBody>
      </p:sp>
      <p:sp>
        <p:nvSpPr>
          <p:cNvPr id="266" name="Google Shape;266;p49"/>
          <p:cNvSpPr/>
          <p:nvPr/>
        </p:nvSpPr>
        <p:spPr>
          <a:xfrm>
            <a:off x="8231851" y="3796435"/>
            <a:ext cx="326572" cy="1065125"/>
          </a:xfrm>
          <a:prstGeom prst="leftBrace">
            <a:avLst>
              <a:gd name="adj1" fmla="val 8333"/>
              <a:gd name="adj2" fmla="val 50000"/>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267" name="Google Shape;267;p49"/>
          <p:cNvSpPr txBox="1"/>
          <p:nvPr/>
        </p:nvSpPr>
        <p:spPr>
          <a:xfrm>
            <a:off x="7647945" y="4175108"/>
            <a:ext cx="46227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CA" sz="1400" b="0" i="0" u="none" strike="noStrike" cap="none">
                <a:solidFill>
                  <a:srgbClr val="000000"/>
                </a:solidFill>
                <a:latin typeface="Arial"/>
                <a:ea typeface="Arial"/>
                <a:cs typeface="Arial"/>
                <a:sym typeface="Arial"/>
              </a:rPr>
              <a:t>Old</a:t>
            </a:r>
            <a:endParaRPr sz="1400" b="0" i="0" u="none" strike="noStrike" cap="none">
              <a:solidFill>
                <a:srgbClr val="000000"/>
              </a:solidFill>
              <a:latin typeface="Arial"/>
              <a:ea typeface="Arial"/>
              <a:cs typeface="Arial"/>
              <a:sym typeface="Arial"/>
            </a:endParaRPr>
          </a:p>
        </p:txBody>
      </p:sp>
      <p:graphicFrame>
        <p:nvGraphicFramePr>
          <p:cNvPr id="268" name="Google Shape;268;p49"/>
          <p:cNvGraphicFramePr/>
          <p:nvPr/>
        </p:nvGraphicFramePr>
        <p:xfrm>
          <a:off x="8654201" y="3429000"/>
          <a:ext cx="3000000" cy="3000000"/>
        </p:xfrm>
        <a:graphic>
          <a:graphicData uri="http://schemas.openxmlformats.org/drawingml/2006/table">
            <a:tbl>
              <a:tblPr>
                <a:noFill/>
                <a:tableStyleId>{D14B51CD-8947-4F9F-A559-93350EBE7717}</a:tableStyleId>
              </a:tblPr>
              <a:tblGrid>
                <a:gridCol w="781825">
                  <a:extLst>
                    <a:ext uri="{9D8B030D-6E8A-4147-A177-3AD203B41FA5}">
                      <a16:colId xmlns:a16="http://schemas.microsoft.com/office/drawing/2014/main" val="20000"/>
                    </a:ext>
                  </a:extLst>
                </a:gridCol>
                <a:gridCol w="911525">
                  <a:extLst>
                    <a:ext uri="{9D8B030D-6E8A-4147-A177-3AD203B41FA5}">
                      <a16:colId xmlns:a16="http://schemas.microsoft.com/office/drawing/2014/main" val="20001"/>
                    </a:ext>
                  </a:extLst>
                </a:gridCol>
              </a:tblGrid>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Key</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1" u="none" strike="noStrike" cap="none"/>
                        <a:t>Time</a:t>
                      </a:r>
                      <a:endParaRPr sz="1500" b="1"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D966"/>
                    </a:solidFill>
                  </a:tcPr>
                </a:tc>
                <a:extLst>
                  <a:ext uri="{0D108BD9-81ED-4DB2-BD59-A6C34878D82A}">
                    <a16:rowId xmlns:a16="http://schemas.microsoft.com/office/drawing/2014/main" val="10000"/>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K001</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t1</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K284</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t2</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K112</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t3</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K390 </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t4</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26000">
                <a:tc>
                  <a:txBody>
                    <a:bodyPr/>
                    <a:lstStyle/>
                    <a:p>
                      <a:pPr marL="0" marR="0" lvl="0" indent="0" algn="l" rtl="0">
                        <a:lnSpc>
                          <a:spcPct val="100000"/>
                        </a:lnSpc>
                        <a:spcBef>
                          <a:spcPts val="0"/>
                        </a:spcBef>
                        <a:spcAft>
                          <a:spcPts val="0"/>
                        </a:spcAft>
                        <a:buClr>
                          <a:srgbClr val="000000"/>
                        </a:buClr>
                        <a:buSzPts val="1500"/>
                        <a:buFont typeface="Arial"/>
                        <a:buNone/>
                      </a:pPr>
                      <a:r>
                        <a:rPr lang="en-CA" sz="1500" u="none" strike="noStrike" cap="none"/>
                        <a:t>K222</a:t>
                      </a:r>
                      <a:endParaRPr sz="1500" b="0" i="0" u="none" strike="noStrike" cap="none">
                        <a:solidFill>
                          <a:srgbClr val="000000"/>
                        </a:solidFill>
                        <a:latin typeface="Calibri"/>
                        <a:ea typeface="Calibri"/>
                        <a:cs typeface="Calibri"/>
                        <a:sym typeface="Calibri"/>
                      </a:endParaRPr>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CA" sz="1500" b="0" i="0" u="none" strike="noStrike" cap="none">
                          <a:solidFill>
                            <a:srgbClr val="000000"/>
                          </a:solidFill>
                          <a:latin typeface="Calibri"/>
                          <a:ea typeface="Calibri"/>
                          <a:cs typeface="Calibri"/>
                          <a:sym typeface="Calibri"/>
                        </a:rPr>
                        <a:t>t5</a:t>
                      </a:r>
                      <a:endParaRPr sz="1400" u="none" strike="noStrike" cap="none"/>
                    </a:p>
                  </a:txBody>
                  <a:tcPr marL="72000" marR="36000" marT="36000" marB="360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grpSp>
        <p:nvGrpSpPr>
          <p:cNvPr id="269" name="Google Shape;269;p49"/>
          <p:cNvGrpSpPr/>
          <p:nvPr/>
        </p:nvGrpSpPr>
        <p:grpSpPr>
          <a:xfrm>
            <a:off x="8716638" y="3782140"/>
            <a:ext cx="1442181" cy="219098"/>
            <a:chOff x="8716638" y="3782140"/>
            <a:chExt cx="1442181" cy="219098"/>
          </a:xfrm>
        </p:grpSpPr>
        <p:sp>
          <p:nvSpPr>
            <p:cNvPr id="270" name="Google Shape;270;p49"/>
            <p:cNvSpPr/>
            <p:nvPr/>
          </p:nvSpPr>
          <p:spPr>
            <a:xfrm>
              <a:off x="9488173" y="3796435"/>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1" name="Google Shape;271;p49"/>
            <p:cNvSpPr/>
            <p:nvPr/>
          </p:nvSpPr>
          <p:spPr>
            <a:xfrm>
              <a:off x="8716638" y="3782140"/>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cxnSp>
        <p:nvCxnSpPr>
          <p:cNvPr id="272" name="Google Shape;272;p49"/>
          <p:cNvCxnSpPr/>
          <p:nvPr/>
        </p:nvCxnSpPr>
        <p:spPr>
          <a:xfrm rot="10800000">
            <a:off x="8646265" y="3898900"/>
            <a:ext cx="1693342" cy="0"/>
          </a:xfrm>
          <a:prstGeom prst="straightConnector1">
            <a:avLst/>
          </a:prstGeom>
          <a:noFill/>
          <a:ln w="41275" cap="flat" cmpd="sng">
            <a:solidFill>
              <a:srgbClr val="C00000"/>
            </a:solidFill>
            <a:prstDash val="solid"/>
            <a:round/>
            <a:headEnd type="none" w="sm" len="sm"/>
            <a:tailEnd type="none" w="sm" len="sm"/>
          </a:ln>
        </p:spPr>
      </p:cxnSp>
      <p:pic>
        <p:nvPicPr>
          <p:cNvPr id="273" name="Google Shape;273;p49" descr="Eraser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56079" y="3203592"/>
            <a:ext cx="797646" cy="797646"/>
          </a:xfrm>
          <a:prstGeom prst="rect">
            <a:avLst/>
          </a:prstGeom>
          <a:noFill/>
          <a:ln>
            <a:noFill/>
          </a:ln>
        </p:spPr>
      </p:pic>
      <p:grpSp>
        <p:nvGrpSpPr>
          <p:cNvPr id="274" name="Google Shape;274;p49"/>
          <p:cNvGrpSpPr/>
          <p:nvPr/>
        </p:nvGrpSpPr>
        <p:grpSpPr>
          <a:xfrm>
            <a:off x="8726157" y="4067894"/>
            <a:ext cx="1442181" cy="219098"/>
            <a:chOff x="8716638" y="3782140"/>
            <a:chExt cx="1442181" cy="219098"/>
          </a:xfrm>
        </p:grpSpPr>
        <p:sp>
          <p:nvSpPr>
            <p:cNvPr id="275" name="Google Shape;275;p49"/>
            <p:cNvSpPr/>
            <p:nvPr/>
          </p:nvSpPr>
          <p:spPr>
            <a:xfrm>
              <a:off x="9488173" y="3796435"/>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76" name="Google Shape;276;p49"/>
            <p:cNvSpPr/>
            <p:nvPr/>
          </p:nvSpPr>
          <p:spPr>
            <a:xfrm>
              <a:off x="8716638" y="3782140"/>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cxnSp>
        <p:nvCxnSpPr>
          <p:cNvPr id="277" name="Google Shape;277;p49"/>
          <p:cNvCxnSpPr/>
          <p:nvPr/>
        </p:nvCxnSpPr>
        <p:spPr>
          <a:xfrm rot="10800000">
            <a:off x="8655784" y="4184654"/>
            <a:ext cx="1693342" cy="0"/>
          </a:xfrm>
          <a:prstGeom prst="straightConnector1">
            <a:avLst/>
          </a:prstGeom>
          <a:noFill/>
          <a:ln w="41275" cap="flat" cmpd="sng">
            <a:solidFill>
              <a:srgbClr val="C00000"/>
            </a:solidFill>
            <a:prstDash val="solid"/>
            <a:round/>
            <a:headEnd type="none" w="sm" len="sm"/>
            <a:tailEnd type="none" w="sm" len="sm"/>
          </a:ln>
        </p:spPr>
      </p:cxnSp>
      <p:pic>
        <p:nvPicPr>
          <p:cNvPr id="278" name="Google Shape;278;p49" descr="Eraser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65598" y="3489346"/>
            <a:ext cx="797646" cy="797646"/>
          </a:xfrm>
          <a:prstGeom prst="rect">
            <a:avLst/>
          </a:prstGeom>
          <a:noFill/>
          <a:ln>
            <a:noFill/>
          </a:ln>
        </p:spPr>
      </p:pic>
      <p:grpSp>
        <p:nvGrpSpPr>
          <p:cNvPr id="279" name="Google Shape;279;p49"/>
          <p:cNvGrpSpPr/>
          <p:nvPr/>
        </p:nvGrpSpPr>
        <p:grpSpPr>
          <a:xfrm>
            <a:off x="8726151" y="4348887"/>
            <a:ext cx="1442181" cy="219098"/>
            <a:chOff x="8716638" y="3782140"/>
            <a:chExt cx="1442181" cy="219098"/>
          </a:xfrm>
        </p:grpSpPr>
        <p:sp>
          <p:nvSpPr>
            <p:cNvPr id="280" name="Google Shape;280;p49"/>
            <p:cNvSpPr/>
            <p:nvPr/>
          </p:nvSpPr>
          <p:spPr>
            <a:xfrm>
              <a:off x="9488173" y="3796435"/>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1" name="Google Shape;281;p49"/>
            <p:cNvSpPr/>
            <p:nvPr/>
          </p:nvSpPr>
          <p:spPr>
            <a:xfrm>
              <a:off x="8716638" y="3782140"/>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cxnSp>
        <p:nvCxnSpPr>
          <p:cNvPr id="282" name="Google Shape;282;p49"/>
          <p:cNvCxnSpPr/>
          <p:nvPr/>
        </p:nvCxnSpPr>
        <p:spPr>
          <a:xfrm rot="10800000">
            <a:off x="8655778" y="4465647"/>
            <a:ext cx="1693342" cy="0"/>
          </a:xfrm>
          <a:prstGeom prst="straightConnector1">
            <a:avLst/>
          </a:prstGeom>
          <a:noFill/>
          <a:ln w="41275" cap="flat" cmpd="sng">
            <a:solidFill>
              <a:srgbClr val="C00000"/>
            </a:solidFill>
            <a:prstDash val="solid"/>
            <a:round/>
            <a:headEnd type="none" w="sm" len="sm"/>
            <a:tailEnd type="none" w="sm" len="sm"/>
          </a:ln>
        </p:spPr>
      </p:cxnSp>
      <p:pic>
        <p:nvPicPr>
          <p:cNvPr id="283" name="Google Shape;283;p49" descr="Eraser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65592" y="3770339"/>
            <a:ext cx="797646" cy="797646"/>
          </a:xfrm>
          <a:prstGeom prst="rect">
            <a:avLst/>
          </a:prstGeom>
          <a:noFill/>
          <a:ln>
            <a:noFill/>
          </a:ln>
        </p:spPr>
      </p:pic>
      <p:grpSp>
        <p:nvGrpSpPr>
          <p:cNvPr id="284" name="Google Shape;284;p49"/>
          <p:cNvGrpSpPr/>
          <p:nvPr/>
        </p:nvGrpSpPr>
        <p:grpSpPr>
          <a:xfrm>
            <a:off x="8735677" y="4683850"/>
            <a:ext cx="1442181" cy="219098"/>
            <a:chOff x="8716638" y="3782140"/>
            <a:chExt cx="1442181" cy="219098"/>
          </a:xfrm>
        </p:grpSpPr>
        <p:sp>
          <p:nvSpPr>
            <p:cNvPr id="285" name="Google Shape;285;p49"/>
            <p:cNvSpPr/>
            <p:nvPr/>
          </p:nvSpPr>
          <p:spPr>
            <a:xfrm>
              <a:off x="9488173" y="3796435"/>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6" name="Google Shape;286;p49"/>
            <p:cNvSpPr/>
            <p:nvPr/>
          </p:nvSpPr>
          <p:spPr>
            <a:xfrm>
              <a:off x="8716638" y="3782140"/>
              <a:ext cx="670646" cy="20480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cxnSp>
        <p:nvCxnSpPr>
          <p:cNvPr id="287" name="Google Shape;287;p49"/>
          <p:cNvCxnSpPr/>
          <p:nvPr/>
        </p:nvCxnSpPr>
        <p:spPr>
          <a:xfrm rot="10800000">
            <a:off x="8665304" y="4813310"/>
            <a:ext cx="1693342" cy="0"/>
          </a:xfrm>
          <a:prstGeom prst="straightConnector1">
            <a:avLst/>
          </a:prstGeom>
          <a:noFill/>
          <a:ln w="41275" cap="flat" cmpd="sng">
            <a:solidFill>
              <a:srgbClr val="C00000"/>
            </a:solidFill>
            <a:prstDash val="solid"/>
            <a:round/>
            <a:headEnd type="none" w="sm" len="sm"/>
            <a:tailEnd type="none" w="sm" len="sm"/>
          </a:ln>
        </p:spPr>
      </p:cxnSp>
      <p:pic>
        <p:nvPicPr>
          <p:cNvPr id="288" name="Google Shape;288;p49" descr="Eraser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975118" y="4118002"/>
            <a:ext cx="797646" cy="797646"/>
          </a:xfrm>
          <a:prstGeom prst="rect">
            <a:avLst/>
          </a:prstGeom>
          <a:noFill/>
          <a:ln>
            <a:noFill/>
          </a:ln>
        </p:spPr>
      </p:pic>
      <p:sp>
        <p:nvSpPr>
          <p:cNvPr id="289" name="Google Shape;28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anim calcmode="lin" valueType="num">
                                      <p:cBhvr additive="base">
                                        <p:cTn id="7" dur="500"/>
                                        <p:tgtEl>
                                          <p:spTgt spid="273"/>
                                        </p:tgtEl>
                                        <p:attrNameLst>
                                          <p:attrName>ppt_w</p:attrName>
                                        </p:attrNameLst>
                                      </p:cBhvr>
                                      <p:tavLst>
                                        <p:tav tm="0">
                                          <p:val>
                                            <p:strVal val="0"/>
                                          </p:val>
                                        </p:tav>
                                        <p:tav tm="100000">
                                          <p:val>
                                            <p:strVal val="#ppt_w"/>
                                          </p:val>
                                        </p:tav>
                                      </p:tavLst>
                                    </p:anim>
                                    <p:anim calcmode="lin" valueType="num">
                                      <p:cBhvr additive="base">
                                        <p:cTn id="8" dur="500"/>
                                        <p:tgtEl>
                                          <p:spTgt spid="27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72"/>
                                        </p:tgtEl>
                                        <p:attrNameLst>
                                          <p:attrName>style.visibility</p:attrName>
                                        </p:attrNameLst>
                                      </p:cBhvr>
                                      <p:to>
                                        <p:strVal val="visible"/>
                                      </p:to>
                                    </p:set>
                                    <p:animEffect transition="in" filter="fade">
                                      <p:cBhvr>
                                        <p:cTn id="12" dur="500"/>
                                        <p:tgtEl>
                                          <p:spTgt spid="272"/>
                                        </p:tgtEl>
                                      </p:cBhvr>
                                    </p:animEffect>
                                  </p:childTnLst>
                                </p:cTn>
                              </p:par>
                            </p:childTnLst>
                          </p:cTn>
                        </p:par>
                        <p:par>
                          <p:cTn id="13" fill="hold">
                            <p:stCondLst>
                              <p:cond delay="1000"/>
                            </p:stCondLst>
                            <p:childTnLst>
                              <p:par>
                                <p:cTn id="14" presetID="10" presetClass="exit" presetSubtype="0" fill="hold" nodeType="afterEffect">
                                  <p:stCondLst>
                                    <p:cond delay="0"/>
                                  </p:stCondLst>
                                  <p:childTnLst>
                                    <p:animEffect transition="out" filter="fade">
                                      <p:cBhvr>
                                        <p:cTn id="15" dur="500"/>
                                        <p:tgtEl>
                                          <p:spTgt spid="273"/>
                                        </p:tgtEl>
                                      </p:cBhvr>
                                    </p:animEffect>
                                    <p:set>
                                      <p:cBhvr>
                                        <p:cTn id="16" dur="1" fill="hold">
                                          <p:stCondLst>
                                            <p:cond delay="500"/>
                                          </p:stCondLst>
                                        </p:cTn>
                                        <p:tgtEl>
                                          <p:spTgt spid="273"/>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269"/>
                                        </p:tgtEl>
                                        <p:attrNameLst>
                                          <p:attrName>style.visibility</p:attrName>
                                        </p:attrNameLst>
                                      </p:cBhvr>
                                      <p:to>
                                        <p:strVal val="visible"/>
                                      </p:to>
                                    </p:set>
                                    <p:animEffect transition="in" filter="fade">
                                      <p:cBhvr>
                                        <p:cTn id="20" dur="500"/>
                                        <p:tgtEl>
                                          <p:spTgt spid="269"/>
                                        </p:tgtEl>
                                      </p:cBhvr>
                                    </p:animEffect>
                                  </p:childTnLst>
                                </p:cTn>
                              </p:par>
                              <p:par>
                                <p:cTn id="21" presetID="10" presetClass="exit" presetSubtype="0" fill="hold" nodeType="withEffect">
                                  <p:stCondLst>
                                    <p:cond delay="0"/>
                                  </p:stCondLst>
                                  <p:childTnLst>
                                    <p:animEffect transition="out" filter="fade">
                                      <p:cBhvr>
                                        <p:cTn id="22" dur="500"/>
                                        <p:tgtEl>
                                          <p:spTgt spid="272"/>
                                        </p:tgtEl>
                                      </p:cBhvr>
                                    </p:animEffect>
                                    <p:set>
                                      <p:cBhvr>
                                        <p:cTn id="23" dur="1" fill="hold">
                                          <p:stCondLst>
                                            <p:cond delay="500"/>
                                          </p:stCondLst>
                                        </p:cTn>
                                        <p:tgtEl>
                                          <p:spTgt spid="272"/>
                                        </p:tgtEl>
                                        <p:attrNameLst>
                                          <p:attrName>style.visibility</p:attrName>
                                        </p:attrNameLst>
                                      </p:cBhvr>
                                      <p:to>
                                        <p:strVal val="hidden"/>
                                      </p:to>
                                    </p:set>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78"/>
                                        </p:tgtEl>
                                        <p:attrNameLst>
                                          <p:attrName>style.visibility</p:attrName>
                                        </p:attrNameLst>
                                      </p:cBhvr>
                                      <p:to>
                                        <p:strVal val="visible"/>
                                      </p:to>
                                    </p:set>
                                    <p:anim calcmode="lin" valueType="num">
                                      <p:cBhvr additive="base">
                                        <p:cTn id="27" dur="500"/>
                                        <p:tgtEl>
                                          <p:spTgt spid="278"/>
                                        </p:tgtEl>
                                        <p:attrNameLst>
                                          <p:attrName>ppt_w</p:attrName>
                                        </p:attrNameLst>
                                      </p:cBhvr>
                                      <p:tavLst>
                                        <p:tav tm="0">
                                          <p:val>
                                            <p:strVal val="0"/>
                                          </p:val>
                                        </p:tav>
                                        <p:tav tm="100000">
                                          <p:val>
                                            <p:strVal val="#ppt_w"/>
                                          </p:val>
                                        </p:tav>
                                      </p:tavLst>
                                    </p:anim>
                                    <p:anim calcmode="lin" valueType="num">
                                      <p:cBhvr additive="base">
                                        <p:cTn id="28" dur="500"/>
                                        <p:tgtEl>
                                          <p:spTgt spid="278"/>
                                        </p:tgtEl>
                                        <p:attrNameLst>
                                          <p:attrName>ppt_h</p:attrName>
                                        </p:attrNameLst>
                                      </p:cBhvr>
                                      <p:tavLst>
                                        <p:tav tm="0">
                                          <p:val>
                                            <p:strVal val="0"/>
                                          </p:val>
                                        </p:tav>
                                        <p:tav tm="100000">
                                          <p:val>
                                            <p:strVal val="#ppt_h"/>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77"/>
                                        </p:tgtEl>
                                        <p:attrNameLst>
                                          <p:attrName>style.visibility</p:attrName>
                                        </p:attrNameLst>
                                      </p:cBhvr>
                                      <p:to>
                                        <p:strVal val="visible"/>
                                      </p:to>
                                    </p:set>
                                    <p:animEffect transition="in" filter="fade">
                                      <p:cBhvr>
                                        <p:cTn id="32" dur="500"/>
                                        <p:tgtEl>
                                          <p:spTgt spid="277"/>
                                        </p:tgtEl>
                                      </p:cBhvr>
                                    </p:animEffect>
                                  </p:childTnLst>
                                </p:cTn>
                              </p:par>
                            </p:childTnLst>
                          </p:cTn>
                        </p:par>
                        <p:par>
                          <p:cTn id="33" fill="hold">
                            <p:stCondLst>
                              <p:cond delay="3000"/>
                            </p:stCondLst>
                            <p:childTnLst>
                              <p:par>
                                <p:cTn id="34" presetID="10" presetClass="exit" presetSubtype="0" fill="hold" nodeType="afterEffect">
                                  <p:stCondLst>
                                    <p:cond delay="0"/>
                                  </p:stCondLst>
                                  <p:childTnLst>
                                    <p:animEffect transition="out" filter="fade">
                                      <p:cBhvr>
                                        <p:cTn id="35" dur="500"/>
                                        <p:tgtEl>
                                          <p:spTgt spid="278"/>
                                        </p:tgtEl>
                                      </p:cBhvr>
                                    </p:animEffect>
                                    <p:set>
                                      <p:cBhvr>
                                        <p:cTn id="36" dur="1" fill="hold">
                                          <p:stCondLst>
                                            <p:cond delay="500"/>
                                          </p:stCondLst>
                                        </p:cTn>
                                        <p:tgtEl>
                                          <p:spTgt spid="278"/>
                                        </p:tgtEl>
                                        <p:attrNameLst>
                                          <p:attrName>style.visibility</p:attrName>
                                        </p:attrNameLst>
                                      </p:cBhvr>
                                      <p:to>
                                        <p:strVal val="hidden"/>
                                      </p:to>
                                    </p:se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74"/>
                                        </p:tgtEl>
                                        <p:attrNameLst>
                                          <p:attrName>style.visibility</p:attrName>
                                        </p:attrNameLst>
                                      </p:cBhvr>
                                      <p:to>
                                        <p:strVal val="visible"/>
                                      </p:to>
                                    </p:set>
                                    <p:animEffect transition="in" filter="fade">
                                      <p:cBhvr>
                                        <p:cTn id="40" dur="500"/>
                                        <p:tgtEl>
                                          <p:spTgt spid="274"/>
                                        </p:tgtEl>
                                      </p:cBhvr>
                                    </p:animEffect>
                                  </p:childTnLst>
                                </p:cTn>
                              </p:par>
                              <p:par>
                                <p:cTn id="41" presetID="10" presetClass="exit" presetSubtype="0" fill="hold" nodeType="withEffect">
                                  <p:stCondLst>
                                    <p:cond delay="0"/>
                                  </p:stCondLst>
                                  <p:childTnLst>
                                    <p:animEffect transition="out" filter="fade">
                                      <p:cBhvr>
                                        <p:cTn id="42" dur="500"/>
                                        <p:tgtEl>
                                          <p:spTgt spid="277"/>
                                        </p:tgtEl>
                                      </p:cBhvr>
                                    </p:animEffect>
                                    <p:set>
                                      <p:cBhvr>
                                        <p:cTn id="43" dur="1" fill="hold">
                                          <p:stCondLst>
                                            <p:cond delay="500"/>
                                          </p:stCondLst>
                                        </p:cTn>
                                        <p:tgtEl>
                                          <p:spTgt spid="277"/>
                                        </p:tgtEl>
                                        <p:attrNameLst>
                                          <p:attrName>style.visibility</p:attrName>
                                        </p:attrNameLst>
                                      </p:cBhvr>
                                      <p:to>
                                        <p:strVal val="hidden"/>
                                      </p:to>
                                    </p:set>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283"/>
                                        </p:tgtEl>
                                        <p:attrNameLst>
                                          <p:attrName>style.visibility</p:attrName>
                                        </p:attrNameLst>
                                      </p:cBhvr>
                                      <p:to>
                                        <p:strVal val="visible"/>
                                      </p:to>
                                    </p:set>
                                    <p:anim calcmode="lin" valueType="num">
                                      <p:cBhvr additive="base">
                                        <p:cTn id="47" dur="500"/>
                                        <p:tgtEl>
                                          <p:spTgt spid="283"/>
                                        </p:tgtEl>
                                        <p:attrNameLst>
                                          <p:attrName>ppt_w</p:attrName>
                                        </p:attrNameLst>
                                      </p:cBhvr>
                                      <p:tavLst>
                                        <p:tav tm="0">
                                          <p:val>
                                            <p:strVal val="0"/>
                                          </p:val>
                                        </p:tav>
                                        <p:tav tm="100000">
                                          <p:val>
                                            <p:strVal val="#ppt_w"/>
                                          </p:val>
                                        </p:tav>
                                      </p:tavLst>
                                    </p:anim>
                                    <p:anim calcmode="lin" valueType="num">
                                      <p:cBhvr additive="base">
                                        <p:cTn id="48" dur="500"/>
                                        <p:tgtEl>
                                          <p:spTgt spid="283"/>
                                        </p:tgtEl>
                                        <p:attrNameLst>
                                          <p:attrName>ppt_h</p:attrName>
                                        </p:attrNameLst>
                                      </p:cBhvr>
                                      <p:tavLst>
                                        <p:tav tm="0">
                                          <p:val>
                                            <p:strVal val="0"/>
                                          </p:val>
                                        </p:tav>
                                        <p:tav tm="100000">
                                          <p:val>
                                            <p:strVal val="#ppt_h"/>
                                          </p:val>
                                        </p:tav>
                                      </p:tavLst>
                                    </p:anim>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282"/>
                                        </p:tgtEl>
                                        <p:attrNameLst>
                                          <p:attrName>style.visibility</p:attrName>
                                        </p:attrNameLst>
                                      </p:cBhvr>
                                      <p:to>
                                        <p:strVal val="visible"/>
                                      </p:to>
                                    </p:set>
                                    <p:animEffect transition="in" filter="fade">
                                      <p:cBhvr>
                                        <p:cTn id="52" dur="500"/>
                                        <p:tgtEl>
                                          <p:spTgt spid="282"/>
                                        </p:tgtEl>
                                      </p:cBhvr>
                                    </p:animEffect>
                                  </p:childTnLst>
                                </p:cTn>
                              </p:par>
                            </p:childTnLst>
                          </p:cTn>
                        </p:par>
                        <p:par>
                          <p:cTn id="53" fill="hold">
                            <p:stCondLst>
                              <p:cond delay="5000"/>
                            </p:stCondLst>
                            <p:childTnLst>
                              <p:par>
                                <p:cTn id="54" presetID="10" presetClass="exit" presetSubtype="0" fill="hold" nodeType="afterEffect">
                                  <p:stCondLst>
                                    <p:cond delay="0"/>
                                  </p:stCondLst>
                                  <p:childTnLst>
                                    <p:animEffect transition="out" filter="fade">
                                      <p:cBhvr>
                                        <p:cTn id="55" dur="500"/>
                                        <p:tgtEl>
                                          <p:spTgt spid="283"/>
                                        </p:tgtEl>
                                      </p:cBhvr>
                                    </p:animEffect>
                                    <p:set>
                                      <p:cBhvr>
                                        <p:cTn id="56" dur="1" fill="hold">
                                          <p:stCondLst>
                                            <p:cond delay="500"/>
                                          </p:stCondLst>
                                        </p:cTn>
                                        <p:tgtEl>
                                          <p:spTgt spid="283"/>
                                        </p:tgtEl>
                                        <p:attrNameLst>
                                          <p:attrName>style.visibility</p:attrName>
                                        </p:attrNameLst>
                                      </p:cBhvr>
                                      <p:to>
                                        <p:strVal val="hidden"/>
                                      </p:to>
                                    </p:set>
                                  </p:childTnLst>
                                </p:cTn>
                              </p:par>
                            </p:childTnLst>
                          </p:cTn>
                        </p:par>
                        <p:par>
                          <p:cTn id="57" fill="hold">
                            <p:stCondLst>
                              <p:cond delay="5500"/>
                            </p:stCondLst>
                            <p:childTnLst>
                              <p:par>
                                <p:cTn id="58" presetID="10" presetClass="entr" presetSubtype="0" fill="hold" nodeType="afterEffect">
                                  <p:stCondLst>
                                    <p:cond delay="0"/>
                                  </p:stCondLst>
                                  <p:childTnLst>
                                    <p:set>
                                      <p:cBhvr>
                                        <p:cTn id="59" dur="1" fill="hold">
                                          <p:stCondLst>
                                            <p:cond delay="0"/>
                                          </p:stCondLst>
                                        </p:cTn>
                                        <p:tgtEl>
                                          <p:spTgt spid="279"/>
                                        </p:tgtEl>
                                        <p:attrNameLst>
                                          <p:attrName>style.visibility</p:attrName>
                                        </p:attrNameLst>
                                      </p:cBhvr>
                                      <p:to>
                                        <p:strVal val="visible"/>
                                      </p:to>
                                    </p:set>
                                    <p:animEffect transition="in" filter="fade">
                                      <p:cBhvr>
                                        <p:cTn id="60" dur="500"/>
                                        <p:tgtEl>
                                          <p:spTgt spid="279"/>
                                        </p:tgtEl>
                                      </p:cBhvr>
                                    </p:animEffect>
                                  </p:childTnLst>
                                </p:cTn>
                              </p:par>
                              <p:par>
                                <p:cTn id="61" presetID="10" presetClass="exit" presetSubtype="0" fill="hold" nodeType="withEffect">
                                  <p:stCondLst>
                                    <p:cond delay="0"/>
                                  </p:stCondLst>
                                  <p:childTnLst>
                                    <p:animEffect transition="out" filter="fade">
                                      <p:cBhvr>
                                        <p:cTn id="62" dur="500"/>
                                        <p:tgtEl>
                                          <p:spTgt spid="282"/>
                                        </p:tgtEl>
                                      </p:cBhvr>
                                    </p:animEffect>
                                    <p:set>
                                      <p:cBhvr>
                                        <p:cTn id="63" dur="1" fill="hold">
                                          <p:stCondLst>
                                            <p:cond delay="500"/>
                                          </p:stCondLst>
                                        </p:cTn>
                                        <p:tgtEl>
                                          <p:spTgt spid="282"/>
                                        </p:tgtEl>
                                        <p:attrNameLst>
                                          <p:attrName>style.visibility</p:attrName>
                                        </p:attrNameLst>
                                      </p:cBhvr>
                                      <p:to>
                                        <p:strVal val="hidden"/>
                                      </p:to>
                                    </p:set>
                                  </p:childTnLst>
                                </p:cTn>
                              </p:par>
                            </p:childTnLst>
                          </p:cTn>
                        </p:par>
                        <p:par>
                          <p:cTn id="64" fill="hold">
                            <p:stCondLst>
                              <p:cond delay="6000"/>
                            </p:stCondLst>
                            <p:childTnLst>
                              <p:par>
                                <p:cTn id="65" presetID="23" presetClass="entr" presetSubtype="16" fill="hold" nodeType="afterEffect">
                                  <p:stCondLst>
                                    <p:cond delay="0"/>
                                  </p:stCondLst>
                                  <p:childTnLst>
                                    <p:set>
                                      <p:cBhvr>
                                        <p:cTn id="66" dur="1" fill="hold">
                                          <p:stCondLst>
                                            <p:cond delay="0"/>
                                          </p:stCondLst>
                                        </p:cTn>
                                        <p:tgtEl>
                                          <p:spTgt spid="288"/>
                                        </p:tgtEl>
                                        <p:attrNameLst>
                                          <p:attrName>style.visibility</p:attrName>
                                        </p:attrNameLst>
                                      </p:cBhvr>
                                      <p:to>
                                        <p:strVal val="visible"/>
                                      </p:to>
                                    </p:set>
                                    <p:anim calcmode="lin" valueType="num">
                                      <p:cBhvr additive="base">
                                        <p:cTn id="67" dur="500"/>
                                        <p:tgtEl>
                                          <p:spTgt spid="288"/>
                                        </p:tgtEl>
                                        <p:attrNameLst>
                                          <p:attrName>ppt_w</p:attrName>
                                        </p:attrNameLst>
                                      </p:cBhvr>
                                      <p:tavLst>
                                        <p:tav tm="0">
                                          <p:val>
                                            <p:strVal val="0"/>
                                          </p:val>
                                        </p:tav>
                                        <p:tav tm="100000">
                                          <p:val>
                                            <p:strVal val="#ppt_w"/>
                                          </p:val>
                                        </p:tav>
                                      </p:tavLst>
                                    </p:anim>
                                    <p:anim calcmode="lin" valueType="num">
                                      <p:cBhvr additive="base">
                                        <p:cTn id="68" dur="500"/>
                                        <p:tgtEl>
                                          <p:spTgt spid="288"/>
                                        </p:tgtEl>
                                        <p:attrNameLst>
                                          <p:attrName>ppt_h</p:attrName>
                                        </p:attrNameLst>
                                      </p:cBhvr>
                                      <p:tavLst>
                                        <p:tav tm="0">
                                          <p:val>
                                            <p:strVal val="0"/>
                                          </p:val>
                                        </p:tav>
                                        <p:tav tm="100000">
                                          <p:val>
                                            <p:strVal val="#ppt_h"/>
                                          </p:val>
                                        </p:tav>
                                      </p:tavLst>
                                    </p:anim>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287"/>
                                        </p:tgtEl>
                                        <p:attrNameLst>
                                          <p:attrName>style.visibility</p:attrName>
                                        </p:attrNameLst>
                                      </p:cBhvr>
                                      <p:to>
                                        <p:strVal val="visible"/>
                                      </p:to>
                                    </p:set>
                                    <p:animEffect transition="in" filter="fade">
                                      <p:cBhvr>
                                        <p:cTn id="72" dur="500"/>
                                        <p:tgtEl>
                                          <p:spTgt spid="287"/>
                                        </p:tgtEl>
                                      </p:cBhvr>
                                    </p:animEffect>
                                  </p:childTnLst>
                                </p:cTn>
                              </p:par>
                            </p:childTnLst>
                          </p:cTn>
                        </p:par>
                        <p:par>
                          <p:cTn id="73" fill="hold">
                            <p:stCondLst>
                              <p:cond delay="7000"/>
                            </p:stCondLst>
                            <p:childTnLst>
                              <p:par>
                                <p:cTn id="74" presetID="10" presetClass="exit" presetSubtype="0" fill="hold" nodeType="afterEffect">
                                  <p:stCondLst>
                                    <p:cond delay="0"/>
                                  </p:stCondLst>
                                  <p:childTnLst>
                                    <p:animEffect transition="out" filter="fade">
                                      <p:cBhvr>
                                        <p:cTn id="75" dur="500"/>
                                        <p:tgtEl>
                                          <p:spTgt spid="288"/>
                                        </p:tgtEl>
                                      </p:cBhvr>
                                    </p:animEffect>
                                    <p:set>
                                      <p:cBhvr>
                                        <p:cTn id="76" dur="1" fill="hold">
                                          <p:stCondLst>
                                            <p:cond delay="500"/>
                                          </p:stCondLst>
                                        </p:cTn>
                                        <p:tgtEl>
                                          <p:spTgt spid="288"/>
                                        </p:tgtEl>
                                        <p:attrNameLst>
                                          <p:attrName>style.visibility</p:attrName>
                                        </p:attrNameLst>
                                      </p:cBhvr>
                                      <p:to>
                                        <p:strVal val="hidden"/>
                                      </p:to>
                                    </p:set>
                                  </p:childTnLst>
                                </p:cTn>
                              </p:par>
                            </p:childTnLst>
                          </p:cTn>
                        </p:par>
                        <p:par>
                          <p:cTn id="77" fill="hold">
                            <p:stCondLst>
                              <p:cond delay="7500"/>
                            </p:stCondLst>
                            <p:childTnLst>
                              <p:par>
                                <p:cTn id="78" presetID="10" presetClass="entr" presetSubtype="0" fill="hold" nodeType="afterEffect">
                                  <p:stCondLst>
                                    <p:cond delay="0"/>
                                  </p:stCondLst>
                                  <p:childTnLst>
                                    <p:set>
                                      <p:cBhvr>
                                        <p:cTn id="79" dur="1" fill="hold">
                                          <p:stCondLst>
                                            <p:cond delay="0"/>
                                          </p:stCondLst>
                                        </p:cTn>
                                        <p:tgtEl>
                                          <p:spTgt spid="284"/>
                                        </p:tgtEl>
                                        <p:attrNameLst>
                                          <p:attrName>style.visibility</p:attrName>
                                        </p:attrNameLst>
                                      </p:cBhvr>
                                      <p:to>
                                        <p:strVal val="visible"/>
                                      </p:to>
                                    </p:set>
                                    <p:animEffect transition="in" filter="fade">
                                      <p:cBhvr>
                                        <p:cTn id="80" dur="500"/>
                                        <p:tgtEl>
                                          <p:spTgt spid="284"/>
                                        </p:tgtEl>
                                      </p:cBhvr>
                                    </p:animEffect>
                                  </p:childTnLst>
                                </p:cTn>
                              </p:par>
                              <p:par>
                                <p:cTn id="81" presetID="10" presetClass="exit" presetSubtype="0" fill="hold" nodeType="withEffect">
                                  <p:stCondLst>
                                    <p:cond delay="0"/>
                                  </p:stCondLst>
                                  <p:childTnLst>
                                    <p:animEffect transition="out" filter="fade">
                                      <p:cBhvr>
                                        <p:cTn id="82" dur="500"/>
                                        <p:tgtEl>
                                          <p:spTgt spid="287"/>
                                        </p:tgtEl>
                                      </p:cBhvr>
                                    </p:animEffect>
                                    <p:set>
                                      <p:cBhvr>
                                        <p:cTn id="83" dur="1" fill="hold">
                                          <p:stCondLst>
                                            <p:cond delay="500"/>
                                          </p:stCondLst>
                                        </p:cTn>
                                        <p:tgtEl>
                                          <p:spTgt spid="2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Exposure notification system</a:t>
            </a:r>
            <a:endParaRPr/>
          </a:p>
        </p:txBody>
      </p:sp>
      <p:sp>
        <p:nvSpPr>
          <p:cNvPr id="296" name="Google Shape;296;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CA"/>
              <a:t>Limited collection compliance</a:t>
            </a:r>
            <a:endParaRPr/>
          </a:p>
          <a:p>
            <a:pPr marL="457200" lvl="0" indent="-342900" algn="l" rtl="0">
              <a:lnSpc>
                <a:spcPct val="90000"/>
              </a:lnSpc>
              <a:spcBef>
                <a:spcPts val="1000"/>
              </a:spcBef>
              <a:spcAft>
                <a:spcPts val="0"/>
              </a:spcAft>
              <a:buClr>
                <a:schemeClr val="dk1"/>
              </a:buClr>
              <a:buSzPts val="1800"/>
              <a:buChar char="•"/>
            </a:pPr>
            <a:r>
              <a:rPr lang="en-CA"/>
              <a:t>Retention compliance</a:t>
            </a:r>
            <a:endParaRPr/>
          </a:p>
          <a:p>
            <a:pPr marL="457200" lvl="0" indent="-228600" algn="l" rtl="0">
              <a:lnSpc>
                <a:spcPct val="90000"/>
              </a:lnSpc>
              <a:spcBef>
                <a:spcPts val="1000"/>
              </a:spcBef>
              <a:spcAft>
                <a:spcPts val="0"/>
              </a:spcAft>
              <a:buClr>
                <a:schemeClr val="dk1"/>
              </a:buClr>
              <a:buSzPts val="1800"/>
              <a:buNone/>
            </a:pPr>
            <a:endParaRPr/>
          </a:p>
          <a:p>
            <a:pPr marL="114300" lvl="0" indent="0" algn="l" rtl="0">
              <a:lnSpc>
                <a:spcPct val="90000"/>
              </a:lnSpc>
              <a:spcBef>
                <a:spcPts val="1000"/>
              </a:spcBef>
              <a:spcAft>
                <a:spcPts val="0"/>
              </a:spcAft>
              <a:buSzPts val="1800"/>
              <a:buNone/>
            </a:pPr>
            <a:r>
              <a:rPr lang="en-CA"/>
              <a:t>Decentralized approach </a:t>
            </a:r>
            <a:endParaRPr/>
          </a:p>
          <a:p>
            <a:pPr marL="457200" lvl="0" indent="-342900" algn="l" rtl="0">
              <a:lnSpc>
                <a:spcPct val="90000"/>
              </a:lnSpc>
              <a:spcBef>
                <a:spcPts val="1000"/>
              </a:spcBef>
              <a:spcAft>
                <a:spcPts val="0"/>
              </a:spcAft>
              <a:buClr>
                <a:schemeClr val="dk1"/>
              </a:buClr>
              <a:buSzPts val="1800"/>
              <a:buChar char="•"/>
            </a:pPr>
            <a:r>
              <a:rPr lang="en-CA"/>
              <a:t>User data remains anonymous</a:t>
            </a:r>
            <a:endParaRPr/>
          </a:p>
          <a:p>
            <a:pPr marL="457200" lvl="0" indent="-342900" algn="l" rtl="0">
              <a:lnSpc>
                <a:spcPct val="90000"/>
              </a:lnSpc>
              <a:spcBef>
                <a:spcPts val="1000"/>
              </a:spcBef>
              <a:spcAft>
                <a:spcPts val="0"/>
              </a:spcAft>
              <a:buClr>
                <a:schemeClr val="dk1"/>
              </a:buClr>
              <a:buSzPts val="1800"/>
              <a:buChar char="•"/>
            </a:pPr>
            <a:r>
              <a:rPr lang="en-CA"/>
              <a:t>User data cannot be passed to a third party</a:t>
            </a:r>
            <a:endParaRPr/>
          </a:p>
          <a:p>
            <a:pPr marL="114300" lvl="0" indent="0" algn="l" rtl="0">
              <a:lnSpc>
                <a:spcPct val="90000"/>
              </a:lnSpc>
              <a:spcBef>
                <a:spcPts val="1000"/>
              </a:spcBef>
              <a:spcAft>
                <a:spcPts val="0"/>
              </a:spcAft>
              <a:buSzPts val="1800"/>
              <a:buNone/>
            </a:pPr>
            <a:r>
              <a:rPr lang="en-CA"/>
              <a:t>		</a:t>
            </a:r>
            <a:endParaRPr/>
          </a:p>
          <a:p>
            <a:pPr marL="114300" lvl="0" indent="0" algn="ctr" rtl="0">
              <a:lnSpc>
                <a:spcPct val="90000"/>
              </a:lnSpc>
              <a:spcBef>
                <a:spcPts val="1000"/>
              </a:spcBef>
              <a:spcAft>
                <a:spcPts val="0"/>
              </a:spcAft>
              <a:buSzPts val="1800"/>
              <a:buNone/>
            </a:pPr>
            <a:r>
              <a:rPr lang="en-CA"/>
              <a:t>	Prevent the possible abuse of data</a:t>
            </a:r>
            <a:endParaRPr/>
          </a:p>
        </p:txBody>
      </p:sp>
      <p:sp>
        <p:nvSpPr>
          <p:cNvPr id="297" name="Google Shape;29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8</a:t>
            </a:fld>
            <a:endParaRPr/>
          </a:p>
        </p:txBody>
      </p:sp>
      <p:grpSp>
        <p:nvGrpSpPr>
          <p:cNvPr id="298" name="Google Shape;298;p50"/>
          <p:cNvGrpSpPr/>
          <p:nvPr/>
        </p:nvGrpSpPr>
        <p:grpSpPr>
          <a:xfrm>
            <a:off x="8294764" y="340179"/>
            <a:ext cx="1260000" cy="1260000"/>
            <a:chOff x="8686800" y="1397000"/>
            <a:chExt cx="1227008" cy="1298147"/>
          </a:xfrm>
        </p:grpSpPr>
        <p:pic>
          <p:nvPicPr>
            <p:cNvPr id="299" name="Google Shape;299;p50" descr="Smart Phone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57264" y="1484338"/>
              <a:ext cx="682573" cy="682573"/>
            </a:xfrm>
            <a:prstGeom prst="rect">
              <a:avLst/>
            </a:prstGeom>
            <a:noFill/>
            <a:ln>
              <a:noFill/>
            </a:ln>
          </p:spPr>
        </p:pic>
        <p:sp>
          <p:nvSpPr>
            <p:cNvPr id="300" name="Google Shape;300;p50"/>
            <p:cNvSpPr/>
            <p:nvPr/>
          </p:nvSpPr>
          <p:spPr>
            <a:xfrm>
              <a:off x="8686800" y="1397000"/>
              <a:ext cx="1227008" cy="1298147"/>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01" name="Google Shape;301;p50" descr="Tabl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686800" y="1743492"/>
              <a:ext cx="682573" cy="682573"/>
            </a:xfrm>
            <a:prstGeom prst="rect">
              <a:avLst/>
            </a:prstGeom>
            <a:noFill/>
            <a:ln>
              <a:noFill/>
            </a:ln>
          </p:spPr>
        </p:pic>
      </p:grpSp>
      <p:grpSp>
        <p:nvGrpSpPr>
          <p:cNvPr id="302" name="Google Shape;302;p50"/>
          <p:cNvGrpSpPr/>
          <p:nvPr/>
        </p:nvGrpSpPr>
        <p:grpSpPr>
          <a:xfrm>
            <a:off x="10482392" y="1751101"/>
            <a:ext cx="1260000" cy="1260000"/>
            <a:chOff x="8686800" y="1397000"/>
            <a:chExt cx="1227008" cy="1298147"/>
          </a:xfrm>
        </p:grpSpPr>
        <p:pic>
          <p:nvPicPr>
            <p:cNvPr id="303" name="Google Shape;303;p50" descr="Smart Phone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57264" y="1484338"/>
              <a:ext cx="682573" cy="682573"/>
            </a:xfrm>
            <a:prstGeom prst="rect">
              <a:avLst/>
            </a:prstGeom>
            <a:noFill/>
            <a:ln>
              <a:noFill/>
            </a:ln>
          </p:spPr>
        </p:pic>
        <p:sp>
          <p:nvSpPr>
            <p:cNvPr id="304" name="Google Shape;304;p50"/>
            <p:cNvSpPr/>
            <p:nvPr/>
          </p:nvSpPr>
          <p:spPr>
            <a:xfrm>
              <a:off x="8686800" y="1397000"/>
              <a:ext cx="1227008" cy="1298147"/>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05" name="Google Shape;305;p50" descr="Tabl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686800" y="1743492"/>
              <a:ext cx="682573" cy="682573"/>
            </a:xfrm>
            <a:prstGeom prst="rect">
              <a:avLst/>
            </a:prstGeom>
            <a:noFill/>
            <a:ln>
              <a:noFill/>
            </a:ln>
          </p:spPr>
        </p:pic>
      </p:grpSp>
      <p:grpSp>
        <p:nvGrpSpPr>
          <p:cNvPr id="306" name="Google Shape;306;p50"/>
          <p:cNvGrpSpPr/>
          <p:nvPr/>
        </p:nvGrpSpPr>
        <p:grpSpPr>
          <a:xfrm>
            <a:off x="8520086" y="2377055"/>
            <a:ext cx="1260000" cy="1260000"/>
            <a:chOff x="8686800" y="1397000"/>
            <a:chExt cx="1227008" cy="1298147"/>
          </a:xfrm>
        </p:grpSpPr>
        <p:pic>
          <p:nvPicPr>
            <p:cNvPr id="307" name="Google Shape;307;p50" descr="Smart Phone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157264" y="1484338"/>
              <a:ext cx="682573" cy="682573"/>
            </a:xfrm>
            <a:prstGeom prst="rect">
              <a:avLst/>
            </a:prstGeom>
            <a:noFill/>
            <a:ln>
              <a:noFill/>
            </a:ln>
          </p:spPr>
        </p:pic>
        <p:sp>
          <p:nvSpPr>
            <p:cNvPr id="308" name="Google Shape;308;p50"/>
            <p:cNvSpPr/>
            <p:nvPr/>
          </p:nvSpPr>
          <p:spPr>
            <a:xfrm>
              <a:off x="8686800" y="1397000"/>
              <a:ext cx="1227008" cy="1298147"/>
            </a:xfrm>
            <a:prstGeom prst="ellipse">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09" name="Google Shape;309;p50" descr="Table outlin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686800" y="1743492"/>
              <a:ext cx="682573" cy="682573"/>
            </a:xfrm>
            <a:prstGeom prst="rect">
              <a:avLst/>
            </a:prstGeom>
            <a:noFill/>
            <a:ln>
              <a:noFill/>
            </a:ln>
          </p:spPr>
        </p:pic>
      </p:grpSp>
      <p:cxnSp>
        <p:nvCxnSpPr>
          <p:cNvPr id="310" name="Google Shape;310;p50"/>
          <p:cNvCxnSpPr>
            <a:stCxn id="300" idx="4"/>
            <a:endCxn id="308" idx="0"/>
          </p:cNvCxnSpPr>
          <p:nvPr/>
        </p:nvCxnSpPr>
        <p:spPr>
          <a:xfrm>
            <a:off x="8924764" y="1600179"/>
            <a:ext cx="225300" cy="777000"/>
          </a:xfrm>
          <a:prstGeom prst="straightConnector1">
            <a:avLst/>
          </a:prstGeom>
          <a:noFill/>
          <a:ln w="38100" cap="flat" cmpd="sng">
            <a:solidFill>
              <a:schemeClr val="dk1"/>
            </a:solidFill>
            <a:prstDash val="solid"/>
            <a:round/>
            <a:headEnd type="none" w="sm" len="sm"/>
            <a:tailEnd type="none" w="sm" len="sm"/>
          </a:ln>
        </p:spPr>
      </p:cxnSp>
      <p:cxnSp>
        <p:nvCxnSpPr>
          <p:cNvPr id="311" name="Google Shape;311;p50"/>
          <p:cNvCxnSpPr>
            <a:stCxn id="300" idx="6"/>
            <a:endCxn id="304" idx="1"/>
          </p:cNvCxnSpPr>
          <p:nvPr/>
        </p:nvCxnSpPr>
        <p:spPr>
          <a:xfrm>
            <a:off x="9554764" y="970179"/>
            <a:ext cx="1112100" cy="965400"/>
          </a:xfrm>
          <a:prstGeom prst="straightConnector1">
            <a:avLst/>
          </a:prstGeom>
          <a:noFill/>
          <a:ln w="38100" cap="flat" cmpd="sng">
            <a:solidFill>
              <a:schemeClr val="dk1"/>
            </a:solidFill>
            <a:prstDash val="solid"/>
            <a:round/>
            <a:headEnd type="none" w="sm" len="sm"/>
            <a:tailEnd type="none" w="sm" len="sm"/>
          </a:ln>
        </p:spPr>
      </p:cxnSp>
      <p:cxnSp>
        <p:nvCxnSpPr>
          <p:cNvPr id="312" name="Google Shape;312;p50"/>
          <p:cNvCxnSpPr>
            <a:stCxn id="304" idx="3"/>
            <a:endCxn id="308" idx="6"/>
          </p:cNvCxnSpPr>
          <p:nvPr/>
        </p:nvCxnSpPr>
        <p:spPr>
          <a:xfrm flipH="1">
            <a:off x="9780115" y="2826578"/>
            <a:ext cx="886800" cy="180600"/>
          </a:xfrm>
          <a:prstGeom prst="straightConnector1">
            <a:avLst/>
          </a:prstGeom>
          <a:noFill/>
          <a:ln w="38100" cap="flat"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CA"/>
              <a:t>Breakout room activity</a:t>
            </a:r>
            <a:endParaRPr/>
          </a:p>
        </p:txBody>
      </p:sp>
      <p:sp>
        <p:nvSpPr>
          <p:cNvPr id="319" name="Google Shape;31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CA"/>
              <a:t>9</a:t>
            </a:fld>
            <a:endParaRPr/>
          </a:p>
        </p:txBody>
      </p:sp>
      <p:pic>
        <p:nvPicPr>
          <p:cNvPr id="320" name="Google Shape;320;p5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31856" y="1471613"/>
            <a:ext cx="7328289" cy="2809875"/>
          </a:xfrm>
          <a:prstGeom prst="rect">
            <a:avLst/>
          </a:prstGeom>
          <a:noFill/>
          <a:ln>
            <a:noFill/>
          </a:ln>
        </p:spPr>
      </p:pic>
      <p:sp>
        <p:nvSpPr>
          <p:cNvPr id="321" name="Google Shape;321;p51"/>
          <p:cNvSpPr/>
          <p:nvPr/>
        </p:nvSpPr>
        <p:spPr>
          <a:xfrm>
            <a:off x="7762452" y="5253774"/>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K2</a:t>
            </a:r>
            <a:endParaRPr sz="1400" b="0" i="0" u="none" strike="noStrike" cap="none">
              <a:solidFill>
                <a:srgbClr val="000000"/>
              </a:solidFill>
              <a:latin typeface="Arial"/>
              <a:ea typeface="Arial"/>
              <a:cs typeface="Arial"/>
              <a:sym typeface="Arial"/>
            </a:endParaRPr>
          </a:p>
        </p:txBody>
      </p:sp>
      <p:sp>
        <p:nvSpPr>
          <p:cNvPr id="322" name="Google Shape;322;p51"/>
          <p:cNvSpPr/>
          <p:nvPr/>
        </p:nvSpPr>
        <p:spPr>
          <a:xfrm>
            <a:off x="5525028" y="5299318"/>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K1</a:t>
            </a:r>
            <a:endParaRPr sz="1400" b="0" i="0" u="none" strike="noStrike" cap="none">
              <a:solidFill>
                <a:srgbClr val="000000"/>
              </a:solidFill>
              <a:latin typeface="Arial"/>
              <a:ea typeface="Arial"/>
              <a:cs typeface="Arial"/>
              <a:sym typeface="Arial"/>
            </a:endParaRPr>
          </a:p>
        </p:txBody>
      </p:sp>
      <p:sp>
        <p:nvSpPr>
          <p:cNvPr id="323" name="Google Shape;323;p51"/>
          <p:cNvSpPr/>
          <p:nvPr/>
        </p:nvSpPr>
        <p:spPr>
          <a:xfrm>
            <a:off x="4132167" y="5046269"/>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K3</a:t>
            </a:r>
            <a:endParaRPr sz="1400" b="0" i="0" u="none" strike="noStrike" cap="none">
              <a:solidFill>
                <a:srgbClr val="000000"/>
              </a:solidFill>
              <a:latin typeface="Arial"/>
              <a:ea typeface="Arial"/>
              <a:cs typeface="Arial"/>
              <a:sym typeface="Arial"/>
            </a:endParaRPr>
          </a:p>
        </p:txBody>
      </p:sp>
      <p:sp>
        <p:nvSpPr>
          <p:cNvPr id="324" name="Google Shape;324;p51"/>
          <p:cNvSpPr/>
          <p:nvPr/>
        </p:nvSpPr>
        <p:spPr>
          <a:xfrm>
            <a:off x="4672167" y="6281844"/>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K5</a:t>
            </a:r>
            <a:endParaRPr sz="1400" b="0" i="0" u="none" strike="noStrike" cap="none">
              <a:solidFill>
                <a:srgbClr val="000000"/>
              </a:solidFill>
              <a:latin typeface="Arial"/>
              <a:ea typeface="Arial"/>
              <a:cs typeface="Arial"/>
              <a:sym typeface="Arial"/>
            </a:endParaRPr>
          </a:p>
        </p:txBody>
      </p:sp>
      <p:sp>
        <p:nvSpPr>
          <p:cNvPr id="325" name="Google Shape;325;p51"/>
          <p:cNvSpPr/>
          <p:nvPr/>
        </p:nvSpPr>
        <p:spPr>
          <a:xfrm>
            <a:off x="4985028" y="4141644"/>
            <a:ext cx="540000" cy="540000"/>
          </a:xfrm>
          <a:prstGeom prst="ellipse">
            <a:avLst/>
          </a:prstGeom>
          <a:no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CA" sz="1400" b="1" i="0" u="none" strike="noStrike" cap="none">
                <a:solidFill>
                  <a:schemeClr val="dk1"/>
                </a:solidFill>
                <a:latin typeface="Arial"/>
                <a:ea typeface="Arial"/>
                <a:cs typeface="Arial"/>
                <a:sym typeface="Arial"/>
              </a:rPr>
              <a:t>K4</a:t>
            </a:r>
            <a:endParaRPr sz="1400" b="0" i="0" u="none" strike="noStrike" cap="none">
              <a:solidFill>
                <a:srgbClr val="000000"/>
              </a:solidFill>
              <a:latin typeface="Arial"/>
              <a:ea typeface="Arial"/>
              <a:cs typeface="Arial"/>
              <a:sym typeface="Arial"/>
            </a:endParaRPr>
          </a:p>
        </p:txBody>
      </p:sp>
      <p:cxnSp>
        <p:nvCxnSpPr>
          <p:cNvPr id="326" name="Google Shape;326;p51"/>
          <p:cNvCxnSpPr>
            <a:stCxn id="322" idx="6"/>
            <a:endCxn id="321" idx="2"/>
          </p:cNvCxnSpPr>
          <p:nvPr/>
        </p:nvCxnSpPr>
        <p:spPr>
          <a:xfrm rot="10800000" flipH="1">
            <a:off x="6065028" y="5523718"/>
            <a:ext cx="1697400" cy="45600"/>
          </a:xfrm>
          <a:prstGeom prst="straightConnector1">
            <a:avLst/>
          </a:prstGeom>
          <a:noFill/>
          <a:ln w="38100" cap="flat" cmpd="sng">
            <a:solidFill>
              <a:schemeClr val="dk1"/>
            </a:solidFill>
            <a:prstDash val="solid"/>
            <a:round/>
            <a:headEnd type="none" w="sm" len="sm"/>
            <a:tailEnd type="none" w="sm" len="sm"/>
          </a:ln>
        </p:spPr>
      </p:cxnSp>
      <p:cxnSp>
        <p:nvCxnSpPr>
          <p:cNvPr id="327" name="Google Shape;327;p51"/>
          <p:cNvCxnSpPr>
            <a:stCxn id="322" idx="2"/>
            <a:endCxn id="323" idx="6"/>
          </p:cNvCxnSpPr>
          <p:nvPr/>
        </p:nvCxnSpPr>
        <p:spPr>
          <a:xfrm rot="10800000">
            <a:off x="4672128" y="5316418"/>
            <a:ext cx="852900" cy="252900"/>
          </a:xfrm>
          <a:prstGeom prst="straightConnector1">
            <a:avLst/>
          </a:prstGeom>
          <a:noFill/>
          <a:ln w="38100" cap="flat" cmpd="sng">
            <a:solidFill>
              <a:schemeClr val="dk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ppt_w</p:attrName>
                                        </p:attrNameLst>
                                      </p:cBhvr>
                                      <p:tavLst>
                                        <p:tav tm="0">
                                          <p:val>
                                            <p:strVal val="0"/>
                                          </p:val>
                                        </p:tav>
                                        <p:tav tm="100000">
                                          <p:val>
                                            <p:strVal val="#ppt_w"/>
                                          </p:val>
                                        </p:tav>
                                      </p:tavLst>
                                    </p:anim>
                                    <p:anim calcmode="lin" valueType="num">
                                      <p:cBhvr additive="base">
                                        <p:cTn id="8" dur="500"/>
                                        <p:tgtEl>
                                          <p:spTgt spid="32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21"/>
                                        </p:tgtEl>
                                        <p:attrNameLst>
                                          <p:attrName>style.visibility</p:attrName>
                                        </p:attrNameLst>
                                      </p:cBhvr>
                                      <p:to>
                                        <p:strVal val="visible"/>
                                      </p:to>
                                    </p:set>
                                    <p:anim calcmode="lin" valueType="num">
                                      <p:cBhvr additive="base">
                                        <p:cTn id="13" dur="500"/>
                                        <p:tgtEl>
                                          <p:spTgt spid="321"/>
                                        </p:tgtEl>
                                        <p:attrNameLst>
                                          <p:attrName>ppt_w</p:attrName>
                                        </p:attrNameLst>
                                      </p:cBhvr>
                                      <p:tavLst>
                                        <p:tav tm="0">
                                          <p:val>
                                            <p:strVal val="0"/>
                                          </p:val>
                                        </p:tav>
                                        <p:tav tm="100000">
                                          <p:val>
                                            <p:strVal val="#ppt_w"/>
                                          </p:val>
                                        </p:tav>
                                      </p:tavLst>
                                    </p:anim>
                                    <p:anim calcmode="lin" valueType="num">
                                      <p:cBhvr additive="base">
                                        <p:cTn id="14" dur="500"/>
                                        <p:tgtEl>
                                          <p:spTgt spid="321"/>
                                        </p:tgtEl>
                                        <p:attrNameLst>
                                          <p:attrName>ppt_h</p:attrName>
                                        </p:attrNameLst>
                                      </p:cBhvr>
                                      <p:tavLst>
                                        <p:tav tm="0">
                                          <p:val>
                                            <p:strVal val="0"/>
                                          </p:val>
                                        </p:tav>
                                        <p:tav tm="100000">
                                          <p:val>
                                            <p:strVal val="#ppt_h"/>
                                          </p:val>
                                        </p:tav>
                                      </p:tavLst>
                                    </p:anim>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323"/>
                                        </p:tgtEl>
                                        <p:attrNameLst>
                                          <p:attrName>style.visibility</p:attrName>
                                        </p:attrNameLst>
                                      </p:cBhvr>
                                      <p:to>
                                        <p:strVal val="visible"/>
                                      </p:to>
                                    </p:set>
                                    <p:anim calcmode="lin" valueType="num">
                                      <p:cBhvr additive="base">
                                        <p:cTn id="18" dur="500"/>
                                        <p:tgtEl>
                                          <p:spTgt spid="323"/>
                                        </p:tgtEl>
                                        <p:attrNameLst>
                                          <p:attrName>ppt_w</p:attrName>
                                        </p:attrNameLst>
                                      </p:cBhvr>
                                      <p:tavLst>
                                        <p:tav tm="0">
                                          <p:val>
                                            <p:strVal val="0"/>
                                          </p:val>
                                        </p:tav>
                                        <p:tav tm="100000">
                                          <p:val>
                                            <p:strVal val="#ppt_w"/>
                                          </p:val>
                                        </p:tav>
                                      </p:tavLst>
                                    </p:anim>
                                    <p:anim calcmode="lin" valueType="num">
                                      <p:cBhvr additive="base">
                                        <p:cTn id="19" dur="500"/>
                                        <p:tgtEl>
                                          <p:spTgt spid="323"/>
                                        </p:tgtEl>
                                        <p:attrNameLst>
                                          <p:attrName>ppt_h</p:attrName>
                                        </p:attrNameLst>
                                      </p:cBhvr>
                                      <p:tavLst>
                                        <p:tav tm="0">
                                          <p:val>
                                            <p:str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325"/>
                                        </p:tgtEl>
                                        <p:attrNameLst>
                                          <p:attrName>style.visibility</p:attrName>
                                        </p:attrNameLst>
                                      </p:cBhvr>
                                      <p:to>
                                        <p:strVal val="visible"/>
                                      </p:to>
                                    </p:set>
                                    <p:anim calcmode="lin" valueType="num">
                                      <p:cBhvr additive="base">
                                        <p:cTn id="23" dur="500"/>
                                        <p:tgtEl>
                                          <p:spTgt spid="325"/>
                                        </p:tgtEl>
                                        <p:attrNameLst>
                                          <p:attrName>ppt_w</p:attrName>
                                        </p:attrNameLst>
                                      </p:cBhvr>
                                      <p:tavLst>
                                        <p:tav tm="0">
                                          <p:val>
                                            <p:strVal val="0"/>
                                          </p:val>
                                        </p:tav>
                                        <p:tav tm="100000">
                                          <p:val>
                                            <p:strVal val="#ppt_w"/>
                                          </p:val>
                                        </p:tav>
                                      </p:tavLst>
                                    </p:anim>
                                    <p:anim calcmode="lin" valueType="num">
                                      <p:cBhvr additive="base">
                                        <p:cTn id="24" dur="500"/>
                                        <p:tgtEl>
                                          <p:spTgt spid="325"/>
                                        </p:tgtEl>
                                        <p:attrNameLst>
                                          <p:attrName>ppt_h</p:attrName>
                                        </p:attrNameLst>
                                      </p:cBhvr>
                                      <p:tavLst>
                                        <p:tav tm="0">
                                          <p:val>
                                            <p:str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324"/>
                                        </p:tgtEl>
                                        <p:attrNameLst>
                                          <p:attrName>style.visibility</p:attrName>
                                        </p:attrNameLst>
                                      </p:cBhvr>
                                      <p:to>
                                        <p:strVal val="visible"/>
                                      </p:to>
                                    </p:set>
                                    <p:anim calcmode="lin" valueType="num">
                                      <p:cBhvr additive="base">
                                        <p:cTn id="28" dur="500"/>
                                        <p:tgtEl>
                                          <p:spTgt spid="324"/>
                                        </p:tgtEl>
                                        <p:attrNameLst>
                                          <p:attrName>ppt_w</p:attrName>
                                        </p:attrNameLst>
                                      </p:cBhvr>
                                      <p:tavLst>
                                        <p:tav tm="0">
                                          <p:val>
                                            <p:strVal val="0"/>
                                          </p:val>
                                        </p:tav>
                                        <p:tav tm="100000">
                                          <p:val>
                                            <p:strVal val="#ppt_w"/>
                                          </p:val>
                                        </p:tav>
                                      </p:tavLst>
                                    </p:anim>
                                    <p:anim calcmode="lin" valueType="num">
                                      <p:cBhvr additive="base">
                                        <p:cTn id="29" dur="500"/>
                                        <p:tgtEl>
                                          <p:spTgt spid="324"/>
                                        </p:tgtEl>
                                        <p:attrNameLst>
                                          <p:attrName>ppt_h</p:attrName>
                                        </p:attrNameLst>
                                      </p:cBhvr>
                                      <p:tavLst>
                                        <p:tav tm="0">
                                          <p:val>
                                            <p:str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
                                        </p:tgtEl>
                                        <p:attrNameLst>
                                          <p:attrName>style.visibility</p:attrName>
                                        </p:attrNameLst>
                                      </p:cBhvr>
                                      <p:to>
                                        <p:strVal val="visible"/>
                                      </p:to>
                                    </p:set>
                                    <p:animEffect transition="in" filter="fade">
                                      <p:cBhvr>
                                        <p:cTn id="34" dur="500"/>
                                        <p:tgtEl>
                                          <p:spTgt spid="327"/>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26"/>
                                        </p:tgtEl>
                                        <p:attrNameLst>
                                          <p:attrName>style.visibility</p:attrName>
                                        </p:attrNameLst>
                                      </p:cBhvr>
                                      <p:to>
                                        <p:strVal val="visible"/>
                                      </p:to>
                                    </p:set>
                                    <p:animEffect transition="in" filter="fade">
                                      <p:cBhvr>
                                        <p:cTn id="38" dur="5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5771</Words>
  <Application>Microsoft Office PowerPoint</Application>
  <PresentationFormat>Widescreen</PresentationFormat>
  <Paragraphs>429</Paragraphs>
  <Slides>26</Slides>
  <Notes>26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Lato</vt:lpstr>
      <vt:lpstr>Calibri</vt:lpstr>
      <vt:lpstr>Times New Roman</vt:lpstr>
      <vt:lpstr>Bierstadt</vt:lpstr>
      <vt:lpstr>Arial</vt:lpstr>
      <vt:lpstr>Roboto</vt:lpstr>
      <vt:lpstr>Office Theme</vt:lpstr>
      <vt:lpstr>Office Theme</vt:lpstr>
      <vt:lpstr>Office Theme</vt:lpstr>
      <vt:lpstr>PowerPoint Presentation</vt:lpstr>
      <vt:lpstr>PowerPoint Presentation</vt:lpstr>
      <vt:lpstr>PowerPoint Presentation</vt:lpstr>
      <vt:lpstr>Addressing the ethical issues</vt:lpstr>
      <vt:lpstr>Applying PIPEDA’s Limited Collection</vt:lpstr>
      <vt:lpstr>Exposure notification system</vt:lpstr>
      <vt:lpstr>Applying PIPEDA’s Retention</vt:lpstr>
      <vt:lpstr>Exposure notification system</vt:lpstr>
      <vt:lpstr>Breakout room activity</vt:lpstr>
      <vt:lpstr>PowerPoint Presentation</vt:lpstr>
      <vt:lpstr>PowerPoint Presentation</vt:lpstr>
      <vt:lpstr>PowerPoint Presentation</vt:lpstr>
      <vt:lpstr>PowerPoint Presentation</vt:lpstr>
      <vt:lpstr>PowerPoint Presentation</vt:lpstr>
      <vt:lpstr>PowerPoint Presentation</vt:lpstr>
      <vt:lpstr>What does it mean to justify a decision to someone?</vt:lpstr>
      <vt:lpstr>PowerPoint Presentation</vt:lpstr>
      <vt:lpstr>PowerPoint Presentation</vt:lpstr>
      <vt:lpstr>Jingyi: A resident of a long-term care home</vt:lpstr>
      <vt:lpstr>Jingyi: A resident of a long-term care home</vt:lpstr>
      <vt:lpstr>Jingyi: A resident of a long-term care home</vt:lpstr>
      <vt:lpstr>    For each stakeholder discuss with your group how to justify your chosen app design to them, making sure to: 1. Highlight how your chosen version of the app accomplishes some of what the stakeholder wanted. 2. Explain why your chosen app doesn’t make exactly the tradeoff that the stakeholder was hoping for. </vt:lpstr>
      <vt:lpstr>Homework</vt:lpstr>
      <vt:lpstr>Going Forward</vt:lpstr>
      <vt:lpstr>Other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Embedded Ethics Privacy and Contact Tracing  Module 2  </dc:title>
  <dc:creator>Maryam Majedi</dc:creator>
  <cp:lastModifiedBy>Steven Coyne</cp:lastModifiedBy>
  <cp:revision>2</cp:revision>
  <dcterms:created xsi:type="dcterms:W3CDTF">2021-02-14T21:13:33Z</dcterms:created>
  <dcterms:modified xsi:type="dcterms:W3CDTF">2024-03-22T18:20:41Z</dcterms:modified>
</cp:coreProperties>
</file>