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8" r:id="rId3"/>
    <p:sldId id="257" r:id="rId4"/>
    <p:sldId id="297" r:id="rId5"/>
    <p:sldId id="305" r:id="rId6"/>
    <p:sldId id="289" r:id="rId7"/>
    <p:sldId id="312" r:id="rId8"/>
    <p:sldId id="313" r:id="rId9"/>
    <p:sldId id="290" r:id="rId10"/>
    <p:sldId id="264" r:id="rId11"/>
    <p:sldId id="274" r:id="rId12"/>
    <p:sldId id="314" r:id="rId13"/>
    <p:sldId id="299" r:id="rId14"/>
    <p:sldId id="275" r:id="rId15"/>
    <p:sldId id="307" r:id="rId16"/>
    <p:sldId id="276" r:id="rId17"/>
    <p:sldId id="310" r:id="rId18"/>
    <p:sldId id="309" r:id="rId19"/>
    <p:sldId id="283" r:id="rId20"/>
    <p:sldId id="295" r:id="rId21"/>
    <p:sldId id="317" r:id="rId22"/>
    <p:sldId id="266" r:id="rId23"/>
    <p:sldId id="316" r:id="rId24"/>
    <p:sldId id="294" r:id="rId25"/>
    <p:sldId id="282" r:id="rId26"/>
    <p:sldId id="281" r:id="rId27"/>
    <p:sldId id="31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66FFFF"/>
    <a:srgbClr val="996633"/>
    <a:srgbClr val="CC9900"/>
    <a:srgbClr val="9900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854" autoAdjust="0"/>
  </p:normalViewPr>
  <p:slideViewPr>
    <p:cSldViewPr snapToGrid="0">
      <p:cViewPr varScale="1">
        <p:scale>
          <a:sx n="86" d="100"/>
          <a:sy n="86" d="100"/>
        </p:scale>
        <p:origin x="14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erailHydra\Desktop\NeuralTap_all%20(Recover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nvvp_workspace\Progres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nvvp_workspace\Progres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nvvp_workspace\Progres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nvvp_workspace\Progres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nvvp_workspace\Progres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D:\nvvp_workspace\Progres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nvvp_workspace\Progres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109111361079867E-2"/>
          <c:y val="5.0552690926253217E-2"/>
          <c:w val="0.89492263467066613"/>
          <c:h val="0.67778739075927341"/>
        </c:manualLayout>
      </c:layout>
      <c:barChart>
        <c:barDir val="col"/>
        <c:grouping val="clustered"/>
        <c:varyColors val="0"/>
        <c:ser>
          <c:idx val="0"/>
          <c:order val="0"/>
          <c:tx>
            <c:strRef>
              <c:f>'single-GPU-all'!$C$1</c:f>
              <c:strCache>
                <c:ptCount val="1"/>
                <c:pt idx="0">
                  <c:v>Baseline</c:v>
                </c:pt>
              </c:strCache>
            </c:strRef>
          </c:tx>
          <c:spPr>
            <a:solidFill>
              <a:schemeClr val="accent1"/>
            </a:solidFill>
            <a:ln>
              <a:solidFill>
                <a:schemeClr val="tx1"/>
              </a:solidFill>
            </a:ln>
            <a:effectLst/>
          </c:spPr>
          <c:invertIfNegative val="0"/>
          <c:cat>
            <c:multiLvlStrRef>
              <c:f>'single-GPU-all'!$A$2:$B$9</c:f>
              <c:multiLvlStrCache>
                <c:ptCount val="8"/>
                <c:lvl>
                  <c:pt idx="0">
                    <c:v>BERT_Base</c:v>
                  </c:pt>
                  <c:pt idx="1">
                    <c:v>BERT_Large</c:v>
                  </c:pt>
                  <c:pt idx="2">
                    <c:v>Seq2Seq</c:v>
                  </c:pt>
                  <c:pt idx="3">
                    <c:v>ResNet-50</c:v>
                  </c:pt>
                  <c:pt idx="4">
                    <c:v>BERT_Base</c:v>
                  </c:pt>
                  <c:pt idx="5">
                    <c:v>BERT_Large</c:v>
                  </c:pt>
                  <c:pt idx="6">
                    <c:v>Seq2Seq</c:v>
                  </c:pt>
                  <c:pt idx="7">
                    <c:v>DenseNet</c:v>
                  </c:pt>
                </c:lvl>
                <c:lvl>
                  <c:pt idx="0">
                    <c:v>AMP</c:v>
                  </c:pt>
                  <c:pt idx="4">
                    <c:v>FusedAdam</c:v>
                  </c:pt>
                  <c:pt idx="7">
                    <c:v>RB</c:v>
                  </c:pt>
                </c:lvl>
              </c:multiLvlStrCache>
            </c:multiLvlStrRef>
          </c:cat>
          <c:val>
            <c:numRef>
              <c:f>'single-GPU-all'!$C$2:$C$9</c:f>
              <c:numCache>
                <c:formatCode>General</c:formatCode>
                <c:ptCount val="8"/>
                <c:pt idx="0">
                  <c:v>314.70940000000002</c:v>
                </c:pt>
                <c:pt idx="1">
                  <c:v>362.89649999999995</c:v>
                </c:pt>
                <c:pt idx="2">
                  <c:v>213.121916</c:v>
                </c:pt>
                <c:pt idx="3">
                  <c:v>121.3164</c:v>
                </c:pt>
                <c:pt idx="4">
                  <c:v>314.70940000000002</c:v>
                </c:pt>
                <c:pt idx="5">
                  <c:v>362.89649999999995</c:v>
                </c:pt>
                <c:pt idx="6">
                  <c:v>213.121916</c:v>
                </c:pt>
                <c:pt idx="7">
                  <c:v>343</c:v>
                </c:pt>
              </c:numCache>
            </c:numRef>
          </c:val>
          <c:extLst>
            <c:ext xmlns:c16="http://schemas.microsoft.com/office/drawing/2014/chart" uri="{C3380CC4-5D6E-409C-BE32-E72D297353CC}">
              <c16:uniqueId val="{00000000-43A0-4265-AFD7-005877E42FCD}"/>
            </c:ext>
          </c:extLst>
        </c:ser>
        <c:ser>
          <c:idx val="1"/>
          <c:order val="1"/>
          <c:tx>
            <c:strRef>
              <c:f>'single-GPU-all'!$D$1</c:f>
              <c:strCache>
                <c:ptCount val="1"/>
                <c:pt idx="0">
                  <c:v>Ground Truth</c:v>
                </c:pt>
              </c:strCache>
            </c:strRef>
          </c:tx>
          <c:spPr>
            <a:solidFill>
              <a:schemeClr val="accent6">
                <a:lumMod val="60000"/>
                <a:lumOff val="40000"/>
              </a:schemeClr>
            </a:solidFill>
            <a:ln>
              <a:solidFill>
                <a:schemeClr val="tx1"/>
              </a:solidFill>
            </a:ln>
            <a:effectLst/>
          </c:spPr>
          <c:invertIfNegative val="0"/>
          <c:cat>
            <c:multiLvlStrRef>
              <c:f>'single-GPU-all'!$A$2:$B$9</c:f>
              <c:multiLvlStrCache>
                <c:ptCount val="8"/>
                <c:lvl>
                  <c:pt idx="0">
                    <c:v>BERT_Base</c:v>
                  </c:pt>
                  <c:pt idx="1">
                    <c:v>BERT_Large</c:v>
                  </c:pt>
                  <c:pt idx="2">
                    <c:v>Seq2Seq</c:v>
                  </c:pt>
                  <c:pt idx="3">
                    <c:v>ResNet-50</c:v>
                  </c:pt>
                  <c:pt idx="4">
                    <c:v>BERT_Base</c:v>
                  </c:pt>
                  <c:pt idx="5">
                    <c:v>BERT_Large</c:v>
                  </c:pt>
                  <c:pt idx="6">
                    <c:v>Seq2Seq</c:v>
                  </c:pt>
                  <c:pt idx="7">
                    <c:v>DenseNet</c:v>
                  </c:pt>
                </c:lvl>
                <c:lvl>
                  <c:pt idx="0">
                    <c:v>AMP</c:v>
                  </c:pt>
                  <c:pt idx="4">
                    <c:v>FusedAdam</c:v>
                  </c:pt>
                  <c:pt idx="7">
                    <c:v>RB</c:v>
                  </c:pt>
                </c:lvl>
              </c:multiLvlStrCache>
            </c:multiLvlStrRef>
          </c:cat>
          <c:val>
            <c:numRef>
              <c:f>'single-GPU-all'!$D$2:$D$9</c:f>
              <c:numCache>
                <c:formatCode>General</c:formatCode>
                <c:ptCount val="8"/>
                <c:pt idx="0">
                  <c:v>204.34010000000001</c:v>
                </c:pt>
                <c:pt idx="1">
                  <c:v>306.72354000000007</c:v>
                </c:pt>
                <c:pt idx="2">
                  <c:v>134.95949999999999</c:v>
                </c:pt>
                <c:pt idx="3">
                  <c:v>83.020899999999997</c:v>
                </c:pt>
                <c:pt idx="4">
                  <c:v>257.32650000000001</c:v>
                </c:pt>
                <c:pt idx="5">
                  <c:v>242.80679999999998</c:v>
                </c:pt>
                <c:pt idx="6">
                  <c:v>200.82810000000001</c:v>
                </c:pt>
                <c:pt idx="7">
                  <c:v>318.99</c:v>
                </c:pt>
              </c:numCache>
            </c:numRef>
          </c:val>
          <c:extLst>
            <c:ext xmlns:c16="http://schemas.microsoft.com/office/drawing/2014/chart" uri="{C3380CC4-5D6E-409C-BE32-E72D297353CC}">
              <c16:uniqueId val="{00000001-43A0-4265-AFD7-005877E42FCD}"/>
            </c:ext>
          </c:extLst>
        </c:ser>
        <c:ser>
          <c:idx val="2"/>
          <c:order val="2"/>
          <c:tx>
            <c:strRef>
              <c:f>'single-GPU-all'!$E$1</c:f>
              <c:strCache>
                <c:ptCount val="1"/>
                <c:pt idx="0">
                  <c:v>Prediction</c:v>
                </c:pt>
              </c:strCache>
            </c:strRef>
          </c:tx>
          <c:spPr>
            <a:solidFill>
              <a:srgbClr val="FF0000"/>
            </a:solidFill>
            <a:ln>
              <a:solidFill>
                <a:schemeClr val="tx1"/>
              </a:solidFill>
            </a:ln>
            <a:effectLst/>
          </c:spPr>
          <c:invertIfNegative val="0"/>
          <c:cat>
            <c:multiLvlStrRef>
              <c:f>'single-GPU-all'!$A$2:$B$9</c:f>
              <c:multiLvlStrCache>
                <c:ptCount val="8"/>
                <c:lvl>
                  <c:pt idx="0">
                    <c:v>BERT_Base</c:v>
                  </c:pt>
                  <c:pt idx="1">
                    <c:v>BERT_Large</c:v>
                  </c:pt>
                  <c:pt idx="2">
                    <c:v>Seq2Seq</c:v>
                  </c:pt>
                  <c:pt idx="3">
                    <c:v>ResNet-50</c:v>
                  </c:pt>
                  <c:pt idx="4">
                    <c:v>BERT_Base</c:v>
                  </c:pt>
                  <c:pt idx="5">
                    <c:v>BERT_Large</c:v>
                  </c:pt>
                  <c:pt idx="6">
                    <c:v>Seq2Seq</c:v>
                  </c:pt>
                  <c:pt idx="7">
                    <c:v>DenseNet</c:v>
                  </c:pt>
                </c:lvl>
                <c:lvl>
                  <c:pt idx="0">
                    <c:v>AMP</c:v>
                  </c:pt>
                  <c:pt idx="4">
                    <c:v>FusedAdam</c:v>
                  </c:pt>
                  <c:pt idx="7">
                    <c:v>RB</c:v>
                  </c:pt>
                </c:lvl>
              </c:multiLvlStrCache>
            </c:multiLvlStrRef>
          </c:cat>
          <c:val>
            <c:numRef>
              <c:f>'single-GPU-all'!$E$2:$E$9</c:f>
              <c:numCache>
                <c:formatCode>General</c:formatCode>
                <c:ptCount val="8"/>
                <c:pt idx="0">
                  <c:v>193.00256701090197</c:v>
                </c:pt>
                <c:pt idx="1">
                  <c:v>294.75607015076997</c:v>
                </c:pt>
                <c:pt idx="2">
                  <c:v>155.69043778553532</c:v>
                </c:pt>
                <c:pt idx="3">
                  <c:v>93.534545269044003</c:v>
                </c:pt>
                <c:pt idx="4">
                  <c:v>262.35199648387601</c:v>
                </c:pt>
                <c:pt idx="5">
                  <c:v>273.30112101566999</c:v>
                </c:pt>
                <c:pt idx="6">
                  <c:v>191.74150488888887</c:v>
                </c:pt>
                <c:pt idx="7">
                  <c:v>299.43900000000002</c:v>
                </c:pt>
              </c:numCache>
            </c:numRef>
          </c:val>
          <c:extLst>
            <c:ext xmlns:c16="http://schemas.microsoft.com/office/drawing/2014/chart" uri="{C3380CC4-5D6E-409C-BE32-E72D297353CC}">
              <c16:uniqueId val="{00000002-43A0-4265-AFD7-005877E42FCD}"/>
            </c:ext>
          </c:extLst>
        </c:ser>
        <c:dLbls>
          <c:showLegendKey val="0"/>
          <c:showVal val="0"/>
          <c:showCatName val="0"/>
          <c:showSerName val="0"/>
          <c:showPercent val="0"/>
          <c:showBubbleSize val="0"/>
        </c:dLbls>
        <c:gapWidth val="219"/>
        <c:axId val="707093048"/>
        <c:axId val="707093376"/>
      </c:barChart>
      <c:catAx>
        <c:axId val="707093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07093376"/>
        <c:crosses val="autoZero"/>
        <c:auto val="1"/>
        <c:lblAlgn val="ctr"/>
        <c:lblOffset val="100"/>
        <c:noMultiLvlLbl val="0"/>
      </c:catAx>
      <c:valAx>
        <c:axId val="707093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CA" sz="1800"/>
                  <a:t>Iteration Time (ms)</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07093048"/>
        <c:crosses val="autoZero"/>
        <c:crossBetween val="between"/>
      </c:valAx>
      <c:spPr>
        <a:noFill/>
        <a:ln>
          <a:noFill/>
        </a:ln>
        <a:effectLst/>
      </c:spPr>
    </c:plotArea>
    <c:legend>
      <c:legendPos val="b"/>
      <c:layout>
        <c:manualLayout>
          <c:xMode val="edge"/>
          <c:yMode val="edge"/>
          <c:x val="0.24911336082989627"/>
          <c:y val="4.4855627972914119E-2"/>
          <c:w val="0.41415413073365831"/>
          <c:h val="8.5538523207023848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84177613145773"/>
          <c:y val="5.4236293379994166E-2"/>
          <c:w val="0.74517635823597039"/>
          <c:h val="0.55200240594925631"/>
        </c:manualLayout>
      </c:layout>
      <c:barChart>
        <c:barDir val="col"/>
        <c:grouping val="clustered"/>
        <c:varyColors val="0"/>
        <c:ser>
          <c:idx val="0"/>
          <c:order val="0"/>
          <c:tx>
            <c:strRef>
              <c:f>'Data (BERT_large)'!$L$15</c:f>
              <c:strCache>
                <c:ptCount val="1"/>
                <c:pt idx="0">
                  <c:v>Ground Truth</c:v>
                </c:pt>
              </c:strCache>
            </c:strRef>
          </c:tx>
          <c:spPr>
            <a:solidFill>
              <a:srgbClr val="00B050"/>
            </a:solidFill>
            <a:ln>
              <a:solidFill>
                <a:schemeClr val="tx1"/>
              </a:solidFill>
            </a:ln>
            <a:effectLst/>
          </c:spPr>
          <c:invertIfNegative val="0"/>
          <c:dPt>
            <c:idx val="0"/>
            <c:invertIfNegative val="0"/>
            <c:bubble3D val="0"/>
            <c:spPr>
              <a:solidFill>
                <a:schemeClr val="accent1">
                  <a:lumMod val="75000"/>
                </a:schemeClr>
              </a:solidFill>
              <a:ln>
                <a:solidFill>
                  <a:schemeClr val="tx1"/>
                </a:solidFill>
              </a:ln>
              <a:effectLst/>
            </c:spPr>
            <c:extLst>
              <c:ext xmlns:c16="http://schemas.microsoft.com/office/drawing/2014/chart" uri="{C3380CC4-5D6E-409C-BE32-E72D297353CC}">
                <c16:uniqueId val="{00000000-CD98-4C01-A784-F35D9067751A}"/>
              </c:ext>
            </c:extLst>
          </c:dPt>
          <c:cat>
            <c:multiLvlStrRef>
              <c:f>'Data (BERT_large)'!$J$16:$K$34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(BERT_large)'!$L$16:$L$34</c:f>
              <c:numCache>
                <c:formatCode>General</c:formatCode>
                <c:ptCount val="19"/>
                <c:pt idx="0">
                  <c:v>363</c:v>
                </c:pt>
                <c:pt idx="1">
                  <c:v>1511.209212019</c:v>
                </c:pt>
                <c:pt idx="2">
                  <c:v>1866.4606885000001</c:v>
                </c:pt>
                <c:pt idx="3">
                  <c:v>2104.1222509999998</c:v>
                </c:pt>
                <c:pt idx="4">
                  <c:v>2066.6031800000001</c:v>
                </c:pt>
                <c:pt idx="5">
                  <c:v>2282.9388438999999</c:v>
                </c:pt>
                <c:pt idx="6">
                  <c:v>2324.6139244092001</c:v>
                </c:pt>
                <c:pt idx="7">
                  <c:v>934.93041900000003</c:v>
                </c:pt>
                <c:pt idx="8">
                  <c:v>1062.13879</c:v>
                </c:pt>
                <c:pt idx="9">
                  <c:v>1189.6850999999999</c:v>
                </c:pt>
                <c:pt idx="10">
                  <c:v>1165.9514899999999</c:v>
                </c:pt>
                <c:pt idx="11">
                  <c:v>1310.9521339999999</c:v>
                </c:pt>
                <c:pt idx="12">
                  <c:v>1360.82195039</c:v>
                </c:pt>
                <c:pt idx="13">
                  <c:v>596.40727600000002</c:v>
                </c:pt>
                <c:pt idx="14">
                  <c:v>649.73271250000005</c:v>
                </c:pt>
                <c:pt idx="15">
                  <c:v>719.98592900000006</c:v>
                </c:pt>
                <c:pt idx="16">
                  <c:v>801.13184999999999</c:v>
                </c:pt>
                <c:pt idx="17">
                  <c:v>877.91659040000002</c:v>
                </c:pt>
                <c:pt idx="18">
                  <c:v>894.24525694700003</c:v>
                </c:pt>
              </c:numCache>
            </c:numRef>
          </c:val>
          <c:extLst>
            <c:ext xmlns:c16="http://schemas.microsoft.com/office/drawing/2014/chart" uri="{C3380CC4-5D6E-409C-BE32-E72D297353CC}">
              <c16:uniqueId val="{00000000-E09B-44C9-B18A-901ACDC0370A}"/>
            </c:ext>
          </c:extLst>
        </c:ser>
        <c:ser>
          <c:idx val="1"/>
          <c:order val="1"/>
          <c:tx>
            <c:strRef>
              <c:f>'Data (BERT_large)'!$M$15</c:f>
              <c:strCache>
                <c:ptCount val="1"/>
                <c:pt idx="0">
                  <c:v>Prediction</c:v>
                </c:pt>
              </c:strCache>
            </c:strRef>
          </c:tx>
          <c:spPr>
            <a:solidFill>
              <a:srgbClr val="FF0000"/>
            </a:solidFill>
            <a:ln>
              <a:solidFill>
                <a:schemeClr val="tx1"/>
              </a:solidFill>
            </a:ln>
            <a:effectLst/>
          </c:spPr>
          <c:invertIfNegative val="0"/>
          <c:cat>
            <c:multiLvlStrRef>
              <c:f>'Data (BERT_large)'!$J$16:$K$34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(BERT_large)'!$M$16:$M$34</c:f>
              <c:numCache>
                <c:formatCode>General</c:formatCode>
                <c:ptCount val="19"/>
                <c:pt idx="1">
                  <c:v>1483.0886222222</c:v>
                </c:pt>
                <c:pt idx="2">
                  <c:v>1879.0556222</c:v>
                </c:pt>
                <c:pt idx="3">
                  <c:v>2077.0333722199998</c:v>
                </c:pt>
                <c:pt idx="4">
                  <c:v>2077.0333722199998</c:v>
                </c:pt>
                <c:pt idx="5">
                  <c:v>2275.0168720000001</c:v>
                </c:pt>
                <c:pt idx="6">
                  <c:v>2374.0083721999999</c:v>
                </c:pt>
                <c:pt idx="7">
                  <c:v>889.14412222199996</c:v>
                </c:pt>
                <c:pt idx="8">
                  <c:v>1087.1276222219999</c:v>
                </c:pt>
                <c:pt idx="9">
                  <c:v>1186.1191222</c:v>
                </c:pt>
                <c:pt idx="10">
                  <c:v>1186.1191222</c:v>
                </c:pt>
                <c:pt idx="11">
                  <c:v>1285.1106222000001</c:v>
                </c:pt>
                <c:pt idx="12">
                  <c:v>1334.6038699999999</c:v>
                </c:pt>
                <c:pt idx="13">
                  <c:v>592.17437222000001</c:v>
                </c:pt>
                <c:pt idx="14">
                  <c:v>687.81546200000003</c:v>
                </c:pt>
                <c:pt idx="15">
                  <c:v>687.81546200000003</c:v>
                </c:pt>
                <c:pt idx="16">
                  <c:v>737.3139625</c:v>
                </c:pt>
                <c:pt idx="17">
                  <c:v>786.80719999999997</c:v>
                </c:pt>
                <c:pt idx="18">
                  <c:v>811.559212</c:v>
                </c:pt>
              </c:numCache>
            </c:numRef>
          </c:val>
          <c:extLst>
            <c:ext xmlns:c16="http://schemas.microsoft.com/office/drawing/2014/chart" uri="{C3380CC4-5D6E-409C-BE32-E72D297353CC}">
              <c16:uniqueId val="{00000001-E09B-44C9-B18A-901ACDC0370A}"/>
            </c:ext>
          </c:extLst>
        </c:ser>
        <c:dLbls>
          <c:showLegendKey val="0"/>
          <c:showVal val="0"/>
          <c:showCatName val="0"/>
          <c:showSerName val="0"/>
          <c:showPercent val="0"/>
          <c:showBubbleSize val="0"/>
        </c:dLbls>
        <c:gapWidth val="219"/>
        <c:axId val="703196464"/>
        <c:axId val="703190888"/>
      </c:barChart>
      <c:lineChart>
        <c:grouping val="standard"/>
        <c:varyColors val="0"/>
        <c:ser>
          <c:idx val="2"/>
          <c:order val="2"/>
          <c:tx>
            <c:strRef>
              <c:f>'Data (BERT_large)'!$N$15</c:f>
              <c:strCache>
                <c:ptCount val="1"/>
                <c:pt idx="0">
                  <c:v>Error</c:v>
                </c:pt>
              </c:strCache>
            </c:strRef>
          </c:tx>
          <c:spPr>
            <a:ln w="12700" cap="rnd">
              <a:solidFill>
                <a:schemeClr val="tx1"/>
              </a:solidFill>
              <a:round/>
            </a:ln>
            <a:effectLst/>
          </c:spPr>
          <c:marker>
            <c:symbol val="square"/>
            <c:size val="5"/>
            <c:spPr>
              <a:solidFill>
                <a:schemeClr val="tx1"/>
              </a:solidFill>
              <a:ln w="9525">
                <a:solidFill>
                  <a:schemeClr val="tx1"/>
                </a:solidFill>
              </a:ln>
              <a:effectLst/>
            </c:spPr>
          </c:marker>
          <c:cat>
            <c:multiLvlStrRef>
              <c:f>'Data (BERT_large)'!$J$16:$K$34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(BERT_large)'!$N$16:$N$34</c:f>
              <c:numCache>
                <c:formatCode>General</c:formatCode>
                <c:ptCount val="19"/>
                <c:pt idx="1">
                  <c:v>1.8608005809619466E-2</c:v>
                </c:pt>
                <c:pt idx="2">
                  <c:v>6.7480305251550734E-3</c:v>
                </c:pt>
                <c:pt idx="3">
                  <c:v>1.2874194342617577E-2</c:v>
                </c:pt>
                <c:pt idx="4">
                  <c:v>5.0470222444928946E-3</c:v>
                </c:pt>
                <c:pt idx="5">
                  <c:v>3.4700762664612128E-3</c:v>
                </c:pt>
                <c:pt idx="6">
                  <c:v>2.1248452171839006E-2</c:v>
                </c:pt>
                <c:pt idx="7">
                  <c:v>4.8972945844433013E-2</c:v>
                </c:pt>
                <c:pt idx="8">
                  <c:v>2.3526899174824346E-2</c:v>
                </c:pt>
                <c:pt idx="9">
                  <c:v>2.9974131810173365E-3</c:v>
                </c:pt>
                <c:pt idx="10">
                  <c:v>1.7297145183973368E-2</c:v>
                </c:pt>
                <c:pt idx="11">
                  <c:v>1.9712017799728306E-2</c:v>
                </c:pt>
                <c:pt idx="12">
                  <c:v>1.9266356177225236E-2</c:v>
                </c:pt>
                <c:pt idx="13">
                  <c:v>7.0973375918371847E-3</c:v>
                </c:pt>
                <c:pt idx="14">
                  <c:v>5.8612947705014892E-2</c:v>
                </c:pt>
                <c:pt idx="15">
                  <c:v>4.4682077390987493E-2</c:v>
                </c:pt>
                <c:pt idx="16">
                  <c:v>7.9659655898089668E-2</c:v>
                </c:pt>
                <c:pt idx="17">
                  <c:v>0.10377909632450209</c:v>
                </c:pt>
                <c:pt idx="18">
                  <c:v>9.2464616730866991E-2</c:v>
                </c:pt>
              </c:numCache>
            </c:numRef>
          </c:val>
          <c:smooth val="0"/>
          <c:extLst>
            <c:ext xmlns:c16="http://schemas.microsoft.com/office/drawing/2014/chart" uri="{C3380CC4-5D6E-409C-BE32-E72D297353CC}">
              <c16:uniqueId val="{00000002-E09B-44C9-B18A-901ACDC0370A}"/>
            </c:ext>
          </c:extLst>
        </c:ser>
        <c:dLbls>
          <c:showLegendKey val="0"/>
          <c:showVal val="0"/>
          <c:showCatName val="0"/>
          <c:showSerName val="0"/>
          <c:showPercent val="0"/>
          <c:showBubbleSize val="0"/>
        </c:dLbls>
        <c:marker val="1"/>
        <c:smooth val="0"/>
        <c:axId val="703206632"/>
        <c:axId val="703206304"/>
      </c:lineChart>
      <c:catAx>
        <c:axId val="703196464"/>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CA" sz="1800" b="0" dirty="0"/>
                  <a:t>System Configuration (# of machines x # of GPUs per machine, bandwidth)</a:t>
                </a:r>
              </a:p>
            </c:rich>
          </c:tx>
          <c:layout>
            <c:manualLayout>
              <c:xMode val="edge"/>
              <c:yMode val="edge"/>
              <c:x val="0.12908555093630675"/>
              <c:y val="0.88635745206319561"/>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03190888"/>
        <c:crosses val="autoZero"/>
        <c:auto val="1"/>
        <c:lblAlgn val="ctr"/>
        <c:lblOffset val="100"/>
        <c:noMultiLvlLbl val="0"/>
      </c:catAx>
      <c:valAx>
        <c:axId val="703190888"/>
        <c:scaling>
          <c:orientation val="minMax"/>
          <c:max val="3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CA" sz="1800"/>
                  <a:t>Iteration Time (ms)</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03196464"/>
        <c:crosses val="autoZero"/>
        <c:crossBetween val="between"/>
        <c:majorUnit val="800"/>
      </c:valAx>
      <c:valAx>
        <c:axId val="703206304"/>
        <c:scaling>
          <c:orientation val="minMax"/>
          <c:max val="0.2"/>
        </c:scaling>
        <c:delete val="0"/>
        <c:axPos val="r"/>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CA" sz="1800"/>
                  <a:t>Prediction Error</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03206632"/>
        <c:crosses val="max"/>
        <c:crossBetween val="between"/>
        <c:majorUnit val="5.000000000000001E-2"/>
      </c:valAx>
      <c:catAx>
        <c:axId val="703206632"/>
        <c:scaling>
          <c:orientation val="minMax"/>
        </c:scaling>
        <c:delete val="1"/>
        <c:axPos val="b"/>
        <c:numFmt formatCode="General" sourceLinked="1"/>
        <c:majorTickMark val="out"/>
        <c:minorTickMark val="none"/>
        <c:tickLblPos val="nextTo"/>
        <c:crossAx val="703206304"/>
        <c:crosses val="autoZero"/>
        <c:auto val="1"/>
        <c:lblAlgn val="ctr"/>
        <c:lblOffset val="100"/>
        <c:noMultiLvlLbl val="0"/>
      </c:catAx>
      <c:spPr>
        <a:noFill/>
        <a:ln>
          <a:noFill/>
        </a:ln>
        <a:effectLst/>
      </c:spPr>
    </c:plotArea>
    <c:legend>
      <c:legendPos val="b"/>
      <c:layout>
        <c:manualLayout>
          <c:xMode val="edge"/>
          <c:yMode val="edge"/>
          <c:x val="0.24273330417031205"/>
          <c:y val="6.3077974628171482E-2"/>
          <c:w val="0.53291903616214642"/>
          <c:h val="0.125575787401574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1446485855935"/>
          <c:y val="6.1150851453504622E-2"/>
          <c:w val="0.76958843686205891"/>
          <c:h val="0.54372922134733159"/>
        </c:manualLayout>
      </c:layout>
      <c:barChart>
        <c:barDir val="col"/>
        <c:grouping val="clustered"/>
        <c:varyColors val="0"/>
        <c:ser>
          <c:idx val="0"/>
          <c:order val="0"/>
          <c:tx>
            <c:strRef>
              <c:f>'Data (ResNet)'!$J$15</c:f>
              <c:strCache>
                <c:ptCount val="1"/>
                <c:pt idx="0">
                  <c:v>Ground Truth</c:v>
                </c:pt>
              </c:strCache>
            </c:strRef>
          </c:tx>
          <c:spPr>
            <a:solidFill>
              <a:srgbClr val="00B050"/>
            </a:solidFill>
            <a:ln>
              <a:solidFill>
                <a:schemeClr val="tx1"/>
              </a:solidFill>
            </a:ln>
            <a:effectLst/>
          </c:spPr>
          <c:invertIfNegative val="0"/>
          <c:dPt>
            <c:idx val="0"/>
            <c:invertIfNegative val="0"/>
            <c:bubble3D val="0"/>
            <c:spPr>
              <a:solidFill>
                <a:schemeClr val="accent1">
                  <a:lumMod val="75000"/>
                </a:schemeClr>
              </a:solidFill>
              <a:ln>
                <a:solidFill>
                  <a:schemeClr val="tx1"/>
                </a:solidFill>
              </a:ln>
              <a:effectLst/>
            </c:spPr>
            <c:extLst>
              <c:ext xmlns:c16="http://schemas.microsoft.com/office/drawing/2014/chart" uri="{C3380CC4-5D6E-409C-BE32-E72D297353CC}">
                <c16:uniqueId val="{00000000-B927-4218-BBBC-BC4990DECA6F}"/>
              </c:ext>
            </c:extLst>
          </c:dPt>
          <c:cat>
            <c:multiLvlStrRef>
              <c:f>'Data (ResNet)'!$H$16:$I$34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(ResNet)'!$J$16:$J$34</c:f>
              <c:numCache>
                <c:formatCode>General</c:formatCode>
                <c:ptCount val="19"/>
                <c:pt idx="0">
                  <c:v>121</c:v>
                </c:pt>
                <c:pt idx="1">
                  <c:v>175.81700000000001</c:v>
                </c:pt>
                <c:pt idx="2">
                  <c:v>201.75470000000001</c:v>
                </c:pt>
                <c:pt idx="3">
                  <c:v>209.47313</c:v>
                </c:pt>
                <c:pt idx="4">
                  <c:v>202.357</c:v>
                </c:pt>
                <c:pt idx="5">
                  <c:v>215.831198</c:v>
                </c:pt>
                <c:pt idx="6">
                  <c:v>219.47094910000001</c:v>
                </c:pt>
                <c:pt idx="7">
                  <c:v>152.63648000000001</c:v>
                </c:pt>
                <c:pt idx="8">
                  <c:v>161.82306</c:v>
                </c:pt>
                <c:pt idx="9">
                  <c:v>166.92958350000001</c:v>
                </c:pt>
                <c:pt idx="10">
                  <c:v>163.49498700000001</c:v>
                </c:pt>
                <c:pt idx="11">
                  <c:v>171.85900000000001</c:v>
                </c:pt>
                <c:pt idx="12">
                  <c:v>173.988</c:v>
                </c:pt>
                <c:pt idx="13">
                  <c:v>139.03156999999999</c:v>
                </c:pt>
                <c:pt idx="14">
                  <c:v>142.20903999999999</c:v>
                </c:pt>
                <c:pt idx="15">
                  <c:v>144.82891549999999</c:v>
                </c:pt>
                <c:pt idx="16">
                  <c:v>146.8031072</c:v>
                </c:pt>
                <c:pt idx="17">
                  <c:v>152.2954082</c:v>
                </c:pt>
                <c:pt idx="18">
                  <c:v>160.19144</c:v>
                </c:pt>
              </c:numCache>
            </c:numRef>
          </c:val>
          <c:extLst>
            <c:ext xmlns:c16="http://schemas.microsoft.com/office/drawing/2014/chart" uri="{C3380CC4-5D6E-409C-BE32-E72D297353CC}">
              <c16:uniqueId val="{00000000-95FE-4AEB-ACA5-77CD700EB2BD}"/>
            </c:ext>
          </c:extLst>
        </c:ser>
        <c:ser>
          <c:idx val="1"/>
          <c:order val="1"/>
          <c:tx>
            <c:strRef>
              <c:f>'Data (ResNet)'!$K$15</c:f>
              <c:strCache>
                <c:ptCount val="1"/>
                <c:pt idx="0">
                  <c:v>Prediction</c:v>
                </c:pt>
              </c:strCache>
            </c:strRef>
          </c:tx>
          <c:spPr>
            <a:solidFill>
              <a:srgbClr val="FF0000"/>
            </a:solidFill>
            <a:ln>
              <a:solidFill>
                <a:schemeClr val="tx1"/>
              </a:solidFill>
            </a:ln>
            <a:effectLst/>
          </c:spPr>
          <c:invertIfNegative val="0"/>
          <c:cat>
            <c:multiLvlStrRef>
              <c:f>'Data (ResNet)'!$H$16:$I$34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(ResNet)'!$K$16:$K$34</c:f>
              <c:numCache>
                <c:formatCode>General</c:formatCode>
                <c:ptCount val="19"/>
                <c:pt idx="1">
                  <c:v>168.84010000000001</c:v>
                </c:pt>
                <c:pt idx="2">
                  <c:v>184.78534999999999</c:v>
                </c:pt>
                <c:pt idx="3">
                  <c:v>199.9306</c:v>
                </c:pt>
                <c:pt idx="4">
                  <c:v>199.9306</c:v>
                </c:pt>
                <c:pt idx="5">
                  <c:v>215.07499999999999</c:v>
                </c:pt>
                <c:pt idx="6">
                  <c:v>222.6481</c:v>
                </c:pt>
                <c:pt idx="7">
                  <c:v>153.55045000000001</c:v>
                </c:pt>
                <c:pt idx="8">
                  <c:v>157.49289999999999</c:v>
                </c:pt>
                <c:pt idx="9">
                  <c:v>159.46435</c:v>
                </c:pt>
                <c:pt idx="10">
                  <c:v>159.46435</c:v>
                </c:pt>
                <c:pt idx="11">
                  <c:v>161.435575</c:v>
                </c:pt>
                <c:pt idx="12">
                  <c:v>162.4213</c:v>
                </c:pt>
                <c:pt idx="13">
                  <c:v>149.00072499999999</c:v>
                </c:pt>
                <c:pt idx="14">
                  <c:v>151.42712499999999</c:v>
                </c:pt>
                <c:pt idx="15">
                  <c:v>152.64032499999999</c:v>
                </c:pt>
                <c:pt idx="16">
                  <c:v>152.64032499999999</c:v>
                </c:pt>
                <c:pt idx="17">
                  <c:v>153.85352499999999</c:v>
                </c:pt>
                <c:pt idx="18">
                  <c:v>154.46012500000001</c:v>
                </c:pt>
              </c:numCache>
            </c:numRef>
          </c:val>
          <c:extLst>
            <c:ext xmlns:c16="http://schemas.microsoft.com/office/drawing/2014/chart" uri="{C3380CC4-5D6E-409C-BE32-E72D297353CC}">
              <c16:uniqueId val="{00000001-95FE-4AEB-ACA5-77CD700EB2BD}"/>
            </c:ext>
          </c:extLst>
        </c:ser>
        <c:dLbls>
          <c:showLegendKey val="0"/>
          <c:showVal val="0"/>
          <c:showCatName val="0"/>
          <c:showSerName val="0"/>
          <c:showPercent val="0"/>
          <c:showBubbleSize val="0"/>
        </c:dLbls>
        <c:gapWidth val="219"/>
        <c:axId val="792576256"/>
        <c:axId val="90650952"/>
      </c:barChart>
      <c:lineChart>
        <c:grouping val="standard"/>
        <c:varyColors val="0"/>
        <c:ser>
          <c:idx val="2"/>
          <c:order val="2"/>
          <c:tx>
            <c:strRef>
              <c:f>'Data (ResNet)'!$L$15</c:f>
              <c:strCache>
                <c:ptCount val="1"/>
                <c:pt idx="0">
                  <c:v>Error</c:v>
                </c:pt>
              </c:strCache>
            </c:strRef>
          </c:tx>
          <c:spPr>
            <a:ln w="12700" cap="rnd">
              <a:solidFill>
                <a:schemeClr val="tx1"/>
              </a:solidFill>
              <a:round/>
            </a:ln>
            <a:effectLst/>
          </c:spPr>
          <c:marker>
            <c:symbol val="square"/>
            <c:size val="5"/>
            <c:spPr>
              <a:solidFill>
                <a:schemeClr val="tx1"/>
              </a:solidFill>
              <a:ln w="9525">
                <a:solidFill>
                  <a:schemeClr val="tx1"/>
                </a:solidFill>
              </a:ln>
              <a:effectLst/>
            </c:spPr>
          </c:marker>
          <c:cat>
            <c:multiLvlStrRef>
              <c:f>'Data (ResNet)'!$H$16:$I$34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(ResNet)'!$L$16:$L$34</c:f>
              <c:numCache>
                <c:formatCode>General</c:formatCode>
                <c:ptCount val="19"/>
                <c:pt idx="1">
                  <c:v>3.9682738301756941E-2</c:v>
                </c:pt>
                <c:pt idx="2">
                  <c:v>8.4108821256704394E-2</c:v>
                </c:pt>
                <c:pt idx="3">
                  <c:v>4.5554911983221903E-2</c:v>
                </c:pt>
                <c:pt idx="4">
                  <c:v>1.1990689721630589E-2</c:v>
                </c:pt>
                <c:pt idx="5">
                  <c:v>3.5036547404051007E-3</c:v>
                </c:pt>
                <c:pt idx="6">
                  <c:v>1.44764075292368E-2</c:v>
                </c:pt>
                <c:pt idx="7">
                  <c:v>5.987887037227314E-3</c:v>
                </c:pt>
                <c:pt idx="8">
                  <c:v>2.675860906350434E-2</c:v>
                </c:pt>
                <c:pt idx="9">
                  <c:v>4.4720853808396466E-2</c:v>
                </c:pt>
                <c:pt idx="10">
                  <c:v>2.4652969940907196E-2</c:v>
                </c:pt>
                <c:pt idx="11">
                  <c:v>6.0651027877504281E-2</c:v>
                </c:pt>
                <c:pt idx="12">
                  <c:v>6.6479872175092519E-2</c:v>
                </c:pt>
                <c:pt idx="13">
                  <c:v>7.1704253933117509E-2</c:v>
                </c:pt>
                <c:pt idx="14">
                  <c:v>6.4820668221935843E-2</c:v>
                </c:pt>
                <c:pt idx="15">
                  <c:v>5.3935427694340475E-2</c:v>
                </c:pt>
                <c:pt idx="16">
                  <c:v>3.976222241704698E-2</c:v>
                </c:pt>
                <c:pt idx="17">
                  <c:v>1.0230884951920654E-2</c:v>
                </c:pt>
                <c:pt idx="18">
                  <c:v>3.5777910480110517E-2</c:v>
                </c:pt>
              </c:numCache>
            </c:numRef>
          </c:val>
          <c:smooth val="0"/>
          <c:extLst>
            <c:ext xmlns:c16="http://schemas.microsoft.com/office/drawing/2014/chart" uri="{C3380CC4-5D6E-409C-BE32-E72D297353CC}">
              <c16:uniqueId val="{00000002-95FE-4AEB-ACA5-77CD700EB2BD}"/>
            </c:ext>
          </c:extLst>
        </c:ser>
        <c:dLbls>
          <c:showLegendKey val="0"/>
          <c:showVal val="0"/>
          <c:showCatName val="0"/>
          <c:showSerName val="0"/>
          <c:showPercent val="0"/>
          <c:showBubbleSize val="0"/>
        </c:dLbls>
        <c:marker val="1"/>
        <c:smooth val="0"/>
        <c:axId val="762121928"/>
        <c:axId val="762124552"/>
      </c:lineChart>
      <c:catAx>
        <c:axId val="792576256"/>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CA" sz="1000" b="1"/>
                  <a:t>System Configuration (# of machines x # of GPUs per machine, bandwidth)</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90650952"/>
        <c:crosses val="autoZero"/>
        <c:auto val="1"/>
        <c:lblAlgn val="ctr"/>
        <c:lblOffset val="100"/>
        <c:noMultiLvlLbl val="0"/>
      </c:catAx>
      <c:valAx>
        <c:axId val="9065095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CA" sz="1100" b="1"/>
                  <a:t>Iteration Time (ms)</a:t>
                </a:r>
              </a:p>
            </c:rich>
          </c:tx>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792576256"/>
        <c:crosses val="autoZero"/>
        <c:crossBetween val="between"/>
        <c:majorUnit val="75"/>
      </c:valAx>
      <c:valAx>
        <c:axId val="762124552"/>
        <c:scaling>
          <c:orientation val="minMax"/>
          <c:max val="0.2"/>
        </c:scaling>
        <c:delete val="0"/>
        <c:axPos val="r"/>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CA" sz="1100" b="1"/>
                  <a:t>Prediction Error</a:t>
                </a:r>
              </a:p>
            </c:rich>
          </c:tx>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762121928"/>
        <c:crosses val="max"/>
        <c:crossBetween val="between"/>
        <c:majorUnit val="5.000000000000001E-2"/>
      </c:valAx>
      <c:catAx>
        <c:axId val="762121928"/>
        <c:scaling>
          <c:orientation val="minMax"/>
        </c:scaling>
        <c:delete val="1"/>
        <c:axPos val="b"/>
        <c:numFmt formatCode="General" sourceLinked="1"/>
        <c:majorTickMark val="out"/>
        <c:minorTickMark val="none"/>
        <c:tickLblPos val="nextTo"/>
        <c:crossAx val="762124552"/>
        <c:crosses val="autoZero"/>
        <c:auto val="1"/>
        <c:lblAlgn val="ctr"/>
        <c:lblOffset val="100"/>
        <c:noMultiLvlLbl val="0"/>
      </c:catAx>
      <c:spPr>
        <a:noFill/>
        <a:ln>
          <a:noFill/>
        </a:ln>
        <a:effectLst/>
      </c:spPr>
    </c:plotArea>
    <c:legend>
      <c:legendPos val="b"/>
      <c:layout>
        <c:manualLayout>
          <c:xMode val="edge"/>
          <c:yMode val="edge"/>
          <c:x val="0.25064377369495477"/>
          <c:y val="7.3535341156285419E-2"/>
          <c:w val="0.54555154564012831"/>
          <c:h val="0.10010723367750236"/>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17996120050213"/>
          <c:y val="5.4236293379994166E-2"/>
          <c:w val="0.75483814523184589"/>
          <c:h val="0.48950240594925637"/>
        </c:manualLayout>
      </c:layout>
      <c:barChart>
        <c:barDir val="col"/>
        <c:grouping val="clustered"/>
        <c:varyColors val="0"/>
        <c:ser>
          <c:idx val="0"/>
          <c:order val="0"/>
          <c:tx>
            <c:strRef>
              <c:f>'Data (BERT_large)'!$L$15</c:f>
              <c:strCache>
                <c:ptCount val="1"/>
                <c:pt idx="0">
                  <c:v>Ground Truth</c:v>
                </c:pt>
              </c:strCache>
            </c:strRef>
          </c:tx>
          <c:spPr>
            <a:solidFill>
              <a:srgbClr val="00B050"/>
            </a:solidFill>
            <a:ln>
              <a:solidFill>
                <a:schemeClr val="tx1"/>
              </a:solidFill>
            </a:ln>
            <a:effectLst/>
          </c:spPr>
          <c:invertIfNegative val="0"/>
          <c:dPt>
            <c:idx val="0"/>
            <c:invertIfNegative val="0"/>
            <c:bubble3D val="0"/>
            <c:spPr>
              <a:solidFill>
                <a:schemeClr val="accent1">
                  <a:lumMod val="75000"/>
                </a:schemeClr>
              </a:solidFill>
              <a:ln>
                <a:solidFill>
                  <a:schemeClr val="tx1"/>
                </a:solidFill>
              </a:ln>
              <a:effectLst/>
            </c:spPr>
            <c:extLst>
              <c:ext xmlns:c16="http://schemas.microsoft.com/office/drawing/2014/chart" uri="{C3380CC4-5D6E-409C-BE32-E72D297353CC}">
                <c16:uniqueId val="{00000000-450C-440E-95F7-C521C28666C7}"/>
              </c:ext>
            </c:extLst>
          </c:dPt>
          <c:cat>
            <c:multiLvlStrRef>
              <c:f>'Data (BERT_large)'!$J$16:$K$34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(BERT_large)'!$L$16:$L$34</c:f>
              <c:numCache>
                <c:formatCode>General</c:formatCode>
                <c:ptCount val="19"/>
                <c:pt idx="0">
                  <c:v>363</c:v>
                </c:pt>
                <c:pt idx="1">
                  <c:v>1511.209212019</c:v>
                </c:pt>
                <c:pt idx="2">
                  <c:v>1866.4606885000001</c:v>
                </c:pt>
                <c:pt idx="3">
                  <c:v>2104.1222509999998</c:v>
                </c:pt>
                <c:pt idx="4">
                  <c:v>2066.6031800000001</c:v>
                </c:pt>
                <c:pt idx="5">
                  <c:v>2282.9388438999999</c:v>
                </c:pt>
                <c:pt idx="6">
                  <c:v>2324.6139244092001</c:v>
                </c:pt>
                <c:pt idx="7">
                  <c:v>934.93041900000003</c:v>
                </c:pt>
                <c:pt idx="8">
                  <c:v>1062.13879</c:v>
                </c:pt>
                <c:pt idx="9">
                  <c:v>1189.6850999999999</c:v>
                </c:pt>
                <c:pt idx="10">
                  <c:v>1165.9514899999999</c:v>
                </c:pt>
                <c:pt idx="11">
                  <c:v>1310.9521339999999</c:v>
                </c:pt>
                <c:pt idx="12">
                  <c:v>1360.82195039</c:v>
                </c:pt>
                <c:pt idx="13">
                  <c:v>596.40727600000002</c:v>
                </c:pt>
                <c:pt idx="14">
                  <c:v>649.73271250000005</c:v>
                </c:pt>
                <c:pt idx="15">
                  <c:v>719.98592900000006</c:v>
                </c:pt>
                <c:pt idx="16">
                  <c:v>801.13184999999999</c:v>
                </c:pt>
                <c:pt idx="17">
                  <c:v>877.91659040000002</c:v>
                </c:pt>
                <c:pt idx="18">
                  <c:v>894.24525694700003</c:v>
                </c:pt>
              </c:numCache>
            </c:numRef>
          </c:val>
          <c:extLst>
            <c:ext xmlns:c16="http://schemas.microsoft.com/office/drawing/2014/chart" uri="{C3380CC4-5D6E-409C-BE32-E72D297353CC}">
              <c16:uniqueId val="{00000000-A73D-4831-A82B-F59410D9ADD8}"/>
            </c:ext>
          </c:extLst>
        </c:ser>
        <c:ser>
          <c:idx val="1"/>
          <c:order val="1"/>
          <c:tx>
            <c:strRef>
              <c:f>'Data (BERT_large)'!$M$15</c:f>
              <c:strCache>
                <c:ptCount val="1"/>
                <c:pt idx="0">
                  <c:v>Prediction</c:v>
                </c:pt>
              </c:strCache>
            </c:strRef>
          </c:tx>
          <c:spPr>
            <a:solidFill>
              <a:srgbClr val="FF0000"/>
            </a:solidFill>
            <a:ln>
              <a:solidFill>
                <a:schemeClr val="tx1"/>
              </a:solidFill>
            </a:ln>
            <a:effectLst/>
          </c:spPr>
          <c:invertIfNegative val="0"/>
          <c:cat>
            <c:multiLvlStrRef>
              <c:f>'Data (BERT_large)'!$J$16:$K$34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(BERT_large)'!$M$16:$M$34</c:f>
              <c:numCache>
                <c:formatCode>General</c:formatCode>
                <c:ptCount val="19"/>
                <c:pt idx="1">
                  <c:v>1483.0886222222</c:v>
                </c:pt>
                <c:pt idx="2">
                  <c:v>1879.0556222</c:v>
                </c:pt>
                <c:pt idx="3">
                  <c:v>2077.0333722199998</c:v>
                </c:pt>
                <c:pt idx="4">
                  <c:v>2077.0333722199998</c:v>
                </c:pt>
                <c:pt idx="5">
                  <c:v>2275.0168720000001</c:v>
                </c:pt>
                <c:pt idx="6">
                  <c:v>2374.0083721999999</c:v>
                </c:pt>
                <c:pt idx="7">
                  <c:v>889.14412222199996</c:v>
                </c:pt>
                <c:pt idx="8">
                  <c:v>1087.1276222219999</c:v>
                </c:pt>
                <c:pt idx="9">
                  <c:v>1186.1191222</c:v>
                </c:pt>
                <c:pt idx="10">
                  <c:v>1186.1191222</c:v>
                </c:pt>
                <c:pt idx="11">
                  <c:v>1285.1106222000001</c:v>
                </c:pt>
                <c:pt idx="12">
                  <c:v>1334.6038699999999</c:v>
                </c:pt>
                <c:pt idx="13">
                  <c:v>592.17437222000001</c:v>
                </c:pt>
                <c:pt idx="14">
                  <c:v>687.81546200000003</c:v>
                </c:pt>
                <c:pt idx="15">
                  <c:v>687.81546200000003</c:v>
                </c:pt>
                <c:pt idx="16">
                  <c:v>737.3139625</c:v>
                </c:pt>
                <c:pt idx="17">
                  <c:v>786.80719999999997</c:v>
                </c:pt>
                <c:pt idx="18">
                  <c:v>811.559212</c:v>
                </c:pt>
              </c:numCache>
            </c:numRef>
          </c:val>
          <c:extLst>
            <c:ext xmlns:c16="http://schemas.microsoft.com/office/drawing/2014/chart" uri="{C3380CC4-5D6E-409C-BE32-E72D297353CC}">
              <c16:uniqueId val="{00000001-A73D-4831-A82B-F59410D9ADD8}"/>
            </c:ext>
          </c:extLst>
        </c:ser>
        <c:dLbls>
          <c:showLegendKey val="0"/>
          <c:showVal val="0"/>
          <c:showCatName val="0"/>
          <c:showSerName val="0"/>
          <c:showPercent val="0"/>
          <c:showBubbleSize val="0"/>
        </c:dLbls>
        <c:gapWidth val="219"/>
        <c:axId val="703196464"/>
        <c:axId val="703190888"/>
      </c:barChart>
      <c:lineChart>
        <c:grouping val="standard"/>
        <c:varyColors val="0"/>
        <c:ser>
          <c:idx val="2"/>
          <c:order val="2"/>
          <c:tx>
            <c:strRef>
              <c:f>'Data (BERT_large)'!$N$15</c:f>
              <c:strCache>
                <c:ptCount val="1"/>
                <c:pt idx="0">
                  <c:v>Error</c:v>
                </c:pt>
              </c:strCache>
            </c:strRef>
          </c:tx>
          <c:spPr>
            <a:ln w="12700" cap="rnd">
              <a:solidFill>
                <a:schemeClr val="tx1"/>
              </a:solidFill>
              <a:round/>
            </a:ln>
            <a:effectLst/>
          </c:spPr>
          <c:marker>
            <c:symbol val="square"/>
            <c:size val="5"/>
            <c:spPr>
              <a:solidFill>
                <a:schemeClr val="tx1"/>
              </a:solidFill>
              <a:ln w="9525">
                <a:solidFill>
                  <a:schemeClr val="tx1"/>
                </a:solidFill>
              </a:ln>
              <a:effectLst/>
            </c:spPr>
          </c:marker>
          <c:cat>
            <c:multiLvlStrRef>
              <c:f>'Data (BERT_large)'!$J$16:$K$34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(BERT_large)'!$N$16:$N$34</c:f>
              <c:numCache>
                <c:formatCode>General</c:formatCode>
                <c:ptCount val="19"/>
                <c:pt idx="1">
                  <c:v>1.8608005809619466E-2</c:v>
                </c:pt>
                <c:pt idx="2">
                  <c:v>6.7480305251550734E-3</c:v>
                </c:pt>
                <c:pt idx="3">
                  <c:v>1.2874194342617577E-2</c:v>
                </c:pt>
                <c:pt idx="4">
                  <c:v>5.0470222444928946E-3</c:v>
                </c:pt>
                <c:pt idx="5">
                  <c:v>3.4700762664612128E-3</c:v>
                </c:pt>
                <c:pt idx="6">
                  <c:v>2.1248452171839006E-2</c:v>
                </c:pt>
                <c:pt idx="7">
                  <c:v>4.8972945844433013E-2</c:v>
                </c:pt>
                <c:pt idx="8">
                  <c:v>2.3526899174824346E-2</c:v>
                </c:pt>
                <c:pt idx="9">
                  <c:v>2.9974131810173365E-3</c:v>
                </c:pt>
                <c:pt idx="10">
                  <c:v>1.7297145183973368E-2</c:v>
                </c:pt>
                <c:pt idx="11">
                  <c:v>1.9712017799728306E-2</c:v>
                </c:pt>
                <c:pt idx="12">
                  <c:v>1.9266356177225236E-2</c:v>
                </c:pt>
                <c:pt idx="13">
                  <c:v>7.0973375918371847E-3</c:v>
                </c:pt>
                <c:pt idx="14">
                  <c:v>5.8612947705014892E-2</c:v>
                </c:pt>
                <c:pt idx="15">
                  <c:v>4.4682077390987493E-2</c:v>
                </c:pt>
                <c:pt idx="16">
                  <c:v>7.9659655898089668E-2</c:v>
                </c:pt>
                <c:pt idx="17">
                  <c:v>0.10377909632450209</c:v>
                </c:pt>
                <c:pt idx="18">
                  <c:v>9.2464616730866991E-2</c:v>
                </c:pt>
              </c:numCache>
            </c:numRef>
          </c:val>
          <c:smooth val="0"/>
          <c:extLst>
            <c:ext xmlns:c16="http://schemas.microsoft.com/office/drawing/2014/chart" uri="{C3380CC4-5D6E-409C-BE32-E72D297353CC}">
              <c16:uniqueId val="{00000002-A73D-4831-A82B-F59410D9ADD8}"/>
            </c:ext>
          </c:extLst>
        </c:ser>
        <c:dLbls>
          <c:showLegendKey val="0"/>
          <c:showVal val="0"/>
          <c:showCatName val="0"/>
          <c:showSerName val="0"/>
          <c:showPercent val="0"/>
          <c:showBubbleSize val="0"/>
        </c:dLbls>
        <c:marker val="1"/>
        <c:smooth val="0"/>
        <c:axId val="703206632"/>
        <c:axId val="703206304"/>
      </c:lineChart>
      <c:catAx>
        <c:axId val="703196464"/>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CA" sz="1000" b="1"/>
                  <a:t>System Configuration (# of machines x # of GPUs per machine, bandwidth)</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03190888"/>
        <c:crosses val="autoZero"/>
        <c:auto val="1"/>
        <c:lblAlgn val="ctr"/>
        <c:lblOffset val="100"/>
        <c:noMultiLvlLbl val="0"/>
      </c:catAx>
      <c:valAx>
        <c:axId val="703190888"/>
        <c:scaling>
          <c:orientation val="minMax"/>
          <c:max val="3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CA" sz="1100" b="1">
                    <a:solidFill>
                      <a:sysClr val="windowText" lastClr="000000"/>
                    </a:solidFill>
                  </a:rPr>
                  <a:t>Iteration Time (ms)</a:t>
                </a:r>
              </a:p>
            </c:rich>
          </c:tx>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703196464"/>
        <c:crosses val="autoZero"/>
        <c:crossBetween val="between"/>
        <c:majorUnit val="800"/>
      </c:valAx>
      <c:valAx>
        <c:axId val="703206304"/>
        <c:scaling>
          <c:orientation val="minMax"/>
          <c:max val="0.2"/>
        </c:scaling>
        <c:delete val="0"/>
        <c:axPos val="r"/>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CA" sz="1100" b="1"/>
                  <a:t>Prediction Error</a:t>
                </a:r>
              </a:p>
            </c:rich>
          </c:tx>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703206632"/>
        <c:crosses val="max"/>
        <c:crossBetween val="between"/>
        <c:majorUnit val="5.000000000000001E-2"/>
      </c:valAx>
      <c:catAx>
        <c:axId val="703206632"/>
        <c:scaling>
          <c:orientation val="minMax"/>
        </c:scaling>
        <c:delete val="1"/>
        <c:axPos val="b"/>
        <c:numFmt formatCode="General" sourceLinked="1"/>
        <c:majorTickMark val="out"/>
        <c:minorTickMark val="none"/>
        <c:tickLblPos val="nextTo"/>
        <c:crossAx val="703206304"/>
        <c:crosses val="autoZero"/>
        <c:auto val="1"/>
        <c:lblAlgn val="ctr"/>
        <c:lblOffset val="100"/>
        <c:noMultiLvlLbl val="0"/>
      </c:catAx>
      <c:spPr>
        <a:noFill/>
        <a:ln>
          <a:noFill/>
        </a:ln>
        <a:effectLst/>
      </c:spPr>
    </c:plotArea>
    <c:legend>
      <c:legendPos val="b"/>
      <c:layout>
        <c:manualLayout>
          <c:xMode val="edge"/>
          <c:yMode val="edge"/>
          <c:x val="0.24273330417031205"/>
          <c:y val="6.3077974628171482E-2"/>
          <c:w val="0.53291903616214642"/>
          <c:h val="0.1255757874015748"/>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45895433063542"/>
          <c:y val="5.0925925925925923E-2"/>
          <c:w val="0.78231939629530067"/>
          <c:h val="0.54893487416324827"/>
        </c:manualLayout>
      </c:layout>
      <c:barChart>
        <c:barDir val="col"/>
        <c:grouping val="clustered"/>
        <c:varyColors val="0"/>
        <c:ser>
          <c:idx val="0"/>
          <c:order val="0"/>
          <c:tx>
            <c:strRef>
              <c:f>'Data (Seq2Seq)'!$K$15</c:f>
              <c:strCache>
                <c:ptCount val="1"/>
                <c:pt idx="0">
                  <c:v>Ground Truth</c:v>
                </c:pt>
              </c:strCache>
            </c:strRef>
          </c:tx>
          <c:spPr>
            <a:solidFill>
              <a:srgbClr val="00B050"/>
            </a:solidFill>
            <a:ln>
              <a:solidFill>
                <a:schemeClr val="tx1"/>
              </a:solidFill>
            </a:ln>
            <a:effectLst/>
          </c:spPr>
          <c:invertIfNegative val="0"/>
          <c:dPt>
            <c:idx val="0"/>
            <c:invertIfNegative val="0"/>
            <c:bubble3D val="0"/>
            <c:spPr>
              <a:solidFill>
                <a:schemeClr val="accent1">
                  <a:lumMod val="75000"/>
                </a:schemeClr>
              </a:solidFill>
              <a:ln>
                <a:solidFill>
                  <a:schemeClr val="tx1"/>
                </a:solidFill>
              </a:ln>
              <a:effectLst/>
            </c:spPr>
            <c:extLst>
              <c:ext xmlns:c16="http://schemas.microsoft.com/office/drawing/2014/chart" uri="{C3380CC4-5D6E-409C-BE32-E72D297353CC}">
                <c16:uniqueId val="{00000000-44AB-4DA2-9946-005BAABF1539}"/>
              </c:ext>
            </c:extLst>
          </c:dPt>
          <c:cat>
            <c:multiLvlStrRef>
              <c:f>'Data (Seq2Seq)'!$I$16:$J$34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(Seq2Seq)'!$K$16:$K$34</c:f>
              <c:numCache>
                <c:formatCode>General</c:formatCode>
                <c:ptCount val="19"/>
                <c:pt idx="0">
                  <c:v>213</c:v>
                </c:pt>
                <c:pt idx="1">
                  <c:v>762.86949000000004</c:v>
                </c:pt>
                <c:pt idx="2">
                  <c:v>960.43789000000004</c:v>
                </c:pt>
                <c:pt idx="3">
                  <c:v>1070.4749999999999</c:v>
                </c:pt>
                <c:pt idx="4">
                  <c:v>1040.5350000000001</c:v>
                </c:pt>
                <c:pt idx="5">
                  <c:v>1146.4000000000001</c:v>
                </c:pt>
                <c:pt idx="6">
                  <c:v>1186.816</c:v>
                </c:pt>
                <c:pt idx="7">
                  <c:v>463.42854</c:v>
                </c:pt>
                <c:pt idx="8">
                  <c:v>549.21627000000001</c:v>
                </c:pt>
                <c:pt idx="9">
                  <c:v>635.90008999999998</c:v>
                </c:pt>
                <c:pt idx="10">
                  <c:v>600.36468000000002</c:v>
                </c:pt>
                <c:pt idx="11">
                  <c:v>708.84528</c:v>
                </c:pt>
                <c:pt idx="12">
                  <c:v>708.84528</c:v>
                </c:pt>
                <c:pt idx="13">
                  <c:v>286.45544000000001</c:v>
                </c:pt>
                <c:pt idx="14">
                  <c:v>324.46086000000003</c:v>
                </c:pt>
                <c:pt idx="15">
                  <c:v>414.05865</c:v>
                </c:pt>
                <c:pt idx="16">
                  <c:v>423.33848</c:v>
                </c:pt>
                <c:pt idx="17">
                  <c:v>436.52282000000002</c:v>
                </c:pt>
                <c:pt idx="18">
                  <c:v>489.53384</c:v>
                </c:pt>
              </c:numCache>
            </c:numRef>
          </c:val>
          <c:extLst>
            <c:ext xmlns:c16="http://schemas.microsoft.com/office/drawing/2014/chart" uri="{C3380CC4-5D6E-409C-BE32-E72D297353CC}">
              <c16:uniqueId val="{00000000-0857-4A6A-9C93-277B43AC2EA7}"/>
            </c:ext>
          </c:extLst>
        </c:ser>
        <c:ser>
          <c:idx val="1"/>
          <c:order val="1"/>
          <c:tx>
            <c:strRef>
              <c:f>'Data (Seq2Seq)'!$L$15</c:f>
              <c:strCache>
                <c:ptCount val="1"/>
                <c:pt idx="0">
                  <c:v>Prediction</c:v>
                </c:pt>
              </c:strCache>
            </c:strRef>
          </c:tx>
          <c:spPr>
            <a:solidFill>
              <a:srgbClr val="FF0000"/>
            </a:solidFill>
            <a:ln>
              <a:solidFill>
                <a:schemeClr val="tx1"/>
              </a:solidFill>
            </a:ln>
            <a:effectLst/>
          </c:spPr>
          <c:invertIfNegative val="0"/>
          <c:cat>
            <c:multiLvlStrRef>
              <c:f>'Data (Seq2Seq)'!$I$16:$J$34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(Seq2Seq)'!$L$16:$L$34</c:f>
              <c:numCache>
                <c:formatCode>General</c:formatCode>
                <c:ptCount val="19"/>
                <c:pt idx="1">
                  <c:v>702.14620000000002</c:v>
                </c:pt>
                <c:pt idx="2">
                  <c:v>902.84190000000001</c:v>
                </c:pt>
                <c:pt idx="3">
                  <c:v>1003.1892</c:v>
                </c:pt>
                <c:pt idx="4">
                  <c:v>1003.1892</c:v>
                </c:pt>
                <c:pt idx="5">
                  <c:v>1103.5360000000001</c:v>
                </c:pt>
                <c:pt idx="6">
                  <c:v>1153.711</c:v>
                </c:pt>
                <c:pt idx="7">
                  <c:v>425.45544999999998</c:v>
                </c:pt>
                <c:pt idx="8">
                  <c:v>527.05712500000004</c:v>
                </c:pt>
                <c:pt idx="9">
                  <c:v>577.85784999999998</c:v>
                </c:pt>
                <c:pt idx="10">
                  <c:v>577.85784999999998</c:v>
                </c:pt>
                <c:pt idx="11">
                  <c:v>628.65857500000004</c:v>
                </c:pt>
                <c:pt idx="12">
                  <c:v>654.05904999999996</c:v>
                </c:pt>
                <c:pt idx="13">
                  <c:v>303.85752000000002</c:v>
                </c:pt>
                <c:pt idx="14">
                  <c:v>351.74272000000002</c:v>
                </c:pt>
                <c:pt idx="15">
                  <c:v>381.84472</c:v>
                </c:pt>
                <c:pt idx="16">
                  <c:v>381.84472</c:v>
                </c:pt>
                <c:pt idx="17">
                  <c:v>411.95071999999999</c:v>
                </c:pt>
                <c:pt idx="18">
                  <c:v>427.00371999999999</c:v>
                </c:pt>
              </c:numCache>
            </c:numRef>
          </c:val>
          <c:extLst>
            <c:ext xmlns:c16="http://schemas.microsoft.com/office/drawing/2014/chart" uri="{C3380CC4-5D6E-409C-BE32-E72D297353CC}">
              <c16:uniqueId val="{00000001-0857-4A6A-9C93-277B43AC2EA7}"/>
            </c:ext>
          </c:extLst>
        </c:ser>
        <c:dLbls>
          <c:showLegendKey val="0"/>
          <c:showVal val="0"/>
          <c:showCatName val="0"/>
          <c:showSerName val="0"/>
          <c:showPercent val="0"/>
          <c:showBubbleSize val="0"/>
        </c:dLbls>
        <c:gapWidth val="219"/>
        <c:axId val="759089432"/>
        <c:axId val="759084184"/>
      </c:barChart>
      <c:lineChart>
        <c:grouping val="standard"/>
        <c:varyColors val="0"/>
        <c:ser>
          <c:idx val="2"/>
          <c:order val="2"/>
          <c:tx>
            <c:strRef>
              <c:f>'Data (Seq2Seq)'!$M$15</c:f>
              <c:strCache>
                <c:ptCount val="1"/>
                <c:pt idx="0">
                  <c:v>Error</c:v>
                </c:pt>
              </c:strCache>
            </c:strRef>
          </c:tx>
          <c:spPr>
            <a:ln w="12700" cap="rnd">
              <a:solidFill>
                <a:schemeClr val="tx1"/>
              </a:solidFill>
              <a:round/>
            </a:ln>
            <a:effectLst/>
          </c:spPr>
          <c:marker>
            <c:symbol val="square"/>
            <c:size val="5"/>
            <c:spPr>
              <a:solidFill>
                <a:schemeClr val="tx1"/>
              </a:solidFill>
              <a:ln w="9525">
                <a:solidFill>
                  <a:schemeClr val="tx1"/>
                </a:solidFill>
              </a:ln>
              <a:effectLst/>
            </c:spPr>
          </c:marker>
          <c:cat>
            <c:multiLvlStrRef>
              <c:f>'Data (Seq2Seq)'!$I$16:$J$34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(Seq2Seq)'!$M$16:$M$34</c:f>
              <c:numCache>
                <c:formatCode>General</c:formatCode>
                <c:ptCount val="19"/>
                <c:pt idx="1">
                  <c:v>7.9598530018548802E-2</c:v>
                </c:pt>
                <c:pt idx="2">
                  <c:v>5.996846917399315E-2</c:v>
                </c:pt>
                <c:pt idx="3">
                  <c:v>6.2856021859454811E-2</c:v>
                </c:pt>
                <c:pt idx="4">
                  <c:v>3.5890959938877642E-2</c:v>
                </c:pt>
                <c:pt idx="5">
                  <c:v>3.7390090718771835E-2</c:v>
                </c:pt>
                <c:pt idx="6">
                  <c:v>2.7893961658757564E-2</c:v>
                </c:pt>
                <c:pt idx="7">
                  <c:v>8.1939472264699137E-2</c:v>
                </c:pt>
                <c:pt idx="8">
                  <c:v>4.0346847335749843E-2</c:v>
                </c:pt>
                <c:pt idx="9">
                  <c:v>9.1275722260080183E-2</c:v>
                </c:pt>
                <c:pt idx="10">
                  <c:v>3.7488597763612672E-2</c:v>
                </c:pt>
                <c:pt idx="11">
                  <c:v>0.11312300055098055</c:v>
                </c:pt>
                <c:pt idx="12">
                  <c:v>7.7289405101209172E-2</c:v>
                </c:pt>
                <c:pt idx="13">
                  <c:v>6.0749692866716061E-2</c:v>
                </c:pt>
                <c:pt idx="14">
                  <c:v>8.4083670369362859E-2</c:v>
                </c:pt>
                <c:pt idx="15">
                  <c:v>7.7800403396958387E-2</c:v>
                </c:pt>
                <c:pt idx="16">
                  <c:v>9.8015564283218504E-2</c:v>
                </c:pt>
                <c:pt idx="17">
                  <c:v>5.6290527949947801E-2</c:v>
                </c:pt>
                <c:pt idx="18">
                  <c:v>0.12773400915450506</c:v>
                </c:pt>
              </c:numCache>
            </c:numRef>
          </c:val>
          <c:smooth val="0"/>
          <c:extLst>
            <c:ext xmlns:c16="http://schemas.microsoft.com/office/drawing/2014/chart" uri="{C3380CC4-5D6E-409C-BE32-E72D297353CC}">
              <c16:uniqueId val="{00000002-0857-4A6A-9C93-277B43AC2EA7}"/>
            </c:ext>
          </c:extLst>
        </c:ser>
        <c:dLbls>
          <c:showLegendKey val="0"/>
          <c:showVal val="0"/>
          <c:showCatName val="0"/>
          <c:showSerName val="0"/>
          <c:showPercent val="0"/>
          <c:showBubbleSize val="0"/>
        </c:dLbls>
        <c:marker val="1"/>
        <c:smooth val="0"/>
        <c:axId val="759098288"/>
        <c:axId val="759085168"/>
      </c:lineChart>
      <c:catAx>
        <c:axId val="759089432"/>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CA" b="1"/>
                  <a:t>System Configuration (# of machines x # of GPUs per machine, bandwidth)</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59084184"/>
        <c:crosses val="autoZero"/>
        <c:auto val="1"/>
        <c:lblAlgn val="ctr"/>
        <c:lblOffset val="100"/>
        <c:noMultiLvlLbl val="0"/>
      </c:catAx>
      <c:valAx>
        <c:axId val="759084184"/>
        <c:scaling>
          <c:orientation val="minMax"/>
          <c:max val="16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CA" sz="1100" b="1"/>
                  <a:t>Iteration Time (ms)</a:t>
                </a:r>
              </a:p>
            </c:rich>
          </c:tx>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59089432"/>
        <c:crosses val="autoZero"/>
        <c:crossBetween val="between"/>
        <c:majorUnit val="400"/>
      </c:valAx>
      <c:valAx>
        <c:axId val="759085168"/>
        <c:scaling>
          <c:orientation val="minMax"/>
          <c:max val="0.2"/>
        </c:scaling>
        <c:delete val="0"/>
        <c:axPos val="r"/>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CA" sz="1100" b="1"/>
                  <a:t>Prediction Error</a:t>
                </a:r>
              </a:p>
            </c:rich>
          </c:tx>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59098288"/>
        <c:crosses val="max"/>
        <c:crossBetween val="between"/>
        <c:majorUnit val="5.000000000000001E-2"/>
      </c:valAx>
      <c:catAx>
        <c:axId val="759098288"/>
        <c:scaling>
          <c:orientation val="minMax"/>
        </c:scaling>
        <c:delete val="1"/>
        <c:axPos val="b"/>
        <c:numFmt formatCode="General" sourceLinked="1"/>
        <c:majorTickMark val="out"/>
        <c:minorTickMark val="none"/>
        <c:tickLblPos val="nextTo"/>
        <c:crossAx val="759085168"/>
        <c:crosses val="autoZero"/>
        <c:auto val="1"/>
        <c:lblAlgn val="ctr"/>
        <c:lblOffset val="100"/>
        <c:noMultiLvlLbl val="0"/>
      </c:catAx>
      <c:spPr>
        <a:noFill/>
        <a:ln>
          <a:noFill/>
        </a:ln>
        <a:effectLst/>
      </c:spPr>
    </c:plotArea>
    <c:legend>
      <c:legendPos val="b"/>
      <c:layout>
        <c:manualLayout>
          <c:xMode val="edge"/>
          <c:yMode val="edge"/>
          <c:x val="0.22318840579710145"/>
          <c:y val="8.8541119860017503E-2"/>
          <c:w val="0.53108087032599183"/>
          <c:h val="8.9331802274715655E-2"/>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2451881014876"/>
          <c:y val="5.0925925925925923E-2"/>
          <c:w val="0.76028233449985416"/>
          <c:h val="0.48530486434597808"/>
        </c:manualLayout>
      </c:layout>
      <c:barChart>
        <c:barDir val="col"/>
        <c:grouping val="clustered"/>
        <c:varyColors val="0"/>
        <c:ser>
          <c:idx val="0"/>
          <c:order val="0"/>
          <c:tx>
            <c:strRef>
              <c:f>'Data (BERT_base)'!$K$15</c:f>
              <c:strCache>
                <c:ptCount val="1"/>
                <c:pt idx="0">
                  <c:v>Ground Truth</c:v>
                </c:pt>
              </c:strCache>
            </c:strRef>
          </c:tx>
          <c:spPr>
            <a:solidFill>
              <a:srgbClr val="00B050"/>
            </a:solidFill>
            <a:ln>
              <a:solidFill>
                <a:schemeClr val="tx1"/>
              </a:solidFill>
            </a:ln>
            <a:effectLst/>
          </c:spPr>
          <c:invertIfNegative val="0"/>
          <c:dPt>
            <c:idx val="0"/>
            <c:invertIfNegative val="0"/>
            <c:bubble3D val="0"/>
            <c:spPr>
              <a:solidFill>
                <a:schemeClr val="accent1">
                  <a:lumMod val="75000"/>
                </a:schemeClr>
              </a:solidFill>
              <a:ln>
                <a:solidFill>
                  <a:schemeClr val="tx1"/>
                </a:solidFill>
              </a:ln>
              <a:effectLst/>
            </c:spPr>
            <c:extLst>
              <c:ext xmlns:c16="http://schemas.microsoft.com/office/drawing/2014/chart" uri="{C3380CC4-5D6E-409C-BE32-E72D297353CC}">
                <c16:uniqueId val="{00000000-522D-4D83-BEDD-3615343F03F2}"/>
              </c:ext>
            </c:extLst>
          </c:dPt>
          <c:cat>
            <c:multiLvlStrRef>
              <c:f>'Data (BERT_base)'!$I$16:$J$34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(BERT_base)'!$K$16:$K$34</c:f>
              <c:numCache>
                <c:formatCode>General</c:formatCode>
                <c:ptCount val="19"/>
                <c:pt idx="0">
                  <c:v>314</c:v>
                </c:pt>
                <c:pt idx="1">
                  <c:v>596.88769375599998</c:v>
                </c:pt>
                <c:pt idx="2">
                  <c:v>708.5367182</c:v>
                </c:pt>
                <c:pt idx="3">
                  <c:v>780.20583299999998</c:v>
                </c:pt>
                <c:pt idx="4">
                  <c:v>758.67531211799997</c:v>
                </c:pt>
                <c:pt idx="5">
                  <c:v>819.948485065</c:v>
                </c:pt>
                <c:pt idx="6">
                  <c:v>856.36455239260795</c:v>
                </c:pt>
                <c:pt idx="7">
                  <c:v>406.26902000000001</c:v>
                </c:pt>
                <c:pt idx="8">
                  <c:v>475.07832000000002</c:v>
                </c:pt>
                <c:pt idx="9">
                  <c:v>504.82468381000001</c:v>
                </c:pt>
                <c:pt idx="10">
                  <c:v>506.07029</c:v>
                </c:pt>
                <c:pt idx="11">
                  <c:v>507.10508399999998</c:v>
                </c:pt>
                <c:pt idx="12">
                  <c:v>530.95738700000004</c:v>
                </c:pt>
                <c:pt idx="13">
                  <c:v>372.35100640000002</c:v>
                </c:pt>
                <c:pt idx="14">
                  <c:v>377.95219134320001</c:v>
                </c:pt>
                <c:pt idx="15">
                  <c:v>385.37078238599997</c:v>
                </c:pt>
                <c:pt idx="16">
                  <c:v>398.22061500000001</c:v>
                </c:pt>
                <c:pt idx="17">
                  <c:v>415.10119880000002</c:v>
                </c:pt>
                <c:pt idx="18">
                  <c:v>419.651004382</c:v>
                </c:pt>
              </c:numCache>
            </c:numRef>
          </c:val>
          <c:extLst>
            <c:ext xmlns:c16="http://schemas.microsoft.com/office/drawing/2014/chart" uri="{C3380CC4-5D6E-409C-BE32-E72D297353CC}">
              <c16:uniqueId val="{00000000-3E39-40FF-96D2-B42F2B5B4E34}"/>
            </c:ext>
          </c:extLst>
        </c:ser>
        <c:ser>
          <c:idx val="1"/>
          <c:order val="1"/>
          <c:tx>
            <c:strRef>
              <c:f>'Data (BERT_base)'!$L$15</c:f>
              <c:strCache>
                <c:ptCount val="1"/>
                <c:pt idx="0">
                  <c:v>Prediction</c:v>
                </c:pt>
              </c:strCache>
            </c:strRef>
          </c:tx>
          <c:spPr>
            <a:solidFill>
              <a:srgbClr val="FF0000"/>
            </a:solidFill>
            <a:ln>
              <a:solidFill>
                <a:schemeClr val="tx1"/>
              </a:solidFill>
            </a:ln>
            <a:effectLst/>
          </c:spPr>
          <c:invertIfNegative val="0"/>
          <c:cat>
            <c:multiLvlStrRef>
              <c:f>'Data (BERT_base)'!$I$16:$J$34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(BERT_base)'!$L$16:$L$34</c:f>
              <c:numCache>
                <c:formatCode>General</c:formatCode>
                <c:ptCount val="19"/>
                <c:pt idx="1">
                  <c:v>582.23716999999999</c:v>
                </c:pt>
                <c:pt idx="2">
                  <c:v>711.29592500000001</c:v>
                </c:pt>
                <c:pt idx="3">
                  <c:v>775.82510000000002</c:v>
                </c:pt>
                <c:pt idx="4">
                  <c:v>775.82510000000002</c:v>
                </c:pt>
                <c:pt idx="5">
                  <c:v>840.35400000000004</c:v>
                </c:pt>
                <c:pt idx="6">
                  <c:v>872.61867500000005</c:v>
                </c:pt>
                <c:pt idx="7">
                  <c:v>406.69560000000001</c:v>
                </c:pt>
                <c:pt idx="8">
                  <c:v>453.71816999999999</c:v>
                </c:pt>
                <c:pt idx="9">
                  <c:v>485.443175</c:v>
                </c:pt>
                <c:pt idx="10">
                  <c:v>485.443175</c:v>
                </c:pt>
                <c:pt idx="11">
                  <c:v>517.70817</c:v>
                </c:pt>
                <c:pt idx="12">
                  <c:v>533.84042499999998</c:v>
                </c:pt>
                <c:pt idx="13">
                  <c:v>376.38945000000001</c:v>
                </c:pt>
                <c:pt idx="14">
                  <c:v>386.07745</c:v>
                </c:pt>
                <c:pt idx="15">
                  <c:v>390.92144999999999</c:v>
                </c:pt>
                <c:pt idx="16">
                  <c:v>390.92144999999999</c:v>
                </c:pt>
                <c:pt idx="17">
                  <c:v>395.76499999999999</c:v>
                </c:pt>
                <c:pt idx="18">
                  <c:v>398.18745000000001</c:v>
                </c:pt>
              </c:numCache>
            </c:numRef>
          </c:val>
          <c:extLst>
            <c:ext xmlns:c16="http://schemas.microsoft.com/office/drawing/2014/chart" uri="{C3380CC4-5D6E-409C-BE32-E72D297353CC}">
              <c16:uniqueId val="{00000001-3E39-40FF-96D2-B42F2B5B4E34}"/>
            </c:ext>
          </c:extLst>
        </c:ser>
        <c:dLbls>
          <c:showLegendKey val="0"/>
          <c:showVal val="0"/>
          <c:showCatName val="0"/>
          <c:showSerName val="0"/>
          <c:showPercent val="0"/>
          <c:showBubbleSize val="0"/>
        </c:dLbls>
        <c:gapWidth val="219"/>
        <c:axId val="793399576"/>
        <c:axId val="793400560"/>
      </c:barChart>
      <c:lineChart>
        <c:grouping val="standard"/>
        <c:varyColors val="0"/>
        <c:ser>
          <c:idx val="2"/>
          <c:order val="2"/>
          <c:tx>
            <c:strRef>
              <c:f>'Data (BERT_base)'!$M$15</c:f>
              <c:strCache>
                <c:ptCount val="1"/>
                <c:pt idx="0">
                  <c:v>Error</c:v>
                </c:pt>
              </c:strCache>
            </c:strRef>
          </c:tx>
          <c:spPr>
            <a:ln w="12700" cap="rnd">
              <a:solidFill>
                <a:schemeClr val="tx1"/>
              </a:solidFill>
              <a:round/>
            </a:ln>
            <a:effectLst/>
          </c:spPr>
          <c:marker>
            <c:symbol val="square"/>
            <c:size val="5"/>
            <c:spPr>
              <a:solidFill>
                <a:schemeClr val="tx1"/>
              </a:solidFill>
              <a:ln w="9525">
                <a:solidFill>
                  <a:schemeClr val="tx1"/>
                </a:solidFill>
              </a:ln>
              <a:effectLst/>
            </c:spPr>
          </c:marker>
          <c:cat>
            <c:multiLvlStrRef>
              <c:f>'Data (BERT_base)'!$I$16:$J$34</c:f>
              <c:multiLvlStrCache>
                <c:ptCount val="19"/>
                <c:lvl>
                  <c:pt idx="0">
                    <c:v>1x1</c:v>
                  </c:pt>
                  <c:pt idx="1">
                    <c:v>2x1</c:v>
                  </c:pt>
                  <c:pt idx="2">
                    <c:v>3x1</c:v>
                  </c:pt>
                  <c:pt idx="3">
                    <c:v>4x1</c:v>
                  </c:pt>
                  <c:pt idx="4">
                    <c:v>2x2</c:v>
                  </c:pt>
                  <c:pt idx="5">
                    <c:v>3x2</c:v>
                  </c:pt>
                  <c:pt idx="6">
                    <c:v>4x2</c:v>
                  </c:pt>
                  <c:pt idx="7">
                    <c:v>2x1</c:v>
                  </c:pt>
                  <c:pt idx="8">
                    <c:v>3x1</c:v>
                  </c:pt>
                  <c:pt idx="9">
                    <c:v>4x1</c:v>
                  </c:pt>
                  <c:pt idx="10">
                    <c:v>2x2</c:v>
                  </c:pt>
                  <c:pt idx="11">
                    <c:v>3x2</c:v>
                  </c:pt>
                  <c:pt idx="12">
                    <c:v>4x2</c:v>
                  </c:pt>
                  <c:pt idx="13">
                    <c:v>2x1</c:v>
                  </c:pt>
                  <c:pt idx="14">
                    <c:v>3x1</c:v>
                  </c:pt>
                  <c:pt idx="15">
                    <c:v>4x1</c:v>
                  </c:pt>
                  <c:pt idx="16">
                    <c:v>2x2</c:v>
                  </c:pt>
                  <c:pt idx="17">
                    <c:v>3x2</c:v>
                  </c:pt>
                  <c:pt idx="18">
                    <c:v>4x2</c:v>
                  </c:pt>
                </c:lvl>
                <c:lvl>
                  <c:pt idx="1">
                    <c:v>10Gbps</c:v>
                  </c:pt>
                  <c:pt idx="7">
                    <c:v>20Gbps</c:v>
                  </c:pt>
                  <c:pt idx="13">
                    <c:v>40Gbps</c:v>
                  </c:pt>
                </c:lvl>
              </c:multiLvlStrCache>
            </c:multiLvlStrRef>
          </c:cat>
          <c:val>
            <c:numRef>
              <c:f>'Data (BERT_base)'!$M$16:$M$34</c:f>
              <c:numCache>
                <c:formatCode>General</c:formatCode>
                <c:ptCount val="19"/>
                <c:pt idx="1">
                  <c:v>2.4544858118634508E-2</c:v>
                </c:pt>
                <c:pt idx="2">
                  <c:v>3.8942326193194816E-3</c:v>
                </c:pt>
                <c:pt idx="3">
                  <c:v>5.6148426667811955E-3</c:v>
                </c:pt>
                <c:pt idx="4">
                  <c:v>2.2604910965301948E-2</c:v>
                </c:pt>
                <c:pt idx="5">
                  <c:v>2.488633774764817E-2</c:v>
                </c:pt>
                <c:pt idx="6">
                  <c:v>1.8980377646388449E-2</c:v>
                </c:pt>
                <c:pt idx="7">
                  <c:v>1.0499939178232227E-3</c:v>
                </c:pt>
                <c:pt idx="8">
                  <c:v>4.4961323429787391E-2</c:v>
                </c:pt>
                <c:pt idx="9">
                  <c:v>3.8392553754947926E-2</c:v>
                </c:pt>
                <c:pt idx="10">
                  <c:v>4.0759387396561063E-2</c:v>
                </c:pt>
                <c:pt idx="11">
                  <c:v>2.090905087435491E-2</c:v>
                </c:pt>
                <c:pt idx="12">
                  <c:v>5.4298858450573589E-3</c:v>
                </c:pt>
                <c:pt idx="13">
                  <c:v>1.084579746149974E-2</c:v>
                </c:pt>
                <c:pt idx="14">
                  <c:v>2.1498112308659254E-2</c:v>
                </c:pt>
                <c:pt idx="15">
                  <c:v>1.4403446933971994E-2</c:v>
                </c:pt>
                <c:pt idx="16">
                  <c:v>1.832945037262829E-2</c:v>
                </c:pt>
                <c:pt idx="17">
                  <c:v>4.658189100850179E-2</c:v>
                </c:pt>
                <c:pt idx="18">
                  <c:v>5.1146200432924824E-2</c:v>
                </c:pt>
              </c:numCache>
            </c:numRef>
          </c:val>
          <c:smooth val="0"/>
          <c:extLst>
            <c:ext xmlns:c16="http://schemas.microsoft.com/office/drawing/2014/chart" uri="{C3380CC4-5D6E-409C-BE32-E72D297353CC}">
              <c16:uniqueId val="{00000002-3E39-40FF-96D2-B42F2B5B4E34}"/>
            </c:ext>
          </c:extLst>
        </c:ser>
        <c:dLbls>
          <c:showLegendKey val="0"/>
          <c:showVal val="0"/>
          <c:showCatName val="0"/>
          <c:showSerName val="0"/>
          <c:showPercent val="0"/>
          <c:showBubbleSize val="0"/>
        </c:dLbls>
        <c:marker val="1"/>
        <c:smooth val="0"/>
        <c:axId val="696727640"/>
        <c:axId val="793399248"/>
      </c:lineChart>
      <c:catAx>
        <c:axId val="793399576"/>
        <c:scaling>
          <c:orientation val="minMax"/>
        </c:scaling>
        <c:delete val="0"/>
        <c:axPos val="b"/>
        <c:title>
          <c:tx>
            <c:rich>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r>
                  <a:rPr lang="en-CA" sz="1050" b="1"/>
                  <a:t>System Configuration (# of machines x # of GPUs per machine, bandwidth)</a:t>
                </a:r>
              </a:p>
            </c:rich>
          </c:tx>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93400560"/>
        <c:crosses val="autoZero"/>
        <c:auto val="1"/>
        <c:lblAlgn val="ctr"/>
        <c:lblOffset val="100"/>
        <c:noMultiLvlLbl val="0"/>
      </c:catAx>
      <c:valAx>
        <c:axId val="793400560"/>
        <c:scaling>
          <c:orientation val="minMax"/>
          <c:max val="1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CA" sz="1100" b="1"/>
                  <a:t>Iteration Time (ms)</a:t>
                </a:r>
              </a:p>
            </c:rich>
          </c:tx>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93399576"/>
        <c:crosses val="autoZero"/>
        <c:crossBetween val="between"/>
        <c:majorUnit val="300"/>
      </c:valAx>
      <c:valAx>
        <c:axId val="793399248"/>
        <c:scaling>
          <c:orientation val="minMax"/>
          <c:max val="0.2"/>
        </c:scaling>
        <c:delete val="0"/>
        <c:axPos val="r"/>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CA" sz="1100" b="1"/>
                  <a:t>Prediction Error</a:t>
                </a:r>
              </a:p>
            </c:rich>
          </c:tx>
          <c:layout>
            <c:manualLayout>
              <c:xMode val="edge"/>
              <c:yMode val="edge"/>
              <c:x val="0.94597409791912301"/>
              <c:y val="5.778954087354498E-2"/>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696727640"/>
        <c:crosses val="max"/>
        <c:crossBetween val="between"/>
        <c:majorUnit val="5.000000000000001E-2"/>
      </c:valAx>
      <c:catAx>
        <c:axId val="696727640"/>
        <c:scaling>
          <c:orientation val="minMax"/>
        </c:scaling>
        <c:delete val="1"/>
        <c:axPos val="b"/>
        <c:numFmt formatCode="General" sourceLinked="1"/>
        <c:majorTickMark val="out"/>
        <c:minorTickMark val="none"/>
        <c:tickLblPos val="nextTo"/>
        <c:crossAx val="793399248"/>
        <c:crosses val="autoZero"/>
        <c:auto val="1"/>
        <c:lblAlgn val="ctr"/>
        <c:lblOffset val="100"/>
        <c:noMultiLvlLbl val="0"/>
      </c:catAx>
      <c:spPr>
        <a:noFill/>
        <a:ln>
          <a:noFill/>
        </a:ln>
        <a:effectLst/>
      </c:spPr>
    </c:plotArea>
    <c:legend>
      <c:legendPos val="b"/>
      <c:layout>
        <c:manualLayout>
          <c:xMode val="edge"/>
          <c:yMode val="edge"/>
          <c:x val="0.24914294979763649"/>
          <c:y val="4.9499922701072119E-2"/>
          <c:w val="0.54984769092883456"/>
          <c:h val="0.12980369641294839"/>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0519140261937"/>
          <c:y val="3.9532794249775384E-2"/>
          <c:w val="0.71268156492977164"/>
          <c:h val="0.69576975685581699"/>
        </c:manualLayout>
      </c:layout>
      <c:lineChart>
        <c:grouping val="standard"/>
        <c:varyColors val="1"/>
        <c:ser>
          <c:idx val="0"/>
          <c:order val="0"/>
          <c:tx>
            <c:strRef>
              <c:f>'P3'!$A$9</c:f>
              <c:strCache>
                <c:ptCount val="1"/>
                <c:pt idx="0">
                  <c:v>Baseline</c:v>
                </c:pt>
              </c:strCache>
            </c:strRef>
          </c:tx>
          <c:spPr>
            <a:ln>
              <a:solidFill>
                <a:schemeClr val="accent1">
                  <a:lumMod val="75000"/>
                </a:schemeClr>
              </a:solidFill>
            </a:ln>
          </c:spPr>
          <c:marker>
            <c:symbol val="none"/>
          </c:marker>
          <c:cat>
            <c:numRef>
              <c:f>'P3'!$B$8:$H$8</c:f>
              <c:numCache>
                <c:formatCode>General</c:formatCode>
                <c:ptCount val="7"/>
                <c:pt idx="0">
                  <c:v>1</c:v>
                </c:pt>
                <c:pt idx="1">
                  <c:v>2</c:v>
                </c:pt>
                <c:pt idx="2">
                  <c:v>3</c:v>
                </c:pt>
                <c:pt idx="3">
                  <c:v>4</c:v>
                </c:pt>
                <c:pt idx="4">
                  <c:v>5</c:v>
                </c:pt>
                <c:pt idx="5">
                  <c:v>6</c:v>
                </c:pt>
                <c:pt idx="6">
                  <c:v>7</c:v>
                </c:pt>
              </c:numCache>
            </c:numRef>
          </c:cat>
          <c:val>
            <c:numRef>
              <c:f>'P3'!$B$9:$H$9</c:f>
              <c:numCache>
                <c:formatCode>General</c:formatCode>
                <c:ptCount val="7"/>
                <c:pt idx="0">
                  <c:v>1391</c:v>
                </c:pt>
                <c:pt idx="1">
                  <c:v>732</c:v>
                </c:pt>
                <c:pt idx="2">
                  <c:v>529</c:v>
                </c:pt>
                <c:pt idx="3">
                  <c:v>419</c:v>
                </c:pt>
                <c:pt idx="4">
                  <c:v>352</c:v>
                </c:pt>
                <c:pt idx="5">
                  <c:v>315</c:v>
                </c:pt>
                <c:pt idx="6">
                  <c:v>315</c:v>
                </c:pt>
              </c:numCache>
            </c:numRef>
          </c:val>
          <c:smooth val="0"/>
          <c:extLst>
            <c:ext xmlns:c16="http://schemas.microsoft.com/office/drawing/2014/chart" uri="{C3380CC4-5D6E-409C-BE32-E72D297353CC}">
              <c16:uniqueId val="{00000000-926A-43C4-9D8C-30DC4D4AD6DE}"/>
            </c:ext>
          </c:extLst>
        </c:ser>
        <c:ser>
          <c:idx val="1"/>
          <c:order val="1"/>
          <c:tx>
            <c:strRef>
              <c:f>'P3'!$A$10</c:f>
              <c:strCache>
                <c:ptCount val="1"/>
                <c:pt idx="0">
                  <c:v>Ground Truth</c:v>
                </c:pt>
              </c:strCache>
            </c:strRef>
          </c:tx>
          <c:spPr>
            <a:ln>
              <a:solidFill>
                <a:srgbClr val="00B050"/>
              </a:solidFill>
            </a:ln>
          </c:spPr>
          <c:marker>
            <c:symbol val="none"/>
          </c:marker>
          <c:cat>
            <c:numRef>
              <c:f>'P3'!$B$8:$H$8</c:f>
              <c:numCache>
                <c:formatCode>General</c:formatCode>
                <c:ptCount val="7"/>
                <c:pt idx="0">
                  <c:v>1</c:v>
                </c:pt>
                <c:pt idx="1">
                  <c:v>2</c:v>
                </c:pt>
                <c:pt idx="2">
                  <c:v>3</c:v>
                </c:pt>
                <c:pt idx="3">
                  <c:v>4</c:v>
                </c:pt>
                <c:pt idx="4">
                  <c:v>5</c:v>
                </c:pt>
                <c:pt idx="5">
                  <c:v>6</c:v>
                </c:pt>
                <c:pt idx="6">
                  <c:v>7</c:v>
                </c:pt>
              </c:numCache>
            </c:numRef>
          </c:cat>
          <c:val>
            <c:numRef>
              <c:f>'P3'!$B$10:$H$10</c:f>
              <c:numCache>
                <c:formatCode>General</c:formatCode>
                <c:ptCount val="7"/>
                <c:pt idx="0">
                  <c:v>1268</c:v>
                </c:pt>
                <c:pt idx="1">
                  <c:v>636</c:v>
                </c:pt>
                <c:pt idx="2">
                  <c:v>420</c:v>
                </c:pt>
                <c:pt idx="3">
                  <c:v>338</c:v>
                </c:pt>
                <c:pt idx="4">
                  <c:v>332</c:v>
                </c:pt>
                <c:pt idx="5">
                  <c:v>314</c:v>
                </c:pt>
                <c:pt idx="6">
                  <c:v>315</c:v>
                </c:pt>
              </c:numCache>
            </c:numRef>
          </c:val>
          <c:smooth val="0"/>
          <c:extLst>
            <c:ext xmlns:c16="http://schemas.microsoft.com/office/drawing/2014/chart" uri="{C3380CC4-5D6E-409C-BE32-E72D297353CC}">
              <c16:uniqueId val="{00000001-926A-43C4-9D8C-30DC4D4AD6DE}"/>
            </c:ext>
          </c:extLst>
        </c:ser>
        <c:ser>
          <c:idx val="2"/>
          <c:order val="2"/>
          <c:tx>
            <c:strRef>
              <c:f>'P3'!$A$11</c:f>
              <c:strCache>
                <c:ptCount val="1"/>
                <c:pt idx="0">
                  <c:v>Prediction</c:v>
                </c:pt>
              </c:strCache>
            </c:strRef>
          </c:tx>
          <c:spPr>
            <a:ln>
              <a:solidFill>
                <a:srgbClr val="FF0000"/>
              </a:solidFill>
            </a:ln>
          </c:spPr>
          <c:marker>
            <c:symbol val="none"/>
          </c:marker>
          <c:cat>
            <c:numRef>
              <c:f>'P3'!$B$8:$H$8</c:f>
              <c:numCache>
                <c:formatCode>General</c:formatCode>
                <c:ptCount val="7"/>
                <c:pt idx="0">
                  <c:v>1</c:v>
                </c:pt>
                <c:pt idx="1">
                  <c:v>2</c:v>
                </c:pt>
                <c:pt idx="2">
                  <c:v>3</c:v>
                </c:pt>
                <c:pt idx="3">
                  <c:v>4</c:v>
                </c:pt>
                <c:pt idx="4">
                  <c:v>5</c:v>
                </c:pt>
                <c:pt idx="5">
                  <c:v>6</c:v>
                </c:pt>
                <c:pt idx="6">
                  <c:v>7</c:v>
                </c:pt>
              </c:numCache>
            </c:numRef>
          </c:cat>
          <c:val>
            <c:numRef>
              <c:f>'P3'!$B$11:$H$11</c:f>
              <c:numCache>
                <c:formatCode>General</c:formatCode>
                <c:ptCount val="7"/>
                <c:pt idx="0">
                  <c:v>1248</c:v>
                </c:pt>
                <c:pt idx="1">
                  <c:v>631</c:v>
                </c:pt>
                <c:pt idx="2">
                  <c:v>425</c:v>
                </c:pt>
                <c:pt idx="3">
                  <c:v>322</c:v>
                </c:pt>
                <c:pt idx="4">
                  <c:v>312</c:v>
                </c:pt>
                <c:pt idx="5">
                  <c:v>312</c:v>
                </c:pt>
                <c:pt idx="6">
                  <c:v>312</c:v>
                </c:pt>
              </c:numCache>
            </c:numRef>
          </c:val>
          <c:smooth val="0"/>
          <c:extLst>
            <c:ext xmlns:c16="http://schemas.microsoft.com/office/drawing/2014/chart" uri="{C3380CC4-5D6E-409C-BE32-E72D297353CC}">
              <c16:uniqueId val="{00000002-926A-43C4-9D8C-30DC4D4AD6DE}"/>
            </c:ext>
          </c:extLst>
        </c:ser>
        <c:dLbls>
          <c:showLegendKey val="0"/>
          <c:showVal val="0"/>
          <c:showCatName val="0"/>
          <c:showSerName val="0"/>
          <c:showPercent val="0"/>
          <c:showBubbleSize val="0"/>
        </c:dLbls>
        <c:smooth val="0"/>
        <c:axId val="1599305516"/>
        <c:axId val="2089203140"/>
      </c:lineChart>
      <c:catAx>
        <c:axId val="1599305516"/>
        <c:scaling>
          <c:orientation val="minMax"/>
        </c:scaling>
        <c:delete val="0"/>
        <c:axPos val="b"/>
        <c:title>
          <c:tx>
            <c:rich>
              <a:bodyPr/>
              <a:lstStyle/>
              <a:p>
                <a:pPr>
                  <a:defRPr/>
                </a:pPr>
                <a:r>
                  <a:rPr lang="en-CA"/>
                  <a:t>Network Bandwidth (Gbps)</a:t>
                </a:r>
              </a:p>
            </c:rich>
          </c:tx>
          <c:overlay val="0"/>
        </c:title>
        <c:numFmt formatCode="General" sourceLinked="1"/>
        <c:majorTickMark val="none"/>
        <c:minorTickMark val="none"/>
        <c:tickLblPos val="nextTo"/>
        <c:crossAx val="2089203140"/>
        <c:crosses val="autoZero"/>
        <c:auto val="1"/>
        <c:lblAlgn val="ctr"/>
        <c:lblOffset val="100"/>
        <c:noMultiLvlLbl val="1"/>
      </c:catAx>
      <c:valAx>
        <c:axId val="2089203140"/>
        <c:scaling>
          <c:orientation val="minMax"/>
        </c:scaling>
        <c:delete val="0"/>
        <c:axPos val="l"/>
        <c:minorGridlines>
          <c:spPr>
            <a:ln>
              <a:solidFill>
                <a:srgbClr val="CCCCCC">
                  <a:alpha val="0"/>
                </a:srgbClr>
              </a:solidFill>
            </a:ln>
          </c:spPr>
        </c:minorGridlines>
        <c:title>
          <c:tx>
            <c:rich>
              <a:bodyPr/>
              <a:lstStyle/>
              <a:p>
                <a:pPr>
                  <a:defRPr/>
                </a:pPr>
                <a:r>
                  <a:rPr lang="en-CA"/>
                  <a:t>Iteration Time (ms)</a:t>
                </a:r>
              </a:p>
            </c:rich>
          </c:tx>
          <c:overlay val="0"/>
        </c:title>
        <c:numFmt formatCode="General" sourceLinked="1"/>
        <c:majorTickMark val="none"/>
        <c:minorTickMark val="none"/>
        <c:tickLblPos val="nextTo"/>
        <c:spPr>
          <a:ln/>
        </c:spPr>
        <c:crossAx val="1599305516"/>
        <c:crosses val="autoZero"/>
        <c:crossBetween val="between"/>
      </c:valAx>
      <c:spPr>
        <a:ln>
          <a:solidFill>
            <a:schemeClr val="tx1"/>
          </a:solidFill>
        </a:ln>
      </c:spPr>
    </c:plotArea>
    <c:legend>
      <c:legendPos val="r"/>
      <c:layout>
        <c:manualLayout>
          <c:xMode val="edge"/>
          <c:yMode val="edge"/>
          <c:x val="0.51451111111111103"/>
          <c:y val="0.15148791640345874"/>
          <c:w val="0.36229759661442684"/>
          <c:h val="0.28928688206060543"/>
        </c:manualLayout>
      </c:layout>
      <c:overlay val="0"/>
      <c:spPr>
        <a:solidFill>
          <a:schemeClr val="bg1"/>
        </a:solidFill>
        <a:ln>
          <a:solidFill>
            <a:schemeClr val="tx1"/>
          </a:solidFill>
        </a:ln>
      </c:spPr>
    </c:legend>
    <c:plotVisOnly val="1"/>
    <c:dispBlanksAs val="zero"/>
    <c:showDLblsOverMax val="1"/>
  </c:chart>
  <c:spPr>
    <a:ln>
      <a:noFill/>
    </a:ln>
  </c:spPr>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67435487507642"/>
          <c:y val="5.1643192488262914E-2"/>
          <c:w val="0.71346944730395778"/>
          <c:h val="0.6722558020198095"/>
        </c:manualLayout>
      </c:layout>
      <c:lineChart>
        <c:grouping val="standard"/>
        <c:varyColors val="1"/>
        <c:ser>
          <c:idx val="0"/>
          <c:order val="0"/>
          <c:tx>
            <c:strRef>
              <c:f>'P3'!$A$3</c:f>
              <c:strCache>
                <c:ptCount val="1"/>
                <c:pt idx="0">
                  <c:v>Baseline</c:v>
                </c:pt>
              </c:strCache>
            </c:strRef>
          </c:tx>
          <c:spPr>
            <a:ln>
              <a:solidFill>
                <a:schemeClr val="accent1">
                  <a:lumMod val="75000"/>
                </a:schemeClr>
              </a:solidFill>
            </a:ln>
          </c:spPr>
          <c:marker>
            <c:symbol val="none"/>
          </c:marker>
          <c:cat>
            <c:numRef>
              <c:f>'P3'!$B$2:$L$2</c:f>
              <c:numCache>
                <c:formatCode>General</c:formatCode>
                <c:ptCount val="11"/>
                <c:pt idx="0">
                  <c:v>3</c:v>
                </c:pt>
                <c:pt idx="1">
                  <c:v>4</c:v>
                </c:pt>
                <c:pt idx="2">
                  <c:v>5</c:v>
                </c:pt>
                <c:pt idx="3">
                  <c:v>6</c:v>
                </c:pt>
                <c:pt idx="4">
                  <c:v>7</c:v>
                </c:pt>
                <c:pt idx="5">
                  <c:v>8</c:v>
                </c:pt>
                <c:pt idx="6">
                  <c:v>9</c:v>
                </c:pt>
                <c:pt idx="7">
                  <c:v>10</c:v>
                </c:pt>
                <c:pt idx="8">
                  <c:v>12</c:v>
                </c:pt>
                <c:pt idx="9">
                  <c:v>15</c:v>
                </c:pt>
                <c:pt idx="10">
                  <c:v>20</c:v>
                </c:pt>
              </c:numCache>
            </c:numRef>
          </c:cat>
          <c:val>
            <c:numRef>
              <c:f>'P3'!$B$3:$L$3</c:f>
              <c:numCache>
                <c:formatCode>General</c:formatCode>
                <c:ptCount val="11"/>
                <c:pt idx="0">
                  <c:v>2463</c:v>
                </c:pt>
                <c:pt idx="1">
                  <c:v>1937</c:v>
                </c:pt>
                <c:pt idx="2">
                  <c:v>1628</c:v>
                </c:pt>
                <c:pt idx="3">
                  <c:v>1427</c:v>
                </c:pt>
                <c:pt idx="4">
                  <c:v>1293</c:v>
                </c:pt>
                <c:pt idx="5">
                  <c:v>1189</c:v>
                </c:pt>
                <c:pt idx="6">
                  <c:v>1125</c:v>
                </c:pt>
                <c:pt idx="7">
                  <c:v>1058</c:v>
                </c:pt>
                <c:pt idx="8">
                  <c:v>997</c:v>
                </c:pt>
                <c:pt idx="9">
                  <c:v>961</c:v>
                </c:pt>
                <c:pt idx="10">
                  <c:v>932</c:v>
                </c:pt>
              </c:numCache>
            </c:numRef>
          </c:val>
          <c:smooth val="0"/>
          <c:extLst>
            <c:ext xmlns:c16="http://schemas.microsoft.com/office/drawing/2014/chart" uri="{C3380CC4-5D6E-409C-BE32-E72D297353CC}">
              <c16:uniqueId val="{00000000-158C-4AE8-8FB5-11538B19D907}"/>
            </c:ext>
          </c:extLst>
        </c:ser>
        <c:ser>
          <c:idx val="1"/>
          <c:order val="1"/>
          <c:tx>
            <c:strRef>
              <c:f>'P3'!$A$4</c:f>
              <c:strCache>
                <c:ptCount val="1"/>
                <c:pt idx="0">
                  <c:v>Ground Truth</c:v>
                </c:pt>
              </c:strCache>
            </c:strRef>
          </c:tx>
          <c:spPr>
            <a:ln>
              <a:solidFill>
                <a:srgbClr val="00B050"/>
              </a:solidFill>
            </a:ln>
          </c:spPr>
          <c:marker>
            <c:symbol val="none"/>
          </c:marker>
          <c:cat>
            <c:numRef>
              <c:f>'P3'!$B$2:$L$2</c:f>
              <c:numCache>
                <c:formatCode>General</c:formatCode>
                <c:ptCount val="11"/>
                <c:pt idx="0">
                  <c:v>3</c:v>
                </c:pt>
                <c:pt idx="1">
                  <c:v>4</c:v>
                </c:pt>
                <c:pt idx="2">
                  <c:v>5</c:v>
                </c:pt>
                <c:pt idx="3">
                  <c:v>6</c:v>
                </c:pt>
                <c:pt idx="4">
                  <c:v>7</c:v>
                </c:pt>
                <c:pt idx="5">
                  <c:v>8</c:v>
                </c:pt>
                <c:pt idx="6">
                  <c:v>9</c:v>
                </c:pt>
                <c:pt idx="7">
                  <c:v>10</c:v>
                </c:pt>
                <c:pt idx="8">
                  <c:v>12</c:v>
                </c:pt>
                <c:pt idx="9">
                  <c:v>15</c:v>
                </c:pt>
                <c:pt idx="10">
                  <c:v>20</c:v>
                </c:pt>
              </c:numCache>
            </c:numRef>
          </c:cat>
          <c:val>
            <c:numRef>
              <c:f>'P3'!$B$4:$L$4</c:f>
              <c:numCache>
                <c:formatCode>General</c:formatCode>
                <c:ptCount val="11"/>
                <c:pt idx="0">
                  <c:v>2316</c:v>
                </c:pt>
                <c:pt idx="1">
                  <c:v>1744</c:v>
                </c:pt>
                <c:pt idx="2">
                  <c:v>1401</c:v>
                </c:pt>
                <c:pt idx="3">
                  <c:v>1172</c:v>
                </c:pt>
                <c:pt idx="4">
                  <c:v>1015</c:v>
                </c:pt>
                <c:pt idx="5">
                  <c:v>900</c:v>
                </c:pt>
                <c:pt idx="6">
                  <c:v>813</c:v>
                </c:pt>
                <c:pt idx="7">
                  <c:v>739</c:v>
                </c:pt>
                <c:pt idx="8">
                  <c:v>640</c:v>
                </c:pt>
                <c:pt idx="9">
                  <c:v>596</c:v>
                </c:pt>
                <c:pt idx="10">
                  <c:v>587</c:v>
                </c:pt>
              </c:numCache>
            </c:numRef>
          </c:val>
          <c:smooth val="0"/>
          <c:extLst>
            <c:ext xmlns:c16="http://schemas.microsoft.com/office/drawing/2014/chart" uri="{C3380CC4-5D6E-409C-BE32-E72D297353CC}">
              <c16:uniqueId val="{00000001-158C-4AE8-8FB5-11538B19D907}"/>
            </c:ext>
          </c:extLst>
        </c:ser>
        <c:ser>
          <c:idx val="2"/>
          <c:order val="2"/>
          <c:tx>
            <c:strRef>
              <c:f>'P3'!$A$5</c:f>
              <c:strCache>
                <c:ptCount val="1"/>
                <c:pt idx="0">
                  <c:v>Prediction</c:v>
                </c:pt>
              </c:strCache>
            </c:strRef>
          </c:tx>
          <c:spPr>
            <a:ln>
              <a:solidFill>
                <a:srgbClr val="FF0000"/>
              </a:solidFill>
            </a:ln>
          </c:spPr>
          <c:marker>
            <c:symbol val="none"/>
          </c:marker>
          <c:cat>
            <c:numRef>
              <c:f>'P3'!$B$2:$L$2</c:f>
              <c:numCache>
                <c:formatCode>General</c:formatCode>
                <c:ptCount val="11"/>
                <c:pt idx="0">
                  <c:v>3</c:v>
                </c:pt>
                <c:pt idx="1">
                  <c:v>4</c:v>
                </c:pt>
                <c:pt idx="2">
                  <c:v>5</c:v>
                </c:pt>
                <c:pt idx="3">
                  <c:v>6</c:v>
                </c:pt>
                <c:pt idx="4">
                  <c:v>7</c:v>
                </c:pt>
                <c:pt idx="5">
                  <c:v>8</c:v>
                </c:pt>
                <c:pt idx="6">
                  <c:v>9</c:v>
                </c:pt>
                <c:pt idx="7">
                  <c:v>10</c:v>
                </c:pt>
                <c:pt idx="8">
                  <c:v>12</c:v>
                </c:pt>
                <c:pt idx="9">
                  <c:v>15</c:v>
                </c:pt>
                <c:pt idx="10">
                  <c:v>20</c:v>
                </c:pt>
              </c:numCache>
            </c:numRef>
          </c:cat>
          <c:val>
            <c:numRef>
              <c:f>'P3'!$B$5:$L$5</c:f>
              <c:numCache>
                <c:formatCode>General</c:formatCode>
                <c:ptCount val="11"/>
                <c:pt idx="0">
                  <c:v>2278</c:v>
                </c:pt>
                <c:pt idx="1">
                  <c:v>1713</c:v>
                </c:pt>
                <c:pt idx="2">
                  <c:v>1374</c:v>
                </c:pt>
                <c:pt idx="3">
                  <c:v>1149</c:v>
                </c:pt>
                <c:pt idx="4">
                  <c:v>987</c:v>
                </c:pt>
                <c:pt idx="5">
                  <c:v>868</c:v>
                </c:pt>
                <c:pt idx="6">
                  <c:v>773</c:v>
                </c:pt>
                <c:pt idx="7">
                  <c:v>698</c:v>
                </c:pt>
                <c:pt idx="8">
                  <c:v>589</c:v>
                </c:pt>
                <c:pt idx="9">
                  <c:v>493</c:v>
                </c:pt>
                <c:pt idx="10">
                  <c:v>492</c:v>
                </c:pt>
              </c:numCache>
            </c:numRef>
          </c:val>
          <c:smooth val="0"/>
          <c:extLst>
            <c:ext xmlns:c16="http://schemas.microsoft.com/office/drawing/2014/chart" uri="{C3380CC4-5D6E-409C-BE32-E72D297353CC}">
              <c16:uniqueId val="{00000002-158C-4AE8-8FB5-11538B19D907}"/>
            </c:ext>
          </c:extLst>
        </c:ser>
        <c:dLbls>
          <c:showLegendKey val="0"/>
          <c:showVal val="0"/>
          <c:showCatName val="0"/>
          <c:showSerName val="0"/>
          <c:showPercent val="0"/>
          <c:showBubbleSize val="0"/>
        </c:dLbls>
        <c:smooth val="0"/>
        <c:axId val="378097352"/>
        <c:axId val="334960455"/>
      </c:lineChart>
      <c:dateAx>
        <c:axId val="378097352"/>
        <c:scaling>
          <c:orientation val="minMax"/>
          <c:max val="22"/>
          <c:min val="2"/>
        </c:scaling>
        <c:delete val="0"/>
        <c:axPos val="b"/>
        <c:title>
          <c:tx>
            <c:rich>
              <a:bodyPr/>
              <a:lstStyle/>
              <a:p>
                <a:pPr>
                  <a:defRPr/>
                </a:pPr>
                <a:r>
                  <a:rPr lang="en-US"/>
                  <a:t>Network Bandwidth (Gbps)</a:t>
                </a:r>
                <a:endParaRPr lang="en-CA"/>
              </a:p>
            </c:rich>
          </c:tx>
          <c:overlay val="0"/>
        </c:title>
        <c:numFmt formatCode="General" sourceLinked="1"/>
        <c:majorTickMark val="none"/>
        <c:minorTickMark val="none"/>
        <c:tickLblPos val="nextTo"/>
        <c:crossAx val="334960455"/>
        <c:crosses val="autoZero"/>
        <c:auto val="0"/>
        <c:lblOffset val="100"/>
        <c:baseTimeUnit val="days"/>
        <c:majorUnit val="4"/>
        <c:majorTimeUnit val="days"/>
      </c:dateAx>
      <c:valAx>
        <c:axId val="334960455"/>
        <c:scaling>
          <c:orientation val="minMax"/>
        </c:scaling>
        <c:delete val="0"/>
        <c:axPos val="l"/>
        <c:minorGridlines>
          <c:spPr>
            <a:ln>
              <a:solidFill>
                <a:srgbClr val="CCCCCC">
                  <a:alpha val="0"/>
                </a:srgbClr>
              </a:solidFill>
            </a:ln>
          </c:spPr>
        </c:minorGridlines>
        <c:title>
          <c:tx>
            <c:rich>
              <a:bodyPr/>
              <a:lstStyle/>
              <a:p>
                <a:pPr>
                  <a:defRPr/>
                </a:pPr>
                <a:r>
                  <a:rPr lang="en-CA"/>
                  <a:t>Iteration Time (ms)</a:t>
                </a:r>
              </a:p>
            </c:rich>
          </c:tx>
          <c:overlay val="0"/>
        </c:title>
        <c:numFmt formatCode="General" sourceLinked="1"/>
        <c:majorTickMark val="none"/>
        <c:minorTickMark val="none"/>
        <c:tickLblPos val="nextTo"/>
        <c:spPr>
          <a:ln/>
        </c:spPr>
        <c:crossAx val="378097352"/>
        <c:crosses val="autoZero"/>
        <c:crossBetween val="between"/>
        <c:majorUnit val="1000"/>
      </c:valAx>
      <c:spPr>
        <a:ln>
          <a:solidFill>
            <a:schemeClr val="tx1"/>
          </a:solidFill>
        </a:ln>
      </c:spPr>
    </c:plotArea>
    <c:legend>
      <c:legendPos val="r"/>
      <c:layout>
        <c:manualLayout>
          <c:xMode val="edge"/>
          <c:yMode val="edge"/>
          <c:x val="0.49451111111111101"/>
          <c:y val="0.11634536231214219"/>
          <c:w val="0.3575523059617548"/>
          <c:h val="0.28156945924350135"/>
        </c:manualLayout>
      </c:layout>
      <c:overlay val="0"/>
      <c:spPr>
        <a:solidFill>
          <a:schemeClr val="bg1"/>
        </a:solidFill>
        <a:ln>
          <a:solidFill>
            <a:schemeClr val="tx1"/>
          </a:solidFill>
        </a:ln>
      </c:spPr>
    </c:legend>
    <c:plotVisOnly val="1"/>
    <c:dispBlanksAs val="zero"/>
    <c:showDLblsOverMax val="1"/>
  </c:chart>
  <c:spPr>
    <a:ln>
      <a:noFill/>
    </a:ln>
  </c:spPr>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14B4-22CE-470F-B3EA-A33BD69D8435}" type="datetimeFigureOut">
              <a:rPr lang="en-CA" smtClean="0"/>
              <a:t>2020-07-02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60057-7CE2-46A8-BEB8-6B499AF859B3}" type="slidenum">
              <a:rPr lang="en-CA" smtClean="0"/>
              <a:t>‹#›</a:t>
            </a:fld>
            <a:endParaRPr lang="en-CA"/>
          </a:p>
        </p:txBody>
      </p:sp>
    </p:spTree>
    <p:extLst>
      <p:ext uri="{BB962C8B-B14F-4D97-AF65-F5344CB8AC3E}">
        <p14:creationId xmlns:p14="http://schemas.microsoft.com/office/powerpoint/2010/main" val="42076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 everyone, today I am going to tell you about a technique to accurately estimate how existing optimizations or improvements in hardware capabilities affect the performance of DNN training.</a:t>
            </a:r>
          </a:p>
          <a:p>
            <a:endParaRPr lang="en-CA" dirty="0"/>
          </a:p>
          <a:p>
            <a:r>
              <a:rPr lang="en-CA" dirty="0"/>
              <a:t>This is joint work with my advisor at U of Toronto, and my mentor at MSR.</a:t>
            </a:r>
          </a:p>
          <a:p>
            <a:endParaRPr lang="en-CA" dirty="0"/>
          </a:p>
          <a:p>
            <a:endParaRPr lang="en-CA" dirty="0"/>
          </a:p>
        </p:txBody>
      </p:sp>
      <p:sp>
        <p:nvSpPr>
          <p:cNvPr id="4" name="Slide Number Placeholder 3"/>
          <p:cNvSpPr>
            <a:spLocks noGrp="1"/>
          </p:cNvSpPr>
          <p:nvPr>
            <p:ph type="sldNum" sz="quarter" idx="5"/>
          </p:nvPr>
        </p:nvSpPr>
        <p:spPr/>
        <p:txBody>
          <a:bodyPr/>
          <a:lstStyle/>
          <a:p>
            <a:fld id="{A0B60057-7CE2-46A8-BEB8-6B499AF859B3}" type="slidenum">
              <a:rPr lang="en-CA" smtClean="0"/>
              <a:t>1</a:t>
            </a:fld>
            <a:endParaRPr lang="en-CA"/>
          </a:p>
        </p:txBody>
      </p:sp>
    </p:spTree>
    <p:extLst>
      <p:ext uri="{BB962C8B-B14F-4D97-AF65-F5344CB8AC3E}">
        <p14:creationId xmlns:p14="http://schemas.microsoft.com/office/powerpoint/2010/main" val="133171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let’s look at each challenge in details.</a:t>
            </a:r>
          </a:p>
          <a:p>
            <a:endParaRPr lang="en-CA" dirty="0"/>
          </a:p>
          <a:p>
            <a:r>
              <a:rPr lang="en-CA" dirty="0"/>
              <a:t>The first challenge is that Daydream has to track dependencies among thousands of low-level traces, and across different hardware.</a:t>
            </a:r>
          </a:p>
          <a:p>
            <a:endParaRPr lang="en-CA" dirty="0"/>
          </a:p>
          <a:p>
            <a:r>
              <a:rPr lang="en-CA" dirty="0"/>
              <a:t>Here are two figures showing the kernel-level traces of training a resnet50 and BERT_LARGE. There are thousands of GPU kernels and CUDA APIs invoked in just one iteration. Hence Daydream needs to construct a graph that is potentially extremely complicated.</a:t>
            </a:r>
          </a:p>
          <a:p>
            <a:endParaRPr lang="en-CA" dirty="0"/>
          </a:p>
          <a:p>
            <a:r>
              <a:rPr lang="en-CA" dirty="0"/>
              <a:t>But, we notice that the GPU kernels in a DNN training workload are usually highly serialized.</a:t>
            </a:r>
          </a:p>
          <a:p>
            <a:endParaRPr lang="en-CA" dirty="0"/>
          </a:p>
          <a:p>
            <a:r>
              <a:rPr lang="en-CA" dirty="0"/>
              <a:t>Such serialization property is due to that the GPU kernels are mostly compute-intense, hence they are carefully crafted to fully utilize the GPU resources, and leaving very limited space for concurrent kernels.</a:t>
            </a:r>
          </a:p>
          <a:p>
            <a:endParaRPr lang="en-CA" dirty="0"/>
          </a:p>
          <a:p>
            <a:r>
              <a:rPr lang="en-CA" dirty="0"/>
              <a:t>This greatly simplifies our construction of the dependency graph.</a:t>
            </a:r>
          </a:p>
        </p:txBody>
      </p:sp>
      <p:sp>
        <p:nvSpPr>
          <p:cNvPr id="4" name="Slide Number Placeholder 3"/>
          <p:cNvSpPr>
            <a:spLocks noGrp="1"/>
          </p:cNvSpPr>
          <p:nvPr>
            <p:ph type="sldNum" sz="quarter" idx="5"/>
          </p:nvPr>
        </p:nvSpPr>
        <p:spPr/>
        <p:txBody>
          <a:bodyPr/>
          <a:lstStyle/>
          <a:p>
            <a:fld id="{A0B60057-7CE2-46A8-BEB8-6B499AF859B3}" type="slidenum">
              <a:rPr lang="en-CA" smtClean="0"/>
              <a:t>10</a:t>
            </a:fld>
            <a:endParaRPr lang="en-CA"/>
          </a:p>
        </p:txBody>
      </p:sp>
    </p:spTree>
    <p:extLst>
      <p:ext uri="{BB962C8B-B14F-4D97-AF65-F5344CB8AC3E}">
        <p14:creationId xmlns:p14="http://schemas.microsoft.com/office/powerpoint/2010/main" val="28131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Based on this observation, we identify six types dependencies that we need to track, so that Daydream can accurately replay the execution.</a:t>
            </a:r>
          </a:p>
          <a:p>
            <a:endParaRPr lang="en-CA" dirty="0"/>
          </a:p>
          <a:p>
            <a:r>
              <a:rPr lang="en-US" altLang="zh-CN" dirty="0"/>
              <a:t>First</a:t>
            </a:r>
            <a:r>
              <a:rPr lang="en-CA" altLang="zh-CN" dirty="0"/>
              <a:t>,</a:t>
            </a:r>
            <a:r>
              <a:rPr lang="en-CA" dirty="0"/>
              <a:t> any two consecutive CUDA APIs on the same CPU thread, will have a dependency between them.</a:t>
            </a:r>
          </a:p>
          <a:p>
            <a:r>
              <a:rPr lang="en-CA" dirty="0"/>
              <a:t>Second and similarly, two consecutive GPU kernels or CUDA memory copies on the same GPU stream, will have a dependency between them.</a:t>
            </a:r>
          </a:p>
          <a:p>
            <a:r>
              <a:rPr lang="en-CA" dirty="0"/>
              <a:t>Third, each GPU kernel or a CUDA memory copy is invoked by a corresponding CUDA API, therefore there should be a dependency from a launching API to its GPU kernel.</a:t>
            </a:r>
          </a:p>
          <a:p>
            <a:r>
              <a:rPr lang="en-CA" dirty="0"/>
              <a:t>Forth, when calling a synchronization call on a CPU thread, the thread will wait for GPU kernels to complete, creating a dependency from a GPU kernel to a CPU call.</a:t>
            </a:r>
          </a:p>
        </p:txBody>
      </p:sp>
      <p:sp>
        <p:nvSpPr>
          <p:cNvPr id="4" name="Slide Number Placeholder 3"/>
          <p:cNvSpPr>
            <a:spLocks noGrp="1"/>
          </p:cNvSpPr>
          <p:nvPr>
            <p:ph type="sldNum" sz="quarter" idx="5"/>
          </p:nvPr>
        </p:nvSpPr>
        <p:spPr/>
        <p:txBody>
          <a:bodyPr/>
          <a:lstStyle/>
          <a:p>
            <a:fld id="{A0B60057-7CE2-46A8-BEB8-6B499AF859B3}" type="slidenum">
              <a:rPr lang="en-CA" smtClean="0"/>
              <a:t>11</a:t>
            </a:fld>
            <a:endParaRPr lang="en-CA"/>
          </a:p>
        </p:txBody>
      </p:sp>
    </p:spTree>
    <p:extLst>
      <p:ext uri="{BB962C8B-B14F-4D97-AF65-F5344CB8AC3E}">
        <p14:creationId xmlns:p14="http://schemas.microsoft.com/office/powerpoint/2010/main" val="7420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Then we</a:t>
            </a:r>
            <a:r>
              <a:rPr lang="en-CA" dirty="0"/>
              <a:t> have dependencies from CPU tasks to communication calls because we aim to estimate distributed training runtime. When estimating the distributed runtime, we first collapse the CPU calls and GPU kernels into layer-wise forward and backward tasks, then we add dependencies between compute and communication tasks</a:t>
            </a:r>
            <a:r>
              <a:rPr lang="en-US" altLang="zh-CN" dirty="0"/>
              <a:t>. If </a:t>
            </a:r>
            <a:r>
              <a:rPr lang="en-CA" altLang="zh-CN" dirty="0"/>
              <a:t>we</a:t>
            </a:r>
            <a:r>
              <a:rPr lang="zh-CN" altLang="en-US" dirty="0"/>
              <a:t> </a:t>
            </a:r>
            <a:r>
              <a:rPr lang="en-US" altLang="zh-CN" dirty="0"/>
              <a:t>model a parameter server architecture, we need to add push/pull operations, and if it is a decentralized architecture, we need to add all reduce operations.</a:t>
            </a:r>
          </a:p>
          <a:p>
            <a:endParaRPr lang="en-US" dirty="0"/>
          </a:p>
          <a:p>
            <a:r>
              <a:rPr lang="en-US" dirty="0"/>
              <a:t>And finally for completeness, we have CPU to CPU dependencies, representing the thread spawn, join, lock etc.</a:t>
            </a:r>
          </a:p>
          <a:p>
            <a:endParaRPr lang="en-US" dirty="0"/>
          </a:p>
          <a:p>
            <a:r>
              <a:rPr lang="en-US" dirty="0"/>
              <a:t>Once we properly construct all the six types of dependencies, Daydream is able to accurately replay and estimate the runtime.</a:t>
            </a:r>
            <a:endParaRPr lang="en-CA" dirty="0"/>
          </a:p>
        </p:txBody>
      </p:sp>
      <p:sp>
        <p:nvSpPr>
          <p:cNvPr id="4" name="Slide Number Placeholder 3"/>
          <p:cNvSpPr>
            <a:spLocks noGrp="1"/>
          </p:cNvSpPr>
          <p:nvPr>
            <p:ph type="sldNum" sz="quarter" idx="5"/>
          </p:nvPr>
        </p:nvSpPr>
        <p:spPr/>
        <p:txBody>
          <a:bodyPr/>
          <a:lstStyle/>
          <a:p>
            <a:fld id="{A0B60057-7CE2-46A8-BEB8-6B499AF859B3}" type="slidenum">
              <a:rPr lang="en-CA" smtClean="0"/>
              <a:t>12</a:t>
            </a:fld>
            <a:endParaRPr lang="en-CA"/>
          </a:p>
        </p:txBody>
      </p:sp>
    </p:spTree>
    <p:extLst>
      <p:ext uri="{BB962C8B-B14F-4D97-AF65-F5344CB8AC3E}">
        <p14:creationId xmlns:p14="http://schemas.microsoft.com/office/powerpoint/2010/main" val="3311274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second challenge we need to address is the correlation between low-level traces and DNN layers.</a:t>
            </a:r>
          </a:p>
          <a:p>
            <a:endParaRPr lang="en-US" dirty="0"/>
          </a:p>
          <a:p>
            <a:r>
              <a:rPr lang="en-US" dirty="0"/>
              <a:t>This is required because DNN optimizations might operate at the kernel level, yet requiring the knowledge of DNN topology at the same time.</a:t>
            </a:r>
          </a:p>
          <a:p>
            <a:endParaRPr lang="en-US" dirty="0"/>
          </a:p>
          <a:p>
            <a:r>
              <a:rPr lang="en-US" dirty="0"/>
              <a:t>For example, one way to improve the training of a convolutional network, is to fuse a convolutional layer with the activation layer. Unfortunately, the kernel-level traces have no domain knowledge, therefore we have no idea which traces belong to which layer.</a:t>
            </a:r>
          </a:p>
          <a:p>
            <a:endParaRPr lang="en-US" dirty="0"/>
          </a:p>
          <a:p>
            <a:r>
              <a:rPr lang="en-CA" dirty="0"/>
              <a:t>Naively, people solve this problem by adding synchronizations, suppose we have a timeline that looks like this. When inserting a synchronization, we can measure the time of GPU kernels on CPU side, and then compare the timestamps with the time-span of GPU kernels.</a:t>
            </a:r>
          </a:p>
          <a:p>
            <a:endParaRPr lang="en-CA" dirty="0"/>
          </a:p>
          <a:p>
            <a:r>
              <a:rPr lang="en-CA" dirty="0"/>
              <a:t>This approach is simple, but as we can see, it creates an additional dependency. This is not good because it alters </a:t>
            </a:r>
            <a:r>
              <a:rPr lang="en-US" altLang="zh-CN" dirty="0"/>
              <a:t>the</a:t>
            </a:r>
            <a:r>
              <a:rPr lang="en-CA" dirty="0"/>
              <a:t> dependency graph.</a:t>
            </a:r>
          </a:p>
        </p:txBody>
      </p:sp>
      <p:sp>
        <p:nvSpPr>
          <p:cNvPr id="4" name="Slide Number Placeholder 3"/>
          <p:cNvSpPr>
            <a:spLocks noGrp="1"/>
          </p:cNvSpPr>
          <p:nvPr>
            <p:ph type="sldNum" sz="quarter" idx="5"/>
          </p:nvPr>
        </p:nvSpPr>
        <p:spPr/>
        <p:txBody>
          <a:bodyPr/>
          <a:lstStyle/>
          <a:p>
            <a:fld id="{A0B60057-7CE2-46A8-BEB8-6B499AF859B3}" type="slidenum">
              <a:rPr lang="en-CA" smtClean="0"/>
              <a:t>13</a:t>
            </a:fld>
            <a:endParaRPr lang="en-CA"/>
          </a:p>
        </p:txBody>
      </p:sp>
    </p:spTree>
    <p:extLst>
      <p:ext uri="{BB962C8B-B14F-4D97-AF65-F5344CB8AC3E}">
        <p14:creationId xmlns:p14="http://schemas.microsoft.com/office/powerpoint/2010/main" val="4116978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Daydream addresses this challenge using a synchronization free mapping. Let’s use this timeline for example, suppose that K0 and K1 belong to L0</a:t>
            </a:r>
          </a:p>
          <a:p>
            <a:endParaRPr lang="en-CA" dirty="0"/>
          </a:p>
          <a:p>
            <a:r>
              <a:rPr lang="en-CA" dirty="0"/>
              <a:t>We first time the start and stop timestamps of layer 0, and get all the CPU tasks that belong to L0. Then, using the dependency information, we can find all the GPU kernels launched by L0, and map them to L0 as well.</a:t>
            </a:r>
          </a:p>
          <a:p>
            <a:endParaRPr lang="en-CA" dirty="0"/>
          </a:p>
          <a:p>
            <a:r>
              <a:rPr lang="en-CA" dirty="0"/>
              <a:t>This approach introduces little overhead, because we only instrument per-layer timestamps to the frameworks, and there is no alternation to the dependency graph, because we don’t inject any synchronizations.</a:t>
            </a:r>
          </a:p>
        </p:txBody>
      </p:sp>
      <p:sp>
        <p:nvSpPr>
          <p:cNvPr id="4" name="Slide Number Placeholder 3"/>
          <p:cNvSpPr>
            <a:spLocks noGrp="1"/>
          </p:cNvSpPr>
          <p:nvPr>
            <p:ph type="sldNum" sz="quarter" idx="5"/>
          </p:nvPr>
        </p:nvSpPr>
        <p:spPr/>
        <p:txBody>
          <a:bodyPr/>
          <a:lstStyle/>
          <a:p>
            <a:fld id="{A0B60057-7CE2-46A8-BEB8-6B499AF859B3}" type="slidenum">
              <a:rPr lang="en-CA" smtClean="0"/>
              <a:t>14</a:t>
            </a:fld>
            <a:endParaRPr lang="en-CA"/>
          </a:p>
        </p:txBody>
      </p:sp>
    </p:spTree>
    <p:extLst>
      <p:ext uri="{BB962C8B-B14F-4D97-AF65-F5344CB8AC3E}">
        <p14:creationId xmlns:p14="http://schemas.microsoft.com/office/powerpoint/2010/main" val="2839114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third challenge is that there are various DNN optimizations, targeting different performance bottlenecks in different ways.</a:t>
            </a:r>
          </a:p>
          <a:p>
            <a:endParaRPr lang="en-CA" dirty="0"/>
          </a:p>
          <a:p>
            <a:r>
              <a:rPr lang="en-CA" dirty="0"/>
              <a:t>Some optimizations for example, aim at improving hardware utilization in a single-worker environment, while some others try to reduce the communication overhead in distributed training.</a:t>
            </a:r>
          </a:p>
          <a:p>
            <a:endParaRPr lang="en-CA" dirty="0"/>
          </a:p>
          <a:p>
            <a:r>
              <a:rPr lang="en-CA" dirty="0"/>
              <a:t>These optimizations use different strategies to achieve their goals. For example, to improve hardware utilization, one can either reduce the precision, or fuse kernels or layers. There are multiple techniques that implement each of these strategies.</a:t>
            </a:r>
          </a:p>
          <a:p>
            <a:endParaRPr lang="en-CA" dirty="0"/>
          </a:p>
          <a:p>
            <a:r>
              <a:rPr lang="en-CA" dirty="0"/>
              <a:t>Similarly, there are many optimization techniques that either try to reduce communication workloads, or improving communication/computation overlap.</a:t>
            </a:r>
          </a:p>
          <a:p>
            <a:endParaRPr lang="en-CA" dirty="0"/>
          </a:p>
          <a:p>
            <a:r>
              <a:rPr lang="en-CA" dirty="0"/>
              <a:t>In our paper, we show that using Daydream we can easily model the ones highlighted in bold italic, and accurately estimate the efficacy of the optimizations shown in green.</a:t>
            </a:r>
          </a:p>
        </p:txBody>
      </p:sp>
      <p:sp>
        <p:nvSpPr>
          <p:cNvPr id="4" name="Slide Number Placeholder 3"/>
          <p:cNvSpPr>
            <a:spLocks noGrp="1"/>
          </p:cNvSpPr>
          <p:nvPr>
            <p:ph type="sldNum" sz="quarter" idx="5"/>
          </p:nvPr>
        </p:nvSpPr>
        <p:spPr/>
        <p:txBody>
          <a:bodyPr/>
          <a:lstStyle/>
          <a:p>
            <a:fld id="{A0B60057-7CE2-46A8-BEB8-6B499AF859B3}" type="slidenum">
              <a:rPr lang="en-CA" smtClean="0"/>
              <a:t>15</a:t>
            </a:fld>
            <a:endParaRPr lang="en-CA"/>
          </a:p>
        </p:txBody>
      </p:sp>
    </p:spTree>
    <p:extLst>
      <p:ext uri="{BB962C8B-B14F-4D97-AF65-F5344CB8AC3E}">
        <p14:creationId xmlns:p14="http://schemas.microsoft.com/office/powerpoint/2010/main" val="396530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address the challenge of the DNN optimization diversity, we propose a set of simple transformation primitives. Based on our previous design, we found that most DNN optimization can be described a combination of simple transformation primitives.</a:t>
            </a:r>
          </a:p>
          <a:p>
            <a:endParaRPr lang="en-CA" dirty="0"/>
          </a:p>
          <a:p>
            <a:r>
              <a:rPr lang="en-CA" dirty="0"/>
              <a:t>The first one is the selection primitive. A DNN optimization could affect lots of nodes in the dependency graph. Users can use this primitive to get all the tasks of interests for further process. For example, when estimating the performance of reducing precision, users can find affected tasks by selecting all GPU tasks. Or if a technique improves convolutional layers, we can select all GPU kernels that belong to convolutional layers.</a:t>
            </a:r>
          </a:p>
          <a:p>
            <a:endParaRPr lang="en-CA" dirty="0"/>
          </a:p>
          <a:p>
            <a:r>
              <a:rPr lang="en-CA" dirty="0"/>
              <a:t>The second one is shrinking/scaling the task duration. So say that we shrink the duration of CONV layers by 2x, the timeline will look like this.</a:t>
            </a:r>
          </a:p>
        </p:txBody>
      </p:sp>
      <p:sp>
        <p:nvSpPr>
          <p:cNvPr id="4" name="Slide Number Placeholder 3"/>
          <p:cNvSpPr>
            <a:spLocks noGrp="1"/>
          </p:cNvSpPr>
          <p:nvPr>
            <p:ph type="sldNum" sz="quarter" idx="5"/>
          </p:nvPr>
        </p:nvSpPr>
        <p:spPr/>
        <p:txBody>
          <a:bodyPr/>
          <a:lstStyle/>
          <a:p>
            <a:fld id="{A0B60057-7CE2-46A8-BEB8-6B499AF859B3}" type="slidenum">
              <a:rPr lang="en-CA" smtClean="0"/>
              <a:t>16</a:t>
            </a:fld>
            <a:endParaRPr lang="en-CA"/>
          </a:p>
        </p:txBody>
      </p:sp>
    </p:spTree>
    <p:extLst>
      <p:ext uri="{BB962C8B-B14F-4D97-AF65-F5344CB8AC3E}">
        <p14:creationId xmlns:p14="http://schemas.microsoft.com/office/powerpoint/2010/main" val="57865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then have the primitives allowing users to manipulate the dependency graph topology, by inserting or removing nodes. Suppose we have a simple timeline that looks like this, inserting a CPU task between them is just like inserting a node to a linked list. A removal is just a reverse of the insertion.</a:t>
            </a:r>
          </a:p>
          <a:p>
            <a:endParaRPr lang="en-CA" dirty="0"/>
          </a:p>
          <a:p>
            <a:r>
              <a:rPr lang="en-CA" dirty="0"/>
              <a:t>When inserting a GPU task, it is a bit different because a GPU kernel has a corresponding CUDA launch API invoked on CPU. Hence when inserting a GPU task, we need to insert also a CPU task to the right position, representing the CUDA launch call. And again, removal is the reverse of insertion.</a:t>
            </a:r>
          </a:p>
        </p:txBody>
      </p:sp>
      <p:sp>
        <p:nvSpPr>
          <p:cNvPr id="4" name="Slide Number Placeholder 3"/>
          <p:cNvSpPr>
            <a:spLocks noGrp="1"/>
          </p:cNvSpPr>
          <p:nvPr>
            <p:ph type="sldNum" sz="quarter" idx="5"/>
          </p:nvPr>
        </p:nvSpPr>
        <p:spPr/>
        <p:txBody>
          <a:bodyPr/>
          <a:lstStyle/>
          <a:p>
            <a:fld id="{A0B60057-7CE2-46A8-BEB8-6B499AF859B3}" type="slidenum">
              <a:rPr lang="en-CA" smtClean="0"/>
              <a:t>17</a:t>
            </a:fld>
            <a:endParaRPr lang="en-CA"/>
          </a:p>
        </p:txBody>
      </p:sp>
    </p:spTree>
    <p:extLst>
      <p:ext uri="{BB962C8B-B14F-4D97-AF65-F5344CB8AC3E}">
        <p14:creationId xmlns:p14="http://schemas.microsoft.com/office/powerpoint/2010/main" val="768280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last primitive allows users to reschedule the execution of the graph tasks to achieve better overlap. For example, for a timeline shown below, one can switch the order of the gradient exchange of L1 and L0, leading to a timeline that looks like this.</a:t>
            </a:r>
          </a:p>
          <a:p>
            <a:endParaRPr lang="en-CA" dirty="0"/>
          </a:p>
          <a:p>
            <a:r>
              <a:rPr lang="en-CA" dirty="0"/>
              <a:t>Since both timelines are based on the same dependency graph, to achieve this rescheduling, users need to override this Schedule function. The Schedule function returns one task from a queue of tasks that are ready to execute. This function is invoked by the simulation process, and users can override it, and implement any custom scheduling policy.</a:t>
            </a:r>
          </a:p>
        </p:txBody>
      </p:sp>
      <p:sp>
        <p:nvSpPr>
          <p:cNvPr id="4" name="Slide Number Placeholder 3"/>
          <p:cNvSpPr>
            <a:spLocks noGrp="1"/>
          </p:cNvSpPr>
          <p:nvPr>
            <p:ph type="sldNum" sz="quarter" idx="5"/>
          </p:nvPr>
        </p:nvSpPr>
        <p:spPr/>
        <p:txBody>
          <a:bodyPr/>
          <a:lstStyle/>
          <a:p>
            <a:fld id="{A0B60057-7CE2-46A8-BEB8-6B499AF859B3}" type="slidenum">
              <a:rPr lang="en-CA" smtClean="0"/>
              <a:t>18</a:t>
            </a:fld>
            <a:endParaRPr lang="en-CA"/>
          </a:p>
        </p:txBody>
      </p:sp>
    </p:spTree>
    <p:extLst>
      <p:ext uri="{BB962C8B-B14F-4D97-AF65-F5344CB8AC3E}">
        <p14:creationId xmlns:p14="http://schemas.microsoft.com/office/powerpoint/2010/main" val="1191031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far we have introduced Daydream’s transformation primitives, which might look very simple, but actually very powerful.</a:t>
            </a:r>
          </a:p>
          <a:p>
            <a:endParaRPr lang="en-CA" dirty="0"/>
          </a:p>
          <a:p>
            <a:r>
              <a:rPr lang="en-CA" dirty="0"/>
              <a:t>We show one simple example of using Daydream to model the optimization of Automatic Mixed Precision. </a:t>
            </a:r>
          </a:p>
          <a:p>
            <a:endParaRPr lang="en-CA" dirty="0"/>
          </a:p>
          <a:p>
            <a:r>
              <a:rPr lang="en-CA" dirty="0"/>
              <a:t>The modeling process takes two inputs from Daydream’s profiler, one is the low-level traces collected by using CUPTI, the other is the per-layer timestamps collected by instrumenting the ML frameworks.</a:t>
            </a:r>
          </a:p>
          <a:p>
            <a:endParaRPr lang="en-CA" dirty="0"/>
          </a:p>
          <a:p>
            <a:r>
              <a:rPr lang="en-CA" dirty="0"/>
              <a:t>We then construct Daydream’s dependency graph based on the low-level traces, and map the low-level traces to the DNN layers. Then, we can select all GPU tasks from the graph, and check how AMP affects the duration of each GPU kernel. We shrink the duration of a GPU task by 3x if we expect a task to use </a:t>
            </a:r>
            <a:r>
              <a:rPr lang="en-CA" dirty="0" err="1"/>
              <a:t>TensorCore</a:t>
            </a:r>
            <a:r>
              <a:rPr lang="en-CA" dirty="0"/>
              <a:t>, and 2x otherwise for using half-precision cores.</a:t>
            </a:r>
          </a:p>
          <a:p>
            <a:endParaRPr lang="en-CA" dirty="0"/>
          </a:p>
          <a:p>
            <a:r>
              <a:rPr lang="en-CA" dirty="0"/>
              <a:t>Finally, we simulate the altered graph for a runtime prediction. </a:t>
            </a:r>
          </a:p>
          <a:p>
            <a:endParaRPr lang="en-CA" dirty="0"/>
          </a:p>
          <a:p>
            <a:r>
              <a:rPr lang="en-CA" dirty="0"/>
              <a:t>The code is written in Python, showing our prototype implementation of Daydream user programs.</a:t>
            </a:r>
          </a:p>
          <a:p>
            <a:endParaRPr lang="en-CA" dirty="0"/>
          </a:p>
          <a:p>
            <a:r>
              <a:rPr lang="en-CA" dirty="0"/>
              <a:t>This is a very simple example. In the paper we show 9 other examples, each of them takes around only 20 to 30 lines of code.</a:t>
            </a:r>
          </a:p>
        </p:txBody>
      </p:sp>
      <p:sp>
        <p:nvSpPr>
          <p:cNvPr id="4" name="Slide Number Placeholder 3"/>
          <p:cNvSpPr>
            <a:spLocks noGrp="1"/>
          </p:cNvSpPr>
          <p:nvPr>
            <p:ph type="sldNum" sz="quarter" idx="5"/>
          </p:nvPr>
        </p:nvSpPr>
        <p:spPr/>
        <p:txBody>
          <a:bodyPr/>
          <a:lstStyle/>
          <a:p>
            <a:fld id="{A0B60057-7CE2-46A8-BEB8-6B499AF859B3}" type="slidenum">
              <a:rPr lang="en-CA" smtClean="0"/>
              <a:t>19</a:t>
            </a:fld>
            <a:endParaRPr lang="en-CA"/>
          </a:p>
        </p:txBody>
      </p:sp>
    </p:spTree>
    <p:extLst>
      <p:ext uri="{BB962C8B-B14F-4D97-AF65-F5344CB8AC3E}">
        <p14:creationId xmlns:p14="http://schemas.microsoft.com/office/powerpoint/2010/main" val="135879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First, a brief summary of my presentation today. Our project is motivated by that DNN training is highly time-consuming, but the benefits of many proposed DNN optimizations are not easy to exploit for the following reasons</a:t>
            </a:r>
          </a:p>
          <a:p>
            <a:r>
              <a:rPr lang="en-US" altLang="zh-CN" dirty="0"/>
              <a:t>First, the efficacy of a DNN optimization varies when applied to different hardware/software deployments</a:t>
            </a:r>
          </a:p>
          <a:p>
            <a:r>
              <a:rPr lang="en-US" altLang="zh-CN" dirty="0"/>
              <a:t>Second, it is onerous for programmers to implement and debug DNN optimizations</a:t>
            </a:r>
          </a:p>
          <a:p>
            <a:endParaRPr lang="en-US" altLang="zh-CN" dirty="0"/>
          </a:p>
          <a:p>
            <a:r>
              <a:rPr lang="en-US" altLang="zh-CN" dirty="0"/>
              <a:t>This raises a demand for a solution that can quickly identify the effective optimization for any given deployment, so that there is no need to try each optimization.</a:t>
            </a:r>
          </a:p>
          <a:p>
            <a:endParaRPr lang="en-US" altLang="zh-CN" dirty="0"/>
          </a:p>
          <a:p>
            <a:r>
              <a:rPr lang="en-US" altLang="zh-CN" dirty="0"/>
              <a:t>For this purpose, we propose a system called Daydream, which allows users to quickly estimate the runtime improvement of common ML optimizations based on their own deployments. </a:t>
            </a:r>
            <a:r>
              <a:rPr lang="en-US" dirty="0"/>
              <a:t>Our system is based on the dependency graph analysis, and we identify three unique key requirements of using dependency graph analysis in the ML context.</a:t>
            </a:r>
          </a:p>
          <a:p>
            <a:endParaRPr lang="en-US" dirty="0"/>
          </a:p>
          <a:p>
            <a:r>
              <a:rPr lang="en-US" dirty="0"/>
              <a:t>First, it needs track dependencies at the abstraction of GPU kernels, and properly constructs a graph with thousands of nodes.</a:t>
            </a:r>
          </a:p>
          <a:p>
            <a:r>
              <a:rPr lang="en-US" dirty="0"/>
              <a:t>Second, it needs to correlate the low-level kernel traces, with high-level layers of DNN models.</a:t>
            </a:r>
          </a:p>
          <a:p>
            <a:r>
              <a:rPr lang="en-US" dirty="0"/>
              <a:t>Third, it should enable ML programmers to easily model a very diverse set of DNN optimizations.</a:t>
            </a:r>
          </a:p>
          <a:p>
            <a:endParaRPr lang="en-US" dirty="0"/>
          </a:p>
          <a:p>
            <a:r>
              <a:rPr lang="en-US" dirty="0"/>
              <a:t>We extensively evaluated our Daydream system, with five different optimizations over 5 DNN models, achieving low estimation error.</a:t>
            </a:r>
          </a:p>
          <a:p>
            <a:endParaRPr lang="en-US" dirty="0"/>
          </a:p>
          <a:p>
            <a:r>
              <a:rPr lang="en-US" dirty="0"/>
              <a:t>And we also show that using Daydream we can accurately estimate the distributed training runtime, based only on a single-GPU profile.</a:t>
            </a:r>
          </a:p>
          <a:p>
            <a:endParaRPr lang="en-US" dirty="0"/>
          </a:p>
          <a:p>
            <a:r>
              <a:rPr lang="en-US" altLang="zh-CN" dirty="0"/>
              <a:t>Now let’s look at the details.</a:t>
            </a:r>
            <a:endParaRPr lang="en-US" dirty="0"/>
          </a:p>
        </p:txBody>
      </p:sp>
      <p:sp>
        <p:nvSpPr>
          <p:cNvPr id="4" name="Slide Number Placeholder 3"/>
          <p:cNvSpPr>
            <a:spLocks noGrp="1"/>
          </p:cNvSpPr>
          <p:nvPr>
            <p:ph type="sldNum" sz="quarter" idx="5"/>
          </p:nvPr>
        </p:nvSpPr>
        <p:spPr/>
        <p:txBody>
          <a:bodyPr/>
          <a:lstStyle/>
          <a:p>
            <a:fld id="{A0B60057-7CE2-46A8-BEB8-6B499AF859B3}" type="slidenum">
              <a:rPr lang="en-CA" smtClean="0"/>
              <a:t>2</a:t>
            </a:fld>
            <a:endParaRPr lang="en-CA"/>
          </a:p>
        </p:txBody>
      </p:sp>
    </p:spTree>
    <p:extLst>
      <p:ext uri="{BB962C8B-B14F-4D97-AF65-F5344CB8AC3E}">
        <p14:creationId xmlns:p14="http://schemas.microsoft.com/office/powerpoint/2010/main" val="1019629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the last part of my presentation, I will show the evaluation of Daydream’s estimation accuracy. We evaluate Daydream using 5 DNN training workloads.</a:t>
            </a:r>
          </a:p>
          <a:p>
            <a:endParaRPr lang="en-US" dirty="0"/>
          </a:p>
          <a:p>
            <a:r>
              <a:rPr lang="en-US" dirty="0"/>
              <a:t>We use 2080Ti and P4000 GPUs, and we add the Daydream instrumentation to </a:t>
            </a:r>
            <a:r>
              <a:rPr lang="en-US" dirty="0" err="1"/>
              <a:t>PyTorch</a:t>
            </a:r>
            <a:r>
              <a:rPr lang="en-US" dirty="0"/>
              <a:t>, </a:t>
            </a:r>
            <a:r>
              <a:rPr lang="en-US" dirty="0" err="1"/>
              <a:t>MXNet</a:t>
            </a:r>
            <a:r>
              <a:rPr lang="en-US" dirty="0"/>
              <a:t>, and Caffe.</a:t>
            </a:r>
          </a:p>
          <a:p>
            <a:endParaRPr lang="en-US" dirty="0"/>
          </a:p>
          <a:p>
            <a:r>
              <a:rPr lang="en-US" dirty="0"/>
              <a:t>We evaluate these five optimizations, three of them aim at improving hardware utilization, including AMP, </a:t>
            </a:r>
            <a:r>
              <a:rPr lang="en-US" dirty="0" err="1"/>
              <a:t>FusedAdam</a:t>
            </a:r>
            <a:r>
              <a:rPr lang="en-US" dirty="0"/>
              <a:t>, and Reconstructing </a:t>
            </a:r>
            <a:r>
              <a:rPr lang="en-US" dirty="0" err="1"/>
              <a:t>Batchnorm</a:t>
            </a:r>
            <a:r>
              <a:rPr lang="en-US" dirty="0"/>
              <a:t>.</a:t>
            </a:r>
          </a:p>
          <a:p>
            <a:r>
              <a:rPr lang="en-CA" dirty="0"/>
              <a:t>The </a:t>
            </a:r>
            <a:r>
              <a:rPr lang="en-CA" dirty="0" err="1"/>
              <a:t>FusedAdam</a:t>
            </a:r>
            <a:r>
              <a:rPr lang="en-CA" dirty="0"/>
              <a:t> optimizer is from Nvidia’s opensource package, which fuses all kernels in the Adam optimizer. Reconstructing </a:t>
            </a:r>
            <a:r>
              <a:rPr lang="en-CA" dirty="0" err="1"/>
              <a:t>Batchnorm</a:t>
            </a:r>
            <a:r>
              <a:rPr lang="en-CA" dirty="0"/>
              <a:t> is an approach to overlap GPU compute latency with GPU memory latency through kernel fission and fusion.</a:t>
            </a:r>
          </a:p>
          <a:p>
            <a:endParaRPr lang="en-CA" dirty="0"/>
          </a:p>
          <a:p>
            <a:r>
              <a:rPr lang="en-CA" dirty="0"/>
              <a:t>We also evaluate the data-parallel distributed training, and Priority-based parameter propagation, also called P3, which is a technique to improving the computation/communication overlap.</a:t>
            </a:r>
            <a:endParaRPr lang="en-US" dirty="0"/>
          </a:p>
        </p:txBody>
      </p:sp>
      <p:sp>
        <p:nvSpPr>
          <p:cNvPr id="4" name="Slide Number Placeholder 3"/>
          <p:cNvSpPr>
            <a:spLocks noGrp="1"/>
          </p:cNvSpPr>
          <p:nvPr>
            <p:ph type="sldNum" sz="quarter" idx="5"/>
          </p:nvPr>
        </p:nvSpPr>
        <p:spPr/>
        <p:txBody>
          <a:bodyPr/>
          <a:lstStyle/>
          <a:p>
            <a:fld id="{A0B60057-7CE2-46A8-BEB8-6B499AF859B3}" type="slidenum">
              <a:rPr lang="en-CA" smtClean="0"/>
              <a:t>20</a:t>
            </a:fld>
            <a:endParaRPr lang="en-CA"/>
          </a:p>
        </p:txBody>
      </p:sp>
    </p:spTree>
    <p:extLst>
      <p:ext uri="{BB962C8B-B14F-4D97-AF65-F5344CB8AC3E}">
        <p14:creationId xmlns:p14="http://schemas.microsoft.com/office/powerpoint/2010/main" val="3455128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optimization and a DNN training workload, we evaluate the followings:</a:t>
            </a:r>
          </a:p>
          <a:p>
            <a:r>
              <a:rPr lang="en-US" dirty="0"/>
              <a:t>First, the baseline, showing the iteration time of just running the workload</a:t>
            </a:r>
          </a:p>
          <a:p>
            <a:r>
              <a:rPr lang="en-US" dirty="0"/>
              <a:t>Second, the ground truth, showing the iteration time after applying the optimization to the workload</a:t>
            </a:r>
          </a:p>
          <a:p>
            <a:r>
              <a:rPr lang="en-US" dirty="0"/>
              <a:t>Third, the prediction, showing Daydream’s estimation of the optimization</a:t>
            </a:r>
            <a:endParaRPr lang="en-CA" dirty="0"/>
          </a:p>
          <a:p>
            <a:endParaRPr lang="en-CA" dirty="0"/>
          </a:p>
        </p:txBody>
      </p:sp>
      <p:sp>
        <p:nvSpPr>
          <p:cNvPr id="4" name="Slide Number Placeholder 3"/>
          <p:cNvSpPr>
            <a:spLocks noGrp="1"/>
          </p:cNvSpPr>
          <p:nvPr>
            <p:ph type="sldNum" sz="quarter" idx="5"/>
          </p:nvPr>
        </p:nvSpPr>
        <p:spPr/>
        <p:txBody>
          <a:bodyPr/>
          <a:lstStyle/>
          <a:p>
            <a:fld id="{A0B60057-7CE2-46A8-BEB8-6B499AF859B3}" type="slidenum">
              <a:rPr lang="en-CA" smtClean="0"/>
              <a:t>21</a:t>
            </a:fld>
            <a:endParaRPr lang="en-CA"/>
          </a:p>
        </p:txBody>
      </p:sp>
    </p:spTree>
    <p:extLst>
      <p:ext uri="{BB962C8B-B14F-4D97-AF65-F5344CB8AC3E}">
        <p14:creationId xmlns:p14="http://schemas.microsoft.com/office/powerpoint/2010/main" val="1866491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first show the evaluation of 3 optimization techniques, which are automatic mixed precision, the </a:t>
            </a:r>
            <a:r>
              <a:rPr lang="en-CA" dirty="0" err="1"/>
              <a:t>FusedAdam</a:t>
            </a:r>
            <a:r>
              <a:rPr lang="en-CA" dirty="0"/>
              <a:t> optimizer, and reconstructing </a:t>
            </a:r>
            <a:r>
              <a:rPr lang="en-CA" dirty="0" err="1"/>
              <a:t>batchnorm</a:t>
            </a:r>
            <a:r>
              <a:rPr lang="en-CA" dirty="0"/>
              <a:t>. </a:t>
            </a:r>
          </a:p>
          <a:p>
            <a:endParaRPr lang="en-CA" dirty="0"/>
          </a:p>
          <a:p>
            <a:r>
              <a:rPr lang="en-CA" dirty="0"/>
              <a:t>The X axis shows different combinations of optimizations and training workloads, and the Y axis shows the iteration time.</a:t>
            </a:r>
          </a:p>
          <a:p>
            <a:endParaRPr lang="en-CA" dirty="0"/>
          </a:p>
          <a:p>
            <a:r>
              <a:rPr lang="en-CA" dirty="0"/>
              <a:t>When using AMP on the BERT base model, we achieve 1.54x speedup, and using Daydream, we predict the speedup to be 1.63x. The difference is only 5.5%. We did the same analysis for using AMP on other three DNN models, and achieve prediction error around 15% at maximum.</a:t>
            </a:r>
          </a:p>
          <a:p>
            <a:endParaRPr lang="en-CA" dirty="0"/>
          </a:p>
          <a:p>
            <a:r>
              <a:rPr lang="en-CA" dirty="0"/>
              <a:t>We also evaluate the </a:t>
            </a:r>
            <a:r>
              <a:rPr lang="en-CA" dirty="0" err="1"/>
              <a:t>FusedAdam</a:t>
            </a:r>
            <a:r>
              <a:rPr lang="en-CA" dirty="0"/>
              <a:t>, and reconstructing </a:t>
            </a:r>
            <a:r>
              <a:rPr lang="en-CA" dirty="0" err="1"/>
              <a:t>batchnorm</a:t>
            </a:r>
            <a:r>
              <a:rPr lang="en-CA" dirty="0"/>
              <a:t> optimizations, achieving low estimation error. In general, Daydream achieves 8% estimation error on average, and 15% maximum.</a:t>
            </a:r>
          </a:p>
        </p:txBody>
      </p:sp>
      <p:sp>
        <p:nvSpPr>
          <p:cNvPr id="4" name="Slide Number Placeholder 3"/>
          <p:cNvSpPr>
            <a:spLocks noGrp="1"/>
          </p:cNvSpPr>
          <p:nvPr>
            <p:ph type="sldNum" sz="quarter" idx="5"/>
          </p:nvPr>
        </p:nvSpPr>
        <p:spPr/>
        <p:txBody>
          <a:bodyPr/>
          <a:lstStyle/>
          <a:p>
            <a:fld id="{A0B60057-7CE2-46A8-BEB8-6B499AF859B3}" type="slidenum">
              <a:rPr lang="en-CA" smtClean="0"/>
              <a:t>22</a:t>
            </a:fld>
            <a:endParaRPr lang="en-CA"/>
          </a:p>
        </p:txBody>
      </p:sp>
    </p:spTree>
    <p:extLst>
      <p:ext uri="{BB962C8B-B14F-4D97-AF65-F5344CB8AC3E}">
        <p14:creationId xmlns:p14="http://schemas.microsoft.com/office/powerpoint/2010/main" val="1456011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then show Daydream’s prediction of distributed training runtime. The baseline is running on a single machine with a single GPU. We vary the system configuration in multiple dimensions, including the number of machines, the number of GPUs per machine, and the interconnect bandwidth.</a:t>
            </a:r>
          </a:p>
          <a:p>
            <a:endParaRPr lang="en-CA" dirty="0"/>
          </a:p>
          <a:p>
            <a:r>
              <a:rPr lang="en-CA" dirty="0"/>
              <a:t>The green bars show the measured ground truth runtime of BERT large, and the red bars show the runtime prediction. The estimation error (shown in y axis) is generally much lower than 10%, showing that Daydream can accurately estimate the distributed training performance for various system configurations.</a:t>
            </a:r>
          </a:p>
        </p:txBody>
      </p:sp>
      <p:sp>
        <p:nvSpPr>
          <p:cNvPr id="4" name="Slide Number Placeholder 3"/>
          <p:cNvSpPr>
            <a:spLocks noGrp="1"/>
          </p:cNvSpPr>
          <p:nvPr>
            <p:ph type="sldNum" sz="quarter" idx="5"/>
          </p:nvPr>
        </p:nvSpPr>
        <p:spPr/>
        <p:txBody>
          <a:bodyPr/>
          <a:lstStyle/>
          <a:p>
            <a:fld id="{A0B60057-7CE2-46A8-BEB8-6B499AF859B3}" type="slidenum">
              <a:rPr lang="en-CA" smtClean="0"/>
              <a:t>23</a:t>
            </a:fld>
            <a:endParaRPr lang="en-CA"/>
          </a:p>
        </p:txBody>
      </p:sp>
    </p:spTree>
    <p:extLst>
      <p:ext uri="{BB962C8B-B14F-4D97-AF65-F5344CB8AC3E}">
        <p14:creationId xmlns:p14="http://schemas.microsoft.com/office/powerpoint/2010/main" val="17781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evaluate three other DNN training workloads. As we can see, the estimation errors are still generally less than 10%, showing that Daydream can accurately estimate the distributed training performance for multiple DNN models.</a:t>
            </a:r>
          </a:p>
        </p:txBody>
      </p:sp>
      <p:sp>
        <p:nvSpPr>
          <p:cNvPr id="4" name="Slide Number Placeholder 3"/>
          <p:cNvSpPr>
            <a:spLocks noGrp="1"/>
          </p:cNvSpPr>
          <p:nvPr>
            <p:ph type="sldNum" sz="quarter" idx="5"/>
          </p:nvPr>
        </p:nvSpPr>
        <p:spPr/>
        <p:txBody>
          <a:bodyPr/>
          <a:lstStyle/>
          <a:p>
            <a:fld id="{A0B60057-7CE2-46A8-BEB8-6B499AF859B3}" type="slidenum">
              <a:rPr lang="en-CA" smtClean="0"/>
              <a:t>24</a:t>
            </a:fld>
            <a:endParaRPr lang="en-CA"/>
          </a:p>
        </p:txBody>
      </p:sp>
    </p:spTree>
    <p:extLst>
      <p:ext uri="{BB962C8B-B14F-4D97-AF65-F5344CB8AC3E}">
        <p14:creationId xmlns:p14="http://schemas.microsoft.com/office/powerpoint/2010/main" val="224382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Finally we show the evaluation of P3. We use 4 machines and 1 GPU on each machine.</a:t>
            </a:r>
          </a:p>
          <a:p>
            <a:endParaRPr lang="en-CA" dirty="0"/>
          </a:p>
          <a:p>
            <a:r>
              <a:rPr lang="en-CA" dirty="0"/>
              <a:t>Here is the figure showing how Daydream’s estimation of using P3 on ResNet-50 and multiple network bandwidths. The improvement of using P3 is subtle, and the prediction curve almost overlaps with the ground truth curve.</a:t>
            </a:r>
          </a:p>
          <a:p>
            <a:endParaRPr lang="en-CA" dirty="0"/>
          </a:p>
          <a:p>
            <a:r>
              <a:rPr lang="en-CA" dirty="0"/>
              <a:t>It is same for VGG-19, that the prediction curve is very close to the ground truth curve, but the improvement of using P3 is significant. This suggests that using Daydream, we can successfully estimate whether P3 would provide significant or subtle improvement.</a:t>
            </a:r>
          </a:p>
        </p:txBody>
      </p:sp>
      <p:sp>
        <p:nvSpPr>
          <p:cNvPr id="4" name="Slide Number Placeholder 3"/>
          <p:cNvSpPr>
            <a:spLocks noGrp="1"/>
          </p:cNvSpPr>
          <p:nvPr>
            <p:ph type="sldNum" sz="quarter" idx="5"/>
          </p:nvPr>
        </p:nvSpPr>
        <p:spPr/>
        <p:txBody>
          <a:bodyPr/>
          <a:lstStyle/>
          <a:p>
            <a:fld id="{A0B60057-7CE2-46A8-BEB8-6B499AF859B3}" type="slidenum">
              <a:rPr lang="en-CA" smtClean="0"/>
              <a:t>25</a:t>
            </a:fld>
            <a:endParaRPr lang="en-CA"/>
          </a:p>
        </p:txBody>
      </p:sp>
    </p:spTree>
    <p:extLst>
      <p:ext uri="{BB962C8B-B14F-4D97-AF65-F5344CB8AC3E}">
        <p14:creationId xmlns:p14="http://schemas.microsoft.com/office/powerpoint/2010/main" val="3862688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conclude my presentation, our project is motivated by that </a:t>
            </a:r>
          </a:p>
          <a:p>
            <a:endParaRPr lang="en-CA" dirty="0"/>
          </a:p>
          <a:p>
            <a:r>
              <a:rPr lang="en-CA" dirty="0"/>
              <a:t>Based on the idea of using dependency graph analysis, we build a system called Daydream, allowing ..</a:t>
            </a:r>
          </a:p>
          <a:p>
            <a:endParaRPr lang="en-CA" dirty="0"/>
          </a:p>
          <a:p>
            <a:r>
              <a:rPr lang="en-CA" dirty="0"/>
              <a:t>Daydream’s design features three key ideas. </a:t>
            </a:r>
          </a:p>
        </p:txBody>
      </p:sp>
      <p:sp>
        <p:nvSpPr>
          <p:cNvPr id="4" name="Slide Number Placeholder 3"/>
          <p:cNvSpPr>
            <a:spLocks noGrp="1"/>
          </p:cNvSpPr>
          <p:nvPr>
            <p:ph type="sldNum" sz="quarter" idx="5"/>
          </p:nvPr>
        </p:nvSpPr>
        <p:spPr/>
        <p:txBody>
          <a:bodyPr/>
          <a:lstStyle/>
          <a:p>
            <a:fld id="{A0B60057-7CE2-46A8-BEB8-6B499AF859B3}" type="slidenum">
              <a:rPr lang="en-CA" smtClean="0"/>
              <a:t>26</a:t>
            </a:fld>
            <a:endParaRPr lang="en-CA"/>
          </a:p>
        </p:txBody>
      </p:sp>
    </p:spTree>
    <p:extLst>
      <p:ext uri="{BB962C8B-B14F-4D97-AF65-F5344CB8AC3E}">
        <p14:creationId xmlns:p14="http://schemas.microsoft.com/office/powerpoint/2010/main" val="1799130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 you everyone for watching this video, I am happy to take any questions through emails.</a:t>
            </a:r>
          </a:p>
          <a:p>
            <a:endParaRPr lang="en-CA" dirty="0"/>
          </a:p>
        </p:txBody>
      </p:sp>
      <p:sp>
        <p:nvSpPr>
          <p:cNvPr id="4" name="Slide Number Placeholder 3"/>
          <p:cNvSpPr>
            <a:spLocks noGrp="1"/>
          </p:cNvSpPr>
          <p:nvPr>
            <p:ph type="sldNum" sz="quarter" idx="5"/>
          </p:nvPr>
        </p:nvSpPr>
        <p:spPr/>
        <p:txBody>
          <a:bodyPr/>
          <a:lstStyle/>
          <a:p>
            <a:fld id="{A0B60057-7CE2-46A8-BEB8-6B499AF859B3}" type="slidenum">
              <a:rPr lang="en-CA" smtClean="0"/>
              <a:t>27</a:t>
            </a:fld>
            <a:endParaRPr lang="en-CA"/>
          </a:p>
        </p:txBody>
      </p:sp>
    </p:spTree>
    <p:extLst>
      <p:ext uri="{BB962C8B-B14F-4D97-AF65-F5344CB8AC3E}">
        <p14:creationId xmlns:p14="http://schemas.microsoft.com/office/powerpoint/2010/main" val="94918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Over the past few years, ML researchers have proposed many DNN models. The y-axis in this figure shows the every-day amount of compute used to train these selected models, and this line suggests that the demand for DNN compute has always been growing exponentially.</a:t>
            </a:r>
          </a:p>
          <a:p>
            <a:endParaRPr lang="en-CA" dirty="0"/>
          </a:p>
          <a:p>
            <a:r>
              <a:rPr lang="en-US" altLang="zh-CN" dirty="0"/>
              <a:t>This demand is unsustainable, today we need not just the hardware, but also other ways to improve the training performance.</a:t>
            </a:r>
          </a:p>
          <a:p>
            <a:endParaRPr lang="en-US" dirty="0"/>
          </a:p>
          <a:p>
            <a:r>
              <a:rPr lang="en-US" dirty="0"/>
              <a:t>Therefore, researchers are proposing many new advances in algorithms, optimization &amp; </a:t>
            </a:r>
            <a:r>
              <a:rPr lang="en-US" dirty="0" err="1"/>
              <a:t>hw</a:t>
            </a:r>
            <a:r>
              <a:rPr lang="en-US" dirty="0"/>
              <a:t> architectures every year.</a:t>
            </a:r>
          </a:p>
          <a:p>
            <a:endParaRPr lang="en-US" dirty="0"/>
          </a:p>
          <a:p>
            <a:r>
              <a:rPr lang="en-US" dirty="0"/>
              <a:t>However, despite these advances, it is not easy for a ML programmer to identify the efficacy of these proposals in their own deployments.</a:t>
            </a:r>
          </a:p>
        </p:txBody>
      </p:sp>
      <p:sp>
        <p:nvSpPr>
          <p:cNvPr id="4" name="Slide Number Placeholder 3"/>
          <p:cNvSpPr>
            <a:spLocks noGrp="1"/>
          </p:cNvSpPr>
          <p:nvPr>
            <p:ph type="sldNum" sz="quarter" idx="5"/>
          </p:nvPr>
        </p:nvSpPr>
        <p:spPr/>
        <p:txBody>
          <a:bodyPr/>
          <a:lstStyle/>
          <a:p>
            <a:fld id="{A0B60057-7CE2-46A8-BEB8-6B499AF859B3}" type="slidenum">
              <a:rPr lang="en-CA" smtClean="0"/>
              <a:t>3</a:t>
            </a:fld>
            <a:endParaRPr lang="en-CA"/>
          </a:p>
        </p:txBody>
      </p:sp>
    </p:spTree>
    <p:extLst>
      <p:ext uri="{BB962C8B-B14F-4D97-AF65-F5344CB8AC3E}">
        <p14:creationId xmlns:p14="http://schemas.microsoft.com/office/powerpoint/2010/main" val="211212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imagine a machine learning programmer, who just developed a DNN model on his or her machine. Since the training could take days or weeks, it is very common for him or her to ask what-if questions like:</a:t>
            </a:r>
          </a:p>
          <a:p>
            <a:endParaRPr lang="en-CA" dirty="0"/>
          </a:p>
          <a:p>
            <a:r>
              <a:rPr lang="en-CA" dirty="0"/>
              <a:t>Answering these questions is not easy, because you often have to spend time on implementing and debugging certain optimizations, or you need to pay for extra compute power.</a:t>
            </a:r>
          </a:p>
          <a:p>
            <a:endParaRPr lang="en-CA" dirty="0"/>
          </a:p>
          <a:p>
            <a:r>
              <a:rPr lang="en-CA" dirty="0"/>
              <a:t>(who is a ML programmer?)</a:t>
            </a:r>
          </a:p>
        </p:txBody>
      </p:sp>
      <p:sp>
        <p:nvSpPr>
          <p:cNvPr id="4" name="Slide Number Placeholder 3"/>
          <p:cNvSpPr>
            <a:spLocks noGrp="1"/>
          </p:cNvSpPr>
          <p:nvPr>
            <p:ph type="sldNum" sz="quarter" idx="5"/>
          </p:nvPr>
        </p:nvSpPr>
        <p:spPr/>
        <p:txBody>
          <a:bodyPr/>
          <a:lstStyle/>
          <a:p>
            <a:fld id="{A0B60057-7CE2-46A8-BEB8-6B499AF859B3}" type="slidenum">
              <a:rPr lang="en-CA" smtClean="0"/>
              <a:t>4</a:t>
            </a:fld>
            <a:endParaRPr lang="en-CA"/>
          </a:p>
        </p:txBody>
      </p:sp>
    </p:spTree>
    <p:extLst>
      <p:ext uri="{BB962C8B-B14F-4D97-AF65-F5344CB8AC3E}">
        <p14:creationId xmlns:p14="http://schemas.microsoft.com/office/powerpoint/2010/main" val="85888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Luckily, exploring what-if questions is not an entirely new problem. System researchers have been using the dependency graph analysis approach, to answer performance-related what-if questions in some non-ML contexts, like big data processing systems.</a:t>
            </a:r>
          </a:p>
          <a:p>
            <a:endParaRPr lang="en-CA" dirty="0"/>
          </a:p>
          <a:p>
            <a:r>
              <a:rPr lang="en-CA" dirty="0"/>
              <a:t>On the other hand, dependency graph structures are also common in the ML context. For example, many DNN models are specified using dependency graphs, and mainstream ML frameworks also performance DNN computation based on dependency graph structures.</a:t>
            </a:r>
          </a:p>
          <a:p>
            <a:endParaRPr lang="en-CA" dirty="0"/>
          </a:p>
          <a:p>
            <a:r>
              <a:rPr lang="en-CA" dirty="0"/>
              <a:t>The similarities of graph structures, suggest that we can use the idea of dependency graph analysis </a:t>
            </a:r>
            <a:r>
              <a:rPr lang="en-US" altLang="zh-CN" dirty="0"/>
              <a:t>for our system</a:t>
            </a:r>
            <a:r>
              <a:rPr lang="en-CA" dirty="0"/>
              <a:t>. However, we identify several unique challenges when using this approach in the ML context.</a:t>
            </a:r>
          </a:p>
        </p:txBody>
      </p:sp>
      <p:sp>
        <p:nvSpPr>
          <p:cNvPr id="4" name="Slide Number Placeholder 3"/>
          <p:cNvSpPr>
            <a:spLocks noGrp="1"/>
          </p:cNvSpPr>
          <p:nvPr>
            <p:ph type="sldNum" sz="quarter" idx="5"/>
          </p:nvPr>
        </p:nvSpPr>
        <p:spPr/>
        <p:txBody>
          <a:bodyPr/>
          <a:lstStyle/>
          <a:p>
            <a:fld id="{A0B60057-7CE2-46A8-BEB8-6B499AF859B3}" type="slidenum">
              <a:rPr lang="en-CA" smtClean="0"/>
              <a:t>5</a:t>
            </a:fld>
            <a:endParaRPr lang="en-CA"/>
          </a:p>
        </p:txBody>
      </p:sp>
    </p:spTree>
    <p:extLst>
      <p:ext uri="{BB962C8B-B14F-4D97-AF65-F5344CB8AC3E}">
        <p14:creationId xmlns:p14="http://schemas.microsoft.com/office/powerpoint/2010/main" val="247462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zh-CN" dirty="0"/>
              <a:t>The first challenge is that we need to build the graph with nodes at the abstraction of GPU kernels.</a:t>
            </a:r>
          </a:p>
          <a:p>
            <a:endParaRPr lang="en-CA" altLang="zh-CN" dirty="0"/>
          </a:p>
          <a:p>
            <a:r>
              <a:rPr lang="en-CA" altLang="zh-CN" dirty="0"/>
              <a:t>Here is an example showing what the low-level execution timeline might look like. Each box corresponds to one GPU kernel or CUDA API, and will have a corresponding node in the dependency graph.</a:t>
            </a:r>
          </a:p>
          <a:p>
            <a:endParaRPr lang="en-CA" altLang="zh-CN" dirty="0"/>
          </a:p>
          <a:p>
            <a:r>
              <a:rPr lang="en-CA" altLang="zh-CN" dirty="0"/>
              <a:t>There are usually thousands of </a:t>
            </a:r>
            <a:r>
              <a:rPr lang="en-US" altLang="zh-CN" dirty="0"/>
              <a:t>CUDA APIs and </a:t>
            </a:r>
            <a:r>
              <a:rPr lang="en-CA" altLang="zh-CN" dirty="0"/>
              <a:t>GPU kernels in just one training iteration, </a:t>
            </a:r>
            <a:r>
              <a:rPr lang="en-US" altLang="zh-CN" dirty="0"/>
              <a:t>meaning that the graph will be huge</a:t>
            </a:r>
            <a:r>
              <a:rPr lang="en-CA" altLang="zh-CN" dirty="0"/>
              <a:t>, and dependency needs to be tracked across all these traces,</a:t>
            </a:r>
            <a:r>
              <a:rPr lang="zh-CN" altLang="en-US" dirty="0"/>
              <a:t> </a:t>
            </a:r>
            <a:r>
              <a:rPr lang="en-CA" altLang="zh-CN" dirty="0"/>
              <a:t>different threads and streams.</a:t>
            </a:r>
          </a:p>
          <a:p>
            <a:endParaRPr lang="en-CA" altLang="zh-CN" dirty="0"/>
          </a:p>
          <a:p>
            <a:endParaRPr lang="en-CA" altLang="zh-CN" dirty="0"/>
          </a:p>
        </p:txBody>
      </p:sp>
      <p:sp>
        <p:nvSpPr>
          <p:cNvPr id="4" name="Slide Number Placeholder 3"/>
          <p:cNvSpPr>
            <a:spLocks noGrp="1"/>
          </p:cNvSpPr>
          <p:nvPr>
            <p:ph type="sldNum" sz="quarter" idx="5"/>
          </p:nvPr>
        </p:nvSpPr>
        <p:spPr/>
        <p:txBody>
          <a:bodyPr/>
          <a:lstStyle/>
          <a:p>
            <a:fld id="{A0B60057-7CE2-46A8-BEB8-6B499AF859B3}" type="slidenum">
              <a:rPr lang="en-CA" smtClean="0"/>
              <a:t>6</a:t>
            </a:fld>
            <a:endParaRPr lang="en-CA"/>
          </a:p>
        </p:txBody>
      </p:sp>
    </p:spTree>
    <p:extLst>
      <p:ext uri="{BB962C8B-B14F-4D97-AF65-F5344CB8AC3E}">
        <p14:creationId xmlns:p14="http://schemas.microsoft.com/office/powerpoint/2010/main" val="404285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second challenge is that some optimizations operate </a:t>
            </a:r>
            <a:r>
              <a:rPr lang="en-US" altLang="zh-CN" dirty="0"/>
              <a:t>kernel-level granularity, yet still requiring the knowledge of DNN layers</a:t>
            </a:r>
            <a:r>
              <a:rPr lang="en-CA" dirty="0"/>
              <a:t>. Machine learning people are familiar with the DNN model graph, however Daydream’s dependency graph is at kernel-level.</a:t>
            </a:r>
          </a:p>
          <a:p>
            <a:endParaRPr lang="en-CA" dirty="0"/>
          </a:p>
          <a:p>
            <a:r>
              <a:rPr lang="en-CA" dirty="0"/>
              <a:t>So say a programmer wants to know what if he or she can speed up CONV layers by 2x. It is hard to model this, because there is no profiler that can tell us which kernels belong to which layers.</a:t>
            </a:r>
          </a:p>
          <a:p>
            <a:endParaRPr lang="en-CA" dirty="0"/>
          </a:p>
          <a:p>
            <a:r>
              <a:rPr lang="en-CA" dirty="0"/>
              <a:t>Hence the system should find a way to correlate these two different granularities.</a:t>
            </a:r>
            <a:endParaRPr lang="en-CA" altLang="zh-CN" dirty="0"/>
          </a:p>
        </p:txBody>
      </p:sp>
      <p:sp>
        <p:nvSpPr>
          <p:cNvPr id="4" name="Slide Number Placeholder 3"/>
          <p:cNvSpPr>
            <a:spLocks noGrp="1"/>
          </p:cNvSpPr>
          <p:nvPr>
            <p:ph type="sldNum" sz="quarter" idx="5"/>
          </p:nvPr>
        </p:nvSpPr>
        <p:spPr/>
        <p:txBody>
          <a:bodyPr/>
          <a:lstStyle/>
          <a:p>
            <a:fld id="{A0B60057-7CE2-46A8-BEB8-6B499AF859B3}" type="slidenum">
              <a:rPr lang="en-CA" smtClean="0"/>
              <a:t>7</a:t>
            </a:fld>
            <a:endParaRPr lang="en-CA"/>
          </a:p>
        </p:txBody>
      </p:sp>
    </p:spTree>
    <p:extLst>
      <p:ext uri="{BB962C8B-B14F-4D97-AF65-F5344CB8AC3E}">
        <p14:creationId xmlns:p14="http://schemas.microsoft.com/office/powerpoint/2010/main" val="401094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third challenge is that </a:t>
            </a:r>
            <a:r>
              <a:rPr lang="en-US" altLang="zh-CN" dirty="0"/>
              <a:t>there are various DNN optimizations. Suppose we train a DNN using multiple machines with multiple GPUs. A DNN optimization may try to optimize the algorithm, the CPU/GPU, or the intra and interconnects, and with the same optimization goal, there are often multiple techniques. This diversity of the DNN optimizations, raises the challenge that the system should allow users to easily model the common potential optimizations.</a:t>
            </a:r>
            <a:endParaRPr lang="en-CA" altLang="zh-CN" dirty="0"/>
          </a:p>
        </p:txBody>
      </p:sp>
      <p:sp>
        <p:nvSpPr>
          <p:cNvPr id="4" name="Slide Number Placeholder 3"/>
          <p:cNvSpPr>
            <a:spLocks noGrp="1"/>
          </p:cNvSpPr>
          <p:nvPr>
            <p:ph type="sldNum" sz="quarter" idx="5"/>
          </p:nvPr>
        </p:nvSpPr>
        <p:spPr/>
        <p:txBody>
          <a:bodyPr/>
          <a:lstStyle/>
          <a:p>
            <a:fld id="{A0B60057-7CE2-46A8-BEB8-6B499AF859B3}" type="slidenum">
              <a:rPr lang="en-CA" smtClean="0"/>
              <a:t>8</a:t>
            </a:fld>
            <a:endParaRPr lang="en-CA"/>
          </a:p>
        </p:txBody>
      </p:sp>
    </p:spTree>
    <p:extLst>
      <p:ext uri="{BB962C8B-B14F-4D97-AF65-F5344CB8AC3E}">
        <p14:creationId xmlns:p14="http://schemas.microsoft.com/office/powerpoint/2010/main" val="3228414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before we show how Daydream addresses these challenges, let’s first go through the Daydream’s workflow.</a:t>
            </a:r>
          </a:p>
          <a:p>
            <a:endParaRPr lang="en-CA" dirty="0"/>
          </a:p>
          <a:p>
            <a:r>
              <a:rPr lang="en-CA" dirty="0"/>
              <a:t>Daydream system takes two inputs. The first one is a …, the second one is an …. And it outputs the estimation …</a:t>
            </a:r>
          </a:p>
          <a:p>
            <a:endParaRPr lang="en-CA" dirty="0"/>
          </a:p>
          <a:p>
            <a:r>
              <a:rPr lang="en-CA" dirty="0"/>
              <a:t>So given a training implementation, Daydream will first run a profiler on top of it, collecting profiling data and generate both the kernel-level traces and layer-level traces.</a:t>
            </a:r>
          </a:p>
          <a:p>
            <a:endParaRPr lang="en-CA" dirty="0"/>
          </a:p>
          <a:p>
            <a:r>
              <a:rPr lang="en-CA" dirty="0"/>
              <a:t>Then, Daydream combine these traces, generating Daydream’s dependency graph.</a:t>
            </a:r>
          </a:p>
          <a:p>
            <a:endParaRPr lang="en-CA" dirty="0"/>
          </a:p>
          <a:p>
            <a:r>
              <a:rPr lang="en-CA" dirty="0"/>
              <a:t>The users will use Daydream’s transformation primitives to depict the given optimization. The primitives will alter the dependency graph, and finally Daydream simulate the post-optimization graph to output a final estimation.</a:t>
            </a:r>
          </a:p>
        </p:txBody>
      </p:sp>
      <p:sp>
        <p:nvSpPr>
          <p:cNvPr id="4" name="Slide Number Placeholder 3"/>
          <p:cNvSpPr>
            <a:spLocks noGrp="1"/>
          </p:cNvSpPr>
          <p:nvPr>
            <p:ph type="sldNum" sz="quarter" idx="5"/>
          </p:nvPr>
        </p:nvSpPr>
        <p:spPr/>
        <p:txBody>
          <a:bodyPr/>
          <a:lstStyle/>
          <a:p>
            <a:fld id="{A0B60057-7CE2-46A8-BEB8-6B499AF859B3}" type="slidenum">
              <a:rPr lang="en-CA" smtClean="0"/>
              <a:t>9</a:t>
            </a:fld>
            <a:endParaRPr lang="en-CA"/>
          </a:p>
        </p:txBody>
      </p:sp>
    </p:spTree>
    <p:extLst>
      <p:ext uri="{BB962C8B-B14F-4D97-AF65-F5344CB8AC3E}">
        <p14:creationId xmlns:p14="http://schemas.microsoft.com/office/powerpoint/2010/main" val="47764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2E545-D799-4FF1-8957-F976C39EFE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1BE4147-C51D-486B-BCB9-067B1CDCD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DC96296-8452-48BC-BB8E-9465D47E6F4D}"/>
              </a:ext>
            </a:extLst>
          </p:cNvPr>
          <p:cNvSpPr>
            <a:spLocks noGrp="1"/>
          </p:cNvSpPr>
          <p:nvPr>
            <p:ph type="dt" sz="half" idx="10"/>
          </p:nvPr>
        </p:nvSpPr>
        <p:spPr/>
        <p:txBody>
          <a:bodyPr/>
          <a:lstStyle/>
          <a:p>
            <a:fld id="{16AF0B4D-EDF8-4D5D-B97B-8CFDDD219FC1}" type="datetime1">
              <a:rPr lang="en-CA" smtClean="0"/>
              <a:t>2020-07-02</a:t>
            </a:fld>
            <a:endParaRPr lang="en-CA"/>
          </a:p>
        </p:txBody>
      </p:sp>
      <p:sp>
        <p:nvSpPr>
          <p:cNvPr id="5" name="Footer Placeholder 4">
            <a:extLst>
              <a:ext uri="{FF2B5EF4-FFF2-40B4-BE49-F238E27FC236}">
                <a16:creationId xmlns:a16="http://schemas.microsoft.com/office/drawing/2014/main" id="{BFD214D7-DBA4-42B1-9AFA-4C15D06276C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CD0F787-F353-4EFD-BFDC-0F1A46015BEB}"/>
              </a:ext>
            </a:extLst>
          </p:cNvPr>
          <p:cNvSpPr>
            <a:spLocks noGrp="1"/>
          </p:cNvSpPr>
          <p:nvPr>
            <p:ph type="sldNum" sz="quarter" idx="12"/>
          </p:nvPr>
        </p:nvSpPr>
        <p:spPr/>
        <p:txBody>
          <a:bodyPr/>
          <a:lstStyle/>
          <a:p>
            <a:fld id="{18A52438-9334-428C-B73B-7C1C0BD0C58A}" type="slidenum">
              <a:rPr lang="en-CA" smtClean="0"/>
              <a:t>‹#›</a:t>
            </a:fld>
            <a:endParaRPr lang="en-CA"/>
          </a:p>
        </p:txBody>
      </p:sp>
    </p:spTree>
    <p:extLst>
      <p:ext uri="{BB962C8B-B14F-4D97-AF65-F5344CB8AC3E}">
        <p14:creationId xmlns:p14="http://schemas.microsoft.com/office/powerpoint/2010/main" val="1473112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91227-D6F1-431F-BAE5-67D330F8578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4A22853-378A-4151-ABE9-440626FB5E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D4E4EF-A953-4BA3-A8A4-39E0E4D400B6}"/>
              </a:ext>
            </a:extLst>
          </p:cNvPr>
          <p:cNvSpPr>
            <a:spLocks noGrp="1"/>
          </p:cNvSpPr>
          <p:nvPr>
            <p:ph type="dt" sz="half" idx="10"/>
          </p:nvPr>
        </p:nvSpPr>
        <p:spPr/>
        <p:txBody>
          <a:bodyPr/>
          <a:lstStyle/>
          <a:p>
            <a:fld id="{E5A37748-1AA2-476B-B55E-BF97F4984029}" type="datetime1">
              <a:rPr lang="en-CA" smtClean="0"/>
              <a:t>2020-07-02</a:t>
            </a:fld>
            <a:endParaRPr lang="en-CA"/>
          </a:p>
        </p:txBody>
      </p:sp>
      <p:sp>
        <p:nvSpPr>
          <p:cNvPr id="5" name="Footer Placeholder 4">
            <a:extLst>
              <a:ext uri="{FF2B5EF4-FFF2-40B4-BE49-F238E27FC236}">
                <a16:creationId xmlns:a16="http://schemas.microsoft.com/office/drawing/2014/main" id="{79BE2BA0-DED1-4EEC-B831-A45E3ADDBC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F2D3F5D-07CE-455C-BB5C-3242E26B0765}"/>
              </a:ext>
            </a:extLst>
          </p:cNvPr>
          <p:cNvSpPr>
            <a:spLocks noGrp="1"/>
          </p:cNvSpPr>
          <p:nvPr>
            <p:ph type="sldNum" sz="quarter" idx="12"/>
          </p:nvPr>
        </p:nvSpPr>
        <p:spPr/>
        <p:txBody>
          <a:bodyPr/>
          <a:lstStyle/>
          <a:p>
            <a:fld id="{18A52438-9334-428C-B73B-7C1C0BD0C58A}" type="slidenum">
              <a:rPr lang="en-CA" smtClean="0"/>
              <a:t>‹#›</a:t>
            </a:fld>
            <a:endParaRPr lang="en-CA"/>
          </a:p>
        </p:txBody>
      </p:sp>
    </p:spTree>
    <p:extLst>
      <p:ext uri="{BB962C8B-B14F-4D97-AF65-F5344CB8AC3E}">
        <p14:creationId xmlns:p14="http://schemas.microsoft.com/office/powerpoint/2010/main" val="215659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CA3D2A-7B70-49A2-B48E-EEAAC8C0D5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295E390-ACD8-4E6E-A0CF-BA47B72DF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934765-493E-45E9-8640-62CE475E0FB6}"/>
              </a:ext>
            </a:extLst>
          </p:cNvPr>
          <p:cNvSpPr>
            <a:spLocks noGrp="1"/>
          </p:cNvSpPr>
          <p:nvPr>
            <p:ph type="dt" sz="half" idx="10"/>
          </p:nvPr>
        </p:nvSpPr>
        <p:spPr/>
        <p:txBody>
          <a:bodyPr/>
          <a:lstStyle/>
          <a:p>
            <a:fld id="{92EDD418-07F5-4DDD-AB0C-004C6459B3D4}" type="datetime1">
              <a:rPr lang="en-CA" smtClean="0"/>
              <a:t>2020-07-02</a:t>
            </a:fld>
            <a:endParaRPr lang="en-CA"/>
          </a:p>
        </p:txBody>
      </p:sp>
      <p:sp>
        <p:nvSpPr>
          <p:cNvPr id="5" name="Footer Placeholder 4">
            <a:extLst>
              <a:ext uri="{FF2B5EF4-FFF2-40B4-BE49-F238E27FC236}">
                <a16:creationId xmlns:a16="http://schemas.microsoft.com/office/drawing/2014/main" id="{67389BF3-0C19-4B5C-BFB6-DE104B9C12E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F3C75A2-2D66-473D-A040-011BC3A2B942}"/>
              </a:ext>
            </a:extLst>
          </p:cNvPr>
          <p:cNvSpPr>
            <a:spLocks noGrp="1"/>
          </p:cNvSpPr>
          <p:nvPr>
            <p:ph type="sldNum" sz="quarter" idx="12"/>
          </p:nvPr>
        </p:nvSpPr>
        <p:spPr/>
        <p:txBody>
          <a:bodyPr/>
          <a:lstStyle/>
          <a:p>
            <a:fld id="{18A52438-9334-428C-B73B-7C1C0BD0C58A}" type="slidenum">
              <a:rPr lang="en-CA" smtClean="0"/>
              <a:t>‹#›</a:t>
            </a:fld>
            <a:endParaRPr lang="en-CA"/>
          </a:p>
        </p:txBody>
      </p:sp>
    </p:spTree>
    <p:extLst>
      <p:ext uri="{BB962C8B-B14F-4D97-AF65-F5344CB8AC3E}">
        <p14:creationId xmlns:p14="http://schemas.microsoft.com/office/powerpoint/2010/main" val="370424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3DFEE-8E32-44E3-BF84-D118164EA47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5578AE9-A082-49AA-AD5A-784C5C1AF1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AC7F29-8E75-4AAD-ACF1-DC9CD9E90CF2}"/>
              </a:ext>
            </a:extLst>
          </p:cNvPr>
          <p:cNvSpPr>
            <a:spLocks noGrp="1"/>
          </p:cNvSpPr>
          <p:nvPr>
            <p:ph type="dt" sz="half" idx="10"/>
          </p:nvPr>
        </p:nvSpPr>
        <p:spPr/>
        <p:txBody>
          <a:bodyPr/>
          <a:lstStyle/>
          <a:p>
            <a:fld id="{F3B9E7B6-E1C5-4416-9DF3-E54EFB74BD07}" type="datetime1">
              <a:rPr lang="en-CA" smtClean="0"/>
              <a:t>2020-07-02</a:t>
            </a:fld>
            <a:endParaRPr lang="en-CA"/>
          </a:p>
        </p:txBody>
      </p:sp>
      <p:sp>
        <p:nvSpPr>
          <p:cNvPr id="5" name="Footer Placeholder 4">
            <a:extLst>
              <a:ext uri="{FF2B5EF4-FFF2-40B4-BE49-F238E27FC236}">
                <a16:creationId xmlns:a16="http://schemas.microsoft.com/office/drawing/2014/main" id="{4349C32E-2113-4D6B-A31C-5CBD3C821C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3C222EB-0C40-495B-805D-A72F10AAB5D6}"/>
              </a:ext>
            </a:extLst>
          </p:cNvPr>
          <p:cNvSpPr>
            <a:spLocks noGrp="1"/>
          </p:cNvSpPr>
          <p:nvPr>
            <p:ph type="sldNum" sz="quarter" idx="12"/>
          </p:nvPr>
        </p:nvSpPr>
        <p:spPr/>
        <p:txBody>
          <a:bodyPr/>
          <a:lstStyle/>
          <a:p>
            <a:fld id="{18A52438-9334-428C-B73B-7C1C0BD0C58A}" type="slidenum">
              <a:rPr lang="en-CA" smtClean="0"/>
              <a:t>‹#›</a:t>
            </a:fld>
            <a:endParaRPr lang="en-CA"/>
          </a:p>
        </p:txBody>
      </p:sp>
    </p:spTree>
    <p:extLst>
      <p:ext uri="{BB962C8B-B14F-4D97-AF65-F5344CB8AC3E}">
        <p14:creationId xmlns:p14="http://schemas.microsoft.com/office/powerpoint/2010/main" val="152152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5D7AD-F055-4430-BB57-045B5EF840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3C92930-AD94-4FAF-A953-87A83B984A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25686E-C3F1-4944-8B76-776147379D8F}"/>
              </a:ext>
            </a:extLst>
          </p:cNvPr>
          <p:cNvSpPr>
            <a:spLocks noGrp="1"/>
          </p:cNvSpPr>
          <p:nvPr>
            <p:ph type="dt" sz="half" idx="10"/>
          </p:nvPr>
        </p:nvSpPr>
        <p:spPr/>
        <p:txBody>
          <a:bodyPr/>
          <a:lstStyle/>
          <a:p>
            <a:fld id="{E4016CDE-B1CC-4E43-84B1-D7F7B0EEE6CF}" type="datetime1">
              <a:rPr lang="en-CA" smtClean="0"/>
              <a:t>2020-07-02</a:t>
            </a:fld>
            <a:endParaRPr lang="en-CA"/>
          </a:p>
        </p:txBody>
      </p:sp>
      <p:sp>
        <p:nvSpPr>
          <p:cNvPr id="5" name="Footer Placeholder 4">
            <a:extLst>
              <a:ext uri="{FF2B5EF4-FFF2-40B4-BE49-F238E27FC236}">
                <a16:creationId xmlns:a16="http://schemas.microsoft.com/office/drawing/2014/main" id="{127BA933-048F-4914-A16A-94EE28EADCF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0B490E8-2078-47F6-AE18-75C4956F53C5}"/>
              </a:ext>
            </a:extLst>
          </p:cNvPr>
          <p:cNvSpPr>
            <a:spLocks noGrp="1"/>
          </p:cNvSpPr>
          <p:nvPr>
            <p:ph type="sldNum" sz="quarter" idx="12"/>
          </p:nvPr>
        </p:nvSpPr>
        <p:spPr/>
        <p:txBody>
          <a:bodyPr/>
          <a:lstStyle/>
          <a:p>
            <a:fld id="{18A52438-9334-428C-B73B-7C1C0BD0C58A}" type="slidenum">
              <a:rPr lang="en-CA" smtClean="0"/>
              <a:t>‹#›</a:t>
            </a:fld>
            <a:endParaRPr lang="en-CA"/>
          </a:p>
        </p:txBody>
      </p:sp>
    </p:spTree>
    <p:extLst>
      <p:ext uri="{BB962C8B-B14F-4D97-AF65-F5344CB8AC3E}">
        <p14:creationId xmlns:p14="http://schemas.microsoft.com/office/powerpoint/2010/main" val="2671623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B720-0405-48AE-82E9-CB478BFA0F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47913D2-1746-4F0B-94F5-C1C5D868D4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AF5153D-B0BC-4FDF-969F-55C8A3CC95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6BF0639-F8E6-4129-B401-5FFB4348CDFF}"/>
              </a:ext>
            </a:extLst>
          </p:cNvPr>
          <p:cNvSpPr>
            <a:spLocks noGrp="1"/>
          </p:cNvSpPr>
          <p:nvPr>
            <p:ph type="dt" sz="half" idx="10"/>
          </p:nvPr>
        </p:nvSpPr>
        <p:spPr/>
        <p:txBody>
          <a:bodyPr/>
          <a:lstStyle/>
          <a:p>
            <a:fld id="{D12E817B-3732-4802-BA15-165E2B2AA424}" type="datetime1">
              <a:rPr lang="en-CA" smtClean="0"/>
              <a:t>2020-07-02</a:t>
            </a:fld>
            <a:endParaRPr lang="en-CA"/>
          </a:p>
        </p:txBody>
      </p:sp>
      <p:sp>
        <p:nvSpPr>
          <p:cNvPr id="6" name="Footer Placeholder 5">
            <a:extLst>
              <a:ext uri="{FF2B5EF4-FFF2-40B4-BE49-F238E27FC236}">
                <a16:creationId xmlns:a16="http://schemas.microsoft.com/office/drawing/2014/main" id="{DC504176-EE0E-4072-9228-32D4AB307B6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598FEAA-4290-4C72-8355-5581BB01D69F}"/>
              </a:ext>
            </a:extLst>
          </p:cNvPr>
          <p:cNvSpPr>
            <a:spLocks noGrp="1"/>
          </p:cNvSpPr>
          <p:nvPr>
            <p:ph type="sldNum" sz="quarter" idx="12"/>
          </p:nvPr>
        </p:nvSpPr>
        <p:spPr/>
        <p:txBody>
          <a:bodyPr/>
          <a:lstStyle/>
          <a:p>
            <a:fld id="{18A52438-9334-428C-B73B-7C1C0BD0C58A}" type="slidenum">
              <a:rPr lang="en-CA" smtClean="0"/>
              <a:t>‹#›</a:t>
            </a:fld>
            <a:endParaRPr lang="en-CA"/>
          </a:p>
        </p:txBody>
      </p:sp>
    </p:spTree>
    <p:extLst>
      <p:ext uri="{BB962C8B-B14F-4D97-AF65-F5344CB8AC3E}">
        <p14:creationId xmlns:p14="http://schemas.microsoft.com/office/powerpoint/2010/main" val="274221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5E6D-F2B5-4493-9E7A-AA66D108438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0E38E05-86FE-45AA-9E93-48C0A2A69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471324-E6DB-4469-AA6F-904E74842F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EFCAECA-7A7E-4048-B893-C81A1308E7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AA84FC-DF40-4CCF-897D-93DCC1476F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D39EC09-ED54-40B6-AB47-CE1374646973}"/>
              </a:ext>
            </a:extLst>
          </p:cNvPr>
          <p:cNvSpPr>
            <a:spLocks noGrp="1"/>
          </p:cNvSpPr>
          <p:nvPr>
            <p:ph type="dt" sz="half" idx="10"/>
          </p:nvPr>
        </p:nvSpPr>
        <p:spPr/>
        <p:txBody>
          <a:bodyPr/>
          <a:lstStyle/>
          <a:p>
            <a:fld id="{63908AF7-1942-4C67-BB4E-0F433402273B}" type="datetime1">
              <a:rPr lang="en-CA" smtClean="0"/>
              <a:t>2020-07-02</a:t>
            </a:fld>
            <a:endParaRPr lang="en-CA"/>
          </a:p>
        </p:txBody>
      </p:sp>
      <p:sp>
        <p:nvSpPr>
          <p:cNvPr id="8" name="Footer Placeholder 7">
            <a:extLst>
              <a:ext uri="{FF2B5EF4-FFF2-40B4-BE49-F238E27FC236}">
                <a16:creationId xmlns:a16="http://schemas.microsoft.com/office/drawing/2014/main" id="{F4C896B9-290A-44C5-A0DD-6F1087AC8B8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EF5A380-A2DA-402F-B59B-C95B1EBC0540}"/>
              </a:ext>
            </a:extLst>
          </p:cNvPr>
          <p:cNvSpPr>
            <a:spLocks noGrp="1"/>
          </p:cNvSpPr>
          <p:nvPr>
            <p:ph type="sldNum" sz="quarter" idx="12"/>
          </p:nvPr>
        </p:nvSpPr>
        <p:spPr/>
        <p:txBody>
          <a:bodyPr/>
          <a:lstStyle/>
          <a:p>
            <a:fld id="{18A52438-9334-428C-B73B-7C1C0BD0C58A}" type="slidenum">
              <a:rPr lang="en-CA" smtClean="0"/>
              <a:t>‹#›</a:t>
            </a:fld>
            <a:endParaRPr lang="en-CA"/>
          </a:p>
        </p:txBody>
      </p:sp>
    </p:spTree>
    <p:extLst>
      <p:ext uri="{BB962C8B-B14F-4D97-AF65-F5344CB8AC3E}">
        <p14:creationId xmlns:p14="http://schemas.microsoft.com/office/powerpoint/2010/main" val="342840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8FC4-1C47-4DBA-A3D7-07355546A94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AB245CB-CBD4-4B23-A0F8-49776F4FEEDE}"/>
              </a:ext>
            </a:extLst>
          </p:cNvPr>
          <p:cNvSpPr>
            <a:spLocks noGrp="1"/>
          </p:cNvSpPr>
          <p:nvPr>
            <p:ph type="dt" sz="half" idx="10"/>
          </p:nvPr>
        </p:nvSpPr>
        <p:spPr/>
        <p:txBody>
          <a:bodyPr/>
          <a:lstStyle/>
          <a:p>
            <a:fld id="{57003108-5B2C-4B81-8D4C-D4CEB6752F8E}" type="datetime1">
              <a:rPr lang="en-CA" smtClean="0"/>
              <a:t>2020-07-02</a:t>
            </a:fld>
            <a:endParaRPr lang="en-CA"/>
          </a:p>
        </p:txBody>
      </p:sp>
      <p:sp>
        <p:nvSpPr>
          <p:cNvPr id="4" name="Footer Placeholder 3">
            <a:extLst>
              <a:ext uri="{FF2B5EF4-FFF2-40B4-BE49-F238E27FC236}">
                <a16:creationId xmlns:a16="http://schemas.microsoft.com/office/drawing/2014/main" id="{C323835C-F9A7-4B5C-89B6-2A7BC604EC9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582B88F-EF39-4F5A-9D5D-DD1057548644}"/>
              </a:ext>
            </a:extLst>
          </p:cNvPr>
          <p:cNvSpPr>
            <a:spLocks noGrp="1"/>
          </p:cNvSpPr>
          <p:nvPr>
            <p:ph type="sldNum" sz="quarter" idx="12"/>
          </p:nvPr>
        </p:nvSpPr>
        <p:spPr/>
        <p:txBody>
          <a:bodyPr/>
          <a:lstStyle/>
          <a:p>
            <a:fld id="{18A52438-9334-428C-B73B-7C1C0BD0C58A}" type="slidenum">
              <a:rPr lang="en-CA" smtClean="0"/>
              <a:t>‹#›</a:t>
            </a:fld>
            <a:endParaRPr lang="en-CA"/>
          </a:p>
        </p:txBody>
      </p:sp>
    </p:spTree>
    <p:extLst>
      <p:ext uri="{BB962C8B-B14F-4D97-AF65-F5344CB8AC3E}">
        <p14:creationId xmlns:p14="http://schemas.microsoft.com/office/powerpoint/2010/main" val="9032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C9C66-E082-4D65-9BEA-DE77F39FFE12}"/>
              </a:ext>
            </a:extLst>
          </p:cNvPr>
          <p:cNvSpPr>
            <a:spLocks noGrp="1"/>
          </p:cNvSpPr>
          <p:nvPr>
            <p:ph type="dt" sz="half" idx="10"/>
          </p:nvPr>
        </p:nvSpPr>
        <p:spPr/>
        <p:txBody>
          <a:bodyPr/>
          <a:lstStyle/>
          <a:p>
            <a:fld id="{0FDEB1EA-F1A4-4910-9B60-F9DC0A66EFFE}" type="datetime1">
              <a:rPr lang="en-CA" smtClean="0"/>
              <a:t>2020-07-02</a:t>
            </a:fld>
            <a:endParaRPr lang="en-CA"/>
          </a:p>
        </p:txBody>
      </p:sp>
      <p:sp>
        <p:nvSpPr>
          <p:cNvPr id="3" name="Footer Placeholder 2">
            <a:extLst>
              <a:ext uri="{FF2B5EF4-FFF2-40B4-BE49-F238E27FC236}">
                <a16:creationId xmlns:a16="http://schemas.microsoft.com/office/drawing/2014/main" id="{7046E550-A85F-4AB5-BEFF-78963CC37BC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4589242-EA85-4DE3-83DE-50F3ED6D8668}"/>
              </a:ext>
            </a:extLst>
          </p:cNvPr>
          <p:cNvSpPr>
            <a:spLocks noGrp="1"/>
          </p:cNvSpPr>
          <p:nvPr>
            <p:ph type="sldNum" sz="quarter" idx="12"/>
          </p:nvPr>
        </p:nvSpPr>
        <p:spPr/>
        <p:txBody>
          <a:bodyPr/>
          <a:lstStyle/>
          <a:p>
            <a:fld id="{18A52438-9334-428C-B73B-7C1C0BD0C58A}" type="slidenum">
              <a:rPr lang="en-CA" smtClean="0"/>
              <a:t>‹#›</a:t>
            </a:fld>
            <a:endParaRPr lang="en-CA"/>
          </a:p>
        </p:txBody>
      </p:sp>
    </p:spTree>
    <p:extLst>
      <p:ext uri="{BB962C8B-B14F-4D97-AF65-F5344CB8AC3E}">
        <p14:creationId xmlns:p14="http://schemas.microsoft.com/office/powerpoint/2010/main" val="341603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1B9E-9F5D-43D6-8D02-94DD4D194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C5D041E-C433-4896-BC49-44A7E976B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8E56CAF-B472-4038-8FD3-1E33D57E5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EBBBC-96C1-4D2D-9811-23CABA39C437}"/>
              </a:ext>
            </a:extLst>
          </p:cNvPr>
          <p:cNvSpPr>
            <a:spLocks noGrp="1"/>
          </p:cNvSpPr>
          <p:nvPr>
            <p:ph type="dt" sz="half" idx="10"/>
          </p:nvPr>
        </p:nvSpPr>
        <p:spPr/>
        <p:txBody>
          <a:bodyPr/>
          <a:lstStyle/>
          <a:p>
            <a:fld id="{9B2E5C17-E976-4FB0-B61D-5B2F42AA00F6}" type="datetime1">
              <a:rPr lang="en-CA" smtClean="0"/>
              <a:t>2020-07-02</a:t>
            </a:fld>
            <a:endParaRPr lang="en-CA"/>
          </a:p>
        </p:txBody>
      </p:sp>
      <p:sp>
        <p:nvSpPr>
          <p:cNvPr id="6" name="Footer Placeholder 5">
            <a:extLst>
              <a:ext uri="{FF2B5EF4-FFF2-40B4-BE49-F238E27FC236}">
                <a16:creationId xmlns:a16="http://schemas.microsoft.com/office/drawing/2014/main" id="{1439C90D-B72E-4770-88A2-F03B170A565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16C2B5F-3DD4-4158-BE15-2CBD6B9A15A0}"/>
              </a:ext>
            </a:extLst>
          </p:cNvPr>
          <p:cNvSpPr>
            <a:spLocks noGrp="1"/>
          </p:cNvSpPr>
          <p:nvPr>
            <p:ph type="sldNum" sz="quarter" idx="12"/>
          </p:nvPr>
        </p:nvSpPr>
        <p:spPr/>
        <p:txBody>
          <a:bodyPr/>
          <a:lstStyle/>
          <a:p>
            <a:fld id="{18A52438-9334-428C-B73B-7C1C0BD0C58A}" type="slidenum">
              <a:rPr lang="en-CA" smtClean="0"/>
              <a:t>‹#›</a:t>
            </a:fld>
            <a:endParaRPr lang="en-CA"/>
          </a:p>
        </p:txBody>
      </p:sp>
    </p:spTree>
    <p:extLst>
      <p:ext uri="{BB962C8B-B14F-4D97-AF65-F5344CB8AC3E}">
        <p14:creationId xmlns:p14="http://schemas.microsoft.com/office/powerpoint/2010/main" val="356503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2BC8E-FB88-420D-8340-B6FAA4D53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DAACD9A-919E-4F4B-85CB-BB6102394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A32914C-E82A-4585-89C6-5F8707742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AFA9B-00C7-419C-8651-15131BBF6CBF}"/>
              </a:ext>
            </a:extLst>
          </p:cNvPr>
          <p:cNvSpPr>
            <a:spLocks noGrp="1"/>
          </p:cNvSpPr>
          <p:nvPr>
            <p:ph type="dt" sz="half" idx="10"/>
          </p:nvPr>
        </p:nvSpPr>
        <p:spPr/>
        <p:txBody>
          <a:bodyPr/>
          <a:lstStyle/>
          <a:p>
            <a:fld id="{57BD9225-FD8C-49CD-A64E-0B8485A058DE}" type="datetime1">
              <a:rPr lang="en-CA" smtClean="0"/>
              <a:t>2020-07-02</a:t>
            </a:fld>
            <a:endParaRPr lang="en-CA"/>
          </a:p>
        </p:txBody>
      </p:sp>
      <p:sp>
        <p:nvSpPr>
          <p:cNvPr id="6" name="Footer Placeholder 5">
            <a:extLst>
              <a:ext uri="{FF2B5EF4-FFF2-40B4-BE49-F238E27FC236}">
                <a16:creationId xmlns:a16="http://schemas.microsoft.com/office/drawing/2014/main" id="{473C9101-D93C-436E-BC65-EE3BBE30EC5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87BC2B5-A02C-456A-804D-6CA9E1B5C04C}"/>
              </a:ext>
            </a:extLst>
          </p:cNvPr>
          <p:cNvSpPr>
            <a:spLocks noGrp="1"/>
          </p:cNvSpPr>
          <p:nvPr>
            <p:ph type="sldNum" sz="quarter" idx="12"/>
          </p:nvPr>
        </p:nvSpPr>
        <p:spPr/>
        <p:txBody>
          <a:bodyPr/>
          <a:lstStyle/>
          <a:p>
            <a:fld id="{18A52438-9334-428C-B73B-7C1C0BD0C58A}" type="slidenum">
              <a:rPr lang="en-CA" smtClean="0"/>
              <a:t>‹#›</a:t>
            </a:fld>
            <a:endParaRPr lang="en-CA"/>
          </a:p>
        </p:txBody>
      </p:sp>
    </p:spTree>
    <p:extLst>
      <p:ext uri="{BB962C8B-B14F-4D97-AF65-F5344CB8AC3E}">
        <p14:creationId xmlns:p14="http://schemas.microsoft.com/office/powerpoint/2010/main" val="149062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B77EE-BC30-44A6-85CA-EABFCA1374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543C9F8-47E7-4C9C-959A-08AB07BB5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8985D93-E5F0-4543-81A1-5BA88F514B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515DE-6118-4161-AC1A-8CD333E81B24}" type="datetime1">
              <a:rPr lang="en-CA" smtClean="0"/>
              <a:t>2020-07-02</a:t>
            </a:fld>
            <a:endParaRPr lang="en-CA"/>
          </a:p>
        </p:txBody>
      </p:sp>
      <p:sp>
        <p:nvSpPr>
          <p:cNvPr id="5" name="Footer Placeholder 4">
            <a:extLst>
              <a:ext uri="{FF2B5EF4-FFF2-40B4-BE49-F238E27FC236}">
                <a16:creationId xmlns:a16="http://schemas.microsoft.com/office/drawing/2014/main" id="{1785C2F7-D51D-4DB9-9085-E49E46873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0D0CF52-74AB-4337-8B51-3F13BF7F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52438-9334-428C-B73B-7C1C0BD0C58A}" type="slidenum">
              <a:rPr lang="en-CA" smtClean="0"/>
              <a:t>‹#›</a:t>
            </a:fld>
            <a:endParaRPr lang="en-CA"/>
          </a:p>
        </p:txBody>
      </p:sp>
    </p:spTree>
    <p:extLst>
      <p:ext uri="{BB962C8B-B14F-4D97-AF65-F5344CB8AC3E}">
        <p14:creationId xmlns:p14="http://schemas.microsoft.com/office/powerpoint/2010/main" val="342929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10" Type="http://schemas.openxmlformats.org/officeDocument/2006/relationships/image" Target="../media/image39.emf"/><Relationship Id="rId4" Type="http://schemas.openxmlformats.org/officeDocument/2006/relationships/image" Target="../media/image33.emf"/><Relationship Id="rId9" Type="http://schemas.openxmlformats.org/officeDocument/2006/relationships/image" Target="../media/image38.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7.jpeg"/><Relationship Id="rId7"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9.jpeg"/><Relationship Id="rId10" Type="http://schemas.openxmlformats.org/officeDocument/2006/relationships/image" Target="../media/image44.jpeg"/><Relationship Id="rId4" Type="http://schemas.openxmlformats.org/officeDocument/2006/relationships/image" Target="../media/image28.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ieeexplore.ieee.org/stamp/stamp.jsp?arnumber=8259424&amp;tag=1" TargetMode="External"/><Relationship Id="rId5" Type="http://schemas.openxmlformats.org/officeDocument/2006/relationships/image" Target="../media/image5.png"/><Relationship Id="rId4" Type="http://schemas.openxmlformats.org/officeDocument/2006/relationships/hyperlink" Target="https://openai.com/blog/ai-and-comput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8ACE-2CE5-49A1-B604-B38337F88297}"/>
              </a:ext>
            </a:extLst>
          </p:cNvPr>
          <p:cNvSpPr>
            <a:spLocks noGrp="1"/>
          </p:cNvSpPr>
          <p:nvPr>
            <p:ph type="ctrTitle"/>
          </p:nvPr>
        </p:nvSpPr>
        <p:spPr>
          <a:xfrm>
            <a:off x="1266824" y="926649"/>
            <a:ext cx="9658350" cy="2387600"/>
          </a:xfrm>
        </p:spPr>
        <p:txBody>
          <a:bodyPr>
            <a:normAutofit/>
          </a:bodyPr>
          <a:lstStyle/>
          <a:p>
            <a:r>
              <a:rPr lang="en-US" altLang="zh-CN" sz="4400" dirty="0">
                <a:solidFill>
                  <a:srgbClr val="002060"/>
                </a:solidFill>
                <a:latin typeface="+mn-lt"/>
              </a:rPr>
              <a:t>Daydream: Accurately Estimating the Efficacy of Optimizations for DNN Training</a:t>
            </a:r>
            <a:endParaRPr lang="en-CA" sz="4400" dirty="0">
              <a:solidFill>
                <a:srgbClr val="002060"/>
              </a:solidFill>
              <a:latin typeface="+mn-lt"/>
            </a:endParaRPr>
          </a:p>
        </p:txBody>
      </p:sp>
      <p:sp>
        <p:nvSpPr>
          <p:cNvPr id="3" name="Subtitle 2">
            <a:extLst>
              <a:ext uri="{FF2B5EF4-FFF2-40B4-BE49-F238E27FC236}">
                <a16:creationId xmlns:a16="http://schemas.microsoft.com/office/drawing/2014/main" id="{C04F07E0-F5A4-449C-9D17-4FE7BF29A3D8}"/>
              </a:ext>
            </a:extLst>
          </p:cNvPr>
          <p:cNvSpPr>
            <a:spLocks noGrp="1"/>
          </p:cNvSpPr>
          <p:nvPr>
            <p:ph type="subTitle" idx="1"/>
          </p:nvPr>
        </p:nvSpPr>
        <p:spPr/>
        <p:txBody>
          <a:bodyPr/>
          <a:lstStyle/>
          <a:p>
            <a:r>
              <a:rPr lang="en-CA" b="1" dirty="0"/>
              <a:t>Hongyu Zhu</a:t>
            </a:r>
            <a:r>
              <a:rPr lang="en-CA" b="1" baseline="-25000" dirty="0"/>
              <a:t>1,2</a:t>
            </a:r>
            <a:r>
              <a:rPr lang="en-CA" dirty="0"/>
              <a:t>, Amar Phanishayee</a:t>
            </a:r>
            <a:r>
              <a:rPr lang="en-CA" baseline="-25000" dirty="0"/>
              <a:t>3</a:t>
            </a:r>
            <a:r>
              <a:rPr lang="en-CA" dirty="0"/>
              <a:t>, Gennady Pekhimenko</a:t>
            </a:r>
            <a:r>
              <a:rPr lang="en-CA" baseline="-25000" dirty="0"/>
              <a:t>1,2</a:t>
            </a:r>
            <a:endParaRPr lang="en-CA" dirty="0"/>
          </a:p>
        </p:txBody>
      </p:sp>
      <p:pic>
        <p:nvPicPr>
          <p:cNvPr id="1026" name="Picture 2">
            <a:extLst>
              <a:ext uri="{FF2B5EF4-FFF2-40B4-BE49-F238E27FC236}">
                <a16:creationId xmlns:a16="http://schemas.microsoft.com/office/drawing/2014/main" id="{441B841C-5401-47EC-9901-4C90C36AB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100" y="4696010"/>
            <a:ext cx="2022444" cy="11235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ctor Institute for Artificial Intelligence |">
            <a:extLst>
              <a:ext uri="{FF2B5EF4-FFF2-40B4-BE49-F238E27FC236}">
                <a16:creationId xmlns:a16="http://schemas.microsoft.com/office/drawing/2014/main" id="{BD2E8791-8D6D-48C6-BBF4-459B246B3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7043" y="4812498"/>
            <a:ext cx="2237913" cy="9231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week at Microsoft Research Cambridge – Data, Tech &amp; Policy">
            <a:extLst>
              <a:ext uri="{FF2B5EF4-FFF2-40B4-BE49-F238E27FC236}">
                <a16:creationId xmlns:a16="http://schemas.microsoft.com/office/drawing/2014/main" id="{7F8B7B38-4EC4-4F91-BFC2-692CA94780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5455" y="4922217"/>
            <a:ext cx="2405710" cy="671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F75F26-612B-4CE6-A333-CE9899CA64F7}"/>
              </a:ext>
            </a:extLst>
          </p:cNvPr>
          <p:cNvSpPr txBox="1"/>
          <p:nvPr/>
        </p:nvSpPr>
        <p:spPr>
          <a:xfrm>
            <a:off x="1182364" y="4737551"/>
            <a:ext cx="301686" cy="369332"/>
          </a:xfrm>
          <a:prstGeom prst="rect">
            <a:avLst/>
          </a:prstGeom>
          <a:noFill/>
        </p:spPr>
        <p:txBody>
          <a:bodyPr wrap="none" rtlCol="0">
            <a:spAutoFit/>
          </a:bodyPr>
          <a:lstStyle/>
          <a:p>
            <a:r>
              <a:rPr lang="en-CA" dirty="0"/>
              <a:t>1</a:t>
            </a:r>
          </a:p>
        </p:txBody>
      </p:sp>
      <p:sp>
        <p:nvSpPr>
          <p:cNvPr id="8" name="TextBox 7">
            <a:extLst>
              <a:ext uri="{FF2B5EF4-FFF2-40B4-BE49-F238E27FC236}">
                <a16:creationId xmlns:a16="http://schemas.microsoft.com/office/drawing/2014/main" id="{56D5F8DD-0041-47CA-AAB8-E6CEF9277DA7}"/>
              </a:ext>
            </a:extLst>
          </p:cNvPr>
          <p:cNvSpPr txBox="1"/>
          <p:nvPr/>
        </p:nvSpPr>
        <p:spPr>
          <a:xfrm>
            <a:off x="4783092" y="4737551"/>
            <a:ext cx="301686" cy="369332"/>
          </a:xfrm>
          <a:prstGeom prst="rect">
            <a:avLst/>
          </a:prstGeom>
          <a:noFill/>
        </p:spPr>
        <p:txBody>
          <a:bodyPr wrap="none" rtlCol="0">
            <a:spAutoFit/>
          </a:bodyPr>
          <a:lstStyle/>
          <a:p>
            <a:r>
              <a:rPr lang="en-CA" dirty="0"/>
              <a:t>2</a:t>
            </a:r>
          </a:p>
        </p:txBody>
      </p:sp>
      <p:sp>
        <p:nvSpPr>
          <p:cNvPr id="9" name="TextBox 8">
            <a:extLst>
              <a:ext uri="{FF2B5EF4-FFF2-40B4-BE49-F238E27FC236}">
                <a16:creationId xmlns:a16="http://schemas.microsoft.com/office/drawing/2014/main" id="{2977E471-0DB5-4FBF-BEEF-7575ECB0F8C5}"/>
              </a:ext>
            </a:extLst>
          </p:cNvPr>
          <p:cNvSpPr txBox="1"/>
          <p:nvPr/>
        </p:nvSpPr>
        <p:spPr>
          <a:xfrm>
            <a:off x="8383819" y="4737551"/>
            <a:ext cx="301686" cy="369332"/>
          </a:xfrm>
          <a:prstGeom prst="rect">
            <a:avLst/>
          </a:prstGeom>
          <a:noFill/>
        </p:spPr>
        <p:txBody>
          <a:bodyPr wrap="none" rtlCol="0">
            <a:spAutoFit/>
          </a:bodyPr>
          <a:lstStyle/>
          <a:p>
            <a:r>
              <a:rPr lang="en-CA" dirty="0"/>
              <a:t>3</a:t>
            </a:r>
          </a:p>
        </p:txBody>
      </p:sp>
      <p:sp>
        <p:nvSpPr>
          <p:cNvPr id="5" name="Slide Number Placeholder 4">
            <a:extLst>
              <a:ext uri="{FF2B5EF4-FFF2-40B4-BE49-F238E27FC236}">
                <a16:creationId xmlns:a16="http://schemas.microsoft.com/office/drawing/2014/main" id="{708734CC-A1B1-4212-8042-C1EF148A9227}"/>
              </a:ext>
            </a:extLst>
          </p:cNvPr>
          <p:cNvSpPr>
            <a:spLocks noGrp="1"/>
          </p:cNvSpPr>
          <p:nvPr>
            <p:ph type="sldNum" sz="quarter" idx="12"/>
          </p:nvPr>
        </p:nvSpPr>
        <p:spPr/>
        <p:txBody>
          <a:bodyPr/>
          <a:lstStyle/>
          <a:p>
            <a:fld id="{18A52438-9334-428C-B73B-7C1C0BD0C58A}" type="slidenum">
              <a:rPr lang="en-CA" smtClean="0"/>
              <a:t>1</a:t>
            </a:fld>
            <a:endParaRPr lang="en-CA"/>
          </a:p>
        </p:txBody>
      </p:sp>
    </p:spTree>
    <p:extLst>
      <p:ext uri="{BB962C8B-B14F-4D97-AF65-F5344CB8AC3E}">
        <p14:creationId xmlns:p14="http://schemas.microsoft.com/office/powerpoint/2010/main" val="243524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1F6A-70AC-41D9-85D4-FDD4B28E044D}"/>
              </a:ext>
            </a:extLst>
          </p:cNvPr>
          <p:cNvSpPr>
            <a:spLocks noGrp="1"/>
          </p:cNvSpPr>
          <p:nvPr>
            <p:ph type="title"/>
          </p:nvPr>
        </p:nvSpPr>
        <p:spPr/>
        <p:txBody>
          <a:bodyPr/>
          <a:lstStyle/>
          <a:p>
            <a:r>
              <a:rPr lang="en-US" altLang="zh-CN" dirty="0">
                <a:latin typeface="+mn-lt"/>
              </a:rPr>
              <a:t>Challenge 1: Tracking Dependencies</a:t>
            </a:r>
            <a:endParaRPr lang="en-CA" dirty="0">
              <a:latin typeface="+mn-lt"/>
            </a:endParaRPr>
          </a:p>
        </p:txBody>
      </p:sp>
      <p:sp>
        <p:nvSpPr>
          <p:cNvPr id="8" name="TextBox 7">
            <a:extLst>
              <a:ext uri="{FF2B5EF4-FFF2-40B4-BE49-F238E27FC236}">
                <a16:creationId xmlns:a16="http://schemas.microsoft.com/office/drawing/2014/main" id="{63109E8A-E018-4701-BC7B-F8CB97AC3B63}"/>
              </a:ext>
            </a:extLst>
          </p:cNvPr>
          <p:cNvSpPr txBox="1"/>
          <p:nvPr/>
        </p:nvSpPr>
        <p:spPr>
          <a:xfrm>
            <a:off x="1875902" y="5382563"/>
            <a:ext cx="8440195" cy="400110"/>
          </a:xfrm>
          <a:prstGeom prst="rect">
            <a:avLst/>
          </a:prstGeom>
          <a:noFill/>
          <a:ln w="25400">
            <a:solidFill>
              <a:schemeClr val="dk1"/>
            </a:solidFill>
          </a:ln>
        </p:spPr>
        <p:txBody>
          <a:bodyPr wrap="none" rtlCol="0">
            <a:spAutoFit/>
          </a:bodyPr>
          <a:lstStyle/>
          <a:p>
            <a:pPr algn="ctr"/>
            <a:r>
              <a:rPr lang="en-CA" sz="2000" dirty="0"/>
              <a:t>Observation: GPU kernels are </a:t>
            </a:r>
            <a:r>
              <a:rPr lang="en-CA" sz="2000" dirty="0">
                <a:solidFill>
                  <a:srgbClr val="00B050"/>
                </a:solidFill>
              </a:rPr>
              <a:t>highly serialized </a:t>
            </a:r>
            <a:r>
              <a:rPr lang="en-CA" sz="2000" dirty="0"/>
              <a:t>for most DNN training workloads</a:t>
            </a:r>
          </a:p>
        </p:txBody>
      </p:sp>
      <p:pic>
        <p:nvPicPr>
          <p:cNvPr id="9" name="Picture 8">
            <a:extLst>
              <a:ext uri="{FF2B5EF4-FFF2-40B4-BE49-F238E27FC236}">
                <a16:creationId xmlns:a16="http://schemas.microsoft.com/office/drawing/2014/main" id="{3BA173DC-2433-481B-B464-2BDB459BDACD}"/>
              </a:ext>
            </a:extLst>
          </p:cNvPr>
          <p:cNvPicPr>
            <a:picLocks noChangeAspect="1"/>
          </p:cNvPicPr>
          <p:nvPr/>
        </p:nvPicPr>
        <p:blipFill>
          <a:blip r:embed="rId3"/>
          <a:stretch>
            <a:fillRect/>
          </a:stretch>
        </p:blipFill>
        <p:spPr>
          <a:xfrm>
            <a:off x="6674384" y="2385400"/>
            <a:ext cx="4730987" cy="2087200"/>
          </a:xfrm>
          <a:prstGeom prst="rect">
            <a:avLst/>
          </a:prstGeom>
        </p:spPr>
      </p:pic>
      <p:pic>
        <p:nvPicPr>
          <p:cNvPr id="11" name="Picture 10">
            <a:extLst>
              <a:ext uri="{FF2B5EF4-FFF2-40B4-BE49-F238E27FC236}">
                <a16:creationId xmlns:a16="http://schemas.microsoft.com/office/drawing/2014/main" id="{403D47EA-30A9-493C-9A94-FB14DCE5E481}"/>
              </a:ext>
            </a:extLst>
          </p:cNvPr>
          <p:cNvPicPr>
            <a:picLocks noChangeAspect="1"/>
          </p:cNvPicPr>
          <p:nvPr/>
        </p:nvPicPr>
        <p:blipFill>
          <a:blip r:embed="rId4"/>
          <a:stretch>
            <a:fillRect/>
          </a:stretch>
        </p:blipFill>
        <p:spPr>
          <a:xfrm>
            <a:off x="838200" y="2385400"/>
            <a:ext cx="5242652" cy="2087200"/>
          </a:xfrm>
          <a:prstGeom prst="rect">
            <a:avLst/>
          </a:prstGeom>
        </p:spPr>
      </p:pic>
      <p:sp>
        <p:nvSpPr>
          <p:cNvPr id="12" name="TextBox 11">
            <a:extLst>
              <a:ext uri="{FF2B5EF4-FFF2-40B4-BE49-F238E27FC236}">
                <a16:creationId xmlns:a16="http://schemas.microsoft.com/office/drawing/2014/main" id="{C81E2FCC-0225-43CA-8442-CC3CB3E64B11}"/>
              </a:ext>
            </a:extLst>
          </p:cNvPr>
          <p:cNvSpPr txBox="1"/>
          <p:nvPr/>
        </p:nvSpPr>
        <p:spPr>
          <a:xfrm>
            <a:off x="1678654" y="4695630"/>
            <a:ext cx="3561744" cy="338554"/>
          </a:xfrm>
          <a:prstGeom prst="rect">
            <a:avLst/>
          </a:prstGeom>
          <a:noFill/>
        </p:spPr>
        <p:txBody>
          <a:bodyPr wrap="none" rtlCol="0">
            <a:spAutoFit/>
          </a:bodyPr>
          <a:lstStyle/>
          <a:p>
            <a:pPr algn="ctr"/>
            <a:r>
              <a:rPr lang="en-CA" sz="1600" dirty="0" err="1"/>
              <a:t>NVProf</a:t>
            </a:r>
            <a:r>
              <a:rPr lang="en-CA" sz="1600" dirty="0"/>
              <a:t> profile of one ResNet50 iteration</a:t>
            </a:r>
          </a:p>
        </p:txBody>
      </p:sp>
      <p:sp>
        <p:nvSpPr>
          <p:cNvPr id="13" name="TextBox 12">
            <a:extLst>
              <a:ext uri="{FF2B5EF4-FFF2-40B4-BE49-F238E27FC236}">
                <a16:creationId xmlns:a16="http://schemas.microsoft.com/office/drawing/2014/main" id="{A10A2923-82C5-4784-8DEA-1BB03B236C4F}"/>
              </a:ext>
            </a:extLst>
          </p:cNvPr>
          <p:cNvSpPr txBox="1"/>
          <p:nvPr/>
        </p:nvSpPr>
        <p:spPr>
          <a:xfrm>
            <a:off x="7267920" y="4681052"/>
            <a:ext cx="3543919" cy="338554"/>
          </a:xfrm>
          <a:prstGeom prst="rect">
            <a:avLst/>
          </a:prstGeom>
          <a:noFill/>
        </p:spPr>
        <p:txBody>
          <a:bodyPr wrap="none" rtlCol="0">
            <a:spAutoFit/>
          </a:bodyPr>
          <a:lstStyle/>
          <a:p>
            <a:pPr algn="ctr"/>
            <a:r>
              <a:rPr lang="en-CA" sz="1600" dirty="0" err="1"/>
              <a:t>NVProf</a:t>
            </a:r>
            <a:r>
              <a:rPr lang="en-CA" sz="1600" dirty="0"/>
              <a:t> profile of one BERT</a:t>
            </a:r>
            <a:r>
              <a:rPr lang="en-CA" sz="1600" baseline="-25000" dirty="0"/>
              <a:t>LARGE</a:t>
            </a:r>
            <a:r>
              <a:rPr lang="en-CA" sz="1600" dirty="0"/>
              <a:t> iteration</a:t>
            </a:r>
          </a:p>
        </p:txBody>
      </p:sp>
      <p:sp>
        <p:nvSpPr>
          <p:cNvPr id="14" name="Slide Number Placeholder 13">
            <a:extLst>
              <a:ext uri="{FF2B5EF4-FFF2-40B4-BE49-F238E27FC236}">
                <a16:creationId xmlns:a16="http://schemas.microsoft.com/office/drawing/2014/main" id="{A14B28C5-9979-48D5-8F0C-D8B3DB21D10F}"/>
              </a:ext>
            </a:extLst>
          </p:cNvPr>
          <p:cNvSpPr>
            <a:spLocks noGrp="1"/>
          </p:cNvSpPr>
          <p:nvPr>
            <p:ph type="sldNum" sz="quarter" idx="12"/>
          </p:nvPr>
        </p:nvSpPr>
        <p:spPr/>
        <p:txBody>
          <a:bodyPr/>
          <a:lstStyle/>
          <a:p>
            <a:fld id="{18A52438-9334-428C-B73B-7C1C0BD0C58A}" type="slidenum">
              <a:rPr lang="en-CA" smtClean="0"/>
              <a:t>10</a:t>
            </a:fld>
            <a:endParaRPr lang="en-CA"/>
          </a:p>
        </p:txBody>
      </p:sp>
      <p:sp>
        <p:nvSpPr>
          <p:cNvPr id="3" name="Rectangle 2">
            <a:extLst>
              <a:ext uri="{FF2B5EF4-FFF2-40B4-BE49-F238E27FC236}">
                <a16:creationId xmlns:a16="http://schemas.microsoft.com/office/drawing/2014/main" id="{0A2E2554-07C0-47C5-8EED-C2E0AD0F3629}"/>
              </a:ext>
            </a:extLst>
          </p:cNvPr>
          <p:cNvSpPr/>
          <p:nvPr/>
        </p:nvSpPr>
        <p:spPr>
          <a:xfrm>
            <a:off x="2518324" y="4045819"/>
            <a:ext cx="3629247" cy="293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a:extLst>
              <a:ext uri="{FF2B5EF4-FFF2-40B4-BE49-F238E27FC236}">
                <a16:creationId xmlns:a16="http://schemas.microsoft.com/office/drawing/2014/main" id="{95DD2928-2B16-4BAF-BC87-8D15C8EC48C3}"/>
              </a:ext>
            </a:extLst>
          </p:cNvPr>
          <p:cNvSpPr/>
          <p:nvPr/>
        </p:nvSpPr>
        <p:spPr>
          <a:xfrm>
            <a:off x="8080879" y="4045819"/>
            <a:ext cx="3422917" cy="293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a:extLst>
              <a:ext uri="{FF2B5EF4-FFF2-40B4-BE49-F238E27FC236}">
                <a16:creationId xmlns:a16="http://schemas.microsoft.com/office/drawing/2014/main" id="{578D7C87-FC53-4E19-A513-AAEBDD9690FF}"/>
              </a:ext>
            </a:extLst>
          </p:cNvPr>
          <p:cNvSpPr txBox="1"/>
          <p:nvPr/>
        </p:nvSpPr>
        <p:spPr>
          <a:xfrm>
            <a:off x="5240398" y="3412604"/>
            <a:ext cx="1452385" cy="400110"/>
          </a:xfrm>
          <a:prstGeom prst="rect">
            <a:avLst/>
          </a:prstGeom>
          <a:noFill/>
        </p:spPr>
        <p:txBody>
          <a:bodyPr wrap="none" rtlCol="0">
            <a:spAutoFit/>
          </a:bodyPr>
          <a:lstStyle/>
          <a:p>
            <a:pPr algn="ctr"/>
            <a:r>
              <a:rPr lang="en-US" altLang="zh-CN" sz="2000" dirty="0"/>
              <a:t>GPU kernels</a:t>
            </a:r>
            <a:endParaRPr lang="en-CA" sz="2000" dirty="0"/>
          </a:p>
        </p:txBody>
      </p:sp>
      <p:cxnSp>
        <p:nvCxnSpPr>
          <p:cNvPr id="5" name="Straight Connector 4">
            <a:extLst>
              <a:ext uri="{FF2B5EF4-FFF2-40B4-BE49-F238E27FC236}">
                <a16:creationId xmlns:a16="http://schemas.microsoft.com/office/drawing/2014/main" id="{85925C26-1EFA-49D0-A27F-B92137C2AF23}"/>
              </a:ext>
            </a:extLst>
          </p:cNvPr>
          <p:cNvCxnSpPr>
            <a:cxnSpLocks/>
            <a:stCxn id="17" idx="1"/>
            <a:endCxn id="3" idx="0"/>
          </p:cNvCxnSpPr>
          <p:nvPr/>
        </p:nvCxnSpPr>
        <p:spPr>
          <a:xfrm flipH="1">
            <a:off x="4332948" y="3612659"/>
            <a:ext cx="907450" cy="43316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5CCE415-FE13-4ED4-A3B2-1211E491DE60}"/>
              </a:ext>
            </a:extLst>
          </p:cNvPr>
          <p:cNvCxnSpPr>
            <a:cxnSpLocks/>
            <a:stCxn id="17" idx="3"/>
            <a:endCxn id="16" idx="0"/>
          </p:cNvCxnSpPr>
          <p:nvPr/>
        </p:nvCxnSpPr>
        <p:spPr>
          <a:xfrm>
            <a:off x="6692783" y="3612659"/>
            <a:ext cx="3099555" cy="433160"/>
          </a:xfrm>
          <a:prstGeom prst="line">
            <a:avLst/>
          </a:prstGeom>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7D96F970-3F98-4360-8AC1-17E64CE7CFDD}"/>
              </a:ext>
            </a:extLst>
          </p:cNvPr>
          <p:cNvSpPr/>
          <p:nvPr/>
        </p:nvSpPr>
        <p:spPr>
          <a:xfrm>
            <a:off x="2518324" y="2547550"/>
            <a:ext cx="3629247" cy="642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3346B726-A3FD-4D26-A6A8-D3CB508429FA}"/>
              </a:ext>
            </a:extLst>
          </p:cNvPr>
          <p:cNvSpPr/>
          <p:nvPr/>
        </p:nvSpPr>
        <p:spPr>
          <a:xfrm>
            <a:off x="8080879" y="2455377"/>
            <a:ext cx="3422917" cy="7305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a:extLst>
              <a:ext uri="{FF2B5EF4-FFF2-40B4-BE49-F238E27FC236}">
                <a16:creationId xmlns:a16="http://schemas.microsoft.com/office/drawing/2014/main" id="{04EDD655-CF72-457D-A034-AFD946E585C9}"/>
              </a:ext>
            </a:extLst>
          </p:cNvPr>
          <p:cNvSpPr txBox="1"/>
          <p:nvPr/>
        </p:nvSpPr>
        <p:spPr>
          <a:xfrm>
            <a:off x="5670613" y="1746834"/>
            <a:ext cx="1293367" cy="400110"/>
          </a:xfrm>
          <a:prstGeom prst="rect">
            <a:avLst/>
          </a:prstGeom>
          <a:noFill/>
        </p:spPr>
        <p:txBody>
          <a:bodyPr wrap="none" rtlCol="0">
            <a:spAutoFit/>
          </a:bodyPr>
          <a:lstStyle/>
          <a:p>
            <a:pPr algn="ctr"/>
            <a:r>
              <a:rPr lang="en-US" altLang="zh-CN" sz="2000" dirty="0"/>
              <a:t>CUDA APIs</a:t>
            </a:r>
            <a:endParaRPr lang="en-CA" sz="2000" dirty="0"/>
          </a:p>
        </p:txBody>
      </p:sp>
      <p:cxnSp>
        <p:nvCxnSpPr>
          <p:cNvPr id="25" name="Straight Connector 24">
            <a:extLst>
              <a:ext uri="{FF2B5EF4-FFF2-40B4-BE49-F238E27FC236}">
                <a16:creationId xmlns:a16="http://schemas.microsoft.com/office/drawing/2014/main" id="{C0D1D7CF-B636-4243-835C-E69C08EC3E9E}"/>
              </a:ext>
            </a:extLst>
          </p:cNvPr>
          <p:cNvCxnSpPr>
            <a:cxnSpLocks/>
            <a:stCxn id="23" idx="1"/>
            <a:endCxn id="19" idx="0"/>
          </p:cNvCxnSpPr>
          <p:nvPr/>
        </p:nvCxnSpPr>
        <p:spPr>
          <a:xfrm flipH="1">
            <a:off x="4332948" y="1946889"/>
            <a:ext cx="1337665" cy="60066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795B968-2A28-4081-AC53-9E5F35614D65}"/>
              </a:ext>
            </a:extLst>
          </p:cNvPr>
          <p:cNvCxnSpPr>
            <a:cxnSpLocks/>
            <a:stCxn id="23" idx="3"/>
            <a:endCxn id="20" idx="0"/>
          </p:cNvCxnSpPr>
          <p:nvPr/>
        </p:nvCxnSpPr>
        <p:spPr>
          <a:xfrm>
            <a:off x="6963980" y="1946889"/>
            <a:ext cx="2828358" cy="5084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840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4B097-BF34-412B-94AE-522A40DF7587}"/>
              </a:ext>
            </a:extLst>
          </p:cNvPr>
          <p:cNvSpPr>
            <a:spLocks noGrp="1"/>
          </p:cNvSpPr>
          <p:nvPr>
            <p:ph type="title"/>
          </p:nvPr>
        </p:nvSpPr>
        <p:spPr/>
        <p:txBody>
          <a:bodyPr/>
          <a:lstStyle/>
          <a:p>
            <a:r>
              <a:rPr lang="en-CA" dirty="0">
                <a:latin typeface="+mn-lt"/>
              </a:rPr>
              <a:t>Daydream’s Graph Construction</a:t>
            </a:r>
          </a:p>
        </p:txBody>
      </p:sp>
      <p:sp>
        <p:nvSpPr>
          <p:cNvPr id="5" name="TextBox 4">
            <a:extLst>
              <a:ext uri="{FF2B5EF4-FFF2-40B4-BE49-F238E27FC236}">
                <a16:creationId xmlns:a16="http://schemas.microsoft.com/office/drawing/2014/main" id="{D70C5CA8-30EC-4A4F-85BA-00F77BCF5B78}"/>
              </a:ext>
            </a:extLst>
          </p:cNvPr>
          <p:cNvSpPr txBox="1"/>
          <p:nvPr/>
        </p:nvSpPr>
        <p:spPr>
          <a:xfrm>
            <a:off x="1026495" y="3830389"/>
            <a:ext cx="8410559" cy="369332"/>
          </a:xfrm>
          <a:prstGeom prst="rect">
            <a:avLst/>
          </a:prstGeom>
          <a:noFill/>
        </p:spPr>
        <p:txBody>
          <a:bodyPr wrap="square" rtlCol="0">
            <a:spAutoFit/>
          </a:bodyPr>
          <a:lstStyle/>
          <a:p>
            <a:r>
              <a:rPr lang="en-CA" dirty="0"/>
              <a:t>(1)                 Sequential CPU-CPU: two consecutive CPU calls on the same CPU thread</a:t>
            </a:r>
          </a:p>
        </p:txBody>
      </p:sp>
      <p:sp>
        <p:nvSpPr>
          <p:cNvPr id="6" name="TextBox 5">
            <a:extLst>
              <a:ext uri="{FF2B5EF4-FFF2-40B4-BE49-F238E27FC236}">
                <a16:creationId xmlns:a16="http://schemas.microsoft.com/office/drawing/2014/main" id="{A6F5090B-6661-4C56-876C-388338CA71EE}"/>
              </a:ext>
            </a:extLst>
          </p:cNvPr>
          <p:cNvSpPr txBox="1"/>
          <p:nvPr/>
        </p:nvSpPr>
        <p:spPr>
          <a:xfrm>
            <a:off x="838200" y="1960156"/>
            <a:ext cx="4596899" cy="400110"/>
          </a:xfrm>
          <a:prstGeom prst="rect">
            <a:avLst/>
          </a:prstGeom>
          <a:noFill/>
        </p:spPr>
        <p:txBody>
          <a:bodyPr wrap="none" rtlCol="0">
            <a:spAutoFit/>
          </a:bodyPr>
          <a:lstStyle/>
          <a:p>
            <a:r>
              <a:rPr lang="en-CA" sz="2000" dirty="0"/>
              <a:t>We identify the </a:t>
            </a:r>
            <a:r>
              <a:rPr lang="en-CA" sz="2000" b="1" dirty="0"/>
              <a:t>six</a:t>
            </a:r>
            <a:r>
              <a:rPr lang="en-CA" sz="2000" dirty="0"/>
              <a:t> types of dependencies:</a:t>
            </a:r>
          </a:p>
        </p:txBody>
      </p:sp>
      <p:sp>
        <p:nvSpPr>
          <p:cNvPr id="13" name="TextBox 12">
            <a:extLst>
              <a:ext uri="{FF2B5EF4-FFF2-40B4-BE49-F238E27FC236}">
                <a16:creationId xmlns:a16="http://schemas.microsoft.com/office/drawing/2014/main" id="{2B95E5E5-8887-4F88-B39D-9947E347940D}"/>
              </a:ext>
            </a:extLst>
          </p:cNvPr>
          <p:cNvSpPr txBox="1"/>
          <p:nvPr/>
        </p:nvSpPr>
        <p:spPr>
          <a:xfrm>
            <a:off x="1026496" y="4206822"/>
            <a:ext cx="8524181" cy="369332"/>
          </a:xfrm>
          <a:prstGeom prst="rect">
            <a:avLst/>
          </a:prstGeom>
          <a:noFill/>
        </p:spPr>
        <p:txBody>
          <a:bodyPr wrap="square" rtlCol="0">
            <a:spAutoFit/>
          </a:bodyPr>
          <a:lstStyle/>
          <a:p>
            <a:r>
              <a:rPr lang="en-CA" dirty="0"/>
              <a:t>(2)                 Sequential GPU-GPU: two consecutive GPU kernels on the same stream</a:t>
            </a:r>
          </a:p>
        </p:txBody>
      </p:sp>
      <p:sp>
        <p:nvSpPr>
          <p:cNvPr id="20" name="TextBox 19">
            <a:extLst>
              <a:ext uri="{FF2B5EF4-FFF2-40B4-BE49-F238E27FC236}">
                <a16:creationId xmlns:a16="http://schemas.microsoft.com/office/drawing/2014/main" id="{96E5E65B-1E04-47B9-9719-9F271261D131}"/>
              </a:ext>
            </a:extLst>
          </p:cNvPr>
          <p:cNvSpPr txBox="1"/>
          <p:nvPr/>
        </p:nvSpPr>
        <p:spPr>
          <a:xfrm>
            <a:off x="1026496" y="4574845"/>
            <a:ext cx="8766090" cy="369332"/>
          </a:xfrm>
          <a:prstGeom prst="rect">
            <a:avLst/>
          </a:prstGeom>
          <a:noFill/>
        </p:spPr>
        <p:txBody>
          <a:bodyPr wrap="square" rtlCol="0">
            <a:spAutoFit/>
          </a:bodyPr>
          <a:lstStyle/>
          <a:p>
            <a:r>
              <a:rPr lang="en-CA" dirty="0"/>
              <a:t>(3)                 CPU-GPU launching: A CPU call launching a GPU kernel/CUDA memory copies</a:t>
            </a:r>
          </a:p>
        </p:txBody>
      </p:sp>
      <p:sp>
        <p:nvSpPr>
          <p:cNvPr id="45" name="Rectangle 44">
            <a:extLst>
              <a:ext uri="{FF2B5EF4-FFF2-40B4-BE49-F238E27FC236}">
                <a16:creationId xmlns:a16="http://schemas.microsoft.com/office/drawing/2014/main" id="{96D534A7-BCC3-4466-83D8-77493FD89A08}"/>
              </a:ext>
            </a:extLst>
          </p:cNvPr>
          <p:cNvSpPr/>
          <p:nvPr/>
        </p:nvSpPr>
        <p:spPr>
          <a:xfrm>
            <a:off x="2885095" y="2648065"/>
            <a:ext cx="1029958"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Launch K0</a:t>
            </a:r>
          </a:p>
        </p:txBody>
      </p:sp>
      <p:sp>
        <p:nvSpPr>
          <p:cNvPr id="46" name="Rectangle 45">
            <a:extLst>
              <a:ext uri="{FF2B5EF4-FFF2-40B4-BE49-F238E27FC236}">
                <a16:creationId xmlns:a16="http://schemas.microsoft.com/office/drawing/2014/main" id="{4BFDD9F5-35E3-4AE9-BAFA-C8D04E757821}"/>
              </a:ext>
            </a:extLst>
          </p:cNvPr>
          <p:cNvSpPr/>
          <p:nvPr/>
        </p:nvSpPr>
        <p:spPr>
          <a:xfrm>
            <a:off x="4256278" y="2648065"/>
            <a:ext cx="1616254"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err="1"/>
              <a:t>cudaMemcpyAsync</a:t>
            </a:r>
            <a:endParaRPr lang="en-CA" sz="1400" dirty="0"/>
          </a:p>
        </p:txBody>
      </p:sp>
      <p:sp>
        <p:nvSpPr>
          <p:cNvPr id="47" name="Rectangle 46">
            <a:extLst>
              <a:ext uri="{FF2B5EF4-FFF2-40B4-BE49-F238E27FC236}">
                <a16:creationId xmlns:a16="http://schemas.microsoft.com/office/drawing/2014/main" id="{9BA9ABC8-E3AD-4803-8F3F-865F6F37F070}"/>
              </a:ext>
            </a:extLst>
          </p:cNvPr>
          <p:cNvSpPr/>
          <p:nvPr/>
        </p:nvSpPr>
        <p:spPr>
          <a:xfrm>
            <a:off x="3915053" y="3236471"/>
            <a:ext cx="2171422" cy="240335"/>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K0</a:t>
            </a:r>
          </a:p>
        </p:txBody>
      </p:sp>
      <p:sp>
        <p:nvSpPr>
          <p:cNvPr id="48" name="Rectangle 47">
            <a:extLst>
              <a:ext uri="{FF2B5EF4-FFF2-40B4-BE49-F238E27FC236}">
                <a16:creationId xmlns:a16="http://schemas.microsoft.com/office/drawing/2014/main" id="{7FF6B774-8BAE-43DF-A3B3-2D50FC8AA42D}"/>
              </a:ext>
            </a:extLst>
          </p:cNvPr>
          <p:cNvSpPr/>
          <p:nvPr/>
        </p:nvSpPr>
        <p:spPr>
          <a:xfrm>
            <a:off x="6434246" y="3237808"/>
            <a:ext cx="2836753" cy="238998"/>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err="1"/>
              <a:t>CUDAMemcpy</a:t>
            </a:r>
            <a:endParaRPr lang="en-CA" sz="1400" dirty="0"/>
          </a:p>
        </p:txBody>
      </p:sp>
      <p:cxnSp>
        <p:nvCxnSpPr>
          <p:cNvPr id="49" name="Straight Connector 48">
            <a:extLst>
              <a:ext uri="{FF2B5EF4-FFF2-40B4-BE49-F238E27FC236}">
                <a16:creationId xmlns:a16="http://schemas.microsoft.com/office/drawing/2014/main" id="{7A00829A-F4A1-4C93-98DB-224D85A2F171}"/>
              </a:ext>
            </a:extLst>
          </p:cNvPr>
          <p:cNvCxnSpPr>
            <a:cxnSpLocks/>
          </p:cNvCxnSpPr>
          <p:nvPr/>
        </p:nvCxnSpPr>
        <p:spPr>
          <a:xfrm>
            <a:off x="2839486" y="2569523"/>
            <a:ext cx="0" cy="1051940"/>
          </a:xfrm>
          <a:prstGeom prst="line">
            <a:avLst/>
          </a:prstGeom>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AAEB68BE-A50C-462C-8FF8-3629042834D5}"/>
              </a:ext>
            </a:extLst>
          </p:cNvPr>
          <p:cNvSpPr txBox="1"/>
          <p:nvPr/>
        </p:nvSpPr>
        <p:spPr>
          <a:xfrm>
            <a:off x="1446370" y="2598956"/>
            <a:ext cx="1438725" cy="338554"/>
          </a:xfrm>
          <a:prstGeom prst="rect">
            <a:avLst/>
          </a:prstGeom>
          <a:noFill/>
        </p:spPr>
        <p:txBody>
          <a:bodyPr wrap="square" rtlCol="0">
            <a:spAutoFit/>
          </a:bodyPr>
          <a:lstStyle/>
          <a:p>
            <a:pPr algn="r"/>
            <a:r>
              <a:rPr lang="en-CA" sz="1600" dirty="0"/>
              <a:t>CPU Thread</a:t>
            </a:r>
          </a:p>
        </p:txBody>
      </p:sp>
      <p:sp>
        <p:nvSpPr>
          <p:cNvPr id="51" name="TextBox 50">
            <a:extLst>
              <a:ext uri="{FF2B5EF4-FFF2-40B4-BE49-F238E27FC236}">
                <a16:creationId xmlns:a16="http://schemas.microsoft.com/office/drawing/2014/main" id="{AB2733BF-0B4F-4B77-B8B0-6B25120E8A9C}"/>
              </a:ext>
            </a:extLst>
          </p:cNvPr>
          <p:cNvSpPr txBox="1"/>
          <p:nvPr/>
        </p:nvSpPr>
        <p:spPr>
          <a:xfrm>
            <a:off x="1446370" y="3177205"/>
            <a:ext cx="1454284" cy="338554"/>
          </a:xfrm>
          <a:prstGeom prst="rect">
            <a:avLst/>
          </a:prstGeom>
          <a:noFill/>
        </p:spPr>
        <p:txBody>
          <a:bodyPr wrap="square" rtlCol="0">
            <a:spAutoFit/>
          </a:bodyPr>
          <a:lstStyle/>
          <a:p>
            <a:pPr algn="r"/>
            <a:r>
              <a:rPr lang="en-CA" sz="1600" dirty="0"/>
              <a:t>GPU Stream</a:t>
            </a:r>
          </a:p>
        </p:txBody>
      </p:sp>
      <p:cxnSp>
        <p:nvCxnSpPr>
          <p:cNvPr id="54" name="Straight Arrow Connector 53">
            <a:extLst>
              <a:ext uri="{FF2B5EF4-FFF2-40B4-BE49-F238E27FC236}">
                <a16:creationId xmlns:a16="http://schemas.microsoft.com/office/drawing/2014/main" id="{BF0AB459-6B9C-456C-89BE-3328F9D3A29D}"/>
              </a:ext>
            </a:extLst>
          </p:cNvPr>
          <p:cNvCxnSpPr>
            <a:cxnSpLocks/>
            <a:stCxn id="45" idx="3"/>
            <a:endCxn id="47" idx="1"/>
          </p:cNvCxnSpPr>
          <p:nvPr/>
        </p:nvCxnSpPr>
        <p:spPr>
          <a:xfrm>
            <a:off x="3915053" y="2768233"/>
            <a:ext cx="0" cy="5884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03F185E-875B-471C-940E-72649E24CE65}"/>
              </a:ext>
            </a:extLst>
          </p:cNvPr>
          <p:cNvCxnSpPr>
            <a:cxnSpLocks/>
            <a:stCxn id="46" idx="3"/>
            <a:endCxn id="48" idx="1"/>
          </p:cNvCxnSpPr>
          <p:nvPr/>
        </p:nvCxnSpPr>
        <p:spPr>
          <a:xfrm>
            <a:off x="5872532" y="2768233"/>
            <a:ext cx="561714" cy="5890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FEE7F4A7-BAAF-4FEC-82EE-209FA418CE66}"/>
              </a:ext>
            </a:extLst>
          </p:cNvPr>
          <p:cNvSpPr/>
          <p:nvPr/>
        </p:nvSpPr>
        <p:spPr>
          <a:xfrm>
            <a:off x="6170961" y="2648065"/>
            <a:ext cx="3033364"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err="1"/>
              <a:t>cudaDeviceSynchronize</a:t>
            </a:r>
            <a:endParaRPr lang="en-CA" sz="1400" dirty="0"/>
          </a:p>
        </p:txBody>
      </p:sp>
      <p:cxnSp>
        <p:nvCxnSpPr>
          <p:cNvPr id="61" name="Straight Arrow Connector 60">
            <a:extLst>
              <a:ext uri="{FF2B5EF4-FFF2-40B4-BE49-F238E27FC236}">
                <a16:creationId xmlns:a16="http://schemas.microsoft.com/office/drawing/2014/main" id="{A0D7C622-0C35-4126-8AD8-407A95996F2F}"/>
              </a:ext>
            </a:extLst>
          </p:cNvPr>
          <p:cNvCxnSpPr>
            <a:cxnSpLocks/>
            <a:stCxn id="45" idx="3"/>
            <a:endCxn id="46" idx="1"/>
          </p:cNvCxnSpPr>
          <p:nvPr/>
        </p:nvCxnSpPr>
        <p:spPr>
          <a:xfrm>
            <a:off x="3915053" y="2768233"/>
            <a:ext cx="341225"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A7E1F95-49EB-417D-AF0B-17D75A2FD0E1}"/>
              </a:ext>
            </a:extLst>
          </p:cNvPr>
          <p:cNvCxnSpPr>
            <a:cxnSpLocks/>
            <a:stCxn id="46" idx="3"/>
            <a:endCxn id="58" idx="1"/>
          </p:cNvCxnSpPr>
          <p:nvPr/>
        </p:nvCxnSpPr>
        <p:spPr>
          <a:xfrm>
            <a:off x="5872532" y="2768233"/>
            <a:ext cx="29842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5EC983A-D394-43F5-996B-3632A474002B}"/>
              </a:ext>
            </a:extLst>
          </p:cNvPr>
          <p:cNvCxnSpPr>
            <a:cxnSpLocks/>
            <a:stCxn id="47" idx="3"/>
            <a:endCxn id="48" idx="1"/>
          </p:cNvCxnSpPr>
          <p:nvPr/>
        </p:nvCxnSpPr>
        <p:spPr>
          <a:xfrm>
            <a:off x="6086475" y="3356639"/>
            <a:ext cx="347771" cy="66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D7E84A69-4D79-42F3-8275-D4C7EEBDCB67}"/>
              </a:ext>
            </a:extLst>
          </p:cNvPr>
          <p:cNvSpPr/>
          <p:nvPr/>
        </p:nvSpPr>
        <p:spPr>
          <a:xfrm>
            <a:off x="9270999" y="2648065"/>
            <a:ext cx="1174749"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Launch K1</a:t>
            </a:r>
            <a:endParaRPr lang="en-CA" sz="1400" dirty="0"/>
          </a:p>
        </p:txBody>
      </p:sp>
      <p:cxnSp>
        <p:nvCxnSpPr>
          <p:cNvPr id="78" name="Straight Arrow Connector 77">
            <a:extLst>
              <a:ext uri="{FF2B5EF4-FFF2-40B4-BE49-F238E27FC236}">
                <a16:creationId xmlns:a16="http://schemas.microsoft.com/office/drawing/2014/main" id="{981B845D-7CD7-4B19-95D5-EC90238A4AC9}"/>
              </a:ext>
            </a:extLst>
          </p:cNvPr>
          <p:cNvCxnSpPr>
            <a:cxnSpLocks/>
            <a:stCxn id="48" idx="3"/>
            <a:endCxn id="73" idx="1"/>
          </p:cNvCxnSpPr>
          <p:nvPr/>
        </p:nvCxnSpPr>
        <p:spPr>
          <a:xfrm flipV="1">
            <a:off x="9270999" y="2768233"/>
            <a:ext cx="0" cy="58907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61F6950-3A04-4CBF-9FC7-5D1E23AB8B3C}"/>
              </a:ext>
            </a:extLst>
          </p:cNvPr>
          <p:cNvSpPr txBox="1"/>
          <p:nvPr/>
        </p:nvSpPr>
        <p:spPr>
          <a:xfrm>
            <a:off x="1026496" y="4942868"/>
            <a:ext cx="8167224" cy="369332"/>
          </a:xfrm>
          <a:prstGeom prst="rect">
            <a:avLst/>
          </a:prstGeom>
          <a:noFill/>
        </p:spPr>
        <p:txBody>
          <a:bodyPr wrap="square" rtlCol="0">
            <a:spAutoFit/>
          </a:bodyPr>
          <a:lstStyle/>
          <a:p>
            <a:r>
              <a:rPr lang="en-CA" dirty="0"/>
              <a:t>(4)                 GPU-CPU sync: A CPU synchronization call waiting for GPU kernel to finish</a:t>
            </a:r>
          </a:p>
        </p:txBody>
      </p:sp>
      <p:cxnSp>
        <p:nvCxnSpPr>
          <p:cNvPr id="84" name="Straight Arrow Connector 83">
            <a:extLst>
              <a:ext uri="{FF2B5EF4-FFF2-40B4-BE49-F238E27FC236}">
                <a16:creationId xmlns:a16="http://schemas.microsoft.com/office/drawing/2014/main" id="{314C09E6-7B3F-4042-8B8F-6ADEE7AF4C2E}"/>
              </a:ext>
            </a:extLst>
          </p:cNvPr>
          <p:cNvCxnSpPr>
            <a:cxnSpLocks/>
          </p:cNvCxnSpPr>
          <p:nvPr/>
        </p:nvCxnSpPr>
        <p:spPr>
          <a:xfrm>
            <a:off x="1482322" y="4759511"/>
            <a:ext cx="65962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81C2308-ABAA-4328-A558-8EB67043B87D}"/>
              </a:ext>
            </a:extLst>
          </p:cNvPr>
          <p:cNvCxnSpPr>
            <a:cxnSpLocks/>
          </p:cNvCxnSpPr>
          <p:nvPr/>
        </p:nvCxnSpPr>
        <p:spPr>
          <a:xfrm>
            <a:off x="1482322" y="4029261"/>
            <a:ext cx="66597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B05CE0F3-4BCA-44C8-B3D8-7D66188C7E71}"/>
              </a:ext>
            </a:extLst>
          </p:cNvPr>
          <p:cNvCxnSpPr>
            <a:cxnSpLocks/>
          </p:cNvCxnSpPr>
          <p:nvPr/>
        </p:nvCxnSpPr>
        <p:spPr>
          <a:xfrm>
            <a:off x="1482322" y="4386281"/>
            <a:ext cx="659624" cy="66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3B38310A-88C4-4B8D-9C8D-5A84977A62CE}"/>
              </a:ext>
            </a:extLst>
          </p:cNvPr>
          <p:cNvCxnSpPr>
            <a:cxnSpLocks/>
          </p:cNvCxnSpPr>
          <p:nvPr/>
        </p:nvCxnSpPr>
        <p:spPr>
          <a:xfrm>
            <a:off x="1482322" y="5126226"/>
            <a:ext cx="665974"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8" name="Slide Number Placeholder 97">
            <a:extLst>
              <a:ext uri="{FF2B5EF4-FFF2-40B4-BE49-F238E27FC236}">
                <a16:creationId xmlns:a16="http://schemas.microsoft.com/office/drawing/2014/main" id="{5A8F33C1-8E93-487F-923A-7E438F2A9BE4}"/>
              </a:ext>
            </a:extLst>
          </p:cNvPr>
          <p:cNvSpPr>
            <a:spLocks noGrp="1"/>
          </p:cNvSpPr>
          <p:nvPr>
            <p:ph type="sldNum" sz="quarter" idx="12"/>
          </p:nvPr>
        </p:nvSpPr>
        <p:spPr/>
        <p:txBody>
          <a:bodyPr/>
          <a:lstStyle/>
          <a:p>
            <a:fld id="{18A52438-9334-428C-B73B-7C1C0BD0C58A}" type="slidenum">
              <a:rPr lang="en-CA" smtClean="0"/>
              <a:t>11</a:t>
            </a:fld>
            <a:endParaRPr lang="en-CA"/>
          </a:p>
        </p:txBody>
      </p:sp>
    </p:spTree>
    <p:extLst>
      <p:ext uri="{BB962C8B-B14F-4D97-AF65-F5344CB8AC3E}">
        <p14:creationId xmlns:p14="http://schemas.microsoft.com/office/powerpoint/2010/main" val="196970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0"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8E74-0941-4D6B-B19D-647AEE58182E}"/>
              </a:ext>
            </a:extLst>
          </p:cNvPr>
          <p:cNvSpPr>
            <a:spLocks noGrp="1"/>
          </p:cNvSpPr>
          <p:nvPr>
            <p:ph type="title"/>
          </p:nvPr>
        </p:nvSpPr>
        <p:spPr/>
        <p:txBody>
          <a:bodyPr/>
          <a:lstStyle/>
          <a:p>
            <a:r>
              <a:rPr lang="en-CA" dirty="0">
                <a:latin typeface="+mn-lt"/>
              </a:rPr>
              <a:t>Daydream’s Graph Construction (cont.)</a:t>
            </a:r>
          </a:p>
        </p:txBody>
      </p:sp>
      <p:sp>
        <p:nvSpPr>
          <p:cNvPr id="4" name="Slide Number Placeholder 3">
            <a:extLst>
              <a:ext uri="{FF2B5EF4-FFF2-40B4-BE49-F238E27FC236}">
                <a16:creationId xmlns:a16="http://schemas.microsoft.com/office/drawing/2014/main" id="{2AD50504-4209-4DC4-A4D4-B9510DD06FE9}"/>
              </a:ext>
            </a:extLst>
          </p:cNvPr>
          <p:cNvSpPr>
            <a:spLocks noGrp="1"/>
          </p:cNvSpPr>
          <p:nvPr>
            <p:ph type="sldNum" sz="quarter" idx="12"/>
          </p:nvPr>
        </p:nvSpPr>
        <p:spPr/>
        <p:txBody>
          <a:bodyPr/>
          <a:lstStyle/>
          <a:p>
            <a:fld id="{18A52438-9334-428C-B73B-7C1C0BD0C58A}" type="slidenum">
              <a:rPr lang="en-CA" smtClean="0"/>
              <a:t>12</a:t>
            </a:fld>
            <a:endParaRPr lang="en-CA"/>
          </a:p>
        </p:txBody>
      </p:sp>
      <p:sp>
        <p:nvSpPr>
          <p:cNvPr id="5" name="TextBox 4">
            <a:extLst>
              <a:ext uri="{FF2B5EF4-FFF2-40B4-BE49-F238E27FC236}">
                <a16:creationId xmlns:a16="http://schemas.microsoft.com/office/drawing/2014/main" id="{2F1A8643-5B79-42AD-8DC2-A6ECC243F16A}"/>
              </a:ext>
            </a:extLst>
          </p:cNvPr>
          <p:cNvSpPr txBox="1"/>
          <p:nvPr/>
        </p:nvSpPr>
        <p:spPr>
          <a:xfrm>
            <a:off x="972799" y="2088457"/>
            <a:ext cx="5123201" cy="369332"/>
          </a:xfrm>
          <a:prstGeom prst="rect">
            <a:avLst/>
          </a:prstGeom>
          <a:noFill/>
        </p:spPr>
        <p:txBody>
          <a:bodyPr wrap="square" rtlCol="0">
            <a:spAutoFit/>
          </a:bodyPr>
          <a:lstStyle/>
          <a:p>
            <a:r>
              <a:rPr lang="en-CA" dirty="0"/>
              <a:t>(5)               </a:t>
            </a:r>
            <a:r>
              <a:rPr lang="en-US" altLang="zh-CN" dirty="0"/>
              <a:t>CPU-Communication</a:t>
            </a:r>
            <a:endParaRPr lang="en-CA" dirty="0"/>
          </a:p>
        </p:txBody>
      </p:sp>
      <p:sp>
        <p:nvSpPr>
          <p:cNvPr id="12" name="TextBox 11">
            <a:extLst>
              <a:ext uri="{FF2B5EF4-FFF2-40B4-BE49-F238E27FC236}">
                <a16:creationId xmlns:a16="http://schemas.microsoft.com/office/drawing/2014/main" id="{5186AA70-8ECC-44AC-86A1-ADE36736B3FB}"/>
              </a:ext>
            </a:extLst>
          </p:cNvPr>
          <p:cNvSpPr txBox="1"/>
          <p:nvPr/>
        </p:nvSpPr>
        <p:spPr>
          <a:xfrm>
            <a:off x="1080731" y="2614582"/>
            <a:ext cx="3415066" cy="369332"/>
          </a:xfrm>
          <a:prstGeom prst="rect">
            <a:avLst/>
          </a:prstGeom>
          <a:noFill/>
        </p:spPr>
        <p:txBody>
          <a:bodyPr wrap="square" rtlCol="0">
            <a:spAutoFit/>
          </a:bodyPr>
          <a:lstStyle/>
          <a:p>
            <a:r>
              <a:rPr lang="en-CA" dirty="0"/>
              <a:t>Parameter Server Architecture:</a:t>
            </a:r>
          </a:p>
        </p:txBody>
      </p:sp>
      <p:sp>
        <p:nvSpPr>
          <p:cNvPr id="13" name="Rectangle 12">
            <a:extLst>
              <a:ext uri="{FF2B5EF4-FFF2-40B4-BE49-F238E27FC236}">
                <a16:creationId xmlns:a16="http://schemas.microsoft.com/office/drawing/2014/main" id="{3CF95527-B99C-4C22-A1A6-EBE0CB675452}"/>
              </a:ext>
            </a:extLst>
          </p:cNvPr>
          <p:cNvSpPr/>
          <p:nvPr/>
        </p:nvSpPr>
        <p:spPr>
          <a:xfrm>
            <a:off x="2890933" y="3143650"/>
            <a:ext cx="1029958"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CONV_BP</a:t>
            </a:r>
          </a:p>
        </p:txBody>
      </p:sp>
      <p:sp>
        <p:nvSpPr>
          <p:cNvPr id="15" name="TextBox 14">
            <a:extLst>
              <a:ext uri="{FF2B5EF4-FFF2-40B4-BE49-F238E27FC236}">
                <a16:creationId xmlns:a16="http://schemas.microsoft.com/office/drawing/2014/main" id="{033B73F4-9302-42AB-8A0E-00DC393CA083}"/>
              </a:ext>
            </a:extLst>
          </p:cNvPr>
          <p:cNvSpPr txBox="1"/>
          <p:nvPr/>
        </p:nvSpPr>
        <p:spPr>
          <a:xfrm>
            <a:off x="723908" y="3094541"/>
            <a:ext cx="2009768" cy="338554"/>
          </a:xfrm>
          <a:prstGeom prst="rect">
            <a:avLst/>
          </a:prstGeom>
          <a:noFill/>
        </p:spPr>
        <p:txBody>
          <a:bodyPr wrap="square" rtlCol="0">
            <a:spAutoFit/>
          </a:bodyPr>
          <a:lstStyle/>
          <a:p>
            <a:pPr algn="r"/>
            <a:r>
              <a:rPr lang="en-CA" sz="1600" dirty="0"/>
              <a:t>Collapsed Compute</a:t>
            </a:r>
          </a:p>
        </p:txBody>
      </p:sp>
      <p:sp>
        <p:nvSpPr>
          <p:cNvPr id="19" name="Rectangle 18">
            <a:extLst>
              <a:ext uri="{FF2B5EF4-FFF2-40B4-BE49-F238E27FC236}">
                <a16:creationId xmlns:a16="http://schemas.microsoft.com/office/drawing/2014/main" id="{56E92DBF-502E-4923-B9B3-D5E9D2B8AD10}"/>
              </a:ext>
            </a:extLst>
          </p:cNvPr>
          <p:cNvSpPr/>
          <p:nvPr/>
        </p:nvSpPr>
        <p:spPr>
          <a:xfrm>
            <a:off x="7550370" y="3143650"/>
            <a:ext cx="1174749"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CONV_FF</a:t>
            </a:r>
            <a:endParaRPr lang="en-CA" sz="1400" dirty="0"/>
          </a:p>
        </p:txBody>
      </p:sp>
      <p:cxnSp>
        <p:nvCxnSpPr>
          <p:cNvPr id="20" name="Straight Connector 19">
            <a:extLst>
              <a:ext uri="{FF2B5EF4-FFF2-40B4-BE49-F238E27FC236}">
                <a16:creationId xmlns:a16="http://schemas.microsoft.com/office/drawing/2014/main" id="{2F782E5C-C848-4B60-8DAA-31FF1710CEA5}"/>
              </a:ext>
            </a:extLst>
          </p:cNvPr>
          <p:cNvCxnSpPr>
            <a:cxnSpLocks/>
          </p:cNvCxnSpPr>
          <p:nvPr/>
        </p:nvCxnSpPr>
        <p:spPr>
          <a:xfrm>
            <a:off x="2733675" y="3035647"/>
            <a:ext cx="0" cy="1105818"/>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08B2493-EB55-45C9-9A6E-C50D1BCCFB8B}"/>
              </a:ext>
            </a:extLst>
          </p:cNvPr>
          <p:cNvSpPr txBox="1"/>
          <p:nvPr/>
        </p:nvSpPr>
        <p:spPr>
          <a:xfrm>
            <a:off x="1134724" y="3448726"/>
            <a:ext cx="1598951" cy="338554"/>
          </a:xfrm>
          <a:prstGeom prst="rect">
            <a:avLst/>
          </a:prstGeom>
          <a:noFill/>
        </p:spPr>
        <p:txBody>
          <a:bodyPr wrap="square" rtlCol="0">
            <a:spAutoFit/>
          </a:bodyPr>
          <a:lstStyle/>
          <a:p>
            <a:pPr algn="r"/>
            <a:r>
              <a:rPr lang="en-CA" sz="1600" dirty="0"/>
              <a:t>Communication</a:t>
            </a:r>
          </a:p>
        </p:txBody>
      </p:sp>
      <p:sp>
        <p:nvSpPr>
          <p:cNvPr id="22" name="TextBox 21">
            <a:extLst>
              <a:ext uri="{FF2B5EF4-FFF2-40B4-BE49-F238E27FC236}">
                <a16:creationId xmlns:a16="http://schemas.microsoft.com/office/drawing/2014/main" id="{BB573AED-282F-478E-8C82-5CC1660FC512}"/>
              </a:ext>
            </a:extLst>
          </p:cNvPr>
          <p:cNvSpPr txBox="1"/>
          <p:nvPr/>
        </p:nvSpPr>
        <p:spPr>
          <a:xfrm>
            <a:off x="1134724" y="3795095"/>
            <a:ext cx="1598951" cy="338554"/>
          </a:xfrm>
          <a:prstGeom prst="rect">
            <a:avLst/>
          </a:prstGeom>
          <a:noFill/>
        </p:spPr>
        <p:txBody>
          <a:bodyPr wrap="square" rtlCol="0">
            <a:spAutoFit/>
          </a:bodyPr>
          <a:lstStyle/>
          <a:p>
            <a:pPr algn="r"/>
            <a:r>
              <a:rPr lang="en-CA" sz="1600" dirty="0"/>
              <a:t>Server</a:t>
            </a:r>
          </a:p>
        </p:txBody>
      </p:sp>
      <p:sp>
        <p:nvSpPr>
          <p:cNvPr id="24" name="Rectangle 23">
            <a:extLst>
              <a:ext uri="{FF2B5EF4-FFF2-40B4-BE49-F238E27FC236}">
                <a16:creationId xmlns:a16="http://schemas.microsoft.com/office/drawing/2014/main" id="{14A99FCE-9C22-48C7-9F79-1E81441B9CF6}"/>
              </a:ext>
            </a:extLst>
          </p:cNvPr>
          <p:cNvSpPr/>
          <p:nvPr/>
        </p:nvSpPr>
        <p:spPr>
          <a:xfrm>
            <a:off x="3920891" y="3497835"/>
            <a:ext cx="822551"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Push</a:t>
            </a:r>
          </a:p>
        </p:txBody>
      </p:sp>
      <p:sp>
        <p:nvSpPr>
          <p:cNvPr id="25" name="Rectangle 24">
            <a:extLst>
              <a:ext uri="{FF2B5EF4-FFF2-40B4-BE49-F238E27FC236}">
                <a16:creationId xmlns:a16="http://schemas.microsoft.com/office/drawing/2014/main" id="{A2698815-F80C-4C43-B0E7-2F4F3BB2EE64}"/>
              </a:ext>
            </a:extLst>
          </p:cNvPr>
          <p:cNvSpPr/>
          <p:nvPr/>
        </p:nvSpPr>
        <p:spPr>
          <a:xfrm>
            <a:off x="6731570" y="3497835"/>
            <a:ext cx="822550"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Pull</a:t>
            </a:r>
          </a:p>
        </p:txBody>
      </p:sp>
      <p:sp>
        <p:nvSpPr>
          <p:cNvPr id="26" name="Rectangle 25">
            <a:extLst>
              <a:ext uri="{FF2B5EF4-FFF2-40B4-BE49-F238E27FC236}">
                <a16:creationId xmlns:a16="http://schemas.microsoft.com/office/drawing/2014/main" id="{AB3DD88B-BBEB-47D2-9AE3-E6040AEF4457}"/>
              </a:ext>
            </a:extLst>
          </p:cNvPr>
          <p:cNvSpPr/>
          <p:nvPr/>
        </p:nvSpPr>
        <p:spPr>
          <a:xfrm>
            <a:off x="4743441" y="3834947"/>
            <a:ext cx="1988123"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err="1"/>
              <a:t>Accumulate_Grad</a:t>
            </a:r>
            <a:endParaRPr lang="en-CA" sz="1400" dirty="0"/>
          </a:p>
        </p:txBody>
      </p:sp>
      <p:cxnSp>
        <p:nvCxnSpPr>
          <p:cNvPr id="29" name="Straight Arrow Connector 28">
            <a:extLst>
              <a:ext uri="{FF2B5EF4-FFF2-40B4-BE49-F238E27FC236}">
                <a16:creationId xmlns:a16="http://schemas.microsoft.com/office/drawing/2014/main" id="{A53FDD85-B9B0-488F-B4A9-88CBBD59C2D2}"/>
              </a:ext>
            </a:extLst>
          </p:cNvPr>
          <p:cNvCxnSpPr>
            <a:cxnSpLocks/>
            <a:stCxn id="13" idx="3"/>
            <a:endCxn id="24" idx="1"/>
          </p:cNvCxnSpPr>
          <p:nvPr/>
        </p:nvCxnSpPr>
        <p:spPr>
          <a:xfrm>
            <a:off x="3920891" y="3263818"/>
            <a:ext cx="0" cy="354185"/>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8C56DF2-509A-4434-804E-FD5B8298212A}"/>
              </a:ext>
            </a:extLst>
          </p:cNvPr>
          <p:cNvCxnSpPr>
            <a:cxnSpLocks/>
            <a:stCxn id="24" idx="3"/>
            <a:endCxn id="26" idx="1"/>
          </p:cNvCxnSpPr>
          <p:nvPr/>
        </p:nvCxnSpPr>
        <p:spPr>
          <a:xfrm flipH="1">
            <a:off x="4743441" y="3618003"/>
            <a:ext cx="1" cy="337112"/>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AE0EED-8B2D-47B6-B316-45E31D3C0903}"/>
              </a:ext>
            </a:extLst>
          </p:cNvPr>
          <p:cNvCxnSpPr>
            <a:cxnSpLocks/>
            <a:stCxn id="26" idx="3"/>
            <a:endCxn id="25" idx="1"/>
          </p:cNvCxnSpPr>
          <p:nvPr/>
        </p:nvCxnSpPr>
        <p:spPr>
          <a:xfrm flipV="1">
            <a:off x="6731564" y="3618003"/>
            <a:ext cx="6" cy="337112"/>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813347D-69B4-49B9-9B2E-B22523161BD4}"/>
              </a:ext>
            </a:extLst>
          </p:cNvPr>
          <p:cNvCxnSpPr>
            <a:cxnSpLocks/>
            <a:stCxn id="25" idx="3"/>
            <a:endCxn id="19" idx="1"/>
          </p:cNvCxnSpPr>
          <p:nvPr/>
        </p:nvCxnSpPr>
        <p:spPr>
          <a:xfrm flipH="1" flipV="1">
            <a:off x="7550370" y="3263818"/>
            <a:ext cx="3750" cy="354185"/>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18CE399-E9AA-45A6-AB3E-09B52E3EB0D0}"/>
              </a:ext>
            </a:extLst>
          </p:cNvPr>
          <p:cNvCxnSpPr>
            <a:cxnSpLocks/>
          </p:cNvCxnSpPr>
          <p:nvPr/>
        </p:nvCxnSpPr>
        <p:spPr>
          <a:xfrm>
            <a:off x="1377547" y="2273486"/>
            <a:ext cx="659624" cy="0"/>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DD905D6-4DB2-451F-834F-0490553613DA}"/>
              </a:ext>
            </a:extLst>
          </p:cNvPr>
          <p:cNvSpPr txBox="1"/>
          <p:nvPr/>
        </p:nvSpPr>
        <p:spPr>
          <a:xfrm>
            <a:off x="1195024" y="4632423"/>
            <a:ext cx="2338752" cy="369332"/>
          </a:xfrm>
          <a:prstGeom prst="rect">
            <a:avLst/>
          </a:prstGeom>
          <a:noFill/>
        </p:spPr>
        <p:txBody>
          <a:bodyPr wrap="square" rtlCol="0">
            <a:spAutoFit/>
          </a:bodyPr>
          <a:lstStyle/>
          <a:p>
            <a:r>
              <a:rPr lang="en-CA" dirty="0"/>
              <a:t>MPI-like Architecture:</a:t>
            </a:r>
          </a:p>
        </p:txBody>
      </p:sp>
      <p:sp>
        <p:nvSpPr>
          <p:cNvPr id="51" name="Rectangle 50">
            <a:extLst>
              <a:ext uri="{FF2B5EF4-FFF2-40B4-BE49-F238E27FC236}">
                <a16:creationId xmlns:a16="http://schemas.microsoft.com/office/drawing/2014/main" id="{4B194D40-3720-4A5B-AC7F-193E52EA99A7}"/>
              </a:ext>
            </a:extLst>
          </p:cNvPr>
          <p:cNvSpPr/>
          <p:nvPr/>
        </p:nvSpPr>
        <p:spPr>
          <a:xfrm>
            <a:off x="2890933" y="5158946"/>
            <a:ext cx="785704"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FC_BP</a:t>
            </a:r>
          </a:p>
        </p:txBody>
      </p:sp>
      <p:sp>
        <p:nvSpPr>
          <p:cNvPr id="52" name="TextBox 51">
            <a:extLst>
              <a:ext uri="{FF2B5EF4-FFF2-40B4-BE49-F238E27FC236}">
                <a16:creationId xmlns:a16="http://schemas.microsoft.com/office/drawing/2014/main" id="{88757509-7D87-4D48-840C-1F72E4C78B20}"/>
              </a:ext>
            </a:extLst>
          </p:cNvPr>
          <p:cNvSpPr txBox="1"/>
          <p:nvPr/>
        </p:nvSpPr>
        <p:spPr>
          <a:xfrm>
            <a:off x="904874" y="5109837"/>
            <a:ext cx="1828801" cy="338554"/>
          </a:xfrm>
          <a:prstGeom prst="rect">
            <a:avLst/>
          </a:prstGeom>
          <a:noFill/>
        </p:spPr>
        <p:txBody>
          <a:bodyPr wrap="square" rtlCol="0">
            <a:spAutoFit/>
          </a:bodyPr>
          <a:lstStyle/>
          <a:p>
            <a:pPr algn="r"/>
            <a:r>
              <a:rPr lang="en-CA" sz="1600" dirty="0"/>
              <a:t>Collapsed Compute</a:t>
            </a:r>
          </a:p>
        </p:txBody>
      </p:sp>
      <p:sp>
        <p:nvSpPr>
          <p:cNvPr id="53" name="Rectangle 52">
            <a:extLst>
              <a:ext uri="{FF2B5EF4-FFF2-40B4-BE49-F238E27FC236}">
                <a16:creationId xmlns:a16="http://schemas.microsoft.com/office/drawing/2014/main" id="{F3FCCF1A-A2E5-4AE9-9DDF-84662435078F}"/>
              </a:ext>
            </a:extLst>
          </p:cNvPr>
          <p:cNvSpPr/>
          <p:nvPr/>
        </p:nvSpPr>
        <p:spPr>
          <a:xfrm>
            <a:off x="7191599" y="5158946"/>
            <a:ext cx="1174749"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CONV_FF</a:t>
            </a:r>
            <a:endParaRPr lang="en-CA" sz="1400" dirty="0"/>
          </a:p>
        </p:txBody>
      </p:sp>
      <p:sp>
        <p:nvSpPr>
          <p:cNvPr id="54" name="TextBox 53">
            <a:extLst>
              <a:ext uri="{FF2B5EF4-FFF2-40B4-BE49-F238E27FC236}">
                <a16:creationId xmlns:a16="http://schemas.microsoft.com/office/drawing/2014/main" id="{F661F3C5-A383-469F-A863-8F5D43C3947D}"/>
              </a:ext>
            </a:extLst>
          </p:cNvPr>
          <p:cNvSpPr txBox="1"/>
          <p:nvPr/>
        </p:nvSpPr>
        <p:spPr>
          <a:xfrm>
            <a:off x="1134724" y="5464022"/>
            <a:ext cx="1598951" cy="338554"/>
          </a:xfrm>
          <a:prstGeom prst="rect">
            <a:avLst/>
          </a:prstGeom>
          <a:noFill/>
        </p:spPr>
        <p:txBody>
          <a:bodyPr wrap="square" rtlCol="0">
            <a:spAutoFit/>
          </a:bodyPr>
          <a:lstStyle/>
          <a:p>
            <a:pPr algn="r"/>
            <a:r>
              <a:rPr lang="en-CA" sz="1600" dirty="0"/>
              <a:t>Communication</a:t>
            </a:r>
          </a:p>
        </p:txBody>
      </p:sp>
      <p:sp>
        <p:nvSpPr>
          <p:cNvPr id="55" name="Rectangle 54">
            <a:extLst>
              <a:ext uri="{FF2B5EF4-FFF2-40B4-BE49-F238E27FC236}">
                <a16:creationId xmlns:a16="http://schemas.microsoft.com/office/drawing/2014/main" id="{8C28324F-6AC9-4C13-915E-679BCE09FB4E}"/>
              </a:ext>
            </a:extLst>
          </p:cNvPr>
          <p:cNvSpPr/>
          <p:nvPr/>
        </p:nvSpPr>
        <p:spPr>
          <a:xfrm>
            <a:off x="3676637" y="5513131"/>
            <a:ext cx="1496117"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err="1"/>
              <a:t>AllReduce</a:t>
            </a:r>
            <a:r>
              <a:rPr lang="en-CA" sz="1400" dirty="0"/>
              <a:t> Grad</a:t>
            </a:r>
          </a:p>
        </p:txBody>
      </p:sp>
      <p:sp>
        <p:nvSpPr>
          <p:cNvPr id="56" name="Rectangle 55">
            <a:extLst>
              <a:ext uri="{FF2B5EF4-FFF2-40B4-BE49-F238E27FC236}">
                <a16:creationId xmlns:a16="http://schemas.microsoft.com/office/drawing/2014/main" id="{FD3ABEA1-916B-490F-B19D-38C0EB2C2C3D}"/>
              </a:ext>
            </a:extLst>
          </p:cNvPr>
          <p:cNvSpPr/>
          <p:nvPr/>
        </p:nvSpPr>
        <p:spPr>
          <a:xfrm>
            <a:off x="5554435" y="5513131"/>
            <a:ext cx="1533519"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err="1"/>
              <a:t>AllReduce</a:t>
            </a:r>
            <a:r>
              <a:rPr lang="en-CA" sz="1400" dirty="0"/>
              <a:t> Grad</a:t>
            </a:r>
          </a:p>
        </p:txBody>
      </p:sp>
      <p:cxnSp>
        <p:nvCxnSpPr>
          <p:cNvPr id="57" name="Straight Arrow Connector 56">
            <a:extLst>
              <a:ext uri="{FF2B5EF4-FFF2-40B4-BE49-F238E27FC236}">
                <a16:creationId xmlns:a16="http://schemas.microsoft.com/office/drawing/2014/main" id="{F374FA8A-84A1-4337-8D1F-A0CF11E91841}"/>
              </a:ext>
            </a:extLst>
          </p:cNvPr>
          <p:cNvCxnSpPr>
            <a:cxnSpLocks/>
            <a:stCxn id="51" idx="3"/>
            <a:endCxn id="55" idx="1"/>
          </p:cNvCxnSpPr>
          <p:nvPr/>
        </p:nvCxnSpPr>
        <p:spPr>
          <a:xfrm>
            <a:off x="3676637" y="5279114"/>
            <a:ext cx="0" cy="354185"/>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C87BC98-B1E2-4E29-A24A-0BF917B65F1D}"/>
              </a:ext>
            </a:extLst>
          </p:cNvPr>
          <p:cNvCxnSpPr>
            <a:cxnSpLocks/>
            <a:stCxn id="64" idx="3"/>
            <a:endCxn id="56" idx="1"/>
          </p:cNvCxnSpPr>
          <p:nvPr/>
        </p:nvCxnSpPr>
        <p:spPr>
          <a:xfrm>
            <a:off x="4791073" y="5285035"/>
            <a:ext cx="763362" cy="348264"/>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28B3237-94C2-4A6B-83A1-CF1C06E41BB8}"/>
              </a:ext>
            </a:extLst>
          </p:cNvPr>
          <p:cNvCxnSpPr>
            <a:cxnSpLocks/>
          </p:cNvCxnSpPr>
          <p:nvPr/>
        </p:nvCxnSpPr>
        <p:spPr>
          <a:xfrm>
            <a:off x="2733675" y="5080390"/>
            <a:ext cx="0" cy="722186"/>
          </a:xfrm>
          <a:prstGeom prst="line">
            <a:avLst/>
          </a:prstGeom>
        </p:spPr>
        <p:style>
          <a:lnRef idx="1">
            <a:schemeClr val="dk1"/>
          </a:lnRef>
          <a:fillRef idx="0">
            <a:schemeClr val="dk1"/>
          </a:fillRef>
          <a:effectRef idx="0">
            <a:schemeClr val="dk1"/>
          </a:effectRef>
          <a:fontRef idx="minor">
            <a:schemeClr val="tx1"/>
          </a:fontRef>
        </p:style>
      </p:cxnSp>
      <p:sp>
        <p:nvSpPr>
          <p:cNvPr id="64" name="Rectangle 63">
            <a:extLst>
              <a:ext uri="{FF2B5EF4-FFF2-40B4-BE49-F238E27FC236}">
                <a16:creationId xmlns:a16="http://schemas.microsoft.com/office/drawing/2014/main" id="{E295A82E-5AC8-41B3-AAE9-F9DB839B0B12}"/>
              </a:ext>
            </a:extLst>
          </p:cNvPr>
          <p:cNvSpPr/>
          <p:nvPr/>
        </p:nvSpPr>
        <p:spPr>
          <a:xfrm>
            <a:off x="3752214" y="5164867"/>
            <a:ext cx="1038859"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CONV_BP</a:t>
            </a:r>
          </a:p>
        </p:txBody>
      </p:sp>
      <p:sp>
        <p:nvSpPr>
          <p:cNvPr id="65" name="Rectangle 64">
            <a:extLst>
              <a:ext uri="{FF2B5EF4-FFF2-40B4-BE49-F238E27FC236}">
                <a16:creationId xmlns:a16="http://schemas.microsoft.com/office/drawing/2014/main" id="{EF107846-EB0B-4A05-92B8-E2F281685544}"/>
              </a:ext>
            </a:extLst>
          </p:cNvPr>
          <p:cNvSpPr/>
          <p:nvPr/>
        </p:nvSpPr>
        <p:spPr>
          <a:xfrm>
            <a:off x="8423288" y="5158946"/>
            <a:ext cx="810255"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FC_FF</a:t>
            </a:r>
          </a:p>
        </p:txBody>
      </p:sp>
      <p:cxnSp>
        <p:nvCxnSpPr>
          <p:cNvPr id="73" name="Straight Arrow Connector 72">
            <a:extLst>
              <a:ext uri="{FF2B5EF4-FFF2-40B4-BE49-F238E27FC236}">
                <a16:creationId xmlns:a16="http://schemas.microsoft.com/office/drawing/2014/main" id="{257FC32D-366E-4435-8D2F-BCAFE28FA360}"/>
              </a:ext>
            </a:extLst>
          </p:cNvPr>
          <p:cNvCxnSpPr>
            <a:cxnSpLocks/>
            <a:stCxn id="56" idx="3"/>
            <a:endCxn id="53" idx="1"/>
          </p:cNvCxnSpPr>
          <p:nvPr/>
        </p:nvCxnSpPr>
        <p:spPr>
          <a:xfrm flipV="1">
            <a:off x="7087954" y="5279114"/>
            <a:ext cx="103645" cy="354185"/>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77CCBAC-C447-406E-A9C9-0289735E3EF1}"/>
              </a:ext>
            </a:extLst>
          </p:cNvPr>
          <p:cNvCxnSpPr>
            <a:cxnSpLocks/>
            <a:stCxn id="55" idx="3"/>
            <a:endCxn id="65" idx="1"/>
          </p:cNvCxnSpPr>
          <p:nvPr/>
        </p:nvCxnSpPr>
        <p:spPr>
          <a:xfrm flipV="1">
            <a:off x="5172754" y="5279114"/>
            <a:ext cx="3250534" cy="354185"/>
          </a:xfrm>
          <a:prstGeom prst="straightConnector1">
            <a:avLst/>
          </a:prstGeom>
          <a:ln w="38100">
            <a:solidFill>
              <a:srgbClr val="9900CC"/>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2F24103-FBD0-44EC-BA56-7181577863D9}"/>
              </a:ext>
            </a:extLst>
          </p:cNvPr>
          <p:cNvSpPr txBox="1"/>
          <p:nvPr/>
        </p:nvSpPr>
        <p:spPr>
          <a:xfrm>
            <a:off x="5937993" y="3027840"/>
            <a:ext cx="516488" cy="369332"/>
          </a:xfrm>
          <a:prstGeom prst="rect">
            <a:avLst/>
          </a:prstGeom>
          <a:noFill/>
        </p:spPr>
        <p:txBody>
          <a:bodyPr wrap="none" rtlCol="0">
            <a:spAutoFit/>
          </a:bodyPr>
          <a:lstStyle/>
          <a:p>
            <a:r>
              <a:rPr lang="en-CA" dirty="0"/>
              <a:t>……</a:t>
            </a:r>
          </a:p>
        </p:txBody>
      </p:sp>
      <p:sp>
        <p:nvSpPr>
          <p:cNvPr id="83" name="TextBox 82">
            <a:extLst>
              <a:ext uri="{FF2B5EF4-FFF2-40B4-BE49-F238E27FC236}">
                <a16:creationId xmlns:a16="http://schemas.microsoft.com/office/drawing/2014/main" id="{4690005D-9224-4A7D-A195-3805F04DF12C}"/>
              </a:ext>
            </a:extLst>
          </p:cNvPr>
          <p:cNvSpPr txBox="1"/>
          <p:nvPr/>
        </p:nvSpPr>
        <p:spPr>
          <a:xfrm>
            <a:off x="5320237" y="5046593"/>
            <a:ext cx="516488" cy="369332"/>
          </a:xfrm>
          <a:prstGeom prst="rect">
            <a:avLst/>
          </a:prstGeom>
          <a:noFill/>
        </p:spPr>
        <p:txBody>
          <a:bodyPr wrap="none" rtlCol="0">
            <a:spAutoFit/>
          </a:bodyPr>
          <a:lstStyle/>
          <a:p>
            <a:r>
              <a:rPr lang="en-CA" dirty="0"/>
              <a:t>……</a:t>
            </a:r>
          </a:p>
        </p:txBody>
      </p:sp>
      <p:sp>
        <p:nvSpPr>
          <p:cNvPr id="86" name="Rectangle 85">
            <a:extLst>
              <a:ext uri="{FF2B5EF4-FFF2-40B4-BE49-F238E27FC236}">
                <a16:creationId xmlns:a16="http://schemas.microsoft.com/office/drawing/2014/main" id="{09599202-5805-4BC1-B9CF-9508B1794F2B}"/>
              </a:ext>
            </a:extLst>
          </p:cNvPr>
          <p:cNvSpPr/>
          <p:nvPr/>
        </p:nvSpPr>
        <p:spPr>
          <a:xfrm>
            <a:off x="3972534" y="3143650"/>
            <a:ext cx="869569"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POOL_BP</a:t>
            </a:r>
          </a:p>
        </p:txBody>
      </p:sp>
      <p:sp>
        <p:nvSpPr>
          <p:cNvPr id="87" name="Rectangle 86">
            <a:extLst>
              <a:ext uri="{FF2B5EF4-FFF2-40B4-BE49-F238E27FC236}">
                <a16:creationId xmlns:a16="http://schemas.microsoft.com/office/drawing/2014/main" id="{461D2D92-14B4-468D-9154-BC8DF7079D5E}"/>
              </a:ext>
            </a:extLst>
          </p:cNvPr>
          <p:cNvSpPr/>
          <p:nvPr/>
        </p:nvSpPr>
        <p:spPr>
          <a:xfrm>
            <a:off x="4885452" y="3143650"/>
            <a:ext cx="869569"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RELU_BP</a:t>
            </a:r>
          </a:p>
        </p:txBody>
      </p:sp>
      <p:sp>
        <p:nvSpPr>
          <p:cNvPr id="103" name="Rectangle 102">
            <a:extLst>
              <a:ext uri="{FF2B5EF4-FFF2-40B4-BE49-F238E27FC236}">
                <a16:creationId xmlns:a16="http://schemas.microsoft.com/office/drawing/2014/main" id="{8FCF171C-9FDA-479A-9BE8-6BE999473DB5}"/>
              </a:ext>
            </a:extLst>
          </p:cNvPr>
          <p:cNvSpPr/>
          <p:nvPr/>
        </p:nvSpPr>
        <p:spPr>
          <a:xfrm>
            <a:off x="6637453" y="3143650"/>
            <a:ext cx="869569"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POOL_FF</a:t>
            </a:r>
          </a:p>
        </p:txBody>
      </p:sp>
      <p:sp>
        <p:nvSpPr>
          <p:cNvPr id="104" name="TextBox 103">
            <a:extLst>
              <a:ext uri="{FF2B5EF4-FFF2-40B4-BE49-F238E27FC236}">
                <a16:creationId xmlns:a16="http://schemas.microsoft.com/office/drawing/2014/main" id="{C9C7697D-061A-4298-A6FB-51B420D7F405}"/>
              </a:ext>
            </a:extLst>
          </p:cNvPr>
          <p:cNvSpPr txBox="1"/>
          <p:nvPr/>
        </p:nvSpPr>
        <p:spPr>
          <a:xfrm>
            <a:off x="972175" y="3736765"/>
            <a:ext cx="5123201" cy="369332"/>
          </a:xfrm>
          <a:prstGeom prst="rect">
            <a:avLst/>
          </a:prstGeom>
          <a:noFill/>
        </p:spPr>
        <p:txBody>
          <a:bodyPr wrap="square" rtlCol="0">
            <a:spAutoFit/>
          </a:bodyPr>
          <a:lstStyle/>
          <a:p>
            <a:r>
              <a:rPr lang="en-CA" dirty="0"/>
              <a:t>(6) </a:t>
            </a:r>
            <a:r>
              <a:rPr lang="en-US" altLang="zh-CN" dirty="0"/>
              <a:t>CPU-CPU (e.g. thread spawn, join, lock, …)</a:t>
            </a:r>
            <a:endParaRPr lang="en-CA" dirty="0"/>
          </a:p>
        </p:txBody>
      </p:sp>
    </p:spTree>
    <p:extLst>
      <p:ext uri="{BB962C8B-B14F-4D97-AF65-F5344CB8AC3E}">
        <p14:creationId xmlns:p14="http://schemas.microsoft.com/office/powerpoint/2010/main" val="224929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12"/>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1"/>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5"/>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2"/>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3"/>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8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87"/>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82"/>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03"/>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9"/>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25"/>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6"/>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29"/>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32"/>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36"/>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39"/>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51"/>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52"/>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53"/>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54"/>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55"/>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56"/>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57"/>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58"/>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59"/>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64"/>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65"/>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73"/>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77"/>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83"/>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3" grpId="1" animBg="1"/>
      <p:bldP spid="15" grpId="0"/>
      <p:bldP spid="15" grpId="1"/>
      <p:bldP spid="19" grpId="0" animBg="1"/>
      <p:bldP spid="19" grpId="1" animBg="1"/>
      <p:bldP spid="21" grpId="0"/>
      <p:bldP spid="21" grpId="1"/>
      <p:bldP spid="22" grpId="0"/>
      <p:bldP spid="22" grpId="1"/>
      <p:bldP spid="24" grpId="0" animBg="1"/>
      <p:bldP spid="24" grpId="1" animBg="1"/>
      <p:bldP spid="25" grpId="0" animBg="1"/>
      <p:bldP spid="25" grpId="1" animBg="1"/>
      <p:bldP spid="26" grpId="0" animBg="1"/>
      <p:bldP spid="26" grpId="1" animBg="1"/>
      <p:bldP spid="50" grpId="0"/>
      <p:bldP spid="50" grpId="1"/>
      <p:bldP spid="51" grpId="0" animBg="1"/>
      <p:bldP spid="51" grpId="1" animBg="1"/>
      <p:bldP spid="52" grpId="0"/>
      <p:bldP spid="52" grpId="1"/>
      <p:bldP spid="53" grpId="0" animBg="1"/>
      <p:bldP spid="53" grpId="1" animBg="1"/>
      <p:bldP spid="54" grpId="0"/>
      <p:bldP spid="54" grpId="1"/>
      <p:bldP spid="55" grpId="0" animBg="1"/>
      <p:bldP spid="55" grpId="1" animBg="1"/>
      <p:bldP spid="56" grpId="0" animBg="1"/>
      <p:bldP spid="56" grpId="1" animBg="1"/>
      <p:bldP spid="64" grpId="0" animBg="1"/>
      <p:bldP spid="64" grpId="1" animBg="1"/>
      <p:bldP spid="65" grpId="0" animBg="1"/>
      <p:bldP spid="65" grpId="1" animBg="1"/>
      <p:bldP spid="82" grpId="0"/>
      <p:bldP spid="82" grpId="1"/>
      <p:bldP spid="83" grpId="0"/>
      <p:bldP spid="83" grpId="1"/>
      <p:bldP spid="86" grpId="0" animBg="1"/>
      <p:bldP spid="86" grpId="1" animBg="1"/>
      <p:bldP spid="87" grpId="0" animBg="1"/>
      <p:bldP spid="87" grpId="1" animBg="1"/>
      <p:bldP spid="103" grpId="0" animBg="1"/>
      <p:bldP spid="103" grpId="1" animBg="1"/>
      <p:bldP spid="1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DB755-2DAC-4D07-8282-D7D85496619C}"/>
              </a:ext>
            </a:extLst>
          </p:cNvPr>
          <p:cNvSpPr>
            <a:spLocks noGrp="1"/>
          </p:cNvSpPr>
          <p:nvPr>
            <p:ph type="title"/>
          </p:nvPr>
        </p:nvSpPr>
        <p:spPr/>
        <p:txBody>
          <a:bodyPr/>
          <a:lstStyle/>
          <a:p>
            <a:r>
              <a:rPr lang="en-CA" dirty="0">
                <a:latin typeface="+mn-lt"/>
              </a:rPr>
              <a:t>Challenge 2: Trace-Layer Correlation</a:t>
            </a:r>
          </a:p>
        </p:txBody>
      </p:sp>
      <p:sp>
        <p:nvSpPr>
          <p:cNvPr id="3" name="Content Placeholder 2">
            <a:extLst>
              <a:ext uri="{FF2B5EF4-FFF2-40B4-BE49-F238E27FC236}">
                <a16:creationId xmlns:a16="http://schemas.microsoft.com/office/drawing/2014/main" id="{4D6785F9-5D88-41A6-A138-BE951ADC4D2E}"/>
              </a:ext>
            </a:extLst>
          </p:cNvPr>
          <p:cNvSpPr>
            <a:spLocks noGrp="1"/>
          </p:cNvSpPr>
          <p:nvPr>
            <p:ph idx="1"/>
          </p:nvPr>
        </p:nvSpPr>
        <p:spPr/>
        <p:txBody>
          <a:bodyPr/>
          <a:lstStyle/>
          <a:p>
            <a:r>
              <a:rPr lang="en-CA" dirty="0"/>
              <a:t>Optimizations </a:t>
            </a:r>
            <a:r>
              <a:rPr lang="en-US" altLang="zh-CN" dirty="0"/>
              <a:t>requiring correlation between low-level traces and DNN layers:</a:t>
            </a:r>
            <a:endParaRPr lang="en-CA" dirty="0"/>
          </a:p>
          <a:p>
            <a:pPr lvl="1"/>
            <a:r>
              <a:rPr lang="en-CA" dirty="0"/>
              <a:t>E.g., Fusing CONV and RELU layers</a:t>
            </a:r>
          </a:p>
          <a:p>
            <a:pPr lvl="1"/>
            <a:r>
              <a:rPr lang="en-CA" dirty="0"/>
              <a:t>Low-level traces have NO domain knowledge</a:t>
            </a:r>
          </a:p>
          <a:p>
            <a:endParaRPr lang="en-CA" dirty="0"/>
          </a:p>
          <a:p>
            <a:r>
              <a:rPr lang="en-CA" dirty="0"/>
              <a:t>Naïve approach:</a:t>
            </a:r>
            <a:r>
              <a:rPr lang="en-US" altLang="zh-CN" dirty="0"/>
              <a:t> adding synchronization</a:t>
            </a:r>
            <a:endParaRPr lang="en-CA" dirty="0"/>
          </a:p>
        </p:txBody>
      </p:sp>
      <p:sp>
        <p:nvSpPr>
          <p:cNvPr id="4" name="Slide Number Placeholder 3">
            <a:extLst>
              <a:ext uri="{FF2B5EF4-FFF2-40B4-BE49-F238E27FC236}">
                <a16:creationId xmlns:a16="http://schemas.microsoft.com/office/drawing/2014/main" id="{8101F749-540D-418E-85DA-8BEFC34BB0FB}"/>
              </a:ext>
            </a:extLst>
          </p:cNvPr>
          <p:cNvSpPr>
            <a:spLocks noGrp="1"/>
          </p:cNvSpPr>
          <p:nvPr>
            <p:ph type="sldNum" sz="quarter" idx="12"/>
          </p:nvPr>
        </p:nvSpPr>
        <p:spPr/>
        <p:txBody>
          <a:bodyPr/>
          <a:lstStyle/>
          <a:p>
            <a:fld id="{18A52438-9334-428C-B73B-7C1C0BD0C58A}" type="slidenum">
              <a:rPr lang="en-CA" smtClean="0"/>
              <a:t>13</a:t>
            </a:fld>
            <a:endParaRPr lang="en-CA"/>
          </a:p>
        </p:txBody>
      </p:sp>
      <p:sp>
        <p:nvSpPr>
          <p:cNvPr id="5" name="Rectangle 4">
            <a:extLst>
              <a:ext uri="{FF2B5EF4-FFF2-40B4-BE49-F238E27FC236}">
                <a16:creationId xmlns:a16="http://schemas.microsoft.com/office/drawing/2014/main" id="{A9DEAFA1-FB01-472F-839A-E3B150C0FB17}"/>
              </a:ext>
            </a:extLst>
          </p:cNvPr>
          <p:cNvSpPr/>
          <p:nvPr/>
        </p:nvSpPr>
        <p:spPr>
          <a:xfrm>
            <a:off x="3691358" y="4992600"/>
            <a:ext cx="1365576" cy="266507"/>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Launch K</a:t>
            </a:r>
            <a:r>
              <a:rPr lang="en-CA" sz="1600" baseline="-25000" dirty="0"/>
              <a:t>0</a:t>
            </a:r>
          </a:p>
        </p:txBody>
      </p:sp>
      <p:sp>
        <p:nvSpPr>
          <p:cNvPr id="6" name="Rectangle 5">
            <a:extLst>
              <a:ext uri="{FF2B5EF4-FFF2-40B4-BE49-F238E27FC236}">
                <a16:creationId xmlns:a16="http://schemas.microsoft.com/office/drawing/2014/main" id="{5CFD7876-3EA7-4CEF-AB5E-75FF55E0E30D}"/>
              </a:ext>
            </a:extLst>
          </p:cNvPr>
          <p:cNvSpPr/>
          <p:nvPr/>
        </p:nvSpPr>
        <p:spPr>
          <a:xfrm>
            <a:off x="5211662" y="4987889"/>
            <a:ext cx="1451990" cy="266507"/>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Launch K</a:t>
            </a:r>
            <a:r>
              <a:rPr lang="en-CA" sz="1600" baseline="-25000" dirty="0"/>
              <a:t>1</a:t>
            </a:r>
          </a:p>
        </p:txBody>
      </p:sp>
      <p:sp>
        <p:nvSpPr>
          <p:cNvPr id="7" name="Rectangle 6">
            <a:extLst>
              <a:ext uri="{FF2B5EF4-FFF2-40B4-BE49-F238E27FC236}">
                <a16:creationId xmlns:a16="http://schemas.microsoft.com/office/drawing/2014/main" id="{5D404D33-CD92-4C23-B8E7-91297F001179}"/>
              </a:ext>
            </a:extLst>
          </p:cNvPr>
          <p:cNvSpPr/>
          <p:nvPr/>
        </p:nvSpPr>
        <p:spPr>
          <a:xfrm>
            <a:off x="6818380" y="4987291"/>
            <a:ext cx="1062948" cy="264873"/>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Launch K</a:t>
            </a:r>
            <a:r>
              <a:rPr lang="en-CA" sz="1600" baseline="-25000" dirty="0"/>
              <a:t>2</a:t>
            </a:r>
          </a:p>
        </p:txBody>
      </p:sp>
      <p:sp>
        <p:nvSpPr>
          <p:cNvPr id="8" name="Rectangle 7">
            <a:extLst>
              <a:ext uri="{FF2B5EF4-FFF2-40B4-BE49-F238E27FC236}">
                <a16:creationId xmlns:a16="http://schemas.microsoft.com/office/drawing/2014/main" id="{41BEBF5C-EF41-49E3-9EE4-542E8F8F951E}"/>
              </a:ext>
            </a:extLst>
          </p:cNvPr>
          <p:cNvSpPr/>
          <p:nvPr/>
        </p:nvSpPr>
        <p:spPr>
          <a:xfrm>
            <a:off x="5058971" y="5725451"/>
            <a:ext cx="1854047" cy="266507"/>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K</a:t>
            </a:r>
            <a:r>
              <a:rPr lang="en-CA" sz="1600" baseline="-25000" dirty="0"/>
              <a:t>0</a:t>
            </a:r>
          </a:p>
        </p:txBody>
      </p:sp>
      <p:sp>
        <p:nvSpPr>
          <p:cNvPr id="9" name="Rectangle 8">
            <a:extLst>
              <a:ext uri="{FF2B5EF4-FFF2-40B4-BE49-F238E27FC236}">
                <a16:creationId xmlns:a16="http://schemas.microsoft.com/office/drawing/2014/main" id="{66FCB169-003E-4105-BC93-6C523F7A176F}"/>
              </a:ext>
            </a:extLst>
          </p:cNvPr>
          <p:cNvSpPr/>
          <p:nvPr/>
        </p:nvSpPr>
        <p:spPr>
          <a:xfrm>
            <a:off x="6960739" y="5725926"/>
            <a:ext cx="590477" cy="266031"/>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K</a:t>
            </a:r>
            <a:r>
              <a:rPr lang="en-CA" sz="1600" baseline="-25000" dirty="0"/>
              <a:t>1</a:t>
            </a:r>
          </a:p>
        </p:txBody>
      </p:sp>
      <p:sp>
        <p:nvSpPr>
          <p:cNvPr id="10" name="Rectangle 9">
            <a:extLst>
              <a:ext uri="{FF2B5EF4-FFF2-40B4-BE49-F238E27FC236}">
                <a16:creationId xmlns:a16="http://schemas.microsoft.com/office/drawing/2014/main" id="{BDC42F54-7694-4D11-9CC2-A1BEBF95BBBD}"/>
              </a:ext>
            </a:extLst>
          </p:cNvPr>
          <p:cNvSpPr/>
          <p:nvPr/>
        </p:nvSpPr>
        <p:spPr>
          <a:xfrm>
            <a:off x="7881328" y="5717002"/>
            <a:ext cx="810567" cy="274953"/>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K</a:t>
            </a:r>
            <a:r>
              <a:rPr lang="en-CA" sz="1600" baseline="-25000" dirty="0"/>
              <a:t>2</a:t>
            </a:r>
          </a:p>
        </p:txBody>
      </p:sp>
      <p:cxnSp>
        <p:nvCxnSpPr>
          <p:cNvPr id="11" name="Straight Connector 10">
            <a:extLst>
              <a:ext uri="{FF2B5EF4-FFF2-40B4-BE49-F238E27FC236}">
                <a16:creationId xmlns:a16="http://schemas.microsoft.com/office/drawing/2014/main" id="{CE08A9F7-C012-40A3-9CA4-100C3A5A7D9B}"/>
              </a:ext>
            </a:extLst>
          </p:cNvPr>
          <p:cNvCxnSpPr>
            <a:cxnSpLocks/>
          </p:cNvCxnSpPr>
          <p:nvPr/>
        </p:nvCxnSpPr>
        <p:spPr>
          <a:xfrm>
            <a:off x="3398780" y="4684720"/>
            <a:ext cx="0" cy="152400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D48AC34-5162-4047-9013-B70090A369D9}"/>
              </a:ext>
            </a:extLst>
          </p:cNvPr>
          <p:cNvSpPr txBox="1"/>
          <p:nvPr/>
        </p:nvSpPr>
        <p:spPr>
          <a:xfrm>
            <a:off x="1746993" y="4928880"/>
            <a:ext cx="1651787" cy="369332"/>
          </a:xfrm>
          <a:prstGeom prst="rect">
            <a:avLst/>
          </a:prstGeom>
          <a:noFill/>
        </p:spPr>
        <p:txBody>
          <a:bodyPr wrap="square" rtlCol="0">
            <a:spAutoFit/>
          </a:bodyPr>
          <a:lstStyle/>
          <a:p>
            <a:pPr algn="r"/>
            <a:r>
              <a:rPr lang="en-CA" dirty="0"/>
              <a:t>CPU Timeline</a:t>
            </a:r>
          </a:p>
        </p:txBody>
      </p:sp>
      <p:sp>
        <p:nvSpPr>
          <p:cNvPr id="13" name="TextBox 12">
            <a:extLst>
              <a:ext uri="{FF2B5EF4-FFF2-40B4-BE49-F238E27FC236}">
                <a16:creationId xmlns:a16="http://schemas.microsoft.com/office/drawing/2014/main" id="{D258FB6F-7EE3-49A0-8069-0CE746C72517}"/>
              </a:ext>
            </a:extLst>
          </p:cNvPr>
          <p:cNvSpPr txBox="1"/>
          <p:nvPr/>
        </p:nvSpPr>
        <p:spPr>
          <a:xfrm>
            <a:off x="1769595" y="5669812"/>
            <a:ext cx="1651787" cy="369332"/>
          </a:xfrm>
          <a:prstGeom prst="rect">
            <a:avLst/>
          </a:prstGeom>
          <a:noFill/>
        </p:spPr>
        <p:txBody>
          <a:bodyPr wrap="square" rtlCol="0">
            <a:spAutoFit/>
          </a:bodyPr>
          <a:lstStyle/>
          <a:p>
            <a:pPr algn="r"/>
            <a:r>
              <a:rPr lang="en-CA" dirty="0"/>
              <a:t>GPU Timeline</a:t>
            </a:r>
          </a:p>
        </p:txBody>
      </p:sp>
      <p:sp>
        <p:nvSpPr>
          <p:cNvPr id="14" name="Rectangle 13">
            <a:extLst>
              <a:ext uri="{FF2B5EF4-FFF2-40B4-BE49-F238E27FC236}">
                <a16:creationId xmlns:a16="http://schemas.microsoft.com/office/drawing/2014/main" id="{68018A0F-D35D-4A58-A64C-DFB9EDA5D50B}"/>
              </a:ext>
            </a:extLst>
          </p:cNvPr>
          <p:cNvSpPr/>
          <p:nvPr/>
        </p:nvSpPr>
        <p:spPr>
          <a:xfrm>
            <a:off x="6765380" y="4985657"/>
            <a:ext cx="751394" cy="266507"/>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t>sync</a:t>
            </a:r>
            <a:endParaRPr lang="en-CA" sz="1600" baseline="-25000" dirty="0"/>
          </a:p>
        </p:txBody>
      </p:sp>
      <p:cxnSp>
        <p:nvCxnSpPr>
          <p:cNvPr id="15" name="Straight Connector 14">
            <a:extLst>
              <a:ext uri="{FF2B5EF4-FFF2-40B4-BE49-F238E27FC236}">
                <a16:creationId xmlns:a16="http://schemas.microsoft.com/office/drawing/2014/main" id="{B3B2BA10-8E8A-4D34-BC89-C06FE4FFF6A9}"/>
              </a:ext>
            </a:extLst>
          </p:cNvPr>
          <p:cNvCxnSpPr>
            <a:cxnSpLocks/>
          </p:cNvCxnSpPr>
          <p:nvPr/>
        </p:nvCxnSpPr>
        <p:spPr>
          <a:xfrm>
            <a:off x="3601301" y="4613090"/>
            <a:ext cx="0" cy="152101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D5A30BC-7D35-4000-9526-91F4F5E1453A}"/>
              </a:ext>
            </a:extLst>
          </p:cNvPr>
          <p:cNvCxnSpPr>
            <a:cxnSpLocks/>
          </p:cNvCxnSpPr>
          <p:nvPr/>
        </p:nvCxnSpPr>
        <p:spPr>
          <a:xfrm>
            <a:off x="7551216" y="4613090"/>
            <a:ext cx="0" cy="152101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43DB242-A1D6-41F5-B6C9-C5D92DF4B08D}"/>
              </a:ext>
            </a:extLst>
          </p:cNvPr>
          <p:cNvSpPr txBox="1"/>
          <p:nvPr/>
        </p:nvSpPr>
        <p:spPr>
          <a:xfrm>
            <a:off x="4817678" y="4617578"/>
            <a:ext cx="1520598" cy="338554"/>
          </a:xfrm>
          <a:prstGeom prst="rect">
            <a:avLst/>
          </a:prstGeom>
          <a:noFill/>
        </p:spPr>
        <p:txBody>
          <a:bodyPr wrap="square" rtlCol="0">
            <a:spAutoFit/>
          </a:bodyPr>
          <a:lstStyle/>
          <a:p>
            <a:pPr algn="ctr"/>
            <a:r>
              <a:rPr lang="en-CA" sz="1600" dirty="0"/>
              <a:t>Get timestamps</a:t>
            </a:r>
          </a:p>
        </p:txBody>
      </p:sp>
      <p:cxnSp>
        <p:nvCxnSpPr>
          <p:cNvPr id="19" name="Straight Arrow Connector 18">
            <a:extLst>
              <a:ext uri="{FF2B5EF4-FFF2-40B4-BE49-F238E27FC236}">
                <a16:creationId xmlns:a16="http://schemas.microsoft.com/office/drawing/2014/main" id="{0A0FFF2E-7C89-400B-8108-C5FE1B4B0EEA}"/>
              </a:ext>
            </a:extLst>
          </p:cNvPr>
          <p:cNvCxnSpPr>
            <a:cxnSpLocks/>
            <a:stCxn id="17" idx="1"/>
          </p:cNvCxnSpPr>
          <p:nvPr/>
        </p:nvCxnSpPr>
        <p:spPr>
          <a:xfrm flipH="1">
            <a:off x="3595772" y="4786855"/>
            <a:ext cx="12219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C936D739-D9DB-4FB3-AEA1-F504C32E1021}"/>
              </a:ext>
            </a:extLst>
          </p:cNvPr>
          <p:cNvCxnSpPr>
            <a:cxnSpLocks/>
            <a:stCxn id="17" idx="3"/>
          </p:cNvCxnSpPr>
          <p:nvPr/>
        </p:nvCxnSpPr>
        <p:spPr>
          <a:xfrm>
            <a:off x="6338276" y="4786855"/>
            <a:ext cx="121637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3410AB99-CB50-45AE-B31A-BEABC69216BA}"/>
              </a:ext>
            </a:extLst>
          </p:cNvPr>
          <p:cNvSpPr/>
          <p:nvPr/>
        </p:nvSpPr>
        <p:spPr>
          <a:xfrm>
            <a:off x="7454901" y="5252898"/>
            <a:ext cx="539703" cy="461665"/>
          </a:xfrm>
          <a:prstGeom prst="rect">
            <a:avLst/>
          </a:prstGeom>
        </p:spPr>
        <p:txBody>
          <a:bodyPr wrap="square">
            <a:spAutoFit/>
          </a:bodyPr>
          <a:lstStyle/>
          <a:p>
            <a:r>
              <a:rPr lang="en-CN" sz="2400" dirty="0"/>
              <a:t>😕</a:t>
            </a:r>
          </a:p>
        </p:txBody>
      </p:sp>
      <p:cxnSp>
        <p:nvCxnSpPr>
          <p:cNvPr id="20" name="Straight Arrow Connector 19">
            <a:extLst>
              <a:ext uri="{FF2B5EF4-FFF2-40B4-BE49-F238E27FC236}">
                <a16:creationId xmlns:a16="http://schemas.microsoft.com/office/drawing/2014/main" id="{5744AF3C-636E-44E4-874A-454C055D0A18}"/>
              </a:ext>
            </a:extLst>
          </p:cNvPr>
          <p:cNvCxnSpPr>
            <a:cxnSpLocks/>
            <a:stCxn id="9" idx="3"/>
          </p:cNvCxnSpPr>
          <p:nvPr/>
        </p:nvCxnSpPr>
        <p:spPr>
          <a:xfrm flipH="1" flipV="1">
            <a:off x="7549539" y="5124450"/>
            <a:ext cx="1677" cy="73449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E67712E-0F00-46BD-89AB-9AE36CAAAF53}"/>
              </a:ext>
            </a:extLst>
          </p:cNvPr>
          <p:cNvSpPr/>
          <p:nvPr/>
        </p:nvSpPr>
        <p:spPr>
          <a:xfrm>
            <a:off x="1386452" y="4479225"/>
            <a:ext cx="9199084" cy="200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8017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325 0.00069 L 0.06042 2.22222E-6 " pathEditMode="relative" rAng="0" ptsTypes="AA">
                                      <p:cBhvr>
                                        <p:cTn id="22" dur="2000" fill="hold"/>
                                        <p:tgtEl>
                                          <p:spTgt spid="7"/>
                                        </p:tgtEl>
                                        <p:attrNameLst>
                                          <p:attrName>ppt_x</p:attrName>
                                          <p:attrName>ppt_y</p:attrName>
                                        </p:attrNameLst>
                                      </p:cBhvr>
                                      <p:rCtr x="3177" y="-46"/>
                                    </p:animMotion>
                                  </p:childTnLst>
                                </p:cTn>
                              </p:par>
                              <p:par>
                                <p:cTn id="23" presetID="42" presetClass="path" presetSubtype="0" accel="50000" decel="50000" fill="hold" grpId="0" nodeType="withEffect">
                                  <p:stCondLst>
                                    <p:cond delay="0"/>
                                  </p:stCondLst>
                                  <p:childTnLst>
                                    <p:animMotion origin="layout" path="M 2.5E-6 -2.22222E-6 L 0.06484 0.00023 " pathEditMode="relative" rAng="0" ptsTypes="AA">
                                      <p:cBhvr>
                                        <p:cTn id="24" dur="2000" fill="hold"/>
                                        <p:tgtEl>
                                          <p:spTgt spid="10"/>
                                        </p:tgtEl>
                                        <p:attrNameLst>
                                          <p:attrName>ppt_x</p:attrName>
                                          <p:attrName>ppt_y</p:attrName>
                                        </p:attrNameLst>
                                      </p:cBhvr>
                                      <p:rCtr x="3242" y="0"/>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17" grpId="0"/>
      <p:bldP spid="22"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B4A2-B05E-4270-9E02-01518F68AA18}"/>
              </a:ext>
            </a:extLst>
          </p:cNvPr>
          <p:cNvSpPr>
            <a:spLocks noGrp="1"/>
          </p:cNvSpPr>
          <p:nvPr>
            <p:ph type="title"/>
          </p:nvPr>
        </p:nvSpPr>
        <p:spPr/>
        <p:txBody>
          <a:bodyPr/>
          <a:lstStyle/>
          <a:p>
            <a:r>
              <a:rPr lang="en-CA" dirty="0">
                <a:latin typeface="+mn-lt"/>
              </a:rPr>
              <a:t>Daydream’s Kernel-Layer Mapping</a:t>
            </a:r>
          </a:p>
        </p:txBody>
      </p:sp>
      <p:sp>
        <p:nvSpPr>
          <p:cNvPr id="68" name="Rectangle 67">
            <a:extLst>
              <a:ext uri="{FF2B5EF4-FFF2-40B4-BE49-F238E27FC236}">
                <a16:creationId xmlns:a16="http://schemas.microsoft.com/office/drawing/2014/main" id="{CAAA6652-DC35-4A67-9A40-9A45CFFE6E90}"/>
              </a:ext>
            </a:extLst>
          </p:cNvPr>
          <p:cNvSpPr/>
          <p:nvPr/>
        </p:nvSpPr>
        <p:spPr>
          <a:xfrm>
            <a:off x="3557594" y="3007138"/>
            <a:ext cx="1365576" cy="266507"/>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Launch K</a:t>
            </a:r>
            <a:r>
              <a:rPr lang="en-CA" sz="1600" baseline="-25000" dirty="0"/>
              <a:t>0</a:t>
            </a:r>
          </a:p>
        </p:txBody>
      </p:sp>
      <p:sp>
        <p:nvSpPr>
          <p:cNvPr id="69" name="Rectangle 68">
            <a:extLst>
              <a:ext uri="{FF2B5EF4-FFF2-40B4-BE49-F238E27FC236}">
                <a16:creationId xmlns:a16="http://schemas.microsoft.com/office/drawing/2014/main" id="{1B7BE972-2501-48BC-B289-CF7DC6D37F3D}"/>
              </a:ext>
            </a:extLst>
          </p:cNvPr>
          <p:cNvSpPr/>
          <p:nvPr/>
        </p:nvSpPr>
        <p:spPr>
          <a:xfrm>
            <a:off x="5077898" y="3002427"/>
            <a:ext cx="1451990" cy="266507"/>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Launch K</a:t>
            </a:r>
            <a:r>
              <a:rPr lang="en-CA" sz="1600" baseline="-25000" dirty="0"/>
              <a:t>1</a:t>
            </a:r>
          </a:p>
        </p:txBody>
      </p:sp>
      <p:sp>
        <p:nvSpPr>
          <p:cNvPr id="70" name="Rectangle 69">
            <a:extLst>
              <a:ext uri="{FF2B5EF4-FFF2-40B4-BE49-F238E27FC236}">
                <a16:creationId xmlns:a16="http://schemas.microsoft.com/office/drawing/2014/main" id="{192168AE-A104-4E28-B0A7-8E774AB15132}"/>
              </a:ext>
            </a:extLst>
          </p:cNvPr>
          <p:cNvSpPr/>
          <p:nvPr/>
        </p:nvSpPr>
        <p:spPr>
          <a:xfrm>
            <a:off x="6684616" y="3001829"/>
            <a:ext cx="1062948" cy="264873"/>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Launch K</a:t>
            </a:r>
            <a:r>
              <a:rPr lang="en-CA" sz="1600" baseline="-25000" dirty="0"/>
              <a:t>2</a:t>
            </a:r>
          </a:p>
        </p:txBody>
      </p:sp>
      <p:sp>
        <p:nvSpPr>
          <p:cNvPr id="72" name="Rectangle 71">
            <a:extLst>
              <a:ext uri="{FF2B5EF4-FFF2-40B4-BE49-F238E27FC236}">
                <a16:creationId xmlns:a16="http://schemas.microsoft.com/office/drawing/2014/main" id="{EEDE9E98-32EA-43EC-A865-ADAF1D012BD5}"/>
              </a:ext>
            </a:extLst>
          </p:cNvPr>
          <p:cNvSpPr/>
          <p:nvPr/>
        </p:nvSpPr>
        <p:spPr>
          <a:xfrm>
            <a:off x="4925207" y="3892478"/>
            <a:ext cx="1854047" cy="266507"/>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K</a:t>
            </a:r>
            <a:r>
              <a:rPr lang="en-CA" sz="1600" baseline="-25000" dirty="0"/>
              <a:t>0</a:t>
            </a:r>
          </a:p>
        </p:txBody>
      </p:sp>
      <p:sp>
        <p:nvSpPr>
          <p:cNvPr id="73" name="Rectangle 72">
            <a:extLst>
              <a:ext uri="{FF2B5EF4-FFF2-40B4-BE49-F238E27FC236}">
                <a16:creationId xmlns:a16="http://schemas.microsoft.com/office/drawing/2014/main" id="{92EFEA3F-F65B-438C-B283-767CB7C6028F}"/>
              </a:ext>
            </a:extLst>
          </p:cNvPr>
          <p:cNvSpPr/>
          <p:nvPr/>
        </p:nvSpPr>
        <p:spPr>
          <a:xfrm>
            <a:off x="6826975" y="3892953"/>
            <a:ext cx="553405" cy="266031"/>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K</a:t>
            </a:r>
            <a:r>
              <a:rPr lang="en-CA" sz="1600" baseline="-25000" dirty="0"/>
              <a:t>1</a:t>
            </a:r>
          </a:p>
        </p:txBody>
      </p:sp>
      <p:sp>
        <p:nvSpPr>
          <p:cNvPr id="74" name="Rectangle 73">
            <a:extLst>
              <a:ext uri="{FF2B5EF4-FFF2-40B4-BE49-F238E27FC236}">
                <a16:creationId xmlns:a16="http://schemas.microsoft.com/office/drawing/2014/main" id="{1B697CAF-7480-4DD7-88A3-7FE70C073C88}"/>
              </a:ext>
            </a:extLst>
          </p:cNvPr>
          <p:cNvSpPr/>
          <p:nvPr/>
        </p:nvSpPr>
        <p:spPr>
          <a:xfrm>
            <a:off x="7747564" y="3884029"/>
            <a:ext cx="810567" cy="274953"/>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t>K</a:t>
            </a:r>
            <a:r>
              <a:rPr lang="en-CA" sz="1600" baseline="-25000" dirty="0"/>
              <a:t>2</a:t>
            </a:r>
          </a:p>
        </p:txBody>
      </p:sp>
      <p:cxnSp>
        <p:nvCxnSpPr>
          <p:cNvPr id="80" name="Straight Connector 79">
            <a:extLst>
              <a:ext uri="{FF2B5EF4-FFF2-40B4-BE49-F238E27FC236}">
                <a16:creationId xmlns:a16="http://schemas.microsoft.com/office/drawing/2014/main" id="{54313750-C7CD-47AE-B6F9-F1833695CFE4}"/>
              </a:ext>
            </a:extLst>
          </p:cNvPr>
          <p:cNvCxnSpPr>
            <a:cxnSpLocks/>
          </p:cNvCxnSpPr>
          <p:nvPr/>
        </p:nvCxnSpPr>
        <p:spPr>
          <a:xfrm>
            <a:off x="3265016" y="2851747"/>
            <a:ext cx="0" cy="1524000"/>
          </a:xfrm>
          <a:prstGeom prst="line">
            <a:avLst/>
          </a:prstGeom>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FFEAA933-10ED-4E04-A96C-58549EA0D19D}"/>
              </a:ext>
            </a:extLst>
          </p:cNvPr>
          <p:cNvSpPr txBox="1"/>
          <p:nvPr/>
        </p:nvSpPr>
        <p:spPr>
          <a:xfrm>
            <a:off x="1613229" y="2943418"/>
            <a:ext cx="1651787" cy="369332"/>
          </a:xfrm>
          <a:prstGeom prst="rect">
            <a:avLst/>
          </a:prstGeom>
          <a:noFill/>
        </p:spPr>
        <p:txBody>
          <a:bodyPr wrap="square" rtlCol="0">
            <a:spAutoFit/>
          </a:bodyPr>
          <a:lstStyle/>
          <a:p>
            <a:pPr algn="r"/>
            <a:r>
              <a:rPr lang="en-CA" dirty="0"/>
              <a:t>CPU Timeline</a:t>
            </a:r>
          </a:p>
        </p:txBody>
      </p:sp>
      <p:sp>
        <p:nvSpPr>
          <p:cNvPr id="82" name="TextBox 81">
            <a:extLst>
              <a:ext uri="{FF2B5EF4-FFF2-40B4-BE49-F238E27FC236}">
                <a16:creationId xmlns:a16="http://schemas.microsoft.com/office/drawing/2014/main" id="{555D176C-C247-4602-940B-0B18CCCE0EDE}"/>
              </a:ext>
            </a:extLst>
          </p:cNvPr>
          <p:cNvSpPr txBox="1"/>
          <p:nvPr/>
        </p:nvSpPr>
        <p:spPr>
          <a:xfrm>
            <a:off x="1635831" y="3836839"/>
            <a:ext cx="1651787" cy="369332"/>
          </a:xfrm>
          <a:prstGeom prst="rect">
            <a:avLst/>
          </a:prstGeom>
          <a:noFill/>
        </p:spPr>
        <p:txBody>
          <a:bodyPr wrap="square" rtlCol="0">
            <a:spAutoFit/>
          </a:bodyPr>
          <a:lstStyle/>
          <a:p>
            <a:pPr algn="r"/>
            <a:r>
              <a:rPr lang="en-CA" dirty="0"/>
              <a:t>GPU Timeline</a:t>
            </a:r>
          </a:p>
        </p:txBody>
      </p:sp>
      <p:cxnSp>
        <p:nvCxnSpPr>
          <p:cNvPr id="122" name="Straight Connector 121">
            <a:extLst>
              <a:ext uri="{FF2B5EF4-FFF2-40B4-BE49-F238E27FC236}">
                <a16:creationId xmlns:a16="http://schemas.microsoft.com/office/drawing/2014/main" id="{09255181-AC68-480D-A468-8F8B6DE240E8}"/>
              </a:ext>
            </a:extLst>
          </p:cNvPr>
          <p:cNvCxnSpPr>
            <a:cxnSpLocks/>
          </p:cNvCxnSpPr>
          <p:nvPr/>
        </p:nvCxnSpPr>
        <p:spPr>
          <a:xfrm>
            <a:off x="3484682" y="2622319"/>
            <a:ext cx="0" cy="75902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2A712643-74D8-4EC9-A934-15DEC75CA4CF}"/>
              </a:ext>
            </a:extLst>
          </p:cNvPr>
          <p:cNvCxnSpPr>
            <a:cxnSpLocks/>
          </p:cNvCxnSpPr>
          <p:nvPr/>
        </p:nvCxnSpPr>
        <p:spPr>
          <a:xfrm>
            <a:off x="6617071" y="2621347"/>
            <a:ext cx="0" cy="759992"/>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46" name="Slide Number Placeholder 145">
            <a:extLst>
              <a:ext uri="{FF2B5EF4-FFF2-40B4-BE49-F238E27FC236}">
                <a16:creationId xmlns:a16="http://schemas.microsoft.com/office/drawing/2014/main" id="{3B7D2B17-C16B-4708-A267-CA64BEEC1C2B}"/>
              </a:ext>
            </a:extLst>
          </p:cNvPr>
          <p:cNvSpPr>
            <a:spLocks noGrp="1"/>
          </p:cNvSpPr>
          <p:nvPr>
            <p:ph type="sldNum" sz="quarter" idx="12"/>
          </p:nvPr>
        </p:nvSpPr>
        <p:spPr/>
        <p:txBody>
          <a:bodyPr/>
          <a:lstStyle/>
          <a:p>
            <a:fld id="{18A52438-9334-428C-B73B-7C1C0BD0C58A}" type="slidenum">
              <a:rPr lang="en-CA" smtClean="0"/>
              <a:t>14</a:t>
            </a:fld>
            <a:endParaRPr lang="en-CA" dirty="0"/>
          </a:p>
        </p:txBody>
      </p:sp>
      <p:sp>
        <p:nvSpPr>
          <p:cNvPr id="71" name="TextBox 70">
            <a:extLst>
              <a:ext uri="{FF2B5EF4-FFF2-40B4-BE49-F238E27FC236}">
                <a16:creationId xmlns:a16="http://schemas.microsoft.com/office/drawing/2014/main" id="{B529B315-DABB-4858-89F6-A4EA3C934406}"/>
              </a:ext>
            </a:extLst>
          </p:cNvPr>
          <p:cNvSpPr txBox="1"/>
          <p:nvPr/>
        </p:nvSpPr>
        <p:spPr>
          <a:xfrm>
            <a:off x="8512854" y="1905096"/>
            <a:ext cx="2107444" cy="369332"/>
          </a:xfrm>
          <a:prstGeom prst="rect">
            <a:avLst/>
          </a:prstGeom>
          <a:noFill/>
        </p:spPr>
        <p:txBody>
          <a:bodyPr wrap="square" rtlCol="0">
            <a:spAutoFit/>
          </a:bodyPr>
          <a:lstStyle/>
          <a:p>
            <a:pPr algn="ctr"/>
            <a:r>
              <a:rPr lang="en-CA" dirty="0"/>
              <a:t>K</a:t>
            </a:r>
            <a:r>
              <a:rPr lang="en-CA" baseline="-25000" dirty="0"/>
              <a:t>0</a:t>
            </a:r>
            <a:r>
              <a:rPr lang="en-CA" dirty="0"/>
              <a:t>, K</a:t>
            </a:r>
            <a:r>
              <a:rPr lang="en-CA" baseline="-25000" dirty="0"/>
              <a:t>1</a:t>
            </a:r>
            <a:r>
              <a:rPr lang="en-CA" dirty="0"/>
              <a:t> belong to L</a:t>
            </a:r>
            <a:r>
              <a:rPr lang="en-CA" baseline="-25000" dirty="0"/>
              <a:t>0</a:t>
            </a:r>
          </a:p>
        </p:txBody>
      </p:sp>
      <p:sp>
        <p:nvSpPr>
          <p:cNvPr id="75" name="TextBox 74">
            <a:extLst>
              <a:ext uri="{FF2B5EF4-FFF2-40B4-BE49-F238E27FC236}">
                <a16:creationId xmlns:a16="http://schemas.microsoft.com/office/drawing/2014/main" id="{A86B81BC-D0D3-4A72-939F-ABB87CAB907F}"/>
              </a:ext>
            </a:extLst>
          </p:cNvPr>
          <p:cNvSpPr txBox="1"/>
          <p:nvPr/>
        </p:nvSpPr>
        <p:spPr>
          <a:xfrm>
            <a:off x="2430960" y="2234663"/>
            <a:ext cx="2107444" cy="369332"/>
          </a:xfrm>
          <a:prstGeom prst="rect">
            <a:avLst/>
          </a:prstGeom>
          <a:noFill/>
        </p:spPr>
        <p:txBody>
          <a:bodyPr wrap="square" rtlCol="0">
            <a:spAutoFit/>
          </a:bodyPr>
          <a:lstStyle/>
          <a:p>
            <a:pPr algn="ctr"/>
            <a:r>
              <a:rPr lang="en-CA" dirty="0"/>
              <a:t>t</a:t>
            </a:r>
            <a:r>
              <a:rPr lang="en-CA" baseline="-25000" dirty="0"/>
              <a:t>0</a:t>
            </a:r>
          </a:p>
        </p:txBody>
      </p:sp>
      <p:sp>
        <p:nvSpPr>
          <p:cNvPr id="76" name="TextBox 75">
            <a:extLst>
              <a:ext uri="{FF2B5EF4-FFF2-40B4-BE49-F238E27FC236}">
                <a16:creationId xmlns:a16="http://schemas.microsoft.com/office/drawing/2014/main" id="{24A7EB2C-1850-41D7-9E36-B59AF9358A79}"/>
              </a:ext>
            </a:extLst>
          </p:cNvPr>
          <p:cNvSpPr txBox="1"/>
          <p:nvPr/>
        </p:nvSpPr>
        <p:spPr>
          <a:xfrm>
            <a:off x="5563349" y="2240277"/>
            <a:ext cx="2107444" cy="369332"/>
          </a:xfrm>
          <a:prstGeom prst="rect">
            <a:avLst/>
          </a:prstGeom>
          <a:noFill/>
        </p:spPr>
        <p:txBody>
          <a:bodyPr wrap="square" rtlCol="0">
            <a:spAutoFit/>
          </a:bodyPr>
          <a:lstStyle/>
          <a:p>
            <a:pPr algn="ctr"/>
            <a:r>
              <a:rPr lang="en-CA" dirty="0"/>
              <a:t>t</a:t>
            </a:r>
            <a:r>
              <a:rPr lang="en-CA" baseline="-25000" dirty="0"/>
              <a:t>1</a:t>
            </a:r>
          </a:p>
        </p:txBody>
      </p:sp>
      <p:sp>
        <p:nvSpPr>
          <p:cNvPr id="77" name="TextBox 76">
            <a:extLst>
              <a:ext uri="{FF2B5EF4-FFF2-40B4-BE49-F238E27FC236}">
                <a16:creationId xmlns:a16="http://schemas.microsoft.com/office/drawing/2014/main" id="{FFE2C2C3-FC84-4F12-96B3-0F8CF8854C72}"/>
              </a:ext>
            </a:extLst>
          </p:cNvPr>
          <p:cNvSpPr txBox="1"/>
          <p:nvPr/>
        </p:nvSpPr>
        <p:spPr>
          <a:xfrm>
            <a:off x="2248075" y="1905096"/>
            <a:ext cx="2473213" cy="369332"/>
          </a:xfrm>
          <a:prstGeom prst="rect">
            <a:avLst/>
          </a:prstGeom>
          <a:noFill/>
        </p:spPr>
        <p:txBody>
          <a:bodyPr wrap="square" rtlCol="0">
            <a:spAutoFit/>
          </a:bodyPr>
          <a:lstStyle/>
          <a:p>
            <a:pPr algn="ctr"/>
            <a:r>
              <a:rPr lang="en-CA" dirty="0"/>
              <a:t>❶ Get L</a:t>
            </a:r>
            <a:r>
              <a:rPr lang="en-CA" baseline="-25000" dirty="0"/>
              <a:t>0</a:t>
            </a:r>
            <a:r>
              <a:rPr lang="en-CA" dirty="0"/>
              <a:t>’s Timestamps</a:t>
            </a:r>
            <a:endParaRPr lang="en-CA" baseline="-25000" dirty="0"/>
          </a:p>
        </p:txBody>
      </p:sp>
      <p:sp>
        <p:nvSpPr>
          <p:cNvPr id="78" name="TextBox 77">
            <a:extLst>
              <a:ext uri="{FF2B5EF4-FFF2-40B4-BE49-F238E27FC236}">
                <a16:creationId xmlns:a16="http://schemas.microsoft.com/office/drawing/2014/main" id="{D43124DF-F914-4C0B-9241-27BAC42409B7}"/>
              </a:ext>
            </a:extLst>
          </p:cNvPr>
          <p:cNvSpPr txBox="1"/>
          <p:nvPr/>
        </p:nvSpPr>
        <p:spPr>
          <a:xfrm>
            <a:off x="3814270" y="2536472"/>
            <a:ext cx="2473213" cy="369332"/>
          </a:xfrm>
          <a:prstGeom prst="rect">
            <a:avLst/>
          </a:prstGeom>
          <a:noFill/>
        </p:spPr>
        <p:txBody>
          <a:bodyPr wrap="square" rtlCol="0">
            <a:spAutoFit/>
          </a:bodyPr>
          <a:lstStyle/>
          <a:p>
            <a:pPr algn="ctr"/>
            <a:r>
              <a:rPr lang="en-CA" dirty="0"/>
              <a:t>❷ Get L</a:t>
            </a:r>
            <a:r>
              <a:rPr lang="en-CA" baseline="-25000" dirty="0"/>
              <a:t>0</a:t>
            </a:r>
            <a:r>
              <a:rPr lang="en-CA" dirty="0"/>
              <a:t>’s</a:t>
            </a:r>
            <a:r>
              <a:rPr lang="en-CA" baseline="-25000" dirty="0"/>
              <a:t> </a:t>
            </a:r>
            <a:r>
              <a:rPr lang="en-CA" dirty="0"/>
              <a:t>CPU tasks</a:t>
            </a:r>
            <a:endParaRPr lang="en-CA" baseline="-25000" dirty="0"/>
          </a:p>
        </p:txBody>
      </p:sp>
      <p:sp>
        <p:nvSpPr>
          <p:cNvPr id="79" name="TextBox 78">
            <a:extLst>
              <a:ext uri="{FF2B5EF4-FFF2-40B4-BE49-F238E27FC236}">
                <a16:creationId xmlns:a16="http://schemas.microsoft.com/office/drawing/2014/main" id="{B40BBD99-EE13-4678-B210-446FA3480225}"/>
              </a:ext>
            </a:extLst>
          </p:cNvPr>
          <p:cNvSpPr txBox="1"/>
          <p:nvPr/>
        </p:nvSpPr>
        <p:spPr>
          <a:xfrm>
            <a:off x="4463743" y="4228875"/>
            <a:ext cx="3283821" cy="646331"/>
          </a:xfrm>
          <a:prstGeom prst="rect">
            <a:avLst/>
          </a:prstGeom>
          <a:noFill/>
        </p:spPr>
        <p:txBody>
          <a:bodyPr wrap="square" rtlCol="0">
            <a:spAutoFit/>
          </a:bodyPr>
          <a:lstStyle/>
          <a:p>
            <a:pPr algn="ctr"/>
            <a:r>
              <a:rPr lang="en-CA" dirty="0"/>
              <a:t>❸ Map K</a:t>
            </a:r>
            <a:r>
              <a:rPr lang="en-CA" baseline="-25000" dirty="0"/>
              <a:t>0</a:t>
            </a:r>
            <a:r>
              <a:rPr lang="en-CA" dirty="0"/>
              <a:t>, K</a:t>
            </a:r>
            <a:r>
              <a:rPr lang="en-CA" baseline="-25000" dirty="0"/>
              <a:t>1</a:t>
            </a:r>
            <a:r>
              <a:rPr lang="en-CA" dirty="0"/>
              <a:t> to L</a:t>
            </a:r>
            <a:r>
              <a:rPr lang="en-CA" baseline="-25000" dirty="0"/>
              <a:t>0</a:t>
            </a:r>
            <a:r>
              <a:rPr lang="en-CA" dirty="0"/>
              <a:t> according to dependencies</a:t>
            </a:r>
            <a:endParaRPr lang="en-CA" baseline="-25000" dirty="0"/>
          </a:p>
        </p:txBody>
      </p:sp>
      <p:cxnSp>
        <p:nvCxnSpPr>
          <p:cNvPr id="17" name="Straight Arrow Connector 16">
            <a:extLst>
              <a:ext uri="{FF2B5EF4-FFF2-40B4-BE49-F238E27FC236}">
                <a16:creationId xmlns:a16="http://schemas.microsoft.com/office/drawing/2014/main" id="{973C3248-2B31-403D-B6DB-7D3AB98A9F23}"/>
              </a:ext>
            </a:extLst>
          </p:cNvPr>
          <p:cNvCxnSpPr>
            <a:stCxn id="68" idx="3"/>
            <a:endCxn id="72" idx="1"/>
          </p:cNvCxnSpPr>
          <p:nvPr/>
        </p:nvCxnSpPr>
        <p:spPr>
          <a:xfrm>
            <a:off x="4923170" y="3140392"/>
            <a:ext cx="2037" cy="8853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8BDED2D-8C1C-4140-98A9-E1E33B4CDA93}"/>
              </a:ext>
            </a:extLst>
          </p:cNvPr>
          <p:cNvCxnSpPr>
            <a:cxnSpLocks/>
            <a:stCxn id="69" idx="3"/>
            <a:endCxn id="73" idx="1"/>
          </p:cNvCxnSpPr>
          <p:nvPr/>
        </p:nvCxnSpPr>
        <p:spPr>
          <a:xfrm>
            <a:off x="6529888" y="3135681"/>
            <a:ext cx="297087" cy="8902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48F6D9E-BD16-4E49-854F-69F6A95B22AD}"/>
              </a:ext>
            </a:extLst>
          </p:cNvPr>
          <p:cNvSpPr txBox="1"/>
          <p:nvPr/>
        </p:nvSpPr>
        <p:spPr>
          <a:xfrm>
            <a:off x="1686260" y="5163539"/>
            <a:ext cx="8351818" cy="400110"/>
          </a:xfrm>
          <a:prstGeom prst="rect">
            <a:avLst/>
          </a:prstGeom>
          <a:noFill/>
          <a:ln w="25400">
            <a:solidFill>
              <a:schemeClr val="dk1"/>
            </a:solidFill>
          </a:ln>
        </p:spPr>
        <p:txBody>
          <a:bodyPr wrap="square" rtlCol="0">
            <a:spAutoFit/>
          </a:bodyPr>
          <a:lstStyle/>
          <a:p>
            <a:pPr algn="ctr"/>
            <a:r>
              <a:rPr lang="en-CA" sz="2000" dirty="0">
                <a:solidFill>
                  <a:srgbClr val="00B050"/>
                </a:solidFill>
              </a:rPr>
              <a:t>Little overhead </a:t>
            </a:r>
            <a:r>
              <a:rPr lang="en-CA" sz="2000" dirty="0"/>
              <a:t>(only need to instrument frameworks for per-layer timestamps)</a:t>
            </a:r>
          </a:p>
        </p:txBody>
      </p:sp>
      <p:sp>
        <p:nvSpPr>
          <p:cNvPr id="24" name="TextBox 23">
            <a:extLst>
              <a:ext uri="{FF2B5EF4-FFF2-40B4-BE49-F238E27FC236}">
                <a16:creationId xmlns:a16="http://schemas.microsoft.com/office/drawing/2014/main" id="{FBD808D1-ECCA-4401-A9C3-BEFB1E3B0D71}"/>
              </a:ext>
            </a:extLst>
          </p:cNvPr>
          <p:cNvSpPr txBox="1"/>
          <p:nvPr/>
        </p:nvSpPr>
        <p:spPr>
          <a:xfrm>
            <a:off x="2516178" y="5722982"/>
            <a:ext cx="6691982" cy="400110"/>
          </a:xfrm>
          <a:prstGeom prst="rect">
            <a:avLst/>
          </a:prstGeom>
          <a:noFill/>
          <a:ln w="25400">
            <a:solidFill>
              <a:schemeClr val="dk1"/>
            </a:solidFill>
          </a:ln>
        </p:spPr>
        <p:txBody>
          <a:bodyPr wrap="square" rtlCol="0">
            <a:spAutoFit/>
          </a:bodyPr>
          <a:lstStyle/>
          <a:p>
            <a:pPr algn="ctr"/>
            <a:r>
              <a:rPr lang="en-CA" sz="2000" dirty="0">
                <a:solidFill>
                  <a:srgbClr val="00B050"/>
                </a:solidFill>
              </a:rPr>
              <a:t>No alternation </a:t>
            </a:r>
            <a:r>
              <a:rPr lang="en-CA" sz="2000" dirty="0"/>
              <a:t>to the dependency graph (synchronization-free)</a:t>
            </a:r>
          </a:p>
        </p:txBody>
      </p:sp>
    </p:spTree>
    <p:extLst>
      <p:ext uri="{BB962C8B-B14F-4D97-AF65-F5344CB8AC3E}">
        <p14:creationId xmlns:p14="http://schemas.microsoft.com/office/powerpoint/2010/main" val="194898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011D-DAEC-452D-8E54-BF7D45905C61}"/>
              </a:ext>
            </a:extLst>
          </p:cNvPr>
          <p:cNvSpPr>
            <a:spLocks noGrp="1"/>
          </p:cNvSpPr>
          <p:nvPr>
            <p:ph type="title"/>
          </p:nvPr>
        </p:nvSpPr>
        <p:spPr/>
        <p:txBody>
          <a:bodyPr/>
          <a:lstStyle/>
          <a:p>
            <a:r>
              <a:rPr lang="en-US" altLang="zh-CN" dirty="0">
                <a:latin typeface="+mn-lt"/>
              </a:rPr>
              <a:t>Challenge 3: Optimization Diversity</a:t>
            </a:r>
            <a:endParaRPr lang="en-CA" dirty="0">
              <a:latin typeface="+mn-lt"/>
            </a:endParaRPr>
          </a:p>
        </p:txBody>
      </p:sp>
      <p:sp>
        <p:nvSpPr>
          <p:cNvPr id="4" name="Slide Number Placeholder 3">
            <a:extLst>
              <a:ext uri="{FF2B5EF4-FFF2-40B4-BE49-F238E27FC236}">
                <a16:creationId xmlns:a16="http://schemas.microsoft.com/office/drawing/2014/main" id="{CB454413-3AE8-4F17-B285-B0A0251DC179}"/>
              </a:ext>
            </a:extLst>
          </p:cNvPr>
          <p:cNvSpPr>
            <a:spLocks noGrp="1"/>
          </p:cNvSpPr>
          <p:nvPr>
            <p:ph type="sldNum" sz="quarter" idx="12"/>
          </p:nvPr>
        </p:nvSpPr>
        <p:spPr/>
        <p:txBody>
          <a:bodyPr/>
          <a:lstStyle/>
          <a:p>
            <a:fld id="{18A52438-9334-428C-B73B-7C1C0BD0C58A}" type="slidenum">
              <a:rPr lang="en-CA" smtClean="0"/>
              <a:t>15</a:t>
            </a:fld>
            <a:endParaRPr lang="en-CA"/>
          </a:p>
        </p:txBody>
      </p:sp>
      <p:sp>
        <p:nvSpPr>
          <p:cNvPr id="5201" name="AutoShape 109">
            <a:extLst>
              <a:ext uri="{FF2B5EF4-FFF2-40B4-BE49-F238E27FC236}">
                <a16:creationId xmlns:a16="http://schemas.microsoft.com/office/drawing/2014/main" id="{477406D8-6566-4017-A27C-9BB8C5A130AE}"/>
              </a:ext>
            </a:extLst>
          </p:cNvPr>
          <p:cNvSpPr>
            <a:spLocks noChangeAspect="1" noChangeArrowheads="1" noTextEdit="1"/>
          </p:cNvSpPr>
          <p:nvPr/>
        </p:nvSpPr>
        <p:spPr bwMode="auto">
          <a:xfrm>
            <a:off x="1057275" y="1482504"/>
            <a:ext cx="1007745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02" name="Rectangle 111">
            <a:extLst>
              <a:ext uri="{FF2B5EF4-FFF2-40B4-BE49-F238E27FC236}">
                <a16:creationId xmlns:a16="http://schemas.microsoft.com/office/drawing/2014/main" id="{DAA1E713-ECB0-4677-859A-2DB5E76E83F4}"/>
              </a:ext>
            </a:extLst>
          </p:cNvPr>
          <p:cNvSpPr>
            <a:spLocks noChangeArrowheads="1"/>
          </p:cNvSpPr>
          <p:nvPr/>
        </p:nvSpPr>
        <p:spPr bwMode="auto">
          <a:xfrm>
            <a:off x="1065213" y="1873029"/>
            <a:ext cx="2562225" cy="22860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5232" name="Picture 112">
            <a:extLst>
              <a:ext uri="{FF2B5EF4-FFF2-40B4-BE49-F238E27FC236}">
                <a16:creationId xmlns:a16="http://schemas.microsoft.com/office/drawing/2014/main" id="{570B92A2-DD3C-4B57-85C0-2F11D03C6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1873029"/>
            <a:ext cx="256381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3" name="Rectangle 113">
            <a:extLst>
              <a:ext uri="{FF2B5EF4-FFF2-40B4-BE49-F238E27FC236}">
                <a16:creationId xmlns:a16="http://schemas.microsoft.com/office/drawing/2014/main" id="{F0D6547B-720D-4AC9-A091-84073EFB0619}"/>
              </a:ext>
            </a:extLst>
          </p:cNvPr>
          <p:cNvSpPr>
            <a:spLocks noChangeArrowheads="1"/>
          </p:cNvSpPr>
          <p:nvPr/>
        </p:nvSpPr>
        <p:spPr bwMode="auto">
          <a:xfrm>
            <a:off x="1065213" y="1873029"/>
            <a:ext cx="2562225" cy="228600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04" name="Rectangle 114">
            <a:extLst>
              <a:ext uri="{FF2B5EF4-FFF2-40B4-BE49-F238E27FC236}">
                <a16:creationId xmlns:a16="http://schemas.microsoft.com/office/drawing/2014/main" id="{8CAC0257-34B8-4CD1-8E36-7AD0E99A18CB}"/>
              </a:ext>
            </a:extLst>
          </p:cNvPr>
          <p:cNvSpPr>
            <a:spLocks noChangeArrowheads="1"/>
          </p:cNvSpPr>
          <p:nvPr/>
        </p:nvSpPr>
        <p:spPr bwMode="auto">
          <a:xfrm>
            <a:off x="3627438" y="1873029"/>
            <a:ext cx="2935288" cy="639763"/>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5235" name="Picture 115">
            <a:extLst>
              <a:ext uri="{FF2B5EF4-FFF2-40B4-BE49-F238E27FC236}">
                <a16:creationId xmlns:a16="http://schemas.microsoft.com/office/drawing/2014/main" id="{EF94CF31-7181-4F3F-8D03-2884542B2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025" y="1873029"/>
            <a:ext cx="2933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5" name="Rectangle 116">
            <a:extLst>
              <a:ext uri="{FF2B5EF4-FFF2-40B4-BE49-F238E27FC236}">
                <a16:creationId xmlns:a16="http://schemas.microsoft.com/office/drawing/2014/main" id="{E82CEAA7-5574-4B3F-8497-083B69FA85BE}"/>
              </a:ext>
            </a:extLst>
          </p:cNvPr>
          <p:cNvSpPr>
            <a:spLocks noChangeArrowheads="1"/>
          </p:cNvSpPr>
          <p:nvPr/>
        </p:nvSpPr>
        <p:spPr bwMode="auto">
          <a:xfrm>
            <a:off x="3627438" y="1873029"/>
            <a:ext cx="2935288" cy="63976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06" name="Rectangle 117">
            <a:extLst>
              <a:ext uri="{FF2B5EF4-FFF2-40B4-BE49-F238E27FC236}">
                <a16:creationId xmlns:a16="http://schemas.microsoft.com/office/drawing/2014/main" id="{A1135913-079D-4C39-93A2-7D079645BEBC}"/>
              </a:ext>
            </a:extLst>
          </p:cNvPr>
          <p:cNvSpPr>
            <a:spLocks noChangeArrowheads="1"/>
          </p:cNvSpPr>
          <p:nvPr/>
        </p:nvSpPr>
        <p:spPr bwMode="auto">
          <a:xfrm>
            <a:off x="6562725" y="1873029"/>
            <a:ext cx="4552950" cy="64135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5238" name="Picture 118">
            <a:extLst>
              <a:ext uri="{FF2B5EF4-FFF2-40B4-BE49-F238E27FC236}">
                <a16:creationId xmlns:a16="http://schemas.microsoft.com/office/drawing/2014/main" id="{7E56993B-BE45-4D7A-A2D4-47D195BCF2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2725" y="1873029"/>
            <a:ext cx="455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7" name="Rectangle 119">
            <a:extLst>
              <a:ext uri="{FF2B5EF4-FFF2-40B4-BE49-F238E27FC236}">
                <a16:creationId xmlns:a16="http://schemas.microsoft.com/office/drawing/2014/main" id="{A53CDB2A-B5A8-4E14-97F8-2966D847EA22}"/>
              </a:ext>
            </a:extLst>
          </p:cNvPr>
          <p:cNvSpPr>
            <a:spLocks noChangeArrowheads="1"/>
          </p:cNvSpPr>
          <p:nvPr/>
        </p:nvSpPr>
        <p:spPr bwMode="auto">
          <a:xfrm>
            <a:off x="6562725" y="1874617"/>
            <a:ext cx="4552950" cy="63976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08" name="Rectangle 120">
            <a:extLst>
              <a:ext uri="{FF2B5EF4-FFF2-40B4-BE49-F238E27FC236}">
                <a16:creationId xmlns:a16="http://schemas.microsoft.com/office/drawing/2014/main" id="{B17ED37F-2E40-4D92-8F7E-AF54682A329D}"/>
              </a:ext>
            </a:extLst>
          </p:cNvPr>
          <p:cNvSpPr>
            <a:spLocks noChangeArrowheads="1"/>
          </p:cNvSpPr>
          <p:nvPr/>
        </p:nvSpPr>
        <p:spPr bwMode="auto">
          <a:xfrm>
            <a:off x="3627438" y="2877917"/>
            <a:ext cx="2935288" cy="639763"/>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5241" name="Picture 121">
            <a:extLst>
              <a:ext uri="{FF2B5EF4-FFF2-40B4-BE49-F238E27FC236}">
                <a16:creationId xmlns:a16="http://schemas.microsoft.com/office/drawing/2014/main" id="{24C7E093-4154-4534-BCAF-4382A3447D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2879504"/>
            <a:ext cx="2933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9" name="Rectangle 122">
            <a:extLst>
              <a:ext uri="{FF2B5EF4-FFF2-40B4-BE49-F238E27FC236}">
                <a16:creationId xmlns:a16="http://schemas.microsoft.com/office/drawing/2014/main" id="{90BD3175-ADBA-4818-A598-9EB340DE7BA2}"/>
              </a:ext>
            </a:extLst>
          </p:cNvPr>
          <p:cNvSpPr>
            <a:spLocks noChangeArrowheads="1"/>
          </p:cNvSpPr>
          <p:nvPr/>
        </p:nvSpPr>
        <p:spPr bwMode="auto">
          <a:xfrm>
            <a:off x="3627438" y="2877917"/>
            <a:ext cx="2935288" cy="64135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10" name="Rectangle 123">
            <a:extLst>
              <a:ext uri="{FF2B5EF4-FFF2-40B4-BE49-F238E27FC236}">
                <a16:creationId xmlns:a16="http://schemas.microsoft.com/office/drawing/2014/main" id="{B014B71B-FE5F-4075-92DA-823D963972D9}"/>
              </a:ext>
            </a:extLst>
          </p:cNvPr>
          <p:cNvSpPr>
            <a:spLocks noChangeArrowheads="1"/>
          </p:cNvSpPr>
          <p:nvPr/>
        </p:nvSpPr>
        <p:spPr bwMode="auto">
          <a:xfrm>
            <a:off x="6562725" y="2879504"/>
            <a:ext cx="4552950" cy="639763"/>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5244" name="Picture 124">
            <a:extLst>
              <a:ext uri="{FF2B5EF4-FFF2-40B4-BE49-F238E27FC236}">
                <a16:creationId xmlns:a16="http://schemas.microsoft.com/office/drawing/2014/main" id="{A6BE0EEF-AE77-42B5-9DB4-3AE28C2EAB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2725" y="2879504"/>
            <a:ext cx="45529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1" name="Rectangle 125">
            <a:extLst>
              <a:ext uri="{FF2B5EF4-FFF2-40B4-BE49-F238E27FC236}">
                <a16:creationId xmlns:a16="http://schemas.microsoft.com/office/drawing/2014/main" id="{725276F8-E325-47F2-8DA3-C959E7478432}"/>
              </a:ext>
            </a:extLst>
          </p:cNvPr>
          <p:cNvSpPr>
            <a:spLocks noChangeArrowheads="1"/>
          </p:cNvSpPr>
          <p:nvPr/>
        </p:nvSpPr>
        <p:spPr bwMode="auto">
          <a:xfrm>
            <a:off x="6562725" y="2879504"/>
            <a:ext cx="4552950" cy="63976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12" name="Rectangle 126">
            <a:extLst>
              <a:ext uri="{FF2B5EF4-FFF2-40B4-BE49-F238E27FC236}">
                <a16:creationId xmlns:a16="http://schemas.microsoft.com/office/drawing/2014/main" id="{46D72E50-A6BB-4577-B797-15DA2E38B327}"/>
              </a:ext>
            </a:extLst>
          </p:cNvPr>
          <p:cNvSpPr>
            <a:spLocks noChangeArrowheads="1"/>
          </p:cNvSpPr>
          <p:nvPr/>
        </p:nvSpPr>
        <p:spPr bwMode="auto">
          <a:xfrm>
            <a:off x="1065213" y="4159029"/>
            <a:ext cx="2562225" cy="18288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5247" name="Picture 127">
            <a:extLst>
              <a:ext uri="{FF2B5EF4-FFF2-40B4-BE49-F238E27FC236}">
                <a16:creationId xmlns:a16="http://schemas.microsoft.com/office/drawing/2014/main" id="{953D50CC-C85C-4F91-AB15-4A82B10541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5213" y="4160617"/>
            <a:ext cx="25638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3" name="Rectangle 128">
            <a:extLst>
              <a:ext uri="{FF2B5EF4-FFF2-40B4-BE49-F238E27FC236}">
                <a16:creationId xmlns:a16="http://schemas.microsoft.com/office/drawing/2014/main" id="{AD292379-5716-4947-8FA4-0BB799567767}"/>
              </a:ext>
            </a:extLst>
          </p:cNvPr>
          <p:cNvSpPr>
            <a:spLocks noChangeArrowheads="1"/>
          </p:cNvSpPr>
          <p:nvPr/>
        </p:nvSpPr>
        <p:spPr bwMode="auto">
          <a:xfrm>
            <a:off x="1065213" y="4159029"/>
            <a:ext cx="2562225" cy="182880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14" name="Rectangle 129">
            <a:extLst>
              <a:ext uri="{FF2B5EF4-FFF2-40B4-BE49-F238E27FC236}">
                <a16:creationId xmlns:a16="http://schemas.microsoft.com/office/drawing/2014/main" id="{3C5C96C6-BA4F-4B97-8BDE-CF7E7ED0634A}"/>
              </a:ext>
            </a:extLst>
          </p:cNvPr>
          <p:cNvSpPr>
            <a:spLocks noChangeArrowheads="1"/>
          </p:cNvSpPr>
          <p:nvPr/>
        </p:nvSpPr>
        <p:spPr bwMode="auto">
          <a:xfrm>
            <a:off x="3627438" y="4159029"/>
            <a:ext cx="2935288" cy="9144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5250" name="Picture 130">
            <a:extLst>
              <a:ext uri="{FF2B5EF4-FFF2-40B4-BE49-F238E27FC236}">
                <a16:creationId xmlns:a16="http://schemas.microsoft.com/office/drawing/2014/main" id="{CCB581A1-4F10-426A-820F-D7AE622349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9025" y="4160617"/>
            <a:ext cx="2933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5" name="Rectangle 131">
            <a:extLst>
              <a:ext uri="{FF2B5EF4-FFF2-40B4-BE49-F238E27FC236}">
                <a16:creationId xmlns:a16="http://schemas.microsoft.com/office/drawing/2014/main" id="{AF380DC0-1DA0-42EC-BC67-64C2A9FA13E6}"/>
              </a:ext>
            </a:extLst>
          </p:cNvPr>
          <p:cNvSpPr>
            <a:spLocks noChangeArrowheads="1"/>
          </p:cNvSpPr>
          <p:nvPr/>
        </p:nvSpPr>
        <p:spPr bwMode="auto">
          <a:xfrm>
            <a:off x="3627438" y="4159029"/>
            <a:ext cx="2935288" cy="91440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16" name="Rectangle 132">
            <a:extLst>
              <a:ext uri="{FF2B5EF4-FFF2-40B4-BE49-F238E27FC236}">
                <a16:creationId xmlns:a16="http://schemas.microsoft.com/office/drawing/2014/main" id="{8536985A-D50E-4E86-80B0-CFCAF2F76281}"/>
              </a:ext>
            </a:extLst>
          </p:cNvPr>
          <p:cNvSpPr>
            <a:spLocks noChangeArrowheads="1"/>
          </p:cNvSpPr>
          <p:nvPr/>
        </p:nvSpPr>
        <p:spPr bwMode="auto">
          <a:xfrm>
            <a:off x="6562725" y="4160617"/>
            <a:ext cx="4552950" cy="9144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5253" name="Picture 133">
            <a:extLst>
              <a:ext uri="{FF2B5EF4-FFF2-40B4-BE49-F238E27FC236}">
                <a16:creationId xmlns:a16="http://schemas.microsoft.com/office/drawing/2014/main" id="{F414A69A-86F0-48FE-B2AD-64BCFF18B0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62725" y="4160617"/>
            <a:ext cx="4552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7" name="Rectangle 134">
            <a:extLst>
              <a:ext uri="{FF2B5EF4-FFF2-40B4-BE49-F238E27FC236}">
                <a16:creationId xmlns:a16="http://schemas.microsoft.com/office/drawing/2014/main" id="{EA1F361D-77C5-4A32-8A6B-ED53F15965B2}"/>
              </a:ext>
            </a:extLst>
          </p:cNvPr>
          <p:cNvSpPr>
            <a:spLocks noChangeArrowheads="1"/>
          </p:cNvSpPr>
          <p:nvPr/>
        </p:nvSpPr>
        <p:spPr bwMode="auto">
          <a:xfrm>
            <a:off x="6562725" y="4160617"/>
            <a:ext cx="4552950" cy="91440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18" name="Line 135">
            <a:extLst>
              <a:ext uri="{FF2B5EF4-FFF2-40B4-BE49-F238E27FC236}">
                <a16:creationId xmlns:a16="http://schemas.microsoft.com/office/drawing/2014/main" id="{97FF53B3-6A96-4F56-A44C-4FAE94FB0B5A}"/>
              </a:ext>
            </a:extLst>
          </p:cNvPr>
          <p:cNvSpPr>
            <a:spLocks noChangeShapeType="1"/>
          </p:cNvSpPr>
          <p:nvPr/>
        </p:nvSpPr>
        <p:spPr bwMode="auto">
          <a:xfrm>
            <a:off x="3629025" y="1501554"/>
            <a:ext cx="0" cy="4494213"/>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219" name="Line 136">
            <a:extLst>
              <a:ext uri="{FF2B5EF4-FFF2-40B4-BE49-F238E27FC236}">
                <a16:creationId xmlns:a16="http://schemas.microsoft.com/office/drawing/2014/main" id="{7B667042-E727-4266-AFDA-13E323E0F026}"/>
              </a:ext>
            </a:extLst>
          </p:cNvPr>
          <p:cNvSpPr>
            <a:spLocks noChangeShapeType="1"/>
          </p:cNvSpPr>
          <p:nvPr/>
        </p:nvSpPr>
        <p:spPr bwMode="auto">
          <a:xfrm>
            <a:off x="6562725" y="1501554"/>
            <a:ext cx="0" cy="4494213"/>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220" name="Line 137">
            <a:extLst>
              <a:ext uri="{FF2B5EF4-FFF2-40B4-BE49-F238E27FC236}">
                <a16:creationId xmlns:a16="http://schemas.microsoft.com/office/drawing/2014/main" id="{1039705C-B94F-4237-B155-9BA152555C88}"/>
              </a:ext>
            </a:extLst>
          </p:cNvPr>
          <p:cNvSpPr>
            <a:spLocks noChangeShapeType="1"/>
          </p:cNvSpPr>
          <p:nvPr/>
        </p:nvSpPr>
        <p:spPr bwMode="auto">
          <a:xfrm>
            <a:off x="1058863" y="1873029"/>
            <a:ext cx="10063163" cy="0"/>
          </a:xfrm>
          <a:prstGeom prst="line">
            <a:avLst/>
          </a:prstGeom>
          <a:noFill/>
          <a:ln w="254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221" name="Line 138">
            <a:extLst>
              <a:ext uri="{FF2B5EF4-FFF2-40B4-BE49-F238E27FC236}">
                <a16:creationId xmlns:a16="http://schemas.microsoft.com/office/drawing/2014/main" id="{5D2D03C5-3E4E-465E-87A8-EBECFB1BA0B7}"/>
              </a:ext>
            </a:extLst>
          </p:cNvPr>
          <p:cNvSpPr>
            <a:spLocks noChangeShapeType="1"/>
          </p:cNvSpPr>
          <p:nvPr/>
        </p:nvSpPr>
        <p:spPr bwMode="auto">
          <a:xfrm>
            <a:off x="3622675" y="2514379"/>
            <a:ext cx="74993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222" name="Line 139">
            <a:extLst>
              <a:ext uri="{FF2B5EF4-FFF2-40B4-BE49-F238E27FC236}">
                <a16:creationId xmlns:a16="http://schemas.microsoft.com/office/drawing/2014/main" id="{43AEB471-F8CA-4EF2-8908-A8D845C604EA}"/>
              </a:ext>
            </a:extLst>
          </p:cNvPr>
          <p:cNvSpPr>
            <a:spLocks noChangeShapeType="1"/>
          </p:cNvSpPr>
          <p:nvPr/>
        </p:nvSpPr>
        <p:spPr bwMode="auto">
          <a:xfrm>
            <a:off x="3622675" y="2879504"/>
            <a:ext cx="74993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223" name="Line 140">
            <a:extLst>
              <a:ext uri="{FF2B5EF4-FFF2-40B4-BE49-F238E27FC236}">
                <a16:creationId xmlns:a16="http://schemas.microsoft.com/office/drawing/2014/main" id="{8441B017-E6FC-409E-B67A-4D8CC5BD3A2D}"/>
              </a:ext>
            </a:extLst>
          </p:cNvPr>
          <p:cNvSpPr>
            <a:spLocks noChangeShapeType="1"/>
          </p:cNvSpPr>
          <p:nvPr/>
        </p:nvSpPr>
        <p:spPr bwMode="auto">
          <a:xfrm>
            <a:off x="3622675" y="3519267"/>
            <a:ext cx="74993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224" name="Line 141">
            <a:extLst>
              <a:ext uri="{FF2B5EF4-FFF2-40B4-BE49-F238E27FC236}">
                <a16:creationId xmlns:a16="http://schemas.microsoft.com/office/drawing/2014/main" id="{7BE67969-2D30-4C9D-A557-7103FF86A1C5}"/>
              </a:ext>
            </a:extLst>
          </p:cNvPr>
          <p:cNvSpPr>
            <a:spLocks noChangeShapeType="1"/>
          </p:cNvSpPr>
          <p:nvPr/>
        </p:nvSpPr>
        <p:spPr bwMode="auto">
          <a:xfrm>
            <a:off x="1058863" y="4160617"/>
            <a:ext cx="10063163"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225" name="Line 142">
            <a:extLst>
              <a:ext uri="{FF2B5EF4-FFF2-40B4-BE49-F238E27FC236}">
                <a16:creationId xmlns:a16="http://schemas.microsoft.com/office/drawing/2014/main" id="{7135DBA7-E14E-42C6-839D-8824B0362FB0}"/>
              </a:ext>
            </a:extLst>
          </p:cNvPr>
          <p:cNvSpPr>
            <a:spLocks noChangeShapeType="1"/>
          </p:cNvSpPr>
          <p:nvPr/>
        </p:nvSpPr>
        <p:spPr bwMode="auto">
          <a:xfrm>
            <a:off x="3622675" y="5075017"/>
            <a:ext cx="74993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226" name="Line 143">
            <a:extLst>
              <a:ext uri="{FF2B5EF4-FFF2-40B4-BE49-F238E27FC236}">
                <a16:creationId xmlns:a16="http://schemas.microsoft.com/office/drawing/2014/main" id="{46DCBFCC-B6BA-4B31-BCD5-A6834F682E72}"/>
              </a:ext>
            </a:extLst>
          </p:cNvPr>
          <p:cNvSpPr>
            <a:spLocks noChangeShapeType="1"/>
          </p:cNvSpPr>
          <p:nvPr/>
        </p:nvSpPr>
        <p:spPr bwMode="auto">
          <a:xfrm>
            <a:off x="1065213" y="1501554"/>
            <a:ext cx="0" cy="4494213"/>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227" name="Line 144">
            <a:extLst>
              <a:ext uri="{FF2B5EF4-FFF2-40B4-BE49-F238E27FC236}">
                <a16:creationId xmlns:a16="http://schemas.microsoft.com/office/drawing/2014/main" id="{ADEC84EE-1452-44DA-A395-F85B58CC5751}"/>
              </a:ext>
            </a:extLst>
          </p:cNvPr>
          <p:cNvSpPr>
            <a:spLocks noChangeShapeType="1"/>
          </p:cNvSpPr>
          <p:nvPr/>
        </p:nvSpPr>
        <p:spPr bwMode="auto">
          <a:xfrm>
            <a:off x="11115675" y="1501554"/>
            <a:ext cx="0" cy="4494213"/>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228" name="Line 145">
            <a:extLst>
              <a:ext uri="{FF2B5EF4-FFF2-40B4-BE49-F238E27FC236}">
                <a16:creationId xmlns:a16="http://schemas.microsoft.com/office/drawing/2014/main" id="{213817A3-9FAC-4429-9332-18ABF99799D2}"/>
              </a:ext>
            </a:extLst>
          </p:cNvPr>
          <p:cNvSpPr>
            <a:spLocks noChangeShapeType="1"/>
          </p:cNvSpPr>
          <p:nvPr/>
        </p:nvSpPr>
        <p:spPr bwMode="auto">
          <a:xfrm>
            <a:off x="1058863" y="1507904"/>
            <a:ext cx="10063163"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229" name="Line 146">
            <a:extLst>
              <a:ext uri="{FF2B5EF4-FFF2-40B4-BE49-F238E27FC236}">
                <a16:creationId xmlns:a16="http://schemas.microsoft.com/office/drawing/2014/main" id="{58E7B695-9699-4211-8E02-1504E3B06B4C}"/>
              </a:ext>
            </a:extLst>
          </p:cNvPr>
          <p:cNvSpPr>
            <a:spLocks noChangeShapeType="1"/>
          </p:cNvSpPr>
          <p:nvPr/>
        </p:nvSpPr>
        <p:spPr bwMode="auto">
          <a:xfrm>
            <a:off x="1058863" y="5989417"/>
            <a:ext cx="10063163"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230" name="Rectangle 147">
            <a:extLst>
              <a:ext uri="{FF2B5EF4-FFF2-40B4-BE49-F238E27FC236}">
                <a16:creationId xmlns:a16="http://schemas.microsoft.com/office/drawing/2014/main" id="{703AA7CE-AE26-4E5D-8CC8-27810AC1B908}"/>
              </a:ext>
            </a:extLst>
          </p:cNvPr>
          <p:cNvSpPr>
            <a:spLocks noChangeArrowheads="1"/>
          </p:cNvSpPr>
          <p:nvPr/>
        </p:nvSpPr>
        <p:spPr bwMode="auto">
          <a:xfrm>
            <a:off x="1157288" y="1550767"/>
            <a:ext cx="1936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Optimization Goals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31" name="Rectangle 148">
            <a:extLst>
              <a:ext uri="{FF2B5EF4-FFF2-40B4-BE49-F238E27FC236}">
                <a16:creationId xmlns:a16="http://schemas.microsoft.com/office/drawing/2014/main" id="{EAFC1232-E840-4476-92C9-732A68CC879D}"/>
              </a:ext>
            </a:extLst>
          </p:cNvPr>
          <p:cNvSpPr>
            <a:spLocks noChangeArrowheads="1"/>
          </p:cNvSpPr>
          <p:nvPr/>
        </p:nvSpPr>
        <p:spPr bwMode="auto">
          <a:xfrm>
            <a:off x="3721100" y="1550767"/>
            <a:ext cx="912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Strategy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33" name="Rectangle 149">
            <a:extLst>
              <a:ext uri="{FF2B5EF4-FFF2-40B4-BE49-F238E27FC236}">
                <a16:creationId xmlns:a16="http://schemas.microsoft.com/office/drawing/2014/main" id="{03057856-4022-4153-892B-590772725C1A}"/>
              </a:ext>
            </a:extLst>
          </p:cNvPr>
          <p:cNvSpPr>
            <a:spLocks noChangeArrowheads="1"/>
          </p:cNvSpPr>
          <p:nvPr/>
        </p:nvSpPr>
        <p:spPr bwMode="auto">
          <a:xfrm>
            <a:off x="6656388" y="1550767"/>
            <a:ext cx="2052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Technique Examples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34" name="Rectangle 150">
            <a:extLst>
              <a:ext uri="{FF2B5EF4-FFF2-40B4-BE49-F238E27FC236}">
                <a16:creationId xmlns:a16="http://schemas.microsoft.com/office/drawing/2014/main" id="{B5A6394A-FEF9-468E-BACA-C9E5503F0CA2}"/>
              </a:ext>
            </a:extLst>
          </p:cNvPr>
          <p:cNvSpPr>
            <a:spLocks noChangeArrowheads="1"/>
          </p:cNvSpPr>
          <p:nvPr/>
        </p:nvSpPr>
        <p:spPr bwMode="auto">
          <a:xfrm>
            <a:off x="1157288" y="1915892"/>
            <a:ext cx="2087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Improving Hardware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36" name="Rectangle 151">
            <a:extLst>
              <a:ext uri="{FF2B5EF4-FFF2-40B4-BE49-F238E27FC236}">
                <a16:creationId xmlns:a16="http://schemas.microsoft.com/office/drawing/2014/main" id="{9626B2EC-D1E1-4414-9F79-9A1374B31241}"/>
              </a:ext>
            </a:extLst>
          </p:cNvPr>
          <p:cNvSpPr>
            <a:spLocks noChangeArrowheads="1"/>
          </p:cNvSpPr>
          <p:nvPr/>
        </p:nvSpPr>
        <p:spPr bwMode="auto">
          <a:xfrm>
            <a:off x="1157288" y="2190529"/>
            <a:ext cx="1898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Utilization in Single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37" name="Rectangle 152">
            <a:extLst>
              <a:ext uri="{FF2B5EF4-FFF2-40B4-BE49-F238E27FC236}">
                <a16:creationId xmlns:a16="http://schemas.microsoft.com/office/drawing/2014/main" id="{129E1E0F-6D97-4693-85CD-04BE85602228}"/>
              </a:ext>
            </a:extLst>
          </p:cNvPr>
          <p:cNvSpPr>
            <a:spLocks noChangeArrowheads="1"/>
          </p:cNvSpPr>
          <p:nvPr/>
        </p:nvSpPr>
        <p:spPr bwMode="auto">
          <a:xfrm>
            <a:off x="2930525" y="2190529"/>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39" name="Rectangle 153">
            <a:extLst>
              <a:ext uri="{FF2B5EF4-FFF2-40B4-BE49-F238E27FC236}">
                <a16:creationId xmlns:a16="http://schemas.microsoft.com/office/drawing/2014/main" id="{B97DCAA6-067F-4D0E-B51D-0A68924BB254}"/>
              </a:ext>
            </a:extLst>
          </p:cNvPr>
          <p:cNvSpPr>
            <a:spLocks noChangeArrowheads="1"/>
          </p:cNvSpPr>
          <p:nvPr/>
        </p:nvSpPr>
        <p:spPr bwMode="auto">
          <a:xfrm>
            <a:off x="1157288" y="2465167"/>
            <a:ext cx="2073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Worker Environment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40" name="Rectangle 154">
            <a:extLst>
              <a:ext uri="{FF2B5EF4-FFF2-40B4-BE49-F238E27FC236}">
                <a16:creationId xmlns:a16="http://schemas.microsoft.com/office/drawing/2014/main" id="{0065F37D-B5DD-497D-8A55-CEBA9352BB38}"/>
              </a:ext>
            </a:extLst>
          </p:cNvPr>
          <p:cNvSpPr>
            <a:spLocks noChangeArrowheads="1"/>
          </p:cNvSpPr>
          <p:nvPr/>
        </p:nvSpPr>
        <p:spPr bwMode="auto">
          <a:xfrm>
            <a:off x="3721100" y="1915892"/>
            <a:ext cx="1538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Increasing Mini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42" name="Rectangle 155">
            <a:extLst>
              <a:ext uri="{FF2B5EF4-FFF2-40B4-BE49-F238E27FC236}">
                <a16:creationId xmlns:a16="http://schemas.microsoft.com/office/drawing/2014/main" id="{843BAEC5-6EBA-42E6-82C0-2EA223DC89D1}"/>
              </a:ext>
            </a:extLst>
          </p:cNvPr>
          <p:cNvSpPr>
            <a:spLocks noChangeArrowheads="1"/>
          </p:cNvSpPr>
          <p:nvPr/>
        </p:nvSpPr>
        <p:spPr bwMode="auto">
          <a:xfrm>
            <a:off x="5137150" y="1915892"/>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43" name="Rectangle 156">
            <a:extLst>
              <a:ext uri="{FF2B5EF4-FFF2-40B4-BE49-F238E27FC236}">
                <a16:creationId xmlns:a16="http://schemas.microsoft.com/office/drawing/2014/main" id="{49625CDB-497B-4093-AE25-0F7FAC0DCDA1}"/>
              </a:ext>
            </a:extLst>
          </p:cNvPr>
          <p:cNvSpPr>
            <a:spLocks noChangeArrowheads="1"/>
          </p:cNvSpPr>
          <p:nvPr/>
        </p:nvSpPr>
        <p:spPr bwMode="auto">
          <a:xfrm>
            <a:off x="5207000" y="1915892"/>
            <a:ext cx="1385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batch Size by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45" name="Rectangle 157">
            <a:extLst>
              <a:ext uri="{FF2B5EF4-FFF2-40B4-BE49-F238E27FC236}">
                <a16:creationId xmlns:a16="http://schemas.microsoft.com/office/drawing/2014/main" id="{58104498-25C8-4681-A141-229E34B9ADB1}"/>
              </a:ext>
            </a:extLst>
          </p:cNvPr>
          <p:cNvSpPr>
            <a:spLocks noChangeArrowheads="1"/>
          </p:cNvSpPr>
          <p:nvPr/>
        </p:nvSpPr>
        <p:spPr bwMode="auto">
          <a:xfrm>
            <a:off x="3721100" y="2190529"/>
            <a:ext cx="2835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Reducing Memory Footprints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46" name="Rectangle 158">
            <a:extLst>
              <a:ext uri="{FF2B5EF4-FFF2-40B4-BE49-F238E27FC236}">
                <a16:creationId xmlns:a16="http://schemas.microsoft.com/office/drawing/2014/main" id="{387371BB-4A8F-4979-9B27-C39F972E51D4}"/>
              </a:ext>
            </a:extLst>
          </p:cNvPr>
          <p:cNvSpPr>
            <a:spLocks noChangeArrowheads="1"/>
          </p:cNvSpPr>
          <p:nvPr/>
        </p:nvSpPr>
        <p:spPr bwMode="auto">
          <a:xfrm>
            <a:off x="6656388" y="1915892"/>
            <a:ext cx="676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dirty="0" err="1">
                <a:ln>
                  <a:noFill/>
                </a:ln>
                <a:solidFill>
                  <a:srgbClr val="000000"/>
                </a:solidFill>
                <a:effectLst/>
                <a:latin typeface="Calibri" panose="020F0502020204030204" pitchFamily="34" charset="0"/>
              </a:rPr>
              <a:t>vDNN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48" name="Rectangle 159">
            <a:extLst>
              <a:ext uri="{FF2B5EF4-FFF2-40B4-BE49-F238E27FC236}">
                <a16:creationId xmlns:a16="http://schemas.microsoft.com/office/drawing/2014/main" id="{A1ED9F66-499A-4CA7-8DB9-573D20BF7B64}"/>
              </a:ext>
            </a:extLst>
          </p:cNvPr>
          <p:cNvSpPr>
            <a:spLocks noChangeArrowheads="1"/>
          </p:cNvSpPr>
          <p:nvPr/>
        </p:nvSpPr>
        <p:spPr bwMode="auto">
          <a:xfrm>
            <a:off x="7262813" y="1915892"/>
            <a:ext cx="1249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(MICRO16),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49" name="Rectangle 160">
            <a:extLst>
              <a:ext uri="{FF2B5EF4-FFF2-40B4-BE49-F238E27FC236}">
                <a16:creationId xmlns:a16="http://schemas.microsoft.com/office/drawing/2014/main" id="{65512502-963B-4E1A-91E4-4E01D64FA67A}"/>
              </a:ext>
            </a:extLst>
          </p:cNvPr>
          <p:cNvSpPr>
            <a:spLocks noChangeArrowheads="1"/>
          </p:cNvSpPr>
          <p:nvPr/>
        </p:nvSpPr>
        <p:spPr bwMode="auto">
          <a:xfrm>
            <a:off x="8389938" y="1915892"/>
            <a:ext cx="493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0000"/>
                </a:solidFill>
                <a:effectLst/>
                <a:latin typeface="Calibri" panose="020F0502020204030204" pitchFamily="34" charset="0"/>
              </a:rPr>
              <a:t>Gist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51" name="Rectangle 161">
            <a:extLst>
              <a:ext uri="{FF2B5EF4-FFF2-40B4-BE49-F238E27FC236}">
                <a16:creationId xmlns:a16="http://schemas.microsoft.com/office/drawing/2014/main" id="{4A0B790C-F0EA-48B8-9305-2656A5FFA5DF}"/>
              </a:ext>
            </a:extLst>
          </p:cNvPr>
          <p:cNvSpPr>
            <a:spLocks noChangeArrowheads="1"/>
          </p:cNvSpPr>
          <p:nvPr/>
        </p:nvSpPr>
        <p:spPr bwMode="auto">
          <a:xfrm>
            <a:off x="8812213" y="1915892"/>
            <a:ext cx="2305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(ISCA18), Echo (ISCA20)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52" name="Rectangle 162">
            <a:extLst>
              <a:ext uri="{FF2B5EF4-FFF2-40B4-BE49-F238E27FC236}">
                <a16:creationId xmlns:a16="http://schemas.microsoft.com/office/drawing/2014/main" id="{34374831-FF6B-4B5F-879E-00563B904BD4}"/>
              </a:ext>
            </a:extLst>
          </p:cNvPr>
          <p:cNvSpPr>
            <a:spLocks noChangeArrowheads="1"/>
          </p:cNvSpPr>
          <p:nvPr/>
        </p:nvSpPr>
        <p:spPr bwMode="auto">
          <a:xfrm>
            <a:off x="3721100" y="2554067"/>
            <a:ext cx="18716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Reducing Precision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54" name="Rectangle 163">
            <a:extLst>
              <a:ext uri="{FF2B5EF4-FFF2-40B4-BE49-F238E27FC236}">
                <a16:creationId xmlns:a16="http://schemas.microsoft.com/office/drawing/2014/main" id="{80AA1447-5D35-4D40-A106-73308C411D06}"/>
              </a:ext>
            </a:extLst>
          </p:cNvPr>
          <p:cNvSpPr>
            <a:spLocks noChangeArrowheads="1"/>
          </p:cNvSpPr>
          <p:nvPr/>
        </p:nvSpPr>
        <p:spPr bwMode="auto">
          <a:xfrm>
            <a:off x="6656388" y="2554067"/>
            <a:ext cx="1811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B050"/>
                </a:solidFill>
                <a:effectLst/>
                <a:latin typeface="Calibri" panose="020F0502020204030204" pitchFamily="34" charset="0"/>
              </a:rPr>
              <a:t>Automatic Mixed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55" name="Rectangle 164">
            <a:extLst>
              <a:ext uri="{FF2B5EF4-FFF2-40B4-BE49-F238E27FC236}">
                <a16:creationId xmlns:a16="http://schemas.microsoft.com/office/drawing/2014/main" id="{46545A1A-4BEF-4CF7-9AB8-69CEBA96F9C3}"/>
              </a:ext>
            </a:extLst>
          </p:cNvPr>
          <p:cNvSpPr>
            <a:spLocks noChangeArrowheads="1"/>
          </p:cNvSpPr>
          <p:nvPr/>
        </p:nvSpPr>
        <p:spPr bwMode="auto">
          <a:xfrm>
            <a:off x="8339138" y="2554067"/>
            <a:ext cx="974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B050"/>
                </a:solidFill>
                <a:effectLst/>
                <a:latin typeface="Calibri" panose="020F0502020204030204" pitchFamily="34" charset="0"/>
              </a:rPr>
              <a:t>Precision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56" name="Rectangle 165">
            <a:extLst>
              <a:ext uri="{FF2B5EF4-FFF2-40B4-BE49-F238E27FC236}">
                <a16:creationId xmlns:a16="http://schemas.microsoft.com/office/drawing/2014/main" id="{A93E9082-3473-4A53-8BE2-95E77105D450}"/>
              </a:ext>
            </a:extLst>
          </p:cNvPr>
          <p:cNvSpPr>
            <a:spLocks noChangeArrowheads="1"/>
          </p:cNvSpPr>
          <p:nvPr/>
        </p:nvSpPr>
        <p:spPr bwMode="auto">
          <a:xfrm>
            <a:off x="9245600" y="2554067"/>
            <a:ext cx="931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(arxiv17)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57" name="Rectangle 166">
            <a:extLst>
              <a:ext uri="{FF2B5EF4-FFF2-40B4-BE49-F238E27FC236}">
                <a16:creationId xmlns:a16="http://schemas.microsoft.com/office/drawing/2014/main" id="{5EF6ED4C-BFB0-4DEA-BAB6-E50268F5BF95}"/>
              </a:ext>
            </a:extLst>
          </p:cNvPr>
          <p:cNvSpPr>
            <a:spLocks noChangeArrowheads="1"/>
          </p:cNvSpPr>
          <p:nvPr/>
        </p:nvSpPr>
        <p:spPr bwMode="auto">
          <a:xfrm>
            <a:off x="3721100" y="2922367"/>
            <a:ext cx="1971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Kernel/Layer Fusion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58" name="Rectangle 167">
            <a:extLst>
              <a:ext uri="{FF2B5EF4-FFF2-40B4-BE49-F238E27FC236}">
                <a16:creationId xmlns:a16="http://schemas.microsoft.com/office/drawing/2014/main" id="{72E076CF-0605-4236-8F51-AE7E70B47454}"/>
              </a:ext>
            </a:extLst>
          </p:cNvPr>
          <p:cNvSpPr>
            <a:spLocks noChangeArrowheads="1"/>
          </p:cNvSpPr>
          <p:nvPr/>
        </p:nvSpPr>
        <p:spPr bwMode="auto">
          <a:xfrm>
            <a:off x="6656388" y="2922367"/>
            <a:ext cx="1233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B050"/>
                </a:solidFill>
                <a:effectLst/>
                <a:latin typeface="Calibri" panose="020F0502020204030204" pitchFamily="34" charset="0"/>
              </a:rPr>
              <a:t>FusedAdam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59" name="Rectangle 168">
            <a:extLst>
              <a:ext uri="{FF2B5EF4-FFF2-40B4-BE49-F238E27FC236}">
                <a16:creationId xmlns:a16="http://schemas.microsoft.com/office/drawing/2014/main" id="{E7F32AA3-AA66-4A17-AD66-A3E5C5B623CE}"/>
              </a:ext>
            </a:extLst>
          </p:cNvPr>
          <p:cNvSpPr>
            <a:spLocks noChangeArrowheads="1"/>
          </p:cNvSpPr>
          <p:nvPr/>
        </p:nvSpPr>
        <p:spPr bwMode="auto">
          <a:xfrm>
            <a:off x="7766050" y="2922367"/>
            <a:ext cx="228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60" name="Rectangle 169">
            <a:extLst>
              <a:ext uri="{FF2B5EF4-FFF2-40B4-BE49-F238E27FC236}">
                <a16:creationId xmlns:a16="http://schemas.microsoft.com/office/drawing/2014/main" id="{168F9A56-0ED5-4057-9766-F986CB20637F}"/>
              </a:ext>
            </a:extLst>
          </p:cNvPr>
          <p:cNvSpPr>
            <a:spLocks noChangeArrowheads="1"/>
          </p:cNvSpPr>
          <p:nvPr/>
        </p:nvSpPr>
        <p:spPr bwMode="auto">
          <a:xfrm>
            <a:off x="7877175" y="2922367"/>
            <a:ext cx="1084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0000"/>
                </a:solidFill>
                <a:effectLst/>
                <a:latin typeface="Calibri" panose="020F0502020204030204" pitchFamily="34" charset="0"/>
              </a:rPr>
              <a:t>MetaFlow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61" name="Rectangle 170">
            <a:extLst>
              <a:ext uri="{FF2B5EF4-FFF2-40B4-BE49-F238E27FC236}">
                <a16:creationId xmlns:a16="http://schemas.microsoft.com/office/drawing/2014/main" id="{8E7EE8BF-DF36-46E8-BF74-EF8508A18FA7}"/>
              </a:ext>
            </a:extLst>
          </p:cNvPr>
          <p:cNvSpPr>
            <a:spLocks noChangeArrowheads="1"/>
          </p:cNvSpPr>
          <p:nvPr/>
        </p:nvSpPr>
        <p:spPr bwMode="auto">
          <a:xfrm>
            <a:off x="8886825" y="2922367"/>
            <a:ext cx="17383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(MLSys19), TASO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62" name="Rectangle 171">
            <a:extLst>
              <a:ext uri="{FF2B5EF4-FFF2-40B4-BE49-F238E27FC236}">
                <a16:creationId xmlns:a16="http://schemas.microsoft.com/office/drawing/2014/main" id="{33DA1027-0027-4A11-8FB6-910183AEC79A}"/>
              </a:ext>
            </a:extLst>
          </p:cNvPr>
          <p:cNvSpPr>
            <a:spLocks noChangeArrowheads="1"/>
          </p:cNvSpPr>
          <p:nvPr/>
        </p:nvSpPr>
        <p:spPr bwMode="auto">
          <a:xfrm>
            <a:off x="6656388" y="3197004"/>
            <a:ext cx="966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(SOSP19)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63" name="Rectangle 172">
            <a:extLst>
              <a:ext uri="{FF2B5EF4-FFF2-40B4-BE49-F238E27FC236}">
                <a16:creationId xmlns:a16="http://schemas.microsoft.com/office/drawing/2014/main" id="{80257A0B-88E7-4319-B064-FE984D57B2D4}"/>
              </a:ext>
            </a:extLst>
          </p:cNvPr>
          <p:cNvSpPr>
            <a:spLocks noChangeArrowheads="1"/>
          </p:cNvSpPr>
          <p:nvPr/>
        </p:nvSpPr>
        <p:spPr bwMode="auto">
          <a:xfrm>
            <a:off x="3721100" y="3562129"/>
            <a:ext cx="1766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Improving Kernel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64" name="Rectangle 173">
            <a:extLst>
              <a:ext uri="{FF2B5EF4-FFF2-40B4-BE49-F238E27FC236}">
                <a16:creationId xmlns:a16="http://schemas.microsoft.com/office/drawing/2014/main" id="{2FC4ED51-2D82-4EF3-8519-32E4E67D5026}"/>
              </a:ext>
            </a:extLst>
          </p:cNvPr>
          <p:cNvSpPr>
            <a:spLocks noChangeArrowheads="1"/>
          </p:cNvSpPr>
          <p:nvPr/>
        </p:nvSpPr>
        <p:spPr bwMode="auto">
          <a:xfrm>
            <a:off x="3721100" y="3836767"/>
            <a:ext cx="16176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Implementation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65" name="Rectangle 174">
            <a:extLst>
              <a:ext uri="{FF2B5EF4-FFF2-40B4-BE49-F238E27FC236}">
                <a16:creationId xmlns:a16="http://schemas.microsoft.com/office/drawing/2014/main" id="{F10DFA45-B8C5-4268-A607-8B33C7924110}"/>
              </a:ext>
            </a:extLst>
          </p:cNvPr>
          <p:cNvSpPr>
            <a:spLocks noChangeArrowheads="1"/>
          </p:cNvSpPr>
          <p:nvPr/>
        </p:nvSpPr>
        <p:spPr bwMode="auto">
          <a:xfrm>
            <a:off x="6656388" y="3562129"/>
            <a:ext cx="14573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B050"/>
                </a:solidFill>
                <a:effectLst/>
                <a:latin typeface="Calibri" panose="020F0502020204030204" pitchFamily="34" charset="0"/>
              </a:rPr>
              <a:t>Restructuring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66" name="Rectangle 175">
            <a:extLst>
              <a:ext uri="{FF2B5EF4-FFF2-40B4-BE49-F238E27FC236}">
                <a16:creationId xmlns:a16="http://schemas.microsoft.com/office/drawing/2014/main" id="{29948A11-A574-4A3F-B274-6FDA4123C399}"/>
              </a:ext>
            </a:extLst>
          </p:cNvPr>
          <p:cNvSpPr>
            <a:spLocks noChangeArrowheads="1"/>
          </p:cNvSpPr>
          <p:nvPr/>
        </p:nvSpPr>
        <p:spPr bwMode="auto">
          <a:xfrm>
            <a:off x="7986713" y="3562129"/>
            <a:ext cx="1169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B050"/>
                </a:solidFill>
                <a:effectLst/>
                <a:latin typeface="Calibri" panose="020F0502020204030204" pitchFamily="34" charset="0"/>
              </a:rPr>
              <a:t>Batchnorm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67" name="Rectangle 176">
            <a:extLst>
              <a:ext uri="{FF2B5EF4-FFF2-40B4-BE49-F238E27FC236}">
                <a16:creationId xmlns:a16="http://schemas.microsoft.com/office/drawing/2014/main" id="{6B14802B-623B-48A5-844B-48A6DBF80047}"/>
              </a:ext>
            </a:extLst>
          </p:cNvPr>
          <p:cNvSpPr>
            <a:spLocks noChangeArrowheads="1"/>
          </p:cNvSpPr>
          <p:nvPr/>
        </p:nvSpPr>
        <p:spPr bwMode="auto">
          <a:xfrm>
            <a:off x="9085263" y="3562129"/>
            <a:ext cx="1677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(MLSys19), TVM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68" name="Rectangle 177">
            <a:extLst>
              <a:ext uri="{FF2B5EF4-FFF2-40B4-BE49-F238E27FC236}">
                <a16:creationId xmlns:a16="http://schemas.microsoft.com/office/drawing/2014/main" id="{706A3856-A858-4C0B-96C8-24FE00D9B056}"/>
              </a:ext>
            </a:extLst>
          </p:cNvPr>
          <p:cNvSpPr>
            <a:spLocks noChangeArrowheads="1"/>
          </p:cNvSpPr>
          <p:nvPr/>
        </p:nvSpPr>
        <p:spPr bwMode="auto">
          <a:xfrm>
            <a:off x="6656388" y="3836767"/>
            <a:ext cx="1054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(OSDI18),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69" name="Rectangle 178">
            <a:extLst>
              <a:ext uri="{FF2B5EF4-FFF2-40B4-BE49-F238E27FC236}">
                <a16:creationId xmlns:a16="http://schemas.microsoft.com/office/drawing/2014/main" id="{23AB1045-527A-4354-A3A9-0ABAD69CCC48}"/>
              </a:ext>
            </a:extLst>
          </p:cNvPr>
          <p:cNvSpPr>
            <a:spLocks noChangeArrowheads="1"/>
          </p:cNvSpPr>
          <p:nvPr/>
        </p:nvSpPr>
        <p:spPr bwMode="auto">
          <a:xfrm>
            <a:off x="7591425" y="3836767"/>
            <a:ext cx="806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Tensor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70" name="Rectangle 179">
            <a:extLst>
              <a:ext uri="{FF2B5EF4-FFF2-40B4-BE49-F238E27FC236}">
                <a16:creationId xmlns:a16="http://schemas.microsoft.com/office/drawing/2014/main" id="{5B1A2722-B36A-4FF5-917E-EE49DF6B9BD6}"/>
              </a:ext>
            </a:extLst>
          </p:cNvPr>
          <p:cNvSpPr>
            <a:spLocks noChangeArrowheads="1"/>
          </p:cNvSpPr>
          <p:nvPr/>
        </p:nvSpPr>
        <p:spPr bwMode="auto">
          <a:xfrm>
            <a:off x="8258175" y="3836767"/>
            <a:ext cx="2552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Comprehensions (arxiv18)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71" name="Rectangle 180">
            <a:extLst>
              <a:ext uri="{FF2B5EF4-FFF2-40B4-BE49-F238E27FC236}">
                <a16:creationId xmlns:a16="http://schemas.microsoft.com/office/drawing/2014/main" id="{0EE5142B-CF5E-417D-B0C7-ADF6ADD766A4}"/>
              </a:ext>
            </a:extLst>
          </p:cNvPr>
          <p:cNvSpPr>
            <a:spLocks noChangeArrowheads="1"/>
          </p:cNvSpPr>
          <p:nvPr/>
        </p:nvSpPr>
        <p:spPr bwMode="auto">
          <a:xfrm>
            <a:off x="1157288" y="4200304"/>
            <a:ext cx="2557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Lowering Communication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72" name="Rectangle 181">
            <a:extLst>
              <a:ext uri="{FF2B5EF4-FFF2-40B4-BE49-F238E27FC236}">
                <a16:creationId xmlns:a16="http://schemas.microsoft.com/office/drawing/2014/main" id="{77B18D57-DFB7-4DB2-A36E-A92EF54E44AF}"/>
              </a:ext>
            </a:extLst>
          </p:cNvPr>
          <p:cNvSpPr>
            <a:spLocks noChangeArrowheads="1"/>
          </p:cNvSpPr>
          <p:nvPr/>
        </p:nvSpPr>
        <p:spPr bwMode="auto">
          <a:xfrm>
            <a:off x="1157288" y="4476529"/>
            <a:ext cx="2405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Overhead in Distributed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73" name="Rectangle 182">
            <a:extLst>
              <a:ext uri="{FF2B5EF4-FFF2-40B4-BE49-F238E27FC236}">
                <a16:creationId xmlns:a16="http://schemas.microsoft.com/office/drawing/2014/main" id="{71408C7A-6A3C-4267-92AB-77DE63699507}"/>
              </a:ext>
            </a:extLst>
          </p:cNvPr>
          <p:cNvSpPr>
            <a:spLocks noChangeArrowheads="1"/>
          </p:cNvSpPr>
          <p:nvPr/>
        </p:nvSpPr>
        <p:spPr bwMode="auto">
          <a:xfrm>
            <a:off x="1157288" y="4751167"/>
            <a:ext cx="873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Training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74" name="Rectangle 183">
            <a:extLst>
              <a:ext uri="{FF2B5EF4-FFF2-40B4-BE49-F238E27FC236}">
                <a16:creationId xmlns:a16="http://schemas.microsoft.com/office/drawing/2014/main" id="{64BA7780-B0AA-487C-BCB3-385B536735B5}"/>
              </a:ext>
            </a:extLst>
          </p:cNvPr>
          <p:cNvSpPr>
            <a:spLocks noChangeArrowheads="1"/>
          </p:cNvSpPr>
          <p:nvPr/>
        </p:nvSpPr>
        <p:spPr bwMode="auto">
          <a:xfrm>
            <a:off x="3721100" y="4200304"/>
            <a:ext cx="2559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Reducing Communication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75" name="Rectangle 184">
            <a:extLst>
              <a:ext uri="{FF2B5EF4-FFF2-40B4-BE49-F238E27FC236}">
                <a16:creationId xmlns:a16="http://schemas.microsoft.com/office/drawing/2014/main" id="{0E4D94AA-9FF6-4F64-8506-5D8CB919B04C}"/>
              </a:ext>
            </a:extLst>
          </p:cNvPr>
          <p:cNvSpPr>
            <a:spLocks noChangeArrowheads="1"/>
          </p:cNvSpPr>
          <p:nvPr/>
        </p:nvSpPr>
        <p:spPr bwMode="auto">
          <a:xfrm>
            <a:off x="3721100" y="4476529"/>
            <a:ext cx="111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Workloads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76" name="Rectangle 185">
            <a:extLst>
              <a:ext uri="{FF2B5EF4-FFF2-40B4-BE49-F238E27FC236}">
                <a16:creationId xmlns:a16="http://schemas.microsoft.com/office/drawing/2014/main" id="{F818A91F-F1C6-48A7-9048-31E129F56FDB}"/>
              </a:ext>
            </a:extLst>
          </p:cNvPr>
          <p:cNvSpPr>
            <a:spLocks noChangeArrowheads="1"/>
          </p:cNvSpPr>
          <p:nvPr/>
        </p:nvSpPr>
        <p:spPr bwMode="auto">
          <a:xfrm>
            <a:off x="6656388" y="4200304"/>
            <a:ext cx="1554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dirty="0">
                <a:ln>
                  <a:noFill/>
                </a:ln>
                <a:solidFill>
                  <a:srgbClr val="000000"/>
                </a:solidFill>
                <a:effectLst/>
                <a:latin typeface="Calibri" panose="020F0502020204030204" pitchFamily="34" charset="0"/>
              </a:rPr>
              <a:t>Deep Gradient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77" name="Rectangle 186">
            <a:extLst>
              <a:ext uri="{FF2B5EF4-FFF2-40B4-BE49-F238E27FC236}">
                <a16:creationId xmlns:a16="http://schemas.microsoft.com/office/drawing/2014/main" id="{A29E3AA1-D7AB-4EF2-B742-CC81938CB2B7}"/>
              </a:ext>
            </a:extLst>
          </p:cNvPr>
          <p:cNvSpPr>
            <a:spLocks noChangeArrowheads="1"/>
          </p:cNvSpPr>
          <p:nvPr/>
        </p:nvSpPr>
        <p:spPr bwMode="auto">
          <a:xfrm>
            <a:off x="8085138" y="4200304"/>
            <a:ext cx="1338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0000"/>
                </a:solidFill>
                <a:effectLst/>
                <a:latin typeface="Calibri" panose="020F0502020204030204" pitchFamily="34" charset="0"/>
              </a:rPr>
              <a:t>Compression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78" name="Rectangle 187">
            <a:extLst>
              <a:ext uri="{FF2B5EF4-FFF2-40B4-BE49-F238E27FC236}">
                <a16:creationId xmlns:a16="http://schemas.microsoft.com/office/drawing/2014/main" id="{943D79D6-2E6C-4203-8758-A48D37C91AA9}"/>
              </a:ext>
            </a:extLst>
          </p:cNvPr>
          <p:cNvSpPr>
            <a:spLocks noChangeArrowheads="1"/>
          </p:cNvSpPr>
          <p:nvPr/>
        </p:nvSpPr>
        <p:spPr bwMode="auto">
          <a:xfrm>
            <a:off x="9355138" y="4200304"/>
            <a:ext cx="1597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(ICLR18), QSGD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79" name="Rectangle 188">
            <a:extLst>
              <a:ext uri="{FF2B5EF4-FFF2-40B4-BE49-F238E27FC236}">
                <a16:creationId xmlns:a16="http://schemas.microsoft.com/office/drawing/2014/main" id="{03D10658-2C40-4122-9906-E2030A0C75ED}"/>
              </a:ext>
            </a:extLst>
          </p:cNvPr>
          <p:cNvSpPr>
            <a:spLocks noChangeArrowheads="1"/>
          </p:cNvSpPr>
          <p:nvPr/>
        </p:nvSpPr>
        <p:spPr bwMode="auto">
          <a:xfrm>
            <a:off x="6656388" y="4476529"/>
            <a:ext cx="1339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(NeurIPS17),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80" name="Rectangle 189">
            <a:extLst>
              <a:ext uri="{FF2B5EF4-FFF2-40B4-BE49-F238E27FC236}">
                <a16:creationId xmlns:a16="http://schemas.microsoft.com/office/drawing/2014/main" id="{6B2F3C1D-421D-4A30-86B5-0A0BC7E87F97}"/>
              </a:ext>
            </a:extLst>
          </p:cNvPr>
          <p:cNvSpPr>
            <a:spLocks noChangeArrowheads="1"/>
          </p:cNvSpPr>
          <p:nvPr/>
        </p:nvSpPr>
        <p:spPr bwMode="auto">
          <a:xfrm>
            <a:off x="7877175" y="4476529"/>
            <a:ext cx="1089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AdaComm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81" name="Rectangle 190">
            <a:extLst>
              <a:ext uri="{FF2B5EF4-FFF2-40B4-BE49-F238E27FC236}">
                <a16:creationId xmlns:a16="http://schemas.microsoft.com/office/drawing/2014/main" id="{0A82A111-99A6-460C-8C78-07559DC60BE0}"/>
              </a:ext>
            </a:extLst>
          </p:cNvPr>
          <p:cNvSpPr>
            <a:spLocks noChangeArrowheads="1"/>
          </p:cNvSpPr>
          <p:nvPr/>
        </p:nvSpPr>
        <p:spPr bwMode="auto">
          <a:xfrm>
            <a:off x="8901113" y="4476529"/>
            <a:ext cx="1970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(MLSys19), Parallax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82" name="Rectangle 191">
            <a:extLst>
              <a:ext uri="{FF2B5EF4-FFF2-40B4-BE49-F238E27FC236}">
                <a16:creationId xmlns:a16="http://schemas.microsoft.com/office/drawing/2014/main" id="{5325DDA7-8AE6-4871-AD01-3495A268E640}"/>
              </a:ext>
            </a:extLst>
          </p:cNvPr>
          <p:cNvSpPr>
            <a:spLocks noChangeArrowheads="1"/>
          </p:cNvSpPr>
          <p:nvPr/>
        </p:nvSpPr>
        <p:spPr bwMode="auto">
          <a:xfrm>
            <a:off x="6656388" y="4751167"/>
            <a:ext cx="1328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(EuroSys19),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83" name="Rectangle 192">
            <a:extLst>
              <a:ext uri="{FF2B5EF4-FFF2-40B4-BE49-F238E27FC236}">
                <a16:creationId xmlns:a16="http://schemas.microsoft.com/office/drawing/2014/main" id="{2AE5302B-DD3E-4B14-9198-3F8655766143}"/>
              </a:ext>
            </a:extLst>
          </p:cNvPr>
          <p:cNvSpPr>
            <a:spLocks noChangeArrowheads="1"/>
          </p:cNvSpPr>
          <p:nvPr/>
        </p:nvSpPr>
        <p:spPr bwMode="auto">
          <a:xfrm>
            <a:off x="7856538" y="4751167"/>
            <a:ext cx="9985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TernGrad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84" name="Rectangle 193">
            <a:extLst>
              <a:ext uri="{FF2B5EF4-FFF2-40B4-BE49-F238E27FC236}">
                <a16:creationId xmlns:a16="http://schemas.microsoft.com/office/drawing/2014/main" id="{38324C87-41D2-4F2F-84A3-B184A1986FA1}"/>
              </a:ext>
            </a:extLst>
          </p:cNvPr>
          <p:cNvSpPr>
            <a:spLocks noChangeArrowheads="1"/>
          </p:cNvSpPr>
          <p:nvPr/>
        </p:nvSpPr>
        <p:spPr bwMode="auto">
          <a:xfrm>
            <a:off x="8763000" y="4751167"/>
            <a:ext cx="1231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(NeurIPS17)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85" name="Rectangle 194">
            <a:extLst>
              <a:ext uri="{FF2B5EF4-FFF2-40B4-BE49-F238E27FC236}">
                <a16:creationId xmlns:a16="http://schemas.microsoft.com/office/drawing/2014/main" id="{80162D87-5E3C-4869-877E-093A748C88F9}"/>
              </a:ext>
            </a:extLst>
          </p:cNvPr>
          <p:cNvSpPr>
            <a:spLocks noChangeArrowheads="1"/>
          </p:cNvSpPr>
          <p:nvPr/>
        </p:nvSpPr>
        <p:spPr bwMode="auto">
          <a:xfrm>
            <a:off x="3721100" y="5114704"/>
            <a:ext cx="2644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Improving Communication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86" name="Rectangle 195">
            <a:extLst>
              <a:ext uri="{FF2B5EF4-FFF2-40B4-BE49-F238E27FC236}">
                <a16:creationId xmlns:a16="http://schemas.microsoft.com/office/drawing/2014/main" id="{6F7BE28F-51AF-4665-8B39-66B99A1DA0CB}"/>
              </a:ext>
            </a:extLst>
          </p:cNvPr>
          <p:cNvSpPr>
            <a:spLocks noChangeArrowheads="1"/>
          </p:cNvSpPr>
          <p:nvPr/>
        </p:nvSpPr>
        <p:spPr bwMode="auto">
          <a:xfrm>
            <a:off x="3721100" y="5389342"/>
            <a:ext cx="18256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Efficiency/Overlap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87" name="Rectangle 196">
            <a:extLst>
              <a:ext uri="{FF2B5EF4-FFF2-40B4-BE49-F238E27FC236}">
                <a16:creationId xmlns:a16="http://schemas.microsoft.com/office/drawing/2014/main" id="{2BD5F0D9-2AC6-434E-B4F6-700AFD3AA30F}"/>
              </a:ext>
            </a:extLst>
          </p:cNvPr>
          <p:cNvSpPr>
            <a:spLocks noChangeArrowheads="1"/>
          </p:cNvSpPr>
          <p:nvPr/>
        </p:nvSpPr>
        <p:spPr bwMode="auto">
          <a:xfrm>
            <a:off x="6656388" y="5114704"/>
            <a:ext cx="58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B050"/>
                </a:solidFill>
                <a:effectLst/>
                <a:latin typeface="Calibri" panose="020F0502020204030204" pitchFamily="34" charset="0"/>
              </a:rPr>
              <a:t>Wait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88" name="Rectangle 197">
            <a:extLst>
              <a:ext uri="{FF2B5EF4-FFF2-40B4-BE49-F238E27FC236}">
                <a16:creationId xmlns:a16="http://schemas.microsoft.com/office/drawing/2014/main" id="{49FA9622-8E0C-476A-8096-B75C616F5B32}"/>
              </a:ext>
            </a:extLst>
          </p:cNvPr>
          <p:cNvSpPr>
            <a:spLocks noChangeArrowheads="1"/>
          </p:cNvSpPr>
          <p:nvPr/>
        </p:nvSpPr>
        <p:spPr bwMode="auto">
          <a:xfrm>
            <a:off x="7112000" y="5114704"/>
            <a:ext cx="192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B05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89" name="Rectangle 198">
            <a:extLst>
              <a:ext uri="{FF2B5EF4-FFF2-40B4-BE49-F238E27FC236}">
                <a16:creationId xmlns:a16="http://schemas.microsoft.com/office/drawing/2014/main" id="{86DBC70B-148C-497C-845C-1DB178959810}"/>
              </a:ext>
            </a:extLst>
          </p:cNvPr>
          <p:cNvSpPr>
            <a:spLocks noChangeArrowheads="1"/>
          </p:cNvSpPr>
          <p:nvPr/>
        </p:nvSpPr>
        <p:spPr bwMode="auto">
          <a:xfrm>
            <a:off x="7181850" y="5114704"/>
            <a:ext cx="552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B050"/>
                </a:solidFill>
                <a:effectLst/>
                <a:latin typeface="Calibri" panose="020F0502020204030204" pitchFamily="34" charset="0"/>
              </a:rPr>
              <a:t>free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90" name="Rectangle 199">
            <a:extLst>
              <a:ext uri="{FF2B5EF4-FFF2-40B4-BE49-F238E27FC236}">
                <a16:creationId xmlns:a16="http://schemas.microsoft.com/office/drawing/2014/main" id="{21165A86-DBCC-4ECD-B84F-8D14963ADC22}"/>
              </a:ext>
            </a:extLst>
          </p:cNvPr>
          <p:cNvSpPr>
            <a:spLocks noChangeArrowheads="1"/>
          </p:cNvSpPr>
          <p:nvPr/>
        </p:nvSpPr>
        <p:spPr bwMode="auto">
          <a:xfrm>
            <a:off x="7612063" y="5114704"/>
            <a:ext cx="1069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B050"/>
                </a:solidFill>
                <a:effectLst/>
                <a:latin typeface="Calibri" panose="020F0502020204030204" pitchFamily="34" charset="0"/>
              </a:rPr>
              <a:t>Backprop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91" name="Rectangle 200">
            <a:extLst>
              <a:ext uri="{FF2B5EF4-FFF2-40B4-BE49-F238E27FC236}">
                <a16:creationId xmlns:a16="http://schemas.microsoft.com/office/drawing/2014/main" id="{9AABC605-D912-464D-904B-1B8BEB75B281}"/>
              </a:ext>
            </a:extLst>
          </p:cNvPr>
          <p:cNvSpPr>
            <a:spLocks noChangeArrowheads="1"/>
          </p:cNvSpPr>
          <p:nvPr/>
        </p:nvSpPr>
        <p:spPr bwMode="auto">
          <a:xfrm>
            <a:off x="8561388" y="5114704"/>
            <a:ext cx="8540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(ATC17)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92" name="Rectangle 201">
            <a:extLst>
              <a:ext uri="{FF2B5EF4-FFF2-40B4-BE49-F238E27FC236}">
                <a16:creationId xmlns:a16="http://schemas.microsoft.com/office/drawing/2014/main" id="{C483060B-26F4-4BB3-93F8-90226F6572B2}"/>
              </a:ext>
            </a:extLst>
          </p:cNvPr>
          <p:cNvSpPr>
            <a:spLocks noChangeArrowheads="1"/>
          </p:cNvSpPr>
          <p:nvPr/>
        </p:nvSpPr>
        <p:spPr bwMode="auto">
          <a:xfrm>
            <a:off x="9272588" y="5114704"/>
            <a:ext cx="228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93" name="Rectangle 202">
            <a:extLst>
              <a:ext uri="{FF2B5EF4-FFF2-40B4-BE49-F238E27FC236}">
                <a16:creationId xmlns:a16="http://schemas.microsoft.com/office/drawing/2014/main" id="{071D6E6A-6C0A-4534-8625-AE33DBEEFE19}"/>
              </a:ext>
            </a:extLst>
          </p:cNvPr>
          <p:cNvSpPr>
            <a:spLocks noChangeArrowheads="1"/>
          </p:cNvSpPr>
          <p:nvPr/>
        </p:nvSpPr>
        <p:spPr bwMode="auto">
          <a:xfrm>
            <a:off x="9383713" y="5114704"/>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B050"/>
                </a:solidFill>
                <a:effectLst/>
                <a:latin typeface="Calibri" panose="020F0502020204030204" pitchFamily="34" charset="0"/>
              </a:rPr>
              <a:t>P3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94" name="Rectangle 203">
            <a:extLst>
              <a:ext uri="{FF2B5EF4-FFF2-40B4-BE49-F238E27FC236}">
                <a16:creationId xmlns:a16="http://schemas.microsoft.com/office/drawing/2014/main" id="{8375FBBB-E3BA-46BB-893C-BE056BBAA9B6}"/>
              </a:ext>
            </a:extLst>
          </p:cNvPr>
          <p:cNvSpPr>
            <a:spLocks noChangeArrowheads="1"/>
          </p:cNvSpPr>
          <p:nvPr/>
        </p:nvSpPr>
        <p:spPr bwMode="auto">
          <a:xfrm>
            <a:off x="9674225" y="5114704"/>
            <a:ext cx="1079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(MLSys19)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95" name="Rectangle 204">
            <a:extLst>
              <a:ext uri="{FF2B5EF4-FFF2-40B4-BE49-F238E27FC236}">
                <a16:creationId xmlns:a16="http://schemas.microsoft.com/office/drawing/2014/main" id="{62A9BD86-2D36-4516-B623-5C40D614C1F5}"/>
              </a:ext>
            </a:extLst>
          </p:cNvPr>
          <p:cNvSpPr>
            <a:spLocks noChangeArrowheads="1"/>
          </p:cNvSpPr>
          <p:nvPr/>
        </p:nvSpPr>
        <p:spPr bwMode="auto">
          <a:xfrm>
            <a:off x="10628313" y="5114704"/>
            <a:ext cx="228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96" name="Rectangle 205">
            <a:extLst>
              <a:ext uri="{FF2B5EF4-FFF2-40B4-BE49-F238E27FC236}">
                <a16:creationId xmlns:a16="http://schemas.microsoft.com/office/drawing/2014/main" id="{207B3DF4-8E77-41F9-B6C7-899AEADE4697}"/>
              </a:ext>
            </a:extLst>
          </p:cNvPr>
          <p:cNvSpPr>
            <a:spLocks noChangeArrowheads="1"/>
          </p:cNvSpPr>
          <p:nvPr/>
        </p:nvSpPr>
        <p:spPr bwMode="auto">
          <a:xfrm>
            <a:off x="6656388" y="5389342"/>
            <a:ext cx="1304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none" strike="noStrike" cap="none" normalizeH="0" baseline="0">
                <a:ln>
                  <a:noFill/>
                </a:ln>
                <a:solidFill>
                  <a:srgbClr val="000000"/>
                </a:solidFill>
                <a:effectLst/>
                <a:latin typeface="Calibri" panose="020F0502020204030204" pitchFamily="34" charset="0"/>
              </a:rPr>
              <a:t>BlueConnect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97" name="Rectangle 206">
            <a:extLst>
              <a:ext uri="{FF2B5EF4-FFF2-40B4-BE49-F238E27FC236}">
                <a16:creationId xmlns:a16="http://schemas.microsoft.com/office/drawing/2014/main" id="{44D48EC5-7A8C-4940-AADB-651393A6FECF}"/>
              </a:ext>
            </a:extLst>
          </p:cNvPr>
          <p:cNvSpPr>
            <a:spLocks noChangeArrowheads="1"/>
          </p:cNvSpPr>
          <p:nvPr/>
        </p:nvSpPr>
        <p:spPr bwMode="auto">
          <a:xfrm>
            <a:off x="7891463" y="5389342"/>
            <a:ext cx="1079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(MLSys19)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98" name="Rectangle 207">
            <a:extLst>
              <a:ext uri="{FF2B5EF4-FFF2-40B4-BE49-F238E27FC236}">
                <a16:creationId xmlns:a16="http://schemas.microsoft.com/office/drawing/2014/main" id="{EBE2F040-4918-405E-B9EE-B6435BBAD15B}"/>
              </a:ext>
            </a:extLst>
          </p:cNvPr>
          <p:cNvSpPr>
            <a:spLocks noChangeArrowheads="1"/>
          </p:cNvSpPr>
          <p:nvPr/>
        </p:nvSpPr>
        <p:spPr bwMode="auto">
          <a:xfrm>
            <a:off x="8845550" y="5389342"/>
            <a:ext cx="228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99" name="Rectangle 208">
            <a:extLst>
              <a:ext uri="{FF2B5EF4-FFF2-40B4-BE49-F238E27FC236}">
                <a16:creationId xmlns:a16="http://schemas.microsoft.com/office/drawing/2014/main" id="{C2D8A0AC-9B65-4BC5-ACA7-2879D44CD79B}"/>
              </a:ext>
            </a:extLst>
          </p:cNvPr>
          <p:cNvSpPr>
            <a:spLocks noChangeArrowheads="1"/>
          </p:cNvSpPr>
          <p:nvPr/>
        </p:nvSpPr>
        <p:spPr bwMode="auto">
          <a:xfrm>
            <a:off x="8956675" y="5389342"/>
            <a:ext cx="696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TicTac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00" name="Rectangle 209">
            <a:extLst>
              <a:ext uri="{FF2B5EF4-FFF2-40B4-BE49-F238E27FC236}">
                <a16:creationId xmlns:a16="http://schemas.microsoft.com/office/drawing/2014/main" id="{94DEDD21-47F7-449B-81AE-47A72F8177A2}"/>
              </a:ext>
            </a:extLst>
          </p:cNvPr>
          <p:cNvSpPr>
            <a:spLocks noChangeArrowheads="1"/>
          </p:cNvSpPr>
          <p:nvPr/>
        </p:nvSpPr>
        <p:spPr bwMode="auto">
          <a:xfrm>
            <a:off x="9569450" y="5389342"/>
            <a:ext cx="1079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(MLSys19)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01" name="Rectangle 210">
            <a:extLst>
              <a:ext uri="{FF2B5EF4-FFF2-40B4-BE49-F238E27FC236}">
                <a16:creationId xmlns:a16="http://schemas.microsoft.com/office/drawing/2014/main" id="{1BF7FD93-905F-41ED-8967-4E878FB82979}"/>
              </a:ext>
            </a:extLst>
          </p:cNvPr>
          <p:cNvSpPr>
            <a:spLocks noChangeArrowheads="1"/>
          </p:cNvSpPr>
          <p:nvPr/>
        </p:nvSpPr>
        <p:spPr bwMode="auto">
          <a:xfrm>
            <a:off x="10523538" y="5389342"/>
            <a:ext cx="228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02" name="Rectangle 211">
            <a:extLst>
              <a:ext uri="{FF2B5EF4-FFF2-40B4-BE49-F238E27FC236}">
                <a16:creationId xmlns:a16="http://schemas.microsoft.com/office/drawing/2014/main" id="{E93F8D12-5E02-41BE-849F-C9E61622030C}"/>
              </a:ext>
            </a:extLst>
          </p:cNvPr>
          <p:cNvSpPr>
            <a:spLocks noChangeArrowheads="1"/>
          </p:cNvSpPr>
          <p:nvPr/>
        </p:nvSpPr>
        <p:spPr bwMode="auto">
          <a:xfrm>
            <a:off x="6656388" y="5665567"/>
            <a:ext cx="758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BytePS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03" name="Rectangle 212">
            <a:extLst>
              <a:ext uri="{FF2B5EF4-FFF2-40B4-BE49-F238E27FC236}">
                <a16:creationId xmlns:a16="http://schemas.microsoft.com/office/drawing/2014/main" id="{484429F8-20D8-4A43-AB10-F62FE2C01EBE}"/>
              </a:ext>
            </a:extLst>
          </p:cNvPr>
          <p:cNvSpPr>
            <a:spLocks noChangeArrowheads="1"/>
          </p:cNvSpPr>
          <p:nvPr/>
        </p:nvSpPr>
        <p:spPr bwMode="auto">
          <a:xfrm>
            <a:off x="7343775" y="5665567"/>
            <a:ext cx="1582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(SOSP19), Blink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04" name="Rectangle 213">
            <a:extLst>
              <a:ext uri="{FF2B5EF4-FFF2-40B4-BE49-F238E27FC236}">
                <a16:creationId xmlns:a16="http://schemas.microsoft.com/office/drawing/2014/main" id="{FD73907E-8AF2-4F24-BF18-4D0A9981428C}"/>
              </a:ext>
            </a:extLst>
          </p:cNvPr>
          <p:cNvSpPr>
            <a:spLocks noChangeArrowheads="1"/>
          </p:cNvSpPr>
          <p:nvPr/>
        </p:nvSpPr>
        <p:spPr bwMode="auto">
          <a:xfrm>
            <a:off x="8807450" y="5665567"/>
            <a:ext cx="1079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(MLSys19)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05" name="TextBox 5304">
            <a:extLst>
              <a:ext uri="{FF2B5EF4-FFF2-40B4-BE49-F238E27FC236}">
                <a16:creationId xmlns:a16="http://schemas.microsoft.com/office/drawing/2014/main" id="{681694B6-9A53-429A-9B61-5E02369F7147}"/>
              </a:ext>
            </a:extLst>
          </p:cNvPr>
          <p:cNvSpPr txBox="1"/>
          <p:nvPr/>
        </p:nvSpPr>
        <p:spPr>
          <a:xfrm>
            <a:off x="1051630" y="6062441"/>
            <a:ext cx="10077632" cy="369332"/>
          </a:xfrm>
          <a:prstGeom prst="rect">
            <a:avLst/>
          </a:prstGeom>
          <a:noFill/>
          <a:ln w="25400">
            <a:solidFill>
              <a:schemeClr val="tx1"/>
            </a:solidFill>
          </a:ln>
        </p:spPr>
        <p:txBody>
          <a:bodyPr wrap="none" rtlCol="0">
            <a:spAutoFit/>
          </a:bodyPr>
          <a:lstStyle/>
          <a:p>
            <a:pPr algn="ctr"/>
            <a:r>
              <a:rPr lang="en-CA" dirty="0"/>
              <a:t>We evaluate “</a:t>
            </a:r>
            <a:r>
              <a:rPr lang="en-CA" b="1" i="1" dirty="0">
                <a:solidFill>
                  <a:srgbClr val="00B050"/>
                </a:solidFill>
              </a:rPr>
              <a:t>some optimizations</a:t>
            </a:r>
            <a:r>
              <a:rPr lang="en-CA" dirty="0"/>
              <a:t>”, and show that we can conveniently model “</a:t>
            </a:r>
            <a:r>
              <a:rPr lang="en-US" altLang="zh-CN" b="1" i="1" dirty="0"/>
              <a:t>others</a:t>
            </a:r>
            <a:r>
              <a:rPr lang="en-CA" dirty="0"/>
              <a:t>” using Daydream</a:t>
            </a:r>
          </a:p>
        </p:txBody>
      </p:sp>
    </p:spTree>
    <p:extLst>
      <p:ext uri="{BB962C8B-B14F-4D97-AF65-F5344CB8AC3E}">
        <p14:creationId xmlns:p14="http://schemas.microsoft.com/office/powerpoint/2010/main" val="388881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0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5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2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26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6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6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27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21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2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27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27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8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28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21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25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27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27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27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27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28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28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28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28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28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28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28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28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29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29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29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29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29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29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29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29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29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29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30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30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302"/>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5303"/>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5304"/>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5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6" grpId="0" animBg="1"/>
      <p:bldP spid="5210" grpId="0" animBg="1"/>
      <p:bldP spid="5214" grpId="0" animBg="1"/>
      <p:bldP spid="5216" grpId="0" animBg="1"/>
      <p:bldP spid="5234" grpId="0"/>
      <p:bldP spid="5236" grpId="0"/>
      <p:bldP spid="5237" grpId="0"/>
      <p:bldP spid="5239" grpId="0"/>
      <p:bldP spid="5240" grpId="0"/>
      <p:bldP spid="5242" grpId="0"/>
      <p:bldP spid="5243" grpId="0"/>
      <p:bldP spid="5245" grpId="0"/>
      <p:bldP spid="5246" grpId="0"/>
      <p:bldP spid="5248" grpId="0"/>
      <p:bldP spid="5249" grpId="0"/>
      <p:bldP spid="5251" grpId="0"/>
      <p:bldP spid="5252" grpId="0"/>
      <p:bldP spid="5254" grpId="0"/>
      <p:bldP spid="5255" grpId="0"/>
      <p:bldP spid="5256" grpId="0"/>
      <p:bldP spid="5257" grpId="0"/>
      <p:bldP spid="5258" grpId="0"/>
      <p:bldP spid="5259" grpId="0"/>
      <p:bldP spid="5260" grpId="0"/>
      <p:bldP spid="5261" grpId="0"/>
      <p:bldP spid="5262" grpId="0"/>
      <p:bldP spid="5263" grpId="0"/>
      <p:bldP spid="5264" grpId="0"/>
      <p:bldP spid="5265" grpId="0"/>
      <p:bldP spid="5266" grpId="0"/>
      <p:bldP spid="5267" grpId="0"/>
      <p:bldP spid="5268" grpId="0"/>
      <p:bldP spid="5269" grpId="0"/>
      <p:bldP spid="5270" grpId="0"/>
      <p:bldP spid="5271" grpId="0"/>
      <p:bldP spid="5272" grpId="0"/>
      <p:bldP spid="5273" grpId="0"/>
      <p:bldP spid="5274" grpId="0"/>
      <p:bldP spid="5275" grpId="0"/>
      <p:bldP spid="5276" grpId="0"/>
      <p:bldP spid="5277" grpId="0"/>
      <p:bldP spid="5278" grpId="0"/>
      <p:bldP spid="5279" grpId="0"/>
      <p:bldP spid="5280" grpId="0"/>
      <p:bldP spid="5281" grpId="0"/>
      <p:bldP spid="5282" grpId="0"/>
      <p:bldP spid="5283" grpId="0"/>
      <p:bldP spid="5284" grpId="0"/>
      <p:bldP spid="5285" grpId="0"/>
      <p:bldP spid="5286" grpId="0"/>
      <p:bldP spid="5287" grpId="0"/>
      <p:bldP spid="5288" grpId="0"/>
      <p:bldP spid="5289" grpId="0"/>
      <p:bldP spid="5290" grpId="0"/>
      <p:bldP spid="5291" grpId="0"/>
      <p:bldP spid="5292" grpId="0"/>
      <p:bldP spid="5293" grpId="0"/>
      <p:bldP spid="5294" grpId="0"/>
      <p:bldP spid="5295" grpId="0"/>
      <p:bldP spid="5296" grpId="0"/>
      <p:bldP spid="5297" grpId="0"/>
      <p:bldP spid="5298" grpId="0"/>
      <p:bldP spid="5299" grpId="0"/>
      <p:bldP spid="5300" grpId="0"/>
      <p:bldP spid="5301" grpId="0"/>
      <p:bldP spid="5302" grpId="0"/>
      <p:bldP spid="5303" grpId="0"/>
      <p:bldP spid="5304" grpId="0"/>
      <p:bldP spid="530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EFBD-5035-4EDB-AD64-651E5CAC8869}"/>
              </a:ext>
            </a:extLst>
          </p:cNvPr>
          <p:cNvSpPr>
            <a:spLocks noGrp="1"/>
          </p:cNvSpPr>
          <p:nvPr>
            <p:ph type="title"/>
          </p:nvPr>
        </p:nvSpPr>
        <p:spPr/>
        <p:txBody>
          <a:bodyPr/>
          <a:lstStyle/>
          <a:p>
            <a:r>
              <a:rPr lang="en-CA" dirty="0">
                <a:latin typeface="+mn-lt"/>
              </a:rPr>
              <a:t>Daydream’s Transformation Primitives</a:t>
            </a:r>
          </a:p>
        </p:txBody>
      </p:sp>
      <p:sp>
        <p:nvSpPr>
          <p:cNvPr id="7" name="TextBox 6">
            <a:extLst>
              <a:ext uri="{FF2B5EF4-FFF2-40B4-BE49-F238E27FC236}">
                <a16:creationId xmlns:a16="http://schemas.microsoft.com/office/drawing/2014/main" id="{20D56EC8-C49B-42FD-A416-97974EFD86CE}"/>
              </a:ext>
            </a:extLst>
          </p:cNvPr>
          <p:cNvSpPr txBox="1"/>
          <p:nvPr/>
        </p:nvSpPr>
        <p:spPr>
          <a:xfrm>
            <a:off x="838200" y="2307866"/>
            <a:ext cx="5754139" cy="369332"/>
          </a:xfrm>
          <a:prstGeom prst="rect">
            <a:avLst/>
          </a:prstGeom>
          <a:noFill/>
        </p:spPr>
        <p:txBody>
          <a:bodyPr wrap="none" rtlCol="0">
            <a:spAutoFit/>
          </a:bodyPr>
          <a:lstStyle/>
          <a:p>
            <a:r>
              <a:rPr lang="en-CA" dirty="0"/>
              <a:t>(1) Select(expr): return tasks of interests for further process</a:t>
            </a:r>
          </a:p>
        </p:txBody>
      </p:sp>
      <p:sp>
        <p:nvSpPr>
          <p:cNvPr id="94" name="Slide Number Placeholder 93">
            <a:extLst>
              <a:ext uri="{FF2B5EF4-FFF2-40B4-BE49-F238E27FC236}">
                <a16:creationId xmlns:a16="http://schemas.microsoft.com/office/drawing/2014/main" id="{BF7A1140-9635-4A9E-8448-F8B5A6235318}"/>
              </a:ext>
            </a:extLst>
          </p:cNvPr>
          <p:cNvSpPr>
            <a:spLocks noGrp="1"/>
          </p:cNvSpPr>
          <p:nvPr>
            <p:ph type="sldNum" sz="quarter" idx="12"/>
          </p:nvPr>
        </p:nvSpPr>
        <p:spPr/>
        <p:txBody>
          <a:bodyPr/>
          <a:lstStyle/>
          <a:p>
            <a:fld id="{18A52438-9334-428C-B73B-7C1C0BD0C58A}" type="slidenum">
              <a:rPr lang="en-CA" smtClean="0"/>
              <a:t>16</a:t>
            </a:fld>
            <a:endParaRPr lang="en-CA"/>
          </a:p>
        </p:txBody>
      </p:sp>
      <p:sp>
        <p:nvSpPr>
          <p:cNvPr id="66" name="TextBox 65">
            <a:extLst>
              <a:ext uri="{FF2B5EF4-FFF2-40B4-BE49-F238E27FC236}">
                <a16:creationId xmlns:a16="http://schemas.microsoft.com/office/drawing/2014/main" id="{E6C226BB-F752-4B69-B543-5D1D8A4D8990}"/>
              </a:ext>
            </a:extLst>
          </p:cNvPr>
          <p:cNvSpPr txBox="1"/>
          <p:nvPr/>
        </p:nvSpPr>
        <p:spPr>
          <a:xfrm>
            <a:off x="635712" y="1791754"/>
            <a:ext cx="9621125" cy="400110"/>
          </a:xfrm>
          <a:prstGeom prst="rect">
            <a:avLst/>
          </a:prstGeom>
          <a:noFill/>
        </p:spPr>
        <p:txBody>
          <a:bodyPr wrap="square" rtlCol="0">
            <a:spAutoFit/>
          </a:bodyPr>
          <a:lstStyle/>
          <a:p>
            <a:r>
              <a:rPr lang="en-CA" sz="2000" dirty="0"/>
              <a:t>Most DNN optimizations can be described as a combination of the following </a:t>
            </a:r>
            <a:r>
              <a:rPr lang="en-US" altLang="zh-CN" sz="2000" dirty="0"/>
              <a:t>primitives</a:t>
            </a:r>
            <a:r>
              <a:rPr lang="en-CA" sz="2000" dirty="0"/>
              <a:t>:</a:t>
            </a:r>
          </a:p>
        </p:txBody>
      </p:sp>
      <p:sp>
        <p:nvSpPr>
          <p:cNvPr id="67" name="Rectangle 66">
            <a:extLst>
              <a:ext uri="{FF2B5EF4-FFF2-40B4-BE49-F238E27FC236}">
                <a16:creationId xmlns:a16="http://schemas.microsoft.com/office/drawing/2014/main" id="{9F0D3F0B-2BB9-49D6-9FB8-CBB684071F5B}"/>
              </a:ext>
            </a:extLst>
          </p:cNvPr>
          <p:cNvSpPr/>
          <p:nvPr/>
        </p:nvSpPr>
        <p:spPr>
          <a:xfrm>
            <a:off x="2619752" y="3322318"/>
            <a:ext cx="1002423"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Launch K0</a:t>
            </a:r>
          </a:p>
        </p:txBody>
      </p:sp>
      <p:sp>
        <p:nvSpPr>
          <p:cNvPr id="68" name="Rectangle 67">
            <a:extLst>
              <a:ext uri="{FF2B5EF4-FFF2-40B4-BE49-F238E27FC236}">
                <a16:creationId xmlns:a16="http://schemas.microsoft.com/office/drawing/2014/main" id="{62635E8B-51C1-48E5-9C97-24D88CC6A595}"/>
              </a:ext>
            </a:extLst>
          </p:cNvPr>
          <p:cNvSpPr/>
          <p:nvPr/>
        </p:nvSpPr>
        <p:spPr>
          <a:xfrm>
            <a:off x="3683342" y="3322318"/>
            <a:ext cx="1002423"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Launch K1</a:t>
            </a:r>
          </a:p>
        </p:txBody>
      </p:sp>
      <p:sp>
        <p:nvSpPr>
          <p:cNvPr id="69" name="Rectangle 68">
            <a:extLst>
              <a:ext uri="{FF2B5EF4-FFF2-40B4-BE49-F238E27FC236}">
                <a16:creationId xmlns:a16="http://schemas.microsoft.com/office/drawing/2014/main" id="{039F0DDD-C3B8-427D-8DFE-D97DD77145D3}"/>
              </a:ext>
            </a:extLst>
          </p:cNvPr>
          <p:cNvSpPr/>
          <p:nvPr/>
        </p:nvSpPr>
        <p:spPr>
          <a:xfrm>
            <a:off x="3622175" y="3899358"/>
            <a:ext cx="922058" cy="240335"/>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K0 (POOL)</a:t>
            </a:r>
          </a:p>
        </p:txBody>
      </p:sp>
      <p:sp>
        <p:nvSpPr>
          <p:cNvPr id="70" name="Rectangle 69">
            <a:extLst>
              <a:ext uri="{FF2B5EF4-FFF2-40B4-BE49-F238E27FC236}">
                <a16:creationId xmlns:a16="http://schemas.microsoft.com/office/drawing/2014/main" id="{E0136767-7CC4-41F4-96ED-FFB3938123DA}"/>
              </a:ext>
            </a:extLst>
          </p:cNvPr>
          <p:cNvSpPr/>
          <p:nvPr/>
        </p:nvSpPr>
        <p:spPr>
          <a:xfrm>
            <a:off x="4685765" y="3899358"/>
            <a:ext cx="2069679" cy="238998"/>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K1 (CONV)</a:t>
            </a:r>
          </a:p>
        </p:txBody>
      </p:sp>
      <p:cxnSp>
        <p:nvCxnSpPr>
          <p:cNvPr id="71" name="Straight Connector 70">
            <a:extLst>
              <a:ext uri="{FF2B5EF4-FFF2-40B4-BE49-F238E27FC236}">
                <a16:creationId xmlns:a16="http://schemas.microsoft.com/office/drawing/2014/main" id="{1DE30BC2-E0D5-4ADE-B392-55DB66B98F70}"/>
              </a:ext>
            </a:extLst>
          </p:cNvPr>
          <p:cNvCxnSpPr>
            <a:cxnSpLocks/>
          </p:cNvCxnSpPr>
          <p:nvPr/>
        </p:nvCxnSpPr>
        <p:spPr>
          <a:xfrm>
            <a:off x="2512976" y="3223093"/>
            <a:ext cx="0" cy="1051940"/>
          </a:xfrm>
          <a:prstGeom prst="line">
            <a:avLst/>
          </a:prstGeom>
        </p:spPr>
        <p:style>
          <a:lnRef idx="1">
            <a:schemeClr val="dk1"/>
          </a:lnRef>
          <a:fillRef idx="0">
            <a:schemeClr val="dk1"/>
          </a:fillRef>
          <a:effectRef idx="0">
            <a:schemeClr val="dk1"/>
          </a:effectRef>
          <a:fontRef idx="minor">
            <a:schemeClr val="tx1"/>
          </a:fontRef>
        </p:style>
      </p:cxnSp>
      <p:sp>
        <p:nvSpPr>
          <p:cNvPr id="72" name="TextBox 71">
            <a:extLst>
              <a:ext uri="{FF2B5EF4-FFF2-40B4-BE49-F238E27FC236}">
                <a16:creationId xmlns:a16="http://schemas.microsoft.com/office/drawing/2014/main" id="{5225F71B-E73A-461C-B79F-3F2E9B824234}"/>
              </a:ext>
            </a:extLst>
          </p:cNvPr>
          <p:cNvSpPr txBox="1"/>
          <p:nvPr/>
        </p:nvSpPr>
        <p:spPr>
          <a:xfrm>
            <a:off x="1119860" y="3252526"/>
            <a:ext cx="1438725" cy="338554"/>
          </a:xfrm>
          <a:prstGeom prst="rect">
            <a:avLst/>
          </a:prstGeom>
          <a:noFill/>
        </p:spPr>
        <p:txBody>
          <a:bodyPr wrap="square" rtlCol="0">
            <a:spAutoFit/>
          </a:bodyPr>
          <a:lstStyle/>
          <a:p>
            <a:pPr algn="r"/>
            <a:r>
              <a:rPr lang="en-CA" sz="1600" dirty="0"/>
              <a:t>CPU Timeline</a:t>
            </a:r>
          </a:p>
        </p:txBody>
      </p:sp>
      <p:sp>
        <p:nvSpPr>
          <p:cNvPr id="73" name="TextBox 72">
            <a:extLst>
              <a:ext uri="{FF2B5EF4-FFF2-40B4-BE49-F238E27FC236}">
                <a16:creationId xmlns:a16="http://schemas.microsoft.com/office/drawing/2014/main" id="{F0BB776D-D200-48A8-A6C1-B008B5C69D05}"/>
              </a:ext>
            </a:extLst>
          </p:cNvPr>
          <p:cNvSpPr txBox="1"/>
          <p:nvPr/>
        </p:nvSpPr>
        <p:spPr>
          <a:xfrm>
            <a:off x="1119860" y="3830775"/>
            <a:ext cx="1454284" cy="338554"/>
          </a:xfrm>
          <a:prstGeom prst="rect">
            <a:avLst/>
          </a:prstGeom>
          <a:noFill/>
        </p:spPr>
        <p:txBody>
          <a:bodyPr wrap="square" rtlCol="0">
            <a:spAutoFit/>
          </a:bodyPr>
          <a:lstStyle/>
          <a:p>
            <a:pPr algn="r"/>
            <a:r>
              <a:rPr lang="en-CA" sz="1600" dirty="0"/>
              <a:t>GPU Timeline</a:t>
            </a:r>
          </a:p>
        </p:txBody>
      </p:sp>
      <p:sp>
        <p:nvSpPr>
          <p:cNvPr id="81" name="Rectangle 80">
            <a:extLst>
              <a:ext uri="{FF2B5EF4-FFF2-40B4-BE49-F238E27FC236}">
                <a16:creationId xmlns:a16="http://schemas.microsoft.com/office/drawing/2014/main" id="{C97C7D02-ED5D-4000-9A42-2D3747285EBF}"/>
              </a:ext>
            </a:extLst>
          </p:cNvPr>
          <p:cNvSpPr/>
          <p:nvPr/>
        </p:nvSpPr>
        <p:spPr>
          <a:xfrm>
            <a:off x="4746932" y="3322318"/>
            <a:ext cx="1002422"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Launch K2</a:t>
            </a:r>
            <a:endParaRPr lang="en-CA" sz="1400" dirty="0"/>
          </a:p>
        </p:txBody>
      </p:sp>
      <p:sp>
        <p:nvSpPr>
          <p:cNvPr id="84" name="Rectangle 83">
            <a:extLst>
              <a:ext uri="{FF2B5EF4-FFF2-40B4-BE49-F238E27FC236}">
                <a16:creationId xmlns:a16="http://schemas.microsoft.com/office/drawing/2014/main" id="{CAD13007-807A-4E9F-BB07-7E52AAF866EF}"/>
              </a:ext>
            </a:extLst>
          </p:cNvPr>
          <p:cNvSpPr/>
          <p:nvPr/>
        </p:nvSpPr>
        <p:spPr>
          <a:xfrm>
            <a:off x="6801053" y="3899358"/>
            <a:ext cx="967667"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K2 (POOL)</a:t>
            </a:r>
            <a:endParaRPr lang="en-CA" sz="1400" dirty="0"/>
          </a:p>
        </p:txBody>
      </p:sp>
      <p:sp>
        <p:nvSpPr>
          <p:cNvPr id="85" name="Rectangle 84">
            <a:extLst>
              <a:ext uri="{FF2B5EF4-FFF2-40B4-BE49-F238E27FC236}">
                <a16:creationId xmlns:a16="http://schemas.microsoft.com/office/drawing/2014/main" id="{65D04ED7-A010-4575-AFD7-D97CD08BDA0F}"/>
              </a:ext>
            </a:extLst>
          </p:cNvPr>
          <p:cNvSpPr/>
          <p:nvPr/>
        </p:nvSpPr>
        <p:spPr>
          <a:xfrm>
            <a:off x="5807899" y="3322318"/>
            <a:ext cx="1915214"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Synchronize</a:t>
            </a:r>
          </a:p>
        </p:txBody>
      </p:sp>
      <p:sp>
        <p:nvSpPr>
          <p:cNvPr id="86" name="Rectangle 85">
            <a:extLst>
              <a:ext uri="{FF2B5EF4-FFF2-40B4-BE49-F238E27FC236}">
                <a16:creationId xmlns:a16="http://schemas.microsoft.com/office/drawing/2014/main" id="{F660CAFA-892C-49CB-8977-5F48663BD6D9}"/>
              </a:ext>
            </a:extLst>
          </p:cNvPr>
          <p:cNvSpPr/>
          <p:nvPr/>
        </p:nvSpPr>
        <p:spPr>
          <a:xfrm>
            <a:off x="7768720" y="3322318"/>
            <a:ext cx="922060"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Launch K3</a:t>
            </a:r>
            <a:endParaRPr lang="en-CA" sz="1400" dirty="0"/>
          </a:p>
        </p:txBody>
      </p:sp>
      <p:sp>
        <p:nvSpPr>
          <p:cNvPr id="87" name="Rectangle 86">
            <a:extLst>
              <a:ext uri="{FF2B5EF4-FFF2-40B4-BE49-F238E27FC236}">
                <a16:creationId xmlns:a16="http://schemas.microsoft.com/office/drawing/2014/main" id="{C56EEBCC-FA7F-4850-ABCC-352ECAB36FA0}"/>
              </a:ext>
            </a:extLst>
          </p:cNvPr>
          <p:cNvSpPr/>
          <p:nvPr/>
        </p:nvSpPr>
        <p:spPr>
          <a:xfrm>
            <a:off x="8690780" y="3897308"/>
            <a:ext cx="1930435" cy="238998"/>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K3 (CONV)</a:t>
            </a:r>
          </a:p>
        </p:txBody>
      </p:sp>
      <p:cxnSp>
        <p:nvCxnSpPr>
          <p:cNvPr id="4" name="Straight Arrow Connector 3">
            <a:extLst>
              <a:ext uri="{FF2B5EF4-FFF2-40B4-BE49-F238E27FC236}">
                <a16:creationId xmlns:a16="http://schemas.microsoft.com/office/drawing/2014/main" id="{DDD41301-1C14-4E2F-BA79-DBA37D4DE7EB}"/>
              </a:ext>
            </a:extLst>
          </p:cNvPr>
          <p:cNvCxnSpPr>
            <a:stCxn id="67" idx="3"/>
            <a:endCxn id="69" idx="1"/>
          </p:cNvCxnSpPr>
          <p:nvPr/>
        </p:nvCxnSpPr>
        <p:spPr>
          <a:xfrm>
            <a:off x="3622175" y="3442486"/>
            <a:ext cx="0" cy="57704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5A360957-34F2-4C94-8088-EC8454B20CFC}"/>
              </a:ext>
            </a:extLst>
          </p:cNvPr>
          <p:cNvCxnSpPr>
            <a:cxnSpLocks/>
            <a:stCxn id="68" idx="3"/>
            <a:endCxn id="70" idx="1"/>
          </p:cNvCxnSpPr>
          <p:nvPr/>
        </p:nvCxnSpPr>
        <p:spPr>
          <a:xfrm>
            <a:off x="4685765" y="3442486"/>
            <a:ext cx="0" cy="57637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9E7C8149-F7BF-4FEE-8CEE-581B6D1DF78B}"/>
              </a:ext>
            </a:extLst>
          </p:cNvPr>
          <p:cNvCxnSpPr>
            <a:cxnSpLocks/>
            <a:stCxn id="81" idx="3"/>
            <a:endCxn id="84" idx="1"/>
          </p:cNvCxnSpPr>
          <p:nvPr/>
        </p:nvCxnSpPr>
        <p:spPr>
          <a:xfrm>
            <a:off x="5749354" y="3442486"/>
            <a:ext cx="1051699" cy="57704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C6480464-5356-403C-92CA-F963586DFDEE}"/>
              </a:ext>
            </a:extLst>
          </p:cNvPr>
          <p:cNvCxnSpPr>
            <a:cxnSpLocks/>
            <a:stCxn id="84" idx="3"/>
            <a:endCxn id="86" idx="1"/>
          </p:cNvCxnSpPr>
          <p:nvPr/>
        </p:nvCxnSpPr>
        <p:spPr>
          <a:xfrm flipV="1">
            <a:off x="7768720" y="3442486"/>
            <a:ext cx="0" cy="57704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B958B44C-7EA3-41A3-921D-5FDEEB837FAF}"/>
              </a:ext>
            </a:extLst>
          </p:cNvPr>
          <p:cNvCxnSpPr>
            <a:cxnSpLocks/>
            <a:stCxn id="86" idx="3"/>
            <a:endCxn id="87" idx="1"/>
          </p:cNvCxnSpPr>
          <p:nvPr/>
        </p:nvCxnSpPr>
        <p:spPr>
          <a:xfrm>
            <a:off x="8690780" y="3442486"/>
            <a:ext cx="0" cy="57432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03" name="TextBox 102">
            <a:extLst>
              <a:ext uri="{FF2B5EF4-FFF2-40B4-BE49-F238E27FC236}">
                <a16:creationId xmlns:a16="http://schemas.microsoft.com/office/drawing/2014/main" id="{ABB60976-8D3A-4EA6-AC91-EA105EBAE7FC}"/>
              </a:ext>
            </a:extLst>
          </p:cNvPr>
          <p:cNvSpPr txBox="1"/>
          <p:nvPr/>
        </p:nvSpPr>
        <p:spPr>
          <a:xfrm>
            <a:off x="4603783" y="4249574"/>
            <a:ext cx="3768980" cy="369332"/>
          </a:xfrm>
          <a:prstGeom prst="rect">
            <a:avLst/>
          </a:prstGeom>
          <a:noFill/>
        </p:spPr>
        <p:txBody>
          <a:bodyPr wrap="none" rtlCol="0">
            <a:spAutoFit/>
          </a:bodyPr>
          <a:lstStyle/>
          <a:p>
            <a:r>
              <a:rPr lang="en-CA" dirty="0">
                <a:latin typeface="Courier New" panose="02070309020205020404" pitchFamily="49" charset="0"/>
                <a:cs typeface="Courier New" panose="02070309020205020404" pitchFamily="49" charset="0"/>
              </a:rPr>
              <a:t>Select(</a:t>
            </a:r>
            <a:r>
              <a:rPr lang="en-CA" dirty="0" err="1">
                <a:latin typeface="Courier New" panose="02070309020205020404" pitchFamily="49" charset="0"/>
                <a:cs typeface="Courier New" panose="02070309020205020404" pitchFamily="49" charset="0"/>
              </a:rPr>
              <a:t>taskPtr</a:t>
            </a:r>
            <a:r>
              <a:rPr lang="en-CA" dirty="0">
                <a:latin typeface="Courier New" panose="02070309020205020404" pitchFamily="49" charset="0"/>
                <a:cs typeface="Courier New" panose="02070309020205020404" pitchFamily="49" charset="0"/>
              </a:rPr>
              <a:t>(</a:t>
            </a:r>
            <a:r>
              <a:rPr lang="en-CA" u="sng" dirty="0" err="1">
                <a:latin typeface="Courier New" panose="02070309020205020404" pitchFamily="49" charset="0"/>
                <a:cs typeface="Courier New" panose="02070309020205020404" pitchFamily="49" charset="0"/>
              </a:rPr>
              <a:t>isOnGPU</a:t>
            </a:r>
            <a:r>
              <a:rPr lang="en-CA" dirty="0">
                <a:latin typeface="Courier New" panose="02070309020205020404" pitchFamily="49" charset="0"/>
                <a:cs typeface="Courier New" panose="02070309020205020404" pitchFamily="49" charset="0"/>
              </a:rPr>
              <a:t>()))</a:t>
            </a:r>
          </a:p>
        </p:txBody>
      </p:sp>
      <p:sp>
        <p:nvSpPr>
          <p:cNvPr id="104" name="TextBox 103">
            <a:extLst>
              <a:ext uri="{FF2B5EF4-FFF2-40B4-BE49-F238E27FC236}">
                <a16:creationId xmlns:a16="http://schemas.microsoft.com/office/drawing/2014/main" id="{4ED8DD0C-52FC-459E-9B60-CC08505565DA}"/>
              </a:ext>
            </a:extLst>
          </p:cNvPr>
          <p:cNvSpPr txBox="1"/>
          <p:nvPr/>
        </p:nvSpPr>
        <p:spPr>
          <a:xfrm>
            <a:off x="4603783" y="4255556"/>
            <a:ext cx="3631122" cy="369332"/>
          </a:xfrm>
          <a:prstGeom prst="rect">
            <a:avLst/>
          </a:prstGeom>
          <a:noFill/>
        </p:spPr>
        <p:txBody>
          <a:bodyPr wrap="none" rtlCol="0">
            <a:spAutoFit/>
          </a:bodyPr>
          <a:lstStyle/>
          <a:p>
            <a:r>
              <a:rPr lang="en-CA" dirty="0">
                <a:latin typeface="Courier New" panose="02070309020205020404" pitchFamily="49" charset="0"/>
                <a:cs typeface="Courier New" panose="02070309020205020404" pitchFamily="49" charset="0"/>
              </a:rPr>
              <a:t>Select(</a:t>
            </a:r>
            <a:r>
              <a:rPr lang="en-CA" dirty="0" err="1">
                <a:latin typeface="Courier New" panose="02070309020205020404" pitchFamily="49" charset="0"/>
                <a:cs typeface="Courier New" panose="02070309020205020404" pitchFamily="49" charset="0"/>
              </a:rPr>
              <a:t>taskPtr</a:t>
            </a:r>
            <a:r>
              <a:rPr lang="en-CA" dirty="0">
                <a:latin typeface="Courier New" panose="02070309020205020404" pitchFamily="49" charset="0"/>
                <a:cs typeface="Courier New" panose="02070309020205020404" pitchFamily="49" charset="0"/>
              </a:rPr>
              <a:t>(</a:t>
            </a:r>
            <a:r>
              <a:rPr lang="en-CA" u="sng" dirty="0">
                <a:latin typeface="Courier New" panose="02070309020205020404" pitchFamily="49" charset="0"/>
                <a:cs typeface="Courier New" panose="02070309020205020404" pitchFamily="49" charset="0"/>
              </a:rPr>
              <a:t>is</a:t>
            </a:r>
            <a:r>
              <a:rPr lang="en-US" altLang="zh-CN" u="sng" dirty="0">
                <a:latin typeface="Courier New" panose="02070309020205020404" pitchFamily="49" charset="0"/>
                <a:cs typeface="Courier New" panose="02070309020205020404" pitchFamily="49" charset="0"/>
              </a:rPr>
              <a:t>CONV</a:t>
            </a:r>
            <a:r>
              <a:rPr lang="en-CA" dirty="0">
                <a:latin typeface="Courier New" panose="02070309020205020404" pitchFamily="49" charset="0"/>
                <a:cs typeface="Courier New" panose="02070309020205020404" pitchFamily="49" charset="0"/>
              </a:rPr>
              <a:t>()))</a:t>
            </a:r>
          </a:p>
        </p:txBody>
      </p:sp>
      <p:sp>
        <p:nvSpPr>
          <p:cNvPr id="25" name="TextBox 24">
            <a:extLst>
              <a:ext uri="{FF2B5EF4-FFF2-40B4-BE49-F238E27FC236}">
                <a16:creationId xmlns:a16="http://schemas.microsoft.com/office/drawing/2014/main" id="{87B22BBF-ABD8-47EE-B208-6AD3D70C9043}"/>
              </a:ext>
            </a:extLst>
          </p:cNvPr>
          <p:cNvSpPr txBox="1"/>
          <p:nvPr/>
        </p:nvSpPr>
        <p:spPr>
          <a:xfrm>
            <a:off x="838200" y="2708063"/>
            <a:ext cx="3765583" cy="369332"/>
          </a:xfrm>
          <a:prstGeom prst="rect">
            <a:avLst/>
          </a:prstGeom>
          <a:noFill/>
        </p:spPr>
        <p:txBody>
          <a:bodyPr wrap="none" rtlCol="0">
            <a:spAutoFit/>
          </a:bodyPr>
          <a:lstStyle/>
          <a:p>
            <a:r>
              <a:rPr lang="en-CA" dirty="0"/>
              <a:t>(2) Shrinking/Scaling the task duration</a:t>
            </a:r>
          </a:p>
        </p:txBody>
      </p:sp>
      <p:sp>
        <p:nvSpPr>
          <p:cNvPr id="32" name="TextBox 31">
            <a:extLst>
              <a:ext uri="{FF2B5EF4-FFF2-40B4-BE49-F238E27FC236}">
                <a16:creationId xmlns:a16="http://schemas.microsoft.com/office/drawing/2014/main" id="{58226A9C-890D-4449-8FD0-F18402748CDB}"/>
              </a:ext>
            </a:extLst>
          </p:cNvPr>
          <p:cNvSpPr txBox="1"/>
          <p:nvPr/>
        </p:nvSpPr>
        <p:spPr>
          <a:xfrm>
            <a:off x="4603783" y="4558306"/>
            <a:ext cx="3493264" cy="369332"/>
          </a:xfrm>
          <a:prstGeom prst="rect">
            <a:avLst/>
          </a:prstGeom>
          <a:noFill/>
        </p:spPr>
        <p:txBody>
          <a:bodyPr wrap="none" rtlCol="0">
            <a:spAutoFit/>
          </a:bodyPr>
          <a:lstStyle/>
          <a:p>
            <a:r>
              <a:rPr lang="en-CA" dirty="0">
                <a:latin typeface="Courier New" panose="02070309020205020404" pitchFamily="49" charset="0"/>
                <a:cs typeface="Courier New" panose="02070309020205020404" pitchFamily="49" charset="0"/>
              </a:rPr>
              <a:t>Shrink CONV layers by 2x</a:t>
            </a:r>
          </a:p>
        </p:txBody>
      </p:sp>
      <p:sp>
        <p:nvSpPr>
          <p:cNvPr id="35" name="Rectangle 34">
            <a:extLst>
              <a:ext uri="{FF2B5EF4-FFF2-40B4-BE49-F238E27FC236}">
                <a16:creationId xmlns:a16="http://schemas.microsoft.com/office/drawing/2014/main" id="{20E56D95-6237-4796-913F-5C54F8FED5E4}"/>
              </a:ext>
            </a:extLst>
          </p:cNvPr>
          <p:cNvSpPr/>
          <p:nvPr/>
        </p:nvSpPr>
        <p:spPr>
          <a:xfrm>
            <a:off x="4685764" y="5689523"/>
            <a:ext cx="1030726" cy="238998"/>
          </a:xfrm>
          <a:prstGeom prst="rect">
            <a:avLst/>
          </a:prstGeom>
          <a:solidFill>
            <a:srgbClr val="33CC33"/>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K1 (CONV)</a:t>
            </a:r>
          </a:p>
        </p:txBody>
      </p:sp>
      <p:sp>
        <p:nvSpPr>
          <p:cNvPr id="38" name="Rectangle 37">
            <a:extLst>
              <a:ext uri="{FF2B5EF4-FFF2-40B4-BE49-F238E27FC236}">
                <a16:creationId xmlns:a16="http://schemas.microsoft.com/office/drawing/2014/main" id="{82F32B20-37F4-4F47-B271-AA93128DC365}"/>
              </a:ext>
            </a:extLst>
          </p:cNvPr>
          <p:cNvSpPr/>
          <p:nvPr/>
        </p:nvSpPr>
        <p:spPr>
          <a:xfrm>
            <a:off x="7673835" y="5682791"/>
            <a:ext cx="964489" cy="238998"/>
          </a:xfrm>
          <a:prstGeom prst="rect">
            <a:avLst/>
          </a:prstGeom>
          <a:solidFill>
            <a:srgbClr val="33CC33"/>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K3 (CONV)</a:t>
            </a:r>
          </a:p>
        </p:txBody>
      </p:sp>
      <p:sp>
        <p:nvSpPr>
          <p:cNvPr id="40" name="Rectangle 39">
            <a:extLst>
              <a:ext uri="{FF2B5EF4-FFF2-40B4-BE49-F238E27FC236}">
                <a16:creationId xmlns:a16="http://schemas.microsoft.com/office/drawing/2014/main" id="{E656BCA4-DDA6-4E8C-9B07-19B7F0042120}"/>
              </a:ext>
            </a:extLst>
          </p:cNvPr>
          <p:cNvSpPr/>
          <p:nvPr/>
        </p:nvSpPr>
        <p:spPr>
          <a:xfrm>
            <a:off x="2619751" y="5111146"/>
            <a:ext cx="1002423"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Launch K0</a:t>
            </a:r>
          </a:p>
        </p:txBody>
      </p:sp>
      <p:sp>
        <p:nvSpPr>
          <p:cNvPr id="41" name="Rectangle 40">
            <a:extLst>
              <a:ext uri="{FF2B5EF4-FFF2-40B4-BE49-F238E27FC236}">
                <a16:creationId xmlns:a16="http://schemas.microsoft.com/office/drawing/2014/main" id="{9807F6B9-BC7D-4E05-BE02-7042E912B1C0}"/>
              </a:ext>
            </a:extLst>
          </p:cNvPr>
          <p:cNvSpPr/>
          <p:nvPr/>
        </p:nvSpPr>
        <p:spPr>
          <a:xfrm>
            <a:off x="3683341" y="5111146"/>
            <a:ext cx="1002423"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Launch K1</a:t>
            </a:r>
          </a:p>
        </p:txBody>
      </p:sp>
      <p:sp>
        <p:nvSpPr>
          <p:cNvPr id="42" name="Rectangle 41">
            <a:extLst>
              <a:ext uri="{FF2B5EF4-FFF2-40B4-BE49-F238E27FC236}">
                <a16:creationId xmlns:a16="http://schemas.microsoft.com/office/drawing/2014/main" id="{B43724E3-83FD-451F-95D2-D6D7FFE69F42}"/>
              </a:ext>
            </a:extLst>
          </p:cNvPr>
          <p:cNvSpPr/>
          <p:nvPr/>
        </p:nvSpPr>
        <p:spPr>
          <a:xfrm>
            <a:off x="3622174" y="5688186"/>
            <a:ext cx="922058" cy="240335"/>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K0 (POOL)</a:t>
            </a:r>
          </a:p>
        </p:txBody>
      </p:sp>
      <p:cxnSp>
        <p:nvCxnSpPr>
          <p:cNvPr id="44" name="Straight Connector 43">
            <a:extLst>
              <a:ext uri="{FF2B5EF4-FFF2-40B4-BE49-F238E27FC236}">
                <a16:creationId xmlns:a16="http://schemas.microsoft.com/office/drawing/2014/main" id="{A8D68191-309E-4FA1-B425-9C7553049AE6}"/>
              </a:ext>
            </a:extLst>
          </p:cNvPr>
          <p:cNvCxnSpPr>
            <a:cxnSpLocks/>
          </p:cNvCxnSpPr>
          <p:nvPr/>
        </p:nvCxnSpPr>
        <p:spPr>
          <a:xfrm>
            <a:off x="2512975" y="5011921"/>
            <a:ext cx="0" cy="1051940"/>
          </a:xfrm>
          <a:prstGeom prst="line">
            <a:avLst/>
          </a:prstGeom>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4DA36188-CF1A-40A8-A0A1-3A237C359AA0}"/>
              </a:ext>
            </a:extLst>
          </p:cNvPr>
          <p:cNvSpPr txBox="1"/>
          <p:nvPr/>
        </p:nvSpPr>
        <p:spPr>
          <a:xfrm>
            <a:off x="1119859" y="5041354"/>
            <a:ext cx="1438725" cy="338554"/>
          </a:xfrm>
          <a:prstGeom prst="rect">
            <a:avLst/>
          </a:prstGeom>
          <a:noFill/>
        </p:spPr>
        <p:txBody>
          <a:bodyPr wrap="square" rtlCol="0">
            <a:spAutoFit/>
          </a:bodyPr>
          <a:lstStyle/>
          <a:p>
            <a:pPr algn="r"/>
            <a:r>
              <a:rPr lang="en-CA" sz="1600" dirty="0"/>
              <a:t>CPU Timeline</a:t>
            </a:r>
          </a:p>
        </p:txBody>
      </p:sp>
      <p:sp>
        <p:nvSpPr>
          <p:cNvPr id="46" name="TextBox 45">
            <a:extLst>
              <a:ext uri="{FF2B5EF4-FFF2-40B4-BE49-F238E27FC236}">
                <a16:creationId xmlns:a16="http://schemas.microsoft.com/office/drawing/2014/main" id="{157BD867-EFDE-4032-811C-0E3742959962}"/>
              </a:ext>
            </a:extLst>
          </p:cNvPr>
          <p:cNvSpPr txBox="1"/>
          <p:nvPr/>
        </p:nvSpPr>
        <p:spPr>
          <a:xfrm>
            <a:off x="1119859" y="5619603"/>
            <a:ext cx="1454284" cy="338554"/>
          </a:xfrm>
          <a:prstGeom prst="rect">
            <a:avLst/>
          </a:prstGeom>
          <a:noFill/>
        </p:spPr>
        <p:txBody>
          <a:bodyPr wrap="square" rtlCol="0">
            <a:spAutoFit/>
          </a:bodyPr>
          <a:lstStyle/>
          <a:p>
            <a:pPr algn="r"/>
            <a:r>
              <a:rPr lang="en-CA" sz="1600" dirty="0"/>
              <a:t>GPU Timeline</a:t>
            </a:r>
          </a:p>
        </p:txBody>
      </p:sp>
      <p:sp>
        <p:nvSpPr>
          <p:cNvPr id="47" name="Rectangle 46">
            <a:extLst>
              <a:ext uri="{FF2B5EF4-FFF2-40B4-BE49-F238E27FC236}">
                <a16:creationId xmlns:a16="http://schemas.microsoft.com/office/drawing/2014/main" id="{5A4E54EB-1D19-437C-B92D-C3AE7DE378E8}"/>
              </a:ext>
            </a:extLst>
          </p:cNvPr>
          <p:cNvSpPr/>
          <p:nvPr/>
        </p:nvSpPr>
        <p:spPr>
          <a:xfrm>
            <a:off x="4746931" y="5111146"/>
            <a:ext cx="1002422"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Launch K2</a:t>
            </a:r>
            <a:endParaRPr lang="en-CA" sz="1400" dirty="0"/>
          </a:p>
        </p:txBody>
      </p:sp>
      <p:sp>
        <p:nvSpPr>
          <p:cNvPr id="48" name="Rectangle 47">
            <a:extLst>
              <a:ext uri="{FF2B5EF4-FFF2-40B4-BE49-F238E27FC236}">
                <a16:creationId xmlns:a16="http://schemas.microsoft.com/office/drawing/2014/main" id="{B0110984-ED89-4B1F-97AC-4930FBEB2D41}"/>
              </a:ext>
            </a:extLst>
          </p:cNvPr>
          <p:cNvSpPr/>
          <p:nvPr/>
        </p:nvSpPr>
        <p:spPr>
          <a:xfrm>
            <a:off x="5751404" y="5689523"/>
            <a:ext cx="967667"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K2 (POOL)</a:t>
            </a:r>
            <a:endParaRPr lang="en-CA" sz="1400" dirty="0"/>
          </a:p>
        </p:txBody>
      </p:sp>
      <p:sp>
        <p:nvSpPr>
          <p:cNvPr id="49" name="Rectangle 48">
            <a:extLst>
              <a:ext uri="{FF2B5EF4-FFF2-40B4-BE49-F238E27FC236}">
                <a16:creationId xmlns:a16="http://schemas.microsoft.com/office/drawing/2014/main" id="{BCD3C04E-3FEB-4A59-A7D4-4D7E21FAAE23}"/>
              </a:ext>
            </a:extLst>
          </p:cNvPr>
          <p:cNvSpPr/>
          <p:nvPr/>
        </p:nvSpPr>
        <p:spPr>
          <a:xfrm>
            <a:off x="5807899" y="5111146"/>
            <a:ext cx="909122"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dirty="0"/>
              <a:t>sync</a:t>
            </a:r>
          </a:p>
        </p:txBody>
      </p:sp>
      <p:sp>
        <p:nvSpPr>
          <p:cNvPr id="50" name="Rectangle 49">
            <a:extLst>
              <a:ext uri="{FF2B5EF4-FFF2-40B4-BE49-F238E27FC236}">
                <a16:creationId xmlns:a16="http://schemas.microsoft.com/office/drawing/2014/main" id="{121240BA-ABD7-4603-92EB-B77AC2B686A3}"/>
              </a:ext>
            </a:extLst>
          </p:cNvPr>
          <p:cNvSpPr/>
          <p:nvPr/>
        </p:nvSpPr>
        <p:spPr>
          <a:xfrm>
            <a:off x="6751775" y="5111146"/>
            <a:ext cx="922060" cy="24033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t>Launch K3</a:t>
            </a:r>
            <a:endParaRPr lang="en-CA" sz="1400" dirty="0"/>
          </a:p>
        </p:txBody>
      </p:sp>
      <p:cxnSp>
        <p:nvCxnSpPr>
          <p:cNvPr id="52" name="Straight Arrow Connector 51">
            <a:extLst>
              <a:ext uri="{FF2B5EF4-FFF2-40B4-BE49-F238E27FC236}">
                <a16:creationId xmlns:a16="http://schemas.microsoft.com/office/drawing/2014/main" id="{BAD7D5D2-8ED9-4F16-8959-77D335B960E3}"/>
              </a:ext>
            </a:extLst>
          </p:cNvPr>
          <p:cNvCxnSpPr>
            <a:stCxn id="40" idx="3"/>
            <a:endCxn id="42" idx="1"/>
          </p:cNvCxnSpPr>
          <p:nvPr/>
        </p:nvCxnSpPr>
        <p:spPr>
          <a:xfrm>
            <a:off x="3622174" y="5231314"/>
            <a:ext cx="0" cy="57704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03609588-53B3-45F5-93F4-B4E73E354249}"/>
              </a:ext>
            </a:extLst>
          </p:cNvPr>
          <p:cNvCxnSpPr>
            <a:cxnSpLocks/>
            <a:stCxn id="41" idx="3"/>
            <a:endCxn id="35" idx="1"/>
          </p:cNvCxnSpPr>
          <p:nvPr/>
        </p:nvCxnSpPr>
        <p:spPr>
          <a:xfrm>
            <a:off x="4685764" y="5231314"/>
            <a:ext cx="0" cy="57770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FFFCC07C-5A9F-4BDF-9160-F7A9708BF1C6}"/>
              </a:ext>
            </a:extLst>
          </p:cNvPr>
          <p:cNvCxnSpPr>
            <a:cxnSpLocks/>
            <a:stCxn id="47" idx="3"/>
            <a:endCxn id="48" idx="1"/>
          </p:cNvCxnSpPr>
          <p:nvPr/>
        </p:nvCxnSpPr>
        <p:spPr>
          <a:xfrm>
            <a:off x="5749353" y="5231314"/>
            <a:ext cx="2051" cy="578377"/>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168389A0-3497-48A2-8EC2-FEC5EBE368A6}"/>
              </a:ext>
            </a:extLst>
          </p:cNvPr>
          <p:cNvCxnSpPr>
            <a:cxnSpLocks/>
            <a:stCxn id="48" idx="3"/>
            <a:endCxn id="50" idx="1"/>
          </p:cNvCxnSpPr>
          <p:nvPr/>
        </p:nvCxnSpPr>
        <p:spPr>
          <a:xfrm flipV="1">
            <a:off x="6719071" y="5231314"/>
            <a:ext cx="32704" cy="578377"/>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E78A60C0-405A-47DA-9725-A7BB8DDA7E6A}"/>
              </a:ext>
            </a:extLst>
          </p:cNvPr>
          <p:cNvCxnSpPr>
            <a:cxnSpLocks/>
            <a:stCxn id="50" idx="3"/>
            <a:endCxn id="38" idx="1"/>
          </p:cNvCxnSpPr>
          <p:nvPr/>
        </p:nvCxnSpPr>
        <p:spPr>
          <a:xfrm>
            <a:off x="7673835" y="5231314"/>
            <a:ext cx="0" cy="57097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7E355F0F-B4AF-41DA-A901-1FC1F29C77B5}"/>
              </a:ext>
            </a:extLst>
          </p:cNvPr>
          <p:cNvCxnSpPr/>
          <p:nvPr/>
        </p:nvCxnSpPr>
        <p:spPr>
          <a:xfrm>
            <a:off x="8344476" y="4249574"/>
            <a:ext cx="0" cy="762347"/>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15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mph" presetSubtype="1" nodeType="clickEffect">
                                  <p:stCondLst>
                                    <p:cond delay="0"/>
                                  </p:stCondLst>
                                  <p:childTnLst>
                                    <p:set>
                                      <p:cBhvr>
                                        <p:cTn id="46" dur="indefinite"/>
                                        <p:tgtEl>
                                          <p:spTgt spid="69"/>
                                        </p:tgtEl>
                                        <p:attrNameLst>
                                          <p:attrName>fillcolor</p:attrName>
                                        </p:attrNameLst>
                                      </p:cBhvr>
                                      <p:to>
                                        <p:clrVal>
                                          <a:srgbClr val="33CC33"/>
                                        </p:clrVal>
                                      </p:to>
                                    </p:set>
                                    <p:set>
                                      <p:cBhvr>
                                        <p:cTn id="47" dur="indefinite"/>
                                        <p:tgtEl>
                                          <p:spTgt spid="69"/>
                                        </p:tgtEl>
                                        <p:attrNameLst>
                                          <p:attrName>fill.type</p:attrName>
                                        </p:attrNameLst>
                                      </p:cBhvr>
                                      <p:to>
                                        <p:strVal val="solid"/>
                                      </p:to>
                                    </p:set>
                                    <p:set>
                                      <p:cBhvr>
                                        <p:cTn id="48" dur="indefinite"/>
                                        <p:tgtEl>
                                          <p:spTgt spid="69"/>
                                        </p:tgtEl>
                                        <p:attrNameLst>
                                          <p:attrName>fill.on</p:attrName>
                                        </p:attrNameLst>
                                      </p:cBhvr>
                                      <p:to>
                                        <p:strVal val="true"/>
                                      </p:to>
                                    </p:set>
                                  </p:childTnLst>
                                </p:cTn>
                              </p:par>
                              <p:par>
                                <p:cTn id="49" presetID="1" presetClass="emph" presetSubtype="1" nodeType="withEffect">
                                  <p:stCondLst>
                                    <p:cond delay="0"/>
                                  </p:stCondLst>
                                  <p:childTnLst>
                                    <p:set>
                                      <p:cBhvr>
                                        <p:cTn id="50" dur="indefinite"/>
                                        <p:tgtEl>
                                          <p:spTgt spid="70"/>
                                        </p:tgtEl>
                                        <p:attrNameLst>
                                          <p:attrName>fillcolor</p:attrName>
                                        </p:attrNameLst>
                                      </p:cBhvr>
                                      <p:to>
                                        <p:clrVal>
                                          <a:srgbClr val="33CC33"/>
                                        </p:clrVal>
                                      </p:to>
                                    </p:set>
                                    <p:set>
                                      <p:cBhvr>
                                        <p:cTn id="51" dur="indefinite"/>
                                        <p:tgtEl>
                                          <p:spTgt spid="70"/>
                                        </p:tgtEl>
                                        <p:attrNameLst>
                                          <p:attrName>fill.type</p:attrName>
                                        </p:attrNameLst>
                                      </p:cBhvr>
                                      <p:to>
                                        <p:strVal val="solid"/>
                                      </p:to>
                                    </p:set>
                                    <p:set>
                                      <p:cBhvr>
                                        <p:cTn id="52" dur="indefinite"/>
                                        <p:tgtEl>
                                          <p:spTgt spid="70"/>
                                        </p:tgtEl>
                                        <p:attrNameLst>
                                          <p:attrName>fill.on</p:attrName>
                                        </p:attrNameLst>
                                      </p:cBhvr>
                                      <p:to>
                                        <p:strVal val="true"/>
                                      </p:to>
                                    </p:set>
                                  </p:childTnLst>
                                </p:cTn>
                              </p:par>
                              <p:par>
                                <p:cTn id="53" presetID="1" presetClass="emph" presetSubtype="1" nodeType="withEffect">
                                  <p:stCondLst>
                                    <p:cond delay="0"/>
                                  </p:stCondLst>
                                  <p:childTnLst>
                                    <p:set>
                                      <p:cBhvr>
                                        <p:cTn id="54" dur="indefinite"/>
                                        <p:tgtEl>
                                          <p:spTgt spid="84"/>
                                        </p:tgtEl>
                                        <p:attrNameLst>
                                          <p:attrName>fillcolor</p:attrName>
                                        </p:attrNameLst>
                                      </p:cBhvr>
                                      <p:to>
                                        <p:clrVal>
                                          <a:srgbClr val="33CC33"/>
                                        </p:clrVal>
                                      </p:to>
                                    </p:set>
                                    <p:set>
                                      <p:cBhvr>
                                        <p:cTn id="55" dur="indefinite"/>
                                        <p:tgtEl>
                                          <p:spTgt spid="84"/>
                                        </p:tgtEl>
                                        <p:attrNameLst>
                                          <p:attrName>fill.type</p:attrName>
                                        </p:attrNameLst>
                                      </p:cBhvr>
                                      <p:to>
                                        <p:strVal val="solid"/>
                                      </p:to>
                                    </p:set>
                                    <p:set>
                                      <p:cBhvr>
                                        <p:cTn id="56" dur="indefinite"/>
                                        <p:tgtEl>
                                          <p:spTgt spid="84"/>
                                        </p:tgtEl>
                                        <p:attrNameLst>
                                          <p:attrName>fill.on</p:attrName>
                                        </p:attrNameLst>
                                      </p:cBhvr>
                                      <p:to>
                                        <p:strVal val="true"/>
                                      </p:to>
                                    </p:set>
                                  </p:childTnLst>
                                </p:cTn>
                              </p:par>
                              <p:par>
                                <p:cTn id="57" presetID="1" presetClass="emph" presetSubtype="1" nodeType="withEffect">
                                  <p:stCondLst>
                                    <p:cond delay="0"/>
                                  </p:stCondLst>
                                  <p:childTnLst>
                                    <p:set>
                                      <p:cBhvr>
                                        <p:cTn id="58" dur="indefinite"/>
                                        <p:tgtEl>
                                          <p:spTgt spid="87"/>
                                        </p:tgtEl>
                                        <p:attrNameLst>
                                          <p:attrName>fillcolor</p:attrName>
                                        </p:attrNameLst>
                                      </p:cBhvr>
                                      <p:to>
                                        <p:clrVal>
                                          <a:srgbClr val="33CC33"/>
                                        </p:clrVal>
                                      </p:to>
                                    </p:set>
                                    <p:set>
                                      <p:cBhvr>
                                        <p:cTn id="59" dur="indefinite"/>
                                        <p:tgtEl>
                                          <p:spTgt spid="87"/>
                                        </p:tgtEl>
                                        <p:attrNameLst>
                                          <p:attrName>fill.type</p:attrName>
                                        </p:attrNameLst>
                                      </p:cBhvr>
                                      <p:to>
                                        <p:strVal val="solid"/>
                                      </p:to>
                                    </p:set>
                                    <p:set>
                                      <p:cBhvr>
                                        <p:cTn id="60" dur="indefinite"/>
                                        <p:tgtEl>
                                          <p:spTgt spid="87"/>
                                        </p:tgtEl>
                                        <p:attrNameLst>
                                          <p:attrName>fill.on</p:attrName>
                                        </p:attrNameLst>
                                      </p:cBhvr>
                                      <p:to>
                                        <p:strVal val="true"/>
                                      </p:to>
                                    </p:set>
                                  </p:childTnLst>
                                </p:cTn>
                              </p:par>
                              <p:par>
                                <p:cTn id="61" presetID="1" presetClass="entr" presetSubtype="0"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1" nodeType="clickEffect">
                                  <p:stCondLst>
                                    <p:cond delay="0"/>
                                  </p:stCondLst>
                                  <p:childTnLst>
                                    <p:set>
                                      <p:cBhvr>
                                        <p:cTn id="66" dur="indefinite"/>
                                        <p:tgtEl>
                                          <p:spTgt spid="69"/>
                                        </p:tgtEl>
                                        <p:attrNameLst>
                                          <p:attrName>fillcolor</p:attrName>
                                        </p:attrNameLst>
                                      </p:cBhvr>
                                      <p:to>
                                        <p:clrVal>
                                          <a:schemeClr val="bg1"/>
                                        </p:clrVal>
                                      </p:to>
                                    </p:set>
                                    <p:set>
                                      <p:cBhvr>
                                        <p:cTn id="67" dur="indefinite"/>
                                        <p:tgtEl>
                                          <p:spTgt spid="69"/>
                                        </p:tgtEl>
                                        <p:attrNameLst>
                                          <p:attrName>fill.type</p:attrName>
                                        </p:attrNameLst>
                                      </p:cBhvr>
                                      <p:to>
                                        <p:strVal val="solid"/>
                                      </p:to>
                                    </p:set>
                                    <p:set>
                                      <p:cBhvr>
                                        <p:cTn id="68" dur="indefinite"/>
                                        <p:tgtEl>
                                          <p:spTgt spid="69"/>
                                        </p:tgtEl>
                                        <p:attrNameLst>
                                          <p:attrName>fill.on</p:attrName>
                                        </p:attrNameLst>
                                      </p:cBhvr>
                                      <p:to>
                                        <p:strVal val="true"/>
                                      </p:to>
                                    </p:set>
                                  </p:childTnLst>
                                </p:cTn>
                              </p:par>
                              <p:par>
                                <p:cTn id="69" presetID="1" presetClass="emph" presetSubtype="1" nodeType="withEffect">
                                  <p:stCondLst>
                                    <p:cond delay="0"/>
                                  </p:stCondLst>
                                  <p:childTnLst>
                                    <p:set>
                                      <p:cBhvr>
                                        <p:cTn id="70" dur="indefinite"/>
                                        <p:tgtEl>
                                          <p:spTgt spid="70"/>
                                        </p:tgtEl>
                                        <p:attrNameLst>
                                          <p:attrName>fillcolor</p:attrName>
                                        </p:attrNameLst>
                                      </p:cBhvr>
                                      <p:to>
                                        <p:clrVal>
                                          <a:schemeClr val="bg1"/>
                                        </p:clrVal>
                                      </p:to>
                                    </p:set>
                                    <p:set>
                                      <p:cBhvr>
                                        <p:cTn id="71" dur="indefinite"/>
                                        <p:tgtEl>
                                          <p:spTgt spid="70"/>
                                        </p:tgtEl>
                                        <p:attrNameLst>
                                          <p:attrName>fill.type</p:attrName>
                                        </p:attrNameLst>
                                      </p:cBhvr>
                                      <p:to>
                                        <p:strVal val="solid"/>
                                      </p:to>
                                    </p:set>
                                    <p:set>
                                      <p:cBhvr>
                                        <p:cTn id="72" dur="indefinite"/>
                                        <p:tgtEl>
                                          <p:spTgt spid="70"/>
                                        </p:tgtEl>
                                        <p:attrNameLst>
                                          <p:attrName>fill.on</p:attrName>
                                        </p:attrNameLst>
                                      </p:cBhvr>
                                      <p:to>
                                        <p:strVal val="true"/>
                                      </p:to>
                                    </p:set>
                                  </p:childTnLst>
                                </p:cTn>
                              </p:par>
                              <p:par>
                                <p:cTn id="73" presetID="1" presetClass="emph" presetSubtype="1" nodeType="withEffect">
                                  <p:stCondLst>
                                    <p:cond delay="0"/>
                                  </p:stCondLst>
                                  <p:childTnLst>
                                    <p:set>
                                      <p:cBhvr>
                                        <p:cTn id="74" dur="indefinite"/>
                                        <p:tgtEl>
                                          <p:spTgt spid="84"/>
                                        </p:tgtEl>
                                        <p:attrNameLst>
                                          <p:attrName>fillcolor</p:attrName>
                                        </p:attrNameLst>
                                      </p:cBhvr>
                                      <p:to>
                                        <p:clrVal>
                                          <a:schemeClr val="bg1"/>
                                        </p:clrVal>
                                      </p:to>
                                    </p:set>
                                    <p:set>
                                      <p:cBhvr>
                                        <p:cTn id="75" dur="indefinite"/>
                                        <p:tgtEl>
                                          <p:spTgt spid="84"/>
                                        </p:tgtEl>
                                        <p:attrNameLst>
                                          <p:attrName>fill.type</p:attrName>
                                        </p:attrNameLst>
                                      </p:cBhvr>
                                      <p:to>
                                        <p:strVal val="solid"/>
                                      </p:to>
                                    </p:set>
                                    <p:set>
                                      <p:cBhvr>
                                        <p:cTn id="76" dur="indefinite"/>
                                        <p:tgtEl>
                                          <p:spTgt spid="84"/>
                                        </p:tgtEl>
                                        <p:attrNameLst>
                                          <p:attrName>fill.on</p:attrName>
                                        </p:attrNameLst>
                                      </p:cBhvr>
                                      <p:to>
                                        <p:strVal val="true"/>
                                      </p:to>
                                    </p:set>
                                  </p:childTnLst>
                                </p:cTn>
                              </p:par>
                              <p:par>
                                <p:cTn id="77" presetID="1" presetClass="emph" presetSubtype="1" nodeType="withEffect">
                                  <p:stCondLst>
                                    <p:cond delay="0"/>
                                  </p:stCondLst>
                                  <p:childTnLst>
                                    <p:set>
                                      <p:cBhvr>
                                        <p:cTn id="78" dur="indefinite"/>
                                        <p:tgtEl>
                                          <p:spTgt spid="87"/>
                                        </p:tgtEl>
                                        <p:attrNameLst>
                                          <p:attrName>fillcolor</p:attrName>
                                        </p:attrNameLst>
                                      </p:cBhvr>
                                      <p:to>
                                        <p:clrVal>
                                          <a:schemeClr val="bg1"/>
                                        </p:clrVal>
                                      </p:to>
                                    </p:set>
                                    <p:set>
                                      <p:cBhvr>
                                        <p:cTn id="79" dur="indefinite"/>
                                        <p:tgtEl>
                                          <p:spTgt spid="87"/>
                                        </p:tgtEl>
                                        <p:attrNameLst>
                                          <p:attrName>fill.type</p:attrName>
                                        </p:attrNameLst>
                                      </p:cBhvr>
                                      <p:to>
                                        <p:strVal val="solid"/>
                                      </p:to>
                                    </p:set>
                                    <p:set>
                                      <p:cBhvr>
                                        <p:cTn id="80" dur="indefinite"/>
                                        <p:tgtEl>
                                          <p:spTgt spid="87"/>
                                        </p:tgtEl>
                                        <p:attrNameLst>
                                          <p:attrName>fill.on</p:attrName>
                                        </p:attrNameLst>
                                      </p:cBhvr>
                                      <p:to>
                                        <p:strVal val="true"/>
                                      </p:to>
                                    </p:set>
                                  </p:childTnLst>
                                </p:cTn>
                              </p:par>
                              <p:par>
                                <p:cTn id="81" presetID="1" presetClass="exit" presetSubtype="0" fill="hold" grpId="1" nodeType="withEffect">
                                  <p:stCondLst>
                                    <p:cond delay="0"/>
                                  </p:stCondLst>
                                  <p:childTnLst>
                                    <p:set>
                                      <p:cBhvr>
                                        <p:cTn id="82" dur="1" fill="hold">
                                          <p:stCondLst>
                                            <p:cond delay="0"/>
                                          </p:stCondLst>
                                        </p:cTn>
                                        <p:tgtEl>
                                          <p:spTgt spid="10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4"/>
                                        </p:tgtEl>
                                        <p:attrNameLst>
                                          <p:attrName>style.visibility</p:attrName>
                                        </p:attrNameLst>
                                      </p:cBhvr>
                                      <p:to>
                                        <p:strVal val="visible"/>
                                      </p:to>
                                    </p:set>
                                  </p:childTnLst>
                                </p:cTn>
                              </p:par>
                              <p:par>
                                <p:cTn id="87" presetID="1" presetClass="emph" presetSubtype="1" nodeType="withEffect">
                                  <p:stCondLst>
                                    <p:cond delay="0"/>
                                  </p:stCondLst>
                                  <p:childTnLst>
                                    <p:set>
                                      <p:cBhvr>
                                        <p:cTn id="88" dur="indefinite"/>
                                        <p:tgtEl>
                                          <p:spTgt spid="70"/>
                                        </p:tgtEl>
                                        <p:attrNameLst>
                                          <p:attrName>fillcolor</p:attrName>
                                        </p:attrNameLst>
                                      </p:cBhvr>
                                      <p:to>
                                        <p:clrVal>
                                          <a:srgbClr val="33CC33"/>
                                        </p:clrVal>
                                      </p:to>
                                    </p:set>
                                    <p:set>
                                      <p:cBhvr>
                                        <p:cTn id="89" dur="indefinite"/>
                                        <p:tgtEl>
                                          <p:spTgt spid="70"/>
                                        </p:tgtEl>
                                        <p:attrNameLst>
                                          <p:attrName>fill.type</p:attrName>
                                        </p:attrNameLst>
                                      </p:cBhvr>
                                      <p:to>
                                        <p:strVal val="solid"/>
                                      </p:to>
                                    </p:set>
                                    <p:set>
                                      <p:cBhvr>
                                        <p:cTn id="90" dur="indefinite"/>
                                        <p:tgtEl>
                                          <p:spTgt spid="70"/>
                                        </p:tgtEl>
                                        <p:attrNameLst>
                                          <p:attrName>fill.on</p:attrName>
                                        </p:attrNameLst>
                                      </p:cBhvr>
                                      <p:to>
                                        <p:strVal val="true"/>
                                      </p:to>
                                    </p:set>
                                  </p:childTnLst>
                                </p:cTn>
                              </p:par>
                              <p:par>
                                <p:cTn id="91" presetID="1" presetClass="emph" presetSubtype="1" nodeType="withEffect">
                                  <p:stCondLst>
                                    <p:cond delay="0"/>
                                  </p:stCondLst>
                                  <p:childTnLst>
                                    <p:set>
                                      <p:cBhvr>
                                        <p:cTn id="92" dur="indefinite"/>
                                        <p:tgtEl>
                                          <p:spTgt spid="87"/>
                                        </p:tgtEl>
                                        <p:attrNameLst>
                                          <p:attrName>fillcolor</p:attrName>
                                        </p:attrNameLst>
                                      </p:cBhvr>
                                      <p:to>
                                        <p:clrVal>
                                          <a:srgbClr val="33CC33"/>
                                        </p:clrVal>
                                      </p:to>
                                    </p:set>
                                    <p:set>
                                      <p:cBhvr>
                                        <p:cTn id="93" dur="indefinite"/>
                                        <p:tgtEl>
                                          <p:spTgt spid="87"/>
                                        </p:tgtEl>
                                        <p:attrNameLst>
                                          <p:attrName>fill.type</p:attrName>
                                        </p:attrNameLst>
                                      </p:cBhvr>
                                      <p:to>
                                        <p:strVal val="solid"/>
                                      </p:to>
                                    </p:set>
                                    <p:set>
                                      <p:cBhvr>
                                        <p:cTn id="94" dur="indefinite"/>
                                        <p:tgtEl>
                                          <p:spTgt spid="87"/>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2"/>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3"/>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54"/>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55"/>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7" grpId="0" animBg="1"/>
      <p:bldP spid="68" grpId="0" animBg="1"/>
      <p:bldP spid="69" grpId="0" animBg="1"/>
      <p:bldP spid="70" grpId="0" animBg="1"/>
      <p:bldP spid="72" grpId="0"/>
      <p:bldP spid="73" grpId="0"/>
      <p:bldP spid="81" grpId="0" animBg="1"/>
      <p:bldP spid="84" grpId="0" animBg="1"/>
      <p:bldP spid="85" grpId="0" animBg="1"/>
      <p:bldP spid="86" grpId="0" animBg="1"/>
      <p:bldP spid="87" grpId="0" animBg="1"/>
      <p:bldP spid="103" grpId="0"/>
      <p:bldP spid="103" grpId="1"/>
      <p:bldP spid="104" grpId="0"/>
      <p:bldP spid="25" grpId="0"/>
      <p:bldP spid="32" grpId="0"/>
      <p:bldP spid="35" grpId="0" animBg="1"/>
      <p:bldP spid="38" grpId="0" animBg="1"/>
      <p:bldP spid="40" grpId="0" animBg="1"/>
      <p:bldP spid="41" grpId="0" animBg="1"/>
      <p:bldP spid="42" grpId="0" animBg="1"/>
      <p:bldP spid="45" grpId="0"/>
      <p:bldP spid="46" grpId="0"/>
      <p:bldP spid="47" grpId="0" animBg="1"/>
      <p:bldP spid="48"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4F87-2A70-40A3-B02E-B8D35DB66842}"/>
              </a:ext>
            </a:extLst>
          </p:cNvPr>
          <p:cNvSpPr>
            <a:spLocks noGrp="1"/>
          </p:cNvSpPr>
          <p:nvPr>
            <p:ph type="title"/>
          </p:nvPr>
        </p:nvSpPr>
        <p:spPr/>
        <p:txBody>
          <a:bodyPr/>
          <a:lstStyle/>
          <a:p>
            <a:r>
              <a:rPr lang="en-CA" dirty="0">
                <a:latin typeface="+mn-lt"/>
              </a:rPr>
              <a:t>Daydream’s Transformation Primitives (cont.)</a:t>
            </a:r>
          </a:p>
        </p:txBody>
      </p:sp>
      <p:sp>
        <p:nvSpPr>
          <p:cNvPr id="4" name="Slide Number Placeholder 3">
            <a:extLst>
              <a:ext uri="{FF2B5EF4-FFF2-40B4-BE49-F238E27FC236}">
                <a16:creationId xmlns:a16="http://schemas.microsoft.com/office/drawing/2014/main" id="{2EC8F7BD-1E9D-4343-90A9-00B054158F5D}"/>
              </a:ext>
            </a:extLst>
          </p:cNvPr>
          <p:cNvSpPr>
            <a:spLocks noGrp="1"/>
          </p:cNvSpPr>
          <p:nvPr>
            <p:ph type="sldNum" sz="quarter" idx="12"/>
          </p:nvPr>
        </p:nvSpPr>
        <p:spPr/>
        <p:txBody>
          <a:bodyPr/>
          <a:lstStyle/>
          <a:p>
            <a:fld id="{18A52438-9334-428C-B73B-7C1C0BD0C58A}" type="slidenum">
              <a:rPr lang="en-CA" smtClean="0"/>
              <a:t>17</a:t>
            </a:fld>
            <a:endParaRPr lang="en-CA"/>
          </a:p>
        </p:txBody>
      </p:sp>
      <p:sp>
        <p:nvSpPr>
          <p:cNvPr id="5" name="TextBox 4">
            <a:extLst>
              <a:ext uri="{FF2B5EF4-FFF2-40B4-BE49-F238E27FC236}">
                <a16:creationId xmlns:a16="http://schemas.microsoft.com/office/drawing/2014/main" id="{5567B74E-DB8D-4432-8C19-7E8E40B50025}"/>
              </a:ext>
            </a:extLst>
          </p:cNvPr>
          <p:cNvSpPr txBox="1"/>
          <p:nvPr/>
        </p:nvSpPr>
        <p:spPr>
          <a:xfrm>
            <a:off x="1402436" y="3494000"/>
            <a:ext cx="1159677" cy="307777"/>
          </a:xfrm>
          <a:prstGeom prst="rect">
            <a:avLst/>
          </a:prstGeom>
          <a:noFill/>
        </p:spPr>
        <p:txBody>
          <a:bodyPr wrap="square" rtlCol="0">
            <a:spAutoFit/>
          </a:bodyPr>
          <a:lstStyle/>
          <a:p>
            <a:pPr algn="r"/>
            <a:r>
              <a:rPr lang="en-CA" sz="1400" dirty="0"/>
              <a:t>CPU Thread</a:t>
            </a:r>
          </a:p>
        </p:txBody>
      </p:sp>
      <p:sp>
        <p:nvSpPr>
          <p:cNvPr id="8" name="Rectangle 7">
            <a:extLst>
              <a:ext uri="{FF2B5EF4-FFF2-40B4-BE49-F238E27FC236}">
                <a16:creationId xmlns:a16="http://schemas.microsoft.com/office/drawing/2014/main" id="{2A762565-6A4C-4283-ACD4-0E5838EAC1A8}"/>
              </a:ext>
            </a:extLst>
          </p:cNvPr>
          <p:cNvSpPr/>
          <p:nvPr/>
        </p:nvSpPr>
        <p:spPr>
          <a:xfrm>
            <a:off x="2665554" y="3537835"/>
            <a:ext cx="1002928" cy="236121"/>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200" dirty="0"/>
          </a:p>
        </p:txBody>
      </p:sp>
      <p:sp>
        <p:nvSpPr>
          <p:cNvPr id="9" name="Rectangle 8">
            <a:extLst>
              <a:ext uri="{FF2B5EF4-FFF2-40B4-BE49-F238E27FC236}">
                <a16:creationId xmlns:a16="http://schemas.microsoft.com/office/drawing/2014/main" id="{BE0BED6A-7214-4CE2-AE55-EA2DEB774F2D}"/>
              </a:ext>
            </a:extLst>
          </p:cNvPr>
          <p:cNvSpPr/>
          <p:nvPr/>
        </p:nvSpPr>
        <p:spPr>
          <a:xfrm>
            <a:off x="3899997" y="3537835"/>
            <a:ext cx="760777" cy="236127"/>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p>
        </p:txBody>
      </p:sp>
      <p:cxnSp>
        <p:nvCxnSpPr>
          <p:cNvPr id="10" name="Straight Arrow Connector 9">
            <a:extLst>
              <a:ext uri="{FF2B5EF4-FFF2-40B4-BE49-F238E27FC236}">
                <a16:creationId xmlns:a16="http://schemas.microsoft.com/office/drawing/2014/main" id="{2D0EB7C1-09A0-47F6-BDB5-51DB3C5C743C}"/>
              </a:ext>
            </a:extLst>
          </p:cNvPr>
          <p:cNvCxnSpPr>
            <a:cxnSpLocks/>
            <a:stCxn id="8" idx="3"/>
            <a:endCxn id="9" idx="1"/>
          </p:cNvCxnSpPr>
          <p:nvPr/>
        </p:nvCxnSpPr>
        <p:spPr>
          <a:xfrm>
            <a:off x="3668482" y="3655896"/>
            <a:ext cx="231515" cy="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1B5D609C-A887-4BE4-817A-BA70F0C83A98}"/>
              </a:ext>
            </a:extLst>
          </p:cNvPr>
          <p:cNvSpPr/>
          <p:nvPr/>
        </p:nvSpPr>
        <p:spPr>
          <a:xfrm>
            <a:off x="8017716" y="3539555"/>
            <a:ext cx="851021" cy="234401"/>
          </a:xfrm>
          <a:prstGeom prst="rect">
            <a:avLst/>
          </a:prstGeom>
          <a:solidFill>
            <a:schemeClr val="accent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p>
        </p:txBody>
      </p:sp>
      <p:cxnSp>
        <p:nvCxnSpPr>
          <p:cNvPr id="15" name="Straight Arrow Connector 14">
            <a:extLst>
              <a:ext uri="{FF2B5EF4-FFF2-40B4-BE49-F238E27FC236}">
                <a16:creationId xmlns:a16="http://schemas.microsoft.com/office/drawing/2014/main" id="{A7449F0A-9BFD-4739-B2AB-471E78AF1D9B}"/>
              </a:ext>
            </a:extLst>
          </p:cNvPr>
          <p:cNvCxnSpPr>
            <a:cxnSpLocks/>
            <a:stCxn id="80" idx="3"/>
            <a:endCxn id="14" idx="1"/>
          </p:cNvCxnSpPr>
          <p:nvPr/>
        </p:nvCxnSpPr>
        <p:spPr>
          <a:xfrm flipV="1">
            <a:off x="7827631" y="3656756"/>
            <a:ext cx="190085" cy="86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30D3C5C-17F6-4F31-B9A1-18C084E3E850}"/>
              </a:ext>
            </a:extLst>
          </p:cNvPr>
          <p:cNvCxnSpPr>
            <a:cxnSpLocks/>
            <a:stCxn id="14" idx="3"/>
            <a:endCxn id="92" idx="1"/>
          </p:cNvCxnSpPr>
          <p:nvPr/>
        </p:nvCxnSpPr>
        <p:spPr>
          <a:xfrm>
            <a:off x="8868737" y="3656756"/>
            <a:ext cx="192902" cy="151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99350B3F-208E-4BE1-B9DA-624596B3C71E}"/>
              </a:ext>
            </a:extLst>
          </p:cNvPr>
          <p:cNvCxnSpPr>
            <a:cxnSpLocks/>
          </p:cNvCxnSpPr>
          <p:nvPr/>
        </p:nvCxnSpPr>
        <p:spPr>
          <a:xfrm>
            <a:off x="5273684" y="3589072"/>
            <a:ext cx="118582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BBBA4419-1363-43BA-838E-2AA8945E5499}"/>
              </a:ext>
            </a:extLst>
          </p:cNvPr>
          <p:cNvSpPr txBox="1"/>
          <p:nvPr/>
        </p:nvSpPr>
        <p:spPr>
          <a:xfrm>
            <a:off x="5411282" y="3286281"/>
            <a:ext cx="944788" cy="338554"/>
          </a:xfrm>
          <a:prstGeom prst="rect">
            <a:avLst/>
          </a:prstGeom>
          <a:noFill/>
        </p:spPr>
        <p:txBody>
          <a:bodyPr wrap="square" rtlCol="0">
            <a:spAutoFit/>
          </a:bodyPr>
          <a:lstStyle/>
          <a:p>
            <a:pPr algn="ctr"/>
            <a:r>
              <a:rPr lang="en-US" altLang="zh-CN" sz="1600" dirty="0"/>
              <a:t>insert</a:t>
            </a:r>
            <a:endParaRPr lang="en-CA" sz="1600" dirty="0"/>
          </a:p>
        </p:txBody>
      </p:sp>
      <p:cxnSp>
        <p:nvCxnSpPr>
          <p:cNvPr id="20" name="Straight Arrow Connector 19">
            <a:extLst>
              <a:ext uri="{FF2B5EF4-FFF2-40B4-BE49-F238E27FC236}">
                <a16:creationId xmlns:a16="http://schemas.microsoft.com/office/drawing/2014/main" id="{7CA6D94E-3D19-4E22-9344-20A25C1E9877}"/>
              </a:ext>
            </a:extLst>
          </p:cNvPr>
          <p:cNvCxnSpPr>
            <a:cxnSpLocks/>
          </p:cNvCxnSpPr>
          <p:nvPr/>
        </p:nvCxnSpPr>
        <p:spPr>
          <a:xfrm flipH="1">
            <a:off x="5273684" y="3699792"/>
            <a:ext cx="118582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5BE65809-60AE-44EF-B8DC-664E7629FB81}"/>
              </a:ext>
            </a:extLst>
          </p:cNvPr>
          <p:cNvSpPr txBox="1"/>
          <p:nvPr/>
        </p:nvSpPr>
        <p:spPr>
          <a:xfrm>
            <a:off x="5430473" y="3644537"/>
            <a:ext cx="944788" cy="338554"/>
          </a:xfrm>
          <a:prstGeom prst="rect">
            <a:avLst/>
          </a:prstGeom>
          <a:noFill/>
        </p:spPr>
        <p:txBody>
          <a:bodyPr wrap="square" rtlCol="0">
            <a:spAutoFit/>
          </a:bodyPr>
          <a:lstStyle/>
          <a:p>
            <a:pPr algn="ctr"/>
            <a:r>
              <a:rPr lang="en-US" altLang="zh-CN" sz="1600" dirty="0"/>
              <a:t>remove</a:t>
            </a:r>
            <a:endParaRPr lang="en-CA" sz="1600" dirty="0"/>
          </a:p>
        </p:txBody>
      </p:sp>
      <p:sp>
        <p:nvSpPr>
          <p:cNvPr id="80" name="Rectangle 79">
            <a:extLst>
              <a:ext uri="{FF2B5EF4-FFF2-40B4-BE49-F238E27FC236}">
                <a16:creationId xmlns:a16="http://schemas.microsoft.com/office/drawing/2014/main" id="{BF1CD117-A129-432D-B993-D3CCAF9B0EA4}"/>
              </a:ext>
            </a:extLst>
          </p:cNvPr>
          <p:cNvSpPr/>
          <p:nvPr/>
        </p:nvSpPr>
        <p:spPr>
          <a:xfrm>
            <a:off x="6824703" y="3539563"/>
            <a:ext cx="1002928" cy="236121"/>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200" dirty="0"/>
          </a:p>
        </p:txBody>
      </p:sp>
      <p:sp>
        <p:nvSpPr>
          <p:cNvPr id="92" name="Rectangle 91">
            <a:extLst>
              <a:ext uri="{FF2B5EF4-FFF2-40B4-BE49-F238E27FC236}">
                <a16:creationId xmlns:a16="http://schemas.microsoft.com/office/drawing/2014/main" id="{B0572868-09CB-4C81-AD90-A1A64E8B8B26}"/>
              </a:ext>
            </a:extLst>
          </p:cNvPr>
          <p:cNvSpPr/>
          <p:nvPr/>
        </p:nvSpPr>
        <p:spPr>
          <a:xfrm>
            <a:off x="9061639" y="3540206"/>
            <a:ext cx="760777" cy="236127"/>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p>
        </p:txBody>
      </p:sp>
      <p:sp>
        <p:nvSpPr>
          <p:cNvPr id="127" name="TextBox 126">
            <a:extLst>
              <a:ext uri="{FF2B5EF4-FFF2-40B4-BE49-F238E27FC236}">
                <a16:creationId xmlns:a16="http://schemas.microsoft.com/office/drawing/2014/main" id="{0170DF2C-5EF1-489D-AF61-C6BEA65F3476}"/>
              </a:ext>
            </a:extLst>
          </p:cNvPr>
          <p:cNvSpPr txBox="1"/>
          <p:nvPr/>
        </p:nvSpPr>
        <p:spPr>
          <a:xfrm>
            <a:off x="913172" y="4209122"/>
            <a:ext cx="1159677" cy="307777"/>
          </a:xfrm>
          <a:prstGeom prst="rect">
            <a:avLst/>
          </a:prstGeom>
          <a:noFill/>
        </p:spPr>
        <p:txBody>
          <a:bodyPr wrap="square" rtlCol="0">
            <a:spAutoFit/>
          </a:bodyPr>
          <a:lstStyle/>
          <a:p>
            <a:pPr algn="r"/>
            <a:r>
              <a:rPr lang="en-CA" sz="1400" dirty="0"/>
              <a:t>CPU Thread</a:t>
            </a:r>
          </a:p>
        </p:txBody>
      </p:sp>
      <p:sp>
        <p:nvSpPr>
          <p:cNvPr id="130" name="Rectangle 129">
            <a:extLst>
              <a:ext uri="{FF2B5EF4-FFF2-40B4-BE49-F238E27FC236}">
                <a16:creationId xmlns:a16="http://schemas.microsoft.com/office/drawing/2014/main" id="{06C86363-7AA8-4475-9AD6-245D7C6682D1}"/>
              </a:ext>
            </a:extLst>
          </p:cNvPr>
          <p:cNvSpPr/>
          <p:nvPr/>
        </p:nvSpPr>
        <p:spPr>
          <a:xfrm>
            <a:off x="2319001" y="4248648"/>
            <a:ext cx="1002928"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200" dirty="0"/>
          </a:p>
        </p:txBody>
      </p:sp>
      <p:sp>
        <p:nvSpPr>
          <p:cNvPr id="131" name="Rectangle 130">
            <a:extLst>
              <a:ext uri="{FF2B5EF4-FFF2-40B4-BE49-F238E27FC236}">
                <a16:creationId xmlns:a16="http://schemas.microsoft.com/office/drawing/2014/main" id="{D1B913AF-4372-4670-96A6-B5BEC19782DF}"/>
              </a:ext>
            </a:extLst>
          </p:cNvPr>
          <p:cNvSpPr/>
          <p:nvPr/>
        </p:nvSpPr>
        <p:spPr>
          <a:xfrm>
            <a:off x="3467069" y="4248648"/>
            <a:ext cx="760777"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p>
        </p:txBody>
      </p:sp>
      <p:cxnSp>
        <p:nvCxnSpPr>
          <p:cNvPr id="132" name="Straight Arrow Connector 131">
            <a:extLst>
              <a:ext uri="{FF2B5EF4-FFF2-40B4-BE49-F238E27FC236}">
                <a16:creationId xmlns:a16="http://schemas.microsoft.com/office/drawing/2014/main" id="{AE44E346-5BE3-49A8-B862-CD65E7BBAA61}"/>
              </a:ext>
            </a:extLst>
          </p:cNvPr>
          <p:cNvCxnSpPr>
            <a:cxnSpLocks/>
            <a:stCxn id="130" idx="3"/>
            <a:endCxn id="131" idx="1"/>
          </p:cNvCxnSpPr>
          <p:nvPr/>
        </p:nvCxnSpPr>
        <p:spPr>
          <a:xfrm>
            <a:off x="3321929" y="4366563"/>
            <a:ext cx="145140"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33" name="TextBox 132">
            <a:extLst>
              <a:ext uri="{FF2B5EF4-FFF2-40B4-BE49-F238E27FC236}">
                <a16:creationId xmlns:a16="http://schemas.microsoft.com/office/drawing/2014/main" id="{34039F23-B6EB-4CA5-9B9D-7868DE94D4D5}"/>
              </a:ext>
            </a:extLst>
          </p:cNvPr>
          <p:cNvSpPr txBox="1"/>
          <p:nvPr/>
        </p:nvSpPr>
        <p:spPr>
          <a:xfrm>
            <a:off x="838200" y="4641303"/>
            <a:ext cx="1242724" cy="307777"/>
          </a:xfrm>
          <a:prstGeom prst="rect">
            <a:avLst/>
          </a:prstGeom>
          <a:noFill/>
        </p:spPr>
        <p:txBody>
          <a:bodyPr wrap="square" rtlCol="0">
            <a:spAutoFit/>
          </a:bodyPr>
          <a:lstStyle/>
          <a:p>
            <a:pPr algn="r"/>
            <a:r>
              <a:rPr lang="en-CA" sz="1400" dirty="0"/>
              <a:t>GPU Stream</a:t>
            </a:r>
          </a:p>
        </p:txBody>
      </p:sp>
      <p:sp>
        <p:nvSpPr>
          <p:cNvPr id="136" name="Rectangle 135">
            <a:extLst>
              <a:ext uri="{FF2B5EF4-FFF2-40B4-BE49-F238E27FC236}">
                <a16:creationId xmlns:a16="http://schemas.microsoft.com/office/drawing/2014/main" id="{465178D9-5046-4798-9242-87929E4D6D2D}"/>
              </a:ext>
            </a:extLst>
          </p:cNvPr>
          <p:cNvSpPr/>
          <p:nvPr/>
        </p:nvSpPr>
        <p:spPr>
          <a:xfrm>
            <a:off x="3321929" y="4684502"/>
            <a:ext cx="696403" cy="239932"/>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200" dirty="0"/>
          </a:p>
        </p:txBody>
      </p:sp>
      <p:sp>
        <p:nvSpPr>
          <p:cNvPr id="137" name="Rectangle 136">
            <a:extLst>
              <a:ext uri="{FF2B5EF4-FFF2-40B4-BE49-F238E27FC236}">
                <a16:creationId xmlns:a16="http://schemas.microsoft.com/office/drawing/2014/main" id="{6D2C6221-30D2-4765-B2F0-76739B40D72F}"/>
              </a:ext>
            </a:extLst>
          </p:cNvPr>
          <p:cNvSpPr/>
          <p:nvPr/>
        </p:nvSpPr>
        <p:spPr>
          <a:xfrm>
            <a:off x="4227846" y="4684496"/>
            <a:ext cx="636109" cy="239938"/>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p>
        </p:txBody>
      </p:sp>
      <p:cxnSp>
        <p:nvCxnSpPr>
          <p:cNvPr id="138" name="Straight Arrow Connector 137">
            <a:extLst>
              <a:ext uri="{FF2B5EF4-FFF2-40B4-BE49-F238E27FC236}">
                <a16:creationId xmlns:a16="http://schemas.microsoft.com/office/drawing/2014/main" id="{F3D2189C-5994-46F1-809C-82742B6F2D6F}"/>
              </a:ext>
            </a:extLst>
          </p:cNvPr>
          <p:cNvCxnSpPr>
            <a:cxnSpLocks/>
            <a:stCxn id="136" idx="3"/>
            <a:endCxn id="137" idx="1"/>
          </p:cNvCxnSpPr>
          <p:nvPr/>
        </p:nvCxnSpPr>
        <p:spPr>
          <a:xfrm flipV="1">
            <a:off x="4018332" y="4804465"/>
            <a:ext cx="209514" cy="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66" name="Straight Arrow Connector 165">
            <a:extLst>
              <a:ext uri="{FF2B5EF4-FFF2-40B4-BE49-F238E27FC236}">
                <a16:creationId xmlns:a16="http://schemas.microsoft.com/office/drawing/2014/main" id="{DE798ABF-1776-4EF2-ACEB-256EF14547E4}"/>
              </a:ext>
            </a:extLst>
          </p:cNvPr>
          <p:cNvCxnSpPr>
            <a:cxnSpLocks/>
            <a:stCxn id="130" idx="3"/>
            <a:endCxn id="136" idx="1"/>
          </p:cNvCxnSpPr>
          <p:nvPr/>
        </p:nvCxnSpPr>
        <p:spPr>
          <a:xfrm>
            <a:off x="3321929" y="4366563"/>
            <a:ext cx="0" cy="43790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69" name="Straight Arrow Connector 168">
            <a:extLst>
              <a:ext uri="{FF2B5EF4-FFF2-40B4-BE49-F238E27FC236}">
                <a16:creationId xmlns:a16="http://schemas.microsoft.com/office/drawing/2014/main" id="{17610B4E-01D6-48A6-9F54-ABD02C6A41C8}"/>
              </a:ext>
            </a:extLst>
          </p:cNvPr>
          <p:cNvCxnSpPr>
            <a:cxnSpLocks/>
            <a:stCxn id="131" idx="3"/>
            <a:endCxn id="137" idx="1"/>
          </p:cNvCxnSpPr>
          <p:nvPr/>
        </p:nvCxnSpPr>
        <p:spPr>
          <a:xfrm>
            <a:off x="4227846" y="4366563"/>
            <a:ext cx="0" cy="437902"/>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88" name="Rectangle 187">
            <a:extLst>
              <a:ext uri="{FF2B5EF4-FFF2-40B4-BE49-F238E27FC236}">
                <a16:creationId xmlns:a16="http://schemas.microsoft.com/office/drawing/2014/main" id="{1959123D-EEA8-4825-842F-51413FBE1FDF}"/>
              </a:ext>
            </a:extLst>
          </p:cNvPr>
          <p:cNvSpPr/>
          <p:nvPr/>
        </p:nvSpPr>
        <p:spPr>
          <a:xfrm>
            <a:off x="6827469" y="4246233"/>
            <a:ext cx="1002928" cy="236497"/>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200" dirty="0"/>
          </a:p>
        </p:txBody>
      </p:sp>
      <p:sp>
        <p:nvSpPr>
          <p:cNvPr id="189" name="Rectangle 188">
            <a:extLst>
              <a:ext uri="{FF2B5EF4-FFF2-40B4-BE49-F238E27FC236}">
                <a16:creationId xmlns:a16="http://schemas.microsoft.com/office/drawing/2014/main" id="{2403CB13-4258-4E4B-A909-77DA82F3B49A}"/>
              </a:ext>
            </a:extLst>
          </p:cNvPr>
          <p:cNvSpPr/>
          <p:nvPr/>
        </p:nvSpPr>
        <p:spPr>
          <a:xfrm>
            <a:off x="9073307" y="4245097"/>
            <a:ext cx="760777"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p>
        </p:txBody>
      </p:sp>
      <p:sp>
        <p:nvSpPr>
          <p:cNvPr id="193" name="Rectangle 192">
            <a:extLst>
              <a:ext uri="{FF2B5EF4-FFF2-40B4-BE49-F238E27FC236}">
                <a16:creationId xmlns:a16="http://schemas.microsoft.com/office/drawing/2014/main" id="{7BC59762-5BF2-48A1-A68B-B6B0670E8EA3}"/>
              </a:ext>
            </a:extLst>
          </p:cNvPr>
          <p:cNvSpPr/>
          <p:nvPr/>
        </p:nvSpPr>
        <p:spPr>
          <a:xfrm>
            <a:off x="7830397" y="4683172"/>
            <a:ext cx="696403" cy="239932"/>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200" dirty="0"/>
          </a:p>
        </p:txBody>
      </p:sp>
      <p:sp>
        <p:nvSpPr>
          <p:cNvPr id="194" name="Rectangle 193">
            <a:extLst>
              <a:ext uri="{FF2B5EF4-FFF2-40B4-BE49-F238E27FC236}">
                <a16:creationId xmlns:a16="http://schemas.microsoft.com/office/drawing/2014/main" id="{CE88FF71-068E-445B-BCE3-685EA0B2D83D}"/>
              </a:ext>
            </a:extLst>
          </p:cNvPr>
          <p:cNvSpPr/>
          <p:nvPr/>
        </p:nvSpPr>
        <p:spPr>
          <a:xfrm>
            <a:off x="10100827" y="4681036"/>
            <a:ext cx="636109" cy="239938"/>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p>
        </p:txBody>
      </p:sp>
      <p:cxnSp>
        <p:nvCxnSpPr>
          <p:cNvPr id="196" name="Straight Arrow Connector 195">
            <a:extLst>
              <a:ext uri="{FF2B5EF4-FFF2-40B4-BE49-F238E27FC236}">
                <a16:creationId xmlns:a16="http://schemas.microsoft.com/office/drawing/2014/main" id="{35711584-FF6A-43DA-A7A4-BA08E97DEC97}"/>
              </a:ext>
            </a:extLst>
          </p:cNvPr>
          <p:cNvCxnSpPr>
            <a:cxnSpLocks/>
            <a:stCxn id="188" idx="3"/>
            <a:endCxn id="193" idx="1"/>
          </p:cNvCxnSpPr>
          <p:nvPr/>
        </p:nvCxnSpPr>
        <p:spPr>
          <a:xfrm>
            <a:off x="7830397" y="4364482"/>
            <a:ext cx="0" cy="43865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97" name="Straight Arrow Connector 196">
            <a:extLst>
              <a:ext uri="{FF2B5EF4-FFF2-40B4-BE49-F238E27FC236}">
                <a16:creationId xmlns:a16="http://schemas.microsoft.com/office/drawing/2014/main" id="{982978F5-F50B-42D0-B930-8B35A482007F}"/>
              </a:ext>
            </a:extLst>
          </p:cNvPr>
          <p:cNvCxnSpPr>
            <a:cxnSpLocks/>
            <a:stCxn id="189" idx="3"/>
            <a:endCxn id="194" idx="1"/>
          </p:cNvCxnSpPr>
          <p:nvPr/>
        </p:nvCxnSpPr>
        <p:spPr>
          <a:xfrm>
            <a:off x="9834084" y="4363012"/>
            <a:ext cx="266743" cy="43799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98" name="Straight Arrow Connector 197">
            <a:extLst>
              <a:ext uri="{FF2B5EF4-FFF2-40B4-BE49-F238E27FC236}">
                <a16:creationId xmlns:a16="http://schemas.microsoft.com/office/drawing/2014/main" id="{73F43C46-0A86-44F0-8CC7-3F1186E17C58}"/>
              </a:ext>
            </a:extLst>
          </p:cNvPr>
          <p:cNvCxnSpPr>
            <a:cxnSpLocks/>
          </p:cNvCxnSpPr>
          <p:nvPr/>
        </p:nvCxnSpPr>
        <p:spPr>
          <a:xfrm>
            <a:off x="5276450" y="4490646"/>
            <a:ext cx="118582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9" name="TextBox 198">
            <a:extLst>
              <a:ext uri="{FF2B5EF4-FFF2-40B4-BE49-F238E27FC236}">
                <a16:creationId xmlns:a16="http://schemas.microsoft.com/office/drawing/2014/main" id="{EDCDB72A-3CD5-41D6-9456-AC4DA5302DE8}"/>
              </a:ext>
            </a:extLst>
          </p:cNvPr>
          <p:cNvSpPr txBox="1"/>
          <p:nvPr/>
        </p:nvSpPr>
        <p:spPr>
          <a:xfrm>
            <a:off x="5414048" y="4187855"/>
            <a:ext cx="944788" cy="338554"/>
          </a:xfrm>
          <a:prstGeom prst="rect">
            <a:avLst/>
          </a:prstGeom>
          <a:noFill/>
        </p:spPr>
        <p:txBody>
          <a:bodyPr wrap="square" rtlCol="0">
            <a:spAutoFit/>
          </a:bodyPr>
          <a:lstStyle/>
          <a:p>
            <a:pPr algn="ctr"/>
            <a:r>
              <a:rPr lang="en-US" altLang="zh-CN" sz="1600" dirty="0"/>
              <a:t>insert</a:t>
            </a:r>
            <a:endParaRPr lang="en-CA" sz="1600" dirty="0"/>
          </a:p>
        </p:txBody>
      </p:sp>
      <p:cxnSp>
        <p:nvCxnSpPr>
          <p:cNvPr id="200" name="Straight Arrow Connector 199">
            <a:extLst>
              <a:ext uri="{FF2B5EF4-FFF2-40B4-BE49-F238E27FC236}">
                <a16:creationId xmlns:a16="http://schemas.microsoft.com/office/drawing/2014/main" id="{782284DB-5848-4B61-BC4F-F2609032F3DF}"/>
              </a:ext>
            </a:extLst>
          </p:cNvPr>
          <p:cNvCxnSpPr>
            <a:cxnSpLocks/>
          </p:cNvCxnSpPr>
          <p:nvPr/>
        </p:nvCxnSpPr>
        <p:spPr>
          <a:xfrm flipH="1">
            <a:off x="5259337" y="4614565"/>
            <a:ext cx="118582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1" name="TextBox 200">
            <a:extLst>
              <a:ext uri="{FF2B5EF4-FFF2-40B4-BE49-F238E27FC236}">
                <a16:creationId xmlns:a16="http://schemas.microsoft.com/office/drawing/2014/main" id="{2C188A2C-0C92-4781-9312-D8DAFF614EEE}"/>
              </a:ext>
            </a:extLst>
          </p:cNvPr>
          <p:cNvSpPr txBox="1"/>
          <p:nvPr/>
        </p:nvSpPr>
        <p:spPr>
          <a:xfrm>
            <a:off x="5416126" y="4559310"/>
            <a:ext cx="944788" cy="338554"/>
          </a:xfrm>
          <a:prstGeom prst="rect">
            <a:avLst/>
          </a:prstGeom>
          <a:noFill/>
        </p:spPr>
        <p:txBody>
          <a:bodyPr wrap="square" rtlCol="0">
            <a:spAutoFit/>
          </a:bodyPr>
          <a:lstStyle/>
          <a:p>
            <a:pPr algn="ctr"/>
            <a:r>
              <a:rPr lang="en-US" altLang="zh-CN" sz="1600" dirty="0"/>
              <a:t>remove</a:t>
            </a:r>
            <a:endParaRPr lang="en-CA" sz="1600" dirty="0"/>
          </a:p>
        </p:txBody>
      </p:sp>
      <p:sp>
        <p:nvSpPr>
          <p:cNvPr id="220" name="Rectangle 219">
            <a:extLst>
              <a:ext uri="{FF2B5EF4-FFF2-40B4-BE49-F238E27FC236}">
                <a16:creationId xmlns:a16="http://schemas.microsoft.com/office/drawing/2014/main" id="{76071B7B-7963-47B6-B511-5FA2E51102A1}"/>
              </a:ext>
            </a:extLst>
          </p:cNvPr>
          <p:cNvSpPr/>
          <p:nvPr/>
        </p:nvSpPr>
        <p:spPr>
          <a:xfrm>
            <a:off x="8020482" y="4246525"/>
            <a:ext cx="851021" cy="234401"/>
          </a:xfrm>
          <a:prstGeom prst="rect">
            <a:avLst/>
          </a:prstGeom>
          <a:solidFill>
            <a:schemeClr val="accent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p>
        </p:txBody>
      </p:sp>
      <p:cxnSp>
        <p:nvCxnSpPr>
          <p:cNvPr id="224" name="Straight Arrow Connector 223">
            <a:extLst>
              <a:ext uri="{FF2B5EF4-FFF2-40B4-BE49-F238E27FC236}">
                <a16:creationId xmlns:a16="http://schemas.microsoft.com/office/drawing/2014/main" id="{7EFA19B3-CFD4-4C7E-9223-8937BCA4DE05}"/>
              </a:ext>
            </a:extLst>
          </p:cNvPr>
          <p:cNvCxnSpPr>
            <a:cxnSpLocks/>
            <a:stCxn id="220" idx="3"/>
            <a:endCxn id="189" idx="1"/>
          </p:cNvCxnSpPr>
          <p:nvPr/>
        </p:nvCxnSpPr>
        <p:spPr>
          <a:xfrm flipV="1">
            <a:off x="8871503" y="4363012"/>
            <a:ext cx="201804" cy="71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227" name="Straight Arrow Connector 226">
            <a:extLst>
              <a:ext uri="{FF2B5EF4-FFF2-40B4-BE49-F238E27FC236}">
                <a16:creationId xmlns:a16="http://schemas.microsoft.com/office/drawing/2014/main" id="{41828FEA-A906-433A-9B57-7D2D599FC69A}"/>
              </a:ext>
            </a:extLst>
          </p:cNvPr>
          <p:cNvCxnSpPr>
            <a:cxnSpLocks/>
            <a:stCxn id="188" idx="3"/>
            <a:endCxn id="220" idx="1"/>
          </p:cNvCxnSpPr>
          <p:nvPr/>
        </p:nvCxnSpPr>
        <p:spPr>
          <a:xfrm flipV="1">
            <a:off x="7830397" y="4363726"/>
            <a:ext cx="190085" cy="75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30" name="Rectangle 229">
            <a:extLst>
              <a:ext uri="{FF2B5EF4-FFF2-40B4-BE49-F238E27FC236}">
                <a16:creationId xmlns:a16="http://schemas.microsoft.com/office/drawing/2014/main" id="{E9815925-7D37-405C-8F52-3C9AE752E49B}"/>
              </a:ext>
            </a:extLst>
          </p:cNvPr>
          <p:cNvSpPr/>
          <p:nvPr/>
        </p:nvSpPr>
        <p:spPr>
          <a:xfrm>
            <a:off x="8871503" y="4681036"/>
            <a:ext cx="1065002" cy="240767"/>
          </a:xfrm>
          <a:prstGeom prst="rect">
            <a:avLst/>
          </a:prstGeom>
          <a:solidFill>
            <a:schemeClr val="accent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050" dirty="0"/>
          </a:p>
        </p:txBody>
      </p:sp>
      <p:cxnSp>
        <p:nvCxnSpPr>
          <p:cNvPr id="231" name="Straight Arrow Connector 230">
            <a:extLst>
              <a:ext uri="{FF2B5EF4-FFF2-40B4-BE49-F238E27FC236}">
                <a16:creationId xmlns:a16="http://schemas.microsoft.com/office/drawing/2014/main" id="{C78CE9AB-81D5-4EC4-8723-A4A179517D5C}"/>
              </a:ext>
            </a:extLst>
          </p:cNvPr>
          <p:cNvCxnSpPr>
            <a:cxnSpLocks/>
            <a:stCxn id="193" idx="3"/>
            <a:endCxn id="230" idx="1"/>
          </p:cNvCxnSpPr>
          <p:nvPr/>
        </p:nvCxnSpPr>
        <p:spPr>
          <a:xfrm flipV="1">
            <a:off x="8526800" y="4801420"/>
            <a:ext cx="344703" cy="171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234" name="Straight Arrow Connector 233">
            <a:extLst>
              <a:ext uri="{FF2B5EF4-FFF2-40B4-BE49-F238E27FC236}">
                <a16:creationId xmlns:a16="http://schemas.microsoft.com/office/drawing/2014/main" id="{A61BEEE9-24C4-490A-AF50-B2F10D786686}"/>
              </a:ext>
            </a:extLst>
          </p:cNvPr>
          <p:cNvCxnSpPr>
            <a:cxnSpLocks/>
            <a:stCxn id="220" idx="3"/>
            <a:endCxn id="230" idx="1"/>
          </p:cNvCxnSpPr>
          <p:nvPr/>
        </p:nvCxnSpPr>
        <p:spPr>
          <a:xfrm>
            <a:off x="8871503" y="4363726"/>
            <a:ext cx="0" cy="43769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239" name="Straight Arrow Connector 238">
            <a:extLst>
              <a:ext uri="{FF2B5EF4-FFF2-40B4-BE49-F238E27FC236}">
                <a16:creationId xmlns:a16="http://schemas.microsoft.com/office/drawing/2014/main" id="{02C0E648-B9DB-4710-A7BF-5BB6607ECD89}"/>
              </a:ext>
            </a:extLst>
          </p:cNvPr>
          <p:cNvCxnSpPr>
            <a:cxnSpLocks/>
            <a:stCxn id="230" idx="3"/>
            <a:endCxn id="194" idx="1"/>
          </p:cNvCxnSpPr>
          <p:nvPr/>
        </p:nvCxnSpPr>
        <p:spPr>
          <a:xfrm flipV="1">
            <a:off x="9936505" y="4801005"/>
            <a:ext cx="164322" cy="415"/>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48" name="Straight Connector 347">
            <a:extLst>
              <a:ext uri="{FF2B5EF4-FFF2-40B4-BE49-F238E27FC236}">
                <a16:creationId xmlns:a16="http://schemas.microsoft.com/office/drawing/2014/main" id="{6BB3FED4-7FD3-4E30-BC38-85478F55AB34}"/>
              </a:ext>
            </a:extLst>
          </p:cNvPr>
          <p:cNvCxnSpPr>
            <a:cxnSpLocks/>
          </p:cNvCxnSpPr>
          <p:nvPr/>
        </p:nvCxnSpPr>
        <p:spPr>
          <a:xfrm>
            <a:off x="2188082" y="4088595"/>
            <a:ext cx="0" cy="1051940"/>
          </a:xfrm>
          <a:prstGeom prst="line">
            <a:avLst/>
          </a:prstGeom>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53812BA2-A619-4BC7-BFB4-D120FC421A7E}"/>
              </a:ext>
            </a:extLst>
          </p:cNvPr>
          <p:cNvSpPr txBox="1"/>
          <p:nvPr/>
        </p:nvSpPr>
        <p:spPr>
          <a:xfrm>
            <a:off x="838200" y="2029905"/>
            <a:ext cx="4758739" cy="369332"/>
          </a:xfrm>
          <a:prstGeom prst="rect">
            <a:avLst/>
          </a:prstGeom>
          <a:noFill/>
        </p:spPr>
        <p:txBody>
          <a:bodyPr wrap="none" rtlCol="0">
            <a:spAutoFit/>
          </a:bodyPr>
          <a:lstStyle/>
          <a:p>
            <a:r>
              <a:rPr lang="en-CA" dirty="0"/>
              <a:t>(3) Insert(</a:t>
            </a:r>
            <a:r>
              <a:rPr lang="en-US" altLang="zh-CN" dirty="0"/>
              <a:t>s, task, t</a:t>
            </a:r>
            <a:r>
              <a:rPr lang="en-CA" dirty="0"/>
              <a:t>): Insert a task between s and t</a:t>
            </a:r>
          </a:p>
        </p:txBody>
      </p:sp>
      <p:sp>
        <p:nvSpPr>
          <p:cNvPr id="46" name="TextBox 45">
            <a:extLst>
              <a:ext uri="{FF2B5EF4-FFF2-40B4-BE49-F238E27FC236}">
                <a16:creationId xmlns:a16="http://schemas.microsoft.com/office/drawing/2014/main" id="{5B99A63D-1564-443D-90EB-75CE20BE08CE}"/>
              </a:ext>
            </a:extLst>
          </p:cNvPr>
          <p:cNvSpPr txBox="1"/>
          <p:nvPr/>
        </p:nvSpPr>
        <p:spPr>
          <a:xfrm>
            <a:off x="838200" y="2407916"/>
            <a:ext cx="4708468" cy="369332"/>
          </a:xfrm>
          <a:prstGeom prst="rect">
            <a:avLst/>
          </a:prstGeom>
          <a:noFill/>
        </p:spPr>
        <p:txBody>
          <a:bodyPr wrap="none" rtlCol="0">
            <a:spAutoFit/>
          </a:bodyPr>
          <a:lstStyle/>
          <a:p>
            <a:r>
              <a:rPr lang="en-CA" dirty="0"/>
              <a:t>(4) Remove(</a:t>
            </a:r>
            <a:r>
              <a:rPr lang="en-US" altLang="zh-CN" dirty="0"/>
              <a:t>task</a:t>
            </a:r>
            <a:r>
              <a:rPr lang="en-CA" dirty="0"/>
              <a:t>): Remove a task from the graph</a:t>
            </a:r>
          </a:p>
        </p:txBody>
      </p:sp>
    </p:spTree>
    <p:extLst>
      <p:ext uri="{BB962C8B-B14F-4D97-AF65-F5344CB8AC3E}">
        <p14:creationId xmlns:p14="http://schemas.microsoft.com/office/powerpoint/2010/main" val="205918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2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2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3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3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0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1" grpId="0"/>
      <p:bldP spid="80" grpId="0" animBg="1"/>
      <p:bldP spid="92" grpId="0" animBg="1"/>
      <p:bldP spid="127" grpId="0"/>
      <p:bldP spid="130" grpId="0" animBg="1"/>
      <p:bldP spid="131" grpId="0" animBg="1"/>
      <p:bldP spid="133" grpId="0"/>
      <p:bldP spid="136" grpId="0" animBg="1"/>
      <p:bldP spid="137" grpId="0" animBg="1"/>
      <p:bldP spid="188" grpId="0" animBg="1"/>
      <p:bldP spid="189" grpId="0" animBg="1"/>
      <p:bldP spid="193" grpId="0" animBg="1"/>
      <p:bldP spid="194" grpId="0" animBg="1"/>
      <p:bldP spid="199" grpId="0"/>
      <p:bldP spid="201" grpId="0"/>
      <p:bldP spid="220" grpId="0" animBg="1"/>
      <p:bldP spid="2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4F87-2A70-40A3-B02E-B8D35DB66842}"/>
              </a:ext>
            </a:extLst>
          </p:cNvPr>
          <p:cNvSpPr>
            <a:spLocks noGrp="1"/>
          </p:cNvSpPr>
          <p:nvPr>
            <p:ph type="title"/>
          </p:nvPr>
        </p:nvSpPr>
        <p:spPr/>
        <p:txBody>
          <a:bodyPr/>
          <a:lstStyle/>
          <a:p>
            <a:r>
              <a:rPr lang="en-CA" dirty="0">
                <a:latin typeface="+mn-lt"/>
              </a:rPr>
              <a:t>Daydream’s Transformation Primitives (cont.)</a:t>
            </a:r>
          </a:p>
        </p:txBody>
      </p:sp>
      <p:sp>
        <p:nvSpPr>
          <p:cNvPr id="4" name="Slide Number Placeholder 3">
            <a:extLst>
              <a:ext uri="{FF2B5EF4-FFF2-40B4-BE49-F238E27FC236}">
                <a16:creationId xmlns:a16="http://schemas.microsoft.com/office/drawing/2014/main" id="{2EC8F7BD-1E9D-4343-90A9-00B054158F5D}"/>
              </a:ext>
            </a:extLst>
          </p:cNvPr>
          <p:cNvSpPr>
            <a:spLocks noGrp="1"/>
          </p:cNvSpPr>
          <p:nvPr>
            <p:ph type="sldNum" sz="quarter" idx="12"/>
          </p:nvPr>
        </p:nvSpPr>
        <p:spPr/>
        <p:txBody>
          <a:bodyPr/>
          <a:lstStyle/>
          <a:p>
            <a:fld id="{18A52438-9334-428C-B73B-7C1C0BD0C58A}" type="slidenum">
              <a:rPr lang="en-CA" smtClean="0"/>
              <a:t>18</a:t>
            </a:fld>
            <a:endParaRPr lang="en-CA"/>
          </a:p>
        </p:txBody>
      </p:sp>
      <p:sp>
        <p:nvSpPr>
          <p:cNvPr id="272" name="TextBox 271">
            <a:extLst>
              <a:ext uri="{FF2B5EF4-FFF2-40B4-BE49-F238E27FC236}">
                <a16:creationId xmlns:a16="http://schemas.microsoft.com/office/drawing/2014/main" id="{EE32E719-0FB2-4F7A-97BE-265607F44BC5}"/>
              </a:ext>
            </a:extLst>
          </p:cNvPr>
          <p:cNvSpPr txBox="1"/>
          <p:nvPr/>
        </p:nvSpPr>
        <p:spPr>
          <a:xfrm>
            <a:off x="1954898" y="2909977"/>
            <a:ext cx="1159677" cy="307777"/>
          </a:xfrm>
          <a:prstGeom prst="rect">
            <a:avLst/>
          </a:prstGeom>
          <a:noFill/>
        </p:spPr>
        <p:txBody>
          <a:bodyPr wrap="square" rtlCol="0">
            <a:spAutoFit/>
          </a:bodyPr>
          <a:lstStyle/>
          <a:p>
            <a:pPr algn="r"/>
            <a:r>
              <a:rPr lang="en-CA" sz="1400" dirty="0"/>
              <a:t>Compute</a:t>
            </a:r>
          </a:p>
        </p:txBody>
      </p:sp>
      <p:sp>
        <p:nvSpPr>
          <p:cNvPr id="275" name="Rectangle 274">
            <a:extLst>
              <a:ext uri="{FF2B5EF4-FFF2-40B4-BE49-F238E27FC236}">
                <a16:creationId xmlns:a16="http://schemas.microsoft.com/office/drawing/2014/main" id="{DA123202-EA0D-4A6D-8265-8F1FB6467484}"/>
              </a:ext>
            </a:extLst>
          </p:cNvPr>
          <p:cNvSpPr/>
          <p:nvPr/>
        </p:nvSpPr>
        <p:spPr>
          <a:xfrm>
            <a:off x="3287240" y="2945949"/>
            <a:ext cx="717550"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L2_BP</a:t>
            </a:r>
          </a:p>
        </p:txBody>
      </p:sp>
      <p:sp>
        <p:nvSpPr>
          <p:cNvPr id="276" name="Rectangle 275">
            <a:extLst>
              <a:ext uri="{FF2B5EF4-FFF2-40B4-BE49-F238E27FC236}">
                <a16:creationId xmlns:a16="http://schemas.microsoft.com/office/drawing/2014/main" id="{5AF2FF36-C83B-4B9B-AEA9-A3CE5179FA49}"/>
              </a:ext>
            </a:extLst>
          </p:cNvPr>
          <p:cNvSpPr/>
          <p:nvPr/>
        </p:nvSpPr>
        <p:spPr>
          <a:xfrm>
            <a:off x="4194670" y="2945949"/>
            <a:ext cx="578545"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L1_BP</a:t>
            </a:r>
          </a:p>
        </p:txBody>
      </p:sp>
      <p:cxnSp>
        <p:nvCxnSpPr>
          <p:cNvPr id="277" name="Straight Arrow Connector 276">
            <a:extLst>
              <a:ext uri="{FF2B5EF4-FFF2-40B4-BE49-F238E27FC236}">
                <a16:creationId xmlns:a16="http://schemas.microsoft.com/office/drawing/2014/main" id="{8047058C-6E01-401F-9467-D197BB88AA6D}"/>
              </a:ext>
            </a:extLst>
          </p:cNvPr>
          <p:cNvCxnSpPr>
            <a:cxnSpLocks/>
            <a:stCxn id="275" idx="3"/>
            <a:endCxn id="276" idx="1"/>
          </p:cNvCxnSpPr>
          <p:nvPr/>
        </p:nvCxnSpPr>
        <p:spPr>
          <a:xfrm>
            <a:off x="4004790" y="3063864"/>
            <a:ext cx="189880"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78" name="TextBox 277">
            <a:extLst>
              <a:ext uri="{FF2B5EF4-FFF2-40B4-BE49-F238E27FC236}">
                <a16:creationId xmlns:a16="http://schemas.microsoft.com/office/drawing/2014/main" id="{F2BA15B8-5553-46F7-A655-8BD3F3F999B6}"/>
              </a:ext>
            </a:extLst>
          </p:cNvPr>
          <p:cNvSpPr txBox="1"/>
          <p:nvPr/>
        </p:nvSpPr>
        <p:spPr>
          <a:xfrm>
            <a:off x="1772891" y="3371306"/>
            <a:ext cx="1349759" cy="307777"/>
          </a:xfrm>
          <a:prstGeom prst="rect">
            <a:avLst/>
          </a:prstGeom>
          <a:noFill/>
        </p:spPr>
        <p:txBody>
          <a:bodyPr wrap="square" rtlCol="0">
            <a:spAutoFit/>
          </a:bodyPr>
          <a:lstStyle/>
          <a:p>
            <a:pPr algn="r"/>
            <a:r>
              <a:rPr lang="en-CA" sz="1400" dirty="0"/>
              <a:t>Communication</a:t>
            </a:r>
          </a:p>
        </p:txBody>
      </p:sp>
      <p:sp>
        <p:nvSpPr>
          <p:cNvPr id="296" name="Rectangle 295">
            <a:extLst>
              <a:ext uri="{FF2B5EF4-FFF2-40B4-BE49-F238E27FC236}">
                <a16:creationId xmlns:a16="http://schemas.microsoft.com/office/drawing/2014/main" id="{F598A90C-FC98-43E6-B7C0-979867C5B4F9}"/>
              </a:ext>
            </a:extLst>
          </p:cNvPr>
          <p:cNvSpPr/>
          <p:nvPr/>
        </p:nvSpPr>
        <p:spPr>
          <a:xfrm>
            <a:off x="4941059" y="2945949"/>
            <a:ext cx="578545"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L0_BP</a:t>
            </a:r>
          </a:p>
        </p:txBody>
      </p:sp>
      <p:sp>
        <p:nvSpPr>
          <p:cNvPr id="307" name="Rectangle 306">
            <a:extLst>
              <a:ext uri="{FF2B5EF4-FFF2-40B4-BE49-F238E27FC236}">
                <a16:creationId xmlns:a16="http://schemas.microsoft.com/office/drawing/2014/main" id="{7ACA4907-8F5B-4BD3-96C8-BEA9C19728E7}"/>
              </a:ext>
            </a:extLst>
          </p:cNvPr>
          <p:cNvSpPr/>
          <p:nvPr/>
        </p:nvSpPr>
        <p:spPr>
          <a:xfrm>
            <a:off x="4004789" y="3414927"/>
            <a:ext cx="1642633"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Grad_L2</a:t>
            </a:r>
          </a:p>
        </p:txBody>
      </p:sp>
      <p:cxnSp>
        <p:nvCxnSpPr>
          <p:cNvPr id="308" name="Straight Arrow Connector 307">
            <a:extLst>
              <a:ext uri="{FF2B5EF4-FFF2-40B4-BE49-F238E27FC236}">
                <a16:creationId xmlns:a16="http://schemas.microsoft.com/office/drawing/2014/main" id="{77310868-BE52-4CCE-8C94-17CBBEC4DEE0}"/>
              </a:ext>
            </a:extLst>
          </p:cNvPr>
          <p:cNvCxnSpPr>
            <a:cxnSpLocks/>
            <a:stCxn id="275" idx="3"/>
            <a:endCxn id="307" idx="1"/>
          </p:cNvCxnSpPr>
          <p:nvPr/>
        </p:nvCxnSpPr>
        <p:spPr>
          <a:xfrm flipH="1">
            <a:off x="4004789" y="3063864"/>
            <a:ext cx="1" cy="46897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19" name="Rectangle 318">
            <a:extLst>
              <a:ext uri="{FF2B5EF4-FFF2-40B4-BE49-F238E27FC236}">
                <a16:creationId xmlns:a16="http://schemas.microsoft.com/office/drawing/2014/main" id="{44A9B378-C309-43B6-87A0-4BFCA7887B6A}"/>
              </a:ext>
            </a:extLst>
          </p:cNvPr>
          <p:cNvSpPr/>
          <p:nvPr/>
        </p:nvSpPr>
        <p:spPr>
          <a:xfrm>
            <a:off x="5706983" y="3414927"/>
            <a:ext cx="697845"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Grad_L1</a:t>
            </a:r>
          </a:p>
        </p:txBody>
      </p:sp>
      <p:cxnSp>
        <p:nvCxnSpPr>
          <p:cNvPr id="320" name="Straight Arrow Connector 319">
            <a:extLst>
              <a:ext uri="{FF2B5EF4-FFF2-40B4-BE49-F238E27FC236}">
                <a16:creationId xmlns:a16="http://schemas.microsoft.com/office/drawing/2014/main" id="{EA587D07-E343-4A10-B418-C3D9DF92E757}"/>
              </a:ext>
            </a:extLst>
          </p:cNvPr>
          <p:cNvCxnSpPr>
            <a:cxnSpLocks/>
            <a:stCxn id="276" idx="3"/>
            <a:endCxn id="319" idx="1"/>
          </p:cNvCxnSpPr>
          <p:nvPr/>
        </p:nvCxnSpPr>
        <p:spPr>
          <a:xfrm>
            <a:off x="4773215" y="3063864"/>
            <a:ext cx="933768" cy="46897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23" name="Straight Arrow Connector 322">
            <a:extLst>
              <a:ext uri="{FF2B5EF4-FFF2-40B4-BE49-F238E27FC236}">
                <a16:creationId xmlns:a16="http://schemas.microsoft.com/office/drawing/2014/main" id="{2D5DCCDC-C627-45F3-BBD9-77AF77BFEDEE}"/>
              </a:ext>
            </a:extLst>
          </p:cNvPr>
          <p:cNvCxnSpPr>
            <a:cxnSpLocks/>
            <a:stCxn id="276" idx="3"/>
            <a:endCxn id="296" idx="1"/>
          </p:cNvCxnSpPr>
          <p:nvPr/>
        </p:nvCxnSpPr>
        <p:spPr>
          <a:xfrm>
            <a:off x="4773215" y="3063864"/>
            <a:ext cx="16784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27" name="Rectangle 326">
            <a:extLst>
              <a:ext uri="{FF2B5EF4-FFF2-40B4-BE49-F238E27FC236}">
                <a16:creationId xmlns:a16="http://schemas.microsoft.com/office/drawing/2014/main" id="{B63821D1-3D4B-4DC7-83AC-55DFDCF901B8}"/>
              </a:ext>
            </a:extLst>
          </p:cNvPr>
          <p:cNvSpPr/>
          <p:nvPr/>
        </p:nvSpPr>
        <p:spPr>
          <a:xfrm>
            <a:off x="7712782" y="2945949"/>
            <a:ext cx="578545"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L0_FF</a:t>
            </a:r>
          </a:p>
        </p:txBody>
      </p:sp>
      <p:cxnSp>
        <p:nvCxnSpPr>
          <p:cNvPr id="328" name="Straight Arrow Connector 327">
            <a:extLst>
              <a:ext uri="{FF2B5EF4-FFF2-40B4-BE49-F238E27FC236}">
                <a16:creationId xmlns:a16="http://schemas.microsoft.com/office/drawing/2014/main" id="{A8B0A72A-FCCA-4076-9297-BAE6460096E5}"/>
              </a:ext>
            </a:extLst>
          </p:cNvPr>
          <p:cNvCxnSpPr>
            <a:cxnSpLocks/>
            <a:stCxn id="296" idx="3"/>
            <a:endCxn id="331" idx="1"/>
          </p:cNvCxnSpPr>
          <p:nvPr/>
        </p:nvCxnSpPr>
        <p:spPr>
          <a:xfrm>
            <a:off x="5519604" y="3063864"/>
            <a:ext cx="944785" cy="46897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31" name="Rectangle 330">
            <a:extLst>
              <a:ext uri="{FF2B5EF4-FFF2-40B4-BE49-F238E27FC236}">
                <a16:creationId xmlns:a16="http://schemas.microsoft.com/office/drawing/2014/main" id="{4E3C8CB0-0EF5-454A-BE14-1BEB162F785A}"/>
              </a:ext>
            </a:extLst>
          </p:cNvPr>
          <p:cNvSpPr/>
          <p:nvPr/>
        </p:nvSpPr>
        <p:spPr>
          <a:xfrm>
            <a:off x="6464389" y="3414927"/>
            <a:ext cx="1248393"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Grad_L0</a:t>
            </a:r>
          </a:p>
        </p:txBody>
      </p:sp>
      <p:cxnSp>
        <p:nvCxnSpPr>
          <p:cNvPr id="335" name="Straight Arrow Connector 334">
            <a:extLst>
              <a:ext uri="{FF2B5EF4-FFF2-40B4-BE49-F238E27FC236}">
                <a16:creationId xmlns:a16="http://schemas.microsoft.com/office/drawing/2014/main" id="{C6CCE5DB-089F-4406-BFAD-E38049D46142}"/>
              </a:ext>
            </a:extLst>
          </p:cNvPr>
          <p:cNvCxnSpPr>
            <a:cxnSpLocks/>
            <a:stCxn id="331" idx="3"/>
            <a:endCxn id="327" idx="1"/>
          </p:cNvCxnSpPr>
          <p:nvPr/>
        </p:nvCxnSpPr>
        <p:spPr>
          <a:xfrm flipV="1">
            <a:off x="7712782" y="3063864"/>
            <a:ext cx="0" cy="46897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40" name="Rectangle 339">
            <a:extLst>
              <a:ext uri="{FF2B5EF4-FFF2-40B4-BE49-F238E27FC236}">
                <a16:creationId xmlns:a16="http://schemas.microsoft.com/office/drawing/2014/main" id="{780EC065-03B9-470C-BA21-A0476EF5CF67}"/>
              </a:ext>
            </a:extLst>
          </p:cNvPr>
          <p:cNvSpPr/>
          <p:nvPr/>
        </p:nvSpPr>
        <p:spPr>
          <a:xfrm>
            <a:off x="8460012" y="2945948"/>
            <a:ext cx="578545"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L1_FF</a:t>
            </a:r>
          </a:p>
        </p:txBody>
      </p:sp>
      <p:sp>
        <p:nvSpPr>
          <p:cNvPr id="341" name="Rectangle 340">
            <a:extLst>
              <a:ext uri="{FF2B5EF4-FFF2-40B4-BE49-F238E27FC236}">
                <a16:creationId xmlns:a16="http://schemas.microsoft.com/office/drawing/2014/main" id="{6C316C53-6048-402A-9222-7F61E883342C}"/>
              </a:ext>
            </a:extLst>
          </p:cNvPr>
          <p:cNvSpPr/>
          <p:nvPr/>
        </p:nvSpPr>
        <p:spPr>
          <a:xfrm>
            <a:off x="9187930" y="2945948"/>
            <a:ext cx="578545"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L2_FF</a:t>
            </a:r>
          </a:p>
        </p:txBody>
      </p:sp>
      <p:cxnSp>
        <p:nvCxnSpPr>
          <p:cNvPr id="342" name="Straight Arrow Connector 341">
            <a:extLst>
              <a:ext uri="{FF2B5EF4-FFF2-40B4-BE49-F238E27FC236}">
                <a16:creationId xmlns:a16="http://schemas.microsoft.com/office/drawing/2014/main" id="{2A78F130-7A57-4D9A-8F82-F47559E87203}"/>
              </a:ext>
            </a:extLst>
          </p:cNvPr>
          <p:cNvCxnSpPr>
            <a:cxnSpLocks/>
            <a:stCxn id="327" idx="3"/>
            <a:endCxn id="340" idx="1"/>
          </p:cNvCxnSpPr>
          <p:nvPr/>
        </p:nvCxnSpPr>
        <p:spPr>
          <a:xfrm flipV="1">
            <a:off x="8291327" y="3063863"/>
            <a:ext cx="168685"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45" name="Straight Arrow Connector 344">
            <a:extLst>
              <a:ext uri="{FF2B5EF4-FFF2-40B4-BE49-F238E27FC236}">
                <a16:creationId xmlns:a16="http://schemas.microsoft.com/office/drawing/2014/main" id="{3142C13F-436D-48FF-A9C1-572E3C62CEEF}"/>
              </a:ext>
            </a:extLst>
          </p:cNvPr>
          <p:cNvCxnSpPr>
            <a:cxnSpLocks/>
            <a:stCxn id="340" idx="3"/>
            <a:endCxn id="341" idx="1"/>
          </p:cNvCxnSpPr>
          <p:nvPr/>
        </p:nvCxnSpPr>
        <p:spPr>
          <a:xfrm>
            <a:off x="9038557" y="3063863"/>
            <a:ext cx="149373"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49" name="Straight Connector 348">
            <a:extLst>
              <a:ext uri="{FF2B5EF4-FFF2-40B4-BE49-F238E27FC236}">
                <a16:creationId xmlns:a16="http://schemas.microsoft.com/office/drawing/2014/main" id="{18B842F0-8584-4A28-BD1C-471F148A9FCC}"/>
              </a:ext>
            </a:extLst>
          </p:cNvPr>
          <p:cNvCxnSpPr>
            <a:cxnSpLocks/>
          </p:cNvCxnSpPr>
          <p:nvPr/>
        </p:nvCxnSpPr>
        <p:spPr>
          <a:xfrm>
            <a:off x="3122650" y="2835887"/>
            <a:ext cx="0" cy="1051940"/>
          </a:xfrm>
          <a:prstGeom prst="line">
            <a:avLst/>
          </a:prstGeom>
        </p:spPr>
        <p:style>
          <a:lnRef idx="1">
            <a:schemeClr val="dk1"/>
          </a:lnRef>
          <a:fillRef idx="0">
            <a:schemeClr val="dk1"/>
          </a:fillRef>
          <a:effectRef idx="0">
            <a:schemeClr val="dk1"/>
          </a:effectRef>
          <a:fontRef idx="minor">
            <a:schemeClr val="tx1"/>
          </a:fontRef>
        </p:style>
      </p:cxnSp>
      <p:sp>
        <p:nvSpPr>
          <p:cNvPr id="350" name="TextBox 349">
            <a:extLst>
              <a:ext uri="{FF2B5EF4-FFF2-40B4-BE49-F238E27FC236}">
                <a16:creationId xmlns:a16="http://schemas.microsoft.com/office/drawing/2014/main" id="{C7BACBD2-62AC-49E8-A518-379549B44CF7}"/>
              </a:ext>
            </a:extLst>
          </p:cNvPr>
          <p:cNvSpPr txBox="1"/>
          <p:nvPr/>
        </p:nvSpPr>
        <p:spPr>
          <a:xfrm>
            <a:off x="1954898" y="4606696"/>
            <a:ext cx="1159677" cy="307777"/>
          </a:xfrm>
          <a:prstGeom prst="rect">
            <a:avLst/>
          </a:prstGeom>
          <a:noFill/>
        </p:spPr>
        <p:txBody>
          <a:bodyPr wrap="square" rtlCol="0">
            <a:spAutoFit/>
          </a:bodyPr>
          <a:lstStyle/>
          <a:p>
            <a:pPr algn="r"/>
            <a:r>
              <a:rPr lang="en-CA" sz="1400" dirty="0"/>
              <a:t>Compute</a:t>
            </a:r>
          </a:p>
        </p:txBody>
      </p:sp>
      <p:sp>
        <p:nvSpPr>
          <p:cNvPr id="351" name="Rectangle 350">
            <a:extLst>
              <a:ext uri="{FF2B5EF4-FFF2-40B4-BE49-F238E27FC236}">
                <a16:creationId xmlns:a16="http://schemas.microsoft.com/office/drawing/2014/main" id="{4E1A8241-3B08-42A6-A88B-6B8545083189}"/>
              </a:ext>
            </a:extLst>
          </p:cNvPr>
          <p:cNvSpPr/>
          <p:nvPr/>
        </p:nvSpPr>
        <p:spPr>
          <a:xfrm>
            <a:off x="3287240" y="4642668"/>
            <a:ext cx="717550"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L2_BP</a:t>
            </a:r>
          </a:p>
        </p:txBody>
      </p:sp>
      <p:sp>
        <p:nvSpPr>
          <p:cNvPr id="352" name="Rectangle 351">
            <a:extLst>
              <a:ext uri="{FF2B5EF4-FFF2-40B4-BE49-F238E27FC236}">
                <a16:creationId xmlns:a16="http://schemas.microsoft.com/office/drawing/2014/main" id="{03572296-0CE2-4BC7-82D1-4E60C31FDFD4}"/>
              </a:ext>
            </a:extLst>
          </p:cNvPr>
          <p:cNvSpPr/>
          <p:nvPr/>
        </p:nvSpPr>
        <p:spPr>
          <a:xfrm>
            <a:off x="4194670" y="4642668"/>
            <a:ext cx="578545"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L1_BP</a:t>
            </a:r>
          </a:p>
        </p:txBody>
      </p:sp>
      <p:cxnSp>
        <p:nvCxnSpPr>
          <p:cNvPr id="353" name="Straight Arrow Connector 352">
            <a:extLst>
              <a:ext uri="{FF2B5EF4-FFF2-40B4-BE49-F238E27FC236}">
                <a16:creationId xmlns:a16="http://schemas.microsoft.com/office/drawing/2014/main" id="{28711B78-F90A-4669-9D93-B57C1A84BA54}"/>
              </a:ext>
            </a:extLst>
          </p:cNvPr>
          <p:cNvCxnSpPr>
            <a:cxnSpLocks/>
            <a:stCxn id="351" idx="3"/>
            <a:endCxn id="352" idx="1"/>
          </p:cNvCxnSpPr>
          <p:nvPr/>
        </p:nvCxnSpPr>
        <p:spPr>
          <a:xfrm>
            <a:off x="4004790" y="4760583"/>
            <a:ext cx="189880"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54" name="TextBox 353">
            <a:extLst>
              <a:ext uri="{FF2B5EF4-FFF2-40B4-BE49-F238E27FC236}">
                <a16:creationId xmlns:a16="http://schemas.microsoft.com/office/drawing/2014/main" id="{31FF4ED9-8554-4B78-8F90-242ECCD8359E}"/>
              </a:ext>
            </a:extLst>
          </p:cNvPr>
          <p:cNvSpPr txBox="1"/>
          <p:nvPr/>
        </p:nvSpPr>
        <p:spPr>
          <a:xfrm>
            <a:off x="1772891" y="5068025"/>
            <a:ext cx="1349759" cy="307777"/>
          </a:xfrm>
          <a:prstGeom prst="rect">
            <a:avLst/>
          </a:prstGeom>
          <a:noFill/>
        </p:spPr>
        <p:txBody>
          <a:bodyPr wrap="square" rtlCol="0">
            <a:spAutoFit/>
          </a:bodyPr>
          <a:lstStyle/>
          <a:p>
            <a:pPr algn="r"/>
            <a:r>
              <a:rPr lang="en-CA" sz="1400" dirty="0"/>
              <a:t>Communication</a:t>
            </a:r>
          </a:p>
        </p:txBody>
      </p:sp>
      <p:sp>
        <p:nvSpPr>
          <p:cNvPr id="355" name="Rectangle 354">
            <a:extLst>
              <a:ext uri="{FF2B5EF4-FFF2-40B4-BE49-F238E27FC236}">
                <a16:creationId xmlns:a16="http://schemas.microsoft.com/office/drawing/2014/main" id="{401135DD-1E2E-486C-91A7-85659F9B618F}"/>
              </a:ext>
            </a:extLst>
          </p:cNvPr>
          <p:cNvSpPr/>
          <p:nvPr/>
        </p:nvSpPr>
        <p:spPr>
          <a:xfrm>
            <a:off x="4941059" y="4642668"/>
            <a:ext cx="578545"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L0_BP</a:t>
            </a:r>
          </a:p>
        </p:txBody>
      </p:sp>
      <p:sp>
        <p:nvSpPr>
          <p:cNvPr id="356" name="Rectangle 355">
            <a:extLst>
              <a:ext uri="{FF2B5EF4-FFF2-40B4-BE49-F238E27FC236}">
                <a16:creationId xmlns:a16="http://schemas.microsoft.com/office/drawing/2014/main" id="{37012906-BFF4-4533-82AF-5D3D230095E0}"/>
              </a:ext>
            </a:extLst>
          </p:cNvPr>
          <p:cNvSpPr/>
          <p:nvPr/>
        </p:nvSpPr>
        <p:spPr>
          <a:xfrm>
            <a:off x="4004789" y="5111646"/>
            <a:ext cx="1642633"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Grad_L2</a:t>
            </a:r>
          </a:p>
        </p:txBody>
      </p:sp>
      <p:cxnSp>
        <p:nvCxnSpPr>
          <p:cNvPr id="357" name="Straight Arrow Connector 356">
            <a:extLst>
              <a:ext uri="{FF2B5EF4-FFF2-40B4-BE49-F238E27FC236}">
                <a16:creationId xmlns:a16="http://schemas.microsoft.com/office/drawing/2014/main" id="{C243E8F8-4F6F-41BD-8725-D5187FD34C28}"/>
              </a:ext>
            </a:extLst>
          </p:cNvPr>
          <p:cNvCxnSpPr>
            <a:cxnSpLocks/>
            <a:stCxn id="351" idx="3"/>
            <a:endCxn id="356" idx="1"/>
          </p:cNvCxnSpPr>
          <p:nvPr/>
        </p:nvCxnSpPr>
        <p:spPr>
          <a:xfrm flipH="1">
            <a:off x="4004789" y="4760583"/>
            <a:ext cx="1" cy="46897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58" name="Rectangle 357">
            <a:extLst>
              <a:ext uri="{FF2B5EF4-FFF2-40B4-BE49-F238E27FC236}">
                <a16:creationId xmlns:a16="http://schemas.microsoft.com/office/drawing/2014/main" id="{34DC788A-A25E-42EC-937D-94893664995A}"/>
              </a:ext>
            </a:extLst>
          </p:cNvPr>
          <p:cNvSpPr/>
          <p:nvPr/>
        </p:nvSpPr>
        <p:spPr>
          <a:xfrm>
            <a:off x="6994817" y="5109859"/>
            <a:ext cx="697845" cy="235829"/>
          </a:xfrm>
          <a:prstGeom prst="rect">
            <a:avLst/>
          </a:prstGeom>
          <a:solidFill>
            <a:schemeClr val="accent1">
              <a:lumMod val="60000"/>
              <a:lumOff val="4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Grad_L1</a:t>
            </a:r>
          </a:p>
        </p:txBody>
      </p:sp>
      <p:cxnSp>
        <p:nvCxnSpPr>
          <p:cNvPr id="360" name="Straight Arrow Connector 359">
            <a:extLst>
              <a:ext uri="{FF2B5EF4-FFF2-40B4-BE49-F238E27FC236}">
                <a16:creationId xmlns:a16="http://schemas.microsoft.com/office/drawing/2014/main" id="{49B0A29B-2737-4D39-97CC-C726B7A01F8B}"/>
              </a:ext>
            </a:extLst>
          </p:cNvPr>
          <p:cNvCxnSpPr>
            <a:cxnSpLocks/>
            <a:stCxn id="352" idx="3"/>
            <a:endCxn id="355" idx="1"/>
          </p:cNvCxnSpPr>
          <p:nvPr/>
        </p:nvCxnSpPr>
        <p:spPr>
          <a:xfrm>
            <a:off x="4773215" y="4760583"/>
            <a:ext cx="16784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61" name="Rectangle 360">
            <a:extLst>
              <a:ext uri="{FF2B5EF4-FFF2-40B4-BE49-F238E27FC236}">
                <a16:creationId xmlns:a16="http://schemas.microsoft.com/office/drawing/2014/main" id="{A9AAC446-6D9C-4C6E-8F7C-AC9BDAF1449F}"/>
              </a:ext>
            </a:extLst>
          </p:cNvPr>
          <p:cNvSpPr/>
          <p:nvPr/>
        </p:nvSpPr>
        <p:spPr>
          <a:xfrm>
            <a:off x="6955865" y="4642667"/>
            <a:ext cx="578545"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L0_FF</a:t>
            </a:r>
          </a:p>
        </p:txBody>
      </p:sp>
      <p:cxnSp>
        <p:nvCxnSpPr>
          <p:cNvPr id="362" name="Straight Arrow Connector 361">
            <a:extLst>
              <a:ext uri="{FF2B5EF4-FFF2-40B4-BE49-F238E27FC236}">
                <a16:creationId xmlns:a16="http://schemas.microsoft.com/office/drawing/2014/main" id="{71DCF15D-04AA-4A35-B6FA-76F7A293A3DE}"/>
              </a:ext>
            </a:extLst>
          </p:cNvPr>
          <p:cNvCxnSpPr>
            <a:cxnSpLocks/>
            <a:stCxn id="355" idx="3"/>
            <a:endCxn id="363" idx="1"/>
          </p:cNvCxnSpPr>
          <p:nvPr/>
        </p:nvCxnSpPr>
        <p:spPr>
          <a:xfrm>
            <a:off x="5519604" y="4760583"/>
            <a:ext cx="187092" cy="46897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63" name="Rectangle 362">
            <a:extLst>
              <a:ext uri="{FF2B5EF4-FFF2-40B4-BE49-F238E27FC236}">
                <a16:creationId xmlns:a16="http://schemas.microsoft.com/office/drawing/2014/main" id="{9E981FE5-D814-41F6-A121-E3352342603A}"/>
              </a:ext>
            </a:extLst>
          </p:cNvPr>
          <p:cNvSpPr/>
          <p:nvPr/>
        </p:nvSpPr>
        <p:spPr>
          <a:xfrm>
            <a:off x="5706696" y="5111646"/>
            <a:ext cx="1248393" cy="235829"/>
          </a:xfrm>
          <a:prstGeom prst="rect">
            <a:avLst/>
          </a:prstGeom>
          <a:solidFill>
            <a:schemeClr val="accent1">
              <a:lumMod val="60000"/>
              <a:lumOff val="4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Grad_L0</a:t>
            </a:r>
          </a:p>
        </p:txBody>
      </p:sp>
      <p:cxnSp>
        <p:nvCxnSpPr>
          <p:cNvPr id="364" name="Straight Arrow Connector 363">
            <a:extLst>
              <a:ext uri="{FF2B5EF4-FFF2-40B4-BE49-F238E27FC236}">
                <a16:creationId xmlns:a16="http://schemas.microsoft.com/office/drawing/2014/main" id="{E4E6DFBB-9829-49F9-A4E1-E6B84EEEFB6B}"/>
              </a:ext>
            </a:extLst>
          </p:cNvPr>
          <p:cNvCxnSpPr>
            <a:cxnSpLocks/>
            <a:stCxn id="363" idx="3"/>
            <a:endCxn id="361" idx="1"/>
          </p:cNvCxnSpPr>
          <p:nvPr/>
        </p:nvCxnSpPr>
        <p:spPr>
          <a:xfrm flipV="1">
            <a:off x="6955089" y="4760582"/>
            <a:ext cx="776" cy="468979"/>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65" name="Rectangle 364">
            <a:extLst>
              <a:ext uri="{FF2B5EF4-FFF2-40B4-BE49-F238E27FC236}">
                <a16:creationId xmlns:a16="http://schemas.microsoft.com/office/drawing/2014/main" id="{B561F2A3-81AB-45F4-AF74-9C5D7788F4F9}"/>
              </a:ext>
            </a:extLst>
          </p:cNvPr>
          <p:cNvSpPr/>
          <p:nvPr/>
        </p:nvSpPr>
        <p:spPr>
          <a:xfrm>
            <a:off x="7692662" y="4646588"/>
            <a:ext cx="578545"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L1_FF</a:t>
            </a:r>
          </a:p>
        </p:txBody>
      </p:sp>
      <p:sp>
        <p:nvSpPr>
          <p:cNvPr id="366" name="Rectangle 365">
            <a:extLst>
              <a:ext uri="{FF2B5EF4-FFF2-40B4-BE49-F238E27FC236}">
                <a16:creationId xmlns:a16="http://schemas.microsoft.com/office/drawing/2014/main" id="{F08AD038-E9AF-416B-9055-BAEADE00FD30}"/>
              </a:ext>
            </a:extLst>
          </p:cNvPr>
          <p:cNvSpPr/>
          <p:nvPr/>
        </p:nvSpPr>
        <p:spPr>
          <a:xfrm>
            <a:off x="8429459" y="4642667"/>
            <a:ext cx="578545" cy="235829"/>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L2_FF</a:t>
            </a:r>
          </a:p>
        </p:txBody>
      </p:sp>
      <p:cxnSp>
        <p:nvCxnSpPr>
          <p:cNvPr id="367" name="Straight Arrow Connector 366">
            <a:extLst>
              <a:ext uri="{FF2B5EF4-FFF2-40B4-BE49-F238E27FC236}">
                <a16:creationId xmlns:a16="http://schemas.microsoft.com/office/drawing/2014/main" id="{878EFA96-2700-4E96-8AEF-4BC14B7383D3}"/>
              </a:ext>
            </a:extLst>
          </p:cNvPr>
          <p:cNvCxnSpPr>
            <a:cxnSpLocks/>
            <a:stCxn id="361" idx="3"/>
            <a:endCxn id="365" idx="1"/>
          </p:cNvCxnSpPr>
          <p:nvPr/>
        </p:nvCxnSpPr>
        <p:spPr>
          <a:xfrm>
            <a:off x="7534410" y="4760582"/>
            <a:ext cx="158252" cy="392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68" name="Straight Arrow Connector 367">
            <a:extLst>
              <a:ext uri="{FF2B5EF4-FFF2-40B4-BE49-F238E27FC236}">
                <a16:creationId xmlns:a16="http://schemas.microsoft.com/office/drawing/2014/main" id="{831E991B-4D03-4261-A79A-CB663D5CB11D}"/>
              </a:ext>
            </a:extLst>
          </p:cNvPr>
          <p:cNvCxnSpPr>
            <a:cxnSpLocks/>
            <a:stCxn id="365" idx="3"/>
            <a:endCxn id="366" idx="1"/>
          </p:cNvCxnSpPr>
          <p:nvPr/>
        </p:nvCxnSpPr>
        <p:spPr>
          <a:xfrm flipV="1">
            <a:off x="8271207" y="4760582"/>
            <a:ext cx="158252" cy="392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69" name="Straight Connector 368">
            <a:extLst>
              <a:ext uri="{FF2B5EF4-FFF2-40B4-BE49-F238E27FC236}">
                <a16:creationId xmlns:a16="http://schemas.microsoft.com/office/drawing/2014/main" id="{25504E39-79D9-4478-A7C5-D39F94663215}"/>
              </a:ext>
            </a:extLst>
          </p:cNvPr>
          <p:cNvCxnSpPr>
            <a:cxnSpLocks/>
          </p:cNvCxnSpPr>
          <p:nvPr/>
        </p:nvCxnSpPr>
        <p:spPr>
          <a:xfrm>
            <a:off x="3122650" y="4532606"/>
            <a:ext cx="0" cy="1051940"/>
          </a:xfrm>
          <a:prstGeom prst="line">
            <a:avLst/>
          </a:prstGeom>
        </p:spPr>
        <p:style>
          <a:lnRef idx="1">
            <a:schemeClr val="dk1"/>
          </a:lnRef>
          <a:fillRef idx="0">
            <a:schemeClr val="dk1"/>
          </a:fillRef>
          <a:effectRef idx="0">
            <a:schemeClr val="dk1"/>
          </a:effectRef>
          <a:fontRef idx="minor">
            <a:schemeClr val="tx1"/>
          </a:fontRef>
        </p:style>
      </p:cxnSp>
      <p:cxnSp>
        <p:nvCxnSpPr>
          <p:cNvPr id="359" name="Straight Arrow Connector 358">
            <a:extLst>
              <a:ext uri="{FF2B5EF4-FFF2-40B4-BE49-F238E27FC236}">
                <a16:creationId xmlns:a16="http://schemas.microsoft.com/office/drawing/2014/main" id="{E5091A24-11DC-4C20-9D3C-2BEB5F410440}"/>
              </a:ext>
            </a:extLst>
          </p:cNvPr>
          <p:cNvCxnSpPr>
            <a:cxnSpLocks/>
            <a:stCxn id="352" idx="3"/>
            <a:endCxn id="358" idx="1"/>
          </p:cNvCxnSpPr>
          <p:nvPr/>
        </p:nvCxnSpPr>
        <p:spPr>
          <a:xfrm>
            <a:off x="4773215" y="4760583"/>
            <a:ext cx="2221602" cy="46719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75" name="Straight Arrow Connector 374">
            <a:extLst>
              <a:ext uri="{FF2B5EF4-FFF2-40B4-BE49-F238E27FC236}">
                <a16:creationId xmlns:a16="http://schemas.microsoft.com/office/drawing/2014/main" id="{D1ED1890-1477-48FD-B2F9-A7060DD3AC95}"/>
              </a:ext>
            </a:extLst>
          </p:cNvPr>
          <p:cNvCxnSpPr>
            <a:cxnSpLocks/>
            <a:stCxn id="358" idx="3"/>
            <a:endCxn id="365" idx="1"/>
          </p:cNvCxnSpPr>
          <p:nvPr/>
        </p:nvCxnSpPr>
        <p:spPr>
          <a:xfrm flipV="1">
            <a:off x="7692662" y="4764503"/>
            <a:ext cx="0" cy="46327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90" name="Straight Arrow Connector 389">
            <a:extLst>
              <a:ext uri="{FF2B5EF4-FFF2-40B4-BE49-F238E27FC236}">
                <a16:creationId xmlns:a16="http://schemas.microsoft.com/office/drawing/2014/main" id="{6FA17C36-20E6-40BB-822D-CF5B4A8B679A}"/>
              </a:ext>
            </a:extLst>
          </p:cNvPr>
          <p:cNvCxnSpPr>
            <a:cxnSpLocks/>
          </p:cNvCxnSpPr>
          <p:nvPr/>
        </p:nvCxnSpPr>
        <p:spPr>
          <a:xfrm>
            <a:off x="6019959" y="3849659"/>
            <a:ext cx="0" cy="58955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391" name="TextBox 390">
            <a:extLst>
              <a:ext uri="{FF2B5EF4-FFF2-40B4-BE49-F238E27FC236}">
                <a16:creationId xmlns:a16="http://schemas.microsoft.com/office/drawing/2014/main" id="{72441CD7-4532-411A-92AE-7B77FED5905E}"/>
              </a:ext>
            </a:extLst>
          </p:cNvPr>
          <p:cNvSpPr txBox="1"/>
          <p:nvPr/>
        </p:nvSpPr>
        <p:spPr>
          <a:xfrm>
            <a:off x="6096000" y="3951162"/>
            <a:ext cx="2763482" cy="307777"/>
          </a:xfrm>
          <a:prstGeom prst="rect">
            <a:avLst/>
          </a:prstGeom>
          <a:noFill/>
        </p:spPr>
        <p:txBody>
          <a:bodyPr wrap="square" rtlCol="0">
            <a:spAutoFit/>
          </a:bodyPr>
          <a:lstStyle/>
          <a:p>
            <a:r>
              <a:rPr lang="en-CA" sz="1400" dirty="0"/>
              <a:t>Reschedule Grad_L1 and Grad_L0</a:t>
            </a:r>
          </a:p>
        </p:txBody>
      </p:sp>
      <p:sp>
        <p:nvSpPr>
          <p:cNvPr id="47" name="TextBox 46">
            <a:extLst>
              <a:ext uri="{FF2B5EF4-FFF2-40B4-BE49-F238E27FC236}">
                <a16:creationId xmlns:a16="http://schemas.microsoft.com/office/drawing/2014/main" id="{6F102DA4-1E25-4600-97BA-2E7920EFCB62}"/>
              </a:ext>
            </a:extLst>
          </p:cNvPr>
          <p:cNvSpPr txBox="1"/>
          <p:nvPr/>
        </p:nvSpPr>
        <p:spPr>
          <a:xfrm>
            <a:off x="838200" y="1977167"/>
            <a:ext cx="6495945" cy="646331"/>
          </a:xfrm>
          <a:prstGeom prst="rect">
            <a:avLst/>
          </a:prstGeom>
          <a:noFill/>
        </p:spPr>
        <p:txBody>
          <a:bodyPr wrap="none" rtlCol="0">
            <a:spAutoFit/>
          </a:bodyPr>
          <a:lstStyle/>
          <a:p>
            <a:r>
              <a:rPr lang="en-CA" dirty="0"/>
              <a:t>(5) Schedule(Q: a queue of tasks that are ready to execute): --&gt; task</a:t>
            </a:r>
          </a:p>
          <a:p>
            <a:r>
              <a:rPr lang="en-CA" dirty="0"/>
              <a:t>      Decide which task to execute when multiple tasks are ready</a:t>
            </a:r>
          </a:p>
        </p:txBody>
      </p:sp>
    </p:spTree>
    <p:extLst>
      <p:ext uri="{BB962C8B-B14F-4D97-AF65-F5344CB8AC3E}">
        <p14:creationId xmlns:p14="http://schemas.microsoft.com/office/powerpoint/2010/main" val="379634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p:bldP spid="351" grpId="0" animBg="1"/>
      <p:bldP spid="352" grpId="0" animBg="1"/>
      <p:bldP spid="354" grpId="0"/>
      <p:bldP spid="355" grpId="0" animBg="1"/>
      <p:bldP spid="356" grpId="0" animBg="1"/>
      <p:bldP spid="358" grpId="0" animBg="1"/>
      <p:bldP spid="361" grpId="0" animBg="1"/>
      <p:bldP spid="363" grpId="0" animBg="1"/>
      <p:bldP spid="365" grpId="0" animBg="1"/>
      <p:bldP spid="366" grpId="0" animBg="1"/>
      <p:bldP spid="3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5276-F8EB-4B88-9CAA-DFB1C5F7FD4F}"/>
              </a:ext>
            </a:extLst>
          </p:cNvPr>
          <p:cNvSpPr>
            <a:spLocks noGrp="1"/>
          </p:cNvSpPr>
          <p:nvPr>
            <p:ph type="title"/>
          </p:nvPr>
        </p:nvSpPr>
        <p:spPr/>
        <p:txBody>
          <a:bodyPr/>
          <a:lstStyle/>
          <a:p>
            <a:r>
              <a:rPr lang="en-US" altLang="zh-CN" dirty="0">
                <a:latin typeface="+mn-lt"/>
              </a:rPr>
              <a:t>Example – Automatic Mixed Precision</a:t>
            </a:r>
            <a:endParaRPr lang="en-CA" dirty="0">
              <a:latin typeface="+mn-lt"/>
            </a:endParaRPr>
          </a:p>
        </p:txBody>
      </p:sp>
      <p:sp>
        <p:nvSpPr>
          <p:cNvPr id="7" name="TextBox 6">
            <a:extLst>
              <a:ext uri="{FF2B5EF4-FFF2-40B4-BE49-F238E27FC236}">
                <a16:creationId xmlns:a16="http://schemas.microsoft.com/office/drawing/2014/main" id="{EF17E378-2C04-4D29-95CE-5FE9ED35282F}"/>
              </a:ext>
            </a:extLst>
          </p:cNvPr>
          <p:cNvSpPr txBox="1"/>
          <p:nvPr/>
        </p:nvSpPr>
        <p:spPr>
          <a:xfrm>
            <a:off x="838200" y="1831748"/>
            <a:ext cx="7638438" cy="369332"/>
          </a:xfrm>
          <a:prstGeom prst="rect">
            <a:avLst/>
          </a:prstGeom>
          <a:noFill/>
        </p:spPr>
        <p:txBody>
          <a:bodyPr wrap="none" rtlCol="0">
            <a:spAutoFit/>
          </a:bodyPr>
          <a:lstStyle/>
          <a:p>
            <a:r>
              <a:rPr lang="en-CA" dirty="0"/>
              <a:t>Using Daydream to estimate the efficacy of AMP (</a:t>
            </a:r>
            <a:r>
              <a:rPr lang="en-CA" dirty="0" err="1"/>
              <a:t>Micikevicius</a:t>
            </a:r>
            <a:r>
              <a:rPr lang="en-CA" dirty="0"/>
              <a:t> et al., </a:t>
            </a:r>
            <a:r>
              <a:rPr lang="en-CA" dirty="0" err="1"/>
              <a:t>arxiv</a:t>
            </a:r>
            <a:r>
              <a:rPr lang="en-CA" dirty="0"/>
              <a:t> 2017)</a:t>
            </a:r>
          </a:p>
        </p:txBody>
      </p:sp>
      <p:sp>
        <p:nvSpPr>
          <p:cNvPr id="43" name="Slide Number Placeholder 42">
            <a:extLst>
              <a:ext uri="{FF2B5EF4-FFF2-40B4-BE49-F238E27FC236}">
                <a16:creationId xmlns:a16="http://schemas.microsoft.com/office/drawing/2014/main" id="{352E6589-2793-449A-9366-DFA4DA999D84}"/>
              </a:ext>
            </a:extLst>
          </p:cNvPr>
          <p:cNvSpPr>
            <a:spLocks noGrp="1"/>
          </p:cNvSpPr>
          <p:nvPr>
            <p:ph type="sldNum" sz="quarter" idx="12"/>
          </p:nvPr>
        </p:nvSpPr>
        <p:spPr/>
        <p:txBody>
          <a:bodyPr/>
          <a:lstStyle/>
          <a:p>
            <a:fld id="{18A52438-9334-428C-B73B-7C1C0BD0C58A}" type="slidenum">
              <a:rPr lang="en-CA" smtClean="0"/>
              <a:t>19</a:t>
            </a:fld>
            <a:endParaRPr lang="en-CA"/>
          </a:p>
        </p:txBody>
      </p:sp>
      <p:sp>
        <p:nvSpPr>
          <p:cNvPr id="16" name="TextBox 15">
            <a:extLst>
              <a:ext uri="{FF2B5EF4-FFF2-40B4-BE49-F238E27FC236}">
                <a16:creationId xmlns:a16="http://schemas.microsoft.com/office/drawing/2014/main" id="{BA5CD56B-60FA-4F3D-8DC2-BB5AD21840B3}"/>
              </a:ext>
            </a:extLst>
          </p:cNvPr>
          <p:cNvSpPr txBox="1"/>
          <p:nvPr/>
        </p:nvSpPr>
        <p:spPr>
          <a:xfrm>
            <a:off x="3848100" y="5427956"/>
            <a:ext cx="7215758" cy="369332"/>
          </a:xfrm>
          <a:prstGeom prst="rect">
            <a:avLst/>
          </a:prstGeom>
          <a:noFill/>
          <a:ln w="25400">
            <a:solidFill>
              <a:schemeClr val="dk1"/>
            </a:solidFill>
          </a:ln>
        </p:spPr>
        <p:txBody>
          <a:bodyPr wrap="none" rtlCol="0">
            <a:spAutoFit/>
          </a:bodyPr>
          <a:lstStyle/>
          <a:p>
            <a:r>
              <a:rPr lang="en-CA" dirty="0"/>
              <a:t>10 optimization examples, each around 20 lines of code (refer to our paper)</a:t>
            </a:r>
          </a:p>
        </p:txBody>
      </p:sp>
      <p:sp>
        <p:nvSpPr>
          <p:cNvPr id="3" name="TextBox 2">
            <a:extLst>
              <a:ext uri="{FF2B5EF4-FFF2-40B4-BE49-F238E27FC236}">
                <a16:creationId xmlns:a16="http://schemas.microsoft.com/office/drawing/2014/main" id="{ACCF296F-D1D2-4B54-9C75-C199D8E67981}"/>
              </a:ext>
            </a:extLst>
          </p:cNvPr>
          <p:cNvSpPr txBox="1"/>
          <p:nvPr/>
        </p:nvSpPr>
        <p:spPr>
          <a:xfrm>
            <a:off x="1089365" y="2546335"/>
            <a:ext cx="8309130" cy="2308324"/>
          </a:xfrm>
          <a:prstGeom prst="rect">
            <a:avLst/>
          </a:prstGeom>
          <a:solidFill>
            <a:schemeClr val="bg1">
              <a:lumMod val="85000"/>
            </a:schemeClr>
          </a:solidFill>
        </p:spPr>
        <p:txBody>
          <a:bodyPr wrap="square" rtlCol="0">
            <a:spAutoFit/>
          </a:bodyPr>
          <a:lstStyle/>
          <a:p>
            <a:r>
              <a:rPr lang="en-CA" sz="1200" dirty="0">
                <a:solidFill>
                  <a:schemeClr val="accent1">
                    <a:lumMod val="75000"/>
                  </a:schemeClr>
                </a:solidFill>
                <a:latin typeface="Courier New" panose="02070309020205020404" pitchFamily="49" charset="0"/>
                <a:cs typeface="Courier New" panose="02070309020205020404" pitchFamily="49" charset="0"/>
              </a:rPr>
              <a:t>def</a:t>
            </a:r>
            <a:r>
              <a:rPr lang="en-CA" sz="1200" dirty="0">
                <a:latin typeface="Courier New" panose="02070309020205020404" pitchFamily="49" charset="0"/>
                <a:cs typeface="Courier New" panose="02070309020205020404" pitchFamily="49" charset="0"/>
              </a:rPr>
              <a:t> </a:t>
            </a:r>
            <a:r>
              <a:rPr lang="en-CA" sz="1200" dirty="0" err="1">
                <a:latin typeface="Courier New" panose="02070309020205020404" pitchFamily="49" charset="0"/>
                <a:cs typeface="Courier New" panose="02070309020205020404" pitchFamily="49" charset="0"/>
              </a:rPr>
              <a:t>estimate_AMP</a:t>
            </a:r>
            <a:r>
              <a:rPr lang="en-CA" sz="1200" dirty="0">
                <a:latin typeface="Courier New" panose="02070309020205020404" pitchFamily="49" charset="0"/>
                <a:cs typeface="Courier New" panose="02070309020205020404" pitchFamily="49" charset="0"/>
              </a:rPr>
              <a:t>(</a:t>
            </a:r>
            <a:r>
              <a:rPr lang="en-CA" sz="1200" dirty="0" err="1">
                <a:latin typeface="Courier New" panose="02070309020205020404" pitchFamily="49" charset="0"/>
                <a:cs typeface="Courier New" panose="02070309020205020404" pitchFamily="49" charset="0"/>
              </a:rPr>
              <a:t>cupti_file</a:t>
            </a:r>
            <a:r>
              <a:rPr lang="en-CA" sz="1200" dirty="0">
                <a:latin typeface="Courier New" panose="02070309020205020404" pitchFamily="49" charset="0"/>
                <a:cs typeface="Courier New" panose="02070309020205020404" pitchFamily="49" charset="0"/>
              </a:rPr>
              <a:t>, </a:t>
            </a:r>
            <a:r>
              <a:rPr lang="en-CA" sz="1200" dirty="0" err="1">
                <a:latin typeface="Courier New" panose="02070309020205020404" pitchFamily="49" charset="0"/>
                <a:cs typeface="Courier New" panose="02070309020205020404" pitchFamily="49" charset="0"/>
              </a:rPr>
              <a:t>timestamps_file</a:t>
            </a:r>
            <a:r>
              <a:rPr lang="en-CA" sz="1200" dirty="0">
                <a:latin typeface="Courier New" panose="02070309020205020404" pitchFamily="49" charset="0"/>
                <a:cs typeface="Courier New" panose="02070309020205020404" pitchFamily="49" charset="0"/>
              </a:rPr>
              <a:t>):</a:t>
            </a:r>
          </a:p>
          <a:p>
            <a:r>
              <a:rPr lang="en-CA" sz="1200" dirty="0">
                <a:latin typeface="Courier New" panose="02070309020205020404" pitchFamily="49" charset="0"/>
                <a:cs typeface="Courier New" panose="02070309020205020404" pitchFamily="49" charset="0"/>
              </a:rPr>
              <a:t>    graph = Graph(</a:t>
            </a:r>
            <a:r>
              <a:rPr lang="en-CA" sz="1200" dirty="0" err="1">
                <a:latin typeface="Courier New" panose="02070309020205020404" pitchFamily="49" charset="0"/>
                <a:cs typeface="Courier New" panose="02070309020205020404" pitchFamily="49" charset="0"/>
              </a:rPr>
              <a:t>cupti_file</a:t>
            </a:r>
            <a:r>
              <a:rPr lang="en-CA" sz="1200" dirty="0">
                <a:latin typeface="Courier New" panose="02070309020205020404" pitchFamily="49" charset="0"/>
                <a:cs typeface="Courier New" panose="02070309020205020404" pitchFamily="49" charset="0"/>
              </a:rPr>
              <a:t>)</a:t>
            </a:r>
          </a:p>
          <a:p>
            <a:r>
              <a:rPr lang="en-CA" sz="1200" dirty="0">
                <a:latin typeface="Courier New" panose="02070309020205020404" pitchFamily="49" charset="0"/>
                <a:cs typeface="Courier New" panose="02070309020205020404" pitchFamily="49" charset="0"/>
              </a:rPr>
              <a:t>    </a:t>
            </a:r>
            <a:r>
              <a:rPr lang="en-CA" sz="1200" dirty="0" err="1">
                <a:latin typeface="Courier New" panose="02070309020205020404" pitchFamily="49" charset="0"/>
                <a:cs typeface="Courier New" panose="02070309020205020404" pitchFamily="49" charset="0"/>
              </a:rPr>
              <a:t>graph.mapping</a:t>
            </a:r>
            <a:r>
              <a:rPr lang="en-CA" sz="1200" dirty="0">
                <a:latin typeface="Courier New" panose="02070309020205020404" pitchFamily="49" charset="0"/>
                <a:cs typeface="Courier New" panose="02070309020205020404" pitchFamily="49" charset="0"/>
              </a:rPr>
              <a:t>(</a:t>
            </a:r>
            <a:r>
              <a:rPr lang="en-CA" sz="1200" dirty="0" err="1">
                <a:latin typeface="Courier New" panose="02070309020205020404" pitchFamily="49" charset="0"/>
                <a:cs typeface="Courier New" panose="02070309020205020404" pitchFamily="49" charset="0"/>
              </a:rPr>
              <a:t>timestamps_file</a:t>
            </a:r>
            <a:r>
              <a:rPr lang="en-CA" sz="1200" dirty="0">
                <a:latin typeface="Courier New" panose="02070309020205020404" pitchFamily="49" charset="0"/>
                <a:cs typeface="Courier New" panose="02070309020205020404" pitchFamily="49" charset="0"/>
              </a:rPr>
              <a:t>)</a:t>
            </a:r>
          </a:p>
          <a:p>
            <a:endParaRPr lang="en-CA" sz="1200" dirty="0">
              <a:latin typeface="Courier New" panose="02070309020205020404" pitchFamily="49" charset="0"/>
              <a:cs typeface="Courier New" panose="02070309020205020404" pitchFamily="49" charset="0"/>
            </a:endParaRPr>
          </a:p>
          <a:p>
            <a:r>
              <a:rPr lang="en-CA" sz="1200" dirty="0">
                <a:latin typeface="Courier New" panose="02070309020205020404" pitchFamily="49" charset="0"/>
                <a:cs typeface="Courier New" panose="02070309020205020404" pitchFamily="49" charset="0"/>
              </a:rPr>
              <a:t>    </a:t>
            </a:r>
            <a:r>
              <a:rPr lang="en-CA" sz="1200" dirty="0" err="1">
                <a:latin typeface="Courier New" panose="02070309020205020404" pitchFamily="49" charset="0"/>
                <a:cs typeface="Courier New" panose="02070309020205020404" pitchFamily="49" charset="0"/>
              </a:rPr>
              <a:t>GPUNodes</a:t>
            </a:r>
            <a:r>
              <a:rPr lang="en-CA" sz="1200" dirty="0">
                <a:latin typeface="Courier New" panose="02070309020205020404" pitchFamily="49" charset="0"/>
                <a:cs typeface="Courier New" panose="02070309020205020404" pitchFamily="49" charset="0"/>
              </a:rPr>
              <a:t> = [node </a:t>
            </a:r>
            <a:r>
              <a:rPr lang="en-CA" sz="1200" dirty="0">
                <a:solidFill>
                  <a:schemeClr val="accent1">
                    <a:lumMod val="75000"/>
                  </a:schemeClr>
                </a:solidFill>
                <a:latin typeface="Courier New" panose="02070309020205020404" pitchFamily="49" charset="0"/>
                <a:cs typeface="Courier New" panose="02070309020205020404" pitchFamily="49" charset="0"/>
              </a:rPr>
              <a:t>for</a:t>
            </a:r>
            <a:r>
              <a:rPr lang="en-CA" sz="1200" dirty="0">
                <a:latin typeface="Courier New" panose="02070309020205020404" pitchFamily="49" charset="0"/>
                <a:cs typeface="Courier New" panose="02070309020205020404" pitchFamily="49" charset="0"/>
              </a:rPr>
              <a:t> node </a:t>
            </a:r>
            <a:r>
              <a:rPr lang="en-CA" sz="1200" dirty="0">
                <a:solidFill>
                  <a:schemeClr val="accent1">
                    <a:lumMod val="75000"/>
                  </a:schemeClr>
                </a:solidFill>
                <a:latin typeface="Courier New" panose="02070309020205020404" pitchFamily="49" charset="0"/>
                <a:cs typeface="Courier New" panose="02070309020205020404" pitchFamily="49" charset="0"/>
              </a:rPr>
              <a:t>in</a:t>
            </a:r>
            <a:r>
              <a:rPr lang="en-CA" sz="1200" dirty="0">
                <a:latin typeface="Courier New" panose="02070309020205020404" pitchFamily="49" charset="0"/>
                <a:cs typeface="Courier New" panose="02070309020205020404" pitchFamily="49" charset="0"/>
              </a:rPr>
              <a:t> </a:t>
            </a:r>
            <a:r>
              <a:rPr lang="en-CA" sz="1200" dirty="0" err="1">
                <a:latin typeface="Courier New" panose="02070309020205020404" pitchFamily="49" charset="0"/>
                <a:cs typeface="Courier New" panose="02070309020205020404" pitchFamily="49" charset="0"/>
              </a:rPr>
              <a:t>graph.nodes</a:t>
            </a:r>
            <a:r>
              <a:rPr lang="en-CA" sz="1200" dirty="0">
                <a:latin typeface="Courier New" panose="02070309020205020404" pitchFamily="49" charset="0"/>
                <a:cs typeface="Courier New" panose="02070309020205020404" pitchFamily="49" charset="0"/>
              </a:rPr>
              <a:t>() </a:t>
            </a:r>
            <a:r>
              <a:rPr lang="en-CA" sz="1200" dirty="0">
                <a:solidFill>
                  <a:schemeClr val="accent1">
                    <a:lumMod val="75000"/>
                  </a:schemeClr>
                </a:solidFill>
                <a:latin typeface="Courier New" panose="02070309020205020404" pitchFamily="49" charset="0"/>
                <a:cs typeface="Courier New" panose="02070309020205020404" pitchFamily="49" charset="0"/>
              </a:rPr>
              <a:t>if</a:t>
            </a:r>
            <a:r>
              <a:rPr lang="en-CA" sz="1200" dirty="0">
                <a:latin typeface="Courier New" panose="02070309020205020404" pitchFamily="49" charset="0"/>
                <a:cs typeface="Courier New" panose="02070309020205020404" pitchFamily="49" charset="0"/>
              </a:rPr>
              <a:t> </a:t>
            </a:r>
            <a:r>
              <a:rPr lang="en-CA" sz="1200" dirty="0" err="1">
                <a:latin typeface="Courier New" panose="02070309020205020404" pitchFamily="49" charset="0"/>
                <a:cs typeface="Courier New" panose="02070309020205020404" pitchFamily="49" charset="0"/>
              </a:rPr>
              <a:t>node.kind</a:t>
            </a:r>
            <a:r>
              <a:rPr lang="en-CA" sz="1200" dirty="0">
                <a:latin typeface="Courier New" panose="02070309020205020404" pitchFamily="49" charset="0"/>
                <a:cs typeface="Courier New" panose="02070309020205020404" pitchFamily="49" charset="0"/>
              </a:rPr>
              <a:t> == </a:t>
            </a:r>
            <a:r>
              <a:rPr lang="en-CA" sz="1200" dirty="0">
                <a:solidFill>
                  <a:srgbClr val="FF0000"/>
                </a:solidFill>
                <a:latin typeface="Courier New" panose="02070309020205020404" pitchFamily="49" charset="0"/>
                <a:cs typeface="Courier New" panose="02070309020205020404" pitchFamily="49" charset="0"/>
              </a:rPr>
              <a:t>“KERNEL”</a:t>
            </a:r>
            <a:r>
              <a:rPr lang="en-CA" sz="1200" dirty="0">
                <a:latin typeface="Courier New" panose="02070309020205020404" pitchFamily="49" charset="0"/>
                <a:cs typeface="Courier New" panose="02070309020205020404" pitchFamily="49" charset="0"/>
              </a:rPr>
              <a:t>]</a:t>
            </a:r>
          </a:p>
          <a:p>
            <a:r>
              <a:rPr lang="en-CA" sz="1200" dirty="0">
                <a:latin typeface="Courier New" panose="02070309020205020404" pitchFamily="49" charset="0"/>
                <a:cs typeface="Courier New" panose="02070309020205020404" pitchFamily="49" charset="0"/>
              </a:rPr>
              <a:t>    </a:t>
            </a:r>
            <a:r>
              <a:rPr lang="en-CA" sz="1200" dirty="0">
                <a:solidFill>
                  <a:schemeClr val="accent1">
                    <a:lumMod val="75000"/>
                  </a:schemeClr>
                </a:solidFill>
                <a:latin typeface="Courier New" panose="02070309020205020404" pitchFamily="49" charset="0"/>
                <a:cs typeface="Courier New" panose="02070309020205020404" pitchFamily="49" charset="0"/>
              </a:rPr>
              <a:t>for</a:t>
            </a:r>
            <a:r>
              <a:rPr lang="en-CA" sz="1200" dirty="0">
                <a:latin typeface="Courier New" panose="02070309020205020404" pitchFamily="49" charset="0"/>
                <a:cs typeface="Courier New" panose="02070309020205020404" pitchFamily="49" charset="0"/>
              </a:rPr>
              <a:t> node </a:t>
            </a:r>
            <a:r>
              <a:rPr lang="en-CA" sz="1200" dirty="0">
                <a:solidFill>
                  <a:schemeClr val="accent1">
                    <a:lumMod val="75000"/>
                  </a:schemeClr>
                </a:solidFill>
                <a:latin typeface="Courier New" panose="02070309020205020404" pitchFamily="49" charset="0"/>
                <a:cs typeface="Courier New" panose="02070309020205020404" pitchFamily="49" charset="0"/>
              </a:rPr>
              <a:t>in</a:t>
            </a:r>
            <a:r>
              <a:rPr lang="en-CA" sz="1200" dirty="0">
                <a:latin typeface="Courier New" panose="02070309020205020404" pitchFamily="49" charset="0"/>
                <a:cs typeface="Courier New" panose="02070309020205020404" pitchFamily="49" charset="0"/>
              </a:rPr>
              <a:t> </a:t>
            </a:r>
            <a:r>
              <a:rPr lang="en-CA" sz="1200" dirty="0" err="1">
                <a:latin typeface="Courier New" panose="02070309020205020404" pitchFamily="49" charset="0"/>
                <a:cs typeface="Courier New" panose="02070309020205020404" pitchFamily="49" charset="0"/>
              </a:rPr>
              <a:t>GPUNodes</a:t>
            </a:r>
            <a:r>
              <a:rPr lang="en-CA" sz="1200" dirty="0">
                <a:latin typeface="Courier New" panose="02070309020205020404" pitchFamily="49" charset="0"/>
                <a:cs typeface="Courier New" panose="02070309020205020404" pitchFamily="49" charset="0"/>
              </a:rPr>
              <a:t>:</a:t>
            </a:r>
          </a:p>
          <a:p>
            <a:r>
              <a:rPr lang="en-CA" sz="1200" dirty="0">
                <a:latin typeface="Courier New" panose="02070309020205020404" pitchFamily="49" charset="0"/>
                <a:cs typeface="Courier New" panose="02070309020205020404" pitchFamily="49" charset="0"/>
              </a:rPr>
              <a:t>        </a:t>
            </a:r>
            <a:r>
              <a:rPr lang="en-CA" sz="1200" dirty="0">
                <a:solidFill>
                  <a:schemeClr val="accent1">
                    <a:lumMod val="75000"/>
                  </a:schemeClr>
                </a:solidFill>
                <a:latin typeface="Courier New" panose="02070309020205020404" pitchFamily="49" charset="0"/>
                <a:cs typeface="Courier New" panose="02070309020205020404" pitchFamily="49" charset="0"/>
              </a:rPr>
              <a:t>if</a:t>
            </a:r>
            <a:r>
              <a:rPr lang="en-CA" sz="1200" dirty="0">
                <a:latin typeface="Courier New" panose="02070309020205020404" pitchFamily="49" charset="0"/>
                <a:cs typeface="Courier New" panose="02070309020205020404" pitchFamily="49" charset="0"/>
              </a:rPr>
              <a:t> </a:t>
            </a:r>
            <a:r>
              <a:rPr lang="en-CA" sz="1200" dirty="0">
                <a:solidFill>
                  <a:srgbClr val="FF0000"/>
                </a:solidFill>
                <a:latin typeface="Courier New" panose="02070309020205020404" pitchFamily="49" charset="0"/>
                <a:cs typeface="Courier New" panose="02070309020205020404" pitchFamily="49" charset="0"/>
              </a:rPr>
              <a:t>“</a:t>
            </a:r>
            <a:r>
              <a:rPr lang="en-CA" sz="1200" dirty="0" err="1">
                <a:solidFill>
                  <a:srgbClr val="FF0000"/>
                </a:solidFill>
                <a:latin typeface="Courier New" panose="02070309020205020404" pitchFamily="49" charset="0"/>
                <a:cs typeface="Courier New" panose="02070309020205020404" pitchFamily="49" charset="0"/>
              </a:rPr>
              <a:t>wgrad</a:t>
            </a:r>
            <a:r>
              <a:rPr lang="en-CA" sz="1200" dirty="0">
                <a:solidFill>
                  <a:srgbClr val="FF0000"/>
                </a:solidFill>
                <a:latin typeface="Courier New" panose="02070309020205020404" pitchFamily="49" charset="0"/>
                <a:cs typeface="Courier New" panose="02070309020205020404" pitchFamily="49" charset="0"/>
              </a:rPr>
              <a:t>”</a:t>
            </a:r>
            <a:r>
              <a:rPr lang="en-CA" sz="1200" dirty="0">
                <a:latin typeface="Courier New" panose="02070309020205020404" pitchFamily="49" charset="0"/>
                <a:cs typeface="Courier New" panose="02070309020205020404" pitchFamily="49" charset="0"/>
              </a:rPr>
              <a:t> </a:t>
            </a:r>
            <a:r>
              <a:rPr lang="en-CA" sz="1200" dirty="0">
                <a:solidFill>
                  <a:schemeClr val="accent1">
                    <a:lumMod val="75000"/>
                  </a:schemeClr>
                </a:solidFill>
                <a:latin typeface="Courier New" panose="02070309020205020404" pitchFamily="49" charset="0"/>
                <a:cs typeface="Courier New" panose="02070309020205020404" pitchFamily="49" charset="0"/>
              </a:rPr>
              <a:t>in</a:t>
            </a:r>
            <a:r>
              <a:rPr lang="en-CA" sz="1200" dirty="0">
                <a:latin typeface="Courier New" panose="02070309020205020404" pitchFamily="49" charset="0"/>
                <a:cs typeface="Courier New" panose="02070309020205020404" pitchFamily="49" charset="0"/>
              </a:rPr>
              <a:t> node.name </a:t>
            </a:r>
            <a:r>
              <a:rPr lang="en-CA" sz="1200" dirty="0">
                <a:solidFill>
                  <a:schemeClr val="accent1">
                    <a:lumMod val="75000"/>
                  </a:schemeClr>
                </a:solidFill>
                <a:latin typeface="Courier New" panose="02070309020205020404" pitchFamily="49" charset="0"/>
                <a:cs typeface="Courier New" panose="02070309020205020404" pitchFamily="49" charset="0"/>
              </a:rPr>
              <a:t>or</a:t>
            </a:r>
            <a:r>
              <a:rPr lang="en-CA" sz="1200" dirty="0">
                <a:latin typeface="Courier New" panose="02070309020205020404" pitchFamily="49" charset="0"/>
                <a:cs typeface="Courier New" panose="02070309020205020404" pitchFamily="49" charset="0"/>
              </a:rPr>
              <a:t> </a:t>
            </a:r>
            <a:r>
              <a:rPr lang="en-CA" sz="1200" dirty="0">
                <a:solidFill>
                  <a:srgbClr val="FF0000"/>
                </a:solidFill>
                <a:latin typeface="Courier New" panose="02070309020205020404" pitchFamily="49" charset="0"/>
                <a:cs typeface="Courier New" panose="02070309020205020404" pitchFamily="49" charset="0"/>
              </a:rPr>
              <a:t>“</a:t>
            </a:r>
            <a:r>
              <a:rPr lang="en-CA" sz="1200" dirty="0" err="1">
                <a:solidFill>
                  <a:srgbClr val="FF0000"/>
                </a:solidFill>
                <a:latin typeface="Courier New" panose="02070309020205020404" pitchFamily="49" charset="0"/>
                <a:cs typeface="Courier New" panose="02070309020205020404" pitchFamily="49" charset="0"/>
              </a:rPr>
              <a:t>sgemm</a:t>
            </a:r>
            <a:r>
              <a:rPr lang="en-CA" sz="1200" dirty="0">
                <a:solidFill>
                  <a:srgbClr val="FF0000"/>
                </a:solidFill>
                <a:latin typeface="Courier New" panose="02070309020205020404" pitchFamily="49" charset="0"/>
                <a:cs typeface="Courier New" panose="02070309020205020404" pitchFamily="49" charset="0"/>
              </a:rPr>
              <a:t>”</a:t>
            </a:r>
            <a:r>
              <a:rPr lang="en-CA" sz="1200" dirty="0">
                <a:latin typeface="Courier New" panose="02070309020205020404" pitchFamily="49" charset="0"/>
                <a:cs typeface="Courier New" panose="02070309020205020404" pitchFamily="49" charset="0"/>
              </a:rPr>
              <a:t> </a:t>
            </a:r>
            <a:r>
              <a:rPr lang="en-CA" sz="1200" dirty="0">
                <a:solidFill>
                  <a:schemeClr val="accent1">
                    <a:lumMod val="75000"/>
                  </a:schemeClr>
                </a:solidFill>
                <a:latin typeface="Courier New" panose="02070309020205020404" pitchFamily="49" charset="0"/>
                <a:cs typeface="Courier New" panose="02070309020205020404" pitchFamily="49" charset="0"/>
              </a:rPr>
              <a:t>in</a:t>
            </a:r>
            <a:r>
              <a:rPr lang="en-CA" sz="1200" dirty="0">
                <a:latin typeface="Courier New" panose="02070309020205020404" pitchFamily="49" charset="0"/>
                <a:cs typeface="Courier New" panose="02070309020205020404" pitchFamily="49" charset="0"/>
              </a:rPr>
              <a:t> node.name:</a:t>
            </a:r>
          </a:p>
          <a:p>
            <a:r>
              <a:rPr lang="en-CA" sz="1200" dirty="0">
                <a:latin typeface="Courier New" panose="02070309020205020404" pitchFamily="49" charset="0"/>
                <a:cs typeface="Courier New" panose="02070309020205020404" pitchFamily="49" charset="0"/>
              </a:rPr>
              <a:t>            </a:t>
            </a:r>
            <a:r>
              <a:rPr lang="en-CA" sz="1200" dirty="0" err="1">
                <a:latin typeface="Courier New" panose="02070309020205020404" pitchFamily="49" charset="0"/>
                <a:cs typeface="Courier New" panose="02070309020205020404" pitchFamily="49" charset="0"/>
              </a:rPr>
              <a:t>node.dur</a:t>
            </a:r>
            <a:r>
              <a:rPr lang="en-CA" sz="1200" dirty="0">
                <a:latin typeface="Courier New" panose="02070309020205020404" pitchFamily="49" charset="0"/>
                <a:cs typeface="Courier New" panose="02070309020205020404" pitchFamily="49" charset="0"/>
              </a:rPr>
              <a:t> /= 3</a:t>
            </a:r>
          </a:p>
          <a:p>
            <a:r>
              <a:rPr lang="en-CA" sz="1200" dirty="0">
                <a:latin typeface="Courier New" panose="02070309020205020404" pitchFamily="49" charset="0"/>
                <a:cs typeface="Courier New" panose="02070309020205020404" pitchFamily="49" charset="0"/>
              </a:rPr>
              <a:t>        </a:t>
            </a:r>
            <a:r>
              <a:rPr lang="en-CA" sz="1200" dirty="0">
                <a:solidFill>
                  <a:schemeClr val="accent1">
                    <a:lumMod val="75000"/>
                  </a:schemeClr>
                </a:solidFill>
                <a:latin typeface="Courier New" panose="02070309020205020404" pitchFamily="49" charset="0"/>
                <a:cs typeface="Courier New" panose="02070309020205020404" pitchFamily="49" charset="0"/>
              </a:rPr>
              <a:t>else</a:t>
            </a:r>
            <a:r>
              <a:rPr lang="en-CA" sz="1200" dirty="0">
                <a:latin typeface="Courier New" panose="02070309020205020404" pitchFamily="49" charset="0"/>
                <a:cs typeface="Courier New" panose="02070309020205020404" pitchFamily="49" charset="0"/>
              </a:rPr>
              <a:t>:</a:t>
            </a:r>
          </a:p>
          <a:p>
            <a:r>
              <a:rPr lang="en-CA" sz="1200" dirty="0">
                <a:latin typeface="Courier New" panose="02070309020205020404" pitchFamily="49" charset="0"/>
                <a:cs typeface="Courier New" panose="02070309020205020404" pitchFamily="49" charset="0"/>
              </a:rPr>
              <a:t>            </a:t>
            </a:r>
            <a:r>
              <a:rPr lang="en-CA" sz="1200" dirty="0" err="1">
                <a:latin typeface="Courier New" panose="02070309020205020404" pitchFamily="49" charset="0"/>
                <a:cs typeface="Courier New" panose="02070309020205020404" pitchFamily="49" charset="0"/>
              </a:rPr>
              <a:t>node.dur</a:t>
            </a:r>
            <a:r>
              <a:rPr lang="en-CA" sz="1200" dirty="0">
                <a:latin typeface="Courier New" panose="02070309020205020404" pitchFamily="49" charset="0"/>
                <a:cs typeface="Courier New" panose="02070309020205020404" pitchFamily="49" charset="0"/>
              </a:rPr>
              <a:t> /= 2</a:t>
            </a:r>
          </a:p>
          <a:p>
            <a:endParaRPr lang="en-CA" sz="1200" dirty="0">
              <a:latin typeface="Courier New" panose="02070309020205020404" pitchFamily="49" charset="0"/>
              <a:cs typeface="Courier New" panose="02070309020205020404" pitchFamily="49" charset="0"/>
            </a:endParaRPr>
          </a:p>
          <a:p>
            <a:r>
              <a:rPr lang="en-CA" sz="1200" dirty="0">
                <a:latin typeface="Courier New" panose="02070309020205020404" pitchFamily="49" charset="0"/>
                <a:cs typeface="Courier New" panose="02070309020205020404" pitchFamily="49" charset="0"/>
              </a:rPr>
              <a:t>    </a:t>
            </a:r>
            <a:r>
              <a:rPr lang="en-CA" sz="1200" dirty="0">
                <a:solidFill>
                  <a:schemeClr val="accent1">
                    <a:lumMod val="75000"/>
                  </a:schemeClr>
                </a:solidFill>
                <a:latin typeface="Courier New" panose="02070309020205020404" pitchFamily="49" charset="0"/>
                <a:cs typeface="Courier New" panose="02070309020205020404" pitchFamily="49" charset="0"/>
              </a:rPr>
              <a:t>return</a:t>
            </a:r>
            <a:r>
              <a:rPr lang="en-CA" sz="1200" dirty="0">
                <a:latin typeface="Courier New" panose="02070309020205020404" pitchFamily="49" charset="0"/>
                <a:cs typeface="Courier New" panose="02070309020205020404" pitchFamily="49" charset="0"/>
              </a:rPr>
              <a:t> </a:t>
            </a:r>
            <a:r>
              <a:rPr lang="en-CA" sz="1200" dirty="0" err="1">
                <a:latin typeface="Courier New" panose="02070309020205020404" pitchFamily="49" charset="0"/>
                <a:cs typeface="Courier New" panose="02070309020205020404" pitchFamily="49" charset="0"/>
              </a:rPr>
              <a:t>graph.simulate</a:t>
            </a:r>
            <a:r>
              <a:rPr lang="en-CA" sz="1200" dirty="0">
                <a:latin typeface="Courier New" panose="02070309020205020404" pitchFamily="49" charset="0"/>
                <a:cs typeface="Courier New" panose="02070309020205020404" pitchFamily="49" charset="0"/>
              </a:rPr>
              <a:t>()</a:t>
            </a:r>
          </a:p>
        </p:txBody>
      </p:sp>
      <p:cxnSp>
        <p:nvCxnSpPr>
          <p:cNvPr id="8" name="Straight Connector 7">
            <a:extLst>
              <a:ext uri="{FF2B5EF4-FFF2-40B4-BE49-F238E27FC236}">
                <a16:creationId xmlns:a16="http://schemas.microsoft.com/office/drawing/2014/main" id="{56CBD74D-5717-4B83-84DB-2BA7DF3A2B14}"/>
              </a:ext>
            </a:extLst>
          </p:cNvPr>
          <p:cNvCxnSpPr/>
          <p:nvPr/>
        </p:nvCxnSpPr>
        <p:spPr>
          <a:xfrm>
            <a:off x="2700337" y="2778919"/>
            <a:ext cx="101203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8558344-00FD-4A6D-AAE4-8E7705DBAE5D}"/>
              </a:ext>
            </a:extLst>
          </p:cNvPr>
          <p:cNvCxnSpPr>
            <a:cxnSpLocks/>
          </p:cNvCxnSpPr>
          <p:nvPr/>
        </p:nvCxnSpPr>
        <p:spPr>
          <a:xfrm>
            <a:off x="3821906" y="2778919"/>
            <a:ext cx="14739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9249D0C-E7CC-44D1-8003-1EBCAC74BF63}"/>
              </a:ext>
            </a:extLst>
          </p:cNvPr>
          <p:cNvSpPr txBox="1"/>
          <p:nvPr/>
        </p:nvSpPr>
        <p:spPr>
          <a:xfrm>
            <a:off x="2468180" y="2201080"/>
            <a:ext cx="1191801" cy="276999"/>
          </a:xfrm>
          <a:prstGeom prst="rect">
            <a:avLst/>
          </a:prstGeom>
          <a:noFill/>
        </p:spPr>
        <p:txBody>
          <a:bodyPr wrap="none" rtlCol="0">
            <a:spAutoFit/>
          </a:bodyPr>
          <a:lstStyle/>
          <a:p>
            <a:r>
              <a:rPr lang="en-CA" sz="1200" dirty="0"/>
              <a:t>Low-level traces</a:t>
            </a:r>
          </a:p>
        </p:txBody>
      </p:sp>
      <p:sp>
        <p:nvSpPr>
          <p:cNvPr id="29" name="TextBox 28">
            <a:extLst>
              <a:ext uri="{FF2B5EF4-FFF2-40B4-BE49-F238E27FC236}">
                <a16:creationId xmlns:a16="http://schemas.microsoft.com/office/drawing/2014/main" id="{7A17295F-2CDB-4912-BB91-15CE34408901}"/>
              </a:ext>
            </a:extLst>
          </p:cNvPr>
          <p:cNvSpPr txBox="1"/>
          <p:nvPr/>
        </p:nvSpPr>
        <p:spPr>
          <a:xfrm>
            <a:off x="4090987" y="2201080"/>
            <a:ext cx="1509388" cy="276999"/>
          </a:xfrm>
          <a:prstGeom prst="rect">
            <a:avLst/>
          </a:prstGeom>
          <a:noFill/>
        </p:spPr>
        <p:txBody>
          <a:bodyPr wrap="none" rtlCol="0">
            <a:spAutoFit/>
          </a:bodyPr>
          <a:lstStyle/>
          <a:p>
            <a:r>
              <a:rPr lang="en-CA" sz="1200" dirty="0"/>
              <a:t>Per-layer timestamps</a:t>
            </a:r>
          </a:p>
        </p:txBody>
      </p:sp>
      <p:cxnSp>
        <p:nvCxnSpPr>
          <p:cNvPr id="24" name="Straight Connector 23">
            <a:extLst>
              <a:ext uri="{FF2B5EF4-FFF2-40B4-BE49-F238E27FC236}">
                <a16:creationId xmlns:a16="http://schemas.microsoft.com/office/drawing/2014/main" id="{527DF643-B54A-4D9B-A57E-76730392C518}"/>
              </a:ext>
            </a:extLst>
          </p:cNvPr>
          <p:cNvCxnSpPr>
            <a:cxnSpLocks/>
          </p:cNvCxnSpPr>
          <p:nvPr/>
        </p:nvCxnSpPr>
        <p:spPr>
          <a:xfrm>
            <a:off x="3176588" y="2441963"/>
            <a:ext cx="76200" cy="176605"/>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5376B6DD-F64C-4574-920C-280DF84DB363}"/>
              </a:ext>
            </a:extLst>
          </p:cNvPr>
          <p:cNvCxnSpPr>
            <a:cxnSpLocks/>
          </p:cNvCxnSpPr>
          <p:nvPr/>
        </p:nvCxnSpPr>
        <p:spPr>
          <a:xfrm flipH="1">
            <a:off x="4557757" y="2441963"/>
            <a:ext cx="147593" cy="176605"/>
          </a:xfrm>
          <a:prstGeom prst="line">
            <a:avLst/>
          </a:prstGeom>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A0366BF4-2CEB-4667-8A64-669CF73D2D87}"/>
              </a:ext>
            </a:extLst>
          </p:cNvPr>
          <p:cNvSpPr txBox="1"/>
          <p:nvPr/>
        </p:nvSpPr>
        <p:spPr>
          <a:xfrm>
            <a:off x="4222750" y="2980930"/>
            <a:ext cx="3403881" cy="307777"/>
          </a:xfrm>
          <a:prstGeom prst="rect">
            <a:avLst/>
          </a:prstGeom>
          <a:noFill/>
        </p:spPr>
        <p:txBody>
          <a:bodyPr wrap="none" rtlCol="0">
            <a:spAutoFit/>
          </a:bodyPr>
          <a:lstStyle/>
          <a:p>
            <a:r>
              <a:rPr lang="en-US" altLang="zh-CN" sz="1400" dirty="0"/>
              <a:t>Constructing kernel-level dependency graph</a:t>
            </a:r>
            <a:endParaRPr lang="en-CA" sz="1400" dirty="0"/>
          </a:p>
        </p:txBody>
      </p:sp>
      <p:cxnSp>
        <p:nvCxnSpPr>
          <p:cNvPr id="35" name="Straight Connector 34">
            <a:extLst>
              <a:ext uri="{FF2B5EF4-FFF2-40B4-BE49-F238E27FC236}">
                <a16:creationId xmlns:a16="http://schemas.microsoft.com/office/drawing/2014/main" id="{C4A3F422-BB3A-4D2A-BD95-5BFC2CC804C7}"/>
              </a:ext>
            </a:extLst>
          </p:cNvPr>
          <p:cNvCxnSpPr>
            <a:cxnSpLocks/>
            <a:endCxn id="37" idx="1"/>
          </p:cNvCxnSpPr>
          <p:nvPr/>
        </p:nvCxnSpPr>
        <p:spPr>
          <a:xfrm>
            <a:off x="3848100" y="2912674"/>
            <a:ext cx="374650" cy="222145"/>
          </a:xfrm>
          <a:prstGeom prst="line">
            <a:avLst/>
          </a:prstGeom>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B1DD88E0-E79D-43DF-B72D-8BDFEAB2F459}"/>
              </a:ext>
            </a:extLst>
          </p:cNvPr>
          <p:cNvSpPr txBox="1"/>
          <p:nvPr/>
        </p:nvSpPr>
        <p:spPr>
          <a:xfrm>
            <a:off x="4636294" y="3134819"/>
            <a:ext cx="4762201" cy="307777"/>
          </a:xfrm>
          <a:prstGeom prst="rect">
            <a:avLst/>
          </a:prstGeom>
          <a:noFill/>
        </p:spPr>
        <p:txBody>
          <a:bodyPr wrap="none" rtlCol="0">
            <a:spAutoFit/>
          </a:bodyPr>
          <a:lstStyle/>
          <a:p>
            <a:r>
              <a:rPr lang="en-US" altLang="zh-CN" sz="1400" dirty="0"/>
              <a:t>Map low-level traces to DNN layers using per-layer timestamps</a:t>
            </a:r>
            <a:endParaRPr lang="en-CA" sz="1400" dirty="0"/>
          </a:p>
        </p:txBody>
      </p:sp>
      <p:cxnSp>
        <p:nvCxnSpPr>
          <p:cNvPr id="42" name="Straight Connector 41">
            <a:extLst>
              <a:ext uri="{FF2B5EF4-FFF2-40B4-BE49-F238E27FC236}">
                <a16:creationId xmlns:a16="http://schemas.microsoft.com/office/drawing/2014/main" id="{F4D8C786-2882-4607-879E-385CAC509E11}"/>
              </a:ext>
            </a:extLst>
          </p:cNvPr>
          <p:cNvCxnSpPr>
            <a:cxnSpLocks/>
            <a:endCxn id="41" idx="1"/>
          </p:cNvCxnSpPr>
          <p:nvPr/>
        </p:nvCxnSpPr>
        <p:spPr>
          <a:xfrm>
            <a:off x="4300538" y="3107140"/>
            <a:ext cx="335756" cy="181568"/>
          </a:xfrm>
          <a:prstGeom prst="line">
            <a:avLst/>
          </a:prstGeom>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F9D076DE-CE6A-4F43-A68B-A5407100A17F}"/>
              </a:ext>
            </a:extLst>
          </p:cNvPr>
          <p:cNvSpPr txBox="1"/>
          <p:nvPr/>
        </p:nvSpPr>
        <p:spPr>
          <a:xfrm>
            <a:off x="4381501" y="3558770"/>
            <a:ext cx="2739083" cy="307777"/>
          </a:xfrm>
          <a:prstGeom prst="rect">
            <a:avLst/>
          </a:prstGeom>
          <a:noFill/>
        </p:spPr>
        <p:txBody>
          <a:bodyPr wrap="none" rtlCol="0">
            <a:spAutoFit/>
          </a:bodyPr>
          <a:lstStyle/>
          <a:p>
            <a:r>
              <a:rPr lang="en-US" altLang="zh-CN" sz="1400" dirty="0"/>
              <a:t>Select all GPU tasks from the graph</a:t>
            </a:r>
            <a:endParaRPr lang="en-CA" sz="1400" dirty="0"/>
          </a:p>
        </p:txBody>
      </p:sp>
      <p:cxnSp>
        <p:nvCxnSpPr>
          <p:cNvPr id="66" name="Straight Connector 65">
            <a:extLst>
              <a:ext uri="{FF2B5EF4-FFF2-40B4-BE49-F238E27FC236}">
                <a16:creationId xmlns:a16="http://schemas.microsoft.com/office/drawing/2014/main" id="{D228ED59-4C40-4711-98F6-4C0DC0E6BC39}"/>
              </a:ext>
            </a:extLst>
          </p:cNvPr>
          <p:cNvCxnSpPr>
            <a:cxnSpLocks/>
            <a:endCxn id="65" idx="1"/>
          </p:cNvCxnSpPr>
          <p:nvPr/>
        </p:nvCxnSpPr>
        <p:spPr>
          <a:xfrm>
            <a:off x="4045745" y="3531091"/>
            <a:ext cx="335756" cy="181568"/>
          </a:xfrm>
          <a:prstGeom prst="line">
            <a:avLst/>
          </a:prstGeom>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6DB32D5E-7F87-4378-8FF9-33D585FF1C36}"/>
              </a:ext>
            </a:extLst>
          </p:cNvPr>
          <p:cNvSpPr txBox="1"/>
          <p:nvPr/>
        </p:nvSpPr>
        <p:spPr>
          <a:xfrm>
            <a:off x="5195888" y="3963658"/>
            <a:ext cx="3065968" cy="307777"/>
          </a:xfrm>
          <a:prstGeom prst="rect">
            <a:avLst/>
          </a:prstGeom>
          <a:noFill/>
        </p:spPr>
        <p:txBody>
          <a:bodyPr wrap="none" rtlCol="0">
            <a:spAutoFit/>
          </a:bodyPr>
          <a:lstStyle/>
          <a:p>
            <a:r>
              <a:rPr lang="en-CA" sz="1400" dirty="0"/>
              <a:t>If we expect this task to use </a:t>
            </a:r>
            <a:r>
              <a:rPr lang="en-CA" sz="1400" dirty="0" err="1"/>
              <a:t>TensorCore</a:t>
            </a:r>
            <a:endParaRPr lang="en-CA" sz="1400" dirty="0"/>
          </a:p>
        </p:txBody>
      </p:sp>
      <p:cxnSp>
        <p:nvCxnSpPr>
          <p:cNvPr id="68" name="Straight Connector 67">
            <a:extLst>
              <a:ext uri="{FF2B5EF4-FFF2-40B4-BE49-F238E27FC236}">
                <a16:creationId xmlns:a16="http://schemas.microsoft.com/office/drawing/2014/main" id="{BBA5A2A6-7584-44C0-85C8-60A5161407DB}"/>
              </a:ext>
            </a:extLst>
          </p:cNvPr>
          <p:cNvCxnSpPr>
            <a:cxnSpLocks/>
            <a:endCxn id="67" idx="1"/>
          </p:cNvCxnSpPr>
          <p:nvPr/>
        </p:nvCxnSpPr>
        <p:spPr>
          <a:xfrm>
            <a:off x="4860132" y="3935979"/>
            <a:ext cx="335756" cy="181568"/>
          </a:xfrm>
          <a:prstGeom prst="line">
            <a:avLst/>
          </a:prstGeom>
        </p:spPr>
        <p:style>
          <a:lnRef idx="1">
            <a:schemeClr val="dk1"/>
          </a:lnRef>
          <a:fillRef idx="0">
            <a:schemeClr val="dk1"/>
          </a:fillRef>
          <a:effectRef idx="0">
            <a:schemeClr val="dk1"/>
          </a:effectRef>
          <a:fontRef idx="minor">
            <a:schemeClr val="tx1"/>
          </a:fontRef>
        </p:style>
      </p:cxnSp>
      <p:sp>
        <p:nvSpPr>
          <p:cNvPr id="69" name="TextBox 68">
            <a:extLst>
              <a:ext uri="{FF2B5EF4-FFF2-40B4-BE49-F238E27FC236}">
                <a16:creationId xmlns:a16="http://schemas.microsoft.com/office/drawing/2014/main" id="{94E5AB30-2047-4C72-8004-B9E8E413E53E}"/>
              </a:ext>
            </a:extLst>
          </p:cNvPr>
          <p:cNvSpPr txBox="1"/>
          <p:nvPr/>
        </p:nvSpPr>
        <p:spPr>
          <a:xfrm>
            <a:off x="3911174" y="4387609"/>
            <a:ext cx="2745816" cy="307777"/>
          </a:xfrm>
          <a:prstGeom prst="rect">
            <a:avLst/>
          </a:prstGeom>
          <a:noFill/>
        </p:spPr>
        <p:txBody>
          <a:bodyPr wrap="none" rtlCol="0">
            <a:spAutoFit/>
          </a:bodyPr>
          <a:lstStyle/>
          <a:p>
            <a:r>
              <a:rPr lang="en-CA" sz="1400" dirty="0"/>
              <a:t>Otherwise, use half-precision cores</a:t>
            </a:r>
          </a:p>
        </p:txBody>
      </p:sp>
      <p:cxnSp>
        <p:nvCxnSpPr>
          <p:cNvPr id="70" name="Straight Connector 69">
            <a:extLst>
              <a:ext uri="{FF2B5EF4-FFF2-40B4-BE49-F238E27FC236}">
                <a16:creationId xmlns:a16="http://schemas.microsoft.com/office/drawing/2014/main" id="{10F126BC-F847-44EC-9800-65DD3F2D8D89}"/>
              </a:ext>
            </a:extLst>
          </p:cNvPr>
          <p:cNvCxnSpPr>
            <a:cxnSpLocks/>
            <a:endCxn id="69" idx="1"/>
          </p:cNvCxnSpPr>
          <p:nvPr/>
        </p:nvCxnSpPr>
        <p:spPr>
          <a:xfrm>
            <a:off x="3575418" y="4359930"/>
            <a:ext cx="335756" cy="181568"/>
          </a:xfrm>
          <a:prstGeom prst="line">
            <a:avLst/>
          </a:prstGeom>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2D03570D-6F89-4985-8444-4F01EABB8BB6}"/>
              </a:ext>
            </a:extLst>
          </p:cNvPr>
          <p:cNvSpPr txBox="1"/>
          <p:nvPr/>
        </p:nvSpPr>
        <p:spPr>
          <a:xfrm>
            <a:off x="3931018" y="4834524"/>
            <a:ext cx="4314771" cy="307777"/>
          </a:xfrm>
          <a:prstGeom prst="rect">
            <a:avLst/>
          </a:prstGeom>
          <a:noFill/>
        </p:spPr>
        <p:txBody>
          <a:bodyPr wrap="none" rtlCol="0">
            <a:spAutoFit/>
          </a:bodyPr>
          <a:lstStyle/>
          <a:p>
            <a:r>
              <a:rPr lang="en-CA" sz="1400" dirty="0"/>
              <a:t>Simulate the timeline, return the elapsed execution time</a:t>
            </a:r>
          </a:p>
        </p:txBody>
      </p:sp>
      <p:cxnSp>
        <p:nvCxnSpPr>
          <p:cNvPr id="75" name="Straight Connector 74">
            <a:extLst>
              <a:ext uri="{FF2B5EF4-FFF2-40B4-BE49-F238E27FC236}">
                <a16:creationId xmlns:a16="http://schemas.microsoft.com/office/drawing/2014/main" id="{1A35C0CB-F9DF-4385-A6C8-4909F091C83B}"/>
              </a:ext>
            </a:extLst>
          </p:cNvPr>
          <p:cNvCxnSpPr>
            <a:cxnSpLocks/>
            <a:endCxn id="74" idx="1"/>
          </p:cNvCxnSpPr>
          <p:nvPr/>
        </p:nvCxnSpPr>
        <p:spPr>
          <a:xfrm>
            <a:off x="3595262" y="4806845"/>
            <a:ext cx="335756" cy="18156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095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4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66"/>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6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68"/>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6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11" end="11"/>
                                            </p:txEl>
                                          </p:spTgt>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70"/>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69"/>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74"/>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p:bldP spid="21" grpId="1"/>
      <p:bldP spid="29" grpId="0"/>
      <p:bldP spid="29" grpId="1"/>
      <p:bldP spid="37" grpId="0"/>
      <p:bldP spid="37" grpId="1"/>
      <p:bldP spid="41" grpId="0"/>
      <p:bldP spid="41" grpId="1"/>
      <p:bldP spid="65" grpId="0"/>
      <p:bldP spid="65" grpId="1"/>
      <p:bldP spid="67" grpId="0"/>
      <p:bldP spid="67" grpId="1"/>
      <p:bldP spid="69" grpId="0"/>
      <p:bldP spid="69" grpId="1"/>
      <p:bldP spid="74" grpId="0"/>
      <p:bldP spid="7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2616-766A-445E-8E42-5BE81E8150BA}"/>
              </a:ext>
            </a:extLst>
          </p:cNvPr>
          <p:cNvSpPr>
            <a:spLocks noGrp="1"/>
          </p:cNvSpPr>
          <p:nvPr>
            <p:ph type="title"/>
          </p:nvPr>
        </p:nvSpPr>
        <p:spPr/>
        <p:txBody>
          <a:bodyPr/>
          <a:lstStyle/>
          <a:p>
            <a:r>
              <a:rPr lang="en-CA" dirty="0">
                <a:latin typeface="+mn-lt"/>
              </a:rPr>
              <a:t>Executive Summary</a:t>
            </a:r>
          </a:p>
        </p:txBody>
      </p:sp>
      <p:sp>
        <p:nvSpPr>
          <p:cNvPr id="3" name="Content Placeholder 2">
            <a:extLst>
              <a:ext uri="{FF2B5EF4-FFF2-40B4-BE49-F238E27FC236}">
                <a16:creationId xmlns:a16="http://schemas.microsoft.com/office/drawing/2014/main" id="{A4EFC9CB-06CB-4591-B1DF-1A0E074908C9}"/>
              </a:ext>
            </a:extLst>
          </p:cNvPr>
          <p:cNvSpPr>
            <a:spLocks noGrp="1"/>
          </p:cNvSpPr>
          <p:nvPr>
            <p:ph idx="1"/>
          </p:nvPr>
        </p:nvSpPr>
        <p:spPr/>
        <p:txBody>
          <a:bodyPr>
            <a:normAutofit fontScale="92500" lnSpcReduction="10000"/>
          </a:bodyPr>
          <a:lstStyle/>
          <a:p>
            <a:r>
              <a:rPr lang="en-CA" sz="2600" u="sng" dirty="0"/>
              <a:t>Motivation:</a:t>
            </a:r>
            <a:r>
              <a:rPr lang="en-CA" sz="2600" dirty="0"/>
              <a:t> Benefits of many DNN optimizations are not easy to exploit because</a:t>
            </a:r>
          </a:p>
          <a:p>
            <a:pPr lvl="1"/>
            <a:r>
              <a:rPr lang="en-CA" dirty="0"/>
              <a:t>Efficacy</a:t>
            </a:r>
            <a:r>
              <a:rPr lang="en-CA" dirty="0">
                <a:solidFill>
                  <a:srgbClr val="FF0000"/>
                </a:solidFill>
              </a:rPr>
              <a:t> </a:t>
            </a:r>
            <a:r>
              <a:rPr lang="en-US" altLang="zh-CN" dirty="0">
                <a:solidFill>
                  <a:srgbClr val="FF0000"/>
                </a:solidFill>
              </a:rPr>
              <a:t>varies </a:t>
            </a:r>
            <a:r>
              <a:rPr lang="en-CA" dirty="0"/>
              <a:t>for different HW/SW deployments</a:t>
            </a:r>
          </a:p>
          <a:p>
            <a:pPr lvl="1"/>
            <a:r>
              <a:rPr lang="en-CA" dirty="0"/>
              <a:t>It is </a:t>
            </a:r>
            <a:r>
              <a:rPr lang="en-US" altLang="zh-CN" dirty="0">
                <a:solidFill>
                  <a:srgbClr val="FF0000"/>
                </a:solidFill>
              </a:rPr>
              <a:t>onerous</a:t>
            </a:r>
            <a:r>
              <a:rPr lang="en-CA" dirty="0"/>
              <a:t> to implement optimizations</a:t>
            </a:r>
          </a:p>
          <a:p>
            <a:r>
              <a:rPr lang="en-US" altLang="zh-CN" sz="2600" u="sng" dirty="0"/>
              <a:t>Goal:</a:t>
            </a:r>
            <a:r>
              <a:rPr lang="en-US" altLang="zh-CN" sz="2600" dirty="0"/>
              <a:t> Need to quickly find the effective optimizations for a given deployment</a:t>
            </a:r>
          </a:p>
          <a:p>
            <a:pPr lvl="1"/>
            <a:r>
              <a:rPr lang="en-US" altLang="zh-CN" dirty="0">
                <a:solidFill>
                  <a:srgbClr val="00B050"/>
                </a:solidFill>
              </a:rPr>
              <a:t>No need </a:t>
            </a:r>
            <a:r>
              <a:rPr lang="en-US" altLang="zh-CN" dirty="0"/>
              <a:t>to FULLY implement the optimizations</a:t>
            </a:r>
          </a:p>
          <a:p>
            <a:r>
              <a:rPr lang="en-US" altLang="zh-CN" sz="2600" u="sng" dirty="0"/>
              <a:t>Our proposal</a:t>
            </a:r>
            <a:r>
              <a:rPr lang="en-US" altLang="zh-CN" sz="2600" dirty="0"/>
              <a:t>: a system called </a:t>
            </a:r>
            <a:r>
              <a:rPr lang="en-US" altLang="zh-CN" sz="2600" b="1" dirty="0">
                <a:solidFill>
                  <a:srgbClr val="00B050"/>
                </a:solidFill>
              </a:rPr>
              <a:t>Daydream</a:t>
            </a:r>
            <a:r>
              <a:rPr lang="en-US" altLang="zh-CN" sz="2600" b="1" dirty="0"/>
              <a:t>, </a:t>
            </a:r>
            <a:r>
              <a:rPr lang="en-US" altLang="zh-CN" sz="2600" dirty="0"/>
              <a:t>that can </a:t>
            </a:r>
            <a:r>
              <a:rPr lang="en-CA" altLang="zh-CN" sz="2600" dirty="0"/>
              <a:t>estimate runtime improvement of various DNN optimizations, using </a:t>
            </a:r>
            <a:r>
              <a:rPr lang="en-US" altLang="zh-CN" sz="2600" b="1" dirty="0"/>
              <a:t>dependency graph analysis</a:t>
            </a:r>
            <a:r>
              <a:rPr lang="en-US" altLang="zh-CN" sz="2600" dirty="0"/>
              <a:t>:</a:t>
            </a:r>
          </a:p>
          <a:p>
            <a:pPr lvl="1"/>
            <a:r>
              <a:rPr lang="en-US" altLang="zh-CN" dirty="0"/>
              <a:t>Tracking dependencies at the </a:t>
            </a:r>
            <a:r>
              <a:rPr lang="en-US" altLang="zh-CN" b="1" dirty="0"/>
              <a:t>abstraction of GPU kernels</a:t>
            </a:r>
            <a:r>
              <a:rPr lang="en-US" altLang="zh-CN" dirty="0"/>
              <a:t> (graph size is </a:t>
            </a:r>
            <a:r>
              <a:rPr lang="en-US" altLang="zh-CN" dirty="0">
                <a:solidFill>
                  <a:srgbClr val="FF0000"/>
                </a:solidFill>
              </a:rPr>
              <a:t>large</a:t>
            </a:r>
            <a:r>
              <a:rPr lang="en-US" altLang="zh-CN" dirty="0"/>
              <a:t>)</a:t>
            </a:r>
          </a:p>
          <a:p>
            <a:pPr lvl="1"/>
            <a:r>
              <a:rPr lang="en-US" altLang="zh-CN" b="1" dirty="0"/>
              <a:t>Correlating</a:t>
            </a:r>
            <a:r>
              <a:rPr lang="en-US" altLang="zh-CN" dirty="0"/>
              <a:t> low-level traces with layer organization of DNN models</a:t>
            </a:r>
          </a:p>
          <a:p>
            <a:pPr lvl="1"/>
            <a:r>
              <a:rPr lang="en-US" altLang="zh-CN" dirty="0"/>
              <a:t>Ability to model </a:t>
            </a:r>
            <a:r>
              <a:rPr lang="en-CA" altLang="zh-CN" dirty="0"/>
              <a:t>a</a:t>
            </a:r>
            <a:r>
              <a:rPr lang="zh-CN" altLang="en-US" dirty="0"/>
              <a:t> </a:t>
            </a:r>
            <a:r>
              <a:rPr lang="en-CA" altLang="zh-CN" b="1" dirty="0"/>
              <a:t>diverse</a:t>
            </a:r>
            <a:r>
              <a:rPr lang="zh-CN" altLang="en-US" dirty="0"/>
              <a:t> </a:t>
            </a:r>
            <a:r>
              <a:rPr lang="en-CA" altLang="zh-CN" dirty="0"/>
              <a:t>set</a:t>
            </a:r>
            <a:r>
              <a:rPr lang="zh-CN" altLang="en-US" dirty="0"/>
              <a:t> </a:t>
            </a:r>
            <a:r>
              <a:rPr lang="en-CA" altLang="zh-CN" dirty="0"/>
              <a:t>of</a:t>
            </a:r>
            <a:r>
              <a:rPr lang="en-US" altLang="zh-CN" dirty="0"/>
              <a:t> optimizations</a:t>
            </a:r>
          </a:p>
          <a:p>
            <a:r>
              <a:rPr lang="en-US" sz="2600" u="sng" dirty="0"/>
              <a:t>Evaluation</a:t>
            </a:r>
            <a:r>
              <a:rPr lang="en-US" sz="2600" dirty="0"/>
              <a:t>: </a:t>
            </a:r>
            <a:r>
              <a:rPr lang="en-CA" sz="2600" dirty="0"/>
              <a:t>Low estimation error (</a:t>
            </a:r>
            <a:r>
              <a:rPr lang="en-US" altLang="zh-CN" sz="2600" dirty="0"/>
              <a:t>8% average)</a:t>
            </a:r>
            <a:r>
              <a:rPr lang="en-CA" sz="2600" dirty="0"/>
              <a:t> on </a:t>
            </a:r>
            <a:r>
              <a:rPr lang="en-US" altLang="zh-CN" sz="2600" dirty="0"/>
              <a:t>5 optimizations, 5 DNN models</a:t>
            </a:r>
          </a:p>
          <a:p>
            <a:pPr lvl="1"/>
            <a:r>
              <a:rPr lang="en-CA" dirty="0"/>
              <a:t>Accurately estimating distributed training runtime based on single-GPU profile</a:t>
            </a:r>
          </a:p>
        </p:txBody>
      </p:sp>
      <p:sp>
        <p:nvSpPr>
          <p:cNvPr id="4" name="Slide Number Placeholder 3">
            <a:extLst>
              <a:ext uri="{FF2B5EF4-FFF2-40B4-BE49-F238E27FC236}">
                <a16:creationId xmlns:a16="http://schemas.microsoft.com/office/drawing/2014/main" id="{7C5F7BC0-879D-40C2-BDA2-466497F3CE77}"/>
              </a:ext>
            </a:extLst>
          </p:cNvPr>
          <p:cNvSpPr>
            <a:spLocks noGrp="1"/>
          </p:cNvSpPr>
          <p:nvPr>
            <p:ph type="sldNum" sz="quarter" idx="12"/>
          </p:nvPr>
        </p:nvSpPr>
        <p:spPr/>
        <p:txBody>
          <a:bodyPr/>
          <a:lstStyle/>
          <a:p>
            <a:fld id="{18A52438-9334-428C-B73B-7C1C0BD0C58A}" type="slidenum">
              <a:rPr lang="en-CA" smtClean="0"/>
              <a:t>2</a:t>
            </a:fld>
            <a:endParaRPr lang="en-CA"/>
          </a:p>
        </p:txBody>
      </p:sp>
    </p:spTree>
    <p:extLst>
      <p:ext uri="{BB962C8B-B14F-4D97-AF65-F5344CB8AC3E}">
        <p14:creationId xmlns:p14="http://schemas.microsoft.com/office/powerpoint/2010/main" val="202789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8516-303D-4A3F-B4A0-0E45F8BE316C}"/>
              </a:ext>
            </a:extLst>
          </p:cNvPr>
          <p:cNvSpPr>
            <a:spLocks noGrp="1"/>
          </p:cNvSpPr>
          <p:nvPr>
            <p:ph type="title"/>
          </p:nvPr>
        </p:nvSpPr>
        <p:spPr/>
        <p:txBody>
          <a:bodyPr/>
          <a:lstStyle/>
          <a:p>
            <a:r>
              <a:rPr lang="en-CA" dirty="0">
                <a:latin typeface="+mn-lt"/>
              </a:rPr>
              <a:t>Methodology</a:t>
            </a:r>
          </a:p>
        </p:txBody>
      </p:sp>
      <p:sp>
        <p:nvSpPr>
          <p:cNvPr id="4" name="Slide Number Placeholder 3">
            <a:extLst>
              <a:ext uri="{FF2B5EF4-FFF2-40B4-BE49-F238E27FC236}">
                <a16:creationId xmlns:a16="http://schemas.microsoft.com/office/drawing/2014/main" id="{3148CCE4-614A-48DB-B682-BC8004A4557F}"/>
              </a:ext>
            </a:extLst>
          </p:cNvPr>
          <p:cNvSpPr>
            <a:spLocks noGrp="1"/>
          </p:cNvSpPr>
          <p:nvPr>
            <p:ph type="sldNum" sz="quarter" idx="12"/>
          </p:nvPr>
        </p:nvSpPr>
        <p:spPr/>
        <p:txBody>
          <a:bodyPr/>
          <a:lstStyle/>
          <a:p>
            <a:fld id="{18A52438-9334-428C-B73B-7C1C0BD0C58A}" type="slidenum">
              <a:rPr lang="en-CA" smtClean="0"/>
              <a:t>20</a:t>
            </a:fld>
            <a:endParaRPr lang="en-CA"/>
          </a:p>
        </p:txBody>
      </p:sp>
      <p:graphicFrame>
        <p:nvGraphicFramePr>
          <p:cNvPr id="5" name="Table 5">
            <a:extLst>
              <a:ext uri="{FF2B5EF4-FFF2-40B4-BE49-F238E27FC236}">
                <a16:creationId xmlns:a16="http://schemas.microsoft.com/office/drawing/2014/main" id="{5FC4C8BE-4ED3-465F-A7DB-C69C0CA677BA}"/>
              </a:ext>
            </a:extLst>
          </p:cNvPr>
          <p:cNvGraphicFramePr>
            <a:graphicFrameLocks noGrp="1"/>
          </p:cNvGraphicFramePr>
          <p:nvPr>
            <p:extLst>
              <p:ext uri="{D42A27DB-BD31-4B8C-83A1-F6EECF244321}">
                <p14:modId xmlns:p14="http://schemas.microsoft.com/office/powerpoint/2010/main" val="890000217"/>
              </p:ext>
            </p:extLst>
          </p:nvPr>
        </p:nvGraphicFramePr>
        <p:xfrm>
          <a:off x="1026036" y="2322000"/>
          <a:ext cx="4538195" cy="2011680"/>
        </p:xfrm>
        <a:graphic>
          <a:graphicData uri="http://schemas.openxmlformats.org/drawingml/2006/table">
            <a:tbl>
              <a:tblPr firstRow="1" bandRow="1">
                <a:tableStyleId>{5940675A-B579-460E-94D1-54222C63F5DA}</a:tableStyleId>
              </a:tblPr>
              <a:tblGrid>
                <a:gridCol w="1859393">
                  <a:extLst>
                    <a:ext uri="{9D8B030D-6E8A-4147-A177-3AD203B41FA5}">
                      <a16:colId xmlns:a16="http://schemas.microsoft.com/office/drawing/2014/main" val="1169057089"/>
                    </a:ext>
                  </a:extLst>
                </a:gridCol>
                <a:gridCol w="1669774">
                  <a:extLst>
                    <a:ext uri="{9D8B030D-6E8A-4147-A177-3AD203B41FA5}">
                      <a16:colId xmlns:a16="http://schemas.microsoft.com/office/drawing/2014/main" val="3587210215"/>
                    </a:ext>
                  </a:extLst>
                </a:gridCol>
                <a:gridCol w="1009028">
                  <a:extLst>
                    <a:ext uri="{9D8B030D-6E8A-4147-A177-3AD203B41FA5}">
                      <a16:colId xmlns:a16="http://schemas.microsoft.com/office/drawing/2014/main" val="114408263"/>
                    </a:ext>
                  </a:extLst>
                </a:gridCol>
              </a:tblGrid>
              <a:tr h="208120">
                <a:tc>
                  <a:txBody>
                    <a:bodyPr/>
                    <a:lstStyle/>
                    <a:p>
                      <a:r>
                        <a:rPr lang="en-CA" sz="1600" dirty="0"/>
                        <a:t>Application</a:t>
                      </a:r>
                    </a:p>
                  </a:txBody>
                  <a:tcPr/>
                </a:tc>
                <a:tc>
                  <a:txBody>
                    <a:bodyPr/>
                    <a:lstStyle/>
                    <a:p>
                      <a:r>
                        <a:rPr lang="en-CA" sz="1600" dirty="0"/>
                        <a:t>Model</a:t>
                      </a:r>
                    </a:p>
                  </a:txBody>
                  <a:tcPr/>
                </a:tc>
                <a:tc>
                  <a:txBody>
                    <a:bodyPr/>
                    <a:lstStyle/>
                    <a:p>
                      <a:r>
                        <a:rPr lang="en-CA" sz="1600" dirty="0"/>
                        <a:t>Dataset</a:t>
                      </a:r>
                    </a:p>
                  </a:txBody>
                  <a:tcPr/>
                </a:tc>
                <a:extLst>
                  <a:ext uri="{0D108BD9-81ED-4DB2-BD59-A6C34878D82A}">
                    <a16:rowId xmlns:a16="http://schemas.microsoft.com/office/drawing/2014/main" val="2920147718"/>
                  </a:ext>
                </a:extLst>
              </a:tr>
              <a:tr h="208360">
                <a:tc rowSpan="3">
                  <a:txBody>
                    <a:bodyPr/>
                    <a:lstStyle/>
                    <a:p>
                      <a:r>
                        <a:rPr lang="en-US" altLang="zh-CN" sz="1600" dirty="0"/>
                        <a:t>Image Classification</a:t>
                      </a:r>
                      <a:endParaRPr lang="en-CA" sz="1600" dirty="0"/>
                    </a:p>
                  </a:txBody>
                  <a:tcPr/>
                </a:tc>
                <a:tc>
                  <a:txBody>
                    <a:bodyPr/>
                    <a:lstStyle/>
                    <a:p>
                      <a:r>
                        <a:rPr lang="en-CA" sz="1600" dirty="0"/>
                        <a:t>VGG-19</a:t>
                      </a:r>
                    </a:p>
                  </a:txBody>
                  <a:tcPr/>
                </a:tc>
                <a:tc rowSpan="3">
                  <a:txBody>
                    <a:bodyPr/>
                    <a:lstStyle/>
                    <a:p>
                      <a:r>
                        <a:rPr lang="en-CA" sz="1600" dirty="0" err="1"/>
                        <a:t>Imagenet</a:t>
                      </a:r>
                      <a:endParaRPr lang="en-CA" sz="1600" dirty="0"/>
                    </a:p>
                  </a:txBody>
                  <a:tcPr/>
                </a:tc>
                <a:extLst>
                  <a:ext uri="{0D108BD9-81ED-4DB2-BD59-A6C34878D82A}">
                    <a16:rowId xmlns:a16="http://schemas.microsoft.com/office/drawing/2014/main" val="589321117"/>
                  </a:ext>
                </a:extLst>
              </a:tr>
              <a:tr h="208360">
                <a:tc vMerge="1">
                  <a:txBody>
                    <a:bodyPr/>
                    <a:lstStyle/>
                    <a:p>
                      <a:endParaRPr lang="en-CA"/>
                    </a:p>
                  </a:txBody>
                  <a:tcPr/>
                </a:tc>
                <a:tc>
                  <a:txBody>
                    <a:bodyPr/>
                    <a:lstStyle/>
                    <a:p>
                      <a:r>
                        <a:rPr lang="en-CA" sz="1600" dirty="0"/>
                        <a:t>DenseNet-121</a:t>
                      </a:r>
                    </a:p>
                  </a:txBody>
                  <a:tcPr/>
                </a:tc>
                <a:tc vMerge="1">
                  <a:txBody>
                    <a:bodyPr/>
                    <a:lstStyle/>
                    <a:p>
                      <a:endParaRPr lang="en-CA"/>
                    </a:p>
                  </a:txBody>
                  <a:tcPr/>
                </a:tc>
                <a:extLst>
                  <a:ext uri="{0D108BD9-81ED-4DB2-BD59-A6C34878D82A}">
                    <a16:rowId xmlns:a16="http://schemas.microsoft.com/office/drawing/2014/main" val="2672721450"/>
                  </a:ext>
                </a:extLst>
              </a:tr>
              <a:tr h="208360">
                <a:tc vMerge="1">
                  <a:txBody>
                    <a:bodyPr/>
                    <a:lstStyle/>
                    <a:p>
                      <a:endParaRPr lang="en-CA" dirty="0"/>
                    </a:p>
                  </a:txBody>
                  <a:tcPr/>
                </a:tc>
                <a:tc>
                  <a:txBody>
                    <a:bodyPr/>
                    <a:lstStyle/>
                    <a:p>
                      <a:r>
                        <a:rPr lang="en-CA" sz="1600" dirty="0"/>
                        <a:t>ResNet-50</a:t>
                      </a:r>
                    </a:p>
                  </a:txBody>
                  <a:tcPr/>
                </a:tc>
                <a:tc vMerge="1">
                  <a:txBody>
                    <a:bodyPr/>
                    <a:lstStyle/>
                    <a:p>
                      <a:endParaRPr lang="en-CA" dirty="0"/>
                    </a:p>
                  </a:txBody>
                  <a:tcPr/>
                </a:tc>
                <a:extLst>
                  <a:ext uri="{0D108BD9-81ED-4DB2-BD59-A6C34878D82A}">
                    <a16:rowId xmlns:a16="http://schemas.microsoft.com/office/drawing/2014/main" val="2881639889"/>
                  </a:ext>
                </a:extLst>
              </a:tr>
              <a:tr h="208360">
                <a:tc>
                  <a:txBody>
                    <a:bodyPr/>
                    <a:lstStyle/>
                    <a:p>
                      <a:r>
                        <a:rPr lang="en-CA" sz="1600" dirty="0"/>
                        <a:t>Machine Translation</a:t>
                      </a:r>
                    </a:p>
                  </a:txBody>
                  <a:tcPr/>
                </a:tc>
                <a:tc>
                  <a:txBody>
                    <a:bodyPr/>
                    <a:lstStyle/>
                    <a:p>
                      <a:r>
                        <a:rPr lang="en-CA" sz="1600" dirty="0"/>
                        <a:t>GNMT (Seq2Seq)</a:t>
                      </a:r>
                    </a:p>
                  </a:txBody>
                  <a:tcPr/>
                </a:tc>
                <a:tc>
                  <a:txBody>
                    <a:bodyPr/>
                    <a:lstStyle/>
                    <a:p>
                      <a:r>
                        <a:rPr lang="en-CA" sz="1600" dirty="0"/>
                        <a:t>WMT</a:t>
                      </a:r>
                    </a:p>
                  </a:txBody>
                  <a:tcPr/>
                </a:tc>
                <a:extLst>
                  <a:ext uri="{0D108BD9-81ED-4DB2-BD59-A6C34878D82A}">
                    <a16:rowId xmlns:a16="http://schemas.microsoft.com/office/drawing/2014/main" val="2085032211"/>
                  </a:ext>
                </a:extLst>
              </a:tr>
              <a:tr h="208360">
                <a:tc>
                  <a:txBody>
                    <a:bodyPr/>
                    <a:lstStyle/>
                    <a:p>
                      <a:r>
                        <a:rPr lang="en-CA" sz="1600" dirty="0"/>
                        <a:t>Language Modeling</a:t>
                      </a:r>
                    </a:p>
                  </a:txBody>
                  <a:tcPr/>
                </a:tc>
                <a:tc>
                  <a:txBody>
                    <a:bodyPr/>
                    <a:lstStyle/>
                    <a:p>
                      <a:r>
                        <a:rPr lang="en-CA" sz="1600" dirty="0"/>
                        <a:t>BERT</a:t>
                      </a:r>
                    </a:p>
                  </a:txBody>
                  <a:tcPr/>
                </a:tc>
                <a:tc>
                  <a:txBody>
                    <a:bodyPr/>
                    <a:lstStyle/>
                    <a:p>
                      <a:r>
                        <a:rPr lang="en-CA" sz="1600" dirty="0" err="1"/>
                        <a:t>SQuAD</a:t>
                      </a:r>
                      <a:endParaRPr lang="en-CA" sz="1600" dirty="0"/>
                    </a:p>
                  </a:txBody>
                  <a:tcPr/>
                </a:tc>
                <a:extLst>
                  <a:ext uri="{0D108BD9-81ED-4DB2-BD59-A6C34878D82A}">
                    <a16:rowId xmlns:a16="http://schemas.microsoft.com/office/drawing/2014/main" val="2856011440"/>
                  </a:ext>
                </a:extLst>
              </a:tr>
            </a:tbl>
          </a:graphicData>
        </a:graphic>
      </p:graphicFrame>
      <p:sp>
        <p:nvSpPr>
          <p:cNvPr id="7" name="TextBox 6">
            <a:extLst>
              <a:ext uri="{FF2B5EF4-FFF2-40B4-BE49-F238E27FC236}">
                <a16:creationId xmlns:a16="http://schemas.microsoft.com/office/drawing/2014/main" id="{C1E70B27-6B1F-442C-B93A-1241CA9DBB81}"/>
              </a:ext>
            </a:extLst>
          </p:cNvPr>
          <p:cNvSpPr txBox="1"/>
          <p:nvPr/>
        </p:nvSpPr>
        <p:spPr>
          <a:xfrm>
            <a:off x="1175399" y="1747653"/>
            <a:ext cx="1638462" cy="461665"/>
          </a:xfrm>
          <a:prstGeom prst="rect">
            <a:avLst/>
          </a:prstGeom>
          <a:noFill/>
        </p:spPr>
        <p:txBody>
          <a:bodyPr wrap="none" rtlCol="0">
            <a:spAutoFit/>
          </a:bodyPr>
          <a:lstStyle/>
          <a:p>
            <a:r>
              <a:rPr lang="en-CA" sz="2400" u="sng" dirty="0" err="1"/>
              <a:t>Woakloads</a:t>
            </a:r>
            <a:r>
              <a:rPr lang="en-CA" sz="2400" dirty="0"/>
              <a:t>:</a:t>
            </a:r>
            <a:endParaRPr lang="en-CA" dirty="0"/>
          </a:p>
        </p:txBody>
      </p:sp>
      <p:sp>
        <p:nvSpPr>
          <p:cNvPr id="89" name="TextBox 88">
            <a:extLst>
              <a:ext uri="{FF2B5EF4-FFF2-40B4-BE49-F238E27FC236}">
                <a16:creationId xmlns:a16="http://schemas.microsoft.com/office/drawing/2014/main" id="{C9494EAD-D9AE-45B5-9E52-3E226F308313}"/>
              </a:ext>
            </a:extLst>
          </p:cNvPr>
          <p:cNvSpPr txBox="1"/>
          <p:nvPr/>
        </p:nvSpPr>
        <p:spPr>
          <a:xfrm>
            <a:off x="6443138" y="1747653"/>
            <a:ext cx="986104" cy="461665"/>
          </a:xfrm>
          <a:prstGeom prst="rect">
            <a:avLst/>
          </a:prstGeom>
          <a:noFill/>
        </p:spPr>
        <p:txBody>
          <a:bodyPr wrap="none" rtlCol="0">
            <a:spAutoFit/>
          </a:bodyPr>
          <a:lstStyle/>
          <a:p>
            <a:r>
              <a:rPr lang="en-CA" sz="2400" u="sng" dirty="0"/>
              <a:t>Setup</a:t>
            </a:r>
            <a:r>
              <a:rPr lang="en-CA" sz="2400" dirty="0"/>
              <a:t>:</a:t>
            </a:r>
            <a:endParaRPr lang="en-CA" dirty="0"/>
          </a:p>
        </p:txBody>
      </p:sp>
      <p:pic>
        <p:nvPicPr>
          <p:cNvPr id="90" name="Picture 2" descr="PyTorch tutorial distilled - Towards Data Science">
            <a:extLst>
              <a:ext uri="{FF2B5EF4-FFF2-40B4-BE49-F238E27FC236}">
                <a16:creationId xmlns:a16="http://schemas.microsoft.com/office/drawing/2014/main" id="{2E6D3D74-BF1E-4130-8CAB-7F4083D91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201" y="4261112"/>
            <a:ext cx="1171440" cy="35143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 descr="GitHub - apache/incubator-mxnet: Lightweight, Portable, Flexible ...">
            <a:extLst>
              <a:ext uri="{FF2B5EF4-FFF2-40B4-BE49-F238E27FC236}">
                <a16:creationId xmlns:a16="http://schemas.microsoft.com/office/drawing/2014/main" id="{CD1C0110-3D1B-46A4-8348-365B4593D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051" y="4287018"/>
            <a:ext cx="931407" cy="318541"/>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0" descr="Installing Caffe on Ubuntu 18.04 with CUDA and CuDNN – mc.ai">
            <a:extLst>
              <a:ext uri="{FF2B5EF4-FFF2-40B4-BE49-F238E27FC236}">
                <a16:creationId xmlns:a16="http://schemas.microsoft.com/office/drawing/2014/main" id="{F99D9D66-5D14-41AF-8FBF-6AF13332B3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8357" y="4252268"/>
            <a:ext cx="840295" cy="360276"/>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AED33C77-D712-40A6-B55C-1E9A1608F93B}"/>
              </a:ext>
            </a:extLst>
          </p:cNvPr>
          <p:cNvSpPr txBox="1"/>
          <p:nvPr/>
        </p:nvSpPr>
        <p:spPr>
          <a:xfrm>
            <a:off x="7452445" y="4580181"/>
            <a:ext cx="494045" cy="307777"/>
          </a:xfrm>
          <a:prstGeom prst="rect">
            <a:avLst/>
          </a:prstGeom>
          <a:noFill/>
        </p:spPr>
        <p:txBody>
          <a:bodyPr wrap="none" rtlCol="0">
            <a:spAutoFit/>
          </a:bodyPr>
          <a:lstStyle/>
          <a:p>
            <a:pPr algn="ctr"/>
            <a:r>
              <a:rPr lang="en-CA" sz="1400" dirty="0"/>
              <a:t>v1.0</a:t>
            </a:r>
          </a:p>
        </p:txBody>
      </p:sp>
      <p:sp>
        <p:nvSpPr>
          <p:cNvPr id="94" name="TextBox 93">
            <a:extLst>
              <a:ext uri="{FF2B5EF4-FFF2-40B4-BE49-F238E27FC236}">
                <a16:creationId xmlns:a16="http://schemas.microsoft.com/office/drawing/2014/main" id="{AC6CD535-28FB-48FA-B4C2-A864D02DA659}"/>
              </a:ext>
            </a:extLst>
          </p:cNvPr>
          <p:cNvSpPr txBox="1"/>
          <p:nvPr/>
        </p:nvSpPr>
        <p:spPr>
          <a:xfrm>
            <a:off x="8869731" y="4576424"/>
            <a:ext cx="494045" cy="307777"/>
          </a:xfrm>
          <a:prstGeom prst="rect">
            <a:avLst/>
          </a:prstGeom>
          <a:noFill/>
        </p:spPr>
        <p:txBody>
          <a:bodyPr wrap="none" rtlCol="0">
            <a:spAutoFit/>
          </a:bodyPr>
          <a:lstStyle/>
          <a:p>
            <a:pPr algn="ctr"/>
            <a:r>
              <a:rPr lang="en-CA" sz="1400" dirty="0"/>
              <a:t>v1.1</a:t>
            </a:r>
          </a:p>
        </p:txBody>
      </p:sp>
      <p:sp>
        <p:nvSpPr>
          <p:cNvPr id="95" name="TextBox 94">
            <a:extLst>
              <a:ext uri="{FF2B5EF4-FFF2-40B4-BE49-F238E27FC236}">
                <a16:creationId xmlns:a16="http://schemas.microsoft.com/office/drawing/2014/main" id="{261CB4B1-9D93-410C-B0CD-D3EFEEE2D4D3}"/>
              </a:ext>
            </a:extLst>
          </p:cNvPr>
          <p:cNvSpPr txBox="1"/>
          <p:nvPr/>
        </p:nvSpPr>
        <p:spPr>
          <a:xfrm>
            <a:off x="10230668" y="4576424"/>
            <a:ext cx="494045" cy="307777"/>
          </a:xfrm>
          <a:prstGeom prst="rect">
            <a:avLst/>
          </a:prstGeom>
          <a:noFill/>
        </p:spPr>
        <p:txBody>
          <a:bodyPr wrap="none" rtlCol="0">
            <a:spAutoFit/>
          </a:bodyPr>
          <a:lstStyle/>
          <a:p>
            <a:pPr algn="ctr"/>
            <a:r>
              <a:rPr lang="en-CA" sz="1400" dirty="0"/>
              <a:t>v1.0</a:t>
            </a:r>
          </a:p>
        </p:txBody>
      </p:sp>
      <p:pic>
        <p:nvPicPr>
          <p:cNvPr id="96" name="Picture 8" descr="Cuda Logo - LogoDix">
            <a:extLst>
              <a:ext uri="{FF2B5EF4-FFF2-40B4-BE49-F238E27FC236}">
                <a16:creationId xmlns:a16="http://schemas.microsoft.com/office/drawing/2014/main" id="{63669943-BA29-44EC-A7FE-9DB220E31B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6692" y="3010270"/>
            <a:ext cx="775383" cy="77538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How To Install NVIDIA CUDA Deep Neural Network library (cuDNN) on ...">
            <a:extLst>
              <a:ext uri="{FF2B5EF4-FFF2-40B4-BE49-F238E27FC236}">
                <a16:creationId xmlns:a16="http://schemas.microsoft.com/office/drawing/2014/main" id="{C4ECA70C-F466-48DB-9F78-19DC546078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0322" y="2940790"/>
            <a:ext cx="1279228" cy="85126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6" descr="How to Install NVIDIA Collective Communications Library (NCCL) 2 ...">
            <a:extLst>
              <a:ext uri="{FF2B5EF4-FFF2-40B4-BE49-F238E27FC236}">
                <a16:creationId xmlns:a16="http://schemas.microsoft.com/office/drawing/2014/main" id="{EF69ABE8-6985-4A89-B768-5494282779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9885" y="2966164"/>
            <a:ext cx="986769" cy="699285"/>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66DDBF25-C291-4E5B-B333-537C06D86268}"/>
              </a:ext>
            </a:extLst>
          </p:cNvPr>
          <p:cNvSpPr txBox="1"/>
          <p:nvPr/>
        </p:nvSpPr>
        <p:spPr>
          <a:xfrm>
            <a:off x="10088118" y="3703234"/>
            <a:ext cx="630301" cy="307777"/>
          </a:xfrm>
          <a:prstGeom prst="rect">
            <a:avLst/>
          </a:prstGeom>
          <a:noFill/>
        </p:spPr>
        <p:txBody>
          <a:bodyPr wrap="none" rtlCol="0">
            <a:spAutoFit/>
          </a:bodyPr>
          <a:lstStyle/>
          <a:p>
            <a:pPr algn="ctr"/>
            <a:r>
              <a:rPr lang="en-CA" sz="1400" dirty="0"/>
              <a:t>v2.4.2</a:t>
            </a:r>
          </a:p>
        </p:txBody>
      </p:sp>
      <p:sp>
        <p:nvSpPr>
          <p:cNvPr id="100" name="TextBox 99">
            <a:extLst>
              <a:ext uri="{FF2B5EF4-FFF2-40B4-BE49-F238E27FC236}">
                <a16:creationId xmlns:a16="http://schemas.microsoft.com/office/drawing/2014/main" id="{EF4B19F8-5169-4CA3-A0AA-BF03EA97FED4}"/>
              </a:ext>
            </a:extLst>
          </p:cNvPr>
          <p:cNvSpPr txBox="1"/>
          <p:nvPr/>
        </p:nvSpPr>
        <p:spPr>
          <a:xfrm>
            <a:off x="8735734" y="3708905"/>
            <a:ext cx="630301" cy="307777"/>
          </a:xfrm>
          <a:prstGeom prst="rect">
            <a:avLst/>
          </a:prstGeom>
          <a:noFill/>
        </p:spPr>
        <p:txBody>
          <a:bodyPr wrap="none" rtlCol="0">
            <a:spAutoFit/>
          </a:bodyPr>
          <a:lstStyle/>
          <a:p>
            <a:pPr algn="ctr"/>
            <a:r>
              <a:rPr lang="en-CA" sz="1400" dirty="0"/>
              <a:t>v7.4.2</a:t>
            </a:r>
          </a:p>
        </p:txBody>
      </p:sp>
      <p:sp>
        <p:nvSpPr>
          <p:cNvPr id="101" name="TextBox 100">
            <a:extLst>
              <a:ext uri="{FF2B5EF4-FFF2-40B4-BE49-F238E27FC236}">
                <a16:creationId xmlns:a16="http://schemas.microsoft.com/office/drawing/2014/main" id="{8529105B-A6BD-48F9-B4E5-D947FBD75C48}"/>
              </a:ext>
            </a:extLst>
          </p:cNvPr>
          <p:cNvSpPr txBox="1"/>
          <p:nvPr/>
        </p:nvSpPr>
        <p:spPr>
          <a:xfrm>
            <a:off x="7373073" y="3698798"/>
            <a:ext cx="585417" cy="307777"/>
          </a:xfrm>
          <a:prstGeom prst="rect">
            <a:avLst/>
          </a:prstGeom>
          <a:noFill/>
        </p:spPr>
        <p:txBody>
          <a:bodyPr wrap="none" rtlCol="0">
            <a:spAutoFit/>
          </a:bodyPr>
          <a:lstStyle/>
          <a:p>
            <a:pPr algn="ctr"/>
            <a:r>
              <a:rPr lang="en-CA" sz="1400" dirty="0"/>
              <a:t>v10.0</a:t>
            </a:r>
          </a:p>
        </p:txBody>
      </p:sp>
      <p:pic>
        <p:nvPicPr>
          <p:cNvPr id="102" name="Picture 4" descr="GeForce RTX 2080 TI Graphics Card | NVIDIA">
            <a:extLst>
              <a:ext uri="{FF2B5EF4-FFF2-40B4-BE49-F238E27FC236}">
                <a16:creationId xmlns:a16="http://schemas.microsoft.com/office/drawing/2014/main" id="{D82A2CEB-4CB5-4391-98FF-B65D344ABF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8351" y="1927129"/>
            <a:ext cx="1037335" cy="665176"/>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B6B60F8B-C3A9-4AFF-85E4-1D66951FF8A3}"/>
              </a:ext>
            </a:extLst>
          </p:cNvPr>
          <p:cNvSpPr txBox="1"/>
          <p:nvPr/>
        </p:nvSpPr>
        <p:spPr>
          <a:xfrm>
            <a:off x="7888098" y="2645600"/>
            <a:ext cx="1037335" cy="307777"/>
          </a:xfrm>
          <a:prstGeom prst="rect">
            <a:avLst/>
          </a:prstGeom>
          <a:noFill/>
        </p:spPr>
        <p:txBody>
          <a:bodyPr wrap="none" rtlCol="0">
            <a:spAutoFit/>
          </a:bodyPr>
          <a:lstStyle/>
          <a:p>
            <a:pPr algn="ctr"/>
            <a:r>
              <a:rPr lang="en-CA" sz="1400" dirty="0"/>
              <a:t>RTX 2080 </a:t>
            </a:r>
            <a:r>
              <a:rPr lang="en-CA" sz="1400" dirty="0" err="1"/>
              <a:t>Ti</a:t>
            </a:r>
            <a:endParaRPr lang="en-CA" sz="1400" dirty="0"/>
          </a:p>
        </p:txBody>
      </p:sp>
      <p:pic>
        <p:nvPicPr>
          <p:cNvPr id="1026" name="Picture 2">
            <a:extLst>
              <a:ext uri="{FF2B5EF4-FFF2-40B4-BE49-F238E27FC236}">
                <a16:creationId xmlns:a16="http://schemas.microsoft.com/office/drawing/2014/main" id="{96974A0F-04AB-4198-99CE-D0197E53AC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67978" y="1884295"/>
            <a:ext cx="898645" cy="898645"/>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2A6D26B3-9130-4B89-9731-040836A83909}"/>
              </a:ext>
            </a:extLst>
          </p:cNvPr>
          <p:cNvSpPr txBox="1"/>
          <p:nvPr/>
        </p:nvSpPr>
        <p:spPr>
          <a:xfrm>
            <a:off x="9193801" y="2655285"/>
            <a:ext cx="1233351" cy="307777"/>
          </a:xfrm>
          <a:prstGeom prst="rect">
            <a:avLst/>
          </a:prstGeom>
          <a:noFill/>
        </p:spPr>
        <p:txBody>
          <a:bodyPr wrap="none" rtlCol="0">
            <a:spAutoFit/>
          </a:bodyPr>
          <a:lstStyle/>
          <a:p>
            <a:pPr algn="ctr"/>
            <a:r>
              <a:rPr lang="en-CA" sz="1400" dirty="0"/>
              <a:t>Quadro P4000</a:t>
            </a:r>
          </a:p>
        </p:txBody>
      </p:sp>
      <p:sp>
        <p:nvSpPr>
          <p:cNvPr id="73" name="TextBox 72">
            <a:extLst>
              <a:ext uri="{FF2B5EF4-FFF2-40B4-BE49-F238E27FC236}">
                <a16:creationId xmlns:a16="http://schemas.microsoft.com/office/drawing/2014/main" id="{099BDD53-6DD7-4276-B5DF-7472FB3BAE98}"/>
              </a:ext>
            </a:extLst>
          </p:cNvPr>
          <p:cNvSpPr txBox="1"/>
          <p:nvPr/>
        </p:nvSpPr>
        <p:spPr>
          <a:xfrm>
            <a:off x="1188288" y="4490205"/>
            <a:ext cx="1997919" cy="461665"/>
          </a:xfrm>
          <a:prstGeom prst="rect">
            <a:avLst/>
          </a:prstGeom>
          <a:noFill/>
        </p:spPr>
        <p:txBody>
          <a:bodyPr wrap="none" rtlCol="0">
            <a:spAutoFit/>
          </a:bodyPr>
          <a:lstStyle/>
          <a:p>
            <a:r>
              <a:rPr lang="en-CA" sz="2400" u="sng" dirty="0"/>
              <a:t>Optimizations</a:t>
            </a:r>
            <a:r>
              <a:rPr lang="en-CA" sz="2400" dirty="0"/>
              <a:t>:</a:t>
            </a:r>
            <a:endParaRPr lang="en-CA" dirty="0"/>
          </a:p>
        </p:txBody>
      </p:sp>
      <p:sp>
        <p:nvSpPr>
          <p:cNvPr id="74" name="TextBox 73">
            <a:extLst>
              <a:ext uri="{FF2B5EF4-FFF2-40B4-BE49-F238E27FC236}">
                <a16:creationId xmlns:a16="http://schemas.microsoft.com/office/drawing/2014/main" id="{51509C4C-210E-4674-BA3E-9926D43076D2}"/>
              </a:ext>
            </a:extLst>
          </p:cNvPr>
          <p:cNvSpPr txBox="1"/>
          <p:nvPr/>
        </p:nvSpPr>
        <p:spPr>
          <a:xfrm>
            <a:off x="1285671" y="4951870"/>
            <a:ext cx="7709931" cy="646331"/>
          </a:xfrm>
          <a:prstGeom prst="rect">
            <a:avLst/>
          </a:prstGeom>
          <a:noFill/>
        </p:spPr>
        <p:txBody>
          <a:bodyPr wrap="none" rtlCol="0">
            <a:spAutoFit/>
          </a:bodyPr>
          <a:lstStyle/>
          <a:p>
            <a:r>
              <a:rPr lang="en-CA" dirty="0"/>
              <a:t>Improving hardware utilization</a:t>
            </a:r>
            <a:r>
              <a:rPr lang="en-US" altLang="zh-CN" dirty="0"/>
              <a:t>:</a:t>
            </a:r>
            <a:endParaRPr lang="en-CA" altLang="zh-CN" dirty="0"/>
          </a:p>
          <a:p>
            <a:r>
              <a:rPr lang="en-CA" dirty="0"/>
              <a:t>        </a:t>
            </a:r>
            <a:r>
              <a:rPr lang="en-CA" b="1" i="1" dirty="0">
                <a:solidFill>
                  <a:srgbClr val="00B050"/>
                </a:solidFill>
              </a:rPr>
              <a:t>Automatic Mixed Precision (AMP), </a:t>
            </a:r>
            <a:r>
              <a:rPr lang="en-CA" b="1" i="1" dirty="0" err="1">
                <a:solidFill>
                  <a:srgbClr val="00B050"/>
                </a:solidFill>
              </a:rPr>
              <a:t>FusedAdam</a:t>
            </a:r>
            <a:r>
              <a:rPr lang="en-CA" b="1" i="1" dirty="0">
                <a:solidFill>
                  <a:srgbClr val="00B050"/>
                </a:solidFill>
              </a:rPr>
              <a:t>, Reconstructing </a:t>
            </a:r>
            <a:r>
              <a:rPr lang="en-CA" b="1" i="1" dirty="0" err="1">
                <a:solidFill>
                  <a:srgbClr val="00B050"/>
                </a:solidFill>
              </a:rPr>
              <a:t>Batchnorm</a:t>
            </a:r>
            <a:endParaRPr lang="en-CA" b="1" i="1" dirty="0">
              <a:solidFill>
                <a:srgbClr val="00B050"/>
              </a:solidFill>
            </a:endParaRPr>
          </a:p>
        </p:txBody>
      </p:sp>
      <p:sp>
        <p:nvSpPr>
          <p:cNvPr id="75" name="TextBox 74">
            <a:extLst>
              <a:ext uri="{FF2B5EF4-FFF2-40B4-BE49-F238E27FC236}">
                <a16:creationId xmlns:a16="http://schemas.microsoft.com/office/drawing/2014/main" id="{1F3563F4-B2A4-4958-B3A3-6E69D7292CDF}"/>
              </a:ext>
            </a:extLst>
          </p:cNvPr>
          <p:cNvSpPr txBox="1"/>
          <p:nvPr/>
        </p:nvSpPr>
        <p:spPr>
          <a:xfrm>
            <a:off x="1280003" y="5549512"/>
            <a:ext cx="8002640" cy="646331"/>
          </a:xfrm>
          <a:prstGeom prst="rect">
            <a:avLst/>
          </a:prstGeom>
          <a:noFill/>
        </p:spPr>
        <p:txBody>
          <a:bodyPr wrap="none" rtlCol="0">
            <a:spAutoFit/>
          </a:bodyPr>
          <a:lstStyle/>
          <a:p>
            <a:r>
              <a:rPr lang="en-CA" dirty="0"/>
              <a:t>Distributed training:</a:t>
            </a:r>
          </a:p>
          <a:p>
            <a:r>
              <a:rPr lang="en-CA" i="1" dirty="0"/>
              <a:t>        </a:t>
            </a:r>
            <a:r>
              <a:rPr lang="en-CA" b="1" i="1" dirty="0">
                <a:solidFill>
                  <a:srgbClr val="00B050"/>
                </a:solidFill>
              </a:rPr>
              <a:t>Data-parallel distributed training, Priority-based parameter propagation (P3)</a:t>
            </a:r>
          </a:p>
        </p:txBody>
      </p:sp>
    </p:spTree>
    <p:extLst>
      <p:ext uri="{BB962C8B-B14F-4D97-AF65-F5344CB8AC3E}">
        <p14:creationId xmlns:p14="http://schemas.microsoft.com/office/powerpoint/2010/main" val="73287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9" grpId="0"/>
      <p:bldP spid="100" grpId="0"/>
      <p:bldP spid="101" grpId="0"/>
      <p:bldP spid="103" grpId="0"/>
      <p:bldP spid="105"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FB54-4EC9-4152-BD0B-F6FE021C84D2}"/>
              </a:ext>
            </a:extLst>
          </p:cNvPr>
          <p:cNvSpPr>
            <a:spLocks noGrp="1"/>
          </p:cNvSpPr>
          <p:nvPr>
            <p:ph type="title"/>
          </p:nvPr>
        </p:nvSpPr>
        <p:spPr/>
        <p:txBody>
          <a:bodyPr/>
          <a:lstStyle/>
          <a:p>
            <a:r>
              <a:rPr lang="en-CA" dirty="0">
                <a:latin typeface="+mn-lt"/>
              </a:rPr>
              <a:t>Methodology (cont.)</a:t>
            </a:r>
            <a:endParaRPr lang="en-CA" dirty="0"/>
          </a:p>
        </p:txBody>
      </p:sp>
      <p:sp>
        <p:nvSpPr>
          <p:cNvPr id="4" name="Slide Number Placeholder 3">
            <a:extLst>
              <a:ext uri="{FF2B5EF4-FFF2-40B4-BE49-F238E27FC236}">
                <a16:creationId xmlns:a16="http://schemas.microsoft.com/office/drawing/2014/main" id="{7AA7370C-C61C-49B1-AF41-8100527593B8}"/>
              </a:ext>
            </a:extLst>
          </p:cNvPr>
          <p:cNvSpPr>
            <a:spLocks noGrp="1"/>
          </p:cNvSpPr>
          <p:nvPr>
            <p:ph type="sldNum" sz="quarter" idx="12"/>
          </p:nvPr>
        </p:nvSpPr>
        <p:spPr/>
        <p:txBody>
          <a:bodyPr/>
          <a:lstStyle/>
          <a:p>
            <a:fld id="{18A52438-9334-428C-B73B-7C1C0BD0C58A}" type="slidenum">
              <a:rPr lang="en-CA" smtClean="0"/>
              <a:t>21</a:t>
            </a:fld>
            <a:endParaRPr lang="en-CA"/>
          </a:p>
        </p:txBody>
      </p:sp>
      <p:grpSp>
        <p:nvGrpSpPr>
          <p:cNvPr id="5" name="Group 4">
            <a:extLst>
              <a:ext uri="{FF2B5EF4-FFF2-40B4-BE49-F238E27FC236}">
                <a16:creationId xmlns:a16="http://schemas.microsoft.com/office/drawing/2014/main" id="{483FDD39-4854-469F-ABC7-524C2CDD9854}"/>
              </a:ext>
            </a:extLst>
          </p:cNvPr>
          <p:cNvGrpSpPr/>
          <p:nvPr/>
        </p:nvGrpSpPr>
        <p:grpSpPr>
          <a:xfrm>
            <a:off x="2542698" y="1823010"/>
            <a:ext cx="978461" cy="978461"/>
            <a:chOff x="354724" y="3279058"/>
            <a:chExt cx="978461" cy="978461"/>
          </a:xfrm>
        </p:grpSpPr>
        <p:pic>
          <p:nvPicPr>
            <p:cNvPr id="6" name="Picture 2" descr="Neural Network Icon #119874 - Free Icons Library">
              <a:extLst>
                <a:ext uri="{FF2B5EF4-FFF2-40B4-BE49-F238E27FC236}">
                  <a16:creationId xmlns:a16="http://schemas.microsoft.com/office/drawing/2014/main" id="{9F075CF4-6C61-4AF1-8805-5BB62B2A3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24" y="3279058"/>
              <a:ext cx="978461" cy="9784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7B924D6-5654-43D6-9BEE-D0F48E1A0E75}"/>
                </a:ext>
              </a:extLst>
            </p:cNvPr>
            <p:cNvSpPr/>
            <p:nvPr/>
          </p:nvSpPr>
          <p:spPr>
            <a:xfrm>
              <a:off x="1132085" y="3640931"/>
              <a:ext cx="201099" cy="27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grpSp>
      <p:sp>
        <p:nvSpPr>
          <p:cNvPr id="8" name="TextBox 7">
            <a:extLst>
              <a:ext uri="{FF2B5EF4-FFF2-40B4-BE49-F238E27FC236}">
                <a16:creationId xmlns:a16="http://schemas.microsoft.com/office/drawing/2014/main" id="{75754E4F-FA86-49EA-9B11-4C9962FA086E}"/>
              </a:ext>
            </a:extLst>
          </p:cNvPr>
          <p:cNvSpPr txBox="1"/>
          <p:nvPr/>
        </p:nvSpPr>
        <p:spPr>
          <a:xfrm>
            <a:off x="1169862" y="2018250"/>
            <a:ext cx="6300123" cy="523220"/>
          </a:xfrm>
          <a:prstGeom prst="rect">
            <a:avLst/>
          </a:prstGeom>
          <a:noFill/>
        </p:spPr>
        <p:txBody>
          <a:bodyPr wrap="none" rtlCol="0">
            <a:spAutoFit/>
          </a:bodyPr>
          <a:lstStyle/>
          <a:p>
            <a:r>
              <a:rPr lang="en-CA" sz="2800" dirty="0"/>
              <a:t>Given a              and a             , we evaluate:</a:t>
            </a:r>
            <a:endParaRPr lang="en-CA" sz="2000" dirty="0"/>
          </a:p>
        </p:txBody>
      </p:sp>
      <p:sp>
        <p:nvSpPr>
          <p:cNvPr id="9" name="TextBox 8">
            <a:extLst>
              <a:ext uri="{FF2B5EF4-FFF2-40B4-BE49-F238E27FC236}">
                <a16:creationId xmlns:a16="http://schemas.microsoft.com/office/drawing/2014/main" id="{ED97835B-0CBF-472C-BFCC-5B669FBB2766}"/>
              </a:ext>
            </a:extLst>
          </p:cNvPr>
          <p:cNvSpPr txBox="1"/>
          <p:nvPr/>
        </p:nvSpPr>
        <p:spPr>
          <a:xfrm>
            <a:off x="1651423" y="3094404"/>
            <a:ext cx="1380506" cy="461665"/>
          </a:xfrm>
          <a:prstGeom prst="rect">
            <a:avLst/>
          </a:prstGeom>
          <a:noFill/>
        </p:spPr>
        <p:txBody>
          <a:bodyPr wrap="none" rtlCol="0">
            <a:spAutoFit/>
          </a:bodyPr>
          <a:lstStyle/>
          <a:p>
            <a:r>
              <a:rPr lang="en-CA" sz="2400" dirty="0">
                <a:solidFill>
                  <a:schemeClr val="accent1">
                    <a:lumMod val="75000"/>
                  </a:schemeClr>
                </a:solidFill>
              </a:rPr>
              <a:t>Baseline: </a:t>
            </a:r>
            <a:endParaRPr lang="en-CA" dirty="0">
              <a:solidFill>
                <a:schemeClr val="accent1">
                  <a:lumMod val="75000"/>
                </a:schemeClr>
              </a:solidFill>
            </a:endParaRPr>
          </a:p>
        </p:txBody>
      </p:sp>
      <p:pic>
        <p:nvPicPr>
          <p:cNvPr id="10" name="Picture 6" descr="Optimization Icons - Download Free Vector Icons | Noun Project">
            <a:extLst>
              <a:ext uri="{FF2B5EF4-FFF2-40B4-BE49-F238E27FC236}">
                <a16:creationId xmlns:a16="http://schemas.microsoft.com/office/drawing/2014/main" id="{A3F52311-4A14-41D4-9B3B-29FA6D812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7763" y="1976331"/>
            <a:ext cx="671821" cy="67182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887815BC-423F-49A7-B3B7-F9205613228D}"/>
              </a:ext>
            </a:extLst>
          </p:cNvPr>
          <p:cNvGrpSpPr/>
          <p:nvPr/>
        </p:nvGrpSpPr>
        <p:grpSpPr>
          <a:xfrm>
            <a:off x="3814824" y="2831699"/>
            <a:ext cx="1176704" cy="978461"/>
            <a:chOff x="1132085" y="3247963"/>
            <a:chExt cx="1176704" cy="978461"/>
          </a:xfrm>
        </p:grpSpPr>
        <p:pic>
          <p:nvPicPr>
            <p:cNvPr id="12" name="Picture 2" descr="Neural Network Icon #119874 - Free Icons Library">
              <a:extLst>
                <a:ext uri="{FF2B5EF4-FFF2-40B4-BE49-F238E27FC236}">
                  <a16:creationId xmlns:a16="http://schemas.microsoft.com/office/drawing/2014/main" id="{8C4EC511-20E2-46D2-B344-EBA11DA62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328" y="3247963"/>
              <a:ext cx="978461" cy="97846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ACAED72-EE85-482B-BEFA-AAB3ADD2C1B7}"/>
                </a:ext>
              </a:extLst>
            </p:cNvPr>
            <p:cNvSpPr/>
            <p:nvPr/>
          </p:nvSpPr>
          <p:spPr>
            <a:xfrm>
              <a:off x="1132085" y="3640931"/>
              <a:ext cx="201099" cy="27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grpSp>
      <p:sp>
        <p:nvSpPr>
          <p:cNvPr id="14" name="TextBox 13">
            <a:extLst>
              <a:ext uri="{FF2B5EF4-FFF2-40B4-BE49-F238E27FC236}">
                <a16:creationId xmlns:a16="http://schemas.microsoft.com/office/drawing/2014/main" id="{D0F71C2E-5352-47F4-952F-488F109E3ECD}"/>
              </a:ext>
            </a:extLst>
          </p:cNvPr>
          <p:cNvSpPr txBox="1"/>
          <p:nvPr/>
        </p:nvSpPr>
        <p:spPr>
          <a:xfrm>
            <a:off x="1650116" y="3950180"/>
            <a:ext cx="2013693" cy="461665"/>
          </a:xfrm>
          <a:prstGeom prst="rect">
            <a:avLst/>
          </a:prstGeom>
          <a:noFill/>
        </p:spPr>
        <p:txBody>
          <a:bodyPr wrap="none" rtlCol="0">
            <a:spAutoFit/>
          </a:bodyPr>
          <a:lstStyle/>
          <a:p>
            <a:r>
              <a:rPr lang="en-CA" sz="2400" dirty="0">
                <a:solidFill>
                  <a:srgbClr val="00B050"/>
                </a:solidFill>
              </a:rPr>
              <a:t>Ground Truth: </a:t>
            </a:r>
            <a:endParaRPr lang="en-CA" dirty="0">
              <a:solidFill>
                <a:srgbClr val="00B050"/>
              </a:solidFill>
            </a:endParaRPr>
          </a:p>
        </p:txBody>
      </p:sp>
      <p:grpSp>
        <p:nvGrpSpPr>
          <p:cNvPr id="15" name="Group 14">
            <a:extLst>
              <a:ext uri="{FF2B5EF4-FFF2-40B4-BE49-F238E27FC236}">
                <a16:creationId xmlns:a16="http://schemas.microsoft.com/office/drawing/2014/main" id="{C56005BA-71CB-4916-A2CE-A2EB9CEB9768}"/>
              </a:ext>
            </a:extLst>
          </p:cNvPr>
          <p:cNvGrpSpPr/>
          <p:nvPr/>
        </p:nvGrpSpPr>
        <p:grpSpPr>
          <a:xfrm>
            <a:off x="4015924" y="3672624"/>
            <a:ext cx="978461" cy="978461"/>
            <a:chOff x="354724" y="3279058"/>
            <a:chExt cx="978461" cy="978461"/>
          </a:xfrm>
        </p:grpSpPr>
        <p:pic>
          <p:nvPicPr>
            <p:cNvPr id="16" name="Picture 2" descr="Neural Network Icon #119874 - Free Icons Library">
              <a:extLst>
                <a:ext uri="{FF2B5EF4-FFF2-40B4-BE49-F238E27FC236}">
                  <a16:creationId xmlns:a16="http://schemas.microsoft.com/office/drawing/2014/main" id="{65295FDA-A6AD-4E96-8678-723B2B19A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24" y="3279058"/>
              <a:ext cx="978461" cy="97846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89BC420-C47F-4ADA-9733-79F1468A1F5A}"/>
                </a:ext>
              </a:extLst>
            </p:cNvPr>
            <p:cNvSpPr/>
            <p:nvPr/>
          </p:nvSpPr>
          <p:spPr>
            <a:xfrm>
              <a:off x="1132085" y="3640931"/>
              <a:ext cx="201099" cy="27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8" name="Picture 6" descr="Optimization Icons - Download Free Vector Icons | Noun Project">
            <a:extLst>
              <a:ext uri="{FF2B5EF4-FFF2-40B4-BE49-F238E27FC236}">
                <a16:creationId xmlns:a16="http://schemas.microsoft.com/office/drawing/2014/main" id="{568DCE1A-E36A-49BA-8EB3-284D0C8175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8" y="3816603"/>
            <a:ext cx="671821" cy="67182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254A0B4-01E1-422D-8BA5-8D2BAF37417E}"/>
              </a:ext>
            </a:extLst>
          </p:cNvPr>
          <p:cNvSpPr txBox="1"/>
          <p:nvPr/>
        </p:nvSpPr>
        <p:spPr>
          <a:xfrm>
            <a:off x="4805326" y="3967847"/>
            <a:ext cx="300082" cy="369332"/>
          </a:xfrm>
          <a:prstGeom prst="rect">
            <a:avLst/>
          </a:prstGeom>
          <a:noFill/>
        </p:spPr>
        <p:txBody>
          <a:bodyPr wrap="square" rtlCol="0">
            <a:spAutoFit/>
          </a:bodyPr>
          <a:lstStyle/>
          <a:p>
            <a:r>
              <a:rPr lang="en-CA" dirty="0"/>
              <a:t>+</a:t>
            </a:r>
          </a:p>
        </p:txBody>
      </p:sp>
      <p:sp>
        <p:nvSpPr>
          <p:cNvPr id="20" name="TextBox 19">
            <a:extLst>
              <a:ext uri="{FF2B5EF4-FFF2-40B4-BE49-F238E27FC236}">
                <a16:creationId xmlns:a16="http://schemas.microsoft.com/office/drawing/2014/main" id="{F70AFBFC-B8FB-4D57-BC4D-7FFFA30F8FBF}"/>
              </a:ext>
            </a:extLst>
          </p:cNvPr>
          <p:cNvSpPr txBox="1"/>
          <p:nvPr/>
        </p:nvSpPr>
        <p:spPr>
          <a:xfrm>
            <a:off x="1650116" y="5165450"/>
            <a:ext cx="1610505" cy="461665"/>
          </a:xfrm>
          <a:prstGeom prst="rect">
            <a:avLst/>
          </a:prstGeom>
          <a:noFill/>
        </p:spPr>
        <p:txBody>
          <a:bodyPr wrap="none" rtlCol="0">
            <a:spAutoFit/>
          </a:bodyPr>
          <a:lstStyle/>
          <a:p>
            <a:r>
              <a:rPr lang="en-CA" sz="2400" dirty="0">
                <a:solidFill>
                  <a:srgbClr val="FF0000"/>
                </a:solidFill>
              </a:rPr>
              <a:t>Prediction: </a:t>
            </a:r>
            <a:endParaRPr lang="en-CA" dirty="0">
              <a:solidFill>
                <a:srgbClr val="FF0000"/>
              </a:solidFill>
            </a:endParaRPr>
          </a:p>
        </p:txBody>
      </p:sp>
      <p:grpSp>
        <p:nvGrpSpPr>
          <p:cNvPr id="21" name="Group 20">
            <a:extLst>
              <a:ext uri="{FF2B5EF4-FFF2-40B4-BE49-F238E27FC236}">
                <a16:creationId xmlns:a16="http://schemas.microsoft.com/office/drawing/2014/main" id="{289A0555-816F-4579-B511-C5CA46242BDD}"/>
              </a:ext>
            </a:extLst>
          </p:cNvPr>
          <p:cNvGrpSpPr/>
          <p:nvPr/>
        </p:nvGrpSpPr>
        <p:grpSpPr>
          <a:xfrm>
            <a:off x="4013068" y="5301455"/>
            <a:ext cx="978461" cy="978461"/>
            <a:chOff x="354724" y="3279058"/>
            <a:chExt cx="978461" cy="978461"/>
          </a:xfrm>
        </p:grpSpPr>
        <p:pic>
          <p:nvPicPr>
            <p:cNvPr id="22" name="Picture 2" descr="Neural Network Icon #119874 - Free Icons Library">
              <a:extLst>
                <a:ext uri="{FF2B5EF4-FFF2-40B4-BE49-F238E27FC236}">
                  <a16:creationId xmlns:a16="http://schemas.microsoft.com/office/drawing/2014/main" id="{EE76825C-83DD-4A56-B00B-956060019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24" y="3279058"/>
              <a:ext cx="978461" cy="97846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D36D5524-E294-4D85-8A9B-771E2F6BD49B}"/>
                </a:ext>
              </a:extLst>
            </p:cNvPr>
            <p:cNvSpPr/>
            <p:nvPr/>
          </p:nvSpPr>
          <p:spPr>
            <a:xfrm>
              <a:off x="1132085" y="3640931"/>
              <a:ext cx="201099" cy="27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4" name="Group 23">
            <a:extLst>
              <a:ext uri="{FF2B5EF4-FFF2-40B4-BE49-F238E27FC236}">
                <a16:creationId xmlns:a16="http://schemas.microsoft.com/office/drawing/2014/main" id="{2BD0713E-5A10-4B03-A303-712FEFD90BB0}"/>
              </a:ext>
            </a:extLst>
          </p:cNvPr>
          <p:cNvGrpSpPr/>
          <p:nvPr/>
        </p:nvGrpSpPr>
        <p:grpSpPr>
          <a:xfrm>
            <a:off x="5347410" y="5164346"/>
            <a:ext cx="695023" cy="564900"/>
            <a:chOff x="7921841" y="3588046"/>
            <a:chExt cx="1072356" cy="823751"/>
          </a:xfrm>
        </p:grpSpPr>
        <p:sp>
          <p:nvSpPr>
            <p:cNvPr id="25" name="Rectangle 24">
              <a:extLst>
                <a:ext uri="{FF2B5EF4-FFF2-40B4-BE49-F238E27FC236}">
                  <a16:creationId xmlns:a16="http://schemas.microsoft.com/office/drawing/2014/main" id="{446F28BB-FB64-4713-8706-EF5989403954}"/>
                </a:ext>
              </a:extLst>
            </p:cNvPr>
            <p:cNvSpPr/>
            <p:nvPr/>
          </p:nvSpPr>
          <p:spPr>
            <a:xfrm>
              <a:off x="8251093" y="3588046"/>
              <a:ext cx="327995" cy="175780"/>
            </a:xfrm>
            <a:prstGeom prst="rect">
              <a:avLst/>
            </a:prstGeom>
            <a:solidFill>
              <a:schemeClr val="accent6">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B82157AE-3358-426F-B25C-9204A322389B}"/>
                </a:ext>
              </a:extLst>
            </p:cNvPr>
            <p:cNvSpPr/>
            <p:nvPr/>
          </p:nvSpPr>
          <p:spPr>
            <a:xfrm>
              <a:off x="7921841" y="3908885"/>
              <a:ext cx="358647" cy="175780"/>
            </a:xfrm>
            <a:prstGeom prst="rect">
              <a:avLst/>
            </a:prstGeom>
            <a:solidFill>
              <a:schemeClr val="accent5">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7" name="Rectangle 26">
              <a:extLst>
                <a:ext uri="{FF2B5EF4-FFF2-40B4-BE49-F238E27FC236}">
                  <a16:creationId xmlns:a16="http://schemas.microsoft.com/office/drawing/2014/main" id="{770D06BA-204E-4C93-8299-A436BCBAEB16}"/>
                </a:ext>
              </a:extLst>
            </p:cNvPr>
            <p:cNvSpPr/>
            <p:nvPr/>
          </p:nvSpPr>
          <p:spPr>
            <a:xfrm>
              <a:off x="8315657" y="4236018"/>
              <a:ext cx="198865" cy="175779"/>
            </a:xfrm>
            <a:prstGeom prst="rect">
              <a:avLst/>
            </a:prstGeom>
            <a:solidFill>
              <a:schemeClr val="accent1">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AB351278-EE36-46AE-B960-7EAFF7F2C15E}"/>
                </a:ext>
              </a:extLst>
            </p:cNvPr>
            <p:cNvSpPr/>
            <p:nvPr/>
          </p:nvSpPr>
          <p:spPr>
            <a:xfrm>
              <a:off x="8745068" y="4236017"/>
              <a:ext cx="249129" cy="175780"/>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9" name="Rectangle 28">
              <a:extLst>
                <a:ext uri="{FF2B5EF4-FFF2-40B4-BE49-F238E27FC236}">
                  <a16:creationId xmlns:a16="http://schemas.microsoft.com/office/drawing/2014/main" id="{3587E95C-B226-4047-B01D-D6C53C3866A7}"/>
                </a:ext>
              </a:extLst>
            </p:cNvPr>
            <p:cNvSpPr/>
            <p:nvPr/>
          </p:nvSpPr>
          <p:spPr>
            <a:xfrm>
              <a:off x="8559030" y="3914671"/>
              <a:ext cx="327994" cy="175780"/>
            </a:xfrm>
            <a:prstGeom prst="rect">
              <a:avLst/>
            </a:prstGeom>
            <a:solidFill>
              <a:schemeClr val="accent6">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cxnSp>
          <p:nvCxnSpPr>
            <p:cNvPr id="30" name="Straight Arrow Connector 29">
              <a:extLst>
                <a:ext uri="{FF2B5EF4-FFF2-40B4-BE49-F238E27FC236}">
                  <a16:creationId xmlns:a16="http://schemas.microsoft.com/office/drawing/2014/main" id="{F4FA8898-7AF3-4FFC-BC12-8A0FE0889BA4}"/>
                </a:ext>
              </a:extLst>
            </p:cNvPr>
            <p:cNvCxnSpPr>
              <a:cxnSpLocks/>
              <a:stCxn id="29" idx="2"/>
              <a:endCxn id="28" idx="0"/>
            </p:cNvCxnSpPr>
            <p:nvPr/>
          </p:nvCxnSpPr>
          <p:spPr>
            <a:xfrm>
              <a:off x="8723027" y="4090451"/>
              <a:ext cx="146606" cy="145566"/>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A9488575-421F-4032-83E3-9AC4E8EEEAFE}"/>
                </a:ext>
              </a:extLst>
            </p:cNvPr>
            <p:cNvCxnSpPr>
              <a:cxnSpLocks/>
              <a:stCxn id="25" idx="2"/>
              <a:endCxn id="26" idx="0"/>
            </p:cNvCxnSpPr>
            <p:nvPr/>
          </p:nvCxnSpPr>
          <p:spPr>
            <a:xfrm flipH="1">
              <a:off x="8101165" y="3763826"/>
              <a:ext cx="313926" cy="145059"/>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61161C05-53FB-4E53-BA5B-C3892A74C125}"/>
                </a:ext>
              </a:extLst>
            </p:cNvPr>
            <p:cNvCxnSpPr>
              <a:cxnSpLocks/>
              <a:stCxn id="25" idx="2"/>
              <a:endCxn id="29" idx="0"/>
            </p:cNvCxnSpPr>
            <p:nvPr/>
          </p:nvCxnSpPr>
          <p:spPr>
            <a:xfrm>
              <a:off x="8415091" y="3763826"/>
              <a:ext cx="307936" cy="150845"/>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5C2837ED-AA44-48EE-96D7-6B56D5F44859}"/>
                </a:ext>
              </a:extLst>
            </p:cNvPr>
            <p:cNvCxnSpPr>
              <a:cxnSpLocks/>
              <a:stCxn id="29" idx="2"/>
              <a:endCxn id="27" idx="0"/>
            </p:cNvCxnSpPr>
            <p:nvPr/>
          </p:nvCxnSpPr>
          <p:spPr>
            <a:xfrm flipH="1">
              <a:off x="8415090" y="4090451"/>
              <a:ext cx="307937" cy="145567"/>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99097D6B-D881-4763-8956-A5C6ED510C2C}"/>
                </a:ext>
              </a:extLst>
            </p:cNvPr>
            <p:cNvCxnSpPr>
              <a:cxnSpLocks/>
              <a:stCxn id="26" idx="2"/>
              <a:endCxn id="27" idx="0"/>
            </p:cNvCxnSpPr>
            <p:nvPr/>
          </p:nvCxnSpPr>
          <p:spPr>
            <a:xfrm>
              <a:off x="8101165" y="4084665"/>
              <a:ext cx="313925" cy="151353"/>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grpSp>
      <p:grpSp>
        <p:nvGrpSpPr>
          <p:cNvPr id="35" name="Group 34">
            <a:extLst>
              <a:ext uri="{FF2B5EF4-FFF2-40B4-BE49-F238E27FC236}">
                <a16:creationId xmlns:a16="http://schemas.microsoft.com/office/drawing/2014/main" id="{1F12ECDA-07E8-4007-BCA5-7CCB96385F10}"/>
              </a:ext>
            </a:extLst>
          </p:cNvPr>
          <p:cNvGrpSpPr/>
          <p:nvPr/>
        </p:nvGrpSpPr>
        <p:grpSpPr>
          <a:xfrm>
            <a:off x="6481318" y="5160449"/>
            <a:ext cx="865358" cy="568377"/>
            <a:chOff x="9846273" y="3570031"/>
            <a:chExt cx="1613690" cy="793226"/>
          </a:xfrm>
        </p:grpSpPr>
        <p:sp>
          <p:nvSpPr>
            <p:cNvPr id="36" name="Rectangle 35">
              <a:extLst>
                <a:ext uri="{FF2B5EF4-FFF2-40B4-BE49-F238E27FC236}">
                  <a16:creationId xmlns:a16="http://schemas.microsoft.com/office/drawing/2014/main" id="{5B4751A7-5C8C-4D50-85B1-CA8AF9EBE6AA}"/>
                </a:ext>
              </a:extLst>
            </p:cNvPr>
            <p:cNvSpPr/>
            <p:nvPr/>
          </p:nvSpPr>
          <p:spPr>
            <a:xfrm>
              <a:off x="10922931" y="4082687"/>
              <a:ext cx="297679" cy="278327"/>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400" dirty="0"/>
            </a:p>
          </p:txBody>
        </p:sp>
        <p:sp>
          <p:nvSpPr>
            <p:cNvPr id="37" name="Rectangle 36">
              <a:extLst>
                <a:ext uri="{FF2B5EF4-FFF2-40B4-BE49-F238E27FC236}">
                  <a16:creationId xmlns:a16="http://schemas.microsoft.com/office/drawing/2014/main" id="{D36DD25A-601B-4683-8A8D-549D32D6E935}"/>
                </a:ext>
              </a:extLst>
            </p:cNvPr>
            <p:cNvSpPr/>
            <p:nvPr/>
          </p:nvSpPr>
          <p:spPr>
            <a:xfrm>
              <a:off x="10284279" y="4082147"/>
              <a:ext cx="343684" cy="278327"/>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400" dirty="0"/>
            </a:p>
          </p:txBody>
        </p:sp>
        <p:sp>
          <p:nvSpPr>
            <p:cNvPr id="38" name="Rectangle 37">
              <a:extLst>
                <a:ext uri="{FF2B5EF4-FFF2-40B4-BE49-F238E27FC236}">
                  <a16:creationId xmlns:a16="http://schemas.microsoft.com/office/drawing/2014/main" id="{4B9C1CEC-82F1-4B2A-BA06-2273924F47CD}"/>
                </a:ext>
              </a:extLst>
            </p:cNvPr>
            <p:cNvSpPr/>
            <p:nvPr/>
          </p:nvSpPr>
          <p:spPr>
            <a:xfrm>
              <a:off x="10010271" y="3570031"/>
              <a:ext cx="276664" cy="278327"/>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400" dirty="0"/>
            </a:p>
          </p:txBody>
        </p:sp>
        <p:sp>
          <p:nvSpPr>
            <p:cNvPr id="39" name="Rectangle 38">
              <a:extLst>
                <a:ext uri="{FF2B5EF4-FFF2-40B4-BE49-F238E27FC236}">
                  <a16:creationId xmlns:a16="http://schemas.microsoft.com/office/drawing/2014/main" id="{E6E2017B-EB7C-4DB4-8727-0C671567A705}"/>
                </a:ext>
              </a:extLst>
            </p:cNvPr>
            <p:cNvSpPr/>
            <p:nvPr/>
          </p:nvSpPr>
          <p:spPr>
            <a:xfrm>
              <a:off x="10625252" y="4082146"/>
              <a:ext cx="297679" cy="278327"/>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400" dirty="0"/>
            </a:p>
          </p:txBody>
        </p:sp>
        <p:sp>
          <p:nvSpPr>
            <p:cNvPr id="40" name="Rectangle 39">
              <a:extLst>
                <a:ext uri="{FF2B5EF4-FFF2-40B4-BE49-F238E27FC236}">
                  <a16:creationId xmlns:a16="http://schemas.microsoft.com/office/drawing/2014/main" id="{49083388-B237-4DA5-B22E-D7FB247EB60C}"/>
                </a:ext>
              </a:extLst>
            </p:cNvPr>
            <p:cNvSpPr/>
            <p:nvPr/>
          </p:nvSpPr>
          <p:spPr>
            <a:xfrm>
              <a:off x="10285347" y="3570783"/>
              <a:ext cx="468691" cy="279037"/>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400" dirty="0"/>
            </a:p>
          </p:txBody>
        </p:sp>
        <p:sp>
          <p:nvSpPr>
            <p:cNvPr id="41" name="Rectangle 40">
              <a:extLst>
                <a:ext uri="{FF2B5EF4-FFF2-40B4-BE49-F238E27FC236}">
                  <a16:creationId xmlns:a16="http://schemas.microsoft.com/office/drawing/2014/main" id="{B9674B78-AB35-4F8E-9C5A-1618827E56F7}"/>
                </a:ext>
              </a:extLst>
            </p:cNvPr>
            <p:cNvSpPr/>
            <p:nvPr/>
          </p:nvSpPr>
          <p:spPr>
            <a:xfrm>
              <a:off x="10918036" y="3570784"/>
              <a:ext cx="362059" cy="276114"/>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400" dirty="0"/>
            </a:p>
          </p:txBody>
        </p:sp>
        <p:cxnSp>
          <p:nvCxnSpPr>
            <p:cNvPr id="42" name="Straight Connector 41">
              <a:extLst>
                <a:ext uri="{FF2B5EF4-FFF2-40B4-BE49-F238E27FC236}">
                  <a16:creationId xmlns:a16="http://schemas.microsoft.com/office/drawing/2014/main" id="{96E8C94E-8084-4049-89FD-FA4DF41498FF}"/>
                </a:ext>
              </a:extLst>
            </p:cNvPr>
            <p:cNvCxnSpPr>
              <a:cxnSpLocks/>
            </p:cNvCxnSpPr>
            <p:nvPr/>
          </p:nvCxnSpPr>
          <p:spPr>
            <a:xfrm>
              <a:off x="9846273" y="3571241"/>
              <a:ext cx="161369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E4C2249-6797-4A6C-84B4-704E69892C53}"/>
                </a:ext>
              </a:extLst>
            </p:cNvPr>
            <p:cNvCxnSpPr>
              <a:cxnSpLocks/>
            </p:cNvCxnSpPr>
            <p:nvPr/>
          </p:nvCxnSpPr>
          <p:spPr>
            <a:xfrm flipV="1">
              <a:off x="9846273" y="3846897"/>
              <a:ext cx="1613690" cy="2923"/>
            </a:xfrm>
            <a:prstGeom prst="line">
              <a:avLst/>
            </a:prstGeom>
            <a:ln w="254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80C3E796-5121-4A20-8E65-D9C925A94E89}"/>
                </a:ext>
              </a:extLst>
            </p:cNvPr>
            <p:cNvCxnSpPr>
              <a:cxnSpLocks/>
            </p:cNvCxnSpPr>
            <p:nvPr/>
          </p:nvCxnSpPr>
          <p:spPr>
            <a:xfrm>
              <a:off x="9846273" y="4082146"/>
              <a:ext cx="161369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BE3BE3B-BB0C-4767-81B2-40ADA02F47AF}"/>
                </a:ext>
              </a:extLst>
            </p:cNvPr>
            <p:cNvCxnSpPr>
              <a:cxnSpLocks/>
            </p:cNvCxnSpPr>
            <p:nvPr/>
          </p:nvCxnSpPr>
          <p:spPr>
            <a:xfrm flipV="1">
              <a:off x="9846273" y="4361977"/>
              <a:ext cx="1613690" cy="1280"/>
            </a:xfrm>
            <a:prstGeom prst="line">
              <a:avLst/>
            </a:prstGeom>
            <a:ln w="25400"/>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43382D8C-F3FB-4194-9079-4C8AA93F75D5}"/>
                </a:ext>
              </a:extLst>
            </p:cNvPr>
            <p:cNvCxnSpPr>
              <a:cxnSpLocks/>
              <a:endCxn id="37" idx="1"/>
            </p:cNvCxnSpPr>
            <p:nvPr/>
          </p:nvCxnSpPr>
          <p:spPr>
            <a:xfrm>
              <a:off x="10284279" y="3712038"/>
              <a:ext cx="0" cy="50927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8C7443F9-5A41-4C29-B488-9BFA55AEF2DC}"/>
                </a:ext>
              </a:extLst>
            </p:cNvPr>
            <p:cNvCxnSpPr>
              <a:cxnSpLocks/>
              <a:stCxn id="39" idx="3"/>
              <a:endCxn id="41" idx="1"/>
            </p:cNvCxnSpPr>
            <p:nvPr/>
          </p:nvCxnSpPr>
          <p:spPr>
            <a:xfrm flipH="1" flipV="1">
              <a:off x="10918036" y="3708841"/>
              <a:ext cx="4895" cy="512469"/>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grpSp>
      <p:cxnSp>
        <p:nvCxnSpPr>
          <p:cNvPr id="48" name="Straight Arrow Connector 47">
            <a:extLst>
              <a:ext uri="{FF2B5EF4-FFF2-40B4-BE49-F238E27FC236}">
                <a16:creationId xmlns:a16="http://schemas.microsoft.com/office/drawing/2014/main" id="{496F4114-D928-456A-BCF6-1BDCC584B6F4}"/>
              </a:ext>
            </a:extLst>
          </p:cNvPr>
          <p:cNvCxnSpPr>
            <a:cxnSpLocks/>
          </p:cNvCxnSpPr>
          <p:nvPr/>
        </p:nvCxnSpPr>
        <p:spPr>
          <a:xfrm flipV="1">
            <a:off x="4942942" y="5583496"/>
            <a:ext cx="229285" cy="241765"/>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E98C5803-6C17-46B7-AA8A-32452FCFC694}"/>
              </a:ext>
            </a:extLst>
          </p:cNvPr>
          <p:cNvCxnSpPr>
            <a:cxnSpLocks/>
          </p:cNvCxnSpPr>
          <p:nvPr/>
        </p:nvCxnSpPr>
        <p:spPr>
          <a:xfrm>
            <a:off x="6083116" y="5444638"/>
            <a:ext cx="338132"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pic>
        <p:nvPicPr>
          <p:cNvPr id="50" name="Picture 6" descr="Optimization Icons - Download Free Vector Icons | Noun Project">
            <a:extLst>
              <a:ext uri="{FF2B5EF4-FFF2-40B4-BE49-F238E27FC236}">
                <a16:creationId xmlns:a16="http://schemas.microsoft.com/office/drawing/2014/main" id="{FC54AE6C-1E3A-4A67-B318-2EC058B212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442" y="4672208"/>
            <a:ext cx="671821" cy="671821"/>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Arrow Connector 50">
            <a:extLst>
              <a:ext uri="{FF2B5EF4-FFF2-40B4-BE49-F238E27FC236}">
                <a16:creationId xmlns:a16="http://schemas.microsoft.com/office/drawing/2014/main" id="{4EAF65A7-959B-49B1-B411-631448E79461}"/>
              </a:ext>
            </a:extLst>
          </p:cNvPr>
          <p:cNvCxnSpPr>
            <a:cxnSpLocks/>
          </p:cNvCxnSpPr>
          <p:nvPr/>
        </p:nvCxnSpPr>
        <p:spPr>
          <a:xfrm>
            <a:off x="4928558" y="5114818"/>
            <a:ext cx="254207" cy="244054"/>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349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75E6-DE90-48EE-BFE2-D97B0565DB31}"/>
              </a:ext>
            </a:extLst>
          </p:cNvPr>
          <p:cNvSpPr>
            <a:spLocks noGrp="1"/>
          </p:cNvSpPr>
          <p:nvPr>
            <p:ph type="title"/>
          </p:nvPr>
        </p:nvSpPr>
        <p:spPr/>
        <p:txBody>
          <a:bodyPr/>
          <a:lstStyle/>
          <a:p>
            <a:r>
              <a:rPr lang="en-CA" dirty="0">
                <a:latin typeface="+mn-lt"/>
              </a:rPr>
              <a:t>Runtime Estimation Accuracy</a:t>
            </a:r>
          </a:p>
        </p:txBody>
      </p:sp>
      <p:graphicFrame>
        <p:nvGraphicFramePr>
          <p:cNvPr id="6" name="Chart 5">
            <a:extLst>
              <a:ext uri="{FF2B5EF4-FFF2-40B4-BE49-F238E27FC236}">
                <a16:creationId xmlns:a16="http://schemas.microsoft.com/office/drawing/2014/main" id="{257323EC-86BE-4392-AF34-042C928E5487}"/>
              </a:ext>
            </a:extLst>
          </p:cNvPr>
          <p:cNvGraphicFramePr>
            <a:graphicFrameLocks/>
          </p:cNvGraphicFramePr>
          <p:nvPr>
            <p:extLst>
              <p:ext uri="{D42A27DB-BD31-4B8C-83A1-F6EECF244321}">
                <p14:modId xmlns:p14="http://schemas.microsoft.com/office/powerpoint/2010/main" val="742237464"/>
              </p:ext>
            </p:extLst>
          </p:nvPr>
        </p:nvGraphicFramePr>
        <p:xfrm>
          <a:off x="1095375" y="2228850"/>
          <a:ext cx="10001250" cy="34028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BBA6319-532C-4942-8620-36F6ECBC28D0}"/>
              </a:ext>
            </a:extLst>
          </p:cNvPr>
          <p:cNvSpPr txBox="1"/>
          <p:nvPr/>
        </p:nvSpPr>
        <p:spPr>
          <a:xfrm>
            <a:off x="1677299" y="1775103"/>
            <a:ext cx="8844858" cy="369332"/>
          </a:xfrm>
          <a:prstGeom prst="rect">
            <a:avLst/>
          </a:prstGeom>
          <a:noFill/>
        </p:spPr>
        <p:txBody>
          <a:bodyPr wrap="none" rtlCol="0">
            <a:spAutoFit/>
          </a:bodyPr>
          <a:lstStyle/>
          <a:p>
            <a:pPr algn="ctr"/>
            <a:r>
              <a:rPr lang="en-CA" dirty="0"/>
              <a:t>Estimating Automatic Mixed Precision (AMP), </a:t>
            </a:r>
            <a:r>
              <a:rPr lang="en-CA" dirty="0" err="1"/>
              <a:t>FusedAdam</a:t>
            </a:r>
            <a:r>
              <a:rPr lang="en-CA" dirty="0"/>
              <a:t>, and Restructuring </a:t>
            </a:r>
            <a:r>
              <a:rPr lang="en-CA" dirty="0" err="1"/>
              <a:t>Batchnorm</a:t>
            </a:r>
            <a:r>
              <a:rPr lang="en-CA" dirty="0"/>
              <a:t> (RB)</a:t>
            </a:r>
          </a:p>
        </p:txBody>
      </p:sp>
      <p:sp>
        <p:nvSpPr>
          <p:cNvPr id="8" name="TextBox 7">
            <a:extLst>
              <a:ext uri="{FF2B5EF4-FFF2-40B4-BE49-F238E27FC236}">
                <a16:creationId xmlns:a16="http://schemas.microsoft.com/office/drawing/2014/main" id="{CF4EEDEE-92C3-4A9F-AEBE-DFE6F649C015}"/>
              </a:ext>
            </a:extLst>
          </p:cNvPr>
          <p:cNvSpPr txBox="1"/>
          <p:nvPr/>
        </p:nvSpPr>
        <p:spPr>
          <a:xfrm>
            <a:off x="2452567" y="5684808"/>
            <a:ext cx="7286868" cy="400110"/>
          </a:xfrm>
          <a:prstGeom prst="rect">
            <a:avLst/>
          </a:prstGeom>
          <a:noFill/>
          <a:ln w="25400">
            <a:solidFill>
              <a:schemeClr val="dk1"/>
            </a:solidFill>
          </a:ln>
        </p:spPr>
        <p:txBody>
          <a:bodyPr wrap="none" rtlCol="0">
            <a:spAutoFit/>
          </a:bodyPr>
          <a:lstStyle/>
          <a:p>
            <a:pPr algn="ctr"/>
            <a:r>
              <a:rPr lang="en-CA" sz="2000" dirty="0"/>
              <a:t>Daydream achieves </a:t>
            </a:r>
            <a:r>
              <a:rPr lang="en-CA" sz="2000" dirty="0">
                <a:solidFill>
                  <a:srgbClr val="00B050"/>
                </a:solidFill>
              </a:rPr>
              <a:t>8%</a:t>
            </a:r>
            <a:r>
              <a:rPr lang="zh-CN" altLang="en-US" sz="2000" dirty="0"/>
              <a:t> </a:t>
            </a:r>
            <a:r>
              <a:rPr lang="en-CA" altLang="zh-CN" sz="2000" dirty="0"/>
              <a:t>estimation error on average (</a:t>
            </a:r>
            <a:r>
              <a:rPr lang="en-CA" altLang="zh-CN" sz="2000" dirty="0">
                <a:solidFill>
                  <a:srgbClr val="00B050"/>
                </a:solidFill>
              </a:rPr>
              <a:t>15%</a:t>
            </a:r>
            <a:r>
              <a:rPr lang="en-CA" altLang="zh-CN" sz="2000" dirty="0"/>
              <a:t> maximum)</a:t>
            </a:r>
            <a:endParaRPr lang="en-CA" sz="2000" dirty="0"/>
          </a:p>
        </p:txBody>
      </p:sp>
      <p:sp>
        <p:nvSpPr>
          <p:cNvPr id="9" name="Slide Number Placeholder 8">
            <a:extLst>
              <a:ext uri="{FF2B5EF4-FFF2-40B4-BE49-F238E27FC236}">
                <a16:creationId xmlns:a16="http://schemas.microsoft.com/office/drawing/2014/main" id="{F7ED491F-A658-4A81-B2A5-FEBF42CAFE12}"/>
              </a:ext>
            </a:extLst>
          </p:cNvPr>
          <p:cNvSpPr>
            <a:spLocks noGrp="1"/>
          </p:cNvSpPr>
          <p:nvPr>
            <p:ph type="sldNum" sz="quarter" idx="12"/>
          </p:nvPr>
        </p:nvSpPr>
        <p:spPr/>
        <p:txBody>
          <a:bodyPr/>
          <a:lstStyle/>
          <a:p>
            <a:fld id="{18A52438-9334-428C-B73B-7C1C0BD0C58A}" type="slidenum">
              <a:rPr lang="en-CA" smtClean="0"/>
              <a:t>22</a:t>
            </a:fld>
            <a:endParaRPr lang="en-CA"/>
          </a:p>
        </p:txBody>
      </p:sp>
      <p:sp>
        <p:nvSpPr>
          <p:cNvPr id="3" name="TextBox 2">
            <a:extLst>
              <a:ext uri="{FF2B5EF4-FFF2-40B4-BE49-F238E27FC236}">
                <a16:creationId xmlns:a16="http://schemas.microsoft.com/office/drawing/2014/main" id="{596C1FAC-193A-42B7-8E5D-6C3040885368}"/>
              </a:ext>
            </a:extLst>
          </p:cNvPr>
          <p:cNvSpPr txBox="1"/>
          <p:nvPr/>
        </p:nvSpPr>
        <p:spPr>
          <a:xfrm>
            <a:off x="2292350" y="2405598"/>
            <a:ext cx="526106" cy="276999"/>
          </a:xfrm>
          <a:prstGeom prst="rect">
            <a:avLst/>
          </a:prstGeom>
          <a:noFill/>
        </p:spPr>
        <p:txBody>
          <a:bodyPr wrap="none" rtlCol="0">
            <a:spAutoFit/>
          </a:bodyPr>
          <a:lstStyle/>
          <a:p>
            <a:r>
              <a:rPr lang="en-US" altLang="zh-CN" sz="1200" dirty="0"/>
              <a:t>1.54x</a:t>
            </a:r>
            <a:endParaRPr lang="en-CA" sz="1200" dirty="0"/>
          </a:p>
        </p:txBody>
      </p:sp>
      <p:cxnSp>
        <p:nvCxnSpPr>
          <p:cNvPr id="11" name="Straight Connector 10">
            <a:extLst>
              <a:ext uri="{FF2B5EF4-FFF2-40B4-BE49-F238E27FC236}">
                <a16:creationId xmlns:a16="http://schemas.microsoft.com/office/drawing/2014/main" id="{3A99D7D6-D48B-4F97-A627-8DCA7691658B}"/>
              </a:ext>
            </a:extLst>
          </p:cNvPr>
          <p:cNvCxnSpPr>
            <a:cxnSpLocks/>
            <a:stCxn id="3" idx="2"/>
          </p:cNvCxnSpPr>
          <p:nvPr/>
        </p:nvCxnSpPr>
        <p:spPr>
          <a:xfrm>
            <a:off x="2555403" y="2682597"/>
            <a:ext cx="0" cy="806728"/>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C9D66F8-5CF7-466F-A412-8DEE0706D19D}"/>
              </a:ext>
            </a:extLst>
          </p:cNvPr>
          <p:cNvSpPr txBox="1"/>
          <p:nvPr/>
        </p:nvSpPr>
        <p:spPr>
          <a:xfrm>
            <a:off x="2522620" y="2629445"/>
            <a:ext cx="526106" cy="276999"/>
          </a:xfrm>
          <a:prstGeom prst="rect">
            <a:avLst/>
          </a:prstGeom>
          <a:noFill/>
        </p:spPr>
        <p:txBody>
          <a:bodyPr wrap="none" rtlCol="0">
            <a:spAutoFit/>
          </a:bodyPr>
          <a:lstStyle/>
          <a:p>
            <a:r>
              <a:rPr lang="en-US" altLang="zh-CN" sz="1200" dirty="0"/>
              <a:t>1.63x</a:t>
            </a:r>
            <a:endParaRPr lang="en-CA" sz="1200" dirty="0"/>
          </a:p>
        </p:txBody>
      </p:sp>
      <p:cxnSp>
        <p:nvCxnSpPr>
          <p:cNvPr id="16" name="Straight Connector 15">
            <a:extLst>
              <a:ext uri="{FF2B5EF4-FFF2-40B4-BE49-F238E27FC236}">
                <a16:creationId xmlns:a16="http://schemas.microsoft.com/office/drawing/2014/main" id="{BAC02C9B-CC1F-43A5-99B0-E683D572B15D}"/>
              </a:ext>
            </a:extLst>
          </p:cNvPr>
          <p:cNvCxnSpPr>
            <a:cxnSpLocks/>
            <a:stCxn id="15" idx="2"/>
          </p:cNvCxnSpPr>
          <p:nvPr/>
        </p:nvCxnSpPr>
        <p:spPr>
          <a:xfrm>
            <a:off x="2785673" y="2906444"/>
            <a:ext cx="0" cy="633155"/>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4051815-D845-4076-B1B0-F6FE1300D250}"/>
              </a:ext>
            </a:extLst>
          </p:cNvPr>
          <p:cNvSpPr txBox="1"/>
          <p:nvPr/>
        </p:nvSpPr>
        <p:spPr>
          <a:xfrm>
            <a:off x="2729249" y="3335480"/>
            <a:ext cx="490840" cy="276999"/>
          </a:xfrm>
          <a:prstGeom prst="rect">
            <a:avLst/>
          </a:prstGeom>
          <a:noFill/>
        </p:spPr>
        <p:txBody>
          <a:bodyPr wrap="none" rtlCol="0">
            <a:spAutoFit/>
          </a:bodyPr>
          <a:lstStyle/>
          <a:p>
            <a:r>
              <a:rPr lang="en-US" altLang="zh-CN" sz="1200" dirty="0"/>
              <a:t>5.5%</a:t>
            </a:r>
            <a:endParaRPr lang="en-CA" sz="1200" dirty="0"/>
          </a:p>
        </p:txBody>
      </p:sp>
      <p:sp>
        <p:nvSpPr>
          <p:cNvPr id="20" name="TextBox 19">
            <a:extLst>
              <a:ext uri="{FF2B5EF4-FFF2-40B4-BE49-F238E27FC236}">
                <a16:creationId xmlns:a16="http://schemas.microsoft.com/office/drawing/2014/main" id="{CE2B616F-F513-4226-A817-9516565CEE1F}"/>
              </a:ext>
            </a:extLst>
          </p:cNvPr>
          <p:cNvSpPr txBox="1"/>
          <p:nvPr/>
        </p:nvSpPr>
        <p:spPr>
          <a:xfrm>
            <a:off x="3756409" y="2749825"/>
            <a:ext cx="490840" cy="276999"/>
          </a:xfrm>
          <a:prstGeom prst="rect">
            <a:avLst/>
          </a:prstGeom>
          <a:noFill/>
        </p:spPr>
        <p:txBody>
          <a:bodyPr wrap="none" rtlCol="0">
            <a:spAutoFit/>
          </a:bodyPr>
          <a:lstStyle/>
          <a:p>
            <a:r>
              <a:rPr lang="en-US" altLang="zh-CN" sz="1200" dirty="0"/>
              <a:t>3.9%</a:t>
            </a:r>
            <a:endParaRPr lang="en-CA" sz="1200" dirty="0"/>
          </a:p>
        </p:txBody>
      </p:sp>
      <p:sp>
        <p:nvSpPr>
          <p:cNvPr id="23" name="TextBox 22">
            <a:extLst>
              <a:ext uri="{FF2B5EF4-FFF2-40B4-BE49-F238E27FC236}">
                <a16:creationId xmlns:a16="http://schemas.microsoft.com/office/drawing/2014/main" id="{1B258278-374E-4C35-9C46-D05E3F9934D3}"/>
              </a:ext>
            </a:extLst>
          </p:cNvPr>
          <p:cNvSpPr txBox="1"/>
          <p:nvPr/>
        </p:nvSpPr>
        <p:spPr>
          <a:xfrm>
            <a:off x="4853963" y="3545293"/>
            <a:ext cx="569387" cy="276999"/>
          </a:xfrm>
          <a:prstGeom prst="rect">
            <a:avLst/>
          </a:prstGeom>
          <a:noFill/>
        </p:spPr>
        <p:txBody>
          <a:bodyPr wrap="none" rtlCol="0">
            <a:spAutoFit/>
          </a:bodyPr>
          <a:lstStyle/>
          <a:p>
            <a:r>
              <a:rPr lang="en-US" altLang="zh-CN" sz="1200" dirty="0"/>
              <a:t>15.3%</a:t>
            </a:r>
            <a:endParaRPr lang="en-CA" sz="1200" dirty="0"/>
          </a:p>
        </p:txBody>
      </p:sp>
      <p:sp>
        <p:nvSpPr>
          <p:cNvPr id="24" name="TextBox 23">
            <a:extLst>
              <a:ext uri="{FF2B5EF4-FFF2-40B4-BE49-F238E27FC236}">
                <a16:creationId xmlns:a16="http://schemas.microsoft.com/office/drawing/2014/main" id="{C2FC1D74-023B-4DEE-8622-E2DB29EE848A}"/>
              </a:ext>
            </a:extLst>
          </p:cNvPr>
          <p:cNvSpPr txBox="1"/>
          <p:nvPr/>
        </p:nvSpPr>
        <p:spPr>
          <a:xfrm>
            <a:off x="5965213" y="3885019"/>
            <a:ext cx="569387" cy="276999"/>
          </a:xfrm>
          <a:prstGeom prst="rect">
            <a:avLst/>
          </a:prstGeom>
          <a:noFill/>
        </p:spPr>
        <p:txBody>
          <a:bodyPr wrap="none" rtlCol="0">
            <a:spAutoFit/>
          </a:bodyPr>
          <a:lstStyle/>
          <a:p>
            <a:r>
              <a:rPr lang="en-US" altLang="zh-CN" sz="1200" dirty="0"/>
              <a:t>12.6%</a:t>
            </a:r>
            <a:endParaRPr lang="en-CA" sz="1200" dirty="0"/>
          </a:p>
        </p:txBody>
      </p:sp>
      <p:sp>
        <p:nvSpPr>
          <p:cNvPr id="25" name="TextBox 24">
            <a:extLst>
              <a:ext uri="{FF2B5EF4-FFF2-40B4-BE49-F238E27FC236}">
                <a16:creationId xmlns:a16="http://schemas.microsoft.com/office/drawing/2014/main" id="{36E084F6-45FA-4C64-8772-C7ACDBC3DBBA}"/>
              </a:ext>
            </a:extLst>
          </p:cNvPr>
          <p:cNvSpPr txBox="1"/>
          <p:nvPr/>
        </p:nvSpPr>
        <p:spPr>
          <a:xfrm>
            <a:off x="7109351" y="2946022"/>
            <a:ext cx="490840" cy="276999"/>
          </a:xfrm>
          <a:prstGeom prst="rect">
            <a:avLst/>
          </a:prstGeom>
          <a:noFill/>
        </p:spPr>
        <p:txBody>
          <a:bodyPr wrap="none" rtlCol="0">
            <a:spAutoFit/>
          </a:bodyPr>
          <a:lstStyle/>
          <a:p>
            <a:r>
              <a:rPr lang="en-US" altLang="zh-CN" sz="1200" dirty="0"/>
              <a:t>1.9%</a:t>
            </a:r>
            <a:endParaRPr lang="en-CA" sz="1200" dirty="0"/>
          </a:p>
        </p:txBody>
      </p:sp>
      <p:sp>
        <p:nvSpPr>
          <p:cNvPr id="26" name="TextBox 25">
            <a:extLst>
              <a:ext uri="{FF2B5EF4-FFF2-40B4-BE49-F238E27FC236}">
                <a16:creationId xmlns:a16="http://schemas.microsoft.com/office/drawing/2014/main" id="{DBEE0AA2-3290-425F-9BE9-39F63D52B7F3}"/>
              </a:ext>
            </a:extLst>
          </p:cNvPr>
          <p:cNvSpPr txBox="1"/>
          <p:nvPr/>
        </p:nvSpPr>
        <p:spPr>
          <a:xfrm>
            <a:off x="8214251" y="2869129"/>
            <a:ext cx="569387" cy="276999"/>
          </a:xfrm>
          <a:prstGeom prst="rect">
            <a:avLst/>
          </a:prstGeom>
          <a:noFill/>
        </p:spPr>
        <p:txBody>
          <a:bodyPr wrap="none" rtlCol="0">
            <a:spAutoFit/>
          </a:bodyPr>
          <a:lstStyle/>
          <a:p>
            <a:r>
              <a:rPr lang="en-US" altLang="zh-CN" sz="1200" dirty="0"/>
              <a:t>12.5%</a:t>
            </a:r>
            <a:endParaRPr lang="en-CA" sz="1200" dirty="0"/>
          </a:p>
        </p:txBody>
      </p:sp>
      <p:sp>
        <p:nvSpPr>
          <p:cNvPr id="27" name="TextBox 26">
            <a:extLst>
              <a:ext uri="{FF2B5EF4-FFF2-40B4-BE49-F238E27FC236}">
                <a16:creationId xmlns:a16="http://schemas.microsoft.com/office/drawing/2014/main" id="{ABAB22BA-FA6F-4E5C-B1C1-D12819EFD2C2}"/>
              </a:ext>
            </a:extLst>
          </p:cNvPr>
          <p:cNvSpPr txBox="1"/>
          <p:nvPr/>
        </p:nvSpPr>
        <p:spPr>
          <a:xfrm>
            <a:off x="9331851" y="3335479"/>
            <a:ext cx="490840" cy="276999"/>
          </a:xfrm>
          <a:prstGeom prst="rect">
            <a:avLst/>
          </a:prstGeom>
          <a:noFill/>
        </p:spPr>
        <p:txBody>
          <a:bodyPr wrap="none" rtlCol="0">
            <a:spAutoFit/>
          </a:bodyPr>
          <a:lstStyle/>
          <a:p>
            <a:r>
              <a:rPr lang="en-US" altLang="zh-CN" sz="1200" dirty="0"/>
              <a:t>4.5%</a:t>
            </a:r>
            <a:endParaRPr lang="en-CA" sz="1200" dirty="0"/>
          </a:p>
        </p:txBody>
      </p:sp>
      <p:sp>
        <p:nvSpPr>
          <p:cNvPr id="28" name="TextBox 27">
            <a:extLst>
              <a:ext uri="{FF2B5EF4-FFF2-40B4-BE49-F238E27FC236}">
                <a16:creationId xmlns:a16="http://schemas.microsoft.com/office/drawing/2014/main" id="{6F5299C9-19E5-4455-90A2-16B65FED5F27}"/>
              </a:ext>
            </a:extLst>
          </p:cNvPr>
          <p:cNvSpPr txBox="1"/>
          <p:nvPr/>
        </p:nvSpPr>
        <p:spPr>
          <a:xfrm>
            <a:off x="10491891" y="2730629"/>
            <a:ext cx="490840" cy="276999"/>
          </a:xfrm>
          <a:prstGeom prst="rect">
            <a:avLst/>
          </a:prstGeom>
          <a:noFill/>
        </p:spPr>
        <p:txBody>
          <a:bodyPr wrap="none" rtlCol="0">
            <a:spAutoFit/>
          </a:bodyPr>
          <a:lstStyle/>
          <a:p>
            <a:r>
              <a:rPr lang="en-US" altLang="zh-CN" sz="1200" dirty="0"/>
              <a:t>6.1%</a:t>
            </a:r>
            <a:endParaRPr lang="en-CA" sz="1200" dirty="0"/>
          </a:p>
        </p:txBody>
      </p:sp>
    </p:spTree>
    <p:extLst>
      <p:ext uri="{BB962C8B-B14F-4D97-AF65-F5344CB8AC3E}">
        <p14:creationId xmlns:p14="http://schemas.microsoft.com/office/powerpoint/2010/main" val="59043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0" bldStep="ptInCategory"/>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2" categoryIdx="0" bldStep="ptInCategory"/>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0" categoryIdx="1" bldStep="ptInCategory"/>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chart seriesIdx="1" categoryIdx="1" bldStep="ptInCategory"/>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chart seriesIdx="2" categoryIdx="1" bldStep="ptInCategory"/>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graphicEl>
                                              <a:chart seriesIdx="0" categoryIdx="2" bldStep="ptInCategory"/>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graphicEl>
                                              <a:chart seriesIdx="1" categoryIdx="2" bldStep="ptInCategory"/>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chart seriesIdx="2" categoryIdx="2" bldStep="ptInCategory"/>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chart seriesIdx="0" categoryIdx="3" bldStep="ptInCategory"/>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chart seriesIdx="1" categoryIdx="3" bldStep="ptInCategory"/>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graphicEl>
                                              <a:chart seriesIdx="2" categoryIdx="3" bldStep="ptInCategory"/>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graphicEl>
                                              <a:chart seriesIdx="0" categoryIdx="4" bldStep="ptInCategory"/>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graphicEl>
                                              <a:chart seriesIdx="1" categoryIdx="4" bldStep="ptInCategory"/>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
                                            <p:graphicEl>
                                              <a:chart seriesIdx="2" categoryIdx="4" bldStep="ptInCategory"/>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graphicEl>
                                              <a:chart seriesIdx="0" categoryIdx="5" bldStep="ptInCategory"/>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
                                            <p:graphicEl>
                                              <a:chart seriesIdx="1" categoryIdx="5" bldStep="ptInCategory"/>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
                                            <p:graphicEl>
                                              <a:chart seriesIdx="2" categoryIdx="5" bldStep="ptInCategory"/>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
                                            <p:graphicEl>
                                              <a:chart seriesIdx="0" categoryIdx="6" bldStep="ptInCategory"/>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
                                            <p:graphicEl>
                                              <a:chart seriesIdx="1" categoryIdx="6" bldStep="ptInCategory"/>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
                                            <p:graphicEl>
                                              <a:chart seriesIdx="2" categoryIdx="6" bldStep="ptInCategory"/>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
                                            <p:graphicEl>
                                              <a:chart seriesIdx="0" categoryIdx="7" bldStep="ptInCategory"/>
                                            </p:graphic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
                                            <p:graphicEl>
                                              <a:chart seriesIdx="1" categoryIdx="7" bldStep="ptInCategory"/>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
                                            <p:graphicEl>
                                              <a:chart seriesIdx="2" categoryIdx="7" bldStep="ptInCategory"/>
                                            </p:graphic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8" grpId="0" animBg="1"/>
      <p:bldP spid="3" grpId="0"/>
      <p:bldP spid="15" grpId="0"/>
      <p:bldP spid="19" grpId="0"/>
      <p:bldP spid="20" grpId="0"/>
      <p:bldP spid="23" grpId="0"/>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A642FF4-CAFB-49AE-A74C-C0D0C1D763FC}"/>
              </a:ext>
            </a:extLst>
          </p:cNvPr>
          <p:cNvCxnSpPr>
            <a:stCxn id="36" idx="2"/>
            <a:endCxn id="42" idx="0"/>
          </p:cNvCxnSpPr>
          <p:nvPr/>
        </p:nvCxnSpPr>
        <p:spPr>
          <a:xfrm>
            <a:off x="1531348" y="2516640"/>
            <a:ext cx="0" cy="1827697"/>
          </a:xfrm>
          <a:prstGeom prst="line">
            <a:avLst/>
          </a:prstGeom>
          <a:ln w="3810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F81E515D-2FDB-4A26-816D-44AF700EF585}"/>
              </a:ext>
            </a:extLst>
          </p:cNvPr>
          <p:cNvSpPr>
            <a:spLocks noGrp="1"/>
          </p:cNvSpPr>
          <p:nvPr>
            <p:ph type="title"/>
          </p:nvPr>
        </p:nvSpPr>
        <p:spPr/>
        <p:txBody>
          <a:bodyPr/>
          <a:lstStyle/>
          <a:p>
            <a:r>
              <a:rPr lang="en-CA" dirty="0">
                <a:latin typeface="+mn-lt"/>
              </a:rPr>
              <a:t>Estimating Distributed Training</a:t>
            </a:r>
          </a:p>
        </p:txBody>
      </p:sp>
      <p:sp>
        <p:nvSpPr>
          <p:cNvPr id="13" name="TextBox 12">
            <a:extLst>
              <a:ext uri="{FF2B5EF4-FFF2-40B4-BE49-F238E27FC236}">
                <a16:creationId xmlns:a16="http://schemas.microsoft.com/office/drawing/2014/main" id="{1D53ADA3-3EAE-4ED0-BF3F-D6C2509A12AA}"/>
              </a:ext>
            </a:extLst>
          </p:cNvPr>
          <p:cNvSpPr txBox="1"/>
          <p:nvPr/>
        </p:nvSpPr>
        <p:spPr>
          <a:xfrm>
            <a:off x="4119244" y="1927986"/>
            <a:ext cx="5964518" cy="400110"/>
          </a:xfrm>
          <a:prstGeom prst="rect">
            <a:avLst/>
          </a:prstGeom>
          <a:noFill/>
        </p:spPr>
        <p:txBody>
          <a:bodyPr wrap="none" rtlCol="0">
            <a:spAutoFit/>
          </a:bodyPr>
          <a:lstStyle/>
          <a:p>
            <a:pPr algn="ctr"/>
            <a:r>
              <a:rPr lang="en-CA" sz="2000" dirty="0"/>
              <a:t>Estimating data-parallel distributed training of BERT</a:t>
            </a:r>
            <a:r>
              <a:rPr lang="en-CA" sz="2000" baseline="-25000" dirty="0"/>
              <a:t>LARGE</a:t>
            </a:r>
            <a:endParaRPr lang="en-CA" sz="2000" dirty="0"/>
          </a:p>
        </p:txBody>
      </p:sp>
      <p:graphicFrame>
        <p:nvGraphicFramePr>
          <p:cNvPr id="6" name="Chart 5">
            <a:extLst>
              <a:ext uri="{FF2B5EF4-FFF2-40B4-BE49-F238E27FC236}">
                <a16:creationId xmlns:a16="http://schemas.microsoft.com/office/drawing/2014/main" id="{7F577F88-0BD7-44F3-BB1C-4BEC1D1F5DE1}"/>
              </a:ext>
            </a:extLst>
          </p:cNvPr>
          <p:cNvGraphicFramePr>
            <a:graphicFrameLocks/>
          </p:cNvGraphicFramePr>
          <p:nvPr>
            <p:extLst>
              <p:ext uri="{D42A27DB-BD31-4B8C-83A1-F6EECF244321}">
                <p14:modId xmlns:p14="http://schemas.microsoft.com/office/powerpoint/2010/main" val="3293131784"/>
              </p:ext>
            </p:extLst>
          </p:nvPr>
        </p:nvGraphicFramePr>
        <p:xfrm>
          <a:off x="2283822" y="2301290"/>
          <a:ext cx="8924924" cy="28958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E3EEEE8-F732-435B-9754-A2916124A58F}"/>
              </a:ext>
            </a:extLst>
          </p:cNvPr>
          <p:cNvSpPr txBox="1"/>
          <p:nvPr/>
        </p:nvSpPr>
        <p:spPr>
          <a:xfrm>
            <a:off x="983254" y="5428234"/>
            <a:ext cx="10225492" cy="400110"/>
          </a:xfrm>
          <a:prstGeom prst="rect">
            <a:avLst/>
          </a:prstGeom>
          <a:noFill/>
          <a:ln w="25400">
            <a:solidFill>
              <a:schemeClr val="dk1"/>
            </a:solidFill>
          </a:ln>
        </p:spPr>
        <p:txBody>
          <a:bodyPr wrap="none" rtlCol="0">
            <a:spAutoFit/>
          </a:bodyPr>
          <a:lstStyle/>
          <a:p>
            <a:pPr algn="ctr"/>
            <a:r>
              <a:rPr lang="en-CA" sz="2000" dirty="0"/>
              <a:t>Daydream can accurately estimate the distributed performance for </a:t>
            </a:r>
            <a:r>
              <a:rPr lang="en-CA" sz="2000" dirty="0">
                <a:solidFill>
                  <a:srgbClr val="00B050"/>
                </a:solidFill>
              </a:rPr>
              <a:t>various system configurations</a:t>
            </a:r>
          </a:p>
        </p:txBody>
      </p:sp>
      <p:sp>
        <p:nvSpPr>
          <p:cNvPr id="8" name="Slide Number Placeholder 3">
            <a:extLst>
              <a:ext uri="{FF2B5EF4-FFF2-40B4-BE49-F238E27FC236}">
                <a16:creationId xmlns:a16="http://schemas.microsoft.com/office/drawing/2014/main" id="{926AF45D-5C5B-47E7-BDB8-156A7CC6010B}"/>
              </a:ext>
            </a:extLst>
          </p:cNvPr>
          <p:cNvSpPr>
            <a:spLocks noGrp="1"/>
          </p:cNvSpPr>
          <p:nvPr>
            <p:ph type="sldNum" sz="quarter" idx="12"/>
          </p:nvPr>
        </p:nvSpPr>
        <p:spPr>
          <a:xfrm>
            <a:off x="8610600" y="6356350"/>
            <a:ext cx="2743200" cy="365125"/>
          </a:xfrm>
        </p:spPr>
        <p:txBody>
          <a:bodyPr/>
          <a:lstStyle/>
          <a:p>
            <a:fld id="{18A52438-9334-428C-B73B-7C1C0BD0C58A}" type="slidenum">
              <a:rPr lang="en-CA" smtClean="0"/>
              <a:t>23</a:t>
            </a:fld>
            <a:endParaRPr lang="en-CA" dirty="0"/>
          </a:p>
        </p:txBody>
      </p:sp>
      <p:sp>
        <p:nvSpPr>
          <p:cNvPr id="31" name="Oval 30">
            <a:extLst>
              <a:ext uri="{FF2B5EF4-FFF2-40B4-BE49-F238E27FC236}">
                <a16:creationId xmlns:a16="http://schemas.microsoft.com/office/drawing/2014/main" id="{98A777D1-A3BC-47D6-8F08-613B0493EB3B}"/>
              </a:ext>
            </a:extLst>
          </p:cNvPr>
          <p:cNvSpPr/>
          <p:nvPr/>
        </p:nvSpPr>
        <p:spPr>
          <a:xfrm>
            <a:off x="9247803" y="4885391"/>
            <a:ext cx="1078294" cy="311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8060A0BE-B089-4803-863A-CBEE6768315E}"/>
              </a:ext>
            </a:extLst>
          </p:cNvPr>
          <p:cNvSpPr/>
          <p:nvPr/>
        </p:nvSpPr>
        <p:spPr>
          <a:xfrm>
            <a:off x="4322917" y="4554820"/>
            <a:ext cx="1078294" cy="311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38EF5B93-720E-4DED-ABAE-C7B37EDB427C}"/>
              </a:ext>
            </a:extLst>
          </p:cNvPr>
          <p:cNvSpPr/>
          <p:nvPr/>
        </p:nvSpPr>
        <p:spPr>
          <a:xfrm>
            <a:off x="6405646" y="4554820"/>
            <a:ext cx="1078294" cy="311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3EF56B99-EA3E-43FB-82DE-23F170D752D2}"/>
              </a:ext>
            </a:extLst>
          </p:cNvPr>
          <p:cNvSpPr/>
          <p:nvPr/>
        </p:nvSpPr>
        <p:spPr>
          <a:xfrm>
            <a:off x="8488375" y="4554820"/>
            <a:ext cx="1078294" cy="311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5" name="Picture 2" descr="Gpu - Free computer icons">
            <a:extLst>
              <a:ext uri="{FF2B5EF4-FFF2-40B4-BE49-F238E27FC236}">
                <a16:creationId xmlns:a16="http://schemas.microsoft.com/office/drawing/2014/main" id="{276E09FD-A2CA-4BC2-9A00-863B5D2D5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432" y="2001410"/>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Cpu - Free computer icons">
            <a:extLst>
              <a:ext uri="{FF2B5EF4-FFF2-40B4-BE49-F238E27FC236}">
                <a16:creationId xmlns:a16="http://schemas.microsoft.com/office/drawing/2014/main" id="{E6B6968C-5551-4964-985A-F885F76A05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176" t="1410" r="24208" b="1030"/>
          <a:stretch/>
        </p:blipFill>
        <p:spPr bwMode="auto">
          <a:xfrm>
            <a:off x="1314328" y="2085940"/>
            <a:ext cx="434040" cy="4307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Gpu - Free computer icons">
            <a:extLst>
              <a:ext uri="{FF2B5EF4-FFF2-40B4-BE49-F238E27FC236}">
                <a16:creationId xmlns:a16="http://schemas.microsoft.com/office/drawing/2014/main" id="{CE673AF0-8913-483E-950F-C8B8CB610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432" y="2754209"/>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Cpu - Free computer icons">
            <a:extLst>
              <a:ext uri="{FF2B5EF4-FFF2-40B4-BE49-F238E27FC236}">
                <a16:creationId xmlns:a16="http://schemas.microsoft.com/office/drawing/2014/main" id="{BA314D42-461D-44C9-ACFA-432F935A2B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176" t="1410" r="24208" b="1030"/>
          <a:stretch/>
        </p:blipFill>
        <p:spPr bwMode="auto">
          <a:xfrm>
            <a:off x="1314328" y="2838739"/>
            <a:ext cx="434040" cy="4307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Gpu - Free computer icons">
            <a:extLst>
              <a:ext uri="{FF2B5EF4-FFF2-40B4-BE49-F238E27FC236}">
                <a16:creationId xmlns:a16="http://schemas.microsoft.com/office/drawing/2014/main" id="{C3BD75FC-FE23-451D-B754-B368E086BC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778" y="3507008"/>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Cpu - Free computer icons">
            <a:extLst>
              <a:ext uri="{FF2B5EF4-FFF2-40B4-BE49-F238E27FC236}">
                <a16:creationId xmlns:a16="http://schemas.microsoft.com/office/drawing/2014/main" id="{AAB1753B-1F59-4BF5-98CB-E6D7D22822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176" t="1410" r="24208" b="1030"/>
          <a:stretch/>
        </p:blipFill>
        <p:spPr bwMode="auto">
          <a:xfrm>
            <a:off x="1321674" y="3591538"/>
            <a:ext cx="434040" cy="4307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Gpu - Free computer icons">
            <a:extLst>
              <a:ext uri="{FF2B5EF4-FFF2-40B4-BE49-F238E27FC236}">
                <a16:creationId xmlns:a16="http://schemas.microsoft.com/office/drawing/2014/main" id="{7527FFF3-06B4-4A9E-A31B-8D509AF1F7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432" y="4259807"/>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Cpu - Free computer icons">
            <a:extLst>
              <a:ext uri="{FF2B5EF4-FFF2-40B4-BE49-F238E27FC236}">
                <a16:creationId xmlns:a16="http://schemas.microsoft.com/office/drawing/2014/main" id="{BC0E2797-5C7D-43F0-971F-4FA08AF297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176" t="1410" r="24208" b="1030"/>
          <a:stretch/>
        </p:blipFill>
        <p:spPr bwMode="auto">
          <a:xfrm>
            <a:off x="1314328" y="4344337"/>
            <a:ext cx="434040" cy="4307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Gpu - Free computer icons">
            <a:extLst>
              <a:ext uri="{FF2B5EF4-FFF2-40B4-BE49-F238E27FC236}">
                <a16:creationId xmlns:a16="http://schemas.microsoft.com/office/drawing/2014/main" id="{A65BAE12-6F6A-4E67-B8E0-33EB2A0F6B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98" y="2001410"/>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Gpu - Free computer icons">
            <a:extLst>
              <a:ext uri="{FF2B5EF4-FFF2-40B4-BE49-F238E27FC236}">
                <a16:creationId xmlns:a16="http://schemas.microsoft.com/office/drawing/2014/main" id="{8CF8A399-3E0C-44E2-AAE1-76EB6ED02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98" y="2754209"/>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Gpu - Free computer icons">
            <a:extLst>
              <a:ext uri="{FF2B5EF4-FFF2-40B4-BE49-F238E27FC236}">
                <a16:creationId xmlns:a16="http://schemas.microsoft.com/office/drawing/2014/main" id="{4F31DA83-4497-4F3F-AD80-EBF9E5044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44" y="3507008"/>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Gpu - Free computer icons">
            <a:extLst>
              <a:ext uri="{FF2B5EF4-FFF2-40B4-BE49-F238E27FC236}">
                <a16:creationId xmlns:a16="http://schemas.microsoft.com/office/drawing/2014/main" id="{3C2AB39D-1D13-4911-A798-7ABC31444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98" y="4259807"/>
            <a:ext cx="590026" cy="590026"/>
          </a:xfrm>
          <a:prstGeom prst="rect">
            <a:avLst/>
          </a:prstGeom>
          <a:noFill/>
          <a:extLst>
            <a:ext uri="{909E8E84-426E-40DD-AFC4-6F175D3DCCD1}">
              <a14:hiddenFill xmlns:a14="http://schemas.microsoft.com/office/drawing/2010/main">
                <a:solidFill>
                  <a:srgbClr val="FFFFFF"/>
                </a:solidFill>
              </a14:hiddenFill>
            </a:ext>
          </a:extLst>
        </p:spPr>
      </p:pic>
      <p:sp>
        <p:nvSpPr>
          <p:cNvPr id="47" name="Oval 46">
            <a:extLst>
              <a:ext uri="{FF2B5EF4-FFF2-40B4-BE49-F238E27FC236}">
                <a16:creationId xmlns:a16="http://schemas.microsoft.com/office/drawing/2014/main" id="{B39A4567-96F9-499A-9BE3-A6FF9405E199}"/>
              </a:ext>
            </a:extLst>
          </p:cNvPr>
          <p:cNvSpPr/>
          <p:nvPr/>
        </p:nvSpPr>
        <p:spPr>
          <a:xfrm>
            <a:off x="3443491" y="4171066"/>
            <a:ext cx="361950" cy="311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a:extLst>
              <a:ext uri="{FF2B5EF4-FFF2-40B4-BE49-F238E27FC236}">
                <a16:creationId xmlns:a16="http://schemas.microsoft.com/office/drawing/2014/main" id="{0B7AAAFA-20A7-4281-9A26-4FA9FBB915A6}"/>
              </a:ext>
            </a:extLst>
          </p:cNvPr>
          <p:cNvSpPr/>
          <p:nvPr/>
        </p:nvSpPr>
        <p:spPr>
          <a:xfrm>
            <a:off x="4490524" y="4171066"/>
            <a:ext cx="361950" cy="311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a:extLst>
              <a:ext uri="{FF2B5EF4-FFF2-40B4-BE49-F238E27FC236}">
                <a16:creationId xmlns:a16="http://schemas.microsoft.com/office/drawing/2014/main" id="{34CEBAC7-A267-47C7-9216-1837C2C837CB}"/>
              </a:ext>
            </a:extLst>
          </p:cNvPr>
          <p:cNvSpPr/>
          <p:nvPr/>
        </p:nvSpPr>
        <p:spPr>
          <a:xfrm>
            <a:off x="5537557" y="4171066"/>
            <a:ext cx="361950" cy="311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1497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4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4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3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4"/>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3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7" grpId="0" animBg="1"/>
      <p:bldP spid="31" grpId="0" animBg="1"/>
      <p:bldP spid="31" grpId="1" animBg="1"/>
      <p:bldP spid="32" grpId="0" animBg="1"/>
      <p:bldP spid="32" grpId="1" animBg="1"/>
      <p:bldP spid="33" grpId="0" animBg="1"/>
      <p:bldP spid="33" grpId="1" animBg="1"/>
      <p:bldP spid="34" grpId="0" animBg="1"/>
      <p:bldP spid="34" grpId="1" animBg="1"/>
      <p:bldP spid="47" grpId="0" animBg="1"/>
      <p:bldP spid="47" grpId="1" animBg="1"/>
      <p:bldP spid="48" grpId="0" animBg="1"/>
      <p:bldP spid="48" grpId="1" animBg="1"/>
      <p:bldP spid="49" grpId="0" animBg="1"/>
      <p:bldP spid="4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0714F-03F7-4B2A-8E8E-9D17A0B32789}"/>
              </a:ext>
            </a:extLst>
          </p:cNvPr>
          <p:cNvSpPr>
            <a:spLocks noGrp="1"/>
          </p:cNvSpPr>
          <p:nvPr>
            <p:ph type="title"/>
          </p:nvPr>
        </p:nvSpPr>
        <p:spPr/>
        <p:txBody>
          <a:bodyPr/>
          <a:lstStyle/>
          <a:p>
            <a:r>
              <a:rPr lang="en-CA" dirty="0">
                <a:latin typeface="+mn-lt"/>
              </a:rPr>
              <a:t>Estimating Distributed Training</a:t>
            </a:r>
          </a:p>
        </p:txBody>
      </p:sp>
      <p:sp>
        <p:nvSpPr>
          <p:cNvPr id="4" name="Slide Number Placeholder 3">
            <a:extLst>
              <a:ext uri="{FF2B5EF4-FFF2-40B4-BE49-F238E27FC236}">
                <a16:creationId xmlns:a16="http://schemas.microsoft.com/office/drawing/2014/main" id="{3C892641-BC46-4A0D-9B21-FC14D4B274B4}"/>
              </a:ext>
            </a:extLst>
          </p:cNvPr>
          <p:cNvSpPr>
            <a:spLocks noGrp="1"/>
          </p:cNvSpPr>
          <p:nvPr>
            <p:ph type="sldNum" sz="quarter" idx="12"/>
          </p:nvPr>
        </p:nvSpPr>
        <p:spPr/>
        <p:txBody>
          <a:bodyPr/>
          <a:lstStyle/>
          <a:p>
            <a:fld id="{18A52438-9334-428C-B73B-7C1C0BD0C58A}" type="slidenum">
              <a:rPr lang="en-CA" smtClean="0"/>
              <a:t>24</a:t>
            </a:fld>
            <a:endParaRPr lang="en-CA" dirty="0"/>
          </a:p>
        </p:txBody>
      </p:sp>
      <p:graphicFrame>
        <p:nvGraphicFramePr>
          <p:cNvPr id="5" name="Chart 4">
            <a:extLst>
              <a:ext uri="{FF2B5EF4-FFF2-40B4-BE49-F238E27FC236}">
                <a16:creationId xmlns:a16="http://schemas.microsoft.com/office/drawing/2014/main" id="{49E5F4F4-AA60-43F3-9E59-37E83219C24B}"/>
              </a:ext>
            </a:extLst>
          </p:cNvPr>
          <p:cNvGraphicFramePr>
            <a:graphicFrameLocks/>
          </p:cNvGraphicFramePr>
          <p:nvPr>
            <p:extLst>
              <p:ext uri="{D42A27DB-BD31-4B8C-83A1-F6EECF244321}">
                <p14:modId xmlns:p14="http://schemas.microsoft.com/office/powerpoint/2010/main" val="417028845"/>
              </p:ext>
            </p:extLst>
          </p:nvPr>
        </p:nvGraphicFramePr>
        <p:xfrm>
          <a:off x="447675" y="1600200"/>
          <a:ext cx="5483915"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F577F88-0BD7-44F3-BB1C-4BEC1D1F5DE1}"/>
              </a:ext>
            </a:extLst>
          </p:cNvPr>
          <p:cNvGraphicFramePr>
            <a:graphicFrameLocks/>
          </p:cNvGraphicFramePr>
          <p:nvPr>
            <p:extLst>
              <p:ext uri="{D42A27DB-BD31-4B8C-83A1-F6EECF244321}">
                <p14:modId xmlns:p14="http://schemas.microsoft.com/office/powerpoint/2010/main" val="176414363"/>
              </p:ext>
            </p:extLst>
          </p:nvPr>
        </p:nvGraphicFramePr>
        <p:xfrm>
          <a:off x="6331643" y="3749673"/>
          <a:ext cx="52578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E17E58F9-E9E7-4808-A366-8F3BF687F335}"/>
              </a:ext>
            </a:extLst>
          </p:cNvPr>
          <p:cNvGraphicFramePr>
            <a:graphicFrameLocks/>
          </p:cNvGraphicFramePr>
          <p:nvPr>
            <p:extLst>
              <p:ext uri="{D42A27DB-BD31-4B8C-83A1-F6EECF244321}">
                <p14:modId xmlns:p14="http://schemas.microsoft.com/office/powerpoint/2010/main" val="1527977731"/>
              </p:ext>
            </p:extLst>
          </p:nvPr>
        </p:nvGraphicFramePr>
        <p:xfrm>
          <a:off x="6334127" y="1600200"/>
          <a:ext cx="5257800" cy="18287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6F5D5B82-2A90-4994-88A3-557A6B7BD63B}"/>
              </a:ext>
            </a:extLst>
          </p:cNvPr>
          <p:cNvGraphicFramePr>
            <a:graphicFrameLocks/>
          </p:cNvGraphicFramePr>
          <p:nvPr>
            <p:extLst>
              <p:ext uri="{D42A27DB-BD31-4B8C-83A1-F6EECF244321}">
                <p14:modId xmlns:p14="http://schemas.microsoft.com/office/powerpoint/2010/main" val="3016978203"/>
              </p:ext>
            </p:extLst>
          </p:nvPr>
        </p:nvGraphicFramePr>
        <p:xfrm>
          <a:off x="447675" y="3749673"/>
          <a:ext cx="5481431"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7A772D7B-1CA2-4A1A-8AD3-8A8BCF18E1D5}"/>
              </a:ext>
            </a:extLst>
          </p:cNvPr>
          <p:cNvSpPr txBox="1"/>
          <p:nvPr/>
        </p:nvSpPr>
        <p:spPr>
          <a:xfrm>
            <a:off x="2771609" y="3386134"/>
            <a:ext cx="833562" cy="276999"/>
          </a:xfrm>
          <a:prstGeom prst="rect">
            <a:avLst/>
          </a:prstGeom>
          <a:noFill/>
        </p:spPr>
        <p:txBody>
          <a:bodyPr wrap="none" rtlCol="0">
            <a:spAutoFit/>
          </a:bodyPr>
          <a:lstStyle/>
          <a:p>
            <a:pPr algn="ctr"/>
            <a:r>
              <a:rPr lang="en-CA" sz="1200" dirty="0"/>
              <a:t>ResNet-50</a:t>
            </a:r>
          </a:p>
        </p:txBody>
      </p:sp>
      <p:sp>
        <p:nvSpPr>
          <p:cNvPr id="10" name="TextBox 9">
            <a:extLst>
              <a:ext uri="{FF2B5EF4-FFF2-40B4-BE49-F238E27FC236}">
                <a16:creationId xmlns:a16="http://schemas.microsoft.com/office/drawing/2014/main" id="{683FBFE5-552D-40B1-B796-108BE5564AAA}"/>
              </a:ext>
            </a:extLst>
          </p:cNvPr>
          <p:cNvSpPr txBox="1"/>
          <p:nvPr/>
        </p:nvSpPr>
        <p:spPr>
          <a:xfrm>
            <a:off x="8666232" y="3386133"/>
            <a:ext cx="588623" cy="276999"/>
          </a:xfrm>
          <a:prstGeom prst="rect">
            <a:avLst/>
          </a:prstGeom>
          <a:noFill/>
        </p:spPr>
        <p:txBody>
          <a:bodyPr wrap="none" rtlCol="0">
            <a:spAutoFit/>
          </a:bodyPr>
          <a:lstStyle/>
          <a:p>
            <a:pPr algn="ctr"/>
            <a:r>
              <a:rPr lang="en-CA" sz="1200" dirty="0"/>
              <a:t>GNMT</a:t>
            </a:r>
          </a:p>
        </p:txBody>
      </p:sp>
      <p:sp>
        <p:nvSpPr>
          <p:cNvPr id="11" name="TextBox 10">
            <a:extLst>
              <a:ext uri="{FF2B5EF4-FFF2-40B4-BE49-F238E27FC236}">
                <a16:creationId xmlns:a16="http://schemas.microsoft.com/office/drawing/2014/main" id="{3A37170E-63E4-4E20-BE27-D99DA59BC7AA}"/>
              </a:ext>
            </a:extLst>
          </p:cNvPr>
          <p:cNvSpPr txBox="1"/>
          <p:nvPr/>
        </p:nvSpPr>
        <p:spPr>
          <a:xfrm>
            <a:off x="2828008" y="5439973"/>
            <a:ext cx="711157" cy="276999"/>
          </a:xfrm>
          <a:prstGeom prst="rect">
            <a:avLst/>
          </a:prstGeom>
          <a:noFill/>
        </p:spPr>
        <p:txBody>
          <a:bodyPr wrap="none" rtlCol="0">
            <a:spAutoFit/>
          </a:bodyPr>
          <a:lstStyle/>
          <a:p>
            <a:pPr algn="ctr"/>
            <a:r>
              <a:rPr lang="en-CA" sz="1200" dirty="0"/>
              <a:t>BERT</a:t>
            </a:r>
            <a:r>
              <a:rPr lang="en-CA" sz="1200" baseline="-25000" dirty="0"/>
              <a:t>BASE</a:t>
            </a:r>
            <a:endParaRPr lang="en-CA" sz="1200" dirty="0"/>
          </a:p>
        </p:txBody>
      </p:sp>
      <p:sp>
        <p:nvSpPr>
          <p:cNvPr id="12" name="TextBox 11">
            <a:extLst>
              <a:ext uri="{FF2B5EF4-FFF2-40B4-BE49-F238E27FC236}">
                <a16:creationId xmlns:a16="http://schemas.microsoft.com/office/drawing/2014/main" id="{5EE18587-F776-4714-9320-198273F17807}"/>
              </a:ext>
            </a:extLst>
          </p:cNvPr>
          <p:cNvSpPr txBox="1"/>
          <p:nvPr/>
        </p:nvSpPr>
        <p:spPr>
          <a:xfrm>
            <a:off x="8629043" y="5439972"/>
            <a:ext cx="772135" cy="276999"/>
          </a:xfrm>
          <a:prstGeom prst="rect">
            <a:avLst/>
          </a:prstGeom>
          <a:noFill/>
        </p:spPr>
        <p:txBody>
          <a:bodyPr wrap="none" rtlCol="0">
            <a:spAutoFit/>
          </a:bodyPr>
          <a:lstStyle/>
          <a:p>
            <a:pPr algn="ctr"/>
            <a:r>
              <a:rPr lang="en-CA" sz="1200" dirty="0"/>
              <a:t>BERT</a:t>
            </a:r>
            <a:r>
              <a:rPr lang="en-CA" sz="1200" baseline="-25000" dirty="0"/>
              <a:t>LARGE</a:t>
            </a:r>
            <a:endParaRPr lang="en-CA" sz="1200" dirty="0"/>
          </a:p>
        </p:txBody>
      </p:sp>
      <p:sp>
        <p:nvSpPr>
          <p:cNvPr id="13" name="TextBox 12">
            <a:extLst>
              <a:ext uri="{FF2B5EF4-FFF2-40B4-BE49-F238E27FC236}">
                <a16:creationId xmlns:a16="http://schemas.microsoft.com/office/drawing/2014/main" id="{BAE71EFB-5052-4962-9695-38E7C12A0856}"/>
              </a:ext>
            </a:extLst>
          </p:cNvPr>
          <p:cNvSpPr txBox="1"/>
          <p:nvPr/>
        </p:nvSpPr>
        <p:spPr>
          <a:xfrm>
            <a:off x="1104088" y="5805828"/>
            <a:ext cx="9650079" cy="400110"/>
          </a:xfrm>
          <a:prstGeom prst="rect">
            <a:avLst/>
          </a:prstGeom>
          <a:noFill/>
          <a:ln w="25400">
            <a:solidFill>
              <a:schemeClr val="dk1"/>
            </a:solidFill>
          </a:ln>
        </p:spPr>
        <p:txBody>
          <a:bodyPr wrap="none" rtlCol="0">
            <a:spAutoFit/>
          </a:bodyPr>
          <a:lstStyle/>
          <a:p>
            <a:pPr algn="ctr"/>
            <a:r>
              <a:rPr lang="en-CA" sz="2000" dirty="0"/>
              <a:t>Daydream can accurately estimate the distributed performance for </a:t>
            </a:r>
            <a:r>
              <a:rPr lang="en-CA" sz="2000" dirty="0">
                <a:solidFill>
                  <a:srgbClr val="00B050"/>
                </a:solidFill>
              </a:rPr>
              <a:t>a variety of DNN models</a:t>
            </a:r>
          </a:p>
        </p:txBody>
      </p:sp>
    </p:spTree>
    <p:extLst>
      <p:ext uri="{BB962C8B-B14F-4D97-AF65-F5344CB8AC3E}">
        <p14:creationId xmlns:p14="http://schemas.microsoft.com/office/powerpoint/2010/main" val="92788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306D-3642-4467-AD3C-962D2B925841}"/>
              </a:ext>
            </a:extLst>
          </p:cNvPr>
          <p:cNvSpPr>
            <a:spLocks noGrp="1"/>
          </p:cNvSpPr>
          <p:nvPr>
            <p:ph type="title"/>
          </p:nvPr>
        </p:nvSpPr>
        <p:spPr/>
        <p:txBody>
          <a:bodyPr/>
          <a:lstStyle/>
          <a:p>
            <a:r>
              <a:rPr lang="en-CA" dirty="0">
                <a:latin typeface="+mn-lt"/>
              </a:rPr>
              <a:t>Estimating Efficacy of P3</a:t>
            </a:r>
          </a:p>
        </p:txBody>
      </p:sp>
      <p:sp>
        <p:nvSpPr>
          <p:cNvPr id="4" name="TextBox 3">
            <a:extLst>
              <a:ext uri="{FF2B5EF4-FFF2-40B4-BE49-F238E27FC236}">
                <a16:creationId xmlns:a16="http://schemas.microsoft.com/office/drawing/2014/main" id="{D1C2794B-53D7-4CCB-AF4D-410FF8F0F052}"/>
              </a:ext>
            </a:extLst>
          </p:cNvPr>
          <p:cNvSpPr txBox="1"/>
          <p:nvPr/>
        </p:nvSpPr>
        <p:spPr>
          <a:xfrm>
            <a:off x="2918351" y="1657054"/>
            <a:ext cx="6355330" cy="369332"/>
          </a:xfrm>
          <a:prstGeom prst="rect">
            <a:avLst/>
          </a:prstGeom>
          <a:noFill/>
        </p:spPr>
        <p:txBody>
          <a:bodyPr wrap="none" rtlCol="0">
            <a:spAutoFit/>
          </a:bodyPr>
          <a:lstStyle/>
          <a:p>
            <a:pPr algn="ctr"/>
            <a:r>
              <a:rPr lang="en-CA" dirty="0"/>
              <a:t>Prediction accuracy for </a:t>
            </a:r>
            <a:r>
              <a:rPr lang="en-US" altLang="zh-CN" dirty="0"/>
              <a:t>Priority-Based Parameter Propagation (P3)</a:t>
            </a:r>
            <a:endParaRPr lang="en-CA" dirty="0"/>
          </a:p>
        </p:txBody>
      </p:sp>
      <p:sp>
        <p:nvSpPr>
          <p:cNvPr id="7" name="TextBox 6">
            <a:extLst>
              <a:ext uri="{FF2B5EF4-FFF2-40B4-BE49-F238E27FC236}">
                <a16:creationId xmlns:a16="http://schemas.microsoft.com/office/drawing/2014/main" id="{85AB5C1A-F9B1-489B-8AE5-C721EE54722C}"/>
              </a:ext>
            </a:extLst>
          </p:cNvPr>
          <p:cNvSpPr txBox="1"/>
          <p:nvPr/>
        </p:nvSpPr>
        <p:spPr>
          <a:xfrm>
            <a:off x="2160466" y="4800812"/>
            <a:ext cx="2985947" cy="338554"/>
          </a:xfrm>
          <a:prstGeom prst="rect">
            <a:avLst/>
          </a:prstGeom>
          <a:noFill/>
        </p:spPr>
        <p:txBody>
          <a:bodyPr wrap="none" rtlCol="0">
            <a:spAutoFit/>
          </a:bodyPr>
          <a:lstStyle/>
          <a:p>
            <a:pPr algn="ctr"/>
            <a:r>
              <a:rPr lang="en-CA" sz="1600" dirty="0"/>
              <a:t>Runtime Prediction for ResNet-50</a:t>
            </a:r>
          </a:p>
        </p:txBody>
      </p:sp>
      <p:sp>
        <p:nvSpPr>
          <p:cNvPr id="8" name="TextBox 7">
            <a:extLst>
              <a:ext uri="{FF2B5EF4-FFF2-40B4-BE49-F238E27FC236}">
                <a16:creationId xmlns:a16="http://schemas.microsoft.com/office/drawing/2014/main" id="{EADCB358-9709-4070-A5D0-27E69DEF1BCA}"/>
              </a:ext>
            </a:extLst>
          </p:cNvPr>
          <p:cNvSpPr txBox="1"/>
          <p:nvPr/>
        </p:nvSpPr>
        <p:spPr>
          <a:xfrm>
            <a:off x="7266225" y="4800812"/>
            <a:ext cx="2765309" cy="338554"/>
          </a:xfrm>
          <a:prstGeom prst="rect">
            <a:avLst/>
          </a:prstGeom>
          <a:noFill/>
        </p:spPr>
        <p:txBody>
          <a:bodyPr wrap="none" rtlCol="0">
            <a:spAutoFit/>
          </a:bodyPr>
          <a:lstStyle/>
          <a:p>
            <a:pPr algn="ctr"/>
            <a:r>
              <a:rPr lang="en-CA" sz="1600" dirty="0"/>
              <a:t>Runtime Prediction for VGG-19</a:t>
            </a:r>
          </a:p>
        </p:txBody>
      </p:sp>
      <p:sp>
        <p:nvSpPr>
          <p:cNvPr id="9" name="TextBox 8">
            <a:extLst>
              <a:ext uri="{FF2B5EF4-FFF2-40B4-BE49-F238E27FC236}">
                <a16:creationId xmlns:a16="http://schemas.microsoft.com/office/drawing/2014/main" id="{3E46A9E2-0CDB-4961-85D2-EC795F90B35B}"/>
              </a:ext>
            </a:extLst>
          </p:cNvPr>
          <p:cNvSpPr txBox="1"/>
          <p:nvPr/>
        </p:nvSpPr>
        <p:spPr>
          <a:xfrm>
            <a:off x="964158" y="5309289"/>
            <a:ext cx="10263708" cy="369332"/>
          </a:xfrm>
          <a:prstGeom prst="rect">
            <a:avLst/>
          </a:prstGeom>
          <a:noFill/>
          <a:ln w="25400">
            <a:solidFill>
              <a:schemeClr val="dk1"/>
            </a:solidFill>
          </a:ln>
        </p:spPr>
        <p:txBody>
          <a:bodyPr wrap="none" rtlCol="0">
            <a:spAutoFit/>
          </a:bodyPr>
          <a:lstStyle/>
          <a:p>
            <a:pPr algn="ctr"/>
            <a:r>
              <a:rPr lang="en-CA" dirty="0"/>
              <a:t>Using Daydream, we can successfully estimate whether P3 would provide significant or subtle improvement</a:t>
            </a:r>
          </a:p>
        </p:txBody>
      </p:sp>
      <p:sp>
        <p:nvSpPr>
          <p:cNvPr id="10" name="Slide Number Placeholder 9">
            <a:extLst>
              <a:ext uri="{FF2B5EF4-FFF2-40B4-BE49-F238E27FC236}">
                <a16:creationId xmlns:a16="http://schemas.microsoft.com/office/drawing/2014/main" id="{8164FF8A-F8DA-421C-98DE-A4F4CDED0C3F}"/>
              </a:ext>
            </a:extLst>
          </p:cNvPr>
          <p:cNvSpPr>
            <a:spLocks noGrp="1"/>
          </p:cNvSpPr>
          <p:nvPr>
            <p:ph type="sldNum" sz="quarter" idx="12"/>
          </p:nvPr>
        </p:nvSpPr>
        <p:spPr/>
        <p:txBody>
          <a:bodyPr/>
          <a:lstStyle/>
          <a:p>
            <a:fld id="{18A52438-9334-428C-B73B-7C1C0BD0C58A}" type="slidenum">
              <a:rPr lang="en-CA" smtClean="0"/>
              <a:t>25</a:t>
            </a:fld>
            <a:endParaRPr lang="en-CA"/>
          </a:p>
        </p:txBody>
      </p:sp>
      <p:graphicFrame>
        <p:nvGraphicFramePr>
          <p:cNvPr id="11" name="Chart 10" title="Chart">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3363829391"/>
              </p:ext>
            </p:extLst>
          </p:nvPr>
        </p:nvGraphicFramePr>
        <p:xfrm>
          <a:off x="1693121" y="2426243"/>
          <a:ext cx="3920636" cy="2336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title="Chart">
            <a:extLst>
              <a:ext uri="{FF2B5EF4-FFF2-40B4-BE49-F238E27FC236}">
                <a16:creationId xmlns:a16="http://schemas.microsoft.com/office/drawing/2014/main" id="{00000000-0008-0000-0700-000005000000}"/>
              </a:ext>
            </a:extLst>
          </p:cNvPr>
          <p:cNvGraphicFramePr>
            <a:graphicFrameLocks/>
          </p:cNvGraphicFramePr>
          <p:nvPr>
            <p:extLst>
              <p:ext uri="{D42A27DB-BD31-4B8C-83A1-F6EECF244321}">
                <p14:modId xmlns:p14="http://schemas.microsoft.com/office/powerpoint/2010/main" val="2893251982"/>
              </p:ext>
            </p:extLst>
          </p:nvPr>
        </p:nvGraphicFramePr>
        <p:xfrm>
          <a:off x="6688561" y="2368417"/>
          <a:ext cx="3920636" cy="240161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179B483A-8323-4A8C-8FD0-9E2B3201E11F}"/>
              </a:ext>
            </a:extLst>
          </p:cNvPr>
          <p:cNvSpPr txBox="1"/>
          <p:nvPr/>
        </p:nvSpPr>
        <p:spPr>
          <a:xfrm>
            <a:off x="4031173" y="2033504"/>
            <a:ext cx="4129657" cy="307777"/>
          </a:xfrm>
          <a:prstGeom prst="rect">
            <a:avLst/>
          </a:prstGeom>
          <a:noFill/>
        </p:spPr>
        <p:txBody>
          <a:bodyPr wrap="none" rtlCol="0">
            <a:spAutoFit/>
          </a:bodyPr>
          <a:lstStyle/>
          <a:p>
            <a:pPr algn="ctr"/>
            <a:r>
              <a:rPr lang="en-CA" sz="1400" dirty="0"/>
              <a:t>(we use 4 machines and 1 P400 GPU on each machine)</a:t>
            </a:r>
          </a:p>
        </p:txBody>
      </p:sp>
    </p:spTree>
    <p:extLst>
      <p:ext uri="{BB962C8B-B14F-4D97-AF65-F5344CB8AC3E}">
        <p14:creationId xmlns:p14="http://schemas.microsoft.com/office/powerpoint/2010/main" val="330172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chart seriesIdx="-3" categoryIdx="-3" bldStep="gridLegen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graphicEl>
                                              <a:chart seriesIdx="2"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Graphic spid="11" grpId="0">
        <p:bldSub>
          <a:bldChart bld="series"/>
        </p:bldSub>
      </p:bldGraphic>
      <p:bldGraphic spid="1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1B02-954C-4A09-8AB9-834161603818}"/>
              </a:ext>
            </a:extLst>
          </p:cNvPr>
          <p:cNvSpPr>
            <a:spLocks noGrp="1"/>
          </p:cNvSpPr>
          <p:nvPr>
            <p:ph type="title"/>
          </p:nvPr>
        </p:nvSpPr>
        <p:spPr/>
        <p:txBody>
          <a:bodyPr/>
          <a:lstStyle/>
          <a:p>
            <a:r>
              <a:rPr lang="en-US" dirty="0">
                <a:latin typeface="+mn-lt"/>
              </a:rPr>
              <a:t>Conclusion</a:t>
            </a:r>
            <a:endParaRPr lang="en-CA" dirty="0">
              <a:latin typeface="+mn-lt"/>
            </a:endParaRPr>
          </a:p>
        </p:txBody>
      </p:sp>
      <p:sp>
        <p:nvSpPr>
          <p:cNvPr id="3" name="Content Placeholder 2">
            <a:extLst>
              <a:ext uri="{FF2B5EF4-FFF2-40B4-BE49-F238E27FC236}">
                <a16:creationId xmlns:a16="http://schemas.microsoft.com/office/drawing/2014/main" id="{96A41795-7022-4688-AE4E-D8D18F9F9414}"/>
              </a:ext>
            </a:extLst>
          </p:cNvPr>
          <p:cNvSpPr>
            <a:spLocks noGrp="1"/>
          </p:cNvSpPr>
          <p:nvPr>
            <p:ph idx="1"/>
          </p:nvPr>
        </p:nvSpPr>
        <p:spPr>
          <a:xfrm>
            <a:off x="838200" y="1825625"/>
            <a:ext cx="10728366" cy="4667250"/>
          </a:xfrm>
        </p:spPr>
        <p:txBody>
          <a:bodyPr>
            <a:normAutofit lnSpcReduction="10000"/>
          </a:bodyPr>
          <a:lstStyle/>
          <a:p>
            <a:pPr marL="0" indent="0">
              <a:buNone/>
            </a:pPr>
            <a:r>
              <a:rPr lang="en-US" dirty="0"/>
              <a:t>Benefits of DNN optimizations are not easy </a:t>
            </a:r>
            <a:r>
              <a:rPr lang="en-US"/>
              <a:t>to exploit:</a:t>
            </a:r>
            <a:endParaRPr lang="en-US" dirty="0"/>
          </a:p>
          <a:p>
            <a:pPr lvl="1"/>
            <a:r>
              <a:rPr lang="en-US" dirty="0"/>
              <a:t>Efficacy </a:t>
            </a:r>
            <a:r>
              <a:rPr lang="en-US" dirty="0">
                <a:solidFill>
                  <a:srgbClr val="FF0000"/>
                </a:solidFill>
              </a:rPr>
              <a:t>various</a:t>
            </a:r>
            <a:r>
              <a:rPr lang="en-US" dirty="0"/>
              <a:t> across different </a:t>
            </a:r>
            <a:r>
              <a:rPr lang="en-US" dirty="0" err="1"/>
              <a:t>hw</a:t>
            </a:r>
            <a:r>
              <a:rPr lang="en-US" dirty="0"/>
              <a:t>/</a:t>
            </a:r>
            <a:r>
              <a:rPr lang="en-US" dirty="0" err="1"/>
              <a:t>sw</a:t>
            </a:r>
            <a:r>
              <a:rPr lang="en-US" dirty="0"/>
              <a:t> deployments</a:t>
            </a:r>
          </a:p>
          <a:p>
            <a:pPr lvl="1"/>
            <a:r>
              <a:rPr lang="en-US" dirty="0"/>
              <a:t>Often </a:t>
            </a:r>
            <a:r>
              <a:rPr lang="en-US" dirty="0">
                <a:solidFill>
                  <a:srgbClr val="FF0000"/>
                </a:solidFill>
              </a:rPr>
              <a:t>onerous</a:t>
            </a:r>
            <a:r>
              <a:rPr lang="en-US" dirty="0"/>
              <a:t> to implement and debug</a:t>
            </a:r>
          </a:p>
          <a:p>
            <a:pPr marL="0" indent="0">
              <a:buNone/>
            </a:pPr>
            <a:r>
              <a:rPr lang="en-US" u="sng" dirty="0"/>
              <a:t>Basic Idea</a:t>
            </a:r>
            <a:r>
              <a:rPr lang="en-US" altLang="zh-CN" dirty="0"/>
              <a:t>: </a:t>
            </a:r>
            <a:r>
              <a:rPr lang="en-US" altLang="zh-CN" b="1" dirty="0"/>
              <a:t>Dependency graph analysis</a:t>
            </a:r>
            <a:endParaRPr lang="en-US" b="1" dirty="0"/>
          </a:p>
          <a:p>
            <a:pPr marL="0" indent="0">
              <a:buNone/>
            </a:pPr>
            <a:r>
              <a:rPr lang="en-US" u="sng" dirty="0"/>
              <a:t>Our Solution</a:t>
            </a:r>
            <a:r>
              <a:rPr lang="en-US" dirty="0"/>
              <a:t>: The </a:t>
            </a:r>
            <a:r>
              <a:rPr lang="en-US" b="1" dirty="0"/>
              <a:t>Daydream</a:t>
            </a:r>
            <a:r>
              <a:rPr lang="en-US" dirty="0"/>
              <a:t> system allowing users to quickly estimate the performance of various DNN optimizations:</a:t>
            </a:r>
          </a:p>
          <a:p>
            <a:pPr lvl="1"/>
            <a:r>
              <a:rPr lang="en-US" dirty="0"/>
              <a:t>Tracking dependencies at the </a:t>
            </a:r>
            <a:r>
              <a:rPr lang="en-US" b="1" dirty="0"/>
              <a:t>kernel-level granularity</a:t>
            </a:r>
          </a:p>
          <a:p>
            <a:pPr lvl="1"/>
            <a:r>
              <a:rPr lang="en-US" b="1" dirty="0"/>
              <a:t>Sync-free</a:t>
            </a:r>
            <a:r>
              <a:rPr lang="en-US" dirty="0"/>
              <a:t> </a:t>
            </a:r>
            <a:r>
              <a:rPr lang="en-US" altLang="zh-CN" dirty="0"/>
              <a:t>trace</a:t>
            </a:r>
            <a:r>
              <a:rPr lang="en-US" dirty="0"/>
              <a:t>-to-layer mapping</a:t>
            </a:r>
          </a:p>
          <a:p>
            <a:pPr lvl="1"/>
            <a:r>
              <a:rPr lang="en-US" b="1" dirty="0"/>
              <a:t>Simple graph transformation primitives</a:t>
            </a:r>
          </a:p>
          <a:p>
            <a:pPr marL="0" indent="0">
              <a:buNone/>
            </a:pPr>
            <a:r>
              <a:rPr lang="en-CA" u="sng" dirty="0"/>
              <a:t>Key Results</a:t>
            </a:r>
            <a:r>
              <a:rPr lang="en-CA" dirty="0"/>
              <a:t>: Estimation error of </a:t>
            </a:r>
            <a:r>
              <a:rPr lang="en-CA" dirty="0">
                <a:solidFill>
                  <a:srgbClr val="00B050"/>
                </a:solidFill>
              </a:rPr>
              <a:t>8%</a:t>
            </a:r>
            <a:r>
              <a:rPr lang="en-CA" dirty="0"/>
              <a:t> on average (</a:t>
            </a:r>
            <a:r>
              <a:rPr lang="en-CA" dirty="0">
                <a:solidFill>
                  <a:srgbClr val="00B050"/>
                </a:solidFill>
              </a:rPr>
              <a:t>15% maximum</a:t>
            </a:r>
            <a:r>
              <a:rPr lang="en-CA" dirty="0"/>
              <a:t>)</a:t>
            </a:r>
            <a:br>
              <a:rPr lang="en-CA" dirty="0"/>
            </a:br>
            <a:r>
              <a:rPr lang="en-CA" dirty="0"/>
              <a:t>Modeling a wide range of optimizations (only </a:t>
            </a:r>
            <a:r>
              <a:rPr lang="en-CA" dirty="0">
                <a:solidFill>
                  <a:srgbClr val="00B050"/>
                </a:solidFill>
              </a:rPr>
              <a:t>20</a:t>
            </a:r>
            <a:r>
              <a:rPr lang="en-CA" dirty="0"/>
              <a:t> lines of code each)</a:t>
            </a:r>
            <a:br>
              <a:rPr lang="en-CA" dirty="0"/>
            </a:br>
            <a:endParaRPr lang="en-CA" dirty="0"/>
          </a:p>
        </p:txBody>
      </p:sp>
      <p:sp>
        <p:nvSpPr>
          <p:cNvPr id="4" name="Slide Number Placeholder 3">
            <a:extLst>
              <a:ext uri="{FF2B5EF4-FFF2-40B4-BE49-F238E27FC236}">
                <a16:creationId xmlns:a16="http://schemas.microsoft.com/office/drawing/2014/main" id="{5894C002-46A2-42DC-A5FD-7C15E84001EE}"/>
              </a:ext>
            </a:extLst>
          </p:cNvPr>
          <p:cNvSpPr>
            <a:spLocks noGrp="1"/>
          </p:cNvSpPr>
          <p:nvPr>
            <p:ph type="sldNum" sz="quarter" idx="12"/>
          </p:nvPr>
        </p:nvSpPr>
        <p:spPr/>
        <p:txBody>
          <a:bodyPr/>
          <a:lstStyle/>
          <a:p>
            <a:fld id="{18A52438-9334-428C-B73B-7C1C0BD0C58A}" type="slidenum">
              <a:rPr lang="en-CA" smtClean="0"/>
              <a:t>26</a:t>
            </a:fld>
            <a:endParaRPr lang="en-CA"/>
          </a:p>
        </p:txBody>
      </p:sp>
    </p:spTree>
    <p:extLst>
      <p:ext uri="{BB962C8B-B14F-4D97-AF65-F5344CB8AC3E}">
        <p14:creationId xmlns:p14="http://schemas.microsoft.com/office/powerpoint/2010/main" val="622673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8ACE-2CE5-49A1-B604-B38337F88297}"/>
              </a:ext>
            </a:extLst>
          </p:cNvPr>
          <p:cNvSpPr>
            <a:spLocks noGrp="1"/>
          </p:cNvSpPr>
          <p:nvPr>
            <p:ph type="ctrTitle"/>
          </p:nvPr>
        </p:nvSpPr>
        <p:spPr>
          <a:xfrm>
            <a:off x="1266825" y="364859"/>
            <a:ext cx="9658350" cy="2387600"/>
          </a:xfrm>
        </p:spPr>
        <p:txBody>
          <a:bodyPr>
            <a:normAutofit/>
          </a:bodyPr>
          <a:lstStyle/>
          <a:p>
            <a:r>
              <a:rPr lang="en-US" altLang="zh-CN" sz="4400" dirty="0">
                <a:solidFill>
                  <a:srgbClr val="002060"/>
                </a:solidFill>
                <a:latin typeface="+mn-lt"/>
              </a:rPr>
              <a:t>Daydream: Accurately Estimating the Efficacy of Optimizations for DNN Training</a:t>
            </a:r>
            <a:endParaRPr lang="en-CA" sz="4400" dirty="0">
              <a:solidFill>
                <a:srgbClr val="002060"/>
              </a:solidFill>
              <a:latin typeface="+mn-lt"/>
            </a:endParaRPr>
          </a:p>
        </p:txBody>
      </p:sp>
      <p:sp>
        <p:nvSpPr>
          <p:cNvPr id="3" name="Subtitle 2">
            <a:extLst>
              <a:ext uri="{FF2B5EF4-FFF2-40B4-BE49-F238E27FC236}">
                <a16:creationId xmlns:a16="http://schemas.microsoft.com/office/drawing/2014/main" id="{C04F07E0-F5A4-449C-9D17-4FE7BF29A3D8}"/>
              </a:ext>
            </a:extLst>
          </p:cNvPr>
          <p:cNvSpPr>
            <a:spLocks noGrp="1"/>
          </p:cNvSpPr>
          <p:nvPr>
            <p:ph type="subTitle" idx="1"/>
          </p:nvPr>
        </p:nvSpPr>
        <p:spPr>
          <a:xfrm>
            <a:off x="1524001" y="3040248"/>
            <a:ext cx="9144000" cy="1655762"/>
          </a:xfrm>
        </p:spPr>
        <p:txBody>
          <a:bodyPr/>
          <a:lstStyle/>
          <a:p>
            <a:r>
              <a:rPr lang="en-CA" b="1" dirty="0"/>
              <a:t>Hongyu Zhu</a:t>
            </a:r>
            <a:r>
              <a:rPr lang="en-CA" b="1" baseline="-25000" dirty="0"/>
              <a:t>1,2</a:t>
            </a:r>
            <a:r>
              <a:rPr lang="en-CA" dirty="0"/>
              <a:t>, Amar Phanishayee</a:t>
            </a:r>
            <a:r>
              <a:rPr lang="en-CA" baseline="-25000" dirty="0"/>
              <a:t>3</a:t>
            </a:r>
            <a:r>
              <a:rPr lang="en-CA" dirty="0"/>
              <a:t>, Gennady Pekhimenko</a:t>
            </a:r>
            <a:r>
              <a:rPr lang="en-CA" baseline="-25000" dirty="0"/>
              <a:t>1,2</a:t>
            </a:r>
            <a:endParaRPr lang="en-CA" dirty="0"/>
          </a:p>
        </p:txBody>
      </p:sp>
      <p:pic>
        <p:nvPicPr>
          <p:cNvPr id="1026" name="Picture 2">
            <a:extLst>
              <a:ext uri="{FF2B5EF4-FFF2-40B4-BE49-F238E27FC236}">
                <a16:creationId xmlns:a16="http://schemas.microsoft.com/office/drawing/2014/main" id="{441B841C-5401-47EC-9901-4C90C36AB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100" y="4696010"/>
            <a:ext cx="2022444" cy="11235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ctor Institute for Artificial Intelligence |">
            <a:extLst>
              <a:ext uri="{FF2B5EF4-FFF2-40B4-BE49-F238E27FC236}">
                <a16:creationId xmlns:a16="http://schemas.microsoft.com/office/drawing/2014/main" id="{BD2E8791-8D6D-48C6-BBF4-459B246B3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7043" y="4812498"/>
            <a:ext cx="2237913" cy="9231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week at Microsoft Research Cambridge – Data, Tech &amp; Policy">
            <a:extLst>
              <a:ext uri="{FF2B5EF4-FFF2-40B4-BE49-F238E27FC236}">
                <a16:creationId xmlns:a16="http://schemas.microsoft.com/office/drawing/2014/main" id="{7F8B7B38-4EC4-4F91-BFC2-692CA94780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5455" y="4922217"/>
            <a:ext cx="2405710" cy="671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F75F26-612B-4CE6-A333-CE9899CA64F7}"/>
              </a:ext>
            </a:extLst>
          </p:cNvPr>
          <p:cNvSpPr txBox="1"/>
          <p:nvPr/>
        </p:nvSpPr>
        <p:spPr>
          <a:xfrm>
            <a:off x="1182364" y="4737551"/>
            <a:ext cx="301686" cy="369332"/>
          </a:xfrm>
          <a:prstGeom prst="rect">
            <a:avLst/>
          </a:prstGeom>
          <a:noFill/>
        </p:spPr>
        <p:txBody>
          <a:bodyPr wrap="none" rtlCol="0">
            <a:spAutoFit/>
          </a:bodyPr>
          <a:lstStyle/>
          <a:p>
            <a:r>
              <a:rPr lang="en-CA" dirty="0"/>
              <a:t>1</a:t>
            </a:r>
          </a:p>
        </p:txBody>
      </p:sp>
      <p:sp>
        <p:nvSpPr>
          <p:cNvPr id="8" name="TextBox 7">
            <a:extLst>
              <a:ext uri="{FF2B5EF4-FFF2-40B4-BE49-F238E27FC236}">
                <a16:creationId xmlns:a16="http://schemas.microsoft.com/office/drawing/2014/main" id="{56D5F8DD-0041-47CA-AAB8-E6CEF9277DA7}"/>
              </a:ext>
            </a:extLst>
          </p:cNvPr>
          <p:cNvSpPr txBox="1"/>
          <p:nvPr/>
        </p:nvSpPr>
        <p:spPr>
          <a:xfrm>
            <a:off x="4783092" y="4737551"/>
            <a:ext cx="301686" cy="369332"/>
          </a:xfrm>
          <a:prstGeom prst="rect">
            <a:avLst/>
          </a:prstGeom>
          <a:noFill/>
        </p:spPr>
        <p:txBody>
          <a:bodyPr wrap="none" rtlCol="0">
            <a:spAutoFit/>
          </a:bodyPr>
          <a:lstStyle/>
          <a:p>
            <a:r>
              <a:rPr lang="en-CA" dirty="0"/>
              <a:t>2</a:t>
            </a:r>
          </a:p>
        </p:txBody>
      </p:sp>
      <p:sp>
        <p:nvSpPr>
          <p:cNvPr id="9" name="TextBox 8">
            <a:extLst>
              <a:ext uri="{FF2B5EF4-FFF2-40B4-BE49-F238E27FC236}">
                <a16:creationId xmlns:a16="http://schemas.microsoft.com/office/drawing/2014/main" id="{2977E471-0DB5-4FBF-BEEF-7575ECB0F8C5}"/>
              </a:ext>
            </a:extLst>
          </p:cNvPr>
          <p:cNvSpPr txBox="1"/>
          <p:nvPr/>
        </p:nvSpPr>
        <p:spPr>
          <a:xfrm>
            <a:off x="8383819" y="4737551"/>
            <a:ext cx="301686" cy="369332"/>
          </a:xfrm>
          <a:prstGeom prst="rect">
            <a:avLst/>
          </a:prstGeom>
          <a:noFill/>
        </p:spPr>
        <p:txBody>
          <a:bodyPr wrap="none" rtlCol="0">
            <a:spAutoFit/>
          </a:bodyPr>
          <a:lstStyle/>
          <a:p>
            <a:r>
              <a:rPr lang="en-CA" dirty="0"/>
              <a:t>3</a:t>
            </a:r>
          </a:p>
        </p:txBody>
      </p:sp>
      <p:sp>
        <p:nvSpPr>
          <p:cNvPr id="5" name="Slide Number Placeholder 4">
            <a:extLst>
              <a:ext uri="{FF2B5EF4-FFF2-40B4-BE49-F238E27FC236}">
                <a16:creationId xmlns:a16="http://schemas.microsoft.com/office/drawing/2014/main" id="{708734CC-A1B1-4212-8042-C1EF148A9227}"/>
              </a:ext>
            </a:extLst>
          </p:cNvPr>
          <p:cNvSpPr>
            <a:spLocks noGrp="1"/>
          </p:cNvSpPr>
          <p:nvPr>
            <p:ph type="sldNum" sz="quarter" idx="12"/>
          </p:nvPr>
        </p:nvSpPr>
        <p:spPr/>
        <p:txBody>
          <a:bodyPr/>
          <a:lstStyle/>
          <a:p>
            <a:fld id="{18A52438-9334-428C-B73B-7C1C0BD0C58A}" type="slidenum">
              <a:rPr lang="en-CA" smtClean="0"/>
              <a:t>27</a:t>
            </a:fld>
            <a:endParaRPr lang="en-CA"/>
          </a:p>
        </p:txBody>
      </p:sp>
      <p:sp>
        <p:nvSpPr>
          <p:cNvPr id="6" name="TextBox 5">
            <a:extLst>
              <a:ext uri="{FF2B5EF4-FFF2-40B4-BE49-F238E27FC236}">
                <a16:creationId xmlns:a16="http://schemas.microsoft.com/office/drawing/2014/main" id="{DFCEBDCA-7D9C-4F10-AFE0-5B71BF2667A3}"/>
              </a:ext>
            </a:extLst>
          </p:cNvPr>
          <p:cNvSpPr txBox="1"/>
          <p:nvPr/>
        </p:nvSpPr>
        <p:spPr>
          <a:xfrm>
            <a:off x="5075523" y="3720301"/>
            <a:ext cx="2040943" cy="584775"/>
          </a:xfrm>
          <a:prstGeom prst="rect">
            <a:avLst/>
          </a:prstGeom>
          <a:noFill/>
        </p:spPr>
        <p:txBody>
          <a:bodyPr wrap="none" rtlCol="0">
            <a:spAutoFit/>
          </a:bodyPr>
          <a:lstStyle/>
          <a:p>
            <a:pPr algn="ctr"/>
            <a:r>
              <a:rPr lang="en-CA" sz="3200" dirty="0"/>
              <a:t>Thank you!</a:t>
            </a:r>
          </a:p>
        </p:txBody>
      </p:sp>
      <p:sp>
        <p:nvSpPr>
          <p:cNvPr id="12" name="TextBox 11">
            <a:extLst>
              <a:ext uri="{FF2B5EF4-FFF2-40B4-BE49-F238E27FC236}">
                <a16:creationId xmlns:a16="http://schemas.microsoft.com/office/drawing/2014/main" id="{316A7970-FAC6-4099-BF9B-235DC3043AAF}"/>
              </a:ext>
            </a:extLst>
          </p:cNvPr>
          <p:cNvSpPr txBox="1"/>
          <p:nvPr/>
        </p:nvSpPr>
        <p:spPr>
          <a:xfrm>
            <a:off x="4558555" y="5956240"/>
            <a:ext cx="3074881" cy="400110"/>
          </a:xfrm>
          <a:prstGeom prst="rect">
            <a:avLst/>
          </a:prstGeom>
          <a:noFill/>
        </p:spPr>
        <p:txBody>
          <a:bodyPr wrap="none" rtlCol="0">
            <a:spAutoFit/>
          </a:bodyPr>
          <a:lstStyle/>
          <a:p>
            <a:pPr algn="ctr"/>
            <a:r>
              <a:rPr lang="en-CA" sz="2000" dirty="0"/>
              <a:t>serailhydra@cs.toronto.edu</a:t>
            </a:r>
          </a:p>
        </p:txBody>
      </p:sp>
    </p:spTree>
    <p:extLst>
      <p:ext uri="{BB962C8B-B14F-4D97-AF65-F5344CB8AC3E}">
        <p14:creationId xmlns:p14="http://schemas.microsoft.com/office/powerpoint/2010/main" val="50636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491A260-D0B2-48AE-9EE4-FA7EC18B7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60" y="1332740"/>
            <a:ext cx="5339555" cy="41825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55855A5-1AA1-4EFC-92ED-0CD2085D5BAD}"/>
              </a:ext>
            </a:extLst>
          </p:cNvPr>
          <p:cNvSpPr txBox="1"/>
          <p:nvPr/>
        </p:nvSpPr>
        <p:spPr>
          <a:xfrm>
            <a:off x="694047" y="5281396"/>
            <a:ext cx="5035980" cy="830997"/>
          </a:xfrm>
          <a:prstGeom prst="rect">
            <a:avLst/>
          </a:prstGeom>
          <a:noFill/>
        </p:spPr>
        <p:txBody>
          <a:bodyPr wrap="square" rtlCol="0">
            <a:spAutoFit/>
          </a:bodyPr>
          <a:lstStyle/>
          <a:p>
            <a:pPr algn="ctr"/>
            <a:r>
              <a:rPr lang="en-CA" sz="2400" dirty="0"/>
              <a:t>DNN compute requirements are growing </a:t>
            </a:r>
            <a:r>
              <a:rPr lang="en-CA" sz="2400" dirty="0">
                <a:solidFill>
                  <a:srgbClr val="FF0000"/>
                </a:solidFill>
              </a:rPr>
              <a:t>exponentially</a:t>
            </a:r>
          </a:p>
        </p:txBody>
      </p:sp>
      <p:sp>
        <p:nvSpPr>
          <p:cNvPr id="2" name="Slide Number Placeholder 1">
            <a:extLst>
              <a:ext uri="{FF2B5EF4-FFF2-40B4-BE49-F238E27FC236}">
                <a16:creationId xmlns:a16="http://schemas.microsoft.com/office/drawing/2014/main" id="{C62AD81B-8BF1-4930-9CE7-E7B1EACAD47C}"/>
              </a:ext>
            </a:extLst>
          </p:cNvPr>
          <p:cNvSpPr>
            <a:spLocks noGrp="1"/>
          </p:cNvSpPr>
          <p:nvPr>
            <p:ph type="sldNum" sz="quarter" idx="12"/>
          </p:nvPr>
        </p:nvSpPr>
        <p:spPr/>
        <p:txBody>
          <a:bodyPr/>
          <a:lstStyle/>
          <a:p>
            <a:fld id="{18A52438-9334-428C-B73B-7C1C0BD0C58A}" type="slidenum">
              <a:rPr lang="en-CA" smtClean="0"/>
              <a:t>3</a:t>
            </a:fld>
            <a:endParaRPr lang="en-CA"/>
          </a:p>
        </p:txBody>
      </p:sp>
      <p:sp>
        <p:nvSpPr>
          <p:cNvPr id="6" name="Title 1">
            <a:extLst>
              <a:ext uri="{FF2B5EF4-FFF2-40B4-BE49-F238E27FC236}">
                <a16:creationId xmlns:a16="http://schemas.microsoft.com/office/drawing/2014/main" id="{AB468720-BE07-4B0E-8C9A-E905EEE476F7}"/>
              </a:ext>
            </a:extLst>
          </p:cNvPr>
          <p:cNvSpPr>
            <a:spLocks noGrp="1"/>
          </p:cNvSpPr>
          <p:nvPr>
            <p:ph type="title"/>
          </p:nvPr>
        </p:nvSpPr>
        <p:spPr>
          <a:xfrm>
            <a:off x="838200" y="365125"/>
            <a:ext cx="10515600" cy="1325563"/>
          </a:xfrm>
        </p:spPr>
        <p:txBody>
          <a:bodyPr/>
          <a:lstStyle/>
          <a:p>
            <a:r>
              <a:rPr lang="en-CA" dirty="0">
                <a:latin typeface="+mn-lt"/>
              </a:rPr>
              <a:t>Advances in ML Full Stack Research</a:t>
            </a:r>
          </a:p>
        </p:txBody>
      </p:sp>
      <p:sp>
        <p:nvSpPr>
          <p:cNvPr id="3" name="Rectangle 2">
            <a:extLst>
              <a:ext uri="{FF2B5EF4-FFF2-40B4-BE49-F238E27FC236}">
                <a16:creationId xmlns:a16="http://schemas.microsoft.com/office/drawing/2014/main" id="{C161A240-3B97-402B-B826-50379E17881A}"/>
              </a:ext>
            </a:extLst>
          </p:cNvPr>
          <p:cNvSpPr/>
          <p:nvPr/>
        </p:nvSpPr>
        <p:spPr>
          <a:xfrm>
            <a:off x="1527281" y="6112392"/>
            <a:ext cx="3369512" cy="307777"/>
          </a:xfrm>
          <a:prstGeom prst="rect">
            <a:avLst/>
          </a:prstGeom>
        </p:spPr>
        <p:txBody>
          <a:bodyPr wrap="none">
            <a:spAutoFit/>
          </a:bodyPr>
          <a:lstStyle/>
          <a:p>
            <a:pPr algn="ctr"/>
            <a:r>
              <a:rPr lang="en-CA" sz="1400" dirty="0"/>
              <a:t> </a:t>
            </a:r>
            <a:r>
              <a:rPr lang="en-CA" sz="1400" dirty="0">
                <a:hlinkClick r:id="rId4"/>
              </a:rPr>
              <a:t>https://openai.com/blog/ai-and-compute/</a:t>
            </a:r>
            <a:r>
              <a:rPr lang="en-CA" sz="1400" dirty="0"/>
              <a:t> </a:t>
            </a:r>
          </a:p>
        </p:txBody>
      </p:sp>
      <p:pic>
        <p:nvPicPr>
          <p:cNvPr id="7" name="Picture 2" descr="growth of machine learning papers">
            <a:extLst>
              <a:ext uri="{FF2B5EF4-FFF2-40B4-BE49-F238E27FC236}">
                <a16:creationId xmlns:a16="http://schemas.microsoft.com/office/drawing/2014/main" id="{7737B35F-057A-49B5-9B9A-8CEF451214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187" y="1461615"/>
            <a:ext cx="5035947" cy="39248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3B39957-A10B-4FA1-AD38-E6B3D5B7FC96}"/>
              </a:ext>
            </a:extLst>
          </p:cNvPr>
          <p:cNvSpPr/>
          <p:nvPr/>
        </p:nvSpPr>
        <p:spPr>
          <a:xfrm>
            <a:off x="6073398" y="6112393"/>
            <a:ext cx="5521575" cy="307777"/>
          </a:xfrm>
          <a:prstGeom prst="rect">
            <a:avLst/>
          </a:prstGeom>
        </p:spPr>
        <p:txBody>
          <a:bodyPr wrap="none">
            <a:spAutoFit/>
          </a:bodyPr>
          <a:lstStyle/>
          <a:p>
            <a:pPr algn="ctr"/>
            <a:r>
              <a:rPr lang="en-CA" sz="1400" dirty="0">
                <a:hlinkClick r:id="rId6"/>
              </a:rPr>
              <a:t>https://ieeexplore.ieee.org/stamp/stamp.jsp?arnumber=8259424&amp;tag=1</a:t>
            </a:r>
            <a:endParaRPr lang="en-CA" sz="1400" dirty="0"/>
          </a:p>
        </p:txBody>
      </p:sp>
      <p:sp>
        <p:nvSpPr>
          <p:cNvPr id="11" name="TextBox 10">
            <a:extLst>
              <a:ext uri="{FF2B5EF4-FFF2-40B4-BE49-F238E27FC236}">
                <a16:creationId xmlns:a16="http://schemas.microsoft.com/office/drawing/2014/main" id="{CDDB986C-EB02-4FFB-ADD4-752ED5EA6FE9}"/>
              </a:ext>
            </a:extLst>
          </p:cNvPr>
          <p:cNvSpPr txBox="1"/>
          <p:nvPr/>
        </p:nvSpPr>
        <p:spPr>
          <a:xfrm>
            <a:off x="6238795" y="5281396"/>
            <a:ext cx="5190780" cy="830997"/>
          </a:xfrm>
          <a:prstGeom prst="rect">
            <a:avLst/>
          </a:prstGeom>
          <a:noFill/>
        </p:spPr>
        <p:txBody>
          <a:bodyPr wrap="square" rtlCol="0">
            <a:spAutoFit/>
          </a:bodyPr>
          <a:lstStyle/>
          <a:p>
            <a:pPr algn="ctr"/>
            <a:r>
              <a:rPr lang="en-CA" sz="2400" dirty="0">
                <a:solidFill>
                  <a:srgbClr val="FF0000"/>
                </a:solidFill>
              </a:rPr>
              <a:t>Rapid </a:t>
            </a:r>
            <a:r>
              <a:rPr lang="en-CA" sz="2400" dirty="0"/>
              <a:t>advances in algorithms, systems optimizations &amp; hardware architectures</a:t>
            </a:r>
          </a:p>
        </p:txBody>
      </p:sp>
      <p:sp>
        <p:nvSpPr>
          <p:cNvPr id="12" name="TextBox 11">
            <a:extLst>
              <a:ext uri="{FF2B5EF4-FFF2-40B4-BE49-F238E27FC236}">
                <a16:creationId xmlns:a16="http://schemas.microsoft.com/office/drawing/2014/main" id="{A66084EC-5A12-4D41-BD47-8FA5E365C384}"/>
              </a:ext>
            </a:extLst>
          </p:cNvPr>
          <p:cNvSpPr txBox="1"/>
          <p:nvPr/>
        </p:nvSpPr>
        <p:spPr>
          <a:xfrm>
            <a:off x="204226" y="1243747"/>
            <a:ext cx="11738344" cy="5232202"/>
          </a:xfrm>
          <a:prstGeom prst="rect">
            <a:avLst/>
          </a:prstGeom>
          <a:solidFill>
            <a:schemeClr val="bg1">
              <a:alpha val="75000"/>
            </a:schemeClr>
          </a:solidFill>
        </p:spPr>
        <p:txBody>
          <a:bodyPr wrap="square" rtlCol="0">
            <a:spAutoFit/>
          </a:bodyPr>
          <a:lstStyle/>
          <a:p>
            <a:pPr algn="ctr"/>
            <a:endParaRPr lang="en-US" sz="2400" b="1" dirty="0"/>
          </a:p>
          <a:p>
            <a:pPr algn="ctr"/>
            <a:endParaRPr lang="en-US" sz="1400" b="1" dirty="0"/>
          </a:p>
          <a:p>
            <a:pPr algn="ctr"/>
            <a:endParaRPr lang="en-US" sz="2400" b="1" dirty="0"/>
          </a:p>
          <a:p>
            <a:pPr algn="ctr"/>
            <a:endParaRPr lang="en-US" sz="2400" b="1" dirty="0"/>
          </a:p>
          <a:p>
            <a:pPr algn="ctr"/>
            <a:r>
              <a:rPr lang="en-US" sz="3200" b="1" dirty="0"/>
              <a:t>Hard for a ML programmer to identify the efficacy of</a:t>
            </a:r>
          </a:p>
          <a:p>
            <a:pPr algn="ctr"/>
            <a:r>
              <a:rPr lang="en-US" sz="3200" b="1" dirty="0"/>
              <a:t>new algorithms, optimizations, and hardware improvements</a:t>
            </a:r>
          </a:p>
          <a:p>
            <a:pPr algn="ctr"/>
            <a:r>
              <a:rPr lang="en-US" sz="3200" b="1" dirty="0"/>
              <a:t> in their deployments.</a:t>
            </a:r>
          </a:p>
          <a:p>
            <a:pPr algn="ctr"/>
            <a:endParaRPr lang="en-US" sz="2400" b="1" dirty="0">
              <a:solidFill>
                <a:srgbClr val="FF0000"/>
              </a:solidFill>
            </a:endParaRPr>
          </a:p>
          <a:p>
            <a:pPr algn="ctr"/>
            <a:endParaRPr lang="en-US" sz="2000" b="1" dirty="0">
              <a:solidFill>
                <a:srgbClr val="FF0000"/>
              </a:solidFill>
            </a:endParaRPr>
          </a:p>
          <a:p>
            <a:pPr algn="ctr"/>
            <a:endParaRPr lang="en-US" sz="2000" b="1" dirty="0">
              <a:solidFill>
                <a:srgbClr val="FF0000"/>
              </a:solidFill>
            </a:endParaRPr>
          </a:p>
          <a:p>
            <a:pPr algn="ctr"/>
            <a:endParaRPr lang="en-US" sz="2000" b="1" dirty="0">
              <a:solidFill>
                <a:srgbClr val="FF0000"/>
              </a:solidFill>
            </a:endParaRPr>
          </a:p>
          <a:p>
            <a:pPr algn="ctr"/>
            <a:endParaRPr lang="en-US" sz="2000" b="1" dirty="0">
              <a:solidFill>
                <a:srgbClr val="FF0000"/>
              </a:solidFill>
            </a:endParaRPr>
          </a:p>
          <a:p>
            <a:pPr algn="ctr"/>
            <a:endParaRPr lang="en-CA" sz="2400" b="1" dirty="0">
              <a:solidFill>
                <a:srgbClr val="FF0000"/>
              </a:solidFill>
            </a:endParaRPr>
          </a:p>
          <a:p>
            <a:pPr algn="ctr"/>
            <a:endParaRPr lang="en-CA" sz="2400" b="1" dirty="0">
              <a:solidFill>
                <a:srgbClr val="FF0000"/>
              </a:solidFill>
            </a:endParaRPr>
          </a:p>
        </p:txBody>
      </p:sp>
    </p:spTree>
    <p:extLst>
      <p:ext uri="{BB962C8B-B14F-4D97-AF65-F5344CB8AC3E}">
        <p14:creationId xmlns:p14="http://schemas.microsoft.com/office/powerpoint/2010/main" val="283005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pu Icons - Download Free Vector Icons | Noun Project">
            <a:extLst>
              <a:ext uri="{FF2B5EF4-FFF2-40B4-BE49-F238E27FC236}">
                <a16:creationId xmlns:a16="http://schemas.microsoft.com/office/drawing/2014/main" id="{4BDAF605-D60C-42E5-AFA0-25B99B973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016" y="2379836"/>
            <a:ext cx="807581" cy="807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EF63A6B-6D25-4E27-BCD8-6B91AC4DAB12}"/>
              </a:ext>
            </a:extLst>
          </p:cNvPr>
          <p:cNvSpPr>
            <a:spLocks noGrp="1"/>
          </p:cNvSpPr>
          <p:nvPr>
            <p:ph type="title"/>
          </p:nvPr>
        </p:nvSpPr>
        <p:spPr/>
        <p:txBody>
          <a:bodyPr/>
          <a:lstStyle/>
          <a:p>
            <a:r>
              <a:rPr lang="en-CA" dirty="0">
                <a:latin typeface="+mn-lt"/>
              </a:rPr>
              <a:t>What-if Questions</a:t>
            </a:r>
          </a:p>
        </p:txBody>
      </p:sp>
      <p:sp>
        <p:nvSpPr>
          <p:cNvPr id="4" name="Slide Number Placeholder 3">
            <a:extLst>
              <a:ext uri="{FF2B5EF4-FFF2-40B4-BE49-F238E27FC236}">
                <a16:creationId xmlns:a16="http://schemas.microsoft.com/office/drawing/2014/main" id="{AD75F78C-2243-4BF7-9B8B-5AB938FD77B2}"/>
              </a:ext>
            </a:extLst>
          </p:cNvPr>
          <p:cNvSpPr>
            <a:spLocks noGrp="1"/>
          </p:cNvSpPr>
          <p:nvPr>
            <p:ph type="sldNum" sz="quarter" idx="12"/>
          </p:nvPr>
        </p:nvSpPr>
        <p:spPr/>
        <p:txBody>
          <a:bodyPr/>
          <a:lstStyle/>
          <a:p>
            <a:fld id="{18A52438-9334-428C-B73B-7C1C0BD0C58A}" type="slidenum">
              <a:rPr lang="en-CA" smtClean="0"/>
              <a:t>4</a:t>
            </a:fld>
            <a:endParaRPr lang="en-CA"/>
          </a:p>
        </p:txBody>
      </p:sp>
      <p:sp>
        <p:nvSpPr>
          <p:cNvPr id="5" name="TextBox 4">
            <a:extLst>
              <a:ext uri="{FF2B5EF4-FFF2-40B4-BE49-F238E27FC236}">
                <a16:creationId xmlns:a16="http://schemas.microsoft.com/office/drawing/2014/main" id="{4C7E0A6F-802B-4BB8-9BAE-397E51EAC9F0}"/>
              </a:ext>
            </a:extLst>
          </p:cNvPr>
          <p:cNvSpPr txBox="1"/>
          <p:nvPr/>
        </p:nvSpPr>
        <p:spPr>
          <a:xfrm>
            <a:off x="819661" y="4885971"/>
            <a:ext cx="2396100" cy="461665"/>
          </a:xfrm>
          <a:prstGeom prst="rect">
            <a:avLst/>
          </a:prstGeom>
          <a:noFill/>
        </p:spPr>
        <p:txBody>
          <a:bodyPr wrap="square" rtlCol="0">
            <a:spAutoFit/>
          </a:bodyPr>
          <a:lstStyle/>
          <a:p>
            <a:pPr algn="ctr"/>
            <a:r>
              <a:rPr lang="en-CA" sz="2400" dirty="0"/>
              <a:t>ML Programmer</a:t>
            </a:r>
          </a:p>
        </p:txBody>
      </p:sp>
      <p:pic>
        <p:nvPicPr>
          <p:cNvPr id="6" name="Picture 4" descr="Man Thinking - Free people icons">
            <a:extLst>
              <a:ext uri="{FF2B5EF4-FFF2-40B4-BE49-F238E27FC236}">
                <a16:creationId xmlns:a16="http://schemas.microsoft.com/office/drawing/2014/main" id="{57C58E84-6EAF-4F0E-9CF0-7146D49A9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799" y="3360618"/>
            <a:ext cx="1436778" cy="14367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1270D94-6EF3-4BD2-B751-91EDE307742D}"/>
              </a:ext>
            </a:extLst>
          </p:cNvPr>
          <p:cNvSpPr/>
          <p:nvPr/>
        </p:nvSpPr>
        <p:spPr>
          <a:xfrm>
            <a:off x="3569855" y="1892921"/>
            <a:ext cx="7516324" cy="369332"/>
          </a:xfrm>
          <a:prstGeom prst="rect">
            <a:avLst/>
          </a:prstGeom>
        </p:spPr>
        <p:txBody>
          <a:bodyPr wrap="square">
            <a:spAutoFit/>
          </a:bodyPr>
          <a:lstStyle/>
          <a:p>
            <a:r>
              <a:rPr lang="en-CA" dirty="0"/>
              <a:t>Why is my DNN training workload running slow? What is the bottleneck?</a:t>
            </a:r>
          </a:p>
        </p:txBody>
      </p:sp>
      <p:sp>
        <p:nvSpPr>
          <p:cNvPr id="31" name="Rectangle 30">
            <a:extLst>
              <a:ext uri="{FF2B5EF4-FFF2-40B4-BE49-F238E27FC236}">
                <a16:creationId xmlns:a16="http://schemas.microsoft.com/office/drawing/2014/main" id="{E778680F-973C-43D2-AC22-A8FA1E9D8784}"/>
              </a:ext>
            </a:extLst>
          </p:cNvPr>
          <p:cNvSpPr/>
          <p:nvPr/>
        </p:nvSpPr>
        <p:spPr>
          <a:xfrm>
            <a:off x="3569854" y="2617807"/>
            <a:ext cx="7605823" cy="369332"/>
          </a:xfrm>
          <a:prstGeom prst="rect">
            <a:avLst/>
          </a:prstGeom>
        </p:spPr>
        <p:txBody>
          <a:bodyPr wrap="square">
            <a:spAutoFit/>
          </a:bodyPr>
          <a:lstStyle/>
          <a:p>
            <a:r>
              <a:rPr lang="en-CA" dirty="0"/>
              <a:t>Will optimization X improve the performance of my model?</a:t>
            </a:r>
          </a:p>
        </p:txBody>
      </p:sp>
      <p:sp>
        <p:nvSpPr>
          <p:cNvPr id="32" name="Rectangle 31">
            <a:extLst>
              <a:ext uri="{FF2B5EF4-FFF2-40B4-BE49-F238E27FC236}">
                <a16:creationId xmlns:a16="http://schemas.microsoft.com/office/drawing/2014/main" id="{2DD97DE8-3855-4B96-9F17-D92307854113}"/>
              </a:ext>
            </a:extLst>
          </p:cNvPr>
          <p:cNvSpPr/>
          <p:nvPr/>
        </p:nvSpPr>
        <p:spPr>
          <a:xfrm>
            <a:off x="3569854" y="4885971"/>
            <a:ext cx="7308112" cy="646331"/>
          </a:xfrm>
          <a:prstGeom prst="rect">
            <a:avLst/>
          </a:prstGeom>
        </p:spPr>
        <p:txBody>
          <a:bodyPr wrap="square">
            <a:spAutoFit/>
          </a:bodyPr>
          <a:lstStyle/>
          <a:p>
            <a:r>
              <a:rPr lang="en-US" dirty="0"/>
              <a:t>Will upgrading to a faster network (for example, 10Gbps to 40Gbps) improve training throughput?</a:t>
            </a:r>
            <a:endParaRPr lang="en-CA" dirty="0"/>
          </a:p>
        </p:txBody>
      </p:sp>
      <p:sp>
        <p:nvSpPr>
          <p:cNvPr id="33" name="Rectangle 32">
            <a:extLst>
              <a:ext uri="{FF2B5EF4-FFF2-40B4-BE49-F238E27FC236}">
                <a16:creationId xmlns:a16="http://schemas.microsoft.com/office/drawing/2014/main" id="{AF1E47A8-46AE-46F6-9FC1-9A3D257BB178}"/>
              </a:ext>
            </a:extLst>
          </p:cNvPr>
          <p:cNvSpPr/>
          <p:nvPr/>
        </p:nvSpPr>
        <p:spPr>
          <a:xfrm>
            <a:off x="3569854" y="4117838"/>
            <a:ext cx="7308112" cy="369332"/>
          </a:xfrm>
          <a:prstGeom prst="rect">
            <a:avLst/>
          </a:prstGeom>
        </p:spPr>
        <p:txBody>
          <a:bodyPr wrap="square">
            <a:spAutoFit/>
          </a:bodyPr>
          <a:lstStyle/>
          <a:p>
            <a:r>
              <a:rPr lang="en-US" dirty="0"/>
              <a:t>How will my workload scale with the number of GPUs?</a:t>
            </a:r>
            <a:endParaRPr lang="en-CA" dirty="0"/>
          </a:p>
        </p:txBody>
      </p:sp>
      <p:sp>
        <p:nvSpPr>
          <p:cNvPr id="34" name="Rectangle 33">
            <a:extLst>
              <a:ext uri="{FF2B5EF4-FFF2-40B4-BE49-F238E27FC236}">
                <a16:creationId xmlns:a16="http://schemas.microsoft.com/office/drawing/2014/main" id="{FDC77D60-C31E-4ABA-865F-F77A06E594E1}"/>
              </a:ext>
            </a:extLst>
          </p:cNvPr>
          <p:cNvSpPr/>
          <p:nvPr/>
        </p:nvSpPr>
        <p:spPr>
          <a:xfrm>
            <a:off x="3585300" y="3349705"/>
            <a:ext cx="7605823" cy="369332"/>
          </a:xfrm>
          <a:prstGeom prst="rect">
            <a:avLst/>
          </a:prstGeom>
        </p:spPr>
        <p:txBody>
          <a:bodyPr wrap="square">
            <a:spAutoFit/>
          </a:bodyPr>
          <a:lstStyle/>
          <a:p>
            <a:r>
              <a:rPr lang="en-CA" dirty="0"/>
              <a:t>What if I get the latest GPU and my compute is 2x faster?</a:t>
            </a:r>
          </a:p>
        </p:txBody>
      </p:sp>
      <p:pic>
        <p:nvPicPr>
          <p:cNvPr id="4098" name="Picture 2" descr="PDF) Distributed Training of Deep Neural Networks: Theoretical and ...">
            <a:extLst>
              <a:ext uri="{FF2B5EF4-FFF2-40B4-BE49-F238E27FC236}">
                <a16:creationId xmlns:a16="http://schemas.microsoft.com/office/drawing/2014/main" id="{C67DA570-5CC5-40A6-B40B-19097849F9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7707" y="3901458"/>
            <a:ext cx="2006093" cy="200609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0877C754-6BE0-48F3-B86E-7AFB15EEFCA9}"/>
              </a:ext>
            </a:extLst>
          </p:cNvPr>
          <p:cNvGrpSpPr/>
          <p:nvPr/>
        </p:nvGrpSpPr>
        <p:grpSpPr>
          <a:xfrm>
            <a:off x="3786627" y="2446261"/>
            <a:ext cx="3421784" cy="1725573"/>
            <a:chOff x="3786627" y="2446261"/>
            <a:chExt cx="3421784" cy="1725573"/>
          </a:xfrm>
        </p:grpSpPr>
        <p:pic>
          <p:nvPicPr>
            <p:cNvPr id="7" name="Picture 6">
              <a:extLst>
                <a:ext uri="{FF2B5EF4-FFF2-40B4-BE49-F238E27FC236}">
                  <a16:creationId xmlns:a16="http://schemas.microsoft.com/office/drawing/2014/main" id="{4AC0FE7F-343C-4CAC-B2C7-B3AAF875141D}"/>
                </a:ext>
              </a:extLst>
            </p:cNvPr>
            <p:cNvPicPr>
              <a:picLocks noChangeAspect="1"/>
            </p:cNvPicPr>
            <p:nvPr/>
          </p:nvPicPr>
          <p:blipFill rotWithShape="1">
            <a:blip r:embed="rId6"/>
            <a:srcRect t="1" r="38100" b="42588"/>
            <a:stretch/>
          </p:blipFill>
          <p:spPr>
            <a:xfrm>
              <a:off x="3786627" y="2446261"/>
              <a:ext cx="3421784" cy="1725573"/>
            </a:xfrm>
            <a:prstGeom prst="rect">
              <a:avLst/>
            </a:prstGeom>
          </p:spPr>
        </p:pic>
        <p:sp>
          <p:nvSpPr>
            <p:cNvPr id="13" name="Oval 12">
              <a:extLst>
                <a:ext uri="{FF2B5EF4-FFF2-40B4-BE49-F238E27FC236}">
                  <a16:creationId xmlns:a16="http://schemas.microsoft.com/office/drawing/2014/main" id="{4067D2D9-1D89-4C83-9202-4F4763E11F89}"/>
                </a:ext>
              </a:extLst>
            </p:cNvPr>
            <p:cNvSpPr/>
            <p:nvPr/>
          </p:nvSpPr>
          <p:spPr>
            <a:xfrm>
              <a:off x="4002833" y="2545378"/>
              <a:ext cx="2453951" cy="40552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 name="Group 15">
            <a:extLst>
              <a:ext uri="{FF2B5EF4-FFF2-40B4-BE49-F238E27FC236}">
                <a16:creationId xmlns:a16="http://schemas.microsoft.com/office/drawing/2014/main" id="{6F0B560C-CEA2-4BAA-B9D7-3766464E04B3}"/>
              </a:ext>
            </a:extLst>
          </p:cNvPr>
          <p:cNvGrpSpPr/>
          <p:nvPr/>
        </p:nvGrpSpPr>
        <p:grpSpPr>
          <a:xfrm>
            <a:off x="7606897" y="2444674"/>
            <a:ext cx="3271069" cy="1831510"/>
            <a:chOff x="7606897" y="2444674"/>
            <a:chExt cx="3271069" cy="1831510"/>
          </a:xfrm>
        </p:grpSpPr>
        <p:pic>
          <p:nvPicPr>
            <p:cNvPr id="8" name="Picture 7">
              <a:extLst>
                <a:ext uri="{FF2B5EF4-FFF2-40B4-BE49-F238E27FC236}">
                  <a16:creationId xmlns:a16="http://schemas.microsoft.com/office/drawing/2014/main" id="{D58D8F62-CF88-4C4E-99D5-11E19D7370A6}"/>
                </a:ext>
              </a:extLst>
            </p:cNvPr>
            <p:cNvPicPr>
              <a:picLocks noChangeAspect="1"/>
            </p:cNvPicPr>
            <p:nvPr/>
          </p:nvPicPr>
          <p:blipFill rotWithShape="1">
            <a:blip r:embed="rId7"/>
            <a:srcRect r="16956" b="53514"/>
            <a:stretch/>
          </p:blipFill>
          <p:spPr>
            <a:xfrm>
              <a:off x="7631372" y="2444674"/>
              <a:ext cx="3246594" cy="1831510"/>
            </a:xfrm>
            <a:prstGeom prst="rect">
              <a:avLst/>
            </a:prstGeom>
          </p:spPr>
        </p:pic>
        <p:sp>
          <p:nvSpPr>
            <p:cNvPr id="20" name="Oval 19">
              <a:extLst>
                <a:ext uri="{FF2B5EF4-FFF2-40B4-BE49-F238E27FC236}">
                  <a16:creationId xmlns:a16="http://schemas.microsoft.com/office/drawing/2014/main" id="{9439F72B-4EC5-4FB2-A75B-93E1D7A1B011}"/>
                </a:ext>
              </a:extLst>
            </p:cNvPr>
            <p:cNvSpPr/>
            <p:nvPr/>
          </p:nvSpPr>
          <p:spPr>
            <a:xfrm>
              <a:off x="7606897" y="2812547"/>
              <a:ext cx="3233538" cy="40552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a:extLst>
              <a:ext uri="{FF2B5EF4-FFF2-40B4-BE49-F238E27FC236}">
                <a16:creationId xmlns:a16="http://schemas.microsoft.com/office/drawing/2014/main" id="{4EF3B4C8-B9F7-4185-AC4B-4BBD8D1706F4}"/>
              </a:ext>
            </a:extLst>
          </p:cNvPr>
          <p:cNvGrpSpPr/>
          <p:nvPr/>
        </p:nvGrpSpPr>
        <p:grpSpPr>
          <a:xfrm>
            <a:off x="4710826" y="3709162"/>
            <a:ext cx="5385806" cy="2031457"/>
            <a:chOff x="4643100" y="4252465"/>
            <a:chExt cx="5385806" cy="2031457"/>
          </a:xfrm>
        </p:grpSpPr>
        <p:pic>
          <p:nvPicPr>
            <p:cNvPr id="9" name="Picture 8">
              <a:extLst>
                <a:ext uri="{FF2B5EF4-FFF2-40B4-BE49-F238E27FC236}">
                  <a16:creationId xmlns:a16="http://schemas.microsoft.com/office/drawing/2014/main" id="{8742ED91-67B5-4964-BB1B-93BEA000DDE1}"/>
                </a:ext>
              </a:extLst>
            </p:cNvPr>
            <p:cNvPicPr>
              <a:picLocks noChangeAspect="1"/>
            </p:cNvPicPr>
            <p:nvPr/>
          </p:nvPicPr>
          <p:blipFill rotWithShape="1">
            <a:blip r:embed="rId8"/>
            <a:srcRect b="29324"/>
            <a:stretch/>
          </p:blipFill>
          <p:spPr>
            <a:xfrm>
              <a:off x="4643100" y="4377974"/>
              <a:ext cx="5312719" cy="1905948"/>
            </a:xfrm>
            <a:prstGeom prst="rect">
              <a:avLst/>
            </a:prstGeom>
          </p:spPr>
        </p:pic>
        <p:sp>
          <p:nvSpPr>
            <p:cNvPr id="21" name="Oval 20">
              <a:extLst>
                <a:ext uri="{FF2B5EF4-FFF2-40B4-BE49-F238E27FC236}">
                  <a16:creationId xmlns:a16="http://schemas.microsoft.com/office/drawing/2014/main" id="{115CC24A-1BEF-4323-BC4D-916017E0C6C0}"/>
                </a:ext>
              </a:extLst>
            </p:cNvPr>
            <p:cNvSpPr/>
            <p:nvPr/>
          </p:nvSpPr>
          <p:spPr>
            <a:xfrm>
              <a:off x="4716187" y="4252465"/>
              <a:ext cx="5312719" cy="55911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1E866232-C696-4FF8-AE68-27543440F804}"/>
              </a:ext>
            </a:extLst>
          </p:cNvPr>
          <p:cNvGrpSpPr/>
          <p:nvPr/>
        </p:nvGrpSpPr>
        <p:grpSpPr>
          <a:xfrm>
            <a:off x="4375864" y="3083950"/>
            <a:ext cx="6111466" cy="997652"/>
            <a:chOff x="4375864" y="3083950"/>
            <a:chExt cx="6111466" cy="997652"/>
          </a:xfrm>
        </p:grpSpPr>
        <p:pic>
          <p:nvPicPr>
            <p:cNvPr id="10" name="Picture 9">
              <a:extLst>
                <a:ext uri="{FF2B5EF4-FFF2-40B4-BE49-F238E27FC236}">
                  <a16:creationId xmlns:a16="http://schemas.microsoft.com/office/drawing/2014/main" id="{FE99DEBE-FDE3-43C3-8E69-7FCC887194A6}"/>
                </a:ext>
              </a:extLst>
            </p:cNvPr>
            <p:cNvPicPr>
              <a:picLocks noChangeAspect="1"/>
            </p:cNvPicPr>
            <p:nvPr/>
          </p:nvPicPr>
          <p:blipFill>
            <a:blip r:embed="rId9"/>
            <a:stretch>
              <a:fillRect/>
            </a:stretch>
          </p:blipFill>
          <p:spPr>
            <a:xfrm>
              <a:off x="4375864" y="3083950"/>
              <a:ext cx="5974889" cy="997652"/>
            </a:xfrm>
            <a:prstGeom prst="rect">
              <a:avLst/>
            </a:prstGeom>
          </p:spPr>
        </p:pic>
        <p:sp>
          <p:nvSpPr>
            <p:cNvPr id="24" name="Oval 23">
              <a:extLst>
                <a:ext uri="{FF2B5EF4-FFF2-40B4-BE49-F238E27FC236}">
                  <a16:creationId xmlns:a16="http://schemas.microsoft.com/office/drawing/2014/main" id="{DB356091-B7BB-464E-94F3-4E321E073828}"/>
                </a:ext>
              </a:extLst>
            </p:cNvPr>
            <p:cNvSpPr/>
            <p:nvPr/>
          </p:nvSpPr>
          <p:spPr>
            <a:xfrm>
              <a:off x="5107966" y="3267043"/>
              <a:ext cx="5379364" cy="77690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 name="Group 21">
            <a:extLst>
              <a:ext uri="{FF2B5EF4-FFF2-40B4-BE49-F238E27FC236}">
                <a16:creationId xmlns:a16="http://schemas.microsoft.com/office/drawing/2014/main" id="{546B5946-5EA8-4A02-B358-8C8D46AFA5B7}"/>
              </a:ext>
            </a:extLst>
          </p:cNvPr>
          <p:cNvGrpSpPr/>
          <p:nvPr/>
        </p:nvGrpSpPr>
        <p:grpSpPr>
          <a:xfrm>
            <a:off x="4637739" y="3913886"/>
            <a:ext cx="4800914" cy="1557826"/>
            <a:chOff x="307052" y="1488469"/>
            <a:chExt cx="4800914" cy="1557826"/>
          </a:xfrm>
        </p:grpSpPr>
        <p:pic>
          <p:nvPicPr>
            <p:cNvPr id="12" name="Picture 11">
              <a:extLst>
                <a:ext uri="{FF2B5EF4-FFF2-40B4-BE49-F238E27FC236}">
                  <a16:creationId xmlns:a16="http://schemas.microsoft.com/office/drawing/2014/main" id="{ECF0AAB3-79AA-4A0D-99E4-40563D01A4C8}"/>
                </a:ext>
              </a:extLst>
            </p:cNvPr>
            <p:cNvPicPr>
              <a:picLocks noChangeAspect="1"/>
            </p:cNvPicPr>
            <p:nvPr/>
          </p:nvPicPr>
          <p:blipFill rotWithShape="1">
            <a:blip r:embed="rId10"/>
            <a:srcRect b="27915"/>
            <a:stretch/>
          </p:blipFill>
          <p:spPr>
            <a:xfrm>
              <a:off x="307052" y="1488469"/>
              <a:ext cx="4800914" cy="1557826"/>
            </a:xfrm>
            <a:prstGeom prst="rect">
              <a:avLst/>
            </a:prstGeom>
          </p:spPr>
        </p:pic>
        <p:sp>
          <p:nvSpPr>
            <p:cNvPr id="26" name="Oval 25">
              <a:extLst>
                <a:ext uri="{FF2B5EF4-FFF2-40B4-BE49-F238E27FC236}">
                  <a16:creationId xmlns:a16="http://schemas.microsoft.com/office/drawing/2014/main" id="{039A4468-0F04-4A56-8D82-77ADF0DED780}"/>
                </a:ext>
              </a:extLst>
            </p:cNvPr>
            <p:cNvSpPr/>
            <p:nvPr/>
          </p:nvSpPr>
          <p:spPr>
            <a:xfrm>
              <a:off x="307052" y="1543677"/>
              <a:ext cx="4800914" cy="79260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 name="Group 22">
            <a:extLst>
              <a:ext uri="{FF2B5EF4-FFF2-40B4-BE49-F238E27FC236}">
                <a16:creationId xmlns:a16="http://schemas.microsoft.com/office/drawing/2014/main" id="{A163239E-E2DF-4839-95C4-6A3086A01B67}"/>
              </a:ext>
            </a:extLst>
          </p:cNvPr>
          <p:cNvGrpSpPr/>
          <p:nvPr/>
        </p:nvGrpSpPr>
        <p:grpSpPr>
          <a:xfrm>
            <a:off x="5420871" y="4287467"/>
            <a:ext cx="4639218" cy="1604929"/>
            <a:chOff x="4991278" y="657324"/>
            <a:chExt cx="4639218" cy="1604929"/>
          </a:xfrm>
        </p:grpSpPr>
        <p:pic>
          <p:nvPicPr>
            <p:cNvPr id="11" name="Picture 10">
              <a:extLst>
                <a:ext uri="{FF2B5EF4-FFF2-40B4-BE49-F238E27FC236}">
                  <a16:creationId xmlns:a16="http://schemas.microsoft.com/office/drawing/2014/main" id="{E7BC4895-1994-49AB-8B09-E0D358A37037}"/>
                </a:ext>
              </a:extLst>
            </p:cNvPr>
            <p:cNvPicPr>
              <a:picLocks noChangeAspect="1"/>
            </p:cNvPicPr>
            <p:nvPr/>
          </p:nvPicPr>
          <p:blipFill>
            <a:blip r:embed="rId11"/>
            <a:stretch>
              <a:fillRect/>
            </a:stretch>
          </p:blipFill>
          <p:spPr>
            <a:xfrm>
              <a:off x="5214668" y="690618"/>
              <a:ext cx="4319086" cy="1571635"/>
            </a:xfrm>
            <a:prstGeom prst="rect">
              <a:avLst/>
            </a:prstGeom>
          </p:spPr>
        </p:pic>
        <p:sp>
          <p:nvSpPr>
            <p:cNvPr id="30" name="Oval 29">
              <a:extLst>
                <a:ext uri="{FF2B5EF4-FFF2-40B4-BE49-F238E27FC236}">
                  <a16:creationId xmlns:a16="http://schemas.microsoft.com/office/drawing/2014/main" id="{C366E3AF-6905-4FE1-AEFB-B2D83D180AB2}"/>
                </a:ext>
              </a:extLst>
            </p:cNvPr>
            <p:cNvSpPr/>
            <p:nvPr/>
          </p:nvSpPr>
          <p:spPr>
            <a:xfrm>
              <a:off x="4991278" y="657324"/>
              <a:ext cx="4639218" cy="41937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8" name="Group 57">
            <a:extLst>
              <a:ext uri="{FF2B5EF4-FFF2-40B4-BE49-F238E27FC236}">
                <a16:creationId xmlns:a16="http://schemas.microsoft.com/office/drawing/2014/main" id="{2F7CE529-6C52-4E74-897A-7A85F4816EB8}"/>
              </a:ext>
            </a:extLst>
          </p:cNvPr>
          <p:cNvGrpSpPr/>
          <p:nvPr/>
        </p:nvGrpSpPr>
        <p:grpSpPr>
          <a:xfrm>
            <a:off x="845090" y="2282928"/>
            <a:ext cx="978461" cy="978461"/>
            <a:chOff x="354724" y="3279058"/>
            <a:chExt cx="978461" cy="978461"/>
          </a:xfrm>
        </p:grpSpPr>
        <p:pic>
          <p:nvPicPr>
            <p:cNvPr id="59" name="Picture 2" descr="Neural Network Icon #119874 - Free Icons Library">
              <a:extLst>
                <a:ext uri="{FF2B5EF4-FFF2-40B4-BE49-F238E27FC236}">
                  <a16:creationId xmlns:a16="http://schemas.microsoft.com/office/drawing/2014/main" id="{DE91C98E-AEE2-4CC4-9950-E71763F050F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724" y="3279058"/>
              <a:ext cx="978461" cy="978461"/>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59CF9F3D-E883-462A-80BE-770EC24BB099}"/>
                </a:ext>
              </a:extLst>
            </p:cNvPr>
            <p:cNvSpPr/>
            <p:nvPr/>
          </p:nvSpPr>
          <p:spPr>
            <a:xfrm>
              <a:off x="1132085" y="3640931"/>
              <a:ext cx="201099" cy="27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2050" name="Picture 2" descr="Desktop PC - Free computer icons">
            <a:extLst>
              <a:ext uri="{FF2B5EF4-FFF2-40B4-BE49-F238E27FC236}">
                <a16:creationId xmlns:a16="http://schemas.microsoft.com/office/drawing/2014/main" id="{DA19BEC2-6F0B-46F7-B6AE-094DBB5A2E4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7787" y="2460369"/>
            <a:ext cx="623581" cy="62358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C0EEFFC-CFD6-448D-A0FE-B56CAF805FFD}"/>
              </a:ext>
            </a:extLst>
          </p:cNvPr>
          <p:cNvSpPr/>
          <p:nvPr/>
        </p:nvSpPr>
        <p:spPr>
          <a:xfrm>
            <a:off x="1601415" y="2590800"/>
            <a:ext cx="246435" cy="366024"/>
          </a:xfrm>
          <a:prstGeom prst="rect">
            <a:avLst/>
          </a:prstGeom>
        </p:spPr>
        <p:txBody>
          <a:bodyPr wrap="square">
            <a:spAutoFit/>
          </a:bodyPr>
          <a:lstStyle/>
          <a:p>
            <a:pPr algn="r"/>
            <a:r>
              <a:rPr lang="en-CA" dirty="0"/>
              <a:t>+</a:t>
            </a:r>
          </a:p>
        </p:txBody>
      </p:sp>
    </p:spTree>
    <p:extLst>
      <p:ext uri="{BB962C8B-B14F-4D97-AF65-F5344CB8AC3E}">
        <p14:creationId xmlns:p14="http://schemas.microsoft.com/office/powerpoint/2010/main" val="363297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98"/>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2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471B-C163-4850-A24E-33784AA11BF1}"/>
              </a:ext>
            </a:extLst>
          </p:cNvPr>
          <p:cNvSpPr>
            <a:spLocks noGrp="1"/>
          </p:cNvSpPr>
          <p:nvPr>
            <p:ph type="title"/>
          </p:nvPr>
        </p:nvSpPr>
        <p:spPr/>
        <p:txBody>
          <a:bodyPr/>
          <a:lstStyle/>
          <a:p>
            <a:r>
              <a:rPr lang="en-CA" dirty="0">
                <a:latin typeface="+mn-lt"/>
              </a:rPr>
              <a:t>Why Dependency Analysis</a:t>
            </a:r>
          </a:p>
        </p:txBody>
      </p:sp>
      <p:sp>
        <p:nvSpPr>
          <p:cNvPr id="4" name="Slide Number Placeholder 3">
            <a:extLst>
              <a:ext uri="{FF2B5EF4-FFF2-40B4-BE49-F238E27FC236}">
                <a16:creationId xmlns:a16="http://schemas.microsoft.com/office/drawing/2014/main" id="{55F3F84E-2163-4B84-8CC7-B077B5518110}"/>
              </a:ext>
            </a:extLst>
          </p:cNvPr>
          <p:cNvSpPr>
            <a:spLocks noGrp="1"/>
          </p:cNvSpPr>
          <p:nvPr>
            <p:ph type="sldNum" sz="quarter" idx="12"/>
          </p:nvPr>
        </p:nvSpPr>
        <p:spPr/>
        <p:txBody>
          <a:bodyPr/>
          <a:lstStyle/>
          <a:p>
            <a:fld id="{18A52438-9334-428C-B73B-7C1C0BD0C58A}" type="slidenum">
              <a:rPr lang="en-CA" smtClean="0"/>
              <a:t>5</a:t>
            </a:fld>
            <a:endParaRPr lang="en-CA" dirty="0"/>
          </a:p>
        </p:txBody>
      </p:sp>
      <p:sp>
        <p:nvSpPr>
          <p:cNvPr id="9" name="Content Placeholder 2">
            <a:extLst>
              <a:ext uri="{FF2B5EF4-FFF2-40B4-BE49-F238E27FC236}">
                <a16:creationId xmlns:a16="http://schemas.microsoft.com/office/drawing/2014/main" id="{8483CF7D-CA6C-4F68-984E-31AE6C68791A}"/>
              </a:ext>
            </a:extLst>
          </p:cNvPr>
          <p:cNvSpPr>
            <a:spLocks noGrp="1"/>
          </p:cNvSpPr>
          <p:nvPr>
            <p:ph idx="1"/>
          </p:nvPr>
        </p:nvSpPr>
        <p:spPr>
          <a:xfrm>
            <a:off x="827020" y="5296875"/>
            <a:ext cx="5257800" cy="461506"/>
          </a:xfrm>
        </p:spPr>
        <p:txBody>
          <a:bodyPr>
            <a:normAutofit/>
          </a:bodyPr>
          <a:lstStyle/>
          <a:p>
            <a:pPr marL="0" indent="0">
              <a:buNone/>
            </a:pPr>
            <a:r>
              <a:rPr lang="en-CA" altLang="zh-CN" sz="2000" dirty="0"/>
              <a:t>Answering what-if questions in non-ML contexts</a:t>
            </a:r>
            <a:endParaRPr lang="en-CA" sz="2000" dirty="0"/>
          </a:p>
        </p:txBody>
      </p:sp>
      <p:pic>
        <p:nvPicPr>
          <p:cNvPr id="11" name="Picture 10">
            <a:extLst>
              <a:ext uri="{FF2B5EF4-FFF2-40B4-BE49-F238E27FC236}">
                <a16:creationId xmlns:a16="http://schemas.microsoft.com/office/drawing/2014/main" id="{DD905C84-5AF7-4A57-AA0D-F7D7EE0CC31C}"/>
              </a:ext>
            </a:extLst>
          </p:cNvPr>
          <p:cNvPicPr>
            <a:picLocks noChangeAspect="1"/>
          </p:cNvPicPr>
          <p:nvPr/>
        </p:nvPicPr>
        <p:blipFill rotWithShape="1">
          <a:blip r:embed="rId3"/>
          <a:srcRect b="27644"/>
          <a:stretch/>
        </p:blipFill>
        <p:spPr>
          <a:xfrm>
            <a:off x="1143192" y="2951581"/>
            <a:ext cx="1751561" cy="1765240"/>
          </a:xfrm>
          <a:prstGeom prst="rect">
            <a:avLst/>
          </a:prstGeom>
        </p:spPr>
      </p:pic>
      <p:pic>
        <p:nvPicPr>
          <p:cNvPr id="12" name="Picture 11">
            <a:extLst>
              <a:ext uri="{FF2B5EF4-FFF2-40B4-BE49-F238E27FC236}">
                <a16:creationId xmlns:a16="http://schemas.microsoft.com/office/drawing/2014/main" id="{356B07FC-84FD-4B64-8B66-485D5548EB0D}"/>
              </a:ext>
            </a:extLst>
          </p:cNvPr>
          <p:cNvPicPr>
            <a:picLocks noChangeAspect="1"/>
          </p:cNvPicPr>
          <p:nvPr/>
        </p:nvPicPr>
        <p:blipFill rotWithShape="1">
          <a:blip r:embed="rId4"/>
          <a:srcRect b="29407"/>
          <a:stretch/>
        </p:blipFill>
        <p:spPr>
          <a:xfrm>
            <a:off x="1353223" y="1680024"/>
            <a:ext cx="4205396" cy="852457"/>
          </a:xfrm>
          <a:prstGeom prst="rect">
            <a:avLst/>
          </a:prstGeom>
        </p:spPr>
      </p:pic>
      <p:pic>
        <p:nvPicPr>
          <p:cNvPr id="13" name="Picture 12">
            <a:extLst>
              <a:ext uri="{FF2B5EF4-FFF2-40B4-BE49-F238E27FC236}">
                <a16:creationId xmlns:a16="http://schemas.microsoft.com/office/drawing/2014/main" id="{A8A757E1-BEE5-4E58-BED7-407BCB703ACC}"/>
              </a:ext>
            </a:extLst>
          </p:cNvPr>
          <p:cNvPicPr>
            <a:picLocks noChangeAspect="1"/>
          </p:cNvPicPr>
          <p:nvPr/>
        </p:nvPicPr>
        <p:blipFill rotWithShape="1">
          <a:blip r:embed="rId5"/>
          <a:srcRect b="12054"/>
          <a:stretch/>
        </p:blipFill>
        <p:spPr>
          <a:xfrm>
            <a:off x="3780095" y="2951581"/>
            <a:ext cx="1895014" cy="1765240"/>
          </a:xfrm>
          <a:prstGeom prst="rect">
            <a:avLst/>
          </a:prstGeom>
        </p:spPr>
      </p:pic>
      <p:sp>
        <p:nvSpPr>
          <p:cNvPr id="14" name="Content Placeholder 2">
            <a:extLst>
              <a:ext uri="{FF2B5EF4-FFF2-40B4-BE49-F238E27FC236}">
                <a16:creationId xmlns:a16="http://schemas.microsoft.com/office/drawing/2014/main" id="{C1F322BA-8310-45B3-92C5-DBB14E1AE75E}"/>
              </a:ext>
            </a:extLst>
          </p:cNvPr>
          <p:cNvSpPr txBox="1">
            <a:spLocks/>
          </p:cNvSpPr>
          <p:nvPr/>
        </p:nvSpPr>
        <p:spPr>
          <a:xfrm>
            <a:off x="867901" y="2547285"/>
            <a:ext cx="5176039" cy="257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00" dirty="0"/>
              <a:t>Making Sense of Performance in Data Analytics Frameworks</a:t>
            </a:r>
            <a:r>
              <a:rPr lang="en-CA" altLang="zh-CN" sz="1100" dirty="0"/>
              <a:t> (</a:t>
            </a:r>
            <a:r>
              <a:rPr lang="en-CA" altLang="zh-CN" sz="1100" dirty="0" err="1"/>
              <a:t>Ou</a:t>
            </a:r>
            <a:r>
              <a:rPr lang="en-US" altLang="zh-CN" sz="1100" dirty="0"/>
              <a:t>s</a:t>
            </a:r>
            <a:r>
              <a:rPr lang="en-CA" altLang="zh-CN" sz="1100" dirty="0" err="1"/>
              <a:t>terhout</a:t>
            </a:r>
            <a:r>
              <a:rPr lang="en-CA" altLang="zh-CN" sz="1100" dirty="0"/>
              <a:t> et al., NSDI 15)</a:t>
            </a:r>
            <a:endParaRPr lang="en-CA" sz="1100" dirty="0"/>
          </a:p>
        </p:txBody>
      </p:sp>
      <p:sp>
        <p:nvSpPr>
          <p:cNvPr id="15" name="Content Placeholder 2">
            <a:extLst>
              <a:ext uri="{FF2B5EF4-FFF2-40B4-BE49-F238E27FC236}">
                <a16:creationId xmlns:a16="http://schemas.microsoft.com/office/drawing/2014/main" id="{3FE365A3-1860-4CB9-AF28-32C836059B3D}"/>
              </a:ext>
            </a:extLst>
          </p:cNvPr>
          <p:cNvSpPr txBox="1">
            <a:spLocks/>
          </p:cNvSpPr>
          <p:nvPr/>
        </p:nvSpPr>
        <p:spPr>
          <a:xfrm>
            <a:off x="3393448" y="4719039"/>
            <a:ext cx="2599978" cy="5437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00" dirty="0"/>
              <a:t>What-If Analysis of Page Load Time in Web Browsers Using Causal Profiling</a:t>
            </a:r>
            <a:r>
              <a:rPr lang="en-CA" altLang="zh-CN" sz="1100" dirty="0"/>
              <a:t> (</a:t>
            </a:r>
            <a:r>
              <a:rPr lang="en-CA" sz="1100" dirty="0" err="1"/>
              <a:t>Pourghassemi</a:t>
            </a:r>
            <a:r>
              <a:rPr lang="en-CA" altLang="zh-CN" sz="1100" dirty="0"/>
              <a:t> et al., SIGMETRICS 19)</a:t>
            </a:r>
            <a:endParaRPr lang="en-CA" sz="1100" dirty="0"/>
          </a:p>
        </p:txBody>
      </p:sp>
      <p:sp>
        <p:nvSpPr>
          <p:cNvPr id="16" name="Content Placeholder 2">
            <a:extLst>
              <a:ext uri="{FF2B5EF4-FFF2-40B4-BE49-F238E27FC236}">
                <a16:creationId xmlns:a16="http://schemas.microsoft.com/office/drawing/2014/main" id="{F1F4C741-7EEF-424C-A12C-B63ECD9D326A}"/>
              </a:ext>
            </a:extLst>
          </p:cNvPr>
          <p:cNvSpPr txBox="1">
            <a:spLocks/>
          </p:cNvSpPr>
          <p:nvPr/>
        </p:nvSpPr>
        <p:spPr>
          <a:xfrm>
            <a:off x="718983" y="4753098"/>
            <a:ext cx="2599978" cy="5437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00" dirty="0"/>
              <a:t>COZ: Finding Code that Counts with Causal Profiling</a:t>
            </a:r>
            <a:r>
              <a:rPr lang="en-CA" altLang="zh-CN" sz="1100" dirty="0"/>
              <a:t> (</a:t>
            </a:r>
            <a:r>
              <a:rPr lang="en-CA" sz="1100" dirty="0" err="1"/>
              <a:t>Curtsinger</a:t>
            </a:r>
            <a:r>
              <a:rPr lang="en-CA" altLang="zh-CN" sz="1100" dirty="0"/>
              <a:t> et al., </a:t>
            </a:r>
            <a:r>
              <a:rPr lang="en-US" altLang="zh-CN" sz="1100" dirty="0"/>
              <a:t>SOSP</a:t>
            </a:r>
            <a:r>
              <a:rPr lang="en-CA" altLang="zh-CN" sz="1100" dirty="0"/>
              <a:t> 15)</a:t>
            </a:r>
            <a:endParaRPr lang="en-CA" sz="1100" dirty="0"/>
          </a:p>
        </p:txBody>
      </p:sp>
      <p:sp>
        <p:nvSpPr>
          <p:cNvPr id="18" name="Content Placeholder 2">
            <a:extLst>
              <a:ext uri="{FF2B5EF4-FFF2-40B4-BE49-F238E27FC236}">
                <a16:creationId xmlns:a16="http://schemas.microsoft.com/office/drawing/2014/main" id="{9FCF7911-7261-4D19-8E30-214DEA0B9A91}"/>
              </a:ext>
            </a:extLst>
          </p:cNvPr>
          <p:cNvSpPr txBox="1">
            <a:spLocks/>
          </p:cNvSpPr>
          <p:nvPr/>
        </p:nvSpPr>
        <p:spPr>
          <a:xfrm>
            <a:off x="7140591" y="5298877"/>
            <a:ext cx="3717552" cy="4229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000" dirty="0"/>
              <a:t>DNN Computational Graph</a:t>
            </a:r>
          </a:p>
        </p:txBody>
      </p:sp>
      <p:pic>
        <p:nvPicPr>
          <p:cNvPr id="3076" name="Picture 4" descr="Computational graph for CNN generated using TensorFlow | Download ...">
            <a:extLst>
              <a:ext uri="{FF2B5EF4-FFF2-40B4-BE49-F238E27FC236}">
                <a16:creationId xmlns:a16="http://schemas.microsoft.com/office/drawing/2014/main" id="{87FA6D45-B1DA-4FCD-848C-70A5518E17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9464" y="3094819"/>
            <a:ext cx="2108207" cy="1619599"/>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a:extLst>
              <a:ext uri="{FF2B5EF4-FFF2-40B4-BE49-F238E27FC236}">
                <a16:creationId xmlns:a16="http://schemas.microsoft.com/office/drawing/2014/main" id="{49A721DE-AF06-41B3-9332-D10EE805E16D}"/>
              </a:ext>
            </a:extLst>
          </p:cNvPr>
          <p:cNvSpPr txBox="1">
            <a:spLocks/>
          </p:cNvSpPr>
          <p:nvPr/>
        </p:nvSpPr>
        <p:spPr>
          <a:xfrm>
            <a:off x="8213272" y="2641126"/>
            <a:ext cx="1572193" cy="257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100" dirty="0"/>
              <a:t>Inception</a:t>
            </a:r>
            <a:r>
              <a:rPr lang="en-CA" altLang="zh-CN" sz="1100" dirty="0"/>
              <a:t> (201</a:t>
            </a:r>
            <a:r>
              <a:rPr lang="en-US" altLang="zh-CN" sz="1100" dirty="0"/>
              <a:t>4</a:t>
            </a:r>
            <a:r>
              <a:rPr lang="en-CA" altLang="zh-CN" sz="1100" dirty="0"/>
              <a:t>)</a:t>
            </a:r>
            <a:endParaRPr lang="en-CA" sz="1100" dirty="0"/>
          </a:p>
        </p:txBody>
      </p:sp>
      <p:sp>
        <p:nvSpPr>
          <p:cNvPr id="23" name="Content Placeholder 2">
            <a:extLst>
              <a:ext uri="{FF2B5EF4-FFF2-40B4-BE49-F238E27FC236}">
                <a16:creationId xmlns:a16="http://schemas.microsoft.com/office/drawing/2014/main" id="{A91D76EC-EC0D-414A-B97E-9F87AB98BDC3}"/>
              </a:ext>
            </a:extLst>
          </p:cNvPr>
          <p:cNvSpPr txBox="1">
            <a:spLocks/>
          </p:cNvSpPr>
          <p:nvPr/>
        </p:nvSpPr>
        <p:spPr>
          <a:xfrm>
            <a:off x="9112861" y="4821768"/>
            <a:ext cx="1761414" cy="4014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00" dirty="0"/>
              <a:t>TensorFlow’s computational graph</a:t>
            </a:r>
            <a:r>
              <a:rPr lang="en-CA" altLang="zh-CN" sz="1100" dirty="0"/>
              <a:t> (2016)</a:t>
            </a:r>
            <a:endParaRPr lang="en-CA" sz="1100" dirty="0"/>
          </a:p>
        </p:txBody>
      </p:sp>
      <p:pic>
        <p:nvPicPr>
          <p:cNvPr id="3078" name="Picture 6" descr="Long Short-Term Memory">
            <a:extLst>
              <a:ext uri="{FF2B5EF4-FFF2-40B4-BE49-F238E27FC236}">
                <a16:creationId xmlns:a16="http://schemas.microsoft.com/office/drawing/2014/main" id="{C04D425E-30B0-4146-A68C-9D369D36F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389" y="2998712"/>
            <a:ext cx="1654723" cy="1952574"/>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
            <a:extLst>
              <a:ext uri="{FF2B5EF4-FFF2-40B4-BE49-F238E27FC236}">
                <a16:creationId xmlns:a16="http://schemas.microsoft.com/office/drawing/2014/main" id="{74C528A3-BA93-4A85-9E6D-343BF77A8C28}"/>
              </a:ext>
            </a:extLst>
          </p:cNvPr>
          <p:cNvSpPr txBox="1">
            <a:spLocks/>
          </p:cNvSpPr>
          <p:nvPr/>
        </p:nvSpPr>
        <p:spPr>
          <a:xfrm>
            <a:off x="7112230" y="4966090"/>
            <a:ext cx="1101042" cy="2570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1100" dirty="0"/>
              <a:t>LSTM (2014)</a:t>
            </a:r>
          </a:p>
        </p:txBody>
      </p:sp>
      <p:pic>
        <p:nvPicPr>
          <p:cNvPr id="3" name="Picture 2" descr="Inception Network | Implementation Of GoogleNet In Keras">
            <a:extLst>
              <a:ext uri="{FF2B5EF4-FFF2-40B4-BE49-F238E27FC236}">
                <a16:creationId xmlns:a16="http://schemas.microsoft.com/office/drawing/2014/main" id="{2345A5FE-9D69-42F9-AFF8-FC5BC16C0A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1976" y="1680024"/>
            <a:ext cx="4014783" cy="899144"/>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08107D19-36DF-4CC0-AADE-0F644FA0ABD4}"/>
              </a:ext>
            </a:extLst>
          </p:cNvPr>
          <p:cNvSpPr txBox="1">
            <a:spLocks/>
          </p:cNvSpPr>
          <p:nvPr/>
        </p:nvSpPr>
        <p:spPr>
          <a:xfrm>
            <a:off x="870396" y="5944649"/>
            <a:ext cx="10451207" cy="365125"/>
          </a:xfrm>
          <a:prstGeom prst="rect">
            <a:avLst/>
          </a:prstGeom>
          <a:ln w="25400" cap="rnd">
            <a:solidFill>
              <a:schemeClr val="dk1"/>
            </a:solidFill>
            <a:round/>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solidFill>
                  <a:srgbClr val="00B050"/>
                </a:solidFill>
              </a:rPr>
              <a:t>Similarities</a:t>
            </a:r>
            <a:r>
              <a:rPr lang="en-US" altLang="zh-CN" sz="2000" dirty="0"/>
              <a:t> between the graph structures, </a:t>
            </a:r>
            <a:r>
              <a:rPr lang="en-US" altLang="zh-CN" sz="2000" dirty="0">
                <a:solidFill>
                  <a:srgbClr val="FF0000"/>
                </a:solidFill>
              </a:rPr>
              <a:t>unique challenges and opportunities</a:t>
            </a:r>
            <a:r>
              <a:rPr lang="en-US" altLang="zh-CN" sz="2000" dirty="0"/>
              <a:t> for the ML context</a:t>
            </a:r>
            <a:endParaRPr lang="en-CA" sz="2000" dirty="0"/>
          </a:p>
        </p:txBody>
      </p:sp>
    </p:spTree>
    <p:extLst>
      <p:ext uri="{BB962C8B-B14F-4D97-AF65-F5344CB8AC3E}">
        <p14:creationId xmlns:p14="http://schemas.microsoft.com/office/powerpoint/2010/main" val="60258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4" grpId="0"/>
      <p:bldP spid="15" grpId="0"/>
      <p:bldP spid="16" grpId="0"/>
      <p:bldP spid="18" grpId="0"/>
      <p:bldP spid="22" grpId="0"/>
      <p:bldP spid="23" grpId="0"/>
      <p:bldP spid="25"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8C24F35F-957F-4C1D-80B7-84560F04BE57}"/>
              </a:ext>
            </a:extLst>
          </p:cNvPr>
          <p:cNvSpPr/>
          <p:nvPr/>
        </p:nvSpPr>
        <p:spPr>
          <a:xfrm>
            <a:off x="2844181" y="5833869"/>
            <a:ext cx="8029575" cy="27967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88">
            <a:extLst>
              <a:ext uri="{FF2B5EF4-FFF2-40B4-BE49-F238E27FC236}">
                <a16:creationId xmlns:a16="http://schemas.microsoft.com/office/drawing/2014/main" id="{4B8127A0-F76F-4E51-AD1F-4B3BEDF5A121}"/>
              </a:ext>
            </a:extLst>
          </p:cNvPr>
          <p:cNvSpPr/>
          <p:nvPr/>
        </p:nvSpPr>
        <p:spPr>
          <a:xfrm>
            <a:off x="2847975" y="4843877"/>
            <a:ext cx="8029575" cy="27967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87">
            <a:extLst>
              <a:ext uri="{FF2B5EF4-FFF2-40B4-BE49-F238E27FC236}">
                <a16:creationId xmlns:a16="http://schemas.microsoft.com/office/drawing/2014/main" id="{A5F65055-7613-480C-AB9B-6A2B86DBBD77}"/>
              </a:ext>
            </a:extLst>
          </p:cNvPr>
          <p:cNvSpPr/>
          <p:nvPr/>
        </p:nvSpPr>
        <p:spPr>
          <a:xfrm>
            <a:off x="2847975" y="3853238"/>
            <a:ext cx="8029575" cy="27967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F5A56266-8719-4D00-A3EE-93CD43FF4130}"/>
              </a:ext>
            </a:extLst>
          </p:cNvPr>
          <p:cNvSpPr/>
          <p:nvPr/>
        </p:nvSpPr>
        <p:spPr>
          <a:xfrm>
            <a:off x="2847975" y="2862685"/>
            <a:ext cx="8029575" cy="27967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FD15D06-036B-4FED-A412-C601552786FE}"/>
              </a:ext>
            </a:extLst>
          </p:cNvPr>
          <p:cNvSpPr>
            <a:spLocks noGrp="1"/>
          </p:cNvSpPr>
          <p:nvPr>
            <p:ph type="title"/>
          </p:nvPr>
        </p:nvSpPr>
        <p:spPr/>
        <p:txBody>
          <a:bodyPr/>
          <a:lstStyle/>
          <a:p>
            <a:r>
              <a:rPr lang="en-CA" dirty="0">
                <a:latin typeface="+mn-lt"/>
              </a:rPr>
              <a:t>Challenges for Dependency Graph Analysis in the ML context</a:t>
            </a:r>
          </a:p>
        </p:txBody>
      </p:sp>
      <p:sp>
        <p:nvSpPr>
          <p:cNvPr id="4" name="Slide Number Placeholder 3">
            <a:extLst>
              <a:ext uri="{FF2B5EF4-FFF2-40B4-BE49-F238E27FC236}">
                <a16:creationId xmlns:a16="http://schemas.microsoft.com/office/drawing/2014/main" id="{9065C480-1695-4068-93AD-F9C971A75AF7}"/>
              </a:ext>
            </a:extLst>
          </p:cNvPr>
          <p:cNvSpPr>
            <a:spLocks noGrp="1"/>
          </p:cNvSpPr>
          <p:nvPr>
            <p:ph type="sldNum" sz="quarter" idx="12"/>
          </p:nvPr>
        </p:nvSpPr>
        <p:spPr/>
        <p:txBody>
          <a:bodyPr/>
          <a:lstStyle/>
          <a:p>
            <a:fld id="{18A52438-9334-428C-B73B-7C1C0BD0C58A}" type="slidenum">
              <a:rPr lang="en-CA" smtClean="0"/>
              <a:t>6</a:t>
            </a:fld>
            <a:endParaRPr lang="en-CA"/>
          </a:p>
        </p:txBody>
      </p:sp>
      <p:sp>
        <p:nvSpPr>
          <p:cNvPr id="5" name="Content Placeholder 2">
            <a:extLst>
              <a:ext uri="{FF2B5EF4-FFF2-40B4-BE49-F238E27FC236}">
                <a16:creationId xmlns:a16="http://schemas.microsoft.com/office/drawing/2014/main" id="{A5906793-92E5-4544-AC09-5CC227549FD5}"/>
              </a:ext>
            </a:extLst>
          </p:cNvPr>
          <p:cNvSpPr txBox="1">
            <a:spLocks/>
          </p:cNvSpPr>
          <p:nvPr/>
        </p:nvSpPr>
        <p:spPr>
          <a:xfrm>
            <a:off x="838200" y="1969508"/>
            <a:ext cx="10306782" cy="753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u="sng" dirty="0"/>
              <a:t>Challenge #1</a:t>
            </a:r>
            <a:r>
              <a:rPr lang="en-CA" sz="2200" dirty="0"/>
              <a:t>: Thousands of tasks, and dependency needs to be tracked across CPU threads, GPU streams, and interconnects.</a:t>
            </a:r>
            <a:endParaRPr lang="en-CA" sz="2200" u="sng" dirty="0"/>
          </a:p>
        </p:txBody>
      </p:sp>
      <p:sp>
        <p:nvSpPr>
          <p:cNvPr id="8" name="TextBox 7">
            <a:extLst>
              <a:ext uri="{FF2B5EF4-FFF2-40B4-BE49-F238E27FC236}">
                <a16:creationId xmlns:a16="http://schemas.microsoft.com/office/drawing/2014/main" id="{D49D1A75-1812-4370-86B9-F453B767C075}"/>
              </a:ext>
            </a:extLst>
          </p:cNvPr>
          <p:cNvSpPr txBox="1"/>
          <p:nvPr/>
        </p:nvSpPr>
        <p:spPr>
          <a:xfrm>
            <a:off x="1024544" y="2832726"/>
            <a:ext cx="1642437" cy="338554"/>
          </a:xfrm>
          <a:prstGeom prst="rect">
            <a:avLst/>
          </a:prstGeom>
          <a:noFill/>
        </p:spPr>
        <p:txBody>
          <a:bodyPr wrap="square" rtlCol="0">
            <a:spAutoFit/>
          </a:bodyPr>
          <a:lstStyle/>
          <a:p>
            <a:pPr algn="r"/>
            <a:r>
              <a:rPr lang="en-CA" sz="1600" dirty="0"/>
              <a:t>CPU </a:t>
            </a:r>
            <a:r>
              <a:rPr lang="en-US" altLang="zh-CN" sz="1600" dirty="0"/>
              <a:t>Thread #1</a:t>
            </a:r>
            <a:endParaRPr lang="en-CA" sz="1600" dirty="0"/>
          </a:p>
        </p:txBody>
      </p:sp>
      <p:sp>
        <p:nvSpPr>
          <p:cNvPr id="9" name="TextBox 8">
            <a:extLst>
              <a:ext uri="{FF2B5EF4-FFF2-40B4-BE49-F238E27FC236}">
                <a16:creationId xmlns:a16="http://schemas.microsoft.com/office/drawing/2014/main" id="{69BEE283-6BEB-475D-BD0E-B554362CEE4C}"/>
              </a:ext>
            </a:extLst>
          </p:cNvPr>
          <p:cNvSpPr txBox="1"/>
          <p:nvPr/>
        </p:nvSpPr>
        <p:spPr>
          <a:xfrm>
            <a:off x="1024544" y="3327677"/>
            <a:ext cx="1642437" cy="338554"/>
          </a:xfrm>
          <a:prstGeom prst="rect">
            <a:avLst/>
          </a:prstGeom>
          <a:noFill/>
        </p:spPr>
        <p:txBody>
          <a:bodyPr wrap="square" rtlCol="0">
            <a:spAutoFit/>
          </a:bodyPr>
          <a:lstStyle/>
          <a:p>
            <a:pPr algn="r"/>
            <a:r>
              <a:rPr lang="en-CA" sz="1600" dirty="0"/>
              <a:t>CPU </a:t>
            </a:r>
            <a:r>
              <a:rPr lang="en-US" altLang="zh-CN" sz="1600" dirty="0"/>
              <a:t>Thread #2</a:t>
            </a:r>
            <a:endParaRPr lang="en-CA" sz="1600" dirty="0"/>
          </a:p>
        </p:txBody>
      </p:sp>
      <p:sp>
        <p:nvSpPr>
          <p:cNvPr id="10" name="TextBox 9">
            <a:extLst>
              <a:ext uri="{FF2B5EF4-FFF2-40B4-BE49-F238E27FC236}">
                <a16:creationId xmlns:a16="http://schemas.microsoft.com/office/drawing/2014/main" id="{558026E7-2874-4C2A-A6A9-59567FFAD67A}"/>
              </a:ext>
            </a:extLst>
          </p:cNvPr>
          <p:cNvSpPr txBox="1"/>
          <p:nvPr/>
        </p:nvSpPr>
        <p:spPr>
          <a:xfrm>
            <a:off x="1024544" y="3822628"/>
            <a:ext cx="1642437" cy="338554"/>
          </a:xfrm>
          <a:prstGeom prst="rect">
            <a:avLst/>
          </a:prstGeom>
          <a:noFill/>
        </p:spPr>
        <p:txBody>
          <a:bodyPr wrap="square" rtlCol="0">
            <a:spAutoFit/>
          </a:bodyPr>
          <a:lstStyle/>
          <a:p>
            <a:pPr algn="r"/>
            <a:r>
              <a:rPr lang="en-CA" sz="1600" dirty="0"/>
              <a:t>CPU </a:t>
            </a:r>
            <a:r>
              <a:rPr lang="en-US" altLang="zh-CN" sz="1600" dirty="0"/>
              <a:t>Thread #3</a:t>
            </a:r>
            <a:endParaRPr lang="en-CA" sz="1600" dirty="0"/>
          </a:p>
        </p:txBody>
      </p:sp>
      <p:sp>
        <p:nvSpPr>
          <p:cNvPr id="11" name="TextBox 10">
            <a:extLst>
              <a:ext uri="{FF2B5EF4-FFF2-40B4-BE49-F238E27FC236}">
                <a16:creationId xmlns:a16="http://schemas.microsoft.com/office/drawing/2014/main" id="{8C2E25C6-E706-492C-89D8-364181775391}"/>
              </a:ext>
            </a:extLst>
          </p:cNvPr>
          <p:cNvSpPr txBox="1"/>
          <p:nvPr/>
        </p:nvSpPr>
        <p:spPr>
          <a:xfrm>
            <a:off x="1024544" y="4317579"/>
            <a:ext cx="1642437" cy="338554"/>
          </a:xfrm>
          <a:prstGeom prst="rect">
            <a:avLst/>
          </a:prstGeom>
          <a:noFill/>
        </p:spPr>
        <p:txBody>
          <a:bodyPr wrap="square" rtlCol="0">
            <a:spAutoFit/>
          </a:bodyPr>
          <a:lstStyle/>
          <a:p>
            <a:pPr algn="r"/>
            <a:r>
              <a:rPr lang="en-CA" sz="1600" dirty="0"/>
              <a:t>GPU </a:t>
            </a:r>
            <a:r>
              <a:rPr lang="en-US" altLang="zh-CN" sz="1600" dirty="0"/>
              <a:t>Stream #1</a:t>
            </a:r>
            <a:endParaRPr lang="en-CA" sz="1600" dirty="0"/>
          </a:p>
        </p:txBody>
      </p:sp>
      <p:sp>
        <p:nvSpPr>
          <p:cNvPr id="12" name="TextBox 11">
            <a:extLst>
              <a:ext uri="{FF2B5EF4-FFF2-40B4-BE49-F238E27FC236}">
                <a16:creationId xmlns:a16="http://schemas.microsoft.com/office/drawing/2014/main" id="{C924FC49-19DF-46CD-A0E7-C6ED97722891}"/>
              </a:ext>
            </a:extLst>
          </p:cNvPr>
          <p:cNvSpPr txBox="1"/>
          <p:nvPr/>
        </p:nvSpPr>
        <p:spPr>
          <a:xfrm>
            <a:off x="1024542" y="4810739"/>
            <a:ext cx="1642437" cy="338554"/>
          </a:xfrm>
          <a:prstGeom prst="rect">
            <a:avLst/>
          </a:prstGeom>
          <a:noFill/>
        </p:spPr>
        <p:txBody>
          <a:bodyPr wrap="square" rtlCol="0">
            <a:spAutoFit/>
          </a:bodyPr>
          <a:lstStyle/>
          <a:p>
            <a:pPr algn="r"/>
            <a:r>
              <a:rPr lang="en-CA" sz="1600" dirty="0"/>
              <a:t>GPU </a:t>
            </a:r>
            <a:r>
              <a:rPr lang="en-US" altLang="zh-CN" sz="1600" dirty="0"/>
              <a:t>Stream #2</a:t>
            </a:r>
            <a:endParaRPr lang="en-CA" sz="1600" dirty="0"/>
          </a:p>
        </p:txBody>
      </p:sp>
      <p:sp>
        <p:nvSpPr>
          <p:cNvPr id="13" name="TextBox 12">
            <a:extLst>
              <a:ext uri="{FF2B5EF4-FFF2-40B4-BE49-F238E27FC236}">
                <a16:creationId xmlns:a16="http://schemas.microsoft.com/office/drawing/2014/main" id="{A6B29765-2B93-409F-B7E2-A28B857DA26F}"/>
              </a:ext>
            </a:extLst>
          </p:cNvPr>
          <p:cNvSpPr txBox="1"/>
          <p:nvPr/>
        </p:nvSpPr>
        <p:spPr>
          <a:xfrm>
            <a:off x="1024542" y="5303899"/>
            <a:ext cx="1642437" cy="338554"/>
          </a:xfrm>
          <a:prstGeom prst="rect">
            <a:avLst/>
          </a:prstGeom>
          <a:noFill/>
        </p:spPr>
        <p:txBody>
          <a:bodyPr wrap="square" rtlCol="0">
            <a:spAutoFit/>
          </a:bodyPr>
          <a:lstStyle/>
          <a:p>
            <a:pPr algn="r"/>
            <a:r>
              <a:rPr lang="en-CA" sz="1600" dirty="0"/>
              <a:t>GPU </a:t>
            </a:r>
            <a:r>
              <a:rPr lang="en-US" altLang="zh-CN" sz="1600" dirty="0"/>
              <a:t>Stream #3</a:t>
            </a:r>
            <a:endParaRPr lang="en-CA" sz="1600" dirty="0"/>
          </a:p>
        </p:txBody>
      </p:sp>
      <p:sp>
        <p:nvSpPr>
          <p:cNvPr id="14" name="TextBox 13">
            <a:extLst>
              <a:ext uri="{FF2B5EF4-FFF2-40B4-BE49-F238E27FC236}">
                <a16:creationId xmlns:a16="http://schemas.microsoft.com/office/drawing/2014/main" id="{94EBBB9E-652D-44CC-A4AB-8201CD4154F8}"/>
              </a:ext>
            </a:extLst>
          </p:cNvPr>
          <p:cNvSpPr txBox="1"/>
          <p:nvPr/>
        </p:nvSpPr>
        <p:spPr>
          <a:xfrm>
            <a:off x="1024542" y="5797059"/>
            <a:ext cx="1642437" cy="338554"/>
          </a:xfrm>
          <a:prstGeom prst="rect">
            <a:avLst/>
          </a:prstGeom>
          <a:noFill/>
        </p:spPr>
        <p:txBody>
          <a:bodyPr wrap="square" rtlCol="0">
            <a:spAutoFit/>
          </a:bodyPr>
          <a:lstStyle/>
          <a:p>
            <a:pPr algn="r"/>
            <a:r>
              <a:rPr lang="en-CA" sz="1600" dirty="0"/>
              <a:t>Communication</a:t>
            </a:r>
          </a:p>
        </p:txBody>
      </p:sp>
      <p:sp>
        <p:nvSpPr>
          <p:cNvPr id="3" name="Rectangle 2">
            <a:extLst>
              <a:ext uri="{FF2B5EF4-FFF2-40B4-BE49-F238E27FC236}">
                <a16:creationId xmlns:a16="http://schemas.microsoft.com/office/drawing/2014/main" id="{34AFA668-674E-4D3F-8BCD-D12DE35BE233}"/>
              </a:ext>
            </a:extLst>
          </p:cNvPr>
          <p:cNvSpPr/>
          <p:nvPr/>
        </p:nvSpPr>
        <p:spPr>
          <a:xfrm>
            <a:off x="3212983" y="2864163"/>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5" name="Rectangle 14">
            <a:extLst>
              <a:ext uri="{FF2B5EF4-FFF2-40B4-BE49-F238E27FC236}">
                <a16:creationId xmlns:a16="http://schemas.microsoft.com/office/drawing/2014/main" id="{90FF3F97-594E-406B-A2DD-D2CE6B79502B}"/>
              </a:ext>
            </a:extLst>
          </p:cNvPr>
          <p:cNvSpPr/>
          <p:nvPr/>
        </p:nvSpPr>
        <p:spPr>
          <a:xfrm>
            <a:off x="3397540" y="2864163"/>
            <a:ext cx="192719"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7" name="Rectangle 16">
            <a:extLst>
              <a:ext uri="{FF2B5EF4-FFF2-40B4-BE49-F238E27FC236}">
                <a16:creationId xmlns:a16="http://schemas.microsoft.com/office/drawing/2014/main" id="{495C0B67-1F95-4217-B715-BAF2177B2BE6}"/>
              </a:ext>
            </a:extLst>
          </p:cNvPr>
          <p:cNvSpPr/>
          <p:nvPr/>
        </p:nvSpPr>
        <p:spPr>
          <a:xfrm>
            <a:off x="5930210" y="2864163"/>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8" name="Rectangle 17">
            <a:extLst>
              <a:ext uri="{FF2B5EF4-FFF2-40B4-BE49-F238E27FC236}">
                <a16:creationId xmlns:a16="http://schemas.microsoft.com/office/drawing/2014/main" id="{90214C34-7CC6-4744-BBAC-B8D67DF9D278}"/>
              </a:ext>
            </a:extLst>
          </p:cNvPr>
          <p:cNvSpPr/>
          <p:nvPr/>
        </p:nvSpPr>
        <p:spPr>
          <a:xfrm>
            <a:off x="6114182" y="2862685"/>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9" name="Rectangle 18">
            <a:extLst>
              <a:ext uri="{FF2B5EF4-FFF2-40B4-BE49-F238E27FC236}">
                <a16:creationId xmlns:a16="http://schemas.microsoft.com/office/drawing/2014/main" id="{A72830B0-BB6D-4A21-B5C5-73030B89D824}"/>
              </a:ext>
            </a:extLst>
          </p:cNvPr>
          <p:cNvSpPr/>
          <p:nvPr/>
        </p:nvSpPr>
        <p:spPr>
          <a:xfrm>
            <a:off x="6330786" y="2862685"/>
            <a:ext cx="27190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7" name="Rectangle 26">
            <a:extLst>
              <a:ext uri="{FF2B5EF4-FFF2-40B4-BE49-F238E27FC236}">
                <a16:creationId xmlns:a16="http://schemas.microsoft.com/office/drawing/2014/main" id="{FF56AB4C-5380-4937-B074-A4271509C8C0}"/>
              </a:ext>
            </a:extLst>
          </p:cNvPr>
          <p:cNvSpPr/>
          <p:nvPr/>
        </p:nvSpPr>
        <p:spPr>
          <a:xfrm flipH="1">
            <a:off x="3645390" y="2864163"/>
            <a:ext cx="1144724"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t>launch</a:t>
            </a:r>
          </a:p>
        </p:txBody>
      </p:sp>
      <p:sp>
        <p:nvSpPr>
          <p:cNvPr id="32" name="Rectangle 31">
            <a:extLst>
              <a:ext uri="{FF2B5EF4-FFF2-40B4-BE49-F238E27FC236}">
                <a16:creationId xmlns:a16="http://schemas.microsoft.com/office/drawing/2014/main" id="{022D0C06-E05D-4B4C-A210-32F34BF08510}"/>
              </a:ext>
            </a:extLst>
          </p:cNvPr>
          <p:cNvSpPr/>
          <p:nvPr/>
        </p:nvSpPr>
        <p:spPr>
          <a:xfrm flipH="1">
            <a:off x="4880883" y="2864163"/>
            <a:ext cx="958558"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err="1"/>
              <a:t>cudaMalloc</a:t>
            </a:r>
            <a:endParaRPr lang="en-CA" sz="1200" dirty="0"/>
          </a:p>
        </p:txBody>
      </p:sp>
      <p:sp>
        <p:nvSpPr>
          <p:cNvPr id="34" name="Rectangle 33">
            <a:extLst>
              <a:ext uri="{FF2B5EF4-FFF2-40B4-BE49-F238E27FC236}">
                <a16:creationId xmlns:a16="http://schemas.microsoft.com/office/drawing/2014/main" id="{D6E105FF-970E-4DE8-97E6-06413B4FB672}"/>
              </a:ext>
            </a:extLst>
          </p:cNvPr>
          <p:cNvSpPr/>
          <p:nvPr/>
        </p:nvSpPr>
        <p:spPr>
          <a:xfrm>
            <a:off x="6699693" y="2864163"/>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5" name="Rectangle 34">
            <a:extLst>
              <a:ext uri="{FF2B5EF4-FFF2-40B4-BE49-F238E27FC236}">
                <a16:creationId xmlns:a16="http://schemas.microsoft.com/office/drawing/2014/main" id="{F306E077-3030-4BBE-BB75-EEE910B2CB99}"/>
              </a:ext>
            </a:extLst>
          </p:cNvPr>
          <p:cNvSpPr/>
          <p:nvPr/>
        </p:nvSpPr>
        <p:spPr>
          <a:xfrm>
            <a:off x="7404806" y="2864163"/>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6" name="Rectangle 35">
            <a:extLst>
              <a:ext uri="{FF2B5EF4-FFF2-40B4-BE49-F238E27FC236}">
                <a16:creationId xmlns:a16="http://schemas.microsoft.com/office/drawing/2014/main" id="{B4AF6955-1DB9-4E28-8D97-8B1C44AE7EBE}"/>
              </a:ext>
            </a:extLst>
          </p:cNvPr>
          <p:cNvSpPr/>
          <p:nvPr/>
        </p:nvSpPr>
        <p:spPr>
          <a:xfrm>
            <a:off x="7588778" y="2862685"/>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8" name="Rectangle 37">
            <a:extLst>
              <a:ext uri="{FF2B5EF4-FFF2-40B4-BE49-F238E27FC236}">
                <a16:creationId xmlns:a16="http://schemas.microsoft.com/office/drawing/2014/main" id="{F01DEF07-4BC5-4F32-BBDF-61329A70AEF7}"/>
              </a:ext>
            </a:extLst>
          </p:cNvPr>
          <p:cNvSpPr/>
          <p:nvPr/>
        </p:nvSpPr>
        <p:spPr>
          <a:xfrm flipH="1">
            <a:off x="6902747" y="2864163"/>
            <a:ext cx="411290"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9" name="Rectangle 38">
            <a:extLst>
              <a:ext uri="{FF2B5EF4-FFF2-40B4-BE49-F238E27FC236}">
                <a16:creationId xmlns:a16="http://schemas.microsoft.com/office/drawing/2014/main" id="{B08A6892-A9A3-4699-AFC9-06E7B8265A9B}"/>
              </a:ext>
            </a:extLst>
          </p:cNvPr>
          <p:cNvSpPr/>
          <p:nvPr/>
        </p:nvSpPr>
        <p:spPr>
          <a:xfrm>
            <a:off x="8195169" y="2864163"/>
            <a:ext cx="192719"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0" name="Rectangle 39">
            <a:extLst>
              <a:ext uri="{FF2B5EF4-FFF2-40B4-BE49-F238E27FC236}">
                <a16:creationId xmlns:a16="http://schemas.microsoft.com/office/drawing/2014/main" id="{59EF09EB-E772-47F4-86B3-45B15E26DF8F}"/>
              </a:ext>
            </a:extLst>
          </p:cNvPr>
          <p:cNvSpPr/>
          <p:nvPr/>
        </p:nvSpPr>
        <p:spPr>
          <a:xfrm flipH="1">
            <a:off x="8443019" y="2864163"/>
            <a:ext cx="1144724"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err="1"/>
              <a:t>cudaFree</a:t>
            </a:r>
            <a:endParaRPr lang="en-CA" sz="1200" dirty="0"/>
          </a:p>
        </p:txBody>
      </p:sp>
      <p:sp>
        <p:nvSpPr>
          <p:cNvPr id="41" name="Rectangle 40">
            <a:extLst>
              <a:ext uri="{FF2B5EF4-FFF2-40B4-BE49-F238E27FC236}">
                <a16:creationId xmlns:a16="http://schemas.microsoft.com/office/drawing/2014/main" id="{CB938A99-E321-4FE9-8756-C361D3F86C59}"/>
              </a:ext>
            </a:extLst>
          </p:cNvPr>
          <p:cNvSpPr/>
          <p:nvPr/>
        </p:nvSpPr>
        <p:spPr>
          <a:xfrm>
            <a:off x="4416701" y="3351646"/>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2" name="Rectangle 41">
            <a:extLst>
              <a:ext uri="{FF2B5EF4-FFF2-40B4-BE49-F238E27FC236}">
                <a16:creationId xmlns:a16="http://schemas.microsoft.com/office/drawing/2014/main" id="{A57C2D8E-4AF0-4A44-88CE-538EA0283BAE}"/>
              </a:ext>
            </a:extLst>
          </p:cNvPr>
          <p:cNvSpPr/>
          <p:nvPr/>
        </p:nvSpPr>
        <p:spPr>
          <a:xfrm>
            <a:off x="5121814" y="3351646"/>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3" name="Rectangle 42">
            <a:extLst>
              <a:ext uri="{FF2B5EF4-FFF2-40B4-BE49-F238E27FC236}">
                <a16:creationId xmlns:a16="http://schemas.microsoft.com/office/drawing/2014/main" id="{4593BB67-1FA6-4359-A06B-92C2F20C1811}"/>
              </a:ext>
            </a:extLst>
          </p:cNvPr>
          <p:cNvSpPr/>
          <p:nvPr/>
        </p:nvSpPr>
        <p:spPr>
          <a:xfrm flipH="1">
            <a:off x="4619755" y="3351646"/>
            <a:ext cx="411290"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4" name="Rectangle 43">
            <a:extLst>
              <a:ext uri="{FF2B5EF4-FFF2-40B4-BE49-F238E27FC236}">
                <a16:creationId xmlns:a16="http://schemas.microsoft.com/office/drawing/2014/main" id="{F51CF054-29C8-49D2-A090-CC5ED0238C23}"/>
              </a:ext>
            </a:extLst>
          </p:cNvPr>
          <p:cNvSpPr/>
          <p:nvPr/>
        </p:nvSpPr>
        <p:spPr>
          <a:xfrm flipH="1">
            <a:off x="5771081" y="3350771"/>
            <a:ext cx="3122491"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err="1"/>
              <a:t>cudaDeviceSynchronize</a:t>
            </a:r>
            <a:endParaRPr lang="en-CA" sz="1200" dirty="0"/>
          </a:p>
        </p:txBody>
      </p:sp>
      <p:sp>
        <p:nvSpPr>
          <p:cNvPr id="48" name="Rectangle 47">
            <a:extLst>
              <a:ext uri="{FF2B5EF4-FFF2-40B4-BE49-F238E27FC236}">
                <a16:creationId xmlns:a16="http://schemas.microsoft.com/office/drawing/2014/main" id="{9CE572DE-CC87-4A8A-90D0-AE66589F42CD}"/>
              </a:ext>
            </a:extLst>
          </p:cNvPr>
          <p:cNvSpPr/>
          <p:nvPr/>
        </p:nvSpPr>
        <p:spPr>
          <a:xfrm>
            <a:off x="4014712" y="3863320"/>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9" name="Rectangle 48">
            <a:extLst>
              <a:ext uri="{FF2B5EF4-FFF2-40B4-BE49-F238E27FC236}">
                <a16:creationId xmlns:a16="http://schemas.microsoft.com/office/drawing/2014/main" id="{2D9EE6BD-C3F7-4763-882E-D3F9B889C408}"/>
              </a:ext>
            </a:extLst>
          </p:cNvPr>
          <p:cNvSpPr/>
          <p:nvPr/>
        </p:nvSpPr>
        <p:spPr>
          <a:xfrm>
            <a:off x="4198684" y="3861842"/>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0" name="Rectangle 49">
            <a:extLst>
              <a:ext uri="{FF2B5EF4-FFF2-40B4-BE49-F238E27FC236}">
                <a16:creationId xmlns:a16="http://schemas.microsoft.com/office/drawing/2014/main" id="{40C0CE04-6821-4EA1-85E7-F42838D418C9}"/>
              </a:ext>
            </a:extLst>
          </p:cNvPr>
          <p:cNvSpPr/>
          <p:nvPr/>
        </p:nvSpPr>
        <p:spPr>
          <a:xfrm flipH="1">
            <a:off x="3334379" y="3860878"/>
            <a:ext cx="621220"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t>launch</a:t>
            </a:r>
          </a:p>
        </p:txBody>
      </p:sp>
      <p:sp>
        <p:nvSpPr>
          <p:cNvPr id="51" name="Rectangle 50">
            <a:extLst>
              <a:ext uri="{FF2B5EF4-FFF2-40B4-BE49-F238E27FC236}">
                <a16:creationId xmlns:a16="http://schemas.microsoft.com/office/drawing/2014/main" id="{9DA43D95-6E29-4B60-831D-CB21273D88A8}"/>
              </a:ext>
            </a:extLst>
          </p:cNvPr>
          <p:cNvSpPr/>
          <p:nvPr/>
        </p:nvSpPr>
        <p:spPr>
          <a:xfrm>
            <a:off x="4913309" y="3857660"/>
            <a:ext cx="192719"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2" name="Rectangle 51">
            <a:extLst>
              <a:ext uri="{FF2B5EF4-FFF2-40B4-BE49-F238E27FC236}">
                <a16:creationId xmlns:a16="http://schemas.microsoft.com/office/drawing/2014/main" id="{889603A3-3187-4679-824B-4A1DA486343A}"/>
              </a:ext>
            </a:extLst>
          </p:cNvPr>
          <p:cNvSpPr/>
          <p:nvPr/>
        </p:nvSpPr>
        <p:spPr>
          <a:xfrm>
            <a:off x="5170215" y="3857660"/>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3" name="Rectangle 52">
            <a:extLst>
              <a:ext uri="{FF2B5EF4-FFF2-40B4-BE49-F238E27FC236}">
                <a16:creationId xmlns:a16="http://schemas.microsoft.com/office/drawing/2014/main" id="{D9A27C80-9ED4-4276-AE0C-068450AA6F01}"/>
              </a:ext>
            </a:extLst>
          </p:cNvPr>
          <p:cNvSpPr/>
          <p:nvPr/>
        </p:nvSpPr>
        <p:spPr>
          <a:xfrm>
            <a:off x="6299026" y="3859138"/>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4" name="Rectangle 53">
            <a:extLst>
              <a:ext uri="{FF2B5EF4-FFF2-40B4-BE49-F238E27FC236}">
                <a16:creationId xmlns:a16="http://schemas.microsoft.com/office/drawing/2014/main" id="{89AEB02F-C33C-4CE3-AC2B-EEEEE5B5F7D4}"/>
              </a:ext>
            </a:extLst>
          </p:cNvPr>
          <p:cNvSpPr/>
          <p:nvPr/>
        </p:nvSpPr>
        <p:spPr>
          <a:xfrm>
            <a:off x="6482998" y="3857660"/>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5" name="Rectangle 54">
            <a:extLst>
              <a:ext uri="{FF2B5EF4-FFF2-40B4-BE49-F238E27FC236}">
                <a16:creationId xmlns:a16="http://schemas.microsoft.com/office/drawing/2014/main" id="{FBE6179C-FF56-49A4-B4A0-C01189EB59CB}"/>
              </a:ext>
            </a:extLst>
          </p:cNvPr>
          <p:cNvSpPr/>
          <p:nvPr/>
        </p:nvSpPr>
        <p:spPr>
          <a:xfrm flipH="1">
            <a:off x="5373268" y="3857660"/>
            <a:ext cx="607399"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t>launch</a:t>
            </a:r>
          </a:p>
        </p:txBody>
      </p:sp>
      <p:sp>
        <p:nvSpPr>
          <p:cNvPr id="56" name="Rectangle 55">
            <a:extLst>
              <a:ext uri="{FF2B5EF4-FFF2-40B4-BE49-F238E27FC236}">
                <a16:creationId xmlns:a16="http://schemas.microsoft.com/office/drawing/2014/main" id="{9EBE68A9-927F-4B5D-BC28-40A3893EC772}"/>
              </a:ext>
            </a:extLst>
          </p:cNvPr>
          <p:cNvSpPr/>
          <p:nvPr/>
        </p:nvSpPr>
        <p:spPr>
          <a:xfrm>
            <a:off x="7012032" y="3857660"/>
            <a:ext cx="641568"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t>launch</a:t>
            </a:r>
          </a:p>
        </p:txBody>
      </p:sp>
      <p:sp>
        <p:nvSpPr>
          <p:cNvPr id="57" name="Rectangle 56">
            <a:extLst>
              <a:ext uri="{FF2B5EF4-FFF2-40B4-BE49-F238E27FC236}">
                <a16:creationId xmlns:a16="http://schemas.microsoft.com/office/drawing/2014/main" id="{0EBB8AA3-B97D-4F1C-B0D5-2F0CD5C55DE1}"/>
              </a:ext>
            </a:extLst>
          </p:cNvPr>
          <p:cNvSpPr/>
          <p:nvPr/>
        </p:nvSpPr>
        <p:spPr>
          <a:xfrm flipH="1">
            <a:off x="9123444" y="3351647"/>
            <a:ext cx="1520441"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err="1"/>
              <a:t>cudaMemcpy</a:t>
            </a:r>
            <a:endParaRPr lang="en-CA" sz="1200" dirty="0"/>
          </a:p>
        </p:txBody>
      </p:sp>
      <p:sp>
        <p:nvSpPr>
          <p:cNvPr id="58" name="Rectangle 57">
            <a:extLst>
              <a:ext uri="{FF2B5EF4-FFF2-40B4-BE49-F238E27FC236}">
                <a16:creationId xmlns:a16="http://schemas.microsoft.com/office/drawing/2014/main" id="{F927E4A0-44A8-447B-8722-A0B565B9EACC}"/>
              </a:ext>
            </a:extLst>
          </p:cNvPr>
          <p:cNvSpPr/>
          <p:nvPr/>
        </p:nvSpPr>
        <p:spPr>
          <a:xfrm>
            <a:off x="9165992" y="3861077"/>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9" name="Rectangle 58">
            <a:extLst>
              <a:ext uri="{FF2B5EF4-FFF2-40B4-BE49-F238E27FC236}">
                <a16:creationId xmlns:a16="http://schemas.microsoft.com/office/drawing/2014/main" id="{287571E1-8DF4-4059-BFBE-3D8DCC1BA41F}"/>
              </a:ext>
            </a:extLst>
          </p:cNvPr>
          <p:cNvSpPr/>
          <p:nvPr/>
        </p:nvSpPr>
        <p:spPr>
          <a:xfrm>
            <a:off x="9347685" y="3859673"/>
            <a:ext cx="192719"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0" name="Rectangle 59">
            <a:extLst>
              <a:ext uri="{FF2B5EF4-FFF2-40B4-BE49-F238E27FC236}">
                <a16:creationId xmlns:a16="http://schemas.microsoft.com/office/drawing/2014/main" id="{674F54A5-7420-4148-AA07-C718152C6780}"/>
              </a:ext>
            </a:extLst>
          </p:cNvPr>
          <p:cNvSpPr/>
          <p:nvPr/>
        </p:nvSpPr>
        <p:spPr>
          <a:xfrm>
            <a:off x="9596508" y="3859673"/>
            <a:ext cx="125835"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1" name="Rectangle 60">
            <a:extLst>
              <a:ext uri="{FF2B5EF4-FFF2-40B4-BE49-F238E27FC236}">
                <a16:creationId xmlns:a16="http://schemas.microsoft.com/office/drawing/2014/main" id="{ADF86430-8492-48BA-8D13-944CDFB7C68B}"/>
              </a:ext>
            </a:extLst>
          </p:cNvPr>
          <p:cNvSpPr/>
          <p:nvPr/>
        </p:nvSpPr>
        <p:spPr>
          <a:xfrm>
            <a:off x="9781065" y="3859673"/>
            <a:ext cx="192719"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2" name="Rectangle 61">
            <a:extLst>
              <a:ext uri="{FF2B5EF4-FFF2-40B4-BE49-F238E27FC236}">
                <a16:creationId xmlns:a16="http://schemas.microsoft.com/office/drawing/2014/main" id="{607CB1CC-88DF-43A1-ACE1-44043253ECEB}"/>
              </a:ext>
            </a:extLst>
          </p:cNvPr>
          <p:cNvSpPr/>
          <p:nvPr/>
        </p:nvSpPr>
        <p:spPr>
          <a:xfrm>
            <a:off x="3493899" y="4349016"/>
            <a:ext cx="45719" cy="27568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3" name="Rectangle 62">
            <a:extLst>
              <a:ext uri="{FF2B5EF4-FFF2-40B4-BE49-F238E27FC236}">
                <a16:creationId xmlns:a16="http://schemas.microsoft.com/office/drawing/2014/main" id="{85F786CA-3858-4999-A167-85442C534CBE}"/>
              </a:ext>
            </a:extLst>
          </p:cNvPr>
          <p:cNvSpPr/>
          <p:nvPr/>
        </p:nvSpPr>
        <p:spPr>
          <a:xfrm>
            <a:off x="3567399" y="4349016"/>
            <a:ext cx="45719" cy="27568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4" name="Rectangle 63">
            <a:extLst>
              <a:ext uri="{FF2B5EF4-FFF2-40B4-BE49-F238E27FC236}">
                <a16:creationId xmlns:a16="http://schemas.microsoft.com/office/drawing/2014/main" id="{4C3A3E8E-C9C6-4C0F-A224-8FC30F72A390}"/>
              </a:ext>
            </a:extLst>
          </p:cNvPr>
          <p:cNvSpPr/>
          <p:nvPr/>
        </p:nvSpPr>
        <p:spPr>
          <a:xfrm>
            <a:off x="3640899" y="4349016"/>
            <a:ext cx="45719" cy="27568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5" name="Rectangle 64">
            <a:extLst>
              <a:ext uri="{FF2B5EF4-FFF2-40B4-BE49-F238E27FC236}">
                <a16:creationId xmlns:a16="http://schemas.microsoft.com/office/drawing/2014/main" id="{7034AB49-C8F2-48D6-B290-5CB5FD21152D}"/>
              </a:ext>
            </a:extLst>
          </p:cNvPr>
          <p:cNvSpPr/>
          <p:nvPr/>
        </p:nvSpPr>
        <p:spPr>
          <a:xfrm>
            <a:off x="3714399" y="4349016"/>
            <a:ext cx="45719" cy="27568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6" name="Rectangle 65">
            <a:extLst>
              <a:ext uri="{FF2B5EF4-FFF2-40B4-BE49-F238E27FC236}">
                <a16:creationId xmlns:a16="http://schemas.microsoft.com/office/drawing/2014/main" id="{AE894CC1-E24E-4A96-9EFD-C804FBE3AF78}"/>
              </a:ext>
            </a:extLst>
          </p:cNvPr>
          <p:cNvSpPr/>
          <p:nvPr/>
        </p:nvSpPr>
        <p:spPr>
          <a:xfrm>
            <a:off x="3902518" y="4349016"/>
            <a:ext cx="45719" cy="275680"/>
          </a:xfrm>
          <a:prstGeom prst="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7" name="Rectangle 66">
            <a:extLst>
              <a:ext uri="{FF2B5EF4-FFF2-40B4-BE49-F238E27FC236}">
                <a16:creationId xmlns:a16="http://schemas.microsoft.com/office/drawing/2014/main" id="{F32F73B0-6896-4530-884B-F1618D316F63}"/>
              </a:ext>
            </a:extLst>
          </p:cNvPr>
          <p:cNvSpPr/>
          <p:nvPr/>
        </p:nvSpPr>
        <p:spPr>
          <a:xfrm flipH="1">
            <a:off x="3984034" y="4349016"/>
            <a:ext cx="2314991" cy="275680"/>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chemeClr val="bg1"/>
                </a:solidFill>
              </a:rPr>
              <a:t>volta_scudnn_128x64_relu_...</a:t>
            </a:r>
          </a:p>
        </p:txBody>
      </p:sp>
      <p:sp>
        <p:nvSpPr>
          <p:cNvPr id="68" name="Rectangle 67">
            <a:extLst>
              <a:ext uri="{FF2B5EF4-FFF2-40B4-BE49-F238E27FC236}">
                <a16:creationId xmlns:a16="http://schemas.microsoft.com/office/drawing/2014/main" id="{C14C6047-67C7-4300-B1E5-A0C587291D0D}"/>
              </a:ext>
            </a:extLst>
          </p:cNvPr>
          <p:cNvSpPr/>
          <p:nvPr/>
        </p:nvSpPr>
        <p:spPr>
          <a:xfrm>
            <a:off x="6652909" y="4349016"/>
            <a:ext cx="45719" cy="27568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9" name="Rectangle 68">
            <a:extLst>
              <a:ext uri="{FF2B5EF4-FFF2-40B4-BE49-F238E27FC236}">
                <a16:creationId xmlns:a16="http://schemas.microsoft.com/office/drawing/2014/main" id="{3DEC89D5-DB8A-4415-9397-D4174FF39F2E}"/>
              </a:ext>
            </a:extLst>
          </p:cNvPr>
          <p:cNvSpPr/>
          <p:nvPr/>
        </p:nvSpPr>
        <p:spPr>
          <a:xfrm>
            <a:off x="6762610" y="4349016"/>
            <a:ext cx="192719" cy="275680"/>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1" name="Rectangle 70">
            <a:extLst>
              <a:ext uri="{FF2B5EF4-FFF2-40B4-BE49-F238E27FC236}">
                <a16:creationId xmlns:a16="http://schemas.microsoft.com/office/drawing/2014/main" id="{94002649-BDAB-4A6D-A9B3-412349AD87F2}"/>
              </a:ext>
            </a:extLst>
          </p:cNvPr>
          <p:cNvSpPr/>
          <p:nvPr/>
        </p:nvSpPr>
        <p:spPr>
          <a:xfrm>
            <a:off x="7019311" y="4347227"/>
            <a:ext cx="125835" cy="27568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2" name="Rectangle 71">
            <a:extLst>
              <a:ext uri="{FF2B5EF4-FFF2-40B4-BE49-F238E27FC236}">
                <a16:creationId xmlns:a16="http://schemas.microsoft.com/office/drawing/2014/main" id="{89714F30-0FA6-4C11-9C82-0492B80BD7D0}"/>
              </a:ext>
            </a:extLst>
          </p:cNvPr>
          <p:cNvSpPr/>
          <p:nvPr/>
        </p:nvSpPr>
        <p:spPr>
          <a:xfrm flipH="1">
            <a:off x="7222285" y="4346451"/>
            <a:ext cx="411290" cy="275680"/>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3" name="Rectangle 72">
            <a:extLst>
              <a:ext uri="{FF2B5EF4-FFF2-40B4-BE49-F238E27FC236}">
                <a16:creationId xmlns:a16="http://schemas.microsoft.com/office/drawing/2014/main" id="{D9AB30E5-8287-44CE-8B23-C220B21652A9}"/>
              </a:ext>
            </a:extLst>
          </p:cNvPr>
          <p:cNvSpPr/>
          <p:nvPr/>
        </p:nvSpPr>
        <p:spPr>
          <a:xfrm>
            <a:off x="8593689" y="4349016"/>
            <a:ext cx="45719" cy="27568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4" name="Rectangle 73">
            <a:extLst>
              <a:ext uri="{FF2B5EF4-FFF2-40B4-BE49-F238E27FC236}">
                <a16:creationId xmlns:a16="http://schemas.microsoft.com/office/drawing/2014/main" id="{6085CE73-0D6C-4EFE-A9DD-2A342FB5981F}"/>
              </a:ext>
            </a:extLst>
          </p:cNvPr>
          <p:cNvSpPr/>
          <p:nvPr/>
        </p:nvSpPr>
        <p:spPr>
          <a:xfrm>
            <a:off x="10016938" y="4349016"/>
            <a:ext cx="45719" cy="27568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5" name="Rectangle 74">
            <a:extLst>
              <a:ext uri="{FF2B5EF4-FFF2-40B4-BE49-F238E27FC236}">
                <a16:creationId xmlns:a16="http://schemas.microsoft.com/office/drawing/2014/main" id="{993DF3A7-AE87-4FE8-8F65-BBE1752E04E5}"/>
              </a:ext>
            </a:extLst>
          </p:cNvPr>
          <p:cNvSpPr/>
          <p:nvPr/>
        </p:nvSpPr>
        <p:spPr>
          <a:xfrm flipH="1">
            <a:off x="3590258" y="4846013"/>
            <a:ext cx="4910755" cy="275680"/>
          </a:xfrm>
          <a:prstGeom prst="rect">
            <a:avLst/>
          </a:prstGeom>
          <a:solidFill>
            <a:schemeClr val="accent5">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chemeClr val="bg1"/>
                </a:solidFill>
              </a:rPr>
              <a:t>void </a:t>
            </a:r>
            <a:r>
              <a:rPr lang="en-CA" sz="1200" dirty="0" err="1">
                <a:solidFill>
                  <a:schemeClr val="bg1"/>
                </a:solidFill>
              </a:rPr>
              <a:t>cudnn</a:t>
            </a:r>
            <a:r>
              <a:rPr lang="en-CA" sz="1200" dirty="0">
                <a:solidFill>
                  <a:schemeClr val="bg1"/>
                </a:solidFill>
              </a:rPr>
              <a:t>::detail::wgrad_alg0_enging&lt;float, …</a:t>
            </a:r>
          </a:p>
        </p:txBody>
      </p:sp>
      <p:sp>
        <p:nvSpPr>
          <p:cNvPr id="77" name="Rectangle 76">
            <a:extLst>
              <a:ext uri="{FF2B5EF4-FFF2-40B4-BE49-F238E27FC236}">
                <a16:creationId xmlns:a16="http://schemas.microsoft.com/office/drawing/2014/main" id="{F5F033D4-02D6-4509-A81D-3D192EFF600E}"/>
              </a:ext>
            </a:extLst>
          </p:cNvPr>
          <p:cNvSpPr/>
          <p:nvPr/>
        </p:nvSpPr>
        <p:spPr>
          <a:xfrm flipH="1">
            <a:off x="3453206" y="5349300"/>
            <a:ext cx="1216159" cy="275680"/>
          </a:xfrm>
          <a:prstGeom prst="rect">
            <a:avLst/>
          </a:prstGeom>
          <a:solidFill>
            <a:srgbClr val="996633"/>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err="1">
                <a:solidFill>
                  <a:schemeClr val="bg1"/>
                </a:solidFill>
              </a:rPr>
              <a:t>MemCpy</a:t>
            </a:r>
            <a:r>
              <a:rPr lang="en-CA" sz="1200" dirty="0">
                <a:solidFill>
                  <a:schemeClr val="bg1"/>
                </a:solidFill>
              </a:rPr>
              <a:t> (</a:t>
            </a:r>
            <a:r>
              <a:rPr lang="en-CA" sz="1200" dirty="0" err="1">
                <a:solidFill>
                  <a:schemeClr val="bg1"/>
                </a:solidFill>
              </a:rPr>
              <a:t>DtoH</a:t>
            </a:r>
            <a:r>
              <a:rPr lang="en-CA" sz="1200" dirty="0">
                <a:solidFill>
                  <a:schemeClr val="bg1"/>
                </a:solidFill>
              </a:rPr>
              <a:t>)</a:t>
            </a:r>
          </a:p>
        </p:txBody>
      </p:sp>
      <p:sp>
        <p:nvSpPr>
          <p:cNvPr id="78" name="Rectangle 77">
            <a:extLst>
              <a:ext uri="{FF2B5EF4-FFF2-40B4-BE49-F238E27FC236}">
                <a16:creationId xmlns:a16="http://schemas.microsoft.com/office/drawing/2014/main" id="{65AC820D-84AB-4377-8412-15527F65C4A7}"/>
              </a:ext>
            </a:extLst>
          </p:cNvPr>
          <p:cNvSpPr/>
          <p:nvPr/>
        </p:nvSpPr>
        <p:spPr>
          <a:xfrm flipH="1">
            <a:off x="4790113" y="5349300"/>
            <a:ext cx="123196" cy="275680"/>
          </a:xfrm>
          <a:prstGeom prst="rect">
            <a:avLst/>
          </a:prstGeom>
          <a:solidFill>
            <a:srgbClr val="996633"/>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schemeClr val="bg1"/>
              </a:solidFill>
            </a:endParaRPr>
          </a:p>
        </p:txBody>
      </p:sp>
      <p:sp>
        <p:nvSpPr>
          <p:cNvPr id="79" name="Rectangle 78">
            <a:extLst>
              <a:ext uri="{FF2B5EF4-FFF2-40B4-BE49-F238E27FC236}">
                <a16:creationId xmlns:a16="http://schemas.microsoft.com/office/drawing/2014/main" id="{3059D223-DCCE-4973-9952-EF5FD6254421}"/>
              </a:ext>
            </a:extLst>
          </p:cNvPr>
          <p:cNvSpPr/>
          <p:nvPr/>
        </p:nvSpPr>
        <p:spPr>
          <a:xfrm flipH="1">
            <a:off x="3338818" y="5833869"/>
            <a:ext cx="1520441" cy="275680"/>
          </a:xfrm>
          <a:prstGeom prst="rect">
            <a:avLst/>
          </a:prstGeom>
          <a:solidFill>
            <a:srgbClr val="66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80" name="Rectangle 79">
            <a:extLst>
              <a:ext uri="{FF2B5EF4-FFF2-40B4-BE49-F238E27FC236}">
                <a16:creationId xmlns:a16="http://schemas.microsoft.com/office/drawing/2014/main" id="{2038C6AE-6A5F-4EC8-80B5-CCB53969000A}"/>
              </a:ext>
            </a:extLst>
          </p:cNvPr>
          <p:cNvSpPr/>
          <p:nvPr/>
        </p:nvSpPr>
        <p:spPr>
          <a:xfrm flipH="1">
            <a:off x="5986020" y="5833065"/>
            <a:ext cx="1969526" cy="275680"/>
          </a:xfrm>
          <a:prstGeom prst="rect">
            <a:avLst/>
          </a:prstGeom>
          <a:solidFill>
            <a:srgbClr val="66FFFF"/>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err="1"/>
              <a:t>nccl</a:t>
            </a:r>
            <a:r>
              <a:rPr lang="en-CA" sz="1200" dirty="0"/>
              <a:t>::</a:t>
            </a:r>
            <a:r>
              <a:rPr lang="en-CA" sz="1200" dirty="0" err="1"/>
              <a:t>all_reduce</a:t>
            </a:r>
            <a:r>
              <a:rPr lang="en-CA" sz="1200" dirty="0"/>
              <a:t>(…</a:t>
            </a:r>
          </a:p>
        </p:txBody>
      </p:sp>
      <p:sp>
        <p:nvSpPr>
          <p:cNvPr id="81" name="Rectangle 80">
            <a:extLst>
              <a:ext uri="{FF2B5EF4-FFF2-40B4-BE49-F238E27FC236}">
                <a16:creationId xmlns:a16="http://schemas.microsoft.com/office/drawing/2014/main" id="{C09D001C-BBF8-4469-800B-BC5A85AD8242}"/>
              </a:ext>
            </a:extLst>
          </p:cNvPr>
          <p:cNvSpPr/>
          <p:nvPr/>
        </p:nvSpPr>
        <p:spPr>
          <a:xfrm flipH="1">
            <a:off x="9964987" y="5828496"/>
            <a:ext cx="723967" cy="275680"/>
          </a:xfrm>
          <a:prstGeom prst="rect">
            <a:avLst/>
          </a:prstGeom>
          <a:solidFill>
            <a:srgbClr val="66FFFF"/>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2" name="Rectangle 81">
            <a:extLst>
              <a:ext uri="{FF2B5EF4-FFF2-40B4-BE49-F238E27FC236}">
                <a16:creationId xmlns:a16="http://schemas.microsoft.com/office/drawing/2014/main" id="{84799228-AD23-4EE5-99C1-85562701772F}"/>
              </a:ext>
            </a:extLst>
          </p:cNvPr>
          <p:cNvSpPr/>
          <p:nvPr/>
        </p:nvSpPr>
        <p:spPr>
          <a:xfrm flipH="1">
            <a:off x="7675712" y="5353977"/>
            <a:ext cx="125835" cy="275680"/>
          </a:xfrm>
          <a:prstGeom prst="rect">
            <a:avLst/>
          </a:prstGeom>
          <a:solidFill>
            <a:srgbClr val="996633"/>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schemeClr val="bg1"/>
              </a:solidFill>
            </a:endParaRPr>
          </a:p>
        </p:txBody>
      </p:sp>
      <p:sp>
        <p:nvSpPr>
          <p:cNvPr id="83" name="Rectangle 82">
            <a:extLst>
              <a:ext uri="{FF2B5EF4-FFF2-40B4-BE49-F238E27FC236}">
                <a16:creationId xmlns:a16="http://schemas.microsoft.com/office/drawing/2014/main" id="{968148B9-38E3-4599-9406-FE0EA28C03AD}"/>
              </a:ext>
            </a:extLst>
          </p:cNvPr>
          <p:cNvSpPr/>
          <p:nvPr/>
        </p:nvSpPr>
        <p:spPr>
          <a:xfrm flipH="1">
            <a:off x="8660019" y="5349300"/>
            <a:ext cx="1217406" cy="275680"/>
          </a:xfrm>
          <a:prstGeom prst="rect">
            <a:avLst/>
          </a:prstGeom>
          <a:solidFill>
            <a:srgbClr val="996633"/>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err="1">
                <a:solidFill>
                  <a:schemeClr val="bg1"/>
                </a:solidFill>
              </a:rPr>
              <a:t>MemCpy</a:t>
            </a:r>
            <a:r>
              <a:rPr lang="en-CA" sz="1200" dirty="0">
                <a:solidFill>
                  <a:schemeClr val="bg1"/>
                </a:solidFill>
              </a:rPr>
              <a:t> (</a:t>
            </a:r>
            <a:r>
              <a:rPr lang="en-CA" sz="1200" dirty="0" err="1">
                <a:solidFill>
                  <a:schemeClr val="bg1"/>
                </a:solidFill>
              </a:rPr>
              <a:t>DtoH</a:t>
            </a:r>
            <a:r>
              <a:rPr lang="en-CA" sz="1200" dirty="0">
                <a:solidFill>
                  <a:schemeClr val="bg1"/>
                </a:solidFill>
              </a:rPr>
              <a:t>)</a:t>
            </a:r>
          </a:p>
        </p:txBody>
      </p:sp>
      <p:sp>
        <p:nvSpPr>
          <p:cNvPr id="70" name="Rectangle 69">
            <a:extLst>
              <a:ext uri="{FF2B5EF4-FFF2-40B4-BE49-F238E27FC236}">
                <a16:creationId xmlns:a16="http://schemas.microsoft.com/office/drawing/2014/main" id="{9614B052-0DFF-42DE-8850-9D1117569D5E}"/>
              </a:ext>
            </a:extLst>
          </p:cNvPr>
          <p:cNvSpPr/>
          <p:nvPr/>
        </p:nvSpPr>
        <p:spPr>
          <a:xfrm>
            <a:off x="8704699" y="4349016"/>
            <a:ext cx="192719" cy="275680"/>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4" name="Rectangle 83">
            <a:extLst>
              <a:ext uri="{FF2B5EF4-FFF2-40B4-BE49-F238E27FC236}">
                <a16:creationId xmlns:a16="http://schemas.microsoft.com/office/drawing/2014/main" id="{39588A76-4031-4BBB-9B00-E9185219840A}"/>
              </a:ext>
            </a:extLst>
          </p:cNvPr>
          <p:cNvSpPr/>
          <p:nvPr/>
        </p:nvSpPr>
        <p:spPr>
          <a:xfrm>
            <a:off x="8961460" y="4353014"/>
            <a:ext cx="125835" cy="27568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5" name="Rectangle 84">
            <a:extLst>
              <a:ext uri="{FF2B5EF4-FFF2-40B4-BE49-F238E27FC236}">
                <a16:creationId xmlns:a16="http://schemas.microsoft.com/office/drawing/2014/main" id="{30BAA8BE-D71D-4081-8F8C-82C67292CBB3}"/>
              </a:ext>
            </a:extLst>
          </p:cNvPr>
          <p:cNvSpPr/>
          <p:nvPr/>
        </p:nvSpPr>
        <p:spPr>
          <a:xfrm flipH="1">
            <a:off x="9164514" y="4353014"/>
            <a:ext cx="411290" cy="275680"/>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86" name="Rectangle 85">
            <a:extLst>
              <a:ext uri="{FF2B5EF4-FFF2-40B4-BE49-F238E27FC236}">
                <a16:creationId xmlns:a16="http://schemas.microsoft.com/office/drawing/2014/main" id="{22D3A6EF-0F6F-4F40-AA6F-DFA162B68D48}"/>
              </a:ext>
            </a:extLst>
          </p:cNvPr>
          <p:cNvSpPr/>
          <p:nvPr/>
        </p:nvSpPr>
        <p:spPr>
          <a:xfrm flipH="1">
            <a:off x="6424861" y="5349300"/>
            <a:ext cx="125834" cy="275680"/>
          </a:xfrm>
          <a:prstGeom prst="rect">
            <a:avLst/>
          </a:prstGeom>
          <a:solidFill>
            <a:srgbClr val="996633"/>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schemeClr val="bg1"/>
              </a:solidFill>
            </a:endParaRPr>
          </a:p>
        </p:txBody>
      </p:sp>
      <p:sp>
        <p:nvSpPr>
          <p:cNvPr id="87" name="Rectangle 86">
            <a:extLst>
              <a:ext uri="{FF2B5EF4-FFF2-40B4-BE49-F238E27FC236}">
                <a16:creationId xmlns:a16="http://schemas.microsoft.com/office/drawing/2014/main" id="{F60914BB-351D-48A3-9AFB-75F0C17CDF1B}"/>
              </a:ext>
            </a:extLst>
          </p:cNvPr>
          <p:cNvSpPr/>
          <p:nvPr/>
        </p:nvSpPr>
        <p:spPr>
          <a:xfrm>
            <a:off x="7769916" y="3859138"/>
            <a:ext cx="869492" cy="27568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t>launch</a:t>
            </a:r>
          </a:p>
        </p:txBody>
      </p:sp>
      <p:sp>
        <p:nvSpPr>
          <p:cNvPr id="104" name="Rectangle 103">
            <a:extLst>
              <a:ext uri="{FF2B5EF4-FFF2-40B4-BE49-F238E27FC236}">
                <a16:creationId xmlns:a16="http://schemas.microsoft.com/office/drawing/2014/main" id="{2540ADB5-2DCA-442F-BEFF-4016A313AAE9}"/>
              </a:ext>
            </a:extLst>
          </p:cNvPr>
          <p:cNvSpPr/>
          <p:nvPr/>
        </p:nvSpPr>
        <p:spPr>
          <a:xfrm flipH="1">
            <a:off x="8976168" y="4841815"/>
            <a:ext cx="988819" cy="275680"/>
          </a:xfrm>
          <a:prstGeom prst="rect">
            <a:avLst/>
          </a:prstGeom>
          <a:solidFill>
            <a:schemeClr val="accent5">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chemeClr val="bg1"/>
                </a:solidFill>
              </a:rPr>
              <a:t>void </a:t>
            </a:r>
            <a:r>
              <a:rPr lang="en-CA" sz="1200" dirty="0" err="1">
                <a:solidFill>
                  <a:schemeClr val="bg1"/>
                </a:solidFill>
              </a:rPr>
              <a:t>cudnn</a:t>
            </a:r>
            <a:r>
              <a:rPr lang="en-CA" sz="1200" dirty="0">
                <a:solidFill>
                  <a:schemeClr val="bg1"/>
                </a:solidFill>
              </a:rPr>
              <a:t>…</a:t>
            </a:r>
          </a:p>
        </p:txBody>
      </p:sp>
      <p:cxnSp>
        <p:nvCxnSpPr>
          <p:cNvPr id="20" name="Straight Connector 19">
            <a:extLst>
              <a:ext uri="{FF2B5EF4-FFF2-40B4-BE49-F238E27FC236}">
                <a16:creationId xmlns:a16="http://schemas.microsoft.com/office/drawing/2014/main" id="{660DDDFB-38F4-467D-B0FE-A5874371F365}"/>
              </a:ext>
            </a:extLst>
          </p:cNvPr>
          <p:cNvCxnSpPr/>
          <p:nvPr/>
        </p:nvCxnSpPr>
        <p:spPr>
          <a:xfrm>
            <a:off x="2844181" y="2862685"/>
            <a:ext cx="8029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1F12D5D-823A-4048-B298-C9E874C17351}"/>
              </a:ext>
            </a:extLst>
          </p:cNvPr>
          <p:cNvCxnSpPr/>
          <p:nvPr/>
        </p:nvCxnSpPr>
        <p:spPr>
          <a:xfrm>
            <a:off x="2844181" y="3135930"/>
            <a:ext cx="8029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4E53BC1-2AF5-4C12-B0A3-FB6AD9747356}"/>
              </a:ext>
            </a:extLst>
          </p:cNvPr>
          <p:cNvCxnSpPr/>
          <p:nvPr/>
        </p:nvCxnSpPr>
        <p:spPr>
          <a:xfrm>
            <a:off x="2844180" y="3351647"/>
            <a:ext cx="8029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3738B21-ABB4-4764-BE9E-47FAB86DAFB8}"/>
              </a:ext>
            </a:extLst>
          </p:cNvPr>
          <p:cNvCxnSpPr/>
          <p:nvPr/>
        </p:nvCxnSpPr>
        <p:spPr>
          <a:xfrm>
            <a:off x="2844181" y="3625064"/>
            <a:ext cx="8029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A617D64-44BF-4F78-91E1-B608202DC39E}"/>
              </a:ext>
            </a:extLst>
          </p:cNvPr>
          <p:cNvCxnSpPr/>
          <p:nvPr/>
        </p:nvCxnSpPr>
        <p:spPr>
          <a:xfrm>
            <a:off x="2847076" y="3860102"/>
            <a:ext cx="8029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CCA8F68-B0E9-408A-B9F3-468B44EBAC56}"/>
              </a:ext>
            </a:extLst>
          </p:cNvPr>
          <p:cNvCxnSpPr/>
          <p:nvPr/>
        </p:nvCxnSpPr>
        <p:spPr>
          <a:xfrm>
            <a:off x="2844180" y="4137260"/>
            <a:ext cx="8029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35D6152-2FDB-45E0-9790-A599756F081A}"/>
              </a:ext>
            </a:extLst>
          </p:cNvPr>
          <p:cNvCxnSpPr/>
          <p:nvPr/>
        </p:nvCxnSpPr>
        <p:spPr>
          <a:xfrm>
            <a:off x="2844180" y="4349016"/>
            <a:ext cx="8029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4816786-C71A-448D-BF7F-7A23721A8464}"/>
              </a:ext>
            </a:extLst>
          </p:cNvPr>
          <p:cNvCxnSpPr/>
          <p:nvPr/>
        </p:nvCxnSpPr>
        <p:spPr>
          <a:xfrm>
            <a:off x="2844180" y="4625009"/>
            <a:ext cx="8029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65BCB23-8F81-40E7-81FF-C62224BD05B4}"/>
              </a:ext>
            </a:extLst>
          </p:cNvPr>
          <p:cNvCxnSpPr/>
          <p:nvPr/>
        </p:nvCxnSpPr>
        <p:spPr>
          <a:xfrm>
            <a:off x="2844180" y="5346385"/>
            <a:ext cx="8029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4589B31-2420-4E7D-B9F5-5EB74A5CAE6D}"/>
              </a:ext>
            </a:extLst>
          </p:cNvPr>
          <p:cNvCxnSpPr/>
          <p:nvPr/>
        </p:nvCxnSpPr>
        <p:spPr>
          <a:xfrm>
            <a:off x="2844180" y="5629657"/>
            <a:ext cx="8029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8D9AE85-5E15-4023-8002-214A706A6797}"/>
              </a:ext>
            </a:extLst>
          </p:cNvPr>
          <p:cNvCxnSpPr/>
          <p:nvPr/>
        </p:nvCxnSpPr>
        <p:spPr>
          <a:xfrm>
            <a:off x="2844180" y="5826277"/>
            <a:ext cx="8029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D9860E4-0A19-4132-9DC1-9794FA17FF45}"/>
              </a:ext>
            </a:extLst>
          </p:cNvPr>
          <p:cNvCxnSpPr/>
          <p:nvPr/>
        </p:nvCxnSpPr>
        <p:spPr>
          <a:xfrm>
            <a:off x="2844180" y="6101153"/>
            <a:ext cx="8029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E2376156-6FC2-48C9-9492-CBF08848521E}"/>
              </a:ext>
            </a:extLst>
          </p:cNvPr>
          <p:cNvSpPr/>
          <p:nvPr/>
        </p:nvSpPr>
        <p:spPr>
          <a:xfrm>
            <a:off x="10232772" y="4845872"/>
            <a:ext cx="45719" cy="27568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6" name="Rectangle 105">
            <a:extLst>
              <a:ext uri="{FF2B5EF4-FFF2-40B4-BE49-F238E27FC236}">
                <a16:creationId xmlns:a16="http://schemas.microsoft.com/office/drawing/2014/main" id="{F1B5CAAE-1855-4D96-A0FA-08C452DFF52D}"/>
              </a:ext>
            </a:extLst>
          </p:cNvPr>
          <p:cNvSpPr/>
          <p:nvPr/>
        </p:nvSpPr>
        <p:spPr>
          <a:xfrm>
            <a:off x="10343782" y="4845872"/>
            <a:ext cx="192719" cy="275680"/>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7" name="Rectangle 106">
            <a:extLst>
              <a:ext uri="{FF2B5EF4-FFF2-40B4-BE49-F238E27FC236}">
                <a16:creationId xmlns:a16="http://schemas.microsoft.com/office/drawing/2014/main" id="{6A1D8299-D58F-4B01-836A-B03E9D29FD65}"/>
              </a:ext>
            </a:extLst>
          </p:cNvPr>
          <p:cNvSpPr/>
          <p:nvPr/>
        </p:nvSpPr>
        <p:spPr>
          <a:xfrm>
            <a:off x="10600543" y="4849870"/>
            <a:ext cx="125835" cy="27568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8" name="Rectangle 107">
            <a:extLst>
              <a:ext uri="{FF2B5EF4-FFF2-40B4-BE49-F238E27FC236}">
                <a16:creationId xmlns:a16="http://schemas.microsoft.com/office/drawing/2014/main" id="{3F265665-E13E-4D80-BC29-2B5A72CC60EB}"/>
              </a:ext>
            </a:extLst>
          </p:cNvPr>
          <p:cNvSpPr/>
          <p:nvPr/>
        </p:nvSpPr>
        <p:spPr>
          <a:xfrm>
            <a:off x="8753248" y="4848867"/>
            <a:ext cx="45719" cy="27568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99" name="Straight Connector 98">
            <a:extLst>
              <a:ext uri="{FF2B5EF4-FFF2-40B4-BE49-F238E27FC236}">
                <a16:creationId xmlns:a16="http://schemas.microsoft.com/office/drawing/2014/main" id="{110347ED-95A2-4865-9C5F-CD6D6DF5470D}"/>
              </a:ext>
            </a:extLst>
          </p:cNvPr>
          <p:cNvCxnSpPr/>
          <p:nvPr/>
        </p:nvCxnSpPr>
        <p:spPr>
          <a:xfrm>
            <a:off x="2844180" y="5123550"/>
            <a:ext cx="8029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D5E7316-5DCD-41CD-BD4F-24E036CB38F9}"/>
              </a:ext>
            </a:extLst>
          </p:cNvPr>
          <p:cNvCxnSpPr/>
          <p:nvPr/>
        </p:nvCxnSpPr>
        <p:spPr>
          <a:xfrm>
            <a:off x="2844180" y="4843877"/>
            <a:ext cx="80295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65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15D06-036B-4FED-A412-C601552786FE}"/>
              </a:ext>
            </a:extLst>
          </p:cNvPr>
          <p:cNvSpPr>
            <a:spLocks noGrp="1"/>
          </p:cNvSpPr>
          <p:nvPr>
            <p:ph type="title"/>
          </p:nvPr>
        </p:nvSpPr>
        <p:spPr/>
        <p:txBody>
          <a:bodyPr/>
          <a:lstStyle/>
          <a:p>
            <a:r>
              <a:rPr lang="en-CA" dirty="0">
                <a:latin typeface="+mn-lt"/>
              </a:rPr>
              <a:t>Challenges for Dependency Graph Analysis in the ML context</a:t>
            </a:r>
          </a:p>
        </p:txBody>
      </p:sp>
      <p:sp>
        <p:nvSpPr>
          <p:cNvPr id="4" name="Slide Number Placeholder 3">
            <a:extLst>
              <a:ext uri="{FF2B5EF4-FFF2-40B4-BE49-F238E27FC236}">
                <a16:creationId xmlns:a16="http://schemas.microsoft.com/office/drawing/2014/main" id="{9065C480-1695-4068-93AD-F9C971A75AF7}"/>
              </a:ext>
            </a:extLst>
          </p:cNvPr>
          <p:cNvSpPr>
            <a:spLocks noGrp="1"/>
          </p:cNvSpPr>
          <p:nvPr>
            <p:ph type="sldNum" sz="quarter" idx="12"/>
          </p:nvPr>
        </p:nvSpPr>
        <p:spPr/>
        <p:txBody>
          <a:bodyPr/>
          <a:lstStyle/>
          <a:p>
            <a:fld id="{18A52438-9334-428C-B73B-7C1C0BD0C58A}" type="slidenum">
              <a:rPr lang="en-CA" smtClean="0"/>
              <a:t>7</a:t>
            </a:fld>
            <a:endParaRPr lang="en-CA"/>
          </a:p>
        </p:txBody>
      </p:sp>
      <p:sp>
        <p:nvSpPr>
          <p:cNvPr id="5" name="Content Placeholder 2">
            <a:extLst>
              <a:ext uri="{FF2B5EF4-FFF2-40B4-BE49-F238E27FC236}">
                <a16:creationId xmlns:a16="http://schemas.microsoft.com/office/drawing/2014/main" id="{A5906793-92E5-4544-AC09-5CC227549FD5}"/>
              </a:ext>
            </a:extLst>
          </p:cNvPr>
          <p:cNvSpPr txBox="1">
            <a:spLocks/>
          </p:cNvSpPr>
          <p:nvPr/>
        </p:nvSpPr>
        <p:spPr>
          <a:xfrm>
            <a:off x="838195" y="1969508"/>
            <a:ext cx="10515595" cy="753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u="sng" dirty="0"/>
              <a:t>Challenge #2</a:t>
            </a:r>
            <a:r>
              <a:rPr lang="en-CA" sz="2200" dirty="0"/>
              <a:t>: Modeling DNN optimizations requiring correlation between kernel and layer abstractions.</a:t>
            </a:r>
            <a:endParaRPr lang="en-CA" sz="2200" u="sng" dirty="0"/>
          </a:p>
        </p:txBody>
      </p:sp>
      <p:sp>
        <p:nvSpPr>
          <p:cNvPr id="85" name="Rectangle 84">
            <a:extLst>
              <a:ext uri="{FF2B5EF4-FFF2-40B4-BE49-F238E27FC236}">
                <a16:creationId xmlns:a16="http://schemas.microsoft.com/office/drawing/2014/main" id="{31F05914-D021-4C39-824B-0240293568B4}"/>
              </a:ext>
            </a:extLst>
          </p:cNvPr>
          <p:cNvSpPr/>
          <p:nvPr/>
        </p:nvSpPr>
        <p:spPr>
          <a:xfrm>
            <a:off x="6394959" y="3416811"/>
            <a:ext cx="1637138" cy="193362"/>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volta_scudnn_128x128…</a:t>
            </a:r>
          </a:p>
        </p:txBody>
      </p:sp>
      <p:cxnSp>
        <p:nvCxnSpPr>
          <p:cNvPr id="87" name="Straight Connector 86">
            <a:extLst>
              <a:ext uri="{FF2B5EF4-FFF2-40B4-BE49-F238E27FC236}">
                <a16:creationId xmlns:a16="http://schemas.microsoft.com/office/drawing/2014/main" id="{01DAFFEF-308C-4B5C-8E62-8ED0E66468BF}"/>
              </a:ext>
            </a:extLst>
          </p:cNvPr>
          <p:cNvCxnSpPr>
            <a:cxnSpLocks/>
          </p:cNvCxnSpPr>
          <p:nvPr/>
        </p:nvCxnSpPr>
        <p:spPr>
          <a:xfrm>
            <a:off x="6178551" y="2812913"/>
            <a:ext cx="0" cy="1333976"/>
          </a:xfrm>
          <a:prstGeom prst="line">
            <a:avLst/>
          </a:prstGeom>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9F6E3705-CD98-422D-9E4F-EC1D6FDF5365}"/>
              </a:ext>
            </a:extLst>
          </p:cNvPr>
          <p:cNvSpPr txBox="1"/>
          <p:nvPr/>
        </p:nvSpPr>
        <p:spPr>
          <a:xfrm>
            <a:off x="4792210" y="2926344"/>
            <a:ext cx="1375953" cy="338554"/>
          </a:xfrm>
          <a:prstGeom prst="rect">
            <a:avLst/>
          </a:prstGeom>
          <a:noFill/>
        </p:spPr>
        <p:txBody>
          <a:bodyPr wrap="square" rtlCol="0">
            <a:spAutoFit/>
          </a:bodyPr>
          <a:lstStyle/>
          <a:p>
            <a:pPr algn="r"/>
            <a:r>
              <a:rPr lang="en-CA" sz="1600" dirty="0"/>
              <a:t>CPU Thread</a:t>
            </a:r>
          </a:p>
        </p:txBody>
      </p:sp>
      <p:sp>
        <p:nvSpPr>
          <p:cNvPr id="89" name="TextBox 88">
            <a:extLst>
              <a:ext uri="{FF2B5EF4-FFF2-40B4-BE49-F238E27FC236}">
                <a16:creationId xmlns:a16="http://schemas.microsoft.com/office/drawing/2014/main" id="{49934B75-B7BC-4D3E-80B2-99C11159B744}"/>
              </a:ext>
            </a:extLst>
          </p:cNvPr>
          <p:cNvSpPr txBox="1"/>
          <p:nvPr/>
        </p:nvSpPr>
        <p:spPr>
          <a:xfrm>
            <a:off x="4724267" y="3344215"/>
            <a:ext cx="1454284" cy="338554"/>
          </a:xfrm>
          <a:prstGeom prst="rect">
            <a:avLst/>
          </a:prstGeom>
          <a:noFill/>
        </p:spPr>
        <p:txBody>
          <a:bodyPr wrap="square" rtlCol="0">
            <a:spAutoFit/>
          </a:bodyPr>
          <a:lstStyle/>
          <a:p>
            <a:pPr algn="r"/>
            <a:r>
              <a:rPr lang="en-CA" sz="1600" dirty="0"/>
              <a:t>GPU Stream #1</a:t>
            </a:r>
          </a:p>
        </p:txBody>
      </p:sp>
      <p:sp>
        <p:nvSpPr>
          <p:cNvPr id="98" name="Rectangle 97">
            <a:extLst>
              <a:ext uri="{FF2B5EF4-FFF2-40B4-BE49-F238E27FC236}">
                <a16:creationId xmlns:a16="http://schemas.microsoft.com/office/drawing/2014/main" id="{1C00AF56-BE8E-44B4-891E-D7D21182F5F8}"/>
              </a:ext>
            </a:extLst>
          </p:cNvPr>
          <p:cNvSpPr/>
          <p:nvPr/>
        </p:nvSpPr>
        <p:spPr>
          <a:xfrm>
            <a:off x="6269124" y="3002003"/>
            <a:ext cx="125835" cy="1933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99" name="Rectangle 98">
            <a:extLst>
              <a:ext uri="{FF2B5EF4-FFF2-40B4-BE49-F238E27FC236}">
                <a16:creationId xmlns:a16="http://schemas.microsoft.com/office/drawing/2014/main" id="{938C1B36-255D-4044-AC2A-97083CD724A9}"/>
              </a:ext>
            </a:extLst>
          </p:cNvPr>
          <p:cNvSpPr/>
          <p:nvPr/>
        </p:nvSpPr>
        <p:spPr>
          <a:xfrm>
            <a:off x="6453681" y="3002003"/>
            <a:ext cx="192719" cy="1933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0" name="Rectangle 99">
            <a:extLst>
              <a:ext uri="{FF2B5EF4-FFF2-40B4-BE49-F238E27FC236}">
                <a16:creationId xmlns:a16="http://schemas.microsoft.com/office/drawing/2014/main" id="{43DE60A6-6C30-4197-B865-051B1B49D0F5}"/>
              </a:ext>
            </a:extLst>
          </p:cNvPr>
          <p:cNvSpPr/>
          <p:nvPr/>
        </p:nvSpPr>
        <p:spPr>
          <a:xfrm>
            <a:off x="8032097" y="3002003"/>
            <a:ext cx="125835" cy="1933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1" name="Rectangle 100">
            <a:extLst>
              <a:ext uri="{FF2B5EF4-FFF2-40B4-BE49-F238E27FC236}">
                <a16:creationId xmlns:a16="http://schemas.microsoft.com/office/drawing/2014/main" id="{20470178-83FA-4803-AC9F-4EC9993F676D}"/>
              </a:ext>
            </a:extLst>
          </p:cNvPr>
          <p:cNvSpPr/>
          <p:nvPr/>
        </p:nvSpPr>
        <p:spPr>
          <a:xfrm>
            <a:off x="8737210" y="3002003"/>
            <a:ext cx="125835" cy="1933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3" name="Rectangle 102">
            <a:extLst>
              <a:ext uri="{FF2B5EF4-FFF2-40B4-BE49-F238E27FC236}">
                <a16:creationId xmlns:a16="http://schemas.microsoft.com/office/drawing/2014/main" id="{5EB57D5A-665A-41E4-8F28-F7FFA756B7CB}"/>
              </a:ext>
            </a:extLst>
          </p:cNvPr>
          <p:cNvSpPr/>
          <p:nvPr/>
        </p:nvSpPr>
        <p:spPr>
          <a:xfrm>
            <a:off x="9137786" y="3000525"/>
            <a:ext cx="271905" cy="1933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4" name="Rectangle 103">
            <a:extLst>
              <a:ext uri="{FF2B5EF4-FFF2-40B4-BE49-F238E27FC236}">
                <a16:creationId xmlns:a16="http://schemas.microsoft.com/office/drawing/2014/main" id="{A07171A8-15FB-4E16-BD33-EF2F16F76D39}"/>
              </a:ext>
            </a:extLst>
          </p:cNvPr>
          <p:cNvSpPr/>
          <p:nvPr/>
        </p:nvSpPr>
        <p:spPr>
          <a:xfrm flipH="1">
            <a:off x="6701529" y="3002003"/>
            <a:ext cx="1253347" cy="1933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5" name="Rectangle 104">
            <a:extLst>
              <a:ext uri="{FF2B5EF4-FFF2-40B4-BE49-F238E27FC236}">
                <a16:creationId xmlns:a16="http://schemas.microsoft.com/office/drawing/2014/main" id="{15394C51-ECDD-45F7-B3DD-E12965B83A3C}"/>
              </a:ext>
            </a:extLst>
          </p:cNvPr>
          <p:cNvSpPr/>
          <p:nvPr/>
        </p:nvSpPr>
        <p:spPr>
          <a:xfrm flipH="1">
            <a:off x="8235151" y="3002003"/>
            <a:ext cx="411290" cy="1933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6" name="Rectangle 105">
            <a:extLst>
              <a:ext uri="{FF2B5EF4-FFF2-40B4-BE49-F238E27FC236}">
                <a16:creationId xmlns:a16="http://schemas.microsoft.com/office/drawing/2014/main" id="{3D095031-CF09-43E0-AAEB-EE8F65E233C5}"/>
              </a:ext>
            </a:extLst>
          </p:cNvPr>
          <p:cNvSpPr/>
          <p:nvPr/>
        </p:nvSpPr>
        <p:spPr>
          <a:xfrm>
            <a:off x="9506693" y="3002003"/>
            <a:ext cx="125835" cy="1933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7" name="Rectangle 106">
            <a:extLst>
              <a:ext uri="{FF2B5EF4-FFF2-40B4-BE49-F238E27FC236}">
                <a16:creationId xmlns:a16="http://schemas.microsoft.com/office/drawing/2014/main" id="{956F68C2-14E9-4D3C-92AF-A9779E6C5B7B}"/>
              </a:ext>
            </a:extLst>
          </p:cNvPr>
          <p:cNvSpPr/>
          <p:nvPr/>
        </p:nvSpPr>
        <p:spPr>
          <a:xfrm>
            <a:off x="10211806" y="3002003"/>
            <a:ext cx="125835" cy="1933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8" name="Rectangle 107">
            <a:extLst>
              <a:ext uri="{FF2B5EF4-FFF2-40B4-BE49-F238E27FC236}">
                <a16:creationId xmlns:a16="http://schemas.microsoft.com/office/drawing/2014/main" id="{07123EFF-ABEE-4E51-ABF3-3F8A94497A22}"/>
              </a:ext>
            </a:extLst>
          </p:cNvPr>
          <p:cNvSpPr/>
          <p:nvPr/>
        </p:nvSpPr>
        <p:spPr>
          <a:xfrm>
            <a:off x="10396028" y="3002003"/>
            <a:ext cx="125835" cy="1933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09" name="Rectangle 108">
            <a:extLst>
              <a:ext uri="{FF2B5EF4-FFF2-40B4-BE49-F238E27FC236}">
                <a16:creationId xmlns:a16="http://schemas.microsoft.com/office/drawing/2014/main" id="{671727FB-004F-4E07-8D13-856447A49BB2}"/>
              </a:ext>
            </a:extLst>
          </p:cNvPr>
          <p:cNvSpPr/>
          <p:nvPr/>
        </p:nvSpPr>
        <p:spPr>
          <a:xfrm flipH="1">
            <a:off x="9709747" y="3002003"/>
            <a:ext cx="411290" cy="1933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12" name="Rectangle 111">
            <a:extLst>
              <a:ext uri="{FF2B5EF4-FFF2-40B4-BE49-F238E27FC236}">
                <a16:creationId xmlns:a16="http://schemas.microsoft.com/office/drawing/2014/main" id="{53F7EA1E-A420-4626-BC90-36372334AB3E}"/>
              </a:ext>
            </a:extLst>
          </p:cNvPr>
          <p:cNvSpPr/>
          <p:nvPr/>
        </p:nvSpPr>
        <p:spPr>
          <a:xfrm>
            <a:off x="8170565" y="3416811"/>
            <a:ext cx="1461963" cy="193362"/>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err="1"/>
              <a:t>cudnn</a:t>
            </a:r>
            <a:r>
              <a:rPr lang="en-CA" sz="1100" dirty="0"/>
              <a:t>::detail::</a:t>
            </a:r>
            <a:r>
              <a:rPr lang="en-CA" sz="1100" dirty="0" err="1"/>
              <a:t>wgrad</a:t>
            </a:r>
            <a:r>
              <a:rPr lang="en-CA" sz="1100" dirty="0"/>
              <a:t>…</a:t>
            </a:r>
          </a:p>
        </p:txBody>
      </p:sp>
      <p:sp>
        <p:nvSpPr>
          <p:cNvPr id="113" name="Rectangle 112">
            <a:extLst>
              <a:ext uri="{FF2B5EF4-FFF2-40B4-BE49-F238E27FC236}">
                <a16:creationId xmlns:a16="http://schemas.microsoft.com/office/drawing/2014/main" id="{080100C8-8968-4F88-BD41-A3087F37C80A}"/>
              </a:ext>
            </a:extLst>
          </p:cNvPr>
          <p:cNvSpPr/>
          <p:nvPr/>
        </p:nvSpPr>
        <p:spPr>
          <a:xfrm>
            <a:off x="9226122" y="3831619"/>
            <a:ext cx="1134854" cy="193362"/>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err="1"/>
              <a:t>volta_sgemm</a:t>
            </a:r>
            <a:r>
              <a:rPr lang="en-CA" sz="1100" dirty="0"/>
              <a:t>_...</a:t>
            </a:r>
          </a:p>
        </p:txBody>
      </p:sp>
      <p:sp>
        <p:nvSpPr>
          <p:cNvPr id="114" name="Rectangle 113">
            <a:extLst>
              <a:ext uri="{FF2B5EF4-FFF2-40B4-BE49-F238E27FC236}">
                <a16:creationId xmlns:a16="http://schemas.microsoft.com/office/drawing/2014/main" id="{39E92DEF-C303-428E-9D49-D64164A90F90}"/>
              </a:ext>
            </a:extLst>
          </p:cNvPr>
          <p:cNvSpPr/>
          <p:nvPr/>
        </p:nvSpPr>
        <p:spPr>
          <a:xfrm>
            <a:off x="6394959" y="3831619"/>
            <a:ext cx="1461963" cy="193362"/>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a:t>_ZN2at6native18ele…</a:t>
            </a:r>
          </a:p>
        </p:txBody>
      </p:sp>
      <p:sp>
        <p:nvSpPr>
          <p:cNvPr id="121" name="Rectangle 120">
            <a:extLst>
              <a:ext uri="{FF2B5EF4-FFF2-40B4-BE49-F238E27FC236}">
                <a16:creationId xmlns:a16="http://schemas.microsoft.com/office/drawing/2014/main" id="{A7080DBC-8E2B-4EC9-9333-0196ADB8F0CD}"/>
              </a:ext>
            </a:extLst>
          </p:cNvPr>
          <p:cNvSpPr/>
          <p:nvPr/>
        </p:nvSpPr>
        <p:spPr>
          <a:xfrm>
            <a:off x="7921600" y="3831619"/>
            <a:ext cx="1239844" cy="193362"/>
          </a:xfrm>
          <a:prstGeom prst="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100" dirty="0" err="1"/>
              <a:t>kernelPointwise</a:t>
            </a:r>
            <a:r>
              <a:rPr lang="en-CA" sz="1100" dirty="0"/>
              <a:t>…</a:t>
            </a:r>
          </a:p>
        </p:txBody>
      </p:sp>
      <p:pic>
        <p:nvPicPr>
          <p:cNvPr id="122" name="Picture 4" descr="Man Thinking - Free people icons">
            <a:extLst>
              <a:ext uri="{FF2B5EF4-FFF2-40B4-BE49-F238E27FC236}">
                <a16:creationId xmlns:a16="http://schemas.microsoft.com/office/drawing/2014/main" id="{140BB092-317D-4604-AB44-ED439DF51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735" y="4546920"/>
            <a:ext cx="1436778" cy="1436778"/>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2">
            <a:extLst>
              <a:ext uri="{FF2B5EF4-FFF2-40B4-BE49-F238E27FC236}">
                <a16:creationId xmlns:a16="http://schemas.microsoft.com/office/drawing/2014/main" id="{0A0A11DD-174F-4660-BAA4-531FB6FB12A8}"/>
              </a:ext>
            </a:extLst>
          </p:cNvPr>
          <p:cNvSpPr txBox="1"/>
          <p:nvPr/>
        </p:nvSpPr>
        <p:spPr>
          <a:xfrm>
            <a:off x="6701529" y="4425012"/>
            <a:ext cx="3510884" cy="584775"/>
          </a:xfrm>
          <a:prstGeom prst="rect">
            <a:avLst/>
          </a:prstGeom>
          <a:noFill/>
        </p:spPr>
        <p:txBody>
          <a:bodyPr wrap="square" rtlCol="0">
            <a:spAutoFit/>
          </a:bodyPr>
          <a:lstStyle/>
          <a:p>
            <a:r>
              <a:rPr lang="en-CA" sz="1600" dirty="0"/>
              <a:t>What if I improve CONV layers?</a:t>
            </a:r>
          </a:p>
          <a:p>
            <a:r>
              <a:rPr lang="en-CA" sz="1600" dirty="0"/>
              <a:t>Which kernels belong to these layers?</a:t>
            </a:r>
          </a:p>
        </p:txBody>
      </p:sp>
      <p:sp>
        <p:nvSpPr>
          <p:cNvPr id="35" name="TextBox 34">
            <a:extLst>
              <a:ext uri="{FF2B5EF4-FFF2-40B4-BE49-F238E27FC236}">
                <a16:creationId xmlns:a16="http://schemas.microsoft.com/office/drawing/2014/main" id="{2F8497C6-9E3E-4081-AF1E-27E4781A7E15}"/>
              </a:ext>
            </a:extLst>
          </p:cNvPr>
          <p:cNvSpPr txBox="1"/>
          <p:nvPr/>
        </p:nvSpPr>
        <p:spPr>
          <a:xfrm>
            <a:off x="4713879" y="3762086"/>
            <a:ext cx="1454284" cy="338554"/>
          </a:xfrm>
          <a:prstGeom prst="rect">
            <a:avLst/>
          </a:prstGeom>
          <a:noFill/>
        </p:spPr>
        <p:txBody>
          <a:bodyPr wrap="square" rtlCol="0">
            <a:spAutoFit/>
          </a:bodyPr>
          <a:lstStyle/>
          <a:p>
            <a:pPr algn="r"/>
            <a:r>
              <a:rPr lang="en-CA" sz="1600" dirty="0"/>
              <a:t>GPU Stream #2</a:t>
            </a:r>
          </a:p>
        </p:txBody>
      </p:sp>
      <p:pic>
        <p:nvPicPr>
          <p:cNvPr id="3074" name="Picture 2" descr="How resNet increasing the dimension? - Cross Validated">
            <a:extLst>
              <a:ext uri="{FF2B5EF4-FFF2-40B4-BE49-F238E27FC236}">
                <a16:creationId xmlns:a16="http://schemas.microsoft.com/office/drawing/2014/main" id="{9BB83922-7AF1-43BD-ADEC-7920F5CD1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118" y="2725333"/>
            <a:ext cx="2015045" cy="3513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31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8" grpId="0"/>
      <p:bldP spid="89" grpId="0"/>
      <p:bldP spid="98" grpId="0" animBg="1"/>
      <p:bldP spid="99" grpId="0" animBg="1"/>
      <p:bldP spid="100" grpId="0" animBg="1"/>
      <p:bldP spid="101" grpId="0" animBg="1"/>
      <p:bldP spid="103" grpId="0" animBg="1"/>
      <p:bldP spid="104" grpId="0" animBg="1"/>
      <p:bldP spid="105" grpId="0" animBg="1"/>
      <p:bldP spid="106" grpId="0" animBg="1"/>
      <p:bldP spid="107" grpId="0" animBg="1"/>
      <p:bldP spid="108" grpId="0" animBg="1"/>
      <p:bldP spid="109" grpId="0" animBg="1"/>
      <p:bldP spid="112" grpId="0" animBg="1"/>
      <p:bldP spid="113" grpId="0" animBg="1"/>
      <p:bldP spid="114" grpId="0" animBg="1"/>
      <p:bldP spid="121" grpId="0" animBg="1"/>
      <p:bldP spid="123"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051">
            <a:extLst>
              <a:ext uri="{FF2B5EF4-FFF2-40B4-BE49-F238E27FC236}">
                <a16:creationId xmlns:a16="http://schemas.microsoft.com/office/drawing/2014/main" id="{A1632E1A-7EC2-4121-AA5E-247236B56FA0}"/>
              </a:ext>
            </a:extLst>
          </p:cNvPr>
          <p:cNvSpPr/>
          <p:nvPr/>
        </p:nvSpPr>
        <p:spPr>
          <a:xfrm>
            <a:off x="2372909" y="3341478"/>
            <a:ext cx="1607820" cy="1623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FD15D06-036B-4FED-A412-C601552786FE}"/>
              </a:ext>
            </a:extLst>
          </p:cNvPr>
          <p:cNvSpPr>
            <a:spLocks noGrp="1"/>
          </p:cNvSpPr>
          <p:nvPr>
            <p:ph type="title"/>
          </p:nvPr>
        </p:nvSpPr>
        <p:spPr/>
        <p:txBody>
          <a:bodyPr/>
          <a:lstStyle/>
          <a:p>
            <a:r>
              <a:rPr lang="en-CA" dirty="0">
                <a:latin typeface="+mn-lt"/>
              </a:rPr>
              <a:t>Challenges for Dependency Graph Analysis in the ML context</a:t>
            </a:r>
          </a:p>
        </p:txBody>
      </p:sp>
      <p:sp>
        <p:nvSpPr>
          <p:cNvPr id="4" name="Slide Number Placeholder 3">
            <a:extLst>
              <a:ext uri="{FF2B5EF4-FFF2-40B4-BE49-F238E27FC236}">
                <a16:creationId xmlns:a16="http://schemas.microsoft.com/office/drawing/2014/main" id="{9065C480-1695-4068-93AD-F9C971A75AF7}"/>
              </a:ext>
            </a:extLst>
          </p:cNvPr>
          <p:cNvSpPr>
            <a:spLocks noGrp="1"/>
          </p:cNvSpPr>
          <p:nvPr>
            <p:ph type="sldNum" sz="quarter" idx="12"/>
          </p:nvPr>
        </p:nvSpPr>
        <p:spPr/>
        <p:txBody>
          <a:bodyPr/>
          <a:lstStyle/>
          <a:p>
            <a:fld id="{18A52438-9334-428C-B73B-7C1C0BD0C58A}" type="slidenum">
              <a:rPr lang="en-CA" smtClean="0"/>
              <a:t>8</a:t>
            </a:fld>
            <a:endParaRPr lang="en-CA"/>
          </a:p>
        </p:txBody>
      </p:sp>
      <p:sp>
        <p:nvSpPr>
          <p:cNvPr id="5" name="Content Placeholder 2">
            <a:extLst>
              <a:ext uri="{FF2B5EF4-FFF2-40B4-BE49-F238E27FC236}">
                <a16:creationId xmlns:a16="http://schemas.microsoft.com/office/drawing/2014/main" id="{A5906793-92E5-4544-AC09-5CC227549FD5}"/>
              </a:ext>
            </a:extLst>
          </p:cNvPr>
          <p:cNvSpPr txBox="1">
            <a:spLocks/>
          </p:cNvSpPr>
          <p:nvPr/>
        </p:nvSpPr>
        <p:spPr>
          <a:xfrm>
            <a:off x="838200" y="2018822"/>
            <a:ext cx="10306782" cy="753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200" u="sng" dirty="0"/>
              <a:t>Challenge #3</a:t>
            </a:r>
            <a:r>
              <a:rPr lang="en-CA" sz="2200" dirty="0"/>
              <a:t>: Ability to easily model diverse DNN optimizations.</a:t>
            </a:r>
            <a:endParaRPr lang="en-CA" sz="2200" u="sng" dirty="0"/>
          </a:p>
        </p:txBody>
      </p:sp>
      <p:pic>
        <p:nvPicPr>
          <p:cNvPr id="2050" name="Picture 2" descr="Gpu - Free computer icons">
            <a:extLst>
              <a:ext uri="{FF2B5EF4-FFF2-40B4-BE49-F238E27FC236}">
                <a16:creationId xmlns:a16="http://schemas.microsoft.com/office/drawing/2014/main" id="{1494CB97-3C6C-4D18-90FE-60E8622C1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402" y="4317297"/>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pu - Free computer icons">
            <a:extLst>
              <a:ext uri="{FF2B5EF4-FFF2-40B4-BE49-F238E27FC236}">
                <a16:creationId xmlns:a16="http://schemas.microsoft.com/office/drawing/2014/main" id="{B0217ABD-0077-4D82-AFC7-2BEABD293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303" y="4317297"/>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pu - Free computer icons">
            <a:extLst>
              <a:ext uri="{FF2B5EF4-FFF2-40B4-BE49-F238E27FC236}">
                <a16:creationId xmlns:a16="http://schemas.microsoft.com/office/drawing/2014/main" id="{933A1992-648B-4071-A4A7-14974A203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402" y="3404560"/>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pu - Free computer icons">
            <a:extLst>
              <a:ext uri="{FF2B5EF4-FFF2-40B4-BE49-F238E27FC236}">
                <a16:creationId xmlns:a16="http://schemas.microsoft.com/office/drawing/2014/main" id="{169AE0E3-D000-4DFE-9534-C8DFA46BE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130" y="3409659"/>
            <a:ext cx="590026" cy="590026"/>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14C806FB-4812-46A8-A758-5F2A298674FC}"/>
              </a:ext>
            </a:extLst>
          </p:cNvPr>
          <p:cNvGrpSpPr/>
          <p:nvPr/>
        </p:nvGrpSpPr>
        <p:grpSpPr>
          <a:xfrm>
            <a:off x="3034299" y="3677342"/>
            <a:ext cx="283844" cy="45719"/>
            <a:chOff x="3798094" y="3912394"/>
            <a:chExt cx="283844" cy="45719"/>
          </a:xfrm>
        </p:grpSpPr>
        <p:cxnSp>
          <p:nvCxnSpPr>
            <p:cNvPr id="21" name="Straight Connector 20">
              <a:extLst>
                <a:ext uri="{FF2B5EF4-FFF2-40B4-BE49-F238E27FC236}">
                  <a16:creationId xmlns:a16="http://schemas.microsoft.com/office/drawing/2014/main" id="{65202FAC-0FE3-4AE0-9D91-5DD9C2FDD940}"/>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0" name="Oval 19">
              <a:extLst>
                <a:ext uri="{FF2B5EF4-FFF2-40B4-BE49-F238E27FC236}">
                  <a16:creationId xmlns:a16="http://schemas.microsoft.com/office/drawing/2014/main" id="{7FD6DA64-4EED-4595-A078-6B25BCAC1C8C}"/>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FA776006-98BB-46F6-AAB9-D0227E5B74CF}"/>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25" name="Group 24">
            <a:extLst>
              <a:ext uri="{FF2B5EF4-FFF2-40B4-BE49-F238E27FC236}">
                <a16:creationId xmlns:a16="http://schemas.microsoft.com/office/drawing/2014/main" id="{C9935126-10CC-49C2-B4C5-2DCBD18EEE04}"/>
              </a:ext>
            </a:extLst>
          </p:cNvPr>
          <p:cNvGrpSpPr/>
          <p:nvPr/>
        </p:nvGrpSpPr>
        <p:grpSpPr>
          <a:xfrm rot="16200000">
            <a:off x="2584493" y="4126698"/>
            <a:ext cx="283844" cy="45719"/>
            <a:chOff x="3798094" y="3912394"/>
            <a:chExt cx="283844" cy="45719"/>
          </a:xfrm>
        </p:grpSpPr>
        <p:cxnSp>
          <p:nvCxnSpPr>
            <p:cNvPr id="26" name="Straight Connector 25">
              <a:extLst>
                <a:ext uri="{FF2B5EF4-FFF2-40B4-BE49-F238E27FC236}">
                  <a16:creationId xmlns:a16="http://schemas.microsoft.com/office/drawing/2014/main" id="{D41F9214-10B5-4AC3-B4A3-114C26D0FBF9}"/>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27" name="Oval 26">
              <a:extLst>
                <a:ext uri="{FF2B5EF4-FFF2-40B4-BE49-F238E27FC236}">
                  <a16:creationId xmlns:a16="http://schemas.microsoft.com/office/drawing/2014/main" id="{7074104F-4FCA-493C-90E7-0E996C14EA53}"/>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BD99CECD-82AD-4FE6-BAC6-4F2E2E05444A}"/>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29" name="Group 28">
            <a:extLst>
              <a:ext uri="{FF2B5EF4-FFF2-40B4-BE49-F238E27FC236}">
                <a16:creationId xmlns:a16="http://schemas.microsoft.com/office/drawing/2014/main" id="{09528B1C-6BD8-4390-8F75-EC46C751897F}"/>
              </a:ext>
            </a:extLst>
          </p:cNvPr>
          <p:cNvGrpSpPr/>
          <p:nvPr/>
        </p:nvGrpSpPr>
        <p:grpSpPr>
          <a:xfrm rot="16200000">
            <a:off x="3488221" y="4128302"/>
            <a:ext cx="283844" cy="45719"/>
            <a:chOff x="3798094" y="3912394"/>
            <a:chExt cx="283844" cy="45719"/>
          </a:xfrm>
        </p:grpSpPr>
        <p:cxnSp>
          <p:nvCxnSpPr>
            <p:cNvPr id="30" name="Straight Connector 29">
              <a:extLst>
                <a:ext uri="{FF2B5EF4-FFF2-40B4-BE49-F238E27FC236}">
                  <a16:creationId xmlns:a16="http://schemas.microsoft.com/office/drawing/2014/main" id="{112C6DAC-C92B-4A28-996D-7DB405619089}"/>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31" name="Oval 30">
              <a:extLst>
                <a:ext uri="{FF2B5EF4-FFF2-40B4-BE49-F238E27FC236}">
                  <a16:creationId xmlns:a16="http://schemas.microsoft.com/office/drawing/2014/main" id="{7AC3AB61-D1F3-4DB2-8CE2-56999337283D}"/>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5AE60DC9-3054-45D8-BEAF-B91B3657284D}"/>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33" name="Group 32">
            <a:extLst>
              <a:ext uri="{FF2B5EF4-FFF2-40B4-BE49-F238E27FC236}">
                <a16:creationId xmlns:a16="http://schemas.microsoft.com/office/drawing/2014/main" id="{94633E88-DD84-4C24-91D6-103C6C7B9D81}"/>
              </a:ext>
            </a:extLst>
          </p:cNvPr>
          <p:cNvGrpSpPr/>
          <p:nvPr/>
        </p:nvGrpSpPr>
        <p:grpSpPr>
          <a:xfrm>
            <a:off x="3039125" y="4582415"/>
            <a:ext cx="283844" cy="45719"/>
            <a:chOff x="3798094" y="3912394"/>
            <a:chExt cx="283844" cy="45719"/>
          </a:xfrm>
        </p:grpSpPr>
        <p:cxnSp>
          <p:nvCxnSpPr>
            <p:cNvPr id="34" name="Straight Connector 33">
              <a:extLst>
                <a:ext uri="{FF2B5EF4-FFF2-40B4-BE49-F238E27FC236}">
                  <a16:creationId xmlns:a16="http://schemas.microsoft.com/office/drawing/2014/main" id="{3431C053-1E46-490A-909F-64B512CD4514}"/>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35" name="Oval 34">
              <a:extLst>
                <a:ext uri="{FF2B5EF4-FFF2-40B4-BE49-F238E27FC236}">
                  <a16:creationId xmlns:a16="http://schemas.microsoft.com/office/drawing/2014/main" id="{6129E506-49C2-4804-A5C8-31CE4212784F}"/>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1E7FBA98-FC44-4158-A2EF-A7F855D03C6F}"/>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cxnSp>
        <p:nvCxnSpPr>
          <p:cNvPr id="2048" name="Straight Connector 2047">
            <a:extLst>
              <a:ext uri="{FF2B5EF4-FFF2-40B4-BE49-F238E27FC236}">
                <a16:creationId xmlns:a16="http://schemas.microsoft.com/office/drawing/2014/main" id="{4E9A8895-8B0B-4912-88B7-FFCA97A4DBAA}"/>
              </a:ext>
            </a:extLst>
          </p:cNvPr>
          <p:cNvCxnSpPr/>
          <p:nvPr/>
        </p:nvCxnSpPr>
        <p:spPr>
          <a:xfrm>
            <a:off x="2725786" y="4149690"/>
            <a:ext cx="9037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D123BE3-39A8-4850-8D93-0598ED1198A2}"/>
              </a:ext>
            </a:extLst>
          </p:cNvPr>
          <p:cNvCxnSpPr>
            <a:cxnSpLocks/>
          </p:cNvCxnSpPr>
          <p:nvPr/>
        </p:nvCxnSpPr>
        <p:spPr>
          <a:xfrm>
            <a:off x="3176088" y="3699573"/>
            <a:ext cx="0" cy="905073"/>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22737786-C094-458F-B776-3F3C8F03010E}"/>
              </a:ext>
            </a:extLst>
          </p:cNvPr>
          <p:cNvSpPr/>
          <p:nvPr/>
        </p:nvSpPr>
        <p:spPr>
          <a:xfrm>
            <a:off x="4783908" y="3338160"/>
            <a:ext cx="1607820" cy="1623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4" name="Picture 2" descr="Gpu - Free computer icons">
            <a:extLst>
              <a:ext uri="{FF2B5EF4-FFF2-40B4-BE49-F238E27FC236}">
                <a16:creationId xmlns:a16="http://schemas.microsoft.com/office/drawing/2014/main" id="{055CBBB8-3E2B-465F-B760-6FC25B4F6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401" y="4313979"/>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Gpu - Free computer icons">
            <a:extLst>
              <a:ext uri="{FF2B5EF4-FFF2-40B4-BE49-F238E27FC236}">
                <a16:creationId xmlns:a16="http://schemas.microsoft.com/office/drawing/2014/main" id="{AD5ED26A-C832-4BA5-9E92-B3E68CF0E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302" y="4313979"/>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Gpu - Free computer icons">
            <a:extLst>
              <a:ext uri="{FF2B5EF4-FFF2-40B4-BE49-F238E27FC236}">
                <a16:creationId xmlns:a16="http://schemas.microsoft.com/office/drawing/2014/main" id="{B70CC0CB-DA7F-4F3A-89A1-D85277B6A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401" y="3401242"/>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Gpu - Free computer icons">
            <a:extLst>
              <a:ext uri="{FF2B5EF4-FFF2-40B4-BE49-F238E27FC236}">
                <a16:creationId xmlns:a16="http://schemas.microsoft.com/office/drawing/2014/main" id="{749CAA58-9F9C-49E6-A203-0F6BD1962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129" y="3406341"/>
            <a:ext cx="590026" cy="590026"/>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41A27ECC-4282-4154-B227-F048E6E49880}"/>
              </a:ext>
            </a:extLst>
          </p:cNvPr>
          <p:cNvGrpSpPr/>
          <p:nvPr/>
        </p:nvGrpSpPr>
        <p:grpSpPr>
          <a:xfrm>
            <a:off x="5445298" y="3674024"/>
            <a:ext cx="283844" cy="45719"/>
            <a:chOff x="3798094" y="3912394"/>
            <a:chExt cx="283844" cy="45719"/>
          </a:xfrm>
        </p:grpSpPr>
        <p:cxnSp>
          <p:nvCxnSpPr>
            <p:cNvPr id="49" name="Straight Connector 48">
              <a:extLst>
                <a:ext uri="{FF2B5EF4-FFF2-40B4-BE49-F238E27FC236}">
                  <a16:creationId xmlns:a16="http://schemas.microsoft.com/office/drawing/2014/main" id="{1C3B2F82-5713-4415-86CA-B029E2E58232}"/>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50" name="Oval 49">
              <a:extLst>
                <a:ext uri="{FF2B5EF4-FFF2-40B4-BE49-F238E27FC236}">
                  <a16:creationId xmlns:a16="http://schemas.microsoft.com/office/drawing/2014/main" id="{9A51D820-D26B-4441-BEEF-1B15639FC00D}"/>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1" name="Oval 50">
              <a:extLst>
                <a:ext uri="{FF2B5EF4-FFF2-40B4-BE49-F238E27FC236}">
                  <a16:creationId xmlns:a16="http://schemas.microsoft.com/office/drawing/2014/main" id="{8A0B30D9-8B73-4B5E-AD19-E266ABA681F7}"/>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52" name="Group 51">
            <a:extLst>
              <a:ext uri="{FF2B5EF4-FFF2-40B4-BE49-F238E27FC236}">
                <a16:creationId xmlns:a16="http://schemas.microsoft.com/office/drawing/2014/main" id="{17F386AD-97C6-4142-8C72-EC76A6451603}"/>
              </a:ext>
            </a:extLst>
          </p:cNvPr>
          <p:cNvGrpSpPr/>
          <p:nvPr/>
        </p:nvGrpSpPr>
        <p:grpSpPr>
          <a:xfrm rot="16200000">
            <a:off x="4995492" y="4123380"/>
            <a:ext cx="283844" cy="45719"/>
            <a:chOff x="3798094" y="3912394"/>
            <a:chExt cx="283844" cy="45719"/>
          </a:xfrm>
        </p:grpSpPr>
        <p:cxnSp>
          <p:nvCxnSpPr>
            <p:cNvPr id="53" name="Straight Connector 52">
              <a:extLst>
                <a:ext uri="{FF2B5EF4-FFF2-40B4-BE49-F238E27FC236}">
                  <a16:creationId xmlns:a16="http://schemas.microsoft.com/office/drawing/2014/main" id="{F8720224-32BA-4EAD-B40E-5BCB217103FF}"/>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54" name="Oval 53">
              <a:extLst>
                <a:ext uri="{FF2B5EF4-FFF2-40B4-BE49-F238E27FC236}">
                  <a16:creationId xmlns:a16="http://schemas.microsoft.com/office/drawing/2014/main" id="{CF572591-72A9-4B20-BE7D-BEBCB1A91FDD}"/>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5" name="Oval 54">
              <a:extLst>
                <a:ext uri="{FF2B5EF4-FFF2-40B4-BE49-F238E27FC236}">
                  <a16:creationId xmlns:a16="http://schemas.microsoft.com/office/drawing/2014/main" id="{63807B5C-4CFF-41D0-BE75-3A4D36A4831A}"/>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56" name="Group 55">
            <a:extLst>
              <a:ext uri="{FF2B5EF4-FFF2-40B4-BE49-F238E27FC236}">
                <a16:creationId xmlns:a16="http://schemas.microsoft.com/office/drawing/2014/main" id="{02A284E3-0CC7-4D9C-97A6-79B4C11B1341}"/>
              </a:ext>
            </a:extLst>
          </p:cNvPr>
          <p:cNvGrpSpPr/>
          <p:nvPr/>
        </p:nvGrpSpPr>
        <p:grpSpPr>
          <a:xfrm rot="16200000">
            <a:off x="5899220" y="4124984"/>
            <a:ext cx="283844" cy="45719"/>
            <a:chOff x="3798094" y="3912394"/>
            <a:chExt cx="283844" cy="45719"/>
          </a:xfrm>
        </p:grpSpPr>
        <p:cxnSp>
          <p:nvCxnSpPr>
            <p:cNvPr id="57" name="Straight Connector 56">
              <a:extLst>
                <a:ext uri="{FF2B5EF4-FFF2-40B4-BE49-F238E27FC236}">
                  <a16:creationId xmlns:a16="http://schemas.microsoft.com/office/drawing/2014/main" id="{3EDE942B-ABE3-42FF-B8C8-04E4561AE551}"/>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58" name="Oval 57">
              <a:extLst>
                <a:ext uri="{FF2B5EF4-FFF2-40B4-BE49-F238E27FC236}">
                  <a16:creationId xmlns:a16="http://schemas.microsoft.com/office/drawing/2014/main" id="{3C1A4353-6518-4ED4-AC7D-678FF0434581}"/>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9" name="Oval 58">
              <a:extLst>
                <a:ext uri="{FF2B5EF4-FFF2-40B4-BE49-F238E27FC236}">
                  <a16:creationId xmlns:a16="http://schemas.microsoft.com/office/drawing/2014/main" id="{D438E673-F8E3-46BA-9998-D4A38E0187A9}"/>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60" name="Group 59">
            <a:extLst>
              <a:ext uri="{FF2B5EF4-FFF2-40B4-BE49-F238E27FC236}">
                <a16:creationId xmlns:a16="http://schemas.microsoft.com/office/drawing/2014/main" id="{AA90C327-CC83-4A7B-B8B0-6ACEB969D5D7}"/>
              </a:ext>
            </a:extLst>
          </p:cNvPr>
          <p:cNvGrpSpPr/>
          <p:nvPr/>
        </p:nvGrpSpPr>
        <p:grpSpPr>
          <a:xfrm>
            <a:off x="5450124" y="4579097"/>
            <a:ext cx="283844" cy="45719"/>
            <a:chOff x="3798094" y="3912394"/>
            <a:chExt cx="283844" cy="45719"/>
          </a:xfrm>
        </p:grpSpPr>
        <p:cxnSp>
          <p:nvCxnSpPr>
            <p:cNvPr id="61" name="Straight Connector 60">
              <a:extLst>
                <a:ext uri="{FF2B5EF4-FFF2-40B4-BE49-F238E27FC236}">
                  <a16:creationId xmlns:a16="http://schemas.microsoft.com/office/drawing/2014/main" id="{38E68BC7-3E0D-4723-922C-35876C808657}"/>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62" name="Oval 61">
              <a:extLst>
                <a:ext uri="{FF2B5EF4-FFF2-40B4-BE49-F238E27FC236}">
                  <a16:creationId xmlns:a16="http://schemas.microsoft.com/office/drawing/2014/main" id="{D2FE077C-4A30-4E68-BCE2-FFC8364A46A3}"/>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63" name="Oval 62">
              <a:extLst>
                <a:ext uri="{FF2B5EF4-FFF2-40B4-BE49-F238E27FC236}">
                  <a16:creationId xmlns:a16="http://schemas.microsoft.com/office/drawing/2014/main" id="{AE814CC7-9911-4036-9BE7-DA8D475F1D89}"/>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cxnSp>
        <p:nvCxnSpPr>
          <p:cNvPr id="64" name="Straight Connector 63">
            <a:extLst>
              <a:ext uri="{FF2B5EF4-FFF2-40B4-BE49-F238E27FC236}">
                <a16:creationId xmlns:a16="http://schemas.microsoft.com/office/drawing/2014/main" id="{188BD944-06AB-4F73-B917-6F22E66ACE4B}"/>
              </a:ext>
            </a:extLst>
          </p:cNvPr>
          <p:cNvCxnSpPr/>
          <p:nvPr/>
        </p:nvCxnSpPr>
        <p:spPr>
          <a:xfrm>
            <a:off x="5136785" y="4146372"/>
            <a:ext cx="9037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904327EE-31EA-4E93-A614-51B0C6B4916D}"/>
              </a:ext>
            </a:extLst>
          </p:cNvPr>
          <p:cNvCxnSpPr>
            <a:cxnSpLocks/>
          </p:cNvCxnSpPr>
          <p:nvPr/>
        </p:nvCxnSpPr>
        <p:spPr>
          <a:xfrm>
            <a:off x="5587087" y="3696255"/>
            <a:ext cx="0" cy="905073"/>
          </a:xfrm>
          <a:prstGeom prst="line">
            <a:avLst/>
          </a:prstGeom>
          <a:ln w="12700"/>
        </p:spPr>
        <p:style>
          <a:lnRef idx="1">
            <a:schemeClr val="dk1"/>
          </a:lnRef>
          <a:fillRef idx="0">
            <a:schemeClr val="dk1"/>
          </a:fillRef>
          <a:effectRef idx="0">
            <a:schemeClr val="dk1"/>
          </a:effectRef>
          <a:fontRef idx="minor">
            <a:schemeClr val="tx1"/>
          </a:fontRef>
        </p:style>
      </p:cxnSp>
      <p:sp>
        <p:nvSpPr>
          <p:cNvPr id="66" name="Rectangle 65">
            <a:extLst>
              <a:ext uri="{FF2B5EF4-FFF2-40B4-BE49-F238E27FC236}">
                <a16:creationId xmlns:a16="http://schemas.microsoft.com/office/drawing/2014/main" id="{31397BDA-784D-4397-A04A-98AD7FE88276}"/>
              </a:ext>
            </a:extLst>
          </p:cNvPr>
          <p:cNvSpPr/>
          <p:nvPr/>
        </p:nvSpPr>
        <p:spPr>
          <a:xfrm>
            <a:off x="7194907" y="3338160"/>
            <a:ext cx="1607820" cy="1623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7" name="Picture 2" descr="Gpu - Free computer icons">
            <a:extLst>
              <a:ext uri="{FF2B5EF4-FFF2-40B4-BE49-F238E27FC236}">
                <a16:creationId xmlns:a16="http://schemas.microsoft.com/office/drawing/2014/main" id="{532118EB-4730-4C0E-B7E1-BEDA0B009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400" y="4313979"/>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Gpu - Free computer icons">
            <a:extLst>
              <a:ext uri="{FF2B5EF4-FFF2-40B4-BE49-F238E27FC236}">
                <a16:creationId xmlns:a16="http://schemas.microsoft.com/office/drawing/2014/main" id="{5C645DAF-7BA8-456F-8BCC-BA598C501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2301" y="4313979"/>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Gpu - Free computer icons">
            <a:extLst>
              <a:ext uri="{FF2B5EF4-FFF2-40B4-BE49-F238E27FC236}">
                <a16:creationId xmlns:a16="http://schemas.microsoft.com/office/drawing/2014/main" id="{72BA3F2A-4FCD-4D70-9AE6-4B03D817F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400" y="3401242"/>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Gpu - Free computer icons">
            <a:extLst>
              <a:ext uri="{FF2B5EF4-FFF2-40B4-BE49-F238E27FC236}">
                <a16:creationId xmlns:a16="http://schemas.microsoft.com/office/drawing/2014/main" id="{75F20F21-1811-4BC4-80F4-320593345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128" y="3406341"/>
            <a:ext cx="590026" cy="590026"/>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70">
            <a:extLst>
              <a:ext uri="{FF2B5EF4-FFF2-40B4-BE49-F238E27FC236}">
                <a16:creationId xmlns:a16="http://schemas.microsoft.com/office/drawing/2014/main" id="{FDE61275-2F8F-40DF-8B90-4EDD7BE9CA95}"/>
              </a:ext>
            </a:extLst>
          </p:cNvPr>
          <p:cNvGrpSpPr/>
          <p:nvPr/>
        </p:nvGrpSpPr>
        <p:grpSpPr>
          <a:xfrm>
            <a:off x="7856297" y="3674024"/>
            <a:ext cx="283844" cy="45719"/>
            <a:chOff x="3798094" y="3912394"/>
            <a:chExt cx="283844" cy="45719"/>
          </a:xfrm>
        </p:grpSpPr>
        <p:cxnSp>
          <p:nvCxnSpPr>
            <p:cNvPr id="72" name="Straight Connector 71">
              <a:extLst>
                <a:ext uri="{FF2B5EF4-FFF2-40B4-BE49-F238E27FC236}">
                  <a16:creationId xmlns:a16="http://schemas.microsoft.com/office/drawing/2014/main" id="{66EEABC5-3378-4713-934E-C6FA955111DB}"/>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73" name="Oval 72">
              <a:extLst>
                <a:ext uri="{FF2B5EF4-FFF2-40B4-BE49-F238E27FC236}">
                  <a16:creationId xmlns:a16="http://schemas.microsoft.com/office/drawing/2014/main" id="{7C7A313B-0BEF-423E-88E7-85DEA1F995DC}"/>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4" name="Oval 73">
              <a:extLst>
                <a:ext uri="{FF2B5EF4-FFF2-40B4-BE49-F238E27FC236}">
                  <a16:creationId xmlns:a16="http://schemas.microsoft.com/office/drawing/2014/main" id="{A8AC9678-8DDA-4EA5-9D9E-950B947E17B5}"/>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75" name="Group 74">
            <a:extLst>
              <a:ext uri="{FF2B5EF4-FFF2-40B4-BE49-F238E27FC236}">
                <a16:creationId xmlns:a16="http://schemas.microsoft.com/office/drawing/2014/main" id="{FD1E9A40-6473-4B21-BF70-D2226345F6C6}"/>
              </a:ext>
            </a:extLst>
          </p:cNvPr>
          <p:cNvGrpSpPr/>
          <p:nvPr/>
        </p:nvGrpSpPr>
        <p:grpSpPr>
          <a:xfrm rot="16200000">
            <a:off x="7406491" y="4123380"/>
            <a:ext cx="283844" cy="45719"/>
            <a:chOff x="3798094" y="3912394"/>
            <a:chExt cx="283844" cy="45719"/>
          </a:xfrm>
        </p:grpSpPr>
        <p:cxnSp>
          <p:nvCxnSpPr>
            <p:cNvPr id="76" name="Straight Connector 75">
              <a:extLst>
                <a:ext uri="{FF2B5EF4-FFF2-40B4-BE49-F238E27FC236}">
                  <a16:creationId xmlns:a16="http://schemas.microsoft.com/office/drawing/2014/main" id="{1DC25E1E-1A3A-427C-9ACD-DCD20E6085E2}"/>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77" name="Oval 76">
              <a:extLst>
                <a:ext uri="{FF2B5EF4-FFF2-40B4-BE49-F238E27FC236}">
                  <a16:creationId xmlns:a16="http://schemas.microsoft.com/office/drawing/2014/main" id="{798DFD79-BA9C-4420-965A-0BC64BC19998}"/>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78" name="Oval 77">
              <a:extLst>
                <a:ext uri="{FF2B5EF4-FFF2-40B4-BE49-F238E27FC236}">
                  <a16:creationId xmlns:a16="http://schemas.microsoft.com/office/drawing/2014/main" id="{AEF34C9B-2735-4C4B-96C6-AF172A5D8BBB}"/>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79" name="Group 78">
            <a:extLst>
              <a:ext uri="{FF2B5EF4-FFF2-40B4-BE49-F238E27FC236}">
                <a16:creationId xmlns:a16="http://schemas.microsoft.com/office/drawing/2014/main" id="{35E3B781-1EBC-4208-935B-B845044B169A}"/>
              </a:ext>
            </a:extLst>
          </p:cNvPr>
          <p:cNvGrpSpPr/>
          <p:nvPr/>
        </p:nvGrpSpPr>
        <p:grpSpPr>
          <a:xfrm rot="16200000">
            <a:off x="8310219" y="4124984"/>
            <a:ext cx="283844" cy="45719"/>
            <a:chOff x="3798094" y="3912394"/>
            <a:chExt cx="283844" cy="45719"/>
          </a:xfrm>
        </p:grpSpPr>
        <p:cxnSp>
          <p:nvCxnSpPr>
            <p:cNvPr id="80" name="Straight Connector 79">
              <a:extLst>
                <a:ext uri="{FF2B5EF4-FFF2-40B4-BE49-F238E27FC236}">
                  <a16:creationId xmlns:a16="http://schemas.microsoft.com/office/drawing/2014/main" id="{0B4CA4E3-2843-4525-A978-03158D1126B3}"/>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81" name="Oval 80">
              <a:extLst>
                <a:ext uri="{FF2B5EF4-FFF2-40B4-BE49-F238E27FC236}">
                  <a16:creationId xmlns:a16="http://schemas.microsoft.com/office/drawing/2014/main" id="{42C46128-34F1-469B-81D5-A12B3A4BE10F}"/>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82" name="Oval 81">
              <a:extLst>
                <a:ext uri="{FF2B5EF4-FFF2-40B4-BE49-F238E27FC236}">
                  <a16:creationId xmlns:a16="http://schemas.microsoft.com/office/drawing/2014/main" id="{8B0B14B5-2A1D-4525-BA5B-65BFFAC083B3}"/>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83" name="Group 82">
            <a:extLst>
              <a:ext uri="{FF2B5EF4-FFF2-40B4-BE49-F238E27FC236}">
                <a16:creationId xmlns:a16="http://schemas.microsoft.com/office/drawing/2014/main" id="{4E29F863-A934-4346-B685-D52BAA5D48F2}"/>
              </a:ext>
            </a:extLst>
          </p:cNvPr>
          <p:cNvGrpSpPr/>
          <p:nvPr/>
        </p:nvGrpSpPr>
        <p:grpSpPr>
          <a:xfrm>
            <a:off x="7861123" y="4579097"/>
            <a:ext cx="283844" cy="45719"/>
            <a:chOff x="3798094" y="3912394"/>
            <a:chExt cx="283844" cy="45719"/>
          </a:xfrm>
        </p:grpSpPr>
        <p:cxnSp>
          <p:nvCxnSpPr>
            <p:cNvPr id="84" name="Straight Connector 83">
              <a:extLst>
                <a:ext uri="{FF2B5EF4-FFF2-40B4-BE49-F238E27FC236}">
                  <a16:creationId xmlns:a16="http://schemas.microsoft.com/office/drawing/2014/main" id="{8EF71DCA-DAAA-427C-8879-6CD537EFAE8F}"/>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85" name="Oval 84">
              <a:extLst>
                <a:ext uri="{FF2B5EF4-FFF2-40B4-BE49-F238E27FC236}">
                  <a16:creationId xmlns:a16="http://schemas.microsoft.com/office/drawing/2014/main" id="{1FD82D15-514D-41D4-B7FA-B8EE2116B0A9}"/>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86" name="Oval 85">
              <a:extLst>
                <a:ext uri="{FF2B5EF4-FFF2-40B4-BE49-F238E27FC236}">
                  <a16:creationId xmlns:a16="http://schemas.microsoft.com/office/drawing/2014/main" id="{3B037BD8-9AD9-4297-9D12-C922D0ED0C06}"/>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cxnSp>
        <p:nvCxnSpPr>
          <p:cNvPr id="87" name="Straight Connector 86">
            <a:extLst>
              <a:ext uri="{FF2B5EF4-FFF2-40B4-BE49-F238E27FC236}">
                <a16:creationId xmlns:a16="http://schemas.microsoft.com/office/drawing/2014/main" id="{29C4F477-1826-495E-B9FF-96593E5F5881}"/>
              </a:ext>
            </a:extLst>
          </p:cNvPr>
          <p:cNvCxnSpPr/>
          <p:nvPr/>
        </p:nvCxnSpPr>
        <p:spPr>
          <a:xfrm>
            <a:off x="7547784" y="4146372"/>
            <a:ext cx="9037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AC9F7C45-15CA-4F11-9BB7-659C5E67CE56}"/>
              </a:ext>
            </a:extLst>
          </p:cNvPr>
          <p:cNvCxnSpPr>
            <a:cxnSpLocks/>
          </p:cNvCxnSpPr>
          <p:nvPr/>
        </p:nvCxnSpPr>
        <p:spPr>
          <a:xfrm>
            <a:off x="7998086" y="3696255"/>
            <a:ext cx="0" cy="905073"/>
          </a:xfrm>
          <a:prstGeom prst="line">
            <a:avLst/>
          </a:prstGeom>
          <a:ln w="12700"/>
        </p:spPr>
        <p:style>
          <a:lnRef idx="1">
            <a:schemeClr val="dk1"/>
          </a:lnRef>
          <a:fillRef idx="0">
            <a:schemeClr val="dk1"/>
          </a:fillRef>
          <a:effectRef idx="0">
            <a:schemeClr val="dk1"/>
          </a:effectRef>
          <a:fontRef idx="minor">
            <a:schemeClr val="tx1"/>
          </a:fontRef>
        </p:style>
      </p:cxnSp>
      <p:sp>
        <p:nvSpPr>
          <p:cNvPr id="89" name="Rectangle 88">
            <a:extLst>
              <a:ext uri="{FF2B5EF4-FFF2-40B4-BE49-F238E27FC236}">
                <a16:creationId xmlns:a16="http://schemas.microsoft.com/office/drawing/2014/main" id="{0CB42460-77B2-4350-A023-AF37D4A75D2C}"/>
              </a:ext>
            </a:extLst>
          </p:cNvPr>
          <p:cNvSpPr/>
          <p:nvPr/>
        </p:nvSpPr>
        <p:spPr>
          <a:xfrm>
            <a:off x="9537162" y="3334842"/>
            <a:ext cx="1607820" cy="1623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0" name="Picture 2" descr="Gpu - Free computer icons">
            <a:extLst>
              <a:ext uri="{FF2B5EF4-FFF2-40B4-BE49-F238E27FC236}">
                <a16:creationId xmlns:a16="http://schemas.microsoft.com/office/drawing/2014/main" id="{FEB94595-392C-4AE2-B8B4-8703E0E84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5655" y="4310661"/>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Gpu - Free computer icons">
            <a:extLst>
              <a:ext uri="{FF2B5EF4-FFF2-40B4-BE49-F238E27FC236}">
                <a16:creationId xmlns:a16="http://schemas.microsoft.com/office/drawing/2014/main" id="{45D30399-A91B-47B0-AD32-2F898E8A4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4556" y="4310661"/>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Gpu - Free computer icons">
            <a:extLst>
              <a:ext uri="{FF2B5EF4-FFF2-40B4-BE49-F238E27FC236}">
                <a16:creationId xmlns:a16="http://schemas.microsoft.com/office/drawing/2014/main" id="{4283ED91-40D2-4F0C-9854-6D074D67E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5655" y="3397924"/>
            <a:ext cx="590026" cy="59002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Gpu - Free computer icons">
            <a:extLst>
              <a:ext uri="{FF2B5EF4-FFF2-40B4-BE49-F238E27FC236}">
                <a16:creationId xmlns:a16="http://schemas.microsoft.com/office/drawing/2014/main" id="{F722AA3D-3154-47F9-8578-BAA1FC0A6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9383" y="3403023"/>
            <a:ext cx="590026" cy="590026"/>
          </a:xfrm>
          <a:prstGeom prst="rect">
            <a:avLst/>
          </a:prstGeom>
          <a:noFill/>
          <a:extLst>
            <a:ext uri="{909E8E84-426E-40DD-AFC4-6F175D3DCCD1}">
              <a14:hiddenFill xmlns:a14="http://schemas.microsoft.com/office/drawing/2010/main">
                <a:solidFill>
                  <a:srgbClr val="FFFFFF"/>
                </a:solidFill>
              </a14:hiddenFill>
            </a:ext>
          </a:extLst>
        </p:spPr>
      </p:pic>
      <p:grpSp>
        <p:nvGrpSpPr>
          <p:cNvPr id="94" name="Group 93">
            <a:extLst>
              <a:ext uri="{FF2B5EF4-FFF2-40B4-BE49-F238E27FC236}">
                <a16:creationId xmlns:a16="http://schemas.microsoft.com/office/drawing/2014/main" id="{5FE6B078-FE1D-4570-A373-A7EC02BDA977}"/>
              </a:ext>
            </a:extLst>
          </p:cNvPr>
          <p:cNvGrpSpPr/>
          <p:nvPr/>
        </p:nvGrpSpPr>
        <p:grpSpPr>
          <a:xfrm>
            <a:off x="10198552" y="3670706"/>
            <a:ext cx="283844" cy="45719"/>
            <a:chOff x="3798094" y="3912394"/>
            <a:chExt cx="283844" cy="45719"/>
          </a:xfrm>
        </p:grpSpPr>
        <p:cxnSp>
          <p:nvCxnSpPr>
            <p:cNvPr id="95" name="Straight Connector 94">
              <a:extLst>
                <a:ext uri="{FF2B5EF4-FFF2-40B4-BE49-F238E27FC236}">
                  <a16:creationId xmlns:a16="http://schemas.microsoft.com/office/drawing/2014/main" id="{10C92AE7-B6DF-4F05-A803-69B0513E371C}"/>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96" name="Oval 95">
              <a:extLst>
                <a:ext uri="{FF2B5EF4-FFF2-40B4-BE49-F238E27FC236}">
                  <a16:creationId xmlns:a16="http://schemas.microsoft.com/office/drawing/2014/main" id="{970788A6-1E49-4ABF-B3FF-04479B1D366F}"/>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97" name="Oval 96">
              <a:extLst>
                <a:ext uri="{FF2B5EF4-FFF2-40B4-BE49-F238E27FC236}">
                  <a16:creationId xmlns:a16="http://schemas.microsoft.com/office/drawing/2014/main" id="{846916D5-3C0F-4F06-9598-3C6D21E6A887}"/>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98" name="Group 97">
            <a:extLst>
              <a:ext uri="{FF2B5EF4-FFF2-40B4-BE49-F238E27FC236}">
                <a16:creationId xmlns:a16="http://schemas.microsoft.com/office/drawing/2014/main" id="{8335BAD2-564C-49D1-AE81-9570C689AB14}"/>
              </a:ext>
            </a:extLst>
          </p:cNvPr>
          <p:cNvGrpSpPr/>
          <p:nvPr/>
        </p:nvGrpSpPr>
        <p:grpSpPr>
          <a:xfrm rot="16200000">
            <a:off x="9748746" y="4120062"/>
            <a:ext cx="283844" cy="45719"/>
            <a:chOff x="3798094" y="3912394"/>
            <a:chExt cx="283844" cy="45719"/>
          </a:xfrm>
        </p:grpSpPr>
        <p:cxnSp>
          <p:nvCxnSpPr>
            <p:cNvPr id="99" name="Straight Connector 98">
              <a:extLst>
                <a:ext uri="{FF2B5EF4-FFF2-40B4-BE49-F238E27FC236}">
                  <a16:creationId xmlns:a16="http://schemas.microsoft.com/office/drawing/2014/main" id="{21A95BAF-05CA-4C8E-8709-B829D5E833CF}"/>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00" name="Oval 99">
              <a:extLst>
                <a:ext uri="{FF2B5EF4-FFF2-40B4-BE49-F238E27FC236}">
                  <a16:creationId xmlns:a16="http://schemas.microsoft.com/office/drawing/2014/main" id="{768C21B8-5B8F-4015-A161-D39D45745BD7}"/>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01" name="Oval 100">
              <a:extLst>
                <a:ext uri="{FF2B5EF4-FFF2-40B4-BE49-F238E27FC236}">
                  <a16:creationId xmlns:a16="http://schemas.microsoft.com/office/drawing/2014/main" id="{4F7A8700-D44E-45D7-BAFE-17180D72952E}"/>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102" name="Group 101">
            <a:extLst>
              <a:ext uri="{FF2B5EF4-FFF2-40B4-BE49-F238E27FC236}">
                <a16:creationId xmlns:a16="http://schemas.microsoft.com/office/drawing/2014/main" id="{40E42C47-AC45-4136-AE4D-E02E702F30CC}"/>
              </a:ext>
            </a:extLst>
          </p:cNvPr>
          <p:cNvGrpSpPr/>
          <p:nvPr/>
        </p:nvGrpSpPr>
        <p:grpSpPr>
          <a:xfrm rot="16200000">
            <a:off x="10652474" y="4121666"/>
            <a:ext cx="283844" cy="45719"/>
            <a:chOff x="3798094" y="3912394"/>
            <a:chExt cx="283844" cy="45719"/>
          </a:xfrm>
        </p:grpSpPr>
        <p:cxnSp>
          <p:nvCxnSpPr>
            <p:cNvPr id="103" name="Straight Connector 102">
              <a:extLst>
                <a:ext uri="{FF2B5EF4-FFF2-40B4-BE49-F238E27FC236}">
                  <a16:creationId xmlns:a16="http://schemas.microsoft.com/office/drawing/2014/main" id="{7388F17A-42E0-42D0-BFC6-37F8AF86159C}"/>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04" name="Oval 103">
              <a:extLst>
                <a:ext uri="{FF2B5EF4-FFF2-40B4-BE49-F238E27FC236}">
                  <a16:creationId xmlns:a16="http://schemas.microsoft.com/office/drawing/2014/main" id="{D19C8E1B-1038-492B-B3F3-A02CBC9E4679}"/>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05" name="Oval 104">
              <a:extLst>
                <a:ext uri="{FF2B5EF4-FFF2-40B4-BE49-F238E27FC236}">
                  <a16:creationId xmlns:a16="http://schemas.microsoft.com/office/drawing/2014/main" id="{44738A98-1043-4F7E-8EB5-FF8C721F156E}"/>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106" name="Group 105">
            <a:extLst>
              <a:ext uri="{FF2B5EF4-FFF2-40B4-BE49-F238E27FC236}">
                <a16:creationId xmlns:a16="http://schemas.microsoft.com/office/drawing/2014/main" id="{82BA1880-8D74-492E-AFE9-97041F292881}"/>
              </a:ext>
            </a:extLst>
          </p:cNvPr>
          <p:cNvGrpSpPr/>
          <p:nvPr/>
        </p:nvGrpSpPr>
        <p:grpSpPr>
          <a:xfrm>
            <a:off x="10203378" y="4575779"/>
            <a:ext cx="283844" cy="45719"/>
            <a:chOff x="3798094" y="3912394"/>
            <a:chExt cx="283844" cy="45719"/>
          </a:xfrm>
        </p:grpSpPr>
        <p:cxnSp>
          <p:nvCxnSpPr>
            <p:cNvPr id="107" name="Straight Connector 106">
              <a:extLst>
                <a:ext uri="{FF2B5EF4-FFF2-40B4-BE49-F238E27FC236}">
                  <a16:creationId xmlns:a16="http://schemas.microsoft.com/office/drawing/2014/main" id="{7529C64B-E4DF-4925-8F99-8A0A64AC8430}"/>
                </a:ext>
              </a:extLst>
            </p:cNvPr>
            <p:cNvCxnSpPr/>
            <p:nvPr/>
          </p:nvCxnSpPr>
          <p:spPr>
            <a:xfrm>
              <a:off x="3823836" y="3934625"/>
              <a:ext cx="232095" cy="0"/>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08" name="Oval 107">
              <a:extLst>
                <a:ext uri="{FF2B5EF4-FFF2-40B4-BE49-F238E27FC236}">
                  <a16:creationId xmlns:a16="http://schemas.microsoft.com/office/drawing/2014/main" id="{15C3ED86-0C43-4D3E-A0C9-F253CFAD934D}"/>
                </a:ext>
              </a:extLst>
            </p:cNvPr>
            <p:cNvSpPr/>
            <p:nvPr/>
          </p:nvSpPr>
          <p:spPr>
            <a:xfrm>
              <a:off x="3798094"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09" name="Oval 108">
              <a:extLst>
                <a:ext uri="{FF2B5EF4-FFF2-40B4-BE49-F238E27FC236}">
                  <a16:creationId xmlns:a16="http://schemas.microsoft.com/office/drawing/2014/main" id="{B6924C44-5B4B-40BE-827E-3709DD378A48}"/>
                </a:ext>
              </a:extLst>
            </p:cNvPr>
            <p:cNvSpPr/>
            <p:nvPr/>
          </p:nvSpPr>
          <p:spPr>
            <a:xfrm>
              <a:off x="4036219" y="39123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cxnSp>
        <p:nvCxnSpPr>
          <p:cNvPr id="110" name="Straight Connector 109">
            <a:extLst>
              <a:ext uri="{FF2B5EF4-FFF2-40B4-BE49-F238E27FC236}">
                <a16:creationId xmlns:a16="http://schemas.microsoft.com/office/drawing/2014/main" id="{AF5C7016-0419-40C6-95EE-82F6A63B5DC3}"/>
              </a:ext>
            </a:extLst>
          </p:cNvPr>
          <p:cNvCxnSpPr/>
          <p:nvPr/>
        </p:nvCxnSpPr>
        <p:spPr>
          <a:xfrm>
            <a:off x="9890039" y="4143054"/>
            <a:ext cx="9037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EB1A8375-6055-4134-8D81-A7E939E81B7D}"/>
              </a:ext>
            </a:extLst>
          </p:cNvPr>
          <p:cNvCxnSpPr>
            <a:cxnSpLocks/>
          </p:cNvCxnSpPr>
          <p:nvPr/>
        </p:nvCxnSpPr>
        <p:spPr>
          <a:xfrm>
            <a:off x="10340341" y="3692937"/>
            <a:ext cx="0" cy="905073"/>
          </a:xfrm>
          <a:prstGeom prst="line">
            <a:avLst/>
          </a:prstGeom>
          <a:ln w="12700"/>
        </p:spPr>
        <p:style>
          <a:lnRef idx="1">
            <a:schemeClr val="dk1"/>
          </a:lnRef>
          <a:fillRef idx="0">
            <a:schemeClr val="dk1"/>
          </a:fillRef>
          <a:effectRef idx="0">
            <a:schemeClr val="dk1"/>
          </a:effectRef>
          <a:fontRef idx="minor">
            <a:schemeClr val="tx1"/>
          </a:fontRef>
        </p:style>
      </p:cxnSp>
      <p:grpSp>
        <p:nvGrpSpPr>
          <p:cNvPr id="116" name="Group 115">
            <a:extLst>
              <a:ext uri="{FF2B5EF4-FFF2-40B4-BE49-F238E27FC236}">
                <a16:creationId xmlns:a16="http://schemas.microsoft.com/office/drawing/2014/main" id="{007AAE18-C55E-4920-9406-B72C7B414F79}"/>
              </a:ext>
            </a:extLst>
          </p:cNvPr>
          <p:cNvGrpSpPr/>
          <p:nvPr/>
        </p:nvGrpSpPr>
        <p:grpSpPr>
          <a:xfrm>
            <a:off x="2686857" y="2488399"/>
            <a:ext cx="978461" cy="978461"/>
            <a:chOff x="354724" y="3279058"/>
            <a:chExt cx="978461" cy="978461"/>
          </a:xfrm>
        </p:grpSpPr>
        <p:pic>
          <p:nvPicPr>
            <p:cNvPr id="117" name="Picture 2" descr="Neural Network Icon #119874 - Free Icons Library">
              <a:extLst>
                <a:ext uri="{FF2B5EF4-FFF2-40B4-BE49-F238E27FC236}">
                  <a16:creationId xmlns:a16="http://schemas.microsoft.com/office/drawing/2014/main" id="{A9F6F735-8BB6-419E-BD98-776DD2C2E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24" y="3279058"/>
              <a:ext cx="978461" cy="978461"/>
            </a:xfrm>
            <a:prstGeom prst="rect">
              <a:avLst/>
            </a:prstGeom>
            <a:noFill/>
            <a:extLst>
              <a:ext uri="{909E8E84-426E-40DD-AFC4-6F175D3DCCD1}">
                <a14:hiddenFill xmlns:a14="http://schemas.microsoft.com/office/drawing/2010/main">
                  <a:solidFill>
                    <a:srgbClr val="FFFFFF"/>
                  </a:solidFill>
                </a14:hiddenFill>
              </a:ext>
            </a:extLst>
          </p:spPr>
        </p:pic>
        <p:sp>
          <p:nvSpPr>
            <p:cNvPr id="118" name="Rectangle 117">
              <a:extLst>
                <a:ext uri="{FF2B5EF4-FFF2-40B4-BE49-F238E27FC236}">
                  <a16:creationId xmlns:a16="http://schemas.microsoft.com/office/drawing/2014/main" id="{73B9E97C-48B3-429E-9C06-6388A3D0F989}"/>
                </a:ext>
              </a:extLst>
            </p:cNvPr>
            <p:cNvSpPr/>
            <p:nvPr/>
          </p:nvSpPr>
          <p:spPr>
            <a:xfrm>
              <a:off x="1132085" y="3640931"/>
              <a:ext cx="201099" cy="27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9" name="Group 118">
            <a:extLst>
              <a:ext uri="{FF2B5EF4-FFF2-40B4-BE49-F238E27FC236}">
                <a16:creationId xmlns:a16="http://schemas.microsoft.com/office/drawing/2014/main" id="{787E66D1-09F7-4E8A-B261-05F468E0E26B}"/>
              </a:ext>
            </a:extLst>
          </p:cNvPr>
          <p:cNvGrpSpPr/>
          <p:nvPr/>
        </p:nvGrpSpPr>
        <p:grpSpPr>
          <a:xfrm>
            <a:off x="5105745" y="2495012"/>
            <a:ext cx="978461" cy="978461"/>
            <a:chOff x="354724" y="3279058"/>
            <a:chExt cx="978461" cy="978461"/>
          </a:xfrm>
        </p:grpSpPr>
        <p:pic>
          <p:nvPicPr>
            <p:cNvPr id="120" name="Picture 2" descr="Neural Network Icon #119874 - Free Icons Library">
              <a:extLst>
                <a:ext uri="{FF2B5EF4-FFF2-40B4-BE49-F238E27FC236}">
                  <a16:creationId xmlns:a16="http://schemas.microsoft.com/office/drawing/2014/main" id="{9D4E6B34-2B59-4F14-9DA6-394A47081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24" y="3279058"/>
              <a:ext cx="978461" cy="978461"/>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20">
              <a:extLst>
                <a:ext uri="{FF2B5EF4-FFF2-40B4-BE49-F238E27FC236}">
                  <a16:creationId xmlns:a16="http://schemas.microsoft.com/office/drawing/2014/main" id="{E787A0E1-1D01-4683-8C53-988F66F250F9}"/>
                </a:ext>
              </a:extLst>
            </p:cNvPr>
            <p:cNvSpPr/>
            <p:nvPr/>
          </p:nvSpPr>
          <p:spPr>
            <a:xfrm>
              <a:off x="1132085" y="3640931"/>
              <a:ext cx="201099" cy="27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22" name="Group 121">
            <a:extLst>
              <a:ext uri="{FF2B5EF4-FFF2-40B4-BE49-F238E27FC236}">
                <a16:creationId xmlns:a16="http://schemas.microsoft.com/office/drawing/2014/main" id="{93573D2F-F402-4860-A28E-C605CB291A16}"/>
              </a:ext>
            </a:extLst>
          </p:cNvPr>
          <p:cNvGrpSpPr/>
          <p:nvPr/>
        </p:nvGrpSpPr>
        <p:grpSpPr>
          <a:xfrm>
            <a:off x="7508855" y="2495012"/>
            <a:ext cx="978461" cy="978461"/>
            <a:chOff x="354724" y="3279058"/>
            <a:chExt cx="978461" cy="978461"/>
          </a:xfrm>
        </p:grpSpPr>
        <p:pic>
          <p:nvPicPr>
            <p:cNvPr id="123" name="Picture 2" descr="Neural Network Icon #119874 - Free Icons Library">
              <a:extLst>
                <a:ext uri="{FF2B5EF4-FFF2-40B4-BE49-F238E27FC236}">
                  <a16:creationId xmlns:a16="http://schemas.microsoft.com/office/drawing/2014/main" id="{D0A006B7-6A29-41DD-B3F0-2CE8646AC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24" y="3279058"/>
              <a:ext cx="978461" cy="978461"/>
            </a:xfrm>
            <a:prstGeom prst="rect">
              <a:avLst/>
            </a:prstGeom>
            <a:noFill/>
            <a:extLst>
              <a:ext uri="{909E8E84-426E-40DD-AFC4-6F175D3DCCD1}">
                <a14:hiddenFill xmlns:a14="http://schemas.microsoft.com/office/drawing/2010/main">
                  <a:solidFill>
                    <a:srgbClr val="FFFFFF"/>
                  </a:solidFill>
                </a14:hiddenFill>
              </a:ext>
            </a:extLst>
          </p:spPr>
        </p:pic>
        <p:sp>
          <p:nvSpPr>
            <p:cNvPr id="124" name="Rectangle 123">
              <a:extLst>
                <a:ext uri="{FF2B5EF4-FFF2-40B4-BE49-F238E27FC236}">
                  <a16:creationId xmlns:a16="http://schemas.microsoft.com/office/drawing/2014/main" id="{A931CB40-DDB3-429E-9E19-F40032B8A052}"/>
                </a:ext>
              </a:extLst>
            </p:cNvPr>
            <p:cNvSpPr/>
            <p:nvPr/>
          </p:nvSpPr>
          <p:spPr>
            <a:xfrm>
              <a:off x="1132085" y="3640931"/>
              <a:ext cx="201099" cy="27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25" name="Group 124">
            <a:extLst>
              <a:ext uri="{FF2B5EF4-FFF2-40B4-BE49-F238E27FC236}">
                <a16:creationId xmlns:a16="http://schemas.microsoft.com/office/drawing/2014/main" id="{91CE5CA2-2DCA-4C5F-AF29-E2B1C673745A}"/>
              </a:ext>
            </a:extLst>
          </p:cNvPr>
          <p:cNvGrpSpPr/>
          <p:nvPr/>
        </p:nvGrpSpPr>
        <p:grpSpPr>
          <a:xfrm>
            <a:off x="9851110" y="2485932"/>
            <a:ext cx="978461" cy="978461"/>
            <a:chOff x="354724" y="3279058"/>
            <a:chExt cx="978461" cy="978461"/>
          </a:xfrm>
        </p:grpSpPr>
        <p:pic>
          <p:nvPicPr>
            <p:cNvPr id="126" name="Picture 2" descr="Neural Network Icon #119874 - Free Icons Library">
              <a:extLst>
                <a:ext uri="{FF2B5EF4-FFF2-40B4-BE49-F238E27FC236}">
                  <a16:creationId xmlns:a16="http://schemas.microsoft.com/office/drawing/2014/main" id="{3AC42233-68E3-4653-A408-A69EB94429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24" y="3279058"/>
              <a:ext cx="978461" cy="978461"/>
            </a:xfrm>
            <a:prstGeom prst="rect">
              <a:avLst/>
            </a:prstGeom>
            <a:noFill/>
            <a:extLst>
              <a:ext uri="{909E8E84-426E-40DD-AFC4-6F175D3DCCD1}">
                <a14:hiddenFill xmlns:a14="http://schemas.microsoft.com/office/drawing/2010/main">
                  <a:solidFill>
                    <a:srgbClr val="FFFFFF"/>
                  </a:solidFill>
                </a14:hiddenFill>
              </a:ext>
            </a:extLst>
          </p:spPr>
        </p:pic>
        <p:sp>
          <p:nvSpPr>
            <p:cNvPr id="127" name="Rectangle 126">
              <a:extLst>
                <a:ext uri="{FF2B5EF4-FFF2-40B4-BE49-F238E27FC236}">
                  <a16:creationId xmlns:a16="http://schemas.microsoft.com/office/drawing/2014/main" id="{850AE9E3-BAD3-4769-B3B6-CED7581E5BD1}"/>
                </a:ext>
              </a:extLst>
            </p:cNvPr>
            <p:cNvSpPr/>
            <p:nvPr/>
          </p:nvSpPr>
          <p:spPr>
            <a:xfrm>
              <a:off x="1132085" y="3640931"/>
              <a:ext cx="201099" cy="27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2055" name="Connector: Elbow 2054">
            <a:extLst>
              <a:ext uri="{FF2B5EF4-FFF2-40B4-BE49-F238E27FC236}">
                <a16:creationId xmlns:a16="http://schemas.microsoft.com/office/drawing/2014/main" id="{67C3E4D2-E1CC-4DD2-851C-ECA89D010F3D}"/>
              </a:ext>
            </a:extLst>
          </p:cNvPr>
          <p:cNvCxnSpPr>
            <a:stCxn id="2052" idx="2"/>
            <a:endCxn id="89" idx="2"/>
          </p:cNvCxnSpPr>
          <p:nvPr/>
        </p:nvCxnSpPr>
        <p:spPr>
          <a:xfrm rot="5400000" flipH="1" flipV="1">
            <a:off x="6755627" y="1379093"/>
            <a:ext cx="6636" cy="7164253"/>
          </a:xfrm>
          <a:prstGeom prst="bentConnector3">
            <a:avLst>
              <a:gd name="adj1" fmla="val -3731977"/>
            </a:avLst>
          </a:prstGeom>
          <a:ln w="25400"/>
        </p:spPr>
        <p:style>
          <a:lnRef idx="1">
            <a:schemeClr val="dk1"/>
          </a:lnRef>
          <a:fillRef idx="0">
            <a:schemeClr val="dk1"/>
          </a:fillRef>
          <a:effectRef idx="0">
            <a:schemeClr val="dk1"/>
          </a:effectRef>
          <a:fontRef idx="minor">
            <a:schemeClr val="tx1"/>
          </a:fontRef>
        </p:style>
      </p:cxnSp>
      <p:cxnSp>
        <p:nvCxnSpPr>
          <p:cNvPr id="2057" name="Connector: Elbow 2056">
            <a:extLst>
              <a:ext uri="{FF2B5EF4-FFF2-40B4-BE49-F238E27FC236}">
                <a16:creationId xmlns:a16="http://schemas.microsoft.com/office/drawing/2014/main" id="{88A7E46D-AC89-4520-AD2D-B633DCF9D00F}"/>
              </a:ext>
            </a:extLst>
          </p:cNvPr>
          <p:cNvCxnSpPr>
            <a:stCxn id="43" idx="2"/>
            <a:endCxn id="66" idx="2"/>
          </p:cNvCxnSpPr>
          <p:nvPr/>
        </p:nvCxnSpPr>
        <p:spPr>
          <a:xfrm rot="16200000" flipH="1">
            <a:off x="6793317" y="3755720"/>
            <a:ext cx="12700" cy="2410999"/>
          </a:xfrm>
          <a:prstGeom prst="bentConnector3">
            <a:avLst>
              <a:gd name="adj1" fmla="val 2020402"/>
            </a:avLst>
          </a:prstGeom>
          <a:ln w="25400"/>
        </p:spPr>
        <p:style>
          <a:lnRef idx="1">
            <a:schemeClr val="dk1"/>
          </a:lnRef>
          <a:fillRef idx="0">
            <a:schemeClr val="dk1"/>
          </a:fillRef>
          <a:effectRef idx="0">
            <a:schemeClr val="dk1"/>
          </a:effectRef>
          <a:fontRef idx="minor">
            <a:schemeClr val="tx1"/>
          </a:fontRef>
        </p:style>
      </p:cxnSp>
      <p:pic>
        <p:nvPicPr>
          <p:cNvPr id="134" name="Picture 6" descr="Optimization Icons - Download Free Vector Icons | Noun Project">
            <a:extLst>
              <a:ext uri="{FF2B5EF4-FFF2-40B4-BE49-F238E27FC236}">
                <a16:creationId xmlns:a16="http://schemas.microsoft.com/office/drawing/2014/main" id="{5C50107A-DC68-458A-90F5-285979180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172" y="2683772"/>
            <a:ext cx="582780" cy="58278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6" descr="Optimization Icons - Download Free Vector Icons | Noun Project">
            <a:extLst>
              <a:ext uri="{FF2B5EF4-FFF2-40B4-BE49-F238E27FC236}">
                <a16:creationId xmlns:a16="http://schemas.microsoft.com/office/drawing/2014/main" id="{16420D51-A6C9-47F8-A1D3-25E9718C2C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0892" y="3477220"/>
            <a:ext cx="582780" cy="58278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descr="Optimization Icons - Download Free Vector Icons | Noun Project">
            <a:extLst>
              <a:ext uri="{FF2B5EF4-FFF2-40B4-BE49-F238E27FC236}">
                <a16:creationId xmlns:a16="http://schemas.microsoft.com/office/drawing/2014/main" id="{82493E67-15AE-4777-A4F7-F3849860C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146" y="4347726"/>
            <a:ext cx="582780" cy="58278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6" descr="Optimization Icons - Download Free Vector Icons | Noun Project">
            <a:extLst>
              <a:ext uri="{FF2B5EF4-FFF2-40B4-BE49-F238E27FC236}">
                <a16:creationId xmlns:a16="http://schemas.microsoft.com/office/drawing/2014/main" id="{6D3BFA10-7C13-4C4C-BAF8-0575B70D1F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967" y="5081675"/>
            <a:ext cx="582780" cy="582780"/>
          </a:xfrm>
          <a:prstGeom prst="rect">
            <a:avLst/>
          </a:prstGeom>
          <a:noFill/>
          <a:extLst>
            <a:ext uri="{909E8E84-426E-40DD-AFC4-6F175D3DCCD1}">
              <a14:hiddenFill xmlns:a14="http://schemas.microsoft.com/office/drawing/2010/main">
                <a:solidFill>
                  <a:srgbClr val="FFFFFF"/>
                </a:solidFill>
              </a14:hiddenFill>
            </a:ext>
          </a:extLst>
        </p:spPr>
      </p:pic>
      <p:cxnSp>
        <p:nvCxnSpPr>
          <p:cNvPr id="2061" name="Straight Connector 2060">
            <a:extLst>
              <a:ext uri="{FF2B5EF4-FFF2-40B4-BE49-F238E27FC236}">
                <a16:creationId xmlns:a16="http://schemas.microsoft.com/office/drawing/2014/main" id="{EDD46712-1D88-4D3E-9727-7A9484FE4890}"/>
              </a:ext>
            </a:extLst>
          </p:cNvPr>
          <p:cNvCxnSpPr>
            <a:stCxn id="134" idx="3"/>
            <a:endCxn id="117" idx="1"/>
          </p:cNvCxnSpPr>
          <p:nvPr/>
        </p:nvCxnSpPr>
        <p:spPr>
          <a:xfrm>
            <a:off x="2360952" y="2975162"/>
            <a:ext cx="325905" cy="2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FC274F4-1905-4911-A7DB-AB0C463EAF60}"/>
              </a:ext>
            </a:extLst>
          </p:cNvPr>
          <p:cNvCxnSpPr>
            <a:cxnSpLocks/>
            <a:stCxn id="135" idx="3"/>
          </p:cNvCxnSpPr>
          <p:nvPr/>
        </p:nvCxnSpPr>
        <p:spPr>
          <a:xfrm flipV="1">
            <a:off x="2113672" y="3688205"/>
            <a:ext cx="282006" cy="80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B15E446-09C2-43FE-AD81-AD2B1F53A89B}"/>
              </a:ext>
            </a:extLst>
          </p:cNvPr>
          <p:cNvCxnSpPr>
            <a:cxnSpLocks/>
          </p:cNvCxnSpPr>
          <p:nvPr/>
        </p:nvCxnSpPr>
        <p:spPr>
          <a:xfrm flipV="1">
            <a:off x="2152386" y="4162192"/>
            <a:ext cx="442399" cy="185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20D02CA-6B66-4975-8171-16211929B6E8}"/>
              </a:ext>
            </a:extLst>
          </p:cNvPr>
          <p:cNvCxnSpPr>
            <a:cxnSpLocks/>
            <a:endCxn id="137" idx="3"/>
          </p:cNvCxnSpPr>
          <p:nvPr/>
        </p:nvCxnSpPr>
        <p:spPr>
          <a:xfrm flipH="1">
            <a:off x="2780747" y="5197251"/>
            <a:ext cx="299271" cy="175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73" name="Picture 8" descr="Cpu - Free computer icons">
            <a:extLst>
              <a:ext uri="{FF2B5EF4-FFF2-40B4-BE49-F238E27FC236}">
                <a16:creationId xmlns:a16="http://schemas.microsoft.com/office/drawing/2014/main" id="{F43F9E14-ED91-450B-89FD-71E933EBB8E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176" t="1410" r="24208" b="1030"/>
          <a:stretch/>
        </p:blipFill>
        <p:spPr bwMode="auto">
          <a:xfrm>
            <a:off x="2960630" y="3933527"/>
            <a:ext cx="434040" cy="430700"/>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8" descr="Cpu - Free computer icons">
            <a:extLst>
              <a:ext uri="{FF2B5EF4-FFF2-40B4-BE49-F238E27FC236}">
                <a16:creationId xmlns:a16="http://schemas.microsoft.com/office/drawing/2014/main" id="{F04407E3-1D63-497B-8530-ACDB06C912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176" t="1410" r="24208" b="1030"/>
          <a:stretch/>
        </p:blipFill>
        <p:spPr bwMode="auto">
          <a:xfrm>
            <a:off x="5369221" y="3934340"/>
            <a:ext cx="434040" cy="430700"/>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8" descr="Cpu - Free computer icons">
            <a:extLst>
              <a:ext uri="{FF2B5EF4-FFF2-40B4-BE49-F238E27FC236}">
                <a16:creationId xmlns:a16="http://schemas.microsoft.com/office/drawing/2014/main" id="{C6F15888-6DF4-4645-AE04-BB30A54802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176" t="1410" r="24208" b="1030"/>
          <a:stretch/>
        </p:blipFill>
        <p:spPr bwMode="auto">
          <a:xfrm>
            <a:off x="7783257" y="3931259"/>
            <a:ext cx="434040" cy="430700"/>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8" descr="Cpu - Free computer icons">
            <a:extLst>
              <a:ext uri="{FF2B5EF4-FFF2-40B4-BE49-F238E27FC236}">
                <a16:creationId xmlns:a16="http://schemas.microsoft.com/office/drawing/2014/main" id="{203CFF17-FFBF-4138-879C-8ECF69322DF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176" t="1410" r="24208" b="1030"/>
          <a:stretch/>
        </p:blipFill>
        <p:spPr bwMode="auto">
          <a:xfrm>
            <a:off x="10122926" y="3931259"/>
            <a:ext cx="434040" cy="430700"/>
          </a:xfrm>
          <a:prstGeom prst="rect">
            <a:avLst/>
          </a:prstGeom>
          <a:noFill/>
          <a:extLst>
            <a:ext uri="{909E8E84-426E-40DD-AFC4-6F175D3DCCD1}">
              <a14:hiddenFill xmlns:a14="http://schemas.microsoft.com/office/drawing/2010/main">
                <a:solidFill>
                  <a:srgbClr val="FFFFFF"/>
                </a:solidFill>
              </a14:hiddenFill>
            </a:ext>
          </a:extLst>
        </p:spPr>
      </p:pic>
      <p:sp>
        <p:nvSpPr>
          <p:cNvPr id="158" name="TextBox 157">
            <a:extLst>
              <a:ext uri="{FF2B5EF4-FFF2-40B4-BE49-F238E27FC236}">
                <a16:creationId xmlns:a16="http://schemas.microsoft.com/office/drawing/2014/main" id="{5F1A3350-2626-4488-B6DE-55AC65E41FDF}"/>
              </a:ext>
            </a:extLst>
          </p:cNvPr>
          <p:cNvSpPr txBox="1"/>
          <p:nvPr/>
        </p:nvSpPr>
        <p:spPr>
          <a:xfrm>
            <a:off x="3718869" y="5494252"/>
            <a:ext cx="6047390" cy="400110"/>
          </a:xfrm>
          <a:prstGeom prst="rect">
            <a:avLst/>
          </a:prstGeom>
          <a:noFill/>
        </p:spPr>
        <p:txBody>
          <a:bodyPr wrap="square" rtlCol="0">
            <a:spAutoFit/>
          </a:bodyPr>
          <a:lstStyle/>
          <a:p>
            <a:r>
              <a:rPr lang="en-CA" sz="2000" dirty="0"/>
              <a:t>How to make it easy to model of all potential          ?</a:t>
            </a:r>
          </a:p>
        </p:txBody>
      </p:sp>
      <p:pic>
        <p:nvPicPr>
          <p:cNvPr id="159" name="Picture 6" descr="Optimization Icons - Download Free Vector Icons | Noun Project">
            <a:extLst>
              <a:ext uri="{FF2B5EF4-FFF2-40B4-BE49-F238E27FC236}">
                <a16:creationId xmlns:a16="http://schemas.microsoft.com/office/drawing/2014/main" id="{C606027F-FEC5-4A38-B24F-37F29DA585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9589" y="5462746"/>
            <a:ext cx="480442" cy="480442"/>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6" descr="Optimization Icons - Download Free Vector Icons | Noun Project">
            <a:extLst>
              <a:ext uri="{FF2B5EF4-FFF2-40B4-BE49-F238E27FC236}">
                <a16:creationId xmlns:a16="http://schemas.microsoft.com/office/drawing/2014/main" id="{EB0FA96D-F001-4DA9-BAF0-07F65812BD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437" y="2828869"/>
            <a:ext cx="582780" cy="582780"/>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6" descr="Optimization Icons - Download Free Vector Icons | Noun Project">
            <a:extLst>
              <a:ext uri="{FF2B5EF4-FFF2-40B4-BE49-F238E27FC236}">
                <a16:creationId xmlns:a16="http://schemas.microsoft.com/office/drawing/2014/main" id="{811E4C1B-3DF2-4EB1-B52C-F0E871C303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270" y="3704672"/>
            <a:ext cx="582780" cy="5827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6" descr="Optimization Icons - Download Free Vector Icons | Noun Project">
            <a:extLst>
              <a:ext uri="{FF2B5EF4-FFF2-40B4-BE49-F238E27FC236}">
                <a16:creationId xmlns:a16="http://schemas.microsoft.com/office/drawing/2014/main" id="{A437BBA0-A66B-406C-BE13-41459641BD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827" y="4484286"/>
            <a:ext cx="582780" cy="582780"/>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6" descr="Optimization Icons - Download Free Vector Icons | Noun Project">
            <a:extLst>
              <a:ext uri="{FF2B5EF4-FFF2-40B4-BE49-F238E27FC236}">
                <a16:creationId xmlns:a16="http://schemas.microsoft.com/office/drawing/2014/main" id="{D1B85DCA-8360-4926-A1F5-5A05A69DC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349" y="5203625"/>
            <a:ext cx="582780" cy="582780"/>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6" descr="Optimization Icons - Download Free Vector Icons | Noun Project">
            <a:extLst>
              <a:ext uri="{FF2B5EF4-FFF2-40B4-BE49-F238E27FC236}">
                <a16:creationId xmlns:a16="http://schemas.microsoft.com/office/drawing/2014/main" id="{4A45B640-E534-46E5-80A4-72BCD0FBF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154" y="5664455"/>
            <a:ext cx="582780" cy="58278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a:extLst>
              <a:ext uri="{FF2B5EF4-FFF2-40B4-BE49-F238E27FC236}">
                <a16:creationId xmlns:a16="http://schemas.microsoft.com/office/drawing/2014/main" id="{2E9F404A-EDF0-4D40-8CCB-5E7A6F44E14D}"/>
              </a:ext>
            </a:extLst>
          </p:cNvPr>
          <p:cNvSpPr txBox="1"/>
          <p:nvPr/>
        </p:nvSpPr>
        <p:spPr>
          <a:xfrm>
            <a:off x="1423158" y="2390490"/>
            <a:ext cx="1263699" cy="307777"/>
          </a:xfrm>
          <a:prstGeom prst="rect">
            <a:avLst/>
          </a:prstGeom>
          <a:noFill/>
        </p:spPr>
        <p:txBody>
          <a:bodyPr wrap="square" rtlCol="0">
            <a:spAutoFit/>
          </a:bodyPr>
          <a:lstStyle/>
          <a:p>
            <a:pPr algn="ctr"/>
            <a:r>
              <a:rPr lang="en-CA" sz="1400" dirty="0"/>
              <a:t>Optimizations</a:t>
            </a:r>
          </a:p>
        </p:txBody>
      </p:sp>
    </p:spTree>
    <p:extLst>
      <p:ext uri="{BB962C8B-B14F-4D97-AF65-F5344CB8AC3E}">
        <p14:creationId xmlns:p14="http://schemas.microsoft.com/office/powerpoint/2010/main" val="357940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2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2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05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05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07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5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5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5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13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06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3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4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36"/>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44"/>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37"/>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47"/>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162"/>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6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6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65"/>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66"/>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58"/>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43" grpId="0" animBg="1"/>
      <p:bldP spid="66" grpId="0" animBg="1"/>
      <p:bldP spid="89" grpId="0" animBg="1"/>
      <p:bldP spid="158" grpId="0"/>
      <p:bldP spid="1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a:extLst>
              <a:ext uri="{FF2B5EF4-FFF2-40B4-BE49-F238E27FC236}">
                <a16:creationId xmlns:a16="http://schemas.microsoft.com/office/drawing/2014/main" id="{AAC321CD-632D-43E9-9062-9E053CC2299A}"/>
              </a:ext>
            </a:extLst>
          </p:cNvPr>
          <p:cNvSpPr/>
          <p:nvPr/>
        </p:nvSpPr>
        <p:spPr>
          <a:xfrm>
            <a:off x="7590906" y="2588555"/>
            <a:ext cx="1639171" cy="1428738"/>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r>
              <a:rPr lang="en-CA" sz="1600" dirty="0"/>
              <a:t>Daydream Transformation Primitives</a:t>
            </a:r>
          </a:p>
        </p:txBody>
      </p:sp>
      <p:sp>
        <p:nvSpPr>
          <p:cNvPr id="169" name="Rectangle 168">
            <a:extLst>
              <a:ext uri="{FF2B5EF4-FFF2-40B4-BE49-F238E27FC236}">
                <a16:creationId xmlns:a16="http://schemas.microsoft.com/office/drawing/2014/main" id="{5DCA7B2B-76A0-4C2A-A3A2-0BD137A50EE4}"/>
              </a:ext>
            </a:extLst>
          </p:cNvPr>
          <p:cNvSpPr/>
          <p:nvPr/>
        </p:nvSpPr>
        <p:spPr>
          <a:xfrm>
            <a:off x="1915336" y="3387424"/>
            <a:ext cx="1039119" cy="553310"/>
          </a:xfrm>
          <a:prstGeom prst="rect">
            <a:avLst/>
          </a:prstGeom>
        </p:spPr>
        <p:style>
          <a:lnRef idx="2">
            <a:schemeClr val="dk1"/>
          </a:lnRef>
          <a:fillRef idx="1">
            <a:schemeClr val="lt1"/>
          </a:fillRef>
          <a:effectRef idx="0">
            <a:schemeClr val="dk1"/>
          </a:effectRef>
          <a:fontRef idx="minor">
            <a:schemeClr val="dk1"/>
          </a:fontRef>
        </p:style>
        <p:txBody>
          <a:bodyPr rtlCol="0" anchor="ctr" anchorCtr="0"/>
          <a:lstStyle/>
          <a:p>
            <a:pPr algn="ctr"/>
            <a:r>
              <a:rPr lang="en-CA" sz="1600" dirty="0"/>
              <a:t>Daydream Profiler</a:t>
            </a:r>
          </a:p>
        </p:txBody>
      </p:sp>
      <p:sp>
        <p:nvSpPr>
          <p:cNvPr id="151" name="Rectangle 150">
            <a:extLst>
              <a:ext uri="{FF2B5EF4-FFF2-40B4-BE49-F238E27FC236}">
                <a16:creationId xmlns:a16="http://schemas.microsoft.com/office/drawing/2014/main" id="{968EB52F-7461-42ED-98F9-F3A5F3520985}"/>
              </a:ext>
            </a:extLst>
          </p:cNvPr>
          <p:cNvSpPr/>
          <p:nvPr/>
        </p:nvSpPr>
        <p:spPr>
          <a:xfrm>
            <a:off x="10947103" y="5652588"/>
            <a:ext cx="297679" cy="278327"/>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400" dirty="0"/>
          </a:p>
        </p:txBody>
      </p:sp>
      <p:sp>
        <p:nvSpPr>
          <p:cNvPr id="125" name="Rectangle 124">
            <a:extLst>
              <a:ext uri="{FF2B5EF4-FFF2-40B4-BE49-F238E27FC236}">
                <a16:creationId xmlns:a16="http://schemas.microsoft.com/office/drawing/2014/main" id="{1F420633-A04C-469A-9365-E6E655D56BD7}"/>
              </a:ext>
            </a:extLst>
          </p:cNvPr>
          <p:cNvSpPr/>
          <p:nvPr/>
        </p:nvSpPr>
        <p:spPr>
          <a:xfrm>
            <a:off x="10308451" y="5652048"/>
            <a:ext cx="343684" cy="278327"/>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400" dirty="0"/>
          </a:p>
        </p:txBody>
      </p:sp>
      <p:sp>
        <p:nvSpPr>
          <p:cNvPr id="126" name="Rectangle 125">
            <a:extLst>
              <a:ext uri="{FF2B5EF4-FFF2-40B4-BE49-F238E27FC236}">
                <a16:creationId xmlns:a16="http://schemas.microsoft.com/office/drawing/2014/main" id="{8D604BCF-042A-4099-AF9F-C5FAC6CFB50C}"/>
              </a:ext>
            </a:extLst>
          </p:cNvPr>
          <p:cNvSpPr/>
          <p:nvPr/>
        </p:nvSpPr>
        <p:spPr>
          <a:xfrm>
            <a:off x="10034443" y="5139932"/>
            <a:ext cx="276664" cy="278327"/>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400" dirty="0"/>
          </a:p>
        </p:txBody>
      </p:sp>
      <p:sp>
        <p:nvSpPr>
          <p:cNvPr id="128" name="Rectangle 127">
            <a:extLst>
              <a:ext uri="{FF2B5EF4-FFF2-40B4-BE49-F238E27FC236}">
                <a16:creationId xmlns:a16="http://schemas.microsoft.com/office/drawing/2014/main" id="{F9EE9789-3453-46AA-B87F-9CAE85E1C43D}"/>
              </a:ext>
            </a:extLst>
          </p:cNvPr>
          <p:cNvSpPr/>
          <p:nvPr/>
        </p:nvSpPr>
        <p:spPr>
          <a:xfrm>
            <a:off x="10649424" y="5652047"/>
            <a:ext cx="297679" cy="278327"/>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400" dirty="0"/>
          </a:p>
        </p:txBody>
      </p:sp>
      <p:sp>
        <p:nvSpPr>
          <p:cNvPr id="136" name="Rectangle 135">
            <a:extLst>
              <a:ext uri="{FF2B5EF4-FFF2-40B4-BE49-F238E27FC236}">
                <a16:creationId xmlns:a16="http://schemas.microsoft.com/office/drawing/2014/main" id="{A21A9076-9811-4E2A-962D-CBDBE9B5EC87}"/>
              </a:ext>
            </a:extLst>
          </p:cNvPr>
          <p:cNvSpPr/>
          <p:nvPr/>
        </p:nvSpPr>
        <p:spPr>
          <a:xfrm>
            <a:off x="10309519" y="5140684"/>
            <a:ext cx="468691" cy="279037"/>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400" dirty="0"/>
          </a:p>
        </p:txBody>
      </p:sp>
      <p:sp>
        <p:nvSpPr>
          <p:cNvPr id="137" name="Rectangle 136">
            <a:extLst>
              <a:ext uri="{FF2B5EF4-FFF2-40B4-BE49-F238E27FC236}">
                <a16:creationId xmlns:a16="http://schemas.microsoft.com/office/drawing/2014/main" id="{F168A1CA-D574-4764-8525-991D320C1D52}"/>
              </a:ext>
            </a:extLst>
          </p:cNvPr>
          <p:cNvSpPr/>
          <p:nvPr/>
        </p:nvSpPr>
        <p:spPr>
          <a:xfrm>
            <a:off x="10942208" y="5140685"/>
            <a:ext cx="362059" cy="276114"/>
          </a:xfrm>
          <a:prstGeom prst="rect">
            <a:avLst/>
          </a:prstGeom>
          <a:solidFill>
            <a:schemeClr val="bg1">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sz="1400" dirty="0"/>
          </a:p>
        </p:txBody>
      </p:sp>
      <p:sp>
        <p:nvSpPr>
          <p:cNvPr id="2" name="Title 1">
            <a:extLst>
              <a:ext uri="{FF2B5EF4-FFF2-40B4-BE49-F238E27FC236}">
                <a16:creationId xmlns:a16="http://schemas.microsoft.com/office/drawing/2014/main" id="{74D91BDC-F2B4-4EC0-B3DD-B986E19831D3}"/>
              </a:ext>
            </a:extLst>
          </p:cNvPr>
          <p:cNvSpPr>
            <a:spLocks noGrp="1"/>
          </p:cNvSpPr>
          <p:nvPr>
            <p:ph type="title"/>
          </p:nvPr>
        </p:nvSpPr>
        <p:spPr/>
        <p:txBody>
          <a:bodyPr/>
          <a:lstStyle/>
          <a:p>
            <a:r>
              <a:rPr lang="en-CA" dirty="0">
                <a:latin typeface="+mn-lt"/>
              </a:rPr>
              <a:t>Daydream Overview</a:t>
            </a:r>
          </a:p>
        </p:txBody>
      </p:sp>
      <p:sp>
        <p:nvSpPr>
          <p:cNvPr id="4" name="Slide Number Placeholder 3">
            <a:extLst>
              <a:ext uri="{FF2B5EF4-FFF2-40B4-BE49-F238E27FC236}">
                <a16:creationId xmlns:a16="http://schemas.microsoft.com/office/drawing/2014/main" id="{DE9F08BD-E09B-4833-B33D-72C0C237DE9C}"/>
              </a:ext>
            </a:extLst>
          </p:cNvPr>
          <p:cNvSpPr>
            <a:spLocks noGrp="1"/>
          </p:cNvSpPr>
          <p:nvPr>
            <p:ph type="sldNum" sz="quarter" idx="12"/>
          </p:nvPr>
        </p:nvSpPr>
        <p:spPr/>
        <p:txBody>
          <a:bodyPr/>
          <a:lstStyle/>
          <a:p>
            <a:fld id="{18A52438-9334-428C-B73B-7C1C0BD0C58A}" type="slidenum">
              <a:rPr lang="en-CA" smtClean="0"/>
              <a:t>9</a:t>
            </a:fld>
            <a:endParaRPr lang="en-CA" dirty="0"/>
          </a:p>
        </p:txBody>
      </p:sp>
      <p:sp>
        <p:nvSpPr>
          <p:cNvPr id="20" name="TextBox 19">
            <a:extLst>
              <a:ext uri="{FF2B5EF4-FFF2-40B4-BE49-F238E27FC236}">
                <a16:creationId xmlns:a16="http://schemas.microsoft.com/office/drawing/2014/main" id="{51D63D00-6CB8-4F30-8ADB-DD39E6ADB57F}"/>
              </a:ext>
            </a:extLst>
          </p:cNvPr>
          <p:cNvSpPr txBox="1"/>
          <p:nvPr/>
        </p:nvSpPr>
        <p:spPr>
          <a:xfrm>
            <a:off x="3486902" y="2464776"/>
            <a:ext cx="1896739" cy="338554"/>
          </a:xfrm>
          <a:prstGeom prst="rect">
            <a:avLst/>
          </a:prstGeom>
          <a:noFill/>
        </p:spPr>
        <p:txBody>
          <a:bodyPr wrap="square" rtlCol="0">
            <a:spAutoFit/>
          </a:bodyPr>
          <a:lstStyle/>
          <a:p>
            <a:pPr algn="ctr"/>
            <a:r>
              <a:rPr lang="en-US" sz="1600" dirty="0"/>
              <a:t>Kernel-level Traces</a:t>
            </a:r>
            <a:endParaRPr lang="en-CA" sz="1600" dirty="0"/>
          </a:p>
        </p:txBody>
      </p:sp>
      <p:pic>
        <p:nvPicPr>
          <p:cNvPr id="23" name="Picture 6" descr="Optimization Icons - Download Free Vector Icons | Noun Project">
            <a:extLst>
              <a:ext uri="{FF2B5EF4-FFF2-40B4-BE49-F238E27FC236}">
                <a16:creationId xmlns:a16="http://schemas.microsoft.com/office/drawing/2014/main" id="{DFFCA262-B84A-401F-AD01-0130E883F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657" y="3151788"/>
            <a:ext cx="802696" cy="802696"/>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4D3DF11D-8045-44F2-ACCD-44F51C0AD520}"/>
              </a:ext>
            </a:extLst>
          </p:cNvPr>
          <p:cNvSpPr/>
          <p:nvPr/>
        </p:nvSpPr>
        <p:spPr>
          <a:xfrm>
            <a:off x="4238955" y="2796826"/>
            <a:ext cx="327995" cy="175780"/>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31" name="Rectangle 30">
            <a:extLst>
              <a:ext uri="{FF2B5EF4-FFF2-40B4-BE49-F238E27FC236}">
                <a16:creationId xmlns:a16="http://schemas.microsoft.com/office/drawing/2014/main" id="{E1B46A32-B46B-442D-85E5-7DCF999979C0}"/>
              </a:ext>
            </a:extLst>
          </p:cNvPr>
          <p:cNvSpPr/>
          <p:nvPr/>
        </p:nvSpPr>
        <p:spPr>
          <a:xfrm>
            <a:off x="3909703" y="3117665"/>
            <a:ext cx="358647" cy="175780"/>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33" name="Rectangle 32">
            <a:extLst>
              <a:ext uri="{FF2B5EF4-FFF2-40B4-BE49-F238E27FC236}">
                <a16:creationId xmlns:a16="http://schemas.microsoft.com/office/drawing/2014/main" id="{621B9629-833B-4C95-B7C6-DBE59D0D6619}"/>
              </a:ext>
            </a:extLst>
          </p:cNvPr>
          <p:cNvSpPr/>
          <p:nvPr/>
        </p:nvSpPr>
        <p:spPr>
          <a:xfrm>
            <a:off x="4224887" y="3444798"/>
            <a:ext cx="327994" cy="175779"/>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35" name="Rectangle 34">
            <a:extLst>
              <a:ext uri="{FF2B5EF4-FFF2-40B4-BE49-F238E27FC236}">
                <a16:creationId xmlns:a16="http://schemas.microsoft.com/office/drawing/2014/main" id="{5C1F56C6-4918-4B33-8131-94D470A4DD77}"/>
              </a:ext>
            </a:extLst>
          </p:cNvPr>
          <p:cNvSpPr/>
          <p:nvPr/>
        </p:nvSpPr>
        <p:spPr>
          <a:xfrm>
            <a:off x="4732930" y="3444797"/>
            <a:ext cx="249129" cy="175780"/>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36" name="Rectangle 35">
            <a:extLst>
              <a:ext uri="{FF2B5EF4-FFF2-40B4-BE49-F238E27FC236}">
                <a16:creationId xmlns:a16="http://schemas.microsoft.com/office/drawing/2014/main" id="{D7B39E90-46C4-4D5E-B3FB-BA1EA432C5A4}"/>
              </a:ext>
            </a:extLst>
          </p:cNvPr>
          <p:cNvSpPr/>
          <p:nvPr/>
        </p:nvSpPr>
        <p:spPr>
          <a:xfrm>
            <a:off x="4546892" y="3123451"/>
            <a:ext cx="327994" cy="175780"/>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37" name="Rectangle 36">
            <a:extLst>
              <a:ext uri="{FF2B5EF4-FFF2-40B4-BE49-F238E27FC236}">
                <a16:creationId xmlns:a16="http://schemas.microsoft.com/office/drawing/2014/main" id="{9240457B-ECAD-4D25-9F39-B71637D1B29B}"/>
              </a:ext>
            </a:extLst>
          </p:cNvPr>
          <p:cNvSpPr/>
          <p:nvPr/>
        </p:nvSpPr>
        <p:spPr>
          <a:xfrm>
            <a:off x="3855665" y="3445812"/>
            <a:ext cx="177402" cy="175780"/>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39" name="Rectangle 38">
            <a:extLst>
              <a:ext uri="{FF2B5EF4-FFF2-40B4-BE49-F238E27FC236}">
                <a16:creationId xmlns:a16="http://schemas.microsoft.com/office/drawing/2014/main" id="{A02D1A50-ADA3-4A5C-B75A-09665FFF1F2E}"/>
              </a:ext>
            </a:extLst>
          </p:cNvPr>
          <p:cNvSpPr/>
          <p:nvPr/>
        </p:nvSpPr>
        <p:spPr>
          <a:xfrm>
            <a:off x="4442404" y="3766143"/>
            <a:ext cx="395334" cy="175780"/>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cxnSp>
        <p:nvCxnSpPr>
          <p:cNvPr id="41" name="Straight Arrow Connector 40">
            <a:extLst>
              <a:ext uri="{FF2B5EF4-FFF2-40B4-BE49-F238E27FC236}">
                <a16:creationId xmlns:a16="http://schemas.microsoft.com/office/drawing/2014/main" id="{CA4B0D4F-471A-439F-84FB-4B7D754DE5D4}"/>
              </a:ext>
            </a:extLst>
          </p:cNvPr>
          <p:cNvCxnSpPr>
            <a:cxnSpLocks/>
            <a:stCxn id="31" idx="2"/>
            <a:endCxn id="37" idx="0"/>
          </p:cNvCxnSpPr>
          <p:nvPr/>
        </p:nvCxnSpPr>
        <p:spPr>
          <a:xfrm flipH="1">
            <a:off x="3944366" y="3293445"/>
            <a:ext cx="144661" cy="152367"/>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DA3559D9-B182-470C-BAD3-77C740CA54EF}"/>
              </a:ext>
            </a:extLst>
          </p:cNvPr>
          <p:cNvCxnSpPr>
            <a:cxnSpLocks/>
            <a:stCxn id="35" idx="2"/>
            <a:endCxn id="39" idx="0"/>
          </p:cNvCxnSpPr>
          <p:nvPr/>
        </p:nvCxnSpPr>
        <p:spPr>
          <a:xfrm flipH="1">
            <a:off x="4640071" y="3620577"/>
            <a:ext cx="217424" cy="145566"/>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CFD2048C-1BA4-45AD-A595-B59C557FA7D1}"/>
              </a:ext>
            </a:extLst>
          </p:cNvPr>
          <p:cNvCxnSpPr>
            <a:cxnSpLocks/>
            <a:stCxn id="36" idx="2"/>
            <a:endCxn id="35" idx="0"/>
          </p:cNvCxnSpPr>
          <p:nvPr/>
        </p:nvCxnSpPr>
        <p:spPr>
          <a:xfrm>
            <a:off x="4710889" y="3299231"/>
            <a:ext cx="146606" cy="145566"/>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B200DE0D-BACF-42CA-945C-80C3E6DE328B}"/>
              </a:ext>
            </a:extLst>
          </p:cNvPr>
          <p:cNvCxnSpPr>
            <a:cxnSpLocks/>
            <a:stCxn id="30" idx="2"/>
            <a:endCxn id="31" idx="0"/>
          </p:cNvCxnSpPr>
          <p:nvPr/>
        </p:nvCxnSpPr>
        <p:spPr>
          <a:xfrm flipH="1">
            <a:off x="4089027" y="2972606"/>
            <a:ext cx="313926" cy="145059"/>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17EC7930-1905-4950-B087-D557D154EBA9}"/>
              </a:ext>
            </a:extLst>
          </p:cNvPr>
          <p:cNvCxnSpPr>
            <a:cxnSpLocks/>
            <a:stCxn id="30" idx="2"/>
            <a:endCxn id="36" idx="0"/>
          </p:cNvCxnSpPr>
          <p:nvPr/>
        </p:nvCxnSpPr>
        <p:spPr>
          <a:xfrm>
            <a:off x="4402953" y="2972606"/>
            <a:ext cx="307936" cy="150845"/>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29C5E9F1-E478-466A-BF9A-CB5A8C4656B2}"/>
              </a:ext>
            </a:extLst>
          </p:cNvPr>
          <p:cNvCxnSpPr>
            <a:cxnSpLocks/>
            <a:stCxn id="36" idx="2"/>
            <a:endCxn id="33" idx="0"/>
          </p:cNvCxnSpPr>
          <p:nvPr/>
        </p:nvCxnSpPr>
        <p:spPr>
          <a:xfrm flipH="1">
            <a:off x="4388884" y="3299231"/>
            <a:ext cx="322005" cy="145567"/>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127" name="Straight Arrow Connector 126">
            <a:extLst>
              <a:ext uri="{FF2B5EF4-FFF2-40B4-BE49-F238E27FC236}">
                <a16:creationId xmlns:a16="http://schemas.microsoft.com/office/drawing/2014/main" id="{8A7A2565-29F5-40FB-8987-B52A605556B4}"/>
              </a:ext>
            </a:extLst>
          </p:cNvPr>
          <p:cNvCxnSpPr>
            <a:cxnSpLocks/>
            <a:stCxn id="33" idx="2"/>
            <a:endCxn id="39" idx="0"/>
          </p:cNvCxnSpPr>
          <p:nvPr/>
        </p:nvCxnSpPr>
        <p:spPr>
          <a:xfrm>
            <a:off x="4388884" y="3620577"/>
            <a:ext cx="251187" cy="145566"/>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E0C7EFA9-F04D-42CA-AB29-14CDF30DDD68}"/>
              </a:ext>
            </a:extLst>
          </p:cNvPr>
          <p:cNvCxnSpPr>
            <a:cxnSpLocks/>
            <a:stCxn id="31" idx="2"/>
            <a:endCxn id="33" idx="0"/>
          </p:cNvCxnSpPr>
          <p:nvPr/>
        </p:nvCxnSpPr>
        <p:spPr>
          <a:xfrm>
            <a:off x="4089027" y="3293445"/>
            <a:ext cx="299857" cy="151353"/>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6A47ECB1-449D-4F3E-8486-FCEAE1E4FB46}"/>
              </a:ext>
            </a:extLst>
          </p:cNvPr>
          <p:cNvSpPr/>
          <p:nvPr/>
        </p:nvSpPr>
        <p:spPr>
          <a:xfrm>
            <a:off x="6265092" y="3369322"/>
            <a:ext cx="327995" cy="175780"/>
          </a:xfrm>
          <a:prstGeom prst="rect">
            <a:avLst/>
          </a:prstGeom>
          <a:solidFill>
            <a:schemeClr val="accent6">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34" name="Rectangle 33">
            <a:extLst>
              <a:ext uri="{FF2B5EF4-FFF2-40B4-BE49-F238E27FC236}">
                <a16:creationId xmlns:a16="http://schemas.microsoft.com/office/drawing/2014/main" id="{E5C39700-D677-460B-AACC-7F89AAE9FD03}"/>
              </a:ext>
            </a:extLst>
          </p:cNvPr>
          <p:cNvSpPr/>
          <p:nvPr/>
        </p:nvSpPr>
        <p:spPr>
          <a:xfrm>
            <a:off x="5935840" y="3690161"/>
            <a:ext cx="358647" cy="175780"/>
          </a:xfrm>
          <a:prstGeom prst="rect">
            <a:avLst/>
          </a:prstGeom>
          <a:solidFill>
            <a:schemeClr val="accent5">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38" name="Rectangle 37">
            <a:extLst>
              <a:ext uri="{FF2B5EF4-FFF2-40B4-BE49-F238E27FC236}">
                <a16:creationId xmlns:a16="http://schemas.microsoft.com/office/drawing/2014/main" id="{D6E10B64-5C8A-426B-9FF3-86292EB8DF6C}"/>
              </a:ext>
            </a:extLst>
          </p:cNvPr>
          <p:cNvSpPr/>
          <p:nvPr/>
        </p:nvSpPr>
        <p:spPr>
          <a:xfrm>
            <a:off x="6251024" y="4017294"/>
            <a:ext cx="327994" cy="175779"/>
          </a:xfrm>
          <a:prstGeom prst="rect">
            <a:avLst/>
          </a:prstGeom>
          <a:solidFill>
            <a:schemeClr val="accent1">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40" name="Rectangle 39">
            <a:extLst>
              <a:ext uri="{FF2B5EF4-FFF2-40B4-BE49-F238E27FC236}">
                <a16:creationId xmlns:a16="http://schemas.microsoft.com/office/drawing/2014/main" id="{E57EACD1-B7DB-4361-B6F6-EEE02D957613}"/>
              </a:ext>
            </a:extLst>
          </p:cNvPr>
          <p:cNvSpPr/>
          <p:nvPr/>
        </p:nvSpPr>
        <p:spPr>
          <a:xfrm>
            <a:off x="6759067" y="4017293"/>
            <a:ext cx="249129" cy="175780"/>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42" name="Rectangle 41">
            <a:extLst>
              <a:ext uri="{FF2B5EF4-FFF2-40B4-BE49-F238E27FC236}">
                <a16:creationId xmlns:a16="http://schemas.microsoft.com/office/drawing/2014/main" id="{0651FC99-6AF0-45D4-ACB1-AE574E700709}"/>
              </a:ext>
            </a:extLst>
          </p:cNvPr>
          <p:cNvSpPr/>
          <p:nvPr/>
        </p:nvSpPr>
        <p:spPr>
          <a:xfrm>
            <a:off x="6573029" y="3695947"/>
            <a:ext cx="327994" cy="175780"/>
          </a:xfrm>
          <a:prstGeom prst="rect">
            <a:avLst/>
          </a:prstGeom>
          <a:solidFill>
            <a:schemeClr val="accent6">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43" name="Rectangle 42">
            <a:extLst>
              <a:ext uri="{FF2B5EF4-FFF2-40B4-BE49-F238E27FC236}">
                <a16:creationId xmlns:a16="http://schemas.microsoft.com/office/drawing/2014/main" id="{2ACE5C9F-DF3B-48C6-8ACA-ACEB33108F49}"/>
              </a:ext>
            </a:extLst>
          </p:cNvPr>
          <p:cNvSpPr/>
          <p:nvPr/>
        </p:nvSpPr>
        <p:spPr>
          <a:xfrm>
            <a:off x="5881802" y="4018308"/>
            <a:ext cx="177402" cy="175780"/>
          </a:xfrm>
          <a:prstGeom prst="rect">
            <a:avLst/>
          </a:prstGeom>
          <a:solidFill>
            <a:schemeClr val="accent5">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45" name="Rectangle 44">
            <a:extLst>
              <a:ext uri="{FF2B5EF4-FFF2-40B4-BE49-F238E27FC236}">
                <a16:creationId xmlns:a16="http://schemas.microsoft.com/office/drawing/2014/main" id="{FA7FFB84-F5CC-4421-9A4D-E2BDF20AC512}"/>
              </a:ext>
            </a:extLst>
          </p:cNvPr>
          <p:cNvSpPr/>
          <p:nvPr/>
        </p:nvSpPr>
        <p:spPr>
          <a:xfrm>
            <a:off x="6468541" y="4338639"/>
            <a:ext cx="395334" cy="175780"/>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cxnSp>
        <p:nvCxnSpPr>
          <p:cNvPr id="46" name="Straight Arrow Connector 45">
            <a:extLst>
              <a:ext uri="{FF2B5EF4-FFF2-40B4-BE49-F238E27FC236}">
                <a16:creationId xmlns:a16="http://schemas.microsoft.com/office/drawing/2014/main" id="{675C32E1-6509-45E6-8048-BC5B5A12E08A}"/>
              </a:ext>
            </a:extLst>
          </p:cNvPr>
          <p:cNvCxnSpPr>
            <a:cxnSpLocks/>
            <a:stCxn id="34" idx="2"/>
            <a:endCxn id="43" idx="0"/>
          </p:cNvCxnSpPr>
          <p:nvPr/>
        </p:nvCxnSpPr>
        <p:spPr>
          <a:xfrm flipH="1">
            <a:off x="5970503" y="3865941"/>
            <a:ext cx="144661" cy="152367"/>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E160F4B3-4996-411D-814E-CCC1E82A622C}"/>
              </a:ext>
            </a:extLst>
          </p:cNvPr>
          <p:cNvCxnSpPr>
            <a:cxnSpLocks/>
            <a:stCxn id="40" idx="2"/>
            <a:endCxn id="45" idx="0"/>
          </p:cNvCxnSpPr>
          <p:nvPr/>
        </p:nvCxnSpPr>
        <p:spPr>
          <a:xfrm flipH="1">
            <a:off x="6666208" y="4193073"/>
            <a:ext cx="217424" cy="145566"/>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8993A559-A53F-4E19-AC14-98D60C69FEB6}"/>
              </a:ext>
            </a:extLst>
          </p:cNvPr>
          <p:cNvCxnSpPr>
            <a:cxnSpLocks/>
            <a:stCxn id="42" idx="2"/>
            <a:endCxn id="40" idx="0"/>
          </p:cNvCxnSpPr>
          <p:nvPr/>
        </p:nvCxnSpPr>
        <p:spPr>
          <a:xfrm>
            <a:off x="6737026" y="3871727"/>
            <a:ext cx="146606" cy="145566"/>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C1DCF0DF-82B4-4445-8673-D015B03147F9}"/>
              </a:ext>
            </a:extLst>
          </p:cNvPr>
          <p:cNvCxnSpPr>
            <a:cxnSpLocks/>
            <a:stCxn id="32" idx="2"/>
            <a:endCxn id="34" idx="0"/>
          </p:cNvCxnSpPr>
          <p:nvPr/>
        </p:nvCxnSpPr>
        <p:spPr>
          <a:xfrm flipH="1">
            <a:off x="6115164" y="3545102"/>
            <a:ext cx="313926" cy="145059"/>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C50F3B01-A93D-4112-B5E4-961A7A3F08B6}"/>
              </a:ext>
            </a:extLst>
          </p:cNvPr>
          <p:cNvCxnSpPr>
            <a:cxnSpLocks/>
            <a:stCxn id="32" idx="2"/>
            <a:endCxn id="42" idx="0"/>
          </p:cNvCxnSpPr>
          <p:nvPr/>
        </p:nvCxnSpPr>
        <p:spPr>
          <a:xfrm>
            <a:off x="6429090" y="3545102"/>
            <a:ext cx="307936" cy="150845"/>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1440FA64-3BF6-4DB9-AD5C-60A4D7BFD33C}"/>
              </a:ext>
            </a:extLst>
          </p:cNvPr>
          <p:cNvCxnSpPr>
            <a:cxnSpLocks/>
            <a:stCxn id="42" idx="2"/>
            <a:endCxn id="38" idx="0"/>
          </p:cNvCxnSpPr>
          <p:nvPr/>
        </p:nvCxnSpPr>
        <p:spPr>
          <a:xfrm flipH="1">
            <a:off x="6415021" y="3871727"/>
            <a:ext cx="322005" cy="145567"/>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D9138969-ED63-4FE2-A5A5-EA4CFBFC4CDB}"/>
              </a:ext>
            </a:extLst>
          </p:cNvPr>
          <p:cNvCxnSpPr>
            <a:cxnSpLocks/>
            <a:stCxn id="38" idx="2"/>
            <a:endCxn id="45" idx="0"/>
          </p:cNvCxnSpPr>
          <p:nvPr/>
        </p:nvCxnSpPr>
        <p:spPr>
          <a:xfrm>
            <a:off x="6415021" y="4193073"/>
            <a:ext cx="251187" cy="145566"/>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AB5ABCB9-ED08-444A-BD6B-1F28BED8D770}"/>
              </a:ext>
            </a:extLst>
          </p:cNvPr>
          <p:cNvCxnSpPr>
            <a:cxnSpLocks/>
            <a:stCxn id="34" idx="2"/>
            <a:endCxn id="38" idx="0"/>
          </p:cNvCxnSpPr>
          <p:nvPr/>
        </p:nvCxnSpPr>
        <p:spPr>
          <a:xfrm>
            <a:off x="6115164" y="3865941"/>
            <a:ext cx="299857" cy="151353"/>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CB37F8DC-6362-42D2-8901-C2D1541EFBBB}"/>
              </a:ext>
            </a:extLst>
          </p:cNvPr>
          <p:cNvSpPr txBox="1"/>
          <p:nvPr/>
        </p:nvSpPr>
        <p:spPr>
          <a:xfrm>
            <a:off x="3622394" y="4215659"/>
            <a:ext cx="1602512" cy="338554"/>
          </a:xfrm>
          <a:prstGeom prst="rect">
            <a:avLst/>
          </a:prstGeom>
          <a:noFill/>
        </p:spPr>
        <p:txBody>
          <a:bodyPr wrap="square" rtlCol="0">
            <a:spAutoFit/>
          </a:bodyPr>
          <a:lstStyle/>
          <a:p>
            <a:pPr algn="ctr"/>
            <a:r>
              <a:rPr lang="en-US" sz="1600" dirty="0"/>
              <a:t>Layer Graph</a:t>
            </a:r>
            <a:endParaRPr lang="en-CA" sz="1600" dirty="0"/>
          </a:p>
        </p:txBody>
      </p:sp>
      <p:sp>
        <p:nvSpPr>
          <p:cNvPr id="99" name="Rectangle 98">
            <a:extLst>
              <a:ext uri="{FF2B5EF4-FFF2-40B4-BE49-F238E27FC236}">
                <a16:creationId xmlns:a16="http://schemas.microsoft.com/office/drawing/2014/main" id="{BC82F5E0-8BA4-420A-99C4-FFB4DEAD9AB1}"/>
              </a:ext>
            </a:extLst>
          </p:cNvPr>
          <p:cNvSpPr/>
          <p:nvPr/>
        </p:nvSpPr>
        <p:spPr>
          <a:xfrm>
            <a:off x="8275265" y="5157947"/>
            <a:ext cx="327995" cy="175780"/>
          </a:xfrm>
          <a:prstGeom prst="rect">
            <a:avLst/>
          </a:prstGeom>
          <a:solidFill>
            <a:schemeClr val="accent6">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00" name="Rectangle 99">
            <a:extLst>
              <a:ext uri="{FF2B5EF4-FFF2-40B4-BE49-F238E27FC236}">
                <a16:creationId xmlns:a16="http://schemas.microsoft.com/office/drawing/2014/main" id="{E8719371-6230-42DD-80BC-6725F38DA260}"/>
              </a:ext>
            </a:extLst>
          </p:cNvPr>
          <p:cNvSpPr/>
          <p:nvPr/>
        </p:nvSpPr>
        <p:spPr>
          <a:xfrm>
            <a:off x="7946013" y="5478786"/>
            <a:ext cx="358647" cy="175780"/>
          </a:xfrm>
          <a:prstGeom prst="rect">
            <a:avLst/>
          </a:prstGeom>
          <a:solidFill>
            <a:schemeClr val="accent5">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01" name="Rectangle 100">
            <a:extLst>
              <a:ext uri="{FF2B5EF4-FFF2-40B4-BE49-F238E27FC236}">
                <a16:creationId xmlns:a16="http://schemas.microsoft.com/office/drawing/2014/main" id="{78D8703F-2520-4C46-8F0B-690DC9E95FE3}"/>
              </a:ext>
            </a:extLst>
          </p:cNvPr>
          <p:cNvSpPr/>
          <p:nvPr/>
        </p:nvSpPr>
        <p:spPr>
          <a:xfrm>
            <a:off x="8339829" y="5805919"/>
            <a:ext cx="198865" cy="175779"/>
          </a:xfrm>
          <a:prstGeom prst="rect">
            <a:avLst/>
          </a:prstGeom>
          <a:solidFill>
            <a:schemeClr val="accent1">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02" name="Rectangle 101">
            <a:extLst>
              <a:ext uri="{FF2B5EF4-FFF2-40B4-BE49-F238E27FC236}">
                <a16:creationId xmlns:a16="http://schemas.microsoft.com/office/drawing/2014/main" id="{CFDB8F8A-C731-4531-9A77-E69D591FD6C8}"/>
              </a:ext>
            </a:extLst>
          </p:cNvPr>
          <p:cNvSpPr/>
          <p:nvPr/>
        </p:nvSpPr>
        <p:spPr>
          <a:xfrm>
            <a:off x="8769240" y="5805918"/>
            <a:ext cx="249129" cy="175780"/>
          </a:xfrm>
          <a:prstGeom prst="rect">
            <a:avLst/>
          </a:prstGeom>
          <a:solidFill>
            <a:schemeClr val="accent2">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03" name="Rectangle 102">
            <a:extLst>
              <a:ext uri="{FF2B5EF4-FFF2-40B4-BE49-F238E27FC236}">
                <a16:creationId xmlns:a16="http://schemas.microsoft.com/office/drawing/2014/main" id="{9EE9B8FF-6D18-403A-991E-A183777A6E78}"/>
              </a:ext>
            </a:extLst>
          </p:cNvPr>
          <p:cNvSpPr/>
          <p:nvPr/>
        </p:nvSpPr>
        <p:spPr>
          <a:xfrm>
            <a:off x="8583202" y="5484572"/>
            <a:ext cx="327994" cy="175780"/>
          </a:xfrm>
          <a:prstGeom prst="rect">
            <a:avLst/>
          </a:prstGeom>
          <a:solidFill>
            <a:schemeClr val="accent6">
              <a:lumMod val="40000"/>
              <a:lumOff val="60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cxnSp>
        <p:nvCxnSpPr>
          <p:cNvPr id="108" name="Straight Arrow Connector 107">
            <a:extLst>
              <a:ext uri="{FF2B5EF4-FFF2-40B4-BE49-F238E27FC236}">
                <a16:creationId xmlns:a16="http://schemas.microsoft.com/office/drawing/2014/main" id="{0AD20657-153C-4F12-86FE-1B92F58F8C7A}"/>
              </a:ext>
            </a:extLst>
          </p:cNvPr>
          <p:cNvCxnSpPr>
            <a:cxnSpLocks/>
            <a:stCxn id="103" idx="2"/>
            <a:endCxn id="102" idx="0"/>
          </p:cNvCxnSpPr>
          <p:nvPr/>
        </p:nvCxnSpPr>
        <p:spPr>
          <a:xfrm>
            <a:off x="8747199" y="5660352"/>
            <a:ext cx="146606" cy="145566"/>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109" name="Straight Arrow Connector 108">
            <a:extLst>
              <a:ext uri="{FF2B5EF4-FFF2-40B4-BE49-F238E27FC236}">
                <a16:creationId xmlns:a16="http://schemas.microsoft.com/office/drawing/2014/main" id="{7E118A61-1C91-420E-886D-11E2155B17E6}"/>
              </a:ext>
            </a:extLst>
          </p:cNvPr>
          <p:cNvCxnSpPr>
            <a:cxnSpLocks/>
            <a:stCxn id="99" idx="2"/>
            <a:endCxn id="100" idx="0"/>
          </p:cNvCxnSpPr>
          <p:nvPr/>
        </p:nvCxnSpPr>
        <p:spPr>
          <a:xfrm flipH="1">
            <a:off x="8125337" y="5333727"/>
            <a:ext cx="313926" cy="145059"/>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3C93BA58-1258-4AC5-9059-64D987227273}"/>
              </a:ext>
            </a:extLst>
          </p:cNvPr>
          <p:cNvCxnSpPr>
            <a:cxnSpLocks/>
            <a:stCxn id="99" idx="2"/>
            <a:endCxn id="103" idx="0"/>
          </p:cNvCxnSpPr>
          <p:nvPr/>
        </p:nvCxnSpPr>
        <p:spPr>
          <a:xfrm>
            <a:off x="8439263" y="5333727"/>
            <a:ext cx="307936" cy="150845"/>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111" name="Straight Arrow Connector 110">
            <a:extLst>
              <a:ext uri="{FF2B5EF4-FFF2-40B4-BE49-F238E27FC236}">
                <a16:creationId xmlns:a16="http://schemas.microsoft.com/office/drawing/2014/main" id="{77A57B3E-3D66-4D74-AA69-D9C821DB18F1}"/>
              </a:ext>
            </a:extLst>
          </p:cNvPr>
          <p:cNvCxnSpPr>
            <a:cxnSpLocks/>
            <a:stCxn id="103" idx="2"/>
            <a:endCxn id="101" idx="0"/>
          </p:cNvCxnSpPr>
          <p:nvPr/>
        </p:nvCxnSpPr>
        <p:spPr>
          <a:xfrm flipH="1">
            <a:off x="8439262" y="5660352"/>
            <a:ext cx="307937" cy="145567"/>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cxnSp>
        <p:nvCxnSpPr>
          <p:cNvPr id="113" name="Straight Arrow Connector 112">
            <a:extLst>
              <a:ext uri="{FF2B5EF4-FFF2-40B4-BE49-F238E27FC236}">
                <a16:creationId xmlns:a16="http://schemas.microsoft.com/office/drawing/2014/main" id="{0270701C-737E-4A58-ACCF-CB7B171A32C8}"/>
              </a:ext>
            </a:extLst>
          </p:cNvPr>
          <p:cNvCxnSpPr>
            <a:cxnSpLocks/>
            <a:stCxn id="100" idx="2"/>
            <a:endCxn id="101" idx="0"/>
          </p:cNvCxnSpPr>
          <p:nvPr/>
        </p:nvCxnSpPr>
        <p:spPr>
          <a:xfrm>
            <a:off x="8125337" y="5654566"/>
            <a:ext cx="313925" cy="151353"/>
          </a:xfrm>
          <a:prstGeom prst="straightConnector1">
            <a:avLst/>
          </a:prstGeom>
          <a:ln w="12700">
            <a:tailEnd type="stealth"/>
          </a:ln>
        </p:spPr>
        <p:style>
          <a:lnRef idx="1">
            <a:schemeClr val="dk1"/>
          </a:lnRef>
          <a:fillRef idx="0">
            <a:schemeClr val="dk1"/>
          </a:fillRef>
          <a:effectRef idx="0">
            <a:schemeClr val="dk1"/>
          </a:effectRef>
          <a:fontRef idx="minor">
            <a:schemeClr val="tx1"/>
          </a:fontRef>
        </p:style>
      </p:cxnSp>
      <p:sp>
        <p:nvSpPr>
          <p:cNvPr id="123" name="TextBox 122">
            <a:extLst>
              <a:ext uri="{FF2B5EF4-FFF2-40B4-BE49-F238E27FC236}">
                <a16:creationId xmlns:a16="http://schemas.microsoft.com/office/drawing/2014/main" id="{13F6D5D9-7F82-4E83-BD50-F4AB7D69D77A}"/>
              </a:ext>
            </a:extLst>
          </p:cNvPr>
          <p:cNvSpPr txBox="1"/>
          <p:nvPr/>
        </p:nvSpPr>
        <p:spPr>
          <a:xfrm>
            <a:off x="10089418" y="4759509"/>
            <a:ext cx="1175744" cy="369332"/>
          </a:xfrm>
          <a:prstGeom prst="rect">
            <a:avLst/>
          </a:prstGeom>
          <a:noFill/>
        </p:spPr>
        <p:txBody>
          <a:bodyPr wrap="square" rtlCol="0">
            <a:spAutoFit/>
          </a:bodyPr>
          <a:lstStyle/>
          <a:p>
            <a:pPr algn="ctr"/>
            <a:r>
              <a:rPr lang="en-US" dirty="0"/>
              <a:t>Simulation</a:t>
            </a:r>
            <a:endParaRPr lang="en-CA" dirty="0"/>
          </a:p>
        </p:txBody>
      </p:sp>
      <p:cxnSp>
        <p:nvCxnSpPr>
          <p:cNvPr id="129" name="Straight Connector 128">
            <a:extLst>
              <a:ext uri="{FF2B5EF4-FFF2-40B4-BE49-F238E27FC236}">
                <a16:creationId xmlns:a16="http://schemas.microsoft.com/office/drawing/2014/main" id="{4CCE92D2-5922-4F85-A5FC-DDE5EE7C062F}"/>
              </a:ext>
            </a:extLst>
          </p:cNvPr>
          <p:cNvCxnSpPr>
            <a:cxnSpLocks/>
          </p:cNvCxnSpPr>
          <p:nvPr/>
        </p:nvCxnSpPr>
        <p:spPr>
          <a:xfrm>
            <a:off x="9870445" y="5141142"/>
            <a:ext cx="161369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9BAB89DF-95AC-4711-9758-E9A290251410}"/>
              </a:ext>
            </a:extLst>
          </p:cNvPr>
          <p:cNvCxnSpPr>
            <a:cxnSpLocks/>
          </p:cNvCxnSpPr>
          <p:nvPr/>
        </p:nvCxnSpPr>
        <p:spPr>
          <a:xfrm flipV="1">
            <a:off x="9870445" y="5416798"/>
            <a:ext cx="1613690" cy="2923"/>
          </a:xfrm>
          <a:prstGeom prst="line">
            <a:avLst/>
          </a:prstGeom>
          <a:ln w="25400"/>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134F8C6E-5748-4CDC-9887-B2DC70AC01F1}"/>
              </a:ext>
            </a:extLst>
          </p:cNvPr>
          <p:cNvCxnSpPr>
            <a:cxnSpLocks/>
          </p:cNvCxnSpPr>
          <p:nvPr/>
        </p:nvCxnSpPr>
        <p:spPr>
          <a:xfrm>
            <a:off x="9870445" y="5652047"/>
            <a:ext cx="161369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CAD50286-1502-4ED8-956F-CFE3B0CECE2C}"/>
              </a:ext>
            </a:extLst>
          </p:cNvPr>
          <p:cNvCxnSpPr>
            <a:cxnSpLocks/>
          </p:cNvCxnSpPr>
          <p:nvPr/>
        </p:nvCxnSpPr>
        <p:spPr>
          <a:xfrm flipV="1">
            <a:off x="9870445" y="5931878"/>
            <a:ext cx="1613690" cy="1280"/>
          </a:xfrm>
          <a:prstGeom prst="line">
            <a:avLst/>
          </a:prstGeom>
          <a:ln w="25400"/>
        </p:spPr>
        <p:style>
          <a:lnRef idx="1">
            <a:schemeClr val="dk1"/>
          </a:lnRef>
          <a:fillRef idx="0">
            <a:schemeClr val="dk1"/>
          </a:fillRef>
          <a:effectRef idx="0">
            <a:schemeClr val="dk1"/>
          </a:effectRef>
          <a:fontRef idx="minor">
            <a:schemeClr val="tx1"/>
          </a:fontRef>
        </p:style>
      </p:cxnSp>
      <p:cxnSp>
        <p:nvCxnSpPr>
          <p:cNvPr id="138" name="Straight Arrow Connector 137">
            <a:extLst>
              <a:ext uri="{FF2B5EF4-FFF2-40B4-BE49-F238E27FC236}">
                <a16:creationId xmlns:a16="http://schemas.microsoft.com/office/drawing/2014/main" id="{7FC860A8-F3CC-4A00-B7D3-B19CFAF06508}"/>
              </a:ext>
            </a:extLst>
          </p:cNvPr>
          <p:cNvCxnSpPr>
            <a:cxnSpLocks/>
            <a:endCxn id="125" idx="1"/>
          </p:cNvCxnSpPr>
          <p:nvPr/>
        </p:nvCxnSpPr>
        <p:spPr>
          <a:xfrm>
            <a:off x="10308451" y="5281939"/>
            <a:ext cx="0" cy="50927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A66CC473-8B22-4C6C-84CC-40E496F83FB9}"/>
              </a:ext>
            </a:extLst>
          </p:cNvPr>
          <p:cNvCxnSpPr>
            <a:cxnSpLocks/>
            <a:stCxn id="128" idx="3"/>
            <a:endCxn id="137" idx="1"/>
          </p:cNvCxnSpPr>
          <p:nvPr/>
        </p:nvCxnSpPr>
        <p:spPr>
          <a:xfrm flipH="1" flipV="1">
            <a:off x="10942208" y="5278742"/>
            <a:ext cx="4895" cy="512469"/>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89" name="Rectangle: Rounded Corners 188">
            <a:extLst>
              <a:ext uri="{FF2B5EF4-FFF2-40B4-BE49-F238E27FC236}">
                <a16:creationId xmlns:a16="http://schemas.microsoft.com/office/drawing/2014/main" id="{E3236F46-FB7D-4DE6-BC75-E5BD01A8E6BF}"/>
              </a:ext>
            </a:extLst>
          </p:cNvPr>
          <p:cNvSpPr/>
          <p:nvPr/>
        </p:nvSpPr>
        <p:spPr>
          <a:xfrm>
            <a:off x="3930277" y="4583510"/>
            <a:ext cx="1175744" cy="172275"/>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Layer L</a:t>
            </a:r>
            <a:r>
              <a:rPr lang="en-CA" sz="1200" baseline="-25000" dirty="0">
                <a:solidFill>
                  <a:schemeClr val="tx1"/>
                </a:solidFill>
              </a:rPr>
              <a:t>0</a:t>
            </a:r>
          </a:p>
        </p:txBody>
      </p:sp>
      <p:sp>
        <p:nvSpPr>
          <p:cNvPr id="190" name="Rectangle: Rounded Corners 189">
            <a:extLst>
              <a:ext uri="{FF2B5EF4-FFF2-40B4-BE49-F238E27FC236}">
                <a16:creationId xmlns:a16="http://schemas.microsoft.com/office/drawing/2014/main" id="{B1EA254E-03CA-4471-A410-5F316BDAD023}"/>
              </a:ext>
            </a:extLst>
          </p:cNvPr>
          <p:cNvSpPr/>
          <p:nvPr/>
        </p:nvSpPr>
        <p:spPr>
          <a:xfrm>
            <a:off x="3699786" y="4950443"/>
            <a:ext cx="1175744" cy="17227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Layer L</a:t>
            </a:r>
            <a:r>
              <a:rPr lang="en-CA" sz="1200" baseline="-25000" dirty="0">
                <a:solidFill>
                  <a:schemeClr val="tx1"/>
                </a:solidFill>
              </a:rPr>
              <a:t>1</a:t>
            </a:r>
            <a:endParaRPr lang="en-CA" sz="1200" dirty="0"/>
          </a:p>
        </p:txBody>
      </p:sp>
      <p:sp>
        <p:nvSpPr>
          <p:cNvPr id="191" name="Rectangle: Rounded Corners 190">
            <a:extLst>
              <a:ext uri="{FF2B5EF4-FFF2-40B4-BE49-F238E27FC236}">
                <a16:creationId xmlns:a16="http://schemas.microsoft.com/office/drawing/2014/main" id="{868A74DC-4937-4069-9E37-D1DC53323B88}"/>
              </a:ext>
            </a:extLst>
          </p:cNvPr>
          <p:cNvSpPr/>
          <p:nvPr/>
        </p:nvSpPr>
        <p:spPr>
          <a:xfrm>
            <a:off x="3930277" y="5322955"/>
            <a:ext cx="1175744" cy="17227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Layer L</a:t>
            </a:r>
            <a:r>
              <a:rPr lang="en-CA" sz="1200" baseline="-25000" dirty="0">
                <a:solidFill>
                  <a:schemeClr val="tx1"/>
                </a:solidFill>
              </a:rPr>
              <a:t>2</a:t>
            </a:r>
            <a:endParaRPr lang="en-CA" dirty="0"/>
          </a:p>
        </p:txBody>
      </p:sp>
      <p:cxnSp>
        <p:nvCxnSpPr>
          <p:cNvPr id="192" name="Straight Arrow Connector 191">
            <a:extLst>
              <a:ext uri="{FF2B5EF4-FFF2-40B4-BE49-F238E27FC236}">
                <a16:creationId xmlns:a16="http://schemas.microsoft.com/office/drawing/2014/main" id="{A5C9E875-B1DF-459A-885E-16A79A5DEDA7}"/>
              </a:ext>
            </a:extLst>
          </p:cNvPr>
          <p:cNvCxnSpPr>
            <a:cxnSpLocks/>
            <a:stCxn id="189" idx="2"/>
            <a:endCxn id="190" idx="0"/>
          </p:cNvCxnSpPr>
          <p:nvPr/>
        </p:nvCxnSpPr>
        <p:spPr>
          <a:xfrm flipH="1">
            <a:off x="4287658" y="4755785"/>
            <a:ext cx="230491" cy="1946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5" name="Straight Arrow Connector 194">
            <a:extLst>
              <a:ext uri="{FF2B5EF4-FFF2-40B4-BE49-F238E27FC236}">
                <a16:creationId xmlns:a16="http://schemas.microsoft.com/office/drawing/2014/main" id="{A7F249C4-4EF5-49CF-AD55-1643F5199270}"/>
              </a:ext>
            </a:extLst>
          </p:cNvPr>
          <p:cNvCxnSpPr>
            <a:cxnSpLocks/>
            <a:stCxn id="190" idx="2"/>
            <a:endCxn id="191" idx="0"/>
          </p:cNvCxnSpPr>
          <p:nvPr/>
        </p:nvCxnSpPr>
        <p:spPr>
          <a:xfrm>
            <a:off x="4287658" y="5122718"/>
            <a:ext cx="230491" cy="2002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8" name="Straight Arrow Connector 197">
            <a:extLst>
              <a:ext uri="{FF2B5EF4-FFF2-40B4-BE49-F238E27FC236}">
                <a16:creationId xmlns:a16="http://schemas.microsoft.com/office/drawing/2014/main" id="{9C6CAEAD-417F-4CBC-92C4-E0F5A7767EEE}"/>
              </a:ext>
            </a:extLst>
          </p:cNvPr>
          <p:cNvCxnSpPr>
            <a:cxnSpLocks/>
          </p:cNvCxnSpPr>
          <p:nvPr/>
        </p:nvCxnSpPr>
        <p:spPr>
          <a:xfrm>
            <a:off x="4970587" y="4755785"/>
            <a:ext cx="0" cy="5671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0" name="Straight Arrow Connector 209">
            <a:extLst>
              <a:ext uri="{FF2B5EF4-FFF2-40B4-BE49-F238E27FC236}">
                <a16:creationId xmlns:a16="http://schemas.microsoft.com/office/drawing/2014/main" id="{EE2A6FD4-7099-4C8C-A734-3FE28E0478A7}"/>
              </a:ext>
            </a:extLst>
          </p:cNvPr>
          <p:cNvCxnSpPr>
            <a:cxnSpLocks/>
          </p:cNvCxnSpPr>
          <p:nvPr/>
        </p:nvCxnSpPr>
        <p:spPr>
          <a:xfrm>
            <a:off x="10299557" y="7501607"/>
            <a:ext cx="0" cy="6398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9" name="Group 18">
            <a:extLst>
              <a:ext uri="{FF2B5EF4-FFF2-40B4-BE49-F238E27FC236}">
                <a16:creationId xmlns:a16="http://schemas.microsoft.com/office/drawing/2014/main" id="{D3A2AB62-ED2A-434D-BC8C-5E57D6670942}"/>
              </a:ext>
            </a:extLst>
          </p:cNvPr>
          <p:cNvGrpSpPr/>
          <p:nvPr/>
        </p:nvGrpSpPr>
        <p:grpSpPr>
          <a:xfrm>
            <a:off x="503192" y="3170408"/>
            <a:ext cx="978461" cy="978461"/>
            <a:chOff x="354724" y="3279058"/>
            <a:chExt cx="978461" cy="978461"/>
          </a:xfrm>
        </p:grpSpPr>
        <p:pic>
          <p:nvPicPr>
            <p:cNvPr id="17" name="Picture 2" descr="Neural Network Icon #119874 - Free Icons Library">
              <a:extLst>
                <a:ext uri="{FF2B5EF4-FFF2-40B4-BE49-F238E27FC236}">
                  <a16:creationId xmlns:a16="http://schemas.microsoft.com/office/drawing/2014/main" id="{8047A872-1815-4CFF-9157-60F64D2F4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24" y="3279058"/>
              <a:ext cx="978461" cy="97846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FF33E2EF-75E1-4917-A585-F2B6A3514714}"/>
                </a:ext>
              </a:extLst>
            </p:cNvPr>
            <p:cNvSpPr/>
            <p:nvPr/>
          </p:nvSpPr>
          <p:spPr>
            <a:xfrm>
              <a:off x="1132085" y="3640931"/>
              <a:ext cx="201099" cy="272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94" name="Picture 2" descr="PyTorch tutorial distilled - Towards Data Science">
            <a:extLst>
              <a:ext uri="{FF2B5EF4-FFF2-40B4-BE49-F238E27FC236}">
                <a16:creationId xmlns:a16="http://schemas.microsoft.com/office/drawing/2014/main" id="{A7E4542A-B0DB-4738-8057-F2AF81721D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430" y="3963607"/>
            <a:ext cx="1007597" cy="302279"/>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GitHub - apache/incubator-mxnet: Lightweight, Portable, Flexible ...">
            <a:extLst>
              <a:ext uri="{FF2B5EF4-FFF2-40B4-BE49-F238E27FC236}">
                <a16:creationId xmlns:a16="http://schemas.microsoft.com/office/drawing/2014/main" id="{4B280AF3-AA70-4370-852A-81845DC546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710" y="4259492"/>
            <a:ext cx="895353" cy="30621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0" descr="Installing Caffe on Ubuntu 18.04 with CUDA and CuDNN – mc.ai">
            <a:extLst>
              <a:ext uri="{FF2B5EF4-FFF2-40B4-BE49-F238E27FC236}">
                <a16:creationId xmlns:a16="http://schemas.microsoft.com/office/drawing/2014/main" id="{F272AD30-B35D-4C42-85EF-45764C1BDB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3840" y="4576770"/>
            <a:ext cx="702110" cy="301030"/>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B1FE5958-36F6-4EDE-BF85-882B82122FA9}"/>
              </a:ext>
            </a:extLst>
          </p:cNvPr>
          <p:cNvSpPr txBox="1"/>
          <p:nvPr/>
        </p:nvSpPr>
        <p:spPr>
          <a:xfrm>
            <a:off x="5478099" y="2762783"/>
            <a:ext cx="1896739" cy="584775"/>
          </a:xfrm>
          <a:prstGeom prst="rect">
            <a:avLst/>
          </a:prstGeom>
          <a:noFill/>
        </p:spPr>
        <p:txBody>
          <a:bodyPr wrap="square" rtlCol="0">
            <a:spAutoFit/>
          </a:bodyPr>
          <a:lstStyle/>
          <a:p>
            <a:pPr algn="ctr"/>
            <a:r>
              <a:rPr lang="en-US" sz="1600" dirty="0"/>
              <a:t>Daydream’s Dependency Graph</a:t>
            </a:r>
            <a:endParaRPr lang="en-CA" sz="1600" dirty="0"/>
          </a:p>
        </p:txBody>
      </p:sp>
      <p:sp>
        <p:nvSpPr>
          <p:cNvPr id="105" name="TextBox 104">
            <a:extLst>
              <a:ext uri="{FF2B5EF4-FFF2-40B4-BE49-F238E27FC236}">
                <a16:creationId xmlns:a16="http://schemas.microsoft.com/office/drawing/2014/main" id="{40EAA18A-D9B6-452A-AAD4-5725AB5F5073}"/>
              </a:ext>
            </a:extLst>
          </p:cNvPr>
          <p:cNvSpPr txBox="1"/>
          <p:nvPr/>
        </p:nvSpPr>
        <p:spPr>
          <a:xfrm>
            <a:off x="7498043" y="4544066"/>
            <a:ext cx="1796384" cy="584775"/>
          </a:xfrm>
          <a:prstGeom prst="rect">
            <a:avLst/>
          </a:prstGeom>
          <a:noFill/>
        </p:spPr>
        <p:txBody>
          <a:bodyPr wrap="square" rtlCol="0">
            <a:spAutoFit/>
          </a:bodyPr>
          <a:lstStyle/>
          <a:p>
            <a:pPr algn="ctr"/>
            <a:r>
              <a:rPr lang="en-US" sz="1600" dirty="0"/>
              <a:t>Post-Optimization Graph</a:t>
            </a:r>
            <a:endParaRPr lang="en-CA" sz="1600" dirty="0"/>
          </a:p>
        </p:txBody>
      </p:sp>
      <p:cxnSp>
        <p:nvCxnSpPr>
          <p:cNvPr id="28" name="Straight Arrow Connector 27">
            <a:extLst>
              <a:ext uri="{FF2B5EF4-FFF2-40B4-BE49-F238E27FC236}">
                <a16:creationId xmlns:a16="http://schemas.microsoft.com/office/drawing/2014/main" id="{4A14E9FC-9DCA-42A8-AFB6-68B1D3AB7C2E}"/>
              </a:ext>
            </a:extLst>
          </p:cNvPr>
          <p:cNvCxnSpPr>
            <a:cxnSpLocks/>
            <a:stCxn id="18" idx="3"/>
          </p:cNvCxnSpPr>
          <p:nvPr/>
        </p:nvCxnSpPr>
        <p:spPr>
          <a:xfrm flipV="1">
            <a:off x="1481652" y="3662806"/>
            <a:ext cx="310871" cy="5702"/>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23F78E8D-7345-4D67-A4C2-09EFD856C816}"/>
              </a:ext>
            </a:extLst>
          </p:cNvPr>
          <p:cNvCxnSpPr>
            <a:cxnSpLocks/>
          </p:cNvCxnSpPr>
          <p:nvPr/>
        </p:nvCxnSpPr>
        <p:spPr>
          <a:xfrm flipV="1">
            <a:off x="3176806" y="3229934"/>
            <a:ext cx="310096" cy="314382"/>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106">
            <a:extLst>
              <a:ext uri="{FF2B5EF4-FFF2-40B4-BE49-F238E27FC236}">
                <a16:creationId xmlns:a16="http://schemas.microsoft.com/office/drawing/2014/main" id="{6200E1BC-0E72-465B-A3E6-440A7D92019F}"/>
              </a:ext>
            </a:extLst>
          </p:cNvPr>
          <p:cNvCxnSpPr>
            <a:cxnSpLocks/>
          </p:cNvCxnSpPr>
          <p:nvPr/>
        </p:nvCxnSpPr>
        <p:spPr>
          <a:xfrm>
            <a:off x="3176806" y="4177966"/>
            <a:ext cx="309732" cy="321346"/>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12" name="Straight Arrow Connector 111">
            <a:extLst>
              <a:ext uri="{FF2B5EF4-FFF2-40B4-BE49-F238E27FC236}">
                <a16:creationId xmlns:a16="http://schemas.microsoft.com/office/drawing/2014/main" id="{D98F731E-C597-418D-A8BB-44E8990CA560}"/>
              </a:ext>
            </a:extLst>
          </p:cNvPr>
          <p:cNvCxnSpPr>
            <a:cxnSpLocks/>
          </p:cNvCxnSpPr>
          <p:nvPr/>
        </p:nvCxnSpPr>
        <p:spPr>
          <a:xfrm flipV="1">
            <a:off x="5319111" y="4200037"/>
            <a:ext cx="310096" cy="314382"/>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77E7C9EA-BDC2-4D9F-B7C1-7BF5400A12FD}"/>
              </a:ext>
            </a:extLst>
          </p:cNvPr>
          <p:cNvCxnSpPr>
            <a:cxnSpLocks/>
          </p:cNvCxnSpPr>
          <p:nvPr/>
        </p:nvCxnSpPr>
        <p:spPr>
          <a:xfrm>
            <a:off x="5282502" y="3234659"/>
            <a:ext cx="309732" cy="321346"/>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0F887D06-1811-4032-8D56-936A45078C2E}"/>
              </a:ext>
            </a:extLst>
          </p:cNvPr>
          <p:cNvCxnSpPr>
            <a:cxnSpLocks/>
          </p:cNvCxnSpPr>
          <p:nvPr/>
        </p:nvCxnSpPr>
        <p:spPr>
          <a:xfrm>
            <a:off x="7252231" y="4576770"/>
            <a:ext cx="309732" cy="321346"/>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16" name="Straight Arrow Connector 115">
            <a:extLst>
              <a:ext uri="{FF2B5EF4-FFF2-40B4-BE49-F238E27FC236}">
                <a16:creationId xmlns:a16="http://schemas.microsoft.com/office/drawing/2014/main" id="{A6756BD0-C6FA-4230-A1B9-81C1FE8D9395}"/>
              </a:ext>
            </a:extLst>
          </p:cNvPr>
          <p:cNvCxnSpPr>
            <a:cxnSpLocks/>
            <a:endCxn id="105" idx="0"/>
          </p:cNvCxnSpPr>
          <p:nvPr/>
        </p:nvCxnSpPr>
        <p:spPr>
          <a:xfrm>
            <a:off x="8396235" y="4148869"/>
            <a:ext cx="0" cy="395197"/>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317851A6-B52D-496A-AF4E-C024E8CA4581}"/>
              </a:ext>
            </a:extLst>
          </p:cNvPr>
          <p:cNvCxnSpPr/>
          <p:nvPr/>
        </p:nvCxnSpPr>
        <p:spPr>
          <a:xfrm flipV="1">
            <a:off x="9354300" y="5532125"/>
            <a:ext cx="310870" cy="5702"/>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21" name="Content Placeholder 2">
            <a:extLst>
              <a:ext uri="{FF2B5EF4-FFF2-40B4-BE49-F238E27FC236}">
                <a16:creationId xmlns:a16="http://schemas.microsoft.com/office/drawing/2014/main" id="{32FF710F-30FA-4535-9B52-38FBE12F2283}"/>
              </a:ext>
            </a:extLst>
          </p:cNvPr>
          <p:cNvSpPr>
            <a:spLocks noGrp="1"/>
          </p:cNvSpPr>
          <p:nvPr>
            <p:ph idx="1"/>
          </p:nvPr>
        </p:nvSpPr>
        <p:spPr>
          <a:xfrm>
            <a:off x="838200" y="1684974"/>
            <a:ext cx="10306782" cy="706326"/>
          </a:xfrm>
        </p:spPr>
        <p:txBody>
          <a:bodyPr>
            <a:normAutofit fontScale="92500" lnSpcReduction="10000"/>
          </a:bodyPr>
          <a:lstStyle/>
          <a:p>
            <a:pPr marL="0" indent="0">
              <a:buNone/>
            </a:pPr>
            <a:r>
              <a:rPr lang="en-US" altLang="zh-CN" sz="2000" u="sng" dirty="0"/>
              <a:t>Input</a:t>
            </a:r>
            <a:r>
              <a:rPr lang="en-US" altLang="zh-CN" sz="2000" dirty="0"/>
              <a:t>: an DNN training implementation </a:t>
            </a:r>
            <a:r>
              <a:rPr lang="en-CA" altLang="zh-CN" sz="2000" b="1" dirty="0"/>
              <a:t>X</a:t>
            </a:r>
            <a:r>
              <a:rPr lang="en-CA" altLang="zh-CN" sz="2000" dirty="0"/>
              <a:t>,</a:t>
            </a:r>
            <a:r>
              <a:rPr lang="zh-CN" altLang="en-US" sz="2000" dirty="0"/>
              <a:t> </a:t>
            </a:r>
            <a:r>
              <a:rPr lang="en-US" altLang="zh-CN" sz="2000" dirty="0"/>
              <a:t>an optimization </a:t>
            </a:r>
            <a:r>
              <a:rPr lang="en-US" altLang="zh-CN" sz="2000" b="1" dirty="0"/>
              <a:t>Y</a:t>
            </a:r>
          </a:p>
          <a:p>
            <a:pPr marL="0" indent="0">
              <a:buNone/>
            </a:pPr>
            <a:r>
              <a:rPr lang="en-US" sz="2000" u="sng" dirty="0"/>
              <a:t>Output</a:t>
            </a:r>
            <a:r>
              <a:rPr lang="en-US" sz="2000" dirty="0"/>
              <a:t>: the estimation of runtime when applying </a:t>
            </a:r>
            <a:r>
              <a:rPr lang="en-US" sz="2000" b="1" dirty="0"/>
              <a:t>Y</a:t>
            </a:r>
            <a:r>
              <a:rPr lang="en-US" sz="2000" dirty="0"/>
              <a:t> to </a:t>
            </a:r>
            <a:r>
              <a:rPr lang="en-US" sz="2000" b="1" dirty="0"/>
              <a:t>X</a:t>
            </a:r>
            <a:endParaRPr lang="en-CA" sz="2000" b="1" dirty="0"/>
          </a:p>
        </p:txBody>
      </p:sp>
      <p:sp>
        <p:nvSpPr>
          <p:cNvPr id="124" name="TextBox 123">
            <a:extLst>
              <a:ext uri="{FF2B5EF4-FFF2-40B4-BE49-F238E27FC236}">
                <a16:creationId xmlns:a16="http://schemas.microsoft.com/office/drawing/2014/main" id="{3FAF3C9D-F180-493B-8D2D-C8307266191B}"/>
              </a:ext>
            </a:extLst>
          </p:cNvPr>
          <p:cNvSpPr txBox="1"/>
          <p:nvPr/>
        </p:nvSpPr>
        <p:spPr>
          <a:xfrm>
            <a:off x="44054" y="2718149"/>
            <a:ext cx="1896739" cy="584775"/>
          </a:xfrm>
          <a:prstGeom prst="rect">
            <a:avLst/>
          </a:prstGeom>
          <a:noFill/>
        </p:spPr>
        <p:txBody>
          <a:bodyPr wrap="square" rtlCol="0">
            <a:spAutoFit/>
          </a:bodyPr>
          <a:lstStyle/>
          <a:p>
            <a:pPr algn="ctr"/>
            <a:r>
              <a:rPr lang="en-US" sz="1600" dirty="0"/>
              <a:t>Training Implementation </a:t>
            </a:r>
            <a:r>
              <a:rPr lang="en-US" sz="1600" b="1" dirty="0"/>
              <a:t>X</a:t>
            </a:r>
            <a:endParaRPr lang="en-CA" sz="1600" b="1" dirty="0"/>
          </a:p>
        </p:txBody>
      </p:sp>
      <p:sp>
        <p:nvSpPr>
          <p:cNvPr id="134" name="TextBox 133">
            <a:extLst>
              <a:ext uri="{FF2B5EF4-FFF2-40B4-BE49-F238E27FC236}">
                <a16:creationId xmlns:a16="http://schemas.microsoft.com/office/drawing/2014/main" id="{DDC03E70-AA30-4350-B73E-F14FCEFBDE67}"/>
              </a:ext>
            </a:extLst>
          </p:cNvPr>
          <p:cNvSpPr txBox="1"/>
          <p:nvPr/>
        </p:nvSpPr>
        <p:spPr>
          <a:xfrm>
            <a:off x="9509735" y="3077856"/>
            <a:ext cx="1432473" cy="338554"/>
          </a:xfrm>
          <a:prstGeom prst="rect">
            <a:avLst/>
          </a:prstGeom>
          <a:noFill/>
        </p:spPr>
        <p:txBody>
          <a:bodyPr wrap="square" rtlCol="0">
            <a:spAutoFit/>
          </a:bodyPr>
          <a:lstStyle/>
          <a:p>
            <a:pPr algn="ctr"/>
            <a:r>
              <a:rPr lang="en-US" sz="1600" dirty="0"/>
              <a:t>Optimization </a:t>
            </a:r>
            <a:r>
              <a:rPr lang="en-US" sz="1600" b="1" dirty="0"/>
              <a:t>Y</a:t>
            </a:r>
            <a:endParaRPr lang="en-CA" sz="1600" b="1" dirty="0"/>
          </a:p>
        </p:txBody>
      </p:sp>
      <p:cxnSp>
        <p:nvCxnSpPr>
          <p:cNvPr id="68" name="Straight Connector 67">
            <a:extLst>
              <a:ext uri="{FF2B5EF4-FFF2-40B4-BE49-F238E27FC236}">
                <a16:creationId xmlns:a16="http://schemas.microsoft.com/office/drawing/2014/main" id="{EDABCB13-ED60-4467-87C7-7EAE85C8DAD6}"/>
              </a:ext>
            </a:extLst>
          </p:cNvPr>
          <p:cNvCxnSpPr>
            <a:cxnSpLocks/>
            <a:stCxn id="23" idx="3"/>
            <a:endCxn id="134" idx="1"/>
          </p:cNvCxnSpPr>
          <p:nvPr/>
        </p:nvCxnSpPr>
        <p:spPr>
          <a:xfrm flipV="1">
            <a:off x="9175353" y="3247133"/>
            <a:ext cx="334382" cy="30600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566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1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0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9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0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08"/>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0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10"/>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11"/>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1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05"/>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16"/>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5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2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2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28"/>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36"/>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37"/>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23"/>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29"/>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31"/>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32"/>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33"/>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43"/>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169" grpId="0" animBg="1"/>
      <p:bldP spid="151" grpId="0" animBg="1"/>
      <p:bldP spid="125" grpId="0" animBg="1"/>
      <p:bldP spid="126" grpId="0" animBg="1"/>
      <p:bldP spid="128" grpId="0" animBg="1"/>
      <p:bldP spid="136" grpId="0" animBg="1"/>
      <p:bldP spid="137" grpId="0" animBg="1"/>
      <p:bldP spid="20" grpId="0"/>
      <p:bldP spid="30" grpId="0" animBg="1"/>
      <p:bldP spid="31" grpId="0" animBg="1"/>
      <p:bldP spid="33" grpId="0" animBg="1"/>
      <p:bldP spid="35" grpId="0" animBg="1"/>
      <p:bldP spid="36" grpId="0" animBg="1"/>
      <p:bldP spid="37" grpId="0" animBg="1"/>
      <p:bldP spid="39" grpId="0" animBg="1"/>
      <p:bldP spid="32" grpId="0" animBg="1"/>
      <p:bldP spid="34" grpId="0" animBg="1"/>
      <p:bldP spid="38" grpId="0" animBg="1"/>
      <p:bldP spid="40" grpId="0" animBg="1"/>
      <p:bldP spid="42" grpId="0" animBg="1"/>
      <p:bldP spid="43" grpId="0" animBg="1"/>
      <p:bldP spid="45" grpId="0" animBg="1"/>
      <p:bldP spid="66" grpId="0"/>
      <p:bldP spid="99" grpId="0" animBg="1"/>
      <p:bldP spid="100" grpId="0" animBg="1"/>
      <p:bldP spid="101" grpId="0" animBg="1"/>
      <p:bldP spid="102" grpId="0" animBg="1"/>
      <p:bldP spid="103" grpId="0" animBg="1"/>
      <p:bldP spid="123" grpId="0"/>
      <p:bldP spid="189" grpId="0" animBg="1"/>
      <p:bldP spid="190" grpId="0" animBg="1"/>
      <p:bldP spid="191" grpId="0" animBg="1"/>
      <p:bldP spid="104" grpId="0"/>
      <p:bldP spid="105" grpId="0"/>
      <p:bldP spid="1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26262</TotalTime>
  <Words>5158</Words>
  <Application>Microsoft Office PowerPoint</Application>
  <PresentationFormat>Widescreen</PresentationFormat>
  <Paragraphs>659</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Courier New</vt:lpstr>
      <vt:lpstr>Office Theme</vt:lpstr>
      <vt:lpstr>Daydream: Accurately Estimating the Efficacy of Optimizations for DNN Training</vt:lpstr>
      <vt:lpstr>Executive Summary</vt:lpstr>
      <vt:lpstr>Advances in ML Full Stack Research</vt:lpstr>
      <vt:lpstr>What-if Questions</vt:lpstr>
      <vt:lpstr>Why Dependency Analysis</vt:lpstr>
      <vt:lpstr>Challenges for Dependency Graph Analysis in the ML context</vt:lpstr>
      <vt:lpstr>Challenges for Dependency Graph Analysis in the ML context</vt:lpstr>
      <vt:lpstr>Challenges for Dependency Graph Analysis in the ML context</vt:lpstr>
      <vt:lpstr>Daydream Overview</vt:lpstr>
      <vt:lpstr>Challenge 1: Tracking Dependencies</vt:lpstr>
      <vt:lpstr>Daydream’s Graph Construction</vt:lpstr>
      <vt:lpstr>Daydream’s Graph Construction (cont.)</vt:lpstr>
      <vt:lpstr>Challenge 2: Trace-Layer Correlation</vt:lpstr>
      <vt:lpstr>Daydream’s Kernel-Layer Mapping</vt:lpstr>
      <vt:lpstr>Challenge 3: Optimization Diversity</vt:lpstr>
      <vt:lpstr>Daydream’s Transformation Primitives</vt:lpstr>
      <vt:lpstr>Daydream’s Transformation Primitives (cont.)</vt:lpstr>
      <vt:lpstr>Daydream’s Transformation Primitives (cont.)</vt:lpstr>
      <vt:lpstr>Example – Automatic Mixed Precision</vt:lpstr>
      <vt:lpstr>Methodology</vt:lpstr>
      <vt:lpstr>Methodology (cont.)</vt:lpstr>
      <vt:lpstr>Runtime Estimation Accuracy</vt:lpstr>
      <vt:lpstr>Estimating Distributed Training</vt:lpstr>
      <vt:lpstr>Estimating Distributed Training</vt:lpstr>
      <vt:lpstr>Estimating Efficacy of P3</vt:lpstr>
      <vt:lpstr>Conclusion</vt:lpstr>
      <vt:lpstr>Daydream: Accurately Estimating the Efficacy of Optimizations for DNN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Daydream: Accurately Estimating the Efficacy of Optimizations for DNN Training</dc:title>
  <dc:creator>zhu hongyu</dc:creator>
  <cp:lastModifiedBy>zhu hongyu</cp:lastModifiedBy>
  <cp:revision>698</cp:revision>
  <dcterms:created xsi:type="dcterms:W3CDTF">2020-06-09T09:31:02Z</dcterms:created>
  <dcterms:modified xsi:type="dcterms:W3CDTF">2020-07-01T16:38:01Z</dcterms:modified>
</cp:coreProperties>
</file>