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4" r:id="rId2"/>
    <p:sldMasterId id="2147483701" r:id="rId3"/>
  </p:sldMasterIdLst>
  <p:notesMasterIdLst>
    <p:notesMasterId r:id="rId31"/>
  </p:notesMasterIdLst>
  <p:handoutMasterIdLst>
    <p:handoutMasterId r:id="rId32"/>
  </p:handoutMasterIdLst>
  <p:sldIdLst>
    <p:sldId id="341" r:id="rId4"/>
    <p:sldId id="428" r:id="rId5"/>
    <p:sldId id="475" r:id="rId6"/>
    <p:sldId id="476" r:id="rId7"/>
    <p:sldId id="477" r:id="rId8"/>
    <p:sldId id="478" r:id="rId9"/>
    <p:sldId id="481" r:id="rId10"/>
    <p:sldId id="482" r:id="rId11"/>
    <p:sldId id="500" r:id="rId12"/>
    <p:sldId id="479" r:id="rId13"/>
    <p:sldId id="483" r:id="rId14"/>
    <p:sldId id="494" r:id="rId15"/>
    <p:sldId id="499" r:id="rId16"/>
    <p:sldId id="472" r:id="rId17"/>
    <p:sldId id="473" r:id="rId18"/>
    <p:sldId id="474" r:id="rId19"/>
    <p:sldId id="484" r:id="rId20"/>
    <p:sldId id="485" r:id="rId21"/>
    <p:sldId id="486" r:id="rId22"/>
    <p:sldId id="487" r:id="rId23"/>
    <p:sldId id="488" r:id="rId24"/>
    <p:sldId id="489" r:id="rId25"/>
    <p:sldId id="491" r:id="rId26"/>
    <p:sldId id="490" r:id="rId27"/>
    <p:sldId id="493" r:id="rId28"/>
    <p:sldId id="492" r:id="rId29"/>
    <p:sldId id="497" r:id="rId30"/>
  </p:sldIdLst>
  <p:sldSz cx="12192000" cy="6858000"/>
  <p:notesSz cx="9283700" cy="6985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9EFB99D-FC9A-4DCA-AFAC-F1AB84FE0FA7}">
          <p14:sldIdLst>
            <p14:sldId id="341"/>
            <p14:sldId id="428"/>
            <p14:sldId id="475"/>
            <p14:sldId id="476"/>
            <p14:sldId id="477"/>
            <p14:sldId id="478"/>
            <p14:sldId id="481"/>
            <p14:sldId id="482"/>
            <p14:sldId id="500"/>
            <p14:sldId id="479"/>
            <p14:sldId id="483"/>
            <p14:sldId id="494"/>
            <p14:sldId id="499"/>
            <p14:sldId id="472"/>
            <p14:sldId id="473"/>
            <p14:sldId id="474"/>
            <p14:sldId id="484"/>
            <p14:sldId id="485"/>
            <p14:sldId id="486"/>
            <p14:sldId id="487"/>
            <p14:sldId id="488"/>
            <p14:sldId id="489"/>
            <p14:sldId id="491"/>
            <p14:sldId id="490"/>
            <p14:sldId id="493"/>
            <p14:sldId id="492"/>
            <p14:sldId id="49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6600"/>
    <a:srgbClr val="009900"/>
    <a:srgbClr val="6ACE52"/>
    <a:srgbClr val="0033CC"/>
    <a:srgbClr val="960000"/>
    <a:srgbClr val="2A55D6"/>
    <a:srgbClr val="993300"/>
    <a:srgbClr val="649A6D"/>
    <a:srgbClr val="005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80" autoAdjust="0"/>
    <p:restoredTop sz="86515" autoAdjust="0"/>
  </p:normalViewPr>
  <p:slideViewPr>
    <p:cSldViewPr>
      <p:cViewPr varScale="1">
        <p:scale>
          <a:sx n="64" d="100"/>
          <a:sy n="64" d="100"/>
        </p:scale>
        <p:origin x="1152" y="2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228" y="-108"/>
      </p:cViewPr>
      <p:guideLst>
        <p:guide orient="horz" pos="2200"/>
        <p:guide pos="29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microsoft-my.sharepoint.com/personal/genpek_microsoft_com/Documents/Initial%20Resul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pekh\Desktop\OneDrive%20-%20Microsoft\Results\Final\ResultsMaster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pekh\Desktop\OneDrive%20-%20Microsoft\Results\Final\ResultsMaster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pekh\Desktop\OneDrive%20-%20Microsoft\Results\Final\ResultsMaster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pekh\Desktop\OneDrive%20-%20Microsoft\Results\Final\Throughput-Pingmesh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pekh\Desktop\OneDrive%20-%20Microsoft\Results\Final\Time-Pingmesh.csv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aseline="0" dirty="0"/>
              <a:t>Ideal 8X Compression vs. No Compression on Where Query with Trill</a:t>
            </a:r>
            <a:endParaRPr lang="en-US" sz="24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088326299990915"/>
          <c:y val="0.12433334118867545"/>
          <c:w val="0.88217164635242518"/>
          <c:h val="0.648559229296394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'[Initial Results.xlsx]5B summary'!$F$7</c:f>
              <c:strCache>
                <c:ptCount val="1"/>
                <c:pt idx="0">
                  <c:v>1 byte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'[Initial Results.xlsx]5B summary'!$G$6:$S$6</c:f>
              <c:strCache>
                <c:ptCount val="13"/>
                <c:pt idx="0">
                  <c:v>1T</c:v>
                </c:pt>
                <c:pt idx="1">
                  <c:v>4T</c:v>
                </c:pt>
                <c:pt idx="2">
                  <c:v>8T</c:v>
                </c:pt>
                <c:pt idx="3">
                  <c:v>12T</c:v>
                </c:pt>
                <c:pt idx="4">
                  <c:v>16T</c:v>
                </c:pt>
                <c:pt idx="5">
                  <c:v>20T</c:v>
                </c:pt>
                <c:pt idx="6">
                  <c:v>24T</c:v>
                </c:pt>
                <c:pt idx="7">
                  <c:v>28T</c:v>
                </c:pt>
                <c:pt idx="8">
                  <c:v>32T</c:v>
                </c:pt>
                <c:pt idx="9">
                  <c:v>36T</c:v>
                </c:pt>
                <c:pt idx="10">
                  <c:v>40T</c:v>
                </c:pt>
                <c:pt idx="11">
                  <c:v>44T</c:v>
                </c:pt>
                <c:pt idx="12">
                  <c:v>48T</c:v>
                </c:pt>
              </c:strCache>
            </c:strRef>
          </c:cat>
          <c:val>
            <c:numRef>
              <c:f>'[Initial Results.xlsx]5B summary'!$G$7:$S$7</c:f>
              <c:numCache>
                <c:formatCode>General</c:formatCode>
                <c:ptCount val="13"/>
                <c:pt idx="0">
                  <c:v>426.92481465749995</c:v>
                </c:pt>
                <c:pt idx="1">
                  <c:v>1682.7096265250002</c:v>
                </c:pt>
                <c:pt idx="2">
                  <c:v>3279.6747230375004</c:v>
                </c:pt>
                <c:pt idx="3">
                  <c:v>4698.4315939425005</c:v>
                </c:pt>
                <c:pt idx="4">
                  <c:v>6061.7727533375</c:v>
                </c:pt>
                <c:pt idx="5">
                  <c:v>7151.8157448425</c:v>
                </c:pt>
                <c:pt idx="6">
                  <c:v>7785.8435269624997</c:v>
                </c:pt>
                <c:pt idx="7">
                  <c:v>8267.80709957</c:v>
                </c:pt>
                <c:pt idx="8">
                  <c:v>8247.3982737075003</c:v>
                </c:pt>
                <c:pt idx="9">
                  <c:v>8329.6585582749995</c:v>
                </c:pt>
                <c:pt idx="10">
                  <c:v>8235.921190872501</c:v>
                </c:pt>
                <c:pt idx="11">
                  <c:v>7413.35849461</c:v>
                </c:pt>
                <c:pt idx="12">
                  <c:v>4213.7351465500005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5E-4BB8-BB5C-0EED563AE709}"/>
            </c:ext>
          </c:extLst>
        </c:ser>
        <c:ser>
          <c:idx val="1"/>
          <c:order val="1"/>
          <c:tx>
            <c:strRef>
              <c:f>'[Initial Results.xlsx]5B summary'!$F$8</c:f>
              <c:strCache>
                <c:ptCount val="1"/>
                <c:pt idx="0">
                  <c:v>8 byte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'[Initial Results.xlsx]5B summary'!$G$6:$S$6</c:f>
              <c:strCache>
                <c:ptCount val="13"/>
                <c:pt idx="0">
                  <c:v>1T</c:v>
                </c:pt>
                <c:pt idx="1">
                  <c:v>4T</c:v>
                </c:pt>
                <c:pt idx="2">
                  <c:v>8T</c:v>
                </c:pt>
                <c:pt idx="3">
                  <c:v>12T</c:v>
                </c:pt>
                <c:pt idx="4">
                  <c:v>16T</c:v>
                </c:pt>
                <c:pt idx="5">
                  <c:v>20T</c:v>
                </c:pt>
                <c:pt idx="6">
                  <c:v>24T</c:v>
                </c:pt>
                <c:pt idx="7">
                  <c:v>28T</c:v>
                </c:pt>
                <c:pt idx="8">
                  <c:v>32T</c:v>
                </c:pt>
                <c:pt idx="9">
                  <c:v>36T</c:v>
                </c:pt>
                <c:pt idx="10">
                  <c:v>40T</c:v>
                </c:pt>
                <c:pt idx="11">
                  <c:v>44T</c:v>
                </c:pt>
                <c:pt idx="12">
                  <c:v>48T</c:v>
                </c:pt>
              </c:strCache>
            </c:strRef>
          </c:cat>
          <c:val>
            <c:numRef>
              <c:f>'[Initial Results.xlsx]5B summary'!$G$8:$S$8</c:f>
              <c:numCache>
                <c:formatCode>General</c:formatCode>
                <c:ptCount val="13"/>
                <c:pt idx="0">
                  <c:v>370.22065094250001</c:v>
                </c:pt>
                <c:pt idx="1">
                  <c:v>1428.1211781900001</c:v>
                </c:pt>
                <c:pt idx="2">
                  <c:v>2818.5851134125</c:v>
                </c:pt>
                <c:pt idx="3">
                  <c:v>3988.8394921624999</c:v>
                </c:pt>
                <c:pt idx="4">
                  <c:v>5273.7959219224995</c:v>
                </c:pt>
                <c:pt idx="5">
                  <c:v>5992.7591700000003</c:v>
                </c:pt>
                <c:pt idx="6">
                  <c:v>6564.0250175475003</c:v>
                </c:pt>
                <c:pt idx="7">
                  <c:v>7033.9603719725001</c:v>
                </c:pt>
                <c:pt idx="8">
                  <c:v>7206.3238697050001</c:v>
                </c:pt>
                <c:pt idx="9">
                  <c:v>7255.3771365124994</c:v>
                </c:pt>
                <c:pt idx="10">
                  <c:v>7217.7931323224993</c:v>
                </c:pt>
                <c:pt idx="11">
                  <c:v>4733.6003848600003</c:v>
                </c:pt>
                <c:pt idx="12">
                  <c:v>2927.4407141774996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5E-4BB8-BB5C-0EED563AE7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9228416"/>
        <c:axId val="429227104"/>
      </c:barChart>
      <c:catAx>
        <c:axId val="4292284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 dirty="0"/>
                  <a:t># Threads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9227104"/>
        <c:crosses val="autoZero"/>
        <c:auto val="1"/>
        <c:lblAlgn val="ctr"/>
        <c:lblOffset val="100"/>
        <c:noMultiLvlLbl val="0"/>
      </c:catAx>
      <c:valAx>
        <c:axId val="429227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 i="0" baseline="0" dirty="0"/>
                  <a:t>Throughput (MT/s)</a:t>
                </a:r>
              </a:p>
            </c:rich>
          </c:tx>
          <c:layout>
            <c:manualLayout>
              <c:xMode val="edge"/>
              <c:yMode val="edge"/>
              <c:x val="6.5471182540538624E-3"/>
              <c:y val="0.2780866030937711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9228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26737254161722934"/>
          <c:y val="0.11168013623677907"/>
          <c:w val="0.24518453600834142"/>
          <c:h val="8.63890805709396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Char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Main!$D$1:$P$1</c:f>
              <c:numCache>
                <c:formatCode>General</c:formatCode>
                <c:ptCount val="13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16</c:v>
                </c:pt>
                <c:pt idx="5">
                  <c:v>20</c:v>
                </c:pt>
                <c:pt idx="6">
                  <c:v>24</c:v>
                </c:pt>
                <c:pt idx="7">
                  <c:v>28</c:v>
                </c:pt>
                <c:pt idx="8">
                  <c:v>32</c:v>
                </c:pt>
                <c:pt idx="9">
                  <c:v>36</c:v>
                </c:pt>
                <c:pt idx="10">
                  <c:v>40</c:v>
                </c:pt>
                <c:pt idx="11">
                  <c:v>44</c:v>
                </c:pt>
                <c:pt idx="12">
                  <c:v>48</c:v>
                </c:pt>
              </c:numCache>
            </c:numRef>
          </c:cat>
          <c:val>
            <c:numRef>
              <c:f>Main!$D$5:$P$5</c:f>
              <c:numCache>
                <c:formatCode>General</c:formatCode>
                <c:ptCount val="13"/>
                <c:pt idx="0">
                  <c:v>3577.4189999999999</c:v>
                </c:pt>
                <c:pt idx="1">
                  <c:v>14247.7646</c:v>
                </c:pt>
                <c:pt idx="2">
                  <c:v>28501.083900000001</c:v>
                </c:pt>
                <c:pt idx="3">
                  <c:v>30270.218700000001</c:v>
                </c:pt>
                <c:pt idx="4">
                  <c:v>46050.383199999997</c:v>
                </c:pt>
                <c:pt idx="5">
                  <c:v>43889.246599999999</c:v>
                </c:pt>
                <c:pt idx="6">
                  <c:v>43407.7762</c:v>
                </c:pt>
                <c:pt idx="7">
                  <c:v>47465.3963</c:v>
                </c:pt>
                <c:pt idx="8">
                  <c:v>49674.426500000001</c:v>
                </c:pt>
                <c:pt idx="9">
                  <c:v>50922.281000000003</c:v>
                </c:pt>
                <c:pt idx="10">
                  <c:v>51887.405599999998</c:v>
                </c:pt>
                <c:pt idx="11">
                  <c:v>52219.176500000001</c:v>
                </c:pt>
                <c:pt idx="12">
                  <c:v>44038.699000000001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0A0-44AA-B279-613692E4700A}"/>
            </c:ext>
          </c:extLst>
        </c:ser>
        <c:ser>
          <c:idx val="1"/>
          <c:order val="1"/>
          <c:tx>
            <c:v>CharCompr.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Main!$D$1:$P$1</c:f>
              <c:numCache>
                <c:formatCode>General</c:formatCode>
                <c:ptCount val="13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16</c:v>
                </c:pt>
                <c:pt idx="5">
                  <c:v>20</c:v>
                </c:pt>
                <c:pt idx="6">
                  <c:v>24</c:v>
                </c:pt>
                <c:pt idx="7">
                  <c:v>28</c:v>
                </c:pt>
                <c:pt idx="8">
                  <c:v>32</c:v>
                </c:pt>
                <c:pt idx="9">
                  <c:v>36</c:v>
                </c:pt>
                <c:pt idx="10">
                  <c:v>40</c:v>
                </c:pt>
                <c:pt idx="11">
                  <c:v>44</c:v>
                </c:pt>
                <c:pt idx="12">
                  <c:v>48</c:v>
                </c:pt>
              </c:numCache>
            </c:numRef>
          </c:cat>
          <c:val>
            <c:numRef>
              <c:f>Main!$D$6:$P$6</c:f>
              <c:numCache>
                <c:formatCode>General</c:formatCode>
                <c:ptCount val="13"/>
                <c:pt idx="0">
                  <c:v>1771.7266</c:v>
                </c:pt>
                <c:pt idx="1">
                  <c:v>7045.2335999999996</c:v>
                </c:pt>
                <c:pt idx="2">
                  <c:v>14117.403899999999</c:v>
                </c:pt>
                <c:pt idx="3">
                  <c:v>20077.1875</c:v>
                </c:pt>
                <c:pt idx="4">
                  <c:v>26862.929499999998</c:v>
                </c:pt>
                <c:pt idx="5">
                  <c:v>28238.094099999998</c:v>
                </c:pt>
                <c:pt idx="6">
                  <c:v>30249.963500000002</c:v>
                </c:pt>
                <c:pt idx="7">
                  <c:v>32914.133399999999</c:v>
                </c:pt>
                <c:pt idx="8">
                  <c:v>36740.094299999997</c:v>
                </c:pt>
                <c:pt idx="9">
                  <c:v>39589.8698</c:v>
                </c:pt>
                <c:pt idx="10">
                  <c:v>41396.4473</c:v>
                </c:pt>
                <c:pt idx="11">
                  <c:v>42225.433299999997</c:v>
                </c:pt>
                <c:pt idx="12">
                  <c:v>38784.125899999999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0A0-44AA-B279-613692E4700A}"/>
            </c:ext>
          </c:extLst>
        </c:ser>
        <c:ser>
          <c:idx val="2"/>
          <c:order val="2"/>
          <c:tx>
            <c:v>Long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Main!$D$1:$P$1</c:f>
              <c:numCache>
                <c:formatCode>General</c:formatCode>
                <c:ptCount val="13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16</c:v>
                </c:pt>
                <c:pt idx="5">
                  <c:v>20</c:v>
                </c:pt>
                <c:pt idx="6">
                  <c:v>24</c:v>
                </c:pt>
                <c:pt idx="7">
                  <c:v>28</c:v>
                </c:pt>
                <c:pt idx="8">
                  <c:v>32</c:v>
                </c:pt>
                <c:pt idx="9">
                  <c:v>36</c:v>
                </c:pt>
                <c:pt idx="10">
                  <c:v>40</c:v>
                </c:pt>
                <c:pt idx="11">
                  <c:v>44</c:v>
                </c:pt>
                <c:pt idx="12">
                  <c:v>48</c:v>
                </c:pt>
              </c:numCache>
            </c:numRef>
          </c:cat>
          <c:val>
            <c:numRef>
              <c:f>Main!$D$7:$P$7</c:f>
              <c:numCache>
                <c:formatCode>General</c:formatCode>
                <c:ptCount val="13"/>
                <c:pt idx="0">
                  <c:v>1299.6811</c:v>
                </c:pt>
                <c:pt idx="1">
                  <c:v>4832.6635999999999</c:v>
                </c:pt>
                <c:pt idx="2">
                  <c:v>6416.3887999999997</c:v>
                </c:pt>
                <c:pt idx="3">
                  <c:v>6572.6234999999997</c:v>
                </c:pt>
                <c:pt idx="4">
                  <c:v>6451.9632000000001</c:v>
                </c:pt>
                <c:pt idx="5">
                  <c:v>6549.1111000000001</c:v>
                </c:pt>
                <c:pt idx="6">
                  <c:v>6624.2250000000004</c:v>
                </c:pt>
                <c:pt idx="7">
                  <c:v>6775.7462999999998</c:v>
                </c:pt>
                <c:pt idx="8">
                  <c:v>6820.6846999999998</c:v>
                </c:pt>
                <c:pt idx="9">
                  <c:v>6859.4337999999998</c:v>
                </c:pt>
                <c:pt idx="10">
                  <c:v>6867.1907000000001</c:v>
                </c:pt>
                <c:pt idx="11">
                  <c:v>6871.7892000000002</c:v>
                </c:pt>
                <c:pt idx="12">
                  <c:v>5927.1418000000003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0A0-44AA-B279-613692E470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6760256"/>
        <c:axId val="456755008"/>
      </c:lineChart>
      <c:catAx>
        <c:axId val="45676025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 b="1" i="0" baseline="0" dirty="0">
                    <a:solidFill>
                      <a:schemeClr val="tx1"/>
                    </a:solidFill>
                  </a:rPr>
                  <a:t># Threads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6755008"/>
        <c:crosses val="autoZero"/>
        <c:auto val="1"/>
        <c:lblAlgn val="ctr"/>
        <c:lblOffset val="100"/>
        <c:noMultiLvlLbl val="0"/>
      </c:catAx>
      <c:valAx>
        <c:axId val="456755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 i="0" baseline="0" dirty="0">
                    <a:solidFill>
                      <a:schemeClr val="tx1"/>
                    </a:solidFill>
                    <a:effectLst/>
                  </a:rPr>
                  <a:t>Throughput (</a:t>
                </a:r>
                <a:r>
                  <a:rPr lang="en-US" sz="1800" b="1" i="0" baseline="0" dirty="0" err="1">
                    <a:solidFill>
                      <a:schemeClr val="tx1"/>
                    </a:solidFill>
                    <a:effectLst/>
                  </a:rPr>
                  <a:t>MElems</a:t>
                </a:r>
                <a:r>
                  <a:rPr lang="en-US" sz="1800" b="1" i="0" baseline="0" dirty="0">
                    <a:solidFill>
                      <a:schemeClr val="tx1"/>
                    </a:solidFill>
                    <a:effectLst/>
                  </a:rPr>
                  <a:t>/sec)</a:t>
                </a:r>
                <a:endParaRPr lang="en-US" b="1" baseline="0" dirty="0">
                  <a:solidFill>
                    <a:schemeClr val="tx1"/>
                  </a:solidFill>
                  <a:effectLst/>
                </a:endParaRPr>
              </a:p>
            </c:rich>
          </c:tx>
          <c:layout>
            <c:manualLayout>
              <c:xMode val="edge"/>
              <c:yMode val="edge"/>
              <c:x val="4.5045045045045045E-3"/>
              <c:y val="0.1104532727056385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6760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1991656026104842"/>
          <c:y val="0.17511149377917568"/>
          <c:w val="0.38404075335177695"/>
          <c:h val="0.113504829226716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752084298286244"/>
          <c:y val="5.2331581094504885E-2"/>
          <c:w val="0.81546568627450977"/>
          <c:h val="0.67653715229499978"/>
        </c:manualLayout>
      </c:layout>
      <c:lineChart>
        <c:grouping val="standard"/>
        <c:varyColors val="0"/>
        <c:ser>
          <c:idx val="0"/>
          <c:order val="0"/>
          <c:tx>
            <c:strRef>
              <c:f>'+Vector'!$C$2</c:f>
              <c:strCache>
                <c:ptCount val="1"/>
                <c:pt idx="0">
                  <c:v>Char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'+Vector'!$D$1:$P$1</c:f>
              <c:numCache>
                <c:formatCode>General</c:formatCode>
                <c:ptCount val="13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16</c:v>
                </c:pt>
                <c:pt idx="5">
                  <c:v>20</c:v>
                </c:pt>
                <c:pt idx="6">
                  <c:v>24</c:v>
                </c:pt>
                <c:pt idx="7">
                  <c:v>28</c:v>
                </c:pt>
                <c:pt idx="8">
                  <c:v>32</c:v>
                </c:pt>
                <c:pt idx="9">
                  <c:v>36</c:v>
                </c:pt>
                <c:pt idx="10">
                  <c:v>40</c:v>
                </c:pt>
                <c:pt idx="11">
                  <c:v>44</c:v>
                </c:pt>
                <c:pt idx="12">
                  <c:v>48</c:v>
                </c:pt>
              </c:numCache>
            </c:numRef>
          </c:cat>
          <c:val>
            <c:numRef>
              <c:f>'+Vector'!$D$2:$P$2</c:f>
              <c:numCache>
                <c:formatCode>General</c:formatCode>
                <c:ptCount val="13"/>
                <c:pt idx="0">
                  <c:v>3577.4189999999999</c:v>
                </c:pt>
                <c:pt idx="1">
                  <c:v>14247.7646</c:v>
                </c:pt>
                <c:pt idx="2">
                  <c:v>28501.083900000001</c:v>
                </c:pt>
                <c:pt idx="3">
                  <c:v>30270.218700000001</c:v>
                </c:pt>
                <c:pt idx="4">
                  <c:v>46050.383199999997</c:v>
                </c:pt>
                <c:pt idx="5">
                  <c:v>43889.246599999999</c:v>
                </c:pt>
                <c:pt idx="6">
                  <c:v>43407.7762</c:v>
                </c:pt>
                <c:pt idx="7">
                  <c:v>47465.3963</c:v>
                </c:pt>
                <c:pt idx="8">
                  <c:v>49674.426500000001</c:v>
                </c:pt>
                <c:pt idx="9">
                  <c:v>50922.281000000003</c:v>
                </c:pt>
                <c:pt idx="10">
                  <c:v>51887.405599999998</c:v>
                </c:pt>
                <c:pt idx="11">
                  <c:v>52219.176500000001</c:v>
                </c:pt>
                <c:pt idx="12">
                  <c:v>44038.699000000001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46F-4EA1-85E3-C430B6797C55}"/>
            </c:ext>
          </c:extLst>
        </c:ser>
        <c:ser>
          <c:idx val="1"/>
          <c:order val="1"/>
          <c:tx>
            <c:strRef>
              <c:f>'+Vector'!$C$3</c:f>
              <c:strCache>
                <c:ptCount val="1"/>
                <c:pt idx="0">
                  <c:v>CharCompr.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'+Vector'!$D$1:$P$1</c:f>
              <c:numCache>
                <c:formatCode>General</c:formatCode>
                <c:ptCount val="13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16</c:v>
                </c:pt>
                <c:pt idx="5">
                  <c:v>20</c:v>
                </c:pt>
                <c:pt idx="6">
                  <c:v>24</c:v>
                </c:pt>
                <c:pt idx="7">
                  <c:v>28</c:v>
                </c:pt>
                <c:pt idx="8">
                  <c:v>32</c:v>
                </c:pt>
                <c:pt idx="9">
                  <c:v>36</c:v>
                </c:pt>
                <c:pt idx="10">
                  <c:v>40</c:v>
                </c:pt>
                <c:pt idx="11">
                  <c:v>44</c:v>
                </c:pt>
                <c:pt idx="12">
                  <c:v>48</c:v>
                </c:pt>
              </c:numCache>
            </c:numRef>
          </c:cat>
          <c:val>
            <c:numRef>
              <c:f>'+Vector'!$D$3:$P$3</c:f>
              <c:numCache>
                <c:formatCode>General</c:formatCode>
                <c:ptCount val="13"/>
                <c:pt idx="0">
                  <c:v>1771.7266</c:v>
                </c:pt>
                <c:pt idx="1">
                  <c:v>7045.2335999999996</c:v>
                </c:pt>
                <c:pt idx="2">
                  <c:v>14117.403899999999</c:v>
                </c:pt>
                <c:pt idx="3">
                  <c:v>20077.1875</c:v>
                </c:pt>
                <c:pt idx="4">
                  <c:v>26862.929499999998</c:v>
                </c:pt>
                <c:pt idx="5">
                  <c:v>28238.094099999998</c:v>
                </c:pt>
                <c:pt idx="6">
                  <c:v>30249.963500000002</c:v>
                </c:pt>
                <c:pt idx="7">
                  <c:v>32914.133399999999</c:v>
                </c:pt>
                <c:pt idx="8">
                  <c:v>36740.094299999997</c:v>
                </c:pt>
                <c:pt idx="9">
                  <c:v>39589.8698</c:v>
                </c:pt>
                <c:pt idx="10">
                  <c:v>41396.4473</c:v>
                </c:pt>
                <c:pt idx="11">
                  <c:v>42225.433299999997</c:v>
                </c:pt>
                <c:pt idx="12">
                  <c:v>38784.125899999999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46F-4EA1-85E3-C430B6797C55}"/>
            </c:ext>
          </c:extLst>
        </c:ser>
        <c:ser>
          <c:idx val="2"/>
          <c:order val="2"/>
          <c:tx>
            <c:strRef>
              <c:f>'+Vector'!$C$4</c:f>
              <c:strCache>
                <c:ptCount val="1"/>
                <c:pt idx="0">
                  <c:v>CharCompr+V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'+Vector'!$D$1:$P$1</c:f>
              <c:numCache>
                <c:formatCode>General</c:formatCode>
                <c:ptCount val="13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16</c:v>
                </c:pt>
                <c:pt idx="5">
                  <c:v>20</c:v>
                </c:pt>
                <c:pt idx="6">
                  <c:v>24</c:v>
                </c:pt>
                <c:pt idx="7">
                  <c:v>28</c:v>
                </c:pt>
                <c:pt idx="8">
                  <c:v>32</c:v>
                </c:pt>
                <c:pt idx="9">
                  <c:v>36</c:v>
                </c:pt>
                <c:pt idx="10">
                  <c:v>40</c:v>
                </c:pt>
                <c:pt idx="11">
                  <c:v>44</c:v>
                </c:pt>
                <c:pt idx="12">
                  <c:v>48</c:v>
                </c:pt>
              </c:numCache>
            </c:numRef>
          </c:cat>
          <c:val>
            <c:numRef>
              <c:f>'+Vector'!$D$4:$P$4</c:f>
              <c:numCache>
                <c:formatCode>General</c:formatCode>
                <c:ptCount val="13"/>
                <c:pt idx="0">
                  <c:v>3870.0565999999999</c:v>
                </c:pt>
                <c:pt idx="1">
                  <c:v>15211.607099999999</c:v>
                </c:pt>
                <c:pt idx="2">
                  <c:v>28155.312600000001</c:v>
                </c:pt>
                <c:pt idx="3">
                  <c:v>30063.8619</c:v>
                </c:pt>
                <c:pt idx="4">
                  <c:v>38134.303599999999</c:v>
                </c:pt>
                <c:pt idx="5">
                  <c:v>40187.527000000002</c:v>
                </c:pt>
                <c:pt idx="6">
                  <c:v>37479.979399999997</c:v>
                </c:pt>
                <c:pt idx="7">
                  <c:v>39377.862200000003</c:v>
                </c:pt>
                <c:pt idx="8">
                  <c:v>41329.3292</c:v>
                </c:pt>
                <c:pt idx="9">
                  <c:v>42603.604500000001</c:v>
                </c:pt>
                <c:pt idx="10">
                  <c:v>42790.999100000001</c:v>
                </c:pt>
                <c:pt idx="11">
                  <c:v>42754.414900000003</c:v>
                </c:pt>
                <c:pt idx="12">
                  <c:v>38839.419199999997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46F-4EA1-85E3-C430B6797C55}"/>
            </c:ext>
          </c:extLst>
        </c:ser>
        <c:ser>
          <c:idx val="3"/>
          <c:order val="3"/>
          <c:tx>
            <c:strRef>
              <c:f>'+Vector'!$C$5</c:f>
              <c:strCache>
                <c:ptCount val="1"/>
                <c:pt idx="0">
                  <c:v>Long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'+Vector'!$D$1:$P$1</c:f>
              <c:numCache>
                <c:formatCode>General</c:formatCode>
                <c:ptCount val="13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16</c:v>
                </c:pt>
                <c:pt idx="5">
                  <c:v>20</c:v>
                </c:pt>
                <c:pt idx="6">
                  <c:v>24</c:v>
                </c:pt>
                <c:pt idx="7">
                  <c:v>28</c:v>
                </c:pt>
                <c:pt idx="8">
                  <c:v>32</c:v>
                </c:pt>
                <c:pt idx="9">
                  <c:v>36</c:v>
                </c:pt>
                <c:pt idx="10">
                  <c:v>40</c:v>
                </c:pt>
                <c:pt idx="11">
                  <c:v>44</c:v>
                </c:pt>
                <c:pt idx="12">
                  <c:v>48</c:v>
                </c:pt>
              </c:numCache>
            </c:numRef>
          </c:cat>
          <c:val>
            <c:numRef>
              <c:f>'+Vector'!$D$5:$P$5</c:f>
              <c:numCache>
                <c:formatCode>General</c:formatCode>
                <c:ptCount val="13"/>
                <c:pt idx="0">
                  <c:v>1299.6811</c:v>
                </c:pt>
                <c:pt idx="1">
                  <c:v>4832.6635999999999</c:v>
                </c:pt>
                <c:pt idx="2">
                  <c:v>6416.3887999999997</c:v>
                </c:pt>
                <c:pt idx="3">
                  <c:v>6572.6234999999997</c:v>
                </c:pt>
                <c:pt idx="4">
                  <c:v>6451.9632000000001</c:v>
                </c:pt>
                <c:pt idx="5">
                  <c:v>6549.1111000000001</c:v>
                </c:pt>
                <c:pt idx="6">
                  <c:v>6624.2250000000004</c:v>
                </c:pt>
                <c:pt idx="7">
                  <c:v>6775.7462999999998</c:v>
                </c:pt>
                <c:pt idx="8">
                  <c:v>6820.6846999999998</c:v>
                </c:pt>
                <c:pt idx="9">
                  <c:v>6859.4337999999998</c:v>
                </c:pt>
                <c:pt idx="10">
                  <c:v>6867.1907000000001</c:v>
                </c:pt>
                <c:pt idx="11">
                  <c:v>6871.7892000000002</c:v>
                </c:pt>
                <c:pt idx="12">
                  <c:v>5927.1418000000003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46F-4EA1-85E3-C430B6797C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77511184"/>
        <c:axId val="577514136"/>
      </c:lineChart>
      <c:catAx>
        <c:axId val="5775111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 b="1" dirty="0">
                    <a:solidFill>
                      <a:schemeClr val="tx1"/>
                    </a:solidFill>
                  </a:rPr>
                  <a:t># Threads</a:t>
                </a:r>
              </a:p>
            </c:rich>
          </c:tx>
          <c:layout>
            <c:manualLayout>
              <c:xMode val="edge"/>
              <c:yMode val="edge"/>
              <c:x val="0.47441963411290006"/>
              <c:y val="0.8854785837940469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7514136"/>
        <c:crosses val="autoZero"/>
        <c:auto val="1"/>
        <c:lblAlgn val="ctr"/>
        <c:lblOffset val="100"/>
        <c:noMultiLvlLbl val="0"/>
      </c:catAx>
      <c:valAx>
        <c:axId val="577514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 b="1" dirty="0">
                    <a:solidFill>
                      <a:schemeClr val="tx1"/>
                    </a:solidFill>
                  </a:rPr>
                  <a:t>Throughput, </a:t>
                </a:r>
                <a:r>
                  <a:rPr lang="en-US" sz="2400" b="1" dirty="0" err="1">
                    <a:solidFill>
                      <a:schemeClr val="tx1"/>
                    </a:solidFill>
                  </a:rPr>
                  <a:t>MRec</a:t>
                </a:r>
                <a:r>
                  <a:rPr lang="en-US" sz="2400" b="1" dirty="0">
                    <a:solidFill>
                      <a:schemeClr val="tx1"/>
                    </a:solidFill>
                  </a:rPr>
                  <a:t>/s</a:t>
                </a:r>
              </a:p>
            </c:rich>
          </c:tx>
          <c:layout>
            <c:manualLayout>
              <c:xMode val="edge"/>
              <c:yMode val="edge"/>
              <c:x val="6.2933364672699476E-3"/>
              <c:y val="4.2612944658513438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7511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483450139557079"/>
          <c:y val="3.6773244253559212E-2"/>
          <c:w val="0.70331459804957674"/>
          <c:h val="9.03620782341966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871949705611126"/>
          <c:y val="8.533006842932063E-2"/>
          <c:w val="0.83334556997942844"/>
          <c:h val="0.67711810275155782"/>
        </c:manualLayout>
      </c:layout>
      <c:lineChart>
        <c:grouping val="standard"/>
        <c:varyColors val="0"/>
        <c:ser>
          <c:idx val="0"/>
          <c:order val="0"/>
          <c:tx>
            <c:strRef>
              <c:f>'+Direct'!$C$8</c:f>
              <c:strCache>
                <c:ptCount val="1"/>
                <c:pt idx="0">
                  <c:v>Char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'+Direct'!$D$1:$P$1</c:f>
              <c:numCache>
                <c:formatCode>General</c:formatCode>
                <c:ptCount val="13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16</c:v>
                </c:pt>
                <c:pt idx="5">
                  <c:v>20</c:v>
                </c:pt>
                <c:pt idx="6">
                  <c:v>24</c:v>
                </c:pt>
                <c:pt idx="7">
                  <c:v>28</c:v>
                </c:pt>
                <c:pt idx="8">
                  <c:v>32</c:v>
                </c:pt>
                <c:pt idx="9">
                  <c:v>36</c:v>
                </c:pt>
                <c:pt idx="10">
                  <c:v>40</c:v>
                </c:pt>
                <c:pt idx="11">
                  <c:v>44</c:v>
                </c:pt>
                <c:pt idx="12">
                  <c:v>48</c:v>
                </c:pt>
              </c:numCache>
            </c:numRef>
          </c:cat>
          <c:val>
            <c:numRef>
              <c:f>'+Direct'!$D$8:$P$8</c:f>
              <c:numCache>
                <c:formatCode>General</c:formatCode>
                <c:ptCount val="13"/>
                <c:pt idx="0">
                  <c:v>2320.5927999999999</c:v>
                </c:pt>
                <c:pt idx="1">
                  <c:v>9260.2317999999996</c:v>
                </c:pt>
                <c:pt idx="2">
                  <c:v>18191.296399999999</c:v>
                </c:pt>
                <c:pt idx="3">
                  <c:v>24220.473699999999</c:v>
                </c:pt>
                <c:pt idx="4">
                  <c:v>27428.918399999999</c:v>
                </c:pt>
                <c:pt idx="5">
                  <c:v>26644.448</c:v>
                </c:pt>
                <c:pt idx="6">
                  <c:v>27342.600600000002</c:v>
                </c:pt>
                <c:pt idx="7">
                  <c:v>31865.235499999999</c:v>
                </c:pt>
                <c:pt idx="8">
                  <c:v>36100.030299999999</c:v>
                </c:pt>
                <c:pt idx="9">
                  <c:v>40464.114399999999</c:v>
                </c:pt>
                <c:pt idx="10">
                  <c:v>44894.226600000002</c:v>
                </c:pt>
                <c:pt idx="11">
                  <c:v>48437.906600000002</c:v>
                </c:pt>
                <c:pt idx="12">
                  <c:v>44068.970999999998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E23-4FC1-B6F7-0B9E36C8EC62}"/>
            </c:ext>
          </c:extLst>
        </c:ser>
        <c:ser>
          <c:idx val="1"/>
          <c:order val="1"/>
          <c:tx>
            <c:strRef>
              <c:f>'+Direct'!$C$9</c:f>
              <c:strCache>
                <c:ptCount val="1"/>
                <c:pt idx="0">
                  <c:v>CharCompr.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'+Direct'!$D$1:$P$1</c:f>
              <c:numCache>
                <c:formatCode>General</c:formatCode>
                <c:ptCount val="13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16</c:v>
                </c:pt>
                <c:pt idx="5">
                  <c:v>20</c:v>
                </c:pt>
                <c:pt idx="6">
                  <c:v>24</c:v>
                </c:pt>
                <c:pt idx="7">
                  <c:v>28</c:v>
                </c:pt>
                <c:pt idx="8">
                  <c:v>32</c:v>
                </c:pt>
                <c:pt idx="9">
                  <c:v>36</c:v>
                </c:pt>
                <c:pt idx="10">
                  <c:v>40</c:v>
                </c:pt>
                <c:pt idx="11">
                  <c:v>44</c:v>
                </c:pt>
                <c:pt idx="12">
                  <c:v>48</c:v>
                </c:pt>
              </c:numCache>
            </c:numRef>
          </c:cat>
          <c:val>
            <c:numRef>
              <c:f>'+Direct'!$D$9:$P$9</c:f>
              <c:numCache>
                <c:formatCode>General</c:formatCode>
                <c:ptCount val="13"/>
                <c:pt idx="0">
                  <c:v>1120.1635000000001</c:v>
                </c:pt>
                <c:pt idx="1">
                  <c:v>4438.875</c:v>
                </c:pt>
                <c:pt idx="2">
                  <c:v>8618.1422000000002</c:v>
                </c:pt>
                <c:pt idx="3">
                  <c:v>12691.86</c:v>
                </c:pt>
                <c:pt idx="4">
                  <c:v>15736.6433</c:v>
                </c:pt>
                <c:pt idx="5">
                  <c:v>13949.1477</c:v>
                </c:pt>
                <c:pt idx="6">
                  <c:v>13893.3871</c:v>
                </c:pt>
                <c:pt idx="7">
                  <c:v>15659.904</c:v>
                </c:pt>
                <c:pt idx="8">
                  <c:v>17884.240600000001</c:v>
                </c:pt>
                <c:pt idx="9">
                  <c:v>20097.261299999998</c:v>
                </c:pt>
                <c:pt idx="10">
                  <c:v>22222.634099999999</c:v>
                </c:pt>
                <c:pt idx="11">
                  <c:v>24490.463899999999</c:v>
                </c:pt>
                <c:pt idx="12">
                  <c:v>22059.4323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E23-4FC1-B6F7-0B9E36C8EC62}"/>
            </c:ext>
          </c:extLst>
        </c:ser>
        <c:ser>
          <c:idx val="2"/>
          <c:order val="2"/>
          <c:tx>
            <c:strRef>
              <c:f>'+Direct'!$C$10</c:f>
              <c:strCache>
                <c:ptCount val="1"/>
                <c:pt idx="0">
                  <c:v>Long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'+Direct'!$D$1:$P$1</c:f>
              <c:numCache>
                <c:formatCode>General</c:formatCode>
                <c:ptCount val="13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16</c:v>
                </c:pt>
                <c:pt idx="5">
                  <c:v>20</c:v>
                </c:pt>
                <c:pt idx="6">
                  <c:v>24</c:v>
                </c:pt>
                <c:pt idx="7">
                  <c:v>28</c:v>
                </c:pt>
                <c:pt idx="8">
                  <c:v>32</c:v>
                </c:pt>
                <c:pt idx="9">
                  <c:v>36</c:v>
                </c:pt>
                <c:pt idx="10">
                  <c:v>40</c:v>
                </c:pt>
                <c:pt idx="11">
                  <c:v>44</c:v>
                </c:pt>
                <c:pt idx="12">
                  <c:v>48</c:v>
                </c:pt>
              </c:numCache>
            </c:numRef>
          </c:cat>
          <c:val>
            <c:numRef>
              <c:f>'+Direct'!$D$10:$P$10</c:f>
              <c:numCache>
                <c:formatCode>General</c:formatCode>
                <c:ptCount val="13"/>
                <c:pt idx="0">
                  <c:v>1155.7829999999999</c:v>
                </c:pt>
                <c:pt idx="1">
                  <c:v>4326.1367</c:v>
                </c:pt>
                <c:pt idx="2">
                  <c:v>5466.3072000000002</c:v>
                </c:pt>
                <c:pt idx="3">
                  <c:v>5834.2893000000004</c:v>
                </c:pt>
                <c:pt idx="4">
                  <c:v>5874.6782999999996</c:v>
                </c:pt>
                <c:pt idx="5">
                  <c:v>5861.3360000000002</c:v>
                </c:pt>
                <c:pt idx="6">
                  <c:v>5874.7519000000002</c:v>
                </c:pt>
                <c:pt idx="7">
                  <c:v>6004.2323999999999</c:v>
                </c:pt>
                <c:pt idx="8">
                  <c:v>6024.9897000000001</c:v>
                </c:pt>
                <c:pt idx="9">
                  <c:v>6071.7602999999999</c:v>
                </c:pt>
                <c:pt idx="10">
                  <c:v>6057.8269</c:v>
                </c:pt>
                <c:pt idx="11">
                  <c:v>6090.6644999999999</c:v>
                </c:pt>
                <c:pt idx="12">
                  <c:v>5013.3060999999998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E23-4FC1-B6F7-0B9E36C8EC62}"/>
            </c:ext>
          </c:extLst>
        </c:ser>
        <c:ser>
          <c:idx val="3"/>
          <c:order val="3"/>
          <c:tx>
            <c:strRef>
              <c:f>'+Direct'!$C$11</c:f>
              <c:strCache>
                <c:ptCount val="1"/>
                <c:pt idx="0">
                  <c:v>Compr.+Direct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'+Direct'!$D$1:$P$1</c:f>
              <c:numCache>
                <c:formatCode>General</c:formatCode>
                <c:ptCount val="13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16</c:v>
                </c:pt>
                <c:pt idx="5">
                  <c:v>20</c:v>
                </c:pt>
                <c:pt idx="6">
                  <c:v>24</c:v>
                </c:pt>
                <c:pt idx="7">
                  <c:v>28</c:v>
                </c:pt>
                <c:pt idx="8">
                  <c:v>32</c:v>
                </c:pt>
                <c:pt idx="9">
                  <c:v>36</c:v>
                </c:pt>
                <c:pt idx="10">
                  <c:v>40</c:v>
                </c:pt>
                <c:pt idx="11">
                  <c:v>44</c:v>
                </c:pt>
                <c:pt idx="12">
                  <c:v>48</c:v>
                </c:pt>
              </c:numCache>
            </c:numRef>
          </c:cat>
          <c:val>
            <c:numRef>
              <c:f>'+Direct'!$D$11:$P$11</c:f>
              <c:numCache>
                <c:formatCode>General</c:formatCode>
                <c:ptCount val="13"/>
                <c:pt idx="0">
                  <c:v>9576.2381000000005</c:v>
                </c:pt>
                <c:pt idx="1">
                  <c:v>35331.270199999999</c:v>
                </c:pt>
                <c:pt idx="2">
                  <c:v>47261.112099999998</c:v>
                </c:pt>
                <c:pt idx="3">
                  <c:v>48361.2984</c:v>
                </c:pt>
                <c:pt idx="4">
                  <c:v>48503.982000000004</c:v>
                </c:pt>
                <c:pt idx="5">
                  <c:v>50587.752099999998</c:v>
                </c:pt>
                <c:pt idx="6">
                  <c:v>51085.927499999998</c:v>
                </c:pt>
                <c:pt idx="7">
                  <c:v>51114.479500000001</c:v>
                </c:pt>
                <c:pt idx="8">
                  <c:v>51413.7523</c:v>
                </c:pt>
                <c:pt idx="9">
                  <c:v>51788.281600000002</c:v>
                </c:pt>
                <c:pt idx="10">
                  <c:v>51580.504500000003</c:v>
                </c:pt>
                <c:pt idx="11">
                  <c:v>51542.462500000001</c:v>
                </c:pt>
                <c:pt idx="12">
                  <c:v>49183.9997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E23-4FC1-B6F7-0B9E36C8EC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6760256"/>
        <c:axId val="456755008"/>
      </c:lineChart>
      <c:catAx>
        <c:axId val="45676025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 b="1" baseline="0" dirty="0">
                    <a:solidFill>
                      <a:schemeClr val="tx1"/>
                    </a:solidFill>
                  </a:rPr>
                  <a:t># Threads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6755008"/>
        <c:crosses val="autoZero"/>
        <c:auto val="1"/>
        <c:lblAlgn val="ctr"/>
        <c:lblOffset val="100"/>
        <c:noMultiLvlLbl val="0"/>
      </c:catAx>
      <c:valAx>
        <c:axId val="456755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 b="1" i="0" baseline="0" dirty="0">
                    <a:solidFill>
                      <a:schemeClr val="tx1"/>
                    </a:solidFill>
                    <a:effectLst/>
                  </a:rPr>
                  <a:t>Throughput, </a:t>
                </a:r>
                <a:r>
                  <a:rPr lang="en-US" sz="2400" b="1" i="0" baseline="0" dirty="0" err="1">
                    <a:solidFill>
                      <a:schemeClr val="tx1"/>
                    </a:solidFill>
                    <a:effectLst/>
                  </a:rPr>
                  <a:t>MRec</a:t>
                </a:r>
                <a:r>
                  <a:rPr lang="en-US" sz="2400" b="1" i="0" baseline="0" dirty="0">
                    <a:solidFill>
                      <a:schemeClr val="tx1"/>
                    </a:solidFill>
                    <a:effectLst/>
                  </a:rPr>
                  <a:t>/sec</a:t>
                </a:r>
              </a:p>
            </c:rich>
          </c:tx>
          <c:layout>
            <c:manualLayout>
              <c:xMode val="edge"/>
              <c:yMode val="edge"/>
              <c:x val="1.1302759452365753E-2"/>
              <c:y val="5.6932757503113648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6760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9385445484854932"/>
          <c:y val="0"/>
          <c:w val="0.60818166605013313"/>
          <c:h val="0.116152966992537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Sheet1!$A$5:$G$5</c:f>
              <c:strCache>
                <c:ptCount val="7"/>
                <c:pt idx="0">
                  <c:v>Trill</c:v>
                </c:pt>
                <c:pt idx="1">
                  <c:v>NonOptimized</c:v>
                </c:pt>
                <c:pt idx="2">
                  <c:v>No Compression</c:v>
                </c:pt>
                <c:pt idx="3">
                  <c:v>Lossless</c:v>
                </c:pt>
                <c:pt idx="4">
                  <c:v>LosslessOptimized</c:v>
                </c:pt>
                <c:pt idx="5">
                  <c:v>Lossy</c:v>
                </c:pt>
                <c:pt idx="6">
                  <c:v>LossyOptimized</c:v>
                </c:pt>
              </c:strCache>
            </c:strRef>
          </c:cat>
          <c:val>
            <c:numRef>
              <c:f>Sheet1!$A$6:$G$6</c:f>
              <c:numCache>
                <c:formatCode>General</c:formatCode>
                <c:ptCount val="7"/>
                <c:pt idx="0">
                  <c:v>3.2</c:v>
                </c:pt>
                <c:pt idx="1">
                  <c:v>10.1</c:v>
                </c:pt>
                <c:pt idx="2">
                  <c:v>32.299999999999997</c:v>
                </c:pt>
                <c:pt idx="3">
                  <c:v>37.5</c:v>
                </c:pt>
                <c:pt idx="4">
                  <c:v>40.799999999999997</c:v>
                </c:pt>
                <c:pt idx="5">
                  <c:v>43.2</c:v>
                </c:pt>
                <c:pt idx="6">
                  <c:v>49.1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08-4613-8C78-830C6FD605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4600032"/>
        <c:axId val="454598064"/>
      </c:barChart>
      <c:catAx>
        <c:axId val="454600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4598064"/>
        <c:crosses val="autoZero"/>
        <c:auto val="1"/>
        <c:lblAlgn val="ctr"/>
        <c:lblOffset val="100"/>
        <c:noMultiLvlLbl val="0"/>
      </c:catAx>
      <c:valAx>
        <c:axId val="454598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 b="1" dirty="0">
                    <a:solidFill>
                      <a:schemeClr val="tx1"/>
                    </a:solidFill>
                  </a:rPr>
                  <a:t>Throughput, </a:t>
                </a:r>
                <a:r>
                  <a:rPr lang="en-US" sz="2400" b="1" dirty="0" err="1">
                    <a:solidFill>
                      <a:schemeClr val="tx1"/>
                    </a:solidFill>
                  </a:rPr>
                  <a:t>MRec</a:t>
                </a:r>
                <a:r>
                  <a:rPr lang="en-US" sz="2400" b="1" dirty="0">
                    <a:solidFill>
                      <a:schemeClr val="tx1"/>
                    </a:solidFill>
                  </a:rPr>
                  <a:t>/s</a:t>
                </a:r>
              </a:p>
            </c:rich>
          </c:tx>
          <c:layout>
            <c:manualLayout>
              <c:xMode val="edge"/>
              <c:yMode val="edge"/>
              <c:x val="6.7702678986237023E-3"/>
              <c:y val="6.129818331532088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4600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'Time-Pingmesh'!$A$2</c:f>
              <c:strCache>
                <c:ptCount val="1"/>
                <c:pt idx="0">
                  <c:v>Where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'Time-Pingmesh'!$B$1:$F$1</c:f>
              <c:strCache>
                <c:ptCount val="5"/>
                <c:pt idx="0">
                  <c:v>No Compression</c:v>
                </c:pt>
                <c:pt idx="1">
                  <c:v>Lossless</c:v>
                </c:pt>
                <c:pt idx="2">
                  <c:v>LosslessOptimized</c:v>
                </c:pt>
                <c:pt idx="3">
                  <c:v>Lossy</c:v>
                </c:pt>
                <c:pt idx="4">
                  <c:v>LossyOptimized</c:v>
                </c:pt>
              </c:strCache>
            </c:strRef>
          </c:cat>
          <c:val>
            <c:numRef>
              <c:f>'Time-Pingmesh'!$B$2:$F$2</c:f>
              <c:numCache>
                <c:formatCode>General</c:formatCode>
                <c:ptCount val="5"/>
                <c:pt idx="0">
                  <c:v>625</c:v>
                </c:pt>
                <c:pt idx="1">
                  <c:v>578</c:v>
                </c:pt>
                <c:pt idx="2">
                  <c:v>297</c:v>
                </c:pt>
                <c:pt idx="3">
                  <c:v>288</c:v>
                </c:pt>
                <c:pt idx="4">
                  <c:v>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4D-45A0-AE55-0F93581C6EDE}"/>
            </c:ext>
          </c:extLst>
        </c:ser>
        <c:ser>
          <c:idx val="1"/>
          <c:order val="1"/>
          <c:tx>
            <c:strRef>
              <c:f>'Time-Pingmesh'!$A$3</c:f>
              <c:strCache>
                <c:ptCount val="1"/>
                <c:pt idx="0">
                  <c:v>GroupApply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'Time-Pingmesh'!$B$1:$F$1</c:f>
              <c:strCache>
                <c:ptCount val="5"/>
                <c:pt idx="0">
                  <c:v>No Compression</c:v>
                </c:pt>
                <c:pt idx="1">
                  <c:v>Lossless</c:v>
                </c:pt>
                <c:pt idx="2">
                  <c:v>LosslessOptimized</c:v>
                </c:pt>
                <c:pt idx="3">
                  <c:v>Lossy</c:v>
                </c:pt>
                <c:pt idx="4">
                  <c:v>LossyOptimized</c:v>
                </c:pt>
              </c:strCache>
            </c:strRef>
          </c:cat>
          <c:val>
            <c:numRef>
              <c:f>'Time-Pingmesh'!$B$3:$F$3</c:f>
              <c:numCache>
                <c:formatCode>General</c:formatCode>
                <c:ptCount val="5"/>
                <c:pt idx="0">
                  <c:v>828</c:v>
                </c:pt>
                <c:pt idx="1">
                  <c:v>719</c:v>
                </c:pt>
                <c:pt idx="2">
                  <c:v>469</c:v>
                </c:pt>
                <c:pt idx="3">
                  <c:v>547</c:v>
                </c:pt>
                <c:pt idx="4">
                  <c:v>453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4D-45A0-AE55-0F93581C6E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1436504"/>
        <c:axId val="631437488"/>
      </c:barChart>
      <c:catAx>
        <c:axId val="631436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1437488"/>
        <c:crosses val="autoZero"/>
        <c:auto val="1"/>
        <c:lblAlgn val="ctr"/>
        <c:lblOffset val="100"/>
        <c:noMultiLvlLbl val="0"/>
      </c:catAx>
      <c:valAx>
        <c:axId val="631437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CA" sz="2400" b="1" dirty="0">
                    <a:solidFill>
                      <a:schemeClr val="tx1"/>
                    </a:solidFill>
                  </a:rPr>
                  <a:t>Time (</a:t>
                </a:r>
                <a:r>
                  <a:rPr lang="en-CA" sz="2400" b="1" dirty="0" err="1">
                    <a:solidFill>
                      <a:schemeClr val="tx1"/>
                    </a:solidFill>
                  </a:rPr>
                  <a:t>ms</a:t>
                </a:r>
                <a:r>
                  <a:rPr lang="en-CA" sz="2400" b="1" dirty="0">
                    <a:solidFill>
                      <a:schemeClr val="tx1"/>
                    </a:solidFill>
                  </a:rPr>
                  <a:t>)</a:t>
                </a:r>
              </a:p>
            </c:rich>
          </c:tx>
          <c:layout>
            <c:manualLayout>
              <c:xMode val="edge"/>
              <c:yMode val="edge"/>
              <c:x val="9.0702947845804991E-3"/>
              <c:y val="0.2358216503424876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1436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85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14575" y="523875"/>
            <a:ext cx="4654550" cy="2619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3" tIns="46477" rIns="92953" bIns="464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370" y="3317877"/>
            <a:ext cx="7426960" cy="3143250"/>
          </a:xfrm>
          <a:prstGeom prst="rect">
            <a:avLst/>
          </a:prstGeom>
        </p:spPr>
        <p:txBody>
          <a:bodyPr vert="horz" lIns="92953" tIns="46477" rIns="92953" bIns="4647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1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4575" y="523875"/>
            <a:ext cx="465455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261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Hence compression can be useful in reducing bandwidth consumption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8401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Trill engineers intuition – Where query should be bandwidth bottlenecked</a:t>
            </a:r>
          </a:p>
          <a:p>
            <a:r>
              <a:rPr lang="en-US" dirty="0"/>
              <a:t>Not that much with Trill!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8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2/3 for memory related overheads</a:t>
            </a:r>
          </a:p>
          <a:p>
            <a:r>
              <a:rPr lang="en-US" dirty="0"/>
              <a:t>46% - bitwise manipulation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066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dirty="0">
                <a:latin typeface="NimbusRomNo9L-ReguItal"/>
              </a:rPr>
              <a:t>Long </a:t>
            </a:r>
            <a:r>
              <a:rPr lang="en-CA" sz="1200" dirty="0">
                <a:latin typeface="NimbusRomNo9L-Regu"/>
              </a:rPr>
              <a:t>– 64-bit </a:t>
            </a:r>
            <a:r>
              <a:rPr lang="en-CA" sz="1200" dirty="0" err="1">
                <a:latin typeface="NimbusRomNo9L-Regu"/>
              </a:rPr>
              <a:t>uint</a:t>
            </a:r>
            <a:r>
              <a:rPr lang="en-CA" sz="1200" dirty="0">
                <a:latin typeface="NimbusRomNo9L-Regu"/>
              </a:rPr>
              <a:t>; </a:t>
            </a:r>
            <a:r>
              <a:rPr lang="en-CA" sz="1200" dirty="0">
                <a:latin typeface="NimbusRomNo9L-ReguItal"/>
              </a:rPr>
              <a:t>Char </a:t>
            </a:r>
            <a:r>
              <a:rPr lang="en-CA" sz="1200" dirty="0">
                <a:latin typeface="NimbusRomNo9L-Regu"/>
              </a:rPr>
              <a:t>– 8-bit char type (mimics 8</a:t>
            </a:r>
            <a:r>
              <a:rPr lang="en-CA" sz="1200" dirty="0">
                <a:latin typeface="CMSY10"/>
              </a:rPr>
              <a:t>X </a:t>
            </a:r>
            <a:r>
              <a:rPr lang="en-CA" sz="1200" dirty="0">
                <a:latin typeface="NimbusRomNo9L-Regu"/>
              </a:rPr>
              <a:t>compression </a:t>
            </a:r>
            <a:r>
              <a:rPr lang="en-US" sz="1200" dirty="0">
                <a:latin typeface="NimbusRomNo9L-Regu"/>
              </a:rPr>
              <a:t>with </a:t>
            </a:r>
            <a:r>
              <a:rPr lang="en-US" sz="1200" dirty="0">
                <a:latin typeface="NimbusRomNo9L-ReguItal"/>
              </a:rPr>
              <a:t>no </a:t>
            </a:r>
            <a:r>
              <a:rPr lang="en-US" sz="1200" dirty="0">
                <a:latin typeface="NimbusRomNo9L-Regu"/>
              </a:rPr>
              <a:t>overhead;</a:t>
            </a:r>
          </a:p>
          <a:p>
            <a:r>
              <a:rPr lang="en-US" sz="1200" dirty="0" err="1">
                <a:latin typeface="NimbusRomNo9L-ReguItal"/>
              </a:rPr>
              <a:t>CharCompr</a:t>
            </a:r>
            <a:r>
              <a:rPr lang="en-US" sz="1200" dirty="0">
                <a:latin typeface="NimbusRomNo9L-ReguItal"/>
              </a:rPr>
              <a:t>. </a:t>
            </a:r>
            <a:r>
              <a:rPr lang="en-US" sz="1200" dirty="0">
                <a:latin typeface="NimbusRomNo9L-Regu"/>
              </a:rPr>
              <a:t>– compressing 64-bit values to 8-bit using </a:t>
            </a:r>
            <a:r>
              <a:rPr lang="en-CA" sz="1200" dirty="0">
                <a:latin typeface="NimbusRomNo9L-Regu"/>
              </a:rPr>
              <a:t>Base-Delta encoding</a:t>
            </a:r>
            <a:endParaRPr lang="en-CA" sz="1200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447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Turns out in most cases SIMD is good enough with B+D, although GPU/FPGA can be useful for more complicated algorithms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599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4575" y="523875"/>
            <a:ext cx="465455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056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609600" y="1123950"/>
            <a:ext cx="10972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09600" y="3371850"/>
            <a:ext cx="109728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800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115824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800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105664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581400"/>
            <a:ext cx="10464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09600" y="6243638"/>
            <a:ext cx="2844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3638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15400" y="152400"/>
            <a:ext cx="287020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840740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115824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34405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FEF5891-60A9-4DA4-8C9F-E9D9ADCD64CE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896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56388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6800" y="1371600"/>
            <a:ext cx="56388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11480800" cy="7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908720"/>
            <a:ext cx="11480800" cy="533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304800" y="6248400"/>
            <a:ext cx="114808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800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304800" y="914400"/>
            <a:ext cx="114808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11480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371600"/>
            <a:ext cx="11480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304800" y="6248400"/>
            <a:ext cx="114808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304800" y="914400"/>
            <a:ext cx="114808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048B6-75C2-4B3C-A1E9-A765E362A827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00BD0-49BF-48FC-8114-37C1D4F5AB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6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14712"/>
            <a:ext cx="12192000" cy="2885688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r>
              <a:rPr lang="en-US" sz="4800" b="1" dirty="0" err="1">
                <a:solidFill>
                  <a:prstClr val="black"/>
                </a:solidFill>
                <a:latin typeface="Myriad Pro Cond" panose="020B0506030403020204" pitchFamily="34" charset="0"/>
              </a:rPr>
              <a:t>TerseCades</a:t>
            </a:r>
            <a:r>
              <a:rPr lang="en-US" sz="4800" b="1" dirty="0">
                <a:solidFill>
                  <a:prstClr val="black"/>
                </a:solidFill>
                <a:latin typeface="Myriad Pro Cond" panose="020B0506030403020204" pitchFamily="34" charset="0"/>
              </a:rPr>
              <a:t>: Efficient Data Compression </a:t>
            </a:r>
            <a:br>
              <a:rPr lang="en-US" sz="4800" b="1" dirty="0">
                <a:solidFill>
                  <a:prstClr val="black"/>
                </a:solidFill>
                <a:latin typeface="Myriad Pro Cond" panose="020B0506030403020204" pitchFamily="34" charset="0"/>
              </a:rPr>
            </a:br>
            <a:r>
              <a:rPr lang="en-US" sz="4800" b="1" dirty="0">
                <a:solidFill>
                  <a:prstClr val="black"/>
                </a:solidFill>
                <a:latin typeface="Myriad Pro Cond" panose="020B0506030403020204" pitchFamily="34" charset="0"/>
              </a:rPr>
              <a:t>in Stream Processing</a:t>
            </a:r>
            <a:endParaRPr lang="en-US" sz="4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3695429"/>
            <a:ext cx="11887199" cy="2092987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Gennady Pekhimenko</a:t>
            </a:r>
          </a:p>
          <a:p>
            <a:r>
              <a:rPr lang="en-CA" dirty="0"/>
              <a:t>Chuanxiong Guo, Myeongjae Jeon, Peng Huang, Lidong Zhou</a:t>
            </a:r>
            <a:endParaRPr lang="en-US" b="1" dirty="0">
              <a:solidFill>
                <a:srgbClr val="0000FF"/>
              </a:solidFill>
            </a:endParaRPr>
          </a:p>
          <a:p>
            <a:endParaRPr lang="en-US" sz="2200" dirty="0">
              <a:solidFill>
                <a:srgbClr val="0000FF"/>
              </a:solidFill>
            </a:endParaRPr>
          </a:p>
          <a:p>
            <a:pPr algn="l"/>
            <a:endParaRPr lang="en-US" sz="2200" dirty="0"/>
          </a:p>
          <a:p>
            <a:pPr algn="l"/>
            <a:endParaRPr lang="en-US" sz="2200" dirty="0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7429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pic>
        <p:nvPicPr>
          <p:cNvPr id="1026" name="Picture 2" descr="Image result for university of toronto logo">
            <a:extLst>
              <a:ext uri="{FF2B5EF4-FFF2-40B4-BE49-F238E27FC236}">
                <a16:creationId xmlns:a16="http://schemas.microsoft.com/office/drawing/2014/main" id="{0D8A23DF-56B1-4FA2-9DA0-531685E663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6715" y="5439988"/>
            <a:ext cx="3102369" cy="144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Image result for microsoft research logo">
            <a:extLst>
              <a:ext uri="{FF2B5EF4-FFF2-40B4-BE49-F238E27FC236}">
                <a16:creationId xmlns:a16="http://schemas.microsoft.com/office/drawing/2014/main" id="{DD151B91-6AC0-4361-A1F9-C31179A046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887028"/>
            <a:ext cx="2438400" cy="555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93" descr="Department of Computer Science">
            <a:extLst>
              <a:ext uri="{FF2B5EF4-FFF2-40B4-BE49-F238E27FC236}">
                <a16:creationId xmlns:a16="http://schemas.microsoft.com/office/drawing/2014/main" id="{E48A1DE6-94ED-42F1-BACD-FB457895E7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599" y="5941701"/>
            <a:ext cx="2597251" cy="683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9600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7C965-7440-4EEB-8494-689580045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Design Choices and Optimizations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0C3AB2-E5C6-4BE5-AC3E-60CE5850B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83EAD7B-5F45-4F18-AC3F-E3E8486E5ED2}"/>
              </a:ext>
            </a:extLst>
          </p:cNvPr>
          <p:cNvSpPr txBox="1">
            <a:spLocks/>
          </p:cNvSpPr>
          <p:nvPr/>
        </p:nvSpPr>
        <p:spPr>
          <a:xfrm>
            <a:off x="762000" y="1600201"/>
            <a:ext cx="10972800" cy="4678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Clr>
                <a:srgbClr val="006600"/>
              </a:buClr>
              <a:buFont typeface="Wingdings" panose="05000000000000000000" pitchFamily="2" charset="2"/>
              <a:buChar char="ü"/>
            </a:pPr>
            <a:r>
              <a:rPr lang="en-US" b="1" i="1" dirty="0"/>
              <a:t>Lossless Compression </a:t>
            </a:r>
          </a:p>
          <a:p>
            <a:pPr marL="685800" lvl="1">
              <a:buClr>
                <a:srgbClr val="006600"/>
              </a:buClr>
              <a:buFont typeface="Wingdings" panose="05000000000000000000" pitchFamily="2" charset="2"/>
              <a:buChar char="ü"/>
            </a:pPr>
            <a:r>
              <a:rPr lang="en-US" b="1" i="1" dirty="0"/>
              <a:t>Arithmetic vs. Dictionary-based Compression</a:t>
            </a:r>
          </a:p>
          <a:p>
            <a:pPr marL="685800" lvl="1">
              <a:buClr>
                <a:srgbClr val="006600"/>
              </a:buClr>
              <a:buFont typeface="Wingdings" panose="05000000000000000000" pitchFamily="2" charset="2"/>
              <a:buChar char="ü"/>
            </a:pPr>
            <a:r>
              <a:rPr lang="en-US" b="1" i="1" dirty="0"/>
              <a:t>Decompression is on the critical path</a:t>
            </a:r>
          </a:p>
          <a:p>
            <a:pPr marL="285750" indent="-285750">
              <a:buClr>
                <a:srgbClr val="006600"/>
              </a:buClr>
              <a:buFont typeface="Wingdings" panose="05000000000000000000" pitchFamily="2" charset="2"/>
              <a:buChar char="ü"/>
            </a:pPr>
            <a:r>
              <a:rPr lang="en-US" b="1" i="1" dirty="0"/>
              <a:t>Lossy Compression without Output Quality Loss</a:t>
            </a:r>
          </a:p>
          <a:p>
            <a:pPr marL="685800" lvl="1">
              <a:buClr>
                <a:srgbClr val="006600"/>
              </a:buClr>
              <a:buFont typeface="Wingdings" panose="05000000000000000000" pitchFamily="2" charset="2"/>
              <a:buChar char="ü"/>
            </a:pPr>
            <a:r>
              <a:rPr lang="en-US" b="1" i="1" dirty="0"/>
              <a:t>Integers and floating points</a:t>
            </a:r>
          </a:p>
          <a:p>
            <a:pPr marL="285750">
              <a:buClr>
                <a:srgbClr val="006600"/>
              </a:buClr>
              <a:buFont typeface="Wingdings" panose="05000000000000000000" pitchFamily="2" charset="2"/>
              <a:buChar char="ü"/>
            </a:pPr>
            <a:r>
              <a:rPr lang="en-US" b="1" i="1" dirty="0"/>
              <a:t>Reducing Compression/Decompression Cost</a:t>
            </a:r>
          </a:p>
          <a:p>
            <a:pPr marL="685800" lvl="1">
              <a:buClr>
                <a:srgbClr val="006600"/>
              </a:buClr>
              <a:buFont typeface="Wingdings" panose="05000000000000000000" pitchFamily="2" charset="2"/>
              <a:buChar char="ü"/>
            </a:pPr>
            <a:r>
              <a:rPr lang="en-US" b="1" i="1" dirty="0"/>
              <a:t>Hardware-based acceleration: vectorization, GPU, FPGA</a:t>
            </a:r>
          </a:p>
          <a:p>
            <a:pPr marL="285750" indent="-285750">
              <a:buClr>
                <a:srgbClr val="006600"/>
              </a:buClr>
              <a:buFont typeface="Wingdings" panose="05000000000000000000" pitchFamily="2" charset="2"/>
              <a:buChar char="ü"/>
            </a:pPr>
            <a:r>
              <a:rPr lang="en-US" b="1" i="1" dirty="0"/>
              <a:t>Direct Execution on Compressed Data</a:t>
            </a:r>
          </a:p>
          <a:p>
            <a:pPr marL="0" indent="0">
              <a:buFont typeface="Arial" pitchFamily="34" charset="0"/>
              <a:buNone/>
            </a:pPr>
            <a:endParaRPr lang="en-US" dirty="0"/>
          </a:p>
          <a:p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12105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168D8-EA16-4F93-898A-DCBEEB054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Lossless Compression: Base-Delta Encoding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7B33C3-3728-4EFE-B2E6-17A4281F7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11</a:t>
            </a:fld>
            <a:endParaRPr lang="en-US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193A209-A7EF-43B6-8EFA-D9C60D7C4E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62100"/>
            <a:ext cx="10964574" cy="2819400"/>
          </a:xfrm>
          <a:prstGeom prst="rect">
            <a:avLst/>
          </a:prstGeom>
        </p:spPr>
      </p:pic>
      <p:sp>
        <p:nvSpPr>
          <p:cNvPr id="8" name="Rounded Rectangle 37">
            <a:extLst>
              <a:ext uri="{FF2B5EF4-FFF2-40B4-BE49-F238E27FC236}">
                <a16:creationId xmlns:a16="http://schemas.microsoft.com/office/drawing/2014/main" id="{65CB130E-81B3-4A7F-892D-050CA6ED0071}"/>
              </a:ext>
            </a:extLst>
          </p:cNvPr>
          <p:cNvSpPr/>
          <p:nvPr/>
        </p:nvSpPr>
        <p:spPr>
          <a:xfrm>
            <a:off x="510336" y="4419600"/>
            <a:ext cx="5410200" cy="1143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lvl="1" indent="-571500">
              <a:buClr>
                <a:schemeClr val="tx1"/>
              </a:buClr>
              <a:buSzPct val="100000"/>
            </a:pPr>
            <a:r>
              <a:rPr lang="en-US" sz="2800" b="1" dirty="0">
                <a:solidFill>
                  <a:srgbClr val="009900"/>
                </a:solidFill>
                <a:sym typeface="Wingdings"/>
              </a:rPr>
              <a:t></a:t>
            </a:r>
            <a:r>
              <a:rPr lang="en-US" sz="2800" b="1" dirty="0">
                <a:solidFill>
                  <a:schemeClr val="tx1"/>
                </a:solidFill>
              </a:rPr>
              <a:t> Fast Decompression: </a:t>
            </a:r>
          </a:p>
          <a:p>
            <a:pPr marL="571500" lvl="1" indent="-571500">
              <a:buClr>
                <a:schemeClr val="tx1"/>
              </a:buClr>
              <a:buSzPct val="100000"/>
            </a:pPr>
            <a:r>
              <a:rPr lang="en-US" sz="2400" dirty="0">
                <a:solidFill>
                  <a:schemeClr val="tx1"/>
                </a:solidFill>
              </a:rPr>
              <a:t>     vector addition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9" name="Rounded Rectangle 38">
            <a:extLst>
              <a:ext uri="{FF2B5EF4-FFF2-40B4-BE49-F238E27FC236}">
                <a16:creationId xmlns:a16="http://schemas.microsoft.com/office/drawing/2014/main" id="{F8524D12-3ABF-496E-BCB4-CC4B72BF1B1C}"/>
              </a:ext>
            </a:extLst>
          </p:cNvPr>
          <p:cNvSpPr/>
          <p:nvPr/>
        </p:nvSpPr>
        <p:spPr>
          <a:xfrm>
            <a:off x="6271466" y="4427266"/>
            <a:ext cx="5691934" cy="1143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lvl="1" indent="-571500">
              <a:buClr>
                <a:schemeClr val="tx1"/>
              </a:buClr>
              <a:buSzPct val="100000"/>
            </a:pPr>
            <a:r>
              <a:rPr lang="en-US" sz="2800" b="1" dirty="0">
                <a:solidFill>
                  <a:srgbClr val="009900"/>
                </a:solidFill>
                <a:sym typeface="Wingdings"/>
              </a:rPr>
              <a:t></a:t>
            </a:r>
            <a:r>
              <a:rPr lang="en-US" sz="2800" b="1" dirty="0">
                <a:solidFill>
                  <a:schemeClr val="tx1"/>
                </a:solidFill>
              </a:rPr>
              <a:t> Simple SW/HW Implementations: </a:t>
            </a:r>
          </a:p>
          <a:p>
            <a:pPr marL="571500" lvl="1" indent="-571500">
              <a:buClr>
                <a:schemeClr val="tx1"/>
              </a:buClr>
              <a:buSzPct val="100000"/>
            </a:pPr>
            <a:r>
              <a:rPr lang="en-US" sz="2800" dirty="0">
                <a:solidFill>
                  <a:schemeClr val="tx1"/>
                </a:solidFill>
              </a:rPr>
              <a:t>    </a:t>
            </a:r>
            <a:r>
              <a:rPr lang="en-US" sz="2400" dirty="0">
                <a:solidFill>
                  <a:schemeClr val="tx1"/>
                </a:solidFill>
              </a:rPr>
              <a:t>arithmetic and comparison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0" name="Rounded Rectangle 39">
            <a:extLst>
              <a:ext uri="{FF2B5EF4-FFF2-40B4-BE49-F238E27FC236}">
                <a16:creationId xmlns:a16="http://schemas.microsoft.com/office/drawing/2014/main" id="{4CA152BF-B371-4BD1-AA07-D24DA8BAA7C2}"/>
              </a:ext>
            </a:extLst>
          </p:cNvPr>
          <p:cNvSpPr/>
          <p:nvPr/>
        </p:nvSpPr>
        <p:spPr>
          <a:xfrm>
            <a:off x="3501185" y="5715000"/>
            <a:ext cx="5410200" cy="9906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lvl="1" indent="-571500">
              <a:buClr>
                <a:schemeClr val="tx1"/>
              </a:buClr>
              <a:buSzPct val="100000"/>
            </a:pPr>
            <a:r>
              <a:rPr lang="en-US" sz="2800" b="1" dirty="0">
                <a:solidFill>
                  <a:srgbClr val="009900"/>
                </a:solidFill>
                <a:sym typeface="Wingdings"/>
              </a:rPr>
              <a:t> </a:t>
            </a:r>
            <a:r>
              <a:rPr lang="en-US" sz="2800" b="1" dirty="0">
                <a:solidFill>
                  <a:schemeClr val="tx1"/>
                </a:solidFill>
              </a:rPr>
              <a:t>Effective: </a:t>
            </a:r>
            <a:r>
              <a:rPr lang="en-US" sz="2400" dirty="0">
                <a:solidFill>
                  <a:schemeClr val="tx1"/>
                </a:solidFill>
              </a:rPr>
              <a:t>good compression ratio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59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02606-EF3C-4EFF-AEA6-E0132D8C2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Lossy Compression Without Output Quality Loss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9F4523-7D0F-404C-ACB0-1146B0E70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Base-Delta Encoding modification</a:t>
            </a:r>
          </a:p>
          <a:p>
            <a:pPr lvl="1"/>
            <a:r>
              <a:rPr lang="en-US" dirty="0"/>
              <a:t>Truncate deltas when full precision not required</a:t>
            </a:r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ZFP floating point compression engine</a:t>
            </a:r>
          </a:p>
          <a:p>
            <a:pPr lvl="1"/>
            <a:r>
              <a:rPr lang="en-US" dirty="0"/>
              <a:t>Equivalent of BD in floating point domain with controlled precision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F9FB4D-AE23-43B4-B3AC-B0D10DC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605977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95991-C078-4791-B8F0-95BF73A6B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Reducing Compression Overhead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589EFE-4466-4C23-886C-7962E9DDE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13</a:t>
            </a:fld>
            <a:endParaRPr lang="en-US" altLang="en-US" dirty="0"/>
          </a:p>
        </p:txBody>
      </p:sp>
      <p:pic>
        <p:nvPicPr>
          <p:cNvPr id="4098" name="Picture 2" descr="Image result for 1080 ti">
            <a:extLst>
              <a:ext uri="{FF2B5EF4-FFF2-40B4-BE49-F238E27FC236}">
                <a16:creationId xmlns:a16="http://schemas.microsoft.com/office/drawing/2014/main" id="{EA6E4A68-B1A0-46A4-AC3D-5ED0636D965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403907"/>
            <a:ext cx="26670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Image result for simd vectorization">
            <a:extLst>
              <a:ext uri="{FF2B5EF4-FFF2-40B4-BE49-F238E27FC236}">
                <a16:creationId xmlns:a16="http://schemas.microsoft.com/office/drawing/2014/main" id="{7E623CE8-1D71-4367-845F-AC921E7A58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18257"/>
            <a:ext cx="360426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FFCBA03-6BFD-4101-95A8-61BA64318B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0" y="1550304"/>
            <a:ext cx="2324100" cy="22860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F8552FE-A239-44C6-B638-0DA1B1FAFBB9}"/>
              </a:ext>
            </a:extLst>
          </p:cNvPr>
          <p:cNvSpPr/>
          <p:nvPr/>
        </p:nvSpPr>
        <p:spPr>
          <a:xfrm>
            <a:off x="208775" y="4095750"/>
            <a:ext cx="39487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</a:rPr>
              <a:t>SIMD/Vectorization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3F20EF7-F48B-4284-B18E-8282D53070A6}"/>
              </a:ext>
            </a:extLst>
          </p:cNvPr>
          <p:cNvSpPr/>
          <p:nvPr/>
        </p:nvSpPr>
        <p:spPr>
          <a:xfrm>
            <a:off x="5773378" y="4094226"/>
            <a:ext cx="10262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</a:rPr>
              <a:t>GPU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F58721-5E5A-40CF-B9D4-50C7BE38AC44}"/>
              </a:ext>
            </a:extLst>
          </p:cNvPr>
          <p:cNvSpPr/>
          <p:nvPr/>
        </p:nvSpPr>
        <p:spPr>
          <a:xfrm>
            <a:off x="9025254" y="4094226"/>
            <a:ext cx="121700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</a:rPr>
              <a:t>FPGA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7AE381-143E-4258-84FA-ED6508A5CF74}"/>
              </a:ext>
            </a:extLst>
          </p:cNvPr>
          <p:cNvSpPr/>
          <p:nvPr/>
        </p:nvSpPr>
        <p:spPr>
          <a:xfrm>
            <a:off x="184391" y="5019664"/>
            <a:ext cx="51371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+mn-lt"/>
              </a:rPr>
              <a:t>Intel Xeon with 256-bit SIMD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1FB3FB8-03B7-4E0E-B341-A6AD43AB08F6}"/>
              </a:ext>
            </a:extLst>
          </p:cNvPr>
          <p:cNvSpPr/>
          <p:nvPr/>
        </p:nvSpPr>
        <p:spPr>
          <a:xfrm>
            <a:off x="5136985" y="4998479"/>
            <a:ext cx="22990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+mn-lt"/>
              </a:rPr>
              <a:t>NVIDIA 1080Ti</a:t>
            </a:r>
            <a:endParaRPr lang="en-CA" sz="2800" dirty="0">
              <a:latin typeface="+mn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CFDF7C3-6687-4701-8BD7-8F03FFA73EED}"/>
              </a:ext>
            </a:extLst>
          </p:cNvPr>
          <p:cNvSpPr/>
          <p:nvPr/>
        </p:nvSpPr>
        <p:spPr>
          <a:xfrm>
            <a:off x="8456733" y="4998479"/>
            <a:ext cx="2354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+mn-lt"/>
              </a:rPr>
              <a:t>Altera Stratix V</a:t>
            </a:r>
            <a:endParaRPr lang="en-CA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69443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676400" y="2130758"/>
            <a:ext cx="2514600" cy="26685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shade val="50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33" y="90037"/>
            <a:ext cx="8904817" cy="1143000"/>
          </a:xfrm>
        </p:spPr>
        <p:txBody>
          <a:bodyPr>
            <a:normAutofit/>
          </a:bodyPr>
          <a:lstStyle/>
          <a:p>
            <a:r>
              <a:rPr lang="en-US" dirty="0"/>
              <a:t>Execution on Compressed Data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8162758" y="3020814"/>
            <a:ext cx="2489200" cy="685800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 w="57150" cmpd="sng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Processor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828800" y="2209800"/>
            <a:ext cx="2209800" cy="1964250"/>
          </a:xfrm>
          <a:prstGeom prst="roundRect">
            <a:avLst/>
          </a:prstGeom>
          <a:solidFill>
            <a:schemeClr val="tx2"/>
          </a:solidFill>
          <a:ln w="57150" cmpd="sng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Memory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942404" y="1663321"/>
            <a:ext cx="2895600" cy="685800"/>
          </a:xfrm>
          <a:prstGeom prst="roundRect">
            <a:avLst/>
          </a:prstGeom>
          <a:solidFill>
            <a:srgbClr val="960000"/>
          </a:solidFill>
          <a:ln w="57150" cmpd="sng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Decompress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263696" y="4091752"/>
            <a:ext cx="2531091" cy="685800"/>
          </a:xfrm>
          <a:prstGeom prst="roundRect">
            <a:avLst/>
          </a:prstGeom>
          <a:solidFill>
            <a:srgbClr val="960000"/>
          </a:solidFill>
          <a:ln w="57150" cmpd="sng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Compress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58846" y="4289680"/>
            <a:ext cx="20160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Compressed</a:t>
            </a:r>
            <a:endParaRPr lang="en-US" sz="2400" b="1" dirty="0"/>
          </a:p>
        </p:txBody>
      </p:sp>
      <p:sp>
        <p:nvSpPr>
          <p:cNvPr id="14" name="Left-Right Arrow 13"/>
          <p:cNvSpPr/>
          <p:nvPr/>
        </p:nvSpPr>
        <p:spPr>
          <a:xfrm>
            <a:off x="5263695" y="3026162"/>
            <a:ext cx="2209800" cy="675105"/>
          </a:xfrm>
          <a:prstGeom prst="leftRightArrow">
            <a:avLst>
              <a:gd name="adj1" fmla="val 41914"/>
              <a:gd name="adj2" fmla="val 50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 rot="19857112">
            <a:off x="4349882" y="2009944"/>
            <a:ext cx="486141" cy="471847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 rot="1969769">
            <a:off x="8232319" y="2182616"/>
            <a:ext cx="1113103" cy="556402"/>
          </a:xfrm>
          <a:prstGeom prst="rightArrow">
            <a:avLst>
              <a:gd name="adj1" fmla="val 35905"/>
              <a:gd name="adj2" fmla="val 50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 rot="8797351">
            <a:off x="8139770" y="3969578"/>
            <a:ext cx="1170667" cy="529628"/>
          </a:xfrm>
          <a:prstGeom prst="rightArrow">
            <a:avLst>
              <a:gd name="adj1" fmla="val 45596"/>
              <a:gd name="adj2" fmla="val 50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 rot="11701004">
            <a:off x="4269806" y="3937318"/>
            <a:ext cx="815679" cy="490035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538814" y="5257801"/>
            <a:ext cx="760156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Blip>
                <a:blip r:embed="rId2"/>
              </a:buBlip>
            </a:pPr>
            <a:r>
              <a:rPr lang="en-US" sz="2800" b="1" i="1" dirty="0"/>
              <a:t>Incurs decompression and compression latency</a:t>
            </a:r>
          </a:p>
          <a:p>
            <a:pPr marL="457200" indent="-457200">
              <a:buBlip>
                <a:blip r:embed="rId2"/>
              </a:buBlip>
            </a:pPr>
            <a:r>
              <a:rPr lang="en-US" sz="2800" b="1" i="1" dirty="0"/>
              <a:t>High energy overhead</a:t>
            </a:r>
          </a:p>
          <a:p>
            <a:pPr marL="457200" indent="-457200">
              <a:buBlip>
                <a:blip r:embed="rId2"/>
              </a:buBlip>
            </a:pPr>
            <a:endParaRPr lang="en-US" sz="2800" b="1" i="1" dirty="0"/>
          </a:p>
        </p:txBody>
      </p:sp>
      <p:sp>
        <p:nvSpPr>
          <p:cNvPr id="21" name="Rounded Rectangle 20"/>
          <p:cNvSpPr/>
          <p:nvPr/>
        </p:nvSpPr>
        <p:spPr>
          <a:xfrm>
            <a:off x="4651036" y="1371600"/>
            <a:ext cx="3349965" cy="3886200"/>
          </a:xfrm>
          <a:prstGeom prst="roundRect">
            <a:avLst/>
          </a:prstGeom>
          <a:noFill/>
          <a:ln w="571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958846" y="6141499"/>
            <a:ext cx="86495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>
                <a:solidFill>
                  <a:srgbClr val="0000FF"/>
                </a:solidFill>
              </a:rPr>
              <a:t>Can we leverage data being in a condensed form?</a:t>
            </a:r>
          </a:p>
        </p:txBody>
      </p:sp>
    </p:spTree>
    <p:extLst>
      <p:ext uri="{BB962C8B-B14F-4D97-AF65-F5344CB8AC3E}">
        <p14:creationId xmlns:p14="http://schemas.microsoft.com/office/powerpoint/2010/main" val="761260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4DC94"/>
                                      </p:to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5" grpId="0" animBg="1"/>
      <p:bldP spid="7" grpId="0" animBg="1"/>
      <p:bldP spid="10" grpId="0" animBg="1"/>
      <p:bldP spid="11" grpId="0" animBg="1"/>
      <p:bldP spid="13" grpId="0"/>
      <p:bldP spid="13" grpId="1"/>
      <p:bldP spid="14" grpId="0" animBg="1"/>
      <p:bldP spid="14" grpId="1" animBg="1"/>
      <p:bldP spid="15" grpId="0" animBg="1"/>
      <p:bldP spid="16" grpId="0" animBg="1"/>
      <p:bldP spid="17" grpId="0" animBg="1"/>
      <p:bldP spid="18" grpId="0" animBg="1"/>
      <p:bldP spid="20" grpId="0" build="p"/>
      <p:bldP spid="21" grpId="0" animBg="1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>
          <a:xfrm>
            <a:off x="2743200" y="4800600"/>
            <a:ext cx="6781800" cy="15240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7593"/>
            <a:ext cx="10972800" cy="1143000"/>
          </a:xfrm>
        </p:spPr>
        <p:txBody>
          <a:bodyPr/>
          <a:lstStyle/>
          <a:p>
            <a:r>
              <a:rPr lang="en-US" dirty="0"/>
              <a:t>Execution on Compressed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15</a:t>
            </a:fld>
            <a:endParaRPr lang="en-US" alt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6242302" y="1708484"/>
            <a:ext cx="1447800" cy="4572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6600"/>
                </a:solidFill>
              </a:rPr>
              <a:t>Value 1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242302" y="2165684"/>
            <a:ext cx="1447800" cy="4572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6600"/>
                </a:solidFill>
              </a:rPr>
              <a:t>Value 2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242302" y="2630905"/>
            <a:ext cx="1447800" cy="4572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6600"/>
                </a:solidFill>
              </a:rPr>
              <a:t>Value 3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242302" y="3088105"/>
            <a:ext cx="1447800" cy="4572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6600"/>
                </a:solidFill>
              </a:rPr>
              <a:t>Value N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4794502" y="1708484"/>
            <a:ext cx="1447800" cy="4572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2"/>
                </a:solidFill>
              </a:rPr>
              <a:t>Key 1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4794502" y="2165684"/>
            <a:ext cx="1447800" cy="4572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2"/>
                </a:solidFill>
              </a:rPr>
              <a:t>Key 2</a:t>
            </a:r>
          </a:p>
        </p:txBody>
      </p:sp>
      <p:sp>
        <p:nvSpPr>
          <p:cNvPr id="66" name="Rounded Rectangle 65"/>
          <p:cNvSpPr/>
          <p:nvPr/>
        </p:nvSpPr>
        <p:spPr>
          <a:xfrm>
            <a:off x="4794502" y="2630905"/>
            <a:ext cx="1447800" cy="4572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2"/>
                </a:solidFill>
              </a:rPr>
              <a:t>Key 3</a:t>
            </a:r>
          </a:p>
        </p:txBody>
      </p:sp>
      <p:sp>
        <p:nvSpPr>
          <p:cNvPr id="67" name="Rounded Rectangle 66"/>
          <p:cNvSpPr/>
          <p:nvPr/>
        </p:nvSpPr>
        <p:spPr>
          <a:xfrm>
            <a:off x="4794502" y="3088105"/>
            <a:ext cx="1447800" cy="4572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2"/>
                </a:solidFill>
              </a:rPr>
              <a:t>Key N</a:t>
            </a:r>
          </a:p>
        </p:txBody>
      </p:sp>
      <p:sp>
        <p:nvSpPr>
          <p:cNvPr id="7" name="Rectangle 6"/>
          <p:cNvSpPr/>
          <p:nvPr/>
        </p:nvSpPr>
        <p:spPr>
          <a:xfrm>
            <a:off x="4648200" y="1524000"/>
            <a:ext cx="3200400" cy="224188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6242135" y="3886200"/>
            <a:ext cx="0" cy="7620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ounded Rectangle 85"/>
          <p:cNvSpPr/>
          <p:nvPr/>
        </p:nvSpPr>
        <p:spPr>
          <a:xfrm>
            <a:off x="3346702" y="5149334"/>
            <a:ext cx="1447800" cy="4572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6600"/>
                </a:solidFill>
              </a:rPr>
              <a:t>Value 1</a:t>
            </a:r>
          </a:p>
        </p:txBody>
      </p:sp>
      <p:sp>
        <p:nvSpPr>
          <p:cNvPr id="87" name="Rounded Rectangle 86"/>
          <p:cNvSpPr/>
          <p:nvPr/>
        </p:nvSpPr>
        <p:spPr>
          <a:xfrm>
            <a:off x="4794335" y="5149334"/>
            <a:ext cx="1447800" cy="4572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6600"/>
                </a:solidFill>
              </a:rPr>
              <a:t>Value 2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6242135" y="5149334"/>
            <a:ext cx="1447800" cy="4572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6600"/>
                </a:solidFill>
              </a:rPr>
              <a:t>Value 3</a:t>
            </a:r>
          </a:p>
        </p:txBody>
      </p:sp>
      <p:sp>
        <p:nvSpPr>
          <p:cNvPr id="89" name="Rounded Rectangle 88"/>
          <p:cNvSpPr/>
          <p:nvPr/>
        </p:nvSpPr>
        <p:spPr>
          <a:xfrm>
            <a:off x="7689935" y="5149334"/>
            <a:ext cx="1447800" cy="4572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6600"/>
                </a:solidFill>
              </a:rPr>
              <a:t>Value N</a:t>
            </a:r>
          </a:p>
        </p:txBody>
      </p:sp>
      <p:cxnSp>
        <p:nvCxnSpPr>
          <p:cNvPr id="90" name="Straight Arrow Connector 89"/>
          <p:cNvCxnSpPr>
            <a:stCxn id="92" idx="1"/>
          </p:cNvCxnSpPr>
          <p:nvPr/>
        </p:nvCxnSpPr>
        <p:spPr>
          <a:xfrm flipH="1">
            <a:off x="3311289" y="5911334"/>
            <a:ext cx="53819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92" idx="3"/>
          </p:cNvCxnSpPr>
          <p:nvPr/>
        </p:nvCxnSpPr>
        <p:spPr>
          <a:xfrm>
            <a:off x="4281011" y="5911334"/>
            <a:ext cx="50694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3849483" y="572666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8B</a:t>
            </a:r>
          </a:p>
        </p:txBody>
      </p:sp>
      <p:cxnSp>
        <p:nvCxnSpPr>
          <p:cNvPr id="93" name="Straight Arrow Connector 92"/>
          <p:cNvCxnSpPr/>
          <p:nvPr/>
        </p:nvCxnSpPr>
        <p:spPr>
          <a:xfrm flipH="1">
            <a:off x="4794502" y="5908638"/>
            <a:ext cx="46329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95" idx="3"/>
          </p:cNvCxnSpPr>
          <p:nvPr/>
        </p:nvCxnSpPr>
        <p:spPr>
          <a:xfrm>
            <a:off x="5665475" y="5908638"/>
            <a:ext cx="623338" cy="26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5233947" y="572397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8B</a:t>
            </a:r>
          </a:p>
        </p:txBody>
      </p:sp>
      <p:cxnSp>
        <p:nvCxnSpPr>
          <p:cNvPr id="96" name="Straight Arrow Connector 95"/>
          <p:cNvCxnSpPr/>
          <p:nvPr/>
        </p:nvCxnSpPr>
        <p:spPr>
          <a:xfrm flipH="1">
            <a:off x="6252316" y="5911334"/>
            <a:ext cx="46329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stCxn id="98" idx="3"/>
          </p:cNvCxnSpPr>
          <p:nvPr/>
        </p:nvCxnSpPr>
        <p:spPr>
          <a:xfrm>
            <a:off x="7123289" y="5911334"/>
            <a:ext cx="623338" cy="26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6691761" y="572666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8B</a:t>
            </a:r>
          </a:p>
        </p:txBody>
      </p:sp>
      <p:cxnSp>
        <p:nvCxnSpPr>
          <p:cNvPr id="99" name="Straight Arrow Connector 98"/>
          <p:cNvCxnSpPr/>
          <p:nvPr/>
        </p:nvCxnSpPr>
        <p:spPr>
          <a:xfrm flipH="1">
            <a:off x="7732944" y="5911334"/>
            <a:ext cx="46329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101" idx="3"/>
          </p:cNvCxnSpPr>
          <p:nvPr/>
        </p:nvCxnSpPr>
        <p:spPr>
          <a:xfrm>
            <a:off x="8603917" y="5911334"/>
            <a:ext cx="623338" cy="26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8172389" y="572666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8B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689936" y="4267200"/>
            <a:ext cx="14638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Memory</a:t>
            </a:r>
          </a:p>
        </p:txBody>
      </p:sp>
      <p:pic>
        <p:nvPicPr>
          <p:cNvPr id="32" name="Picture 2" descr="http://web.eecs.umich.edu/~dkoutra/courses/W16_484/databas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1610" y="1431172"/>
            <a:ext cx="1524000" cy="1519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333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" grpId="0" animBg="1"/>
      <p:bldP spid="8" grpId="0" animBg="1"/>
      <p:bldP spid="9" grpId="0" animBg="1"/>
      <p:bldP spid="10" grpId="0" animBg="1"/>
      <p:bldP spid="61" grpId="0" animBg="1"/>
      <p:bldP spid="62" grpId="0" animBg="1"/>
      <p:bldP spid="66" grpId="0" animBg="1"/>
      <p:bldP spid="67" grpId="0" animBg="1"/>
      <p:bldP spid="7" grpId="0" animBg="1"/>
      <p:bldP spid="86" grpId="0" animBg="1"/>
      <p:bldP spid="87" grpId="0" animBg="1"/>
      <p:bldP spid="88" grpId="0" animBg="1"/>
      <p:bldP spid="89" grpId="0" animBg="1"/>
      <p:bldP spid="92" grpId="0"/>
      <p:bldP spid="95" grpId="0"/>
      <p:bldP spid="98" grpId="0"/>
      <p:bldP spid="101" grpId="0"/>
      <p:bldP spid="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Execution on Compressed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16</a:t>
            </a:fld>
            <a:endParaRPr lang="en-US" alt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3346702" y="2133600"/>
            <a:ext cx="1447800" cy="4572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6600"/>
                </a:solidFill>
              </a:rPr>
              <a:t>Value 1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794335" y="2133600"/>
            <a:ext cx="1447800" cy="4572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6600"/>
                </a:solidFill>
              </a:rPr>
              <a:t>Value 2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242135" y="2133600"/>
            <a:ext cx="1447800" cy="4572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6600"/>
                </a:solidFill>
              </a:rPr>
              <a:t>Value 3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7689935" y="2133600"/>
            <a:ext cx="1447800" cy="4572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6600"/>
                </a:solidFill>
              </a:rPr>
              <a:t>Value N</a:t>
            </a:r>
          </a:p>
        </p:txBody>
      </p:sp>
      <p:sp>
        <p:nvSpPr>
          <p:cNvPr id="11" name="Down Arrow 10"/>
          <p:cNvSpPr/>
          <p:nvPr/>
        </p:nvSpPr>
        <p:spPr>
          <a:xfrm>
            <a:off x="6041163" y="3080266"/>
            <a:ext cx="495300" cy="68580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stCxn id="17" idx="1"/>
          </p:cNvCxnSpPr>
          <p:nvPr/>
        </p:nvCxnSpPr>
        <p:spPr>
          <a:xfrm flipH="1">
            <a:off x="3311289" y="2895600"/>
            <a:ext cx="53819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7" idx="3"/>
          </p:cNvCxnSpPr>
          <p:nvPr/>
        </p:nvCxnSpPr>
        <p:spPr>
          <a:xfrm>
            <a:off x="4281011" y="2895600"/>
            <a:ext cx="50694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849483" y="2710934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8B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3354820" y="3962400"/>
            <a:ext cx="796508" cy="611875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6600"/>
                </a:solidFill>
              </a:rPr>
              <a:t>Metadata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4151329" y="3962399"/>
            <a:ext cx="874823" cy="61187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6600"/>
                </a:solidFill>
              </a:rPr>
              <a:t>Value 1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4794502" y="2892904"/>
            <a:ext cx="46329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8" idx="3"/>
          </p:cNvCxnSpPr>
          <p:nvPr/>
        </p:nvCxnSpPr>
        <p:spPr>
          <a:xfrm>
            <a:off x="5665475" y="2892904"/>
            <a:ext cx="623338" cy="26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233947" y="270823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8B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 flipH="1">
            <a:off x="6252316" y="2895600"/>
            <a:ext cx="46329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46" idx="3"/>
          </p:cNvCxnSpPr>
          <p:nvPr/>
        </p:nvCxnSpPr>
        <p:spPr>
          <a:xfrm>
            <a:off x="7060928" y="2895600"/>
            <a:ext cx="623338" cy="26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629400" y="2710934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8B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7732944" y="2895600"/>
            <a:ext cx="46329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49" idx="3"/>
          </p:cNvCxnSpPr>
          <p:nvPr/>
        </p:nvCxnSpPr>
        <p:spPr>
          <a:xfrm>
            <a:off x="8603917" y="2895600"/>
            <a:ext cx="623338" cy="26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8172389" y="2710934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8B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5012969" y="3962401"/>
            <a:ext cx="854431" cy="61187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6600"/>
                </a:solidFill>
              </a:rPr>
              <a:t>Value 2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5859642" y="3962401"/>
            <a:ext cx="854431" cy="61187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6600"/>
                </a:solidFill>
              </a:rPr>
              <a:t>Value 3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6714073" y="3962399"/>
            <a:ext cx="854431" cy="61187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6600"/>
                </a:solidFill>
              </a:rPr>
              <a:t>Value N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 flipH="1">
            <a:off x="4166217" y="4876800"/>
            <a:ext cx="269097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4787953" y="4876800"/>
            <a:ext cx="23819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398031" y="4692134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1B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 flipH="1">
            <a:off x="5002133" y="4871408"/>
            <a:ext cx="269097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5623869" y="4871408"/>
            <a:ext cx="23819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5233947" y="468674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1B</a:t>
            </a:r>
          </a:p>
        </p:txBody>
      </p:sp>
      <p:cxnSp>
        <p:nvCxnSpPr>
          <p:cNvPr id="68" name="Straight Arrow Connector 67"/>
          <p:cNvCxnSpPr/>
          <p:nvPr/>
        </p:nvCxnSpPr>
        <p:spPr>
          <a:xfrm flipH="1">
            <a:off x="5873121" y="4870565"/>
            <a:ext cx="269097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6494857" y="4870565"/>
            <a:ext cx="23819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6104935" y="4685899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1B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 flipH="1">
            <a:off x="6734221" y="4876800"/>
            <a:ext cx="269097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7355957" y="4876800"/>
            <a:ext cx="23819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6966035" y="4692134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1B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3340153" y="1219201"/>
            <a:ext cx="1447800" cy="4572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Value</a:t>
            </a:r>
          </a:p>
        </p:txBody>
      </p:sp>
      <p:cxnSp>
        <p:nvCxnSpPr>
          <p:cNvPr id="6" name="Straight Arrow Connector 5"/>
          <p:cNvCxnSpPr>
            <a:stCxn id="38" idx="2"/>
            <a:endCxn id="3" idx="0"/>
          </p:cNvCxnSpPr>
          <p:nvPr/>
        </p:nvCxnSpPr>
        <p:spPr>
          <a:xfrm>
            <a:off x="4064054" y="1676402"/>
            <a:ext cx="6549" cy="45719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8" idx="2"/>
            <a:endCxn id="8" idx="0"/>
          </p:cNvCxnSpPr>
          <p:nvPr/>
        </p:nvCxnSpPr>
        <p:spPr>
          <a:xfrm>
            <a:off x="4064053" y="1676402"/>
            <a:ext cx="1454182" cy="45719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38" idx="2"/>
            <a:endCxn id="9" idx="0"/>
          </p:cNvCxnSpPr>
          <p:nvPr/>
        </p:nvCxnSpPr>
        <p:spPr>
          <a:xfrm>
            <a:off x="4064053" y="1676402"/>
            <a:ext cx="2901982" cy="45719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38" idx="2"/>
            <a:endCxn id="10" idx="0"/>
          </p:cNvCxnSpPr>
          <p:nvPr/>
        </p:nvCxnSpPr>
        <p:spPr>
          <a:xfrm>
            <a:off x="4064053" y="1676402"/>
            <a:ext cx="4349782" cy="45719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flipH="1">
            <a:off x="6524562" y="1230868"/>
            <a:ext cx="3202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C00000"/>
                </a:solidFill>
              </a:rPr>
              <a:t>N 8-byte Comparisons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3354820" y="3206906"/>
            <a:ext cx="1447800" cy="4572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Value</a:t>
            </a:r>
          </a:p>
        </p:txBody>
      </p:sp>
      <p:cxnSp>
        <p:nvCxnSpPr>
          <p:cNvPr id="59" name="Straight Arrow Connector 58"/>
          <p:cNvCxnSpPr>
            <a:endCxn id="24" idx="0"/>
          </p:cNvCxnSpPr>
          <p:nvPr/>
        </p:nvCxnSpPr>
        <p:spPr>
          <a:xfrm>
            <a:off x="3749800" y="3657601"/>
            <a:ext cx="3274" cy="304798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 flipH="1">
            <a:off x="6759273" y="3266786"/>
            <a:ext cx="3527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009900"/>
                </a:solidFill>
              </a:rPr>
              <a:t>1 or N/8 Comparisons</a:t>
            </a:r>
          </a:p>
        </p:txBody>
      </p:sp>
      <p:sp>
        <p:nvSpPr>
          <p:cNvPr id="29" name="TextBox 28"/>
          <p:cNvSpPr txBox="1"/>
          <p:nvPr/>
        </p:nvSpPr>
        <p:spPr>
          <a:xfrm flipH="1">
            <a:off x="3653227" y="5117720"/>
            <a:ext cx="592145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6600"/>
              </a:buClr>
              <a:buFont typeface="Wingdings" panose="05000000000000000000" pitchFamily="2" charset="2"/>
              <a:buChar char="ü"/>
            </a:pPr>
            <a:r>
              <a:rPr lang="en-US" sz="3200" b="1" i="1" dirty="0"/>
              <a:t>Low Latency</a:t>
            </a:r>
          </a:p>
          <a:p>
            <a:pPr marL="285750" indent="-285750">
              <a:buClr>
                <a:srgbClr val="006600"/>
              </a:buClr>
              <a:buFont typeface="Wingdings" panose="05000000000000000000" pitchFamily="2" charset="2"/>
              <a:buChar char="ü"/>
            </a:pPr>
            <a:r>
              <a:rPr lang="en-US" sz="3200" b="1" i="1" dirty="0"/>
              <a:t>Single Comparison</a:t>
            </a:r>
          </a:p>
          <a:p>
            <a:pPr marL="285750" indent="-285750">
              <a:buClr>
                <a:srgbClr val="006600"/>
              </a:buClr>
              <a:buFont typeface="Wingdings" panose="05000000000000000000" pitchFamily="2" charset="2"/>
              <a:buChar char="ü"/>
            </a:pPr>
            <a:r>
              <a:rPr lang="en-US" sz="3200" b="1" i="1" dirty="0"/>
              <a:t>Narrower Operations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582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  <p:bldP spid="10" grpId="0" animBg="1"/>
      <p:bldP spid="11" grpId="0" animBg="1"/>
      <p:bldP spid="17" grpId="0"/>
      <p:bldP spid="17" grpId="1"/>
      <p:bldP spid="24" grpId="0" animBg="1"/>
      <p:bldP spid="25" grpId="0" animBg="1"/>
      <p:bldP spid="28" grpId="0"/>
      <p:bldP spid="28" grpId="1"/>
      <p:bldP spid="46" grpId="0"/>
      <p:bldP spid="46" grpId="1"/>
      <p:bldP spid="49" grpId="0"/>
      <p:bldP spid="49" grpId="1"/>
      <p:bldP spid="50" grpId="0" animBg="1"/>
      <p:bldP spid="51" grpId="0" animBg="1"/>
      <p:bldP spid="52" grpId="0" animBg="1"/>
      <p:bldP spid="55" grpId="0"/>
      <p:bldP spid="55" grpId="1"/>
      <p:bldP spid="65" grpId="0"/>
      <p:bldP spid="65" grpId="1"/>
      <p:bldP spid="70" grpId="0"/>
      <p:bldP spid="70" grpId="1"/>
      <p:bldP spid="73" grpId="0"/>
      <p:bldP spid="73" grpId="1"/>
      <p:bldP spid="38" grpId="0" animBg="1"/>
      <p:bldP spid="22" grpId="0"/>
      <p:bldP spid="58" grpId="0" animBg="1"/>
      <p:bldP spid="6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31B4B-9381-433F-97F4-73CC09E30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Evaluation: Methodology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EF366-CCFC-43A0-9C28-C7B02815E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CPU: 24-core system based on Intel Xeon CPU E5-2673, 2.40GHz with SMT-enabled, and 128GB of memory</a:t>
            </a:r>
          </a:p>
          <a:p>
            <a:endParaRPr lang="en-US" dirty="0"/>
          </a:p>
          <a:p>
            <a:r>
              <a:rPr lang="en-US" dirty="0"/>
              <a:t>GPU: NVIDIA GeForce GTX 1080 </a:t>
            </a:r>
            <a:r>
              <a:rPr lang="en-US" dirty="0" err="1"/>
              <a:t>Ti</a:t>
            </a:r>
            <a:r>
              <a:rPr lang="en-US" dirty="0"/>
              <a:t> with 11GB of GDDR5X memory</a:t>
            </a:r>
          </a:p>
          <a:p>
            <a:endParaRPr lang="en-US" dirty="0"/>
          </a:p>
          <a:p>
            <a:r>
              <a:rPr lang="en-US" dirty="0"/>
              <a:t>FPGA: Altera Stratix V FPGA, 200MHz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51827B-B4F5-4583-A96A-D9DECEAD8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947351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0C223-0645-407E-AC16-76C10E8AE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 Benchmark Results 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E7C5BE-2D24-41F3-8462-8838424F1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18</a:t>
            </a:fld>
            <a:endParaRPr lang="en-US" alt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4918E03-B1F2-4313-9FB2-8EF9B882B4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9366624"/>
              </p:ext>
            </p:extLst>
          </p:nvPr>
        </p:nvGraphicFramePr>
        <p:xfrm>
          <a:off x="609600" y="1640021"/>
          <a:ext cx="10363200" cy="3939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706CD53-622B-46DF-9AF1-873209022A3B}"/>
              </a:ext>
            </a:extLst>
          </p:cNvPr>
          <p:cNvSpPr txBox="1"/>
          <p:nvPr/>
        </p:nvSpPr>
        <p:spPr>
          <a:xfrm>
            <a:off x="3505200" y="1230892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Add benchmark from STREAM suite</a:t>
            </a:r>
            <a:endParaRPr lang="en-CA" sz="2400" i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36C6B2-FD68-49F3-B219-1BE5F1DC0B91}"/>
              </a:ext>
            </a:extLst>
          </p:cNvPr>
          <p:cNvSpPr txBox="1"/>
          <p:nvPr/>
        </p:nvSpPr>
        <p:spPr>
          <a:xfrm>
            <a:off x="1066800" y="5486400"/>
            <a:ext cx="1038671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0000FF"/>
                </a:solidFill>
              </a:rPr>
              <a:t>Vectorization further reduces compression/decompression overhead, especially for smaller number of threads</a:t>
            </a:r>
          </a:p>
        </p:txBody>
      </p:sp>
    </p:spTree>
    <p:extLst>
      <p:ext uri="{BB962C8B-B14F-4D97-AF65-F5344CB8AC3E}">
        <p14:creationId xmlns:p14="http://schemas.microsoft.com/office/powerpoint/2010/main" val="2843128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0C223-0645-407E-AC16-76C10E8AE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 Benchmark Results (2)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E7C5BE-2D24-41F3-8462-8838424F1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19</a:t>
            </a:fld>
            <a:endParaRPr lang="en-US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06CD53-622B-46DF-9AF1-873209022A3B}"/>
              </a:ext>
            </a:extLst>
          </p:cNvPr>
          <p:cNvSpPr txBox="1"/>
          <p:nvPr/>
        </p:nvSpPr>
        <p:spPr>
          <a:xfrm>
            <a:off x="4991100" y="1252206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Search benchmark</a:t>
            </a:r>
            <a:endParaRPr lang="en-CA" sz="2400" i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36C6B2-FD68-49F3-B219-1BE5F1DC0B91}"/>
              </a:ext>
            </a:extLst>
          </p:cNvPr>
          <p:cNvSpPr txBox="1"/>
          <p:nvPr/>
        </p:nvSpPr>
        <p:spPr>
          <a:xfrm>
            <a:off x="1066800" y="5513458"/>
            <a:ext cx="1038671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0000FF"/>
                </a:solidFill>
              </a:rPr>
              <a:t>When direct execution is applicable, it can significantly improve performance as it reduces the total computation 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A48E1012-DEA1-4482-84C3-6BCFE7E8882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7104409"/>
              </p:ext>
            </p:extLst>
          </p:nvPr>
        </p:nvGraphicFramePr>
        <p:xfrm>
          <a:off x="609600" y="1686385"/>
          <a:ext cx="11353800" cy="3827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47737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88C05E-234F-464F-9482-605A28CC2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pic>
        <p:nvPicPr>
          <p:cNvPr id="3074" name="Picture 2" descr="Image result for iot devices">
            <a:extLst>
              <a:ext uri="{FF2B5EF4-FFF2-40B4-BE49-F238E27FC236}">
                <a16:creationId xmlns:a16="http://schemas.microsoft.com/office/drawing/2014/main" id="{B2AA91B4-F454-4789-A82C-CB4D9294E0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599"/>
            <a:ext cx="4925700" cy="2978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4" descr="Image result for data centers">
            <a:extLst>
              <a:ext uri="{FF2B5EF4-FFF2-40B4-BE49-F238E27FC236}">
                <a16:creationId xmlns:a16="http://schemas.microsoft.com/office/drawing/2014/main" id="{1AC42DDA-EDB3-47B2-A1C9-CEDAB8F06AE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3080" name="Picture 8" descr="Related image">
            <a:extLst>
              <a:ext uri="{FF2B5EF4-FFF2-40B4-BE49-F238E27FC236}">
                <a16:creationId xmlns:a16="http://schemas.microsoft.com/office/drawing/2014/main" id="{9595D5C5-B9A2-471C-9D07-2A59454FD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00" y="609600"/>
            <a:ext cx="4470400" cy="2978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Image result for big data analytics">
            <a:extLst>
              <a:ext uri="{FF2B5EF4-FFF2-40B4-BE49-F238E27FC236}">
                <a16:creationId xmlns:a16="http://schemas.microsoft.com/office/drawing/2014/main" id="{40AC5DF8-CF0C-4129-8F31-96FDDFCE42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1000" y="609600"/>
            <a:ext cx="2978330" cy="2978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EEE1D59-D202-4439-9BF6-5FD90E0AC387}"/>
              </a:ext>
            </a:extLst>
          </p:cNvPr>
          <p:cNvSpPr/>
          <p:nvPr/>
        </p:nvSpPr>
        <p:spPr>
          <a:xfrm>
            <a:off x="1981200" y="3810000"/>
            <a:ext cx="785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</a:rPr>
              <a:t>IoT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212321E-4133-4DF7-AA35-6DC5336938F4}"/>
              </a:ext>
            </a:extLst>
          </p:cNvPr>
          <p:cNvSpPr/>
          <p:nvPr/>
        </p:nvSpPr>
        <p:spPr>
          <a:xfrm>
            <a:off x="6325261" y="3810000"/>
            <a:ext cx="14718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</a:rPr>
              <a:t>Clouds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74D2429-033F-4D75-9674-66730560DEC0}"/>
              </a:ext>
            </a:extLst>
          </p:cNvPr>
          <p:cNvSpPr/>
          <p:nvPr/>
        </p:nvSpPr>
        <p:spPr>
          <a:xfrm>
            <a:off x="10024226" y="3809999"/>
            <a:ext cx="17788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</a:rPr>
              <a:t>Big Data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A05A6-6861-46E8-9F4B-F2F9690EA058}"/>
              </a:ext>
            </a:extLst>
          </p:cNvPr>
          <p:cNvSpPr/>
          <p:nvPr/>
        </p:nvSpPr>
        <p:spPr>
          <a:xfrm>
            <a:off x="381000" y="4971355"/>
            <a:ext cx="11506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6600"/>
              </a:buClr>
            </a:pPr>
            <a:r>
              <a:rPr lang="en-US" sz="2800" b="1" i="1" dirty="0"/>
              <a:t>Huge volumes of streaming data with real-time processing requirements Enormous pressure on the capacity and bandwidth of servers’ main memory </a:t>
            </a:r>
          </a:p>
        </p:txBody>
      </p:sp>
    </p:spTree>
    <p:extLst>
      <p:ext uri="{BB962C8B-B14F-4D97-AF65-F5344CB8AC3E}">
        <p14:creationId xmlns:p14="http://schemas.microsoft.com/office/powerpoint/2010/main" val="1383817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652AE-3865-4E06-85EC-0CBEB4729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Monitoring and Troubleshooting: </a:t>
            </a:r>
            <a:r>
              <a:rPr lang="en-US" dirty="0" err="1"/>
              <a:t>PingMesh</a:t>
            </a:r>
            <a:r>
              <a:rPr lang="en-US" dirty="0"/>
              <a:t> 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5C5C8E-41C2-4F14-8848-AF9991F48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20</a:t>
            </a:fld>
            <a:endParaRPr lang="en-US" alt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75CB74-0641-42B8-8F6D-7898F00E2643}"/>
              </a:ext>
            </a:extLst>
          </p:cNvPr>
          <p:cNvSpPr/>
          <p:nvPr/>
        </p:nvSpPr>
        <p:spPr>
          <a:xfrm>
            <a:off x="228600" y="1431019"/>
            <a:ext cx="4343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dirty="0">
                <a:latin typeface="Lucida Console" panose="020B0609040504020204" pitchFamily="49" charset="0"/>
              </a:rPr>
              <a:t>C2cProbeCount = Stream</a:t>
            </a:r>
          </a:p>
          <a:p>
            <a:r>
              <a:rPr lang="en-CA" dirty="0">
                <a:latin typeface="Lucida Console" panose="020B0609040504020204" pitchFamily="49" charset="0"/>
              </a:rPr>
              <a:t>.</a:t>
            </a:r>
            <a:r>
              <a:rPr lang="en-CA" dirty="0" err="1">
                <a:solidFill>
                  <a:srgbClr val="006600"/>
                </a:solidFill>
                <a:latin typeface="Lucida Console" panose="020B0609040504020204" pitchFamily="49" charset="0"/>
              </a:rPr>
              <a:t>HopWindow</a:t>
            </a:r>
            <a:r>
              <a:rPr lang="en-CA" dirty="0">
                <a:latin typeface="Lucida Console" panose="020B0609040504020204" pitchFamily="49" charset="0"/>
              </a:rPr>
              <a:t>(</a:t>
            </a:r>
            <a:r>
              <a:rPr lang="en-CA" dirty="0" err="1">
                <a:latin typeface="Lucida Console" panose="020B0609040504020204" pitchFamily="49" charset="0"/>
              </a:rPr>
              <a:t>windowSize</a:t>
            </a:r>
            <a:r>
              <a:rPr lang="en-CA" dirty="0">
                <a:latin typeface="Lucida Console" panose="020B0609040504020204" pitchFamily="49" charset="0"/>
              </a:rPr>
              <a:t>, period)</a:t>
            </a:r>
          </a:p>
          <a:p>
            <a:r>
              <a:rPr lang="en-CA" dirty="0">
                <a:latin typeface="Lucida Console" panose="020B0609040504020204" pitchFamily="49" charset="0"/>
              </a:rPr>
              <a:t>.</a:t>
            </a:r>
            <a:r>
              <a:rPr lang="en-CA" dirty="0">
                <a:solidFill>
                  <a:srgbClr val="006600"/>
                </a:solidFill>
                <a:latin typeface="Lucida Console" panose="020B0609040504020204" pitchFamily="49" charset="0"/>
              </a:rPr>
              <a:t>Where</a:t>
            </a:r>
            <a:r>
              <a:rPr lang="en-CA" dirty="0">
                <a:latin typeface="Lucida Console" panose="020B0609040504020204" pitchFamily="49" charset="0"/>
              </a:rPr>
              <a:t>(e =&gt; </a:t>
            </a:r>
            <a:r>
              <a:rPr lang="en-CA" dirty="0" err="1">
                <a:latin typeface="Lucida Console" panose="020B0609040504020204" pitchFamily="49" charset="0"/>
              </a:rPr>
              <a:t>e.</a:t>
            </a:r>
            <a:r>
              <a:rPr lang="en-CA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errorCode</a:t>
            </a:r>
            <a:r>
              <a:rPr lang="en-CA" dirty="0">
                <a:latin typeface="Lucida Console" panose="020B0609040504020204" pitchFamily="49" charset="0"/>
              </a:rPr>
              <a:t> != 0 </a:t>
            </a:r>
          </a:p>
          <a:p>
            <a:r>
              <a:rPr lang="en-CA" dirty="0">
                <a:latin typeface="Lucida Console" panose="020B0609040504020204" pitchFamily="49" charset="0"/>
              </a:rPr>
              <a:t>       &amp;&amp; </a:t>
            </a:r>
            <a:r>
              <a:rPr lang="en-CA" dirty="0" err="1">
                <a:latin typeface="Lucida Console" panose="020B0609040504020204" pitchFamily="49" charset="0"/>
              </a:rPr>
              <a:t>e.</a:t>
            </a:r>
            <a:r>
              <a:rPr lang="en-CA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rtt</a:t>
            </a:r>
            <a:r>
              <a:rPr lang="en-CA" dirty="0">
                <a:latin typeface="Lucida Console" panose="020B0609040504020204" pitchFamily="49" charset="0"/>
              </a:rPr>
              <a:t> &gt;= 100)</a:t>
            </a:r>
          </a:p>
          <a:p>
            <a:r>
              <a:rPr lang="en-CA" dirty="0">
                <a:latin typeface="Lucida Console" panose="020B0609040504020204" pitchFamily="49" charset="0"/>
              </a:rPr>
              <a:t>.</a:t>
            </a:r>
            <a:r>
              <a:rPr lang="en-CA" dirty="0" err="1">
                <a:solidFill>
                  <a:srgbClr val="006600"/>
                </a:solidFill>
                <a:latin typeface="Lucida Console" panose="020B0609040504020204" pitchFamily="49" charset="0"/>
              </a:rPr>
              <a:t>GroupApply</a:t>
            </a:r>
            <a:r>
              <a:rPr lang="en-CA" dirty="0">
                <a:latin typeface="Lucida Console" panose="020B0609040504020204" pitchFamily="49" charset="0"/>
              </a:rPr>
              <a:t>((</a:t>
            </a:r>
            <a:r>
              <a:rPr lang="en-CA" dirty="0" err="1">
                <a:latin typeface="Lucida Console" panose="020B0609040504020204" pitchFamily="49" charset="0"/>
              </a:rPr>
              <a:t>e.</a:t>
            </a:r>
            <a:r>
              <a:rPr lang="en-CA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srcCluster</a:t>
            </a:r>
            <a:r>
              <a:rPr lang="en-CA" dirty="0">
                <a:latin typeface="Lucida Console" panose="020B0609040504020204" pitchFamily="49" charset="0"/>
              </a:rPr>
              <a:t>, </a:t>
            </a:r>
          </a:p>
          <a:p>
            <a:r>
              <a:rPr lang="en-CA" dirty="0">
                <a:latin typeface="Lucida Console" panose="020B0609040504020204" pitchFamily="49" charset="0"/>
              </a:rPr>
              <a:t>             </a:t>
            </a:r>
            <a:r>
              <a:rPr lang="en-CA" dirty="0" err="1">
                <a:latin typeface="Lucida Console" panose="020B0609040504020204" pitchFamily="49" charset="0"/>
              </a:rPr>
              <a:t>e.</a:t>
            </a:r>
            <a:r>
              <a:rPr lang="en-CA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dstCluster</a:t>
            </a:r>
            <a:r>
              <a:rPr lang="en-CA" dirty="0">
                <a:latin typeface="Lucida Console" panose="020B0609040504020204" pitchFamily="49" charset="0"/>
              </a:rPr>
              <a:t>))</a:t>
            </a:r>
          </a:p>
          <a:p>
            <a:r>
              <a:rPr lang="en-CA" dirty="0">
                <a:latin typeface="Lucida Console" panose="020B0609040504020204" pitchFamily="49" charset="0"/>
              </a:rPr>
              <a:t>.</a:t>
            </a:r>
            <a:r>
              <a:rPr lang="en-CA" dirty="0">
                <a:solidFill>
                  <a:srgbClr val="006600"/>
                </a:solidFill>
                <a:latin typeface="Lucida Console" panose="020B0609040504020204" pitchFamily="49" charset="0"/>
              </a:rPr>
              <a:t>Aggregate</a:t>
            </a:r>
            <a:r>
              <a:rPr lang="en-CA" dirty="0">
                <a:latin typeface="Lucida Console" panose="020B0609040504020204" pitchFamily="49" charset="0"/>
              </a:rPr>
              <a:t>(c =&gt; </a:t>
            </a:r>
            <a:r>
              <a:rPr lang="en-CA" dirty="0" err="1">
                <a:latin typeface="Lucida Console" panose="020B0609040504020204" pitchFamily="49" charset="0"/>
              </a:rPr>
              <a:t>c.Count</a:t>
            </a:r>
            <a:r>
              <a:rPr lang="en-CA" dirty="0">
                <a:latin typeface="Lucida Console" panose="020B0609040504020204" pitchFamily="49" charset="0"/>
              </a:rPr>
              <a:t>())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DC2BD0D-7A73-4036-8477-86163A020D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124246"/>
              </p:ext>
            </p:extLst>
          </p:nvPr>
        </p:nvGraphicFramePr>
        <p:xfrm>
          <a:off x="5370286" y="1395867"/>
          <a:ext cx="6288314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0135">
                  <a:extLst>
                    <a:ext uri="{9D8B030D-6E8A-4147-A177-3AD203B41FA5}">
                      <a16:colId xmlns:a16="http://schemas.microsoft.com/office/drawing/2014/main" val="2638854409"/>
                    </a:ext>
                  </a:extLst>
                </a:gridCol>
                <a:gridCol w="2530387">
                  <a:extLst>
                    <a:ext uri="{9D8B030D-6E8A-4147-A177-3AD203B41FA5}">
                      <a16:colId xmlns:a16="http://schemas.microsoft.com/office/drawing/2014/main" val="136036370"/>
                    </a:ext>
                  </a:extLst>
                </a:gridCol>
                <a:gridCol w="1897792">
                  <a:extLst>
                    <a:ext uri="{9D8B030D-6E8A-4147-A177-3AD203B41FA5}">
                      <a16:colId xmlns:a16="http://schemas.microsoft.com/office/drawing/2014/main" val="855682820"/>
                    </a:ext>
                  </a:extLst>
                </a:gridCol>
              </a:tblGrid>
              <a:tr h="189104">
                <a:tc>
                  <a:txBody>
                    <a:bodyPr/>
                    <a:lstStyle/>
                    <a:p>
                      <a:r>
                        <a:rPr lang="en-US" sz="2800" baseline="0" dirty="0" err="1"/>
                        <a:t>TimeStamp</a:t>
                      </a:r>
                      <a:r>
                        <a:rPr lang="en-US" sz="2800" baseline="0" dirty="0"/>
                        <a:t> </a:t>
                      </a:r>
                    </a:p>
                    <a:p>
                      <a:r>
                        <a:rPr lang="en-US" sz="2800" baseline="0" dirty="0"/>
                        <a:t>(8, BD)</a:t>
                      </a:r>
                      <a:endParaRPr lang="en-CA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aseline="0" dirty="0" err="1"/>
                        <a:t>ErrorCode</a:t>
                      </a:r>
                      <a:endParaRPr lang="en-US" sz="2800" baseline="0" dirty="0"/>
                    </a:p>
                    <a:p>
                      <a:r>
                        <a:rPr lang="en-US" sz="2800" baseline="0" dirty="0"/>
                        <a:t> (4, EN+BD)</a:t>
                      </a:r>
                      <a:endParaRPr lang="en-CA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aseline="0" dirty="0" err="1"/>
                        <a:t>SrcCluster</a:t>
                      </a:r>
                      <a:endParaRPr lang="en-US" sz="2800" baseline="0" dirty="0"/>
                    </a:p>
                    <a:p>
                      <a:r>
                        <a:rPr lang="en-US" sz="2800" baseline="0" dirty="0"/>
                        <a:t> (4, HS+BD)</a:t>
                      </a:r>
                      <a:endParaRPr lang="en-CA" sz="28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075512"/>
                  </a:ext>
                </a:extLst>
              </a:tr>
              <a:tr h="620800">
                <a:tc>
                  <a:txBody>
                    <a:bodyPr/>
                    <a:lstStyle/>
                    <a:p>
                      <a:r>
                        <a:rPr lang="en-US" sz="2800" baseline="0" dirty="0" err="1"/>
                        <a:t>DstCluster</a:t>
                      </a:r>
                      <a:r>
                        <a:rPr lang="en-US" sz="2800" baseline="0" dirty="0"/>
                        <a:t> </a:t>
                      </a:r>
                    </a:p>
                    <a:p>
                      <a:r>
                        <a:rPr lang="en-US" sz="2800" baseline="0" dirty="0"/>
                        <a:t>(4, HS+BD)</a:t>
                      </a:r>
                      <a:endParaRPr lang="en-CA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aseline="0" dirty="0" err="1"/>
                        <a:t>RoundTripTime</a:t>
                      </a:r>
                      <a:endParaRPr lang="en-US" sz="2800" baseline="0" dirty="0"/>
                    </a:p>
                    <a:p>
                      <a:r>
                        <a:rPr lang="en-US" sz="2800" baseline="0" dirty="0"/>
                        <a:t>(4, BD)</a:t>
                      </a:r>
                      <a:endParaRPr lang="en-CA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28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39625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DE6A4DA-59D3-4489-92B1-FBB1B78725ED}"/>
              </a:ext>
            </a:extLst>
          </p:cNvPr>
          <p:cNvSpPr txBox="1"/>
          <p:nvPr/>
        </p:nvSpPr>
        <p:spPr>
          <a:xfrm>
            <a:off x="6502290" y="3439716"/>
            <a:ext cx="546111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BD – </a:t>
            </a:r>
            <a:r>
              <a:rPr lang="en-US" sz="2400" dirty="0" err="1"/>
              <a:t>Base+Delta</a:t>
            </a:r>
            <a:r>
              <a:rPr lang="en-US" sz="2400" dirty="0"/>
              <a:t> encoding</a:t>
            </a:r>
          </a:p>
          <a:p>
            <a:r>
              <a:rPr lang="en-US" sz="2400" dirty="0"/>
              <a:t>HS – String hashing</a:t>
            </a:r>
          </a:p>
          <a:p>
            <a:r>
              <a:rPr lang="en-US" sz="2400" dirty="0"/>
              <a:t>EN – Enumeration</a:t>
            </a:r>
          </a:p>
          <a:p>
            <a:endParaRPr lang="en-US" sz="2400" dirty="0"/>
          </a:p>
          <a:p>
            <a:r>
              <a:rPr lang="en-US" sz="2400" dirty="0"/>
              <a:t>Number in parenthesis – number of bytes </a:t>
            </a:r>
          </a:p>
          <a:p>
            <a:r>
              <a:rPr lang="en-US" sz="2400" dirty="0"/>
              <a:t>before compression</a:t>
            </a:r>
            <a:endParaRPr lang="en-CA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AC3DF82-86A4-4C04-A3B7-1E7EAAECF98F}"/>
              </a:ext>
            </a:extLst>
          </p:cNvPr>
          <p:cNvSpPr/>
          <p:nvPr/>
        </p:nvSpPr>
        <p:spPr>
          <a:xfrm>
            <a:off x="228600" y="3631259"/>
            <a:ext cx="6705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dirty="0">
                <a:latin typeface="Lucida Console" panose="020B0609040504020204" pitchFamily="49" charset="0"/>
              </a:rPr>
              <a:t>T2tProbeCount = Stream</a:t>
            </a:r>
          </a:p>
          <a:p>
            <a:r>
              <a:rPr lang="en-CA" dirty="0">
                <a:latin typeface="Lucida Console" panose="020B0609040504020204" pitchFamily="49" charset="0"/>
              </a:rPr>
              <a:t>.</a:t>
            </a:r>
            <a:r>
              <a:rPr lang="en-CA" dirty="0" err="1">
                <a:solidFill>
                  <a:srgbClr val="006600"/>
                </a:solidFill>
                <a:latin typeface="Lucida Console" panose="020B0609040504020204" pitchFamily="49" charset="0"/>
              </a:rPr>
              <a:t>HopWindow</a:t>
            </a:r>
            <a:r>
              <a:rPr lang="en-CA" dirty="0">
                <a:latin typeface="Lucida Console" panose="020B0609040504020204" pitchFamily="49" charset="0"/>
              </a:rPr>
              <a:t>(</a:t>
            </a:r>
            <a:r>
              <a:rPr lang="en-CA" dirty="0" err="1">
                <a:latin typeface="Lucida Console" panose="020B0609040504020204" pitchFamily="49" charset="0"/>
              </a:rPr>
              <a:t>windowSize</a:t>
            </a:r>
            <a:r>
              <a:rPr lang="en-CA" dirty="0">
                <a:latin typeface="Lucida Console" panose="020B0609040504020204" pitchFamily="49" charset="0"/>
              </a:rPr>
              <a:t>, period)</a:t>
            </a:r>
          </a:p>
          <a:p>
            <a:r>
              <a:rPr lang="en-CA" dirty="0">
                <a:latin typeface="Lucida Console" panose="020B0609040504020204" pitchFamily="49" charset="0"/>
              </a:rPr>
              <a:t>.</a:t>
            </a:r>
            <a:r>
              <a:rPr lang="en-CA" dirty="0">
                <a:solidFill>
                  <a:srgbClr val="006600"/>
                </a:solidFill>
                <a:latin typeface="Lucida Console" panose="020B0609040504020204" pitchFamily="49" charset="0"/>
              </a:rPr>
              <a:t>Where</a:t>
            </a:r>
            <a:r>
              <a:rPr lang="en-CA" dirty="0">
                <a:latin typeface="Lucida Console" panose="020B0609040504020204" pitchFamily="49" charset="0"/>
              </a:rPr>
              <a:t>(e =&gt; </a:t>
            </a:r>
            <a:r>
              <a:rPr lang="en-CA" dirty="0" err="1">
                <a:latin typeface="Lucida Console" panose="020B0609040504020204" pitchFamily="49" charset="0"/>
              </a:rPr>
              <a:t>e.</a:t>
            </a:r>
            <a:r>
              <a:rPr lang="en-CA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errorCode</a:t>
            </a:r>
            <a:r>
              <a:rPr lang="en-CA" dirty="0">
                <a:latin typeface="Lucida Console" panose="020B0609040504020204" pitchFamily="49" charset="0"/>
              </a:rPr>
              <a:t> != 0 </a:t>
            </a:r>
          </a:p>
          <a:p>
            <a:r>
              <a:rPr lang="en-CA" dirty="0">
                <a:latin typeface="Lucida Console" panose="020B0609040504020204" pitchFamily="49" charset="0"/>
              </a:rPr>
              <a:t>       &amp;&amp; </a:t>
            </a:r>
            <a:r>
              <a:rPr lang="en-CA" dirty="0" err="1">
                <a:latin typeface="Lucida Console" panose="020B0609040504020204" pitchFamily="49" charset="0"/>
              </a:rPr>
              <a:t>e.</a:t>
            </a:r>
            <a:r>
              <a:rPr lang="en-CA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rtt</a:t>
            </a:r>
            <a:r>
              <a:rPr lang="en-CA" dirty="0">
                <a:latin typeface="Lucida Console" panose="020B0609040504020204" pitchFamily="49" charset="0"/>
              </a:rPr>
              <a:t> &gt;= 100)</a:t>
            </a:r>
          </a:p>
          <a:p>
            <a:r>
              <a:rPr lang="en-CA" dirty="0">
                <a:latin typeface="Lucida Console" panose="020B0609040504020204" pitchFamily="49" charset="0"/>
              </a:rPr>
              <a:t>.</a:t>
            </a:r>
            <a:r>
              <a:rPr lang="en-CA" dirty="0">
                <a:solidFill>
                  <a:srgbClr val="006600"/>
                </a:solidFill>
                <a:latin typeface="Lucida Console" panose="020B0609040504020204" pitchFamily="49" charset="0"/>
              </a:rPr>
              <a:t>Join</a:t>
            </a:r>
            <a:r>
              <a:rPr lang="en-CA" dirty="0">
                <a:latin typeface="Lucida Console" panose="020B0609040504020204" pitchFamily="49" charset="0"/>
              </a:rPr>
              <a:t>(m, e =&gt; </a:t>
            </a:r>
            <a:r>
              <a:rPr lang="en-CA" dirty="0" err="1">
                <a:latin typeface="Lucida Console" panose="020B0609040504020204" pitchFamily="49" charset="0"/>
              </a:rPr>
              <a:t>e.</a:t>
            </a:r>
            <a:r>
              <a:rPr lang="en-CA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srcIp</a:t>
            </a:r>
            <a:r>
              <a:rPr lang="en-CA" dirty="0">
                <a:latin typeface="Lucida Console" panose="020B0609040504020204" pitchFamily="49" charset="0"/>
              </a:rPr>
              <a:t>, m =&gt; </a:t>
            </a:r>
            <a:r>
              <a:rPr lang="en-CA" dirty="0" err="1">
                <a:latin typeface="Lucida Console" panose="020B0609040504020204" pitchFamily="49" charset="0"/>
              </a:rPr>
              <a:t>m.</a:t>
            </a:r>
            <a:r>
              <a:rPr lang="en-CA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ipAddr</a:t>
            </a:r>
            <a:r>
              <a:rPr lang="en-CA" dirty="0">
                <a:latin typeface="Lucida Console" panose="020B0609040504020204" pitchFamily="49" charset="0"/>
              </a:rPr>
              <a:t>,</a:t>
            </a:r>
          </a:p>
          <a:p>
            <a:r>
              <a:rPr lang="en-CA" dirty="0">
                <a:latin typeface="Lucida Console" panose="020B0609040504020204" pitchFamily="49" charset="0"/>
              </a:rPr>
              <a:t>(</a:t>
            </a:r>
            <a:r>
              <a:rPr lang="en-CA" dirty="0" err="1">
                <a:latin typeface="Lucida Console" panose="020B0609040504020204" pitchFamily="49" charset="0"/>
              </a:rPr>
              <a:t>e,m</a:t>
            </a:r>
            <a:r>
              <a:rPr lang="en-CA" dirty="0">
                <a:latin typeface="Lucida Console" panose="020B0609040504020204" pitchFamily="49" charset="0"/>
              </a:rPr>
              <a:t>) =&gt; {e, </a:t>
            </a:r>
            <a:r>
              <a:rPr lang="en-CA" dirty="0" err="1">
                <a:latin typeface="Lucida Console" panose="020B0609040504020204" pitchFamily="49" charset="0"/>
              </a:rPr>
              <a:t>srcTor</a:t>
            </a:r>
            <a:r>
              <a:rPr lang="en-CA" dirty="0">
                <a:latin typeface="Lucida Console" panose="020B0609040504020204" pitchFamily="49" charset="0"/>
              </a:rPr>
              <a:t>=</a:t>
            </a:r>
            <a:r>
              <a:rPr lang="en-CA" dirty="0" err="1">
                <a:latin typeface="Lucida Console" panose="020B0609040504020204" pitchFamily="49" charset="0"/>
              </a:rPr>
              <a:t>m.</a:t>
            </a:r>
            <a:r>
              <a:rPr lang="en-CA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torId</a:t>
            </a:r>
            <a:r>
              <a:rPr lang="en-CA" dirty="0">
                <a:latin typeface="Lucida Console" panose="020B0609040504020204" pitchFamily="49" charset="0"/>
              </a:rPr>
              <a:t>})</a:t>
            </a:r>
          </a:p>
          <a:p>
            <a:r>
              <a:rPr lang="en-CA" dirty="0">
                <a:latin typeface="Lucida Console" panose="020B0609040504020204" pitchFamily="49" charset="0"/>
              </a:rPr>
              <a:t>.</a:t>
            </a:r>
            <a:r>
              <a:rPr lang="en-CA" dirty="0">
                <a:solidFill>
                  <a:srgbClr val="006600"/>
                </a:solidFill>
                <a:latin typeface="Lucida Console" panose="020B0609040504020204" pitchFamily="49" charset="0"/>
              </a:rPr>
              <a:t>Join</a:t>
            </a:r>
            <a:r>
              <a:rPr lang="en-CA" dirty="0">
                <a:latin typeface="Lucida Console" panose="020B0609040504020204" pitchFamily="49" charset="0"/>
              </a:rPr>
              <a:t>(m, e =&gt; </a:t>
            </a:r>
            <a:r>
              <a:rPr lang="en-CA" dirty="0" err="1">
                <a:latin typeface="Lucida Console" panose="020B0609040504020204" pitchFamily="49" charset="0"/>
              </a:rPr>
              <a:t>e.</a:t>
            </a:r>
            <a:r>
              <a:rPr lang="en-CA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dstIp</a:t>
            </a:r>
            <a:r>
              <a:rPr lang="en-CA" dirty="0">
                <a:latin typeface="Lucida Console" panose="020B0609040504020204" pitchFamily="49" charset="0"/>
              </a:rPr>
              <a:t>, m =&gt; </a:t>
            </a:r>
            <a:r>
              <a:rPr lang="en-CA" dirty="0" err="1">
                <a:latin typeface="Lucida Console" panose="020B0609040504020204" pitchFamily="49" charset="0"/>
              </a:rPr>
              <a:t>m.</a:t>
            </a:r>
            <a:r>
              <a:rPr lang="en-CA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ipAddr</a:t>
            </a:r>
            <a:r>
              <a:rPr lang="en-CA" dirty="0">
                <a:latin typeface="Lucida Console" panose="020B0609040504020204" pitchFamily="49" charset="0"/>
              </a:rPr>
              <a:t>,</a:t>
            </a:r>
          </a:p>
          <a:p>
            <a:r>
              <a:rPr lang="en-CA" dirty="0">
                <a:latin typeface="Lucida Console" panose="020B0609040504020204" pitchFamily="49" charset="0"/>
              </a:rPr>
              <a:t>(</a:t>
            </a:r>
            <a:r>
              <a:rPr lang="en-CA" dirty="0" err="1">
                <a:latin typeface="Lucida Console" panose="020B0609040504020204" pitchFamily="49" charset="0"/>
              </a:rPr>
              <a:t>e,m</a:t>
            </a:r>
            <a:r>
              <a:rPr lang="en-CA" dirty="0">
                <a:latin typeface="Lucida Console" panose="020B0609040504020204" pitchFamily="49" charset="0"/>
              </a:rPr>
              <a:t>)=&gt; {e, </a:t>
            </a:r>
            <a:r>
              <a:rPr lang="en-CA" dirty="0" err="1">
                <a:latin typeface="Lucida Console" panose="020B0609040504020204" pitchFamily="49" charset="0"/>
              </a:rPr>
              <a:t>dstTor</a:t>
            </a:r>
            <a:r>
              <a:rPr lang="en-CA" dirty="0">
                <a:latin typeface="Lucida Console" panose="020B0609040504020204" pitchFamily="49" charset="0"/>
              </a:rPr>
              <a:t>=</a:t>
            </a:r>
            <a:r>
              <a:rPr lang="en-CA" dirty="0" err="1">
                <a:latin typeface="Lucida Console" panose="020B0609040504020204" pitchFamily="49" charset="0"/>
              </a:rPr>
              <a:t>m.</a:t>
            </a:r>
            <a:r>
              <a:rPr lang="en-CA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torId</a:t>
            </a:r>
            <a:r>
              <a:rPr lang="en-CA" dirty="0">
                <a:latin typeface="Lucida Console" panose="020B0609040504020204" pitchFamily="49" charset="0"/>
              </a:rPr>
              <a:t>})</a:t>
            </a:r>
          </a:p>
          <a:p>
            <a:r>
              <a:rPr lang="en-CA" dirty="0">
                <a:latin typeface="Lucida Console" panose="020B0609040504020204" pitchFamily="49" charset="0"/>
              </a:rPr>
              <a:t>.</a:t>
            </a:r>
            <a:r>
              <a:rPr lang="en-CA" dirty="0" err="1">
                <a:solidFill>
                  <a:srgbClr val="006600"/>
                </a:solidFill>
                <a:latin typeface="Lucida Console" panose="020B0609040504020204" pitchFamily="49" charset="0"/>
              </a:rPr>
              <a:t>GroupApply</a:t>
            </a:r>
            <a:r>
              <a:rPr lang="en-CA" dirty="0">
                <a:latin typeface="Lucida Console" panose="020B0609040504020204" pitchFamily="49" charset="0"/>
              </a:rPr>
              <a:t>((</a:t>
            </a:r>
            <a:r>
              <a:rPr lang="en-CA" dirty="0" err="1">
                <a:latin typeface="Lucida Console" panose="020B0609040504020204" pitchFamily="49" charset="0"/>
              </a:rPr>
              <a:t>srcTor</a:t>
            </a:r>
            <a:r>
              <a:rPr lang="en-CA" dirty="0">
                <a:latin typeface="Lucida Console" panose="020B0609040504020204" pitchFamily="49" charset="0"/>
              </a:rPr>
              <a:t>, </a:t>
            </a:r>
            <a:r>
              <a:rPr lang="en-CA" dirty="0" err="1">
                <a:latin typeface="Lucida Console" panose="020B0609040504020204" pitchFamily="49" charset="0"/>
              </a:rPr>
              <a:t>dstTor</a:t>
            </a:r>
            <a:r>
              <a:rPr lang="en-CA" dirty="0">
                <a:latin typeface="Lucida Console" panose="020B0609040504020204" pitchFamily="49" charset="0"/>
              </a:rPr>
              <a:t>))</a:t>
            </a:r>
          </a:p>
          <a:p>
            <a:r>
              <a:rPr lang="en-CA" dirty="0">
                <a:latin typeface="Lucida Console" panose="020B0609040504020204" pitchFamily="49" charset="0"/>
              </a:rPr>
              <a:t>.</a:t>
            </a:r>
            <a:r>
              <a:rPr lang="en-CA" dirty="0">
                <a:solidFill>
                  <a:srgbClr val="006600"/>
                </a:solidFill>
                <a:latin typeface="Lucida Console" panose="020B0609040504020204" pitchFamily="49" charset="0"/>
              </a:rPr>
              <a:t>Aggregate</a:t>
            </a:r>
            <a:r>
              <a:rPr lang="en-CA" dirty="0">
                <a:latin typeface="Lucida Console" panose="020B0609040504020204" pitchFamily="49" charset="0"/>
              </a:rPr>
              <a:t>(c =&gt; </a:t>
            </a:r>
            <a:r>
              <a:rPr lang="en-CA" dirty="0" err="1">
                <a:latin typeface="Lucida Console" panose="020B0609040504020204" pitchFamily="49" charset="0"/>
              </a:rPr>
              <a:t>c.Count</a:t>
            </a:r>
            <a:r>
              <a:rPr lang="en-CA" dirty="0">
                <a:latin typeface="Lucida Console" panose="020B0609040504020204" pitchFamily="49" charset="0"/>
              </a:rPr>
              <a:t>())</a:t>
            </a:r>
          </a:p>
        </p:txBody>
      </p:sp>
    </p:spTree>
    <p:extLst>
      <p:ext uri="{BB962C8B-B14F-4D97-AF65-F5344CB8AC3E}">
        <p14:creationId xmlns:p14="http://schemas.microsoft.com/office/powerpoint/2010/main" val="2208408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652AE-3865-4E06-85EC-0CBEB4729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PingMesh</a:t>
            </a:r>
            <a:r>
              <a:rPr lang="en-US" dirty="0"/>
              <a:t> </a:t>
            </a:r>
            <a:r>
              <a:rPr lang="en-CA" dirty="0"/>
              <a:t>C2cProbeCount</a:t>
            </a:r>
            <a:r>
              <a:rPr lang="en-US" dirty="0"/>
              <a:t> Results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5C5C8E-41C2-4F14-8848-AF9991F48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21</a:t>
            </a:fld>
            <a:endParaRPr lang="en-US" alt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8405F74-FE2A-4A83-99A8-AF74AE5F6A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0262315"/>
              </p:ext>
            </p:extLst>
          </p:nvPr>
        </p:nvGraphicFramePr>
        <p:xfrm>
          <a:off x="609600" y="1752600"/>
          <a:ext cx="10820399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04C90F3-F1A2-4DCD-BE0B-EE069D111C20}"/>
              </a:ext>
            </a:extLst>
          </p:cNvPr>
          <p:cNvSpPr txBox="1"/>
          <p:nvPr/>
        </p:nvSpPr>
        <p:spPr>
          <a:xfrm>
            <a:off x="1066800" y="5513458"/>
            <a:ext cx="1038671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0000FF"/>
                </a:solidFill>
              </a:rPr>
              <a:t>Total of more that 15X improvement in throughput due to data compression with efficient optimizations</a:t>
            </a:r>
          </a:p>
        </p:txBody>
      </p:sp>
    </p:spTree>
    <p:extLst>
      <p:ext uri="{BB962C8B-B14F-4D97-AF65-F5344CB8AC3E}">
        <p14:creationId xmlns:p14="http://schemas.microsoft.com/office/powerpoint/2010/main" val="2064605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F01CF-0A6B-4B50-87E9-9CEB54E3D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of Individual Operators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3442E9-E1A0-4943-9DD4-FC8D92E72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22</a:t>
            </a:fld>
            <a:endParaRPr lang="en-US" alt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2B272E1-B1AD-4B67-972F-3DCFABF026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2830192"/>
              </p:ext>
            </p:extLst>
          </p:nvPr>
        </p:nvGraphicFramePr>
        <p:xfrm>
          <a:off x="304800" y="1417637"/>
          <a:ext cx="11430000" cy="3840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6171C9B-F8EC-40EC-B20E-1C2AA5472EB3}"/>
              </a:ext>
            </a:extLst>
          </p:cNvPr>
          <p:cNvSpPr txBox="1"/>
          <p:nvPr/>
        </p:nvSpPr>
        <p:spPr>
          <a:xfrm>
            <a:off x="1195689" y="5440363"/>
            <a:ext cx="1038671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0000FF"/>
                </a:solidFill>
              </a:rPr>
              <a:t>The highest performance benefits are for operators where direct execution is applicable (e.g., Where)</a:t>
            </a:r>
          </a:p>
        </p:txBody>
      </p:sp>
    </p:spTree>
    <p:extLst>
      <p:ext uri="{BB962C8B-B14F-4D97-AF65-F5344CB8AC3E}">
        <p14:creationId xmlns:p14="http://schemas.microsoft.com/office/powerpoint/2010/main" val="3745280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F615B-A0FF-4EA2-BD43-93111AD83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IaaS VM Performance Counters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E0AE31-58E5-46CD-82B0-293354907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23</a:t>
            </a:fld>
            <a:endParaRPr lang="en-US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5B5873-04F9-413E-944E-97A3150AA437}"/>
              </a:ext>
            </a:extLst>
          </p:cNvPr>
          <p:cNvSpPr txBox="1"/>
          <p:nvPr/>
        </p:nvSpPr>
        <p:spPr>
          <a:xfrm>
            <a:off x="1066800" y="5513458"/>
            <a:ext cx="10386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>
                <a:solidFill>
                  <a:srgbClr val="0000FF"/>
                </a:solidFill>
              </a:rPr>
              <a:t>Upto</a:t>
            </a:r>
            <a:r>
              <a:rPr lang="en-US" sz="3200" b="1" i="1" dirty="0">
                <a:solidFill>
                  <a:srgbClr val="0000FF"/>
                </a:solidFill>
              </a:rPr>
              <a:t> 6X compression with ZFP lossy compression algorithm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5A803E0-F965-40A4-8F32-B597D1CF63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863815"/>
              </p:ext>
            </p:extLst>
          </p:nvPr>
        </p:nvGraphicFramePr>
        <p:xfrm>
          <a:off x="304800" y="1417638"/>
          <a:ext cx="11506198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2500">
                  <a:extLst>
                    <a:ext uri="{9D8B030D-6E8A-4147-A177-3AD203B41FA5}">
                      <a16:colId xmlns:a16="http://schemas.microsoft.com/office/drawing/2014/main" val="2638854409"/>
                    </a:ext>
                  </a:extLst>
                </a:gridCol>
                <a:gridCol w="2647878">
                  <a:extLst>
                    <a:ext uri="{9D8B030D-6E8A-4147-A177-3AD203B41FA5}">
                      <a16:colId xmlns:a16="http://schemas.microsoft.com/office/drawing/2014/main" val="136036370"/>
                    </a:ext>
                  </a:extLst>
                </a:gridCol>
                <a:gridCol w="1940494">
                  <a:extLst>
                    <a:ext uri="{9D8B030D-6E8A-4147-A177-3AD203B41FA5}">
                      <a16:colId xmlns:a16="http://schemas.microsoft.com/office/drawing/2014/main" val="855682820"/>
                    </a:ext>
                  </a:extLst>
                </a:gridCol>
                <a:gridCol w="2629857">
                  <a:extLst>
                    <a:ext uri="{9D8B030D-6E8A-4147-A177-3AD203B41FA5}">
                      <a16:colId xmlns:a16="http://schemas.microsoft.com/office/drawing/2014/main" val="3438008366"/>
                    </a:ext>
                  </a:extLst>
                </a:gridCol>
                <a:gridCol w="2165469">
                  <a:extLst>
                    <a:ext uri="{9D8B030D-6E8A-4147-A177-3AD203B41FA5}">
                      <a16:colId xmlns:a16="http://schemas.microsoft.com/office/drawing/2014/main" val="1292170986"/>
                    </a:ext>
                  </a:extLst>
                </a:gridCol>
              </a:tblGrid>
              <a:tr h="189104">
                <a:tc>
                  <a:txBody>
                    <a:bodyPr/>
                    <a:lstStyle/>
                    <a:p>
                      <a:r>
                        <a:rPr lang="en-US" sz="2800" baseline="0" dirty="0" err="1"/>
                        <a:t>TimeStamp</a:t>
                      </a:r>
                      <a:r>
                        <a:rPr lang="en-US" sz="2800" baseline="0" dirty="0"/>
                        <a:t> </a:t>
                      </a:r>
                    </a:p>
                    <a:p>
                      <a:r>
                        <a:rPr lang="en-US" sz="2800" baseline="0" dirty="0"/>
                        <a:t>(8, BD)</a:t>
                      </a:r>
                      <a:endParaRPr lang="en-CA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aseline="0" dirty="0"/>
                        <a:t>Cluster</a:t>
                      </a:r>
                    </a:p>
                    <a:p>
                      <a:r>
                        <a:rPr lang="en-US" sz="2800" baseline="0" dirty="0"/>
                        <a:t> (11, HS)</a:t>
                      </a:r>
                      <a:endParaRPr lang="en-CA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aseline="0" dirty="0" err="1"/>
                        <a:t>VmID</a:t>
                      </a:r>
                      <a:endParaRPr lang="en-US" sz="2800" baseline="0" dirty="0"/>
                    </a:p>
                    <a:p>
                      <a:r>
                        <a:rPr lang="en-US" sz="2800" baseline="0" dirty="0"/>
                        <a:t> (36, HS)</a:t>
                      </a:r>
                      <a:endParaRPr lang="en-CA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aseline="0" dirty="0" err="1"/>
                        <a:t>SampleCount</a:t>
                      </a:r>
                      <a:endParaRPr lang="en-US" sz="2800" baseline="0" dirty="0"/>
                    </a:p>
                    <a:p>
                      <a:r>
                        <a:rPr lang="en-US" sz="2800" baseline="0" dirty="0"/>
                        <a:t> (4, BD)</a:t>
                      </a:r>
                      <a:endParaRPr lang="en-CA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aseline="0" dirty="0" err="1"/>
                        <a:t>MinValue</a:t>
                      </a:r>
                      <a:endParaRPr lang="en-US" sz="2800" baseline="0" dirty="0"/>
                    </a:p>
                    <a:p>
                      <a:r>
                        <a:rPr lang="en-US" sz="2800" baseline="0" dirty="0"/>
                        <a:t>(8, ZFP)</a:t>
                      </a:r>
                      <a:endParaRPr lang="en-CA" sz="28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075512"/>
                  </a:ext>
                </a:extLst>
              </a:tr>
              <a:tr h="620800">
                <a:tc>
                  <a:txBody>
                    <a:bodyPr/>
                    <a:lstStyle/>
                    <a:p>
                      <a:r>
                        <a:rPr lang="en-US" sz="2800" baseline="0" dirty="0" err="1"/>
                        <a:t>MaxValue</a:t>
                      </a:r>
                      <a:r>
                        <a:rPr lang="en-US" sz="2800" baseline="0" dirty="0"/>
                        <a:t> </a:t>
                      </a:r>
                    </a:p>
                    <a:p>
                      <a:r>
                        <a:rPr lang="en-US" sz="2800" baseline="0" dirty="0"/>
                        <a:t>(8, </a:t>
                      </a:r>
                      <a:r>
                        <a:rPr lang="en-US" sz="2800" b="1" baseline="0" dirty="0">
                          <a:solidFill>
                            <a:srgbClr val="0000FF"/>
                          </a:solidFill>
                        </a:rPr>
                        <a:t>ZFP</a:t>
                      </a:r>
                      <a:r>
                        <a:rPr lang="en-US" sz="2800" baseline="0" dirty="0"/>
                        <a:t>)</a:t>
                      </a:r>
                      <a:endParaRPr lang="en-CA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aseline="0" dirty="0" err="1"/>
                        <a:t>CounterName</a:t>
                      </a:r>
                      <a:endParaRPr lang="en-US" sz="2800" baseline="0" dirty="0"/>
                    </a:p>
                    <a:p>
                      <a:r>
                        <a:rPr lang="en-US" sz="2800" baseline="0" dirty="0"/>
                        <a:t>(15, EN)</a:t>
                      </a:r>
                      <a:endParaRPr lang="en-CA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aseline="0" dirty="0" err="1"/>
                        <a:t>NodeId</a:t>
                      </a:r>
                      <a:endParaRPr lang="en-US" sz="2800" baseline="0" dirty="0"/>
                    </a:p>
                    <a:p>
                      <a:r>
                        <a:rPr lang="en-US" sz="2800" baseline="0" dirty="0"/>
                        <a:t>(10, HS)</a:t>
                      </a:r>
                      <a:endParaRPr lang="en-CA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aseline="0" dirty="0"/>
                        <a:t>Datacenter</a:t>
                      </a:r>
                    </a:p>
                    <a:p>
                      <a:r>
                        <a:rPr lang="en-US" sz="2800" baseline="0" dirty="0"/>
                        <a:t>(3, HS)</a:t>
                      </a:r>
                      <a:endParaRPr lang="en-CA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aseline="0" dirty="0" err="1"/>
                        <a:t>AverageValue</a:t>
                      </a:r>
                      <a:r>
                        <a:rPr lang="en-US" sz="2800" baseline="0" dirty="0"/>
                        <a:t> (8, </a:t>
                      </a:r>
                      <a:r>
                        <a:rPr lang="en-US" sz="2800" b="1" baseline="0" dirty="0">
                          <a:solidFill>
                            <a:srgbClr val="0000FF"/>
                          </a:solidFill>
                        </a:rPr>
                        <a:t>ZFP</a:t>
                      </a:r>
                      <a:r>
                        <a:rPr lang="en-US" sz="2800" baseline="0" dirty="0"/>
                        <a:t>)</a:t>
                      </a:r>
                      <a:endParaRPr lang="en-CA" sz="28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39625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4AEB50AD-7D3F-4A22-9E49-5F2117AF7E6A}"/>
              </a:ext>
            </a:extLst>
          </p:cNvPr>
          <p:cNvSpPr txBox="1"/>
          <p:nvPr/>
        </p:nvSpPr>
        <p:spPr>
          <a:xfrm>
            <a:off x="1066800" y="3623698"/>
            <a:ext cx="9601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BD – </a:t>
            </a:r>
            <a:r>
              <a:rPr lang="en-US" sz="2400" dirty="0" err="1"/>
              <a:t>Base+Delta</a:t>
            </a:r>
            <a:r>
              <a:rPr lang="en-US" sz="2400" dirty="0"/>
              <a:t> encoding; HS – String hashing; EN – Enumeration;</a:t>
            </a:r>
          </a:p>
          <a:p>
            <a:r>
              <a:rPr lang="en-US" sz="2400" b="1" dirty="0">
                <a:solidFill>
                  <a:srgbClr val="0000FF"/>
                </a:solidFill>
              </a:rPr>
              <a:t>ZFP</a:t>
            </a:r>
            <a:r>
              <a:rPr lang="en-US" sz="2400" dirty="0"/>
              <a:t> – efficient floating point compression (lossy with controlled accuracy)</a:t>
            </a:r>
          </a:p>
          <a:p>
            <a:endParaRPr lang="en-US" sz="2400" dirty="0"/>
          </a:p>
          <a:p>
            <a:r>
              <a:rPr lang="en-US" sz="2400" dirty="0"/>
              <a:t>Number in parenthesis – number of bytes before compression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2097652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2F142-A700-4765-B5D4-7FDDFA8D2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 Datasets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D70D5-2465-46C7-AA30-4FD36AD1D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17639"/>
            <a:ext cx="10972800" cy="4708526"/>
          </a:xfrm>
        </p:spPr>
        <p:txBody>
          <a:bodyPr/>
          <a:lstStyle/>
          <a:p>
            <a:r>
              <a:rPr lang="en-US" b="1" dirty="0"/>
              <a:t>Geolocation data </a:t>
            </a:r>
            <a:r>
              <a:rPr lang="en-US" dirty="0"/>
              <a:t>(GPS coordinates from </a:t>
            </a:r>
            <a:r>
              <a:rPr lang="en-US" dirty="0" err="1"/>
              <a:t>GeoLife</a:t>
            </a:r>
            <a:r>
              <a:rPr lang="en-US" dirty="0"/>
              <a:t> project):</a:t>
            </a:r>
          </a:p>
          <a:p>
            <a:pPr lvl="1"/>
            <a:r>
              <a:rPr lang="en-US" dirty="0"/>
              <a:t>4.5X average compression ratio</a:t>
            </a:r>
          </a:p>
          <a:p>
            <a:pPr lvl="1"/>
            <a:r>
              <a:rPr lang="en-US" dirty="0"/>
              <a:t>Less than 10</a:t>
            </a:r>
            <a:r>
              <a:rPr lang="en-US" baseline="30000" dirty="0"/>
              <a:t>-6  </a:t>
            </a:r>
            <a:r>
              <a:rPr lang="en-US" dirty="0"/>
              <a:t>loss in accuracy</a:t>
            </a:r>
          </a:p>
          <a:p>
            <a:pPr lvl="1"/>
            <a:endParaRPr lang="en-US" dirty="0"/>
          </a:p>
          <a:p>
            <a:pPr lvl="1"/>
            <a:endParaRPr lang="en-US" baseline="30000" dirty="0"/>
          </a:p>
          <a:p>
            <a:r>
              <a:rPr lang="en-US" b="1" dirty="0"/>
              <a:t>Weather data </a:t>
            </a:r>
            <a:r>
              <a:rPr lang="en-US" dirty="0"/>
              <a:t>(Hurricane Katrina in 2005)</a:t>
            </a:r>
          </a:p>
          <a:p>
            <a:pPr lvl="1"/>
            <a:r>
              <a:rPr lang="en-US" dirty="0"/>
              <a:t>3X-4X compression ratios for 18 metrics used in the data set</a:t>
            </a:r>
          </a:p>
          <a:p>
            <a:pPr lvl="1"/>
            <a:endParaRPr lang="en-US" dirty="0"/>
          </a:p>
          <a:p>
            <a:pPr lvl="1"/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9DB384-96D1-4B75-A269-9140DFD26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24</a:t>
            </a:fld>
            <a:endParaRPr lang="en-US" alt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E5C3753-DA3B-40CD-A0E4-7E886BA225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182850"/>
              </p:ext>
            </p:extLst>
          </p:nvPr>
        </p:nvGraphicFramePr>
        <p:xfrm>
          <a:off x="6324600" y="2057400"/>
          <a:ext cx="4952999" cy="964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7267">
                  <a:extLst>
                    <a:ext uri="{9D8B030D-6E8A-4147-A177-3AD203B41FA5}">
                      <a16:colId xmlns:a16="http://schemas.microsoft.com/office/drawing/2014/main" val="2638854409"/>
                    </a:ext>
                  </a:extLst>
                </a:gridCol>
                <a:gridCol w="2395732">
                  <a:extLst>
                    <a:ext uri="{9D8B030D-6E8A-4147-A177-3AD203B41FA5}">
                      <a16:colId xmlns:a16="http://schemas.microsoft.com/office/drawing/2014/main" val="136036370"/>
                    </a:ext>
                  </a:extLst>
                </a:gridCol>
              </a:tblGrid>
              <a:tr h="495457">
                <a:tc>
                  <a:txBody>
                    <a:bodyPr/>
                    <a:lstStyle/>
                    <a:p>
                      <a:r>
                        <a:rPr lang="en-US" sz="2400" baseline="0" dirty="0" err="1"/>
                        <a:t>TimeStamp</a:t>
                      </a:r>
                      <a:r>
                        <a:rPr lang="en-US" sz="2400" baseline="0" dirty="0"/>
                        <a:t> (8, BD)</a:t>
                      </a:r>
                      <a:endParaRPr lang="en-CA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/>
                        <a:t>Latitude (8, ZFP)</a:t>
                      </a:r>
                      <a:endParaRPr lang="en-CA" sz="24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075512"/>
                  </a:ext>
                </a:extLst>
              </a:tr>
              <a:tr h="469419">
                <a:tc>
                  <a:txBody>
                    <a:bodyPr/>
                    <a:lstStyle/>
                    <a:p>
                      <a:r>
                        <a:rPr lang="en-US" sz="2400" baseline="0" dirty="0" err="1"/>
                        <a:t>Longtitude</a:t>
                      </a:r>
                      <a:r>
                        <a:rPr lang="en-US" sz="2400" baseline="0" dirty="0"/>
                        <a:t> (8, ZFP)</a:t>
                      </a:r>
                      <a:endParaRPr lang="en-CA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/>
                        <a:t>Altitude (4, BD)</a:t>
                      </a:r>
                      <a:endParaRPr lang="en-CA" sz="24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396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8631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97CF8-66CD-4DFA-B881-C01194985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to Prior Work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53DEA-B8CF-4705-8991-39FF5569B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Compression in databases</a:t>
            </a:r>
            <a:endParaRPr lang="ru-RU" dirty="0"/>
          </a:p>
          <a:p>
            <a:pPr lvl="1"/>
            <a:r>
              <a:rPr lang="en-US" dirty="0"/>
              <a:t>Succinct, NSDI’15: execution on compressed </a:t>
            </a:r>
            <a:r>
              <a:rPr lang="en-US" b="1" dirty="0"/>
              <a:t>textual</a:t>
            </a:r>
            <a:r>
              <a:rPr lang="en-US" dirty="0"/>
              <a:t> data, complete redesign of data storage in memory</a:t>
            </a:r>
          </a:p>
          <a:p>
            <a:pPr lvl="1"/>
            <a:r>
              <a:rPr lang="en-US" dirty="0"/>
              <a:t>Abadi, SIGMOD’06: compression in column-oriented data stores; uses conventional compression algorithms </a:t>
            </a:r>
            <a:r>
              <a:rPr lang="en-US" b="1" dirty="0"/>
              <a:t>not applicable to streaming</a:t>
            </a:r>
          </a:p>
          <a:p>
            <a:r>
              <a:rPr lang="en-US" dirty="0"/>
              <a:t>Generic memory compression</a:t>
            </a:r>
          </a:p>
          <a:p>
            <a:pPr lvl="1"/>
            <a:r>
              <a:rPr lang="en-US" dirty="0"/>
              <a:t>Execution on compressed data is </a:t>
            </a:r>
            <a:r>
              <a:rPr lang="en-US" b="1" dirty="0"/>
              <a:t>not</a:t>
            </a:r>
            <a:r>
              <a:rPr lang="en-US" dirty="0"/>
              <a:t> supported</a:t>
            </a:r>
          </a:p>
          <a:p>
            <a:pPr lvl="1"/>
            <a:r>
              <a:rPr lang="en-US" b="1" dirty="0"/>
              <a:t>Lower</a:t>
            </a:r>
            <a:r>
              <a:rPr lang="en-US" dirty="0"/>
              <a:t> compression ratios due to generality of algorithms chosen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45DA2E-7129-4CF2-9527-43CEF1292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22110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966F1-BCC4-4972-BB23-A7E142953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99F42A-573B-4456-8267-20972DA19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Q: Can </a:t>
            </a:r>
            <a:r>
              <a:rPr lang="en-US" b="1" dirty="0"/>
              <a:t>data compression </a:t>
            </a:r>
            <a:r>
              <a:rPr lang="en-US" dirty="0"/>
              <a:t>be effective in stream processing?</a:t>
            </a:r>
          </a:p>
          <a:p>
            <a:r>
              <a:rPr lang="en-US" dirty="0"/>
              <a:t>A: </a:t>
            </a:r>
            <a:r>
              <a:rPr lang="en-US" b="1" dirty="0">
                <a:solidFill>
                  <a:srgbClr val="0000FF"/>
                </a:solidFill>
              </a:rPr>
              <a:t>Yes</a:t>
            </a:r>
            <a:r>
              <a:rPr lang="en-US" dirty="0"/>
              <a:t>, our </a:t>
            </a:r>
            <a:r>
              <a:rPr lang="en-US" dirty="0" err="1"/>
              <a:t>TerseCades</a:t>
            </a:r>
            <a:r>
              <a:rPr lang="en-US" dirty="0"/>
              <a:t> design is the proof-of-concept</a:t>
            </a:r>
          </a:p>
          <a:p>
            <a:pPr lvl="1"/>
            <a:r>
              <a:rPr lang="en-US" dirty="0"/>
              <a:t>Properly optimize the baseline system</a:t>
            </a:r>
          </a:p>
          <a:p>
            <a:pPr lvl="1"/>
            <a:r>
              <a:rPr lang="en-US" dirty="0"/>
              <a:t>Use light-weight data compression algorithms + HW acceleration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Directly execute </a:t>
            </a:r>
            <a:r>
              <a:rPr lang="en-US" dirty="0"/>
              <a:t>on compressed data</a:t>
            </a:r>
          </a:p>
          <a:p>
            <a:r>
              <a:rPr lang="en-US" dirty="0"/>
              <a:t>Results on troubleshooting workload used in production allowed to replace 16 servers with just one!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AEF81D-D2E1-4CF2-BB12-C80F0FFC7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65372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john hopkins university logo">
            <a:extLst>
              <a:ext uri="{FF2B5EF4-FFF2-40B4-BE49-F238E27FC236}">
                <a16:creationId xmlns:a16="http://schemas.microsoft.com/office/drawing/2014/main" id="{BCD6A625-FB01-4335-91C6-9D0F667230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7631" y="4763865"/>
            <a:ext cx="3494284" cy="224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14712"/>
            <a:ext cx="12192000" cy="2885688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r>
              <a:rPr lang="en-US" sz="4800" b="1" dirty="0" err="1">
                <a:solidFill>
                  <a:prstClr val="black"/>
                </a:solidFill>
                <a:latin typeface="Myriad Pro Cond" panose="020B0506030403020204" pitchFamily="34" charset="0"/>
              </a:rPr>
              <a:t>TerseCades</a:t>
            </a:r>
            <a:r>
              <a:rPr lang="en-US" sz="4800" b="1" dirty="0">
                <a:solidFill>
                  <a:prstClr val="black"/>
                </a:solidFill>
                <a:latin typeface="Myriad Pro Cond" panose="020B0506030403020204" pitchFamily="34" charset="0"/>
              </a:rPr>
              <a:t>: Efficient Data Compression </a:t>
            </a:r>
            <a:br>
              <a:rPr lang="en-US" sz="4800" b="1" dirty="0">
                <a:solidFill>
                  <a:prstClr val="black"/>
                </a:solidFill>
                <a:latin typeface="Myriad Pro Cond" panose="020B0506030403020204" pitchFamily="34" charset="0"/>
              </a:rPr>
            </a:br>
            <a:r>
              <a:rPr lang="en-US" sz="4800" b="1" dirty="0">
                <a:solidFill>
                  <a:prstClr val="black"/>
                </a:solidFill>
                <a:latin typeface="Myriad Pro Cond" panose="020B0506030403020204" pitchFamily="34" charset="0"/>
              </a:rPr>
              <a:t>in Stream Processing</a:t>
            </a:r>
            <a:endParaRPr lang="en-US" sz="4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3695429"/>
            <a:ext cx="11887199" cy="2092987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Gennady Pekhimenko</a:t>
            </a:r>
          </a:p>
          <a:p>
            <a:r>
              <a:rPr lang="en-CA" dirty="0"/>
              <a:t>Chuanxiong Guo, Myeongjae Jeon, Peng Huang, Lidong Zhou</a:t>
            </a:r>
            <a:endParaRPr lang="en-US" b="1" dirty="0">
              <a:solidFill>
                <a:srgbClr val="0000FF"/>
              </a:solidFill>
            </a:endParaRPr>
          </a:p>
          <a:p>
            <a:endParaRPr lang="en-US" sz="2200" dirty="0">
              <a:solidFill>
                <a:srgbClr val="0000FF"/>
              </a:solidFill>
            </a:endParaRPr>
          </a:p>
          <a:p>
            <a:pPr algn="l"/>
            <a:endParaRPr lang="en-US" sz="2200" dirty="0"/>
          </a:p>
          <a:p>
            <a:pPr algn="l"/>
            <a:endParaRPr lang="en-US" sz="2200" dirty="0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7429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pic>
        <p:nvPicPr>
          <p:cNvPr id="1026" name="Picture 2" descr="Image result for university of toronto logo">
            <a:extLst>
              <a:ext uri="{FF2B5EF4-FFF2-40B4-BE49-F238E27FC236}">
                <a16:creationId xmlns:a16="http://schemas.microsoft.com/office/drawing/2014/main" id="{0D8A23DF-56B1-4FA2-9DA0-531685E663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6715" y="5439988"/>
            <a:ext cx="3102369" cy="144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Image result for microsoft research logo">
            <a:extLst>
              <a:ext uri="{FF2B5EF4-FFF2-40B4-BE49-F238E27FC236}">
                <a16:creationId xmlns:a16="http://schemas.microsoft.com/office/drawing/2014/main" id="{DD151B91-6AC0-4361-A1F9-C31179A046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887028"/>
            <a:ext cx="2438400" cy="555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8610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00532-7DCC-4518-9E74-FE81C00A9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Data Compression Useful for Streaming?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51D049-C2ED-4710-9774-DF1FE01F0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4F5CF7C-11F4-4595-BCDD-EACD675C41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Intuitively, streaming with simple operators should be </a:t>
            </a:r>
            <a:r>
              <a:rPr lang="en-US" sz="2800" b="1" dirty="0">
                <a:solidFill>
                  <a:srgbClr val="0000FF"/>
                </a:solidFill>
              </a:rPr>
              <a:t>bandwidth-bottlenecked</a:t>
            </a:r>
            <a:r>
              <a:rPr lang="en-US" sz="2800" dirty="0"/>
              <a:t>: either network or memory bandwidth</a:t>
            </a:r>
          </a:p>
          <a:p>
            <a:endParaRPr lang="en-US" sz="2800" dirty="0"/>
          </a:p>
          <a:p>
            <a:r>
              <a:rPr lang="en-US" sz="2800" dirty="0"/>
              <a:t>Simple single node experiment with the state-of-the-art streaming engine, </a:t>
            </a:r>
            <a:r>
              <a:rPr lang="en-US" sz="2800" b="1" dirty="0"/>
              <a:t>Trill</a:t>
            </a:r>
            <a:r>
              <a:rPr lang="en-US" sz="2800" dirty="0"/>
              <a:t>, with the </a:t>
            </a:r>
            <a:r>
              <a:rPr lang="en-US" sz="2400" b="1" i="1" dirty="0"/>
              <a:t>Where</a:t>
            </a:r>
            <a:r>
              <a:rPr lang="en-US" sz="2400" dirty="0"/>
              <a:t> query over large one column 8-byte field:</a:t>
            </a:r>
          </a:p>
          <a:p>
            <a:pPr marL="457200" lvl="1" indent="0">
              <a:buNone/>
            </a:pPr>
            <a:r>
              <a:rPr lang="en-CA" sz="2400" dirty="0">
                <a:latin typeface="Lucida Console" panose="020B0609040504020204" pitchFamily="49" charset="0"/>
              </a:rPr>
              <a:t>E.g., Where (e =&gt; </a:t>
            </a:r>
            <a:r>
              <a:rPr lang="en-CA" sz="2400" dirty="0" err="1">
                <a:latin typeface="Lucida Console" panose="020B0609040504020204" pitchFamily="49" charset="0"/>
              </a:rPr>
              <a:t>e.errorCode</a:t>
            </a:r>
            <a:r>
              <a:rPr lang="en-CA" sz="2400" dirty="0">
                <a:latin typeface="Lucida Console" panose="020B0609040504020204" pitchFamily="49" charset="0"/>
              </a:rPr>
              <a:t> != 0)</a:t>
            </a:r>
            <a:endParaRPr lang="en-US" sz="2400" dirty="0"/>
          </a:p>
          <a:p>
            <a:endParaRPr lang="en-US" sz="2800" dirty="0"/>
          </a:p>
          <a:p>
            <a:r>
              <a:rPr lang="en-US" sz="2800" dirty="0"/>
              <a:t>Expectation: observe </a:t>
            </a:r>
            <a:r>
              <a:rPr lang="en-US" sz="2800" b="1" dirty="0"/>
              <a:t>memory bandwidth </a:t>
            </a:r>
            <a:r>
              <a:rPr lang="en-US" sz="2800" dirty="0"/>
              <a:t>as a major bottleneck</a:t>
            </a:r>
          </a:p>
        </p:txBody>
      </p:sp>
    </p:spTree>
    <p:extLst>
      <p:ext uri="{BB962C8B-B14F-4D97-AF65-F5344CB8AC3E}">
        <p14:creationId xmlns:p14="http://schemas.microsoft.com/office/powerpoint/2010/main" val="2625137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C7428-ECE4-4A25-9697-35509B32F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Compressibility ≠&gt; Performance Gain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6E3501-10EE-4F0D-B928-FAD0A5C86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2BD96A1-1ACD-4030-B4CA-9C07F42E99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2011684"/>
              </p:ext>
            </p:extLst>
          </p:nvPr>
        </p:nvGraphicFramePr>
        <p:xfrm>
          <a:off x="381000" y="1417638"/>
          <a:ext cx="11125200" cy="4373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FF92E14-1647-46B7-805C-2097EB8DFEBE}"/>
              </a:ext>
            </a:extLst>
          </p:cNvPr>
          <p:cNvSpPr txBox="1"/>
          <p:nvPr/>
        </p:nvSpPr>
        <p:spPr>
          <a:xfrm>
            <a:off x="838200" y="5638800"/>
            <a:ext cx="108859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>
                <a:solidFill>
                  <a:srgbClr val="FF0000"/>
                </a:solidFill>
              </a:rPr>
              <a:t>Only 10%-15% performance improvement with 8X compression</a:t>
            </a:r>
          </a:p>
        </p:txBody>
      </p:sp>
    </p:spTree>
    <p:extLst>
      <p:ext uri="{BB962C8B-B14F-4D97-AF65-F5344CB8AC3E}">
        <p14:creationId xmlns:p14="http://schemas.microsoft.com/office/powerpoint/2010/main" val="829845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29CB9-38CE-42B2-A503-400F93952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Went Wrong?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CEEF0-7F7D-49BC-86D6-03BF0733C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Blip>
                <a:blip r:embed="rId3"/>
              </a:buBlip>
            </a:pPr>
            <a:r>
              <a:rPr lang="en-US" dirty="0"/>
              <a:t>Memory allocation overhead:</a:t>
            </a:r>
          </a:p>
          <a:p>
            <a:pPr marL="0" indent="0">
              <a:buNone/>
            </a:pPr>
            <a:r>
              <a:rPr lang="en-US" sz="3300" dirty="0"/>
              <a:t>     </a:t>
            </a:r>
            <a:r>
              <a:rPr lang="en-US" sz="2800" dirty="0"/>
              <a:t>just-in-time copy of payloads to create a </a:t>
            </a:r>
            <a:r>
              <a:rPr lang="en-US" sz="2800" dirty="0" err="1"/>
              <a:t>streameable</a:t>
            </a:r>
            <a:r>
              <a:rPr lang="en-US" sz="2800" dirty="0"/>
              <a:t> event</a:t>
            </a:r>
            <a:endParaRPr lang="en-US" sz="2800" b="1" i="1" dirty="0"/>
          </a:p>
          <a:p>
            <a:pPr marL="457200" indent="-457200">
              <a:buBlip>
                <a:blip r:embed="rId3"/>
              </a:buBlip>
            </a:pPr>
            <a:r>
              <a:rPr lang="en-US" dirty="0"/>
              <a:t>Memory copying and reallocation: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sz="2800" dirty="0"/>
              <a:t>enables flexible column-oriented data batches </a:t>
            </a:r>
          </a:p>
          <a:p>
            <a:pPr marL="457200" indent="-457200">
              <a:buBlip>
                <a:blip r:embed="rId3"/>
              </a:buBlip>
            </a:pPr>
            <a:r>
              <a:rPr lang="en-US" dirty="0"/>
              <a:t>Inefficient bit-wise manipulation</a:t>
            </a:r>
          </a:p>
          <a:p>
            <a:pPr marL="457200" indent="-457200">
              <a:buBlip>
                <a:blip r:embed="rId3"/>
              </a:buBlip>
            </a:pPr>
            <a:r>
              <a:rPr lang="en-US" dirty="0"/>
              <a:t>Hash tables manipulations</a:t>
            </a:r>
          </a:p>
          <a:p>
            <a:pPr marL="457200" indent="-457200">
              <a:buBlip>
                <a:blip r:embed="rId3"/>
              </a:buBlip>
            </a:pPr>
            <a:endParaRPr lang="en-US" b="1" i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7245B0-F9ED-4696-B6A8-5A34408B5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52794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C7428-ECE4-4A25-9697-35509B32F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Compressibility =&gt; Performance Gain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6E3501-10EE-4F0D-B928-FAD0A5C86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F92E14-1647-46B7-805C-2097EB8DFEBE}"/>
              </a:ext>
            </a:extLst>
          </p:cNvPr>
          <p:cNvSpPr txBox="1"/>
          <p:nvPr/>
        </p:nvSpPr>
        <p:spPr>
          <a:xfrm>
            <a:off x="685800" y="5171182"/>
            <a:ext cx="1112657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>
                <a:solidFill>
                  <a:srgbClr val="0000FF"/>
                </a:solidFill>
              </a:rPr>
              <a:t>If no artificial bottlenecks: performance improvement is close to </a:t>
            </a:r>
          </a:p>
          <a:p>
            <a:r>
              <a:rPr lang="en-US" sz="3200" b="1" i="1" dirty="0">
                <a:solidFill>
                  <a:srgbClr val="0000FF"/>
                </a:solidFill>
              </a:rPr>
              <a:t>compression ratio (7.6X speedup with 8X compression) 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D39CDAE7-D735-4F7E-A350-F3F97E0915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7427880"/>
              </p:ext>
            </p:extLst>
          </p:nvPr>
        </p:nvGraphicFramePr>
        <p:xfrm>
          <a:off x="457200" y="1106884"/>
          <a:ext cx="11277600" cy="3916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CDBA72D-429F-4FFB-B315-141430BE9E9E}"/>
              </a:ext>
            </a:extLst>
          </p:cNvPr>
          <p:cNvSpPr txBox="1"/>
          <p:nvPr/>
        </p:nvSpPr>
        <p:spPr>
          <a:xfrm>
            <a:off x="2209800" y="1260773"/>
            <a:ext cx="7429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8X Compression with Add benchmark from STREAM suite</a:t>
            </a:r>
            <a:endParaRPr lang="en-CA" sz="2400" i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F8D717-67E0-4609-9A5D-9E9DE681747B}"/>
              </a:ext>
            </a:extLst>
          </p:cNvPr>
          <p:cNvSpPr txBox="1"/>
          <p:nvPr/>
        </p:nvSpPr>
        <p:spPr>
          <a:xfrm>
            <a:off x="685800" y="5072656"/>
            <a:ext cx="998042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>
                <a:solidFill>
                  <a:srgbClr val="0000FF"/>
                </a:solidFill>
              </a:rPr>
              <a:t>Up to 6.1X speedup with realistic compression algorithm: </a:t>
            </a:r>
          </a:p>
          <a:p>
            <a:r>
              <a:rPr lang="en-US" sz="3200" b="1" i="1" dirty="0">
                <a:solidFill>
                  <a:srgbClr val="0000FF"/>
                </a:solidFill>
              </a:rPr>
              <a:t>Base-Delta Encoding</a:t>
            </a:r>
          </a:p>
        </p:txBody>
      </p:sp>
    </p:spTree>
    <p:extLst>
      <p:ext uri="{BB962C8B-B14F-4D97-AF65-F5344CB8AC3E}">
        <p14:creationId xmlns:p14="http://schemas.microsoft.com/office/powerpoint/2010/main" val="5800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89511-FC5B-4A0D-BF08-3F3432CF2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Prerequisites for Efficient Data Streaming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A6D882-8019-4355-9C82-891635FE30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Clr>
                <a:srgbClr val="006600"/>
              </a:buClr>
              <a:buFont typeface="Wingdings" panose="05000000000000000000" pitchFamily="2" charset="2"/>
              <a:buChar char="ü"/>
            </a:pPr>
            <a:r>
              <a:rPr lang="en-US" b="1" i="1" dirty="0"/>
              <a:t>Fixed Memory Allocation</a:t>
            </a:r>
          </a:p>
          <a:p>
            <a:pPr marL="285750" indent="-285750">
              <a:buClr>
                <a:srgbClr val="006600"/>
              </a:buClr>
              <a:buFont typeface="Wingdings" panose="05000000000000000000" pitchFamily="2" charset="2"/>
              <a:buChar char="ü"/>
            </a:pPr>
            <a:endParaRPr lang="en-US" b="1" i="1" dirty="0"/>
          </a:p>
          <a:p>
            <a:pPr marL="285750" indent="-285750">
              <a:buClr>
                <a:srgbClr val="006600"/>
              </a:buClr>
              <a:buFont typeface="Wingdings" panose="05000000000000000000" pitchFamily="2" charset="2"/>
              <a:buChar char="ü"/>
            </a:pPr>
            <a:r>
              <a:rPr lang="en-US" b="1" i="1" dirty="0"/>
              <a:t>Efficient HashMap Primitives</a:t>
            </a:r>
          </a:p>
          <a:p>
            <a:pPr marL="285750" indent="-285750">
              <a:buClr>
                <a:srgbClr val="006600"/>
              </a:buClr>
              <a:buFont typeface="Wingdings" panose="05000000000000000000" pitchFamily="2" charset="2"/>
              <a:buChar char="ü"/>
            </a:pPr>
            <a:endParaRPr lang="en-US" b="1" i="1" dirty="0"/>
          </a:p>
          <a:p>
            <a:pPr marL="285750" indent="-285750">
              <a:buClr>
                <a:srgbClr val="006600"/>
              </a:buClr>
              <a:buFont typeface="Wingdings" panose="05000000000000000000" pitchFamily="2" charset="2"/>
              <a:buChar char="ü"/>
            </a:pPr>
            <a:r>
              <a:rPr lang="en-US" b="1" i="1" dirty="0"/>
              <a:t>Efficient Filtering Operations (bit-wise manipulations)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D16BA6-096A-46EB-9149-C591E8E45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3438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9B048-9AB3-4C10-8BCB-0CC51E4E1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Observations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0C0B5-1094-4D01-91FB-508C28F60D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Memory bandwidth </a:t>
            </a:r>
            <a:r>
              <a:rPr lang="en-US" dirty="0"/>
              <a:t>becomes the </a:t>
            </a:r>
            <a:r>
              <a:rPr lang="en-US" b="1" i="1" dirty="0"/>
              <a:t>major bottleneck </a:t>
            </a:r>
            <a:r>
              <a:rPr lang="en-US" dirty="0"/>
              <a:t>if streaming is properly optimized</a:t>
            </a:r>
          </a:p>
          <a:p>
            <a:endParaRPr lang="en-US" dirty="0"/>
          </a:p>
          <a:p>
            <a:r>
              <a:rPr lang="en-US" dirty="0"/>
              <a:t>Dominant part of the data is </a:t>
            </a:r>
            <a:r>
              <a:rPr lang="en-US" b="1" i="1" dirty="0"/>
              <a:t>synthetic</a:t>
            </a:r>
            <a:r>
              <a:rPr lang="en-US" dirty="0"/>
              <a:t> in nature and hence has a lot of </a:t>
            </a:r>
            <a:r>
              <a:rPr lang="en-US" b="1" dirty="0">
                <a:solidFill>
                  <a:srgbClr val="0000FF"/>
                </a:solidFill>
              </a:rPr>
              <a:t>redundancy</a:t>
            </a:r>
          </a:p>
          <a:p>
            <a:pPr lvl="1"/>
            <a:r>
              <a:rPr lang="en-US" dirty="0"/>
              <a:t>Can be exploited through efficient </a:t>
            </a:r>
            <a:r>
              <a:rPr lang="en-US" b="1" dirty="0">
                <a:solidFill>
                  <a:srgbClr val="0000FF"/>
                </a:solidFill>
              </a:rPr>
              <a:t>data compression</a:t>
            </a: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4F2B5-F318-4524-B1D1-C12199447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pic>
        <p:nvPicPr>
          <p:cNvPr id="2050" name="Picture 2" descr="Image result for data compression">
            <a:extLst>
              <a:ext uri="{FF2B5EF4-FFF2-40B4-BE49-F238E27FC236}">
                <a16:creationId xmlns:a16="http://schemas.microsoft.com/office/drawing/2014/main" id="{87006026-D738-4040-A45A-96F9F577F7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600" y="4857199"/>
            <a:ext cx="1905000" cy="1726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252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7F223-56AB-4EA8-8F67-ECB19B08C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TerseCades</a:t>
            </a:r>
            <a:r>
              <a:rPr lang="en-US" dirty="0"/>
              <a:t>: Baseline System Overview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FAA2A4-0FB9-4420-B6E3-04996C0FD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CE59066-293D-4BA9-BAE6-19E9926F3AAF}"/>
              </a:ext>
            </a:extLst>
          </p:cNvPr>
          <p:cNvSpPr/>
          <p:nvPr/>
        </p:nvSpPr>
        <p:spPr>
          <a:xfrm>
            <a:off x="1468729" y="2348484"/>
            <a:ext cx="2895600" cy="176631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C54170DA-2862-4156-B432-41782328B7B1}"/>
              </a:ext>
            </a:extLst>
          </p:cNvPr>
          <p:cNvSpPr/>
          <p:nvPr/>
        </p:nvSpPr>
        <p:spPr>
          <a:xfrm>
            <a:off x="4628051" y="309548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57EA2E-3E8E-41EA-9FFD-41E86D4148E9}"/>
              </a:ext>
            </a:extLst>
          </p:cNvPr>
          <p:cNvSpPr txBox="1"/>
          <p:nvPr/>
        </p:nvSpPr>
        <p:spPr>
          <a:xfrm>
            <a:off x="268045" y="2296428"/>
            <a:ext cx="8549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Event</a:t>
            </a:r>
          </a:p>
          <a:p>
            <a:r>
              <a:rPr lang="en-US" dirty="0"/>
              <a:t>Stream</a:t>
            </a:r>
            <a:endParaRPr lang="en-CA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B029476-AD34-4BCF-B8E7-2D8BE61D2403}"/>
              </a:ext>
            </a:extLst>
          </p:cNvPr>
          <p:cNvSpPr txBox="1"/>
          <p:nvPr/>
        </p:nvSpPr>
        <p:spPr>
          <a:xfrm>
            <a:off x="1550651" y="2388760"/>
            <a:ext cx="17104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</a:rPr>
              <a:t>Compressor</a:t>
            </a:r>
            <a:endParaRPr lang="en-CA" sz="2400" b="1" dirty="0">
              <a:solidFill>
                <a:srgbClr val="0000FF"/>
              </a:solidFill>
            </a:endParaRPr>
          </a:p>
        </p:txBody>
      </p:sp>
      <p:pic>
        <p:nvPicPr>
          <p:cNvPr id="13" name="Picture 2" descr="Image result for data compression">
            <a:extLst>
              <a:ext uri="{FF2B5EF4-FFF2-40B4-BE49-F238E27FC236}">
                <a16:creationId xmlns:a16="http://schemas.microsoft.com/office/drawing/2014/main" id="{95C99ED0-F75E-4224-8FB0-033672AF79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799" y="2890701"/>
            <a:ext cx="1016000" cy="92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: Folded Corner 13">
            <a:extLst>
              <a:ext uri="{FF2B5EF4-FFF2-40B4-BE49-F238E27FC236}">
                <a16:creationId xmlns:a16="http://schemas.microsoft.com/office/drawing/2014/main" id="{CB205FEF-5DBF-4D5D-A550-28EA2F83FE44}"/>
              </a:ext>
            </a:extLst>
          </p:cNvPr>
          <p:cNvSpPr/>
          <p:nvPr/>
        </p:nvSpPr>
        <p:spPr>
          <a:xfrm>
            <a:off x="3229885" y="2889380"/>
            <a:ext cx="954560" cy="920620"/>
          </a:xfrm>
          <a:prstGeom prst="foldedCorne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B5751ED-E582-4B87-B7DC-48CAD321C76C}"/>
              </a:ext>
            </a:extLst>
          </p:cNvPr>
          <p:cNvGrpSpPr/>
          <p:nvPr/>
        </p:nvGrpSpPr>
        <p:grpSpPr>
          <a:xfrm>
            <a:off x="3279278" y="2981745"/>
            <a:ext cx="295568" cy="291540"/>
            <a:chOff x="5176723" y="3127515"/>
            <a:chExt cx="327665" cy="450570"/>
          </a:xfrm>
        </p:grpSpPr>
        <p:sp>
          <p:nvSpPr>
            <p:cNvPr id="20" name="Rectangle: Single Corner Snipped 19">
              <a:extLst>
                <a:ext uri="{FF2B5EF4-FFF2-40B4-BE49-F238E27FC236}">
                  <a16:creationId xmlns:a16="http://schemas.microsoft.com/office/drawing/2014/main" id="{B629024D-3A55-4B72-8C5A-CD0394823394}"/>
                </a:ext>
              </a:extLst>
            </p:cNvPr>
            <p:cNvSpPr/>
            <p:nvPr/>
          </p:nvSpPr>
          <p:spPr>
            <a:xfrm>
              <a:off x="5275788" y="3127515"/>
              <a:ext cx="228600" cy="304800"/>
            </a:xfrm>
            <a:prstGeom prst="snip1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1" name="Rectangle: Single Corner Snipped 20">
              <a:extLst>
                <a:ext uri="{FF2B5EF4-FFF2-40B4-BE49-F238E27FC236}">
                  <a16:creationId xmlns:a16="http://schemas.microsoft.com/office/drawing/2014/main" id="{D8BDE8EB-1A79-40A7-A217-333A4F8AE5B5}"/>
                </a:ext>
              </a:extLst>
            </p:cNvPr>
            <p:cNvSpPr/>
            <p:nvPr/>
          </p:nvSpPr>
          <p:spPr>
            <a:xfrm>
              <a:off x="5226256" y="3198611"/>
              <a:ext cx="228600" cy="304800"/>
            </a:xfrm>
            <a:prstGeom prst="snip1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2" name="Rectangle: Single Corner Snipped 21">
              <a:extLst>
                <a:ext uri="{FF2B5EF4-FFF2-40B4-BE49-F238E27FC236}">
                  <a16:creationId xmlns:a16="http://schemas.microsoft.com/office/drawing/2014/main" id="{F0AB1007-CE25-4B2F-B76F-6B882D039699}"/>
                </a:ext>
              </a:extLst>
            </p:cNvPr>
            <p:cNvSpPr/>
            <p:nvPr/>
          </p:nvSpPr>
          <p:spPr>
            <a:xfrm>
              <a:off x="5176723" y="3273285"/>
              <a:ext cx="228600" cy="304800"/>
            </a:xfrm>
            <a:prstGeom prst="snip1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301ACBF-88D8-4628-87C2-58FD91D1F69C}"/>
              </a:ext>
            </a:extLst>
          </p:cNvPr>
          <p:cNvGrpSpPr/>
          <p:nvPr/>
        </p:nvGrpSpPr>
        <p:grpSpPr>
          <a:xfrm>
            <a:off x="3737885" y="2980587"/>
            <a:ext cx="295568" cy="291540"/>
            <a:chOff x="5176723" y="3127515"/>
            <a:chExt cx="327665" cy="450570"/>
          </a:xfrm>
        </p:grpSpPr>
        <p:sp>
          <p:nvSpPr>
            <p:cNvPr id="24" name="Rectangle: Single Corner Snipped 23">
              <a:extLst>
                <a:ext uri="{FF2B5EF4-FFF2-40B4-BE49-F238E27FC236}">
                  <a16:creationId xmlns:a16="http://schemas.microsoft.com/office/drawing/2014/main" id="{34C636A1-1C34-4A61-880B-1306154A6BAB}"/>
                </a:ext>
              </a:extLst>
            </p:cNvPr>
            <p:cNvSpPr/>
            <p:nvPr/>
          </p:nvSpPr>
          <p:spPr>
            <a:xfrm>
              <a:off x="5275788" y="3127515"/>
              <a:ext cx="228600" cy="304800"/>
            </a:xfrm>
            <a:prstGeom prst="snip1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" name="Rectangle: Single Corner Snipped 24">
              <a:extLst>
                <a:ext uri="{FF2B5EF4-FFF2-40B4-BE49-F238E27FC236}">
                  <a16:creationId xmlns:a16="http://schemas.microsoft.com/office/drawing/2014/main" id="{B4F602A9-2528-484D-876E-280FBEE330A6}"/>
                </a:ext>
              </a:extLst>
            </p:cNvPr>
            <p:cNvSpPr/>
            <p:nvPr/>
          </p:nvSpPr>
          <p:spPr>
            <a:xfrm>
              <a:off x="5226256" y="3198611"/>
              <a:ext cx="228600" cy="304800"/>
            </a:xfrm>
            <a:prstGeom prst="snip1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6" name="Rectangle: Single Corner Snipped 25">
              <a:extLst>
                <a:ext uri="{FF2B5EF4-FFF2-40B4-BE49-F238E27FC236}">
                  <a16:creationId xmlns:a16="http://schemas.microsoft.com/office/drawing/2014/main" id="{4E4B6F2E-7E78-4C3C-81B1-C3A60152A61D}"/>
                </a:ext>
              </a:extLst>
            </p:cNvPr>
            <p:cNvSpPr/>
            <p:nvPr/>
          </p:nvSpPr>
          <p:spPr>
            <a:xfrm>
              <a:off x="5176723" y="3273285"/>
              <a:ext cx="228600" cy="304800"/>
            </a:xfrm>
            <a:prstGeom prst="snip1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34E3C48C-A982-4102-AAC1-38F17226D4C2}"/>
              </a:ext>
            </a:extLst>
          </p:cNvPr>
          <p:cNvGrpSpPr/>
          <p:nvPr/>
        </p:nvGrpSpPr>
        <p:grpSpPr>
          <a:xfrm>
            <a:off x="3279278" y="3443489"/>
            <a:ext cx="295568" cy="291540"/>
            <a:chOff x="5176723" y="3127515"/>
            <a:chExt cx="327665" cy="450570"/>
          </a:xfrm>
        </p:grpSpPr>
        <p:sp>
          <p:nvSpPr>
            <p:cNvPr id="28" name="Rectangle: Single Corner Snipped 27">
              <a:extLst>
                <a:ext uri="{FF2B5EF4-FFF2-40B4-BE49-F238E27FC236}">
                  <a16:creationId xmlns:a16="http://schemas.microsoft.com/office/drawing/2014/main" id="{99D0FF4F-591F-4F3A-AF82-8E4F3E19311F}"/>
                </a:ext>
              </a:extLst>
            </p:cNvPr>
            <p:cNvSpPr/>
            <p:nvPr/>
          </p:nvSpPr>
          <p:spPr>
            <a:xfrm>
              <a:off x="5275788" y="3127515"/>
              <a:ext cx="228600" cy="304800"/>
            </a:xfrm>
            <a:prstGeom prst="snip1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9" name="Rectangle: Single Corner Snipped 28">
              <a:extLst>
                <a:ext uri="{FF2B5EF4-FFF2-40B4-BE49-F238E27FC236}">
                  <a16:creationId xmlns:a16="http://schemas.microsoft.com/office/drawing/2014/main" id="{548B2EF9-2ECC-4C09-9F6F-7086271EDDF1}"/>
                </a:ext>
              </a:extLst>
            </p:cNvPr>
            <p:cNvSpPr/>
            <p:nvPr/>
          </p:nvSpPr>
          <p:spPr>
            <a:xfrm>
              <a:off x="5226256" y="3198611"/>
              <a:ext cx="228600" cy="304800"/>
            </a:xfrm>
            <a:prstGeom prst="snip1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0" name="Rectangle: Single Corner Snipped 29">
              <a:extLst>
                <a:ext uri="{FF2B5EF4-FFF2-40B4-BE49-F238E27FC236}">
                  <a16:creationId xmlns:a16="http://schemas.microsoft.com/office/drawing/2014/main" id="{D755B205-5032-45BC-98C4-9F64998CAA02}"/>
                </a:ext>
              </a:extLst>
            </p:cNvPr>
            <p:cNvSpPr/>
            <p:nvPr/>
          </p:nvSpPr>
          <p:spPr>
            <a:xfrm>
              <a:off x="5176723" y="3273285"/>
              <a:ext cx="228600" cy="304800"/>
            </a:xfrm>
            <a:prstGeom prst="snip1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A3A828CD-E24D-4BC4-809B-471560DF0016}"/>
              </a:ext>
            </a:extLst>
          </p:cNvPr>
          <p:cNvGrpSpPr/>
          <p:nvPr/>
        </p:nvGrpSpPr>
        <p:grpSpPr>
          <a:xfrm>
            <a:off x="3713600" y="3410776"/>
            <a:ext cx="295568" cy="291540"/>
            <a:chOff x="5176723" y="3127515"/>
            <a:chExt cx="327665" cy="450570"/>
          </a:xfrm>
        </p:grpSpPr>
        <p:sp>
          <p:nvSpPr>
            <p:cNvPr id="32" name="Rectangle: Single Corner Snipped 31">
              <a:extLst>
                <a:ext uri="{FF2B5EF4-FFF2-40B4-BE49-F238E27FC236}">
                  <a16:creationId xmlns:a16="http://schemas.microsoft.com/office/drawing/2014/main" id="{D751F43B-0221-47F2-B263-AD24AF052247}"/>
                </a:ext>
              </a:extLst>
            </p:cNvPr>
            <p:cNvSpPr/>
            <p:nvPr/>
          </p:nvSpPr>
          <p:spPr>
            <a:xfrm>
              <a:off x="5275788" y="3127515"/>
              <a:ext cx="228600" cy="304800"/>
            </a:xfrm>
            <a:prstGeom prst="snip1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3" name="Rectangle: Single Corner Snipped 32">
              <a:extLst>
                <a:ext uri="{FF2B5EF4-FFF2-40B4-BE49-F238E27FC236}">
                  <a16:creationId xmlns:a16="http://schemas.microsoft.com/office/drawing/2014/main" id="{4BF9BE38-74EA-48B0-95E9-4D52B953094F}"/>
                </a:ext>
              </a:extLst>
            </p:cNvPr>
            <p:cNvSpPr/>
            <p:nvPr/>
          </p:nvSpPr>
          <p:spPr>
            <a:xfrm>
              <a:off x="5226256" y="3198611"/>
              <a:ext cx="228600" cy="304800"/>
            </a:xfrm>
            <a:prstGeom prst="snip1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4" name="Rectangle: Single Corner Snipped 33">
              <a:extLst>
                <a:ext uri="{FF2B5EF4-FFF2-40B4-BE49-F238E27FC236}">
                  <a16:creationId xmlns:a16="http://schemas.microsoft.com/office/drawing/2014/main" id="{8C9FAFCD-F797-4557-9300-9D6D8CC0F9D1}"/>
                </a:ext>
              </a:extLst>
            </p:cNvPr>
            <p:cNvSpPr/>
            <p:nvPr/>
          </p:nvSpPr>
          <p:spPr>
            <a:xfrm>
              <a:off x="5176723" y="3273285"/>
              <a:ext cx="228600" cy="304800"/>
            </a:xfrm>
            <a:prstGeom prst="snip1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35" name="Arrow: Right 34">
            <a:extLst>
              <a:ext uri="{FF2B5EF4-FFF2-40B4-BE49-F238E27FC236}">
                <a16:creationId xmlns:a16="http://schemas.microsoft.com/office/drawing/2014/main" id="{56873B5D-A1D5-48B2-8F68-992DB629ADBD}"/>
              </a:ext>
            </a:extLst>
          </p:cNvPr>
          <p:cNvSpPr/>
          <p:nvPr/>
        </p:nvSpPr>
        <p:spPr>
          <a:xfrm>
            <a:off x="249529" y="30967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63E6502A-B175-42A6-AB75-808BCB5E0CE7}"/>
              </a:ext>
            </a:extLst>
          </p:cNvPr>
          <p:cNvCxnSpPr>
            <a:stCxn id="13" idx="3"/>
            <a:endCxn id="14" idx="1"/>
          </p:cNvCxnSpPr>
          <p:nvPr/>
        </p:nvCxnSpPr>
        <p:spPr>
          <a:xfrm flipV="1">
            <a:off x="2606799" y="3349690"/>
            <a:ext cx="623086" cy="132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88CCE57D-3272-4FEB-8C8F-1C5163546446}"/>
              </a:ext>
            </a:extLst>
          </p:cNvPr>
          <p:cNvSpPr/>
          <p:nvPr/>
        </p:nvSpPr>
        <p:spPr>
          <a:xfrm>
            <a:off x="5735929" y="2348484"/>
            <a:ext cx="2438400" cy="176631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E77D409-AEBB-4E00-8CA9-8A0D1B3197B1}"/>
              </a:ext>
            </a:extLst>
          </p:cNvPr>
          <p:cNvSpPr txBox="1"/>
          <p:nvPr/>
        </p:nvSpPr>
        <p:spPr>
          <a:xfrm>
            <a:off x="5812129" y="2440744"/>
            <a:ext cx="20231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</a:rPr>
              <a:t>Decompressor</a:t>
            </a:r>
            <a:endParaRPr lang="en-CA" sz="2400" b="1" dirty="0">
              <a:solidFill>
                <a:srgbClr val="0000FF"/>
              </a:solidFill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6490483-8CA5-4C6B-8626-1A860E280968}"/>
              </a:ext>
            </a:extLst>
          </p:cNvPr>
          <p:cNvCxnSpPr>
            <a:cxnSpLocks/>
          </p:cNvCxnSpPr>
          <p:nvPr/>
        </p:nvCxnSpPr>
        <p:spPr>
          <a:xfrm>
            <a:off x="6040729" y="3223809"/>
            <a:ext cx="76200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001E06EF-946E-402F-AA06-6B3D0BE59C99}"/>
              </a:ext>
            </a:extLst>
          </p:cNvPr>
          <p:cNvCxnSpPr>
            <a:cxnSpLocks/>
          </p:cNvCxnSpPr>
          <p:nvPr/>
        </p:nvCxnSpPr>
        <p:spPr>
          <a:xfrm>
            <a:off x="6040729" y="3429000"/>
            <a:ext cx="76200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44F6B800-2701-48AF-BC1E-5DAA30124DB7}"/>
              </a:ext>
            </a:extLst>
          </p:cNvPr>
          <p:cNvCxnSpPr>
            <a:cxnSpLocks/>
          </p:cNvCxnSpPr>
          <p:nvPr/>
        </p:nvCxnSpPr>
        <p:spPr>
          <a:xfrm flipV="1">
            <a:off x="6421729" y="2850425"/>
            <a:ext cx="0" cy="327382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546ED971-13B8-41CA-A827-450E0AFAE9F9}"/>
              </a:ext>
            </a:extLst>
          </p:cNvPr>
          <p:cNvCxnSpPr>
            <a:cxnSpLocks/>
          </p:cNvCxnSpPr>
          <p:nvPr/>
        </p:nvCxnSpPr>
        <p:spPr>
          <a:xfrm>
            <a:off x="6421729" y="3453496"/>
            <a:ext cx="0" cy="356504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" name="Oval 50">
            <a:extLst>
              <a:ext uri="{FF2B5EF4-FFF2-40B4-BE49-F238E27FC236}">
                <a16:creationId xmlns:a16="http://schemas.microsoft.com/office/drawing/2014/main" id="{280EAB51-809C-45D4-89CC-93D20A1AE581}"/>
              </a:ext>
            </a:extLst>
          </p:cNvPr>
          <p:cNvSpPr/>
          <p:nvPr/>
        </p:nvSpPr>
        <p:spPr>
          <a:xfrm>
            <a:off x="7183743" y="3058781"/>
            <a:ext cx="914386" cy="5378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Op</a:t>
            </a:r>
            <a:r>
              <a:rPr lang="en-US" baseline="-25000" dirty="0">
                <a:solidFill>
                  <a:srgbClr val="0000FF"/>
                </a:solidFill>
              </a:rPr>
              <a:t>1</a:t>
            </a:r>
            <a:endParaRPr lang="en-CA" baseline="-25000" dirty="0">
              <a:solidFill>
                <a:srgbClr val="0000FF"/>
              </a:solidFill>
            </a:endParaRP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D6DE17A-2143-4212-B2CA-FD7321F2B767}"/>
              </a:ext>
            </a:extLst>
          </p:cNvPr>
          <p:cNvCxnSpPr>
            <a:cxnSpLocks/>
            <a:endCxn id="51" idx="2"/>
          </p:cNvCxnSpPr>
          <p:nvPr/>
        </p:nvCxnSpPr>
        <p:spPr>
          <a:xfrm>
            <a:off x="6878929" y="3327717"/>
            <a:ext cx="304814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Arrow: Right 56">
            <a:extLst>
              <a:ext uri="{FF2B5EF4-FFF2-40B4-BE49-F238E27FC236}">
                <a16:creationId xmlns:a16="http://schemas.microsoft.com/office/drawing/2014/main" id="{9F416ADB-D4D8-446A-B265-7EF33915D220}"/>
              </a:ext>
            </a:extLst>
          </p:cNvPr>
          <p:cNvSpPr/>
          <p:nvPr/>
        </p:nvSpPr>
        <p:spPr>
          <a:xfrm>
            <a:off x="8340922" y="3095481"/>
            <a:ext cx="978408" cy="484632"/>
          </a:xfrm>
          <a:prstGeom prst="rightArrow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BCE27593-58B0-4B8A-9C51-F8FE44EE836E}"/>
              </a:ext>
            </a:extLst>
          </p:cNvPr>
          <p:cNvSpPr/>
          <p:nvPr/>
        </p:nvSpPr>
        <p:spPr>
          <a:xfrm>
            <a:off x="9448800" y="2348484"/>
            <a:ext cx="2438400" cy="176631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EEED305-BB28-4946-9BB3-38E2E4C47C57}"/>
              </a:ext>
            </a:extLst>
          </p:cNvPr>
          <p:cNvSpPr txBox="1"/>
          <p:nvPr/>
        </p:nvSpPr>
        <p:spPr>
          <a:xfrm>
            <a:off x="9525000" y="2440744"/>
            <a:ext cx="20231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</a:rPr>
              <a:t>Decompressor</a:t>
            </a:r>
            <a:endParaRPr lang="en-CA" sz="2400" b="1" dirty="0">
              <a:solidFill>
                <a:srgbClr val="0000FF"/>
              </a:solidFill>
            </a:endParaRP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1290CBB9-FC04-4B04-BE4F-625C297C1082}"/>
              </a:ext>
            </a:extLst>
          </p:cNvPr>
          <p:cNvCxnSpPr>
            <a:cxnSpLocks/>
          </p:cNvCxnSpPr>
          <p:nvPr/>
        </p:nvCxnSpPr>
        <p:spPr>
          <a:xfrm>
            <a:off x="9753600" y="3223809"/>
            <a:ext cx="76200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784086FA-45E6-40DD-A566-A1ACFA83183E}"/>
              </a:ext>
            </a:extLst>
          </p:cNvPr>
          <p:cNvCxnSpPr>
            <a:cxnSpLocks/>
          </p:cNvCxnSpPr>
          <p:nvPr/>
        </p:nvCxnSpPr>
        <p:spPr>
          <a:xfrm>
            <a:off x="9753600" y="3429000"/>
            <a:ext cx="76200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F9E9660B-D28E-44A2-8DD4-1705DC4D0F2A}"/>
              </a:ext>
            </a:extLst>
          </p:cNvPr>
          <p:cNvCxnSpPr>
            <a:cxnSpLocks/>
          </p:cNvCxnSpPr>
          <p:nvPr/>
        </p:nvCxnSpPr>
        <p:spPr>
          <a:xfrm flipV="1">
            <a:off x="10134600" y="2850425"/>
            <a:ext cx="0" cy="327382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056E845B-A963-4BCC-B746-F4A6E2EC41DC}"/>
              </a:ext>
            </a:extLst>
          </p:cNvPr>
          <p:cNvCxnSpPr>
            <a:cxnSpLocks/>
          </p:cNvCxnSpPr>
          <p:nvPr/>
        </p:nvCxnSpPr>
        <p:spPr>
          <a:xfrm>
            <a:off x="10134600" y="3453496"/>
            <a:ext cx="0" cy="356504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4" name="Oval 63">
            <a:extLst>
              <a:ext uri="{FF2B5EF4-FFF2-40B4-BE49-F238E27FC236}">
                <a16:creationId xmlns:a16="http://schemas.microsoft.com/office/drawing/2014/main" id="{0EA6935C-2530-4A57-B809-BEA2C3F6D6C3}"/>
              </a:ext>
            </a:extLst>
          </p:cNvPr>
          <p:cNvSpPr/>
          <p:nvPr/>
        </p:nvSpPr>
        <p:spPr>
          <a:xfrm>
            <a:off x="10896614" y="3058781"/>
            <a:ext cx="914386" cy="5378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0000FF"/>
                </a:solidFill>
              </a:rPr>
              <a:t>Op</a:t>
            </a:r>
            <a:r>
              <a:rPr lang="en-US" baseline="-25000" dirty="0" err="1">
                <a:solidFill>
                  <a:srgbClr val="0000FF"/>
                </a:solidFill>
              </a:rPr>
              <a:t>n</a:t>
            </a:r>
            <a:endParaRPr lang="en-CA" baseline="-25000" dirty="0">
              <a:solidFill>
                <a:srgbClr val="0000FF"/>
              </a:solidFill>
            </a:endParaRPr>
          </a:p>
        </p:txBody>
      </p: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A85CD386-9B85-429A-B756-FC9C1496F07A}"/>
              </a:ext>
            </a:extLst>
          </p:cNvPr>
          <p:cNvCxnSpPr>
            <a:cxnSpLocks/>
            <a:endCxn id="64" idx="2"/>
          </p:cNvCxnSpPr>
          <p:nvPr/>
        </p:nvCxnSpPr>
        <p:spPr>
          <a:xfrm>
            <a:off x="10591800" y="3327717"/>
            <a:ext cx="304814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1677FC5E-08F3-4C0F-B043-D53E31161611}"/>
              </a:ext>
            </a:extLst>
          </p:cNvPr>
          <p:cNvSpPr txBox="1"/>
          <p:nvPr/>
        </p:nvSpPr>
        <p:spPr>
          <a:xfrm>
            <a:off x="2286000" y="4290899"/>
            <a:ext cx="13454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Compressed</a:t>
            </a:r>
          </a:p>
          <a:p>
            <a:r>
              <a:rPr lang="en-US" dirty="0"/>
              <a:t>Data Store</a:t>
            </a:r>
            <a:endParaRPr lang="en-CA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A83BAC0-EA7F-4EE3-8494-16BE6D66B0C2}"/>
              </a:ext>
            </a:extLst>
          </p:cNvPr>
          <p:cNvSpPr txBox="1"/>
          <p:nvPr/>
        </p:nvSpPr>
        <p:spPr>
          <a:xfrm>
            <a:off x="5964529" y="4271172"/>
            <a:ext cx="1981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Operator Op</a:t>
            </a:r>
            <a:r>
              <a:rPr lang="en-US" baseline="-25000" dirty="0">
                <a:solidFill>
                  <a:srgbClr val="0000FF"/>
                </a:solidFill>
              </a:rPr>
              <a:t>1 </a:t>
            </a:r>
            <a:r>
              <a:rPr lang="en-US" dirty="0"/>
              <a:t>on compressed data</a:t>
            </a:r>
            <a:r>
              <a:rPr lang="en-US" baseline="-25000" dirty="0">
                <a:solidFill>
                  <a:srgbClr val="0000FF"/>
                </a:solidFill>
              </a:rPr>
              <a:t> </a:t>
            </a:r>
            <a:endParaRPr lang="en-CA" baseline="-25000" dirty="0">
              <a:solidFill>
                <a:srgbClr val="0000FF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2C95DCD2-AF0E-4995-9841-9E3682F5D290}"/>
              </a:ext>
            </a:extLst>
          </p:cNvPr>
          <p:cNvSpPr txBox="1"/>
          <p:nvPr/>
        </p:nvSpPr>
        <p:spPr>
          <a:xfrm>
            <a:off x="9677400" y="4290898"/>
            <a:ext cx="1981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Operator </a:t>
            </a:r>
            <a:r>
              <a:rPr lang="en-US" dirty="0" err="1">
                <a:solidFill>
                  <a:srgbClr val="0000FF"/>
                </a:solidFill>
              </a:rPr>
              <a:t>Op</a:t>
            </a:r>
            <a:r>
              <a:rPr lang="en-US" baseline="-25000" dirty="0" err="1">
                <a:solidFill>
                  <a:srgbClr val="0000FF"/>
                </a:solidFill>
              </a:rPr>
              <a:t>n</a:t>
            </a:r>
            <a:r>
              <a:rPr lang="en-US" baseline="-25000" dirty="0">
                <a:solidFill>
                  <a:srgbClr val="0000FF"/>
                </a:solidFill>
              </a:rPr>
              <a:t> </a:t>
            </a:r>
            <a:r>
              <a:rPr lang="en-US" dirty="0"/>
              <a:t>on compressed data</a:t>
            </a:r>
            <a:r>
              <a:rPr lang="en-US" baseline="-25000" dirty="0">
                <a:solidFill>
                  <a:srgbClr val="0000FF"/>
                </a:solidFill>
              </a:rPr>
              <a:t> </a:t>
            </a:r>
            <a:endParaRPr lang="en-CA" baseline="-25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527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1" grpId="0"/>
      <p:bldP spid="14" grpId="0" animBg="1"/>
      <p:bldP spid="35" grpId="0" animBg="1"/>
      <p:bldP spid="38" grpId="0" animBg="1"/>
      <p:bldP spid="39" grpId="0"/>
      <p:bldP spid="51" grpId="0" animBg="1"/>
      <p:bldP spid="57" grpId="0" animBg="1"/>
      <p:bldP spid="58" grpId="0" animBg="1"/>
      <p:bldP spid="59" grpId="0"/>
      <p:bldP spid="64" grpId="0" animBg="1"/>
      <p:bldP spid="66" grpId="0"/>
      <p:bldP spid="67" grpId="0"/>
      <p:bldP spid="68" grpId="0"/>
    </p:bldLst>
  </p:timing>
</p:sld>
</file>

<file path=ppt/theme/theme1.xml><?xml version="1.0" encoding="utf-8"?>
<a:theme xmlns:a="http://schemas.openxmlformats.org/drawingml/2006/main" name="SAFARI_Templat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SAFARI_Template</Template>
  <TotalTime>0</TotalTime>
  <Words>1345</Words>
  <Application>Microsoft Office PowerPoint</Application>
  <PresentationFormat>Widescreen</PresentationFormat>
  <Paragraphs>292</Paragraphs>
  <Slides>27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27</vt:i4>
      </vt:variant>
    </vt:vector>
  </HeadingPairs>
  <TitlesOfParts>
    <vt:vector size="40" baseType="lpstr">
      <vt:lpstr>Arial</vt:lpstr>
      <vt:lpstr>Calibri</vt:lpstr>
      <vt:lpstr>CMSY10</vt:lpstr>
      <vt:lpstr>Garamond</vt:lpstr>
      <vt:lpstr>Lucida Console</vt:lpstr>
      <vt:lpstr>Myriad Pro Cond</vt:lpstr>
      <vt:lpstr>NimbusRomNo9L-Regu</vt:lpstr>
      <vt:lpstr>NimbusRomNo9L-ReguItal</vt:lpstr>
      <vt:lpstr>Tahoma</vt:lpstr>
      <vt:lpstr>Wingdings</vt:lpstr>
      <vt:lpstr>SAFARI_Template</vt:lpstr>
      <vt:lpstr>1_Edge</vt:lpstr>
      <vt:lpstr>Office Theme</vt:lpstr>
      <vt:lpstr>TerseCades: Efficient Data Compression  in Stream Processing</vt:lpstr>
      <vt:lpstr>PowerPoint Presentation</vt:lpstr>
      <vt:lpstr>Is Data Compression Useful for Streaming?</vt:lpstr>
      <vt:lpstr>Compressibility ≠&gt; Performance Gain</vt:lpstr>
      <vt:lpstr>What Went Wrong?</vt:lpstr>
      <vt:lpstr>Compressibility =&gt; Performance Gain</vt:lpstr>
      <vt:lpstr>Prerequisites for Efficient Data Streaming</vt:lpstr>
      <vt:lpstr>Key Observations</vt:lpstr>
      <vt:lpstr>TerseCades: Baseline System Overview</vt:lpstr>
      <vt:lpstr>Key Design Choices and Optimizations</vt:lpstr>
      <vt:lpstr>Lossless Compression: Base-Delta Encoding</vt:lpstr>
      <vt:lpstr>Lossy Compression Without Output Quality Loss</vt:lpstr>
      <vt:lpstr>Reducing Compression Overhead</vt:lpstr>
      <vt:lpstr>Execution on Compressed Data</vt:lpstr>
      <vt:lpstr>Execution on Compressed Data</vt:lpstr>
      <vt:lpstr>Execution on Compressed Data</vt:lpstr>
      <vt:lpstr>Evaluation: Methodology</vt:lpstr>
      <vt:lpstr>STREAM Benchmark Results </vt:lpstr>
      <vt:lpstr>STREAM Benchmark Results (2)</vt:lpstr>
      <vt:lpstr>Monitoring and Troubleshooting: PingMesh </vt:lpstr>
      <vt:lpstr>PingMesh C2cProbeCount Results</vt:lpstr>
      <vt:lpstr>Performance of Individual Operators</vt:lpstr>
      <vt:lpstr>IaaS VM Performance Counters</vt:lpstr>
      <vt:lpstr>IoT Datasets</vt:lpstr>
      <vt:lpstr>Comparison to Prior Work</vt:lpstr>
      <vt:lpstr>Summary</vt:lpstr>
      <vt:lpstr>TerseCades: Efficient Data Compression  in Stream Processing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2011-01-11T20:10:42Z</dcterms:created>
  <dcterms:modified xsi:type="dcterms:W3CDTF">2018-07-23T21:39:20Z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a-genpek@microsoft.com</vt:lpwstr>
  </property>
  <property fmtid="{D5CDD505-2E9C-101B-9397-08002B2CF9AE}" pid="5" name="MSIP_Label_f42aa342-8706-4288-bd11-ebb85995028c_SetDate">
    <vt:lpwstr>2018-04-09T15:29:56.4111939Z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