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31"/>
  </p:notesMasterIdLst>
  <p:handoutMasterIdLst>
    <p:handoutMasterId r:id="rId32"/>
  </p:handoutMasterIdLst>
  <p:sldIdLst>
    <p:sldId id="341" r:id="rId4"/>
    <p:sldId id="428" r:id="rId5"/>
    <p:sldId id="475" r:id="rId6"/>
    <p:sldId id="476" r:id="rId7"/>
    <p:sldId id="477" r:id="rId8"/>
    <p:sldId id="478" r:id="rId9"/>
    <p:sldId id="481" r:id="rId10"/>
    <p:sldId id="482" r:id="rId11"/>
    <p:sldId id="500" r:id="rId12"/>
    <p:sldId id="479" r:id="rId13"/>
    <p:sldId id="483" r:id="rId14"/>
    <p:sldId id="494" r:id="rId15"/>
    <p:sldId id="499" r:id="rId16"/>
    <p:sldId id="472" r:id="rId17"/>
    <p:sldId id="473" r:id="rId18"/>
    <p:sldId id="474" r:id="rId19"/>
    <p:sldId id="484" r:id="rId20"/>
    <p:sldId id="485" r:id="rId21"/>
    <p:sldId id="486" r:id="rId22"/>
    <p:sldId id="487" r:id="rId23"/>
    <p:sldId id="488" r:id="rId24"/>
    <p:sldId id="489" r:id="rId25"/>
    <p:sldId id="491" r:id="rId26"/>
    <p:sldId id="490" r:id="rId27"/>
    <p:sldId id="493" r:id="rId28"/>
    <p:sldId id="492" r:id="rId29"/>
    <p:sldId id="497" r:id="rId30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EFB99D-FC9A-4DCA-AFAC-F1AB84FE0FA7}">
          <p14:sldIdLst>
            <p14:sldId id="341"/>
            <p14:sldId id="428"/>
            <p14:sldId id="475"/>
            <p14:sldId id="476"/>
            <p14:sldId id="477"/>
            <p14:sldId id="478"/>
            <p14:sldId id="481"/>
            <p14:sldId id="482"/>
            <p14:sldId id="500"/>
            <p14:sldId id="479"/>
            <p14:sldId id="483"/>
            <p14:sldId id="494"/>
            <p14:sldId id="499"/>
            <p14:sldId id="472"/>
            <p14:sldId id="473"/>
            <p14:sldId id="474"/>
            <p14:sldId id="484"/>
            <p14:sldId id="485"/>
            <p14:sldId id="486"/>
            <p14:sldId id="487"/>
            <p14:sldId id="488"/>
            <p14:sldId id="489"/>
            <p14:sldId id="491"/>
            <p14:sldId id="490"/>
            <p14:sldId id="493"/>
            <p14:sldId id="492"/>
            <p14:sldId id="4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009900"/>
    <a:srgbClr val="6ACE52"/>
    <a:srgbClr val="0033CC"/>
    <a:srgbClr val="960000"/>
    <a:srgbClr val="2A55D6"/>
    <a:srgbClr val="993300"/>
    <a:srgbClr val="649A6D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0" autoAdjust="0"/>
    <p:restoredTop sz="86515" autoAdjust="0"/>
  </p:normalViewPr>
  <p:slideViewPr>
    <p:cSldViewPr>
      <p:cViewPr varScale="1">
        <p:scale>
          <a:sx n="64" d="100"/>
          <a:sy n="64" d="100"/>
        </p:scale>
        <p:origin x="1152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genpek_microsoft_com/Documents/Initial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OneDrive%20-%20Microsoft\Results\Final\ResultsMast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OneDrive%20-%20Microsoft\Results\Final\ResultsMast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OneDrive%20-%20Microsoft\Results\Final\ResultsMast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OneDrive%20-%20Microsoft\Results\Final\Throughput-Pingmes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OneDrive%20-%20Microsoft\Results\Final\Time-Pingmesh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Ideal 8X Compression vs. No Compression on Where Query with Trill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8326299990915"/>
          <c:y val="0.12433334118867545"/>
          <c:w val="0.88217164635242518"/>
          <c:h val="0.64855922929639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'[Initial Results.xlsx]5B summary'!$F$7</c:f>
              <c:strCache>
                <c:ptCount val="1"/>
                <c:pt idx="0">
                  <c:v>1 byte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'[Initial Results.xlsx]5B summary'!$G$6:$S$6</c:f>
              <c:strCache>
                <c:ptCount val="13"/>
                <c:pt idx="0">
                  <c:v>1T</c:v>
                </c:pt>
                <c:pt idx="1">
                  <c:v>4T</c:v>
                </c:pt>
                <c:pt idx="2">
                  <c:v>8T</c:v>
                </c:pt>
                <c:pt idx="3">
                  <c:v>12T</c:v>
                </c:pt>
                <c:pt idx="4">
                  <c:v>16T</c:v>
                </c:pt>
                <c:pt idx="5">
                  <c:v>20T</c:v>
                </c:pt>
                <c:pt idx="6">
                  <c:v>24T</c:v>
                </c:pt>
                <c:pt idx="7">
                  <c:v>28T</c:v>
                </c:pt>
                <c:pt idx="8">
                  <c:v>32T</c:v>
                </c:pt>
                <c:pt idx="9">
                  <c:v>36T</c:v>
                </c:pt>
                <c:pt idx="10">
                  <c:v>40T</c:v>
                </c:pt>
                <c:pt idx="11">
                  <c:v>44T</c:v>
                </c:pt>
                <c:pt idx="12">
                  <c:v>48T</c:v>
                </c:pt>
              </c:strCache>
            </c:strRef>
          </c:cat>
          <c:val>
            <c:numRef>
              <c:f>'[Initial Results.xlsx]5B summary'!$G$7:$S$7</c:f>
              <c:numCache>
                <c:formatCode>General</c:formatCode>
                <c:ptCount val="13"/>
                <c:pt idx="0">
                  <c:v>426.92481465749995</c:v>
                </c:pt>
                <c:pt idx="1">
                  <c:v>1682.7096265250002</c:v>
                </c:pt>
                <c:pt idx="2">
                  <c:v>3279.6747230375004</c:v>
                </c:pt>
                <c:pt idx="3">
                  <c:v>4698.4315939425005</c:v>
                </c:pt>
                <c:pt idx="4">
                  <c:v>6061.7727533375</c:v>
                </c:pt>
                <c:pt idx="5">
                  <c:v>7151.8157448425</c:v>
                </c:pt>
                <c:pt idx="6">
                  <c:v>7785.8435269624997</c:v>
                </c:pt>
                <c:pt idx="7">
                  <c:v>8267.80709957</c:v>
                </c:pt>
                <c:pt idx="8">
                  <c:v>8247.3982737075003</c:v>
                </c:pt>
                <c:pt idx="9">
                  <c:v>8329.6585582749995</c:v>
                </c:pt>
                <c:pt idx="10">
                  <c:v>8235.921190872501</c:v>
                </c:pt>
                <c:pt idx="11">
                  <c:v>7413.35849461</c:v>
                </c:pt>
                <c:pt idx="12">
                  <c:v>4213.7351465500005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E-4BB8-BB5C-0EED563AE709}"/>
            </c:ext>
          </c:extLst>
        </c:ser>
        <c:ser>
          <c:idx val="1"/>
          <c:order val="1"/>
          <c:tx>
            <c:strRef>
              <c:f>'[Initial Results.xlsx]5B summary'!$F$8</c:f>
              <c:strCache>
                <c:ptCount val="1"/>
                <c:pt idx="0">
                  <c:v>8 byte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'[Initial Results.xlsx]5B summary'!$G$6:$S$6</c:f>
              <c:strCache>
                <c:ptCount val="13"/>
                <c:pt idx="0">
                  <c:v>1T</c:v>
                </c:pt>
                <c:pt idx="1">
                  <c:v>4T</c:v>
                </c:pt>
                <c:pt idx="2">
                  <c:v>8T</c:v>
                </c:pt>
                <c:pt idx="3">
                  <c:v>12T</c:v>
                </c:pt>
                <c:pt idx="4">
                  <c:v>16T</c:v>
                </c:pt>
                <c:pt idx="5">
                  <c:v>20T</c:v>
                </c:pt>
                <c:pt idx="6">
                  <c:v>24T</c:v>
                </c:pt>
                <c:pt idx="7">
                  <c:v>28T</c:v>
                </c:pt>
                <c:pt idx="8">
                  <c:v>32T</c:v>
                </c:pt>
                <c:pt idx="9">
                  <c:v>36T</c:v>
                </c:pt>
                <c:pt idx="10">
                  <c:v>40T</c:v>
                </c:pt>
                <c:pt idx="11">
                  <c:v>44T</c:v>
                </c:pt>
                <c:pt idx="12">
                  <c:v>48T</c:v>
                </c:pt>
              </c:strCache>
            </c:strRef>
          </c:cat>
          <c:val>
            <c:numRef>
              <c:f>'[Initial Results.xlsx]5B summary'!$G$8:$S$8</c:f>
              <c:numCache>
                <c:formatCode>General</c:formatCode>
                <c:ptCount val="13"/>
                <c:pt idx="0">
                  <c:v>370.22065094250001</c:v>
                </c:pt>
                <c:pt idx="1">
                  <c:v>1428.1211781900001</c:v>
                </c:pt>
                <c:pt idx="2">
                  <c:v>2818.5851134125</c:v>
                </c:pt>
                <c:pt idx="3">
                  <c:v>3988.8394921624999</c:v>
                </c:pt>
                <c:pt idx="4">
                  <c:v>5273.7959219224995</c:v>
                </c:pt>
                <c:pt idx="5">
                  <c:v>5992.7591700000003</c:v>
                </c:pt>
                <c:pt idx="6">
                  <c:v>6564.0250175475003</c:v>
                </c:pt>
                <c:pt idx="7">
                  <c:v>7033.9603719725001</c:v>
                </c:pt>
                <c:pt idx="8">
                  <c:v>7206.3238697050001</c:v>
                </c:pt>
                <c:pt idx="9">
                  <c:v>7255.3771365124994</c:v>
                </c:pt>
                <c:pt idx="10">
                  <c:v>7217.7931323224993</c:v>
                </c:pt>
                <c:pt idx="11">
                  <c:v>4733.6003848600003</c:v>
                </c:pt>
                <c:pt idx="12">
                  <c:v>2927.4407141774996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E-4BB8-BB5C-0EED563AE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228416"/>
        <c:axId val="429227104"/>
      </c:barChart>
      <c:catAx>
        <c:axId val="429228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/>
                  <a:t>#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27104"/>
        <c:crosses val="autoZero"/>
        <c:auto val="1"/>
        <c:lblAlgn val="ctr"/>
        <c:lblOffset val="100"/>
        <c:noMultiLvlLbl val="0"/>
      </c:catAx>
      <c:valAx>
        <c:axId val="4292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/>
                  <a:t>Throughput (MT/s)</a:t>
                </a:r>
              </a:p>
            </c:rich>
          </c:tx>
          <c:layout>
            <c:manualLayout>
              <c:xMode val="edge"/>
              <c:yMode val="edge"/>
              <c:x val="6.5471182540538624E-3"/>
              <c:y val="0.278086603093771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2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737254161722934"/>
          <c:y val="0.11168013623677907"/>
          <c:w val="0.24518453600834142"/>
          <c:h val="8.638908057093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Char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Main!$D$1:$P$1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Main!$D$5:$P$5</c:f>
              <c:numCache>
                <c:formatCode>General</c:formatCode>
                <c:ptCount val="13"/>
                <c:pt idx="0">
                  <c:v>3577.4189999999999</c:v>
                </c:pt>
                <c:pt idx="1">
                  <c:v>14247.7646</c:v>
                </c:pt>
                <c:pt idx="2">
                  <c:v>28501.083900000001</c:v>
                </c:pt>
                <c:pt idx="3">
                  <c:v>30270.218700000001</c:v>
                </c:pt>
                <c:pt idx="4">
                  <c:v>46050.383199999997</c:v>
                </c:pt>
                <c:pt idx="5">
                  <c:v>43889.246599999999</c:v>
                </c:pt>
                <c:pt idx="6">
                  <c:v>43407.7762</c:v>
                </c:pt>
                <c:pt idx="7">
                  <c:v>47465.3963</c:v>
                </c:pt>
                <c:pt idx="8">
                  <c:v>49674.426500000001</c:v>
                </c:pt>
                <c:pt idx="9">
                  <c:v>50922.281000000003</c:v>
                </c:pt>
                <c:pt idx="10">
                  <c:v>51887.405599999998</c:v>
                </c:pt>
                <c:pt idx="11">
                  <c:v>52219.176500000001</c:v>
                </c:pt>
                <c:pt idx="12">
                  <c:v>44038.699000000001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A0-44AA-B279-613692E4700A}"/>
            </c:ext>
          </c:extLst>
        </c:ser>
        <c:ser>
          <c:idx val="1"/>
          <c:order val="1"/>
          <c:tx>
            <c:v>CharCompr.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Main!$D$1:$P$1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Main!$D$6:$P$6</c:f>
              <c:numCache>
                <c:formatCode>General</c:formatCode>
                <c:ptCount val="13"/>
                <c:pt idx="0">
                  <c:v>1771.7266</c:v>
                </c:pt>
                <c:pt idx="1">
                  <c:v>7045.2335999999996</c:v>
                </c:pt>
                <c:pt idx="2">
                  <c:v>14117.403899999999</c:v>
                </c:pt>
                <c:pt idx="3">
                  <c:v>20077.1875</c:v>
                </c:pt>
                <c:pt idx="4">
                  <c:v>26862.929499999998</c:v>
                </c:pt>
                <c:pt idx="5">
                  <c:v>28238.094099999998</c:v>
                </c:pt>
                <c:pt idx="6">
                  <c:v>30249.963500000002</c:v>
                </c:pt>
                <c:pt idx="7">
                  <c:v>32914.133399999999</c:v>
                </c:pt>
                <c:pt idx="8">
                  <c:v>36740.094299999997</c:v>
                </c:pt>
                <c:pt idx="9">
                  <c:v>39589.8698</c:v>
                </c:pt>
                <c:pt idx="10">
                  <c:v>41396.4473</c:v>
                </c:pt>
                <c:pt idx="11">
                  <c:v>42225.433299999997</c:v>
                </c:pt>
                <c:pt idx="12">
                  <c:v>38784.125899999999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A0-44AA-B279-613692E4700A}"/>
            </c:ext>
          </c:extLst>
        </c:ser>
        <c:ser>
          <c:idx val="2"/>
          <c:order val="2"/>
          <c:tx>
            <c:v>Long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Main!$D$1:$P$1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Main!$D$7:$P$7</c:f>
              <c:numCache>
                <c:formatCode>General</c:formatCode>
                <c:ptCount val="13"/>
                <c:pt idx="0">
                  <c:v>1299.6811</c:v>
                </c:pt>
                <c:pt idx="1">
                  <c:v>4832.6635999999999</c:v>
                </c:pt>
                <c:pt idx="2">
                  <c:v>6416.3887999999997</c:v>
                </c:pt>
                <c:pt idx="3">
                  <c:v>6572.6234999999997</c:v>
                </c:pt>
                <c:pt idx="4">
                  <c:v>6451.9632000000001</c:v>
                </c:pt>
                <c:pt idx="5">
                  <c:v>6549.1111000000001</c:v>
                </c:pt>
                <c:pt idx="6">
                  <c:v>6624.2250000000004</c:v>
                </c:pt>
                <c:pt idx="7">
                  <c:v>6775.7462999999998</c:v>
                </c:pt>
                <c:pt idx="8">
                  <c:v>6820.6846999999998</c:v>
                </c:pt>
                <c:pt idx="9">
                  <c:v>6859.4337999999998</c:v>
                </c:pt>
                <c:pt idx="10">
                  <c:v>6867.1907000000001</c:v>
                </c:pt>
                <c:pt idx="11">
                  <c:v>6871.7892000000002</c:v>
                </c:pt>
                <c:pt idx="12">
                  <c:v>5927.1418000000003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A0-44AA-B279-613692E47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760256"/>
        <c:axId val="456755008"/>
      </c:lineChart>
      <c:catAx>
        <c:axId val="456760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baseline="0" dirty="0">
                    <a:solidFill>
                      <a:schemeClr val="tx1"/>
                    </a:solidFill>
                  </a:rPr>
                  <a:t>#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755008"/>
        <c:crosses val="autoZero"/>
        <c:auto val="1"/>
        <c:lblAlgn val="ctr"/>
        <c:lblOffset val="100"/>
        <c:noMultiLvlLbl val="0"/>
      </c:catAx>
      <c:valAx>
        <c:axId val="45675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solidFill>
                      <a:schemeClr val="tx1"/>
                    </a:solidFill>
                    <a:effectLst/>
                  </a:rPr>
                  <a:t>Throughput (</a:t>
                </a:r>
                <a:r>
                  <a:rPr lang="en-US" sz="1800" b="1" i="0" baseline="0" dirty="0" err="1">
                    <a:solidFill>
                      <a:schemeClr val="tx1"/>
                    </a:solidFill>
                    <a:effectLst/>
                  </a:rPr>
                  <a:t>MElems</a:t>
                </a:r>
                <a:r>
                  <a:rPr lang="en-US" sz="1800" b="1" i="0" baseline="0" dirty="0">
                    <a:solidFill>
                      <a:schemeClr val="tx1"/>
                    </a:solidFill>
                    <a:effectLst/>
                  </a:rPr>
                  <a:t>/sec)</a:t>
                </a:r>
                <a:endParaRPr lang="en-US" b="1" baseline="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045045045045045E-3"/>
              <c:y val="0.110453272705638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76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991656026104842"/>
          <c:y val="0.17511149377917568"/>
          <c:w val="0.38404075335177695"/>
          <c:h val="0.113504829226716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52084298286244"/>
          <c:y val="5.2331581094504885E-2"/>
          <c:w val="0.81546568627450977"/>
          <c:h val="0.67653715229499978"/>
        </c:manualLayout>
      </c:layout>
      <c:lineChart>
        <c:grouping val="standard"/>
        <c:varyColors val="0"/>
        <c:ser>
          <c:idx val="0"/>
          <c:order val="0"/>
          <c:tx>
            <c:strRef>
              <c:f>'+Vector'!$C$2</c:f>
              <c:strCache>
                <c:ptCount val="1"/>
                <c:pt idx="0">
                  <c:v>Char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'+Vector'!$D$1:$P$1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'+Vector'!$D$2:$P$2</c:f>
              <c:numCache>
                <c:formatCode>General</c:formatCode>
                <c:ptCount val="13"/>
                <c:pt idx="0">
                  <c:v>3577.4189999999999</c:v>
                </c:pt>
                <c:pt idx="1">
                  <c:v>14247.7646</c:v>
                </c:pt>
                <c:pt idx="2">
                  <c:v>28501.083900000001</c:v>
                </c:pt>
                <c:pt idx="3">
                  <c:v>30270.218700000001</c:v>
                </c:pt>
                <c:pt idx="4">
                  <c:v>46050.383199999997</c:v>
                </c:pt>
                <c:pt idx="5">
                  <c:v>43889.246599999999</c:v>
                </c:pt>
                <c:pt idx="6">
                  <c:v>43407.7762</c:v>
                </c:pt>
                <c:pt idx="7">
                  <c:v>47465.3963</c:v>
                </c:pt>
                <c:pt idx="8">
                  <c:v>49674.426500000001</c:v>
                </c:pt>
                <c:pt idx="9">
                  <c:v>50922.281000000003</c:v>
                </c:pt>
                <c:pt idx="10">
                  <c:v>51887.405599999998</c:v>
                </c:pt>
                <c:pt idx="11">
                  <c:v>52219.176500000001</c:v>
                </c:pt>
                <c:pt idx="12">
                  <c:v>44038.699000000001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6F-4EA1-85E3-C430B6797C55}"/>
            </c:ext>
          </c:extLst>
        </c:ser>
        <c:ser>
          <c:idx val="1"/>
          <c:order val="1"/>
          <c:tx>
            <c:strRef>
              <c:f>'+Vector'!$C$3</c:f>
              <c:strCache>
                <c:ptCount val="1"/>
                <c:pt idx="0">
                  <c:v>CharCompr.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'+Vector'!$D$1:$P$1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'+Vector'!$D$3:$P$3</c:f>
              <c:numCache>
                <c:formatCode>General</c:formatCode>
                <c:ptCount val="13"/>
                <c:pt idx="0">
                  <c:v>1771.7266</c:v>
                </c:pt>
                <c:pt idx="1">
                  <c:v>7045.2335999999996</c:v>
                </c:pt>
                <c:pt idx="2">
                  <c:v>14117.403899999999</c:v>
                </c:pt>
                <c:pt idx="3">
                  <c:v>20077.1875</c:v>
                </c:pt>
                <c:pt idx="4">
                  <c:v>26862.929499999998</c:v>
                </c:pt>
                <c:pt idx="5">
                  <c:v>28238.094099999998</c:v>
                </c:pt>
                <c:pt idx="6">
                  <c:v>30249.963500000002</c:v>
                </c:pt>
                <c:pt idx="7">
                  <c:v>32914.133399999999</c:v>
                </c:pt>
                <c:pt idx="8">
                  <c:v>36740.094299999997</c:v>
                </c:pt>
                <c:pt idx="9">
                  <c:v>39589.8698</c:v>
                </c:pt>
                <c:pt idx="10">
                  <c:v>41396.4473</c:v>
                </c:pt>
                <c:pt idx="11">
                  <c:v>42225.433299999997</c:v>
                </c:pt>
                <c:pt idx="12">
                  <c:v>38784.125899999999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6F-4EA1-85E3-C430B6797C55}"/>
            </c:ext>
          </c:extLst>
        </c:ser>
        <c:ser>
          <c:idx val="2"/>
          <c:order val="2"/>
          <c:tx>
            <c:strRef>
              <c:f>'+Vector'!$C$4</c:f>
              <c:strCache>
                <c:ptCount val="1"/>
                <c:pt idx="0">
                  <c:v>CharCompr+V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'+Vector'!$D$1:$P$1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'+Vector'!$D$4:$P$4</c:f>
              <c:numCache>
                <c:formatCode>General</c:formatCode>
                <c:ptCount val="13"/>
                <c:pt idx="0">
                  <c:v>3870.0565999999999</c:v>
                </c:pt>
                <c:pt idx="1">
                  <c:v>15211.607099999999</c:v>
                </c:pt>
                <c:pt idx="2">
                  <c:v>28155.312600000001</c:v>
                </c:pt>
                <c:pt idx="3">
                  <c:v>30063.8619</c:v>
                </c:pt>
                <c:pt idx="4">
                  <c:v>38134.303599999999</c:v>
                </c:pt>
                <c:pt idx="5">
                  <c:v>40187.527000000002</c:v>
                </c:pt>
                <c:pt idx="6">
                  <c:v>37479.979399999997</c:v>
                </c:pt>
                <c:pt idx="7">
                  <c:v>39377.862200000003</c:v>
                </c:pt>
                <c:pt idx="8">
                  <c:v>41329.3292</c:v>
                </c:pt>
                <c:pt idx="9">
                  <c:v>42603.604500000001</c:v>
                </c:pt>
                <c:pt idx="10">
                  <c:v>42790.999100000001</c:v>
                </c:pt>
                <c:pt idx="11">
                  <c:v>42754.414900000003</c:v>
                </c:pt>
                <c:pt idx="12">
                  <c:v>38839.419199999997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6F-4EA1-85E3-C430B6797C55}"/>
            </c:ext>
          </c:extLst>
        </c:ser>
        <c:ser>
          <c:idx val="3"/>
          <c:order val="3"/>
          <c:tx>
            <c:strRef>
              <c:f>'+Vector'!$C$5</c:f>
              <c:strCache>
                <c:ptCount val="1"/>
                <c:pt idx="0">
                  <c:v>Long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'+Vector'!$D$1:$P$1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'+Vector'!$D$5:$P$5</c:f>
              <c:numCache>
                <c:formatCode>General</c:formatCode>
                <c:ptCount val="13"/>
                <c:pt idx="0">
                  <c:v>1299.6811</c:v>
                </c:pt>
                <c:pt idx="1">
                  <c:v>4832.6635999999999</c:v>
                </c:pt>
                <c:pt idx="2">
                  <c:v>6416.3887999999997</c:v>
                </c:pt>
                <c:pt idx="3">
                  <c:v>6572.6234999999997</c:v>
                </c:pt>
                <c:pt idx="4">
                  <c:v>6451.9632000000001</c:v>
                </c:pt>
                <c:pt idx="5">
                  <c:v>6549.1111000000001</c:v>
                </c:pt>
                <c:pt idx="6">
                  <c:v>6624.2250000000004</c:v>
                </c:pt>
                <c:pt idx="7">
                  <c:v>6775.7462999999998</c:v>
                </c:pt>
                <c:pt idx="8">
                  <c:v>6820.6846999999998</c:v>
                </c:pt>
                <c:pt idx="9">
                  <c:v>6859.4337999999998</c:v>
                </c:pt>
                <c:pt idx="10">
                  <c:v>6867.1907000000001</c:v>
                </c:pt>
                <c:pt idx="11">
                  <c:v>6871.7892000000002</c:v>
                </c:pt>
                <c:pt idx="12">
                  <c:v>5927.1418000000003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6F-4EA1-85E3-C430B6797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511184"/>
        <c:axId val="577514136"/>
      </c:lineChart>
      <c:catAx>
        <c:axId val="577511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# Threads</a:t>
                </a:r>
              </a:p>
            </c:rich>
          </c:tx>
          <c:layout>
            <c:manualLayout>
              <c:xMode val="edge"/>
              <c:yMode val="edge"/>
              <c:x val="0.47441963411290006"/>
              <c:y val="0.885478583794046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14136"/>
        <c:crosses val="autoZero"/>
        <c:auto val="1"/>
        <c:lblAlgn val="ctr"/>
        <c:lblOffset val="100"/>
        <c:noMultiLvlLbl val="0"/>
      </c:catAx>
      <c:valAx>
        <c:axId val="57751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Throughput,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MRec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/s</a:t>
                </a:r>
              </a:p>
            </c:rich>
          </c:tx>
          <c:layout>
            <c:manualLayout>
              <c:xMode val="edge"/>
              <c:yMode val="edge"/>
              <c:x val="6.2933364672699476E-3"/>
              <c:y val="4.261294465851343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1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83450139557079"/>
          <c:y val="3.6773244253559212E-2"/>
          <c:w val="0.70331459804957674"/>
          <c:h val="9.0362078234196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71949705611126"/>
          <c:y val="8.533006842932063E-2"/>
          <c:w val="0.83334556997942844"/>
          <c:h val="0.67711810275155782"/>
        </c:manualLayout>
      </c:layout>
      <c:lineChart>
        <c:grouping val="standard"/>
        <c:varyColors val="0"/>
        <c:ser>
          <c:idx val="0"/>
          <c:order val="0"/>
          <c:tx>
            <c:strRef>
              <c:f>'+Direct'!$C$8</c:f>
              <c:strCache>
                <c:ptCount val="1"/>
                <c:pt idx="0">
                  <c:v>Char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'+Direct'!$D$1:$P$1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'+Direct'!$D$8:$P$8</c:f>
              <c:numCache>
                <c:formatCode>General</c:formatCode>
                <c:ptCount val="13"/>
                <c:pt idx="0">
                  <c:v>2320.5927999999999</c:v>
                </c:pt>
                <c:pt idx="1">
                  <c:v>9260.2317999999996</c:v>
                </c:pt>
                <c:pt idx="2">
                  <c:v>18191.296399999999</c:v>
                </c:pt>
                <c:pt idx="3">
                  <c:v>24220.473699999999</c:v>
                </c:pt>
                <c:pt idx="4">
                  <c:v>27428.918399999999</c:v>
                </c:pt>
                <c:pt idx="5">
                  <c:v>26644.448</c:v>
                </c:pt>
                <c:pt idx="6">
                  <c:v>27342.600600000002</c:v>
                </c:pt>
                <c:pt idx="7">
                  <c:v>31865.235499999999</c:v>
                </c:pt>
                <c:pt idx="8">
                  <c:v>36100.030299999999</c:v>
                </c:pt>
                <c:pt idx="9">
                  <c:v>40464.114399999999</c:v>
                </c:pt>
                <c:pt idx="10">
                  <c:v>44894.226600000002</c:v>
                </c:pt>
                <c:pt idx="11">
                  <c:v>48437.906600000002</c:v>
                </c:pt>
                <c:pt idx="12">
                  <c:v>44068.970999999998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23-4FC1-B6F7-0B9E36C8EC62}"/>
            </c:ext>
          </c:extLst>
        </c:ser>
        <c:ser>
          <c:idx val="1"/>
          <c:order val="1"/>
          <c:tx>
            <c:strRef>
              <c:f>'+Direct'!$C$9</c:f>
              <c:strCache>
                <c:ptCount val="1"/>
                <c:pt idx="0">
                  <c:v>CharCompr.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'+Direct'!$D$1:$P$1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'+Direct'!$D$9:$P$9</c:f>
              <c:numCache>
                <c:formatCode>General</c:formatCode>
                <c:ptCount val="13"/>
                <c:pt idx="0">
                  <c:v>1120.1635000000001</c:v>
                </c:pt>
                <c:pt idx="1">
                  <c:v>4438.875</c:v>
                </c:pt>
                <c:pt idx="2">
                  <c:v>8618.1422000000002</c:v>
                </c:pt>
                <c:pt idx="3">
                  <c:v>12691.86</c:v>
                </c:pt>
                <c:pt idx="4">
                  <c:v>15736.6433</c:v>
                </c:pt>
                <c:pt idx="5">
                  <c:v>13949.1477</c:v>
                </c:pt>
                <c:pt idx="6">
                  <c:v>13893.3871</c:v>
                </c:pt>
                <c:pt idx="7">
                  <c:v>15659.904</c:v>
                </c:pt>
                <c:pt idx="8">
                  <c:v>17884.240600000001</c:v>
                </c:pt>
                <c:pt idx="9">
                  <c:v>20097.261299999998</c:v>
                </c:pt>
                <c:pt idx="10">
                  <c:v>22222.634099999999</c:v>
                </c:pt>
                <c:pt idx="11">
                  <c:v>24490.463899999999</c:v>
                </c:pt>
                <c:pt idx="12">
                  <c:v>22059.4323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23-4FC1-B6F7-0B9E36C8EC62}"/>
            </c:ext>
          </c:extLst>
        </c:ser>
        <c:ser>
          <c:idx val="2"/>
          <c:order val="2"/>
          <c:tx>
            <c:strRef>
              <c:f>'+Direct'!$C$10</c:f>
              <c:strCache>
                <c:ptCount val="1"/>
                <c:pt idx="0">
                  <c:v>Long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'+Direct'!$D$1:$P$1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'+Direct'!$D$10:$P$10</c:f>
              <c:numCache>
                <c:formatCode>General</c:formatCode>
                <c:ptCount val="13"/>
                <c:pt idx="0">
                  <c:v>1155.7829999999999</c:v>
                </c:pt>
                <c:pt idx="1">
                  <c:v>4326.1367</c:v>
                </c:pt>
                <c:pt idx="2">
                  <c:v>5466.3072000000002</c:v>
                </c:pt>
                <c:pt idx="3">
                  <c:v>5834.2893000000004</c:v>
                </c:pt>
                <c:pt idx="4">
                  <c:v>5874.6782999999996</c:v>
                </c:pt>
                <c:pt idx="5">
                  <c:v>5861.3360000000002</c:v>
                </c:pt>
                <c:pt idx="6">
                  <c:v>5874.7519000000002</c:v>
                </c:pt>
                <c:pt idx="7">
                  <c:v>6004.2323999999999</c:v>
                </c:pt>
                <c:pt idx="8">
                  <c:v>6024.9897000000001</c:v>
                </c:pt>
                <c:pt idx="9">
                  <c:v>6071.7602999999999</c:v>
                </c:pt>
                <c:pt idx="10">
                  <c:v>6057.8269</c:v>
                </c:pt>
                <c:pt idx="11">
                  <c:v>6090.6644999999999</c:v>
                </c:pt>
                <c:pt idx="12">
                  <c:v>5013.3060999999998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23-4FC1-B6F7-0B9E36C8EC62}"/>
            </c:ext>
          </c:extLst>
        </c:ser>
        <c:ser>
          <c:idx val="3"/>
          <c:order val="3"/>
          <c:tx>
            <c:strRef>
              <c:f>'+Direct'!$C$11</c:f>
              <c:strCache>
                <c:ptCount val="1"/>
                <c:pt idx="0">
                  <c:v>Compr.+Direct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'+Direct'!$D$1:$P$1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</c:numCache>
            </c:numRef>
          </c:cat>
          <c:val>
            <c:numRef>
              <c:f>'+Direct'!$D$11:$P$11</c:f>
              <c:numCache>
                <c:formatCode>General</c:formatCode>
                <c:ptCount val="13"/>
                <c:pt idx="0">
                  <c:v>9576.2381000000005</c:v>
                </c:pt>
                <c:pt idx="1">
                  <c:v>35331.270199999999</c:v>
                </c:pt>
                <c:pt idx="2">
                  <c:v>47261.112099999998</c:v>
                </c:pt>
                <c:pt idx="3">
                  <c:v>48361.2984</c:v>
                </c:pt>
                <c:pt idx="4">
                  <c:v>48503.982000000004</c:v>
                </c:pt>
                <c:pt idx="5">
                  <c:v>50587.752099999998</c:v>
                </c:pt>
                <c:pt idx="6">
                  <c:v>51085.927499999998</c:v>
                </c:pt>
                <c:pt idx="7">
                  <c:v>51114.479500000001</c:v>
                </c:pt>
                <c:pt idx="8">
                  <c:v>51413.7523</c:v>
                </c:pt>
                <c:pt idx="9">
                  <c:v>51788.281600000002</c:v>
                </c:pt>
                <c:pt idx="10">
                  <c:v>51580.504500000003</c:v>
                </c:pt>
                <c:pt idx="11">
                  <c:v>51542.462500000001</c:v>
                </c:pt>
                <c:pt idx="12">
                  <c:v>49183.9997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23-4FC1-B6F7-0B9E36C8E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760256"/>
        <c:axId val="456755008"/>
      </c:lineChart>
      <c:catAx>
        <c:axId val="456760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baseline="0" dirty="0">
                    <a:solidFill>
                      <a:schemeClr val="tx1"/>
                    </a:solidFill>
                  </a:rPr>
                  <a:t>#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755008"/>
        <c:crosses val="autoZero"/>
        <c:auto val="1"/>
        <c:lblAlgn val="ctr"/>
        <c:lblOffset val="100"/>
        <c:noMultiLvlLbl val="0"/>
      </c:catAx>
      <c:valAx>
        <c:axId val="45675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>
                    <a:solidFill>
                      <a:schemeClr val="tx1"/>
                    </a:solidFill>
                    <a:effectLst/>
                  </a:rPr>
                  <a:t>Throughput, </a:t>
                </a:r>
                <a:r>
                  <a:rPr lang="en-US" sz="2400" b="1" i="0" baseline="0" dirty="0" err="1">
                    <a:solidFill>
                      <a:schemeClr val="tx1"/>
                    </a:solidFill>
                    <a:effectLst/>
                  </a:rPr>
                  <a:t>MRec</a:t>
                </a:r>
                <a:r>
                  <a:rPr lang="en-US" sz="2400" b="1" i="0" baseline="0" dirty="0">
                    <a:solidFill>
                      <a:schemeClr val="tx1"/>
                    </a:solidFill>
                    <a:effectLst/>
                  </a:rPr>
                  <a:t>/sec</a:t>
                </a:r>
              </a:p>
            </c:rich>
          </c:tx>
          <c:layout>
            <c:manualLayout>
              <c:xMode val="edge"/>
              <c:yMode val="edge"/>
              <c:x val="1.1302759452365753E-2"/>
              <c:y val="5.693275750311364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76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385445484854932"/>
          <c:y val="0"/>
          <c:w val="0.60818166605013313"/>
          <c:h val="0.116152966992537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Sheet1!$A$5:$G$5</c:f>
              <c:strCache>
                <c:ptCount val="7"/>
                <c:pt idx="0">
                  <c:v>Trill</c:v>
                </c:pt>
                <c:pt idx="1">
                  <c:v>NonOptimized</c:v>
                </c:pt>
                <c:pt idx="2">
                  <c:v>No Compression</c:v>
                </c:pt>
                <c:pt idx="3">
                  <c:v>Lossless</c:v>
                </c:pt>
                <c:pt idx="4">
                  <c:v>LosslessOptimized</c:v>
                </c:pt>
                <c:pt idx="5">
                  <c:v>Lossy</c:v>
                </c:pt>
                <c:pt idx="6">
                  <c:v>LossyOptimized</c:v>
                </c:pt>
              </c:strCache>
            </c:strRef>
          </c:cat>
          <c:val>
            <c:numRef>
              <c:f>Sheet1!$A$6:$G$6</c:f>
              <c:numCache>
                <c:formatCode>General</c:formatCode>
                <c:ptCount val="7"/>
                <c:pt idx="0">
                  <c:v>3.2</c:v>
                </c:pt>
                <c:pt idx="1">
                  <c:v>10.1</c:v>
                </c:pt>
                <c:pt idx="2">
                  <c:v>32.299999999999997</c:v>
                </c:pt>
                <c:pt idx="3">
                  <c:v>37.5</c:v>
                </c:pt>
                <c:pt idx="4">
                  <c:v>40.799999999999997</c:v>
                </c:pt>
                <c:pt idx="5">
                  <c:v>43.2</c:v>
                </c:pt>
                <c:pt idx="6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8-4613-8C78-830C6FD60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600032"/>
        <c:axId val="454598064"/>
      </c:barChart>
      <c:catAx>
        <c:axId val="45460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598064"/>
        <c:crosses val="autoZero"/>
        <c:auto val="1"/>
        <c:lblAlgn val="ctr"/>
        <c:lblOffset val="100"/>
        <c:noMultiLvlLbl val="0"/>
      </c:catAx>
      <c:valAx>
        <c:axId val="4545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Throughput,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MRec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/s</a:t>
                </a:r>
              </a:p>
            </c:rich>
          </c:tx>
          <c:layout>
            <c:manualLayout>
              <c:xMode val="edge"/>
              <c:yMode val="edge"/>
              <c:x val="6.7702678986237023E-3"/>
              <c:y val="6.12981833153208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60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'Time-Pingmesh'!$A$2</c:f>
              <c:strCache>
                <c:ptCount val="1"/>
                <c:pt idx="0">
                  <c:v>Where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'Time-Pingmesh'!$B$1:$F$1</c:f>
              <c:strCache>
                <c:ptCount val="5"/>
                <c:pt idx="0">
                  <c:v>No Compression</c:v>
                </c:pt>
                <c:pt idx="1">
                  <c:v>Lossless</c:v>
                </c:pt>
                <c:pt idx="2">
                  <c:v>LosslessOptimized</c:v>
                </c:pt>
                <c:pt idx="3">
                  <c:v>Lossy</c:v>
                </c:pt>
                <c:pt idx="4">
                  <c:v>LossyOptimized</c:v>
                </c:pt>
              </c:strCache>
            </c:strRef>
          </c:cat>
          <c:val>
            <c:numRef>
              <c:f>'Time-Pingmesh'!$B$2:$F$2</c:f>
              <c:numCache>
                <c:formatCode>General</c:formatCode>
                <c:ptCount val="5"/>
                <c:pt idx="0">
                  <c:v>625</c:v>
                </c:pt>
                <c:pt idx="1">
                  <c:v>578</c:v>
                </c:pt>
                <c:pt idx="2">
                  <c:v>297</c:v>
                </c:pt>
                <c:pt idx="3">
                  <c:v>288</c:v>
                </c:pt>
                <c:pt idx="4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D-45A0-AE55-0F93581C6EDE}"/>
            </c:ext>
          </c:extLst>
        </c:ser>
        <c:ser>
          <c:idx val="1"/>
          <c:order val="1"/>
          <c:tx>
            <c:strRef>
              <c:f>'Time-Pingmesh'!$A$3</c:f>
              <c:strCache>
                <c:ptCount val="1"/>
                <c:pt idx="0">
                  <c:v>GroupApply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'Time-Pingmesh'!$B$1:$F$1</c:f>
              <c:strCache>
                <c:ptCount val="5"/>
                <c:pt idx="0">
                  <c:v>No Compression</c:v>
                </c:pt>
                <c:pt idx="1">
                  <c:v>Lossless</c:v>
                </c:pt>
                <c:pt idx="2">
                  <c:v>LosslessOptimized</c:v>
                </c:pt>
                <c:pt idx="3">
                  <c:v>Lossy</c:v>
                </c:pt>
                <c:pt idx="4">
                  <c:v>LossyOptimized</c:v>
                </c:pt>
              </c:strCache>
            </c:strRef>
          </c:cat>
          <c:val>
            <c:numRef>
              <c:f>'Time-Pingmesh'!$B$3:$F$3</c:f>
              <c:numCache>
                <c:formatCode>General</c:formatCode>
                <c:ptCount val="5"/>
                <c:pt idx="0">
                  <c:v>828</c:v>
                </c:pt>
                <c:pt idx="1">
                  <c:v>719</c:v>
                </c:pt>
                <c:pt idx="2">
                  <c:v>469</c:v>
                </c:pt>
                <c:pt idx="3">
                  <c:v>547</c:v>
                </c:pt>
                <c:pt idx="4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4D-45A0-AE55-0F93581C6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436504"/>
        <c:axId val="631437488"/>
      </c:barChart>
      <c:catAx>
        <c:axId val="63143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437488"/>
        <c:crosses val="autoZero"/>
        <c:auto val="1"/>
        <c:lblAlgn val="ctr"/>
        <c:lblOffset val="100"/>
        <c:noMultiLvlLbl val="0"/>
      </c:catAx>
      <c:valAx>
        <c:axId val="63143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400" b="1" dirty="0">
                    <a:solidFill>
                      <a:schemeClr val="tx1"/>
                    </a:solidFill>
                  </a:rPr>
                  <a:t>Time (</a:t>
                </a:r>
                <a:r>
                  <a:rPr lang="en-CA" sz="2400" b="1" dirty="0" err="1">
                    <a:solidFill>
                      <a:schemeClr val="tx1"/>
                    </a:solidFill>
                  </a:rPr>
                  <a:t>ms</a:t>
                </a:r>
                <a:r>
                  <a:rPr lang="en-CA" sz="2400" b="1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9.0702947845804991E-3"/>
              <c:y val="0.235821650342487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436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3875"/>
            <a:ext cx="465455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23875"/>
            <a:ext cx="465455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6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Hence compression can be useful in reducing bandwidth consumption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4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Trill engineers intuition – Where query should be bandwidth bottlenecked</a:t>
            </a:r>
          </a:p>
          <a:p>
            <a:r>
              <a:rPr lang="en-US" dirty="0"/>
              <a:t>Not that much with Trill!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2/3 for memory related overheads</a:t>
            </a:r>
          </a:p>
          <a:p>
            <a:r>
              <a:rPr lang="en-US" dirty="0"/>
              <a:t>46% - bitwise manipulation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>
                <a:latin typeface="NimbusRomNo9L-ReguItal"/>
              </a:rPr>
              <a:t>Long </a:t>
            </a:r>
            <a:r>
              <a:rPr lang="en-CA" sz="1200" dirty="0">
                <a:latin typeface="NimbusRomNo9L-Regu"/>
              </a:rPr>
              <a:t>– 64-bit </a:t>
            </a:r>
            <a:r>
              <a:rPr lang="en-CA" sz="1200" dirty="0" err="1">
                <a:latin typeface="NimbusRomNo9L-Regu"/>
              </a:rPr>
              <a:t>uint</a:t>
            </a:r>
            <a:r>
              <a:rPr lang="en-CA" sz="1200" dirty="0">
                <a:latin typeface="NimbusRomNo9L-Regu"/>
              </a:rPr>
              <a:t>; </a:t>
            </a:r>
            <a:r>
              <a:rPr lang="en-CA" sz="1200" dirty="0">
                <a:latin typeface="NimbusRomNo9L-ReguItal"/>
              </a:rPr>
              <a:t>Char </a:t>
            </a:r>
            <a:r>
              <a:rPr lang="en-CA" sz="1200" dirty="0">
                <a:latin typeface="NimbusRomNo9L-Regu"/>
              </a:rPr>
              <a:t>– 8-bit char type (mimics 8</a:t>
            </a:r>
            <a:r>
              <a:rPr lang="en-CA" sz="1200" dirty="0">
                <a:latin typeface="CMSY10"/>
              </a:rPr>
              <a:t>X </a:t>
            </a:r>
            <a:r>
              <a:rPr lang="en-CA" sz="1200" dirty="0">
                <a:latin typeface="NimbusRomNo9L-Regu"/>
              </a:rPr>
              <a:t>compression </a:t>
            </a:r>
            <a:r>
              <a:rPr lang="en-US" sz="1200" dirty="0">
                <a:latin typeface="NimbusRomNo9L-Regu"/>
              </a:rPr>
              <a:t>with </a:t>
            </a:r>
            <a:r>
              <a:rPr lang="en-US" sz="1200" dirty="0">
                <a:latin typeface="NimbusRomNo9L-ReguItal"/>
              </a:rPr>
              <a:t>no </a:t>
            </a:r>
            <a:r>
              <a:rPr lang="en-US" sz="1200" dirty="0">
                <a:latin typeface="NimbusRomNo9L-Regu"/>
              </a:rPr>
              <a:t>overhead;</a:t>
            </a:r>
          </a:p>
          <a:p>
            <a:r>
              <a:rPr lang="en-US" sz="1200" dirty="0" err="1">
                <a:latin typeface="NimbusRomNo9L-ReguItal"/>
              </a:rPr>
              <a:t>CharCompr</a:t>
            </a:r>
            <a:r>
              <a:rPr lang="en-US" sz="1200" dirty="0">
                <a:latin typeface="NimbusRomNo9L-ReguItal"/>
              </a:rPr>
              <a:t>. </a:t>
            </a:r>
            <a:r>
              <a:rPr lang="en-US" sz="1200" dirty="0">
                <a:latin typeface="NimbusRomNo9L-Regu"/>
              </a:rPr>
              <a:t>– compressing 64-bit values to 8-bit using </a:t>
            </a:r>
            <a:r>
              <a:rPr lang="en-CA" sz="1200" dirty="0">
                <a:latin typeface="NimbusRomNo9L-Regu"/>
              </a:rPr>
              <a:t>Base-Delta encoding</a:t>
            </a:r>
            <a:endParaRPr lang="en-CA" sz="1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4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Turns out in most cases SIMD is good enough with B+D, although GPU/FPGA can be useful for more complicated algorithms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23875"/>
            <a:ext cx="465455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5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609600" y="1123950"/>
            <a:ext cx="10972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" y="337185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15824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105664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10464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115824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5638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371600"/>
            <a:ext cx="5638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114808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08720"/>
            <a:ext cx="114808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304800" y="6248400"/>
            <a:ext cx="11480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304800" y="914400"/>
            <a:ext cx="11480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1148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11480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304800" y="6248400"/>
            <a:ext cx="11480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304800" y="914400"/>
            <a:ext cx="11480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4712"/>
            <a:ext cx="12192000" cy="2885688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r>
              <a:rPr lang="en-US" sz="4800" b="1" dirty="0" err="1">
                <a:solidFill>
                  <a:prstClr val="black"/>
                </a:solidFill>
                <a:latin typeface="Myriad Pro Cond" panose="020B0506030403020204" pitchFamily="34" charset="0"/>
              </a:rPr>
              <a:t>TerseCades</a:t>
            </a:r>
            <a: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  <a:t>: Efficient Data Compression </a:t>
            </a:r>
            <a:b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</a:br>
            <a: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  <a:t>in Stream Processing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95429"/>
            <a:ext cx="11887199" cy="209298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Gennady Pekhimenko</a:t>
            </a:r>
          </a:p>
          <a:p>
            <a:r>
              <a:rPr lang="en-CA" dirty="0"/>
              <a:t>Chuanxiong Guo, Myeongjae Jeon, Peng Huang, Lidong Zhou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pPr algn="l"/>
            <a:endParaRPr lang="en-US" sz="2200" dirty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026" name="Picture 2" descr="Image result for university of toronto logo">
            <a:extLst>
              <a:ext uri="{FF2B5EF4-FFF2-40B4-BE49-F238E27FC236}">
                <a16:creationId xmlns:a16="http://schemas.microsoft.com/office/drawing/2014/main" id="{0D8A23DF-56B1-4FA2-9DA0-531685E66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715" y="5439988"/>
            <a:ext cx="3102369" cy="14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microsoft research logo">
            <a:extLst>
              <a:ext uri="{FF2B5EF4-FFF2-40B4-BE49-F238E27FC236}">
                <a16:creationId xmlns:a16="http://schemas.microsoft.com/office/drawing/2014/main" id="{DD151B91-6AC0-4361-A1F9-C31179A04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887028"/>
            <a:ext cx="2438400" cy="5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3" descr="Department of Computer Science">
            <a:extLst>
              <a:ext uri="{FF2B5EF4-FFF2-40B4-BE49-F238E27FC236}">
                <a16:creationId xmlns:a16="http://schemas.microsoft.com/office/drawing/2014/main" id="{E48A1DE6-94ED-42F1-BACD-FB457895E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599" y="5941701"/>
            <a:ext cx="2597251" cy="68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60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7C965-7440-4EEB-8494-68958004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Design Choices and Optimizations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C3AB2-E5C6-4BE5-AC3E-60CE585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3EAD7B-5F45-4F18-AC3F-E3E8486E5ED2}"/>
              </a:ext>
            </a:extLst>
          </p:cNvPr>
          <p:cNvSpPr txBox="1">
            <a:spLocks/>
          </p:cNvSpPr>
          <p:nvPr/>
        </p:nvSpPr>
        <p:spPr>
          <a:xfrm>
            <a:off x="762000" y="1600201"/>
            <a:ext cx="10972800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Lossless Compression </a:t>
            </a:r>
          </a:p>
          <a:p>
            <a:pPr marL="685800" lvl="1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Arithmetic vs. Dictionary-based Compression</a:t>
            </a:r>
          </a:p>
          <a:p>
            <a:pPr marL="685800" lvl="1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Decompression is on the critical path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Lossy Compression without Output Quality Loss</a:t>
            </a:r>
          </a:p>
          <a:p>
            <a:pPr marL="685800" lvl="1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Integers and floating points</a:t>
            </a:r>
          </a:p>
          <a:p>
            <a:pPr marL="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Reducing Compression/Decompression Cost</a:t>
            </a:r>
          </a:p>
          <a:p>
            <a:pPr marL="685800" lvl="1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Hardware-based acceleration: vectorization, GPU, FPGA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Direct Execution on Compressed Data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10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168D8-EA16-4F93-898A-DCBEEB05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Compression: Base-Delta Encoding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B33C3-3728-4EFE-B2E6-17A4281F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93A209-A7EF-43B6-8EFA-D9C60D7C4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62100"/>
            <a:ext cx="10964574" cy="2819400"/>
          </a:xfrm>
          <a:prstGeom prst="rect">
            <a:avLst/>
          </a:prstGeom>
        </p:spPr>
      </p:pic>
      <p:sp>
        <p:nvSpPr>
          <p:cNvPr id="8" name="Rounded Rectangle 37">
            <a:extLst>
              <a:ext uri="{FF2B5EF4-FFF2-40B4-BE49-F238E27FC236}">
                <a16:creationId xmlns:a16="http://schemas.microsoft.com/office/drawing/2014/main" id="{65CB130E-81B3-4A7F-892D-050CA6ED0071}"/>
              </a:ext>
            </a:extLst>
          </p:cNvPr>
          <p:cNvSpPr/>
          <p:nvPr/>
        </p:nvSpPr>
        <p:spPr>
          <a:xfrm>
            <a:off x="510336" y="4419600"/>
            <a:ext cx="54102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>
                <a:solidFill>
                  <a:schemeClr val="tx1"/>
                </a:solidFill>
              </a:rPr>
              <a:t> Fast Decompression: </a:t>
            </a:r>
          </a:p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     vector addition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38">
            <a:extLst>
              <a:ext uri="{FF2B5EF4-FFF2-40B4-BE49-F238E27FC236}">
                <a16:creationId xmlns:a16="http://schemas.microsoft.com/office/drawing/2014/main" id="{F8524D12-3ABF-496E-BCB4-CC4B72BF1B1C}"/>
              </a:ext>
            </a:extLst>
          </p:cNvPr>
          <p:cNvSpPr/>
          <p:nvPr/>
        </p:nvSpPr>
        <p:spPr>
          <a:xfrm>
            <a:off x="6271466" y="4427266"/>
            <a:ext cx="5691934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>
                <a:solidFill>
                  <a:srgbClr val="009900"/>
                </a:solidFill>
                <a:sym typeface="Wingdings"/>
              </a:rPr>
              <a:t></a:t>
            </a:r>
            <a:r>
              <a:rPr lang="en-US" sz="2800" b="1" dirty="0">
                <a:solidFill>
                  <a:schemeClr val="tx1"/>
                </a:solidFill>
              </a:rPr>
              <a:t> Simple SW/HW Implementations: </a:t>
            </a:r>
          </a:p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dirty="0">
                <a:solidFill>
                  <a:schemeClr val="tx1"/>
                </a:solidFill>
              </a:rPr>
              <a:t>    </a:t>
            </a:r>
            <a:r>
              <a:rPr lang="en-US" sz="2400" dirty="0">
                <a:solidFill>
                  <a:schemeClr val="tx1"/>
                </a:solidFill>
              </a:rPr>
              <a:t>arithmetic and comparison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39">
            <a:extLst>
              <a:ext uri="{FF2B5EF4-FFF2-40B4-BE49-F238E27FC236}">
                <a16:creationId xmlns:a16="http://schemas.microsoft.com/office/drawing/2014/main" id="{4CA152BF-B371-4BD1-AA07-D24DA8BAA7C2}"/>
              </a:ext>
            </a:extLst>
          </p:cNvPr>
          <p:cNvSpPr/>
          <p:nvPr/>
        </p:nvSpPr>
        <p:spPr>
          <a:xfrm>
            <a:off x="3501185" y="5715000"/>
            <a:ext cx="54102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lvl="1" indent="-571500">
              <a:buClr>
                <a:schemeClr val="tx1"/>
              </a:buClr>
              <a:buSzPct val="100000"/>
            </a:pPr>
            <a:r>
              <a:rPr lang="en-US" sz="2800" b="1" dirty="0">
                <a:solidFill>
                  <a:srgbClr val="009900"/>
                </a:solidFill>
                <a:sym typeface="Wingdings"/>
              </a:rPr>
              <a:t> </a:t>
            </a:r>
            <a:r>
              <a:rPr lang="en-US" sz="2800" b="1" dirty="0">
                <a:solidFill>
                  <a:schemeClr val="tx1"/>
                </a:solidFill>
              </a:rPr>
              <a:t>Effective: </a:t>
            </a:r>
            <a:r>
              <a:rPr lang="en-US" sz="2400" dirty="0">
                <a:solidFill>
                  <a:schemeClr val="tx1"/>
                </a:solidFill>
              </a:rPr>
              <a:t>good compression ratio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2606-EF3C-4EFF-AEA6-E0132D8C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Lossy Compression Without Output Quality Loss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F4523-7D0F-404C-ACB0-1146B0E7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Base-Delta Encoding modification</a:t>
            </a:r>
          </a:p>
          <a:p>
            <a:pPr lvl="1"/>
            <a:r>
              <a:rPr lang="en-US" dirty="0"/>
              <a:t>Truncate deltas when full precision not required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ZFP floating point compression engine</a:t>
            </a:r>
          </a:p>
          <a:p>
            <a:pPr lvl="1"/>
            <a:r>
              <a:rPr lang="en-US" dirty="0"/>
              <a:t>Equivalent of BD in floating point domain with controlled precision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9FB4D-AE23-43B4-B3AC-B0D10DC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059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5991-C078-4791-B8F0-95BF73A6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Compression Overhead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89EFE-4466-4C23-886C-7962E9DD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pic>
        <p:nvPicPr>
          <p:cNvPr id="4098" name="Picture 2" descr="Image result for 1080 ti">
            <a:extLst>
              <a:ext uri="{FF2B5EF4-FFF2-40B4-BE49-F238E27FC236}">
                <a16:creationId xmlns:a16="http://schemas.microsoft.com/office/drawing/2014/main" id="{EA6E4A68-B1A0-46A4-AC3D-5ED0636D96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03907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simd vectorization">
            <a:extLst>
              <a:ext uri="{FF2B5EF4-FFF2-40B4-BE49-F238E27FC236}">
                <a16:creationId xmlns:a16="http://schemas.microsoft.com/office/drawing/2014/main" id="{7E623CE8-1D71-4367-845F-AC921E7A5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8257"/>
            <a:ext cx="360426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FCBA03-6BFD-4101-95A8-61BA64318B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0" y="1550304"/>
            <a:ext cx="2324100" cy="228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8552FE-A239-44C6-B638-0DA1B1FAFBB9}"/>
              </a:ext>
            </a:extLst>
          </p:cNvPr>
          <p:cNvSpPr/>
          <p:nvPr/>
        </p:nvSpPr>
        <p:spPr>
          <a:xfrm>
            <a:off x="208775" y="4095750"/>
            <a:ext cx="3948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SIMD/Vectorization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F20EF7-F48B-4284-B18E-8282D53070A6}"/>
              </a:ext>
            </a:extLst>
          </p:cNvPr>
          <p:cNvSpPr/>
          <p:nvPr/>
        </p:nvSpPr>
        <p:spPr>
          <a:xfrm>
            <a:off x="5773378" y="4094226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GPU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58721-5E5A-40CF-B9D4-50C7BE38AC44}"/>
              </a:ext>
            </a:extLst>
          </p:cNvPr>
          <p:cNvSpPr/>
          <p:nvPr/>
        </p:nvSpPr>
        <p:spPr>
          <a:xfrm>
            <a:off x="9025254" y="4094226"/>
            <a:ext cx="1217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FPGA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7AE381-143E-4258-84FA-ED6508A5CF74}"/>
              </a:ext>
            </a:extLst>
          </p:cNvPr>
          <p:cNvSpPr/>
          <p:nvPr/>
        </p:nvSpPr>
        <p:spPr>
          <a:xfrm>
            <a:off x="184391" y="5019664"/>
            <a:ext cx="5137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Intel Xeon with 256-bit SIMD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B3FB8-03B7-4E0E-B341-A6AD43AB08F6}"/>
              </a:ext>
            </a:extLst>
          </p:cNvPr>
          <p:cNvSpPr/>
          <p:nvPr/>
        </p:nvSpPr>
        <p:spPr>
          <a:xfrm>
            <a:off x="5136985" y="4998479"/>
            <a:ext cx="2299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NVIDIA 1080Ti</a:t>
            </a:r>
            <a:endParaRPr lang="en-CA" sz="28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FDF7C3-6687-4701-8BD7-8F03FFA73EED}"/>
              </a:ext>
            </a:extLst>
          </p:cNvPr>
          <p:cNvSpPr/>
          <p:nvPr/>
        </p:nvSpPr>
        <p:spPr>
          <a:xfrm>
            <a:off x="8456733" y="4998479"/>
            <a:ext cx="2354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Altera Stratix V</a:t>
            </a:r>
            <a:endParaRPr lang="en-CA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94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76400" y="2130758"/>
            <a:ext cx="2514600" cy="2668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33" y="90037"/>
            <a:ext cx="8904817" cy="1143000"/>
          </a:xfrm>
        </p:spPr>
        <p:txBody>
          <a:bodyPr>
            <a:normAutofit/>
          </a:bodyPr>
          <a:lstStyle/>
          <a:p>
            <a:r>
              <a:rPr lang="en-US" dirty="0"/>
              <a:t>Execution on Compressed Data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62758" y="3020814"/>
            <a:ext cx="2489200" cy="6858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571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Processor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28800" y="2209800"/>
            <a:ext cx="2209800" cy="1964250"/>
          </a:xfrm>
          <a:prstGeom prst="roundRect">
            <a:avLst/>
          </a:prstGeom>
          <a:solidFill>
            <a:schemeClr val="tx2"/>
          </a:solidFill>
          <a:ln w="571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Memory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42404" y="1663321"/>
            <a:ext cx="2895600" cy="685800"/>
          </a:xfrm>
          <a:prstGeom prst="roundRect">
            <a:avLst/>
          </a:prstGeom>
          <a:solidFill>
            <a:srgbClr val="960000"/>
          </a:solidFill>
          <a:ln w="571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Decompress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63696" y="4091752"/>
            <a:ext cx="2531091" cy="685800"/>
          </a:xfrm>
          <a:prstGeom prst="roundRect">
            <a:avLst/>
          </a:prstGeom>
          <a:solidFill>
            <a:srgbClr val="960000"/>
          </a:solidFill>
          <a:ln w="571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Compress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8846" y="4289680"/>
            <a:ext cx="2016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Compressed</a:t>
            </a:r>
            <a:endParaRPr lang="en-US" sz="2400" b="1" dirty="0"/>
          </a:p>
        </p:txBody>
      </p:sp>
      <p:sp>
        <p:nvSpPr>
          <p:cNvPr id="14" name="Left-Right Arrow 13"/>
          <p:cNvSpPr/>
          <p:nvPr/>
        </p:nvSpPr>
        <p:spPr>
          <a:xfrm>
            <a:off x="5263695" y="3026162"/>
            <a:ext cx="2209800" cy="675105"/>
          </a:xfrm>
          <a:prstGeom prst="leftRightArrow">
            <a:avLst>
              <a:gd name="adj1" fmla="val 41914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57112">
            <a:off x="4349882" y="2009944"/>
            <a:ext cx="486141" cy="4718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69769">
            <a:off x="8232319" y="2182616"/>
            <a:ext cx="1113103" cy="556402"/>
          </a:xfrm>
          <a:prstGeom prst="rightArrow">
            <a:avLst>
              <a:gd name="adj1" fmla="val 35905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8797351">
            <a:off x="8139770" y="3969578"/>
            <a:ext cx="1170667" cy="529628"/>
          </a:xfrm>
          <a:prstGeom prst="rightArrow">
            <a:avLst>
              <a:gd name="adj1" fmla="val 45596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1701004">
            <a:off x="4269806" y="3937318"/>
            <a:ext cx="815679" cy="4900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38814" y="5257801"/>
            <a:ext cx="7601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n-US" sz="2800" b="1" i="1" dirty="0"/>
              <a:t>Incurs decompression and compression latency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800" b="1" i="1" dirty="0"/>
              <a:t>High energy overhead</a:t>
            </a:r>
          </a:p>
          <a:p>
            <a:pPr marL="457200" indent="-457200">
              <a:buBlip>
                <a:blip r:embed="rId2"/>
              </a:buBlip>
            </a:pPr>
            <a:endParaRPr lang="en-US" sz="2800" b="1" i="1" dirty="0"/>
          </a:p>
        </p:txBody>
      </p:sp>
      <p:sp>
        <p:nvSpPr>
          <p:cNvPr id="21" name="Rounded Rectangle 20"/>
          <p:cNvSpPr/>
          <p:nvPr/>
        </p:nvSpPr>
        <p:spPr>
          <a:xfrm>
            <a:off x="4651036" y="1371600"/>
            <a:ext cx="3349965" cy="3886200"/>
          </a:xfrm>
          <a:prstGeom prst="roundRect">
            <a:avLst/>
          </a:pr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58846" y="6141499"/>
            <a:ext cx="8649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Can we leverage data being in a condensed form?</a:t>
            </a:r>
          </a:p>
        </p:txBody>
      </p:sp>
    </p:spTree>
    <p:extLst>
      <p:ext uri="{BB962C8B-B14F-4D97-AF65-F5344CB8AC3E}">
        <p14:creationId xmlns:p14="http://schemas.microsoft.com/office/powerpoint/2010/main" val="7612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DC94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7" grpId="0" animBg="1"/>
      <p:bldP spid="10" grpId="0" animBg="1"/>
      <p:bldP spid="11" grpId="0" animBg="1"/>
      <p:bldP spid="13" grpId="0"/>
      <p:bldP spid="13" grpId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20" grpId="0" build="p"/>
      <p:bldP spid="21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2743200" y="4800600"/>
            <a:ext cx="6781800" cy="152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93"/>
            <a:ext cx="10972800" cy="1143000"/>
          </a:xfrm>
        </p:spPr>
        <p:txBody>
          <a:bodyPr/>
          <a:lstStyle/>
          <a:p>
            <a:r>
              <a:rPr lang="en-US" dirty="0"/>
              <a:t>Execution on Compressed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242302" y="1708484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2302" y="2165684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42302" y="2630905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242302" y="3088105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4794502" y="1708484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Key 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794502" y="2165684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Key 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794502" y="2630905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Key 3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794502" y="3088105"/>
            <a:ext cx="1447800" cy="45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Key N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1524000"/>
            <a:ext cx="3200400" cy="2241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42135" y="3886200"/>
            <a:ext cx="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3346702" y="5149334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4794335" y="5149334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2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242135" y="5149334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3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9935" y="5149334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N</a:t>
            </a:r>
          </a:p>
        </p:txBody>
      </p:sp>
      <p:cxnSp>
        <p:nvCxnSpPr>
          <p:cNvPr id="90" name="Straight Arrow Connector 89"/>
          <p:cNvCxnSpPr>
            <a:stCxn id="92" idx="1"/>
          </p:cNvCxnSpPr>
          <p:nvPr/>
        </p:nvCxnSpPr>
        <p:spPr>
          <a:xfrm flipH="1">
            <a:off x="3311289" y="5911334"/>
            <a:ext cx="5381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2" idx="3"/>
          </p:cNvCxnSpPr>
          <p:nvPr/>
        </p:nvCxnSpPr>
        <p:spPr>
          <a:xfrm>
            <a:off x="4281011" y="5911334"/>
            <a:ext cx="50694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49483" y="57266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4794502" y="5908638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5" idx="3"/>
          </p:cNvCxnSpPr>
          <p:nvPr/>
        </p:nvCxnSpPr>
        <p:spPr>
          <a:xfrm>
            <a:off x="5665475" y="5908638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233947" y="572397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6252316" y="5911334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8" idx="3"/>
          </p:cNvCxnSpPr>
          <p:nvPr/>
        </p:nvCxnSpPr>
        <p:spPr>
          <a:xfrm>
            <a:off x="7123289" y="5911334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691761" y="57266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7732944" y="5911334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01" idx="3"/>
          </p:cNvCxnSpPr>
          <p:nvPr/>
        </p:nvCxnSpPr>
        <p:spPr>
          <a:xfrm>
            <a:off x="8603917" y="5911334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8172389" y="57266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89936" y="426720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Memory</a:t>
            </a:r>
          </a:p>
        </p:txBody>
      </p:sp>
      <p:pic>
        <p:nvPicPr>
          <p:cNvPr id="32" name="Picture 2" descr="http://web.eecs.umich.edu/~dkoutra/courses/W16_484/data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10" y="1431172"/>
            <a:ext cx="1524000" cy="151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8" grpId="0" animBg="1"/>
      <p:bldP spid="9" grpId="0" animBg="1"/>
      <p:bldP spid="10" grpId="0" animBg="1"/>
      <p:bldP spid="61" grpId="0" animBg="1"/>
      <p:bldP spid="62" grpId="0" animBg="1"/>
      <p:bldP spid="66" grpId="0" animBg="1"/>
      <p:bldP spid="67" grpId="0" animBg="1"/>
      <p:bldP spid="7" grpId="0" animBg="1"/>
      <p:bldP spid="86" grpId="0" animBg="1"/>
      <p:bldP spid="87" grpId="0" animBg="1"/>
      <p:bldP spid="88" grpId="0" animBg="1"/>
      <p:bldP spid="89" grpId="0" animBg="1"/>
      <p:bldP spid="92" grpId="0"/>
      <p:bldP spid="95" grpId="0"/>
      <p:bldP spid="98" grpId="0"/>
      <p:bldP spid="101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on Compressed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346702" y="2133600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94335" y="2133600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42135" y="2133600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89935" y="2133600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N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6041163" y="3080266"/>
            <a:ext cx="4953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7" idx="1"/>
          </p:cNvCxnSpPr>
          <p:nvPr/>
        </p:nvCxnSpPr>
        <p:spPr>
          <a:xfrm flipH="1">
            <a:off x="3311289" y="2895600"/>
            <a:ext cx="5381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3"/>
          </p:cNvCxnSpPr>
          <p:nvPr/>
        </p:nvCxnSpPr>
        <p:spPr>
          <a:xfrm>
            <a:off x="4281011" y="2895600"/>
            <a:ext cx="50694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9483" y="27109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354820" y="3962400"/>
            <a:ext cx="796508" cy="6118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Metadata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151329" y="3962399"/>
            <a:ext cx="874823" cy="6118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1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794502" y="2892904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8" idx="3"/>
          </p:cNvCxnSpPr>
          <p:nvPr/>
        </p:nvCxnSpPr>
        <p:spPr>
          <a:xfrm>
            <a:off x="5665475" y="2892904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33947" y="270823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252316" y="2895600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6" idx="3"/>
          </p:cNvCxnSpPr>
          <p:nvPr/>
        </p:nvCxnSpPr>
        <p:spPr>
          <a:xfrm>
            <a:off x="7060928" y="2895600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29400" y="27109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732944" y="2895600"/>
            <a:ext cx="4632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9" idx="3"/>
          </p:cNvCxnSpPr>
          <p:nvPr/>
        </p:nvCxnSpPr>
        <p:spPr>
          <a:xfrm>
            <a:off x="8603917" y="2895600"/>
            <a:ext cx="623338" cy="2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72389" y="27109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8B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012969" y="3962401"/>
            <a:ext cx="854431" cy="6118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859642" y="3962401"/>
            <a:ext cx="854431" cy="6118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3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714073" y="3962399"/>
            <a:ext cx="854431" cy="6118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6600"/>
                </a:solidFill>
              </a:rPr>
              <a:t>Value N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166217" y="4876800"/>
            <a:ext cx="2690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787953" y="4876800"/>
            <a:ext cx="2381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98031" y="46921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1B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002133" y="4871408"/>
            <a:ext cx="2690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623869" y="4871408"/>
            <a:ext cx="2381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233947" y="468674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1B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5873121" y="4870565"/>
            <a:ext cx="2690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494857" y="4870565"/>
            <a:ext cx="2381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104935" y="468589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6734221" y="4876800"/>
            <a:ext cx="2690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355957" y="4876800"/>
            <a:ext cx="2381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66035" y="46921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1B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340153" y="1219201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Value</a:t>
            </a:r>
          </a:p>
        </p:txBody>
      </p:sp>
      <p:cxnSp>
        <p:nvCxnSpPr>
          <p:cNvPr id="6" name="Straight Arrow Connector 5"/>
          <p:cNvCxnSpPr>
            <a:stCxn id="38" idx="2"/>
            <a:endCxn id="3" idx="0"/>
          </p:cNvCxnSpPr>
          <p:nvPr/>
        </p:nvCxnSpPr>
        <p:spPr>
          <a:xfrm>
            <a:off x="4064054" y="1676402"/>
            <a:ext cx="6549" cy="45719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  <a:endCxn id="8" idx="0"/>
          </p:cNvCxnSpPr>
          <p:nvPr/>
        </p:nvCxnSpPr>
        <p:spPr>
          <a:xfrm>
            <a:off x="4064053" y="1676402"/>
            <a:ext cx="1454182" cy="45719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8" idx="2"/>
            <a:endCxn id="9" idx="0"/>
          </p:cNvCxnSpPr>
          <p:nvPr/>
        </p:nvCxnSpPr>
        <p:spPr>
          <a:xfrm>
            <a:off x="4064053" y="1676402"/>
            <a:ext cx="2901982" cy="45719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8" idx="2"/>
            <a:endCxn id="10" idx="0"/>
          </p:cNvCxnSpPr>
          <p:nvPr/>
        </p:nvCxnSpPr>
        <p:spPr>
          <a:xfrm>
            <a:off x="4064053" y="1676402"/>
            <a:ext cx="4349782" cy="45719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6524562" y="1230868"/>
            <a:ext cx="320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N 8-byte Comparisons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354820" y="3206906"/>
            <a:ext cx="1447800" cy="457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Value</a:t>
            </a:r>
          </a:p>
        </p:txBody>
      </p:sp>
      <p:cxnSp>
        <p:nvCxnSpPr>
          <p:cNvPr id="59" name="Straight Arrow Connector 58"/>
          <p:cNvCxnSpPr>
            <a:endCxn id="24" idx="0"/>
          </p:cNvCxnSpPr>
          <p:nvPr/>
        </p:nvCxnSpPr>
        <p:spPr>
          <a:xfrm>
            <a:off x="3749800" y="3657601"/>
            <a:ext cx="3274" cy="30479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6759273" y="3266786"/>
            <a:ext cx="352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9900"/>
                </a:solidFill>
              </a:rPr>
              <a:t>1 or N/8 Comparisons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3653227" y="5117720"/>
            <a:ext cx="59214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sz="3200" b="1" i="1" dirty="0"/>
              <a:t>Low Latency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sz="3200" b="1" i="1" dirty="0"/>
              <a:t>Single Comparison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sz="3200" b="1" i="1" dirty="0"/>
              <a:t>Narrower Operations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8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7" grpId="0"/>
      <p:bldP spid="17" grpId="1"/>
      <p:bldP spid="24" grpId="0" animBg="1"/>
      <p:bldP spid="25" grpId="0" animBg="1"/>
      <p:bldP spid="28" grpId="0"/>
      <p:bldP spid="28" grpId="1"/>
      <p:bldP spid="46" grpId="0"/>
      <p:bldP spid="46" grpId="1"/>
      <p:bldP spid="49" grpId="0"/>
      <p:bldP spid="49" grpId="1"/>
      <p:bldP spid="50" grpId="0" animBg="1"/>
      <p:bldP spid="51" grpId="0" animBg="1"/>
      <p:bldP spid="52" grpId="0" animBg="1"/>
      <p:bldP spid="55" grpId="0"/>
      <p:bldP spid="55" grpId="1"/>
      <p:bldP spid="65" grpId="0"/>
      <p:bldP spid="65" grpId="1"/>
      <p:bldP spid="70" grpId="0"/>
      <p:bldP spid="70" grpId="1"/>
      <p:bldP spid="73" grpId="0"/>
      <p:bldP spid="73" grpId="1"/>
      <p:bldP spid="38" grpId="0" animBg="1"/>
      <p:bldP spid="22" grpId="0"/>
      <p:bldP spid="58" grpId="0" animBg="1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31B4B-9381-433F-97F4-73CC09E3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Evaluation: Methodology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EF366-CCFC-43A0-9C28-C7B02815E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CPU: 24-core system based on Intel Xeon CPU E5-2673, 2.40GHz with SMT-enabled, and 128GB of memory</a:t>
            </a:r>
          </a:p>
          <a:p>
            <a:endParaRPr lang="en-US" dirty="0"/>
          </a:p>
          <a:p>
            <a:r>
              <a:rPr lang="en-US" dirty="0"/>
              <a:t>GPU: NVIDIA GeForce GTX 1080 </a:t>
            </a:r>
            <a:r>
              <a:rPr lang="en-US" dirty="0" err="1"/>
              <a:t>Ti</a:t>
            </a:r>
            <a:r>
              <a:rPr lang="en-US" dirty="0"/>
              <a:t> with 11GB of GDDR5X memory</a:t>
            </a:r>
          </a:p>
          <a:p>
            <a:endParaRPr lang="en-US" dirty="0"/>
          </a:p>
          <a:p>
            <a:r>
              <a:rPr lang="en-US" dirty="0"/>
              <a:t>FPGA: Altera Stratix V FPGA, 200MHz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1827B-B4F5-4583-A96A-D9DECEAD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735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C223-0645-407E-AC16-76C10E8A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Benchmark Results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7C5BE-2D24-41F3-8462-8838424F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4918E03-B1F2-4313-9FB2-8EF9B882B4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366624"/>
              </p:ext>
            </p:extLst>
          </p:nvPr>
        </p:nvGraphicFramePr>
        <p:xfrm>
          <a:off x="609600" y="1640021"/>
          <a:ext cx="10363200" cy="393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06CD53-622B-46DF-9AF1-873209022A3B}"/>
              </a:ext>
            </a:extLst>
          </p:cNvPr>
          <p:cNvSpPr txBox="1"/>
          <p:nvPr/>
        </p:nvSpPr>
        <p:spPr>
          <a:xfrm>
            <a:off x="3505200" y="1230892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Add benchmark from STREAM suite</a:t>
            </a:r>
            <a:endParaRPr lang="en-CA" sz="2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6C6B2-FD68-49F3-B219-1BE5F1DC0B91}"/>
              </a:ext>
            </a:extLst>
          </p:cNvPr>
          <p:cNvSpPr txBox="1"/>
          <p:nvPr/>
        </p:nvSpPr>
        <p:spPr>
          <a:xfrm>
            <a:off x="1066800" y="5486400"/>
            <a:ext cx="10386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Vectorization further reduces compression/decompression overhead, especially for smaller number of threads</a:t>
            </a:r>
          </a:p>
        </p:txBody>
      </p:sp>
    </p:spTree>
    <p:extLst>
      <p:ext uri="{BB962C8B-B14F-4D97-AF65-F5344CB8AC3E}">
        <p14:creationId xmlns:p14="http://schemas.microsoft.com/office/powerpoint/2010/main" val="284312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C223-0645-407E-AC16-76C10E8A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Benchmark Results (2)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7C5BE-2D24-41F3-8462-8838424F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6CD53-622B-46DF-9AF1-873209022A3B}"/>
              </a:ext>
            </a:extLst>
          </p:cNvPr>
          <p:cNvSpPr txBox="1"/>
          <p:nvPr/>
        </p:nvSpPr>
        <p:spPr>
          <a:xfrm>
            <a:off x="4991100" y="125220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Search benchmark</a:t>
            </a:r>
            <a:endParaRPr lang="en-CA" sz="2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6C6B2-FD68-49F3-B219-1BE5F1DC0B91}"/>
              </a:ext>
            </a:extLst>
          </p:cNvPr>
          <p:cNvSpPr txBox="1"/>
          <p:nvPr/>
        </p:nvSpPr>
        <p:spPr>
          <a:xfrm>
            <a:off x="1066800" y="5513458"/>
            <a:ext cx="10386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When direct execution is applicable, it can significantly improve performance as it reduces the total computation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48E1012-DEA1-4482-84C3-6BCFE7E888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104409"/>
              </p:ext>
            </p:extLst>
          </p:nvPr>
        </p:nvGraphicFramePr>
        <p:xfrm>
          <a:off x="609600" y="1686385"/>
          <a:ext cx="11353800" cy="382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773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8C05E-234F-464F-9482-605A28CC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3074" name="Picture 2" descr="Image result for iot devices">
            <a:extLst>
              <a:ext uri="{FF2B5EF4-FFF2-40B4-BE49-F238E27FC236}">
                <a16:creationId xmlns:a16="http://schemas.microsoft.com/office/drawing/2014/main" id="{B2AA91B4-F454-4789-A82C-CB4D9294E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599"/>
            <a:ext cx="4925700" cy="297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Image result for data centers">
            <a:extLst>
              <a:ext uri="{FF2B5EF4-FFF2-40B4-BE49-F238E27FC236}">
                <a16:creationId xmlns:a16="http://schemas.microsoft.com/office/drawing/2014/main" id="{1AC42DDA-EDB3-47B2-A1C9-CEDAB8F06A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80" name="Picture 8" descr="Related image">
            <a:extLst>
              <a:ext uri="{FF2B5EF4-FFF2-40B4-BE49-F238E27FC236}">
                <a16:creationId xmlns:a16="http://schemas.microsoft.com/office/drawing/2014/main" id="{9595D5C5-B9A2-471C-9D07-2A59454FD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609600"/>
            <a:ext cx="4470400" cy="297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big data analytics">
            <a:extLst>
              <a:ext uri="{FF2B5EF4-FFF2-40B4-BE49-F238E27FC236}">
                <a16:creationId xmlns:a16="http://schemas.microsoft.com/office/drawing/2014/main" id="{40AC5DF8-CF0C-4129-8F31-96FDDFCE4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609600"/>
            <a:ext cx="2978330" cy="297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EEE1D59-D202-4439-9BF6-5FD90E0AC387}"/>
              </a:ext>
            </a:extLst>
          </p:cNvPr>
          <p:cNvSpPr/>
          <p:nvPr/>
        </p:nvSpPr>
        <p:spPr>
          <a:xfrm>
            <a:off x="1981200" y="3810000"/>
            <a:ext cx="785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IoT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12321E-4133-4DF7-AA35-6DC5336938F4}"/>
              </a:ext>
            </a:extLst>
          </p:cNvPr>
          <p:cNvSpPr/>
          <p:nvPr/>
        </p:nvSpPr>
        <p:spPr>
          <a:xfrm>
            <a:off x="6325261" y="3810000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Clouds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4D2429-033F-4D75-9674-66730560DEC0}"/>
              </a:ext>
            </a:extLst>
          </p:cNvPr>
          <p:cNvSpPr/>
          <p:nvPr/>
        </p:nvSpPr>
        <p:spPr>
          <a:xfrm>
            <a:off x="10024226" y="3809999"/>
            <a:ext cx="1778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Big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A05A6-6861-46E8-9F4B-F2F9690EA058}"/>
              </a:ext>
            </a:extLst>
          </p:cNvPr>
          <p:cNvSpPr/>
          <p:nvPr/>
        </p:nvSpPr>
        <p:spPr>
          <a:xfrm>
            <a:off x="381000" y="4971355"/>
            <a:ext cx="1150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</a:pPr>
            <a:r>
              <a:rPr lang="en-US" sz="2800" b="1" i="1" dirty="0"/>
              <a:t>Huge volumes of streaming data with real-time processing requirements Enormous pressure on the capacity and bandwidth of servers’ main memory </a:t>
            </a:r>
          </a:p>
        </p:txBody>
      </p:sp>
    </p:spTree>
    <p:extLst>
      <p:ext uri="{BB962C8B-B14F-4D97-AF65-F5344CB8AC3E}">
        <p14:creationId xmlns:p14="http://schemas.microsoft.com/office/powerpoint/2010/main" val="13838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52AE-3865-4E06-85EC-0CBEB472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and Troubleshooting: </a:t>
            </a:r>
            <a:r>
              <a:rPr lang="en-US" dirty="0" err="1"/>
              <a:t>PingMesh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5C8E-41C2-4F14-8848-AF9991F4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5CB74-0641-42B8-8F6D-7898F00E2643}"/>
              </a:ext>
            </a:extLst>
          </p:cNvPr>
          <p:cNvSpPr/>
          <p:nvPr/>
        </p:nvSpPr>
        <p:spPr>
          <a:xfrm>
            <a:off x="228600" y="1431019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Lucida Console" panose="020B0609040504020204" pitchFamily="49" charset="0"/>
              </a:rPr>
              <a:t>C2cProbeCount = Stream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 err="1">
                <a:solidFill>
                  <a:srgbClr val="006600"/>
                </a:solidFill>
                <a:latin typeface="Lucida Console" panose="020B0609040504020204" pitchFamily="49" charset="0"/>
              </a:rPr>
              <a:t>HopWindow</a:t>
            </a:r>
            <a:r>
              <a:rPr lang="en-CA" dirty="0">
                <a:latin typeface="Lucida Console" panose="020B0609040504020204" pitchFamily="49" charset="0"/>
              </a:rPr>
              <a:t>(</a:t>
            </a:r>
            <a:r>
              <a:rPr lang="en-CA" dirty="0" err="1">
                <a:latin typeface="Lucida Console" panose="020B0609040504020204" pitchFamily="49" charset="0"/>
              </a:rPr>
              <a:t>windowSize</a:t>
            </a:r>
            <a:r>
              <a:rPr lang="en-CA" dirty="0">
                <a:latin typeface="Lucida Console" panose="020B0609040504020204" pitchFamily="49" charset="0"/>
              </a:rPr>
              <a:t>, period)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Where</a:t>
            </a:r>
            <a:r>
              <a:rPr lang="en-CA" dirty="0">
                <a:latin typeface="Lucida Console" panose="020B0609040504020204" pitchFamily="49" charset="0"/>
              </a:rPr>
              <a:t>(e =&gt;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errorCode</a:t>
            </a:r>
            <a:r>
              <a:rPr lang="en-CA" dirty="0">
                <a:latin typeface="Lucida Console" panose="020B0609040504020204" pitchFamily="49" charset="0"/>
              </a:rPr>
              <a:t> != 0 </a:t>
            </a:r>
          </a:p>
          <a:p>
            <a:r>
              <a:rPr lang="en-CA" dirty="0">
                <a:latin typeface="Lucida Console" panose="020B0609040504020204" pitchFamily="49" charset="0"/>
              </a:rPr>
              <a:t>       &amp;&amp;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rtt</a:t>
            </a:r>
            <a:r>
              <a:rPr lang="en-CA" dirty="0">
                <a:latin typeface="Lucida Console" panose="020B0609040504020204" pitchFamily="49" charset="0"/>
              </a:rPr>
              <a:t> &gt;= 100)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 err="1">
                <a:solidFill>
                  <a:srgbClr val="006600"/>
                </a:solidFill>
                <a:latin typeface="Lucida Console" panose="020B0609040504020204" pitchFamily="49" charset="0"/>
              </a:rPr>
              <a:t>GroupApply</a:t>
            </a:r>
            <a:r>
              <a:rPr lang="en-CA" dirty="0">
                <a:latin typeface="Lucida Console" panose="020B0609040504020204" pitchFamily="49" charset="0"/>
              </a:rPr>
              <a:t>((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srcCluster</a:t>
            </a:r>
            <a:r>
              <a:rPr lang="en-CA" dirty="0">
                <a:latin typeface="Lucida Console" panose="020B0609040504020204" pitchFamily="49" charset="0"/>
              </a:rPr>
              <a:t>, </a:t>
            </a:r>
          </a:p>
          <a:p>
            <a:r>
              <a:rPr lang="en-CA" dirty="0">
                <a:latin typeface="Lucida Console" panose="020B0609040504020204" pitchFamily="49" charset="0"/>
              </a:rPr>
              <a:t>            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dstCluster</a:t>
            </a:r>
            <a:r>
              <a:rPr lang="en-CA" dirty="0">
                <a:latin typeface="Lucida Console" panose="020B0609040504020204" pitchFamily="49" charset="0"/>
              </a:rPr>
              <a:t>))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Aggregate</a:t>
            </a:r>
            <a:r>
              <a:rPr lang="en-CA" dirty="0">
                <a:latin typeface="Lucida Console" panose="020B0609040504020204" pitchFamily="49" charset="0"/>
              </a:rPr>
              <a:t>(c =&gt; </a:t>
            </a:r>
            <a:r>
              <a:rPr lang="en-CA" dirty="0" err="1">
                <a:latin typeface="Lucida Console" panose="020B0609040504020204" pitchFamily="49" charset="0"/>
              </a:rPr>
              <a:t>c.Count</a:t>
            </a:r>
            <a:r>
              <a:rPr lang="en-CA" dirty="0">
                <a:latin typeface="Lucida Console" panose="020B0609040504020204" pitchFamily="49" charset="0"/>
              </a:rPr>
              <a:t>())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C2BD0D-7A73-4036-8477-86163A020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24246"/>
              </p:ext>
            </p:extLst>
          </p:nvPr>
        </p:nvGraphicFramePr>
        <p:xfrm>
          <a:off x="5370286" y="1395867"/>
          <a:ext cx="62883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35">
                  <a:extLst>
                    <a:ext uri="{9D8B030D-6E8A-4147-A177-3AD203B41FA5}">
                      <a16:colId xmlns:a16="http://schemas.microsoft.com/office/drawing/2014/main" val="2638854409"/>
                    </a:ext>
                  </a:extLst>
                </a:gridCol>
                <a:gridCol w="2530387">
                  <a:extLst>
                    <a:ext uri="{9D8B030D-6E8A-4147-A177-3AD203B41FA5}">
                      <a16:colId xmlns:a16="http://schemas.microsoft.com/office/drawing/2014/main" val="136036370"/>
                    </a:ext>
                  </a:extLst>
                </a:gridCol>
                <a:gridCol w="1897792">
                  <a:extLst>
                    <a:ext uri="{9D8B030D-6E8A-4147-A177-3AD203B41FA5}">
                      <a16:colId xmlns:a16="http://schemas.microsoft.com/office/drawing/2014/main" val="855682820"/>
                    </a:ext>
                  </a:extLst>
                </a:gridCol>
              </a:tblGrid>
              <a:tr h="189104"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TimeStamp</a:t>
                      </a:r>
                      <a:r>
                        <a:rPr lang="en-US" sz="2800" baseline="0" dirty="0"/>
                        <a:t> </a:t>
                      </a:r>
                    </a:p>
                    <a:p>
                      <a:r>
                        <a:rPr lang="en-US" sz="2800" baseline="0" dirty="0"/>
                        <a:t>(8, 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ErrorCode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 (4, EN+BD)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SrcCluster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 (4, HS+BD)</a:t>
                      </a:r>
                      <a:endParaRPr lang="en-CA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5512"/>
                  </a:ext>
                </a:extLst>
              </a:tr>
              <a:tr h="620800"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DstCluster</a:t>
                      </a:r>
                      <a:r>
                        <a:rPr lang="en-US" sz="2800" baseline="0" dirty="0"/>
                        <a:t> </a:t>
                      </a:r>
                    </a:p>
                    <a:p>
                      <a:r>
                        <a:rPr lang="en-US" sz="2800" baseline="0" dirty="0"/>
                        <a:t>(4, HS+BD)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RoundTripTime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(4, 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62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DE6A4DA-59D3-4489-92B1-FBB1B78725ED}"/>
              </a:ext>
            </a:extLst>
          </p:cNvPr>
          <p:cNvSpPr txBox="1"/>
          <p:nvPr/>
        </p:nvSpPr>
        <p:spPr>
          <a:xfrm>
            <a:off x="6502290" y="3439716"/>
            <a:ext cx="54611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BD – </a:t>
            </a:r>
            <a:r>
              <a:rPr lang="en-US" sz="2400" dirty="0" err="1"/>
              <a:t>Base+Delta</a:t>
            </a:r>
            <a:r>
              <a:rPr lang="en-US" sz="2400" dirty="0"/>
              <a:t> encoding</a:t>
            </a:r>
          </a:p>
          <a:p>
            <a:r>
              <a:rPr lang="en-US" sz="2400" dirty="0"/>
              <a:t>HS – String hashing</a:t>
            </a:r>
          </a:p>
          <a:p>
            <a:r>
              <a:rPr lang="en-US" sz="2400" dirty="0"/>
              <a:t>EN – Enumeration</a:t>
            </a:r>
          </a:p>
          <a:p>
            <a:endParaRPr lang="en-US" sz="2400" dirty="0"/>
          </a:p>
          <a:p>
            <a:r>
              <a:rPr lang="en-US" sz="2400" dirty="0"/>
              <a:t>Number in parenthesis – number of bytes </a:t>
            </a:r>
          </a:p>
          <a:p>
            <a:r>
              <a:rPr lang="en-US" sz="2400" dirty="0"/>
              <a:t>before compression</a:t>
            </a:r>
            <a:endParaRPr lang="en-CA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C3DF82-86A4-4C04-A3B7-1E7EAAECF98F}"/>
              </a:ext>
            </a:extLst>
          </p:cNvPr>
          <p:cNvSpPr/>
          <p:nvPr/>
        </p:nvSpPr>
        <p:spPr>
          <a:xfrm>
            <a:off x="228600" y="3631259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latin typeface="Lucida Console" panose="020B0609040504020204" pitchFamily="49" charset="0"/>
              </a:rPr>
              <a:t>T2tProbeCount = Stream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 err="1">
                <a:solidFill>
                  <a:srgbClr val="006600"/>
                </a:solidFill>
                <a:latin typeface="Lucida Console" panose="020B0609040504020204" pitchFamily="49" charset="0"/>
              </a:rPr>
              <a:t>HopWindow</a:t>
            </a:r>
            <a:r>
              <a:rPr lang="en-CA" dirty="0">
                <a:latin typeface="Lucida Console" panose="020B0609040504020204" pitchFamily="49" charset="0"/>
              </a:rPr>
              <a:t>(</a:t>
            </a:r>
            <a:r>
              <a:rPr lang="en-CA" dirty="0" err="1">
                <a:latin typeface="Lucida Console" panose="020B0609040504020204" pitchFamily="49" charset="0"/>
              </a:rPr>
              <a:t>windowSize</a:t>
            </a:r>
            <a:r>
              <a:rPr lang="en-CA" dirty="0">
                <a:latin typeface="Lucida Console" panose="020B0609040504020204" pitchFamily="49" charset="0"/>
              </a:rPr>
              <a:t>, period)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Where</a:t>
            </a:r>
            <a:r>
              <a:rPr lang="en-CA" dirty="0">
                <a:latin typeface="Lucida Console" panose="020B0609040504020204" pitchFamily="49" charset="0"/>
              </a:rPr>
              <a:t>(e =&gt;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errorCode</a:t>
            </a:r>
            <a:r>
              <a:rPr lang="en-CA" dirty="0">
                <a:latin typeface="Lucida Console" panose="020B0609040504020204" pitchFamily="49" charset="0"/>
              </a:rPr>
              <a:t> != 0 </a:t>
            </a:r>
          </a:p>
          <a:p>
            <a:r>
              <a:rPr lang="en-CA" dirty="0">
                <a:latin typeface="Lucida Console" panose="020B0609040504020204" pitchFamily="49" charset="0"/>
              </a:rPr>
              <a:t>       &amp;&amp;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rtt</a:t>
            </a:r>
            <a:r>
              <a:rPr lang="en-CA" dirty="0">
                <a:latin typeface="Lucida Console" panose="020B0609040504020204" pitchFamily="49" charset="0"/>
              </a:rPr>
              <a:t> &gt;= 100)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Join</a:t>
            </a:r>
            <a:r>
              <a:rPr lang="en-CA" dirty="0">
                <a:latin typeface="Lucida Console" panose="020B0609040504020204" pitchFamily="49" charset="0"/>
              </a:rPr>
              <a:t>(m, e =&gt;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srcIp</a:t>
            </a:r>
            <a:r>
              <a:rPr lang="en-CA" dirty="0">
                <a:latin typeface="Lucida Console" panose="020B0609040504020204" pitchFamily="49" charset="0"/>
              </a:rPr>
              <a:t>, m =&gt; </a:t>
            </a:r>
            <a:r>
              <a:rPr lang="en-CA" dirty="0" err="1">
                <a:latin typeface="Lucida Console" panose="020B0609040504020204" pitchFamily="49" charset="0"/>
              </a:rPr>
              <a:t>m.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ipAddr</a:t>
            </a:r>
            <a:r>
              <a:rPr lang="en-CA" dirty="0">
                <a:latin typeface="Lucida Console" panose="020B0609040504020204" pitchFamily="49" charset="0"/>
              </a:rPr>
              <a:t>,</a:t>
            </a:r>
          </a:p>
          <a:p>
            <a:r>
              <a:rPr lang="en-CA" dirty="0">
                <a:latin typeface="Lucida Console" panose="020B0609040504020204" pitchFamily="49" charset="0"/>
              </a:rPr>
              <a:t>(</a:t>
            </a:r>
            <a:r>
              <a:rPr lang="en-CA" dirty="0" err="1">
                <a:latin typeface="Lucida Console" panose="020B0609040504020204" pitchFamily="49" charset="0"/>
              </a:rPr>
              <a:t>e,m</a:t>
            </a:r>
            <a:r>
              <a:rPr lang="en-CA" dirty="0">
                <a:latin typeface="Lucida Console" panose="020B0609040504020204" pitchFamily="49" charset="0"/>
              </a:rPr>
              <a:t>) =&gt; {e, </a:t>
            </a:r>
            <a:r>
              <a:rPr lang="en-CA" dirty="0" err="1">
                <a:latin typeface="Lucida Console" panose="020B0609040504020204" pitchFamily="49" charset="0"/>
              </a:rPr>
              <a:t>srcTor</a:t>
            </a:r>
            <a:r>
              <a:rPr lang="en-CA" dirty="0">
                <a:latin typeface="Lucida Console" panose="020B0609040504020204" pitchFamily="49" charset="0"/>
              </a:rPr>
              <a:t>=</a:t>
            </a:r>
            <a:r>
              <a:rPr lang="en-CA" dirty="0" err="1">
                <a:latin typeface="Lucida Console" panose="020B0609040504020204" pitchFamily="49" charset="0"/>
              </a:rPr>
              <a:t>m.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torId</a:t>
            </a:r>
            <a:r>
              <a:rPr lang="en-CA" dirty="0">
                <a:latin typeface="Lucida Console" panose="020B0609040504020204" pitchFamily="49" charset="0"/>
              </a:rPr>
              <a:t>})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Join</a:t>
            </a:r>
            <a:r>
              <a:rPr lang="en-CA" dirty="0">
                <a:latin typeface="Lucida Console" panose="020B0609040504020204" pitchFamily="49" charset="0"/>
              </a:rPr>
              <a:t>(m, e =&gt; </a:t>
            </a:r>
            <a:r>
              <a:rPr lang="en-CA" dirty="0" err="1">
                <a:latin typeface="Lucida Console" panose="020B0609040504020204" pitchFamily="49" charset="0"/>
              </a:rPr>
              <a:t>e.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dstIp</a:t>
            </a:r>
            <a:r>
              <a:rPr lang="en-CA" dirty="0">
                <a:latin typeface="Lucida Console" panose="020B0609040504020204" pitchFamily="49" charset="0"/>
              </a:rPr>
              <a:t>, m =&gt; </a:t>
            </a:r>
            <a:r>
              <a:rPr lang="en-CA" dirty="0" err="1">
                <a:latin typeface="Lucida Console" panose="020B0609040504020204" pitchFamily="49" charset="0"/>
              </a:rPr>
              <a:t>m.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ipAddr</a:t>
            </a:r>
            <a:r>
              <a:rPr lang="en-CA" dirty="0">
                <a:latin typeface="Lucida Console" panose="020B0609040504020204" pitchFamily="49" charset="0"/>
              </a:rPr>
              <a:t>,</a:t>
            </a:r>
          </a:p>
          <a:p>
            <a:r>
              <a:rPr lang="en-CA" dirty="0">
                <a:latin typeface="Lucida Console" panose="020B0609040504020204" pitchFamily="49" charset="0"/>
              </a:rPr>
              <a:t>(</a:t>
            </a:r>
            <a:r>
              <a:rPr lang="en-CA" dirty="0" err="1">
                <a:latin typeface="Lucida Console" panose="020B0609040504020204" pitchFamily="49" charset="0"/>
              </a:rPr>
              <a:t>e,m</a:t>
            </a:r>
            <a:r>
              <a:rPr lang="en-CA" dirty="0">
                <a:latin typeface="Lucida Console" panose="020B0609040504020204" pitchFamily="49" charset="0"/>
              </a:rPr>
              <a:t>)=&gt; {e, </a:t>
            </a:r>
            <a:r>
              <a:rPr lang="en-CA" dirty="0" err="1">
                <a:latin typeface="Lucida Console" panose="020B0609040504020204" pitchFamily="49" charset="0"/>
              </a:rPr>
              <a:t>dstTor</a:t>
            </a:r>
            <a:r>
              <a:rPr lang="en-CA" dirty="0">
                <a:latin typeface="Lucida Console" panose="020B0609040504020204" pitchFamily="49" charset="0"/>
              </a:rPr>
              <a:t>=</a:t>
            </a:r>
            <a:r>
              <a:rPr lang="en-CA" dirty="0" err="1">
                <a:latin typeface="Lucida Console" panose="020B0609040504020204" pitchFamily="49" charset="0"/>
              </a:rPr>
              <a:t>m.</a:t>
            </a:r>
            <a:r>
              <a:rPr lang="en-CA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torId</a:t>
            </a:r>
            <a:r>
              <a:rPr lang="en-CA" dirty="0">
                <a:latin typeface="Lucida Console" panose="020B0609040504020204" pitchFamily="49" charset="0"/>
              </a:rPr>
              <a:t>})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 err="1">
                <a:solidFill>
                  <a:srgbClr val="006600"/>
                </a:solidFill>
                <a:latin typeface="Lucida Console" panose="020B0609040504020204" pitchFamily="49" charset="0"/>
              </a:rPr>
              <a:t>GroupApply</a:t>
            </a:r>
            <a:r>
              <a:rPr lang="en-CA" dirty="0">
                <a:latin typeface="Lucida Console" panose="020B0609040504020204" pitchFamily="49" charset="0"/>
              </a:rPr>
              <a:t>((</a:t>
            </a:r>
            <a:r>
              <a:rPr lang="en-CA" dirty="0" err="1">
                <a:latin typeface="Lucida Console" panose="020B0609040504020204" pitchFamily="49" charset="0"/>
              </a:rPr>
              <a:t>srcTor</a:t>
            </a:r>
            <a:r>
              <a:rPr lang="en-CA" dirty="0">
                <a:latin typeface="Lucida Console" panose="020B0609040504020204" pitchFamily="49" charset="0"/>
              </a:rPr>
              <a:t>, </a:t>
            </a:r>
            <a:r>
              <a:rPr lang="en-CA" dirty="0" err="1">
                <a:latin typeface="Lucida Console" panose="020B0609040504020204" pitchFamily="49" charset="0"/>
              </a:rPr>
              <a:t>dstTor</a:t>
            </a:r>
            <a:r>
              <a:rPr lang="en-CA" dirty="0">
                <a:latin typeface="Lucida Console" panose="020B0609040504020204" pitchFamily="49" charset="0"/>
              </a:rPr>
              <a:t>))</a:t>
            </a:r>
          </a:p>
          <a:p>
            <a:r>
              <a:rPr lang="en-CA" dirty="0">
                <a:latin typeface="Lucida Console" panose="020B0609040504020204" pitchFamily="49" charset="0"/>
              </a:rPr>
              <a:t>.</a:t>
            </a:r>
            <a:r>
              <a:rPr lang="en-CA" dirty="0">
                <a:solidFill>
                  <a:srgbClr val="006600"/>
                </a:solidFill>
                <a:latin typeface="Lucida Console" panose="020B0609040504020204" pitchFamily="49" charset="0"/>
              </a:rPr>
              <a:t>Aggregate</a:t>
            </a:r>
            <a:r>
              <a:rPr lang="en-CA" dirty="0">
                <a:latin typeface="Lucida Console" panose="020B0609040504020204" pitchFamily="49" charset="0"/>
              </a:rPr>
              <a:t>(c =&gt; </a:t>
            </a:r>
            <a:r>
              <a:rPr lang="en-CA" dirty="0" err="1">
                <a:latin typeface="Lucida Console" panose="020B0609040504020204" pitchFamily="49" charset="0"/>
              </a:rPr>
              <a:t>c.Count</a:t>
            </a:r>
            <a:r>
              <a:rPr lang="en-CA" dirty="0">
                <a:latin typeface="Lucida Console" panose="020B06090405040202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22084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52AE-3865-4E06-85EC-0CBEB472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PingMesh</a:t>
            </a:r>
            <a:r>
              <a:rPr lang="en-US" dirty="0"/>
              <a:t> </a:t>
            </a:r>
            <a:r>
              <a:rPr lang="en-CA" dirty="0"/>
              <a:t>C2cProbeCount</a:t>
            </a:r>
            <a:r>
              <a:rPr lang="en-US" dirty="0"/>
              <a:t> Results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5C8E-41C2-4F14-8848-AF9991F4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8405F74-FE2A-4A83-99A8-AF74AE5F6A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62315"/>
              </p:ext>
            </p:extLst>
          </p:nvPr>
        </p:nvGraphicFramePr>
        <p:xfrm>
          <a:off x="609600" y="1752600"/>
          <a:ext cx="1082039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4C90F3-F1A2-4DCD-BE0B-EE069D111C20}"/>
              </a:ext>
            </a:extLst>
          </p:cNvPr>
          <p:cNvSpPr txBox="1"/>
          <p:nvPr/>
        </p:nvSpPr>
        <p:spPr>
          <a:xfrm>
            <a:off x="1066800" y="5513458"/>
            <a:ext cx="10386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Total of more that 15X improvement in throughput due to data compression with efficient optimizations</a:t>
            </a:r>
          </a:p>
        </p:txBody>
      </p:sp>
    </p:spTree>
    <p:extLst>
      <p:ext uri="{BB962C8B-B14F-4D97-AF65-F5344CB8AC3E}">
        <p14:creationId xmlns:p14="http://schemas.microsoft.com/office/powerpoint/2010/main" val="20646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01CF-0A6B-4B50-87E9-9CEB54E3D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Individual Operators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442E9-E1A0-4943-9DD4-FC8D92E7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B272E1-B1AD-4B67-972F-3DCFABF02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830192"/>
              </p:ext>
            </p:extLst>
          </p:nvPr>
        </p:nvGraphicFramePr>
        <p:xfrm>
          <a:off x="304800" y="1417637"/>
          <a:ext cx="114300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171C9B-F8EC-40EC-B20E-1C2AA5472EB3}"/>
              </a:ext>
            </a:extLst>
          </p:cNvPr>
          <p:cNvSpPr txBox="1"/>
          <p:nvPr/>
        </p:nvSpPr>
        <p:spPr>
          <a:xfrm>
            <a:off x="1195689" y="5440363"/>
            <a:ext cx="10386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The highest performance benefits are for operators where direct execution is applicable (e.g., Where)</a:t>
            </a:r>
          </a:p>
        </p:txBody>
      </p:sp>
    </p:spTree>
    <p:extLst>
      <p:ext uri="{BB962C8B-B14F-4D97-AF65-F5344CB8AC3E}">
        <p14:creationId xmlns:p14="http://schemas.microsoft.com/office/powerpoint/2010/main" val="37452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615B-A0FF-4EA2-BD43-93111AD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IaaS VM Performance Counters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0AE31-58E5-46CD-82B0-29335490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B5873-04F9-413E-944E-97A3150AA437}"/>
              </a:ext>
            </a:extLst>
          </p:cNvPr>
          <p:cNvSpPr txBox="1"/>
          <p:nvPr/>
        </p:nvSpPr>
        <p:spPr>
          <a:xfrm>
            <a:off x="1066800" y="5513458"/>
            <a:ext cx="1038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</a:rPr>
              <a:t>Upto</a:t>
            </a:r>
            <a:r>
              <a:rPr lang="en-US" sz="3200" b="1" i="1" dirty="0">
                <a:solidFill>
                  <a:srgbClr val="0000FF"/>
                </a:solidFill>
              </a:rPr>
              <a:t> 6X compression with ZFP lossy compression algorithm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5A803E0-F965-40A4-8F32-B597D1CF6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63815"/>
              </p:ext>
            </p:extLst>
          </p:nvPr>
        </p:nvGraphicFramePr>
        <p:xfrm>
          <a:off x="304800" y="1417638"/>
          <a:ext cx="1150619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500">
                  <a:extLst>
                    <a:ext uri="{9D8B030D-6E8A-4147-A177-3AD203B41FA5}">
                      <a16:colId xmlns:a16="http://schemas.microsoft.com/office/drawing/2014/main" val="2638854409"/>
                    </a:ext>
                  </a:extLst>
                </a:gridCol>
                <a:gridCol w="2647878">
                  <a:extLst>
                    <a:ext uri="{9D8B030D-6E8A-4147-A177-3AD203B41FA5}">
                      <a16:colId xmlns:a16="http://schemas.microsoft.com/office/drawing/2014/main" val="136036370"/>
                    </a:ext>
                  </a:extLst>
                </a:gridCol>
                <a:gridCol w="1940494">
                  <a:extLst>
                    <a:ext uri="{9D8B030D-6E8A-4147-A177-3AD203B41FA5}">
                      <a16:colId xmlns:a16="http://schemas.microsoft.com/office/drawing/2014/main" val="855682820"/>
                    </a:ext>
                  </a:extLst>
                </a:gridCol>
                <a:gridCol w="2629857">
                  <a:extLst>
                    <a:ext uri="{9D8B030D-6E8A-4147-A177-3AD203B41FA5}">
                      <a16:colId xmlns:a16="http://schemas.microsoft.com/office/drawing/2014/main" val="3438008366"/>
                    </a:ext>
                  </a:extLst>
                </a:gridCol>
                <a:gridCol w="2165469">
                  <a:extLst>
                    <a:ext uri="{9D8B030D-6E8A-4147-A177-3AD203B41FA5}">
                      <a16:colId xmlns:a16="http://schemas.microsoft.com/office/drawing/2014/main" val="1292170986"/>
                    </a:ext>
                  </a:extLst>
                </a:gridCol>
              </a:tblGrid>
              <a:tr h="189104"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TimeStamp</a:t>
                      </a:r>
                      <a:r>
                        <a:rPr lang="en-US" sz="2800" baseline="0" dirty="0"/>
                        <a:t> </a:t>
                      </a:r>
                    </a:p>
                    <a:p>
                      <a:r>
                        <a:rPr lang="en-US" sz="2800" baseline="0" dirty="0"/>
                        <a:t>(8, 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Cluster</a:t>
                      </a:r>
                    </a:p>
                    <a:p>
                      <a:r>
                        <a:rPr lang="en-US" sz="2800" baseline="0" dirty="0"/>
                        <a:t> (11, HS)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VmID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 (36, HS)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SampleCount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 (4, BD)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MinValue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(8, ZFP)</a:t>
                      </a:r>
                      <a:endParaRPr lang="en-CA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5512"/>
                  </a:ext>
                </a:extLst>
              </a:tr>
              <a:tr h="620800"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MaxValue</a:t>
                      </a:r>
                      <a:r>
                        <a:rPr lang="en-US" sz="2800" baseline="0" dirty="0"/>
                        <a:t> </a:t>
                      </a:r>
                    </a:p>
                    <a:p>
                      <a:r>
                        <a:rPr lang="en-US" sz="2800" baseline="0" dirty="0"/>
                        <a:t>(8, </a:t>
                      </a:r>
                      <a:r>
                        <a:rPr lang="en-US" sz="2800" b="1" baseline="0" dirty="0">
                          <a:solidFill>
                            <a:srgbClr val="0000FF"/>
                          </a:solidFill>
                        </a:rPr>
                        <a:t>ZFP</a:t>
                      </a:r>
                      <a:r>
                        <a:rPr lang="en-US" sz="2800" baseline="0" dirty="0"/>
                        <a:t>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CounterName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(15, EN)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NodeId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(10, HS)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Datacenter</a:t>
                      </a:r>
                    </a:p>
                    <a:p>
                      <a:r>
                        <a:rPr lang="en-US" sz="2800" baseline="0" dirty="0"/>
                        <a:t>(3, HS)</a:t>
                      </a:r>
                      <a:endParaRPr lang="en-CA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/>
                        <a:t>AverageValue</a:t>
                      </a:r>
                      <a:r>
                        <a:rPr lang="en-US" sz="2800" baseline="0" dirty="0"/>
                        <a:t> (8, </a:t>
                      </a:r>
                      <a:r>
                        <a:rPr lang="en-US" sz="2800" b="1" baseline="0" dirty="0">
                          <a:solidFill>
                            <a:srgbClr val="0000FF"/>
                          </a:solidFill>
                        </a:rPr>
                        <a:t>ZFP</a:t>
                      </a:r>
                      <a:r>
                        <a:rPr lang="en-US" sz="2800" baseline="0" dirty="0"/>
                        <a:t>)</a:t>
                      </a:r>
                      <a:endParaRPr lang="en-CA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62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AEB50AD-7D3F-4A22-9E49-5F2117AF7E6A}"/>
              </a:ext>
            </a:extLst>
          </p:cNvPr>
          <p:cNvSpPr txBox="1"/>
          <p:nvPr/>
        </p:nvSpPr>
        <p:spPr>
          <a:xfrm>
            <a:off x="1066800" y="3623698"/>
            <a:ext cx="96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BD – </a:t>
            </a:r>
            <a:r>
              <a:rPr lang="en-US" sz="2400" dirty="0" err="1"/>
              <a:t>Base+Delta</a:t>
            </a:r>
            <a:r>
              <a:rPr lang="en-US" sz="2400" dirty="0"/>
              <a:t> encoding; HS – String hashing; EN – Enumeration;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ZFP</a:t>
            </a:r>
            <a:r>
              <a:rPr lang="en-US" sz="2400" dirty="0"/>
              <a:t> – efficient floating point compression (lossy with controlled accuracy)</a:t>
            </a:r>
          </a:p>
          <a:p>
            <a:endParaRPr lang="en-US" sz="2400" dirty="0"/>
          </a:p>
          <a:p>
            <a:r>
              <a:rPr lang="en-US" sz="2400" dirty="0"/>
              <a:t>Number in parenthesis – number of bytes before compression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9765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2F142-A700-4765-B5D4-7FDDFA8D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Datasets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D70D5-2465-46C7-AA30-4FD36AD1D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en-US" b="1" dirty="0"/>
              <a:t>Geolocation data </a:t>
            </a:r>
            <a:r>
              <a:rPr lang="en-US" dirty="0"/>
              <a:t>(GPS coordinates from </a:t>
            </a:r>
            <a:r>
              <a:rPr lang="en-US" dirty="0" err="1"/>
              <a:t>GeoLife</a:t>
            </a:r>
            <a:r>
              <a:rPr lang="en-US" dirty="0"/>
              <a:t> project):</a:t>
            </a:r>
          </a:p>
          <a:p>
            <a:pPr lvl="1"/>
            <a:r>
              <a:rPr lang="en-US" dirty="0"/>
              <a:t>4.5X average compression ratio</a:t>
            </a:r>
          </a:p>
          <a:p>
            <a:pPr lvl="1"/>
            <a:r>
              <a:rPr lang="en-US" dirty="0"/>
              <a:t>Less than 10</a:t>
            </a:r>
            <a:r>
              <a:rPr lang="en-US" baseline="30000" dirty="0"/>
              <a:t>-6  </a:t>
            </a:r>
            <a:r>
              <a:rPr lang="en-US" dirty="0"/>
              <a:t>loss in accuracy</a:t>
            </a:r>
          </a:p>
          <a:p>
            <a:pPr lvl="1"/>
            <a:endParaRPr lang="en-US" dirty="0"/>
          </a:p>
          <a:p>
            <a:pPr lvl="1"/>
            <a:endParaRPr lang="en-US" baseline="30000" dirty="0"/>
          </a:p>
          <a:p>
            <a:r>
              <a:rPr lang="en-US" b="1" dirty="0"/>
              <a:t>Weather data </a:t>
            </a:r>
            <a:r>
              <a:rPr lang="en-US" dirty="0"/>
              <a:t>(Hurricane Katrina in 2005)</a:t>
            </a:r>
          </a:p>
          <a:p>
            <a:pPr lvl="1"/>
            <a:r>
              <a:rPr lang="en-US" dirty="0"/>
              <a:t>3X-4X compression ratios for 18 metrics used in the data set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DB384-96D1-4B75-A269-9140DFD2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5C3753-DA3B-40CD-A0E4-7E886BA22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82850"/>
              </p:ext>
            </p:extLst>
          </p:nvPr>
        </p:nvGraphicFramePr>
        <p:xfrm>
          <a:off x="6324600" y="2057400"/>
          <a:ext cx="4952999" cy="96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267">
                  <a:extLst>
                    <a:ext uri="{9D8B030D-6E8A-4147-A177-3AD203B41FA5}">
                      <a16:colId xmlns:a16="http://schemas.microsoft.com/office/drawing/2014/main" val="2638854409"/>
                    </a:ext>
                  </a:extLst>
                </a:gridCol>
                <a:gridCol w="2395732">
                  <a:extLst>
                    <a:ext uri="{9D8B030D-6E8A-4147-A177-3AD203B41FA5}">
                      <a16:colId xmlns:a16="http://schemas.microsoft.com/office/drawing/2014/main" val="136036370"/>
                    </a:ext>
                  </a:extLst>
                </a:gridCol>
              </a:tblGrid>
              <a:tr h="495457">
                <a:tc>
                  <a:txBody>
                    <a:bodyPr/>
                    <a:lstStyle/>
                    <a:p>
                      <a:r>
                        <a:rPr lang="en-US" sz="2400" baseline="0" dirty="0" err="1"/>
                        <a:t>TimeStamp</a:t>
                      </a:r>
                      <a:r>
                        <a:rPr lang="en-US" sz="2400" baseline="0" dirty="0"/>
                        <a:t> (8, BD)</a:t>
                      </a:r>
                      <a:endParaRPr lang="en-CA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Latitude (8, ZFP)</a:t>
                      </a:r>
                      <a:endParaRPr lang="en-CA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5512"/>
                  </a:ext>
                </a:extLst>
              </a:tr>
              <a:tr h="469419">
                <a:tc>
                  <a:txBody>
                    <a:bodyPr/>
                    <a:lstStyle/>
                    <a:p>
                      <a:r>
                        <a:rPr lang="en-US" sz="2400" baseline="0" dirty="0" err="1"/>
                        <a:t>Longtitude</a:t>
                      </a:r>
                      <a:r>
                        <a:rPr lang="en-US" sz="2400" baseline="0" dirty="0"/>
                        <a:t> (8, ZFP)</a:t>
                      </a:r>
                      <a:endParaRPr lang="en-CA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Altitude (4, BD)</a:t>
                      </a:r>
                      <a:endParaRPr lang="en-CA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7CF8-66CD-4DFA-B881-C0119498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Prior Work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53DEA-B8CF-4705-8991-39FF5569B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Compression in databases</a:t>
            </a:r>
            <a:endParaRPr lang="ru-RU" dirty="0"/>
          </a:p>
          <a:p>
            <a:pPr lvl="1"/>
            <a:r>
              <a:rPr lang="en-US" dirty="0"/>
              <a:t>Succinct, NSDI’15: execution on compressed </a:t>
            </a:r>
            <a:r>
              <a:rPr lang="en-US" b="1" dirty="0"/>
              <a:t>textual</a:t>
            </a:r>
            <a:r>
              <a:rPr lang="en-US" dirty="0"/>
              <a:t> data, complete redesign of data storage in memory</a:t>
            </a:r>
          </a:p>
          <a:p>
            <a:pPr lvl="1"/>
            <a:r>
              <a:rPr lang="en-US" dirty="0"/>
              <a:t>Abadi, SIGMOD’06: compression in column-oriented data stores; uses conventional compression algorithms </a:t>
            </a:r>
            <a:r>
              <a:rPr lang="en-US" b="1" dirty="0"/>
              <a:t>not applicable to streaming</a:t>
            </a:r>
          </a:p>
          <a:p>
            <a:r>
              <a:rPr lang="en-US" dirty="0"/>
              <a:t>Generic memory compression</a:t>
            </a:r>
          </a:p>
          <a:p>
            <a:pPr lvl="1"/>
            <a:r>
              <a:rPr lang="en-US" dirty="0"/>
              <a:t>Execution on compressed data is </a:t>
            </a:r>
            <a:r>
              <a:rPr lang="en-US" b="1" dirty="0"/>
              <a:t>not</a:t>
            </a:r>
            <a:r>
              <a:rPr lang="en-US" dirty="0"/>
              <a:t> supported</a:t>
            </a:r>
          </a:p>
          <a:p>
            <a:pPr lvl="1"/>
            <a:r>
              <a:rPr lang="en-US" b="1" dirty="0"/>
              <a:t>Lower</a:t>
            </a:r>
            <a:r>
              <a:rPr lang="en-US" dirty="0"/>
              <a:t> compression ratios due to generality of algorithms chosen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5DA2E-7129-4CF2-9527-43CEF129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1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66F1-BCC4-4972-BB23-A7E142953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F42A-573B-4456-8267-20972DA1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Can </a:t>
            </a:r>
            <a:r>
              <a:rPr lang="en-US" b="1" dirty="0"/>
              <a:t>data compression </a:t>
            </a:r>
            <a:r>
              <a:rPr lang="en-US" dirty="0"/>
              <a:t>be effective in stream processing?</a:t>
            </a:r>
          </a:p>
          <a:p>
            <a:r>
              <a:rPr lang="en-US" dirty="0"/>
              <a:t>A: </a:t>
            </a:r>
            <a:r>
              <a:rPr lang="en-US" b="1" dirty="0">
                <a:solidFill>
                  <a:srgbClr val="0000FF"/>
                </a:solidFill>
              </a:rPr>
              <a:t>Yes</a:t>
            </a:r>
            <a:r>
              <a:rPr lang="en-US" dirty="0"/>
              <a:t>, our </a:t>
            </a:r>
            <a:r>
              <a:rPr lang="en-US" dirty="0" err="1"/>
              <a:t>TerseCades</a:t>
            </a:r>
            <a:r>
              <a:rPr lang="en-US" dirty="0"/>
              <a:t> design is the proof-of-concept</a:t>
            </a:r>
          </a:p>
          <a:p>
            <a:pPr lvl="1"/>
            <a:r>
              <a:rPr lang="en-US" dirty="0"/>
              <a:t>Properly optimize the baseline system</a:t>
            </a:r>
          </a:p>
          <a:p>
            <a:pPr lvl="1"/>
            <a:r>
              <a:rPr lang="en-US" dirty="0"/>
              <a:t>Use light-weight data compression algorithms + HW acceleration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Directly execute </a:t>
            </a:r>
            <a:r>
              <a:rPr lang="en-US" dirty="0"/>
              <a:t>on compressed data</a:t>
            </a:r>
          </a:p>
          <a:p>
            <a:r>
              <a:rPr lang="en-US" dirty="0"/>
              <a:t>Results on troubleshooting workload used in production allowed to replace 16 servers with just one!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EF81D-D2E1-4CF2-BB12-C80F0FFC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3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john hopkins university logo">
            <a:extLst>
              <a:ext uri="{FF2B5EF4-FFF2-40B4-BE49-F238E27FC236}">
                <a16:creationId xmlns:a16="http://schemas.microsoft.com/office/drawing/2014/main" id="{BCD6A625-FB01-4335-91C6-9D0F66723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631" y="4763865"/>
            <a:ext cx="3494284" cy="22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4712"/>
            <a:ext cx="12192000" cy="2885688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r>
              <a:rPr lang="en-US" sz="4800" b="1" dirty="0" err="1">
                <a:solidFill>
                  <a:prstClr val="black"/>
                </a:solidFill>
                <a:latin typeface="Myriad Pro Cond" panose="020B0506030403020204" pitchFamily="34" charset="0"/>
              </a:rPr>
              <a:t>TerseCades</a:t>
            </a:r>
            <a: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  <a:t>: Efficient Data Compression </a:t>
            </a:r>
            <a:b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</a:br>
            <a:r>
              <a:rPr lang="en-US" sz="4800" b="1" dirty="0">
                <a:solidFill>
                  <a:prstClr val="black"/>
                </a:solidFill>
                <a:latin typeface="Myriad Pro Cond" panose="020B0506030403020204" pitchFamily="34" charset="0"/>
              </a:rPr>
              <a:t>in Stream Processing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95429"/>
            <a:ext cx="11887199" cy="209298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Gennady Pekhimenko</a:t>
            </a:r>
          </a:p>
          <a:p>
            <a:r>
              <a:rPr lang="en-CA" dirty="0"/>
              <a:t>Chuanxiong Guo, Myeongjae Jeon, Peng Huang, Lidong Zhou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pPr algn="l"/>
            <a:endParaRPr lang="en-US" sz="2200" dirty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026" name="Picture 2" descr="Image result for university of toronto logo">
            <a:extLst>
              <a:ext uri="{FF2B5EF4-FFF2-40B4-BE49-F238E27FC236}">
                <a16:creationId xmlns:a16="http://schemas.microsoft.com/office/drawing/2014/main" id="{0D8A23DF-56B1-4FA2-9DA0-531685E66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715" y="5439988"/>
            <a:ext cx="3102369" cy="14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microsoft research logo">
            <a:extLst>
              <a:ext uri="{FF2B5EF4-FFF2-40B4-BE49-F238E27FC236}">
                <a16:creationId xmlns:a16="http://schemas.microsoft.com/office/drawing/2014/main" id="{DD151B91-6AC0-4361-A1F9-C31179A04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887028"/>
            <a:ext cx="2438400" cy="5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61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0532-7DCC-4518-9E74-FE81C00A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Data Compression Useful for Streaming?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1D049-C2ED-4710-9774-DF1FE01F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F5CF7C-11F4-4595-BCDD-EACD675C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Intuitively, streaming with simple operators should be </a:t>
            </a:r>
            <a:r>
              <a:rPr lang="en-US" sz="2800" b="1" dirty="0">
                <a:solidFill>
                  <a:srgbClr val="0000FF"/>
                </a:solidFill>
              </a:rPr>
              <a:t>bandwidth-bottlenecked</a:t>
            </a:r>
            <a:r>
              <a:rPr lang="en-US" sz="2800" dirty="0"/>
              <a:t>: either network or memory bandwidth</a:t>
            </a:r>
          </a:p>
          <a:p>
            <a:endParaRPr lang="en-US" sz="2800" dirty="0"/>
          </a:p>
          <a:p>
            <a:r>
              <a:rPr lang="en-US" sz="2800" dirty="0"/>
              <a:t>Simple single node experiment with the state-of-the-art streaming engine, </a:t>
            </a:r>
            <a:r>
              <a:rPr lang="en-US" sz="2800" b="1" dirty="0"/>
              <a:t>Trill</a:t>
            </a:r>
            <a:r>
              <a:rPr lang="en-US" sz="2800" dirty="0"/>
              <a:t>, with the </a:t>
            </a:r>
            <a:r>
              <a:rPr lang="en-US" sz="2400" b="1" i="1" dirty="0"/>
              <a:t>Where</a:t>
            </a:r>
            <a:r>
              <a:rPr lang="en-US" sz="2400" dirty="0"/>
              <a:t> query over large one column 8-byte field:</a:t>
            </a:r>
          </a:p>
          <a:p>
            <a:pPr marL="457200" lvl="1" indent="0">
              <a:buNone/>
            </a:pPr>
            <a:r>
              <a:rPr lang="en-CA" sz="2400" dirty="0">
                <a:latin typeface="Lucida Console" panose="020B0609040504020204" pitchFamily="49" charset="0"/>
              </a:rPr>
              <a:t>E.g., Where (e =&gt; </a:t>
            </a:r>
            <a:r>
              <a:rPr lang="en-CA" sz="2400" dirty="0" err="1">
                <a:latin typeface="Lucida Console" panose="020B0609040504020204" pitchFamily="49" charset="0"/>
              </a:rPr>
              <a:t>e.errorCode</a:t>
            </a:r>
            <a:r>
              <a:rPr lang="en-CA" sz="2400" dirty="0">
                <a:latin typeface="Lucida Console" panose="020B0609040504020204" pitchFamily="49" charset="0"/>
              </a:rPr>
              <a:t> != 0)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Expectation: observe </a:t>
            </a:r>
            <a:r>
              <a:rPr lang="en-US" sz="2800" b="1" dirty="0"/>
              <a:t>memory bandwidth </a:t>
            </a:r>
            <a:r>
              <a:rPr lang="en-US" sz="2800" dirty="0"/>
              <a:t>as a major bottleneck</a:t>
            </a:r>
          </a:p>
        </p:txBody>
      </p:sp>
    </p:spTree>
    <p:extLst>
      <p:ext uri="{BB962C8B-B14F-4D97-AF65-F5344CB8AC3E}">
        <p14:creationId xmlns:p14="http://schemas.microsoft.com/office/powerpoint/2010/main" val="262513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7428-ECE4-4A25-9697-35509B32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Compressibility ≠&gt; Performance Gain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E3501-10EE-4F0D-B928-FAD0A5C8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BD96A1-1ACD-4030-B4CA-9C07F42E99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011684"/>
              </p:ext>
            </p:extLst>
          </p:nvPr>
        </p:nvGraphicFramePr>
        <p:xfrm>
          <a:off x="381000" y="1417638"/>
          <a:ext cx="11125200" cy="437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FF92E14-1647-46B7-805C-2097EB8DFEBE}"/>
              </a:ext>
            </a:extLst>
          </p:cNvPr>
          <p:cNvSpPr txBox="1"/>
          <p:nvPr/>
        </p:nvSpPr>
        <p:spPr>
          <a:xfrm>
            <a:off x="838200" y="5638800"/>
            <a:ext cx="108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Only 10%-15% performance improvement with 8X compression</a:t>
            </a:r>
          </a:p>
        </p:txBody>
      </p:sp>
    </p:spTree>
    <p:extLst>
      <p:ext uri="{BB962C8B-B14F-4D97-AF65-F5344CB8AC3E}">
        <p14:creationId xmlns:p14="http://schemas.microsoft.com/office/powerpoint/2010/main" val="82984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9CB9-38CE-42B2-A503-400F9395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EEF0-7F7D-49BC-86D6-03BF0733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n-US" dirty="0"/>
              <a:t>Memory allocation overhead:</a:t>
            </a:r>
          </a:p>
          <a:p>
            <a:pPr marL="0" indent="0">
              <a:buNone/>
            </a:pPr>
            <a:r>
              <a:rPr lang="en-US" sz="3300" dirty="0"/>
              <a:t>     </a:t>
            </a:r>
            <a:r>
              <a:rPr lang="en-US" sz="2800" dirty="0"/>
              <a:t>just-in-time copy of payloads to create a </a:t>
            </a:r>
            <a:r>
              <a:rPr lang="en-US" sz="2800" dirty="0" err="1"/>
              <a:t>streameable</a:t>
            </a:r>
            <a:r>
              <a:rPr lang="en-US" sz="2800" dirty="0"/>
              <a:t> event</a:t>
            </a:r>
            <a:endParaRPr lang="en-US" sz="2800" b="1" i="1" dirty="0"/>
          </a:p>
          <a:p>
            <a:pPr marL="457200" indent="-457200">
              <a:buBlip>
                <a:blip r:embed="rId3"/>
              </a:buBlip>
            </a:pPr>
            <a:r>
              <a:rPr lang="en-US" dirty="0"/>
              <a:t>Memory copying and reallocation: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sz="2800" dirty="0"/>
              <a:t>enables flexible column-oriented data batches </a:t>
            </a:r>
          </a:p>
          <a:p>
            <a:pPr marL="457200" indent="-457200">
              <a:buBlip>
                <a:blip r:embed="rId3"/>
              </a:buBlip>
            </a:pPr>
            <a:r>
              <a:rPr lang="en-US" dirty="0"/>
              <a:t>Inefficient bit-wise manipulation</a:t>
            </a:r>
          </a:p>
          <a:p>
            <a:pPr marL="457200" indent="-457200">
              <a:buBlip>
                <a:blip r:embed="rId3"/>
              </a:buBlip>
            </a:pPr>
            <a:r>
              <a:rPr lang="en-US" dirty="0"/>
              <a:t>Hash tables manipulations</a:t>
            </a:r>
          </a:p>
          <a:p>
            <a:pPr marL="457200" indent="-457200">
              <a:buBlip>
                <a:blip r:embed="rId3"/>
              </a:buBlip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245B0-F9ED-4696-B6A8-5A34408B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279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7428-ECE4-4A25-9697-35509B32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Compressibility =&gt; Performance Gain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E3501-10EE-4F0D-B928-FAD0A5C8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F92E14-1647-46B7-805C-2097EB8DFEBE}"/>
              </a:ext>
            </a:extLst>
          </p:cNvPr>
          <p:cNvSpPr txBox="1"/>
          <p:nvPr/>
        </p:nvSpPr>
        <p:spPr>
          <a:xfrm>
            <a:off x="685800" y="5171182"/>
            <a:ext cx="11126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If no artificial bottlenecks: performance improvement is close to </a:t>
            </a:r>
          </a:p>
          <a:p>
            <a:r>
              <a:rPr lang="en-US" sz="3200" b="1" i="1" dirty="0">
                <a:solidFill>
                  <a:srgbClr val="0000FF"/>
                </a:solidFill>
              </a:rPr>
              <a:t>compression ratio (7.6X speedup with 8X compression)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39CDAE7-D735-4F7E-A350-F3F97E091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427880"/>
              </p:ext>
            </p:extLst>
          </p:nvPr>
        </p:nvGraphicFramePr>
        <p:xfrm>
          <a:off x="457200" y="1106884"/>
          <a:ext cx="11277600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CDBA72D-429F-4FFB-B315-141430BE9E9E}"/>
              </a:ext>
            </a:extLst>
          </p:cNvPr>
          <p:cNvSpPr txBox="1"/>
          <p:nvPr/>
        </p:nvSpPr>
        <p:spPr>
          <a:xfrm>
            <a:off x="2209800" y="1260773"/>
            <a:ext cx="742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8X Compression with Add benchmark from STREAM suite</a:t>
            </a:r>
            <a:endParaRPr lang="en-CA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F8D717-67E0-4609-9A5D-9E9DE681747B}"/>
              </a:ext>
            </a:extLst>
          </p:cNvPr>
          <p:cNvSpPr txBox="1"/>
          <p:nvPr/>
        </p:nvSpPr>
        <p:spPr>
          <a:xfrm>
            <a:off x="685800" y="5072656"/>
            <a:ext cx="99804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Up to 6.1X speedup with realistic compression algorithm: </a:t>
            </a:r>
          </a:p>
          <a:p>
            <a:r>
              <a:rPr lang="en-US" sz="3200" b="1" i="1" dirty="0">
                <a:solidFill>
                  <a:srgbClr val="0000FF"/>
                </a:solidFill>
              </a:rPr>
              <a:t>Base-Delta Encoding</a:t>
            </a:r>
          </a:p>
        </p:txBody>
      </p:sp>
    </p:spTree>
    <p:extLst>
      <p:ext uri="{BB962C8B-B14F-4D97-AF65-F5344CB8AC3E}">
        <p14:creationId xmlns:p14="http://schemas.microsoft.com/office/powerpoint/2010/main" val="580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9511-FC5B-4A0D-BF08-3F3432CF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 for Efficient Data Streaming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6D882-8019-4355-9C82-891635FE3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Fixed Memory Allocation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i="1" dirty="0"/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Efficient HashMap Primitives</a:t>
            </a:r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i="1" dirty="0"/>
          </a:p>
          <a:p>
            <a:pPr marL="285750" indent="-285750"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i="1" dirty="0"/>
              <a:t>Efficient Filtering Operations (bit-wise manipulations)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16BA6-096A-46EB-9149-C591E8E4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43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B048-9AB3-4C10-8BCB-0CC51E4E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Observations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C0B5-1094-4D01-91FB-508C28F60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Memory bandwidth </a:t>
            </a:r>
            <a:r>
              <a:rPr lang="en-US" dirty="0"/>
              <a:t>becomes the </a:t>
            </a:r>
            <a:r>
              <a:rPr lang="en-US" b="1" i="1" dirty="0"/>
              <a:t>major bottleneck </a:t>
            </a:r>
            <a:r>
              <a:rPr lang="en-US" dirty="0"/>
              <a:t>if streaming is properly optimized</a:t>
            </a:r>
          </a:p>
          <a:p>
            <a:endParaRPr lang="en-US" dirty="0"/>
          </a:p>
          <a:p>
            <a:r>
              <a:rPr lang="en-US" dirty="0"/>
              <a:t>Dominant part of the data is </a:t>
            </a:r>
            <a:r>
              <a:rPr lang="en-US" b="1" i="1" dirty="0"/>
              <a:t>synthetic</a:t>
            </a:r>
            <a:r>
              <a:rPr lang="en-US" dirty="0"/>
              <a:t> in nature and hence has a lot of </a:t>
            </a:r>
            <a:r>
              <a:rPr lang="en-US" b="1" dirty="0">
                <a:solidFill>
                  <a:srgbClr val="0000FF"/>
                </a:solidFill>
              </a:rPr>
              <a:t>redundancy</a:t>
            </a:r>
          </a:p>
          <a:p>
            <a:pPr lvl="1"/>
            <a:r>
              <a:rPr lang="en-US" dirty="0"/>
              <a:t>Can be exploited through efficient </a:t>
            </a:r>
            <a:r>
              <a:rPr lang="en-US" b="1" dirty="0">
                <a:solidFill>
                  <a:srgbClr val="0000FF"/>
                </a:solidFill>
              </a:rPr>
              <a:t>data compression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4F2B5-F318-4524-B1D1-C1219944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pic>
        <p:nvPicPr>
          <p:cNvPr id="2050" name="Picture 2" descr="Image result for data compression">
            <a:extLst>
              <a:ext uri="{FF2B5EF4-FFF2-40B4-BE49-F238E27FC236}">
                <a16:creationId xmlns:a16="http://schemas.microsoft.com/office/drawing/2014/main" id="{87006026-D738-4040-A45A-96F9F577F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857199"/>
            <a:ext cx="1905000" cy="172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2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7F223-56AB-4EA8-8F67-ECB19B08C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TerseCades</a:t>
            </a:r>
            <a:r>
              <a:rPr lang="en-US" dirty="0"/>
              <a:t>: Baseline System Overview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AA2A4-0FB9-4420-B6E3-04996C0F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E59066-293D-4BA9-BAE6-19E9926F3AAF}"/>
              </a:ext>
            </a:extLst>
          </p:cNvPr>
          <p:cNvSpPr/>
          <p:nvPr/>
        </p:nvSpPr>
        <p:spPr>
          <a:xfrm>
            <a:off x="1468729" y="2348484"/>
            <a:ext cx="2895600" cy="17663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54170DA-2862-4156-B432-41782328B7B1}"/>
              </a:ext>
            </a:extLst>
          </p:cNvPr>
          <p:cNvSpPr/>
          <p:nvPr/>
        </p:nvSpPr>
        <p:spPr>
          <a:xfrm>
            <a:off x="4628051" y="309548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57EA2E-3E8E-41EA-9FFD-41E86D4148E9}"/>
              </a:ext>
            </a:extLst>
          </p:cNvPr>
          <p:cNvSpPr txBox="1"/>
          <p:nvPr/>
        </p:nvSpPr>
        <p:spPr>
          <a:xfrm>
            <a:off x="268045" y="2296428"/>
            <a:ext cx="854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Event</a:t>
            </a:r>
          </a:p>
          <a:p>
            <a:r>
              <a:rPr lang="en-US" dirty="0"/>
              <a:t>Stream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029476-AD34-4BCF-B8E7-2D8BE61D2403}"/>
              </a:ext>
            </a:extLst>
          </p:cNvPr>
          <p:cNvSpPr txBox="1"/>
          <p:nvPr/>
        </p:nvSpPr>
        <p:spPr>
          <a:xfrm>
            <a:off x="1550651" y="2388760"/>
            <a:ext cx="1710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Compressor</a:t>
            </a:r>
            <a:endParaRPr lang="en-CA" sz="2400" b="1" dirty="0">
              <a:solidFill>
                <a:srgbClr val="0000FF"/>
              </a:solidFill>
            </a:endParaRPr>
          </a:p>
        </p:txBody>
      </p:sp>
      <p:pic>
        <p:nvPicPr>
          <p:cNvPr id="13" name="Picture 2" descr="Image result for data compression">
            <a:extLst>
              <a:ext uri="{FF2B5EF4-FFF2-40B4-BE49-F238E27FC236}">
                <a16:creationId xmlns:a16="http://schemas.microsoft.com/office/drawing/2014/main" id="{95C99ED0-F75E-4224-8FB0-033672AF7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99" y="2890701"/>
            <a:ext cx="1016000" cy="92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: Folded Corner 13">
            <a:extLst>
              <a:ext uri="{FF2B5EF4-FFF2-40B4-BE49-F238E27FC236}">
                <a16:creationId xmlns:a16="http://schemas.microsoft.com/office/drawing/2014/main" id="{CB205FEF-5DBF-4D5D-A550-28EA2F83FE44}"/>
              </a:ext>
            </a:extLst>
          </p:cNvPr>
          <p:cNvSpPr/>
          <p:nvPr/>
        </p:nvSpPr>
        <p:spPr>
          <a:xfrm>
            <a:off x="3229885" y="2889380"/>
            <a:ext cx="954560" cy="92062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B5751ED-E582-4B87-B7DC-48CAD321C76C}"/>
              </a:ext>
            </a:extLst>
          </p:cNvPr>
          <p:cNvGrpSpPr/>
          <p:nvPr/>
        </p:nvGrpSpPr>
        <p:grpSpPr>
          <a:xfrm>
            <a:off x="3279278" y="2981745"/>
            <a:ext cx="295568" cy="291540"/>
            <a:chOff x="5176723" y="3127515"/>
            <a:chExt cx="327665" cy="450570"/>
          </a:xfrm>
        </p:grpSpPr>
        <p:sp>
          <p:nvSpPr>
            <p:cNvPr id="20" name="Rectangle: Single Corner Snipped 19">
              <a:extLst>
                <a:ext uri="{FF2B5EF4-FFF2-40B4-BE49-F238E27FC236}">
                  <a16:creationId xmlns:a16="http://schemas.microsoft.com/office/drawing/2014/main" id="{B629024D-3A55-4B72-8C5A-CD0394823394}"/>
                </a:ext>
              </a:extLst>
            </p:cNvPr>
            <p:cNvSpPr/>
            <p:nvPr/>
          </p:nvSpPr>
          <p:spPr>
            <a:xfrm>
              <a:off x="5275788" y="312751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: Single Corner Snipped 20">
              <a:extLst>
                <a:ext uri="{FF2B5EF4-FFF2-40B4-BE49-F238E27FC236}">
                  <a16:creationId xmlns:a16="http://schemas.microsoft.com/office/drawing/2014/main" id="{D8BDE8EB-1A79-40A7-A217-333A4F8AE5B5}"/>
                </a:ext>
              </a:extLst>
            </p:cNvPr>
            <p:cNvSpPr/>
            <p:nvPr/>
          </p:nvSpPr>
          <p:spPr>
            <a:xfrm>
              <a:off x="5226256" y="3198611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: Single Corner Snipped 21">
              <a:extLst>
                <a:ext uri="{FF2B5EF4-FFF2-40B4-BE49-F238E27FC236}">
                  <a16:creationId xmlns:a16="http://schemas.microsoft.com/office/drawing/2014/main" id="{F0AB1007-CE25-4B2F-B76F-6B882D039699}"/>
                </a:ext>
              </a:extLst>
            </p:cNvPr>
            <p:cNvSpPr/>
            <p:nvPr/>
          </p:nvSpPr>
          <p:spPr>
            <a:xfrm>
              <a:off x="5176723" y="327328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301ACBF-88D8-4628-87C2-58FD91D1F69C}"/>
              </a:ext>
            </a:extLst>
          </p:cNvPr>
          <p:cNvGrpSpPr/>
          <p:nvPr/>
        </p:nvGrpSpPr>
        <p:grpSpPr>
          <a:xfrm>
            <a:off x="3737885" y="2980587"/>
            <a:ext cx="295568" cy="291540"/>
            <a:chOff x="5176723" y="3127515"/>
            <a:chExt cx="327665" cy="450570"/>
          </a:xfrm>
        </p:grpSpPr>
        <p:sp>
          <p:nvSpPr>
            <p:cNvPr id="24" name="Rectangle: Single Corner Snipped 23">
              <a:extLst>
                <a:ext uri="{FF2B5EF4-FFF2-40B4-BE49-F238E27FC236}">
                  <a16:creationId xmlns:a16="http://schemas.microsoft.com/office/drawing/2014/main" id="{34C636A1-1C34-4A61-880B-1306154A6BAB}"/>
                </a:ext>
              </a:extLst>
            </p:cNvPr>
            <p:cNvSpPr/>
            <p:nvPr/>
          </p:nvSpPr>
          <p:spPr>
            <a:xfrm>
              <a:off x="5275788" y="312751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: Single Corner Snipped 24">
              <a:extLst>
                <a:ext uri="{FF2B5EF4-FFF2-40B4-BE49-F238E27FC236}">
                  <a16:creationId xmlns:a16="http://schemas.microsoft.com/office/drawing/2014/main" id="{B4F602A9-2528-484D-876E-280FBEE330A6}"/>
                </a:ext>
              </a:extLst>
            </p:cNvPr>
            <p:cNvSpPr/>
            <p:nvPr/>
          </p:nvSpPr>
          <p:spPr>
            <a:xfrm>
              <a:off x="5226256" y="3198611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Rectangle: Single Corner Snipped 25">
              <a:extLst>
                <a:ext uri="{FF2B5EF4-FFF2-40B4-BE49-F238E27FC236}">
                  <a16:creationId xmlns:a16="http://schemas.microsoft.com/office/drawing/2014/main" id="{4E4B6F2E-7E78-4C3C-81B1-C3A60152A61D}"/>
                </a:ext>
              </a:extLst>
            </p:cNvPr>
            <p:cNvSpPr/>
            <p:nvPr/>
          </p:nvSpPr>
          <p:spPr>
            <a:xfrm>
              <a:off x="5176723" y="327328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E3C48C-A982-4102-AAC1-38F17226D4C2}"/>
              </a:ext>
            </a:extLst>
          </p:cNvPr>
          <p:cNvGrpSpPr/>
          <p:nvPr/>
        </p:nvGrpSpPr>
        <p:grpSpPr>
          <a:xfrm>
            <a:off x="3279278" y="3443489"/>
            <a:ext cx="295568" cy="291540"/>
            <a:chOff x="5176723" y="3127515"/>
            <a:chExt cx="327665" cy="450570"/>
          </a:xfrm>
        </p:grpSpPr>
        <p:sp>
          <p:nvSpPr>
            <p:cNvPr id="28" name="Rectangle: Single Corner Snipped 27">
              <a:extLst>
                <a:ext uri="{FF2B5EF4-FFF2-40B4-BE49-F238E27FC236}">
                  <a16:creationId xmlns:a16="http://schemas.microsoft.com/office/drawing/2014/main" id="{99D0FF4F-591F-4F3A-AF82-8E4F3E19311F}"/>
                </a:ext>
              </a:extLst>
            </p:cNvPr>
            <p:cNvSpPr/>
            <p:nvPr/>
          </p:nvSpPr>
          <p:spPr>
            <a:xfrm>
              <a:off x="5275788" y="312751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Rectangle: Single Corner Snipped 28">
              <a:extLst>
                <a:ext uri="{FF2B5EF4-FFF2-40B4-BE49-F238E27FC236}">
                  <a16:creationId xmlns:a16="http://schemas.microsoft.com/office/drawing/2014/main" id="{548B2EF9-2ECC-4C09-9F6F-7086271EDDF1}"/>
                </a:ext>
              </a:extLst>
            </p:cNvPr>
            <p:cNvSpPr/>
            <p:nvPr/>
          </p:nvSpPr>
          <p:spPr>
            <a:xfrm>
              <a:off x="5226256" y="3198611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Rectangle: Single Corner Snipped 29">
              <a:extLst>
                <a:ext uri="{FF2B5EF4-FFF2-40B4-BE49-F238E27FC236}">
                  <a16:creationId xmlns:a16="http://schemas.microsoft.com/office/drawing/2014/main" id="{D755B205-5032-45BC-98C4-9F64998CAA02}"/>
                </a:ext>
              </a:extLst>
            </p:cNvPr>
            <p:cNvSpPr/>
            <p:nvPr/>
          </p:nvSpPr>
          <p:spPr>
            <a:xfrm>
              <a:off x="5176723" y="327328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3A828CD-E24D-4BC4-809B-471560DF0016}"/>
              </a:ext>
            </a:extLst>
          </p:cNvPr>
          <p:cNvGrpSpPr/>
          <p:nvPr/>
        </p:nvGrpSpPr>
        <p:grpSpPr>
          <a:xfrm>
            <a:off x="3713600" y="3410776"/>
            <a:ext cx="295568" cy="291540"/>
            <a:chOff x="5176723" y="3127515"/>
            <a:chExt cx="327665" cy="450570"/>
          </a:xfrm>
        </p:grpSpPr>
        <p:sp>
          <p:nvSpPr>
            <p:cNvPr id="32" name="Rectangle: Single Corner Snipped 31">
              <a:extLst>
                <a:ext uri="{FF2B5EF4-FFF2-40B4-BE49-F238E27FC236}">
                  <a16:creationId xmlns:a16="http://schemas.microsoft.com/office/drawing/2014/main" id="{D751F43B-0221-47F2-B263-AD24AF052247}"/>
                </a:ext>
              </a:extLst>
            </p:cNvPr>
            <p:cNvSpPr/>
            <p:nvPr/>
          </p:nvSpPr>
          <p:spPr>
            <a:xfrm>
              <a:off x="5275788" y="312751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Rectangle: Single Corner Snipped 32">
              <a:extLst>
                <a:ext uri="{FF2B5EF4-FFF2-40B4-BE49-F238E27FC236}">
                  <a16:creationId xmlns:a16="http://schemas.microsoft.com/office/drawing/2014/main" id="{4BF9BE38-74EA-48B0-95E9-4D52B953094F}"/>
                </a:ext>
              </a:extLst>
            </p:cNvPr>
            <p:cNvSpPr/>
            <p:nvPr/>
          </p:nvSpPr>
          <p:spPr>
            <a:xfrm>
              <a:off x="5226256" y="3198611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Rectangle: Single Corner Snipped 33">
              <a:extLst>
                <a:ext uri="{FF2B5EF4-FFF2-40B4-BE49-F238E27FC236}">
                  <a16:creationId xmlns:a16="http://schemas.microsoft.com/office/drawing/2014/main" id="{8C9FAFCD-F797-4557-9300-9D6D8CC0F9D1}"/>
                </a:ext>
              </a:extLst>
            </p:cNvPr>
            <p:cNvSpPr/>
            <p:nvPr/>
          </p:nvSpPr>
          <p:spPr>
            <a:xfrm>
              <a:off x="5176723" y="3273285"/>
              <a:ext cx="228600" cy="304800"/>
            </a:xfrm>
            <a:prstGeom prst="snip1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56873B5D-A1D5-48B2-8F68-992DB629ADBD}"/>
              </a:ext>
            </a:extLst>
          </p:cNvPr>
          <p:cNvSpPr/>
          <p:nvPr/>
        </p:nvSpPr>
        <p:spPr>
          <a:xfrm>
            <a:off x="249529" y="3096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3E6502A-B175-42A6-AB75-808BCB5E0CE7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2606799" y="3349690"/>
            <a:ext cx="623086" cy="13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8CCE57D-3272-4FEB-8C8F-1C5163546446}"/>
              </a:ext>
            </a:extLst>
          </p:cNvPr>
          <p:cNvSpPr/>
          <p:nvPr/>
        </p:nvSpPr>
        <p:spPr>
          <a:xfrm>
            <a:off x="5735929" y="2348484"/>
            <a:ext cx="2438400" cy="17663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77D409-AEBB-4E00-8CA9-8A0D1B3197B1}"/>
              </a:ext>
            </a:extLst>
          </p:cNvPr>
          <p:cNvSpPr txBox="1"/>
          <p:nvPr/>
        </p:nvSpPr>
        <p:spPr>
          <a:xfrm>
            <a:off x="5812129" y="2440744"/>
            <a:ext cx="2023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Decompressor</a:t>
            </a:r>
            <a:endParaRPr lang="en-CA" sz="2400" b="1" dirty="0">
              <a:solidFill>
                <a:srgbClr val="0000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6490483-8CA5-4C6B-8626-1A860E280968}"/>
              </a:ext>
            </a:extLst>
          </p:cNvPr>
          <p:cNvCxnSpPr>
            <a:cxnSpLocks/>
          </p:cNvCxnSpPr>
          <p:nvPr/>
        </p:nvCxnSpPr>
        <p:spPr>
          <a:xfrm>
            <a:off x="6040729" y="3223809"/>
            <a:ext cx="76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1E06EF-946E-402F-AA06-6B3D0BE59C99}"/>
              </a:ext>
            </a:extLst>
          </p:cNvPr>
          <p:cNvCxnSpPr>
            <a:cxnSpLocks/>
          </p:cNvCxnSpPr>
          <p:nvPr/>
        </p:nvCxnSpPr>
        <p:spPr>
          <a:xfrm>
            <a:off x="6040729" y="3429000"/>
            <a:ext cx="76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F6B800-2701-48AF-BC1E-5DAA30124DB7}"/>
              </a:ext>
            </a:extLst>
          </p:cNvPr>
          <p:cNvCxnSpPr>
            <a:cxnSpLocks/>
          </p:cNvCxnSpPr>
          <p:nvPr/>
        </p:nvCxnSpPr>
        <p:spPr>
          <a:xfrm flipV="1">
            <a:off x="6421729" y="2850425"/>
            <a:ext cx="0" cy="3273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46ED971-13B8-41CA-A827-450E0AFAE9F9}"/>
              </a:ext>
            </a:extLst>
          </p:cNvPr>
          <p:cNvCxnSpPr>
            <a:cxnSpLocks/>
          </p:cNvCxnSpPr>
          <p:nvPr/>
        </p:nvCxnSpPr>
        <p:spPr>
          <a:xfrm>
            <a:off x="6421729" y="3453496"/>
            <a:ext cx="0" cy="35650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280EAB51-809C-45D4-89CC-93D20A1AE581}"/>
              </a:ext>
            </a:extLst>
          </p:cNvPr>
          <p:cNvSpPr/>
          <p:nvPr/>
        </p:nvSpPr>
        <p:spPr>
          <a:xfrm>
            <a:off x="7183743" y="3058781"/>
            <a:ext cx="914386" cy="53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Op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endParaRPr lang="en-CA" baseline="-25000" dirty="0">
              <a:solidFill>
                <a:srgbClr val="0000FF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D6DE17A-2143-4212-B2CA-FD7321F2B767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6878929" y="3327717"/>
            <a:ext cx="3048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9F416ADB-D4D8-446A-B265-7EF33915D220}"/>
              </a:ext>
            </a:extLst>
          </p:cNvPr>
          <p:cNvSpPr/>
          <p:nvPr/>
        </p:nvSpPr>
        <p:spPr>
          <a:xfrm>
            <a:off x="8340922" y="3095481"/>
            <a:ext cx="978408" cy="484632"/>
          </a:xfrm>
          <a:prstGeom prst="right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CE27593-58B0-4B8A-9C51-F8FE44EE836E}"/>
              </a:ext>
            </a:extLst>
          </p:cNvPr>
          <p:cNvSpPr/>
          <p:nvPr/>
        </p:nvSpPr>
        <p:spPr>
          <a:xfrm>
            <a:off x="9448800" y="2348484"/>
            <a:ext cx="2438400" cy="17663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EED305-BB28-4946-9BB3-38E2E4C47C57}"/>
              </a:ext>
            </a:extLst>
          </p:cNvPr>
          <p:cNvSpPr txBox="1"/>
          <p:nvPr/>
        </p:nvSpPr>
        <p:spPr>
          <a:xfrm>
            <a:off x="9525000" y="2440744"/>
            <a:ext cx="2023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Decompressor</a:t>
            </a:r>
            <a:endParaRPr lang="en-CA" sz="2400" b="1" dirty="0">
              <a:solidFill>
                <a:srgbClr val="0000FF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290CBB9-FC04-4B04-BE4F-625C297C1082}"/>
              </a:ext>
            </a:extLst>
          </p:cNvPr>
          <p:cNvCxnSpPr>
            <a:cxnSpLocks/>
          </p:cNvCxnSpPr>
          <p:nvPr/>
        </p:nvCxnSpPr>
        <p:spPr>
          <a:xfrm>
            <a:off x="9753600" y="3223809"/>
            <a:ext cx="76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84086FA-45E6-40DD-A566-A1ACFA83183E}"/>
              </a:ext>
            </a:extLst>
          </p:cNvPr>
          <p:cNvCxnSpPr>
            <a:cxnSpLocks/>
          </p:cNvCxnSpPr>
          <p:nvPr/>
        </p:nvCxnSpPr>
        <p:spPr>
          <a:xfrm>
            <a:off x="9753600" y="3429000"/>
            <a:ext cx="76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9E9660B-D28E-44A2-8DD4-1705DC4D0F2A}"/>
              </a:ext>
            </a:extLst>
          </p:cNvPr>
          <p:cNvCxnSpPr>
            <a:cxnSpLocks/>
          </p:cNvCxnSpPr>
          <p:nvPr/>
        </p:nvCxnSpPr>
        <p:spPr>
          <a:xfrm flipV="1">
            <a:off x="10134600" y="2850425"/>
            <a:ext cx="0" cy="3273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56E845B-A963-4BCC-B746-F4A6E2EC41DC}"/>
              </a:ext>
            </a:extLst>
          </p:cNvPr>
          <p:cNvCxnSpPr>
            <a:cxnSpLocks/>
          </p:cNvCxnSpPr>
          <p:nvPr/>
        </p:nvCxnSpPr>
        <p:spPr>
          <a:xfrm>
            <a:off x="10134600" y="3453496"/>
            <a:ext cx="0" cy="35650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0EA6935C-2530-4A57-B809-BEA2C3F6D6C3}"/>
              </a:ext>
            </a:extLst>
          </p:cNvPr>
          <p:cNvSpPr/>
          <p:nvPr/>
        </p:nvSpPr>
        <p:spPr>
          <a:xfrm>
            <a:off x="10896614" y="3058781"/>
            <a:ext cx="914386" cy="53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Op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endParaRPr lang="en-CA" baseline="-25000" dirty="0">
              <a:solidFill>
                <a:srgbClr val="0000FF"/>
              </a:solidFill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85CD386-9B85-429A-B756-FC9C1496F07A}"/>
              </a:ext>
            </a:extLst>
          </p:cNvPr>
          <p:cNvCxnSpPr>
            <a:cxnSpLocks/>
            <a:endCxn id="64" idx="2"/>
          </p:cNvCxnSpPr>
          <p:nvPr/>
        </p:nvCxnSpPr>
        <p:spPr>
          <a:xfrm>
            <a:off x="10591800" y="3327717"/>
            <a:ext cx="3048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677FC5E-08F3-4C0F-B043-D53E31161611}"/>
              </a:ext>
            </a:extLst>
          </p:cNvPr>
          <p:cNvSpPr txBox="1"/>
          <p:nvPr/>
        </p:nvSpPr>
        <p:spPr>
          <a:xfrm>
            <a:off x="2286000" y="4290899"/>
            <a:ext cx="1345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Compressed</a:t>
            </a:r>
          </a:p>
          <a:p>
            <a:r>
              <a:rPr lang="en-US" dirty="0"/>
              <a:t>Data Store</a:t>
            </a:r>
            <a:endParaRPr lang="en-CA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A83BAC0-EA7F-4EE3-8494-16BE6D66B0C2}"/>
              </a:ext>
            </a:extLst>
          </p:cNvPr>
          <p:cNvSpPr txBox="1"/>
          <p:nvPr/>
        </p:nvSpPr>
        <p:spPr>
          <a:xfrm>
            <a:off x="5964529" y="4271172"/>
            <a:ext cx="198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Operator Op</a:t>
            </a:r>
            <a:r>
              <a:rPr lang="en-US" baseline="-25000" dirty="0">
                <a:solidFill>
                  <a:srgbClr val="0000FF"/>
                </a:solidFill>
              </a:rPr>
              <a:t>1 </a:t>
            </a:r>
            <a:r>
              <a:rPr lang="en-US" dirty="0"/>
              <a:t>on compressed data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endParaRPr lang="en-CA" baseline="-25000" dirty="0">
              <a:solidFill>
                <a:srgbClr val="0000FF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C95DCD2-AF0E-4995-9841-9E3682F5D290}"/>
              </a:ext>
            </a:extLst>
          </p:cNvPr>
          <p:cNvSpPr txBox="1"/>
          <p:nvPr/>
        </p:nvSpPr>
        <p:spPr>
          <a:xfrm>
            <a:off x="9677400" y="4290898"/>
            <a:ext cx="198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Operator </a:t>
            </a:r>
            <a:r>
              <a:rPr lang="en-US" dirty="0" err="1">
                <a:solidFill>
                  <a:srgbClr val="0000FF"/>
                </a:solidFill>
              </a:rPr>
              <a:t>Op</a:t>
            </a:r>
            <a:r>
              <a:rPr lang="en-US" baseline="-25000" dirty="0" err="1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/>
              <a:t>on compressed data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endParaRPr lang="en-CA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2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4" grpId="0" animBg="1"/>
      <p:bldP spid="35" grpId="0" animBg="1"/>
      <p:bldP spid="38" grpId="0" animBg="1"/>
      <p:bldP spid="39" grpId="0"/>
      <p:bldP spid="51" grpId="0" animBg="1"/>
      <p:bldP spid="57" grpId="0" animBg="1"/>
      <p:bldP spid="58" grpId="0" animBg="1"/>
      <p:bldP spid="59" grpId="0"/>
      <p:bldP spid="64" grpId="0" animBg="1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1345</Words>
  <Application>Microsoft Office PowerPoint</Application>
  <PresentationFormat>Widescreen</PresentationFormat>
  <Paragraphs>292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Calibri</vt:lpstr>
      <vt:lpstr>CMSY10</vt:lpstr>
      <vt:lpstr>Garamond</vt:lpstr>
      <vt:lpstr>Lucida Console</vt:lpstr>
      <vt:lpstr>Myriad Pro Cond</vt:lpstr>
      <vt:lpstr>NimbusRomNo9L-Regu</vt:lpstr>
      <vt:lpstr>NimbusRomNo9L-ReguItal</vt:lpstr>
      <vt:lpstr>Tahoma</vt:lpstr>
      <vt:lpstr>Wingdings</vt:lpstr>
      <vt:lpstr>SAFARI_Template</vt:lpstr>
      <vt:lpstr>1_Edge</vt:lpstr>
      <vt:lpstr>Office Theme</vt:lpstr>
      <vt:lpstr>TerseCades: Efficient Data Compression  in Stream Processing</vt:lpstr>
      <vt:lpstr>PowerPoint Presentation</vt:lpstr>
      <vt:lpstr>Is Data Compression Useful for Streaming?</vt:lpstr>
      <vt:lpstr>Compressibility ≠&gt; Performance Gain</vt:lpstr>
      <vt:lpstr>What Went Wrong?</vt:lpstr>
      <vt:lpstr>Compressibility =&gt; Performance Gain</vt:lpstr>
      <vt:lpstr>Prerequisites for Efficient Data Streaming</vt:lpstr>
      <vt:lpstr>Key Observations</vt:lpstr>
      <vt:lpstr>TerseCades: Baseline System Overview</vt:lpstr>
      <vt:lpstr>Key Design Choices and Optimizations</vt:lpstr>
      <vt:lpstr>Lossless Compression: Base-Delta Encoding</vt:lpstr>
      <vt:lpstr>Lossy Compression Without Output Quality Loss</vt:lpstr>
      <vt:lpstr>Reducing Compression Overhead</vt:lpstr>
      <vt:lpstr>Execution on Compressed Data</vt:lpstr>
      <vt:lpstr>Execution on Compressed Data</vt:lpstr>
      <vt:lpstr>Execution on Compressed Data</vt:lpstr>
      <vt:lpstr>Evaluation: Methodology</vt:lpstr>
      <vt:lpstr>STREAM Benchmark Results </vt:lpstr>
      <vt:lpstr>STREAM Benchmark Results (2)</vt:lpstr>
      <vt:lpstr>Monitoring and Troubleshooting: PingMesh </vt:lpstr>
      <vt:lpstr>PingMesh C2cProbeCount Results</vt:lpstr>
      <vt:lpstr>Performance of Individual Operators</vt:lpstr>
      <vt:lpstr>IaaS VM Performance Counters</vt:lpstr>
      <vt:lpstr>IoT Datasets</vt:lpstr>
      <vt:lpstr>Comparison to Prior Work</vt:lpstr>
      <vt:lpstr>Summary</vt:lpstr>
      <vt:lpstr>TerseCades: Efficient Data Compression  in Stream Processing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2018-07-23T21:39:20Z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2018-04-09T15:29:56.4111939Z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