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algn="l" defTabSz="438733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92741" indent="-1659372" algn="l" defTabSz="438733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87335" indent="-3320596" algn="l" defTabSz="438733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581928" indent="-4981819" algn="l" defTabSz="438733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776522" indent="-6643044" algn="l" defTabSz="438733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666848" algn="l" defTabSz="1066739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200217" algn="l" defTabSz="1066739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733587" algn="l" defTabSz="1066739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266956" algn="l" defTabSz="1066739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4A25F"/>
    <a:srgbClr val="3D71B8"/>
    <a:srgbClr val="B2B2B2"/>
    <a:srgbClr val="C0C0C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" d="100"/>
          <a:sy n="11" d="100"/>
        </p:scale>
        <p:origin x="2517" y="161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genpek_microsoft_com/Documents/Initial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kh\Desktop\OneDrive%20-%20Microsoft\Results\Final\ResultsMa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kh\Desktop\OneDrive%20-%20Microsoft\Results\Final\ResultsMa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kh\Desktop\OneDrive%20-%20Microsoft\Results\Final\Throughput-Pingmes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ekh\Desktop\OneDrive%20-%20Microsoft\Results\Final\Time-Pingmesh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i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8X Compression vs. No Compression on Where Query with Trill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4638224063090283"/>
          <c:y val="1.6724900193828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67226178483443"/>
          <c:y val="0.1911211044910304"/>
          <c:w val="0.86138264435355194"/>
          <c:h val="0.53631813303517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'[Initial Results.xlsx]5B summary'!$F$7</c:f>
              <c:strCache>
                <c:ptCount val="1"/>
                <c:pt idx="0">
                  <c:v>1 byte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'[Initial Results.xlsx]5B summary'!$G$6:$S$6</c:f>
              <c:strCache>
                <c:ptCount val="13"/>
                <c:pt idx="0">
                  <c:v>1T</c:v>
                </c:pt>
                <c:pt idx="1">
                  <c:v>4T</c:v>
                </c:pt>
                <c:pt idx="2">
                  <c:v>8T</c:v>
                </c:pt>
                <c:pt idx="3">
                  <c:v>12T</c:v>
                </c:pt>
                <c:pt idx="4">
                  <c:v>16T</c:v>
                </c:pt>
                <c:pt idx="5">
                  <c:v>20T</c:v>
                </c:pt>
                <c:pt idx="6">
                  <c:v>24T</c:v>
                </c:pt>
                <c:pt idx="7">
                  <c:v>28T</c:v>
                </c:pt>
                <c:pt idx="8">
                  <c:v>32T</c:v>
                </c:pt>
                <c:pt idx="9">
                  <c:v>36T</c:v>
                </c:pt>
                <c:pt idx="10">
                  <c:v>40T</c:v>
                </c:pt>
                <c:pt idx="11">
                  <c:v>44T</c:v>
                </c:pt>
                <c:pt idx="12">
                  <c:v>48T</c:v>
                </c:pt>
              </c:strCache>
            </c:strRef>
          </c:cat>
          <c:val>
            <c:numRef>
              <c:f>'[Initial Results.xlsx]5B summary'!$G$7:$S$7</c:f>
              <c:numCache>
                <c:formatCode>General</c:formatCode>
                <c:ptCount val="13"/>
                <c:pt idx="0">
                  <c:v>426.92481465749995</c:v>
                </c:pt>
                <c:pt idx="1">
                  <c:v>1682.7096265250002</c:v>
                </c:pt>
                <c:pt idx="2">
                  <c:v>3279.6747230375004</c:v>
                </c:pt>
                <c:pt idx="3">
                  <c:v>4698.4315939425005</c:v>
                </c:pt>
                <c:pt idx="4">
                  <c:v>6061.7727533375</c:v>
                </c:pt>
                <c:pt idx="5">
                  <c:v>7151.8157448425</c:v>
                </c:pt>
                <c:pt idx="6">
                  <c:v>7785.8435269624997</c:v>
                </c:pt>
                <c:pt idx="7">
                  <c:v>8267.80709957</c:v>
                </c:pt>
                <c:pt idx="8">
                  <c:v>8247.3982737075003</c:v>
                </c:pt>
                <c:pt idx="9">
                  <c:v>8329.6585582749995</c:v>
                </c:pt>
                <c:pt idx="10">
                  <c:v>8235.921190872501</c:v>
                </c:pt>
                <c:pt idx="11">
                  <c:v>7413.35849461</c:v>
                </c:pt>
                <c:pt idx="12">
                  <c:v>4213.7351465500005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E-4A34-9BC7-76B352921DBD}"/>
            </c:ext>
          </c:extLst>
        </c:ser>
        <c:ser>
          <c:idx val="1"/>
          <c:order val="1"/>
          <c:tx>
            <c:strRef>
              <c:f>'[Initial Results.xlsx]5B summary'!$F$8</c:f>
              <c:strCache>
                <c:ptCount val="1"/>
                <c:pt idx="0">
                  <c:v>8 byte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'[Initial Results.xlsx]5B summary'!$G$6:$S$6</c:f>
              <c:strCache>
                <c:ptCount val="13"/>
                <c:pt idx="0">
                  <c:v>1T</c:v>
                </c:pt>
                <c:pt idx="1">
                  <c:v>4T</c:v>
                </c:pt>
                <c:pt idx="2">
                  <c:v>8T</c:v>
                </c:pt>
                <c:pt idx="3">
                  <c:v>12T</c:v>
                </c:pt>
                <c:pt idx="4">
                  <c:v>16T</c:v>
                </c:pt>
                <c:pt idx="5">
                  <c:v>20T</c:v>
                </c:pt>
                <c:pt idx="6">
                  <c:v>24T</c:v>
                </c:pt>
                <c:pt idx="7">
                  <c:v>28T</c:v>
                </c:pt>
                <c:pt idx="8">
                  <c:v>32T</c:v>
                </c:pt>
                <c:pt idx="9">
                  <c:v>36T</c:v>
                </c:pt>
                <c:pt idx="10">
                  <c:v>40T</c:v>
                </c:pt>
                <c:pt idx="11">
                  <c:v>44T</c:v>
                </c:pt>
                <c:pt idx="12">
                  <c:v>48T</c:v>
                </c:pt>
              </c:strCache>
            </c:strRef>
          </c:cat>
          <c:val>
            <c:numRef>
              <c:f>'[Initial Results.xlsx]5B summary'!$G$8:$S$8</c:f>
              <c:numCache>
                <c:formatCode>General</c:formatCode>
                <c:ptCount val="13"/>
                <c:pt idx="0">
                  <c:v>370.22065094250001</c:v>
                </c:pt>
                <c:pt idx="1">
                  <c:v>1428.1211781900001</c:v>
                </c:pt>
                <c:pt idx="2">
                  <c:v>2818.5851134125</c:v>
                </c:pt>
                <c:pt idx="3">
                  <c:v>3988.8394921624999</c:v>
                </c:pt>
                <c:pt idx="4">
                  <c:v>5273.7959219224995</c:v>
                </c:pt>
                <c:pt idx="5">
                  <c:v>5992.7591700000003</c:v>
                </c:pt>
                <c:pt idx="6">
                  <c:v>6564.0250175475003</c:v>
                </c:pt>
                <c:pt idx="7">
                  <c:v>7033.9603719725001</c:v>
                </c:pt>
                <c:pt idx="8">
                  <c:v>7206.3238697050001</c:v>
                </c:pt>
                <c:pt idx="9">
                  <c:v>7255.3771365124994</c:v>
                </c:pt>
                <c:pt idx="10">
                  <c:v>7217.7931323224993</c:v>
                </c:pt>
                <c:pt idx="11">
                  <c:v>4733.6003848600003</c:v>
                </c:pt>
                <c:pt idx="12">
                  <c:v>2927.4407141774996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E-4A34-9BC7-76B352921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228416"/>
        <c:axId val="429227104"/>
      </c:barChart>
      <c:catAx>
        <c:axId val="429228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dirty="0"/>
                  <a:t># Threads</a:t>
                </a:r>
              </a:p>
            </c:rich>
          </c:tx>
          <c:layout>
            <c:manualLayout>
              <c:xMode val="edge"/>
              <c:yMode val="edge"/>
              <c:x val="0.50151882021598948"/>
              <c:y val="0.87253328599494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227104"/>
        <c:crosses val="autoZero"/>
        <c:auto val="1"/>
        <c:lblAlgn val="ctr"/>
        <c:lblOffset val="100"/>
        <c:noMultiLvlLbl val="0"/>
      </c:catAx>
      <c:valAx>
        <c:axId val="42922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 dirty="0"/>
                  <a:t>Throughput (MT/s)</a:t>
                </a:r>
              </a:p>
            </c:rich>
          </c:tx>
          <c:layout>
            <c:manualLayout>
              <c:xMode val="edge"/>
              <c:yMode val="edge"/>
              <c:x val="6.5471191305914748E-3"/>
              <c:y val="7.97240327220695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22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Char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Main!$D$1:$P$1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Main!$D$5:$P$5</c:f>
              <c:numCache>
                <c:formatCode>General</c:formatCode>
                <c:ptCount val="13"/>
                <c:pt idx="0">
                  <c:v>3577.4189999999999</c:v>
                </c:pt>
                <c:pt idx="1">
                  <c:v>14247.7646</c:v>
                </c:pt>
                <c:pt idx="2">
                  <c:v>28501.083900000001</c:v>
                </c:pt>
                <c:pt idx="3">
                  <c:v>30270.218700000001</c:v>
                </c:pt>
                <c:pt idx="4">
                  <c:v>46050.383199999997</c:v>
                </c:pt>
                <c:pt idx="5">
                  <c:v>43889.246599999999</c:v>
                </c:pt>
                <c:pt idx="6">
                  <c:v>43407.7762</c:v>
                </c:pt>
                <c:pt idx="7">
                  <c:v>47465.3963</c:v>
                </c:pt>
                <c:pt idx="8">
                  <c:v>49674.426500000001</c:v>
                </c:pt>
                <c:pt idx="9">
                  <c:v>50922.281000000003</c:v>
                </c:pt>
                <c:pt idx="10">
                  <c:v>51887.405599999998</c:v>
                </c:pt>
                <c:pt idx="11">
                  <c:v>52219.176500000001</c:v>
                </c:pt>
                <c:pt idx="12">
                  <c:v>44038.699000000001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65-422A-84B2-3A115DAAEE78}"/>
            </c:ext>
          </c:extLst>
        </c:ser>
        <c:ser>
          <c:idx val="1"/>
          <c:order val="1"/>
          <c:tx>
            <c:v>CharCompr.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Main!$D$1:$P$1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Main!$D$6:$P$6</c:f>
              <c:numCache>
                <c:formatCode>General</c:formatCode>
                <c:ptCount val="13"/>
                <c:pt idx="0">
                  <c:v>1771.7266</c:v>
                </c:pt>
                <c:pt idx="1">
                  <c:v>7045.2335999999996</c:v>
                </c:pt>
                <c:pt idx="2">
                  <c:v>14117.403899999999</c:v>
                </c:pt>
                <c:pt idx="3">
                  <c:v>20077.1875</c:v>
                </c:pt>
                <c:pt idx="4">
                  <c:v>26862.929499999998</c:v>
                </c:pt>
                <c:pt idx="5">
                  <c:v>28238.094099999998</c:v>
                </c:pt>
                <c:pt idx="6">
                  <c:v>30249.963500000002</c:v>
                </c:pt>
                <c:pt idx="7">
                  <c:v>32914.133399999999</c:v>
                </c:pt>
                <c:pt idx="8">
                  <c:v>36740.094299999997</c:v>
                </c:pt>
                <c:pt idx="9">
                  <c:v>39589.8698</c:v>
                </c:pt>
                <c:pt idx="10">
                  <c:v>41396.4473</c:v>
                </c:pt>
                <c:pt idx="11">
                  <c:v>42225.433299999997</c:v>
                </c:pt>
                <c:pt idx="12">
                  <c:v>38784.125899999999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65-422A-84B2-3A115DAAEE78}"/>
            </c:ext>
          </c:extLst>
        </c:ser>
        <c:ser>
          <c:idx val="2"/>
          <c:order val="2"/>
          <c:tx>
            <c:v>Long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Main!$D$1:$P$1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Main!$D$7:$P$7</c:f>
              <c:numCache>
                <c:formatCode>General</c:formatCode>
                <c:ptCount val="13"/>
                <c:pt idx="0">
                  <c:v>1299.6811</c:v>
                </c:pt>
                <c:pt idx="1">
                  <c:v>4832.6635999999999</c:v>
                </c:pt>
                <c:pt idx="2">
                  <c:v>6416.3887999999997</c:v>
                </c:pt>
                <c:pt idx="3">
                  <c:v>6572.6234999999997</c:v>
                </c:pt>
                <c:pt idx="4">
                  <c:v>6451.9632000000001</c:v>
                </c:pt>
                <c:pt idx="5">
                  <c:v>6549.1111000000001</c:v>
                </c:pt>
                <c:pt idx="6">
                  <c:v>6624.2250000000004</c:v>
                </c:pt>
                <c:pt idx="7">
                  <c:v>6775.7462999999998</c:v>
                </c:pt>
                <c:pt idx="8">
                  <c:v>6820.6846999999998</c:v>
                </c:pt>
                <c:pt idx="9">
                  <c:v>6859.4337999999998</c:v>
                </c:pt>
                <c:pt idx="10">
                  <c:v>6867.1907000000001</c:v>
                </c:pt>
                <c:pt idx="11">
                  <c:v>6871.7892000000002</c:v>
                </c:pt>
                <c:pt idx="12">
                  <c:v>5927.1418000000003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65-422A-84B2-3A115DAAE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6760256"/>
        <c:axId val="456755008"/>
      </c:lineChart>
      <c:catAx>
        <c:axId val="456760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 dirty="0">
                    <a:solidFill>
                      <a:schemeClr val="tx1"/>
                    </a:solidFill>
                  </a:rPr>
                  <a:t># Threads</a:t>
                </a:r>
              </a:p>
            </c:rich>
          </c:tx>
          <c:layout>
            <c:manualLayout>
              <c:xMode val="edge"/>
              <c:yMode val="edge"/>
              <c:x val="0.53779077165713229"/>
              <c:y val="0.885487715427451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55008"/>
        <c:crosses val="autoZero"/>
        <c:auto val="1"/>
        <c:lblAlgn val="ctr"/>
        <c:lblOffset val="100"/>
        <c:noMultiLvlLbl val="0"/>
      </c:catAx>
      <c:valAx>
        <c:axId val="45675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i="0" baseline="0" dirty="0">
                    <a:solidFill>
                      <a:schemeClr val="tx1"/>
                    </a:solidFill>
                    <a:effectLst/>
                  </a:rPr>
                  <a:t>Throughput (</a:t>
                </a:r>
                <a:r>
                  <a:rPr lang="en-US" sz="3200" b="1" i="0" baseline="0" dirty="0" err="1">
                    <a:solidFill>
                      <a:schemeClr val="tx1"/>
                    </a:solidFill>
                    <a:effectLst/>
                  </a:rPr>
                  <a:t>MElems</a:t>
                </a:r>
                <a:r>
                  <a:rPr lang="en-US" sz="3200" b="1" i="0" baseline="0" dirty="0">
                    <a:solidFill>
                      <a:schemeClr val="tx1"/>
                    </a:solidFill>
                    <a:effectLst/>
                  </a:rPr>
                  <a:t>/sec)</a:t>
                </a:r>
                <a:endParaRPr lang="en-US" sz="3200" b="1" baseline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5045045045045045E-3"/>
              <c:y val="0.110453272705638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6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096710331199841"/>
          <c:y val="0.17229288485451877"/>
          <c:w val="0.38404075335177695"/>
          <c:h val="0.11350482922671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8190789742418"/>
          <c:y val="5.2331581094504885E-2"/>
          <c:w val="0.78520461792762397"/>
          <c:h val="0.67653715229499978"/>
        </c:manualLayout>
      </c:layout>
      <c:lineChart>
        <c:grouping val="standard"/>
        <c:varyColors val="0"/>
        <c:ser>
          <c:idx val="0"/>
          <c:order val="0"/>
          <c:tx>
            <c:strRef>
              <c:f>'+Vector'!$C$2</c:f>
              <c:strCache>
                <c:ptCount val="1"/>
                <c:pt idx="0">
                  <c:v>Char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'+Vector'!$D$1:$P$1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'+Vector'!$D$2:$P$2</c:f>
              <c:numCache>
                <c:formatCode>General</c:formatCode>
                <c:ptCount val="13"/>
                <c:pt idx="0">
                  <c:v>3577.4189999999999</c:v>
                </c:pt>
                <c:pt idx="1">
                  <c:v>14247.7646</c:v>
                </c:pt>
                <c:pt idx="2">
                  <c:v>28501.083900000001</c:v>
                </c:pt>
                <c:pt idx="3">
                  <c:v>30270.218700000001</c:v>
                </c:pt>
                <c:pt idx="4">
                  <c:v>46050.383199999997</c:v>
                </c:pt>
                <c:pt idx="5">
                  <c:v>43889.246599999999</c:v>
                </c:pt>
                <c:pt idx="6">
                  <c:v>43407.7762</c:v>
                </c:pt>
                <c:pt idx="7">
                  <c:v>47465.3963</c:v>
                </c:pt>
                <c:pt idx="8">
                  <c:v>49674.426500000001</c:v>
                </c:pt>
                <c:pt idx="9">
                  <c:v>50922.281000000003</c:v>
                </c:pt>
                <c:pt idx="10">
                  <c:v>51887.405599999998</c:v>
                </c:pt>
                <c:pt idx="11">
                  <c:v>52219.176500000001</c:v>
                </c:pt>
                <c:pt idx="12">
                  <c:v>44038.699000000001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46-488C-8544-125B1BD96B54}"/>
            </c:ext>
          </c:extLst>
        </c:ser>
        <c:ser>
          <c:idx val="1"/>
          <c:order val="1"/>
          <c:tx>
            <c:strRef>
              <c:f>'+Vector'!$C$3</c:f>
              <c:strCache>
                <c:ptCount val="1"/>
                <c:pt idx="0">
                  <c:v>CharCompr.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'+Vector'!$D$1:$P$1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'+Vector'!$D$3:$P$3</c:f>
              <c:numCache>
                <c:formatCode>General</c:formatCode>
                <c:ptCount val="13"/>
                <c:pt idx="0">
                  <c:v>1771.7266</c:v>
                </c:pt>
                <c:pt idx="1">
                  <c:v>7045.2335999999996</c:v>
                </c:pt>
                <c:pt idx="2">
                  <c:v>14117.403899999999</c:v>
                </c:pt>
                <c:pt idx="3">
                  <c:v>20077.1875</c:v>
                </c:pt>
                <c:pt idx="4">
                  <c:v>26862.929499999998</c:v>
                </c:pt>
                <c:pt idx="5">
                  <c:v>28238.094099999998</c:v>
                </c:pt>
                <c:pt idx="6">
                  <c:v>30249.963500000002</c:v>
                </c:pt>
                <c:pt idx="7">
                  <c:v>32914.133399999999</c:v>
                </c:pt>
                <c:pt idx="8">
                  <c:v>36740.094299999997</c:v>
                </c:pt>
                <c:pt idx="9">
                  <c:v>39589.8698</c:v>
                </c:pt>
                <c:pt idx="10">
                  <c:v>41396.4473</c:v>
                </c:pt>
                <c:pt idx="11">
                  <c:v>42225.433299999997</c:v>
                </c:pt>
                <c:pt idx="12">
                  <c:v>38784.125899999999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46-488C-8544-125B1BD96B54}"/>
            </c:ext>
          </c:extLst>
        </c:ser>
        <c:ser>
          <c:idx val="2"/>
          <c:order val="2"/>
          <c:tx>
            <c:strRef>
              <c:f>'+Vector'!$C$4</c:f>
              <c:strCache>
                <c:ptCount val="1"/>
                <c:pt idx="0">
                  <c:v>CharCompr+V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'+Vector'!$D$1:$P$1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'+Vector'!$D$4:$P$4</c:f>
              <c:numCache>
                <c:formatCode>General</c:formatCode>
                <c:ptCount val="13"/>
                <c:pt idx="0">
                  <c:v>3870.0565999999999</c:v>
                </c:pt>
                <c:pt idx="1">
                  <c:v>15211.607099999999</c:v>
                </c:pt>
                <c:pt idx="2">
                  <c:v>28155.312600000001</c:v>
                </c:pt>
                <c:pt idx="3">
                  <c:v>30063.8619</c:v>
                </c:pt>
                <c:pt idx="4">
                  <c:v>38134.303599999999</c:v>
                </c:pt>
                <c:pt idx="5">
                  <c:v>40187.527000000002</c:v>
                </c:pt>
                <c:pt idx="6">
                  <c:v>37479.979399999997</c:v>
                </c:pt>
                <c:pt idx="7">
                  <c:v>39377.862200000003</c:v>
                </c:pt>
                <c:pt idx="8">
                  <c:v>41329.3292</c:v>
                </c:pt>
                <c:pt idx="9">
                  <c:v>42603.604500000001</c:v>
                </c:pt>
                <c:pt idx="10">
                  <c:v>42790.999100000001</c:v>
                </c:pt>
                <c:pt idx="11">
                  <c:v>42754.414900000003</c:v>
                </c:pt>
                <c:pt idx="12">
                  <c:v>38839.419199999997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46-488C-8544-125B1BD96B54}"/>
            </c:ext>
          </c:extLst>
        </c:ser>
        <c:ser>
          <c:idx val="3"/>
          <c:order val="3"/>
          <c:tx>
            <c:strRef>
              <c:f>'+Vector'!$C$5</c:f>
              <c:strCache>
                <c:ptCount val="1"/>
                <c:pt idx="0">
                  <c:v>Long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'+Vector'!$D$1:$P$1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</c:numCache>
            </c:numRef>
          </c:cat>
          <c:val>
            <c:numRef>
              <c:f>'+Vector'!$D$5:$P$5</c:f>
              <c:numCache>
                <c:formatCode>General</c:formatCode>
                <c:ptCount val="13"/>
                <c:pt idx="0">
                  <c:v>1299.6811</c:v>
                </c:pt>
                <c:pt idx="1">
                  <c:v>4832.6635999999999</c:v>
                </c:pt>
                <c:pt idx="2">
                  <c:v>6416.3887999999997</c:v>
                </c:pt>
                <c:pt idx="3">
                  <c:v>6572.6234999999997</c:v>
                </c:pt>
                <c:pt idx="4">
                  <c:v>6451.9632000000001</c:v>
                </c:pt>
                <c:pt idx="5">
                  <c:v>6549.1111000000001</c:v>
                </c:pt>
                <c:pt idx="6">
                  <c:v>6624.2250000000004</c:v>
                </c:pt>
                <c:pt idx="7">
                  <c:v>6775.7462999999998</c:v>
                </c:pt>
                <c:pt idx="8">
                  <c:v>6820.6846999999998</c:v>
                </c:pt>
                <c:pt idx="9">
                  <c:v>6859.4337999999998</c:v>
                </c:pt>
                <c:pt idx="10">
                  <c:v>6867.1907000000001</c:v>
                </c:pt>
                <c:pt idx="11">
                  <c:v>6871.7892000000002</c:v>
                </c:pt>
                <c:pt idx="12">
                  <c:v>5927.1418000000003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46-488C-8544-125B1BD96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511184"/>
        <c:axId val="577514136"/>
      </c:lineChart>
      <c:catAx>
        <c:axId val="577511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baseline="0" dirty="0">
                    <a:solidFill>
                      <a:schemeClr val="tx1"/>
                    </a:solidFill>
                  </a:rPr>
                  <a:t># Threads</a:t>
                </a:r>
              </a:p>
            </c:rich>
          </c:tx>
          <c:layout>
            <c:manualLayout>
              <c:xMode val="edge"/>
              <c:yMode val="edge"/>
              <c:x val="0.47441963411290006"/>
              <c:y val="0.885478583794046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14136"/>
        <c:crosses val="autoZero"/>
        <c:auto val="1"/>
        <c:lblAlgn val="ctr"/>
        <c:lblOffset val="100"/>
        <c:noMultiLvlLbl val="0"/>
      </c:catAx>
      <c:valAx>
        <c:axId val="57751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Throughput, </a:t>
                </a:r>
                <a:r>
                  <a:rPr lang="en-US" sz="3200" b="1" dirty="0" err="1">
                    <a:solidFill>
                      <a:schemeClr val="tx1"/>
                    </a:solidFill>
                  </a:rPr>
                  <a:t>MRec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/s</a:t>
                </a:r>
              </a:p>
            </c:rich>
          </c:tx>
          <c:layout>
            <c:manualLayout>
              <c:xMode val="edge"/>
              <c:yMode val="edge"/>
              <c:x val="1.4939317876700952E-2"/>
              <c:y val="2.932784047321139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51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83450139557079"/>
          <c:y val="3.6773244253559212E-2"/>
          <c:w val="0.77032120984366381"/>
          <c:h val="9.036207823419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Sheet1!$A$5:$G$5</c:f>
              <c:strCache>
                <c:ptCount val="7"/>
                <c:pt idx="0">
                  <c:v>Trill</c:v>
                </c:pt>
                <c:pt idx="1">
                  <c:v>NonOptimized</c:v>
                </c:pt>
                <c:pt idx="2">
                  <c:v>No Compression</c:v>
                </c:pt>
                <c:pt idx="3">
                  <c:v>Lossless</c:v>
                </c:pt>
                <c:pt idx="4">
                  <c:v>LosslessOptimiz.</c:v>
                </c:pt>
                <c:pt idx="5">
                  <c:v>Lossy</c:v>
                </c:pt>
                <c:pt idx="6">
                  <c:v>LossyOptimized</c:v>
                </c:pt>
              </c:strCache>
            </c:strRef>
          </c:cat>
          <c:val>
            <c:numRef>
              <c:f>Sheet1!$A$6:$G$6</c:f>
              <c:numCache>
                <c:formatCode>General</c:formatCode>
                <c:ptCount val="7"/>
                <c:pt idx="0">
                  <c:v>3.2</c:v>
                </c:pt>
                <c:pt idx="1">
                  <c:v>10.1</c:v>
                </c:pt>
                <c:pt idx="2">
                  <c:v>32.299999999999997</c:v>
                </c:pt>
                <c:pt idx="3">
                  <c:v>37.5</c:v>
                </c:pt>
                <c:pt idx="4">
                  <c:v>40.799999999999997</c:v>
                </c:pt>
                <c:pt idx="5">
                  <c:v>43.2</c:v>
                </c:pt>
                <c:pt idx="6">
                  <c:v>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9-4CFA-80A2-81B8A6393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600032"/>
        <c:axId val="454598064"/>
      </c:barChart>
      <c:catAx>
        <c:axId val="4546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598064"/>
        <c:crosses val="autoZero"/>
        <c:auto val="1"/>
        <c:lblAlgn val="ctr"/>
        <c:lblOffset val="100"/>
        <c:noMultiLvlLbl val="0"/>
      </c:catAx>
      <c:valAx>
        <c:axId val="45459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="1" dirty="0">
                    <a:solidFill>
                      <a:schemeClr val="tx1"/>
                    </a:solidFill>
                  </a:rPr>
                  <a:t>Throughput, </a:t>
                </a:r>
                <a:r>
                  <a:rPr lang="en-US" sz="3200" b="1" dirty="0" err="1">
                    <a:solidFill>
                      <a:schemeClr val="tx1"/>
                    </a:solidFill>
                  </a:rPr>
                  <a:t>MRec</a:t>
                </a:r>
                <a:r>
                  <a:rPr lang="en-US" sz="3200" b="1" dirty="0">
                    <a:solidFill>
                      <a:schemeClr val="tx1"/>
                    </a:solidFill>
                  </a:rPr>
                  <a:t>/s</a:t>
                </a:r>
              </a:p>
            </c:rich>
          </c:tx>
          <c:layout>
            <c:manualLayout>
              <c:xMode val="edge"/>
              <c:yMode val="edge"/>
              <c:x val="6.7702678986237023E-3"/>
              <c:y val="6.1298183315320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0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0113735783028"/>
          <c:y val="0.12967183945056501"/>
          <c:w val="0.83567664041994771"/>
          <c:h val="0.48433445237923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'Time-Pingmesh'!$A$2</c:f>
              <c:strCache>
                <c:ptCount val="1"/>
                <c:pt idx="0">
                  <c:v>Where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'Time-Pingmesh'!$B$1:$F$1</c:f>
              <c:strCache>
                <c:ptCount val="5"/>
                <c:pt idx="0">
                  <c:v>No Compression</c:v>
                </c:pt>
                <c:pt idx="1">
                  <c:v>Lossless</c:v>
                </c:pt>
                <c:pt idx="2">
                  <c:v>LosslessOptimiz.</c:v>
                </c:pt>
                <c:pt idx="3">
                  <c:v>Lossy</c:v>
                </c:pt>
                <c:pt idx="4">
                  <c:v>LossyOptimized</c:v>
                </c:pt>
              </c:strCache>
            </c:strRef>
          </c:cat>
          <c:val>
            <c:numRef>
              <c:f>'Time-Pingmesh'!$B$2:$F$2</c:f>
              <c:numCache>
                <c:formatCode>General</c:formatCode>
                <c:ptCount val="5"/>
                <c:pt idx="0">
                  <c:v>625</c:v>
                </c:pt>
                <c:pt idx="1">
                  <c:v>578</c:v>
                </c:pt>
                <c:pt idx="2">
                  <c:v>297</c:v>
                </c:pt>
                <c:pt idx="3">
                  <c:v>288</c:v>
                </c:pt>
                <c:pt idx="4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E-4FC5-8332-B70EA16493BD}"/>
            </c:ext>
          </c:extLst>
        </c:ser>
        <c:ser>
          <c:idx val="1"/>
          <c:order val="1"/>
          <c:tx>
            <c:strRef>
              <c:f>'Time-Pingmesh'!$A$3</c:f>
              <c:strCache>
                <c:ptCount val="1"/>
                <c:pt idx="0">
                  <c:v>GroupApply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'Time-Pingmesh'!$B$1:$F$1</c:f>
              <c:strCache>
                <c:ptCount val="5"/>
                <c:pt idx="0">
                  <c:v>No Compression</c:v>
                </c:pt>
                <c:pt idx="1">
                  <c:v>Lossless</c:v>
                </c:pt>
                <c:pt idx="2">
                  <c:v>LosslessOptimiz.</c:v>
                </c:pt>
                <c:pt idx="3">
                  <c:v>Lossy</c:v>
                </c:pt>
                <c:pt idx="4">
                  <c:v>LossyOptimized</c:v>
                </c:pt>
              </c:strCache>
            </c:strRef>
          </c:cat>
          <c:val>
            <c:numRef>
              <c:f>'Time-Pingmesh'!$B$3:$F$3</c:f>
              <c:numCache>
                <c:formatCode>General</c:formatCode>
                <c:ptCount val="5"/>
                <c:pt idx="0">
                  <c:v>828</c:v>
                </c:pt>
                <c:pt idx="1">
                  <c:v>719</c:v>
                </c:pt>
                <c:pt idx="2">
                  <c:v>469</c:v>
                </c:pt>
                <c:pt idx="3">
                  <c:v>547</c:v>
                </c:pt>
                <c:pt idx="4">
                  <c:v>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E-4FC5-8332-B70EA1649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436504"/>
        <c:axId val="631437488"/>
      </c:barChart>
      <c:catAx>
        <c:axId val="63143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37488"/>
        <c:crosses val="autoZero"/>
        <c:auto val="1"/>
        <c:lblAlgn val="ctr"/>
        <c:lblOffset val="100"/>
        <c:noMultiLvlLbl val="0"/>
      </c:catAx>
      <c:valAx>
        <c:axId val="63143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3200" b="1" baseline="0" dirty="0">
                    <a:solidFill>
                      <a:schemeClr val="tx1"/>
                    </a:solidFill>
                  </a:rPr>
                  <a:t>Time (</a:t>
                </a:r>
                <a:r>
                  <a:rPr lang="en-CA" sz="3200" b="1" baseline="0" dirty="0" err="1">
                    <a:solidFill>
                      <a:schemeClr val="tx1"/>
                    </a:solidFill>
                  </a:rPr>
                  <a:t>ms</a:t>
                </a:r>
                <a:r>
                  <a:rPr lang="en-CA" sz="24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4432105378765716E-2"/>
              <c:y val="0.21290979672491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3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21547999242613"/>
          <c:y val="3.4931130864132652E-2"/>
          <c:w val="0.32013490813648293"/>
          <c:h val="0.11575706552039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9994-0AE4-4DD6-9B80-9718ED2B1BB3}" type="datetimeFigureOut">
              <a:rPr lang="en-CA" smtClean="0"/>
              <a:t>2018-07-11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CE987-D049-4D4C-819B-67462B58C2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8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CE987-D049-4D4C-819B-67462B58C22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68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2918400" cy="4389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371475" y="365760"/>
            <a:ext cx="32204025" cy="43226356"/>
          </a:xfrm>
          <a:prstGeom prst="roundRect">
            <a:avLst>
              <a:gd name="adj" fmla="val 1059"/>
            </a:avLst>
          </a:prstGeom>
          <a:noFill/>
          <a:ln w="63500">
            <a:solidFill>
              <a:srgbClr val="54A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96479" y="348616"/>
            <a:ext cx="32195096" cy="2792730"/>
          </a:xfrm>
          <a:prstGeom prst="roundRect">
            <a:avLst/>
          </a:prstGeom>
          <a:solidFill>
            <a:srgbClr val="54A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73261" y="2318386"/>
            <a:ext cx="32218313" cy="1072514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8A7914-6190-4C3B-91C9-9ACA4BEB6797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BC472-AF5D-4F91-9AD7-EC8F43CB3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69547" y="9377687"/>
            <a:ext cx="23700103" cy="1997252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9230" y="9377687"/>
            <a:ext cx="70551677" cy="1997252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42E87-89D0-4642-A10F-5C373C926E3E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336C9-F21D-4AE3-AF31-82ED25020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878BA-5BD2-4EC0-B7C4-F03ABFA59310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B690-8FCA-47C9-93D4-8A7DB82D78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9232" y="54620161"/>
            <a:ext cx="47125890" cy="1544828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43762" y="54620161"/>
            <a:ext cx="47125890" cy="1544828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07F70-03F0-4E17-8766-43EE1335BD87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32758-EB6E-4D70-972D-664EB9CB9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A6ED0-373C-4E97-B3E5-E71CCA72D607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F1705-16DE-4CC0-B289-9BBDD0344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4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89" indent="0">
              <a:buNone/>
              <a:defRPr sz="13400"/>
            </a:lvl2pPr>
            <a:lvl3pPr marL="4388777" indent="0">
              <a:buNone/>
              <a:defRPr sz="11500"/>
            </a:lvl3pPr>
            <a:lvl4pPr marL="6583167" indent="0">
              <a:buNone/>
              <a:defRPr sz="9600"/>
            </a:lvl4pPr>
            <a:lvl5pPr marL="8777556" indent="0">
              <a:buNone/>
              <a:defRPr sz="9600"/>
            </a:lvl5pPr>
            <a:lvl6pPr marL="10971944" indent="0">
              <a:buNone/>
              <a:defRPr sz="9600"/>
            </a:lvl6pPr>
            <a:lvl7pPr marL="13166333" indent="0">
              <a:buNone/>
              <a:defRPr sz="9600"/>
            </a:lvl7pPr>
            <a:lvl8pPr marL="15360723" indent="0">
              <a:buNone/>
              <a:defRPr sz="9600"/>
            </a:lvl8pPr>
            <a:lvl9pPr marL="17555111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40" cy="5151116"/>
          </a:xfrm>
        </p:spPr>
        <p:txBody>
          <a:bodyPr/>
          <a:lstStyle>
            <a:lvl1pPr marL="0" indent="0">
              <a:buNone/>
              <a:defRPr sz="6800"/>
            </a:lvl1pPr>
            <a:lvl2pPr marL="2194389" indent="0">
              <a:buNone/>
              <a:defRPr sz="5700"/>
            </a:lvl2pPr>
            <a:lvl3pPr marL="4388777" indent="0">
              <a:buNone/>
              <a:defRPr sz="4800"/>
            </a:lvl3pPr>
            <a:lvl4pPr marL="6583167" indent="0">
              <a:buNone/>
              <a:defRPr sz="4300"/>
            </a:lvl4pPr>
            <a:lvl5pPr marL="8777556" indent="0">
              <a:buNone/>
              <a:defRPr sz="4300"/>
            </a:lvl5pPr>
            <a:lvl6pPr marL="10971944" indent="0">
              <a:buNone/>
              <a:defRPr sz="4300"/>
            </a:lvl6pPr>
            <a:lvl7pPr marL="13166333" indent="0">
              <a:buNone/>
              <a:defRPr sz="4300"/>
            </a:lvl7pPr>
            <a:lvl8pPr marL="15360723" indent="0">
              <a:buNone/>
              <a:defRPr sz="4300"/>
            </a:lvl8pPr>
            <a:lvl9pPr marL="17555111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163E1D-0FF8-4D98-A4A8-EE301C47D40F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81634-F033-43BF-AA1B-148D041A4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635" y="1758316"/>
            <a:ext cx="29625131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7" tIns="219439" rIns="438877" bIns="219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635" y="10241280"/>
            <a:ext cx="29625131" cy="2896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7" tIns="219439" rIns="438877" bIns="219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635" y="40681276"/>
            <a:ext cx="7679531" cy="2335530"/>
          </a:xfrm>
          <a:prstGeom prst="rect">
            <a:avLst/>
          </a:prstGeom>
        </p:spPr>
        <p:txBody>
          <a:bodyPr vert="horz" wrap="square" lIns="438877" tIns="219439" rIns="438877" bIns="219439" numCol="1" anchor="ctr" anchorCtr="0" compatLnSpc="1">
            <a:prstTxWarp prst="textNoShape">
              <a:avLst/>
            </a:prstTxWarp>
          </a:bodyPr>
          <a:lstStyle>
            <a:lvl1pPr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6ABCA2B-747E-4838-8E6D-7B318F759BF1}" type="datetimeFigureOut">
              <a:rPr lang="en-US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835" y="40681276"/>
            <a:ext cx="10422731" cy="2335530"/>
          </a:xfrm>
          <a:prstGeom prst="rect">
            <a:avLst/>
          </a:prstGeom>
        </p:spPr>
        <p:txBody>
          <a:bodyPr vert="horz" wrap="square" lIns="438877" tIns="219439" rIns="438877" bIns="219439" numCol="1" anchor="ctr" anchorCtr="0" compatLnSpc="1">
            <a:prstTxWarp prst="textNoShape">
              <a:avLst/>
            </a:prstTxWarp>
          </a:bodyPr>
          <a:lstStyle>
            <a:lvl1pPr algn="ct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2235" y="40681276"/>
            <a:ext cx="7679531" cy="2335530"/>
          </a:xfrm>
          <a:prstGeom prst="rect">
            <a:avLst/>
          </a:prstGeom>
        </p:spPr>
        <p:txBody>
          <a:bodyPr vert="horz" wrap="square" lIns="438877" tIns="219439" rIns="438877" bIns="219439" numCol="1" anchor="ctr" anchorCtr="0" compatLnSpc="1">
            <a:prstTxWarp prst="textNoShape">
              <a:avLst/>
            </a:prstTxWarp>
          </a:bodyPr>
          <a:lstStyle>
            <a:lvl1pPr algn="r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DA7B34-B110-4213-A640-5C4964D2EF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72" r:id="rId3"/>
    <p:sldLayoutId id="2147483666" r:id="rId4"/>
    <p:sldLayoutId id="2147483673" r:id="rId5"/>
    <p:sldLayoutId id="2147483674" r:id="rId6"/>
    <p:sldLayoutId id="2147483667" r:id="rId7"/>
    <p:sldLayoutId id="2147483675" r:id="rId8"/>
    <p:sldLayoutId id="2147483668" r:id="rId9"/>
    <p:sldLayoutId id="2147483669" r:id="rId10"/>
    <p:sldLayoutId id="2147483670" r:id="rId11"/>
  </p:sldLayoutIdLst>
  <p:txStyles>
    <p:titleStyle>
      <a:lvl1pPr algn="ctr" defTabSz="4387335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533370"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1066739"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600109"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2133478" algn="ctr" defTabSz="438733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556" indent="-1644556" algn="l" defTabSz="4387335" rtl="0" fontAlgn="base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57" indent="-1370463" algn="l" defTabSz="4387335" rtl="0" fontAlgn="base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57" indent="-1096371" algn="l" defTabSz="4387335" rtl="0" fontAlgn="base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151" indent="-1096371" algn="l" defTabSz="4387335" rtl="0" fontAlgn="base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744" indent="-1096371" algn="l" defTabSz="4387335" rtl="0" fontAlgn="base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138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528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917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305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89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77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67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556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944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333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723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111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chart" Target="../charts/chart4.xm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chart" Target="../charts/chart2.xml"/><Relationship Id="rId19" Type="http://schemas.openxmlformats.org/officeDocument/2006/relationships/chart" Target="../charts/chart5.xml"/><Relationship Id="rId4" Type="http://schemas.openxmlformats.org/officeDocument/2006/relationships/image" Target="../media/image2.png"/><Relationship Id="rId9" Type="http://schemas.openxmlformats.org/officeDocument/2006/relationships/chart" Target="../charts/chart1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" y="656824"/>
            <a:ext cx="32585816" cy="12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74" tIns="53337" rIns="106674" bIns="53337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TerseCades</a:t>
            </a:r>
            <a:r>
              <a:rPr lang="en-US" sz="7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: Efficient Data Compression in Stream Processing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94454" y="2431023"/>
            <a:ext cx="21196753" cy="15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674" tIns="53337" rIns="106674" bIns="53337">
            <a:spAutoFit/>
          </a:bodyPr>
          <a:lstStyle/>
          <a:p>
            <a:pPr algn="ctr"/>
            <a:r>
              <a:rPr lang="en-US" sz="4800" b="1" dirty="0">
                <a:latin typeface="Calibri" pitchFamily="34" charset="0"/>
              </a:rPr>
              <a:t>Gennady Pekhimenko, </a:t>
            </a:r>
            <a:r>
              <a:rPr lang="en-CA" sz="4800" dirty="0">
                <a:latin typeface="+mn-lt"/>
              </a:rPr>
              <a:t>Chuanxiong Guo, Myeongjae Jeon, Peng Huang, Lidong Zhou</a:t>
            </a:r>
            <a:endParaRPr lang="en-US" sz="4800" b="1" dirty="0">
              <a:solidFill>
                <a:srgbClr val="0000FF"/>
              </a:solidFill>
              <a:latin typeface="+mn-lt"/>
            </a:endParaRPr>
          </a:p>
          <a:p>
            <a:pPr algn="ctr"/>
            <a:endParaRPr lang="en-US" sz="4800" b="1" i="1" dirty="0">
              <a:latin typeface="Calibri" pitchFamily="34" charset="0"/>
            </a:endParaRPr>
          </a:p>
        </p:txBody>
      </p: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895351" y="3546186"/>
            <a:ext cx="12798731" cy="1169551"/>
            <a:chOff x="1625600" y="4013215"/>
            <a:chExt cx="13325475" cy="974306"/>
          </a:xfrm>
        </p:grpSpPr>
        <p:sp>
          <p:nvSpPr>
            <p:cNvPr id="7177" name="TextBox 4"/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2750799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Stream Processing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1">
            <a:extLst>
              <a:ext uri="{FF2B5EF4-FFF2-40B4-BE49-F238E27FC236}">
                <a16:creationId xmlns:a16="http://schemas.microsoft.com/office/drawing/2014/main" id="{144D1DE5-C5FB-4E57-83D0-FB9F7D9E94C9}"/>
              </a:ext>
            </a:extLst>
          </p:cNvPr>
          <p:cNvGrpSpPr>
            <a:grpSpLocks/>
          </p:cNvGrpSpPr>
          <p:nvPr/>
        </p:nvGrpSpPr>
        <p:grpSpPr bwMode="auto">
          <a:xfrm>
            <a:off x="14209030" y="3493009"/>
            <a:ext cx="18376787" cy="2246769"/>
            <a:chOff x="1625600" y="3955807"/>
            <a:chExt cx="13325475" cy="1871693"/>
          </a:xfrm>
        </p:grpSpPr>
        <p:sp>
          <p:nvSpPr>
            <p:cNvPr id="149" name="TextBox 4">
              <a:extLst>
                <a:ext uri="{FF2B5EF4-FFF2-40B4-BE49-F238E27FC236}">
                  <a16:creationId xmlns:a16="http://schemas.microsoft.com/office/drawing/2014/main" id="{42B85C05-CBE1-41E7-869D-61EEA0DDF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3955807"/>
              <a:ext cx="13309600" cy="187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Is Data Compression Useful for Streaming?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53F459B-0E7C-4FC9-BCEE-60D64B2B1053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1">
            <a:extLst>
              <a:ext uri="{FF2B5EF4-FFF2-40B4-BE49-F238E27FC236}">
                <a16:creationId xmlns:a16="http://schemas.microsoft.com/office/drawing/2014/main" id="{D12AB3A9-02F3-4C24-B1D4-04ABB6E7F18C}"/>
              </a:ext>
            </a:extLst>
          </p:cNvPr>
          <p:cNvGrpSpPr>
            <a:grpSpLocks/>
          </p:cNvGrpSpPr>
          <p:nvPr/>
        </p:nvGrpSpPr>
        <p:grpSpPr bwMode="auto">
          <a:xfrm>
            <a:off x="913211" y="9782640"/>
            <a:ext cx="14729197" cy="1169551"/>
            <a:chOff x="1625600" y="4013215"/>
            <a:chExt cx="13325475" cy="974306"/>
          </a:xfrm>
        </p:grpSpPr>
        <p:sp>
          <p:nvSpPr>
            <p:cNvPr id="153" name="TextBox 4">
              <a:extLst>
                <a:ext uri="{FF2B5EF4-FFF2-40B4-BE49-F238E27FC236}">
                  <a16:creationId xmlns:a16="http://schemas.microsoft.com/office/drawing/2014/main" id="{5B570518-AB2B-4C5B-AC39-B22B2558B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2750799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Compressibility </a:t>
              </a:r>
              <a:r>
                <a:rPr lang="en-US" sz="7000" b="1" dirty="0">
                  <a:solidFill>
                    <a:srgbClr val="54A25F"/>
                  </a:solidFill>
                  <a:latin typeface="Myriad Pro Cond" panose="020B0506030403020204"/>
                  <a:cs typeface="Calibri" panose="020F0502020204030204" pitchFamily="34" charset="0"/>
                </a:rPr>
                <a:t>≠&gt;</a:t>
              </a:r>
              <a:r>
                <a:rPr lang="en-US" sz="7000" b="1" dirty="0">
                  <a:solidFill>
                    <a:srgbClr val="54A25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Performance </a:t>
              </a:r>
              <a:r>
                <a:rPr lang="en-US" sz="7000" b="1" dirty="0">
                  <a:solidFill>
                    <a:srgbClr val="54A25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7000" b="1" dirty="0">
                <a:solidFill>
                  <a:srgbClr val="54A25F"/>
                </a:solidFill>
                <a:latin typeface="Myriad Pro Cond" panose="020B0506030403020204" pitchFamily="34" charset="0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50160B5-0444-4982-918B-B46EDF4CC1BE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1">
            <a:extLst>
              <a:ext uri="{FF2B5EF4-FFF2-40B4-BE49-F238E27FC236}">
                <a16:creationId xmlns:a16="http://schemas.microsoft.com/office/drawing/2014/main" id="{CC809177-575E-46BA-8CCE-F5383D4AADDF}"/>
              </a:ext>
            </a:extLst>
          </p:cNvPr>
          <p:cNvGrpSpPr>
            <a:grpSpLocks/>
          </p:cNvGrpSpPr>
          <p:nvPr/>
        </p:nvGrpSpPr>
        <p:grpSpPr bwMode="auto">
          <a:xfrm>
            <a:off x="16216711" y="9782639"/>
            <a:ext cx="15479706" cy="1169551"/>
            <a:chOff x="1625600" y="4013215"/>
            <a:chExt cx="13325475" cy="974306"/>
          </a:xfrm>
        </p:grpSpPr>
        <p:sp>
          <p:nvSpPr>
            <p:cNvPr id="157" name="TextBox 4">
              <a:extLst>
                <a:ext uri="{FF2B5EF4-FFF2-40B4-BE49-F238E27FC236}">
                  <a16:creationId xmlns:a16="http://schemas.microsoft.com/office/drawing/2014/main" id="{ED2CE0E9-81AD-4AE4-9D95-313B22556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2750799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Compressibility =&gt; Performance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D98F588-2C2C-4E24-BD38-74BCBDEB7C21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1">
            <a:extLst>
              <a:ext uri="{FF2B5EF4-FFF2-40B4-BE49-F238E27FC236}">
                <a16:creationId xmlns:a16="http://schemas.microsoft.com/office/drawing/2014/main" id="{4B531A0F-96EF-4DF6-8821-E92E726FD301}"/>
              </a:ext>
            </a:extLst>
          </p:cNvPr>
          <p:cNvGrpSpPr>
            <a:grpSpLocks/>
          </p:cNvGrpSpPr>
          <p:nvPr/>
        </p:nvGrpSpPr>
        <p:grpSpPr bwMode="auto">
          <a:xfrm>
            <a:off x="1035726" y="28751949"/>
            <a:ext cx="16648770" cy="1245004"/>
            <a:chOff x="1625600" y="4013215"/>
            <a:chExt cx="13325475" cy="888708"/>
          </a:xfrm>
        </p:grpSpPr>
        <p:sp>
          <p:nvSpPr>
            <p:cNvPr id="181" name="TextBox 4">
              <a:extLst>
                <a:ext uri="{FF2B5EF4-FFF2-40B4-BE49-F238E27FC236}">
                  <a16:creationId xmlns:a16="http://schemas.microsoft.com/office/drawing/2014/main" id="{2189AE99-356F-4165-A89A-CA842AEE1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2750799" cy="83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Direct Execution on Compressed Data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3F1F3EF-5842-4513-B2BE-925ED8B67E5A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AD0614F-EC79-4729-B2F9-A5AB83124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5" y="2133447"/>
            <a:ext cx="3254597" cy="1171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8E3F5-A7D3-4525-9560-5B235DCE6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269" y="2405994"/>
            <a:ext cx="2801314" cy="781535"/>
          </a:xfrm>
          <a:prstGeom prst="rect">
            <a:avLst/>
          </a:prstGeom>
        </p:spPr>
      </p:pic>
      <p:pic>
        <p:nvPicPr>
          <p:cNvPr id="1117" name="Picture 93" descr="Department of Computer Science">
            <a:extLst>
              <a:ext uri="{FF2B5EF4-FFF2-40B4-BE49-F238E27FC236}">
                <a16:creationId xmlns:a16="http://schemas.microsoft.com/office/drawing/2014/main" id="{8C3A8787-927E-4B0E-AF71-B6240AF0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211" y="2510513"/>
            <a:ext cx="2597251" cy="68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iot devices">
            <a:extLst>
              <a:ext uri="{FF2B5EF4-FFF2-40B4-BE49-F238E27FC236}">
                <a16:creationId xmlns:a16="http://schemas.microsoft.com/office/drawing/2014/main" id="{3B123886-A566-42A3-A8CA-6CAF1560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4797551"/>
            <a:ext cx="4925700" cy="2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AutoShape 4" descr="Image result for data centers">
            <a:extLst>
              <a:ext uri="{FF2B5EF4-FFF2-40B4-BE49-F238E27FC236}">
                <a16:creationId xmlns:a16="http://schemas.microsoft.com/office/drawing/2014/main" id="{CE26F7DD-E5FE-406E-A647-F1503E7C1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8352" y="74645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1" name="Picture 8" descr="Related image">
            <a:extLst>
              <a:ext uri="{FF2B5EF4-FFF2-40B4-BE49-F238E27FC236}">
                <a16:creationId xmlns:a16="http://schemas.microsoft.com/office/drawing/2014/main" id="{A92724A8-EBEC-4E91-933E-150D1665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52" y="4797552"/>
            <a:ext cx="4470400" cy="29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Image result for big data analytics">
            <a:extLst>
              <a:ext uri="{FF2B5EF4-FFF2-40B4-BE49-F238E27FC236}">
                <a16:creationId xmlns:a16="http://schemas.microsoft.com/office/drawing/2014/main" id="{28B69817-1C44-42A5-95E8-42EFE2CC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52" y="4797552"/>
            <a:ext cx="2978330" cy="29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37EF693B-D2F2-4306-873B-49D75EB223DC}"/>
              </a:ext>
            </a:extLst>
          </p:cNvPr>
          <p:cNvSpPr/>
          <p:nvPr/>
        </p:nvSpPr>
        <p:spPr>
          <a:xfrm>
            <a:off x="3425952" y="7997952"/>
            <a:ext cx="785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IoT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7BBB728-A770-4B56-8CB7-82CEC2816859}"/>
              </a:ext>
            </a:extLst>
          </p:cNvPr>
          <p:cNvSpPr/>
          <p:nvPr/>
        </p:nvSpPr>
        <p:spPr>
          <a:xfrm>
            <a:off x="7770013" y="7997952"/>
            <a:ext cx="147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Clouds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FD02393-970E-49E2-9DD0-176D39857C00}"/>
              </a:ext>
            </a:extLst>
          </p:cNvPr>
          <p:cNvSpPr/>
          <p:nvPr/>
        </p:nvSpPr>
        <p:spPr>
          <a:xfrm>
            <a:off x="11468978" y="7997951"/>
            <a:ext cx="1778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Big Data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F689F6B-BDF6-4586-8138-FAA759DD2DA2}"/>
              </a:ext>
            </a:extLst>
          </p:cNvPr>
          <p:cNvSpPr/>
          <p:nvPr/>
        </p:nvSpPr>
        <p:spPr>
          <a:xfrm>
            <a:off x="1042653" y="8738501"/>
            <a:ext cx="13549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</a:pPr>
            <a:r>
              <a:rPr lang="en-US" sz="2800" b="1" i="1" dirty="0"/>
              <a:t>Huge volumes of streaming data with real-time processing requirements Enormous pressure on the capacity and bandwidth of servers’ main memory </a:t>
            </a: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4E9DB727-3F4F-41FB-B184-C4F9C4C0AA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161790"/>
              </p:ext>
            </p:extLst>
          </p:nvPr>
        </p:nvGraphicFramePr>
        <p:xfrm>
          <a:off x="1177805" y="11055136"/>
          <a:ext cx="14093834" cy="455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785EDD17-67D5-4839-911D-51C854286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729916"/>
              </p:ext>
            </p:extLst>
          </p:nvPr>
        </p:nvGraphicFramePr>
        <p:xfrm>
          <a:off x="16146547" y="10907910"/>
          <a:ext cx="15638474" cy="450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5164EC27-FFF6-4851-96BA-6789EF80220B}"/>
              </a:ext>
            </a:extLst>
          </p:cNvPr>
          <p:cNvSpPr txBox="1"/>
          <p:nvPr/>
        </p:nvSpPr>
        <p:spPr>
          <a:xfrm>
            <a:off x="19794003" y="11080755"/>
            <a:ext cx="11946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8X Compression with Add benchmark from STREAM suite</a:t>
            </a:r>
            <a:endParaRPr lang="en-CA" sz="2800" i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734CF79-4F8C-4641-9B24-F32496B37D8B}"/>
              </a:ext>
            </a:extLst>
          </p:cNvPr>
          <p:cNvSpPr txBox="1"/>
          <p:nvPr/>
        </p:nvSpPr>
        <p:spPr>
          <a:xfrm>
            <a:off x="2250187" y="15803364"/>
            <a:ext cx="1088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Only 10%-15% performance improvement with 8X compression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9318624-C045-471C-B180-8A32CC684CB5}"/>
              </a:ext>
            </a:extLst>
          </p:cNvPr>
          <p:cNvSpPr txBox="1"/>
          <p:nvPr/>
        </p:nvSpPr>
        <p:spPr>
          <a:xfrm>
            <a:off x="16292909" y="15441297"/>
            <a:ext cx="15700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“Ideal” performance improvement is close to compression ratio </a:t>
            </a:r>
          </a:p>
          <a:p>
            <a:r>
              <a:rPr lang="en-US" sz="3200" b="1" i="1" dirty="0">
                <a:solidFill>
                  <a:srgbClr val="0000FF"/>
                </a:solidFill>
              </a:rPr>
              <a:t>(7.6X speedup with 8X compression)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E1030C8-405F-4B4F-9B81-E93393785E1D}"/>
              </a:ext>
            </a:extLst>
          </p:cNvPr>
          <p:cNvSpPr txBox="1"/>
          <p:nvPr/>
        </p:nvSpPr>
        <p:spPr>
          <a:xfrm>
            <a:off x="16352737" y="16721446"/>
            <a:ext cx="1616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Up to 6.1X speedup with realistic compression algorithm: Base-Delta Encoding</a:t>
            </a:r>
          </a:p>
        </p:txBody>
      </p:sp>
      <p:grpSp>
        <p:nvGrpSpPr>
          <p:cNvPr id="113" name="Group 11">
            <a:extLst>
              <a:ext uri="{FF2B5EF4-FFF2-40B4-BE49-F238E27FC236}">
                <a16:creationId xmlns:a16="http://schemas.microsoft.com/office/drawing/2014/main" id="{566B1443-C3C4-4F97-8820-05317E3F319B}"/>
              </a:ext>
            </a:extLst>
          </p:cNvPr>
          <p:cNvGrpSpPr>
            <a:grpSpLocks/>
          </p:cNvGrpSpPr>
          <p:nvPr/>
        </p:nvGrpSpPr>
        <p:grpSpPr bwMode="auto">
          <a:xfrm>
            <a:off x="442065" y="17542849"/>
            <a:ext cx="16327619" cy="1169551"/>
            <a:chOff x="1144205" y="4013216"/>
            <a:chExt cx="13806870" cy="974306"/>
          </a:xfrm>
        </p:grpSpPr>
        <p:sp>
          <p:nvSpPr>
            <p:cNvPr id="114" name="TextBox 4">
              <a:extLst>
                <a:ext uri="{FF2B5EF4-FFF2-40B4-BE49-F238E27FC236}">
                  <a16:creationId xmlns:a16="http://schemas.microsoft.com/office/drawing/2014/main" id="{2961AEE8-EA15-45EF-A5F2-F16FA73A0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205" y="4013216"/>
              <a:ext cx="13669548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 </a:t>
              </a:r>
              <a:r>
                <a:rPr lang="en-US" sz="7000" b="1" dirty="0">
                  <a:solidFill>
                    <a:srgbClr val="54A25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b="1" dirty="0">
                  <a:solidFill>
                    <a:srgbClr val="54A25F"/>
                  </a:solidFill>
                  <a:latin typeface="Myriad Pro Cond" panose="020B0506030403020204"/>
                  <a:cs typeface="Calibri" panose="020F0502020204030204" pitchFamily="34" charset="0"/>
                </a:rPr>
                <a:t>Prerequisites and Key Observations</a:t>
              </a:r>
              <a:endParaRPr lang="en-US" sz="7000" b="1" dirty="0">
                <a:solidFill>
                  <a:srgbClr val="54A25F"/>
                </a:solidFill>
                <a:latin typeface="Myriad Pro Cond" panose="020B0506030403020204"/>
              </a:endParaRP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873B2B5-E0E9-4F93-89DE-AAF8D4A1E08B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">
            <a:extLst>
              <a:ext uri="{FF2B5EF4-FFF2-40B4-BE49-F238E27FC236}">
                <a16:creationId xmlns:a16="http://schemas.microsoft.com/office/drawing/2014/main" id="{3D819D1C-173E-432C-853E-8E4891288B7F}"/>
              </a:ext>
            </a:extLst>
          </p:cNvPr>
          <p:cNvGrpSpPr>
            <a:grpSpLocks/>
          </p:cNvGrpSpPr>
          <p:nvPr/>
        </p:nvGrpSpPr>
        <p:grpSpPr bwMode="auto">
          <a:xfrm>
            <a:off x="17357742" y="17542847"/>
            <a:ext cx="14399634" cy="1169551"/>
            <a:chOff x="1625600" y="4013215"/>
            <a:chExt cx="13325475" cy="974306"/>
          </a:xfrm>
        </p:grpSpPr>
        <p:sp>
          <p:nvSpPr>
            <p:cNvPr id="117" name="TextBox 4">
              <a:extLst>
                <a:ext uri="{FF2B5EF4-FFF2-40B4-BE49-F238E27FC236}">
                  <a16:creationId xmlns:a16="http://schemas.microsoft.com/office/drawing/2014/main" id="{63ABB141-F0D7-4909-89FF-E58055E49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2750799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 err="1">
                  <a:solidFill>
                    <a:srgbClr val="54A25F"/>
                  </a:solidFill>
                  <a:latin typeface="Myriad Pro Cond" panose="020B0506030403020204" pitchFamily="34" charset="0"/>
                </a:rPr>
                <a:t>TerseCades</a:t>
              </a:r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: System Overview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87969DA-9235-4815-99A1-2D0B93CB8186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F0DA2613-B4F6-4705-8BC0-DE5C646469EB}"/>
              </a:ext>
            </a:extLst>
          </p:cNvPr>
          <p:cNvSpPr txBox="1">
            <a:spLocks/>
          </p:cNvSpPr>
          <p:nvPr/>
        </p:nvSpPr>
        <p:spPr>
          <a:xfrm>
            <a:off x="743815" y="19123484"/>
            <a:ext cx="7216388" cy="2647740"/>
          </a:xfrm>
          <a:prstGeom prst="rect">
            <a:avLst/>
          </a:prstGeom>
        </p:spPr>
        <p:txBody>
          <a:bodyPr/>
          <a:lstStyle>
            <a:lvl1pPr marL="1644556" indent="-1644556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057" indent="-1370463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557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1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744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138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528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917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305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4000" b="1" i="1" dirty="0"/>
              <a:t>Fixed Memory Allocation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4000" b="1" i="1" dirty="0"/>
              <a:t>Efficient HashMap Primitives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4000" b="1" i="1" dirty="0"/>
              <a:t>Efficient Filtering Operations </a:t>
            </a:r>
          </a:p>
          <a:p>
            <a:pPr marL="0" indent="0">
              <a:buClr>
                <a:srgbClr val="006600"/>
              </a:buClr>
              <a:buNone/>
            </a:pPr>
            <a:r>
              <a:rPr lang="en-US" sz="4000" b="1" i="1" dirty="0"/>
              <a:t>(bit-wise manipulations)</a:t>
            </a:r>
            <a:endParaRPr lang="en-CA" dirty="0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C8806676-4085-41EF-8096-395F7F6FB079}"/>
              </a:ext>
            </a:extLst>
          </p:cNvPr>
          <p:cNvSpPr txBox="1">
            <a:spLocks/>
          </p:cNvSpPr>
          <p:nvPr/>
        </p:nvSpPr>
        <p:spPr>
          <a:xfrm>
            <a:off x="8996484" y="18940963"/>
            <a:ext cx="7462715" cy="3260912"/>
          </a:xfrm>
          <a:prstGeom prst="rect">
            <a:avLst/>
          </a:prstGeom>
        </p:spPr>
        <p:txBody>
          <a:bodyPr/>
          <a:lstStyle>
            <a:lvl1pPr marL="1644556" indent="-1644556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057" indent="-1370463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557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1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744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138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528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917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305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4000" b="1" i="1" dirty="0">
                <a:solidFill>
                  <a:srgbClr val="0000FF"/>
                </a:solidFill>
              </a:rPr>
              <a:t>Memory bandwidth </a:t>
            </a:r>
            <a:r>
              <a:rPr lang="en-US" sz="4000" b="1" i="1" dirty="0"/>
              <a:t>becomes major bottleneck</a:t>
            </a:r>
          </a:p>
          <a:p>
            <a:pPr marL="285750" indent="-285750"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n-US" sz="4000" b="1" i="1" dirty="0"/>
              <a:t>Synthetic data has a lot of </a:t>
            </a:r>
            <a:r>
              <a:rPr lang="en-US" sz="4000" b="1" i="1" dirty="0">
                <a:solidFill>
                  <a:srgbClr val="0000FF"/>
                </a:solidFill>
              </a:rPr>
              <a:t>redundancy</a:t>
            </a:r>
            <a:r>
              <a:rPr lang="en-US" sz="4000" b="1" i="1" dirty="0"/>
              <a:t> -&gt; exploitable with </a:t>
            </a:r>
            <a:r>
              <a:rPr lang="en-US" sz="4000" b="1" i="1" dirty="0">
                <a:solidFill>
                  <a:srgbClr val="0000FF"/>
                </a:solidFill>
              </a:rPr>
              <a:t>simple compression </a:t>
            </a:r>
            <a:r>
              <a:rPr lang="en-US" sz="4000" b="1" i="1" dirty="0"/>
              <a:t>algorithms</a:t>
            </a:r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CAB7D169-9303-4F0C-B157-B39CD7E85649}"/>
              </a:ext>
            </a:extLst>
          </p:cNvPr>
          <p:cNvSpPr/>
          <p:nvPr/>
        </p:nvSpPr>
        <p:spPr>
          <a:xfrm>
            <a:off x="7817165" y="2004898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A8BB39-44F9-4334-9BCA-C568CDF774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57742" y="19138274"/>
            <a:ext cx="14603060" cy="3456616"/>
          </a:xfrm>
          <a:prstGeom prst="rect">
            <a:avLst/>
          </a:prstGeom>
        </p:spPr>
      </p:pic>
      <p:grpSp>
        <p:nvGrpSpPr>
          <p:cNvPr id="197" name="Group 11">
            <a:extLst>
              <a:ext uri="{FF2B5EF4-FFF2-40B4-BE49-F238E27FC236}">
                <a16:creationId xmlns:a16="http://schemas.microsoft.com/office/drawing/2014/main" id="{161E9B9E-28BF-416D-92FD-519CAC923AF2}"/>
              </a:ext>
            </a:extLst>
          </p:cNvPr>
          <p:cNvGrpSpPr>
            <a:grpSpLocks/>
          </p:cNvGrpSpPr>
          <p:nvPr/>
        </p:nvGrpSpPr>
        <p:grpSpPr bwMode="auto">
          <a:xfrm>
            <a:off x="428211" y="22647971"/>
            <a:ext cx="16327619" cy="1169551"/>
            <a:chOff x="1144205" y="4013216"/>
            <a:chExt cx="13806870" cy="974306"/>
          </a:xfrm>
        </p:grpSpPr>
        <p:sp>
          <p:nvSpPr>
            <p:cNvPr id="198" name="TextBox 4">
              <a:extLst>
                <a:ext uri="{FF2B5EF4-FFF2-40B4-BE49-F238E27FC236}">
                  <a16:creationId xmlns:a16="http://schemas.microsoft.com/office/drawing/2014/main" id="{9CABB19A-0D80-41A1-8FF8-78DB0E296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205" y="4013216"/>
              <a:ext cx="13669548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 </a:t>
              </a:r>
              <a:r>
                <a:rPr lang="en-US" sz="7000" b="1" dirty="0">
                  <a:solidFill>
                    <a:srgbClr val="54A25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7000" b="1" dirty="0">
                  <a:solidFill>
                    <a:srgbClr val="54A25F"/>
                  </a:solidFill>
                  <a:latin typeface="Myriad Pro Cond" panose="020B0506030403020204"/>
                  <a:cs typeface="Calibri" panose="020F0502020204030204" pitchFamily="34" charset="0"/>
                </a:rPr>
                <a:t>Lossless &amp; Lossy Compression</a:t>
              </a:r>
              <a:endParaRPr lang="en-US" sz="7000" b="1" dirty="0">
                <a:solidFill>
                  <a:srgbClr val="54A25F"/>
                </a:solidFill>
                <a:latin typeface="Myriad Pro Cond" panose="020B0506030403020204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84F46F4-1815-4472-8CBC-6AF7DE8B534F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1">
            <a:extLst>
              <a:ext uri="{FF2B5EF4-FFF2-40B4-BE49-F238E27FC236}">
                <a16:creationId xmlns:a16="http://schemas.microsoft.com/office/drawing/2014/main" id="{36E2D5E1-7233-49D5-B919-E9241BF0D7B0}"/>
              </a:ext>
            </a:extLst>
          </p:cNvPr>
          <p:cNvGrpSpPr>
            <a:grpSpLocks/>
          </p:cNvGrpSpPr>
          <p:nvPr/>
        </p:nvGrpSpPr>
        <p:grpSpPr bwMode="auto">
          <a:xfrm>
            <a:off x="17343888" y="22647969"/>
            <a:ext cx="14399634" cy="1169551"/>
            <a:chOff x="1625600" y="4013215"/>
            <a:chExt cx="13325475" cy="974306"/>
          </a:xfrm>
        </p:grpSpPr>
        <p:sp>
          <p:nvSpPr>
            <p:cNvPr id="201" name="TextBox 4">
              <a:extLst>
                <a:ext uri="{FF2B5EF4-FFF2-40B4-BE49-F238E27FC236}">
                  <a16:creationId xmlns:a16="http://schemas.microsoft.com/office/drawing/2014/main" id="{2321BC30-780F-4D8D-8511-41B97DFB7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3265357" cy="97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Reducing Compression Overhead</a:t>
              </a: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812DFCF-7FAC-404B-A217-F66FAA716676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ounded Rectangle 37">
            <a:extLst>
              <a:ext uri="{FF2B5EF4-FFF2-40B4-BE49-F238E27FC236}">
                <a16:creationId xmlns:a16="http://schemas.microsoft.com/office/drawing/2014/main" id="{8CA50851-4A3E-4877-A4F7-9EEE7C6C81E4}"/>
              </a:ext>
            </a:extLst>
          </p:cNvPr>
          <p:cNvSpPr/>
          <p:nvPr/>
        </p:nvSpPr>
        <p:spPr>
          <a:xfrm>
            <a:off x="1089354" y="27054056"/>
            <a:ext cx="3864783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>
                <a:solidFill>
                  <a:schemeClr val="tx1"/>
                </a:solidFill>
              </a:rPr>
              <a:t> Fast Decompression: </a:t>
            </a:r>
          </a:p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     vector addition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6" name="Rounded Rectangle 38">
            <a:extLst>
              <a:ext uri="{FF2B5EF4-FFF2-40B4-BE49-F238E27FC236}">
                <a16:creationId xmlns:a16="http://schemas.microsoft.com/office/drawing/2014/main" id="{DAFC15FF-22EC-44BC-A3D5-EA754EB3D464}"/>
              </a:ext>
            </a:extLst>
          </p:cNvPr>
          <p:cNvSpPr/>
          <p:nvPr/>
        </p:nvSpPr>
        <p:spPr>
          <a:xfrm>
            <a:off x="5378755" y="27021059"/>
            <a:ext cx="5691934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>
                <a:solidFill>
                  <a:schemeClr val="tx1"/>
                </a:solidFill>
              </a:rPr>
              <a:t> Simple SW/HW Implementations: </a:t>
            </a:r>
          </a:p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400" dirty="0">
                <a:solidFill>
                  <a:schemeClr val="tx1"/>
                </a:solidFill>
              </a:rPr>
              <a:t>arithmetic and comparison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7" name="Rounded Rectangle 39">
            <a:extLst>
              <a:ext uri="{FF2B5EF4-FFF2-40B4-BE49-F238E27FC236}">
                <a16:creationId xmlns:a16="http://schemas.microsoft.com/office/drawing/2014/main" id="{2D78B008-5F43-435C-93C8-38AB81B9271F}"/>
              </a:ext>
            </a:extLst>
          </p:cNvPr>
          <p:cNvSpPr/>
          <p:nvPr/>
        </p:nvSpPr>
        <p:spPr>
          <a:xfrm>
            <a:off x="11468978" y="27006406"/>
            <a:ext cx="3734936" cy="11906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>
                <a:solidFill>
                  <a:srgbClr val="009900"/>
                </a:solidFill>
                <a:sym typeface="Wingdings"/>
              </a:rPr>
              <a:t> </a:t>
            </a:r>
            <a:r>
              <a:rPr lang="en-US" sz="2800" b="1" dirty="0">
                <a:solidFill>
                  <a:schemeClr val="tx1"/>
                </a:solidFill>
              </a:rPr>
              <a:t>Effective: </a:t>
            </a:r>
          </a:p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400" dirty="0">
                <a:solidFill>
                  <a:schemeClr val="tx1"/>
                </a:solidFill>
              </a:rPr>
              <a:t>     good compression ratio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FA66450-2F2F-4193-B0A5-2B79F0088846}"/>
              </a:ext>
            </a:extLst>
          </p:cNvPr>
          <p:cNvSpPr txBox="1"/>
          <p:nvPr/>
        </p:nvSpPr>
        <p:spPr>
          <a:xfrm>
            <a:off x="11979059" y="24752740"/>
            <a:ext cx="450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Base-Delta Encoding,</a:t>
            </a:r>
          </a:p>
          <a:p>
            <a:r>
              <a:rPr lang="en-US" sz="3200" b="1" i="1" dirty="0">
                <a:solidFill>
                  <a:srgbClr val="0000FF"/>
                </a:solidFill>
              </a:rPr>
              <a:t>PACT’12</a:t>
            </a:r>
          </a:p>
        </p:txBody>
      </p:sp>
      <p:pic>
        <p:nvPicPr>
          <p:cNvPr id="209" name="Picture 2" descr="Image result for 1080 ti">
            <a:extLst>
              <a:ext uri="{FF2B5EF4-FFF2-40B4-BE49-F238E27FC236}">
                <a16:creationId xmlns:a16="http://schemas.microsoft.com/office/drawing/2014/main" id="{4FE7E994-FDBF-4BFF-9786-D04D5ADE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641" y="2432645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6" descr="Image result for simd vectorization">
            <a:extLst>
              <a:ext uri="{FF2B5EF4-FFF2-40B4-BE49-F238E27FC236}">
                <a16:creationId xmlns:a16="http://schemas.microsoft.com/office/drawing/2014/main" id="{BF40EC1B-41DA-4BCA-BFAC-F8603343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854" y="24823155"/>
            <a:ext cx="360426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F6FF3044-D9F8-485E-A14E-A50D092C9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01875" y="24575362"/>
            <a:ext cx="2324100" cy="2286000"/>
          </a:xfrm>
          <a:prstGeom prst="rect">
            <a:avLst/>
          </a:prstGeom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7531BCCC-09FD-4618-932E-00E65C8C21E8}"/>
              </a:ext>
            </a:extLst>
          </p:cNvPr>
          <p:cNvSpPr/>
          <p:nvPr/>
        </p:nvSpPr>
        <p:spPr>
          <a:xfrm>
            <a:off x="18053429" y="27000648"/>
            <a:ext cx="3948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SIMD/Vectorization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EBE7BFE9-1D1A-4DA0-B2A6-A0E554081989}"/>
              </a:ext>
            </a:extLst>
          </p:cNvPr>
          <p:cNvSpPr/>
          <p:nvPr/>
        </p:nvSpPr>
        <p:spPr>
          <a:xfrm>
            <a:off x="24473985" y="27059538"/>
            <a:ext cx="1026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GPU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66B526D6-EC66-41B4-9416-0A546D42B3E1}"/>
              </a:ext>
            </a:extLst>
          </p:cNvPr>
          <p:cNvSpPr/>
          <p:nvPr/>
        </p:nvSpPr>
        <p:spPr>
          <a:xfrm>
            <a:off x="28655425" y="27065466"/>
            <a:ext cx="1217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FPGA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8C4E9B-0A81-4A82-A1C5-4B0B8B8B8C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0976" y="30382908"/>
            <a:ext cx="7797139" cy="53842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977998-C3EF-416A-9C26-53059F17B78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70028" y="30641708"/>
            <a:ext cx="9228964" cy="51385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0D56807-C93B-485D-8898-AE2A83247E22}"/>
              </a:ext>
            </a:extLst>
          </p:cNvPr>
          <p:cNvSpPr/>
          <p:nvPr/>
        </p:nvSpPr>
        <p:spPr>
          <a:xfrm>
            <a:off x="17946806" y="27691800"/>
            <a:ext cx="51371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</a:rPr>
              <a:t>Intel Xeon with 256-bit SIMD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AF69005F-8FAA-4A9C-9D08-BDF57AF20DAB}"/>
              </a:ext>
            </a:extLst>
          </p:cNvPr>
          <p:cNvSpPr/>
          <p:nvPr/>
        </p:nvSpPr>
        <p:spPr>
          <a:xfrm>
            <a:off x="23850680" y="27684994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</a:rPr>
              <a:t>NVIDIA 1080Ti</a:t>
            </a:r>
            <a:endParaRPr lang="en-CA" sz="3200" dirty="0">
              <a:latin typeface="+mn-lt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FFFC7407-A9DB-4654-9701-F29CB2FB8ADD}"/>
              </a:ext>
            </a:extLst>
          </p:cNvPr>
          <p:cNvSpPr/>
          <p:nvPr/>
        </p:nvSpPr>
        <p:spPr>
          <a:xfrm>
            <a:off x="27886272" y="27728960"/>
            <a:ext cx="2668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</a:rPr>
              <a:t>Altera Stratix V</a:t>
            </a:r>
            <a:endParaRPr lang="en-CA" sz="3200" dirty="0">
              <a:latin typeface="+mn-lt"/>
            </a:endParaRPr>
          </a:p>
        </p:txBody>
      </p:sp>
      <p:grpSp>
        <p:nvGrpSpPr>
          <p:cNvPr id="316" name="Group 11">
            <a:extLst>
              <a:ext uri="{FF2B5EF4-FFF2-40B4-BE49-F238E27FC236}">
                <a16:creationId xmlns:a16="http://schemas.microsoft.com/office/drawing/2014/main" id="{2278C2CC-5FA7-4E20-9DE7-9B460CB9342E}"/>
              </a:ext>
            </a:extLst>
          </p:cNvPr>
          <p:cNvGrpSpPr>
            <a:grpSpLocks/>
          </p:cNvGrpSpPr>
          <p:nvPr/>
        </p:nvGrpSpPr>
        <p:grpSpPr bwMode="auto">
          <a:xfrm>
            <a:off x="18161400" y="28734573"/>
            <a:ext cx="13831781" cy="1245004"/>
            <a:chOff x="1625600" y="4013215"/>
            <a:chExt cx="13325475" cy="888708"/>
          </a:xfrm>
        </p:grpSpPr>
        <p:sp>
          <p:nvSpPr>
            <p:cNvPr id="317" name="TextBox 4">
              <a:extLst>
                <a:ext uri="{FF2B5EF4-FFF2-40B4-BE49-F238E27FC236}">
                  <a16:creationId xmlns:a16="http://schemas.microsoft.com/office/drawing/2014/main" id="{836AB6CD-443B-4B83-90EB-9C222AE7A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5"/>
              <a:ext cx="12750799" cy="83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STREAM Suite Results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EEF98AB4-3FF1-450C-B6D1-D493AA975C70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9" name="Chart 318">
            <a:extLst>
              <a:ext uri="{FF2B5EF4-FFF2-40B4-BE49-F238E27FC236}">
                <a16:creationId xmlns:a16="http://schemas.microsoft.com/office/drawing/2014/main" id="{8DDCEB8B-A7A0-4F4F-A483-E5FA10D13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170154"/>
              </p:ext>
            </p:extLst>
          </p:nvPr>
        </p:nvGraphicFramePr>
        <p:xfrm>
          <a:off x="18423558" y="30685690"/>
          <a:ext cx="11897946" cy="454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320" name="TextBox 319">
            <a:extLst>
              <a:ext uri="{FF2B5EF4-FFF2-40B4-BE49-F238E27FC236}">
                <a16:creationId xmlns:a16="http://schemas.microsoft.com/office/drawing/2014/main" id="{E858A6DA-2082-410C-9101-C1106FA42534}"/>
              </a:ext>
            </a:extLst>
          </p:cNvPr>
          <p:cNvSpPr txBox="1"/>
          <p:nvPr/>
        </p:nvSpPr>
        <p:spPr>
          <a:xfrm>
            <a:off x="21486399" y="30108256"/>
            <a:ext cx="700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Add benchmark from STREAM suite</a:t>
            </a:r>
            <a:endParaRPr lang="en-CA" sz="3200" i="1" dirty="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87AF71C-B114-4CAB-A90C-EB5E73B360D2}"/>
              </a:ext>
            </a:extLst>
          </p:cNvPr>
          <p:cNvSpPr txBox="1"/>
          <p:nvPr/>
        </p:nvSpPr>
        <p:spPr>
          <a:xfrm>
            <a:off x="18423558" y="35232834"/>
            <a:ext cx="13903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Vectorization further reduces compression/decompression overhead, especially for smaller number of threads</a:t>
            </a:r>
          </a:p>
        </p:txBody>
      </p:sp>
      <p:grpSp>
        <p:nvGrpSpPr>
          <p:cNvPr id="322" name="Group 11">
            <a:extLst>
              <a:ext uri="{FF2B5EF4-FFF2-40B4-BE49-F238E27FC236}">
                <a16:creationId xmlns:a16="http://schemas.microsoft.com/office/drawing/2014/main" id="{455BAD91-B5F9-42A9-9F7F-439978468782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36273609"/>
            <a:ext cx="30783207" cy="1245002"/>
            <a:chOff x="1625600" y="4013216"/>
            <a:chExt cx="13325475" cy="888707"/>
          </a:xfrm>
        </p:grpSpPr>
        <p:sp>
          <p:nvSpPr>
            <p:cNvPr id="323" name="TextBox 4">
              <a:extLst>
                <a:ext uri="{FF2B5EF4-FFF2-40B4-BE49-F238E27FC236}">
                  <a16:creationId xmlns:a16="http://schemas.microsoft.com/office/drawing/2014/main" id="{D8814F1B-6F06-426F-BA3A-1B28D4112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5600" y="4013216"/>
              <a:ext cx="12750799" cy="83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7000" b="1" dirty="0">
                  <a:solidFill>
                    <a:srgbClr val="54A25F"/>
                  </a:solidFill>
                  <a:latin typeface="Myriad Pro Cond" panose="020B0506030403020204" pitchFamily="34" charset="0"/>
                </a:rPr>
                <a:t>Monitoring and Troubleshooting: </a:t>
              </a:r>
              <a:r>
                <a:rPr lang="en-US" sz="7000" b="1" dirty="0" err="1">
                  <a:solidFill>
                    <a:srgbClr val="54A25F"/>
                  </a:solidFill>
                  <a:latin typeface="Myriad Pro Cond" panose="020B0506030403020204" pitchFamily="34" charset="0"/>
                </a:rPr>
                <a:t>Pingmesh</a:t>
              </a:r>
              <a:endParaRPr lang="en-US" sz="7000" b="1" dirty="0">
                <a:solidFill>
                  <a:srgbClr val="54A25F"/>
                </a:solidFill>
                <a:latin typeface="Myriad Pro Cond" panose="020B0506030403020204" pitchFamily="34" charset="0"/>
              </a:endParaRPr>
            </a:p>
          </p:txBody>
        </p: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ECC86A5-0D71-41A9-977B-D2005E48C56E}"/>
                </a:ext>
              </a:extLst>
            </p:cNvPr>
            <p:cNvCxnSpPr/>
            <p:nvPr/>
          </p:nvCxnSpPr>
          <p:spPr>
            <a:xfrm>
              <a:off x="1641475" y="4901923"/>
              <a:ext cx="13309600" cy="0"/>
            </a:xfrm>
            <a:prstGeom prst="line">
              <a:avLst/>
            </a:prstGeom>
            <a:ln w="127000" cap="rnd">
              <a:solidFill>
                <a:srgbClr val="54A2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5" name="Chart 324">
            <a:extLst>
              <a:ext uri="{FF2B5EF4-FFF2-40B4-BE49-F238E27FC236}">
                <a16:creationId xmlns:a16="http://schemas.microsoft.com/office/drawing/2014/main" id="{B9D5B51C-F36F-4ACC-A46A-BCBB386FB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61508"/>
              </p:ext>
            </p:extLst>
          </p:nvPr>
        </p:nvGraphicFramePr>
        <p:xfrm>
          <a:off x="8279633" y="37632975"/>
          <a:ext cx="11430000" cy="370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26" name="Rectangle 325">
            <a:extLst>
              <a:ext uri="{FF2B5EF4-FFF2-40B4-BE49-F238E27FC236}">
                <a16:creationId xmlns:a16="http://schemas.microsoft.com/office/drawing/2014/main" id="{4428A442-21F1-486A-B686-1473FA8CBC72}"/>
              </a:ext>
            </a:extLst>
          </p:cNvPr>
          <p:cNvSpPr/>
          <p:nvPr/>
        </p:nvSpPr>
        <p:spPr>
          <a:xfrm>
            <a:off x="782314" y="37681254"/>
            <a:ext cx="77418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Lucida Console" panose="020B0609040504020204" pitchFamily="49" charset="0"/>
              </a:rPr>
              <a:t>C2cProbeCount = Stream</a:t>
            </a:r>
          </a:p>
          <a:p>
            <a:r>
              <a:rPr lang="en-CA" sz="3200" dirty="0">
                <a:latin typeface="Lucida Console" panose="020B0609040504020204" pitchFamily="49" charset="0"/>
              </a:rPr>
              <a:t>.</a:t>
            </a:r>
            <a:r>
              <a:rPr lang="en-CA" sz="3200" dirty="0" err="1">
                <a:latin typeface="Lucida Console" panose="020B0609040504020204" pitchFamily="49" charset="0"/>
              </a:rPr>
              <a:t>HopWindow</a:t>
            </a:r>
            <a:r>
              <a:rPr lang="en-CA" sz="3200" dirty="0">
                <a:latin typeface="Lucida Console" panose="020B0609040504020204" pitchFamily="49" charset="0"/>
              </a:rPr>
              <a:t>(</a:t>
            </a:r>
            <a:r>
              <a:rPr lang="en-CA" sz="3200" dirty="0" err="1">
                <a:latin typeface="Lucida Console" panose="020B0609040504020204" pitchFamily="49" charset="0"/>
              </a:rPr>
              <a:t>windowSize</a:t>
            </a:r>
            <a:r>
              <a:rPr lang="en-CA" sz="3200" dirty="0">
                <a:latin typeface="Lucida Console" panose="020B0609040504020204" pitchFamily="49" charset="0"/>
              </a:rPr>
              <a:t>, period)</a:t>
            </a:r>
          </a:p>
          <a:p>
            <a:r>
              <a:rPr lang="en-CA" sz="3200" dirty="0">
                <a:latin typeface="Lucida Console" panose="020B0609040504020204" pitchFamily="49" charset="0"/>
              </a:rPr>
              <a:t>.Where(e =&gt; </a:t>
            </a:r>
            <a:r>
              <a:rPr lang="en-CA" sz="3200" dirty="0" err="1">
                <a:latin typeface="Lucida Console" panose="020B0609040504020204" pitchFamily="49" charset="0"/>
              </a:rPr>
              <a:t>e.errorCode</a:t>
            </a:r>
            <a:r>
              <a:rPr lang="en-CA" sz="3200" dirty="0">
                <a:latin typeface="Lucida Console" panose="020B0609040504020204" pitchFamily="49" charset="0"/>
              </a:rPr>
              <a:t> != 0 </a:t>
            </a:r>
          </a:p>
          <a:p>
            <a:r>
              <a:rPr lang="en-CA" sz="3200" dirty="0">
                <a:latin typeface="Lucida Console" panose="020B0609040504020204" pitchFamily="49" charset="0"/>
              </a:rPr>
              <a:t>       &amp;&amp; </a:t>
            </a:r>
            <a:r>
              <a:rPr lang="en-CA" sz="3200" dirty="0" err="1">
                <a:latin typeface="Lucida Console" panose="020B0609040504020204" pitchFamily="49" charset="0"/>
              </a:rPr>
              <a:t>e.rtt</a:t>
            </a:r>
            <a:r>
              <a:rPr lang="en-CA" sz="3200" dirty="0">
                <a:latin typeface="Lucida Console" panose="020B0609040504020204" pitchFamily="49" charset="0"/>
              </a:rPr>
              <a:t> &gt;= 100)</a:t>
            </a:r>
          </a:p>
          <a:p>
            <a:r>
              <a:rPr lang="en-CA" sz="3200" dirty="0">
                <a:latin typeface="Lucida Console" panose="020B0609040504020204" pitchFamily="49" charset="0"/>
              </a:rPr>
              <a:t>.</a:t>
            </a:r>
            <a:r>
              <a:rPr lang="en-CA" sz="3200" dirty="0" err="1">
                <a:latin typeface="Lucida Console" panose="020B0609040504020204" pitchFamily="49" charset="0"/>
              </a:rPr>
              <a:t>GroupApply</a:t>
            </a:r>
            <a:r>
              <a:rPr lang="en-CA" sz="3200" dirty="0">
                <a:latin typeface="Lucida Console" panose="020B0609040504020204" pitchFamily="49" charset="0"/>
              </a:rPr>
              <a:t>((</a:t>
            </a:r>
            <a:r>
              <a:rPr lang="en-CA" sz="3200" dirty="0" err="1">
                <a:latin typeface="Lucida Console" panose="020B0609040504020204" pitchFamily="49" charset="0"/>
              </a:rPr>
              <a:t>e.srcCluster</a:t>
            </a:r>
            <a:r>
              <a:rPr lang="en-CA" sz="3200" dirty="0">
                <a:latin typeface="Lucida Console" panose="020B0609040504020204" pitchFamily="49" charset="0"/>
              </a:rPr>
              <a:t>,</a:t>
            </a:r>
          </a:p>
          <a:p>
            <a:r>
              <a:rPr lang="en-CA" sz="3200" dirty="0">
                <a:latin typeface="Lucida Console" panose="020B0609040504020204" pitchFamily="49" charset="0"/>
              </a:rPr>
              <a:t>             </a:t>
            </a:r>
            <a:r>
              <a:rPr lang="en-CA" sz="3200" dirty="0" err="1">
                <a:latin typeface="Lucida Console" panose="020B0609040504020204" pitchFamily="49" charset="0"/>
              </a:rPr>
              <a:t>e.dstCluster</a:t>
            </a:r>
            <a:r>
              <a:rPr lang="en-CA" sz="3200" dirty="0">
                <a:latin typeface="Lucida Console" panose="020B0609040504020204" pitchFamily="49" charset="0"/>
              </a:rPr>
              <a:t>))</a:t>
            </a:r>
          </a:p>
          <a:p>
            <a:r>
              <a:rPr lang="en-CA" sz="3200" dirty="0">
                <a:latin typeface="Lucida Console" panose="020B0609040504020204" pitchFamily="49" charset="0"/>
              </a:rPr>
              <a:t>.Aggregate(c =&gt; </a:t>
            </a:r>
            <a:r>
              <a:rPr lang="en-CA" sz="3200" dirty="0" err="1">
                <a:latin typeface="Lucida Console" panose="020B0609040504020204" pitchFamily="49" charset="0"/>
              </a:rPr>
              <a:t>c.Count</a:t>
            </a:r>
            <a:r>
              <a:rPr lang="en-CA" sz="3200" dirty="0">
                <a:latin typeface="Lucida Console" panose="020B0609040504020204" pitchFamily="49" charset="0"/>
              </a:rPr>
              <a:t>())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E63E45A8-C7FB-45CA-A2F4-81EA378FF33F}"/>
              </a:ext>
            </a:extLst>
          </p:cNvPr>
          <p:cNvSpPr txBox="1"/>
          <p:nvPr/>
        </p:nvSpPr>
        <p:spPr>
          <a:xfrm>
            <a:off x="9079875" y="41815325"/>
            <a:ext cx="10386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Total of more that 14X improvement in throughput due to data compression with efficient optimizations</a:t>
            </a:r>
          </a:p>
        </p:txBody>
      </p:sp>
      <p:graphicFrame>
        <p:nvGraphicFramePr>
          <p:cNvPr id="328" name="Chart 327">
            <a:extLst>
              <a:ext uri="{FF2B5EF4-FFF2-40B4-BE49-F238E27FC236}">
                <a16:creationId xmlns:a16="http://schemas.microsoft.com/office/drawing/2014/main" id="{2CA513EE-CAE6-4EC2-9FB5-B5A696E98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505307"/>
              </p:ext>
            </p:extLst>
          </p:nvPr>
        </p:nvGraphicFramePr>
        <p:xfrm>
          <a:off x="19894047" y="37443159"/>
          <a:ext cx="12669877" cy="54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329" name="Content Placeholder 2">
            <a:extLst>
              <a:ext uri="{FF2B5EF4-FFF2-40B4-BE49-F238E27FC236}">
                <a16:creationId xmlns:a16="http://schemas.microsoft.com/office/drawing/2014/main" id="{CC9C0E3C-284E-4ECA-B8C5-C3BCD4FCD720}"/>
              </a:ext>
            </a:extLst>
          </p:cNvPr>
          <p:cNvSpPr txBox="1">
            <a:spLocks/>
          </p:cNvSpPr>
          <p:nvPr/>
        </p:nvSpPr>
        <p:spPr>
          <a:xfrm>
            <a:off x="14683031" y="4905343"/>
            <a:ext cx="17644431" cy="4949786"/>
          </a:xfrm>
          <a:prstGeom prst="rect">
            <a:avLst/>
          </a:prstGeom>
        </p:spPr>
        <p:txBody>
          <a:bodyPr>
            <a:noAutofit/>
          </a:bodyPr>
          <a:lstStyle>
            <a:lvl1pPr marL="1644556" indent="-1644556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5057" indent="-1370463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5557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151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744" indent="-1096371" algn="l" defTabSz="438733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138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528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917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305" indent="-1097194" algn="l" defTabSz="4388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Intuitively, streaming with simple operators should be </a:t>
            </a:r>
            <a:r>
              <a:rPr lang="en-US" sz="3600" b="1" dirty="0">
                <a:solidFill>
                  <a:srgbClr val="0000FF"/>
                </a:solidFill>
              </a:rPr>
              <a:t>bandwidth-bottlenecked</a:t>
            </a:r>
            <a:r>
              <a:rPr lang="en-US" sz="3600" dirty="0"/>
              <a:t>:                           either network or memory bandwidth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Simple single node experiment with the state-of-the-art streaming engine, </a:t>
            </a:r>
            <a:r>
              <a:rPr lang="en-US" sz="3600" b="1" dirty="0"/>
              <a:t>Trill</a:t>
            </a:r>
            <a:r>
              <a:rPr lang="en-US" sz="3600" dirty="0"/>
              <a:t>:                                                    </a:t>
            </a:r>
            <a:r>
              <a:rPr lang="en-US" sz="3600" b="1" i="1" dirty="0"/>
              <a:t>Where</a:t>
            </a:r>
            <a:r>
              <a:rPr lang="en-US" sz="3600" dirty="0"/>
              <a:t> query over large one column field:  W</a:t>
            </a:r>
            <a:r>
              <a:rPr lang="en-CA" sz="3600" dirty="0">
                <a:latin typeface="Lucida Console" panose="020B0609040504020204" pitchFamily="49" charset="0"/>
              </a:rPr>
              <a:t>here (e =&gt; </a:t>
            </a:r>
            <a:r>
              <a:rPr lang="en-CA" sz="3600" dirty="0" err="1">
                <a:latin typeface="Lucida Console" panose="020B0609040504020204" pitchFamily="49" charset="0"/>
              </a:rPr>
              <a:t>e.errorCode</a:t>
            </a:r>
            <a:r>
              <a:rPr lang="en-CA" sz="3600" dirty="0">
                <a:latin typeface="Lucida Console" panose="020B0609040504020204" pitchFamily="49" charset="0"/>
              </a:rPr>
              <a:t> != 0)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Expectation: observe </a:t>
            </a:r>
            <a:r>
              <a:rPr lang="en-US" sz="3600" b="1" dirty="0"/>
              <a:t>memory bandwidth </a:t>
            </a:r>
            <a:r>
              <a:rPr lang="en-US" sz="3600" dirty="0"/>
              <a:t>as a major bottleneck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31E87-FD8B-49EA-97F7-DFF56837D9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0976" y="24078265"/>
            <a:ext cx="10739397" cy="2620795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A2D63F0-F59A-44F6-9167-C6CC7C3EBE41}"/>
              </a:ext>
            </a:extLst>
          </p:cNvPr>
          <p:cNvSpPr txBox="1"/>
          <p:nvPr/>
        </p:nvSpPr>
        <p:spPr>
          <a:xfrm>
            <a:off x="21628849" y="41805994"/>
            <a:ext cx="10386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</a:rPr>
              <a:t>The highest performance benefits are for operators where direct execution is applicable (e.g., Where)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90C562-0595-4762-9C35-E64027B53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8742"/>
              </p:ext>
            </p:extLst>
          </p:nvPr>
        </p:nvGraphicFramePr>
        <p:xfrm>
          <a:off x="910598" y="41287134"/>
          <a:ext cx="774181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287">
                  <a:extLst>
                    <a:ext uri="{9D8B030D-6E8A-4147-A177-3AD203B41FA5}">
                      <a16:colId xmlns:a16="http://schemas.microsoft.com/office/drawing/2014/main" val="2638854409"/>
                    </a:ext>
                  </a:extLst>
                </a:gridCol>
                <a:gridCol w="3076412">
                  <a:extLst>
                    <a:ext uri="{9D8B030D-6E8A-4147-A177-3AD203B41FA5}">
                      <a16:colId xmlns:a16="http://schemas.microsoft.com/office/drawing/2014/main" val="136036370"/>
                    </a:ext>
                  </a:extLst>
                </a:gridCol>
                <a:gridCol w="2375118">
                  <a:extLst>
                    <a:ext uri="{9D8B030D-6E8A-4147-A177-3AD203B41FA5}">
                      <a16:colId xmlns:a16="http://schemas.microsoft.com/office/drawing/2014/main" val="855682820"/>
                    </a:ext>
                  </a:extLst>
                </a:gridCol>
              </a:tblGrid>
              <a:tr h="189104">
                <a:tc>
                  <a:txBody>
                    <a:bodyPr/>
                    <a:lstStyle/>
                    <a:p>
                      <a:r>
                        <a:rPr lang="en-US" sz="3200" baseline="0" dirty="0" err="1"/>
                        <a:t>TimeStamp</a:t>
                      </a:r>
                      <a:r>
                        <a:rPr lang="en-US" sz="3200" baseline="0" dirty="0"/>
                        <a:t> </a:t>
                      </a:r>
                    </a:p>
                    <a:p>
                      <a:r>
                        <a:rPr lang="en-US" sz="3200" baseline="0" dirty="0"/>
                        <a:t>(8, BD)</a:t>
                      </a:r>
                      <a:endParaRPr lang="en-CA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/>
                        <a:t>ErrorCode</a:t>
                      </a:r>
                      <a:endParaRPr lang="en-US" sz="3200" baseline="0" dirty="0"/>
                    </a:p>
                    <a:p>
                      <a:r>
                        <a:rPr lang="en-US" sz="3200" baseline="0" dirty="0"/>
                        <a:t> (4, EN+BD)</a:t>
                      </a:r>
                      <a:endParaRPr lang="en-CA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/>
                        <a:t>SrcCluster</a:t>
                      </a:r>
                      <a:endParaRPr lang="en-US" sz="3200" baseline="0" dirty="0"/>
                    </a:p>
                    <a:p>
                      <a:r>
                        <a:rPr lang="en-US" sz="3200" baseline="0" dirty="0"/>
                        <a:t> (4, HS+BD)</a:t>
                      </a:r>
                      <a:endParaRPr lang="en-CA" sz="3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75512"/>
                  </a:ext>
                </a:extLst>
              </a:tr>
              <a:tr h="620800">
                <a:tc>
                  <a:txBody>
                    <a:bodyPr/>
                    <a:lstStyle/>
                    <a:p>
                      <a:r>
                        <a:rPr lang="en-US" sz="3200" baseline="0" dirty="0" err="1"/>
                        <a:t>DstCluster</a:t>
                      </a:r>
                      <a:r>
                        <a:rPr lang="en-US" sz="3200" baseline="0" dirty="0"/>
                        <a:t> </a:t>
                      </a:r>
                    </a:p>
                    <a:p>
                      <a:r>
                        <a:rPr lang="en-US" sz="3200" baseline="0" dirty="0"/>
                        <a:t>(4, HS+BD)</a:t>
                      </a:r>
                      <a:endParaRPr lang="en-CA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0" dirty="0" err="1"/>
                        <a:t>RoundTripTime</a:t>
                      </a:r>
                      <a:endParaRPr lang="en-US" sz="3200" baseline="0" dirty="0"/>
                    </a:p>
                    <a:p>
                      <a:r>
                        <a:rPr lang="en-US" sz="3200" baseline="0" dirty="0"/>
                        <a:t>(4, BD)</a:t>
                      </a:r>
                      <a:endParaRPr lang="en-CA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3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9625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9" grpId="0"/>
      <p:bldP spid="110" grpId="0"/>
      <p:bldP spid="110" grpId="1"/>
      <p:bldP spid="111" grpId="0"/>
      <p:bldP spid="205" grpId="0" animBg="1"/>
      <p:bldP spid="206" grpId="0" animBg="1"/>
      <p:bldP spid="207" grpId="0" animBg="1"/>
      <p:bldP spid="208" grpId="0"/>
      <p:bldP spid="321" grpId="0"/>
      <p:bldP spid="327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6043</TotalTime>
  <Words>454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Console</vt:lpstr>
      <vt:lpstr>Myriad Pro Cond</vt:lpstr>
      <vt:lpstr>Wingdings</vt:lpstr>
      <vt:lpstr>Office Theme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 Digney</dc:creator>
  <cp:lastModifiedBy>Gennady Pekhimenko</cp:lastModifiedBy>
  <cp:revision>365</cp:revision>
  <dcterms:created xsi:type="dcterms:W3CDTF">2011-11-23T20:52:01Z</dcterms:created>
  <dcterms:modified xsi:type="dcterms:W3CDTF">2018-07-11T21:11:22Z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a-genpek@microsoft.com</vt:lpwstr>
  </property>
  <property fmtid="{D5CDD505-2E9C-101B-9397-08002B2CF9AE}" pid="5" name="MSIP_Label_f42aa342-8706-4288-bd11-ebb85995028c_SetDate">
    <vt:lpwstr>2018-02-11T23:33:52.8577305Z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